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82" r:id="rId3"/>
    <p:sldId id="256" r:id="rId4"/>
    <p:sldId id="302" r:id="rId5"/>
    <p:sldId id="300" r:id="rId6"/>
    <p:sldId id="301" r:id="rId7"/>
    <p:sldId id="258" r:id="rId8"/>
    <p:sldId id="270" r:id="rId9"/>
    <p:sldId id="259" r:id="rId10"/>
    <p:sldId id="269" r:id="rId11"/>
    <p:sldId id="266" r:id="rId12"/>
    <p:sldId id="293" r:id="rId13"/>
    <p:sldId id="309" r:id="rId14"/>
    <p:sldId id="271" r:id="rId15"/>
    <p:sldId id="274" r:id="rId16"/>
    <p:sldId id="279" r:id="rId17"/>
    <p:sldId id="273" r:id="rId18"/>
    <p:sldId id="260" r:id="rId19"/>
    <p:sldId id="264" r:id="rId20"/>
    <p:sldId id="280" r:id="rId21"/>
    <p:sldId id="290" r:id="rId22"/>
    <p:sldId id="304" r:id="rId23"/>
    <p:sldId id="303" r:id="rId24"/>
    <p:sldId id="268" r:id="rId25"/>
    <p:sldId id="276" r:id="rId26"/>
    <p:sldId id="311" r:id="rId27"/>
    <p:sldId id="278" r:id="rId28"/>
    <p:sldId id="277" r:id="rId29"/>
    <p:sldId id="289" r:id="rId30"/>
    <p:sldId id="288" r:id="rId31"/>
    <p:sldId id="262" r:id="rId32"/>
    <p:sldId id="263" r:id="rId33"/>
    <p:sldId id="283" r:id="rId34"/>
    <p:sldId id="292" r:id="rId35"/>
    <p:sldId id="281" r:id="rId36"/>
    <p:sldId id="295" r:id="rId37"/>
    <p:sldId id="285" r:id="rId38"/>
    <p:sldId id="294" r:id="rId39"/>
    <p:sldId id="305" r:id="rId40"/>
    <p:sldId id="296" r:id="rId41"/>
    <p:sldId id="284" r:id="rId42"/>
    <p:sldId id="308" r:id="rId43"/>
    <p:sldId id="287" r:id="rId44"/>
    <p:sldId id="298" r:id="rId45"/>
    <p:sldId id="299" r:id="rId46"/>
    <p:sldId id="306" r:id="rId47"/>
    <p:sldId id="307" r:id="rId48"/>
    <p:sldId id="2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6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4D7F6-3661-4909-85A7-931B34872B52}" v="3621" dt="2021-04-13T17:25:29.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3032" autoAdjust="0"/>
  </p:normalViewPr>
  <p:slideViewPr>
    <p:cSldViewPr snapToGrid="0">
      <p:cViewPr varScale="1">
        <p:scale>
          <a:sx n="94" d="100"/>
          <a:sy n="94" d="100"/>
        </p:scale>
        <p:origin x="1296" y="192"/>
      </p:cViewPr>
      <p:guideLst/>
    </p:cSldViewPr>
  </p:slideViewPr>
  <p:notesTextViewPr>
    <p:cViewPr>
      <p:scale>
        <a:sx n="66" d="100"/>
        <a:sy n="66" d="100"/>
      </p:scale>
      <p:origin x="0" y="0"/>
    </p:cViewPr>
  </p:notesTextViewPr>
  <p:sorterViewPr>
    <p:cViewPr>
      <p:scale>
        <a:sx n="100" d="100"/>
        <a:sy n="100" d="100"/>
      </p:scale>
      <p:origin x="0" y="-13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283AA-3863-46A0-9587-42A35B5AE4E2}" type="datetimeFigureOut">
              <a:rPr lang="en-GB" smtClean="0"/>
              <a:t>14/04/2021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E435E-0563-415A-985C-0E7DD0789B1C}" type="slidenum">
              <a:rPr lang="en-GB" smtClean="0"/>
              <a:t>‹#›</a:t>
            </a:fld>
            <a:endParaRPr lang="en-GB"/>
          </a:p>
        </p:txBody>
      </p:sp>
    </p:spTree>
    <p:extLst>
      <p:ext uri="{BB962C8B-B14F-4D97-AF65-F5344CB8AC3E}">
        <p14:creationId xmlns:p14="http://schemas.microsoft.com/office/powerpoint/2010/main" val="336827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5</a:t>
            </a:fld>
            <a:endParaRPr lang="en-GB"/>
          </a:p>
        </p:txBody>
      </p:sp>
    </p:spTree>
    <p:extLst>
      <p:ext uri="{BB962C8B-B14F-4D97-AF65-F5344CB8AC3E}">
        <p14:creationId xmlns:p14="http://schemas.microsoft.com/office/powerpoint/2010/main" val="274593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41</a:t>
            </a:fld>
            <a:endParaRPr lang="en-GB"/>
          </a:p>
        </p:txBody>
      </p:sp>
    </p:spTree>
    <p:extLst>
      <p:ext uri="{BB962C8B-B14F-4D97-AF65-F5344CB8AC3E}">
        <p14:creationId xmlns:p14="http://schemas.microsoft.com/office/powerpoint/2010/main" val="130891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42</a:t>
            </a:fld>
            <a:endParaRPr lang="en-GB"/>
          </a:p>
        </p:txBody>
      </p:sp>
    </p:spTree>
    <p:extLst>
      <p:ext uri="{BB962C8B-B14F-4D97-AF65-F5344CB8AC3E}">
        <p14:creationId xmlns:p14="http://schemas.microsoft.com/office/powerpoint/2010/main" val="157580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46</a:t>
            </a:fld>
            <a:endParaRPr lang="en-GB"/>
          </a:p>
        </p:txBody>
      </p:sp>
    </p:spTree>
    <p:extLst>
      <p:ext uri="{BB962C8B-B14F-4D97-AF65-F5344CB8AC3E}">
        <p14:creationId xmlns:p14="http://schemas.microsoft.com/office/powerpoint/2010/main" val="75941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47</a:t>
            </a:fld>
            <a:endParaRPr lang="en-GB"/>
          </a:p>
        </p:txBody>
      </p:sp>
    </p:spTree>
    <p:extLst>
      <p:ext uri="{BB962C8B-B14F-4D97-AF65-F5344CB8AC3E}">
        <p14:creationId xmlns:p14="http://schemas.microsoft.com/office/powerpoint/2010/main" val="362489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8</a:t>
            </a:fld>
            <a:endParaRPr lang="en-GB"/>
          </a:p>
        </p:txBody>
      </p:sp>
    </p:spTree>
    <p:extLst>
      <p:ext uri="{BB962C8B-B14F-4D97-AF65-F5344CB8AC3E}">
        <p14:creationId xmlns:p14="http://schemas.microsoft.com/office/powerpoint/2010/main" val="205314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9</a:t>
            </a:fld>
            <a:endParaRPr lang="en-GB"/>
          </a:p>
        </p:txBody>
      </p:sp>
    </p:spTree>
    <p:extLst>
      <p:ext uri="{BB962C8B-B14F-4D97-AF65-F5344CB8AC3E}">
        <p14:creationId xmlns:p14="http://schemas.microsoft.com/office/powerpoint/2010/main" val="94680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21</a:t>
            </a:fld>
            <a:endParaRPr lang="en-GB"/>
          </a:p>
        </p:txBody>
      </p:sp>
    </p:spTree>
    <p:extLst>
      <p:ext uri="{BB962C8B-B14F-4D97-AF65-F5344CB8AC3E}">
        <p14:creationId xmlns:p14="http://schemas.microsoft.com/office/powerpoint/2010/main" val="419003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23</a:t>
            </a:fld>
            <a:endParaRPr lang="en-GB"/>
          </a:p>
        </p:txBody>
      </p:sp>
    </p:spTree>
    <p:extLst>
      <p:ext uri="{BB962C8B-B14F-4D97-AF65-F5344CB8AC3E}">
        <p14:creationId xmlns:p14="http://schemas.microsoft.com/office/powerpoint/2010/main" val="150819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28</a:t>
            </a:fld>
            <a:endParaRPr lang="en-GB"/>
          </a:p>
        </p:txBody>
      </p:sp>
    </p:spTree>
    <p:extLst>
      <p:ext uri="{BB962C8B-B14F-4D97-AF65-F5344CB8AC3E}">
        <p14:creationId xmlns:p14="http://schemas.microsoft.com/office/powerpoint/2010/main" val="159106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38</a:t>
            </a:fld>
            <a:endParaRPr lang="en-GB"/>
          </a:p>
        </p:txBody>
      </p:sp>
    </p:spTree>
    <p:extLst>
      <p:ext uri="{BB962C8B-B14F-4D97-AF65-F5344CB8AC3E}">
        <p14:creationId xmlns:p14="http://schemas.microsoft.com/office/powerpoint/2010/main" val="220358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Comparison of predicted and observed responses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Significant agreement between predicted and observed responses for the FB model</a:t>
            </a:r>
          </a:p>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39</a:t>
            </a:fld>
            <a:endParaRPr lang="en-GB"/>
          </a:p>
        </p:txBody>
      </p:sp>
    </p:spTree>
    <p:extLst>
      <p:ext uri="{BB962C8B-B14F-4D97-AF65-F5344CB8AC3E}">
        <p14:creationId xmlns:p14="http://schemas.microsoft.com/office/powerpoint/2010/main" val="281283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Model evidence</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Models are compared based on their log model evidence</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All models better than null model</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FB model performed better in seven out of eleven subjects</a:t>
            </a:r>
          </a:p>
          <a:p>
            <a:pPr marL="457200">
              <a:tabLst>
                <a:tab pos="1262063" algn="l"/>
              </a:tabLst>
            </a:pPr>
            <a:endParaRPr lang="en-GB" sz="1600" dirty="0">
              <a:solidFill>
                <a:schemeClr val="bg2">
                  <a:lumMod val="10000"/>
                </a:schemeClr>
              </a:solidFill>
              <a:latin typeface="+mj-lt"/>
            </a:endParaRPr>
          </a:p>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Group Level</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Log evidence for each of the three models is summed over all subjects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FB model has the </a:t>
            </a:r>
          </a:p>
          <a:p>
            <a:pPr marL="285750" indent="-285750">
              <a:buFont typeface="Arial" panose="020B0604020202020204" pitchFamily="34" charset="0"/>
              <a:buChar char="•"/>
              <a:tabLst>
                <a:tab pos="1262063" algn="l"/>
              </a:tabLst>
            </a:pPr>
            <a:endParaRPr lang="en-GB" sz="1600" b="1" dirty="0">
              <a:solidFill>
                <a:schemeClr val="bg2">
                  <a:lumMod val="10000"/>
                </a:schemeClr>
              </a:solidFill>
              <a:latin typeface="+mj-lt"/>
            </a:endParaRPr>
          </a:p>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Interpretation</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Generation of MMN can be explained by coupling changes (FB) between brain regions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F- and FB-Models have higher model evidences across subjects, suggesting the importance of forward connections, but also indicating multiple solutions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More broadly, under predictive coding, forward connections might encode prediction errors (between predicted and observed input) and backward connections might provide conceptual guidance</a:t>
            </a:r>
          </a:p>
          <a:p>
            <a:endParaRPr lang="en-GB" dirty="0"/>
          </a:p>
        </p:txBody>
      </p:sp>
      <p:sp>
        <p:nvSpPr>
          <p:cNvPr id="4" name="Slide Number Placeholder 3"/>
          <p:cNvSpPr>
            <a:spLocks noGrp="1"/>
          </p:cNvSpPr>
          <p:nvPr>
            <p:ph type="sldNum" sz="quarter" idx="5"/>
          </p:nvPr>
        </p:nvSpPr>
        <p:spPr/>
        <p:txBody>
          <a:bodyPr/>
          <a:lstStyle/>
          <a:p>
            <a:fld id="{E8BE435E-0563-415A-985C-0E7DD0789B1C}" type="slidenum">
              <a:rPr lang="en-GB" smtClean="0"/>
              <a:t>40</a:t>
            </a:fld>
            <a:endParaRPr lang="en-GB"/>
          </a:p>
        </p:txBody>
      </p:sp>
    </p:spTree>
    <p:extLst>
      <p:ext uri="{BB962C8B-B14F-4D97-AF65-F5344CB8AC3E}">
        <p14:creationId xmlns:p14="http://schemas.microsoft.com/office/powerpoint/2010/main" val="396776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E4DB-BC5D-43D9-81EF-C785AC4CA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E4E52C-F7B0-4180-8CE0-14BA4FAF8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3DAF1C-EA99-46BC-AB28-9D80EA085A3B}"/>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5" name="Footer Placeholder 4">
            <a:extLst>
              <a:ext uri="{FF2B5EF4-FFF2-40B4-BE49-F238E27FC236}">
                <a16:creationId xmlns:a16="http://schemas.microsoft.com/office/drawing/2014/main" id="{D934BB60-F80D-46FB-A74C-A0313614F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5F03BF-6701-4C61-B891-BDEB8A15C4B6}"/>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86797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69868-CC2C-407F-824B-9327BE7BE1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90FB8C-AC04-46E6-A629-A9A50C8A0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5963F-0DF6-4631-9283-1AEF4220A53D}"/>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5" name="Footer Placeholder 4">
            <a:extLst>
              <a:ext uri="{FF2B5EF4-FFF2-40B4-BE49-F238E27FC236}">
                <a16:creationId xmlns:a16="http://schemas.microsoft.com/office/drawing/2014/main" id="{843D1635-EC94-49A9-985C-9089F0A98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D0E386-56AF-4CB9-AF8A-73C7E2815F89}"/>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408551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5DCCA-704B-4F44-8634-08552B8172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3A1785-BA47-48FD-AC15-46CC4639C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8306A0-F2C6-480B-84B8-15D364323435}"/>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5" name="Footer Placeholder 4">
            <a:extLst>
              <a:ext uri="{FF2B5EF4-FFF2-40B4-BE49-F238E27FC236}">
                <a16:creationId xmlns:a16="http://schemas.microsoft.com/office/drawing/2014/main" id="{D13AC891-33DA-4E01-8689-4889CA0C6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F44305-A7DB-4466-8A2E-C73F1225FE37}"/>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166145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B1A2-EAEE-4A68-8E88-F253377D1A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3F3AFA-E940-4EB6-AC20-FCDE5475A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84406-E63F-4EF4-B97F-7024D881948F}"/>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5" name="Footer Placeholder 4">
            <a:extLst>
              <a:ext uri="{FF2B5EF4-FFF2-40B4-BE49-F238E27FC236}">
                <a16:creationId xmlns:a16="http://schemas.microsoft.com/office/drawing/2014/main" id="{AA99AC58-69DC-493B-8F80-E802BC3BE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3F60B-22B2-4BCC-83D6-FE47BD0DBAA4}"/>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172185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6465-1E3D-4041-B366-70134C8585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1D25C5-0A2A-477D-B751-A50E27326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34B05-28D4-4955-A82D-07BE7ACCACF9}"/>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5" name="Footer Placeholder 4">
            <a:extLst>
              <a:ext uri="{FF2B5EF4-FFF2-40B4-BE49-F238E27FC236}">
                <a16:creationId xmlns:a16="http://schemas.microsoft.com/office/drawing/2014/main" id="{E4FE8630-07EB-497B-BDE0-7FF997E13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9843E-8C99-43A2-863D-2AEE398D891E}"/>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9940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A8D5-BBE4-4C7A-892B-61966343BE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51C9F1-7975-4663-B5C1-1E39FD92D8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351D6B-DB04-4A66-AF8B-5E7F20DCC1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087C43-E67E-4618-995C-643813DF20B1}"/>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6" name="Footer Placeholder 5">
            <a:extLst>
              <a:ext uri="{FF2B5EF4-FFF2-40B4-BE49-F238E27FC236}">
                <a16:creationId xmlns:a16="http://schemas.microsoft.com/office/drawing/2014/main" id="{51584ED5-1A16-43E6-8951-C1649522B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2CC9CE-AFC2-4C19-B36D-1F751C2DBFC3}"/>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55929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4340-0CEB-4C46-A6F6-F191A2C811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7886F-73DD-4E14-9250-4EE8DBB7D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D2E6D-706D-4238-983B-64C4A2A40E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DC06BA-8122-4EB3-8686-E2F393673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23FC78-59D0-4FC9-8AE0-772E8358F9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BDA92B-BFC8-4C88-A58D-669E66B11984}"/>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8" name="Footer Placeholder 7">
            <a:extLst>
              <a:ext uri="{FF2B5EF4-FFF2-40B4-BE49-F238E27FC236}">
                <a16:creationId xmlns:a16="http://schemas.microsoft.com/office/drawing/2014/main" id="{4E5A76E4-40CC-4D5F-80A4-7C226A3B47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5A3950-6D1C-4C42-9EA7-C7B7254FD870}"/>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183289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CDDE-B397-409F-8446-0339E0E0D0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F8F7B2-6C82-4277-A8CF-893464FCCE5D}"/>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4" name="Footer Placeholder 3">
            <a:extLst>
              <a:ext uri="{FF2B5EF4-FFF2-40B4-BE49-F238E27FC236}">
                <a16:creationId xmlns:a16="http://schemas.microsoft.com/office/drawing/2014/main" id="{A5728D51-8958-465A-84C8-319F06ACF9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890D3A-D2D4-4B4D-BB16-D98D56A2BD5E}"/>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120474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8C3C1-B512-4BA2-BACE-033075378F7B}"/>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3" name="Footer Placeholder 2">
            <a:extLst>
              <a:ext uri="{FF2B5EF4-FFF2-40B4-BE49-F238E27FC236}">
                <a16:creationId xmlns:a16="http://schemas.microsoft.com/office/drawing/2014/main" id="{8061E501-43AA-43F6-B1D3-D86E5E1898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A78ADE-4F06-49F8-B23F-6B14EF69F56C}"/>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224813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F8D5-2492-4204-BA10-7556C4801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F00EC8-8D76-4343-A353-C988BAC00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801978-EE17-4EF9-B4FF-2467B9DC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19828-D468-4847-8C8D-932A4E6170CC}"/>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6" name="Footer Placeholder 5">
            <a:extLst>
              <a:ext uri="{FF2B5EF4-FFF2-40B4-BE49-F238E27FC236}">
                <a16:creationId xmlns:a16="http://schemas.microsoft.com/office/drawing/2014/main" id="{511291FD-F805-45CE-AE40-F0BDE06DB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A4D00B-6ED1-4069-85A7-7A9C4F1F4D28}"/>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36629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69A3-7605-45FA-9771-31090F379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19B166-CA66-41E6-853A-72C38BE8B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F5E761-D406-4D92-8C3E-0A5C334F9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8B4A4-7687-4C26-905C-4CA6EBC17B17}"/>
              </a:ext>
            </a:extLst>
          </p:cNvPr>
          <p:cNvSpPr>
            <a:spLocks noGrp="1"/>
          </p:cNvSpPr>
          <p:nvPr>
            <p:ph type="dt" sz="half" idx="10"/>
          </p:nvPr>
        </p:nvSpPr>
        <p:spPr/>
        <p:txBody>
          <a:bodyPr/>
          <a:lstStyle/>
          <a:p>
            <a:fld id="{A76D17E8-236A-4EC3-9C34-4668DC06DC2B}" type="datetimeFigureOut">
              <a:rPr lang="en-GB" smtClean="0"/>
              <a:t>14/04/2021</a:t>
            </a:fld>
            <a:endParaRPr lang="en-GB"/>
          </a:p>
        </p:txBody>
      </p:sp>
      <p:sp>
        <p:nvSpPr>
          <p:cNvPr id="6" name="Footer Placeholder 5">
            <a:extLst>
              <a:ext uri="{FF2B5EF4-FFF2-40B4-BE49-F238E27FC236}">
                <a16:creationId xmlns:a16="http://schemas.microsoft.com/office/drawing/2014/main" id="{071DB203-1301-4095-83B0-5C348FA589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3CE73-CDE3-4B00-AD70-D57C787CE5C4}"/>
              </a:ext>
            </a:extLst>
          </p:cNvPr>
          <p:cNvSpPr>
            <a:spLocks noGrp="1"/>
          </p:cNvSpPr>
          <p:nvPr>
            <p:ph type="sldNum" sz="quarter" idx="12"/>
          </p:nvPr>
        </p:nvSpPr>
        <p:spPr/>
        <p:txBody>
          <a:bodyPr/>
          <a:lstStyle/>
          <a:p>
            <a:fld id="{B5665360-1781-4CD3-877B-02B076A93A51}" type="slidenum">
              <a:rPr lang="en-GB" smtClean="0"/>
              <a:t>‹#›</a:t>
            </a:fld>
            <a:endParaRPr lang="en-GB"/>
          </a:p>
        </p:txBody>
      </p:sp>
    </p:spTree>
    <p:extLst>
      <p:ext uri="{BB962C8B-B14F-4D97-AF65-F5344CB8AC3E}">
        <p14:creationId xmlns:p14="http://schemas.microsoft.com/office/powerpoint/2010/main" val="343842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748B9-8389-4493-A49E-8DB93CD10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9FE62B-DFD9-48F2-96F2-72CD18396F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A88A89-80E4-4CCA-B2DE-C3500BF60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D17E8-236A-4EC3-9C34-4668DC06DC2B}" type="datetimeFigureOut">
              <a:rPr lang="en-GB" smtClean="0"/>
              <a:t>14/04/2021</a:t>
            </a:fld>
            <a:endParaRPr lang="en-GB"/>
          </a:p>
        </p:txBody>
      </p:sp>
      <p:sp>
        <p:nvSpPr>
          <p:cNvPr id="5" name="Footer Placeholder 4">
            <a:extLst>
              <a:ext uri="{FF2B5EF4-FFF2-40B4-BE49-F238E27FC236}">
                <a16:creationId xmlns:a16="http://schemas.microsoft.com/office/drawing/2014/main" id="{E345DAEB-E81F-478A-B4C1-03185D194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F45662-0E0A-4EC6-9CC3-327CC0034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65360-1781-4CD3-877B-02B076A93A51}" type="slidenum">
              <a:rPr lang="en-GB" smtClean="0"/>
              <a:t>‹#›</a:t>
            </a:fld>
            <a:endParaRPr lang="en-GB"/>
          </a:p>
        </p:txBody>
      </p:sp>
    </p:spTree>
    <p:extLst>
      <p:ext uri="{BB962C8B-B14F-4D97-AF65-F5344CB8AC3E}">
        <p14:creationId xmlns:p14="http://schemas.microsoft.com/office/powerpoint/2010/main" val="80013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uronaldynamics.epfl.ch/"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5.png"/><Relationship Id="rId3"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0.png"/><Relationship Id="rId11" Type="http://schemas.openxmlformats.org/officeDocument/2006/relationships/image" Target="../media/image21.png"/><Relationship Id="rId5" Type="http://schemas.openxmlformats.org/officeDocument/2006/relationships/image" Target="../media/image180.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hyperlink" Target="https://www.sciencedirect.com/book/9780123725608/statistical-parametric-mapping" TargetMode="External"/><Relationship Id="rId7" Type="http://schemas.openxmlformats.org/officeDocument/2006/relationships/image" Target="../media/image40.png"/><Relationship Id="rId2" Type="http://schemas.openxmlformats.org/officeDocument/2006/relationships/hyperlink" Target="https://www.fil.ion.ucl.ac.uk/spm/doc/" TargetMode="External"/><Relationship Id="rId1" Type="http://schemas.openxmlformats.org/officeDocument/2006/relationships/slideLayout" Target="../slideLayouts/slideLayout1.xml"/><Relationship Id="rId6" Type="http://schemas.openxmlformats.org/officeDocument/2006/relationships/hyperlink" Target="https://www.fil.ion.ucl.ac.uk/spm/course/london/SPM_MEG-EEG_2021.pdf" TargetMode="External"/><Relationship Id="rId5" Type="http://schemas.openxmlformats.org/officeDocument/2006/relationships/hyperlink" Target="https://www.fil.ion.ucl.ac.uk/spm/course/london/" TargetMode="External"/><Relationship Id="rId4" Type="http://schemas.openxmlformats.org/officeDocument/2006/relationships/hyperlink" Target="https://www.fil.ion.ucl.ac.uk/~karl/Dynamic%20Causal%20Modelling%20(Nepal).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fil.ion.ucl.ac.uk/spm/doc/" TargetMode="External"/><Relationship Id="rId2" Type="http://schemas.openxmlformats.org/officeDocument/2006/relationships/hyperlink" Target="http://www.fil.ion.ucl.ac.uk/spm/data/eeg_mmn/"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www.fil.ion.ucl.ac.uk/spm/course/london/SPM_MEG-EEG_2021.pdf" TargetMode="External"/><Relationship Id="rId4" Type="http://schemas.openxmlformats.org/officeDocument/2006/relationships/hyperlink" Target="https://www.fil.ion.ucl.ac.uk/spm/course/lond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E7FB79-DA83-48F5-A9F6-18BB56E9D845}"/>
              </a:ext>
            </a:extLst>
          </p:cNvPr>
          <p:cNvSpPr/>
          <p:nvPr/>
        </p:nvSpPr>
        <p:spPr>
          <a:xfrm>
            <a:off x="0" y="0"/>
            <a:ext cx="12191999"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58671D7-AD41-4892-8923-A0F25F4444AE}"/>
              </a:ext>
            </a:extLst>
          </p:cNvPr>
          <p:cNvPicPr>
            <a:picLocks/>
          </p:cNvPicPr>
          <p:nvPr/>
        </p:nvPicPr>
        <p:blipFill rotWithShape="1">
          <a:blip r:embed="rId2">
            <a:alphaModFix amt="70000"/>
          </a:blip>
          <a:srcRect t="18394" r="-1" b="6601"/>
          <a:stretch/>
        </p:blipFill>
        <p:spPr>
          <a:xfrm>
            <a:off x="12700" y="1386"/>
            <a:ext cx="12192000" cy="6856614"/>
          </a:xfrm>
          <a:prstGeom prst="rect">
            <a:avLst/>
          </a:prstGeom>
        </p:spPr>
      </p:pic>
      <p:sp>
        <p:nvSpPr>
          <p:cNvPr id="2" name="Title 1">
            <a:extLst>
              <a:ext uri="{FF2B5EF4-FFF2-40B4-BE49-F238E27FC236}">
                <a16:creationId xmlns:a16="http://schemas.microsoft.com/office/drawing/2014/main" id="{141B2103-BE19-4DE4-AB2A-69DB46F4823F}"/>
              </a:ext>
            </a:extLst>
          </p:cNvPr>
          <p:cNvSpPr>
            <a:spLocks noGrp="1"/>
          </p:cNvSpPr>
          <p:nvPr>
            <p:ph type="ctrTitle"/>
          </p:nvPr>
        </p:nvSpPr>
        <p:spPr>
          <a:xfrm>
            <a:off x="895350" y="968811"/>
            <a:ext cx="7530685" cy="3163864"/>
          </a:xfrm>
        </p:spPr>
        <p:txBody>
          <a:bodyPr>
            <a:normAutofit/>
          </a:bodyPr>
          <a:lstStyle/>
          <a:p>
            <a:pPr algn="l"/>
            <a:r>
              <a:rPr lang="en-GB" sz="5400" dirty="0">
                <a:solidFill>
                  <a:srgbClr val="FFFFFF"/>
                </a:solidFill>
                <a:latin typeface="Sagona Book" panose="02020503050505020204" pitchFamily="18" charset="0"/>
              </a:rPr>
              <a:t>DCM for ERP/ERF:</a:t>
            </a:r>
            <a:br>
              <a:rPr lang="en-GB" sz="5400" dirty="0">
                <a:solidFill>
                  <a:srgbClr val="FFFFFF"/>
                </a:solidFill>
                <a:latin typeface="Sagona Book" panose="02020503050505020204" pitchFamily="18" charset="0"/>
              </a:rPr>
            </a:br>
            <a:r>
              <a:rPr lang="en-GB" sz="5400" dirty="0">
                <a:solidFill>
                  <a:srgbClr val="FFFFFF"/>
                </a:solidFill>
                <a:latin typeface="Sagona Book" panose="02020503050505020204" pitchFamily="18" charset="0"/>
              </a:rPr>
              <a:t>Theory and Practice</a:t>
            </a:r>
          </a:p>
        </p:txBody>
      </p:sp>
      <p:sp>
        <p:nvSpPr>
          <p:cNvPr id="3" name="Subtitle 2">
            <a:extLst>
              <a:ext uri="{FF2B5EF4-FFF2-40B4-BE49-F238E27FC236}">
                <a16:creationId xmlns:a16="http://schemas.microsoft.com/office/drawing/2014/main" id="{144ED7A3-6C40-4647-95A0-2A716265ABA6}"/>
              </a:ext>
            </a:extLst>
          </p:cNvPr>
          <p:cNvSpPr>
            <a:spLocks noGrp="1"/>
          </p:cNvSpPr>
          <p:nvPr>
            <p:ph type="subTitle" idx="1"/>
          </p:nvPr>
        </p:nvSpPr>
        <p:spPr>
          <a:xfrm>
            <a:off x="895043" y="4303115"/>
            <a:ext cx="7583133" cy="1279124"/>
          </a:xfrm>
        </p:spPr>
        <p:txBody>
          <a:bodyPr>
            <a:normAutofit/>
          </a:bodyPr>
          <a:lstStyle/>
          <a:p>
            <a:pPr algn="l"/>
            <a:r>
              <a:rPr lang="en-GB" sz="1800" dirty="0">
                <a:solidFill>
                  <a:srgbClr val="FFFFFF"/>
                </a:solidFill>
                <a:latin typeface="Sagona Book" panose="02020503050505020204" pitchFamily="18" charset="0"/>
              </a:rPr>
              <a:t>UCL/WCHN Methods for Dummies 2020/2021 – Session 16</a:t>
            </a:r>
          </a:p>
          <a:p>
            <a:pPr algn="l"/>
            <a:r>
              <a:rPr lang="en-GB" sz="1800" dirty="0">
                <a:solidFill>
                  <a:srgbClr val="FFFFFF"/>
                </a:solidFill>
                <a:latin typeface="Sagona Book" panose="02020503050505020204" pitchFamily="18" charset="0"/>
              </a:rPr>
              <a:t>Presented by:	Ulrich Stoof</a:t>
            </a:r>
          </a:p>
          <a:p>
            <a:pPr algn="l"/>
            <a:r>
              <a:rPr lang="en-GB" sz="1800" dirty="0">
                <a:solidFill>
                  <a:srgbClr val="FFFFFF"/>
                </a:solidFill>
                <a:latin typeface="Sagona Book" panose="02020503050505020204" pitchFamily="18" charset="0"/>
              </a:rPr>
              <a:t>Expert: 		Vladimir Litvak</a:t>
            </a:r>
          </a:p>
        </p:txBody>
      </p:sp>
    </p:spTree>
    <p:extLst>
      <p:ext uri="{BB962C8B-B14F-4D97-AF65-F5344CB8AC3E}">
        <p14:creationId xmlns:p14="http://schemas.microsoft.com/office/powerpoint/2010/main" val="113751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Scales and Mesoscopic Modelling</a:t>
            </a:r>
          </a:p>
        </p:txBody>
      </p:sp>
      <p:sp>
        <p:nvSpPr>
          <p:cNvPr id="8" name="Rectangle 7">
            <a:extLst>
              <a:ext uri="{FF2B5EF4-FFF2-40B4-BE49-F238E27FC236}">
                <a16:creationId xmlns:a16="http://schemas.microsoft.com/office/drawing/2014/main" id="{8E9E339F-FD76-4F20-95D2-7CF5BF62548D}"/>
              </a:ext>
            </a:extLst>
          </p:cNvPr>
          <p:cNvSpPr/>
          <p:nvPr/>
        </p:nvSpPr>
        <p:spPr>
          <a:xfrm>
            <a:off x="5999018" y="1733550"/>
            <a:ext cx="5721061" cy="4410941"/>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174625"/>
            <a:endParaRPr lang="en-GB" sz="1600" b="1" dirty="0">
              <a:solidFill>
                <a:schemeClr val="bg2">
                  <a:lumMod val="10000"/>
                </a:schemeClr>
              </a:solidFill>
            </a:endParaRPr>
          </a:p>
          <a:p>
            <a:pPr marL="174625"/>
            <a:r>
              <a:rPr lang="en-GB" sz="1600" b="1" dirty="0">
                <a:solidFill>
                  <a:schemeClr val="bg2">
                    <a:lumMod val="10000"/>
                  </a:schemeClr>
                </a:solidFill>
              </a:rPr>
              <a:t>Mesoscopic modelling</a:t>
            </a:r>
            <a:r>
              <a:rPr lang="en-GB" sz="1600" b="1" baseline="30000" dirty="0">
                <a:solidFill>
                  <a:schemeClr val="bg2">
                    <a:lumMod val="10000"/>
                  </a:schemeClr>
                </a:solidFill>
              </a:rPr>
              <a:t>1</a:t>
            </a:r>
          </a:p>
          <a:p>
            <a:pPr marL="460375" indent="-285750">
              <a:buFont typeface="Arial" panose="020B0604020202020204" pitchFamily="34" charset="0"/>
              <a:buChar char="•"/>
            </a:pPr>
            <a:r>
              <a:rPr lang="en-GB" sz="1600" dirty="0">
                <a:solidFill>
                  <a:schemeClr val="bg2">
                    <a:lumMod val="10000"/>
                  </a:schemeClr>
                </a:solidFill>
                <a:latin typeface="+mj-lt"/>
              </a:rPr>
              <a:t>Conceptualise the meso-scope(s) as intervening levels</a:t>
            </a:r>
          </a:p>
          <a:p>
            <a:pPr marL="917575" lvl="1" indent="-285750">
              <a:buFont typeface="Arial" panose="020B0604020202020204" pitchFamily="34" charset="0"/>
              <a:buChar char="•"/>
            </a:pPr>
            <a:r>
              <a:rPr lang="en-GB" sz="1600" dirty="0">
                <a:solidFill>
                  <a:schemeClr val="bg2">
                    <a:lumMod val="10000"/>
                  </a:schemeClr>
                </a:solidFill>
                <a:latin typeface="+mj-lt"/>
              </a:rPr>
              <a:t>Influenced by underlying microscopic processes</a:t>
            </a:r>
          </a:p>
          <a:p>
            <a:pPr marL="917575" lvl="1" indent="-285750">
              <a:buFont typeface="Arial" panose="020B0604020202020204" pitchFamily="34" charset="0"/>
              <a:buChar char="•"/>
            </a:pPr>
            <a:r>
              <a:rPr lang="en-GB" sz="1600" dirty="0">
                <a:solidFill>
                  <a:schemeClr val="bg2">
                    <a:lumMod val="10000"/>
                  </a:schemeClr>
                </a:solidFill>
                <a:latin typeface="+mj-lt"/>
              </a:rPr>
              <a:t>Show also new, emergent mesoscopic dynamics </a:t>
            </a:r>
          </a:p>
          <a:p>
            <a:pPr marL="917575" lvl="1" indent="-285750">
              <a:buFont typeface="Arial" panose="020B0604020202020204" pitchFamily="34" charset="0"/>
              <a:buChar char="•"/>
            </a:pPr>
            <a:r>
              <a:rPr lang="en-GB" sz="1600" dirty="0">
                <a:solidFill>
                  <a:schemeClr val="bg2">
                    <a:lumMod val="10000"/>
                  </a:schemeClr>
                </a:solidFill>
                <a:latin typeface="+mj-lt"/>
              </a:rPr>
              <a:t>Contribute to measurable signals (e.g. EEG, MEG)</a:t>
            </a:r>
          </a:p>
          <a:p>
            <a:pPr marL="460375" indent="-285750">
              <a:buFont typeface="Arial" panose="020B0604020202020204" pitchFamily="34" charset="0"/>
              <a:buChar char="•"/>
            </a:pPr>
            <a:r>
              <a:rPr lang="en-GB" sz="1600" dirty="0">
                <a:solidFill>
                  <a:schemeClr val="bg2">
                    <a:lumMod val="10000"/>
                  </a:schemeClr>
                </a:solidFill>
                <a:latin typeface="+mj-lt"/>
              </a:rPr>
              <a:t>Two approaches to bridge micro- to macroscopic levels:  neuron-to-brain, or neuronal ensembles with state variables</a:t>
            </a:r>
          </a:p>
          <a:p>
            <a:pPr marL="917575" lvl="1" indent="-285750">
              <a:buFont typeface="Arial" panose="020B0604020202020204" pitchFamily="34" charset="0"/>
              <a:buChar char="•"/>
            </a:pPr>
            <a:endParaRPr lang="en-GB" sz="1600" dirty="0">
              <a:solidFill>
                <a:schemeClr val="bg2">
                  <a:lumMod val="10000"/>
                </a:schemeClr>
              </a:solidFill>
              <a:latin typeface="+mj-lt"/>
            </a:endParaRPr>
          </a:p>
          <a:p>
            <a:pPr marL="174625"/>
            <a:r>
              <a:rPr lang="en-GB" sz="1600" b="1" dirty="0">
                <a:solidFill>
                  <a:schemeClr val="bg2">
                    <a:lumMod val="10000"/>
                  </a:schemeClr>
                </a:solidFill>
              </a:rPr>
              <a:t>DCM for EEG / MEEG as mesoscopic models</a:t>
            </a:r>
          </a:p>
          <a:p>
            <a:pPr marL="460375" indent="-285750">
              <a:buFont typeface="Arial" panose="020B0604020202020204" pitchFamily="34" charset="0"/>
              <a:buChar char="•"/>
            </a:pPr>
            <a:r>
              <a:rPr lang="en-GB" sz="1600" dirty="0">
                <a:solidFill>
                  <a:schemeClr val="bg2">
                    <a:lumMod val="10000"/>
                  </a:schemeClr>
                </a:solidFill>
                <a:latin typeface="+mj-lt"/>
              </a:rPr>
              <a:t>Aim to derive best fitting parameter estimates (e.g. coupling) to explain the measured (observed) data (e.g. ERPs in EEG)</a:t>
            </a:r>
          </a:p>
          <a:p>
            <a:pPr marL="460375" indent="-285750">
              <a:buFont typeface="Arial" panose="020B0604020202020204" pitchFamily="34" charset="0"/>
              <a:buChar char="•"/>
            </a:pPr>
            <a:r>
              <a:rPr lang="en-GB" sz="1600" dirty="0">
                <a:solidFill>
                  <a:schemeClr val="bg2">
                    <a:lumMod val="10000"/>
                  </a:schemeClr>
                </a:solidFill>
                <a:latin typeface="+mj-lt"/>
              </a:rPr>
              <a:t>Are based on neural mass models (NMM) or neural field models (NFM) which incorporate biologically plausible / experimentally derived lumped parameters </a:t>
            </a:r>
          </a:p>
        </p:txBody>
      </p:sp>
      <p:pic>
        <p:nvPicPr>
          <p:cNvPr id="3" name="Picture 2">
            <a:extLst>
              <a:ext uri="{FF2B5EF4-FFF2-40B4-BE49-F238E27FC236}">
                <a16:creationId xmlns:a16="http://schemas.microsoft.com/office/drawing/2014/main" id="{0EAFEE30-7D4D-4B11-B079-EF6DD4EF14A1}"/>
              </a:ext>
            </a:extLst>
          </p:cNvPr>
          <p:cNvPicPr>
            <a:picLocks noChangeAspect="1"/>
          </p:cNvPicPr>
          <p:nvPr/>
        </p:nvPicPr>
        <p:blipFill>
          <a:blip r:embed="rId2"/>
          <a:stretch>
            <a:fillRect/>
          </a:stretch>
        </p:blipFill>
        <p:spPr>
          <a:xfrm>
            <a:off x="471921" y="1619250"/>
            <a:ext cx="5183047" cy="4410941"/>
          </a:xfrm>
          <a:prstGeom prst="rect">
            <a:avLst/>
          </a:prstGeom>
        </p:spPr>
      </p:pic>
      <p:sp>
        <p:nvSpPr>
          <p:cNvPr id="10" name="Rectangle 9">
            <a:extLst>
              <a:ext uri="{FF2B5EF4-FFF2-40B4-BE49-F238E27FC236}">
                <a16:creationId xmlns:a16="http://schemas.microsoft.com/office/drawing/2014/main" id="{5A9DBDED-07A2-49B8-AD95-9D9C023DD6A5}"/>
              </a:ext>
            </a:extLst>
          </p:cNvPr>
          <p:cNvSpPr/>
          <p:nvPr/>
        </p:nvSpPr>
        <p:spPr>
          <a:xfrm>
            <a:off x="471921" y="6144491"/>
            <a:ext cx="5183047" cy="71351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Copied from Gerstner et al. (2014), </a:t>
            </a:r>
            <a:r>
              <a:rPr lang="en-GB" sz="1200" i="1" dirty="0">
                <a:solidFill>
                  <a:schemeClr val="bg2">
                    <a:lumMod val="10000"/>
                  </a:schemeClr>
                </a:solidFill>
                <a:latin typeface="+mj-lt"/>
              </a:rPr>
              <a:t>Neuronal Dynamics</a:t>
            </a:r>
            <a:r>
              <a:rPr lang="en-GB" sz="1200" dirty="0">
                <a:solidFill>
                  <a:schemeClr val="bg2">
                    <a:lumMod val="10000"/>
                  </a:schemeClr>
                </a:solidFill>
                <a:latin typeface="+mj-lt"/>
              </a:rPr>
              <a:t>, </a:t>
            </a:r>
          </a:p>
          <a:p>
            <a:pPr algn="ctr"/>
            <a:r>
              <a:rPr lang="en-GB" sz="1200" dirty="0">
                <a:solidFill>
                  <a:schemeClr val="bg2">
                    <a:lumMod val="10000"/>
                  </a:schemeClr>
                </a:solidFill>
                <a:latin typeface="+mj-lt"/>
              </a:rPr>
              <a:t>available online: </a:t>
            </a:r>
            <a:r>
              <a:rPr lang="en-GB" sz="1200" dirty="0">
                <a:solidFill>
                  <a:schemeClr val="bg2">
                    <a:lumMod val="10000"/>
                  </a:schemeClr>
                </a:solidFill>
                <a:latin typeface="+mj-lt"/>
                <a:hlinkClick r:id="rId3"/>
              </a:rPr>
              <a:t>https://neuronaldynamics.epfl.ch/</a:t>
            </a:r>
            <a:r>
              <a:rPr lang="en-GB" sz="1200" dirty="0">
                <a:solidFill>
                  <a:schemeClr val="bg2">
                    <a:lumMod val="10000"/>
                  </a:schemeClr>
                </a:solidFill>
                <a:latin typeface="+mj-lt"/>
              </a:rPr>
              <a:t> </a:t>
            </a:r>
          </a:p>
        </p:txBody>
      </p:sp>
      <p:sp>
        <p:nvSpPr>
          <p:cNvPr id="11" name="Rectangle 10">
            <a:extLst>
              <a:ext uri="{FF2B5EF4-FFF2-40B4-BE49-F238E27FC236}">
                <a16:creationId xmlns:a16="http://schemas.microsoft.com/office/drawing/2014/main" id="{62B7B957-7410-4A93-99F2-3AEDE4E077EC}"/>
              </a:ext>
            </a:extLst>
          </p:cNvPr>
          <p:cNvSpPr/>
          <p:nvPr/>
        </p:nvSpPr>
        <p:spPr>
          <a:xfrm>
            <a:off x="6096000" y="6144491"/>
            <a:ext cx="5624079" cy="71351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baseline="30000" dirty="0">
                <a:solidFill>
                  <a:schemeClr val="bg2">
                    <a:lumMod val="10000"/>
                  </a:schemeClr>
                </a:solidFill>
                <a:latin typeface="+mj-lt"/>
              </a:rPr>
              <a:t>1</a:t>
            </a:r>
            <a:r>
              <a:rPr lang="en-GB" sz="1200" dirty="0">
                <a:solidFill>
                  <a:schemeClr val="bg2">
                    <a:lumMod val="10000"/>
                  </a:schemeClr>
                </a:solidFill>
                <a:latin typeface="+mj-lt"/>
              </a:rPr>
              <a:t> See also: Freeman (2000), </a:t>
            </a:r>
            <a:r>
              <a:rPr lang="en-GB" sz="1200" i="1" dirty="0">
                <a:solidFill>
                  <a:schemeClr val="bg2">
                    <a:lumMod val="10000"/>
                  </a:schemeClr>
                </a:solidFill>
                <a:latin typeface="+mj-lt"/>
              </a:rPr>
              <a:t>Mesoscopic Brain Dynamics</a:t>
            </a:r>
            <a:r>
              <a:rPr lang="en-GB" sz="1200" dirty="0">
                <a:solidFill>
                  <a:schemeClr val="bg2">
                    <a:lumMod val="10000"/>
                  </a:schemeClr>
                </a:solidFill>
                <a:latin typeface="+mj-lt"/>
              </a:rPr>
              <a:t>, and </a:t>
            </a:r>
            <a:r>
              <a:rPr lang="en-GB" sz="1200" dirty="0" err="1">
                <a:solidFill>
                  <a:schemeClr val="bg2">
                    <a:lumMod val="10000"/>
                  </a:schemeClr>
                </a:solidFill>
                <a:latin typeface="+mj-lt"/>
              </a:rPr>
              <a:t>Spiegler</a:t>
            </a:r>
            <a:r>
              <a:rPr lang="en-GB" sz="1200" dirty="0">
                <a:solidFill>
                  <a:schemeClr val="bg2">
                    <a:lumMod val="10000"/>
                  </a:schemeClr>
                </a:solidFill>
                <a:latin typeface="+mj-lt"/>
              </a:rPr>
              <a:t> (2012), </a:t>
            </a:r>
            <a:br>
              <a:rPr lang="en-GB" sz="1200" dirty="0">
                <a:solidFill>
                  <a:schemeClr val="bg2">
                    <a:lumMod val="10000"/>
                  </a:schemeClr>
                </a:solidFill>
                <a:latin typeface="+mj-lt"/>
              </a:rPr>
            </a:br>
            <a:r>
              <a:rPr lang="en-GB" sz="1200" i="1" dirty="0">
                <a:solidFill>
                  <a:schemeClr val="bg2">
                    <a:lumMod val="10000"/>
                  </a:schemeClr>
                </a:solidFill>
                <a:latin typeface="+mj-lt"/>
              </a:rPr>
              <a:t>Dynamics of biologically informed neural mass models of the brain</a:t>
            </a:r>
          </a:p>
        </p:txBody>
      </p:sp>
    </p:spTree>
    <p:extLst>
      <p:ext uri="{BB962C8B-B14F-4D97-AF65-F5344CB8AC3E}">
        <p14:creationId xmlns:p14="http://schemas.microsoft.com/office/powerpoint/2010/main" val="89752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Biophysical Context of Neural Mass Models / DCM</a:t>
            </a:r>
          </a:p>
        </p:txBody>
      </p:sp>
      <p:pic>
        <p:nvPicPr>
          <p:cNvPr id="3" name="Picture 2">
            <a:extLst>
              <a:ext uri="{FF2B5EF4-FFF2-40B4-BE49-F238E27FC236}">
                <a16:creationId xmlns:a16="http://schemas.microsoft.com/office/drawing/2014/main" id="{24F262B6-F579-447E-8E96-8AC9AFADE4EA}"/>
              </a:ext>
            </a:extLst>
          </p:cNvPr>
          <p:cNvPicPr>
            <a:picLocks noChangeAspect="1"/>
          </p:cNvPicPr>
          <p:nvPr/>
        </p:nvPicPr>
        <p:blipFill rotWithShape="1">
          <a:blip r:embed="rId2"/>
          <a:srcRect b="12459"/>
          <a:stretch/>
        </p:blipFill>
        <p:spPr>
          <a:xfrm>
            <a:off x="102733" y="1619249"/>
            <a:ext cx="6848475" cy="4410942"/>
          </a:xfrm>
          <a:prstGeom prst="rect">
            <a:avLst/>
          </a:prstGeom>
          <a:ln>
            <a:noFill/>
          </a:ln>
        </p:spPr>
      </p:pic>
      <p:sp>
        <p:nvSpPr>
          <p:cNvPr id="7" name="Rectangle 6">
            <a:extLst>
              <a:ext uri="{FF2B5EF4-FFF2-40B4-BE49-F238E27FC236}">
                <a16:creationId xmlns:a16="http://schemas.microsoft.com/office/drawing/2014/main" id="{31A5FA84-0FE7-4B84-A6A6-5AB17D14CEC5}"/>
              </a:ext>
            </a:extLst>
          </p:cNvPr>
          <p:cNvSpPr/>
          <p:nvPr/>
        </p:nvSpPr>
        <p:spPr>
          <a:xfrm>
            <a:off x="7445828" y="1619249"/>
            <a:ext cx="4520199" cy="452524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60375" indent="-285750">
              <a:buFont typeface="Arial" panose="020B0604020202020204" pitchFamily="34" charset="0"/>
              <a:buChar char="•"/>
            </a:pPr>
            <a:r>
              <a:rPr lang="en-GB" sz="1600" dirty="0">
                <a:solidFill>
                  <a:schemeClr val="bg2">
                    <a:lumMod val="10000"/>
                  </a:schemeClr>
                </a:solidFill>
                <a:latin typeface="+mj-lt"/>
              </a:rPr>
              <a:t>Neuronal features at the microscale (right) affect dynamics at the mesoscale (cortical column) (centre), </a:t>
            </a:r>
            <a:r>
              <a:rPr lang="en-GB" sz="1600" u="sng" dirty="0">
                <a:solidFill>
                  <a:schemeClr val="bg2">
                    <a:lumMod val="10000"/>
                  </a:schemeClr>
                </a:solidFill>
                <a:latin typeface="+mj-lt"/>
              </a:rPr>
              <a:t>transformation functions</a:t>
            </a:r>
            <a:r>
              <a:rPr lang="en-GB" sz="1600" dirty="0">
                <a:solidFill>
                  <a:schemeClr val="bg2">
                    <a:lumMod val="10000"/>
                  </a:schemeClr>
                </a:solidFill>
                <a:latin typeface="+mj-lt"/>
              </a:rPr>
              <a:t>:</a:t>
            </a:r>
          </a:p>
          <a:p>
            <a:pPr marL="974725" lvl="1" indent="-342900">
              <a:buFont typeface="+mj-lt"/>
              <a:buAutoNum type="arabicParenR"/>
            </a:pPr>
            <a:r>
              <a:rPr lang="en-GB" sz="1600" dirty="0">
                <a:solidFill>
                  <a:schemeClr val="bg2">
                    <a:lumMod val="10000"/>
                  </a:schemeClr>
                </a:solidFill>
                <a:latin typeface="+mj-lt"/>
              </a:rPr>
              <a:t>Linear transformation of pre-synaptic input to post-synaptic potential (PSP)</a:t>
            </a:r>
          </a:p>
          <a:p>
            <a:pPr marL="974725" lvl="1" indent="-342900">
              <a:buFont typeface="+mj-lt"/>
              <a:buAutoNum type="arabicParenR"/>
            </a:pPr>
            <a:r>
              <a:rPr lang="en-GB" sz="1600" dirty="0">
                <a:solidFill>
                  <a:schemeClr val="bg2">
                    <a:lumMod val="10000"/>
                  </a:schemeClr>
                </a:solidFill>
                <a:latin typeface="+mj-lt"/>
              </a:rPr>
              <a:t>Non-linear (sigmoidal) transformation of PSP into firing rates / action potentials</a:t>
            </a:r>
          </a:p>
          <a:p>
            <a:pPr marL="460375" indent="-285750">
              <a:buFont typeface="Arial" panose="020B0604020202020204" pitchFamily="34" charset="0"/>
              <a:buChar char="•"/>
            </a:pPr>
            <a:endParaRPr lang="en-GB" sz="1600" dirty="0">
              <a:solidFill>
                <a:schemeClr val="bg2">
                  <a:lumMod val="10000"/>
                </a:schemeClr>
              </a:solidFill>
              <a:latin typeface="+mj-lt"/>
            </a:endParaRPr>
          </a:p>
          <a:p>
            <a:pPr marL="460375" indent="-285750">
              <a:buFont typeface="Arial" panose="020B0604020202020204" pitchFamily="34" charset="0"/>
              <a:buChar char="•"/>
            </a:pPr>
            <a:r>
              <a:rPr lang="en-GB" sz="1600" dirty="0">
                <a:solidFill>
                  <a:schemeClr val="bg2">
                    <a:lumMod val="10000"/>
                  </a:schemeClr>
                </a:solidFill>
                <a:latin typeface="+mj-lt"/>
              </a:rPr>
              <a:t>Processes at the mesoscale affect dynamics at the macroscale (left), e.g.</a:t>
            </a:r>
          </a:p>
          <a:p>
            <a:pPr marL="974725" lvl="1" indent="-342900">
              <a:buFont typeface="+mj-lt"/>
              <a:buAutoNum type="arabicParenR" startAt="3"/>
            </a:pPr>
            <a:r>
              <a:rPr lang="en-GB" sz="1600" dirty="0">
                <a:solidFill>
                  <a:schemeClr val="bg2">
                    <a:lumMod val="10000"/>
                  </a:schemeClr>
                </a:solidFill>
                <a:latin typeface="+mj-lt"/>
              </a:rPr>
              <a:t>Connections (strengths and directions) between cell populations within region</a:t>
            </a:r>
          </a:p>
          <a:p>
            <a:pPr marL="974725" lvl="1" indent="-342900">
              <a:buFont typeface="+mj-lt"/>
              <a:buAutoNum type="arabicParenR" startAt="3"/>
            </a:pPr>
            <a:r>
              <a:rPr lang="en-GB" sz="1600" dirty="0">
                <a:solidFill>
                  <a:schemeClr val="bg2">
                    <a:lumMod val="10000"/>
                  </a:schemeClr>
                </a:solidFill>
                <a:latin typeface="+mj-lt"/>
              </a:rPr>
              <a:t>Connections (strengths and directions) between different (cortical) regions</a:t>
            </a:r>
          </a:p>
          <a:p>
            <a:pPr marL="917575" lvl="1" indent="-285750">
              <a:buFont typeface="Arial" panose="020B0604020202020204" pitchFamily="34" charset="0"/>
              <a:buChar char="•"/>
            </a:pPr>
            <a:endParaRPr lang="en-GB" sz="1600" dirty="0">
              <a:solidFill>
                <a:schemeClr val="bg2">
                  <a:lumMod val="10000"/>
                </a:schemeClr>
              </a:solidFill>
              <a:latin typeface="+mj-lt"/>
            </a:endParaRPr>
          </a:p>
          <a:p>
            <a:pPr marL="460375" indent="-285750">
              <a:buFont typeface="Arial" panose="020B0604020202020204" pitchFamily="34" charset="0"/>
              <a:buChar char="•"/>
            </a:pPr>
            <a:r>
              <a:rPr lang="en-GB" sz="1600" dirty="0">
                <a:solidFill>
                  <a:schemeClr val="bg2">
                    <a:lumMod val="10000"/>
                  </a:schemeClr>
                </a:solidFill>
                <a:latin typeface="+mj-lt"/>
              </a:rPr>
              <a:t>Mesoscopic </a:t>
            </a:r>
            <a:r>
              <a:rPr lang="en-GB" sz="1600" u="sng" dirty="0">
                <a:solidFill>
                  <a:schemeClr val="bg2">
                    <a:lumMod val="10000"/>
                  </a:schemeClr>
                </a:solidFill>
                <a:latin typeface="+mj-lt"/>
              </a:rPr>
              <a:t>Neural Mass Models (NMM) </a:t>
            </a:r>
            <a:r>
              <a:rPr lang="en-GB" sz="1600" dirty="0">
                <a:solidFill>
                  <a:schemeClr val="bg2">
                    <a:lumMod val="10000"/>
                  </a:schemeClr>
                </a:solidFill>
                <a:latin typeface="+mj-lt"/>
              </a:rPr>
              <a:t>aim to capture / generate a broad range of dynamics (e.g. measurable MEG / EEG signals) using averages of relevant biophysical parameters (lumped) </a:t>
            </a:r>
          </a:p>
          <a:p>
            <a:pPr marL="460375" indent="-285750">
              <a:buFont typeface="Arial" panose="020B0604020202020204" pitchFamily="34" charset="0"/>
              <a:buChar char="•"/>
            </a:pPr>
            <a:endParaRPr lang="en-GB" sz="1600" dirty="0">
              <a:solidFill>
                <a:schemeClr val="bg2">
                  <a:lumMod val="10000"/>
                </a:schemeClr>
              </a:solidFill>
              <a:latin typeface="+mj-lt"/>
            </a:endParaRPr>
          </a:p>
        </p:txBody>
      </p:sp>
      <p:sp>
        <p:nvSpPr>
          <p:cNvPr id="9" name="Rectangle 8">
            <a:extLst>
              <a:ext uri="{FF2B5EF4-FFF2-40B4-BE49-F238E27FC236}">
                <a16:creationId xmlns:a16="http://schemas.microsoft.com/office/drawing/2014/main" id="{9971EE85-F1E7-41B2-AD25-2FFC5D26D130}"/>
              </a:ext>
            </a:extLst>
          </p:cNvPr>
          <p:cNvSpPr/>
          <p:nvPr/>
        </p:nvSpPr>
        <p:spPr>
          <a:xfrm>
            <a:off x="102733" y="6144491"/>
            <a:ext cx="6848475" cy="71351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a:t>
            </a:r>
            <a:r>
              <a:rPr lang="en-GB" sz="1200" dirty="0" err="1">
                <a:solidFill>
                  <a:schemeClr val="bg2">
                    <a:lumMod val="10000"/>
                  </a:schemeClr>
                </a:solidFill>
                <a:latin typeface="+mj-lt"/>
              </a:rPr>
              <a:t>Daunizeau</a:t>
            </a:r>
            <a:r>
              <a:rPr lang="en-GB" sz="1200" dirty="0">
                <a:solidFill>
                  <a:schemeClr val="bg2">
                    <a:lumMod val="10000"/>
                  </a:schemeClr>
                </a:solidFill>
                <a:latin typeface="+mj-lt"/>
              </a:rPr>
              <a:t> et al. (2011), </a:t>
            </a:r>
            <a:r>
              <a:rPr lang="en-GB" sz="1200" i="1" dirty="0">
                <a:solidFill>
                  <a:schemeClr val="bg2">
                    <a:lumMod val="10000"/>
                  </a:schemeClr>
                </a:solidFill>
                <a:latin typeface="+mj-lt"/>
              </a:rPr>
              <a:t>Dynamic causal modelling: </a:t>
            </a:r>
            <a:br>
              <a:rPr lang="en-GB" sz="1200" i="1" dirty="0">
                <a:solidFill>
                  <a:schemeClr val="bg2">
                    <a:lumMod val="10000"/>
                  </a:schemeClr>
                </a:solidFill>
                <a:latin typeface="+mj-lt"/>
              </a:rPr>
            </a:br>
            <a:r>
              <a:rPr lang="en-GB" sz="1200" i="1" dirty="0">
                <a:solidFill>
                  <a:schemeClr val="bg2">
                    <a:lumMod val="10000"/>
                  </a:schemeClr>
                </a:solidFill>
                <a:latin typeface="+mj-lt"/>
              </a:rPr>
              <a:t>A critical review of the biophysical and statistical foundations</a:t>
            </a:r>
            <a:br>
              <a:rPr lang="en-GB" sz="1200" dirty="0">
                <a:solidFill>
                  <a:schemeClr val="bg2">
                    <a:lumMod val="10000"/>
                  </a:schemeClr>
                </a:solidFill>
                <a:latin typeface="+mj-lt"/>
              </a:rPr>
            </a:br>
            <a:endParaRPr lang="en-GB" sz="1200" dirty="0">
              <a:solidFill>
                <a:schemeClr val="bg2">
                  <a:lumMod val="10000"/>
                </a:schemeClr>
              </a:solidFill>
              <a:latin typeface="+mj-lt"/>
            </a:endParaRPr>
          </a:p>
        </p:txBody>
      </p:sp>
      <p:sp>
        <p:nvSpPr>
          <p:cNvPr id="8" name="Rectangle 7">
            <a:extLst>
              <a:ext uri="{FF2B5EF4-FFF2-40B4-BE49-F238E27FC236}">
                <a16:creationId xmlns:a16="http://schemas.microsoft.com/office/drawing/2014/main" id="{18E4B960-97E7-4518-8FA2-FE32CB729EB8}"/>
              </a:ext>
            </a:extLst>
          </p:cNvPr>
          <p:cNvSpPr>
            <a:spLocks noChangeAspect="1"/>
          </p:cNvSpPr>
          <p:nvPr/>
        </p:nvSpPr>
        <p:spPr>
          <a:xfrm>
            <a:off x="5057590" y="5035913"/>
            <a:ext cx="405675" cy="405675"/>
          </a:xfrm>
          <a:prstGeom prst="rect">
            <a:avLst/>
          </a:prstGeom>
          <a:solidFill>
            <a:schemeClr val="bg2">
              <a:lumMod val="25000"/>
              <a:alpha val="25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1</a:t>
            </a:r>
          </a:p>
        </p:txBody>
      </p:sp>
      <p:sp>
        <p:nvSpPr>
          <p:cNvPr id="11" name="Rectangle 10">
            <a:extLst>
              <a:ext uri="{FF2B5EF4-FFF2-40B4-BE49-F238E27FC236}">
                <a16:creationId xmlns:a16="http://schemas.microsoft.com/office/drawing/2014/main" id="{6D4D789C-72C8-452C-9514-421A0F226D4C}"/>
              </a:ext>
            </a:extLst>
          </p:cNvPr>
          <p:cNvSpPr>
            <a:spLocks noChangeAspect="1"/>
          </p:cNvSpPr>
          <p:nvPr/>
        </p:nvSpPr>
        <p:spPr>
          <a:xfrm>
            <a:off x="4206252" y="1619249"/>
            <a:ext cx="405675" cy="405675"/>
          </a:xfrm>
          <a:prstGeom prst="rect">
            <a:avLst/>
          </a:prstGeom>
          <a:solidFill>
            <a:schemeClr val="bg2">
              <a:lumMod val="25000"/>
              <a:alpha val="25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3</a:t>
            </a:r>
          </a:p>
        </p:txBody>
      </p:sp>
      <p:sp>
        <p:nvSpPr>
          <p:cNvPr id="15" name="Rectangle 14">
            <a:extLst>
              <a:ext uri="{FF2B5EF4-FFF2-40B4-BE49-F238E27FC236}">
                <a16:creationId xmlns:a16="http://schemas.microsoft.com/office/drawing/2014/main" id="{4EDE8766-0826-4980-A492-7C53303D17AD}"/>
              </a:ext>
            </a:extLst>
          </p:cNvPr>
          <p:cNvSpPr>
            <a:spLocks noChangeAspect="1"/>
          </p:cNvSpPr>
          <p:nvPr/>
        </p:nvSpPr>
        <p:spPr>
          <a:xfrm>
            <a:off x="1478822" y="5035913"/>
            <a:ext cx="405675" cy="405675"/>
          </a:xfrm>
          <a:prstGeom prst="rect">
            <a:avLst/>
          </a:prstGeom>
          <a:solidFill>
            <a:schemeClr val="bg2">
              <a:lumMod val="25000"/>
              <a:alpha val="25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2</a:t>
            </a:r>
          </a:p>
        </p:txBody>
      </p:sp>
      <p:sp>
        <p:nvSpPr>
          <p:cNvPr id="17" name="Rectangle 16">
            <a:extLst>
              <a:ext uri="{FF2B5EF4-FFF2-40B4-BE49-F238E27FC236}">
                <a16:creationId xmlns:a16="http://schemas.microsoft.com/office/drawing/2014/main" id="{64E1387D-8FCD-47EC-B044-D1E688BBD24B}"/>
              </a:ext>
            </a:extLst>
          </p:cNvPr>
          <p:cNvSpPr>
            <a:spLocks noChangeAspect="1"/>
          </p:cNvSpPr>
          <p:nvPr/>
        </p:nvSpPr>
        <p:spPr>
          <a:xfrm>
            <a:off x="336331" y="2916991"/>
            <a:ext cx="405675" cy="405675"/>
          </a:xfrm>
          <a:prstGeom prst="rect">
            <a:avLst/>
          </a:prstGeom>
          <a:solidFill>
            <a:schemeClr val="bg2">
              <a:lumMod val="25000"/>
              <a:alpha val="25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4</a:t>
            </a:r>
          </a:p>
        </p:txBody>
      </p:sp>
    </p:spTree>
    <p:extLst>
      <p:ext uri="{BB962C8B-B14F-4D97-AF65-F5344CB8AC3E}">
        <p14:creationId xmlns:p14="http://schemas.microsoft.com/office/powerpoint/2010/main" val="300875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Cortical Column / NMM used in ERP and CMC DCMs</a:t>
            </a:r>
          </a:p>
        </p:txBody>
      </p:sp>
      <p:pic>
        <p:nvPicPr>
          <p:cNvPr id="3" name="Picture 2">
            <a:extLst>
              <a:ext uri="{FF2B5EF4-FFF2-40B4-BE49-F238E27FC236}">
                <a16:creationId xmlns:a16="http://schemas.microsoft.com/office/drawing/2014/main" id="{29F6B28B-5F53-443C-B185-C6A7AF40D27E}"/>
              </a:ext>
            </a:extLst>
          </p:cNvPr>
          <p:cNvPicPr>
            <a:picLocks noChangeAspect="1"/>
          </p:cNvPicPr>
          <p:nvPr/>
        </p:nvPicPr>
        <p:blipFill>
          <a:blip r:embed="rId2"/>
          <a:stretch>
            <a:fillRect/>
          </a:stretch>
        </p:blipFill>
        <p:spPr>
          <a:xfrm>
            <a:off x="241300" y="1705594"/>
            <a:ext cx="6653212" cy="4498355"/>
          </a:xfrm>
          <a:prstGeom prst="rect">
            <a:avLst/>
          </a:prstGeom>
        </p:spPr>
      </p:pic>
      <p:sp>
        <p:nvSpPr>
          <p:cNvPr id="14" name="Rectangle 13">
            <a:extLst>
              <a:ext uri="{FF2B5EF4-FFF2-40B4-BE49-F238E27FC236}">
                <a16:creationId xmlns:a16="http://schemas.microsoft.com/office/drawing/2014/main" id="{B6F29561-B7D8-4418-9ADA-5736ECDF7574}"/>
              </a:ext>
            </a:extLst>
          </p:cNvPr>
          <p:cNvSpPr/>
          <p:nvPr/>
        </p:nvSpPr>
        <p:spPr>
          <a:xfrm>
            <a:off x="7150100" y="1705594"/>
            <a:ext cx="4569980" cy="515240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60375" indent="-285750">
              <a:buFont typeface="Arial" panose="020B0604020202020204" pitchFamily="34" charset="0"/>
              <a:buChar char="•"/>
            </a:pPr>
            <a:r>
              <a:rPr lang="en-GB" sz="1600" u="sng" dirty="0">
                <a:solidFill>
                  <a:schemeClr val="bg2">
                    <a:lumMod val="10000"/>
                  </a:schemeClr>
                </a:solidFill>
                <a:latin typeface="+mj-lt"/>
              </a:rPr>
              <a:t>NMM in the ERP DCM</a:t>
            </a:r>
          </a:p>
          <a:p>
            <a:pPr marL="622300" lvl="1" indent="-285750">
              <a:buFont typeface="Arial" panose="020B0604020202020204" pitchFamily="34" charset="0"/>
              <a:buChar char="•"/>
            </a:pPr>
            <a:r>
              <a:rPr lang="en-GB" sz="1600" b="1" dirty="0">
                <a:solidFill>
                  <a:schemeClr val="bg2">
                    <a:lumMod val="10000"/>
                  </a:schemeClr>
                </a:solidFill>
                <a:latin typeface="+mj-lt"/>
              </a:rPr>
              <a:t>Populations</a:t>
            </a:r>
            <a:r>
              <a:rPr lang="en-GB" sz="1600" dirty="0">
                <a:solidFill>
                  <a:schemeClr val="bg2">
                    <a:lumMod val="10000"/>
                  </a:schemeClr>
                </a:solidFill>
                <a:latin typeface="+mj-lt"/>
              </a:rPr>
              <a:t>: </a:t>
            </a:r>
          </a:p>
          <a:p>
            <a:pPr marL="812800" lvl="2" indent="-285750">
              <a:buFont typeface="Arial" panose="020B0604020202020204" pitchFamily="34" charset="0"/>
              <a:buChar char="•"/>
            </a:pPr>
            <a:r>
              <a:rPr lang="en-GB" sz="1600" dirty="0">
                <a:solidFill>
                  <a:schemeClr val="bg2">
                    <a:lumMod val="10000"/>
                  </a:schemeClr>
                </a:solidFill>
                <a:latin typeface="+mj-lt"/>
              </a:rPr>
              <a:t>stellate cells (SC) (granular layer 4)</a:t>
            </a:r>
          </a:p>
          <a:p>
            <a:pPr marL="812800" lvl="2" indent="-285750">
              <a:buFont typeface="Arial" panose="020B0604020202020204" pitchFamily="34" charset="0"/>
              <a:buChar char="•"/>
            </a:pPr>
            <a:r>
              <a:rPr lang="en-GB" sz="1600" dirty="0">
                <a:solidFill>
                  <a:schemeClr val="bg2">
                    <a:lumMod val="10000"/>
                  </a:schemeClr>
                </a:solidFill>
                <a:latin typeface="+mj-lt"/>
              </a:rPr>
              <a:t>pyramidal cells (PC) (extra-gran. layer 2, 3)</a:t>
            </a:r>
          </a:p>
          <a:p>
            <a:pPr marL="812800" lvl="2" indent="-285750">
              <a:buFont typeface="Arial" panose="020B0604020202020204" pitchFamily="34" charset="0"/>
              <a:buChar char="•"/>
            </a:pPr>
            <a:r>
              <a:rPr lang="en-GB" sz="1600" dirty="0">
                <a:solidFill>
                  <a:schemeClr val="bg2">
                    <a:lumMod val="10000"/>
                  </a:schemeClr>
                </a:solidFill>
                <a:latin typeface="+mj-lt"/>
              </a:rPr>
              <a:t>inhibitory interneurons (II) (extra-gran. 5, 6)</a:t>
            </a:r>
          </a:p>
          <a:p>
            <a:pPr marL="622300" lvl="1" indent="-285750">
              <a:buFont typeface="Arial" panose="020B0604020202020204" pitchFamily="34" charset="0"/>
              <a:buChar char="•"/>
            </a:pPr>
            <a:r>
              <a:rPr lang="en-GB" sz="1600" b="1" dirty="0">
                <a:solidFill>
                  <a:schemeClr val="bg2">
                    <a:lumMod val="10000"/>
                  </a:schemeClr>
                </a:solidFill>
                <a:latin typeface="+mj-lt"/>
              </a:rPr>
              <a:t>Connections: </a:t>
            </a:r>
          </a:p>
          <a:p>
            <a:pPr marL="812800" lvl="2" indent="-285750">
              <a:buFont typeface="Arial" panose="020B0604020202020204" pitchFamily="34" charset="0"/>
              <a:buChar char="•"/>
            </a:pPr>
            <a:r>
              <a:rPr lang="en-GB" sz="1600" dirty="0">
                <a:solidFill>
                  <a:schemeClr val="bg2">
                    <a:lumMod val="10000"/>
                  </a:schemeClr>
                </a:solidFill>
                <a:latin typeface="+mj-lt"/>
              </a:rPr>
              <a:t>extrinsic forward</a:t>
            </a:r>
          </a:p>
          <a:p>
            <a:pPr marL="812800" lvl="2" indent="-285750">
              <a:buFont typeface="Arial" panose="020B0604020202020204" pitchFamily="34" charset="0"/>
              <a:buChar char="•"/>
            </a:pPr>
            <a:r>
              <a:rPr lang="en-GB" sz="1600" dirty="0">
                <a:solidFill>
                  <a:schemeClr val="bg2">
                    <a:lumMod val="10000"/>
                  </a:schemeClr>
                </a:solidFill>
                <a:latin typeface="+mj-lt"/>
              </a:rPr>
              <a:t>extrinsic lateral</a:t>
            </a:r>
          </a:p>
          <a:p>
            <a:pPr marL="812800" lvl="2" indent="-285750">
              <a:buFont typeface="Arial" panose="020B0604020202020204" pitchFamily="34" charset="0"/>
              <a:buChar char="•"/>
            </a:pPr>
            <a:r>
              <a:rPr lang="en-GB" sz="1600" dirty="0">
                <a:solidFill>
                  <a:schemeClr val="bg2">
                    <a:lumMod val="10000"/>
                  </a:schemeClr>
                </a:solidFill>
                <a:latin typeface="+mj-lt"/>
              </a:rPr>
              <a:t>extrinsic backward</a:t>
            </a:r>
          </a:p>
          <a:p>
            <a:pPr marL="812800" lvl="2" indent="-285750">
              <a:buFont typeface="Arial" panose="020B0604020202020204" pitchFamily="34" charset="0"/>
              <a:buChar char="•"/>
            </a:pPr>
            <a:r>
              <a:rPr lang="en-GB" sz="1600" dirty="0">
                <a:solidFill>
                  <a:schemeClr val="bg2">
                    <a:lumMod val="10000"/>
                  </a:schemeClr>
                </a:solidFill>
                <a:latin typeface="+mj-lt"/>
              </a:rPr>
              <a:t>intrinsic (self) inhibitory</a:t>
            </a:r>
          </a:p>
          <a:p>
            <a:pPr marL="812800" lvl="2" indent="-285750">
              <a:buFont typeface="Arial" panose="020B0604020202020204" pitchFamily="34" charset="0"/>
              <a:buChar char="•"/>
            </a:pPr>
            <a:r>
              <a:rPr lang="en-GB" sz="1600" dirty="0">
                <a:solidFill>
                  <a:schemeClr val="bg2">
                    <a:lumMod val="10000"/>
                  </a:schemeClr>
                </a:solidFill>
                <a:latin typeface="+mj-lt"/>
              </a:rPr>
              <a:t>intrinsic (self) excitatory </a:t>
            </a:r>
          </a:p>
          <a:p>
            <a:pPr marL="917575" lvl="1" indent="-285750">
              <a:buFont typeface="Arial" panose="020B0604020202020204" pitchFamily="34" charset="0"/>
              <a:buChar char="•"/>
            </a:pPr>
            <a:endParaRPr lang="en-GB" sz="1600" dirty="0">
              <a:solidFill>
                <a:schemeClr val="bg2">
                  <a:lumMod val="10000"/>
                </a:schemeClr>
              </a:solidFill>
              <a:latin typeface="+mj-lt"/>
            </a:endParaRPr>
          </a:p>
          <a:p>
            <a:pPr marL="460375" indent="-285750">
              <a:buFont typeface="Arial" panose="020B0604020202020204" pitchFamily="34" charset="0"/>
              <a:buChar char="•"/>
            </a:pPr>
            <a:r>
              <a:rPr lang="en-GB" sz="1600" u="sng" dirty="0">
                <a:solidFill>
                  <a:schemeClr val="bg2">
                    <a:lumMod val="10000"/>
                  </a:schemeClr>
                </a:solidFill>
                <a:latin typeface="+mj-lt"/>
              </a:rPr>
              <a:t>NMM in the Canonical Microcircuit (CMC) DCM</a:t>
            </a:r>
          </a:p>
          <a:p>
            <a:pPr marL="622300" lvl="1" indent="-285750">
              <a:buFont typeface="Arial" panose="020B0604020202020204" pitchFamily="34" charset="0"/>
              <a:buChar char="•"/>
            </a:pPr>
            <a:r>
              <a:rPr lang="en-GB" sz="1600" b="1" dirty="0">
                <a:solidFill>
                  <a:schemeClr val="bg2">
                    <a:lumMod val="10000"/>
                  </a:schemeClr>
                </a:solidFill>
                <a:latin typeface="+mj-lt"/>
              </a:rPr>
              <a:t>Populations</a:t>
            </a:r>
            <a:r>
              <a:rPr lang="en-GB" sz="1600" dirty="0">
                <a:solidFill>
                  <a:schemeClr val="bg2">
                    <a:lumMod val="10000"/>
                  </a:schemeClr>
                </a:solidFill>
                <a:latin typeface="+mj-lt"/>
              </a:rPr>
              <a:t>: includes above populations, pyramidal cells split into two </a:t>
            </a:r>
          </a:p>
          <a:p>
            <a:pPr marL="622300" lvl="1" indent="-285750">
              <a:buFont typeface="Arial" panose="020B0604020202020204" pitchFamily="34" charset="0"/>
              <a:buChar char="•"/>
            </a:pPr>
            <a:r>
              <a:rPr lang="en-GB" sz="1600" b="1" dirty="0">
                <a:solidFill>
                  <a:schemeClr val="bg2">
                    <a:lumMod val="10000"/>
                  </a:schemeClr>
                </a:solidFill>
                <a:latin typeface="+mj-lt"/>
              </a:rPr>
              <a:t>Motivation: </a:t>
            </a:r>
            <a:r>
              <a:rPr lang="en-GB" sz="1600" dirty="0">
                <a:solidFill>
                  <a:schemeClr val="bg2">
                    <a:lumMod val="10000"/>
                  </a:schemeClr>
                </a:solidFill>
                <a:latin typeface="+mj-lt"/>
              </a:rPr>
              <a:t>elaborate forward (predominantly from superficial layers (gamma) and backward from deep layers (alpha and beta frequencies) connections, this allows to model observed neuronal frequencies more precisely</a:t>
            </a:r>
          </a:p>
          <a:p>
            <a:pPr marL="622300" lvl="1" indent="-285750">
              <a:buFont typeface="Arial" panose="020B0604020202020204" pitchFamily="34" charset="0"/>
              <a:buChar char="•"/>
            </a:pPr>
            <a:endParaRPr lang="en-GB" sz="1600" dirty="0">
              <a:solidFill>
                <a:schemeClr val="bg2">
                  <a:lumMod val="10000"/>
                </a:schemeClr>
              </a:solidFill>
              <a:latin typeface="+mj-lt"/>
            </a:endParaRPr>
          </a:p>
          <a:p>
            <a:pPr marL="917575" lvl="1" indent="-285750">
              <a:buFont typeface="Arial" panose="020B0604020202020204" pitchFamily="34" charset="0"/>
              <a:buChar char="•"/>
            </a:pPr>
            <a:endParaRPr lang="en-GB" sz="1600" dirty="0">
              <a:solidFill>
                <a:schemeClr val="bg2">
                  <a:lumMod val="10000"/>
                </a:schemeClr>
              </a:solidFill>
              <a:latin typeface="+mj-lt"/>
            </a:endParaRPr>
          </a:p>
        </p:txBody>
      </p:sp>
      <p:sp>
        <p:nvSpPr>
          <p:cNvPr id="15" name="Rectangle 14">
            <a:extLst>
              <a:ext uri="{FF2B5EF4-FFF2-40B4-BE49-F238E27FC236}">
                <a16:creationId xmlns:a16="http://schemas.microsoft.com/office/drawing/2014/main" id="{2F443573-E1F0-4F58-8D3D-11C56544BCF6}"/>
              </a:ext>
            </a:extLst>
          </p:cNvPr>
          <p:cNvSpPr/>
          <p:nvPr/>
        </p:nvSpPr>
        <p:spPr>
          <a:xfrm>
            <a:off x="3973286" y="1827316"/>
            <a:ext cx="2819400" cy="373412"/>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b="1" dirty="0">
                <a:solidFill>
                  <a:schemeClr val="bg2">
                    <a:lumMod val="10000"/>
                  </a:schemeClr>
                </a:solidFill>
                <a:latin typeface="+mj-lt"/>
              </a:rPr>
              <a:t>Cortical Column (CMC) </a:t>
            </a:r>
          </a:p>
        </p:txBody>
      </p:sp>
      <p:sp>
        <p:nvSpPr>
          <p:cNvPr id="18" name="Rectangle 17">
            <a:extLst>
              <a:ext uri="{FF2B5EF4-FFF2-40B4-BE49-F238E27FC236}">
                <a16:creationId xmlns:a16="http://schemas.microsoft.com/office/drawing/2014/main" id="{7600C126-AC67-4841-85AB-1A2A1B97BAA0}"/>
              </a:ext>
            </a:extLst>
          </p:cNvPr>
          <p:cNvSpPr/>
          <p:nvPr/>
        </p:nvSpPr>
        <p:spPr>
          <a:xfrm>
            <a:off x="181635" y="6261099"/>
            <a:ext cx="7290403" cy="57881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Neuronal populations and connections in NMM used in ERP and CMC DCMs</a:t>
            </a:r>
          </a:p>
          <a:p>
            <a:pPr algn="ctr"/>
            <a:r>
              <a:rPr lang="en-GB" sz="1200" dirty="0">
                <a:solidFill>
                  <a:schemeClr val="bg2">
                    <a:lumMod val="10000"/>
                  </a:schemeClr>
                </a:solidFill>
                <a:latin typeface="+mj-lt"/>
              </a:rPr>
              <a:t>Adapted from </a:t>
            </a:r>
            <a:r>
              <a:rPr lang="en-GB" sz="1200" dirty="0" err="1">
                <a:solidFill>
                  <a:schemeClr val="bg2">
                    <a:lumMod val="10000"/>
                  </a:schemeClr>
                </a:solidFill>
                <a:latin typeface="+mj-lt"/>
              </a:rPr>
              <a:t>Auksztulewicz</a:t>
            </a:r>
            <a:r>
              <a:rPr lang="en-GB" sz="1200" dirty="0">
                <a:solidFill>
                  <a:schemeClr val="bg2">
                    <a:lumMod val="10000"/>
                  </a:schemeClr>
                </a:solidFill>
                <a:latin typeface="+mj-lt"/>
              </a:rPr>
              <a:t> (2019), </a:t>
            </a:r>
            <a:r>
              <a:rPr lang="en-GB" sz="1200" i="1" dirty="0">
                <a:solidFill>
                  <a:schemeClr val="bg2">
                    <a:lumMod val="10000"/>
                  </a:schemeClr>
                </a:solidFill>
                <a:latin typeface="+mj-lt"/>
              </a:rPr>
              <a:t>DCM for evoked responses,</a:t>
            </a:r>
            <a:r>
              <a:rPr lang="en-GB" sz="1200" dirty="0">
                <a:solidFill>
                  <a:schemeClr val="bg2">
                    <a:lumMod val="10000"/>
                  </a:schemeClr>
                </a:solidFill>
                <a:latin typeface="+mj-lt"/>
              </a:rPr>
              <a:t> Presentation, SPM for MEEG Course</a:t>
            </a:r>
          </a:p>
        </p:txBody>
      </p:sp>
      <p:sp>
        <p:nvSpPr>
          <p:cNvPr id="20" name="Rectangle 19">
            <a:extLst>
              <a:ext uri="{FF2B5EF4-FFF2-40B4-BE49-F238E27FC236}">
                <a16:creationId xmlns:a16="http://schemas.microsoft.com/office/drawing/2014/main" id="{A0F54E77-FC2D-40D0-90B1-701309F271AF}"/>
              </a:ext>
            </a:extLst>
          </p:cNvPr>
          <p:cNvSpPr/>
          <p:nvPr/>
        </p:nvSpPr>
        <p:spPr>
          <a:xfrm>
            <a:off x="1168400" y="1827316"/>
            <a:ext cx="2463800" cy="373412"/>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b="1" dirty="0">
                <a:solidFill>
                  <a:schemeClr val="bg2">
                    <a:lumMod val="10000"/>
                  </a:schemeClr>
                </a:solidFill>
                <a:latin typeface="+mj-lt"/>
              </a:rPr>
              <a:t>Cortical Column (ERP)</a:t>
            </a:r>
          </a:p>
        </p:txBody>
      </p:sp>
      <p:sp>
        <p:nvSpPr>
          <p:cNvPr id="5" name="Arrow: Right 4">
            <a:extLst>
              <a:ext uri="{FF2B5EF4-FFF2-40B4-BE49-F238E27FC236}">
                <a16:creationId xmlns:a16="http://schemas.microsoft.com/office/drawing/2014/main" id="{75D22A03-8DC8-40C4-91D9-056157B01353}"/>
              </a:ext>
            </a:extLst>
          </p:cNvPr>
          <p:cNvSpPr/>
          <p:nvPr/>
        </p:nvSpPr>
        <p:spPr>
          <a:xfrm>
            <a:off x="10359574" y="3225800"/>
            <a:ext cx="431800" cy="2032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3F273E05-3AB1-416A-ACA7-464F907F22A8}"/>
              </a:ext>
            </a:extLst>
          </p:cNvPr>
          <p:cNvSpPr/>
          <p:nvPr/>
        </p:nvSpPr>
        <p:spPr>
          <a:xfrm>
            <a:off x="10359574" y="3467100"/>
            <a:ext cx="431800" cy="203200"/>
          </a:xfrm>
          <a:prstGeom prst="rightArrow">
            <a:avLst/>
          </a:prstGeom>
          <a:pattFill prst="ltDnDiag">
            <a:fgClr>
              <a:schemeClr val="bg1">
                <a:lumMod val="65000"/>
              </a:schemeClr>
            </a:fgClr>
            <a:bgClr>
              <a:schemeClr val="bg1"/>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50880F42-D7BE-4B1A-A54E-19EF1AD491F7}"/>
              </a:ext>
            </a:extLst>
          </p:cNvPr>
          <p:cNvSpPr/>
          <p:nvPr/>
        </p:nvSpPr>
        <p:spPr>
          <a:xfrm>
            <a:off x="10359574" y="3718544"/>
            <a:ext cx="431800" cy="203200"/>
          </a:xfrm>
          <a:prstGeom prst="rightArrow">
            <a:avLst/>
          </a:prstGeom>
          <a:pattFill prst="ltDnDiag">
            <a:fgClr>
              <a:schemeClr val="accent2">
                <a:lumMod val="60000"/>
                <a:lumOff val="40000"/>
              </a:schemeClr>
            </a:fgClr>
            <a:bgClr>
              <a:schemeClr val="bg1"/>
            </a:bgClr>
          </a:patt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D1384F80-7D7A-46C5-90B1-4457B7A5AFAD}"/>
              </a:ext>
            </a:extLst>
          </p:cNvPr>
          <p:cNvCxnSpPr>
            <a:cxnSpLocks/>
          </p:cNvCxnSpPr>
          <p:nvPr/>
        </p:nvCxnSpPr>
        <p:spPr>
          <a:xfrm>
            <a:off x="10359574" y="4076700"/>
            <a:ext cx="482600" cy="0"/>
          </a:xfrm>
          <a:prstGeom prst="straightConnector1">
            <a:avLst/>
          </a:prstGeom>
          <a:ln>
            <a:solidFill>
              <a:schemeClr val="accent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0111CEE-8489-487F-AACE-41295BBD7F4D}"/>
              </a:ext>
            </a:extLst>
          </p:cNvPr>
          <p:cNvCxnSpPr>
            <a:cxnSpLocks/>
          </p:cNvCxnSpPr>
          <p:nvPr/>
        </p:nvCxnSpPr>
        <p:spPr>
          <a:xfrm>
            <a:off x="10359574" y="4305300"/>
            <a:ext cx="4826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92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A Short Intro to Conductance-Based Models in DCM </a:t>
            </a:r>
          </a:p>
        </p:txBody>
      </p:sp>
      <p:sp>
        <p:nvSpPr>
          <p:cNvPr id="14" name="Rectangle 13">
            <a:extLst>
              <a:ext uri="{FF2B5EF4-FFF2-40B4-BE49-F238E27FC236}">
                <a16:creationId xmlns:a16="http://schemas.microsoft.com/office/drawing/2014/main" id="{B6F29561-B7D8-4418-9ADA-5736ECDF7574}"/>
              </a:ext>
            </a:extLst>
          </p:cNvPr>
          <p:cNvSpPr/>
          <p:nvPr/>
        </p:nvSpPr>
        <p:spPr>
          <a:xfrm>
            <a:off x="7150100" y="1705594"/>
            <a:ext cx="4569980" cy="515240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60375" indent="-285750">
              <a:buFont typeface="Arial" panose="020B0604020202020204" pitchFamily="34" charset="0"/>
              <a:buChar char="•"/>
            </a:pPr>
            <a:r>
              <a:rPr lang="en-GB" sz="1600" u="sng" dirty="0">
                <a:solidFill>
                  <a:schemeClr val="bg2">
                    <a:lumMod val="10000"/>
                  </a:schemeClr>
                </a:solidFill>
                <a:latin typeface="+mj-lt"/>
              </a:rPr>
              <a:t>Basics of conductance-based models</a:t>
            </a:r>
          </a:p>
          <a:p>
            <a:pPr marL="622300" lvl="1" indent="-285750">
              <a:buFont typeface="Arial" panose="020B0604020202020204" pitchFamily="34" charset="0"/>
              <a:buChar char="•"/>
            </a:pPr>
            <a:r>
              <a:rPr lang="en-GB" sz="1600" dirty="0">
                <a:solidFill>
                  <a:schemeClr val="bg2">
                    <a:lumMod val="10000"/>
                  </a:schemeClr>
                </a:solidFill>
                <a:latin typeface="+mj-lt"/>
              </a:rPr>
              <a:t>Inspired by the Hodgkin and Huxley (1952) single neuron model, which models the states of cells based on the ion-flow in / out of a cell</a:t>
            </a:r>
          </a:p>
          <a:p>
            <a:pPr marL="622300" lvl="1" indent="-285750">
              <a:buFont typeface="Arial" panose="020B0604020202020204" pitchFamily="34" charset="0"/>
              <a:buChar char="•"/>
            </a:pPr>
            <a:r>
              <a:rPr lang="en-GB" sz="1600" dirty="0">
                <a:solidFill>
                  <a:schemeClr val="bg2">
                    <a:lumMod val="10000"/>
                  </a:schemeClr>
                </a:solidFill>
                <a:latin typeface="+mj-lt"/>
              </a:rPr>
              <a:t>This approach allows to model receptors (e.g. excitatory AMPA, NMDA, inhibitory GABA) expressed in neurons / populations </a:t>
            </a:r>
          </a:p>
          <a:p>
            <a:pPr marL="622300" lvl="1" indent="-285750">
              <a:buFont typeface="Arial" panose="020B0604020202020204" pitchFamily="34" charset="0"/>
              <a:buChar char="•"/>
            </a:pPr>
            <a:r>
              <a:rPr lang="en-GB" sz="1600" dirty="0">
                <a:solidFill>
                  <a:schemeClr val="bg2">
                    <a:lumMod val="10000"/>
                  </a:schemeClr>
                </a:solidFill>
                <a:latin typeface="+mj-lt"/>
              </a:rPr>
              <a:t>Different conductance-based DCMs allow to model with various receptor types (in steady-state or perturbation experiments)</a:t>
            </a:r>
          </a:p>
          <a:p>
            <a:pPr marL="917575" lvl="1" indent="-285750">
              <a:buFont typeface="Arial" panose="020B0604020202020204" pitchFamily="34" charset="0"/>
              <a:buChar char="•"/>
            </a:pPr>
            <a:endParaRPr lang="en-GB" sz="1600" dirty="0">
              <a:solidFill>
                <a:schemeClr val="bg2">
                  <a:lumMod val="10000"/>
                </a:schemeClr>
              </a:solidFill>
              <a:latin typeface="+mj-lt"/>
            </a:endParaRPr>
          </a:p>
          <a:p>
            <a:pPr marL="460375" indent="-285750">
              <a:buFont typeface="Arial" panose="020B0604020202020204" pitchFamily="34" charset="0"/>
              <a:buChar char="•"/>
            </a:pPr>
            <a:r>
              <a:rPr lang="en-GB" sz="1600" u="sng" dirty="0">
                <a:solidFill>
                  <a:schemeClr val="bg2">
                    <a:lumMod val="10000"/>
                  </a:schemeClr>
                </a:solidFill>
                <a:latin typeface="+mj-lt"/>
              </a:rPr>
              <a:t>From neurons to populations to sources</a:t>
            </a:r>
          </a:p>
          <a:p>
            <a:pPr marL="622300" lvl="1" indent="-285750">
              <a:buFont typeface="Arial" panose="020B0604020202020204" pitchFamily="34" charset="0"/>
              <a:buChar char="•"/>
            </a:pPr>
            <a:r>
              <a:rPr lang="en-GB" sz="1600" dirty="0">
                <a:solidFill>
                  <a:schemeClr val="bg2">
                    <a:lumMod val="10000"/>
                  </a:schemeClr>
                </a:solidFill>
                <a:latin typeface="+mj-lt"/>
              </a:rPr>
              <a:t>As in convolution based models, neurons are grouped into populations, and further into cortical columns</a:t>
            </a:r>
          </a:p>
          <a:p>
            <a:pPr marL="622300" lvl="1" indent="-285750">
              <a:buFont typeface="Arial" panose="020B0604020202020204" pitchFamily="34" charset="0"/>
              <a:buChar char="•"/>
            </a:pPr>
            <a:r>
              <a:rPr lang="en-GB" sz="1600" dirty="0">
                <a:solidFill>
                  <a:schemeClr val="bg2">
                    <a:lumMod val="10000"/>
                  </a:schemeClr>
                </a:solidFill>
                <a:latin typeface="+mj-lt"/>
              </a:rPr>
              <a:t>Different cortical column models are defined, e.g. with three / four different populations </a:t>
            </a:r>
          </a:p>
          <a:p>
            <a:pPr marL="622300" lvl="1" indent="-285750">
              <a:buFont typeface="Arial" panose="020B0604020202020204" pitchFamily="34" charset="0"/>
              <a:buChar char="•"/>
            </a:pPr>
            <a:r>
              <a:rPr lang="en-GB" sz="1600" dirty="0">
                <a:solidFill>
                  <a:schemeClr val="bg2">
                    <a:lumMod val="10000"/>
                  </a:schemeClr>
                </a:solidFill>
                <a:latin typeface="+mj-lt"/>
              </a:rPr>
              <a:t>Dynamics (statistics) of cortical columns can are captured with neural mass (NMM), mean field (MFM), and neural field models (NFM)</a:t>
            </a:r>
          </a:p>
          <a:p>
            <a:pPr marL="917575" lvl="1" indent="-285750">
              <a:buFont typeface="Arial" panose="020B0604020202020204" pitchFamily="34" charset="0"/>
              <a:buChar char="•"/>
            </a:pPr>
            <a:endParaRPr lang="en-GB" sz="1600" dirty="0">
              <a:solidFill>
                <a:schemeClr val="bg2">
                  <a:lumMod val="10000"/>
                </a:schemeClr>
              </a:solidFill>
              <a:latin typeface="+mj-lt"/>
            </a:endParaRPr>
          </a:p>
        </p:txBody>
      </p:sp>
      <p:pic>
        <p:nvPicPr>
          <p:cNvPr id="9" name="Picture 8">
            <a:extLst>
              <a:ext uri="{FF2B5EF4-FFF2-40B4-BE49-F238E27FC236}">
                <a16:creationId xmlns:a16="http://schemas.microsoft.com/office/drawing/2014/main" id="{AE21E17C-2482-4922-B59D-DDFF6DAA399D}"/>
              </a:ext>
            </a:extLst>
          </p:cNvPr>
          <p:cNvPicPr>
            <a:picLocks noChangeAspect="1"/>
          </p:cNvPicPr>
          <p:nvPr/>
        </p:nvPicPr>
        <p:blipFill>
          <a:blip r:embed="rId2"/>
          <a:stretch>
            <a:fillRect/>
          </a:stretch>
        </p:blipFill>
        <p:spPr>
          <a:xfrm>
            <a:off x="453799" y="1538683"/>
            <a:ext cx="6219825" cy="2428875"/>
          </a:xfrm>
          <a:prstGeom prst="rect">
            <a:avLst/>
          </a:prstGeom>
        </p:spPr>
      </p:pic>
      <p:sp>
        <p:nvSpPr>
          <p:cNvPr id="17" name="Rectangle 16">
            <a:extLst>
              <a:ext uri="{FF2B5EF4-FFF2-40B4-BE49-F238E27FC236}">
                <a16:creationId xmlns:a16="http://schemas.microsoft.com/office/drawing/2014/main" id="{123F2F26-BB1D-4960-87CB-DA8976AF2077}"/>
              </a:ext>
            </a:extLst>
          </p:cNvPr>
          <p:cNvSpPr/>
          <p:nvPr/>
        </p:nvSpPr>
        <p:spPr>
          <a:xfrm>
            <a:off x="0" y="6152606"/>
            <a:ext cx="7402285" cy="70539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Model of a single cell, and population models used e.g. in DCM MFM and DCM CMM</a:t>
            </a:r>
          </a:p>
          <a:p>
            <a:pPr algn="ctr"/>
            <a:r>
              <a:rPr lang="en-GB" sz="1200" dirty="0">
                <a:solidFill>
                  <a:schemeClr val="bg2">
                    <a:lumMod val="10000"/>
                  </a:schemeClr>
                </a:solidFill>
                <a:latin typeface="+mj-lt"/>
              </a:rPr>
              <a:t>Copied from Pereira et al. (2021), </a:t>
            </a:r>
            <a:r>
              <a:rPr lang="en-GB" sz="1200" i="1" dirty="0">
                <a:solidFill>
                  <a:schemeClr val="bg2">
                    <a:lumMod val="10000"/>
                  </a:schemeClr>
                </a:solidFill>
                <a:latin typeface="+mj-lt"/>
              </a:rPr>
              <a:t>Conductance-based DCM: </a:t>
            </a:r>
            <a:br>
              <a:rPr lang="en-GB" sz="1200" i="1" dirty="0">
                <a:solidFill>
                  <a:schemeClr val="bg2">
                    <a:lumMod val="10000"/>
                  </a:schemeClr>
                </a:solidFill>
                <a:latin typeface="+mj-lt"/>
              </a:rPr>
            </a:br>
            <a:r>
              <a:rPr lang="en-GB" sz="1200" i="1" dirty="0">
                <a:solidFill>
                  <a:schemeClr val="bg2">
                    <a:lumMod val="10000"/>
                  </a:schemeClr>
                </a:solidFill>
                <a:latin typeface="+mj-lt"/>
              </a:rPr>
              <a:t>A mathematical review of its application to cross-power spectral densities, </a:t>
            </a:r>
            <a:r>
              <a:rPr lang="en-GB" sz="1200" dirty="0">
                <a:solidFill>
                  <a:schemeClr val="bg2">
                    <a:lumMod val="10000"/>
                  </a:schemeClr>
                </a:solidFill>
                <a:latin typeface="+mj-lt"/>
              </a:rPr>
              <a:t>Preprint: arXiv:2104.02957</a:t>
            </a:r>
          </a:p>
        </p:txBody>
      </p:sp>
      <p:pic>
        <p:nvPicPr>
          <p:cNvPr id="11" name="Picture 10">
            <a:extLst>
              <a:ext uri="{FF2B5EF4-FFF2-40B4-BE49-F238E27FC236}">
                <a16:creationId xmlns:a16="http://schemas.microsoft.com/office/drawing/2014/main" id="{31447AC4-3EB7-4DEA-BB43-8E83D3CA2C62}"/>
              </a:ext>
            </a:extLst>
          </p:cNvPr>
          <p:cNvPicPr>
            <a:picLocks noChangeAspect="1"/>
          </p:cNvPicPr>
          <p:nvPr/>
        </p:nvPicPr>
        <p:blipFill>
          <a:blip r:embed="rId3"/>
          <a:stretch>
            <a:fillRect/>
          </a:stretch>
        </p:blipFill>
        <p:spPr>
          <a:xfrm>
            <a:off x="259637" y="3959739"/>
            <a:ext cx="3151220" cy="2001952"/>
          </a:xfrm>
          <a:prstGeom prst="rect">
            <a:avLst/>
          </a:prstGeom>
        </p:spPr>
      </p:pic>
      <p:pic>
        <p:nvPicPr>
          <p:cNvPr id="13" name="Picture 12">
            <a:extLst>
              <a:ext uri="{FF2B5EF4-FFF2-40B4-BE49-F238E27FC236}">
                <a16:creationId xmlns:a16="http://schemas.microsoft.com/office/drawing/2014/main" id="{F1EEF3E7-8790-4D2B-9B41-153C3D65D4F7}"/>
              </a:ext>
            </a:extLst>
          </p:cNvPr>
          <p:cNvPicPr>
            <a:picLocks noChangeAspect="1"/>
          </p:cNvPicPr>
          <p:nvPr/>
        </p:nvPicPr>
        <p:blipFill>
          <a:blip r:embed="rId4"/>
          <a:stretch>
            <a:fillRect/>
          </a:stretch>
        </p:blipFill>
        <p:spPr>
          <a:xfrm>
            <a:off x="3708854" y="3988784"/>
            <a:ext cx="3441246" cy="1958278"/>
          </a:xfrm>
          <a:prstGeom prst="rect">
            <a:avLst/>
          </a:prstGeom>
        </p:spPr>
      </p:pic>
    </p:spTree>
    <p:extLst>
      <p:ext uri="{BB962C8B-B14F-4D97-AF65-F5344CB8AC3E}">
        <p14:creationId xmlns:p14="http://schemas.microsoft.com/office/powerpoint/2010/main" val="241075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Some research leading to DCM for ERP / ERF </a:t>
            </a:r>
          </a:p>
        </p:txBody>
      </p:sp>
      <p:sp>
        <p:nvSpPr>
          <p:cNvPr id="8" name="Rectangle 7">
            <a:extLst>
              <a:ext uri="{FF2B5EF4-FFF2-40B4-BE49-F238E27FC236}">
                <a16:creationId xmlns:a16="http://schemas.microsoft.com/office/drawing/2014/main" id="{8E9E339F-FD76-4F20-95D2-7CF5BF62548D}"/>
              </a:ext>
            </a:extLst>
          </p:cNvPr>
          <p:cNvSpPr/>
          <p:nvPr/>
        </p:nvSpPr>
        <p:spPr>
          <a:xfrm>
            <a:off x="986970" y="1733549"/>
            <a:ext cx="11205029" cy="485593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57200">
              <a:tabLst>
                <a:tab pos="1262063" algn="l"/>
              </a:tabLst>
            </a:pPr>
            <a:r>
              <a:rPr lang="en-GB" sz="1600" dirty="0">
                <a:solidFill>
                  <a:schemeClr val="bg2">
                    <a:lumMod val="10000"/>
                  </a:schemeClr>
                </a:solidFill>
                <a:latin typeface="+mj-lt"/>
              </a:rPr>
              <a:t>1970s 	First convolution-based population (neural mass) models (NMM), e.g. Lopes da Silva et al. (1974, 1976)</a:t>
            </a:r>
          </a:p>
          <a:p>
            <a:pPr marL="457200">
              <a:tabLst>
                <a:tab pos="1262063" algn="l"/>
              </a:tabLst>
            </a:pPr>
            <a:r>
              <a:rPr lang="en-GB" sz="1200" dirty="0">
                <a:solidFill>
                  <a:schemeClr val="bg2">
                    <a:lumMod val="10000"/>
                  </a:schemeClr>
                </a:solidFill>
                <a:latin typeface="+mj-lt"/>
              </a:rPr>
              <a:t>	(Lopes da Silva et al. (1976), Model of neuronal populations: The basic mechanism of rhythmicity)</a:t>
            </a:r>
          </a:p>
          <a:p>
            <a:pPr marL="457200">
              <a:tabLst>
                <a:tab pos="1262063" algn="l"/>
              </a:tabLst>
            </a:pPr>
            <a:endParaRPr lang="en-GB" sz="1200" dirty="0">
              <a:solidFill>
                <a:schemeClr val="bg2">
                  <a:lumMod val="10000"/>
                </a:schemeClr>
              </a:solidFill>
              <a:latin typeface="+mj-lt"/>
            </a:endParaRPr>
          </a:p>
          <a:p>
            <a:pPr marL="457200">
              <a:tabLst>
                <a:tab pos="1262063" algn="l"/>
              </a:tabLst>
            </a:pPr>
            <a:r>
              <a:rPr lang="en-GB" sz="1600" dirty="0">
                <a:solidFill>
                  <a:schemeClr val="bg2">
                    <a:lumMod val="10000"/>
                  </a:schemeClr>
                </a:solidFill>
                <a:latin typeface="+mj-lt"/>
              </a:rPr>
              <a:t>1990s	</a:t>
            </a:r>
            <a:r>
              <a:rPr lang="en-GB" sz="1600" u="sng" dirty="0">
                <a:solidFill>
                  <a:schemeClr val="bg2">
                    <a:lumMod val="10000"/>
                  </a:schemeClr>
                </a:solidFill>
                <a:latin typeface="+mj-lt"/>
              </a:rPr>
              <a:t>Extensions of convolution-based models to replicate event-related activity, e.g. Jansen et al. (1993, 1995)</a:t>
            </a:r>
          </a:p>
          <a:p>
            <a:pPr marL="457200">
              <a:tabLst>
                <a:tab pos="1262063" algn="l"/>
              </a:tabLst>
            </a:pPr>
            <a:r>
              <a:rPr lang="en-GB" sz="1200" dirty="0">
                <a:solidFill>
                  <a:schemeClr val="bg2">
                    <a:lumMod val="10000"/>
                  </a:schemeClr>
                </a:solidFill>
                <a:latin typeface="+mj-lt"/>
              </a:rPr>
              <a:t>	(Jansen and </a:t>
            </a:r>
            <a:r>
              <a:rPr lang="en-GB" sz="1200" dirty="0" err="1">
                <a:solidFill>
                  <a:schemeClr val="bg2">
                    <a:lumMod val="10000"/>
                  </a:schemeClr>
                </a:solidFill>
                <a:latin typeface="+mj-lt"/>
              </a:rPr>
              <a:t>Rit</a:t>
            </a:r>
            <a:r>
              <a:rPr lang="en-GB" sz="1200" dirty="0">
                <a:solidFill>
                  <a:schemeClr val="bg2">
                    <a:lumMod val="10000"/>
                  </a:schemeClr>
                </a:solidFill>
                <a:latin typeface="+mj-lt"/>
              </a:rPr>
              <a:t> (1995), Electroencephalogram and visual evoked potential generation in a mathematical model of coupled cortical columns)</a:t>
            </a:r>
          </a:p>
          <a:p>
            <a:pPr marL="457200">
              <a:tabLst>
                <a:tab pos="1262063" algn="l"/>
              </a:tabLst>
            </a:pPr>
            <a:r>
              <a:rPr lang="en-GB" sz="1200" dirty="0">
                <a:solidFill>
                  <a:schemeClr val="bg2">
                    <a:lumMod val="10000"/>
                  </a:schemeClr>
                </a:solidFill>
                <a:latin typeface="+mj-lt"/>
              </a:rPr>
              <a:t>	</a:t>
            </a:r>
          </a:p>
          <a:p>
            <a:pPr marL="457200">
              <a:tabLst>
                <a:tab pos="1262063" algn="l"/>
              </a:tabLst>
            </a:pPr>
            <a:r>
              <a:rPr lang="en-GB" sz="1600" dirty="0">
                <a:solidFill>
                  <a:schemeClr val="bg2">
                    <a:lumMod val="10000"/>
                  </a:schemeClr>
                </a:solidFill>
                <a:latin typeface="+mj-lt"/>
              </a:rPr>
              <a:t>1991	Layout of cortical areas / connections in macaque monkeys (e.g. </a:t>
            </a:r>
            <a:r>
              <a:rPr lang="en-GB" sz="1600" dirty="0" err="1">
                <a:solidFill>
                  <a:schemeClr val="bg2">
                    <a:lumMod val="10000"/>
                  </a:schemeClr>
                </a:solidFill>
                <a:latin typeface="+mj-lt"/>
              </a:rPr>
              <a:t>Felleman</a:t>
            </a:r>
            <a:r>
              <a:rPr lang="en-GB" sz="1600" dirty="0">
                <a:solidFill>
                  <a:schemeClr val="bg2">
                    <a:lumMod val="10000"/>
                  </a:schemeClr>
                </a:solidFill>
                <a:latin typeface="+mj-lt"/>
              </a:rPr>
              <a:t> and van Essen, 1991)</a:t>
            </a:r>
          </a:p>
          <a:p>
            <a:pPr marL="457200">
              <a:tabLst>
                <a:tab pos="1262063" algn="l"/>
              </a:tabLst>
            </a:pPr>
            <a:r>
              <a:rPr lang="en-GB" sz="1200" dirty="0">
                <a:solidFill>
                  <a:schemeClr val="bg2">
                    <a:lumMod val="10000"/>
                  </a:schemeClr>
                </a:solidFill>
                <a:latin typeface="+mj-lt"/>
              </a:rPr>
              <a:t>	(</a:t>
            </a:r>
            <a:r>
              <a:rPr lang="en-GB" sz="1200" dirty="0" err="1">
                <a:solidFill>
                  <a:schemeClr val="bg2">
                    <a:lumMod val="10000"/>
                  </a:schemeClr>
                </a:solidFill>
                <a:latin typeface="+mj-lt"/>
              </a:rPr>
              <a:t>Felleman</a:t>
            </a:r>
            <a:r>
              <a:rPr lang="en-GB" sz="1200" dirty="0">
                <a:solidFill>
                  <a:schemeClr val="bg2">
                    <a:lumMod val="10000"/>
                  </a:schemeClr>
                </a:solidFill>
                <a:latin typeface="+mj-lt"/>
              </a:rPr>
              <a:t> and van Essen (1991), Distributed hierarchical processing in the primate cerebral cortex)</a:t>
            </a:r>
          </a:p>
          <a:p>
            <a:pPr marL="457200">
              <a:tabLst>
                <a:tab pos="1262063" algn="l"/>
              </a:tabLst>
            </a:pPr>
            <a:endParaRPr lang="en-GB" sz="1200" dirty="0">
              <a:solidFill>
                <a:schemeClr val="bg2">
                  <a:lumMod val="10000"/>
                </a:schemeClr>
              </a:solidFill>
              <a:latin typeface="+mj-lt"/>
            </a:endParaRPr>
          </a:p>
          <a:p>
            <a:pPr marL="457200">
              <a:tabLst>
                <a:tab pos="1262063" algn="l"/>
              </a:tabLst>
            </a:pPr>
            <a:endParaRPr lang="en-GB" sz="1200" dirty="0">
              <a:solidFill>
                <a:schemeClr val="bg2">
                  <a:lumMod val="10000"/>
                </a:schemeClr>
              </a:solidFill>
              <a:latin typeface="+mj-lt"/>
            </a:endParaRPr>
          </a:p>
          <a:p>
            <a:pPr marL="457200">
              <a:tabLst>
                <a:tab pos="1262063" algn="l"/>
              </a:tabLst>
            </a:pPr>
            <a:r>
              <a:rPr lang="en-GB" sz="1600" dirty="0">
                <a:solidFill>
                  <a:schemeClr val="bg2">
                    <a:lumMod val="10000"/>
                  </a:schemeClr>
                </a:solidFill>
                <a:latin typeface="+mj-lt"/>
              </a:rPr>
              <a:t>2003	Convolution-based models to replicate the whole M/EEG spectrum (David and Friston, 2003)</a:t>
            </a:r>
          </a:p>
          <a:p>
            <a:pPr marL="457200">
              <a:tabLst>
                <a:tab pos="1262063" algn="l"/>
              </a:tabLst>
            </a:pPr>
            <a:r>
              <a:rPr lang="en-GB" sz="1200" dirty="0">
                <a:solidFill>
                  <a:schemeClr val="bg2">
                    <a:lumMod val="10000"/>
                  </a:schemeClr>
                </a:solidFill>
                <a:latin typeface="+mj-lt"/>
              </a:rPr>
              <a:t>	(David and Friston (2003), A neural mass model for MEG/EEG: Coupling and neuronal dynamics)</a:t>
            </a:r>
          </a:p>
          <a:p>
            <a:pPr marL="457200">
              <a:tabLst>
                <a:tab pos="1262063" algn="l"/>
              </a:tabLst>
            </a:pPr>
            <a:r>
              <a:rPr lang="en-GB" sz="1200" dirty="0">
                <a:solidFill>
                  <a:schemeClr val="bg2">
                    <a:lumMod val="10000"/>
                  </a:schemeClr>
                </a:solidFill>
                <a:latin typeface="+mj-lt"/>
              </a:rPr>
              <a:t>	</a:t>
            </a:r>
          </a:p>
          <a:p>
            <a:pPr marL="457200">
              <a:tabLst>
                <a:tab pos="1262063" algn="l"/>
              </a:tabLst>
            </a:pPr>
            <a:r>
              <a:rPr lang="en-GB" sz="1600" dirty="0">
                <a:solidFill>
                  <a:schemeClr val="bg2">
                    <a:lumMod val="10000"/>
                  </a:schemeClr>
                </a:solidFill>
                <a:latin typeface="+mj-lt"/>
              </a:rPr>
              <a:t>2005	Mechanisms leading to evoked responses (M/EEG) using coupling changes in NMM (David et al., 2005)   </a:t>
            </a:r>
          </a:p>
          <a:p>
            <a:pPr marL="457200">
              <a:tabLst>
                <a:tab pos="1262063" algn="l"/>
              </a:tabLst>
            </a:pPr>
            <a:r>
              <a:rPr lang="en-GB" sz="1200" dirty="0">
                <a:solidFill>
                  <a:schemeClr val="bg2">
                    <a:lumMod val="10000"/>
                  </a:schemeClr>
                </a:solidFill>
                <a:latin typeface="+mj-lt"/>
              </a:rPr>
              <a:t>	(David et al. (2005), Modelling event-related responses in the brain)</a:t>
            </a:r>
          </a:p>
          <a:p>
            <a:pPr marL="457200">
              <a:tabLst>
                <a:tab pos="1262063" algn="l"/>
              </a:tabLst>
            </a:pPr>
            <a:endParaRPr lang="en-GB" sz="1200" dirty="0">
              <a:solidFill>
                <a:schemeClr val="bg2">
                  <a:lumMod val="10000"/>
                </a:schemeClr>
              </a:solidFill>
              <a:latin typeface="+mj-lt"/>
            </a:endParaRPr>
          </a:p>
          <a:p>
            <a:pPr marL="457200">
              <a:tabLst>
                <a:tab pos="1262063" algn="l"/>
              </a:tabLst>
            </a:pPr>
            <a:r>
              <a:rPr lang="en-GB" sz="1600" dirty="0">
                <a:solidFill>
                  <a:schemeClr val="bg2">
                    <a:lumMod val="10000"/>
                  </a:schemeClr>
                </a:solidFill>
                <a:latin typeface="+mj-lt"/>
              </a:rPr>
              <a:t>2006	</a:t>
            </a:r>
            <a:r>
              <a:rPr lang="en-GB" sz="1600" u="sng" dirty="0">
                <a:solidFill>
                  <a:schemeClr val="bg2">
                    <a:lumMod val="10000"/>
                  </a:schemeClr>
                </a:solidFill>
                <a:latin typeface="+mj-lt"/>
              </a:rPr>
              <a:t>DCM for evoked responses (ER) in EEG and MEG (David et al., 2006)</a:t>
            </a:r>
          </a:p>
          <a:p>
            <a:pPr marL="457200">
              <a:tabLst>
                <a:tab pos="1262063" algn="l"/>
              </a:tabLst>
            </a:pPr>
            <a:r>
              <a:rPr lang="en-GB" sz="1200" dirty="0">
                <a:solidFill>
                  <a:schemeClr val="bg2">
                    <a:lumMod val="10000"/>
                  </a:schemeClr>
                </a:solidFill>
                <a:latin typeface="+mj-lt"/>
              </a:rPr>
              <a:t>	(David et al. (2006), Dynamic causal modelling of evoked responses in EEG and MEG)</a:t>
            </a:r>
          </a:p>
          <a:p>
            <a:pPr marL="457200">
              <a:tabLst>
                <a:tab pos="1262063" algn="l"/>
              </a:tabLst>
            </a:pPr>
            <a:r>
              <a:rPr lang="en-GB" sz="1600" dirty="0">
                <a:solidFill>
                  <a:schemeClr val="bg2">
                    <a:lumMod val="10000"/>
                  </a:schemeClr>
                </a:solidFill>
                <a:latin typeface="+mj-lt"/>
              </a:rPr>
              <a:t>	</a:t>
            </a:r>
            <a:r>
              <a:rPr lang="en-GB" sz="1600" u="sng" dirty="0">
                <a:solidFill>
                  <a:schemeClr val="bg2">
                    <a:lumMod val="10000"/>
                  </a:schemeClr>
                </a:solidFill>
                <a:latin typeface="+mj-lt"/>
              </a:rPr>
              <a:t>Extension of the DCM for ER with lead field parametrisation by </a:t>
            </a:r>
            <a:r>
              <a:rPr lang="en-GB" sz="1600" u="sng" dirty="0" err="1">
                <a:solidFill>
                  <a:schemeClr val="bg2">
                    <a:lumMod val="10000"/>
                  </a:schemeClr>
                </a:solidFill>
                <a:latin typeface="+mj-lt"/>
              </a:rPr>
              <a:t>Kiebel</a:t>
            </a:r>
            <a:r>
              <a:rPr lang="en-GB" sz="1600" u="sng" dirty="0">
                <a:solidFill>
                  <a:schemeClr val="bg2">
                    <a:lumMod val="10000"/>
                  </a:schemeClr>
                </a:solidFill>
                <a:latin typeface="+mj-lt"/>
              </a:rPr>
              <a:t> et al. (2006)</a:t>
            </a:r>
          </a:p>
          <a:p>
            <a:pPr marL="457200">
              <a:tabLst>
                <a:tab pos="1262063" algn="l"/>
              </a:tabLst>
            </a:pPr>
            <a:r>
              <a:rPr lang="en-GB" sz="1200" dirty="0">
                <a:solidFill>
                  <a:schemeClr val="bg2">
                    <a:lumMod val="10000"/>
                  </a:schemeClr>
                </a:solidFill>
                <a:latin typeface="+mj-lt"/>
              </a:rPr>
              <a:t>	(</a:t>
            </a:r>
            <a:r>
              <a:rPr lang="en-GB" sz="1200" dirty="0" err="1">
                <a:solidFill>
                  <a:schemeClr val="bg2">
                    <a:lumMod val="10000"/>
                  </a:schemeClr>
                </a:solidFill>
                <a:latin typeface="+mj-lt"/>
              </a:rPr>
              <a:t>Kiebel</a:t>
            </a:r>
            <a:r>
              <a:rPr lang="en-GB" sz="1200" dirty="0">
                <a:solidFill>
                  <a:schemeClr val="bg2">
                    <a:lumMod val="10000"/>
                  </a:schemeClr>
                </a:solidFill>
                <a:latin typeface="+mj-lt"/>
              </a:rPr>
              <a:t> et al. (2006), Dynamic causal modelling of evoked responses in EEG/MEG with lead field parametrisation)	</a:t>
            </a:r>
          </a:p>
          <a:p>
            <a:pPr marL="457200">
              <a:tabLst>
                <a:tab pos="1262063" algn="l"/>
              </a:tabLst>
            </a:pPr>
            <a:endParaRPr lang="en-GB" sz="1200" dirty="0">
              <a:solidFill>
                <a:schemeClr val="bg2">
                  <a:lumMod val="10000"/>
                </a:schemeClr>
              </a:solidFill>
              <a:latin typeface="+mj-lt"/>
            </a:endParaRPr>
          </a:p>
          <a:p>
            <a:pPr marL="457200">
              <a:tabLst>
                <a:tab pos="1262063" algn="l"/>
              </a:tabLst>
            </a:pPr>
            <a:r>
              <a:rPr lang="en-GB" sz="1600" dirty="0">
                <a:solidFill>
                  <a:schemeClr val="bg2">
                    <a:lumMod val="10000"/>
                  </a:schemeClr>
                </a:solidFill>
                <a:latin typeface="+mj-lt"/>
              </a:rPr>
              <a:t>2000s	Several extension of DCM for ERP, see references for examples and reviews </a:t>
            </a:r>
            <a:br>
              <a:rPr lang="en-GB" sz="1600" dirty="0">
                <a:solidFill>
                  <a:schemeClr val="bg2">
                    <a:lumMod val="10000"/>
                  </a:schemeClr>
                </a:solidFill>
                <a:latin typeface="+mj-lt"/>
              </a:rPr>
            </a:br>
            <a:r>
              <a:rPr lang="en-GB" sz="1200" dirty="0">
                <a:solidFill>
                  <a:schemeClr val="bg2">
                    <a:lumMod val="10000"/>
                  </a:schemeClr>
                </a:solidFill>
                <a:latin typeface="+mj-lt"/>
              </a:rPr>
              <a:t>	(e.g. </a:t>
            </a:r>
            <a:r>
              <a:rPr lang="en-GB" sz="1200" dirty="0" err="1">
                <a:solidFill>
                  <a:schemeClr val="bg2">
                    <a:lumMod val="10000"/>
                  </a:schemeClr>
                </a:solidFill>
                <a:latin typeface="+mj-lt"/>
              </a:rPr>
              <a:t>Kiebel</a:t>
            </a:r>
            <a:r>
              <a:rPr lang="en-GB" sz="1200" dirty="0">
                <a:solidFill>
                  <a:schemeClr val="bg2">
                    <a:lumMod val="10000"/>
                  </a:schemeClr>
                </a:solidFill>
                <a:latin typeface="+mj-lt"/>
              </a:rPr>
              <a:t> et al. (2007, 2008, 2009), </a:t>
            </a:r>
            <a:r>
              <a:rPr lang="en-GB" sz="1200" dirty="0" err="1">
                <a:solidFill>
                  <a:schemeClr val="bg2">
                    <a:lumMod val="10000"/>
                  </a:schemeClr>
                </a:solidFill>
                <a:latin typeface="+mj-lt"/>
              </a:rPr>
              <a:t>Daunizeau</a:t>
            </a:r>
            <a:r>
              <a:rPr lang="en-GB" sz="1200" dirty="0">
                <a:solidFill>
                  <a:schemeClr val="bg2">
                    <a:lumMod val="10000"/>
                  </a:schemeClr>
                </a:solidFill>
                <a:latin typeface="+mj-lt"/>
              </a:rPr>
              <a:t> et al. (2011), Moran et al. (2013), and </a:t>
            </a:r>
            <a:r>
              <a:rPr lang="en-GB" sz="1200" dirty="0" err="1">
                <a:solidFill>
                  <a:schemeClr val="bg2">
                    <a:lumMod val="10000"/>
                  </a:schemeClr>
                </a:solidFill>
                <a:latin typeface="+mj-lt"/>
              </a:rPr>
              <a:t>Pinotsis</a:t>
            </a:r>
            <a:r>
              <a:rPr lang="en-GB" sz="1200" dirty="0">
                <a:solidFill>
                  <a:schemeClr val="bg2">
                    <a:lumMod val="10000"/>
                  </a:schemeClr>
                </a:solidFill>
                <a:latin typeface="+mj-lt"/>
              </a:rPr>
              <a:t> et al. (2013))</a:t>
            </a:r>
          </a:p>
        </p:txBody>
      </p:sp>
      <p:sp>
        <p:nvSpPr>
          <p:cNvPr id="4" name="Rectangle 3">
            <a:extLst>
              <a:ext uri="{FF2B5EF4-FFF2-40B4-BE49-F238E27FC236}">
                <a16:creationId xmlns:a16="http://schemas.microsoft.com/office/drawing/2014/main" id="{12A10F5E-3C55-459B-98DA-6E66E3979729}"/>
              </a:ext>
            </a:extLst>
          </p:cNvPr>
          <p:cNvSpPr/>
          <p:nvPr/>
        </p:nvSpPr>
        <p:spPr>
          <a:xfrm rot="16200000">
            <a:off x="-180298" y="2261735"/>
            <a:ext cx="1695452" cy="639082"/>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2">
                    <a:lumMod val="10000"/>
                  </a:schemeClr>
                </a:solidFill>
              </a:rPr>
              <a:t>Foundations</a:t>
            </a:r>
          </a:p>
        </p:txBody>
      </p:sp>
      <p:sp>
        <p:nvSpPr>
          <p:cNvPr id="5" name="Rectangle 4">
            <a:extLst>
              <a:ext uri="{FF2B5EF4-FFF2-40B4-BE49-F238E27FC236}">
                <a16:creationId xmlns:a16="http://schemas.microsoft.com/office/drawing/2014/main" id="{2C49E033-F38A-417F-B2C4-6E6FC3256C18}"/>
              </a:ext>
            </a:extLst>
          </p:cNvPr>
          <p:cNvSpPr/>
          <p:nvPr/>
        </p:nvSpPr>
        <p:spPr>
          <a:xfrm rot="16200000">
            <a:off x="-725945" y="4876575"/>
            <a:ext cx="2786745" cy="639082"/>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1"/>
                </a:solidFill>
              </a:rPr>
              <a:t>FIL / WCHN Research</a:t>
            </a:r>
          </a:p>
        </p:txBody>
      </p:sp>
    </p:spTree>
    <p:extLst>
      <p:ext uri="{BB962C8B-B14F-4D97-AF65-F5344CB8AC3E}">
        <p14:creationId xmlns:p14="http://schemas.microsoft.com/office/powerpoint/2010/main" val="137552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Features of the Jansen and </a:t>
            </a:r>
            <a:r>
              <a:rPr lang="en-GB" sz="3500" dirty="0" err="1">
                <a:solidFill>
                  <a:schemeClr val="bg1"/>
                </a:solidFill>
                <a:latin typeface="Sagona Book" panose="02020503050505020204" pitchFamily="18" charset="0"/>
              </a:rPr>
              <a:t>Rit</a:t>
            </a:r>
            <a:r>
              <a:rPr lang="en-GB" sz="3500" dirty="0">
                <a:solidFill>
                  <a:schemeClr val="bg1"/>
                </a:solidFill>
                <a:latin typeface="Sagona Book" panose="02020503050505020204" pitchFamily="18" charset="0"/>
              </a:rPr>
              <a:t> Model (1995)</a:t>
            </a:r>
          </a:p>
          <a:p>
            <a:pPr marL="457200"/>
            <a:r>
              <a:rPr lang="en-GB" sz="2300" dirty="0">
                <a:solidFill>
                  <a:schemeClr val="bg1"/>
                </a:solidFill>
                <a:latin typeface="Sagona Book" panose="02020503050505020204" pitchFamily="18" charset="0"/>
              </a:rPr>
              <a:t>Aim of their models: to replicated evoked potentials in the visual cortex</a:t>
            </a:r>
          </a:p>
        </p:txBody>
      </p:sp>
      <p:pic>
        <p:nvPicPr>
          <p:cNvPr id="3" name="Picture 2">
            <a:extLst>
              <a:ext uri="{FF2B5EF4-FFF2-40B4-BE49-F238E27FC236}">
                <a16:creationId xmlns:a16="http://schemas.microsoft.com/office/drawing/2014/main" id="{326AFB0C-C1FC-40F4-9FA4-DBD2D7CF0B8C}"/>
              </a:ext>
            </a:extLst>
          </p:cNvPr>
          <p:cNvPicPr>
            <a:picLocks noChangeAspect="1"/>
          </p:cNvPicPr>
          <p:nvPr/>
        </p:nvPicPr>
        <p:blipFill>
          <a:blip r:embed="rId2"/>
          <a:stretch>
            <a:fillRect/>
          </a:stretch>
        </p:blipFill>
        <p:spPr>
          <a:xfrm>
            <a:off x="525924" y="1533684"/>
            <a:ext cx="3929961" cy="2146397"/>
          </a:xfrm>
          <a:prstGeom prst="rect">
            <a:avLst/>
          </a:prstGeom>
        </p:spPr>
      </p:pic>
      <p:sp>
        <p:nvSpPr>
          <p:cNvPr id="14" name="Rectangle 13">
            <a:extLst>
              <a:ext uri="{FF2B5EF4-FFF2-40B4-BE49-F238E27FC236}">
                <a16:creationId xmlns:a16="http://schemas.microsoft.com/office/drawing/2014/main" id="{0A1B6C09-600E-40A7-A4F6-72CF3BDC112A}"/>
              </a:ext>
            </a:extLst>
          </p:cNvPr>
          <p:cNvSpPr/>
          <p:nvPr/>
        </p:nvSpPr>
        <p:spPr>
          <a:xfrm>
            <a:off x="181635" y="5955805"/>
            <a:ext cx="5183047" cy="71351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(2) EPSP (A) and IPSP (B) generating functions, and sigmoid function which converts PSP (voltage) to pulse (right)</a:t>
            </a:r>
          </a:p>
          <a:p>
            <a:pPr algn="ctr"/>
            <a:r>
              <a:rPr lang="en-GB" sz="1200" dirty="0">
                <a:solidFill>
                  <a:schemeClr val="bg2">
                    <a:lumMod val="10000"/>
                  </a:schemeClr>
                </a:solidFill>
                <a:latin typeface="+mj-lt"/>
              </a:rPr>
              <a:t>Copied from Jansen et al.(1993), Figures 2, 3</a:t>
            </a:r>
          </a:p>
        </p:txBody>
      </p:sp>
      <p:sp>
        <p:nvSpPr>
          <p:cNvPr id="16" name="Rectangle 15">
            <a:extLst>
              <a:ext uri="{FF2B5EF4-FFF2-40B4-BE49-F238E27FC236}">
                <a16:creationId xmlns:a16="http://schemas.microsoft.com/office/drawing/2014/main" id="{E2259121-3076-4BE3-B31F-7AA064023682}"/>
              </a:ext>
            </a:extLst>
          </p:cNvPr>
          <p:cNvSpPr/>
          <p:nvPr/>
        </p:nvSpPr>
        <p:spPr>
          <a:xfrm>
            <a:off x="181635" y="3688445"/>
            <a:ext cx="5183047" cy="71351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(1) Simplified model of cortical alpha generation</a:t>
            </a:r>
          </a:p>
          <a:p>
            <a:pPr algn="ctr"/>
            <a:r>
              <a:rPr lang="en-GB" sz="1200" dirty="0">
                <a:solidFill>
                  <a:schemeClr val="bg2">
                    <a:lumMod val="10000"/>
                  </a:schemeClr>
                </a:solidFill>
                <a:latin typeface="+mj-lt"/>
              </a:rPr>
              <a:t>Copied from Jansen and </a:t>
            </a:r>
            <a:r>
              <a:rPr lang="en-GB" sz="1200" dirty="0" err="1">
                <a:solidFill>
                  <a:schemeClr val="bg2">
                    <a:lumMod val="10000"/>
                  </a:schemeClr>
                </a:solidFill>
                <a:latin typeface="+mj-lt"/>
              </a:rPr>
              <a:t>Rit</a:t>
            </a:r>
            <a:r>
              <a:rPr lang="en-GB" sz="1200" dirty="0">
                <a:solidFill>
                  <a:schemeClr val="bg2">
                    <a:lumMod val="10000"/>
                  </a:schemeClr>
                </a:solidFill>
                <a:latin typeface="+mj-lt"/>
              </a:rPr>
              <a:t> (1995), Figure 1</a:t>
            </a:r>
          </a:p>
        </p:txBody>
      </p:sp>
      <p:sp>
        <p:nvSpPr>
          <p:cNvPr id="18" name="Rectangle 17">
            <a:extLst>
              <a:ext uri="{FF2B5EF4-FFF2-40B4-BE49-F238E27FC236}">
                <a16:creationId xmlns:a16="http://schemas.microsoft.com/office/drawing/2014/main" id="{C8714956-074F-422F-B978-D57C7E8CFCC3}"/>
              </a:ext>
            </a:extLst>
          </p:cNvPr>
          <p:cNvSpPr/>
          <p:nvPr/>
        </p:nvSpPr>
        <p:spPr>
          <a:xfrm>
            <a:off x="5210629" y="1533684"/>
            <a:ext cx="6509451" cy="532431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60375" indent="-285750">
              <a:buFont typeface="Arial" panose="020B0604020202020204" pitchFamily="34" charset="0"/>
              <a:buChar char="•"/>
            </a:pPr>
            <a:r>
              <a:rPr lang="en-GB" sz="1600" u="sng" dirty="0">
                <a:solidFill>
                  <a:schemeClr val="bg2">
                    <a:lumMod val="10000"/>
                  </a:schemeClr>
                </a:solidFill>
                <a:latin typeface="+mj-lt"/>
              </a:rPr>
              <a:t>Single-column model (1): </a:t>
            </a:r>
          </a:p>
          <a:p>
            <a:pPr marL="917575" lvl="1" indent="-285750">
              <a:buFont typeface="Arial" panose="020B0604020202020204" pitchFamily="34" charset="0"/>
              <a:buChar char="•"/>
            </a:pPr>
            <a:r>
              <a:rPr lang="en-GB" sz="1600" b="1" dirty="0">
                <a:solidFill>
                  <a:schemeClr val="bg2">
                    <a:lumMod val="10000"/>
                  </a:schemeClr>
                </a:solidFill>
                <a:latin typeface="+mj-lt"/>
              </a:rPr>
              <a:t>Populations</a:t>
            </a:r>
            <a:r>
              <a:rPr lang="en-GB" sz="1600" dirty="0">
                <a:solidFill>
                  <a:schemeClr val="bg2">
                    <a:lumMod val="10000"/>
                  </a:schemeClr>
                </a:solidFill>
                <a:latin typeface="+mj-lt"/>
              </a:rPr>
              <a:t>: abstract cortical column with three populations (pyramidal cells, excitatory and inhibitory local interneurons)</a:t>
            </a:r>
          </a:p>
          <a:p>
            <a:pPr marL="917575" lvl="1" indent="-285750">
              <a:buFont typeface="Arial" panose="020B0604020202020204" pitchFamily="34" charset="0"/>
              <a:buChar char="•"/>
            </a:pPr>
            <a:r>
              <a:rPr lang="en-GB" sz="1600" b="1" dirty="0">
                <a:solidFill>
                  <a:schemeClr val="bg2">
                    <a:lumMod val="10000"/>
                  </a:schemeClr>
                </a:solidFill>
                <a:latin typeface="+mj-lt"/>
              </a:rPr>
              <a:t>Connections</a:t>
            </a:r>
            <a:r>
              <a:rPr lang="en-GB" sz="1600" dirty="0">
                <a:solidFill>
                  <a:schemeClr val="bg2">
                    <a:lumMod val="10000"/>
                  </a:schemeClr>
                </a:solidFill>
                <a:latin typeface="+mj-lt"/>
              </a:rPr>
              <a:t>: pyramidal cells receive local input as well as excitatory input from distant / other cortical columns (</a:t>
            </a:r>
            <a:r>
              <a:rPr lang="en-GB" sz="1600" i="1" dirty="0">
                <a:solidFill>
                  <a:schemeClr val="bg2">
                    <a:lumMod val="10000"/>
                  </a:schemeClr>
                </a:solidFill>
                <a:latin typeface="+mj-lt"/>
              </a:rPr>
              <a:t>p(t)</a:t>
            </a:r>
            <a:r>
              <a:rPr lang="en-GB" sz="1600" dirty="0">
                <a:solidFill>
                  <a:schemeClr val="bg2">
                    <a:lumMod val="10000"/>
                  </a:schemeClr>
                </a:solidFill>
                <a:latin typeface="+mj-lt"/>
              </a:rPr>
              <a:t>)</a:t>
            </a:r>
          </a:p>
          <a:p>
            <a:pPr marL="917575" lvl="1" indent="-285750">
              <a:buFont typeface="Arial" panose="020B0604020202020204" pitchFamily="34" charset="0"/>
              <a:buChar char="•"/>
            </a:pPr>
            <a:r>
              <a:rPr lang="en-GB" sz="1600" b="1" dirty="0">
                <a:solidFill>
                  <a:schemeClr val="bg2">
                    <a:lumMod val="10000"/>
                  </a:schemeClr>
                </a:solidFill>
                <a:latin typeface="+mj-lt"/>
              </a:rPr>
              <a:t>Transformations</a:t>
            </a:r>
            <a:r>
              <a:rPr lang="en-GB" sz="1600" dirty="0">
                <a:solidFill>
                  <a:schemeClr val="bg2">
                    <a:lumMod val="10000"/>
                  </a:schemeClr>
                </a:solidFill>
                <a:latin typeface="+mj-lt"/>
              </a:rPr>
              <a:t>: </a:t>
            </a:r>
            <a:r>
              <a:rPr lang="en-GB" sz="1600" dirty="0" err="1">
                <a:solidFill>
                  <a:schemeClr val="bg2">
                    <a:lumMod val="10000"/>
                  </a:schemeClr>
                </a:solidFill>
                <a:latin typeface="+mj-lt"/>
              </a:rPr>
              <a:t>i</a:t>
            </a:r>
            <a:r>
              <a:rPr lang="en-GB" sz="1600" dirty="0">
                <a:solidFill>
                  <a:schemeClr val="bg2">
                    <a:lumMod val="10000"/>
                  </a:schemeClr>
                </a:solidFill>
                <a:latin typeface="+mj-lt"/>
              </a:rPr>
              <a:t>) linear (</a:t>
            </a:r>
            <a:r>
              <a:rPr lang="en-GB" sz="1600" i="1" dirty="0">
                <a:solidFill>
                  <a:schemeClr val="bg2">
                    <a:lumMod val="10000"/>
                  </a:schemeClr>
                </a:solidFill>
                <a:latin typeface="+mj-lt"/>
              </a:rPr>
              <a:t>h</a:t>
            </a:r>
            <a:r>
              <a:rPr lang="en-GB" sz="1600" i="1" baseline="-25000" dirty="0">
                <a:solidFill>
                  <a:schemeClr val="bg2">
                    <a:lumMod val="10000"/>
                  </a:schemeClr>
                </a:solidFill>
                <a:latin typeface="+mj-lt"/>
              </a:rPr>
              <a:t>e</a:t>
            </a:r>
            <a:r>
              <a:rPr lang="en-GB" sz="1600" i="1" dirty="0">
                <a:solidFill>
                  <a:schemeClr val="bg2">
                    <a:lumMod val="10000"/>
                  </a:schemeClr>
                </a:solidFill>
                <a:latin typeface="+mj-lt"/>
              </a:rPr>
              <a:t>(t), h</a:t>
            </a:r>
            <a:r>
              <a:rPr lang="en-GB" sz="1600" i="1" baseline="-25000" dirty="0">
                <a:solidFill>
                  <a:schemeClr val="bg2">
                    <a:lumMod val="10000"/>
                  </a:schemeClr>
                </a:solidFill>
                <a:latin typeface="+mj-lt"/>
              </a:rPr>
              <a:t>i</a:t>
            </a:r>
            <a:r>
              <a:rPr lang="en-GB" sz="1600" i="1" dirty="0">
                <a:solidFill>
                  <a:schemeClr val="bg2">
                    <a:lumMod val="10000"/>
                  </a:schemeClr>
                </a:solidFill>
                <a:latin typeface="+mj-lt"/>
              </a:rPr>
              <a:t>(t)</a:t>
            </a:r>
            <a:r>
              <a:rPr lang="en-GB" sz="1600" dirty="0">
                <a:solidFill>
                  <a:schemeClr val="bg2">
                    <a:lumMod val="10000"/>
                  </a:schemeClr>
                </a:solidFill>
                <a:latin typeface="+mj-lt"/>
              </a:rPr>
              <a:t>) converting input into PSP, ii) a non-linear (sigmoidal) (</a:t>
            </a:r>
            <a:r>
              <a:rPr lang="en-GB" sz="1600" i="1" dirty="0" err="1">
                <a:solidFill>
                  <a:schemeClr val="bg2">
                    <a:lumMod val="10000"/>
                  </a:schemeClr>
                </a:solidFill>
                <a:latin typeface="+mj-lt"/>
              </a:rPr>
              <a:t>Sigm</a:t>
            </a:r>
            <a:r>
              <a:rPr lang="en-GB" sz="1600" dirty="0">
                <a:solidFill>
                  <a:schemeClr val="bg2">
                    <a:lumMod val="10000"/>
                  </a:schemeClr>
                </a:solidFill>
                <a:latin typeface="+mj-lt"/>
              </a:rPr>
              <a:t>) converting PSP into firing rates</a:t>
            </a:r>
          </a:p>
          <a:p>
            <a:pPr marL="917575" lvl="1" indent="-285750">
              <a:buFont typeface="Arial" panose="020B0604020202020204" pitchFamily="34" charset="0"/>
              <a:buChar char="•"/>
            </a:pPr>
            <a:r>
              <a:rPr lang="en-GB" sz="1600" b="1" dirty="0">
                <a:solidFill>
                  <a:schemeClr val="bg2">
                    <a:lumMod val="10000"/>
                  </a:schemeClr>
                </a:solidFill>
                <a:latin typeface="+mj-lt"/>
              </a:rPr>
              <a:t>Parameters</a:t>
            </a:r>
            <a:r>
              <a:rPr lang="en-GB" sz="1600" dirty="0">
                <a:solidFill>
                  <a:schemeClr val="bg2">
                    <a:lumMod val="10000"/>
                  </a:schemeClr>
                </a:solidFill>
                <a:latin typeface="+mj-lt"/>
              </a:rPr>
              <a:t>: e.g. experimentally derived connectivity constants (C1-C4) (number of synapses, lumped into C), maximal amplitudes for IPSP and EPSP (A, B), e</a:t>
            </a:r>
            <a:r>
              <a:rPr lang="en-GB" sz="1600" baseline="-25000" dirty="0">
                <a:solidFill>
                  <a:schemeClr val="bg2">
                    <a:lumMod val="10000"/>
                  </a:schemeClr>
                </a:solidFill>
                <a:latin typeface="+mj-lt"/>
              </a:rPr>
              <a:t>0</a:t>
            </a:r>
            <a:r>
              <a:rPr lang="en-GB" sz="1600" dirty="0">
                <a:solidFill>
                  <a:schemeClr val="bg2">
                    <a:lumMod val="10000"/>
                  </a:schemeClr>
                </a:solidFill>
                <a:latin typeface="+mj-lt"/>
              </a:rPr>
              <a:t> maximum firing rate of the population, </a:t>
            </a:r>
            <a:r>
              <a:rPr lang="en-GB" sz="1600" i="1" dirty="0">
                <a:solidFill>
                  <a:schemeClr val="bg2">
                    <a:lumMod val="10000"/>
                  </a:schemeClr>
                </a:solidFill>
                <a:latin typeface="+mj-lt"/>
              </a:rPr>
              <a:t>v</a:t>
            </a:r>
            <a:r>
              <a:rPr lang="en-GB" sz="1600" i="1" baseline="-25000" dirty="0">
                <a:solidFill>
                  <a:schemeClr val="bg2">
                    <a:lumMod val="10000"/>
                  </a:schemeClr>
                </a:solidFill>
                <a:latin typeface="+mj-lt"/>
              </a:rPr>
              <a:t>0</a:t>
            </a:r>
            <a:r>
              <a:rPr lang="en-GB" sz="1600" dirty="0">
                <a:solidFill>
                  <a:schemeClr val="bg2">
                    <a:lumMod val="10000"/>
                  </a:schemeClr>
                </a:solidFill>
                <a:latin typeface="+mj-lt"/>
              </a:rPr>
              <a:t> the PSP for which 50% firing rate is achieved</a:t>
            </a:r>
          </a:p>
          <a:p>
            <a:pPr marL="917575" lvl="1" indent="-285750">
              <a:buFont typeface="Arial" panose="020B0604020202020204" pitchFamily="34" charset="0"/>
              <a:buChar char="•"/>
            </a:pPr>
            <a:r>
              <a:rPr lang="en-GB" sz="1600" b="1" dirty="0">
                <a:solidFill>
                  <a:schemeClr val="bg2">
                    <a:lumMod val="10000"/>
                  </a:schemeClr>
                </a:solidFill>
                <a:latin typeface="+mj-lt"/>
              </a:rPr>
              <a:t>Model exploration and behaviour</a:t>
            </a:r>
            <a:r>
              <a:rPr lang="en-GB" sz="1600" dirty="0">
                <a:solidFill>
                  <a:schemeClr val="bg2">
                    <a:lumMod val="10000"/>
                  </a:schemeClr>
                </a:solidFill>
                <a:latin typeface="+mj-lt"/>
              </a:rPr>
              <a:t>: particularly explored four-dimensional parameter space (A,B,C,v</a:t>
            </a:r>
            <a:r>
              <a:rPr lang="en-GB" sz="1600" baseline="-25000" dirty="0">
                <a:solidFill>
                  <a:schemeClr val="bg2">
                    <a:lumMod val="10000"/>
                  </a:schemeClr>
                </a:solidFill>
                <a:latin typeface="+mj-lt"/>
              </a:rPr>
              <a:t>0</a:t>
            </a:r>
            <a:r>
              <a:rPr lang="en-GB" sz="1600" dirty="0">
                <a:solidFill>
                  <a:schemeClr val="bg2">
                    <a:lumMod val="10000"/>
                  </a:schemeClr>
                </a:solidFill>
                <a:latin typeface="+mj-lt"/>
              </a:rPr>
              <a:t>), showed that alpha and beta activity can be replicated with different parameter choices </a:t>
            </a:r>
          </a:p>
          <a:p>
            <a:pPr marL="460375" indent="-285750">
              <a:buFont typeface="Arial" panose="020B0604020202020204" pitchFamily="34" charset="0"/>
              <a:buChar char="•"/>
            </a:pPr>
            <a:endParaRPr lang="en-GB" sz="1600" dirty="0">
              <a:solidFill>
                <a:schemeClr val="bg2">
                  <a:lumMod val="10000"/>
                </a:schemeClr>
              </a:solidFill>
              <a:latin typeface="+mj-lt"/>
            </a:endParaRPr>
          </a:p>
          <a:p>
            <a:pPr marL="460375" indent="-285750">
              <a:buFont typeface="Arial" panose="020B0604020202020204" pitchFamily="34" charset="0"/>
              <a:buChar char="•"/>
            </a:pPr>
            <a:r>
              <a:rPr lang="en-GB" sz="1600" u="sng" dirty="0">
                <a:solidFill>
                  <a:schemeClr val="bg2">
                    <a:lumMod val="10000"/>
                  </a:schemeClr>
                </a:solidFill>
                <a:latin typeface="+mj-lt"/>
              </a:rPr>
              <a:t>Double-column model (not shown here):</a:t>
            </a:r>
          </a:p>
          <a:p>
            <a:pPr marL="917575" lvl="1" indent="-285750">
              <a:buFont typeface="Arial" panose="020B0604020202020204" pitchFamily="34" charset="0"/>
              <a:buChar char="•"/>
            </a:pPr>
            <a:r>
              <a:rPr lang="en-GB" sz="1600" b="1" dirty="0">
                <a:solidFill>
                  <a:schemeClr val="bg2">
                    <a:lumMod val="10000"/>
                  </a:schemeClr>
                </a:solidFill>
                <a:latin typeface="+mj-lt"/>
              </a:rPr>
              <a:t>Extension</a:t>
            </a:r>
            <a:r>
              <a:rPr lang="en-GB" sz="1600" dirty="0">
                <a:solidFill>
                  <a:schemeClr val="bg2">
                    <a:lumMod val="10000"/>
                  </a:schemeClr>
                </a:solidFill>
                <a:latin typeface="+mj-lt"/>
              </a:rPr>
              <a:t>: combined two cortical columns of structure (1)</a:t>
            </a:r>
          </a:p>
          <a:p>
            <a:pPr marL="917575" lvl="1" indent="-285750">
              <a:buFont typeface="Arial" panose="020B0604020202020204" pitchFamily="34" charset="0"/>
              <a:buChar char="•"/>
            </a:pPr>
            <a:r>
              <a:rPr lang="en-GB" sz="1600" b="1" dirty="0">
                <a:solidFill>
                  <a:schemeClr val="bg2">
                    <a:lumMod val="10000"/>
                  </a:schemeClr>
                </a:solidFill>
                <a:latin typeface="+mj-lt"/>
              </a:rPr>
              <a:t>Additional parameters</a:t>
            </a:r>
            <a:r>
              <a:rPr lang="en-GB" sz="1600" dirty="0">
                <a:solidFill>
                  <a:schemeClr val="bg2">
                    <a:lumMod val="10000"/>
                  </a:schemeClr>
                </a:solidFill>
                <a:latin typeface="+mj-lt"/>
              </a:rPr>
              <a:t>: K (connectivity constants), a</a:t>
            </a:r>
            <a:r>
              <a:rPr lang="en-GB" sz="1600" baseline="-25000" dirty="0">
                <a:solidFill>
                  <a:schemeClr val="bg2">
                    <a:lumMod val="10000"/>
                  </a:schemeClr>
                </a:solidFill>
                <a:latin typeface="+mj-lt"/>
              </a:rPr>
              <a:t>d</a:t>
            </a:r>
            <a:r>
              <a:rPr lang="en-GB" sz="1600" dirty="0">
                <a:solidFill>
                  <a:schemeClr val="bg2">
                    <a:lumMod val="10000"/>
                  </a:schemeClr>
                </a:solidFill>
                <a:latin typeface="+mj-lt"/>
              </a:rPr>
              <a:t> (delay)</a:t>
            </a:r>
          </a:p>
          <a:p>
            <a:pPr marL="917575" lvl="1" indent="-285750">
              <a:buFont typeface="Arial" panose="020B0604020202020204" pitchFamily="34" charset="0"/>
              <a:buChar char="•"/>
            </a:pPr>
            <a:r>
              <a:rPr lang="en-GB" sz="1600" b="1" dirty="0">
                <a:solidFill>
                  <a:schemeClr val="bg2">
                    <a:lumMod val="10000"/>
                  </a:schemeClr>
                </a:solidFill>
                <a:latin typeface="+mj-lt"/>
              </a:rPr>
              <a:t>Model exploration and behaviour</a:t>
            </a:r>
            <a:r>
              <a:rPr lang="en-GB" sz="1600" dirty="0">
                <a:solidFill>
                  <a:schemeClr val="bg2">
                    <a:lumMod val="10000"/>
                  </a:schemeClr>
                </a:solidFill>
                <a:latin typeface="+mj-lt"/>
              </a:rPr>
              <a:t>: </a:t>
            </a:r>
            <a:r>
              <a:rPr lang="en-GB" sz="1600" dirty="0" err="1">
                <a:solidFill>
                  <a:schemeClr val="bg2">
                    <a:lumMod val="10000"/>
                  </a:schemeClr>
                </a:solidFill>
                <a:latin typeface="+mj-lt"/>
              </a:rPr>
              <a:t>i</a:t>
            </a:r>
            <a:r>
              <a:rPr lang="en-GB" sz="1600" dirty="0">
                <a:solidFill>
                  <a:schemeClr val="bg2">
                    <a:lumMod val="10000"/>
                  </a:schemeClr>
                </a:solidFill>
                <a:latin typeface="+mj-lt"/>
              </a:rPr>
              <a:t>) with identical columns: produced in-phase oscillations; ii) with different columns: produced alpha and beta oscillations</a:t>
            </a:r>
          </a:p>
        </p:txBody>
      </p:sp>
      <p:pic>
        <p:nvPicPr>
          <p:cNvPr id="9" name="Picture 8">
            <a:extLst>
              <a:ext uri="{FF2B5EF4-FFF2-40B4-BE49-F238E27FC236}">
                <a16:creationId xmlns:a16="http://schemas.microsoft.com/office/drawing/2014/main" id="{AB98AB29-4B3B-4729-8FD7-D518BC7308A4}"/>
              </a:ext>
            </a:extLst>
          </p:cNvPr>
          <p:cNvPicPr>
            <a:picLocks noChangeAspect="1"/>
          </p:cNvPicPr>
          <p:nvPr/>
        </p:nvPicPr>
        <p:blipFill>
          <a:blip r:embed="rId3"/>
          <a:stretch>
            <a:fillRect/>
          </a:stretch>
        </p:blipFill>
        <p:spPr>
          <a:xfrm>
            <a:off x="181635" y="4642397"/>
            <a:ext cx="1428285" cy="1183068"/>
          </a:xfrm>
          <a:prstGeom prst="rect">
            <a:avLst/>
          </a:prstGeom>
        </p:spPr>
      </p:pic>
      <p:pic>
        <p:nvPicPr>
          <p:cNvPr id="12" name="Picture 11">
            <a:extLst>
              <a:ext uri="{FF2B5EF4-FFF2-40B4-BE49-F238E27FC236}">
                <a16:creationId xmlns:a16="http://schemas.microsoft.com/office/drawing/2014/main" id="{0EE511F7-D6A9-4258-B082-169493DBF63B}"/>
              </a:ext>
            </a:extLst>
          </p:cNvPr>
          <p:cNvPicPr>
            <a:picLocks noChangeAspect="1"/>
          </p:cNvPicPr>
          <p:nvPr/>
        </p:nvPicPr>
        <p:blipFill>
          <a:blip r:embed="rId4"/>
          <a:stretch>
            <a:fillRect/>
          </a:stretch>
        </p:blipFill>
        <p:spPr>
          <a:xfrm>
            <a:off x="1722517" y="4659605"/>
            <a:ext cx="1518629" cy="1148652"/>
          </a:xfrm>
          <a:prstGeom prst="rect">
            <a:avLst/>
          </a:prstGeom>
        </p:spPr>
      </p:pic>
      <p:pic>
        <p:nvPicPr>
          <p:cNvPr id="21" name="Picture 20">
            <a:extLst>
              <a:ext uri="{FF2B5EF4-FFF2-40B4-BE49-F238E27FC236}">
                <a16:creationId xmlns:a16="http://schemas.microsoft.com/office/drawing/2014/main" id="{5B61BE32-F797-4648-8E92-11C7E18307EE}"/>
              </a:ext>
            </a:extLst>
          </p:cNvPr>
          <p:cNvPicPr>
            <a:picLocks noChangeAspect="1"/>
          </p:cNvPicPr>
          <p:nvPr/>
        </p:nvPicPr>
        <p:blipFill>
          <a:blip r:embed="rId5"/>
          <a:stretch>
            <a:fillRect/>
          </a:stretch>
        </p:blipFill>
        <p:spPr>
          <a:xfrm>
            <a:off x="3376513" y="4456867"/>
            <a:ext cx="1988169" cy="1453257"/>
          </a:xfrm>
          <a:prstGeom prst="rect">
            <a:avLst/>
          </a:prstGeom>
        </p:spPr>
      </p:pic>
    </p:spTree>
    <p:extLst>
      <p:ext uri="{BB962C8B-B14F-4D97-AF65-F5344CB8AC3E}">
        <p14:creationId xmlns:p14="http://schemas.microsoft.com/office/powerpoint/2010/main" val="207897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More formal Introduction to the J&amp;R (1995) NMM</a:t>
            </a:r>
          </a:p>
          <a:p>
            <a:pPr marL="457200"/>
            <a:r>
              <a:rPr lang="en-GB" sz="2300" dirty="0">
                <a:solidFill>
                  <a:schemeClr val="bg1"/>
                </a:solidFill>
                <a:latin typeface="Sagona Book" panose="02020503050505020204" pitchFamily="18" charset="0"/>
              </a:rPr>
              <a:t>Incl. equivalent Kernel and State-space Representations, Model Parameters </a:t>
            </a:r>
          </a:p>
        </p:txBody>
      </p:sp>
      <p:sp>
        <p:nvSpPr>
          <p:cNvPr id="16" name="Rectangle 15">
            <a:extLst>
              <a:ext uri="{FF2B5EF4-FFF2-40B4-BE49-F238E27FC236}">
                <a16:creationId xmlns:a16="http://schemas.microsoft.com/office/drawing/2014/main" id="{E2259121-3076-4BE3-B31F-7AA064023682}"/>
              </a:ext>
            </a:extLst>
          </p:cNvPr>
          <p:cNvSpPr/>
          <p:nvPr/>
        </p:nvSpPr>
        <p:spPr>
          <a:xfrm>
            <a:off x="181635" y="6033273"/>
            <a:ext cx="7290403" cy="80664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Model parameters: Physiological interpretation and standard values (above)</a:t>
            </a:r>
          </a:p>
          <a:p>
            <a:pPr algn="ctr"/>
            <a:r>
              <a:rPr lang="en-GB" sz="1600" dirty="0">
                <a:solidFill>
                  <a:schemeClr val="bg2">
                    <a:lumMod val="10000"/>
                  </a:schemeClr>
                </a:solidFill>
                <a:latin typeface="+mj-lt"/>
              </a:rPr>
              <a:t>Equivalent representations of the Jansen and </a:t>
            </a:r>
            <a:r>
              <a:rPr lang="en-GB" sz="1600" dirty="0" err="1">
                <a:solidFill>
                  <a:schemeClr val="bg2">
                    <a:lumMod val="10000"/>
                  </a:schemeClr>
                </a:solidFill>
                <a:latin typeface="+mj-lt"/>
              </a:rPr>
              <a:t>Rit</a:t>
            </a:r>
            <a:r>
              <a:rPr lang="en-GB" sz="1600" dirty="0">
                <a:solidFill>
                  <a:schemeClr val="bg2">
                    <a:lumMod val="10000"/>
                  </a:schemeClr>
                </a:solidFill>
                <a:latin typeface="+mj-lt"/>
              </a:rPr>
              <a:t> (1995) model (right)</a:t>
            </a:r>
          </a:p>
          <a:p>
            <a:pPr algn="ctr"/>
            <a:r>
              <a:rPr lang="en-GB" sz="1200" dirty="0">
                <a:solidFill>
                  <a:schemeClr val="bg2">
                    <a:lumMod val="10000"/>
                  </a:schemeClr>
                </a:solidFill>
                <a:latin typeface="+mj-lt"/>
              </a:rPr>
              <a:t>Copied from David and Friston (2003), Table 1 and Figure 1</a:t>
            </a:r>
          </a:p>
        </p:txBody>
      </p:sp>
      <p:pic>
        <p:nvPicPr>
          <p:cNvPr id="4" name="Picture 3">
            <a:extLst>
              <a:ext uri="{FF2B5EF4-FFF2-40B4-BE49-F238E27FC236}">
                <a16:creationId xmlns:a16="http://schemas.microsoft.com/office/drawing/2014/main" id="{79574A3B-0BCE-4E4A-8DEE-D4018DE33333}"/>
              </a:ext>
            </a:extLst>
          </p:cNvPr>
          <p:cNvPicPr>
            <a:picLocks noChangeAspect="1"/>
          </p:cNvPicPr>
          <p:nvPr/>
        </p:nvPicPr>
        <p:blipFill>
          <a:blip r:embed="rId2"/>
          <a:stretch>
            <a:fillRect/>
          </a:stretch>
        </p:blipFill>
        <p:spPr>
          <a:xfrm>
            <a:off x="7514492" y="1610529"/>
            <a:ext cx="4543048" cy="1592722"/>
          </a:xfrm>
          <a:prstGeom prst="rect">
            <a:avLst/>
          </a:prstGeom>
          <a:solidFill>
            <a:schemeClr val="bg1">
              <a:lumMod val="95000"/>
            </a:schemeClr>
          </a:solidFill>
          <a:ln>
            <a:solidFill>
              <a:schemeClr val="bg1">
                <a:lumMod val="65000"/>
              </a:schemeClr>
            </a:solidFill>
          </a:ln>
        </p:spPr>
      </p:pic>
      <p:pic>
        <p:nvPicPr>
          <p:cNvPr id="10" name="Picture 9">
            <a:extLst>
              <a:ext uri="{FF2B5EF4-FFF2-40B4-BE49-F238E27FC236}">
                <a16:creationId xmlns:a16="http://schemas.microsoft.com/office/drawing/2014/main" id="{319B2056-D5EC-4233-BFCF-F914699E04FC}"/>
              </a:ext>
            </a:extLst>
          </p:cNvPr>
          <p:cNvPicPr>
            <a:picLocks noChangeAspect="1"/>
          </p:cNvPicPr>
          <p:nvPr/>
        </p:nvPicPr>
        <p:blipFill>
          <a:blip r:embed="rId3"/>
          <a:stretch>
            <a:fillRect/>
          </a:stretch>
        </p:blipFill>
        <p:spPr>
          <a:xfrm>
            <a:off x="7794799" y="1854169"/>
            <a:ext cx="1345354" cy="466212"/>
          </a:xfrm>
          <a:prstGeom prst="rect">
            <a:avLst/>
          </a:prstGeom>
        </p:spPr>
      </p:pic>
      <p:pic>
        <p:nvPicPr>
          <p:cNvPr id="13" name="Picture 12">
            <a:extLst>
              <a:ext uri="{FF2B5EF4-FFF2-40B4-BE49-F238E27FC236}">
                <a16:creationId xmlns:a16="http://schemas.microsoft.com/office/drawing/2014/main" id="{3A7FE4C8-9114-43B1-A00E-503C83766CB6}"/>
              </a:ext>
            </a:extLst>
          </p:cNvPr>
          <p:cNvPicPr>
            <a:picLocks noChangeAspect="1"/>
          </p:cNvPicPr>
          <p:nvPr/>
        </p:nvPicPr>
        <p:blipFill>
          <a:blip r:embed="rId4"/>
          <a:stretch>
            <a:fillRect/>
          </a:stretch>
        </p:blipFill>
        <p:spPr>
          <a:xfrm>
            <a:off x="181635" y="4545695"/>
            <a:ext cx="7290403" cy="1576478"/>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90B67A9-E625-4226-871F-720455A781AC}"/>
                  </a:ext>
                </a:extLst>
              </p:cNvPr>
              <p:cNvSpPr/>
              <p:nvPr/>
            </p:nvSpPr>
            <p:spPr>
              <a:xfrm>
                <a:off x="207035" y="1587571"/>
                <a:ext cx="7184365" cy="2881924"/>
              </a:xfrm>
              <a:prstGeom prst="rect">
                <a:avLst/>
              </a:prstGeom>
              <a:solidFill>
                <a:schemeClr val="bg1">
                  <a:lumMod val="95000"/>
                </a:schemeClr>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174625"/>
                <a:r>
                  <a:rPr lang="en-GB" sz="1600" dirty="0">
                    <a:solidFill>
                      <a:schemeClr val="bg2">
                        <a:lumMod val="10000"/>
                      </a:schemeClr>
                    </a:solidFill>
                    <a:latin typeface="+mj-lt"/>
                  </a:rPr>
                  <a:t>“Formalisation” of the Jansen and </a:t>
                </a:r>
                <a:r>
                  <a:rPr lang="en-GB" sz="1600" dirty="0" err="1">
                    <a:solidFill>
                      <a:schemeClr val="bg2">
                        <a:lumMod val="10000"/>
                      </a:schemeClr>
                    </a:solidFill>
                    <a:latin typeface="+mj-lt"/>
                  </a:rPr>
                  <a:t>Rit</a:t>
                </a:r>
                <a:r>
                  <a:rPr lang="en-GB" sz="1600" dirty="0">
                    <a:solidFill>
                      <a:schemeClr val="bg2">
                        <a:lumMod val="10000"/>
                      </a:schemeClr>
                    </a:solidFill>
                    <a:latin typeface="+mj-lt"/>
                  </a:rPr>
                  <a:t> (1995) neural mass model (NMM): </a:t>
                </a:r>
              </a:p>
              <a:p>
                <a:pPr marL="460375" indent="-285750">
                  <a:buFont typeface="Arial" panose="020B0604020202020204" pitchFamily="34" charset="0"/>
                  <a:buChar char="•"/>
                </a:pPr>
                <a:r>
                  <a:rPr lang="en-GB" sz="1600" b="1" dirty="0">
                    <a:solidFill>
                      <a:schemeClr val="bg2">
                        <a:lumMod val="10000"/>
                      </a:schemeClr>
                    </a:solidFill>
                    <a:latin typeface="+mj-lt"/>
                  </a:rPr>
                  <a:t>Transformations (operators)</a:t>
                </a:r>
                <a:r>
                  <a:rPr lang="en-GB" sz="1600" dirty="0">
                    <a:solidFill>
                      <a:schemeClr val="bg2">
                        <a:lumMod val="10000"/>
                      </a:schemeClr>
                    </a:solidFill>
                    <a:latin typeface="+mj-lt"/>
                  </a:rPr>
                  <a:t>: </a:t>
                </a:r>
              </a:p>
              <a:p>
                <a:pPr marL="1031875" lvl="1" indent="-400050">
                  <a:buFont typeface="+mj-lt"/>
                  <a:buAutoNum type="romanLcPeriod"/>
                </a:pPr>
                <a:r>
                  <a:rPr lang="en-GB" sz="1600" dirty="0">
                    <a:solidFill>
                      <a:schemeClr val="bg2">
                        <a:lumMod val="10000"/>
                      </a:schemeClr>
                    </a:solidFill>
                    <a:latin typeface="+mj-lt"/>
                  </a:rPr>
                  <a:t>First, linear operator, converts pre-synaptic input </a:t>
                </a:r>
                <a:r>
                  <a:rPr lang="en-GB" sz="1600" i="1" dirty="0">
                    <a:solidFill>
                      <a:schemeClr val="bg2">
                        <a:lumMod val="10000"/>
                      </a:schemeClr>
                    </a:solidFill>
                    <a:latin typeface="+mj-lt"/>
                  </a:rPr>
                  <a:t>m(t)</a:t>
                </a:r>
                <a:r>
                  <a:rPr lang="en-GB" sz="1600" dirty="0">
                    <a:solidFill>
                      <a:schemeClr val="bg2">
                        <a:lumMod val="10000"/>
                      </a:schemeClr>
                    </a:solidFill>
                    <a:latin typeface="+mj-lt"/>
                  </a:rPr>
                  <a:t> (includes </a:t>
                </a:r>
                <a:r>
                  <a:rPr lang="en-GB" sz="1600" i="1" dirty="0">
                    <a:solidFill>
                      <a:schemeClr val="bg2">
                        <a:lumMod val="10000"/>
                      </a:schemeClr>
                    </a:solidFill>
                    <a:latin typeface="+mj-lt"/>
                  </a:rPr>
                  <a:t>p(t)</a:t>
                </a:r>
                <a:r>
                  <a:rPr lang="en-GB" sz="1600" dirty="0">
                    <a:solidFill>
                      <a:schemeClr val="bg2">
                        <a:lumMod val="10000"/>
                      </a:schemeClr>
                    </a:solidFill>
                    <a:latin typeface="+mj-lt"/>
                  </a:rPr>
                  <a:t>) into post-synaptic potential (</a:t>
                </a:r>
                <a:r>
                  <a:rPr lang="en-GB" sz="1600" i="1" dirty="0">
                    <a:solidFill>
                      <a:schemeClr val="bg2">
                        <a:lumMod val="10000"/>
                      </a:schemeClr>
                    </a:solidFill>
                    <a:latin typeface="+mj-lt"/>
                  </a:rPr>
                  <a:t>v(t)</a:t>
                </a:r>
                <a:r>
                  <a:rPr lang="en-GB" sz="1600" dirty="0">
                    <a:solidFill>
                      <a:schemeClr val="bg2">
                        <a:lumMod val="10000"/>
                      </a:schemeClr>
                    </a:solidFill>
                    <a:latin typeface="+mj-lt"/>
                  </a:rPr>
                  <a:t>) (PSP), modelled as a linear transformation </a:t>
                </a:r>
                <a14:m>
                  <m:oMath xmlns:m="http://schemas.openxmlformats.org/officeDocument/2006/math">
                    <m:r>
                      <a:rPr lang="en-GB" sz="1600" b="0" i="1" dirty="0" smtClean="0">
                        <a:solidFill>
                          <a:schemeClr val="bg2">
                            <a:lumMod val="10000"/>
                          </a:schemeClr>
                        </a:solidFill>
                        <a:latin typeface="Cambria Math" panose="02040503050406030204" pitchFamily="18" charset="0"/>
                        <a:ea typeface="Cambria Math" panose="02040503050406030204" pitchFamily="18" charset="0"/>
                      </a:rPr>
                      <m:t>𝑣</m:t>
                    </m:r>
                    <m:r>
                      <a:rPr lang="en-GB" sz="1600" b="0" i="1" dirty="0" smtClean="0">
                        <a:solidFill>
                          <a:schemeClr val="bg2">
                            <a:lumMod val="10000"/>
                          </a:schemeClr>
                        </a:solidFill>
                        <a:latin typeface="Cambria Math" panose="02040503050406030204" pitchFamily="18" charset="0"/>
                        <a:ea typeface="Cambria Math" panose="02040503050406030204" pitchFamily="18" charset="0"/>
                      </a:rPr>
                      <m:t>=</m:t>
                    </m:r>
                    <m:r>
                      <a:rPr lang="en-GB" sz="1600" b="0" i="1" dirty="0" smtClean="0">
                        <a:solidFill>
                          <a:schemeClr val="bg2">
                            <a:lumMod val="10000"/>
                          </a:schemeClr>
                        </a:solidFill>
                        <a:latin typeface="Cambria Math" panose="02040503050406030204" pitchFamily="18" charset="0"/>
                        <a:ea typeface="Cambria Math" panose="02040503050406030204" pitchFamily="18" charset="0"/>
                      </a:rPr>
                      <m:t>h</m:t>
                    </m:r>
                    <m:r>
                      <a:rPr lang="en-GB" sz="1600" i="1" dirty="0" smtClean="0">
                        <a:solidFill>
                          <a:schemeClr val="bg2">
                            <a:lumMod val="10000"/>
                          </a:schemeClr>
                        </a:solidFill>
                        <a:latin typeface="Cambria Math" panose="02040503050406030204" pitchFamily="18" charset="0"/>
                        <a:ea typeface="Cambria Math" panose="02040503050406030204" pitchFamily="18" charset="0"/>
                      </a:rPr>
                      <m:t>⊗</m:t>
                    </m:r>
                    <m:r>
                      <a:rPr lang="en-GB" sz="1600" b="0" i="1" dirty="0" smtClean="0">
                        <a:solidFill>
                          <a:schemeClr val="bg2">
                            <a:lumMod val="10000"/>
                          </a:schemeClr>
                        </a:solidFill>
                        <a:latin typeface="Cambria Math" panose="02040503050406030204" pitchFamily="18" charset="0"/>
                        <a:ea typeface="Cambria Math" panose="02040503050406030204" pitchFamily="18" charset="0"/>
                      </a:rPr>
                      <m:t>𝑚</m:t>
                    </m:r>
                  </m:oMath>
                </a14:m>
                <a:r>
                  <a:rPr lang="en-GB" sz="1600" dirty="0">
                    <a:solidFill>
                      <a:schemeClr val="bg2">
                        <a:lumMod val="10000"/>
                      </a:schemeClr>
                    </a:solidFill>
                    <a:latin typeface="+mj-lt"/>
                  </a:rPr>
                  <a:t> (</a:t>
                </a:r>
                <a14:m>
                  <m:oMath xmlns:m="http://schemas.openxmlformats.org/officeDocument/2006/math">
                    <m:r>
                      <a:rPr lang="en-GB" sz="1600" i="1" dirty="0" smtClean="0">
                        <a:solidFill>
                          <a:schemeClr val="bg2">
                            <a:lumMod val="10000"/>
                          </a:schemeClr>
                        </a:solidFill>
                        <a:latin typeface="Cambria Math" panose="02040503050406030204" pitchFamily="18" charset="0"/>
                        <a:ea typeface="Cambria Math" panose="02040503050406030204" pitchFamily="18" charset="0"/>
                      </a:rPr>
                      <m:t>⊗</m:t>
                    </m:r>
                  </m:oMath>
                </a14:m>
                <a:r>
                  <a:rPr lang="en-GB" sz="1600" dirty="0">
                    <a:solidFill>
                      <a:schemeClr val="bg2">
                        <a:lumMod val="10000"/>
                      </a:schemeClr>
                    </a:solidFill>
                    <a:latin typeface="+mj-lt"/>
                  </a:rPr>
                  <a:t> convolution operator in time domain, and </a:t>
                </a:r>
                <a:r>
                  <a:rPr lang="en-GB" sz="1600" i="1" dirty="0">
                    <a:solidFill>
                      <a:schemeClr val="bg2">
                        <a:lumMod val="10000"/>
                      </a:schemeClr>
                    </a:solidFill>
                    <a:latin typeface="+mj-lt"/>
                  </a:rPr>
                  <a:t>h(t)</a:t>
                </a:r>
                <a:r>
                  <a:rPr lang="en-GB" sz="1600" dirty="0">
                    <a:solidFill>
                      <a:schemeClr val="bg2">
                        <a:lumMod val="10000"/>
                      </a:schemeClr>
                    </a:solidFill>
                    <a:latin typeface="+mj-lt"/>
                  </a:rPr>
                  <a:t> is the impulse response or first order kernel)</a:t>
                </a:r>
                <a:br>
                  <a:rPr lang="en-GB" sz="1400" dirty="0">
                    <a:solidFill>
                      <a:schemeClr val="bg2">
                        <a:lumMod val="10000"/>
                      </a:schemeClr>
                    </a:solidFill>
                    <a:latin typeface="+mj-lt"/>
                  </a:rPr>
                </a:br>
                <a14:m>
                  <m:oMath xmlns:m="http://schemas.openxmlformats.org/officeDocument/2006/math">
                    <m:r>
                      <a:rPr lang="en-GB" sz="1200" b="0" i="1" smtClean="0">
                        <a:solidFill>
                          <a:schemeClr val="bg2">
                            <a:lumMod val="10000"/>
                          </a:schemeClr>
                        </a:solidFill>
                        <a:latin typeface="Cambria Math" panose="02040503050406030204" pitchFamily="18" charset="0"/>
                      </a:rPr>
                      <m:t>h</m:t>
                    </m:r>
                    <m:d>
                      <m:dPr>
                        <m:ctrlPr>
                          <a:rPr lang="en-GB" sz="1200" b="0" i="1" smtClean="0">
                            <a:solidFill>
                              <a:schemeClr val="bg2">
                                <a:lumMod val="10000"/>
                              </a:schemeClr>
                            </a:solidFill>
                            <a:latin typeface="Cambria Math" panose="02040503050406030204" pitchFamily="18" charset="0"/>
                          </a:rPr>
                        </m:ctrlPr>
                      </m:dPr>
                      <m:e>
                        <m:r>
                          <a:rPr lang="en-GB" sz="1200" b="0" i="1" smtClean="0">
                            <a:solidFill>
                              <a:schemeClr val="bg2">
                                <a:lumMod val="10000"/>
                              </a:schemeClr>
                            </a:solidFill>
                            <a:latin typeface="Cambria Math" panose="02040503050406030204" pitchFamily="18" charset="0"/>
                          </a:rPr>
                          <m:t>𝑡</m:t>
                        </m:r>
                      </m:e>
                    </m:d>
                    <m:r>
                      <a:rPr lang="en-GB" sz="1200" b="0" i="1" smtClean="0">
                        <a:solidFill>
                          <a:schemeClr val="bg2">
                            <a:lumMod val="10000"/>
                          </a:schemeClr>
                        </a:solidFill>
                        <a:latin typeface="Cambria Math" panose="02040503050406030204" pitchFamily="18" charset="0"/>
                      </a:rPr>
                      <m:t>=</m:t>
                    </m:r>
                    <m:d>
                      <m:dPr>
                        <m:begChr m:val="{"/>
                        <m:endChr m:val=""/>
                        <m:ctrlPr>
                          <a:rPr lang="en-GB" sz="1200" b="0" i="1" smtClean="0">
                            <a:solidFill>
                              <a:schemeClr val="bg2">
                                <a:lumMod val="10000"/>
                              </a:schemeClr>
                            </a:solidFill>
                            <a:latin typeface="Cambria Math" panose="02040503050406030204" pitchFamily="18" charset="0"/>
                          </a:rPr>
                        </m:ctrlPr>
                      </m:dPr>
                      <m:e>
                        <m:eqArr>
                          <m:eqArrPr>
                            <m:ctrlPr>
                              <a:rPr lang="en-GB" sz="1200" b="0" i="1" smtClean="0">
                                <a:solidFill>
                                  <a:schemeClr val="bg2">
                                    <a:lumMod val="10000"/>
                                  </a:schemeClr>
                                </a:solidFill>
                                <a:latin typeface="Cambria Math" panose="02040503050406030204" pitchFamily="18" charset="0"/>
                              </a:rPr>
                            </m:ctrlPr>
                          </m:eqArrPr>
                          <m:e>
                            <m:r>
                              <a:rPr lang="en-GB" sz="1200" b="0" i="1" smtClean="0">
                                <a:solidFill>
                                  <a:schemeClr val="bg2">
                                    <a:lumMod val="10000"/>
                                  </a:schemeClr>
                                </a:solidFill>
                                <a:latin typeface="Cambria Math" panose="02040503050406030204" pitchFamily="18" charset="0"/>
                              </a:rPr>
                              <m:t>𝐻</m:t>
                            </m:r>
                            <m:f>
                              <m:fPr>
                                <m:ctrlPr>
                                  <a:rPr lang="en-GB" sz="1200" b="0" i="1" smtClean="0">
                                    <a:solidFill>
                                      <a:schemeClr val="bg2">
                                        <a:lumMod val="10000"/>
                                      </a:schemeClr>
                                    </a:solidFill>
                                    <a:latin typeface="Cambria Math" panose="02040503050406030204" pitchFamily="18" charset="0"/>
                                  </a:rPr>
                                </m:ctrlPr>
                              </m:fPr>
                              <m:num>
                                <m:r>
                                  <a:rPr lang="en-GB" sz="1200" b="0" i="1" smtClean="0">
                                    <a:solidFill>
                                      <a:schemeClr val="bg2">
                                        <a:lumMod val="10000"/>
                                      </a:schemeClr>
                                    </a:solidFill>
                                    <a:latin typeface="Cambria Math" panose="02040503050406030204" pitchFamily="18" charset="0"/>
                                  </a:rPr>
                                  <m:t>𝑡</m:t>
                                </m:r>
                              </m:num>
                              <m:den>
                                <m:r>
                                  <a:rPr lang="en-GB" sz="1200" b="0" i="1" smtClean="0">
                                    <a:solidFill>
                                      <a:schemeClr val="bg2">
                                        <a:lumMod val="10000"/>
                                      </a:schemeClr>
                                    </a:solidFill>
                                    <a:latin typeface="Cambria Math" panose="02040503050406030204" pitchFamily="18" charset="0"/>
                                    <a:ea typeface="Cambria Math" panose="02040503050406030204" pitchFamily="18" charset="0"/>
                                  </a:rPr>
                                  <m:t>𝜏</m:t>
                                </m:r>
                              </m:den>
                            </m:f>
                            <m:r>
                              <a:rPr lang="en-GB" sz="1200" b="0" i="1" smtClean="0">
                                <a:solidFill>
                                  <a:schemeClr val="bg2">
                                    <a:lumMod val="10000"/>
                                  </a:schemeClr>
                                </a:solidFill>
                                <a:latin typeface="Cambria Math" panose="02040503050406030204" pitchFamily="18" charset="0"/>
                              </a:rPr>
                              <m:t>𝑒𝑥𝑝</m:t>
                            </m:r>
                            <m:d>
                              <m:dPr>
                                <m:ctrlPr>
                                  <a:rPr lang="en-GB" sz="1200" b="0" i="1" smtClean="0">
                                    <a:solidFill>
                                      <a:schemeClr val="bg2">
                                        <a:lumMod val="10000"/>
                                      </a:schemeClr>
                                    </a:solidFill>
                                    <a:latin typeface="Cambria Math" panose="02040503050406030204" pitchFamily="18" charset="0"/>
                                  </a:rPr>
                                </m:ctrlPr>
                              </m:dPr>
                              <m:e>
                                <m:r>
                                  <a:rPr lang="en-GB" sz="1200" b="0" i="1" smtClean="0">
                                    <a:solidFill>
                                      <a:schemeClr val="bg2">
                                        <a:lumMod val="10000"/>
                                      </a:schemeClr>
                                    </a:solidFill>
                                    <a:latin typeface="Cambria Math" panose="02040503050406030204" pitchFamily="18" charset="0"/>
                                  </a:rPr>
                                  <m:t>−</m:t>
                                </m:r>
                                <m:f>
                                  <m:fPr>
                                    <m:ctrlPr>
                                      <a:rPr lang="en-GB" sz="1200" b="0" i="1" smtClean="0">
                                        <a:solidFill>
                                          <a:schemeClr val="bg2">
                                            <a:lumMod val="10000"/>
                                          </a:schemeClr>
                                        </a:solidFill>
                                        <a:latin typeface="Cambria Math" panose="02040503050406030204" pitchFamily="18" charset="0"/>
                                      </a:rPr>
                                    </m:ctrlPr>
                                  </m:fPr>
                                  <m:num>
                                    <m:r>
                                      <a:rPr lang="en-GB" sz="1200" b="0" i="1" smtClean="0">
                                        <a:solidFill>
                                          <a:schemeClr val="bg2">
                                            <a:lumMod val="10000"/>
                                          </a:schemeClr>
                                        </a:solidFill>
                                        <a:latin typeface="Cambria Math" panose="02040503050406030204" pitchFamily="18" charset="0"/>
                                      </a:rPr>
                                      <m:t>𝑡</m:t>
                                    </m:r>
                                  </m:num>
                                  <m:den>
                                    <m:r>
                                      <a:rPr lang="en-GB" sz="1200" b="0" i="1" smtClean="0">
                                        <a:solidFill>
                                          <a:schemeClr val="bg2">
                                            <a:lumMod val="10000"/>
                                          </a:schemeClr>
                                        </a:solidFill>
                                        <a:latin typeface="Cambria Math" panose="02040503050406030204" pitchFamily="18" charset="0"/>
                                        <a:ea typeface="Cambria Math" panose="02040503050406030204" pitchFamily="18" charset="0"/>
                                      </a:rPr>
                                      <m:t>𝜏</m:t>
                                    </m:r>
                                  </m:den>
                                </m:f>
                              </m:e>
                            </m:d>
                            <m:r>
                              <a:rPr lang="en-GB" sz="1200" b="0" i="1" smtClean="0">
                                <a:solidFill>
                                  <a:schemeClr val="bg2">
                                    <a:lumMod val="10000"/>
                                  </a:schemeClr>
                                </a:solidFill>
                                <a:latin typeface="Cambria Math" panose="02040503050406030204" pitchFamily="18" charset="0"/>
                              </a:rPr>
                              <m:t>   </m:t>
                            </m:r>
                            <m:r>
                              <a:rPr lang="en-GB" sz="1200" b="0" i="1" smtClean="0">
                                <a:solidFill>
                                  <a:schemeClr val="bg2">
                                    <a:lumMod val="10000"/>
                                  </a:schemeClr>
                                </a:solidFill>
                                <a:latin typeface="Cambria Math" panose="02040503050406030204" pitchFamily="18" charset="0"/>
                              </a:rPr>
                              <m:t>𝑡</m:t>
                            </m:r>
                            <m:r>
                              <a:rPr lang="en-GB" sz="1200" b="0" i="1" smtClean="0">
                                <a:solidFill>
                                  <a:schemeClr val="bg2">
                                    <a:lumMod val="10000"/>
                                  </a:schemeClr>
                                </a:solidFill>
                                <a:latin typeface="Cambria Math" panose="02040503050406030204" pitchFamily="18" charset="0"/>
                                <a:ea typeface="Cambria Math" panose="02040503050406030204" pitchFamily="18" charset="0"/>
                              </a:rPr>
                              <m:t>≥0</m:t>
                            </m:r>
                          </m:e>
                          <m:e>
                            <m:r>
                              <a:rPr lang="en-GB" sz="1200" b="0" i="1" smtClean="0">
                                <a:solidFill>
                                  <a:schemeClr val="bg2">
                                    <a:lumMod val="10000"/>
                                  </a:schemeClr>
                                </a:solidFill>
                                <a:latin typeface="Cambria Math" panose="02040503050406030204" pitchFamily="18" charset="0"/>
                              </a:rPr>
                              <m:t>0                           </m:t>
                            </m:r>
                            <m:r>
                              <a:rPr lang="en-GB" sz="1200" b="0" i="1" smtClean="0">
                                <a:solidFill>
                                  <a:schemeClr val="bg2">
                                    <a:lumMod val="10000"/>
                                  </a:schemeClr>
                                </a:solidFill>
                                <a:latin typeface="Cambria Math" panose="02040503050406030204" pitchFamily="18" charset="0"/>
                              </a:rPr>
                              <m:t>𝑡</m:t>
                            </m:r>
                            <m:r>
                              <a:rPr lang="en-GB" sz="1200" i="1">
                                <a:solidFill>
                                  <a:schemeClr val="bg2">
                                    <a:lumMod val="10000"/>
                                  </a:schemeClr>
                                </a:solidFill>
                                <a:latin typeface="Cambria Math" panose="02040503050406030204" pitchFamily="18" charset="0"/>
                                <a:ea typeface="Cambria Math" panose="02040503050406030204" pitchFamily="18" charset="0"/>
                              </a:rPr>
                              <m:t>&lt;</m:t>
                            </m:r>
                            <m:r>
                              <a:rPr lang="en-GB" sz="1200" b="0" i="1" smtClean="0">
                                <a:solidFill>
                                  <a:schemeClr val="bg2">
                                    <a:lumMod val="10000"/>
                                  </a:schemeClr>
                                </a:solidFill>
                                <a:latin typeface="Cambria Math" panose="02040503050406030204" pitchFamily="18" charset="0"/>
                                <a:ea typeface="Cambria Math" panose="02040503050406030204" pitchFamily="18" charset="0"/>
                              </a:rPr>
                              <m:t>0</m:t>
                            </m:r>
                          </m:e>
                        </m:eqArr>
                      </m:e>
                    </m:d>
                  </m:oMath>
                </a14:m>
                <a:r>
                  <a:rPr lang="en-GB" sz="1200" dirty="0">
                    <a:solidFill>
                      <a:schemeClr val="bg2">
                        <a:lumMod val="10000"/>
                      </a:schemeClr>
                    </a:solidFill>
                    <a:latin typeface="+mj-lt"/>
                  </a:rPr>
                  <a:t> (with excitatory (h</a:t>
                </a:r>
                <a:r>
                  <a:rPr lang="en-GB" sz="1200" baseline="-25000" dirty="0">
                    <a:solidFill>
                      <a:schemeClr val="bg2">
                        <a:lumMod val="10000"/>
                      </a:schemeClr>
                    </a:solidFill>
                    <a:latin typeface="+mj-lt"/>
                  </a:rPr>
                  <a:t>e</a:t>
                </a:r>
                <a:r>
                  <a:rPr lang="en-GB" sz="1200" dirty="0">
                    <a:solidFill>
                      <a:schemeClr val="bg2">
                        <a:lumMod val="10000"/>
                      </a:schemeClr>
                    </a:solidFill>
                    <a:latin typeface="+mj-lt"/>
                  </a:rPr>
                  <a:t>(t)) and inhibitory (h</a:t>
                </a:r>
                <a:r>
                  <a:rPr lang="en-GB" sz="1200" baseline="-25000" dirty="0">
                    <a:solidFill>
                      <a:schemeClr val="bg2">
                        <a:lumMod val="10000"/>
                      </a:schemeClr>
                    </a:solidFill>
                    <a:latin typeface="+mj-lt"/>
                  </a:rPr>
                  <a:t>i</a:t>
                </a:r>
                <a:r>
                  <a:rPr lang="en-GB" sz="1200" dirty="0">
                    <a:solidFill>
                      <a:schemeClr val="bg2">
                        <a:lumMod val="10000"/>
                      </a:schemeClr>
                    </a:solidFill>
                    <a:latin typeface="+mj-lt"/>
                  </a:rPr>
                  <a:t>(t)) kernels)</a:t>
                </a:r>
              </a:p>
              <a:p>
                <a:pPr marL="1031875" lvl="1" indent="-400050">
                  <a:buFont typeface="+mj-lt"/>
                  <a:buAutoNum type="romanLcPeriod"/>
                </a:pPr>
                <a:r>
                  <a:rPr lang="en-GB" sz="1600" dirty="0">
                    <a:solidFill>
                      <a:schemeClr val="bg2">
                        <a:lumMod val="10000"/>
                      </a:schemeClr>
                    </a:solidFill>
                    <a:latin typeface="+mj-lt"/>
                  </a:rPr>
                  <a:t>Second, nonlinear (sigmoidal) operator converts average PSP into average firing rates / action potentials</a:t>
                </a:r>
                <a:br>
                  <a:rPr lang="en-GB" sz="1400" dirty="0">
                    <a:solidFill>
                      <a:schemeClr val="bg2">
                        <a:lumMod val="10000"/>
                      </a:schemeClr>
                    </a:solidFill>
                    <a:latin typeface="+mj-lt"/>
                  </a:rPr>
                </a:br>
                <a14:m>
                  <m:oMath xmlns:m="http://schemas.openxmlformats.org/officeDocument/2006/math">
                    <m:sSub>
                      <m:sSubPr>
                        <m:ctrlPr>
                          <a:rPr lang="en-GB" sz="1400" b="0" i="1" smtClean="0">
                            <a:solidFill>
                              <a:schemeClr val="bg2">
                                <a:lumMod val="10000"/>
                              </a:schemeClr>
                            </a:solidFill>
                            <a:latin typeface="Cambria Math" panose="02040503050406030204" pitchFamily="18" charset="0"/>
                          </a:rPr>
                        </m:ctrlPr>
                      </m:sSubPr>
                      <m:e>
                        <m:r>
                          <a:rPr lang="en-GB" sz="1400" b="0" i="1" smtClean="0">
                            <a:solidFill>
                              <a:schemeClr val="bg2">
                                <a:lumMod val="10000"/>
                              </a:schemeClr>
                            </a:solidFill>
                            <a:latin typeface="Cambria Math" panose="02040503050406030204" pitchFamily="18" charset="0"/>
                          </a:rPr>
                          <m:t>𝑆</m:t>
                        </m:r>
                      </m:e>
                      <m:sub>
                        <m:r>
                          <a:rPr lang="en-GB" sz="1400" b="0" i="1" smtClean="0">
                            <a:solidFill>
                              <a:schemeClr val="bg2">
                                <a:lumMod val="10000"/>
                              </a:schemeClr>
                            </a:solidFill>
                            <a:latin typeface="Cambria Math" panose="02040503050406030204" pitchFamily="18" charset="0"/>
                          </a:rPr>
                          <m:t>𝑘</m:t>
                        </m:r>
                      </m:sub>
                    </m:sSub>
                    <m:d>
                      <m:dPr>
                        <m:ctrlPr>
                          <a:rPr lang="en-GB" sz="1400" b="0" i="1" smtClean="0">
                            <a:solidFill>
                              <a:schemeClr val="bg2">
                                <a:lumMod val="10000"/>
                              </a:schemeClr>
                            </a:solidFill>
                            <a:latin typeface="Cambria Math" panose="02040503050406030204" pitchFamily="18" charset="0"/>
                          </a:rPr>
                        </m:ctrlPr>
                      </m:dPr>
                      <m:e>
                        <m:r>
                          <a:rPr lang="en-GB" sz="1400" b="0" i="1" smtClean="0">
                            <a:solidFill>
                              <a:schemeClr val="bg2">
                                <a:lumMod val="10000"/>
                              </a:schemeClr>
                            </a:solidFill>
                            <a:latin typeface="Cambria Math" panose="02040503050406030204" pitchFamily="18" charset="0"/>
                          </a:rPr>
                          <m:t>𝑣</m:t>
                        </m:r>
                      </m:e>
                    </m:d>
                    <m:r>
                      <a:rPr lang="en-GB" sz="1400" b="0" i="0" smtClean="0">
                        <a:solidFill>
                          <a:schemeClr val="bg2">
                            <a:lumMod val="10000"/>
                          </a:schemeClr>
                        </a:solidFill>
                        <a:latin typeface="Cambria Math" panose="02040503050406030204" pitchFamily="18" charset="0"/>
                      </a:rPr>
                      <m:t>=</m:t>
                    </m:r>
                    <m:f>
                      <m:fPr>
                        <m:ctrlPr>
                          <a:rPr lang="en-GB" sz="1400" i="1" smtClean="0">
                            <a:solidFill>
                              <a:schemeClr val="bg2">
                                <a:lumMod val="10000"/>
                              </a:schemeClr>
                            </a:solidFill>
                            <a:latin typeface="Cambria Math" panose="02040503050406030204" pitchFamily="18" charset="0"/>
                          </a:rPr>
                        </m:ctrlPr>
                      </m:fPr>
                      <m:num>
                        <m:sSubSup>
                          <m:sSubSupPr>
                            <m:ctrlPr>
                              <a:rPr lang="en-GB" sz="1400" i="1" smtClean="0">
                                <a:solidFill>
                                  <a:schemeClr val="bg2">
                                    <a:lumMod val="10000"/>
                                  </a:schemeClr>
                                </a:solidFill>
                                <a:latin typeface="Cambria Math" panose="02040503050406030204" pitchFamily="18" charset="0"/>
                              </a:rPr>
                            </m:ctrlPr>
                          </m:sSubSupPr>
                          <m:e>
                            <m:r>
                              <a:rPr lang="en-GB" sz="1400" b="0" i="1" smtClean="0">
                                <a:solidFill>
                                  <a:schemeClr val="bg2">
                                    <a:lumMod val="10000"/>
                                  </a:schemeClr>
                                </a:solidFill>
                                <a:latin typeface="Cambria Math" panose="02040503050406030204" pitchFamily="18" charset="0"/>
                              </a:rPr>
                              <m:t>𝑐</m:t>
                            </m:r>
                          </m:e>
                          <m:sub>
                            <m:r>
                              <a:rPr lang="en-GB" sz="1400" b="0" i="1" smtClean="0">
                                <a:solidFill>
                                  <a:schemeClr val="bg2">
                                    <a:lumMod val="10000"/>
                                  </a:schemeClr>
                                </a:solidFill>
                                <a:latin typeface="Cambria Math" panose="02040503050406030204" pitchFamily="18" charset="0"/>
                              </a:rPr>
                              <m:t>𝑘</m:t>
                            </m:r>
                          </m:sub>
                          <m:sup>
                            <m:r>
                              <a:rPr lang="en-GB" sz="1400" b="0" i="1" smtClean="0">
                                <a:solidFill>
                                  <a:schemeClr val="bg2">
                                    <a:lumMod val="10000"/>
                                  </a:schemeClr>
                                </a:solidFill>
                                <a:latin typeface="Cambria Math" panose="02040503050406030204" pitchFamily="18" charset="0"/>
                              </a:rPr>
                              <m:t>1</m:t>
                            </m:r>
                          </m:sup>
                        </m:sSubSup>
                        <m:sSub>
                          <m:sSubPr>
                            <m:ctrlPr>
                              <a:rPr lang="en-GB" sz="1400" i="1" smtClean="0">
                                <a:solidFill>
                                  <a:schemeClr val="bg2">
                                    <a:lumMod val="10000"/>
                                  </a:schemeClr>
                                </a:solidFill>
                                <a:latin typeface="Cambria Math" panose="02040503050406030204" pitchFamily="18" charset="0"/>
                              </a:rPr>
                            </m:ctrlPr>
                          </m:sSubPr>
                          <m:e>
                            <m:r>
                              <a:rPr lang="en-GB" sz="1400" b="0" i="1" smtClean="0">
                                <a:solidFill>
                                  <a:schemeClr val="bg2">
                                    <a:lumMod val="10000"/>
                                  </a:schemeClr>
                                </a:solidFill>
                                <a:latin typeface="Cambria Math" panose="02040503050406030204" pitchFamily="18" charset="0"/>
                              </a:rPr>
                              <m:t>𝑒</m:t>
                            </m:r>
                          </m:e>
                          <m:sub>
                            <m:r>
                              <a:rPr lang="en-GB" sz="1400" b="0" i="1" smtClean="0">
                                <a:solidFill>
                                  <a:schemeClr val="bg2">
                                    <a:lumMod val="10000"/>
                                  </a:schemeClr>
                                </a:solidFill>
                                <a:latin typeface="Cambria Math" panose="02040503050406030204" pitchFamily="18" charset="0"/>
                              </a:rPr>
                              <m:t>0</m:t>
                            </m:r>
                          </m:sub>
                        </m:sSub>
                      </m:num>
                      <m:den>
                        <m:r>
                          <a:rPr lang="en-GB" sz="1400" b="0" i="1" smtClean="0">
                            <a:solidFill>
                              <a:schemeClr val="bg2">
                                <a:lumMod val="10000"/>
                              </a:schemeClr>
                            </a:solidFill>
                            <a:latin typeface="Cambria Math" panose="02040503050406030204" pitchFamily="18" charset="0"/>
                          </a:rPr>
                          <m:t>1+</m:t>
                        </m:r>
                        <m:r>
                          <m:rPr>
                            <m:sty m:val="p"/>
                          </m:rPr>
                          <a:rPr lang="en-GB" sz="1400" b="0" i="0" smtClean="0">
                            <a:solidFill>
                              <a:schemeClr val="bg2">
                                <a:lumMod val="10000"/>
                              </a:schemeClr>
                            </a:solidFill>
                            <a:latin typeface="Cambria Math" panose="02040503050406030204" pitchFamily="18" charset="0"/>
                          </a:rPr>
                          <m:t>exp</m:t>
                        </m:r>
                        <m:r>
                          <a:rPr lang="en-GB" sz="1400" b="0" i="1" smtClean="0">
                            <a:solidFill>
                              <a:schemeClr val="bg2">
                                <a:lumMod val="10000"/>
                              </a:schemeClr>
                            </a:solidFill>
                            <a:latin typeface="Cambria Math" panose="02040503050406030204" pitchFamily="18" charset="0"/>
                          </a:rPr>
                          <m:t>⁡(</m:t>
                        </m:r>
                        <m:r>
                          <a:rPr lang="en-GB" sz="1400" b="0" i="1" smtClean="0">
                            <a:solidFill>
                              <a:schemeClr val="bg2">
                                <a:lumMod val="10000"/>
                              </a:schemeClr>
                            </a:solidFill>
                            <a:latin typeface="Cambria Math" panose="02040503050406030204" pitchFamily="18" charset="0"/>
                          </a:rPr>
                          <m:t>𝑟</m:t>
                        </m:r>
                        <m:d>
                          <m:dPr>
                            <m:ctrlPr>
                              <a:rPr lang="en-GB" sz="1400" b="0" i="1" smtClean="0">
                                <a:solidFill>
                                  <a:schemeClr val="bg2">
                                    <a:lumMod val="10000"/>
                                  </a:schemeClr>
                                </a:solidFill>
                                <a:latin typeface="Cambria Math" panose="02040503050406030204" pitchFamily="18" charset="0"/>
                              </a:rPr>
                            </m:ctrlPr>
                          </m:dPr>
                          <m:e>
                            <m:sSub>
                              <m:sSubPr>
                                <m:ctrlPr>
                                  <a:rPr lang="en-GB" sz="1400" b="0" i="1" smtClean="0">
                                    <a:solidFill>
                                      <a:schemeClr val="bg2">
                                        <a:lumMod val="10000"/>
                                      </a:schemeClr>
                                    </a:solidFill>
                                    <a:latin typeface="Cambria Math" panose="02040503050406030204" pitchFamily="18" charset="0"/>
                                  </a:rPr>
                                </m:ctrlPr>
                              </m:sSubPr>
                              <m:e>
                                <m:r>
                                  <a:rPr lang="en-GB" sz="1400" b="0" i="1" smtClean="0">
                                    <a:solidFill>
                                      <a:schemeClr val="bg2">
                                        <a:lumMod val="10000"/>
                                      </a:schemeClr>
                                    </a:solidFill>
                                    <a:latin typeface="Cambria Math" panose="02040503050406030204" pitchFamily="18" charset="0"/>
                                  </a:rPr>
                                  <m:t>𝑣</m:t>
                                </m:r>
                              </m:e>
                              <m:sub>
                                <m:r>
                                  <a:rPr lang="en-GB" sz="1400" b="0" i="1" smtClean="0">
                                    <a:solidFill>
                                      <a:schemeClr val="bg2">
                                        <a:lumMod val="10000"/>
                                      </a:schemeClr>
                                    </a:solidFill>
                                    <a:latin typeface="Cambria Math" panose="02040503050406030204" pitchFamily="18" charset="0"/>
                                  </a:rPr>
                                  <m:t>0</m:t>
                                </m:r>
                              </m:sub>
                            </m:sSub>
                            <m:r>
                              <a:rPr lang="en-GB" sz="1400" b="0" i="1" smtClean="0">
                                <a:solidFill>
                                  <a:schemeClr val="bg2">
                                    <a:lumMod val="10000"/>
                                  </a:schemeClr>
                                </a:solidFill>
                                <a:latin typeface="Cambria Math" panose="02040503050406030204" pitchFamily="18" charset="0"/>
                              </a:rPr>
                              <m:t>−</m:t>
                            </m:r>
                            <m:sSubSup>
                              <m:sSubSupPr>
                                <m:ctrlPr>
                                  <a:rPr lang="en-GB" sz="1400" b="0" i="1" smtClean="0">
                                    <a:solidFill>
                                      <a:schemeClr val="bg2">
                                        <a:lumMod val="10000"/>
                                      </a:schemeClr>
                                    </a:solidFill>
                                    <a:latin typeface="Cambria Math" panose="02040503050406030204" pitchFamily="18" charset="0"/>
                                  </a:rPr>
                                </m:ctrlPr>
                              </m:sSubSupPr>
                              <m:e>
                                <m:r>
                                  <a:rPr lang="en-GB" sz="1400" b="0" i="1" smtClean="0">
                                    <a:solidFill>
                                      <a:schemeClr val="bg2">
                                        <a:lumMod val="10000"/>
                                      </a:schemeClr>
                                    </a:solidFill>
                                    <a:latin typeface="Cambria Math" panose="02040503050406030204" pitchFamily="18" charset="0"/>
                                  </a:rPr>
                                  <m:t>𝑐</m:t>
                                </m:r>
                              </m:e>
                              <m:sub>
                                <m:r>
                                  <a:rPr lang="en-GB" sz="1400" b="0" i="1" smtClean="0">
                                    <a:solidFill>
                                      <a:schemeClr val="bg2">
                                        <a:lumMod val="10000"/>
                                      </a:schemeClr>
                                    </a:solidFill>
                                    <a:latin typeface="Cambria Math" panose="02040503050406030204" pitchFamily="18" charset="0"/>
                                  </a:rPr>
                                  <m:t>𝑘</m:t>
                                </m:r>
                              </m:sub>
                              <m:sup>
                                <m:r>
                                  <a:rPr lang="en-GB" sz="1400" b="0" i="1" smtClean="0">
                                    <a:solidFill>
                                      <a:schemeClr val="bg2">
                                        <a:lumMod val="10000"/>
                                      </a:schemeClr>
                                    </a:solidFill>
                                    <a:latin typeface="Cambria Math" panose="02040503050406030204" pitchFamily="18" charset="0"/>
                                  </a:rPr>
                                  <m:t>2</m:t>
                                </m:r>
                              </m:sup>
                            </m:sSubSup>
                            <m:r>
                              <a:rPr lang="en-GB" sz="1400" b="0" i="1" smtClean="0">
                                <a:solidFill>
                                  <a:schemeClr val="bg2">
                                    <a:lumMod val="10000"/>
                                  </a:schemeClr>
                                </a:solidFill>
                                <a:latin typeface="Cambria Math" panose="02040503050406030204" pitchFamily="18" charset="0"/>
                              </a:rPr>
                              <m:t>𝑣</m:t>
                            </m:r>
                          </m:e>
                        </m:d>
                        <m:r>
                          <a:rPr lang="en-GB" sz="1400" b="0" i="1" smtClean="0">
                            <a:solidFill>
                              <a:schemeClr val="bg2">
                                <a:lumMod val="10000"/>
                              </a:schemeClr>
                            </a:solidFill>
                            <a:latin typeface="Cambria Math" panose="02040503050406030204" pitchFamily="18" charset="0"/>
                          </a:rPr>
                          <m:t>)</m:t>
                        </m:r>
                      </m:den>
                    </m:f>
                  </m:oMath>
                </a14:m>
                <a:r>
                  <a:rPr lang="en-GB" sz="1400" dirty="0">
                    <a:solidFill>
                      <a:schemeClr val="bg2">
                        <a:lumMod val="10000"/>
                      </a:schemeClr>
                    </a:solidFill>
                    <a:latin typeface="+mj-lt"/>
                  </a:rPr>
                  <a:t> </a:t>
                </a:r>
                <a:r>
                  <a:rPr lang="en-GB" sz="1200" dirty="0">
                    <a:solidFill>
                      <a:schemeClr val="bg2">
                        <a:lumMod val="10000"/>
                      </a:schemeClr>
                    </a:solidFill>
                    <a:latin typeface="+mj-lt"/>
                  </a:rPr>
                  <a:t>(k-</a:t>
                </a:r>
                <a:r>
                  <a:rPr lang="en-GB" sz="1200" i="1" dirty="0" err="1">
                    <a:solidFill>
                      <a:schemeClr val="bg2">
                        <a:lumMod val="10000"/>
                      </a:schemeClr>
                    </a:solidFill>
                    <a:latin typeface="+mj-lt"/>
                  </a:rPr>
                  <a:t>th</a:t>
                </a:r>
                <a:r>
                  <a:rPr lang="en-GB" sz="1200" dirty="0">
                    <a:solidFill>
                      <a:schemeClr val="bg2">
                        <a:lumMod val="10000"/>
                      </a:schemeClr>
                    </a:solidFill>
                    <a:latin typeface="+mj-lt"/>
                  </a:rPr>
                  <a:t> subpopulation, population parameters (see below)) </a:t>
                </a:r>
              </a:p>
              <a:p>
                <a:pPr marL="460375" indent="-285750">
                  <a:buFont typeface="Arial" panose="020B0604020202020204" pitchFamily="34" charset="0"/>
                  <a:buChar char="•"/>
                </a:pPr>
                <a:endParaRPr lang="en-GB" sz="1400" b="1" dirty="0">
                  <a:solidFill>
                    <a:schemeClr val="bg2">
                      <a:lumMod val="10000"/>
                    </a:schemeClr>
                  </a:solidFill>
                  <a:latin typeface="+mj-lt"/>
                </a:endParaRPr>
              </a:p>
            </p:txBody>
          </p:sp>
        </mc:Choice>
        <mc:Fallback xmlns="">
          <p:sp>
            <p:nvSpPr>
              <p:cNvPr id="19" name="Rectangle 18">
                <a:extLst>
                  <a:ext uri="{FF2B5EF4-FFF2-40B4-BE49-F238E27FC236}">
                    <a16:creationId xmlns:a16="http://schemas.microsoft.com/office/drawing/2014/main" id="{190B67A9-E625-4226-871F-720455A781AC}"/>
                  </a:ext>
                </a:extLst>
              </p:cNvPr>
              <p:cNvSpPr>
                <a:spLocks noRot="1" noChangeAspect="1" noMove="1" noResize="1" noEditPoints="1" noAdjustHandles="1" noChangeArrowheads="1" noChangeShapeType="1" noTextEdit="1"/>
              </p:cNvSpPr>
              <p:nvPr/>
            </p:nvSpPr>
            <p:spPr>
              <a:xfrm>
                <a:off x="207035" y="1587571"/>
                <a:ext cx="7184365" cy="2881924"/>
              </a:xfrm>
              <a:prstGeom prst="rect">
                <a:avLst/>
              </a:prstGeom>
              <a:blipFill>
                <a:blip r:embed="rId5"/>
                <a:stretch>
                  <a:fillRect t="-421" b="-23368"/>
                </a:stretch>
              </a:blipFill>
              <a:ln>
                <a:solidFill>
                  <a:schemeClr val="bg1">
                    <a:lumMod val="65000"/>
                  </a:schemeClr>
                </a:solidFill>
              </a:ln>
            </p:spPr>
            <p:txBody>
              <a:bodyPr/>
              <a:lstStyle/>
              <a:p>
                <a:r>
                  <a:rPr lang="en-GB">
                    <a:noFill/>
                  </a:rPr>
                  <a:t> </a:t>
                </a:r>
              </a:p>
            </p:txBody>
          </p:sp>
        </mc:Fallback>
      </mc:AlternateContent>
      <p:pic>
        <p:nvPicPr>
          <p:cNvPr id="24" name="Picture 23">
            <a:extLst>
              <a:ext uri="{FF2B5EF4-FFF2-40B4-BE49-F238E27FC236}">
                <a16:creationId xmlns:a16="http://schemas.microsoft.com/office/drawing/2014/main" id="{99707FCD-F34B-4F55-BCEB-F9F2CD3B688C}"/>
              </a:ext>
            </a:extLst>
          </p:cNvPr>
          <p:cNvPicPr>
            <a:picLocks noChangeAspect="1"/>
          </p:cNvPicPr>
          <p:nvPr/>
        </p:nvPicPr>
        <p:blipFill rotWithShape="1">
          <a:blip r:embed="rId6"/>
          <a:srcRect t="-111" b="1529"/>
          <a:stretch/>
        </p:blipFill>
        <p:spPr>
          <a:xfrm>
            <a:off x="7792602" y="3427669"/>
            <a:ext cx="3868568" cy="3193359"/>
          </a:xfrm>
          <a:prstGeom prst="rect">
            <a:avLst/>
          </a:prstGeom>
          <a:solidFill>
            <a:schemeClr val="bg1">
              <a:lumMod val="95000"/>
            </a:schemeClr>
          </a:solidFill>
          <a:ln>
            <a:solidFill>
              <a:schemeClr val="bg1">
                <a:lumMod val="65000"/>
              </a:schemeClr>
            </a:solidFill>
          </a:ln>
        </p:spPr>
      </p:pic>
    </p:spTree>
    <p:extLst>
      <p:ext uri="{BB962C8B-B14F-4D97-AF65-F5344CB8AC3E}">
        <p14:creationId xmlns:p14="http://schemas.microsoft.com/office/powerpoint/2010/main" val="246534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(Additional) References</a:t>
            </a:r>
          </a:p>
        </p:txBody>
      </p:sp>
      <p:sp>
        <p:nvSpPr>
          <p:cNvPr id="8" name="Rectangle 7">
            <a:extLst>
              <a:ext uri="{FF2B5EF4-FFF2-40B4-BE49-F238E27FC236}">
                <a16:creationId xmlns:a16="http://schemas.microsoft.com/office/drawing/2014/main" id="{8E9E339F-FD76-4F20-95D2-7CF5BF62548D}"/>
              </a:ext>
            </a:extLst>
          </p:cNvPr>
          <p:cNvSpPr/>
          <p:nvPr/>
        </p:nvSpPr>
        <p:spPr>
          <a:xfrm>
            <a:off x="0" y="1441450"/>
            <a:ext cx="12192000" cy="541655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57200"/>
            <a:r>
              <a:rPr lang="en-GB" sz="1600" dirty="0">
                <a:solidFill>
                  <a:schemeClr val="bg2">
                    <a:lumMod val="10000"/>
                  </a:schemeClr>
                </a:solidFill>
                <a:latin typeface="+mj-lt"/>
              </a:rPr>
              <a:t>Additional key references for neuronal population modelling, specifically related to ERP (and DCM)  </a:t>
            </a:r>
          </a:p>
          <a:p>
            <a:pPr marL="800100" indent="-342900">
              <a:buFont typeface="Arial" panose="020B0604020202020204" pitchFamily="34" charset="0"/>
              <a:buChar char="•"/>
            </a:pPr>
            <a:r>
              <a:rPr lang="en-GB" sz="1600" b="1" dirty="0">
                <a:solidFill>
                  <a:schemeClr val="bg2">
                    <a:lumMod val="10000"/>
                  </a:schemeClr>
                </a:solidFill>
                <a:latin typeface="+mj-lt"/>
              </a:rPr>
              <a:t>David and Friston (2003)</a:t>
            </a:r>
            <a:r>
              <a:rPr lang="en-GB" sz="1600" dirty="0">
                <a:solidFill>
                  <a:schemeClr val="bg2">
                    <a:lumMod val="10000"/>
                  </a:schemeClr>
                </a:solidFill>
                <a:latin typeface="+mj-lt"/>
              </a:rPr>
              <a:t>, A neural mass model for MEG/EEG: Coupling and neuronal dynamics</a:t>
            </a:r>
          </a:p>
          <a:p>
            <a:pPr marL="800100" indent="-342900">
              <a:buFont typeface="Arial" panose="020B0604020202020204" pitchFamily="34" charset="0"/>
              <a:buChar char="•"/>
            </a:pPr>
            <a:r>
              <a:rPr lang="en-GB" sz="1600" b="1" dirty="0">
                <a:solidFill>
                  <a:schemeClr val="bg2">
                    <a:lumMod val="10000"/>
                  </a:schemeClr>
                </a:solidFill>
                <a:latin typeface="+mj-lt"/>
              </a:rPr>
              <a:t>David et al. (2005)</a:t>
            </a:r>
            <a:r>
              <a:rPr lang="en-GB" sz="1600" dirty="0">
                <a:solidFill>
                  <a:schemeClr val="bg2">
                    <a:lumMod val="10000"/>
                  </a:schemeClr>
                </a:solidFill>
                <a:latin typeface="+mj-lt"/>
              </a:rPr>
              <a:t>, Modelling event-related responses in the brain</a:t>
            </a:r>
          </a:p>
          <a:p>
            <a:pPr marL="800100" indent="-342900">
              <a:buFont typeface="Arial" panose="020B0604020202020204" pitchFamily="34" charset="0"/>
              <a:buChar char="•"/>
            </a:pPr>
            <a:r>
              <a:rPr lang="en-GB" sz="1600" dirty="0">
                <a:solidFill>
                  <a:schemeClr val="bg2">
                    <a:lumMod val="10000"/>
                  </a:schemeClr>
                </a:solidFill>
                <a:latin typeface="+mj-lt"/>
              </a:rPr>
              <a:t>Book chapters (in “Statistical Parametric Mapping: The Analysis of Functional Brain Images”, 2007):</a:t>
            </a:r>
          </a:p>
          <a:p>
            <a:pPr marL="1257300" lvl="1" indent="-342900">
              <a:buFont typeface="Arial" panose="020B0604020202020204" pitchFamily="34" charset="0"/>
              <a:buChar char="•"/>
            </a:pPr>
            <a:r>
              <a:rPr lang="en-GB" sz="1600" dirty="0">
                <a:solidFill>
                  <a:schemeClr val="bg2">
                    <a:lumMod val="10000"/>
                  </a:schemeClr>
                </a:solidFill>
                <a:latin typeface="+mj-lt"/>
              </a:rPr>
              <a:t>Ch. 31, Harrison et al. (2007), Neuronal models of ensemble dynamics, </a:t>
            </a:r>
          </a:p>
          <a:p>
            <a:pPr marL="1257300" lvl="1" indent="-342900">
              <a:buFont typeface="Arial" panose="020B0604020202020204" pitchFamily="34" charset="0"/>
              <a:buChar char="•"/>
            </a:pPr>
            <a:r>
              <a:rPr lang="en-GB" sz="1600" dirty="0">
                <a:solidFill>
                  <a:schemeClr val="bg2">
                    <a:lumMod val="10000"/>
                  </a:schemeClr>
                </a:solidFill>
                <a:latin typeface="+mj-lt"/>
              </a:rPr>
              <a:t>Ch. 33, David et al. (2007), Neuronal models of EEG and MEG </a:t>
            </a:r>
          </a:p>
          <a:p>
            <a:pPr marL="1257300" lvl="1" indent="-342900">
              <a:buFont typeface="Arial" panose="020B0604020202020204" pitchFamily="34" charset="0"/>
              <a:buChar char="•"/>
            </a:pPr>
            <a:endParaRPr lang="en-GB" sz="1600" dirty="0">
              <a:solidFill>
                <a:schemeClr val="bg2">
                  <a:lumMod val="10000"/>
                </a:schemeClr>
              </a:solidFill>
              <a:latin typeface="+mj-lt"/>
            </a:endParaRPr>
          </a:p>
          <a:p>
            <a:pPr marL="457200"/>
            <a:r>
              <a:rPr lang="en-GB" sz="1600" dirty="0">
                <a:solidFill>
                  <a:schemeClr val="bg2">
                    <a:lumMod val="10000"/>
                  </a:schemeClr>
                </a:solidFill>
                <a:latin typeface="+mj-lt"/>
              </a:rPr>
              <a:t>Additional key references on DCM of ERP / ERF, and the CMC</a:t>
            </a:r>
          </a:p>
          <a:p>
            <a:pPr marL="742950" indent="-285750">
              <a:buFont typeface="Arial" panose="020B0604020202020204" pitchFamily="34" charset="0"/>
              <a:buChar char="•"/>
              <a:tabLst>
                <a:tab pos="1262063" algn="l"/>
              </a:tabLst>
            </a:pPr>
            <a:r>
              <a:rPr lang="en-GB" sz="1600" b="1" dirty="0">
                <a:solidFill>
                  <a:schemeClr val="bg2">
                    <a:lumMod val="10000"/>
                  </a:schemeClr>
                </a:solidFill>
                <a:latin typeface="+mj-lt"/>
              </a:rPr>
              <a:t>David et al. (2006)</a:t>
            </a:r>
            <a:r>
              <a:rPr lang="en-GB" sz="1600" dirty="0">
                <a:solidFill>
                  <a:schemeClr val="bg2">
                    <a:lumMod val="10000"/>
                  </a:schemeClr>
                </a:solidFill>
                <a:latin typeface="+mj-lt"/>
              </a:rPr>
              <a:t>, Dynamic causal modelling of evoked responses in EEG and MEG</a:t>
            </a:r>
          </a:p>
          <a:p>
            <a:pPr marL="742950" indent="-285750">
              <a:buFont typeface="Arial" panose="020B0604020202020204" pitchFamily="34" charset="0"/>
              <a:buChar char="•"/>
              <a:tabLst>
                <a:tab pos="1262063" algn="l"/>
              </a:tabLst>
            </a:pPr>
            <a:r>
              <a:rPr lang="en-GB" sz="1600" b="1" dirty="0" err="1">
                <a:solidFill>
                  <a:schemeClr val="bg2">
                    <a:lumMod val="10000"/>
                  </a:schemeClr>
                </a:solidFill>
                <a:latin typeface="+mj-lt"/>
              </a:rPr>
              <a:t>Kiebel</a:t>
            </a:r>
            <a:r>
              <a:rPr lang="en-GB" sz="1600" b="1" dirty="0">
                <a:solidFill>
                  <a:schemeClr val="bg2">
                    <a:lumMod val="10000"/>
                  </a:schemeClr>
                </a:solidFill>
                <a:latin typeface="+mj-lt"/>
              </a:rPr>
              <a:t> et al. (2006)</a:t>
            </a:r>
            <a:r>
              <a:rPr lang="en-GB" sz="1600" dirty="0">
                <a:solidFill>
                  <a:schemeClr val="bg2">
                    <a:lumMod val="10000"/>
                  </a:schemeClr>
                </a:solidFill>
                <a:latin typeface="+mj-lt"/>
              </a:rPr>
              <a:t>, DCM of evoked responses in EEG/MEG with lead field parametrization</a:t>
            </a:r>
          </a:p>
          <a:p>
            <a:pPr marL="742950" indent="-285750">
              <a:buFont typeface="Arial" panose="020B0604020202020204" pitchFamily="34" charset="0"/>
              <a:buChar char="•"/>
              <a:tabLst>
                <a:tab pos="1262063" algn="l"/>
              </a:tabLst>
            </a:pPr>
            <a:r>
              <a:rPr lang="en-GB" sz="1600" dirty="0" err="1">
                <a:solidFill>
                  <a:schemeClr val="bg2">
                    <a:lumMod val="10000"/>
                  </a:schemeClr>
                </a:solidFill>
                <a:latin typeface="+mj-lt"/>
              </a:rPr>
              <a:t>Kiebel</a:t>
            </a:r>
            <a:r>
              <a:rPr lang="en-GB" sz="1600" dirty="0">
                <a:solidFill>
                  <a:schemeClr val="bg2">
                    <a:lumMod val="10000"/>
                  </a:schemeClr>
                </a:solidFill>
                <a:latin typeface="+mj-lt"/>
              </a:rPr>
              <a:t> et al. (2007), DCM of evoked responses: The role of intrinsic connections</a:t>
            </a:r>
          </a:p>
          <a:p>
            <a:pPr marL="742950" indent="-285750">
              <a:buFont typeface="Arial" panose="020B0604020202020204" pitchFamily="34" charset="0"/>
              <a:buChar char="•"/>
            </a:pPr>
            <a:r>
              <a:rPr lang="en-GB" sz="1600" dirty="0">
                <a:solidFill>
                  <a:schemeClr val="bg2">
                    <a:lumMod val="10000"/>
                  </a:schemeClr>
                </a:solidFill>
                <a:latin typeface="+mj-lt"/>
              </a:rPr>
              <a:t>Book chapters (in “Statistical Parametric Mapping: The Analysis of Functional Brain Images”, 2007):</a:t>
            </a:r>
          </a:p>
          <a:p>
            <a:pPr marL="1200150" lvl="1" indent="-285750">
              <a:buFont typeface="Arial" panose="020B0604020202020204" pitchFamily="34" charset="0"/>
              <a:buChar char="•"/>
            </a:pPr>
            <a:r>
              <a:rPr lang="en-GB" sz="1600" dirty="0">
                <a:solidFill>
                  <a:schemeClr val="bg2">
                    <a:lumMod val="10000"/>
                  </a:schemeClr>
                </a:solidFill>
                <a:latin typeface="+mj-lt"/>
              </a:rPr>
              <a:t>Ch. 42, Friston et al. (2007), Dynamic causal models for EEG (includes an interesting FAQ)  </a:t>
            </a:r>
          </a:p>
          <a:p>
            <a:pPr marL="742950" indent="-285750">
              <a:buFont typeface="Arial" panose="020B0604020202020204" pitchFamily="34" charset="0"/>
              <a:buChar char="•"/>
            </a:pPr>
            <a:r>
              <a:rPr lang="en-GB" sz="1600" dirty="0">
                <a:solidFill>
                  <a:schemeClr val="bg2">
                    <a:lumMod val="10000"/>
                  </a:schemeClr>
                </a:solidFill>
                <a:latin typeface="+mj-lt"/>
              </a:rPr>
              <a:t>Bastos et al. (2012), Canonical microcircuit for predictive coding</a:t>
            </a:r>
          </a:p>
          <a:p>
            <a:pPr marL="742950" indent="-285750">
              <a:buFont typeface="Arial" panose="020B0604020202020204" pitchFamily="34" charset="0"/>
              <a:buChar char="•"/>
            </a:pPr>
            <a:r>
              <a:rPr lang="en-GB" sz="1600" dirty="0" err="1">
                <a:solidFill>
                  <a:schemeClr val="bg2">
                    <a:lumMod val="10000"/>
                  </a:schemeClr>
                </a:solidFill>
                <a:latin typeface="+mj-lt"/>
              </a:rPr>
              <a:t>Pinotsis</a:t>
            </a:r>
            <a:r>
              <a:rPr lang="en-GB" sz="1600" dirty="0">
                <a:solidFill>
                  <a:schemeClr val="bg2">
                    <a:lumMod val="10000"/>
                  </a:schemeClr>
                </a:solidFill>
                <a:latin typeface="+mj-lt"/>
              </a:rPr>
              <a:t> et al. (2013), Dynamic causal modelling of lateral interactions in the visual cortex</a:t>
            </a:r>
          </a:p>
          <a:p>
            <a:pPr marL="457200"/>
            <a:endParaRPr lang="en-GB" sz="1600" dirty="0">
              <a:solidFill>
                <a:schemeClr val="bg2">
                  <a:lumMod val="10000"/>
                </a:schemeClr>
              </a:solidFill>
              <a:latin typeface="+mj-lt"/>
            </a:endParaRPr>
          </a:p>
          <a:p>
            <a:pPr marL="457200"/>
            <a:r>
              <a:rPr lang="en-GB" sz="1600" dirty="0">
                <a:solidFill>
                  <a:schemeClr val="bg2">
                    <a:lumMod val="10000"/>
                  </a:schemeClr>
                </a:solidFill>
                <a:latin typeface="+mj-lt"/>
              </a:rPr>
              <a:t>Additional references on DCM for EEG / MEG</a:t>
            </a:r>
          </a:p>
          <a:p>
            <a:pPr marL="742950" indent="-285750">
              <a:buFont typeface="Arial" panose="020B0604020202020204" pitchFamily="34" charset="0"/>
              <a:buChar char="•"/>
            </a:pPr>
            <a:r>
              <a:rPr lang="en-GB" sz="1600" u="sng" dirty="0">
                <a:solidFill>
                  <a:schemeClr val="bg2">
                    <a:lumMod val="10000"/>
                  </a:schemeClr>
                </a:solidFill>
                <a:latin typeface="+mj-lt"/>
              </a:rPr>
              <a:t>Review</a:t>
            </a:r>
            <a:r>
              <a:rPr lang="en-GB" sz="1600" dirty="0">
                <a:solidFill>
                  <a:schemeClr val="bg2">
                    <a:lumMod val="10000"/>
                  </a:schemeClr>
                </a:solidFill>
                <a:latin typeface="+mj-lt"/>
              </a:rPr>
              <a:t> of DCM for evoked responses in M/EEG</a:t>
            </a:r>
            <a:r>
              <a:rPr lang="en-GB" sz="1600" b="1" dirty="0">
                <a:solidFill>
                  <a:schemeClr val="bg2">
                    <a:lumMod val="10000"/>
                  </a:schemeClr>
                </a:solidFill>
                <a:latin typeface="+mj-lt"/>
              </a:rPr>
              <a:t>: </a:t>
            </a:r>
            <a:r>
              <a:rPr lang="en-GB" sz="1600" b="1" dirty="0" err="1">
                <a:solidFill>
                  <a:schemeClr val="bg2">
                    <a:lumMod val="10000"/>
                  </a:schemeClr>
                </a:solidFill>
                <a:latin typeface="+mj-lt"/>
              </a:rPr>
              <a:t>Kiebel</a:t>
            </a:r>
            <a:r>
              <a:rPr lang="en-GB" sz="1600" b="1" dirty="0">
                <a:solidFill>
                  <a:schemeClr val="bg2">
                    <a:lumMod val="10000"/>
                  </a:schemeClr>
                </a:solidFill>
                <a:latin typeface="+mj-lt"/>
              </a:rPr>
              <a:t> et al. (2008), DCM </a:t>
            </a:r>
            <a:r>
              <a:rPr lang="en-GB" sz="1600" dirty="0">
                <a:solidFill>
                  <a:schemeClr val="bg2">
                    <a:lumMod val="10000"/>
                  </a:schemeClr>
                </a:solidFill>
                <a:latin typeface="+mj-lt"/>
              </a:rPr>
              <a:t>for EEG and MEG, in Cognitive </a:t>
            </a:r>
            <a:r>
              <a:rPr lang="en-GB" sz="1600" dirty="0" err="1">
                <a:solidFill>
                  <a:schemeClr val="bg2">
                    <a:lumMod val="10000"/>
                  </a:schemeClr>
                </a:solidFill>
                <a:latin typeface="+mj-lt"/>
              </a:rPr>
              <a:t>Neurodynamics</a:t>
            </a:r>
            <a:endParaRPr lang="en-GB" sz="1600" dirty="0">
              <a:solidFill>
                <a:schemeClr val="bg2">
                  <a:lumMod val="10000"/>
                </a:schemeClr>
              </a:solidFill>
              <a:latin typeface="+mj-lt"/>
            </a:endParaRPr>
          </a:p>
          <a:p>
            <a:pPr marL="742950" indent="-285750">
              <a:buFont typeface="Arial" panose="020B0604020202020204" pitchFamily="34" charset="0"/>
              <a:buChar char="•"/>
            </a:pPr>
            <a:r>
              <a:rPr lang="en-GB" sz="1600" dirty="0">
                <a:solidFill>
                  <a:schemeClr val="bg2">
                    <a:lumMod val="10000"/>
                  </a:schemeClr>
                </a:solidFill>
                <a:latin typeface="+mj-lt"/>
              </a:rPr>
              <a:t>DCM </a:t>
            </a:r>
            <a:r>
              <a:rPr lang="en-GB" sz="1600" u="sng" dirty="0">
                <a:solidFill>
                  <a:schemeClr val="bg2">
                    <a:lumMod val="10000"/>
                  </a:schemeClr>
                </a:solidFill>
                <a:latin typeface="+mj-lt"/>
              </a:rPr>
              <a:t>examples</a:t>
            </a:r>
            <a:r>
              <a:rPr lang="en-GB" sz="1600" dirty="0">
                <a:solidFill>
                  <a:schemeClr val="bg2">
                    <a:lumMod val="10000"/>
                  </a:schemeClr>
                </a:solidFill>
                <a:latin typeface="+mj-lt"/>
              </a:rPr>
              <a:t> for evoked, induced and steady state responses: </a:t>
            </a:r>
            <a:r>
              <a:rPr lang="en-GB" sz="1600" dirty="0" err="1">
                <a:solidFill>
                  <a:schemeClr val="bg2">
                    <a:lumMod val="10000"/>
                  </a:schemeClr>
                </a:solidFill>
                <a:latin typeface="+mj-lt"/>
              </a:rPr>
              <a:t>Kiebel</a:t>
            </a:r>
            <a:r>
              <a:rPr lang="en-GB" sz="1600" dirty="0">
                <a:solidFill>
                  <a:schemeClr val="bg2">
                    <a:lumMod val="10000"/>
                  </a:schemeClr>
                </a:solidFill>
                <a:latin typeface="+mj-lt"/>
              </a:rPr>
              <a:t> et al. (2009), DCM for EEG and MEG, in Human Brain Mapping</a:t>
            </a:r>
          </a:p>
          <a:p>
            <a:pPr marL="742950" indent="-285750">
              <a:buFont typeface="Arial" panose="020B0604020202020204" pitchFamily="34" charset="0"/>
              <a:buChar char="•"/>
            </a:pPr>
            <a:r>
              <a:rPr lang="en-GB" sz="1600" u="sng" dirty="0">
                <a:solidFill>
                  <a:schemeClr val="bg2">
                    <a:lumMod val="10000"/>
                  </a:schemeClr>
                </a:solidFill>
                <a:latin typeface="+mj-lt"/>
              </a:rPr>
              <a:t>Biophysical</a:t>
            </a:r>
            <a:r>
              <a:rPr lang="en-GB" sz="1600" dirty="0">
                <a:solidFill>
                  <a:schemeClr val="bg2">
                    <a:lumMod val="10000"/>
                  </a:schemeClr>
                </a:solidFill>
                <a:latin typeface="+mj-lt"/>
              </a:rPr>
              <a:t> and statistical foundations: </a:t>
            </a:r>
            <a:r>
              <a:rPr lang="en-GB" sz="1600" dirty="0" err="1">
                <a:solidFill>
                  <a:schemeClr val="bg2">
                    <a:lumMod val="10000"/>
                  </a:schemeClr>
                </a:solidFill>
                <a:latin typeface="+mj-lt"/>
              </a:rPr>
              <a:t>Daunizeau</a:t>
            </a:r>
            <a:r>
              <a:rPr lang="en-GB" sz="1600" dirty="0">
                <a:solidFill>
                  <a:schemeClr val="bg2">
                    <a:lumMod val="10000"/>
                  </a:schemeClr>
                </a:solidFill>
                <a:latin typeface="+mj-lt"/>
              </a:rPr>
              <a:t> et al. (2011), DCM: A critical review of the biophysical and statistical foundations</a:t>
            </a:r>
          </a:p>
          <a:p>
            <a:pPr marL="742950" indent="-285750">
              <a:buFont typeface="Arial" panose="020B0604020202020204" pitchFamily="34" charset="0"/>
              <a:buChar char="•"/>
            </a:pPr>
            <a:r>
              <a:rPr lang="en-GB" sz="1600" u="sng" dirty="0">
                <a:solidFill>
                  <a:schemeClr val="bg2">
                    <a:lumMod val="10000"/>
                  </a:schemeClr>
                </a:solidFill>
                <a:latin typeface="+mj-lt"/>
              </a:rPr>
              <a:t>Comparison</a:t>
            </a:r>
            <a:r>
              <a:rPr lang="en-GB" sz="1600" dirty="0">
                <a:solidFill>
                  <a:schemeClr val="bg2">
                    <a:lumMod val="10000"/>
                  </a:schemeClr>
                </a:solidFill>
                <a:latin typeface="+mj-lt"/>
              </a:rPr>
              <a:t> of convolution- and conductance-based DCMs: </a:t>
            </a:r>
            <a:r>
              <a:rPr lang="en-GB" sz="1600" b="1" dirty="0">
                <a:solidFill>
                  <a:schemeClr val="bg2">
                    <a:lumMod val="10000"/>
                  </a:schemeClr>
                </a:solidFill>
                <a:latin typeface="+mj-lt"/>
              </a:rPr>
              <a:t>Moran et al. (2013)</a:t>
            </a:r>
            <a:r>
              <a:rPr lang="en-GB" sz="1600" dirty="0">
                <a:solidFill>
                  <a:schemeClr val="bg2">
                    <a:lumMod val="10000"/>
                  </a:schemeClr>
                </a:solidFill>
                <a:latin typeface="+mj-lt"/>
              </a:rPr>
              <a:t>, Neural masses and fields in DCM </a:t>
            </a:r>
          </a:p>
          <a:p>
            <a:pPr marL="742950" indent="-285750">
              <a:buFont typeface="Arial" panose="020B0604020202020204" pitchFamily="34" charset="0"/>
              <a:buChar char="•"/>
            </a:pPr>
            <a:r>
              <a:rPr lang="en-GB" sz="1600" u="sng" dirty="0">
                <a:solidFill>
                  <a:schemeClr val="bg2">
                    <a:lumMod val="10000"/>
                  </a:schemeClr>
                </a:solidFill>
                <a:latin typeface="+mj-lt"/>
              </a:rPr>
              <a:t>Conductance-based</a:t>
            </a:r>
            <a:r>
              <a:rPr lang="en-GB" sz="1600" dirty="0">
                <a:solidFill>
                  <a:schemeClr val="bg2">
                    <a:lumMod val="10000"/>
                  </a:schemeClr>
                </a:solidFill>
                <a:latin typeface="+mj-lt"/>
              </a:rPr>
              <a:t> DCMs: </a:t>
            </a:r>
            <a:r>
              <a:rPr lang="en-GB" sz="1600" b="1" dirty="0">
                <a:solidFill>
                  <a:schemeClr val="bg2">
                    <a:lumMod val="10000"/>
                  </a:schemeClr>
                </a:solidFill>
                <a:latin typeface="+mj-lt"/>
              </a:rPr>
              <a:t>Pereira et al. (2021)</a:t>
            </a:r>
            <a:r>
              <a:rPr lang="en-GB" sz="1600" dirty="0">
                <a:solidFill>
                  <a:schemeClr val="bg2">
                    <a:lumMod val="10000"/>
                  </a:schemeClr>
                </a:solidFill>
                <a:latin typeface="+mj-lt"/>
              </a:rPr>
              <a:t>, Conductance-based DCM: A mathematical review of its application to CPSD</a:t>
            </a:r>
          </a:p>
        </p:txBody>
      </p:sp>
    </p:spTree>
    <p:extLst>
      <p:ext uri="{BB962C8B-B14F-4D97-AF65-F5344CB8AC3E}">
        <p14:creationId xmlns:p14="http://schemas.microsoft.com/office/powerpoint/2010/main" val="61744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2066925"/>
            <a:ext cx="12192000" cy="2724150"/>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500" dirty="0">
                <a:solidFill>
                  <a:schemeClr val="bg2">
                    <a:lumMod val="10000"/>
                  </a:schemeClr>
                </a:solidFill>
                <a:latin typeface="Sagona Book" panose="02020503050505020204" pitchFamily="18" charset="0"/>
              </a:rPr>
              <a:t>Dynamic Causal Modelling for ERP / ERF</a:t>
            </a:r>
          </a:p>
        </p:txBody>
      </p:sp>
    </p:spTree>
    <p:extLst>
      <p:ext uri="{BB962C8B-B14F-4D97-AF65-F5344CB8AC3E}">
        <p14:creationId xmlns:p14="http://schemas.microsoft.com/office/powerpoint/2010/main" val="399630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DCM for ERP / ERF</a:t>
            </a:r>
          </a:p>
        </p:txBody>
      </p:sp>
      <p:sp>
        <p:nvSpPr>
          <p:cNvPr id="5" name="Rectangle 4">
            <a:extLst>
              <a:ext uri="{FF2B5EF4-FFF2-40B4-BE49-F238E27FC236}">
                <a16:creationId xmlns:a16="http://schemas.microsoft.com/office/drawing/2014/main" id="{18FEAB42-9738-4E5B-ADD1-936A25B5F8CB}"/>
              </a:ext>
            </a:extLst>
          </p:cNvPr>
          <p:cNvSpPr/>
          <p:nvPr/>
        </p:nvSpPr>
        <p:spPr>
          <a:xfrm rot="16200000">
            <a:off x="5781573" y="-2266188"/>
            <a:ext cx="1343891" cy="9800568"/>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endParaRPr lang="en-GB" dirty="0">
              <a:solidFill>
                <a:schemeClr val="bg2">
                  <a:lumMod val="10000"/>
                </a:schemeClr>
              </a:solidFill>
            </a:endParaRPr>
          </a:p>
        </p:txBody>
      </p:sp>
      <p:sp>
        <p:nvSpPr>
          <p:cNvPr id="7" name="Rectangle 6">
            <a:extLst>
              <a:ext uri="{FF2B5EF4-FFF2-40B4-BE49-F238E27FC236}">
                <a16:creationId xmlns:a16="http://schemas.microsoft.com/office/drawing/2014/main" id="{87A2766A-8442-451A-9056-6ECDA37654BF}"/>
              </a:ext>
            </a:extLst>
          </p:cNvPr>
          <p:cNvSpPr/>
          <p:nvPr/>
        </p:nvSpPr>
        <p:spPr>
          <a:xfrm rot="16200000">
            <a:off x="187798" y="2122239"/>
            <a:ext cx="1343894" cy="1023715"/>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500" dirty="0">
                <a:solidFill>
                  <a:schemeClr val="bg2">
                    <a:lumMod val="10000"/>
                  </a:schemeClr>
                </a:solidFill>
                <a:latin typeface="+mj-lt"/>
              </a:rPr>
              <a:t>Concept</a:t>
            </a:r>
          </a:p>
        </p:txBody>
      </p:sp>
      <p:sp>
        <p:nvSpPr>
          <p:cNvPr id="9" name="Rectangle 8">
            <a:extLst>
              <a:ext uri="{FF2B5EF4-FFF2-40B4-BE49-F238E27FC236}">
                <a16:creationId xmlns:a16="http://schemas.microsoft.com/office/drawing/2014/main" id="{8B0A8C81-0958-451F-BA2B-986E6A06F695}"/>
              </a:ext>
            </a:extLst>
          </p:cNvPr>
          <p:cNvSpPr/>
          <p:nvPr/>
        </p:nvSpPr>
        <p:spPr>
          <a:xfrm rot="16200000">
            <a:off x="-203591" y="3980477"/>
            <a:ext cx="2126671" cy="1023716"/>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500" dirty="0">
                <a:solidFill>
                  <a:schemeClr val="bg1"/>
                </a:solidFill>
                <a:latin typeface="+mj-lt"/>
              </a:rPr>
              <a:t>Detailed</a:t>
            </a:r>
          </a:p>
        </p:txBody>
      </p:sp>
      <p:sp>
        <p:nvSpPr>
          <p:cNvPr id="10" name="Rectangle 9">
            <a:extLst>
              <a:ext uri="{FF2B5EF4-FFF2-40B4-BE49-F238E27FC236}">
                <a16:creationId xmlns:a16="http://schemas.microsoft.com/office/drawing/2014/main" id="{8C7B7BFC-D827-4177-BA4A-C7810A472912}"/>
              </a:ext>
            </a:extLst>
          </p:cNvPr>
          <p:cNvSpPr/>
          <p:nvPr/>
        </p:nvSpPr>
        <p:spPr>
          <a:xfrm rot="16200000">
            <a:off x="5390182" y="-407950"/>
            <a:ext cx="2126671" cy="9800569"/>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endParaRPr lang="en-GB" dirty="0">
              <a:solidFill>
                <a:schemeClr val="bg1"/>
              </a:solidFill>
            </a:endParaRPr>
          </a:p>
        </p:txBody>
      </p:sp>
      <p:sp>
        <p:nvSpPr>
          <p:cNvPr id="12" name="Rectangle 11">
            <a:extLst>
              <a:ext uri="{FF2B5EF4-FFF2-40B4-BE49-F238E27FC236}">
                <a16:creationId xmlns:a16="http://schemas.microsoft.com/office/drawing/2014/main" id="{15A8894D-9A6B-472B-BBD4-C1BE48755421}"/>
              </a:ext>
            </a:extLst>
          </p:cNvPr>
          <p:cNvSpPr/>
          <p:nvPr/>
        </p:nvSpPr>
        <p:spPr>
          <a:xfrm>
            <a:off x="1233054" y="1962150"/>
            <a:ext cx="10958946" cy="4457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914400" indent="-457200">
              <a:buFont typeface="Courier New" panose="02070309020205020404" pitchFamily="49" charset="0"/>
              <a:buChar char="o"/>
            </a:pPr>
            <a:r>
              <a:rPr lang="en-GB" sz="2500" dirty="0">
                <a:solidFill>
                  <a:schemeClr val="bg2">
                    <a:lumMod val="10000"/>
                  </a:schemeClr>
                </a:solidFill>
                <a:latin typeface="+mj-lt"/>
              </a:rPr>
              <a:t>Aim of DCM for ERP / ERF</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The DCM framework</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Model components</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Neuronal state equations</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Bayesian approaches</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Additional resources</a:t>
            </a:r>
          </a:p>
        </p:txBody>
      </p:sp>
    </p:spTree>
    <p:extLst>
      <p:ext uri="{BB962C8B-B14F-4D97-AF65-F5344CB8AC3E}">
        <p14:creationId xmlns:p14="http://schemas.microsoft.com/office/powerpoint/2010/main" val="284404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Aims of the Presentation</a:t>
            </a:r>
          </a:p>
        </p:txBody>
      </p:sp>
      <p:sp>
        <p:nvSpPr>
          <p:cNvPr id="8" name="Rectangle 7">
            <a:extLst>
              <a:ext uri="{FF2B5EF4-FFF2-40B4-BE49-F238E27FC236}">
                <a16:creationId xmlns:a16="http://schemas.microsoft.com/office/drawing/2014/main" id="{8E9E339F-FD76-4F20-95D2-7CF5BF62548D}"/>
              </a:ext>
            </a:extLst>
          </p:cNvPr>
          <p:cNvSpPr/>
          <p:nvPr/>
        </p:nvSpPr>
        <p:spPr>
          <a:xfrm>
            <a:off x="0" y="1962150"/>
            <a:ext cx="12192000" cy="4457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57200"/>
            <a:r>
              <a:rPr lang="en-GB" sz="2500" dirty="0">
                <a:solidFill>
                  <a:schemeClr val="bg2">
                    <a:lumMod val="10000"/>
                  </a:schemeClr>
                </a:solidFill>
                <a:latin typeface="+mj-lt"/>
              </a:rPr>
              <a:t>1. Provide an overview on the theory behind DCM for ERP / ERF</a:t>
            </a:r>
          </a:p>
          <a:p>
            <a:pPr marL="457200"/>
            <a:r>
              <a:rPr lang="en-GB" sz="2500" dirty="0">
                <a:solidFill>
                  <a:schemeClr val="bg2">
                    <a:lumMod val="10000"/>
                  </a:schemeClr>
                </a:solidFill>
                <a:latin typeface="+mj-lt"/>
              </a:rPr>
              <a:t>	- Conceptually, including foundations on mesoscopic modelling</a:t>
            </a:r>
          </a:p>
          <a:p>
            <a:pPr marL="457200"/>
            <a:r>
              <a:rPr lang="en-GB" sz="2500" dirty="0">
                <a:solidFill>
                  <a:schemeClr val="bg2">
                    <a:lumMod val="10000"/>
                  </a:schemeClr>
                </a:solidFill>
                <a:latin typeface="+mj-lt"/>
              </a:rPr>
              <a:t>	- Formally, including model definitions and details </a:t>
            </a:r>
          </a:p>
          <a:p>
            <a:pPr marL="457200"/>
            <a:r>
              <a:rPr lang="en-GB" sz="2500" dirty="0">
                <a:solidFill>
                  <a:schemeClr val="bg2">
                    <a:lumMod val="10000"/>
                  </a:schemeClr>
                </a:solidFill>
                <a:latin typeface="+mj-lt"/>
              </a:rPr>
              <a:t>	… to help building a fundament for further review and research.</a:t>
            </a:r>
          </a:p>
          <a:p>
            <a:pPr marL="457200"/>
            <a:endParaRPr lang="en-GB" sz="2500" dirty="0">
              <a:solidFill>
                <a:schemeClr val="bg2">
                  <a:lumMod val="10000"/>
                </a:schemeClr>
              </a:solidFill>
              <a:latin typeface="+mj-lt"/>
            </a:endParaRPr>
          </a:p>
          <a:p>
            <a:pPr marL="457200"/>
            <a:r>
              <a:rPr lang="en-GB" sz="2500" dirty="0">
                <a:solidFill>
                  <a:schemeClr val="bg2">
                    <a:lumMod val="10000"/>
                  </a:schemeClr>
                </a:solidFill>
                <a:latin typeface="+mj-lt"/>
              </a:rPr>
              <a:t>2. Give an introduction to the modelling practice with DCM for ERP / ERF</a:t>
            </a:r>
          </a:p>
          <a:p>
            <a:pPr marL="457200"/>
            <a:r>
              <a:rPr lang="en-GB" sz="2500" dirty="0">
                <a:solidFill>
                  <a:schemeClr val="bg2">
                    <a:lumMod val="10000"/>
                  </a:schemeClr>
                </a:solidFill>
                <a:latin typeface="+mj-lt"/>
              </a:rPr>
              <a:t>	- General considerations, relating to DCM specification and application</a:t>
            </a:r>
          </a:p>
          <a:p>
            <a:pPr marL="457200"/>
            <a:r>
              <a:rPr lang="en-GB" sz="2500" dirty="0">
                <a:solidFill>
                  <a:schemeClr val="bg2">
                    <a:lumMod val="10000"/>
                  </a:schemeClr>
                </a:solidFill>
                <a:latin typeface="+mj-lt"/>
              </a:rPr>
              <a:t>	- Use of SPM, relating to the implementation of DCM using the open-source tool   </a:t>
            </a:r>
          </a:p>
          <a:p>
            <a:pPr marL="457200"/>
            <a:r>
              <a:rPr lang="en-GB" sz="2500" dirty="0">
                <a:solidFill>
                  <a:schemeClr val="bg2">
                    <a:lumMod val="10000"/>
                  </a:schemeClr>
                </a:solidFill>
                <a:latin typeface="+mj-lt"/>
              </a:rPr>
              <a:t>	… to help developing and applying models in own projects.</a:t>
            </a:r>
          </a:p>
          <a:p>
            <a:pPr marL="457200"/>
            <a:endParaRPr lang="en-GB" sz="2500" dirty="0">
              <a:solidFill>
                <a:schemeClr val="bg2">
                  <a:lumMod val="10000"/>
                </a:schemeClr>
              </a:solidFill>
              <a:latin typeface="+mj-lt"/>
            </a:endParaRPr>
          </a:p>
          <a:p>
            <a:pPr marL="457200"/>
            <a:r>
              <a:rPr lang="en-GB" sz="2500" dirty="0">
                <a:solidFill>
                  <a:schemeClr val="bg2">
                    <a:lumMod val="10000"/>
                  </a:schemeClr>
                </a:solidFill>
                <a:latin typeface="+mj-lt"/>
              </a:rPr>
              <a:t>And to be a small reference to helpful resources for further exploration. </a:t>
            </a:r>
          </a:p>
        </p:txBody>
      </p:sp>
    </p:spTree>
    <p:extLst>
      <p:ext uri="{BB962C8B-B14F-4D97-AF65-F5344CB8AC3E}">
        <p14:creationId xmlns:p14="http://schemas.microsoft.com/office/powerpoint/2010/main" val="314864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DCM for ERP / ERF …</a:t>
            </a:r>
          </a:p>
        </p:txBody>
      </p:sp>
      <p:sp>
        <p:nvSpPr>
          <p:cNvPr id="4" name="Rectangle 3">
            <a:extLst>
              <a:ext uri="{FF2B5EF4-FFF2-40B4-BE49-F238E27FC236}">
                <a16:creationId xmlns:a16="http://schemas.microsoft.com/office/drawing/2014/main" id="{D8D4E98C-0FFA-43D3-8731-16E59861CB27}"/>
              </a:ext>
            </a:extLst>
          </p:cNvPr>
          <p:cNvSpPr/>
          <p:nvPr/>
        </p:nvSpPr>
        <p:spPr>
          <a:xfrm>
            <a:off x="217714" y="1879600"/>
            <a:ext cx="11132458" cy="454025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1200150" lvl="1" indent="-285750">
              <a:lnSpc>
                <a:spcPct val="114000"/>
              </a:lnSpc>
              <a:buFont typeface="Arial" panose="020B0604020202020204" pitchFamily="34" charset="0"/>
              <a:buChar char="•"/>
              <a:tabLst>
                <a:tab pos="1262063" algn="l"/>
              </a:tabLst>
            </a:pPr>
            <a:r>
              <a:rPr lang="en-GB" sz="2500" dirty="0">
                <a:solidFill>
                  <a:schemeClr val="bg2">
                    <a:lumMod val="10000"/>
                  </a:schemeClr>
                </a:solidFill>
                <a:latin typeface="+mj-lt"/>
              </a:rPr>
              <a:t>are generative models, i.e. they can generate synthetic data by integrating the system (equations) using parameters estimated from real data</a:t>
            </a:r>
          </a:p>
          <a:p>
            <a:pPr marL="1200150" lvl="1" indent="-285750">
              <a:lnSpc>
                <a:spcPct val="114000"/>
              </a:lnSpc>
              <a:buFont typeface="Arial" panose="020B0604020202020204" pitchFamily="34" charset="0"/>
              <a:buChar char="•"/>
              <a:tabLst>
                <a:tab pos="1262063" algn="l"/>
              </a:tabLst>
            </a:pPr>
            <a:r>
              <a:rPr lang="en-GB" sz="2500" dirty="0">
                <a:solidFill>
                  <a:schemeClr val="bg2">
                    <a:lumMod val="10000"/>
                  </a:schemeClr>
                </a:solidFill>
                <a:latin typeface="+mj-lt"/>
              </a:rPr>
              <a:t>allow to explore biophysical and neuronal parameters, and their relationship  to the measured M/EEG signals (observations) (i.e., are mesoscopic)</a:t>
            </a:r>
          </a:p>
          <a:p>
            <a:pPr marL="1200150" lvl="1" indent="-285750">
              <a:lnSpc>
                <a:spcPct val="114000"/>
              </a:lnSpc>
              <a:buFont typeface="Arial" panose="020B0604020202020204" pitchFamily="34" charset="0"/>
              <a:buChar char="•"/>
              <a:tabLst>
                <a:tab pos="1262063" algn="l"/>
              </a:tabLst>
            </a:pPr>
            <a:r>
              <a:rPr lang="en-GB" sz="2500" dirty="0">
                <a:solidFill>
                  <a:schemeClr val="bg2">
                    <a:lumMod val="10000"/>
                  </a:schemeClr>
                </a:solidFill>
                <a:latin typeface="+mj-lt"/>
              </a:rPr>
              <a:t>include temporal and spatial aspects (i.e., are spatiotemporal models)</a:t>
            </a:r>
          </a:p>
          <a:p>
            <a:pPr marL="1200150" lvl="1" indent="-285750">
              <a:lnSpc>
                <a:spcPct val="114000"/>
              </a:lnSpc>
              <a:buFont typeface="Arial" panose="020B0604020202020204" pitchFamily="34" charset="0"/>
              <a:buChar char="•"/>
              <a:tabLst>
                <a:tab pos="1262063" algn="l"/>
              </a:tabLst>
            </a:pPr>
            <a:endParaRPr lang="en-GB" sz="2500" dirty="0">
              <a:solidFill>
                <a:schemeClr val="bg2">
                  <a:lumMod val="10000"/>
                </a:schemeClr>
              </a:solidFill>
              <a:latin typeface="+mj-lt"/>
            </a:endParaRPr>
          </a:p>
          <a:p>
            <a:pPr marL="1200150" lvl="1" indent="-285750">
              <a:lnSpc>
                <a:spcPct val="114000"/>
              </a:lnSpc>
              <a:buFont typeface="Arial" panose="020B0604020202020204" pitchFamily="34" charset="0"/>
              <a:buChar char="•"/>
              <a:tabLst>
                <a:tab pos="1262063" algn="l"/>
              </a:tabLst>
            </a:pPr>
            <a:r>
              <a:rPr lang="en-GB" sz="2500" dirty="0">
                <a:solidFill>
                  <a:schemeClr val="bg2">
                    <a:lumMod val="10000"/>
                  </a:schemeClr>
                </a:solidFill>
                <a:latin typeface="+mj-lt"/>
              </a:rPr>
              <a:t>Particularly, they can be used to …</a:t>
            </a:r>
          </a:p>
          <a:p>
            <a:pPr marL="1657350" lvl="2" indent="-285750">
              <a:lnSpc>
                <a:spcPct val="114000"/>
              </a:lnSpc>
              <a:buFont typeface="Arial" panose="020B0604020202020204" pitchFamily="34" charset="0"/>
              <a:buChar char="•"/>
              <a:tabLst>
                <a:tab pos="1262063" algn="l"/>
              </a:tabLst>
            </a:pPr>
            <a:r>
              <a:rPr lang="en-GB" sz="2500" dirty="0">
                <a:solidFill>
                  <a:schemeClr val="bg2">
                    <a:lumMod val="10000"/>
                  </a:schemeClr>
                </a:solidFill>
                <a:latin typeface="+mj-lt"/>
              </a:rPr>
              <a:t>elucidate effective connectivity between brain regions, and </a:t>
            </a:r>
          </a:p>
          <a:p>
            <a:pPr marL="1657350" lvl="2" indent="-285750">
              <a:lnSpc>
                <a:spcPct val="114000"/>
              </a:lnSpc>
              <a:buFont typeface="Arial" panose="020B0604020202020204" pitchFamily="34" charset="0"/>
              <a:buChar char="•"/>
              <a:tabLst>
                <a:tab pos="1262063" algn="l"/>
              </a:tabLst>
            </a:pPr>
            <a:r>
              <a:rPr lang="en-GB" sz="2500" dirty="0">
                <a:solidFill>
                  <a:schemeClr val="bg2">
                    <a:lumMod val="10000"/>
                  </a:schemeClr>
                </a:solidFill>
                <a:latin typeface="+mj-lt"/>
              </a:rPr>
              <a:t>test how perturbations change the (extrinsic, intrinsic) coupling</a:t>
            </a:r>
          </a:p>
          <a:p>
            <a:pPr marL="742950" indent="-285750">
              <a:lnSpc>
                <a:spcPct val="114000"/>
              </a:lnSpc>
              <a:buFont typeface="Arial" panose="020B0604020202020204" pitchFamily="34" charset="0"/>
              <a:buChar char="•"/>
              <a:tabLst>
                <a:tab pos="1262063" algn="l"/>
              </a:tabLst>
            </a:pPr>
            <a:endParaRPr lang="en-GB" sz="2500" dirty="0">
              <a:solidFill>
                <a:schemeClr val="bg2">
                  <a:lumMod val="10000"/>
                </a:schemeClr>
              </a:solidFill>
              <a:latin typeface="+mj-lt"/>
            </a:endParaRPr>
          </a:p>
          <a:p>
            <a:pPr marL="1200150" lvl="1" indent="-285750">
              <a:lnSpc>
                <a:spcPct val="114000"/>
              </a:lnSpc>
              <a:buFont typeface="Arial" panose="020B0604020202020204" pitchFamily="34" charset="0"/>
              <a:buChar char="•"/>
              <a:tabLst>
                <a:tab pos="1262063" algn="l"/>
              </a:tabLst>
            </a:pPr>
            <a:endParaRPr lang="en-GB" sz="2500" dirty="0">
              <a:solidFill>
                <a:schemeClr val="bg2">
                  <a:lumMod val="10000"/>
                </a:schemeClr>
              </a:solidFill>
              <a:latin typeface="+mj-lt"/>
            </a:endParaRPr>
          </a:p>
        </p:txBody>
      </p:sp>
    </p:spTree>
    <p:extLst>
      <p:ext uri="{BB962C8B-B14F-4D97-AF65-F5344CB8AC3E}">
        <p14:creationId xmlns:p14="http://schemas.microsoft.com/office/powerpoint/2010/main" val="198202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DCM Framework </a:t>
            </a:r>
          </a:p>
        </p:txBody>
      </p:sp>
      <p:pic>
        <p:nvPicPr>
          <p:cNvPr id="5" name="Image 14" descr="brain.png">
            <a:extLst>
              <a:ext uri="{FF2B5EF4-FFF2-40B4-BE49-F238E27FC236}">
                <a16:creationId xmlns:a16="http://schemas.microsoft.com/office/drawing/2014/main" id="{D20404D7-8613-4952-8A17-8829DA009E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150" y="3099549"/>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80C186B-DE8F-4A2E-9F1F-9134590E5E88}"/>
              </a:ext>
            </a:extLst>
          </p:cNvPr>
          <p:cNvSpPr/>
          <p:nvPr/>
        </p:nvSpPr>
        <p:spPr>
          <a:xfrm>
            <a:off x="757237" y="3402443"/>
            <a:ext cx="1382167" cy="40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20">
            <a:extLst>
              <a:ext uri="{FF2B5EF4-FFF2-40B4-BE49-F238E27FC236}">
                <a16:creationId xmlns:a16="http://schemas.microsoft.com/office/drawing/2014/main" id="{ED63DEBC-FE18-47F2-A167-A8E81D7BBCB7}"/>
              </a:ext>
            </a:extLst>
          </p:cNvPr>
          <p:cNvGrpSpPr>
            <a:grpSpLocks/>
          </p:cNvGrpSpPr>
          <p:nvPr/>
        </p:nvGrpSpPr>
        <p:grpSpPr bwMode="auto">
          <a:xfrm>
            <a:off x="5575300" y="3070974"/>
            <a:ext cx="2159000" cy="1946275"/>
            <a:chOff x="3727" y="1824"/>
            <a:chExt cx="1361" cy="1225"/>
          </a:xfrm>
        </p:grpSpPr>
        <p:pic>
          <p:nvPicPr>
            <p:cNvPr id="9" name="Picture 3" descr="tete_EEG">
              <a:extLst>
                <a:ext uri="{FF2B5EF4-FFF2-40B4-BE49-F238E27FC236}">
                  <a16:creationId xmlns:a16="http://schemas.microsoft.com/office/drawing/2014/main" id="{410C8B80-B424-412D-AB93-05F0201E15F1}"/>
                </a:ext>
              </a:extLst>
            </p:cNvPr>
            <p:cNvPicPr>
              <a:picLocks noChangeAspect="1" noChangeArrowheads="1"/>
            </p:cNvPicPr>
            <p:nvPr/>
          </p:nvPicPr>
          <p:blipFill>
            <a:blip r:embed="rId4">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4">
              <a:extLst>
                <a:ext uri="{FF2B5EF4-FFF2-40B4-BE49-F238E27FC236}">
                  <a16:creationId xmlns:a16="http://schemas.microsoft.com/office/drawing/2014/main" id="{6CAC9173-6FA3-4181-942B-3F41D4ECDBF5}"/>
                </a:ext>
              </a:extLst>
            </p:cNvPr>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11" name="AutoShape 17">
            <a:extLst>
              <a:ext uri="{FF2B5EF4-FFF2-40B4-BE49-F238E27FC236}">
                <a16:creationId xmlns:a16="http://schemas.microsoft.com/office/drawing/2014/main" id="{6B115FCB-9734-4B00-B625-75571D7432D3}"/>
              </a:ext>
            </a:extLst>
          </p:cNvPr>
          <p:cNvCxnSpPr>
            <a:cxnSpLocks noChangeShapeType="1"/>
          </p:cNvCxnSpPr>
          <p:nvPr/>
        </p:nvCxnSpPr>
        <p:spPr bwMode="auto">
          <a:xfrm rot="5400000" flipV="1">
            <a:off x="4130675" y="711949"/>
            <a:ext cx="130175" cy="4733925"/>
          </a:xfrm>
          <a:prstGeom prst="curvedConnector3">
            <a:avLst>
              <a:gd name="adj1" fmla="val -101748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3" name="AutoShape 19">
            <a:extLst>
              <a:ext uri="{FF2B5EF4-FFF2-40B4-BE49-F238E27FC236}">
                <a16:creationId xmlns:a16="http://schemas.microsoft.com/office/drawing/2014/main" id="{EE63DD13-7880-45E4-A102-C21E434ACC41}"/>
              </a:ext>
            </a:extLst>
          </p:cNvPr>
          <p:cNvCxnSpPr>
            <a:cxnSpLocks noChangeShapeType="1"/>
          </p:cNvCxnSpPr>
          <p:nvPr/>
        </p:nvCxnSpPr>
        <p:spPr bwMode="auto">
          <a:xfrm rot="16200000" flipV="1">
            <a:off x="4175125" y="2629649"/>
            <a:ext cx="41275" cy="4733925"/>
          </a:xfrm>
          <a:prstGeom prst="curvedConnector3">
            <a:avLst>
              <a:gd name="adj1" fmla="val -2701851"/>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grpSp>
        <p:nvGrpSpPr>
          <p:cNvPr id="14" name="Grouper 18">
            <a:extLst>
              <a:ext uri="{FF2B5EF4-FFF2-40B4-BE49-F238E27FC236}">
                <a16:creationId xmlns:a16="http://schemas.microsoft.com/office/drawing/2014/main" id="{23649A42-DD1A-4427-B777-978AF7961C00}"/>
              </a:ext>
            </a:extLst>
          </p:cNvPr>
          <p:cNvGrpSpPr>
            <a:grpSpLocks/>
          </p:cNvGrpSpPr>
          <p:nvPr/>
        </p:nvGrpSpPr>
        <p:grpSpPr bwMode="auto">
          <a:xfrm>
            <a:off x="400050" y="3732962"/>
            <a:ext cx="2000250" cy="928688"/>
            <a:chOff x="741748" y="2662838"/>
            <a:chExt cx="2000450" cy="929278"/>
          </a:xfrm>
        </p:grpSpPr>
        <p:sp>
          <p:nvSpPr>
            <p:cNvPr id="15" name="Ellipse 19">
              <a:extLst>
                <a:ext uri="{FF2B5EF4-FFF2-40B4-BE49-F238E27FC236}">
                  <a16:creationId xmlns:a16="http://schemas.microsoft.com/office/drawing/2014/main" id="{76396BFB-649A-4654-86BF-9A4F4E79F73F}"/>
                </a:ext>
              </a:extLst>
            </p:cNvPr>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0">
              <a:extLst>
                <a:ext uri="{FF2B5EF4-FFF2-40B4-BE49-F238E27FC236}">
                  <a16:creationId xmlns:a16="http://schemas.microsoft.com/office/drawing/2014/main" id="{8805318C-06D6-41E5-8A9E-0D95301DB235}"/>
                </a:ext>
              </a:extLst>
            </p:cNvPr>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7" name="Ellipse 21">
              <a:extLst>
                <a:ext uri="{FF2B5EF4-FFF2-40B4-BE49-F238E27FC236}">
                  <a16:creationId xmlns:a16="http://schemas.microsoft.com/office/drawing/2014/main" id="{5DBFB0D9-EF38-46B2-B9D3-C30175F25459}"/>
                </a:ext>
              </a:extLst>
            </p:cNvPr>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8" name="Ellipse 22">
              <a:extLst>
                <a:ext uri="{FF2B5EF4-FFF2-40B4-BE49-F238E27FC236}">
                  <a16:creationId xmlns:a16="http://schemas.microsoft.com/office/drawing/2014/main" id="{65D23858-243E-46E1-81CE-FE0ABB57514D}"/>
                </a:ext>
              </a:extLst>
            </p:cNvPr>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grpSp>
      <p:sp>
        <p:nvSpPr>
          <p:cNvPr id="19" name="Text Box 26">
            <a:extLst>
              <a:ext uri="{FF2B5EF4-FFF2-40B4-BE49-F238E27FC236}">
                <a16:creationId xmlns:a16="http://schemas.microsoft.com/office/drawing/2014/main" id="{2B38C7BD-4604-42FC-A4CD-81CE59DD64CE}"/>
              </a:ext>
            </a:extLst>
          </p:cNvPr>
          <p:cNvSpPr txBox="1">
            <a:spLocks noChangeArrowheads="1"/>
          </p:cNvSpPr>
          <p:nvPr/>
        </p:nvSpPr>
        <p:spPr bwMode="auto">
          <a:xfrm>
            <a:off x="3161532" y="1557148"/>
            <a:ext cx="1988172" cy="400110"/>
          </a:xfrm>
          <a:prstGeom prst="rect">
            <a:avLst/>
          </a:prstGeom>
          <a:solidFill>
            <a:schemeClr val="bg1">
              <a:lumMod val="95000"/>
            </a:schemeClr>
          </a:solidFill>
          <a:ln>
            <a:solidFill>
              <a:schemeClr val="tx1"/>
            </a:solid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GB" sz="2000" dirty="0">
                <a:solidFill>
                  <a:schemeClr val="bg2">
                    <a:lumMod val="10000"/>
                  </a:schemeClr>
                </a:solidFill>
                <a:latin typeface="+mn-lt"/>
                <a:ea typeface="MS PGothic" pitchFamily="34" charset="-128"/>
                <a:cs typeface="ＭＳ Ｐゴシック" charset="0"/>
              </a:rPr>
              <a:t>Forward Problem</a:t>
            </a:r>
          </a:p>
        </p:txBody>
      </p:sp>
      <p:sp>
        <p:nvSpPr>
          <p:cNvPr id="20" name="Text Box 26">
            <a:extLst>
              <a:ext uri="{FF2B5EF4-FFF2-40B4-BE49-F238E27FC236}">
                <a16:creationId xmlns:a16="http://schemas.microsoft.com/office/drawing/2014/main" id="{756A234D-26BB-4D78-9F78-D4D8883A6961}"/>
              </a:ext>
            </a:extLst>
          </p:cNvPr>
          <p:cNvSpPr txBox="1">
            <a:spLocks noChangeArrowheads="1"/>
          </p:cNvSpPr>
          <p:nvPr/>
        </p:nvSpPr>
        <p:spPr bwMode="auto">
          <a:xfrm>
            <a:off x="3191869" y="5813676"/>
            <a:ext cx="1873462" cy="400110"/>
          </a:xfrm>
          <a:prstGeom prst="rect">
            <a:avLst/>
          </a:prstGeom>
          <a:solidFill>
            <a:schemeClr val="bg1">
              <a:lumMod val="95000"/>
            </a:schemeClr>
          </a:solidFill>
          <a:ln>
            <a:solidFill>
              <a:schemeClr val="tx1"/>
            </a:solidFill>
          </a:ln>
        </p:spPr>
        <p:txBody>
          <a:bodyPr wrap="none">
            <a:spAutoFit/>
          </a:bodyPr>
          <a:lstStyle>
            <a:defPPr>
              <a:defRPr lang="en-US"/>
            </a:defPPr>
            <a:lvl1pPr algn="ctr" fontAlgn="auto">
              <a:spcBef>
                <a:spcPts val="0"/>
              </a:spcBef>
              <a:spcAft>
                <a:spcPts val="0"/>
              </a:spcAft>
              <a:defRPr sz="2400">
                <a:solidFill>
                  <a:schemeClr val="bg2">
                    <a:lumMod val="10000"/>
                  </a:schemeClr>
                </a:solidFill>
                <a:ea typeface="MS PGothic" pitchFamily="34" charset="-128"/>
                <a:cs typeface="ＭＳ Ｐゴシック"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fontAlgn="base">
              <a:spcBef>
                <a:spcPct val="0"/>
              </a:spcBef>
              <a:spcAft>
                <a:spcPct val="0"/>
              </a:spcAft>
              <a:defRPr>
                <a:latin typeface="Arial" pitchFamily="34" charset="0"/>
              </a:defRPr>
            </a:lvl6pPr>
            <a:lvl7pPr marL="2971800" indent="-228600" fontAlgn="base">
              <a:spcBef>
                <a:spcPct val="0"/>
              </a:spcBef>
              <a:spcAft>
                <a:spcPct val="0"/>
              </a:spcAft>
              <a:defRPr>
                <a:latin typeface="Arial" pitchFamily="34" charset="0"/>
              </a:defRPr>
            </a:lvl7pPr>
            <a:lvl8pPr marL="3429000" indent="-228600" fontAlgn="base">
              <a:spcBef>
                <a:spcPct val="0"/>
              </a:spcBef>
              <a:spcAft>
                <a:spcPct val="0"/>
              </a:spcAft>
              <a:defRPr>
                <a:latin typeface="Arial" pitchFamily="34" charset="0"/>
              </a:defRPr>
            </a:lvl8pPr>
            <a:lvl9pPr marL="3886200" indent="-228600" fontAlgn="base">
              <a:spcBef>
                <a:spcPct val="0"/>
              </a:spcBef>
              <a:spcAft>
                <a:spcPct val="0"/>
              </a:spcAft>
              <a:defRPr>
                <a:latin typeface="Arial" pitchFamily="34" charset="0"/>
              </a:defRPr>
            </a:lvl9pPr>
          </a:lstStyle>
          <a:p>
            <a:r>
              <a:rPr lang="en-GB" sz="2000" dirty="0"/>
              <a:t>Inverse Problem</a:t>
            </a:r>
          </a:p>
        </p:txBody>
      </p:sp>
      <p:sp>
        <p:nvSpPr>
          <p:cNvPr id="21" name="Text Box 26">
            <a:extLst>
              <a:ext uri="{FF2B5EF4-FFF2-40B4-BE49-F238E27FC236}">
                <a16:creationId xmlns:a16="http://schemas.microsoft.com/office/drawing/2014/main" id="{C8F126AB-895A-4FA5-A64A-DBED3CF80501}"/>
              </a:ext>
            </a:extLst>
          </p:cNvPr>
          <p:cNvSpPr txBox="1">
            <a:spLocks noChangeArrowheads="1"/>
          </p:cNvSpPr>
          <p:nvPr/>
        </p:nvSpPr>
        <p:spPr bwMode="auto">
          <a:xfrm>
            <a:off x="775104" y="3429629"/>
            <a:ext cx="1109599" cy="307777"/>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1400" dirty="0">
                <a:latin typeface="+mn-lt"/>
                <a:ea typeface="MS PGothic" pitchFamily="34" charset="-128"/>
                <a:cs typeface="ＭＳ Ｐゴシック" charset="0"/>
              </a:rPr>
              <a:t>Parameters</a:t>
            </a:r>
          </a:p>
        </p:txBody>
      </p:sp>
      <mc:AlternateContent xmlns:mc="http://schemas.openxmlformats.org/markup-compatibility/2006" xmlns:a14="http://schemas.microsoft.com/office/drawing/2010/main">
        <mc:Choice Requires="a14">
          <p:sp>
            <p:nvSpPr>
              <p:cNvPr id="22" name="Text Box 26">
                <a:extLst>
                  <a:ext uri="{FF2B5EF4-FFF2-40B4-BE49-F238E27FC236}">
                    <a16:creationId xmlns:a16="http://schemas.microsoft.com/office/drawing/2014/main" id="{989432F7-85D5-4A01-A362-13ED99E7193E}"/>
                  </a:ext>
                </a:extLst>
              </p:cNvPr>
              <p:cNvSpPr txBox="1">
                <a:spLocks noChangeArrowheads="1"/>
              </p:cNvSpPr>
              <p:nvPr/>
            </p:nvSpPr>
            <p:spPr bwMode="auto">
              <a:xfrm>
                <a:off x="531118" y="2641747"/>
                <a:ext cx="1044645" cy="36933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Model </a:t>
                </a:r>
                <a14:m>
                  <m:oMath xmlns:m="http://schemas.openxmlformats.org/officeDocument/2006/math">
                    <m:r>
                      <a:rPr lang="en-GB" sz="1800" b="0" i="1" smtClean="0">
                        <a:latin typeface="Cambria Math" panose="02040503050406030204" pitchFamily="18" charset="0"/>
                      </a:rPr>
                      <m:t>𝑚</m:t>
                    </m:r>
                  </m:oMath>
                </a14:m>
                <a:endParaRPr lang="en-GB" dirty="0">
                  <a:latin typeface="+mn-lt"/>
                  <a:ea typeface="MS PGothic" pitchFamily="34" charset="-128"/>
                  <a:cs typeface="ＭＳ Ｐゴシック" charset="0"/>
                </a:endParaRPr>
              </a:p>
            </p:txBody>
          </p:sp>
        </mc:Choice>
        <mc:Fallback xmlns="">
          <p:sp>
            <p:nvSpPr>
              <p:cNvPr id="22" name="Text Box 26">
                <a:extLst>
                  <a:ext uri="{FF2B5EF4-FFF2-40B4-BE49-F238E27FC236}">
                    <a16:creationId xmlns:a16="http://schemas.microsoft.com/office/drawing/2014/main" id="{989432F7-85D5-4A01-A362-13ED99E7193E}"/>
                  </a:ext>
                </a:extLst>
              </p:cNvPr>
              <p:cNvSpPr txBox="1">
                <a:spLocks noRot="1" noChangeAspect="1" noMove="1" noResize="1" noEditPoints="1" noAdjustHandles="1" noChangeArrowheads="1" noChangeShapeType="1" noTextEdit="1"/>
              </p:cNvSpPr>
              <p:nvPr/>
            </p:nvSpPr>
            <p:spPr bwMode="auto">
              <a:xfrm>
                <a:off x="531118" y="2641747"/>
                <a:ext cx="1044645" cy="369332"/>
              </a:xfrm>
              <a:prstGeom prst="rect">
                <a:avLst/>
              </a:prstGeom>
              <a:blipFill>
                <a:blip r:embed="rId5"/>
                <a:stretch>
                  <a:fillRect l="-4678" t="-8197" b="-24590"/>
                </a:stretch>
              </a:blipFill>
              <a:ln>
                <a:noFill/>
              </a:ln>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574E3614-0390-4678-B464-149AE902D915}"/>
              </a:ext>
            </a:extLst>
          </p:cNvPr>
          <p:cNvCxnSpPr>
            <a:stCxn id="16" idx="7"/>
          </p:cNvCxnSpPr>
          <p:nvPr/>
        </p:nvCxnSpPr>
        <p:spPr>
          <a:xfrm flipV="1">
            <a:off x="461025" y="3947274"/>
            <a:ext cx="296212" cy="6534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C97B4C0-08CF-4D40-8C7F-84E6A91ABF70}"/>
              </a:ext>
            </a:extLst>
          </p:cNvPr>
          <p:cNvCxnSpPr/>
          <p:nvPr/>
        </p:nvCxnSpPr>
        <p:spPr>
          <a:xfrm>
            <a:off x="828675" y="3947274"/>
            <a:ext cx="500062" cy="35718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8AA509-AF3E-4A3B-B139-007FAD7FAC9E}"/>
              </a:ext>
            </a:extLst>
          </p:cNvPr>
          <p:cNvCxnSpPr/>
          <p:nvPr/>
        </p:nvCxnSpPr>
        <p:spPr>
          <a:xfrm flipV="1">
            <a:off x="915268" y="3750106"/>
            <a:ext cx="1366604" cy="12573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66C0A61-1C74-4DA6-BC53-ADCB397D3FBF}"/>
                  </a:ext>
                </a:extLst>
              </p:cNvPr>
              <p:cNvSpPr txBox="1"/>
              <p:nvPr/>
            </p:nvSpPr>
            <p:spPr>
              <a:xfrm>
                <a:off x="1862725" y="3421390"/>
                <a:ext cx="2223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𝜃</m:t>
                      </m:r>
                    </m:oMath>
                  </m:oMathPara>
                </a14:m>
                <a:endParaRPr lang="en-GB" sz="2000" dirty="0"/>
              </a:p>
            </p:txBody>
          </p:sp>
        </mc:Choice>
        <mc:Fallback xmlns="">
          <p:sp>
            <p:nvSpPr>
              <p:cNvPr id="27" name="TextBox 26">
                <a:extLst>
                  <a:ext uri="{FF2B5EF4-FFF2-40B4-BE49-F238E27FC236}">
                    <a16:creationId xmlns:a16="http://schemas.microsoft.com/office/drawing/2014/main" id="{A66C0A61-1C74-4DA6-BC53-ADCB397D3FBF}"/>
                  </a:ext>
                </a:extLst>
              </p:cNvPr>
              <p:cNvSpPr txBox="1">
                <a:spLocks noRot="1" noChangeAspect="1" noMove="1" noResize="1" noEditPoints="1" noAdjustHandles="1" noChangeArrowheads="1" noChangeShapeType="1" noTextEdit="1"/>
              </p:cNvSpPr>
              <p:nvPr/>
            </p:nvSpPr>
            <p:spPr>
              <a:xfrm>
                <a:off x="1862725" y="3421390"/>
                <a:ext cx="222304" cy="307777"/>
              </a:xfrm>
              <a:prstGeom prst="rect">
                <a:avLst/>
              </a:prstGeom>
              <a:blipFill>
                <a:blip r:embed="rId6"/>
                <a:stretch>
                  <a:fillRect l="-25000" r="-25000"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 Box 26">
                <a:extLst>
                  <a:ext uri="{FF2B5EF4-FFF2-40B4-BE49-F238E27FC236}">
                    <a16:creationId xmlns:a16="http://schemas.microsoft.com/office/drawing/2014/main" id="{38DE16EF-D603-4592-89BE-BA9F555A7542}"/>
                  </a:ext>
                </a:extLst>
              </p:cNvPr>
              <p:cNvSpPr txBox="1">
                <a:spLocks noChangeArrowheads="1"/>
              </p:cNvSpPr>
              <p:nvPr/>
            </p:nvSpPr>
            <p:spPr bwMode="auto">
              <a:xfrm>
                <a:off x="6911169" y="2644492"/>
                <a:ext cx="807272" cy="36933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Data </a:t>
                </a:r>
                <a14:m>
                  <m:oMath xmlns:m="http://schemas.openxmlformats.org/officeDocument/2006/math">
                    <m:r>
                      <a:rPr lang="en-GB" b="0" i="1" smtClean="0">
                        <a:latin typeface="Cambria Math" panose="02040503050406030204" pitchFamily="18" charset="0"/>
                        <a:ea typeface="MS PGothic" pitchFamily="34" charset="-128"/>
                        <a:cs typeface="ＭＳ Ｐゴシック" charset="0"/>
                      </a:rPr>
                      <m:t>𝑦</m:t>
                    </m:r>
                  </m:oMath>
                </a14:m>
                <a:endParaRPr lang="en-GB" dirty="0">
                  <a:latin typeface="+mn-lt"/>
                  <a:ea typeface="MS PGothic" pitchFamily="34" charset="-128"/>
                  <a:cs typeface="ＭＳ Ｐゴシック" charset="0"/>
                </a:endParaRPr>
              </a:p>
            </p:txBody>
          </p:sp>
        </mc:Choice>
        <mc:Fallback xmlns="">
          <p:sp>
            <p:nvSpPr>
              <p:cNvPr id="35" name="Text Box 26">
                <a:extLst>
                  <a:ext uri="{FF2B5EF4-FFF2-40B4-BE49-F238E27FC236}">
                    <a16:creationId xmlns:a16="http://schemas.microsoft.com/office/drawing/2014/main" id="{38DE16EF-D603-4592-89BE-BA9F555A7542}"/>
                  </a:ext>
                </a:extLst>
              </p:cNvPr>
              <p:cNvSpPr txBox="1">
                <a:spLocks noRot="1" noChangeAspect="1" noMove="1" noResize="1" noEditPoints="1" noAdjustHandles="1" noChangeArrowheads="1" noChangeShapeType="1" noTextEdit="1"/>
              </p:cNvSpPr>
              <p:nvPr/>
            </p:nvSpPr>
            <p:spPr bwMode="auto">
              <a:xfrm>
                <a:off x="6911169" y="2644492"/>
                <a:ext cx="807272" cy="369332"/>
              </a:xfrm>
              <a:prstGeom prst="rect">
                <a:avLst/>
              </a:prstGeom>
              <a:blipFill>
                <a:blip r:embed="rId10"/>
                <a:stretch>
                  <a:fillRect l="-6818" t="-10000" b="-26667"/>
                </a:stretch>
              </a:blipFill>
              <a:ln>
                <a:noFill/>
              </a:ln>
            </p:spPr>
            <p:txBody>
              <a:bodyPr/>
              <a:lstStyle/>
              <a:p>
                <a:r>
                  <a:rPr lang="en-GB">
                    <a:noFill/>
                  </a:rPr>
                  <a:t> </a:t>
                </a:r>
              </a:p>
            </p:txBody>
          </p:sp>
        </mc:Fallback>
      </mc:AlternateContent>
      <p:sp>
        <p:nvSpPr>
          <p:cNvPr id="12" name="Text Box 26">
            <a:extLst>
              <a:ext uri="{FF2B5EF4-FFF2-40B4-BE49-F238E27FC236}">
                <a16:creationId xmlns:a16="http://schemas.microsoft.com/office/drawing/2014/main" id="{40B614A2-CD47-40D6-9C3D-1C3A7E9EF10A}"/>
              </a:ext>
            </a:extLst>
          </p:cNvPr>
          <p:cNvSpPr txBox="1">
            <a:spLocks noChangeArrowheads="1"/>
          </p:cNvSpPr>
          <p:nvPr/>
        </p:nvSpPr>
        <p:spPr bwMode="auto">
          <a:xfrm>
            <a:off x="3558283" y="2442430"/>
            <a:ext cx="1140633" cy="36933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Likelihood</a:t>
            </a:r>
            <a:endParaRPr lang="en-GB" dirty="0">
              <a:solidFill>
                <a:srgbClr val="CC6600"/>
              </a:solidFill>
              <a:latin typeface="+mn-lt"/>
              <a:ea typeface="MS PGothic" pitchFamily="34" charset="-128"/>
              <a:cs typeface="ＭＳ Ｐゴシック" charset="0"/>
            </a:endParaRPr>
          </a:p>
        </p:txBody>
      </p:sp>
      <p:sp>
        <p:nvSpPr>
          <p:cNvPr id="26" name="Rectangle 25">
            <a:extLst>
              <a:ext uri="{FF2B5EF4-FFF2-40B4-BE49-F238E27FC236}">
                <a16:creationId xmlns:a16="http://schemas.microsoft.com/office/drawing/2014/main" id="{37393B53-E714-4FD6-ABCF-8A65C7EC7AD4}"/>
              </a:ext>
            </a:extLst>
          </p:cNvPr>
          <p:cNvSpPr/>
          <p:nvPr/>
        </p:nvSpPr>
        <p:spPr>
          <a:xfrm>
            <a:off x="364241" y="5444344"/>
            <a:ext cx="1287532" cy="369332"/>
          </a:xfrm>
          <a:prstGeom prst="rect">
            <a:avLst/>
          </a:prstGeom>
        </p:spPr>
        <p:txBody>
          <a:bodyPr wrap="none">
            <a:spAutoFit/>
          </a:bodyPr>
          <a:lstStyle/>
          <a:p>
            <a:r>
              <a:rPr lang="en-GB" dirty="0">
                <a:ea typeface="MS PGothic" pitchFamily="34" charset="-128"/>
                <a:cs typeface="ＭＳ Ｐゴシック" charset="0"/>
              </a:rPr>
              <a:t>With priors</a:t>
            </a:r>
            <a:endParaRPr lang="en-GB"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87D0F6A-850F-4C96-B937-3565562A2812}"/>
                  </a:ext>
                </a:extLst>
              </p:cNvPr>
              <p:cNvSpPr txBox="1"/>
              <p:nvPr/>
            </p:nvSpPr>
            <p:spPr>
              <a:xfrm>
                <a:off x="567694" y="5783560"/>
                <a:ext cx="7845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p>
            </p:txBody>
          </p:sp>
        </mc:Choice>
        <mc:Fallback xmlns="">
          <p:sp>
            <p:nvSpPr>
              <p:cNvPr id="29" name="TextBox 28">
                <a:extLst>
                  <a:ext uri="{FF2B5EF4-FFF2-40B4-BE49-F238E27FC236}">
                    <a16:creationId xmlns:a16="http://schemas.microsoft.com/office/drawing/2014/main" id="{F87D0F6A-850F-4C96-B937-3565562A2812}"/>
                  </a:ext>
                </a:extLst>
              </p:cNvPr>
              <p:cNvSpPr txBox="1">
                <a:spLocks noRot="1" noChangeAspect="1" noMove="1" noResize="1" noEditPoints="1" noAdjustHandles="1" noChangeArrowheads="1" noChangeShapeType="1" noTextEdit="1"/>
              </p:cNvSpPr>
              <p:nvPr/>
            </p:nvSpPr>
            <p:spPr>
              <a:xfrm>
                <a:off x="567694" y="5783560"/>
                <a:ext cx="784574" cy="276999"/>
              </a:xfrm>
              <a:prstGeom prst="rect">
                <a:avLst/>
              </a:prstGeom>
              <a:blipFill>
                <a:blip r:embed="rId11"/>
                <a:stretch>
                  <a:fillRect l="-6977" t="-4444" r="-10078"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0E20BAB-DD3A-4C8D-9091-8EDBED1EE070}"/>
                  </a:ext>
                </a:extLst>
              </p:cNvPr>
              <p:cNvSpPr txBox="1"/>
              <p:nvPr/>
            </p:nvSpPr>
            <p:spPr>
              <a:xfrm>
                <a:off x="3653141" y="2186069"/>
                <a:ext cx="10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p>
            </p:txBody>
          </p:sp>
        </mc:Choice>
        <mc:Fallback xmlns="">
          <p:sp>
            <p:nvSpPr>
              <p:cNvPr id="30" name="TextBox 29">
                <a:extLst>
                  <a:ext uri="{FF2B5EF4-FFF2-40B4-BE49-F238E27FC236}">
                    <a16:creationId xmlns:a16="http://schemas.microsoft.com/office/drawing/2014/main" id="{70E20BAB-DD3A-4C8D-9091-8EDBED1EE070}"/>
                  </a:ext>
                </a:extLst>
              </p:cNvPr>
              <p:cNvSpPr txBox="1">
                <a:spLocks noRot="1" noChangeAspect="1" noMove="1" noResize="1" noEditPoints="1" noAdjustHandles="1" noChangeArrowheads="1" noChangeShapeType="1" noTextEdit="1"/>
              </p:cNvSpPr>
              <p:nvPr/>
            </p:nvSpPr>
            <p:spPr>
              <a:xfrm>
                <a:off x="3653141" y="2186069"/>
                <a:ext cx="1004955" cy="276999"/>
              </a:xfrm>
              <a:prstGeom prst="rect">
                <a:avLst/>
              </a:prstGeom>
              <a:blipFill>
                <a:blip r:embed="rId12"/>
                <a:stretch>
                  <a:fillRect l="-5455" t="-4444" r="-7879" b="-35556"/>
                </a:stretch>
              </a:blipFill>
            </p:spPr>
            <p:txBody>
              <a:bodyPr/>
              <a:lstStyle/>
              <a:p>
                <a:r>
                  <a:rPr lang="en-GB">
                    <a:noFill/>
                  </a:rPr>
                  <a:t> </a:t>
                </a:r>
              </a:p>
            </p:txBody>
          </p:sp>
        </mc:Fallback>
      </mc:AlternateContent>
      <p:grpSp>
        <p:nvGrpSpPr>
          <p:cNvPr id="31" name="Group 30">
            <a:extLst>
              <a:ext uri="{FF2B5EF4-FFF2-40B4-BE49-F238E27FC236}">
                <a16:creationId xmlns:a16="http://schemas.microsoft.com/office/drawing/2014/main" id="{23F43A0A-9EEB-4718-827A-2E47DBB14A92}"/>
              </a:ext>
            </a:extLst>
          </p:cNvPr>
          <p:cNvGrpSpPr/>
          <p:nvPr/>
        </p:nvGrpSpPr>
        <p:grpSpPr>
          <a:xfrm>
            <a:off x="2845956" y="4975973"/>
            <a:ext cx="2481667" cy="609317"/>
            <a:chOff x="3096158" y="4311194"/>
            <a:chExt cx="2481667" cy="609317"/>
          </a:xfrm>
        </p:grpSpPr>
        <p:sp>
          <p:nvSpPr>
            <p:cNvPr id="32" name="Text Box 27">
              <a:extLst>
                <a:ext uri="{FF2B5EF4-FFF2-40B4-BE49-F238E27FC236}">
                  <a16:creationId xmlns:a16="http://schemas.microsoft.com/office/drawing/2014/main" id="{7EBF7310-AA78-4A65-95FF-B4F6E87ADC57}"/>
                </a:ext>
              </a:extLst>
            </p:cNvPr>
            <p:cNvSpPr txBox="1">
              <a:spLocks noChangeArrowheads="1"/>
            </p:cNvSpPr>
            <p:nvPr/>
          </p:nvSpPr>
          <p:spPr bwMode="auto">
            <a:xfrm>
              <a:off x="3096158" y="4311194"/>
              <a:ext cx="1085490" cy="36933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Posterior </a:t>
              </a:r>
              <a:endParaRPr lang="en-GB" dirty="0">
                <a:solidFill>
                  <a:srgbClr val="CC6600"/>
                </a:solidFill>
                <a:latin typeface="+mn-lt"/>
                <a:ea typeface="MS PGothic" pitchFamily="34" charset="-128"/>
                <a:cs typeface="ＭＳ Ｐゴシック"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180062A-BA18-4C34-B90D-77F3DD519987}"/>
                    </a:ext>
                  </a:extLst>
                </p:cNvPr>
                <p:cNvSpPr txBox="1"/>
                <p:nvPr/>
              </p:nvSpPr>
              <p:spPr>
                <a:xfrm>
                  <a:off x="3096158" y="4643512"/>
                  <a:ext cx="10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p>
              </p:txBody>
            </p:sp>
          </mc:Choice>
          <mc:Fallback xmlns="">
            <p:sp>
              <p:nvSpPr>
                <p:cNvPr id="33" name="TextBox 32">
                  <a:extLst>
                    <a:ext uri="{FF2B5EF4-FFF2-40B4-BE49-F238E27FC236}">
                      <a16:creationId xmlns:a16="http://schemas.microsoft.com/office/drawing/2014/main" id="{9180062A-BA18-4C34-B90D-77F3DD519987}"/>
                    </a:ext>
                  </a:extLst>
                </p:cNvPr>
                <p:cNvSpPr txBox="1">
                  <a:spLocks noRot="1" noChangeAspect="1" noMove="1" noResize="1" noEditPoints="1" noAdjustHandles="1" noChangeArrowheads="1" noChangeShapeType="1" noTextEdit="1"/>
                </p:cNvSpPr>
                <p:nvPr/>
              </p:nvSpPr>
              <p:spPr>
                <a:xfrm>
                  <a:off x="3096158" y="4643512"/>
                  <a:ext cx="1004955" cy="276999"/>
                </a:xfrm>
                <a:prstGeom prst="rect">
                  <a:avLst/>
                </a:prstGeom>
                <a:blipFill>
                  <a:blip r:embed="rId8"/>
                  <a:stretch>
                    <a:fillRect l="-5455" t="-2222" r="-7879" b="-3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95260E5-286A-40AB-9388-A6A1339F9492}"/>
                    </a:ext>
                  </a:extLst>
                </p:cNvPr>
                <p:cNvSpPr txBox="1"/>
                <p:nvPr/>
              </p:nvSpPr>
              <p:spPr>
                <a:xfrm>
                  <a:off x="4796008" y="4633964"/>
                  <a:ext cx="7818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p>
              </p:txBody>
            </p:sp>
          </mc:Choice>
          <mc:Fallback xmlns="">
            <p:sp>
              <p:nvSpPr>
                <p:cNvPr id="34" name="TextBox 33">
                  <a:extLst>
                    <a:ext uri="{FF2B5EF4-FFF2-40B4-BE49-F238E27FC236}">
                      <a16:creationId xmlns:a16="http://schemas.microsoft.com/office/drawing/2014/main" id="{195260E5-286A-40AB-9388-A6A1339F9492}"/>
                    </a:ext>
                  </a:extLst>
                </p:cNvPr>
                <p:cNvSpPr txBox="1">
                  <a:spLocks noRot="1" noChangeAspect="1" noMove="1" noResize="1" noEditPoints="1" noAdjustHandles="1" noChangeArrowheads="1" noChangeShapeType="1" noTextEdit="1"/>
                </p:cNvSpPr>
                <p:nvPr/>
              </p:nvSpPr>
              <p:spPr>
                <a:xfrm>
                  <a:off x="4796008" y="4633964"/>
                  <a:ext cx="781817" cy="276999"/>
                </a:xfrm>
                <a:prstGeom prst="rect">
                  <a:avLst/>
                </a:prstGeom>
                <a:blipFill>
                  <a:blip r:embed="rId9"/>
                  <a:stretch>
                    <a:fillRect l="-7031" t="-2174" r="-10938" b="-32609"/>
                  </a:stretch>
                </a:blipFill>
              </p:spPr>
              <p:txBody>
                <a:bodyPr/>
                <a:lstStyle/>
                <a:p>
                  <a:r>
                    <a:rPr lang="en-GB">
                      <a:noFill/>
                    </a:rPr>
                    <a:t> </a:t>
                  </a:r>
                </a:p>
              </p:txBody>
            </p:sp>
          </mc:Fallback>
        </mc:AlternateContent>
      </p:grpSp>
      <p:sp>
        <p:nvSpPr>
          <p:cNvPr id="36" name="Text Box 27">
            <a:extLst>
              <a:ext uri="{FF2B5EF4-FFF2-40B4-BE49-F238E27FC236}">
                <a16:creationId xmlns:a16="http://schemas.microsoft.com/office/drawing/2014/main" id="{0A939E3B-02ED-4E50-A8F3-1385C04C495C}"/>
              </a:ext>
            </a:extLst>
          </p:cNvPr>
          <p:cNvSpPr txBox="1">
            <a:spLocks noChangeArrowheads="1"/>
          </p:cNvSpPr>
          <p:nvPr/>
        </p:nvSpPr>
        <p:spPr bwMode="auto">
          <a:xfrm>
            <a:off x="4426287" y="4968477"/>
            <a:ext cx="1020857" cy="36933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Evidence</a:t>
            </a:r>
            <a:endParaRPr lang="en-GB" dirty="0">
              <a:solidFill>
                <a:srgbClr val="CC6600"/>
              </a:solidFill>
              <a:latin typeface="+mn-lt"/>
              <a:ea typeface="MS PGothic" pitchFamily="34" charset="-128"/>
              <a:cs typeface="ＭＳ Ｐゴシック" charset="0"/>
            </a:endParaRPr>
          </a:p>
        </p:txBody>
      </p:sp>
      <p:sp>
        <p:nvSpPr>
          <p:cNvPr id="39" name="Rectangle 38">
            <a:extLst>
              <a:ext uri="{FF2B5EF4-FFF2-40B4-BE49-F238E27FC236}">
                <a16:creationId xmlns:a16="http://schemas.microsoft.com/office/drawing/2014/main" id="{71DEAD7F-56BE-41CA-BCBE-B5F7AD15B16E}"/>
              </a:ext>
            </a:extLst>
          </p:cNvPr>
          <p:cNvSpPr/>
          <p:nvPr/>
        </p:nvSpPr>
        <p:spPr>
          <a:xfrm>
            <a:off x="7883541" y="1619249"/>
            <a:ext cx="3847434" cy="452524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174625" algn="ctr"/>
            <a:r>
              <a:rPr lang="en-GB" sz="1600" b="1" dirty="0">
                <a:solidFill>
                  <a:schemeClr val="bg2">
                    <a:lumMod val="10000"/>
                  </a:schemeClr>
                </a:solidFill>
              </a:rPr>
              <a:t>Model Specification, Inversion </a:t>
            </a:r>
            <a:br>
              <a:rPr lang="en-GB" sz="1600" b="1" dirty="0">
                <a:solidFill>
                  <a:schemeClr val="bg2">
                    <a:lumMod val="10000"/>
                  </a:schemeClr>
                </a:solidFill>
              </a:rPr>
            </a:br>
            <a:r>
              <a:rPr lang="en-GB" sz="1600" b="1" dirty="0">
                <a:solidFill>
                  <a:schemeClr val="bg2">
                    <a:lumMod val="10000"/>
                  </a:schemeClr>
                </a:solidFill>
              </a:rPr>
              <a:t>and Comparison / Averaging</a:t>
            </a:r>
          </a:p>
          <a:p>
            <a:pPr marL="514350" indent="-514350" eaLnBrk="1" hangingPunct="1">
              <a:buFontTx/>
              <a:buAutoNum type="arabicPeriod"/>
            </a:pPr>
            <a:endParaRPr lang="en-GB" altLang="en-US" sz="1600" dirty="0">
              <a:solidFill>
                <a:schemeClr val="bg2">
                  <a:lumMod val="10000"/>
                </a:schemeClr>
              </a:solidFill>
              <a:latin typeface="+mj-lt"/>
            </a:endParaRPr>
          </a:p>
          <a:p>
            <a:pPr marL="514350" indent="-336550" eaLnBrk="1" hangingPunct="1">
              <a:buFontTx/>
              <a:buAutoNum type="arabicPeriod"/>
            </a:pPr>
            <a:r>
              <a:rPr lang="en-GB" altLang="en-US" sz="1600" dirty="0">
                <a:solidFill>
                  <a:schemeClr val="bg2">
                    <a:lumMod val="10000"/>
                  </a:schemeClr>
                </a:solidFill>
                <a:latin typeface="+mj-lt"/>
              </a:rPr>
              <a:t>Hypotheses are formulated as generative (forward) models, which differ in respect to the connections (i.e., priors over parameters)</a:t>
            </a:r>
            <a:br>
              <a:rPr lang="en-GB" altLang="en-US" sz="1600" dirty="0">
                <a:solidFill>
                  <a:schemeClr val="bg2">
                    <a:lumMod val="10000"/>
                  </a:schemeClr>
                </a:solidFill>
                <a:latin typeface="+mj-lt"/>
              </a:rPr>
            </a:br>
            <a:endParaRPr lang="en-GB" altLang="en-US" sz="1600" dirty="0">
              <a:solidFill>
                <a:schemeClr val="bg2">
                  <a:lumMod val="10000"/>
                </a:schemeClr>
              </a:solidFill>
              <a:latin typeface="+mj-lt"/>
            </a:endParaRPr>
          </a:p>
          <a:p>
            <a:pPr marL="514350" indent="-336550" eaLnBrk="1" hangingPunct="1">
              <a:buFontTx/>
              <a:buAutoNum type="arabicPeriod"/>
            </a:pPr>
            <a:r>
              <a:rPr lang="en-GB" altLang="en-US" sz="1600" dirty="0">
                <a:solidFill>
                  <a:schemeClr val="bg2">
                    <a:lumMod val="10000"/>
                  </a:schemeClr>
                </a:solidFill>
                <a:latin typeface="+mj-lt"/>
              </a:rPr>
              <a:t>Each model is estimated (inverted) using Bayesian model inversion (Variational Bayes), this delivers model evidence and parameter posteriors</a:t>
            </a:r>
            <a:br>
              <a:rPr lang="en-GB" altLang="en-US" sz="1600" dirty="0">
                <a:solidFill>
                  <a:schemeClr val="bg2">
                    <a:lumMod val="10000"/>
                  </a:schemeClr>
                </a:solidFill>
                <a:latin typeface="+mj-lt"/>
              </a:rPr>
            </a:br>
            <a:endParaRPr lang="en-GB" altLang="en-US" sz="1600" dirty="0">
              <a:solidFill>
                <a:schemeClr val="bg2">
                  <a:lumMod val="10000"/>
                </a:schemeClr>
              </a:solidFill>
              <a:latin typeface="+mj-lt"/>
            </a:endParaRPr>
          </a:p>
          <a:p>
            <a:pPr marL="514350" indent="-336550" eaLnBrk="1" hangingPunct="1">
              <a:buFontTx/>
              <a:buAutoNum type="arabicPeriod"/>
            </a:pPr>
            <a:r>
              <a:rPr lang="en-GB" altLang="en-US" sz="1600" dirty="0">
                <a:solidFill>
                  <a:schemeClr val="bg2">
                    <a:lumMod val="10000"/>
                  </a:schemeClr>
                </a:solidFill>
                <a:latin typeface="+mj-lt"/>
              </a:rPr>
              <a:t>Competing models can be compared using Bayes Factor, or their results can be averaged, these procedures are named Bayesian Model Selection (BMS) and Averaging (BMA)</a:t>
            </a:r>
          </a:p>
        </p:txBody>
      </p:sp>
      <p:sp>
        <p:nvSpPr>
          <p:cNvPr id="41" name="Rectangle 40">
            <a:extLst>
              <a:ext uri="{FF2B5EF4-FFF2-40B4-BE49-F238E27FC236}">
                <a16:creationId xmlns:a16="http://schemas.microsoft.com/office/drawing/2014/main" id="{78CFF52C-71F4-4BEA-9208-4F50AA586DE8}"/>
              </a:ext>
            </a:extLst>
          </p:cNvPr>
          <p:cNvSpPr/>
          <p:nvPr/>
        </p:nvSpPr>
        <p:spPr>
          <a:xfrm>
            <a:off x="1915724" y="6317498"/>
            <a:ext cx="4479788" cy="50240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a:t>
            </a:r>
            <a:r>
              <a:rPr lang="en-GB" sz="1200" dirty="0" err="1">
                <a:solidFill>
                  <a:schemeClr val="bg2">
                    <a:lumMod val="10000"/>
                  </a:schemeClr>
                </a:solidFill>
                <a:latin typeface="+mj-lt"/>
              </a:rPr>
              <a:t>Zeidman</a:t>
            </a:r>
            <a:r>
              <a:rPr lang="en-GB" sz="1200" dirty="0">
                <a:solidFill>
                  <a:schemeClr val="bg2">
                    <a:lumMod val="10000"/>
                  </a:schemeClr>
                </a:solidFill>
                <a:latin typeface="+mj-lt"/>
              </a:rPr>
              <a:t> (2019), </a:t>
            </a:r>
            <a:r>
              <a:rPr lang="en-GB" sz="1200" i="1" dirty="0">
                <a:solidFill>
                  <a:schemeClr val="bg2">
                    <a:lumMod val="10000"/>
                  </a:schemeClr>
                </a:solidFill>
                <a:latin typeface="+mj-lt"/>
              </a:rPr>
              <a:t>Bayesian Model Selection and Averaging,</a:t>
            </a:r>
            <a:r>
              <a:rPr lang="en-GB" sz="1200" dirty="0">
                <a:solidFill>
                  <a:schemeClr val="bg2">
                    <a:lumMod val="10000"/>
                  </a:schemeClr>
                </a:solidFill>
                <a:latin typeface="+mj-lt"/>
              </a:rPr>
              <a:t> Presentation, SPM for MEEG Course</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5CBFDF3A-49CF-44DD-A207-B9A1F4EB6B96}"/>
                  </a:ext>
                </a:extLst>
              </p:cNvPr>
              <p:cNvSpPr txBox="1"/>
              <p:nvPr/>
            </p:nvSpPr>
            <p:spPr>
              <a:xfrm>
                <a:off x="2768592" y="3713063"/>
                <a:ext cx="3124034" cy="6771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𝑝</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𝜃</m:t>
                          </m:r>
                          <m:r>
                            <a:rPr lang="en-GB" sz="1800" b="0" i="1" smtClean="0">
                              <a:latin typeface="Cambria Math" panose="02040503050406030204" pitchFamily="18" charset="0"/>
                            </a:rPr>
                            <m:t>|</m:t>
                          </m:r>
                          <m:r>
                            <a:rPr lang="en-GB" sz="1800" b="0" i="1" smtClean="0">
                              <a:latin typeface="Cambria Math" panose="02040503050406030204" pitchFamily="18" charset="0"/>
                            </a:rPr>
                            <m:t>𝑦</m:t>
                          </m:r>
                          <m:r>
                            <a:rPr lang="en-GB" sz="1800" b="0" i="1" smtClean="0">
                              <a:latin typeface="Cambria Math" panose="02040503050406030204" pitchFamily="18" charset="0"/>
                            </a:rPr>
                            <m:t>,</m:t>
                          </m:r>
                          <m:r>
                            <a:rPr lang="en-GB" sz="1800" b="0" i="1" smtClean="0">
                              <a:latin typeface="Cambria Math" panose="02040503050406030204" pitchFamily="18" charset="0"/>
                            </a:rPr>
                            <m:t>𝑚</m:t>
                          </m:r>
                        </m:e>
                      </m:d>
                      <m:r>
                        <a:rPr lang="en-GB" sz="1800" b="0" i="1" smtClean="0">
                          <a:latin typeface="Cambria Math" panose="02040503050406030204" pitchFamily="18" charset="0"/>
                        </a:rPr>
                        <m:t>=</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𝑝</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𝑦</m:t>
                              </m:r>
                              <m:r>
                                <a:rPr lang="en-GB" sz="1800" b="0" i="1" smtClean="0">
                                  <a:latin typeface="Cambria Math" panose="02040503050406030204" pitchFamily="18" charset="0"/>
                                </a:rPr>
                                <m:t>|</m:t>
                              </m:r>
                              <m:r>
                                <a:rPr lang="en-GB" sz="1800" b="0" i="1" smtClean="0">
                                  <a:latin typeface="Cambria Math" panose="02040503050406030204" pitchFamily="18" charset="0"/>
                                </a:rPr>
                                <m:t>𝜃</m:t>
                              </m:r>
                              <m:r>
                                <a:rPr lang="en-GB" sz="1800" b="0" i="1" smtClean="0">
                                  <a:latin typeface="Cambria Math" panose="02040503050406030204" pitchFamily="18" charset="0"/>
                                </a:rPr>
                                <m:t>,</m:t>
                              </m:r>
                              <m:r>
                                <a:rPr lang="en-GB" sz="1800" b="0" i="1" smtClean="0">
                                  <a:latin typeface="Cambria Math" panose="02040503050406030204" pitchFamily="18" charset="0"/>
                                </a:rPr>
                                <m:t>𝑚</m:t>
                              </m:r>
                            </m:e>
                          </m:d>
                          <m:r>
                            <a:rPr lang="en-GB" sz="1800" b="0" i="1" smtClean="0">
                              <a:latin typeface="Cambria Math" panose="02040503050406030204" pitchFamily="18" charset="0"/>
                            </a:rPr>
                            <m:t>𝑝</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𝜃</m:t>
                              </m:r>
                              <m:r>
                                <a:rPr lang="en-GB" sz="1800" b="0" i="1" smtClean="0">
                                  <a:latin typeface="Cambria Math" panose="02040503050406030204" pitchFamily="18" charset="0"/>
                                </a:rPr>
                                <m:t>,</m:t>
                              </m:r>
                              <m:r>
                                <a:rPr lang="en-GB" sz="1800" b="0" i="1" smtClean="0">
                                  <a:latin typeface="Cambria Math" panose="02040503050406030204" pitchFamily="18" charset="0"/>
                                </a:rPr>
                                <m:t>𝑚</m:t>
                              </m:r>
                            </m:e>
                          </m:d>
                        </m:num>
                        <m:den>
                          <m:r>
                            <a:rPr lang="en-GB" sz="1800" b="0" i="1" smtClean="0">
                              <a:latin typeface="Cambria Math" panose="02040503050406030204" pitchFamily="18" charset="0"/>
                            </a:rPr>
                            <m:t>𝑝</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𝑦</m:t>
                              </m:r>
                              <m:r>
                                <a:rPr lang="en-GB" sz="1800" b="0" i="1" smtClean="0">
                                  <a:latin typeface="Cambria Math" panose="02040503050406030204" pitchFamily="18" charset="0"/>
                                </a:rPr>
                                <m:t>|</m:t>
                              </m:r>
                              <m:r>
                                <a:rPr lang="en-GB" sz="1800" b="0" i="1" smtClean="0">
                                  <a:latin typeface="Cambria Math" panose="02040503050406030204" pitchFamily="18" charset="0"/>
                                </a:rPr>
                                <m:t>𝑚</m:t>
                              </m:r>
                            </m:e>
                          </m:d>
                        </m:den>
                      </m:f>
                    </m:oMath>
                  </m:oMathPara>
                </a14:m>
                <a:endParaRPr lang="en-GB" dirty="0"/>
              </a:p>
            </p:txBody>
          </p:sp>
        </mc:Choice>
        <mc:Fallback xmlns="">
          <p:sp>
            <p:nvSpPr>
              <p:cNvPr id="38" name="TextBox 37">
                <a:extLst>
                  <a:ext uri="{FF2B5EF4-FFF2-40B4-BE49-F238E27FC236}">
                    <a16:creationId xmlns:a16="http://schemas.microsoft.com/office/drawing/2014/main" id="{5CBFDF3A-49CF-44DD-A207-B9A1F4EB6B96}"/>
                  </a:ext>
                </a:extLst>
              </p:cNvPr>
              <p:cNvSpPr txBox="1">
                <a:spLocks noRot="1" noChangeAspect="1" noMove="1" noResize="1" noEditPoints="1" noAdjustHandles="1" noChangeArrowheads="1" noChangeShapeType="1" noTextEdit="1"/>
              </p:cNvSpPr>
              <p:nvPr/>
            </p:nvSpPr>
            <p:spPr>
              <a:xfrm>
                <a:off x="2768592" y="3713063"/>
                <a:ext cx="3124034" cy="677173"/>
              </a:xfrm>
              <a:prstGeom prst="rect">
                <a:avLst/>
              </a:prstGeom>
              <a:blipFill>
                <a:blip r:embed="rId13"/>
                <a:stretch>
                  <a:fillRect/>
                </a:stretch>
              </a:blipFill>
            </p:spPr>
            <p:txBody>
              <a:bodyPr/>
              <a:lstStyle/>
              <a:p>
                <a:r>
                  <a:rPr lang="en-GB">
                    <a:noFill/>
                  </a:rPr>
                  <a:t> </a:t>
                </a:r>
              </a:p>
            </p:txBody>
          </p:sp>
        </mc:Fallback>
      </mc:AlternateContent>
      <p:sp>
        <p:nvSpPr>
          <p:cNvPr id="40" name="Text Box 26">
            <a:extLst>
              <a:ext uri="{FF2B5EF4-FFF2-40B4-BE49-F238E27FC236}">
                <a16:creationId xmlns:a16="http://schemas.microsoft.com/office/drawing/2014/main" id="{089C9801-1CAA-4D19-9953-891B361BB442}"/>
              </a:ext>
            </a:extLst>
          </p:cNvPr>
          <p:cNvSpPr txBox="1">
            <a:spLocks noChangeArrowheads="1"/>
          </p:cNvSpPr>
          <p:nvPr/>
        </p:nvSpPr>
        <p:spPr bwMode="auto">
          <a:xfrm>
            <a:off x="3583683" y="3290464"/>
            <a:ext cx="1197059" cy="36933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Bayes’ rule</a:t>
            </a:r>
            <a:endParaRPr lang="en-GB" dirty="0">
              <a:solidFill>
                <a:srgbClr val="CC6600"/>
              </a:solidFill>
              <a:latin typeface="+mn-lt"/>
              <a:ea typeface="MS PGothic" pitchFamily="34" charset="-128"/>
              <a:cs typeface="ＭＳ Ｐゴシック" charset="0"/>
            </a:endParaRPr>
          </a:p>
        </p:txBody>
      </p:sp>
    </p:spTree>
    <p:extLst>
      <p:ext uri="{BB962C8B-B14F-4D97-AF65-F5344CB8AC3E}">
        <p14:creationId xmlns:p14="http://schemas.microsoft.com/office/powerpoint/2010/main" val="31441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p:bldP spid="30" grpId="0"/>
      <p:bldP spid="36" grpId="0"/>
      <p:bldP spid="38"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The Generative (Forward) Model in DCM for ERPs</a:t>
            </a:r>
          </a:p>
        </p:txBody>
      </p:sp>
      <p:pic>
        <p:nvPicPr>
          <p:cNvPr id="37" name="Picture 36">
            <a:extLst>
              <a:ext uri="{FF2B5EF4-FFF2-40B4-BE49-F238E27FC236}">
                <a16:creationId xmlns:a16="http://schemas.microsoft.com/office/drawing/2014/main" id="{2BD3F984-6AF3-48FB-A57E-2C999233E447}"/>
              </a:ext>
            </a:extLst>
          </p:cNvPr>
          <p:cNvPicPr>
            <a:picLocks noChangeAspect="1"/>
          </p:cNvPicPr>
          <p:nvPr/>
        </p:nvPicPr>
        <p:blipFill>
          <a:blip r:embed="rId2"/>
          <a:stretch>
            <a:fillRect/>
          </a:stretch>
        </p:blipFill>
        <p:spPr>
          <a:xfrm>
            <a:off x="1567541" y="1504950"/>
            <a:ext cx="8108297" cy="5353050"/>
          </a:xfrm>
          <a:prstGeom prst="rect">
            <a:avLst/>
          </a:prstGeom>
        </p:spPr>
      </p:pic>
      <p:sp>
        <p:nvSpPr>
          <p:cNvPr id="38" name="Rectangle 37">
            <a:extLst>
              <a:ext uri="{FF2B5EF4-FFF2-40B4-BE49-F238E27FC236}">
                <a16:creationId xmlns:a16="http://schemas.microsoft.com/office/drawing/2014/main" id="{DD6F077C-5FBD-49DE-9662-A22F6864E22A}"/>
              </a:ext>
            </a:extLst>
          </p:cNvPr>
          <p:cNvSpPr/>
          <p:nvPr/>
        </p:nvSpPr>
        <p:spPr>
          <a:xfrm>
            <a:off x="1567541" y="5946458"/>
            <a:ext cx="3614060" cy="6357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Copied from </a:t>
            </a:r>
            <a:r>
              <a:rPr lang="en-GB" sz="1200" dirty="0" err="1">
                <a:solidFill>
                  <a:schemeClr val="bg2">
                    <a:lumMod val="10000"/>
                  </a:schemeClr>
                </a:solidFill>
                <a:latin typeface="+mj-lt"/>
              </a:rPr>
              <a:t>Kiebel</a:t>
            </a:r>
            <a:r>
              <a:rPr lang="en-GB" sz="1200" dirty="0">
                <a:solidFill>
                  <a:schemeClr val="bg2">
                    <a:lumMod val="10000"/>
                  </a:schemeClr>
                </a:solidFill>
                <a:latin typeface="+mj-lt"/>
              </a:rPr>
              <a:t> (2009), </a:t>
            </a:r>
            <a:br>
              <a:rPr lang="en-GB" sz="1200" dirty="0">
                <a:solidFill>
                  <a:schemeClr val="bg2">
                    <a:lumMod val="10000"/>
                  </a:schemeClr>
                </a:solidFill>
                <a:latin typeface="+mj-lt"/>
              </a:rPr>
            </a:br>
            <a:r>
              <a:rPr lang="en-GB" sz="1200" i="1" dirty="0">
                <a:solidFill>
                  <a:schemeClr val="bg2">
                    <a:lumMod val="10000"/>
                  </a:schemeClr>
                </a:solidFill>
                <a:latin typeface="+mj-lt"/>
              </a:rPr>
              <a:t>Dynamic Causal Modelling for EEG and MEG</a:t>
            </a:r>
            <a:endParaRPr lang="en-GB" sz="1200" dirty="0">
              <a:solidFill>
                <a:schemeClr val="bg2">
                  <a:lumMod val="10000"/>
                </a:schemeClr>
              </a:solidFill>
              <a:latin typeface="+mj-lt"/>
            </a:endParaRPr>
          </a:p>
        </p:txBody>
      </p:sp>
    </p:spTree>
    <p:extLst>
      <p:ext uri="{BB962C8B-B14F-4D97-AF65-F5344CB8AC3E}">
        <p14:creationId xmlns:p14="http://schemas.microsoft.com/office/powerpoint/2010/main" val="223402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Bayesian Model Inference</a:t>
            </a:r>
          </a:p>
        </p:txBody>
      </p:sp>
      <p:sp>
        <p:nvSpPr>
          <p:cNvPr id="42" name="Rectangle 41">
            <a:extLst>
              <a:ext uri="{FF2B5EF4-FFF2-40B4-BE49-F238E27FC236}">
                <a16:creationId xmlns:a16="http://schemas.microsoft.com/office/drawing/2014/main" id="{2C15F73F-300F-436F-AEB0-6FC654E73A9E}"/>
              </a:ext>
            </a:extLst>
          </p:cNvPr>
          <p:cNvSpPr/>
          <p:nvPr/>
        </p:nvSpPr>
        <p:spPr>
          <a:xfrm>
            <a:off x="1793423" y="6222230"/>
            <a:ext cx="7786006" cy="6357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a:t>
            </a:r>
            <a:r>
              <a:rPr lang="en-GB" sz="1200" dirty="0" err="1">
                <a:solidFill>
                  <a:schemeClr val="bg2">
                    <a:lumMod val="10000"/>
                  </a:schemeClr>
                </a:solidFill>
                <a:latin typeface="+mj-lt"/>
              </a:rPr>
              <a:t>Kiebel</a:t>
            </a:r>
            <a:r>
              <a:rPr lang="en-GB" sz="1200" dirty="0">
                <a:solidFill>
                  <a:schemeClr val="bg2">
                    <a:lumMod val="10000"/>
                  </a:schemeClr>
                </a:solidFill>
                <a:latin typeface="+mj-lt"/>
              </a:rPr>
              <a:t> (</a:t>
            </a:r>
            <a:r>
              <a:rPr lang="en-GB" sz="1200" dirty="0" err="1">
                <a:solidFill>
                  <a:schemeClr val="bg2">
                    <a:lumMod val="10000"/>
                  </a:schemeClr>
                </a:solidFill>
                <a:latin typeface="+mj-lt"/>
              </a:rPr>
              <a:t>n.a.</a:t>
            </a:r>
            <a:r>
              <a:rPr lang="en-GB" sz="1200" dirty="0">
                <a:solidFill>
                  <a:schemeClr val="bg2">
                    <a:lumMod val="10000"/>
                  </a:schemeClr>
                </a:solidFill>
                <a:latin typeface="+mj-lt"/>
              </a:rPr>
              <a:t>), </a:t>
            </a:r>
            <a:r>
              <a:rPr lang="en-GB" sz="1200" i="1" dirty="0">
                <a:solidFill>
                  <a:schemeClr val="bg2">
                    <a:lumMod val="10000"/>
                  </a:schemeClr>
                </a:solidFill>
                <a:latin typeface="+mj-lt"/>
              </a:rPr>
              <a:t>Dynamic Causal Modelling for</a:t>
            </a:r>
            <a:br>
              <a:rPr lang="en-GB" sz="1200" i="1" dirty="0">
                <a:solidFill>
                  <a:schemeClr val="bg2">
                    <a:lumMod val="10000"/>
                  </a:schemeClr>
                </a:solidFill>
                <a:latin typeface="+mj-lt"/>
              </a:rPr>
            </a:br>
            <a:r>
              <a:rPr lang="en-GB" sz="1200" i="1" dirty="0">
                <a:solidFill>
                  <a:schemeClr val="bg2">
                    <a:lumMod val="10000"/>
                  </a:schemeClr>
                </a:solidFill>
                <a:latin typeface="+mj-lt"/>
              </a:rPr>
              <a:t>EEG and MEG, </a:t>
            </a:r>
            <a:r>
              <a:rPr lang="en-GB" sz="1200" dirty="0">
                <a:solidFill>
                  <a:schemeClr val="bg2">
                    <a:lumMod val="10000"/>
                  </a:schemeClr>
                </a:solidFill>
                <a:latin typeface="+mj-lt"/>
              </a:rPr>
              <a:t>Presentation at TU Dresden</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4682FB9-5C11-4A93-9F32-7E87CF4F2EA0}"/>
                  </a:ext>
                </a:extLst>
              </p:cNvPr>
              <p:cNvSpPr txBox="1"/>
              <p:nvPr/>
            </p:nvSpPr>
            <p:spPr>
              <a:xfrm>
                <a:off x="3833029" y="5725857"/>
                <a:ext cx="4450898"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𝑦</m:t>
                            </m:r>
                          </m:e>
                          <m:e>
                            <m:r>
                              <a:rPr lang="en-GB" b="0" i="1" smtClean="0">
                                <a:latin typeface="Cambria Math" panose="02040503050406030204" pitchFamily="18" charset="0"/>
                              </a:rPr>
                              <m:t>𝑚</m:t>
                            </m:r>
                          </m:e>
                        </m:d>
                        <m:r>
                          <a:rPr lang="en-GB" b="0" i="1" smtClean="0">
                            <a:latin typeface="Cambria Math" panose="02040503050406030204" pitchFamily="18" charset="0"/>
                          </a:rPr>
                          <m:t>=</m:t>
                        </m:r>
                        <m:r>
                          <m:rPr>
                            <m:nor/>
                          </m:rPr>
                          <a:rPr lang="en-GB" b="0" i="0" smtClean="0">
                            <a:latin typeface="Cambria Math" panose="02040503050406030204" pitchFamily="18" charset="0"/>
                          </a:rPr>
                          <m:t>accuracy</m:t>
                        </m:r>
                        <m:r>
                          <a:rPr lang="en-GB" b="0" i="1" smtClean="0">
                            <a:latin typeface="Cambria Math" panose="02040503050406030204" pitchFamily="18" charset="0"/>
                          </a:rPr>
                          <m:t>−</m:t>
                        </m:r>
                        <m:r>
                          <m:rPr>
                            <m:nor/>
                          </m:rPr>
                          <a:rPr lang="en-GB" b="0" i="0" smtClean="0">
                            <a:latin typeface="Cambria Math" panose="02040503050406030204" pitchFamily="18" charset="0"/>
                          </a:rPr>
                          <m:t>complexity</m:t>
                        </m:r>
                      </m:e>
                    </m:func>
                  </m:oMath>
                </a14:m>
                <a:r>
                  <a:rPr lang="en-GB" dirty="0"/>
                  <a:t> </a:t>
                </a:r>
              </a:p>
            </p:txBody>
          </p:sp>
        </mc:Choice>
        <mc:Fallback xmlns="">
          <p:sp>
            <p:nvSpPr>
              <p:cNvPr id="44" name="TextBox 43">
                <a:extLst>
                  <a:ext uri="{FF2B5EF4-FFF2-40B4-BE49-F238E27FC236}">
                    <a16:creationId xmlns:a16="http://schemas.microsoft.com/office/drawing/2014/main" id="{D4682FB9-5C11-4A93-9F32-7E87CF4F2EA0}"/>
                  </a:ext>
                </a:extLst>
              </p:cNvPr>
              <p:cNvSpPr txBox="1">
                <a:spLocks noRot="1" noChangeAspect="1" noMove="1" noResize="1" noEditPoints="1" noAdjustHandles="1" noChangeArrowheads="1" noChangeShapeType="1" noTextEdit="1"/>
              </p:cNvSpPr>
              <p:nvPr/>
            </p:nvSpPr>
            <p:spPr>
              <a:xfrm>
                <a:off x="3833029" y="5725857"/>
                <a:ext cx="4450898" cy="369332"/>
              </a:xfrm>
              <a:prstGeom prst="rect">
                <a:avLst/>
              </a:prstGeom>
              <a:blipFill>
                <a:blip r:embed="rId3"/>
                <a:stretch>
                  <a:fillRect b="-13115"/>
                </a:stretch>
              </a:blipFill>
            </p:spPr>
            <p:txBody>
              <a:bodyPr/>
              <a:lstStyle/>
              <a:p>
                <a:r>
                  <a:rPr lang="en-GB">
                    <a:noFill/>
                  </a:rPr>
                  <a:t> </a:t>
                </a:r>
              </a:p>
            </p:txBody>
          </p:sp>
        </mc:Fallback>
      </mc:AlternateContent>
      <p:cxnSp>
        <p:nvCxnSpPr>
          <p:cNvPr id="45" name="Straight Arrow Connector 44">
            <a:extLst>
              <a:ext uri="{FF2B5EF4-FFF2-40B4-BE49-F238E27FC236}">
                <a16:creationId xmlns:a16="http://schemas.microsoft.com/office/drawing/2014/main" id="{22389005-C17B-4CEF-9082-2A1A7CE10F0B}"/>
              </a:ext>
            </a:extLst>
          </p:cNvPr>
          <p:cNvCxnSpPr>
            <a:cxnSpLocks/>
          </p:cNvCxnSpPr>
          <p:nvPr/>
        </p:nvCxnSpPr>
        <p:spPr>
          <a:xfrm>
            <a:off x="3257001" y="5925624"/>
            <a:ext cx="590538"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733B694-97B0-4FA6-9163-A1AF3041803F}"/>
              </a:ext>
            </a:extLst>
          </p:cNvPr>
          <p:cNvSpPr txBox="1"/>
          <p:nvPr/>
        </p:nvSpPr>
        <p:spPr>
          <a:xfrm>
            <a:off x="2383958" y="5794819"/>
            <a:ext cx="944489" cy="261610"/>
          </a:xfrm>
          <a:prstGeom prst="rect">
            <a:avLst/>
          </a:prstGeom>
          <a:noFill/>
        </p:spPr>
        <p:txBody>
          <a:bodyPr wrap="none" rtlCol="0">
            <a:spAutoFit/>
          </a:bodyPr>
          <a:lstStyle/>
          <a:p>
            <a:r>
              <a:rPr lang="en-GB" sz="1100" dirty="0">
                <a:solidFill>
                  <a:schemeClr val="accent6">
                    <a:lumMod val="75000"/>
                  </a:schemeClr>
                </a:solidFill>
              </a:rPr>
              <a:t>Free energy</a:t>
            </a:r>
          </a:p>
        </p:txBody>
      </p:sp>
      <p:pic>
        <p:nvPicPr>
          <p:cNvPr id="50" name="Picture 49">
            <a:extLst>
              <a:ext uri="{FF2B5EF4-FFF2-40B4-BE49-F238E27FC236}">
                <a16:creationId xmlns:a16="http://schemas.microsoft.com/office/drawing/2014/main" id="{049AB6CB-8AC3-4FF2-9264-580BCCFA2668}"/>
              </a:ext>
            </a:extLst>
          </p:cNvPr>
          <p:cNvPicPr>
            <a:picLocks noChangeAspect="1"/>
          </p:cNvPicPr>
          <p:nvPr/>
        </p:nvPicPr>
        <p:blipFill rotWithShape="1">
          <a:blip r:embed="rId4"/>
          <a:srcRect t="4853" r="1315"/>
          <a:stretch/>
        </p:blipFill>
        <p:spPr>
          <a:xfrm>
            <a:off x="2155941" y="1554639"/>
            <a:ext cx="7060970" cy="4271617"/>
          </a:xfrm>
          <a:prstGeom prst="rect">
            <a:avLst/>
          </a:prstGeom>
        </p:spPr>
      </p:pic>
    </p:spTree>
    <p:extLst>
      <p:ext uri="{BB962C8B-B14F-4D97-AF65-F5344CB8AC3E}">
        <p14:creationId xmlns:p14="http://schemas.microsoft.com/office/powerpoint/2010/main" val="360580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Model Components and Procedures</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EB9BFB79-4205-4BED-BB8E-DC4F2F9B46DA}"/>
                  </a:ext>
                </a:extLst>
              </p:cNvPr>
              <p:cNvGraphicFramePr>
                <a:graphicFrameLocks noGrp="1"/>
              </p:cNvGraphicFramePr>
              <p:nvPr>
                <p:extLst>
                  <p:ext uri="{D42A27DB-BD31-4B8C-83A1-F6EECF244321}">
                    <p14:modId xmlns:p14="http://schemas.microsoft.com/office/powerpoint/2010/main" val="3576971263"/>
                  </p:ext>
                </p:extLst>
              </p:nvPr>
            </p:nvGraphicFramePr>
            <p:xfrm>
              <a:off x="457201" y="1574800"/>
              <a:ext cx="11264900" cy="5215954"/>
            </p:xfrm>
            <a:graphic>
              <a:graphicData uri="http://schemas.openxmlformats.org/drawingml/2006/table">
                <a:tbl>
                  <a:tblPr firstRow="1" firstCol="1" bandRow="1">
                    <a:tableStyleId>{2A488322-F2BA-4B5B-9748-0D474271808F}</a:tableStyleId>
                  </a:tblPr>
                  <a:tblGrid>
                    <a:gridCol w="3104972">
                      <a:extLst>
                        <a:ext uri="{9D8B030D-6E8A-4147-A177-3AD203B41FA5}">
                          <a16:colId xmlns:a16="http://schemas.microsoft.com/office/drawing/2014/main" val="2153554735"/>
                        </a:ext>
                      </a:extLst>
                    </a:gridCol>
                    <a:gridCol w="3652168">
                      <a:extLst>
                        <a:ext uri="{9D8B030D-6E8A-4147-A177-3AD203B41FA5}">
                          <a16:colId xmlns:a16="http://schemas.microsoft.com/office/drawing/2014/main" val="1305543856"/>
                        </a:ext>
                      </a:extLst>
                    </a:gridCol>
                    <a:gridCol w="4507760">
                      <a:extLst>
                        <a:ext uri="{9D8B030D-6E8A-4147-A177-3AD203B41FA5}">
                          <a16:colId xmlns:a16="http://schemas.microsoft.com/office/drawing/2014/main" val="949850382"/>
                        </a:ext>
                      </a:extLst>
                    </a:gridCol>
                  </a:tblGrid>
                  <a:tr h="309255">
                    <a:tc>
                      <a:txBody>
                        <a:bodyPr/>
                        <a:lstStyle/>
                        <a:p>
                          <a:r>
                            <a:rPr lang="en-GB" sz="1600" dirty="0"/>
                            <a:t>Component or Steps</a:t>
                          </a:r>
                        </a:p>
                      </a:txBody>
                      <a:tcPr>
                        <a:solidFill>
                          <a:schemeClr val="bg2">
                            <a:lumMod val="75000"/>
                          </a:schemeClr>
                        </a:solidFill>
                      </a:tcPr>
                    </a:tc>
                    <a:tc>
                      <a:txBody>
                        <a:bodyPr/>
                        <a:lstStyle/>
                        <a:p>
                          <a:r>
                            <a:rPr lang="en-GB" sz="1600" dirty="0"/>
                            <a:t>Description or Purpose</a:t>
                          </a:r>
                        </a:p>
                      </a:txBody>
                      <a:tcPr>
                        <a:solidFill>
                          <a:schemeClr val="bg2">
                            <a:lumMod val="75000"/>
                          </a:schemeClr>
                        </a:solidFill>
                      </a:tcPr>
                    </a:tc>
                    <a:tc>
                      <a:txBody>
                        <a:bodyPr/>
                        <a:lstStyle/>
                        <a:p>
                          <a:r>
                            <a:rPr lang="en-GB" sz="1600" dirty="0"/>
                            <a:t>Elements, Formulae, and Procedures</a:t>
                          </a:r>
                        </a:p>
                      </a:txBody>
                      <a:tcPr>
                        <a:solidFill>
                          <a:schemeClr val="bg2">
                            <a:lumMod val="75000"/>
                          </a:schemeClr>
                        </a:solidFill>
                      </a:tcPr>
                    </a:tc>
                    <a:extLst>
                      <a:ext uri="{0D108BD9-81ED-4DB2-BD59-A6C34878D82A}">
                        <a16:rowId xmlns:a16="http://schemas.microsoft.com/office/drawing/2014/main" val="55519068"/>
                      </a:ext>
                    </a:extLst>
                  </a:tr>
                  <a:tr h="438112">
                    <a:tc>
                      <a:txBody>
                        <a:bodyPr/>
                        <a:lstStyle/>
                        <a:p>
                          <a:r>
                            <a:rPr lang="en-GB" sz="1600" b="1" kern="1200" dirty="0">
                              <a:solidFill>
                                <a:schemeClr val="bg1"/>
                              </a:solidFill>
                            </a:rPr>
                            <a:t>Hierarchical NMM for M/EEG</a:t>
                          </a:r>
                        </a:p>
                        <a:p>
                          <a:r>
                            <a:rPr lang="en-GB" sz="1200" b="1" kern="1200" dirty="0">
                              <a:solidFill>
                                <a:schemeClr val="bg1"/>
                              </a:solidFill>
                            </a:rPr>
                            <a:t>(e.g. David et al. (2003, 2005))</a:t>
                          </a:r>
                          <a:endParaRPr lang="en-GB" sz="1200" b="1" dirty="0">
                            <a:solidFill>
                              <a:schemeClr val="bg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rPr>
                            <a:t>Biophysical basis of the model</a:t>
                          </a:r>
                          <a:br>
                            <a:rPr lang="en-GB" sz="1200" kern="1200" dirty="0">
                              <a:solidFill>
                                <a:schemeClr val="bg2">
                                  <a:lumMod val="10000"/>
                                </a:schemeClr>
                              </a:solidFill>
                            </a:rPr>
                          </a:br>
                          <a:r>
                            <a:rPr lang="en-GB" sz="1000" kern="1200" dirty="0">
                              <a:solidFill>
                                <a:schemeClr val="bg2">
                                  <a:lumMod val="10000"/>
                                </a:schemeClr>
                              </a:solidFill>
                            </a:rPr>
                            <a:t>(x – neuronal states, u – exogenous inputs, h or y – response)</a:t>
                          </a:r>
                          <a:endParaRPr lang="en-GB" sz="1000" kern="1200" dirty="0">
                            <a:solidFill>
                              <a:schemeClr val="bg2">
                                <a:lumMod val="10000"/>
                              </a:schemeClr>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rPr>
                            <a:t>State equation (</a:t>
                          </a:r>
                          <a14:m>
                            <m:oMath xmlns:m="http://schemas.openxmlformats.org/officeDocument/2006/math">
                              <m:acc>
                                <m:accPr>
                                  <m:chr m:val="̇"/>
                                  <m:ctrlPr>
                                    <a:rPr lang="en-GB" sz="1200" i="1" smtClean="0">
                                      <a:solidFill>
                                        <a:schemeClr val="bg2">
                                          <a:lumMod val="10000"/>
                                        </a:schemeClr>
                                      </a:solidFill>
                                      <a:latin typeface="Cambria Math" panose="02040503050406030204" pitchFamily="18" charset="0"/>
                                    </a:rPr>
                                  </m:ctrlPr>
                                </m:accPr>
                                <m:e>
                                  <m:r>
                                    <a:rPr lang="en-GB" sz="1200" b="0" i="1" smtClean="0">
                                      <a:solidFill>
                                        <a:schemeClr val="bg2">
                                          <a:lumMod val="10000"/>
                                        </a:schemeClr>
                                      </a:solidFill>
                                      <a:latin typeface="Cambria Math" panose="02040503050406030204" pitchFamily="18" charset="0"/>
                                    </a:rPr>
                                    <m:t>𝑥</m:t>
                                  </m:r>
                                </m:e>
                              </m:acc>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𝑓</m:t>
                              </m:r>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𝑥</m:t>
                              </m:r>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𝑢</m:t>
                              </m:r>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𝜃</m:t>
                              </m:r>
                              <m:r>
                                <a:rPr lang="en-GB" sz="1200" b="0" i="1" smtClean="0">
                                  <a:solidFill>
                                    <a:schemeClr val="bg2">
                                      <a:lumMod val="10000"/>
                                    </a:schemeClr>
                                  </a:solidFill>
                                  <a:latin typeface="Cambria Math" panose="02040503050406030204" pitchFamily="18" charset="0"/>
                                </a:rPr>
                                <m:t>)</m:t>
                              </m:r>
                            </m:oMath>
                          </a14:m>
                          <a:r>
                            <a:rPr lang="en-GB" sz="1200" kern="1200" dirty="0">
                              <a:solidFill>
                                <a:schemeClr val="bg2">
                                  <a:lumMod val="10000"/>
                                </a:schemeClr>
                              </a:solidFill>
                            </a:rPr>
                            <a:t>), Observer equation (</a:t>
                          </a:r>
                          <a14:m>
                            <m:oMath xmlns:m="http://schemas.openxmlformats.org/officeDocument/2006/math">
                              <m:r>
                                <a:rPr lang="en-GB" sz="1200" b="0" smtClean="0">
                                  <a:solidFill>
                                    <a:schemeClr val="bg2">
                                      <a:lumMod val="10000"/>
                                    </a:schemeClr>
                                  </a:solidFill>
                                  <a:latin typeface="Cambria Math" panose="02040503050406030204" pitchFamily="18" charset="0"/>
                                </a:rPr>
                                <m:t>h</m:t>
                              </m:r>
                              <m:r>
                                <a:rPr lang="en-GB" sz="1200" b="0" smtClean="0">
                                  <a:solidFill>
                                    <a:schemeClr val="bg2">
                                      <a:lumMod val="10000"/>
                                    </a:schemeClr>
                                  </a:solidFill>
                                  <a:latin typeface="Cambria Math" panose="02040503050406030204" pitchFamily="18" charset="0"/>
                                </a:rPr>
                                <m:t>=</m:t>
                              </m:r>
                              <m:r>
                                <a:rPr lang="en-GB" sz="1200" b="0" smtClean="0">
                                  <a:solidFill>
                                    <a:schemeClr val="bg2">
                                      <a:lumMod val="10000"/>
                                    </a:schemeClr>
                                  </a:solidFill>
                                  <a:latin typeface="Cambria Math" panose="02040503050406030204" pitchFamily="18" charset="0"/>
                                </a:rPr>
                                <m:t>𝑔</m:t>
                              </m:r>
                              <m:r>
                                <a:rPr lang="en-GB" sz="1200" b="0" smtClean="0">
                                  <a:solidFill>
                                    <a:schemeClr val="bg2">
                                      <a:lumMod val="10000"/>
                                    </a:schemeClr>
                                  </a:solidFill>
                                  <a:latin typeface="Cambria Math" panose="02040503050406030204" pitchFamily="18" charset="0"/>
                                </a:rPr>
                                <m:t>(</m:t>
                              </m:r>
                              <m:r>
                                <a:rPr lang="en-GB" sz="1200" b="0" smtClean="0">
                                  <a:solidFill>
                                    <a:schemeClr val="bg2">
                                      <a:lumMod val="10000"/>
                                    </a:schemeClr>
                                  </a:solidFill>
                                  <a:latin typeface="Cambria Math" panose="02040503050406030204" pitchFamily="18" charset="0"/>
                                </a:rPr>
                                <m:t>𝑥</m:t>
                              </m:r>
                              <m:r>
                                <a:rPr lang="en-GB" sz="1200" b="0" smtClean="0">
                                  <a:solidFill>
                                    <a:schemeClr val="bg2">
                                      <a:lumMod val="10000"/>
                                    </a:schemeClr>
                                  </a:solidFill>
                                  <a:latin typeface="Cambria Math" panose="02040503050406030204" pitchFamily="18" charset="0"/>
                                </a:rPr>
                                <m:t>,</m:t>
                              </m:r>
                              <m:r>
                                <a:rPr lang="en-GB" sz="1200" b="0" smtClean="0">
                                  <a:solidFill>
                                    <a:schemeClr val="bg2">
                                      <a:lumMod val="10000"/>
                                    </a:schemeClr>
                                  </a:solidFill>
                                  <a:latin typeface="Cambria Math" panose="02040503050406030204" pitchFamily="18" charset="0"/>
                                </a:rPr>
                                <m:t>𝜃</m:t>
                              </m:r>
                              <m:r>
                                <a:rPr lang="en-GB" sz="1200" b="0" smtClean="0">
                                  <a:solidFill>
                                    <a:schemeClr val="bg2">
                                      <a:lumMod val="10000"/>
                                    </a:schemeClr>
                                  </a:solidFill>
                                  <a:latin typeface="Cambria Math" panose="02040503050406030204" pitchFamily="18" charset="0"/>
                                </a:rPr>
                                <m:t>)</m:t>
                              </m:r>
                            </m:oMath>
                          </a14:m>
                          <a:r>
                            <a:rPr lang="en-GB" sz="1200" kern="1200" dirty="0">
                              <a:solidFill>
                                <a:schemeClr val="bg2">
                                  <a:lumMod val="10000"/>
                                </a:schemeClr>
                              </a:solidFill>
                            </a:rPr>
                            <a:t>),</a:t>
                          </a:r>
                          <a:r>
                            <a:rPr lang="en-GB" sz="1200" kern="1200" baseline="0" dirty="0">
                              <a:solidFill>
                                <a:schemeClr val="bg2">
                                  <a:lumMod val="10000"/>
                                </a:schemeClr>
                              </a:solidFill>
                            </a:rPr>
                            <a:t> </a:t>
                          </a:r>
                          <a:r>
                            <a:rPr lang="en-GB" sz="1200" kern="1200" dirty="0">
                              <a:solidFill>
                                <a:schemeClr val="bg2">
                                  <a:lumMod val="10000"/>
                                </a:schemeClr>
                              </a:solidFill>
                            </a:rPr>
                            <a:t>Operators (</a:t>
                          </a:r>
                          <a:r>
                            <a:rPr lang="en-GB" sz="1200" i="1" kern="1200" dirty="0">
                              <a:solidFill>
                                <a:schemeClr val="bg2">
                                  <a:lumMod val="10000"/>
                                </a:schemeClr>
                              </a:solidFill>
                            </a:rPr>
                            <a:t>p(t)</a:t>
                          </a:r>
                          <a:r>
                            <a:rPr lang="en-GB" sz="1200" i="0" kern="1200" baseline="0" dirty="0">
                              <a:solidFill>
                                <a:schemeClr val="bg2">
                                  <a:lumMod val="10000"/>
                                </a:schemeClr>
                              </a:solidFill>
                            </a:rPr>
                            <a:t> </a:t>
                          </a:r>
                          <a:r>
                            <a:rPr lang="en-GB" sz="1200" kern="1200" dirty="0">
                              <a:solidFill>
                                <a:schemeClr val="bg2">
                                  <a:lumMod val="10000"/>
                                </a:schemeClr>
                              </a:solidFill>
                            </a:rPr>
                            <a:t>and </a:t>
                          </a:r>
                          <a:r>
                            <a:rPr lang="en-GB" sz="1200" i="1" kern="1200" dirty="0">
                              <a:solidFill>
                                <a:schemeClr val="bg2">
                                  <a:lumMod val="10000"/>
                                </a:schemeClr>
                              </a:solidFill>
                            </a:rPr>
                            <a:t>S(x)</a:t>
                          </a:r>
                          <a:r>
                            <a:rPr lang="en-GB" sz="1200" kern="1200" dirty="0">
                              <a:solidFill>
                                <a:schemeClr val="bg2">
                                  <a:lumMod val="10000"/>
                                </a:schemeClr>
                              </a:solidFill>
                            </a:rPr>
                            <a:t>), Parameters </a:t>
                          </a:r>
                          <a:r>
                            <a:rPr lang="en-GB" sz="1200" i="0" kern="1200" dirty="0">
                              <a:solidFill>
                                <a:schemeClr val="bg2">
                                  <a:lumMod val="10000"/>
                                </a:schemeClr>
                              </a:solidFill>
                            </a:rPr>
                            <a:t>(e.g. coupling and internal) </a:t>
                          </a:r>
                          <a:endParaRPr lang="en-GB" sz="1200" i="0" kern="1200" dirty="0">
                            <a:solidFill>
                              <a:schemeClr val="bg2">
                                <a:lumMod val="10000"/>
                              </a:schemeClr>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380585"/>
                      </a:ext>
                    </a:extLst>
                  </a:tr>
                  <a:tr h="738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Event-related input and response</a:t>
                          </a:r>
                          <a:br>
                            <a:rPr lang="en-GB" sz="1600" b="1" kern="1200" dirty="0">
                              <a:solidFill>
                                <a:schemeClr val="bg1"/>
                              </a:solidFill>
                            </a:rPr>
                          </a:br>
                          <a:r>
                            <a:rPr lang="en-GB" sz="1200" b="1" kern="1200" dirty="0">
                              <a:solidFill>
                                <a:schemeClr val="bg1"/>
                              </a:solidFill>
                            </a:rPr>
                            <a:t>(see also </a:t>
                          </a:r>
                          <a:r>
                            <a:rPr lang="en-GB" sz="1200" b="1" kern="1200" dirty="0" err="1">
                              <a:solidFill>
                                <a:schemeClr val="bg1"/>
                              </a:solidFill>
                            </a:rPr>
                            <a:t>Kiebel</a:t>
                          </a:r>
                          <a:r>
                            <a:rPr lang="en-GB" sz="1200" b="1" kern="1200" dirty="0">
                              <a:solidFill>
                                <a:schemeClr val="bg1"/>
                              </a:solidFill>
                            </a:rPr>
                            <a:t> et al. (2007))</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rPr>
                            <a:t>Experimental (stimulus)-specific effects are modelled by coupling gains, and intrinsic modulation</a:t>
                          </a:r>
                          <a:endParaRPr lang="en-GB" sz="1200" kern="1200" dirty="0">
                            <a:solidFill>
                              <a:schemeClr val="bg2">
                                <a:lumMod val="10000"/>
                              </a:schemeClr>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14:m>
                            <m:oMath xmlns:m="http://schemas.openxmlformats.org/officeDocument/2006/math">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𝐴</m:t>
                                  </m:r>
                                </m:e>
                                <m:sub>
                                  <m:r>
                                    <a:rPr lang="en-GB" sz="1200" b="0" smtClean="0">
                                      <a:latin typeface="Cambria Math" panose="02040503050406030204" pitchFamily="18" charset="0"/>
                                    </a:rPr>
                                    <m:t>𝑖𝑗𝑘</m:t>
                                  </m:r>
                                </m:sub>
                                <m:sup>
                                  <m:r>
                                    <a:rPr lang="en-GB" sz="1200" b="0" smtClean="0">
                                      <a:latin typeface="Cambria Math" panose="02040503050406030204" pitchFamily="18" charset="0"/>
                                    </a:rPr>
                                    <m:t>𝐹</m:t>
                                  </m:r>
                                </m:sup>
                              </m:sSubSup>
                              <m:r>
                                <a:rPr lang="en-GB" sz="1200" b="0" smtClean="0">
                                  <a:latin typeface="Cambria Math" panose="02040503050406030204" pitchFamily="18" charset="0"/>
                                </a:rPr>
                                <m:t>=</m:t>
                              </m:r>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𝐴</m:t>
                                  </m:r>
                                </m:e>
                                <m:sub>
                                  <m:r>
                                    <a:rPr lang="en-GB" sz="1200" b="0" smtClean="0">
                                      <a:latin typeface="Cambria Math" panose="02040503050406030204" pitchFamily="18" charset="0"/>
                                    </a:rPr>
                                    <m:t>𝑖𝑗</m:t>
                                  </m:r>
                                </m:sub>
                                <m:sup>
                                  <m:r>
                                    <a:rPr lang="en-GB" sz="1200" b="0" smtClean="0">
                                      <a:latin typeface="Cambria Math" panose="02040503050406030204" pitchFamily="18" charset="0"/>
                                    </a:rPr>
                                    <m:t>𝐹</m:t>
                                  </m:r>
                                </m:sup>
                              </m:sSubSup>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𝐵</m:t>
                                  </m:r>
                                </m:e>
                                <m:sub>
                                  <m:r>
                                    <a:rPr lang="en-GB" sz="1200" b="0" smtClean="0">
                                      <a:latin typeface="Cambria Math" panose="02040503050406030204" pitchFamily="18" charset="0"/>
                                    </a:rPr>
                                    <m:t>𝑖𝑗𝑘</m:t>
                                  </m:r>
                                </m:sub>
                                <m:sup/>
                              </m:sSubSup>
                              <m:r>
                                <a:rPr lang="en-GB" sz="1200" b="0" smtClean="0">
                                  <a:latin typeface="Cambria Math" panose="02040503050406030204" pitchFamily="18" charset="0"/>
                                </a:rPr>
                                <m:t> </m:t>
                              </m:r>
                            </m:oMath>
                          </a14:m>
                          <a:r>
                            <a:rPr lang="en-GB" sz="1200" dirty="0"/>
                            <a:t>,</a:t>
                          </a:r>
                          <a:r>
                            <a:rPr lang="en-GB" sz="1200" baseline="0" dirty="0"/>
                            <a:t> </a:t>
                          </a:r>
                          <a14:m>
                            <m:oMath xmlns:m="http://schemas.openxmlformats.org/officeDocument/2006/math">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𝐴</m:t>
                                  </m:r>
                                </m:e>
                                <m:sub>
                                  <m:r>
                                    <a:rPr lang="en-GB" sz="1200" b="0" smtClean="0">
                                      <a:latin typeface="Cambria Math" panose="02040503050406030204" pitchFamily="18" charset="0"/>
                                    </a:rPr>
                                    <m:t>𝑖𝑗𝑘</m:t>
                                  </m:r>
                                </m:sub>
                                <m:sup>
                                  <m:r>
                                    <a:rPr lang="en-GB" sz="1200" b="0" smtClean="0">
                                      <a:latin typeface="Cambria Math" panose="02040503050406030204" pitchFamily="18" charset="0"/>
                                    </a:rPr>
                                    <m:t>𝐵</m:t>
                                  </m:r>
                                </m:sup>
                              </m:sSubSup>
                              <m:r>
                                <a:rPr lang="en-GB" sz="1200" b="0" smtClean="0">
                                  <a:latin typeface="Cambria Math" panose="02040503050406030204" pitchFamily="18" charset="0"/>
                                </a:rPr>
                                <m:t>=</m:t>
                              </m:r>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𝐴</m:t>
                                  </m:r>
                                </m:e>
                                <m:sub>
                                  <m:r>
                                    <a:rPr lang="en-GB" sz="1200" b="0" smtClean="0">
                                      <a:latin typeface="Cambria Math" panose="02040503050406030204" pitchFamily="18" charset="0"/>
                                    </a:rPr>
                                    <m:t>𝑖𝑗</m:t>
                                  </m:r>
                                </m:sub>
                                <m:sup>
                                  <m:r>
                                    <a:rPr lang="en-GB" sz="1200" b="0" smtClean="0">
                                      <a:latin typeface="Cambria Math" panose="02040503050406030204" pitchFamily="18" charset="0"/>
                                    </a:rPr>
                                    <m:t>𝐵</m:t>
                                  </m:r>
                                </m:sup>
                              </m:sSubSup>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𝐵</m:t>
                                  </m:r>
                                </m:e>
                                <m:sub>
                                  <m:r>
                                    <a:rPr lang="en-GB" sz="1200" b="0" smtClean="0">
                                      <a:latin typeface="Cambria Math" panose="02040503050406030204" pitchFamily="18" charset="0"/>
                                    </a:rPr>
                                    <m:t>𝑖𝑗𝑘</m:t>
                                  </m:r>
                                </m:sub>
                                <m:sup/>
                              </m:sSubSup>
                            </m:oMath>
                          </a14:m>
                          <a:r>
                            <a:rPr lang="en-GB" sz="1200" dirty="0"/>
                            <a:t>, </a:t>
                          </a:r>
                          <a14:m>
                            <m:oMath xmlns:m="http://schemas.openxmlformats.org/officeDocument/2006/math">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𝐴</m:t>
                                  </m:r>
                                </m:e>
                                <m:sub>
                                  <m:r>
                                    <a:rPr lang="en-GB" sz="1200" b="0" smtClean="0">
                                      <a:latin typeface="Cambria Math" panose="02040503050406030204" pitchFamily="18" charset="0"/>
                                    </a:rPr>
                                    <m:t>𝑖𝑗𝑘</m:t>
                                  </m:r>
                                </m:sub>
                                <m:sup>
                                  <m:r>
                                    <a:rPr lang="en-GB" sz="1200" b="0" smtClean="0">
                                      <a:latin typeface="Cambria Math" panose="02040503050406030204" pitchFamily="18" charset="0"/>
                                    </a:rPr>
                                    <m:t>𝐿</m:t>
                                  </m:r>
                                </m:sup>
                              </m:sSubSup>
                              <m:r>
                                <a:rPr lang="en-GB" sz="1200" b="0" smtClean="0">
                                  <a:latin typeface="Cambria Math" panose="02040503050406030204" pitchFamily="18" charset="0"/>
                                </a:rPr>
                                <m:t>=</m:t>
                              </m:r>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𝐴</m:t>
                                  </m:r>
                                </m:e>
                                <m:sub>
                                  <m:r>
                                    <a:rPr lang="en-GB" sz="1200" b="0" smtClean="0">
                                      <a:latin typeface="Cambria Math" panose="02040503050406030204" pitchFamily="18" charset="0"/>
                                    </a:rPr>
                                    <m:t>𝑖𝑗</m:t>
                                  </m:r>
                                </m:sub>
                                <m:sup>
                                  <m:r>
                                    <a:rPr lang="en-GB" sz="1200" b="0" smtClean="0">
                                      <a:latin typeface="Cambria Math" panose="02040503050406030204" pitchFamily="18" charset="0"/>
                                    </a:rPr>
                                    <m:t>𝐿</m:t>
                                  </m:r>
                                </m:sup>
                              </m:sSubSup>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𝐵</m:t>
                                  </m:r>
                                </m:e>
                                <m:sub>
                                  <m:r>
                                    <a:rPr lang="en-GB" sz="1200" b="0" smtClean="0">
                                      <a:latin typeface="Cambria Math" panose="02040503050406030204" pitchFamily="18" charset="0"/>
                                    </a:rPr>
                                    <m:t>𝑖𝑗𝑘</m:t>
                                  </m:r>
                                </m:sub>
                                <m:sup/>
                              </m:sSubSup>
                            </m:oMath>
                          </a14:m>
                          <a:endParaRPr lang="en-GB" sz="1200" dirty="0"/>
                        </a:p>
                        <a:p>
                          <a:pPr algn="l"/>
                          <a:r>
                            <a:rPr lang="en-GB" sz="1000" kern="1200" dirty="0">
                              <a:solidFill>
                                <a:schemeClr val="bg2">
                                  <a:lumMod val="10000"/>
                                </a:schemeClr>
                              </a:solidFill>
                            </a:rPr>
                            <a:t>(</a:t>
                          </a:r>
                          <a:r>
                            <a:rPr lang="en-GB" sz="1000" i="1" kern="1200" dirty="0" err="1">
                              <a:solidFill>
                                <a:schemeClr val="bg2">
                                  <a:lumMod val="10000"/>
                                </a:schemeClr>
                              </a:solidFill>
                            </a:rPr>
                            <a:t>A</a:t>
                          </a:r>
                          <a:r>
                            <a:rPr lang="en-GB" sz="1000" i="1" kern="1200" baseline="-25000" dirty="0" err="1">
                              <a:solidFill>
                                <a:schemeClr val="bg2">
                                  <a:lumMod val="10000"/>
                                </a:schemeClr>
                              </a:solidFill>
                            </a:rPr>
                            <a:t>ij</a:t>
                          </a:r>
                          <a:r>
                            <a:rPr lang="en-GB" sz="1000" i="1" kern="1200" baseline="-25000" dirty="0">
                              <a:solidFill>
                                <a:schemeClr val="bg2">
                                  <a:lumMod val="10000"/>
                                </a:schemeClr>
                              </a:solidFill>
                            </a:rPr>
                            <a:t> </a:t>
                          </a:r>
                          <a:r>
                            <a:rPr lang="en-GB" sz="1000" kern="1200" dirty="0">
                              <a:solidFill>
                                <a:schemeClr val="bg2">
                                  <a:lumMod val="10000"/>
                                </a:schemeClr>
                              </a:solidFill>
                            </a:rPr>
                            <a:t>encodes connection strength to </a:t>
                          </a:r>
                          <a:r>
                            <a:rPr lang="en-GB" sz="1000" i="1" kern="1200" dirty="0" err="1">
                              <a:solidFill>
                                <a:schemeClr val="bg2">
                                  <a:lumMod val="10000"/>
                                </a:schemeClr>
                              </a:solidFill>
                            </a:rPr>
                            <a:t>i</a:t>
                          </a:r>
                          <a:r>
                            <a:rPr lang="en-GB" sz="1000" kern="1200" dirty="0" err="1">
                              <a:solidFill>
                                <a:schemeClr val="bg2">
                                  <a:lumMod val="10000"/>
                                </a:schemeClr>
                              </a:solidFill>
                            </a:rPr>
                            <a:t>th</a:t>
                          </a:r>
                          <a:r>
                            <a:rPr lang="en-GB" sz="1000" kern="1200" dirty="0">
                              <a:solidFill>
                                <a:schemeClr val="bg2">
                                  <a:lumMod val="10000"/>
                                </a:schemeClr>
                              </a:solidFill>
                            </a:rPr>
                            <a:t> from </a:t>
                          </a:r>
                          <a:r>
                            <a:rPr lang="en-GB" sz="1000" i="1" kern="1200" dirty="0" err="1">
                              <a:solidFill>
                                <a:schemeClr val="bg2">
                                  <a:lumMod val="10000"/>
                                </a:schemeClr>
                              </a:solidFill>
                            </a:rPr>
                            <a:t>j</a:t>
                          </a:r>
                          <a:r>
                            <a:rPr lang="en-GB" sz="1000" kern="1200" dirty="0" err="1">
                              <a:solidFill>
                                <a:schemeClr val="bg2">
                                  <a:lumMod val="10000"/>
                                </a:schemeClr>
                              </a:solidFill>
                            </a:rPr>
                            <a:t>th</a:t>
                          </a:r>
                          <a:r>
                            <a:rPr lang="en-GB" sz="1000" kern="1200" dirty="0">
                              <a:solidFill>
                                <a:schemeClr val="bg2">
                                  <a:lumMod val="10000"/>
                                </a:schemeClr>
                              </a:solidFill>
                            </a:rPr>
                            <a:t> source (</a:t>
                          </a:r>
                          <a:r>
                            <a:rPr lang="en-GB" sz="1000" kern="1200" baseline="0" dirty="0">
                              <a:solidFill>
                                <a:schemeClr val="bg2">
                                  <a:lumMod val="10000"/>
                                </a:schemeClr>
                              </a:solidFill>
                            </a:rPr>
                            <a:t>forward, backward, lateral); </a:t>
                          </a:r>
                          <a:r>
                            <a:rPr lang="en-GB" sz="1000" i="1" kern="1200" dirty="0" err="1">
                              <a:solidFill>
                                <a:schemeClr val="bg2">
                                  <a:lumMod val="10000"/>
                                </a:schemeClr>
                              </a:solidFill>
                            </a:rPr>
                            <a:t>B</a:t>
                          </a:r>
                          <a:r>
                            <a:rPr lang="en-GB" sz="1000" i="1" kern="1200" baseline="-25000" dirty="0" err="1">
                              <a:solidFill>
                                <a:schemeClr val="bg2">
                                  <a:lumMod val="10000"/>
                                </a:schemeClr>
                              </a:solidFill>
                            </a:rPr>
                            <a:t>ijk</a:t>
                          </a:r>
                          <a:r>
                            <a:rPr lang="en-GB" sz="1000" i="1" kern="1200" baseline="-25000" dirty="0">
                              <a:solidFill>
                                <a:schemeClr val="bg2">
                                  <a:lumMod val="10000"/>
                                </a:schemeClr>
                              </a:solidFill>
                            </a:rPr>
                            <a:t> </a:t>
                          </a:r>
                          <a:r>
                            <a:rPr lang="en-GB" sz="1000" kern="1200" baseline="0" dirty="0">
                              <a:solidFill>
                                <a:schemeClr val="bg2">
                                  <a:lumMod val="10000"/>
                                </a:schemeClr>
                              </a:solidFill>
                            </a:rPr>
                            <a:t>encodes its gain for the </a:t>
                          </a:r>
                          <a:r>
                            <a:rPr lang="en-GB" sz="1000" i="1" kern="1200" baseline="0" dirty="0">
                              <a:solidFill>
                                <a:schemeClr val="bg2">
                                  <a:lumMod val="10000"/>
                                </a:schemeClr>
                              </a:solidFill>
                            </a:rPr>
                            <a:t>k</a:t>
                          </a:r>
                          <a:r>
                            <a:rPr lang="en-GB" sz="1000" kern="1200" baseline="0" dirty="0">
                              <a:solidFill>
                                <a:schemeClr val="bg2">
                                  <a:lumMod val="10000"/>
                                </a:schemeClr>
                              </a:solidFill>
                            </a:rPr>
                            <a:t>th ERP) </a:t>
                          </a:r>
                        </a:p>
                        <a:p>
                          <a:pPr algn="l"/>
                          <a14:m>
                            <m:oMath xmlns:m="http://schemas.openxmlformats.org/officeDocument/2006/math">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𝐻</m:t>
                                  </m:r>
                                </m:e>
                                <m:sub>
                                  <m:r>
                                    <a:rPr lang="en-GB" sz="1200" b="0" smtClean="0">
                                      <a:latin typeface="Cambria Math" panose="02040503050406030204" pitchFamily="18" charset="0"/>
                                    </a:rPr>
                                    <m:t>𝑒𝑘</m:t>
                                  </m:r>
                                </m:sub>
                                <m:sup>
                                  <m:r>
                                    <a:rPr lang="en-GB" sz="1200" b="0" smtClean="0">
                                      <a:latin typeface="Cambria Math" panose="02040503050406030204" pitchFamily="18" charset="0"/>
                                    </a:rPr>
                                    <m:t>(</m:t>
                                  </m:r>
                                  <m:r>
                                    <a:rPr lang="en-GB" sz="1200" b="0" smtClean="0">
                                      <a:latin typeface="Cambria Math" panose="02040503050406030204" pitchFamily="18" charset="0"/>
                                    </a:rPr>
                                    <m:t>𝑖</m:t>
                                  </m:r>
                                  <m:r>
                                    <a:rPr lang="en-GB" sz="1200" b="0" smtClean="0">
                                      <a:latin typeface="Cambria Math" panose="02040503050406030204" pitchFamily="18" charset="0"/>
                                    </a:rPr>
                                    <m:t>)</m:t>
                                  </m:r>
                                </m:sup>
                              </m:sSubSup>
                              <m:r>
                                <a:rPr lang="en-GB" sz="1200" b="0" smtClean="0">
                                  <a:latin typeface="Cambria Math" panose="02040503050406030204" pitchFamily="18" charset="0"/>
                                </a:rPr>
                                <m:t>=</m:t>
                              </m:r>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𝐻</m:t>
                                  </m:r>
                                </m:e>
                                <m:sub>
                                  <m:r>
                                    <a:rPr lang="en-GB" sz="1200" b="0" smtClean="0">
                                      <a:latin typeface="Cambria Math" panose="02040503050406030204" pitchFamily="18" charset="0"/>
                                    </a:rPr>
                                    <m:t>𝑒</m:t>
                                  </m:r>
                                </m:sub>
                                <m:sup>
                                  <m:r>
                                    <a:rPr lang="en-GB" sz="1200" b="0" smtClean="0">
                                      <a:latin typeface="Cambria Math" panose="02040503050406030204" pitchFamily="18" charset="0"/>
                                    </a:rPr>
                                    <m:t>(</m:t>
                                  </m:r>
                                  <m:r>
                                    <a:rPr lang="en-GB" sz="1200" b="0" smtClean="0">
                                      <a:latin typeface="Cambria Math" panose="02040503050406030204" pitchFamily="18" charset="0"/>
                                    </a:rPr>
                                    <m:t>𝑖</m:t>
                                  </m:r>
                                  <m:r>
                                    <a:rPr lang="en-GB" sz="1200" b="0" smtClean="0">
                                      <a:latin typeface="Cambria Math" panose="02040503050406030204" pitchFamily="18" charset="0"/>
                                    </a:rPr>
                                    <m:t>)</m:t>
                                  </m:r>
                                </m:sup>
                              </m:sSubSup>
                              <m:sSubSup>
                                <m:sSubSupPr>
                                  <m:ctrlPr>
                                    <a:rPr lang="en-GB" sz="1200" i="1" smtClean="0">
                                      <a:latin typeface="Cambria Math" panose="02040503050406030204" pitchFamily="18" charset="0"/>
                                    </a:rPr>
                                  </m:ctrlPr>
                                </m:sSubSupPr>
                                <m:e>
                                  <m:r>
                                    <a:rPr lang="en-GB" sz="1200" b="0" smtClean="0">
                                      <a:latin typeface="Cambria Math" panose="02040503050406030204" pitchFamily="18" charset="0"/>
                                    </a:rPr>
                                    <m:t>𝐵</m:t>
                                  </m:r>
                                </m:e>
                                <m:sub>
                                  <m:r>
                                    <a:rPr lang="en-GB" sz="1200" b="0" smtClean="0">
                                      <a:latin typeface="Cambria Math" panose="02040503050406030204" pitchFamily="18" charset="0"/>
                                    </a:rPr>
                                    <m:t>𝑖𝑗𝑘</m:t>
                                  </m:r>
                                </m:sub>
                                <m:sup/>
                              </m:sSubSup>
                            </m:oMath>
                          </a14:m>
                          <a:r>
                            <a:rPr lang="en-GB" sz="1200" dirty="0"/>
                            <a:t> </a:t>
                          </a:r>
                          <a:r>
                            <a:rPr lang="en-GB" sz="1000" dirty="0"/>
                            <a:t>(intrinsic change </a:t>
                          </a:r>
                          <a:r>
                            <a:rPr lang="en-GB" sz="1000" kern="1200" baseline="0" dirty="0">
                              <a:solidFill>
                                <a:schemeClr val="bg2">
                                  <a:lumMod val="10000"/>
                                </a:schemeClr>
                              </a:solidFill>
                            </a:rPr>
                            <a:t>through gain of </a:t>
                          </a:r>
                          <a:r>
                            <a:rPr lang="en-GB" sz="1000" dirty="0"/>
                            <a:t>amplitude </a:t>
                          </a:r>
                          <a:r>
                            <a:rPr lang="en-GB" sz="1000" i="1" dirty="0"/>
                            <a:t>H</a:t>
                          </a:r>
                          <a:r>
                            <a:rPr lang="en-GB" sz="1000" i="1" baseline="-25000" dirty="0"/>
                            <a:t>e</a:t>
                          </a:r>
                          <a:r>
                            <a:rPr lang="en-GB" sz="10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340231"/>
                      </a:ext>
                    </a:extLst>
                  </a:tr>
                  <a:tr h="4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Spatial forward model</a:t>
                          </a:r>
                          <a:br>
                            <a:rPr lang="en-GB" sz="1600" b="1" kern="1200" dirty="0">
                              <a:solidFill>
                                <a:schemeClr val="bg1"/>
                              </a:solidFill>
                            </a:rPr>
                          </a:br>
                          <a:r>
                            <a:rPr lang="en-GB" sz="1200" b="1" kern="1200" dirty="0">
                              <a:solidFill>
                                <a:schemeClr val="bg1"/>
                              </a:solidFill>
                            </a:rPr>
                            <a:t>(e.g. </a:t>
                          </a:r>
                          <a:r>
                            <a:rPr lang="en-GB" sz="1200" b="1" kern="1200" dirty="0" err="1">
                              <a:solidFill>
                                <a:schemeClr val="bg1"/>
                              </a:solidFill>
                            </a:rPr>
                            <a:t>Kiebel</a:t>
                          </a:r>
                          <a:r>
                            <a:rPr lang="en-GB" sz="1200" b="1" kern="1200" dirty="0">
                              <a:solidFill>
                                <a:schemeClr val="bg1"/>
                              </a:solidFill>
                            </a:rPr>
                            <a:t> et al. (2006, 2008))</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Relationship between observed scalp data (</a:t>
                          </a:r>
                          <a:r>
                            <a:rPr lang="en-GB" sz="1200" i="1" dirty="0"/>
                            <a:t>h</a:t>
                          </a:r>
                          <a:r>
                            <a:rPr lang="en-GB" sz="1200" dirty="0"/>
                            <a:t>) and </a:t>
                          </a:r>
                          <a:r>
                            <a:rPr lang="en-GB" sz="1200" i="1" dirty="0" err="1"/>
                            <a:t>i</a:t>
                          </a:r>
                          <a:r>
                            <a:rPr lang="en-GB" sz="1200" dirty="0" err="1"/>
                            <a:t>th</a:t>
                          </a:r>
                          <a:r>
                            <a:rPr lang="en-GB" sz="1200" dirty="0"/>
                            <a:t> source data (</a:t>
                          </a:r>
                          <a:r>
                            <a:rPr lang="en-GB" sz="1200" i="1" dirty="0"/>
                            <a:t>x</a:t>
                          </a:r>
                          <a:r>
                            <a:rPr lang="en-GB" sz="1200" i="1" baseline="-25000" dirty="0"/>
                            <a:t>0 </a:t>
                          </a:r>
                          <a:r>
                            <a:rPr lang="en-GB" sz="1200" i="1" baseline="30000" dirty="0"/>
                            <a:t>(</a:t>
                          </a:r>
                          <a:r>
                            <a:rPr lang="en-GB" sz="1200" i="1" baseline="30000" dirty="0" err="1"/>
                            <a:t>i</a:t>
                          </a:r>
                          <a:r>
                            <a:rPr lang="en-GB" sz="1200" i="1" baseline="30000" dirty="0"/>
                            <a:t>)</a:t>
                          </a:r>
                          <a:r>
                            <a:rPr lang="en-GB" sz="1200" baseline="0" dirty="0"/>
                            <a:t>) </a:t>
                          </a:r>
                          <a:r>
                            <a:rPr lang="en-GB" sz="1000" baseline="0" dirty="0"/>
                            <a:t>(assumed to be linear and instantaneous)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GB" sz="1200" b="0" smtClean="0">
                                  <a:latin typeface="Cambria Math" panose="02040503050406030204" pitchFamily="18" charset="0"/>
                                </a:rPr>
                                <m:t>h</m:t>
                              </m:r>
                              <m:r>
                                <a:rPr lang="en-GB" sz="1200" b="0" smtClean="0">
                                  <a:latin typeface="Cambria Math" panose="02040503050406030204" pitchFamily="18" charset="0"/>
                                </a:rPr>
                                <m:t>=</m:t>
                              </m:r>
                              <m:r>
                                <a:rPr lang="en-GB" sz="1200" b="0" smtClean="0">
                                  <a:latin typeface="Cambria Math" panose="02040503050406030204" pitchFamily="18" charset="0"/>
                                </a:rPr>
                                <m:t>𝑔</m:t>
                              </m:r>
                              <m:d>
                                <m:dPr>
                                  <m:ctrlPr>
                                    <a:rPr lang="en-GB" sz="1200" b="0" i="1" smtClean="0">
                                      <a:latin typeface="Cambria Math" panose="02040503050406030204" pitchFamily="18" charset="0"/>
                                    </a:rPr>
                                  </m:ctrlPr>
                                </m:dPr>
                                <m:e>
                                  <m:r>
                                    <a:rPr lang="en-GB" sz="1200" b="0" smtClean="0">
                                      <a:latin typeface="Cambria Math" panose="02040503050406030204" pitchFamily="18" charset="0"/>
                                    </a:rPr>
                                    <m:t>𝑥</m:t>
                                  </m:r>
                                  <m:r>
                                    <a:rPr lang="en-GB" sz="1200" b="0" smtClean="0">
                                      <a:latin typeface="Cambria Math" panose="02040503050406030204" pitchFamily="18" charset="0"/>
                                    </a:rPr>
                                    <m:t>,</m:t>
                                  </m:r>
                                  <m:r>
                                    <a:rPr lang="en-GB" sz="1200" b="0" smtClean="0">
                                      <a:latin typeface="Cambria Math" panose="02040503050406030204" pitchFamily="18" charset="0"/>
                                    </a:rPr>
                                    <m:t>𝜃</m:t>
                                  </m:r>
                                </m:e>
                              </m:d>
                              <m:r>
                                <a:rPr lang="en-GB" sz="1200" b="0" smtClean="0">
                                  <a:latin typeface="Cambria Math" panose="02040503050406030204" pitchFamily="18" charset="0"/>
                                </a:rPr>
                                <m:t>=</m:t>
                              </m:r>
                              <m:r>
                                <a:rPr lang="en-GB" sz="1200" b="0" smtClean="0">
                                  <a:latin typeface="Cambria Math" panose="02040503050406030204" pitchFamily="18" charset="0"/>
                                </a:rPr>
                                <m:t>𝐿</m:t>
                              </m:r>
                              <m:r>
                                <a:rPr lang="en-GB" sz="1200" b="0"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smtClean="0">
                                      <a:latin typeface="Cambria Math" panose="02040503050406030204" pitchFamily="18" charset="0"/>
                                    </a:rPr>
                                    <m:t>𝜃</m:t>
                                  </m:r>
                                </m:e>
                                <m:sup>
                                  <m:r>
                                    <a:rPr lang="en-GB" sz="1200" b="0" smtClean="0">
                                      <a:latin typeface="Cambria Math" panose="02040503050406030204" pitchFamily="18" charset="0"/>
                                    </a:rPr>
                                    <m:t>𝐿</m:t>
                                  </m:r>
                                </m:sup>
                              </m:sSup>
                              <m:r>
                                <a:rPr lang="en-GB" sz="1200" b="0"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smtClean="0">
                                      <a:latin typeface="Cambria Math" panose="02040503050406030204" pitchFamily="18" charset="0"/>
                                    </a:rPr>
                                    <m:t>𝑥</m:t>
                                  </m:r>
                                </m:e>
                                <m:sub>
                                  <m:r>
                                    <a:rPr lang="en-GB" sz="1200" b="0" smtClean="0">
                                      <a:latin typeface="Cambria Math" panose="02040503050406030204" pitchFamily="18" charset="0"/>
                                    </a:rPr>
                                    <m:t>0</m:t>
                                  </m:r>
                                </m:sub>
                              </m:sSub>
                            </m:oMath>
                          </a14:m>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2">
                                  <a:lumMod val="10000"/>
                                </a:schemeClr>
                              </a:solidFill>
                            </a:rPr>
                            <a:t>(</a:t>
                          </a:r>
                          <a:r>
                            <a:rPr lang="en-GB" sz="1000" i="1" kern="1200" dirty="0">
                              <a:solidFill>
                                <a:schemeClr val="bg2">
                                  <a:lumMod val="10000"/>
                                </a:schemeClr>
                              </a:solidFill>
                            </a:rPr>
                            <a:t>L</a:t>
                          </a:r>
                          <a:r>
                            <a:rPr lang="en-GB" sz="1000" kern="1200" dirty="0">
                              <a:solidFill>
                                <a:schemeClr val="bg2">
                                  <a:lumMod val="10000"/>
                                </a:schemeClr>
                              </a:solidFill>
                            </a:rPr>
                            <a:t> is lead-field matrix (i.e., spatial forward model) and accounts for the passive conduction of the electromagnetic field)</a:t>
                          </a:r>
                          <a:r>
                            <a:rPr lang="en-GB" sz="1000" kern="1200" baseline="0" dirty="0">
                              <a:solidFill>
                                <a:schemeClr val="bg2">
                                  <a:lumMod val="10000"/>
                                </a:schemeClr>
                              </a:solidFill>
                            </a:rPr>
                            <a:t> </a:t>
                          </a:r>
                          <a:endParaRPr lang="en-GB" sz="1000" kern="1200" baseline="0" dirty="0">
                            <a:solidFill>
                              <a:schemeClr val="bg2">
                                <a:lumMod val="10000"/>
                              </a:schemeClr>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075219"/>
                      </a:ext>
                    </a:extLst>
                  </a:tr>
                  <a:tr h="360798">
                    <a:tc>
                      <a:txBody>
                        <a:bodyPr/>
                        <a:lstStyle/>
                        <a:p>
                          <a:r>
                            <a:rPr lang="en-GB" sz="1600" b="1" kern="1200" dirty="0">
                              <a:solidFill>
                                <a:schemeClr val="bg1"/>
                              </a:solidFill>
                            </a:rPr>
                            <a:t>Dimension reduction</a:t>
                          </a:r>
                          <a:endParaRPr lang="en-GB"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Computational efficiency, retaining max.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𝐸𝑦</m:t>
                              </m:r>
                            </m:oMath>
                          </a14:m>
                          <a:r>
                            <a:rPr lang="en-GB" sz="1200" i="1" dirty="0"/>
                            <a:t>, </a:t>
                          </a:r>
                          <a14:m>
                            <m:oMath xmlns:m="http://schemas.openxmlformats.org/officeDocument/2006/math">
                              <m:r>
                                <a:rPr lang="en-GB" sz="1200" b="0" i="1" smtClean="0">
                                  <a:latin typeface="Cambria Math" panose="02040503050406030204" pitchFamily="18" charset="0"/>
                                </a:rPr>
                                <m:t>𝐿</m:t>
                              </m:r>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𝐸𝐿</m:t>
                              </m:r>
                            </m:oMath>
                          </a14:m>
                          <a:r>
                            <a:rPr lang="en-GB" sz="1200" i="1" dirty="0"/>
                            <a:t>, </a:t>
                          </a:r>
                          <a14:m>
                            <m:oMath xmlns:m="http://schemas.openxmlformats.org/officeDocument/2006/math">
                              <m:r>
                                <a:rPr lang="en-GB" sz="1200" b="0" i="1" smtClean="0">
                                  <a:latin typeface="Cambria Math" panose="02040503050406030204" pitchFamily="18" charset="0"/>
                                </a:rPr>
                                <m:t>𝑒</m:t>
                              </m:r>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𝐸𝑒</m:t>
                              </m:r>
                            </m:oMath>
                          </a14:m>
                          <a:endParaRPr lang="en-GB" sz="1200" i="1" dirty="0"/>
                        </a:p>
                        <a:p>
                          <a:r>
                            <a:rPr lang="en-GB" sz="1000" dirty="0"/>
                            <a:t>(projection of data on subspace def. by principal Eigenvectors </a:t>
                          </a:r>
                          <a:r>
                            <a:rPr lang="en-GB" sz="1000" i="1" dirty="0"/>
                            <a:t>E</a:t>
                          </a:r>
                          <a:r>
                            <a:rPr lang="en-GB" sz="10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145079"/>
                      </a:ext>
                    </a:extLst>
                  </a:tr>
                  <a:tr h="1237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Observation and </a:t>
                          </a:r>
                          <a:br>
                            <a:rPr lang="en-GB" sz="1600" b="1" kern="1200" dirty="0">
                              <a:solidFill>
                                <a:schemeClr val="bg1"/>
                              </a:solidFill>
                            </a:rPr>
                          </a:br>
                          <a:r>
                            <a:rPr lang="en-GB" sz="1600" b="1" kern="1200" dirty="0">
                              <a:solidFill>
                                <a:schemeClr val="bg1"/>
                              </a:solidFill>
                            </a:rPr>
                            <a:t>likelihood model</a:t>
                          </a:r>
                          <a:br>
                            <a:rPr lang="en-GB" sz="1600" b="1" kern="1200" dirty="0">
                              <a:solidFill>
                                <a:schemeClr val="bg1"/>
                              </a:solidFill>
                            </a:rPr>
                          </a:br>
                          <a:r>
                            <a:rPr lang="en-GB" sz="1200" b="1" kern="1200" dirty="0">
                              <a:solidFill>
                                <a:schemeClr val="bg1"/>
                              </a:solidFill>
                              <a:latin typeface="+mn-lt"/>
                              <a:ea typeface="+mn-ea"/>
                              <a:cs typeface="+mn-cs"/>
                            </a:rPr>
                            <a:t>(see also </a:t>
                          </a:r>
                          <a:r>
                            <a:rPr lang="en-GB" sz="1200" b="1" kern="1200" dirty="0" err="1">
                              <a:solidFill>
                                <a:schemeClr val="bg1"/>
                              </a:solidFill>
                              <a:latin typeface="+mn-lt"/>
                              <a:ea typeface="+mn-ea"/>
                              <a:cs typeface="+mn-cs"/>
                            </a:rPr>
                            <a:t>Kiebel</a:t>
                          </a:r>
                          <a:r>
                            <a:rPr lang="en-GB" sz="1200" b="1" kern="1200" dirty="0">
                              <a:solidFill>
                                <a:schemeClr val="bg1"/>
                              </a:solidFill>
                              <a:latin typeface="+mn-lt"/>
                              <a:ea typeface="+mn-ea"/>
                              <a:cs typeface="+mn-cs"/>
                            </a:rPr>
                            <a:t> et al. (2008))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Generate predicted measurement (i.e. generalized convolution of inputs), delivers an observation model and associated likelihood; model is fitted by tuning free parameters </a:t>
                          </a:r>
                          <a14:m>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e>
                              </m:d>
                            </m:oMath>
                          </a14:m>
                          <a:r>
                            <a:rPr lang="en-GB" sz="1200" dirty="0"/>
                            <a:t> to minimize</a:t>
                          </a:r>
                          <a:r>
                            <a:rPr lang="en-GB" sz="1200" baseline="0" dirty="0"/>
                            <a:t> discrepancy between predicted and observed model under complexity constraints (minimize </a:t>
                          </a:r>
                          <a:r>
                            <a:rPr lang="en-GB" sz="1200" i="1" baseline="0" dirty="0"/>
                            <a:t>Variational Free Energy</a:t>
                          </a:r>
                          <a:r>
                            <a:rPr lang="en-GB" sz="1200" baseline="0" dirty="0"/>
                            <a:t>) </a:t>
                          </a:r>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GB" sz="1200" b="0" i="0" smtClean="0">
                                  <a:latin typeface="Cambria Math" panose="02040503050406030204" pitchFamily="18" charset="0"/>
                                </a:rPr>
                                <m:t>y</m:t>
                              </m:r>
                              <m:r>
                                <a:rPr lang="en-GB" sz="1200" b="0" smtClean="0">
                                  <a:latin typeface="Cambria Math" panose="02040503050406030204" pitchFamily="18" charset="0"/>
                                </a:rPr>
                                <m:t>=</m:t>
                              </m:r>
                              <m:r>
                                <a:rPr lang="en-GB" sz="1200" b="0" i="1" smtClean="0">
                                  <a:latin typeface="Cambria Math" panose="02040503050406030204" pitchFamily="18" charset="0"/>
                                </a:rPr>
                                <m:t>𝑣𝑒𝑐</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h</m:t>
                                  </m:r>
                                  <m:r>
                                    <a:rPr lang="en-GB" sz="1200" b="0" i="1" smtClean="0">
                                      <a:latin typeface="Cambria Math" panose="02040503050406030204" pitchFamily="18" charset="0"/>
                                    </a:rPr>
                                    <m:t>(</m:t>
                                  </m:r>
                                  <m:r>
                                    <a:rPr lang="en-GB" sz="1200" b="0" i="1" smtClean="0">
                                      <a:latin typeface="Cambria Math" panose="02040503050406030204" pitchFamily="18" charset="0"/>
                                    </a:rPr>
                                    <m:t>𝜃</m:t>
                                  </m:r>
                                </m:e>
                              </m:d>
                              <m:r>
                                <a:rPr lang="en-GB" sz="1200" b="0" i="1" smtClean="0">
                                  <a:latin typeface="Cambria Math" panose="02040503050406030204" pitchFamily="18" charset="0"/>
                                </a:rPr>
                                <m:t>+</m:t>
                              </m:r>
                              <m:r>
                                <a:rPr lang="en-GB" sz="1200" b="0" i="1" smtClean="0">
                                  <a:latin typeface="Cambria Math" panose="02040503050406030204" pitchFamily="18" charset="0"/>
                                </a:rPr>
                                <m:t>𝑋</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𝜃</m:t>
                                  </m:r>
                                </m:e>
                                <m:sup>
                                  <m:r>
                                    <a:rPr lang="en-GB" sz="1200" b="0" i="1" smtClean="0">
                                      <a:latin typeface="Cambria Math" panose="02040503050406030204" pitchFamily="18" charset="0"/>
                                    </a:rPr>
                                    <m:t>𝑋</m:t>
                                  </m:r>
                                </m:sup>
                              </m:sSup>
                              <m:r>
                                <a:rPr lang="en-GB" sz="1200" b="0" i="1" smtClean="0">
                                  <a:latin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𝜀</m:t>
                              </m:r>
                            </m:oMath>
                          </a14:m>
                          <a:r>
                            <a:rPr lang="en-GB" sz="1200" i="1" dirty="0"/>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rPr>
                                <m:t>)</m:t>
                              </m:r>
                              <m:r>
                                <a:rPr lang="en-GB" sz="1200" b="0" smtClean="0">
                                  <a:latin typeface="Cambria Math" panose="02040503050406030204" pitchFamily="18" charset="0"/>
                                </a:rPr>
                                <m:t>=</m:t>
                              </m:r>
                              <m:r>
                                <a:rPr lang="en-GB" sz="1200" b="0" i="1" smtClean="0">
                                  <a:latin typeface="Cambria Math" panose="02040503050406030204" pitchFamily="18" charset="0"/>
                                </a:rPr>
                                <m:t>𝑁</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𝑣𝑒𝑐</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h</m:t>
                                      </m:r>
                                      <m:r>
                                        <a:rPr lang="en-GB" sz="1200" b="0" i="1" smtClean="0">
                                          <a:latin typeface="Cambria Math" panose="02040503050406030204" pitchFamily="18" charset="0"/>
                                        </a:rPr>
                                        <m:t>(</m:t>
                                      </m:r>
                                      <m:r>
                                        <a:rPr lang="en-GB" sz="1200" b="0" i="1" smtClean="0">
                                          <a:latin typeface="Cambria Math" panose="02040503050406030204" pitchFamily="18" charset="0"/>
                                        </a:rPr>
                                        <m:t>𝜃</m:t>
                                      </m:r>
                                    </m:e>
                                  </m:d>
                                  <m:r>
                                    <a:rPr lang="en-GB" sz="1200" b="0" i="1" smtClean="0">
                                      <a:latin typeface="Cambria Math" panose="02040503050406030204" pitchFamily="18" charset="0"/>
                                    </a:rPr>
                                    <m:t>+</m:t>
                                  </m:r>
                                  <m:r>
                                    <a:rPr lang="en-GB" sz="1200" b="0" i="1" smtClean="0">
                                      <a:latin typeface="Cambria Math" panose="02040503050406030204" pitchFamily="18" charset="0"/>
                                    </a:rPr>
                                    <m:t>𝑋</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𝜃</m:t>
                                      </m:r>
                                    </m:e>
                                    <m:sup>
                                      <m:r>
                                        <a:rPr lang="en-GB" sz="1200" b="0" i="1" smtClean="0">
                                          <a:latin typeface="Cambria Math" panose="02040503050406030204" pitchFamily="18" charset="0"/>
                                        </a:rPr>
                                        <m:t>𝑋</m:t>
                                      </m:r>
                                    </m:sup>
                                  </m:sSup>
                                  <m:r>
                                    <a:rPr lang="en-GB" sz="1200" b="0" i="1" smtClean="0">
                                      <a:latin typeface="Cambria Math" panose="02040503050406030204" pitchFamily="18" charset="0"/>
                                    </a:rPr>
                                    <m:t>),</m:t>
                                  </m:r>
                                  <m:r>
                                    <a:rPr lang="en-GB" sz="1200" b="0" i="1" smtClean="0">
                                      <a:latin typeface="Cambria Math" panose="02040503050406030204" pitchFamily="18" charset="0"/>
                                    </a:rPr>
                                    <m:t>𝑑𝑖𝑎𝑔</m:t>
                                  </m:r>
                                  <m:r>
                                    <a:rPr lang="en-GB" sz="1200" b="0" i="1" smtClean="0">
                                      <a:latin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𝑉</m:t>
                                  </m:r>
                                </m:e>
                              </m:d>
                            </m:oMath>
                          </a14:m>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2">
                                  <a:lumMod val="10000"/>
                                </a:schemeClr>
                              </a:solidFill>
                            </a:rPr>
                            <a:t>(error</a:t>
                          </a:r>
                          <a:r>
                            <a:rPr lang="en-GB" sz="1000" kern="1200" baseline="0" dirty="0">
                              <a:solidFill>
                                <a:schemeClr val="bg2">
                                  <a:lumMod val="10000"/>
                                </a:schemeClr>
                              </a:solidFill>
                            </a:rPr>
                            <a:t> noise (</a:t>
                          </a:r>
                          <a14:m>
                            <m:oMath xmlns:m="http://schemas.openxmlformats.org/officeDocument/2006/math">
                              <m:r>
                                <a:rPr lang="en-GB" sz="1000" b="0" i="1" smtClean="0">
                                  <a:latin typeface="Cambria Math" panose="02040503050406030204" pitchFamily="18" charset="0"/>
                                  <a:ea typeface="Cambria Math" panose="02040503050406030204" pitchFamily="18" charset="0"/>
                                </a:rPr>
                                <m:t>𝜀</m:t>
                              </m:r>
                            </m:oMath>
                          </a14:m>
                          <a:r>
                            <a:rPr lang="en-GB" sz="1000" i="0" kern="1200" dirty="0">
                              <a:solidFill>
                                <a:schemeClr val="bg2">
                                  <a:lumMod val="10000"/>
                                </a:schemeClr>
                              </a:solidFill>
                            </a:rPr>
                            <a:t>) assumed</a:t>
                          </a:r>
                          <a:r>
                            <a:rPr lang="en-GB" sz="1000" i="0" kern="1200" baseline="0" dirty="0">
                              <a:solidFill>
                                <a:schemeClr val="bg2">
                                  <a:lumMod val="10000"/>
                                </a:schemeClr>
                              </a:solidFill>
                            </a:rPr>
                            <a:t> to be zero-mean Gaussian and independent over channels (thus, </a:t>
                          </a:r>
                          <a14:m>
                            <m:oMath xmlns:m="http://schemas.openxmlformats.org/officeDocument/2006/math">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𝐶𝑜𝑣</m:t>
                                  </m:r>
                                  <m:r>
                                    <a:rPr lang="en-GB" sz="1000" b="0" i="1" smtClean="0">
                                      <a:latin typeface="Cambria Math" panose="02040503050406030204" pitchFamily="18" charset="0"/>
                                    </a:rPr>
                                    <m:t>(</m:t>
                                  </m:r>
                                  <m:r>
                                    <a:rPr lang="en-GB" sz="1000" b="0" i="1" smtClean="0">
                                      <a:latin typeface="Cambria Math" panose="02040503050406030204" pitchFamily="18" charset="0"/>
                                    </a:rPr>
                                    <m:t>𝑣𝑒𝑐</m:t>
                                  </m:r>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𝑒</m:t>
                                      </m:r>
                                    </m:e>
                                  </m:d>
                                  <m:r>
                                    <a:rPr lang="en-GB" sz="1000" b="0" i="1" smtClean="0">
                                      <a:latin typeface="Cambria Math" panose="02040503050406030204" pitchFamily="18" charset="0"/>
                                    </a:rPr>
                                    <m:t>=</m:t>
                                  </m:r>
                                  <m:r>
                                    <a:rPr lang="en-GB" sz="1000" b="0" i="1" smtClean="0">
                                      <a:latin typeface="Cambria Math" panose="02040503050406030204" pitchFamily="18" charset="0"/>
                                    </a:rPr>
                                    <m:t>𝑑𝑖𝑎𝑔</m:t>
                                  </m:r>
                                  <m:r>
                                    <a:rPr lang="en-GB" sz="1000" b="0" i="1" smtClean="0">
                                      <a:latin typeface="Cambria Math" panose="02040503050406030204" pitchFamily="18" charset="0"/>
                                    </a:rPr>
                                    <m:t>(</m:t>
                                  </m:r>
                                  <m:r>
                                    <a:rPr lang="en-GB" sz="1000" b="0" i="1" smtClean="0">
                                      <a:latin typeface="Cambria Math" panose="02040503050406030204" pitchFamily="18" charset="0"/>
                                      <a:ea typeface="Cambria Math" panose="02040503050406030204" pitchFamily="18" charset="0"/>
                                    </a:rPr>
                                    <m:t>𝜆</m:t>
                                  </m:r>
                                  <m:r>
                                    <a:rPr lang="en-GB" sz="1000" b="0" i="1" smtClean="0">
                                      <a:latin typeface="Cambria Math" panose="02040503050406030204" pitchFamily="18" charset="0"/>
                                    </a:rPr>
                                    <m:t>)</m:t>
                                  </m:r>
                                  <m:r>
                                    <a:rPr lang="en-GB" sz="1000" b="0" i="1" smtClean="0">
                                      <a:latin typeface="Cambria Math" panose="02040503050406030204" pitchFamily="18" charset="0"/>
                                      <a:ea typeface="Cambria Math" panose="02040503050406030204" pitchFamily="18" charset="0"/>
                                    </a:rPr>
                                    <m:t>⊗</m:t>
                                  </m:r>
                                  <m:r>
                                    <a:rPr lang="en-GB" sz="1000" b="0" i="1" smtClean="0">
                                      <a:latin typeface="Cambria Math" panose="02040503050406030204" pitchFamily="18" charset="0"/>
                                      <a:ea typeface="Cambria Math" panose="02040503050406030204" pitchFamily="18" charset="0"/>
                                    </a:rPr>
                                    <m:t>𝑉</m:t>
                                  </m:r>
                                </m:e>
                              </m:d>
                            </m:oMath>
                          </a14:m>
                          <a:r>
                            <a:rPr lang="en-GB" sz="1000" dirty="0"/>
                            <a:t>), </a:t>
                          </a:r>
                          <a14:m>
                            <m:oMath xmlns:m="http://schemas.openxmlformats.org/officeDocument/2006/math">
                              <m:r>
                                <a:rPr lang="en-GB" sz="1000" b="0" i="1" smtClean="0">
                                  <a:latin typeface="Cambria Math" panose="02040503050406030204" pitchFamily="18" charset="0"/>
                                  <a:ea typeface="Cambria Math" panose="02040503050406030204" pitchFamily="18" charset="0"/>
                                </a:rPr>
                                <m:t>𝜆</m:t>
                              </m:r>
                            </m:oMath>
                          </a14:m>
                          <a:r>
                            <a:rPr lang="en-GB" sz="1000" i="1" kern="1200" dirty="0">
                              <a:solidFill>
                                <a:schemeClr val="bg2">
                                  <a:lumMod val="10000"/>
                                </a:schemeClr>
                              </a:solidFill>
                            </a:rPr>
                            <a:t> </a:t>
                          </a:r>
                          <a:r>
                            <a:rPr lang="en-GB" sz="1000" i="0" kern="1200" dirty="0">
                              <a:solidFill>
                                <a:schemeClr val="bg2">
                                  <a:lumMod val="10000"/>
                                </a:schemeClr>
                              </a:solidFill>
                            </a:rPr>
                            <a:t>is a unknown vector of channel-specific</a:t>
                          </a:r>
                          <a:r>
                            <a:rPr lang="en-GB" sz="1000" i="0" kern="1200" baseline="0" dirty="0">
                              <a:solidFill>
                                <a:schemeClr val="bg2">
                                  <a:lumMod val="10000"/>
                                </a:schemeClr>
                              </a:solidFill>
                            </a:rPr>
                            <a:t> variances, low frequency noise of drift components </a:t>
                          </a:r>
                          <a:r>
                            <a:rPr lang="en-GB" sz="1000" i="1" kern="1200" baseline="0" dirty="0">
                              <a:solidFill>
                                <a:schemeClr val="bg2">
                                  <a:lumMod val="10000"/>
                                </a:schemeClr>
                              </a:solidFill>
                            </a:rPr>
                            <a:t>X</a:t>
                          </a:r>
                          <a:r>
                            <a:rPr lang="en-GB" sz="1000" kern="1200" dirty="0">
                              <a:solidFill>
                                <a:schemeClr val="bg2">
                                  <a:lumMod val="10000"/>
                                </a:schemeClr>
                              </a:solidFill>
                            </a:rPr>
                            <a:t>)</a:t>
                          </a:r>
                          <a:r>
                            <a:rPr lang="en-GB" sz="1000" kern="1200" baseline="0" dirty="0">
                              <a:solidFill>
                                <a:schemeClr val="bg2">
                                  <a:lumMod val="1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sng" kern="1200" baseline="0" dirty="0">
                              <a:solidFill>
                                <a:schemeClr val="bg2">
                                  <a:lumMod val="10000"/>
                                </a:schemeClr>
                              </a:solidFill>
                            </a:rPr>
                            <a:t>For model fitting</a:t>
                          </a:r>
                          <a:r>
                            <a:rPr lang="en-GB" sz="1200" i="0" kern="1200" baseline="0" dirty="0">
                              <a:solidFill>
                                <a:schemeClr val="bg2">
                                  <a:lumMod val="10000"/>
                                </a:schemeClr>
                              </a:solidFill>
                            </a:rPr>
                            <a:t>: </a:t>
                          </a:r>
                          <a:r>
                            <a:rPr lang="en-GB" sz="1000" i="0" kern="1200" baseline="0" dirty="0">
                              <a:solidFill>
                                <a:schemeClr val="bg2">
                                  <a:lumMod val="10000"/>
                                </a:schemeClr>
                              </a:solidFill>
                            </a:rPr>
                            <a:t>parameters are constrained by priors (prior density </a:t>
                          </a:r>
                          <a14:m>
                            <m:oMath xmlns:m="http://schemas.openxmlformats.org/officeDocument/2006/math">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𝑝</m:t>
                                  </m:r>
                                  <m:r>
                                    <a:rPr lang="en-GB" sz="1000" b="0" i="1" smtClean="0">
                                      <a:latin typeface="Cambria Math" panose="02040503050406030204" pitchFamily="18" charset="0"/>
                                    </a:rPr>
                                    <m:t>(</m:t>
                                  </m:r>
                                  <m:r>
                                    <a:rPr lang="en-GB" sz="1000" b="0" i="1" smtClean="0">
                                      <a:latin typeface="Cambria Math" panose="02040503050406030204" pitchFamily="18" charset="0"/>
                                    </a:rPr>
                                    <m:t>𝜃</m:t>
                                  </m:r>
                                </m:e>
                              </m:d>
                              <m:r>
                                <a:rPr lang="en-GB" sz="1000" b="0" i="0" smtClean="0">
                                  <a:latin typeface="Cambria Math" panose="02040503050406030204" pitchFamily="18" charset="0"/>
                                </a:rPr>
                                <m:t>)</m:t>
                              </m:r>
                            </m:oMath>
                          </a14:m>
                          <a:r>
                            <a:rPr lang="en-GB" sz="1000" i="0" dirty="0"/>
                            <a:t>, which</a:t>
                          </a:r>
                          <a:r>
                            <a:rPr lang="en-GB" sz="1000" i="0" baseline="0" dirty="0"/>
                            <a:t> is used together with the likelihood </a:t>
                          </a:r>
                          <a14:m>
                            <m:oMath xmlns:m="http://schemas.openxmlformats.org/officeDocument/2006/math">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𝑝</m:t>
                                  </m:r>
                                  <m:r>
                                    <a:rPr lang="en-GB" sz="1000" b="0" i="1" smtClean="0">
                                      <a:latin typeface="Cambria Math" panose="02040503050406030204" pitchFamily="18" charset="0"/>
                                    </a:rPr>
                                    <m:t>(</m:t>
                                  </m:r>
                                  <m:r>
                                    <a:rPr lang="en-GB" sz="1000" b="0" i="1" smtClean="0">
                                      <a:latin typeface="Cambria Math" panose="02040503050406030204" pitchFamily="18" charset="0"/>
                                    </a:rPr>
                                    <m:t>𝑦</m:t>
                                  </m:r>
                                  <m:r>
                                    <a:rPr lang="en-GB" sz="1000" b="0" i="1" smtClean="0">
                                      <a:latin typeface="Cambria Math" panose="02040503050406030204" pitchFamily="18" charset="0"/>
                                    </a:rPr>
                                    <m:t>|</m:t>
                                  </m:r>
                                  <m:r>
                                    <a:rPr lang="en-GB" sz="1000" b="0" i="1" smtClean="0">
                                      <a:latin typeface="Cambria Math" panose="02040503050406030204" pitchFamily="18" charset="0"/>
                                    </a:rPr>
                                    <m:t>𝜃</m:t>
                                  </m:r>
                                </m:e>
                              </m:d>
                              <m:r>
                                <a:rPr lang="en-GB" sz="1000" b="0" i="0" smtClean="0">
                                  <a:latin typeface="Cambria Math" panose="02040503050406030204" pitchFamily="18" charset="0"/>
                                </a:rPr>
                                <m:t>)</m:t>
                              </m:r>
                            </m:oMath>
                          </a14:m>
                          <a:r>
                            <a:rPr lang="en-GB" sz="1000" i="0" baseline="0" dirty="0"/>
                            <a:t> to estimate the posterior density </a:t>
                          </a:r>
                          <a14:m>
                            <m:oMath xmlns:m="http://schemas.openxmlformats.org/officeDocument/2006/math">
                              <m:d>
                                <m:dPr>
                                  <m:ctrlPr>
                                    <a:rPr lang="en-GB" sz="1000" b="0" i="1" smtClean="0">
                                      <a:latin typeface="Cambria Math" panose="02040503050406030204" pitchFamily="18" charset="0"/>
                                    </a:rPr>
                                  </m:ctrlPr>
                                </m:dPr>
                                <m:e>
                                  <m:r>
                                    <a:rPr lang="en-GB" sz="1000" b="0" i="1" smtClean="0">
                                      <a:latin typeface="Cambria Math" panose="02040503050406030204" pitchFamily="18" charset="0"/>
                                    </a:rPr>
                                    <m:t>𝑝</m:t>
                                  </m:r>
                                  <m:r>
                                    <a:rPr lang="en-GB" sz="1000" b="0" i="1" smtClean="0">
                                      <a:latin typeface="Cambria Math" panose="02040503050406030204" pitchFamily="18" charset="0"/>
                                    </a:rPr>
                                    <m:t>(</m:t>
                                  </m:r>
                                  <m:r>
                                    <a:rPr lang="en-GB" sz="1000" b="0" i="1" smtClean="0">
                                      <a:latin typeface="Cambria Math" panose="02040503050406030204" pitchFamily="18" charset="0"/>
                                    </a:rPr>
                                    <m:t>𝜃</m:t>
                                  </m:r>
                                  <m:r>
                                    <a:rPr lang="en-GB" sz="1000" b="0" i="1" smtClean="0">
                                      <a:latin typeface="Cambria Math" panose="02040503050406030204" pitchFamily="18" charset="0"/>
                                    </a:rPr>
                                    <m:t>|</m:t>
                                  </m:r>
                                  <m:r>
                                    <a:rPr lang="en-GB" sz="1000" b="0" i="1" smtClean="0">
                                      <a:latin typeface="Cambria Math" panose="02040503050406030204" pitchFamily="18" charset="0"/>
                                    </a:rPr>
                                    <m:t>𝑦</m:t>
                                  </m:r>
                                </m:e>
                              </m:d>
                              <m:r>
                                <a:rPr lang="en-GB" sz="1000" b="0" i="0" smtClean="0">
                                  <a:latin typeface="Cambria Math" panose="02040503050406030204" pitchFamily="18" charset="0"/>
                                </a:rPr>
                                <m:t>)</m:t>
                              </m:r>
                            </m:oMath>
                          </a14:m>
                          <a:endParaRPr lang="en-GB" sz="1000" i="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762406"/>
                      </a:ext>
                    </a:extLst>
                  </a:tr>
                  <a:tr h="438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Prior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(see also David et al. (2006))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Connectivity is constant over peri-stimulus, have a substantial impact on the fitting results / functions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Priors (prior distributions) are assumed to be Gaussian and are therefore defined by their mean and variance (see coming Table)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329885"/>
                      </a:ext>
                    </a:extLst>
                  </a:tr>
                  <a:tr h="48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Inference and model comparison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(see also Friston et al. (2003))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Parameter estimation corresponds to approximating the moments of the posterior distribution (Bayes’ rule)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𝑚</m:t>
                                      </m:r>
                                    </m:e>
                                  </m:d>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𝑚</m:t>
                                      </m:r>
                                    </m:e>
                                  </m:d>
                                </m:num>
                                <m:den>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e>
                                  </m:d>
                                </m:den>
                              </m:f>
                            </m:oMath>
                          </a14:m>
                          <a:r>
                            <a:rPr lang="en-GB" sz="1200" dirty="0"/>
                            <a:t>, see also following pages on the procedure</a:t>
                          </a:r>
                          <a:r>
                            <a:rPr lang="en-GB" sz="1200" baseline="0" dirty="0"/>
                            <a:t> / algorithm and model comparison with evidence</a:t>
                          </a:r>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168357"/>
                      </a:ext>
                    </a:extLst>
                  </a:tr>
                </a:tbl>
              </a:graphicData>
            </a:graphic>
          </p:graphicFrame>
        </mc:Choice>
        <mc:Fallback xmlns="">
          <p:graphicFrame>
            <p:nvGraphicFramePr>
              <p:cNvPr id="2" name="Table 2">
                <a:extLst>
                  <a:ext uri="{FF2B5EF4-FFF2-40B4-BE49-F238E27FC236}">
                    <a16:creationId xmlns:a16="http://schemas.microsoft.com/office/drawing/2014/main" id="{EB9BFB79-4205-4BED-BB8E-DC4F2F9B46DA}"/>
                  </a:ext>
                </a:extLst>
              </p:cNvPr>
              <p:cNvGraphicFramePr>
                <a:graphicFrameLocks noGrp="1"/>
              </p:cNvGraphicFramePr>
              <p:nvPr>
                <p:extLst>
                  <p:ext uri="{D42A27DB-BD31-4B8C-83A1-F6EECF244321}">
                    <p14:modId xmlns:p14="http://schemas.microsoft.com/office/powerpoint/2010/main" val="3576971263"/>
                  </p:ext>
                </p:extLst>
              </p:nvPr>
            </p:nvGraphicFramePr>
            <p:xfrm>
              <a:off x="457201" y="1574800"/>
              <a:ext cx="11264900" cy="5225796"/>
            </p:xfrm>
            <a:graphic>
              <a:graphicData uri="http://schemas.openxmlformats.org/drawingml/2006/table">
                <a:tbl>
                  <a:tblPr firstRow="1" firstCol="1" bandRow="1">
                    <a:tableStyleId>{2A488322-F2BA-4B5B-9748-0D474271808F}</a:tableStyleId>
                  </a:tblPr>
                  <a:tblGrid>
                    <a:gridCol w="3104972">
                      <a:extLst>
                        <a:ext uri="{9D8B030D-6E8A-4147-A177-3AD203B41FA5}">
                          <a16:colId xmlns:a16="http://schemas.microsoft.com/office/drawing/2014/main" val="2153554735"/>
                        </a:ext>
                      </a:extLst>
                    </a:gridCol>
                    <a:gridCol w="3652168">
                      <a:extLst>
                        <a:ext uri="{9D8B030D-6E8A-4147-A177-3AD203B41FA5}">
                          <a16:colId xmlns:a16="http://schemas.microsoft.com/office/drawing/2014/main" val="1305543856"/>
                        </a:ext>
                      </a:extLst>
                    </a:gridCol>
                    <a:gridCol w="4507760">
                      <a:extLst>
                        <a:ext uri="{9D8B030D-6E8A-4147-A177-3AD203B41FA5}">
                          <a16:colId xmlns:a16="http://schemas.microsoft.com/office/drawing/2014/main" val="949850382"/>
                        </a:ext>
                      </a:extLst>
                    </a:gridCol>
                  </a:tblGrid>
                  <a:tr h="335280">
                    <a:tc>
                      <a:txBody>
                        <a:bodyPr/>
                        <a:lstStyle/>
                        <a:p>
                          <a:r>
                            <a:rPr lang="en-GB" sz="1600" dirty="0"/>
                            <a:t>Component or Steps</a:t>
                          </a:r>
                        </a:p>
                      </a:txBody>
                      <a:tcPr>
                        <a:solidFill>
                          <a:schemeClr val="bg2">
                            <a:lumMod val="75000"/>
                          </a:schemeClr>
                        </a:solidFill>
                      </a:tcPr>
                    </a:tc>
                    <a:tc>
                      <a:txBody>
                        <a:bodyPr/>
                        <a:lstStyle/>
                        <a:p>
                          <a:r>
                            <a:rPr lang="en-GB" sz="1600" dirty="0"/>
                            <a:t>Description or Purpose</a:t>
                          </a:r>
                        </a:p>
                      </a:txBody>
                      <a:tcPr>
                        <a:solidFill>
                          <a:schemeClr val="bg2">
                            <a:lumMod val="75000"/>
                          </a:schemeClr>
                        </a:solidFill>
                      </a:tcPr>
                    </a:tc>
                    <a:tc>
                      <a:txBody>
                        <a:bodyPr/>
                        <a:lstStyle/>
                        <a:p>
                          <a:r>
                            <a:rPr lang="en-GB" sz="1600" dirty="0"/>
                            <a:t>Elements, Formulae, and Procedures</a:t>
                          </a:r>
                        </a:p>
                      </a:txBody>
                      <a:tcPr>
                        <a:solidFill>
                          <a:schemeClr val="bg2">
                            <a:lumMod val="75000"/>
                          </a:schemeClr>
                        </a:solidFill>
                      </a:tcPr>
                    </a:tc>
                    <a:extLst>
                      <a:ext uri="{0D108BD9-81ED-4DB2-BD59-A6C34878D82A}">
                        <a16:rowId xmlns:a16="http://schemas.microsoft.com/office/drawing/2014/main" val="55519068"/>
                      </a:ext>
                    </a:extLst>
                  </a:tr>
                  <a:tr h="518160">
                    <a:tc>
                      <a:txBody>
                        <a:bodyPr/>
                        <a:lstStyle/>
                        <a:p>
                          <a:r>
                            <a:rPr lang="en-GB" sz="1600" b="1" kern="1200" dirty="0">
                              <a:solidFill>
                                <a:schemeClr val="bg1"/>
                              </a:solidFill>
                            </a:rPr>
                            <a:t>Hierarchical NMM for M/EEG</a:t>
                          </a:r>
                        </a:p>
                        <a:p>
                          <a:r>
                            <a:rPr lang="en-GB" sz="1200" b="1" kern="1200" dirty="0">
                              <a:solidFill>
                                <a:schemeClr val="bg1"/>
                              </a:solidFill>
                            </a:rPr>
                            <a:t>(e.g. David et al. (2003, 2005))</a:t>
                          </a:r>
                          <a:endParaRPr lang="en-GB" sz="1200" b="1" dirty="0">
                            <a:solidFill>
                              <a:schemeClr val="bg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rPr>
                            <a:t>Biophysical basis of the model</a:t>
                          </a:r>
                          <a:br>
                            <a:rPr lang="en-GB" sz="1200" kern="1200" dirty="0">
                              <a:solidFill>
                                <a:schemeClr val="bg2">
                                  <a:lumMod val="10000"/>
                                </a:schemeClr>
                              </a:solidFill>
                            </a:rPr>
                          </a:br>
                          <a:r>
                            <a:rPr lang="en-GB" sz="1000" kern="1200" dirty="0">
                              <a:solidFill>
                                <a:schemeClr val="bg2">
                                  <a:lumMod val="10000"/>
                                </a:schemeClr>
                              </a:solidFill>
                            </a:rPr>
                            <a:t>(x – neuronal states, u – exogenous inputs, h or y – response)</a:t>
                          </a:r>
                          <a:endParaRPr lang="en-GB" sz="1000" kern="1200" dirty="0">
                            <a:solidFill>
                              <a:schemeClr val="bg2">
                                <a:lumMod val="10000"/>
                              </a:schemeClr>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150068" t="-68235" r="-271" b="-854118"/>
                          </a:stretch>
                        </a:blipFill>
                      </a:tcPr>
                    </a:tc>
                    <a:extLst>
                      <a:ext uri="{0D108BD9-81ED-4DB2-BD59-A6C34878D82A}">
                        <a16:rowId xmlns:a16="http://schemas.microsoft.com/office/drawing/2014/main" val="2147380585"/>
                      </a:ext>
                    </a:extLst>
                  </a:tr>
                  <a:tr h="873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Event-related input and response</a:t>
                          </a:r>
                          <a:br>
                            <a:rPr lang="en-GB" sz="1600" b="1" kern="1200" dirty="0">
                              <a:solidFill>
                                <a:schemeClr val="bg1"/>
                              </a:solidFill>
                            </a:rPr>
                          </a:br>
                          <a:r>
                            <a:rPr lang="en-GB" sz="1200" b="1" kern="1200" dirty="0">
                              <a:solidFill>
                                <a:schemeClr val="bg1"/>
                              </a:solidFill>
                            </a:rPr>
                            <a:t>(see also </a:t>
                          </a:r>
                          <a:r>
                            <a:rPr lang="en-GB" sz="1200" b="1" kern="1200" dirty="0" err="1">
                              <a:solidFill>
                                <a:schemeClr val="bg1"/>
                              </a:solidFill>
                            </a:rPr>
                            <a:t>Kiebel</a:t>
                          </a:r>
                          <a:r>
                            <a:rPr lang="en-GB" sz="1200" b="1" kern="1200" dirty="0">
                              <a:solidFill>
                                <a:schemeClr val="bg1"/>
                              </a:solidFill>
                            </a:rPr>
                            <a:t> et al. (2007))</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rPr>
                            <a:t>Experimental (stimulus)-specific effects are modelled by coupling gains, and intrinsic modulation</a:t>
                          </a:r>
                          <a:endParaRPr lang="en-GB" sz="1200" kern="1200" dirty="0">
                            <a:solidFill>
                              <a:schemeClr val="bg2">
                                <a:lumMod val="10000"/>
                              </a:schemeClr>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068" t="-99306" r="-271" b="-404167"/>
                          </a:stretch>
                        </a:blipFill>
                      </a:tcPr>
                    </a:tc>
                    <a:extLst>
                      <a:ext uri="{0D108BD9-81ED-4DB2-BD59-A6C34878D82A}">
                        <a16:rowId xmlns:a16="http://schemas.microsoft.com/office/drawing/2014/main" val="3784340231"/>
                      </a:ext>
                    </a:extLst>
                  </a:tr>
                  <a:tr h="582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Spatial forward model</a:t>
                          </a:r>
                          <a:br>
                            <a:rPr lang="en-GB" sz="1600" b="1" kern="1200" dirty="0">
                              <a:solidFill>
                                <a:schemeClr val="bg1"/>
                              </a:solidFill>
                            </a:rPr>
                          </a:br>
                          <a:r>
                            <a:rPr lang="en-GB" sz="1200" b="1" kern="1200" dirty="0">
                              <a:solidFill>
                                <a:schemeClr val="bg1"/>
                              </a:solidFill>
                            </a:rPr>
                            <a:t>(e.g. </a:t>
                          </a:r>
                          <a:r>
                            <a:rPr lang="en-GB" sz="1200" b="1" kern="1200" dirty="0" err="1">
                              <a:solidFill>
                                <a:schemeClr val="bg1"/>
                              </a:solidFill>
                            </a:rPr>
                            <a:t>Kiebel</a:t>
                          </a:r>
                          <a:r>
                            <a:rPr lang="en-GB" sz="1200" b="1" kern="1200" dirty="0">
                              <a:solidFill>
                                <a:schemeClr val="bg1"/>
                              </a:solidFill>
                            </a:rPr>
                            <a:t> et al. (2006, 2008))</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Relationship between observed scalp data (</a:t>
                          </a:r>
                          <a:r>
                            <a:rPr lang="en-GB" sz="1200" i="1" dirty="0"/>
                            <a:t>h</a:t>
                          </a:r>
                          <a:r>
                            <a:rPr lang="en-GB" sz="1200" dirty="0"/>
                            <a:t>) and </a:t>
                          </a:r>
                          <a:r>
                            <a:rPr lang="en-GB" sz="1200" i="1" dirty="0" err="1"/>
                            <a:t>i</a:t>
                          </a:r>
                          <a:r>
                            <a:rPr lang="en-GB" sz="1200" dirty="0" err="1"/>
                            <a:t>th</a:t>
                          </a:r>
                          <a:r>
                            <a:rPr lang="en-GB" sz="1200" dirty="0"/>
                            <a:t> source data (</a:t>
                          </a:r>
                          <a:r>
                            <a:rPr lang="en-GB" sz="1200" i="1" dirty="0"/>
                            <a:t>x</a:t>
                          </a:r>
                          <a:r>
                            <a:rPr lang="en-GB" sz="1200" i="1" baseline="-25000" dirty="0"/>
                            <a:t>0 </a:t>
                          </a:r>
                          <a:r>
                            <a:rPr lang="en-GB" sz="1200" i="1" baseline="30000" dirty="0"/>
                            <a:t>(</a:t>
                          </a:r>
                          <a:r>
                            <a:rPr lang="en-GB" sz="1200" i="1" baseline="30000" dirty="0" err="1"/>
                            <a:t>i</a:t>
                          </a:r>
                          <a:r>
                            <a:rPr lang="en-GB" sz="1200" i="1" baseline="30000" dirty="0"/>
                            <a:t>)</a:t>
                          </a:r>
                          <a:r>
                            <a:rPr lang="en-GB" sz="1200" baseline="0" dirty="0"/>
                            <a:t>) </a:t>
                          </a:r>
                          <a:r>
                            <a:rPr lang="en-GB" sz="1000" baseline="0" dirty="0"/>
                            <a:t>(assumed to be linear and instantaneous)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068" t="-302105" r="-271" b="-512632"/>
                          </a:stretch>
                        </a:blipFill>
                      </a:tcPr>
                    </a:tc>
                    <a:extLst>
                      <a:ext uri="{0D108BD9-81ED-4DB2-BD59-A6C34878D82A}">
                        <a16:rowId xmlns:a16="http://schemas.microsoft.com/office/drawing/2014/main" val="1866075219"/>
                      </a:ext>
                    </a:extLst>
                  </a:tr>
                  <a:tr h="426720">
                    <a:tc>
                      <a:txBody>
                        <a:bodyPr/>
                        <a:lstStyle/>
                        <a:p>
                          <a:r>
                            <a:rPr lang="en-GB" sz="1600" b="1" kern="1200" dirty="0">
                              <a:solidFill>
                                <a:schemeClr val="bg1"/>
                              </a:solidFill>
                            </a:rPr>
                            <a:t>Dimension reduction</a:t>
                          </a:r>
                          <a:endParaRPr lang="en-GB" sz="1600" b="1"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Computational efficiency, retaining max.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068" t="-545714" r="-271" b="-595714"/>
                          </a:stretch>
                        </a:blipFill>
                      </a:tcPr>
                    </a:tc>
                    <a:extLst>
                      <a:ext uri="{0D108BD9-81ED-4DB2-BD59-A6C34878D82A}">
                        <a16:rowId xmlns:a16="http://schemas.microsoft.com/office/drawing/2014/main" val="3545145079"/>
                      </a:ext>
                    </a:extLst>
                  </a:tr>
                  <a:tr h="1402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Observation and </a:t>
                          </a:r>
                          <a:br>
                            <a:rPr lang="en-GB" sz="1600" b="1" kern="1200" dirty="0">
                              <a:solidFill>
                                <a:schemeClr val="bg1"/>
                              </a:solidFill>
                            </a:rPr>
                          </a:br>
                          <a:r>
                            <a:rPr lang="en-GB" sz="1600" b="1" kern="1200" dirty="0">
                              <a:solidFill>
                                <a:schemeClr val="bg1"/>
                              </a:solidFill>
                            </a:rPr>
                            <a:t>likelihood model</a:t>
                          </a:r>
                          <a:br>
                            <a:rPr lang="en-GB" sz="1600" b="1" kern="1200" dirty="0">
                              <a:solidFill>
                                <a:schemeClr val="bg1"/>
                              </a:solidFill>
                            </a:rPr>
                          </a:br>
                          <a:r>
                            <a:rPr lang="en-GB" sz="1200" b="1" kern="1200" dirty="0">
                              <a:solidFill>
                                <a:schemeClr val="bg1"/>
                              </a:solidFill>
                              <a:latin typeface="+mn-lt"/>
                              <a:ea typeface="+mn-ea"/>
                              <a:cs typeface="+mn-cs"/>
                            </a:rPr>
                            <a:t>(see also </a:t>
                          </a:r>
                          <a:r>
                            <a:rPr lang="en-GB" sz="1200" b="1" kern="1200" dirty="0" err="1">
                              <a:solidFill>
                                <a:schemeClr val="bg1"/>
                              </a:solidFill>
                              <a:latin typeface="+mn-lt"/>
                              <a:ea typeface="+mn-ea"/>
                              <a:cs typeface="+mn-cs"/>
                            </a:rPr>
                            <a:t>Kiebel</a:t>
                          </a:r>
                          <a:r>
                            <a:rPr lang="en-GB" sz="1200" b="1" kern="1200" dirty="0">
                              <a:solidFill>
                                <a:schemeClr val="bg1"/>
                              </a:solidFill>
                              <a:latin typeface="+mn-lt"/>
                              <a:ea typeface="+mn-ea"/>
                              <a:cs typeface="+mn-cs"/>
                            </a:rPr>
                            <a:t> et al. (2008))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4833" t="-196522" r="-123500" b="-81304"/>
                          </a:stretch>
                        </a:blip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068" t="-196522" r="-271" b="-81304"/>
                          </a:stretch>
                        </a:blipFill>
                      </a:tcPr>
                    </a:tc>
                    <a:extLst>
                      <a:ext uri="{0D108BD9-81ED-4DB2-BD59-A6C34878D82A}">
                        <a16:rowId xmlns:a16="http://schemas.microsoft.com/office/drawing/2014/main" val="606762406"/>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Prior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(see also David et al. (2006))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Connectivity is constant over peri-stimulus, have a substantial impact on the fitting results / functions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Priors (prior distributions) are assumed to be Gaussian and are therefore defined by their mean and variance (see coming Table)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329885"/>
                      </a:ext>
                    </a:extLst>
                  </a:tr>
                  <a:tr h="56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Inference and model comparison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(see also Friston et al. (2003))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Parameter estimation corresponds to approximating the moments of the posterior distribution (Bayes’ rule)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068" t="-825806" r="-271" b="-8602"/>
                          </a:stretch>
                        </a:blipFill>
                      </a:tcPr>
                    </a:tc>
                    <a:extLst>
                      <a:ext uri="{0D108BD9-81ED-4DB2-BD59-A6C34878D82A}">
                        <a16:rowId xmlns:a16="http://schemas.microsoft.com/office/drawing/2014/main" val="1818168357"/>
                      </a:ext>
                    </a:extLst>
                  </a:tr>
                </a:tbl>
              </a:graphicData>
            </a:graphic>
          </p:graphicFrame>
        </mc:Fallback>
      </mc:AlternateContent>
    </p:spTree>
    <p:extLst>
      <p:ext uri="{BB962C8B-B14F-4D97-AF65-F5344CB8AC3E}">
        <p14:creationId xmlns:p14="http://schemas.microsoft.com/office/powerpoint/2010/main" val="377543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Neuronal State Equations</a:t>
            </a:r>
          </a:p>
        </p:txBody>
      </p:sp>
      <p:pic>
        <p:nvPicPr>
          <p:cNvPr id="7" name="Picture 6">
            <a:extLst>
              <a:ext uri="{FF2B5EF4-FFF2-40B4-BE49-F238E27FC236}">
                <a16:creationId xmlns:a16="http://schemas.microsoft.com/office/drawing/2014/main" id="{F27A5147-3115-40FC-88CF-0998D680D1D8}"/>
              </a:ext>
            </a:extLst>
          </p:cNvPr>
          <p:cNvPicPr>
            <a:picLocks noChangeAspect="1"/>
          </p:cNvPicPr>
          <p:nvPr/>
        </p:nvPicPr>
        <p:blipFill>
          <a:blip r:embed="rId2"/>
          <a:stretch>
            <a:fillRect/>
          </a:stretch>
        </p:blipFill>
        <p:spPr>
          <a:xfrm>
            <a:off x="366713" y="1504950"/>
            <a:ext cx="6460608" cy="4480047"/>
          </a:xfrm>
          <a:prstGeom prst="rect">
            <a:avLst/>
          </a:prstGeom>
        </p:spPr>
      </p:pic>
      <p:sp>
        <p:nvSpPr>
          <p:cNvPr id="9" name="Rectangle 8">
            <a:extLst>
              <a:ext uri="{FF2B5EF4-FFF2-40B4-BE49-F238E27FC236}">
                <a16:creationId xmlns:a16="http://schemas.microsoft.com/office/drawing/2014/main" id="{B1466DDC-D2FA-424C-9600-FBF9554A5966}"/>
              </a:ext>
            </a:extLst>
          </p:cNvPr>
          <p:cNvSpPr/>
          <p:nvPr/>
        </p:nvSpPr>
        <p:spPr>
          <a:xfrm>
            <a:off x="181635" y="6143945"/>
            <a:ext cx="6645686"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Neuronal state equations (an example)</a:t>
            </a:r>
          </a:p>
          <a:p>
            <a:pPr algn="ctr"/>
            <a:r>
              <a:rPr lang="en-GB" sz="1200" dirty="0">
                <a:solidFill>
                  <a:schemeClr val="bg2">
                    <a:lumMod val="10000"/>
                  </a:schemeClr>
                </a:solidFill>
                <a:latin typeface="+mj-lt"/>
              </a:rPr>
              <a:t>Copied from </a:t>
            </a:r>
            <a:r>
              <a:rPr lang="en-GB" sz="1200" dirty="0" err="1">
                <a:solidFill>
                  <a:schemeClr val="bg2">
                    <a:lumMod val="10000"/>
                  </a:schemeClr>
                </a:solidFill>
                <a:latin typeface="+mj-lt"/>
              </a:rPr>
              <a:t>Kiebel</a:t>
            </a:r>
            <a:r>
              <a:rPr lang="en-GB" sz="1200" dirty="0">
                <a:solidFill>
                  <a:schemeClr val="bg2">
                    <a:lumMod val="10000"/>
                  </a:schemeClr>
                </a:solidFill>
                <a:latin typeface="+mj-lt"/>
              </a:rPr>
              <a:t> et al. (2008), Figure 1</a:t>
            </a:r>
          </a:p>
        </p:txBody>
      </p:sp>
      <p:sp>
        <p:nvSpPr>
          <p:cNvPr id="10" name="Rectangle 9">
            <a:extLst>
              <a:ext uri="{FF2B5EF4-FFF2-40B4-BE49-F238E27FC236}">
                <a16:creationId xmlns:a16="http://schemas.microsoft.com/office/drawing/2014/main" id="{7A7F1652-F9B2-488D-AABD-1D843357C4FC}"/>
              </a:ext>
            </a:extLst>
          </p:cNvPr>
          <p:cNvSpPr/>
          <p:nvPr/>
        </p:nvSpPr>
        <p:spPr>
          <a:xfrm>
            <a:off x="7012398" y="1733550"/>
            <a:ext cx="5179601" cy="46863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lvl="1"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285750" lvl="1" indent="-285750">
              <a:buFont typeface="Arial" panose="020B0604020202020204" pitchFamily="34" charset="0"/>
              <a:buChar char="•"/>
              <a:tabLst>
                <a:tab pos="1262063" algn="l"/>
              </a:tabLst>
            </a:pPr>
            <a:r>
              <a:rPr lang="en-GB" sz="1600" dirty="0">
                <a:solidFill>
                  <a:schemeClr val="bg2">
                    <a:lumMod val="10000"/>
                  </a:schemeClr>
                </a:solidFill>
                <a:latin typeface="+mj-lt"/>
              </a:rPr>
              <a:t>Notes on NMM components (recap):  </a:t>
            </a:r>
          </a:p>
          <a:p>
            <a:pPr marL="285750" lvl="1"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Neural mass model (e.g. David et al., 2003, 2005)</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Three interacting populations in a cortical column</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Transformation functions (</a:t>
            </a:r>
            <a:r>
              <a:rPr lang="en-GB" sz="1600" i="1" dirty="0">
                <a:solidFill>
                  <a:schemeClr val="bg2">
                    <a:lumMod val="10000"/>
                  </a:schemeClr>
                </a:solidFill>
                <a:latin typeface="+mj-lt"/>
              </a:rPr>
              <a:t>H, S</a:t>
            </a:r>
            <a:r>
              <a:rPr lang="en-GB" sz="1600" dirty="0">
                <a:solidFill>
                  <a:schemeClr val="bg2">
                    <a:lumMod val="10000"/>
                  </a:schemeClr>
                </a:solidFill>
                <a:latin typeface="+mj-lt"/>
              </a:rPr>
              <a:t>) </a:t>
            </a:r>
          </a:p>
          <a:p>
            <a:pPr marL="457200">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External connections and strength (</a:t>
            </a:r>
            <a:r>
              <a:rPr lang="en-GB" sz="1600" i="1" dirty="0">
                <a:solidFill>
                  <a:schemeClr val="bg2">
                    <a:lumMod val="10000"/>
                  </a:schemeClr>
                </a:solidFill>
                <a:latin typeface="+mj-lt"/>
              </a:rPr>
              <a:t>A</a:t>
            </a:r>
            <a:r>
              <a:rPr lang="en-GB" sz="1600" dirty="0">
                <a:solidFill>
                  <a:schemeClr val="bg2">
                    <a:lumMod val="10000"/>
                  </a:schemeClr>
                </a:solidFill>
                <a:latin typeface="+mj-lt"/>
              </a:rPr>
              <a:t>)</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Internal connections and strength (</a:t>
            </a:r>
            <a:r>
              <a:rPr lang="el-GR" sz="1600" i="1" dirty="0">
                <a:solidFill>
                  <a:schemeClr val="bg2">
                    <a:lumMod val="10000"/>
                  </a:schemeClr>
                </a:solidFill>
                <a:latin typeface="+mj-lt"/>
              </a:rPr>
              <a:t>γ</a:t>
            </a:r>
            <a:r>
              <a:rPr lang="en-GB" sz="1600" dirty="0">
                <a:solidFill>
                  <a:schemeClr val="bg2">
                    <a:lumMod val="10000"/>
                  </a:schemeClr>
                </a:solidFill>
                <a:latin typeface="+mj-lt"/>
              </a:rPr>
              <a:t>)</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Other parameters (e.g. time constants (</a:t>
            </a:r>
            <a:r>
              <a:rPr lang="el-GR" sz="1600" i="1" dirty="0">
                <a:solidFill>
                  <a:schemeClr val="bg2">
                    <a:lumMod val="10000"/>
                  </a:schemeClr>
                </a:solidFill>
                <a:latin typeface="+mj-lt"/>
              </a:rPr>
              <a:t>τ</a:t>
            </a:r>
            <a:r>
              <a:rPr lang="en-GB" sz="1600" dirty="0">
                <a:solidFill>
                  <a:schemeClr val="bg2">
                    <a:lumMod val="10000"/>
                  </a:schemeClr>
                </a:solidFill>
                <a:latin typeface="+mj-lt"/>
              </a:rPr>
              <a:t>))</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Multiple regions (models) can be combined</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p:txBody>
      </p:sp>
    </p:spTree>
    <p:extLst>
      <p:ext uri="{BB962C8B-B14F-4D97-AF65-F5344CB8AC3E}">
        <p14:creationId xmlns:p14="http://schemas.microsoft.com/office/powerpoint/2010/main" val="279202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State Equations – Time to Spectral Domain</a:t>
            </a:r>
          </a:p>
        </p:txBody>
      </p:sp>
      <p:sp>
        <p:nvSpPr>
          <p:cNvPr id="38" name="Rectangle 37">
            <a:extLst>
              <a:ext uri="{FF2B5EF4-FFF2-40B4-BE49-F238E27FC236}">
                <a16:creationId xmlns:a16="http://schemas.microsoft.com/office/drawing/2014/main" id="{DD6F077C-5FBD-49DE-9662-A22F6864E22A}"/>
              </a:ext>
            </a:extLst>
          </p:cNvPr>
          <p:cNvSpPr/>
          <p:nvPr/>
        </p:nvSpPr>
        <p:spPr>
          <a:xfrm>
            <a:off x="2912493" y="6158446"/>
            <a:ext cx="6226630" cy="46665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Moran (2018), </a:t>
            </a:r>
            <a:r>
              <a:rPr lang="en-GB" sz="1200" i="1" dirty="0">
                <a:solidFill>
                  <a:schemeClr val="bg2">
                    <a:lumMod val="10000"/>
                  </a:schemeClr>
                </a:solidFill>
                <a:latin typeface="+mj-lt"/>
              </a:rPr>
              <a:t>DCM for Steady State Responses / Cross Spectral Densities,</a:t>
            </a:r>
            <a:r>
              <a:rPr lang="en-GB" sz="1200" dirty="0">
                <a:solidFill>
                  <a:schemeClr val="bg2">
                    <a:lumMod val="10000"/>
                  </a:schemeClr>
                </a:solidFill>
                <a:latin typeface="+mj-lt"/>
              </a:rPr>
              <a:t> </a:t>
            </a:r>
            <a:br>
              <a:rPr lang="en-GB" sz="1200" dirty="0">
                <a:solidFill>
                  <a:schemeClr val="bg2">
                    <a:lumMod val="10000"/>
                  </a:schemeClr>
                </a:solidFill>
                <a:latin typeface="+mj-lt"/>
              </a:rPr>
            </a:br>
            <a:r>
              <a:rPr lang="en-GB" sz="1200" dirty="0">
                <a:solidFill>
                  <a:schemeClr val="bg2">
                    <a:lumMod val="10000"/>
                  </a:schemeClr>
                </a:solidFill>
                <a:latin typeface="+mj-lt"/>
              </a:rPr>
              <a:t>Presentation, SPM for MEEG Course</a:t>
            </a:r>
          </a:p>
        </p:txBody>
      </p:sp>
      <p:pic>
        <p:nvPicPr>
          <p:cNvPr id="8" name="Picture 17">
            <a:extLst>
              <a:ext uri="{FF2B5EF4-FFF2-40B4-BE49-F238E27FC236}">
                <a16:creationId xmlns:a16="http://schemas.microsoft.com/office/drawing/2014/main" id="{F36BB3D6-0E50-4BD4-AFF4-CE8DE775C9DC}"/>
              </a:ext>
            </a:extLst>
          </p:cNvPr>
          <p:cNvPicPr>
            <a:picLocks noChangeAspect="1" noChangeArrowheads="1"/>
          </p:cNvPicPr>
          <p:nvPr/>
        </p:nvPicPr>
        <p:blipFill>
          <a:blip r:embed="rId2" cstate="print"/>
          <a:srcRect/>
          <a:stretch>
            <a:fillRect/>
          </a:stretch>
        </p:blipFill>
        <p:spPr bwMode="auto">
          <a:xfrm>
            <a:off x="1366855" y="4469392"/>
            <a:ext cx="1992313" cy="1036638"/>
          </a:xfrm>
          <a:prstGeom prst="rect">
            <a:avLst/>
          </a:prstGeom>
          <a:noFill/>
          <a:ln w="9525">
            <a:noFill/>
            <a:miter lim="800000"/>
            <a:headEnd/>
            <a:tailEnd/>
          </a:ln>
        </p:spPr>
      </p:pic>
      <p:sp>
        <p:nvSpPr>
          <p:cNvPr id="9" name="Line 18">
            <a:extLst>
              <a:ext uri="{FF2B5EF4-FFF2-40B4-BE49-F238E27FC236}">
                <a16:creationId xmlns:a16="http://schemas.microsoft.com/office/drawing/2014/main" id="{DD5C1159-5881-4785-A706-FA8DECEDCE1D}"/>
              </a:ext>
            </a:extLst>
          </p:cNvPr>
          <p:cNvSpPr>
            <a:spLocks noChangeShapeType="1"/>
          </p:cNvSpPr>
          <p:nvPr/>
        </p:nvSpPr>
        <p:spPr bwMode="auto">
          <a:xfrm>
            <a:off x="1376380" y="4617030"/>
            <a:ext cx="3175" cy="1014412"/>
          </a:xfrm>
          <a:prstGeom prst="line">
            <a:avLst/>
          </a:prstGeom>
          <a:noFill/>
          <a:ln w="11113" cap="rnd">
            <a:solidFill>
              <a:srgbClr val="CC0000"/>
            </a:solidFill>
            <a:round/>
            <a:headEnd/>
            <a:tailEnd/>
          </a:ln>
        </p:spPr>
        <p:txBody>
          <a:bodyPr/>
          <a:lstStyle/>
          <a:p>
            <a:endParaRPr lang="en-GB"/>
          </a:p>
        </p:txBody>
      </p:sp>
      <p:pic>
        <p:nvPicPr>
          <p:cNvPr id="10" name="Picture 20" descr="freq">
            <a:extLst>
              <a:ext uri="{FF2B5EF4-FFF2-40B4-BE49-F238E27FC236}">
                <a16:creationId xmlns:a16="http://schemas.microsoft.com/office/drawing/2014/main" id="{B1D96C1C-6F4D-4DE4-8D9D-E92ECE96D21B}"/>
              </a:ext>
            </a:extLst>
          </p:cNvPr>
          <p:cNvPicPr>
            <a:picLocks noChangeAspect="1" noChangeArrowheads="1"/>
          </p:cNvPicPr>
          <p:nvPr/>
        </p:nvPicPr>
        <p:blipFill>
          <a:blip r:embed="rId3" cstate="print"/>
          <a:srcRect/>
          <a:stretch>
            <a:fillRect/>
          </a:stretch>
        </p:blipFill>
        <p:spPr bwMode="auto">
          <a:xfrm>
            <a:off x="8737275" y="4081579"/>
            <a:ext cx="1908792" cy="1877820"/>
          </a:xfrm>
          <a:prstGeom prst="rect">
            <a:avLst/>
          </a:prstGeom>
          <a:noFill/>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5E6EB75-60CC-4DDC-A1DA-186027DFAC90}"/>
                  </a:ext>
                </a:extLst>
              </p:cNvPr>
              <p:cNvSpPr txBox="1"/>
              <p:nvPr/>
            </p:nvSpPr>
            <p:spPr>
              <a:xfrm>
                <a:off x="1401067" y="3008192"/>
                <a:ext cx="20102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𝑌</m:t>
                      </m:r>
                      <m:r>
                        <a:rPr lang="en-US" sz="2400" b="0" i="1" smtClean="0">
                          <a:latin typeface="Cambria Math" charset="0"/>
                        </a:rPr>
                        <m:t>=</m:t>
                      </m:r>
                      <m:r>
                        <a:rPr lang="en-US" sz="2400" b="0" i="1" smtClean="0">
                          <a:latin typeface="Cambria Math" charset="0"/>
                        </a:rPr>
                        <m:t>𝑔</m:t>
                      </m:r>
                      <m:r>
                        <a:rPr lang="en-US" sz="2400" b="0" i="1" smtClean="0">
                          <a:latin typeface="Cambria Math" charset="0"/>
                        </a:rPr>
                        <m:t>(</m:t>
                      </m:r>
                      <m:r>
                        <a:rPr lang="en-US" sz="2400" b="0" i="1" smtClean="0">
                          <a:latin typeface="Cambria Math" charset="0"/>
                          <a:ea typeface="Cambria Math" charset="0"/>
                          <a:cs typeface="Cambria Math" charset="0"/>
                        </a:rPr>
                        <m:t>𝜃</m:t>
                      </m:r>
                      <m:r>
                        <a:rPr lang="en-US" sz="2400" b="0" i="1" baseline="-25000" smtClean="0">
                          <a:latin typeface="Cambria Math" charset="0"/>
                          <a:ea typeface="Cambria Math" charset="0"/>
                          <a:cs typeface="Cambria Math" charset="0"/>
                        </a:rPr>
                        <m:t>𝑔</m:t>
                      </m:r>
                      <m:r>
                        <a:rPr lang="en-US" sz="2400" b="0" i="1" smtClean="0">
                          <a:latin typeface="Cambria Math" charset="0"/>
                        </a:rPr>
                        <m:t>,</m:t>
                      </m:r>
                      <m:r>
                        <a:rPr lang="en-US" sz="2400" b="0" i="1" smtClean="0">
                          <a:latin typeface="Cambria Math" charset="0"/>
                        </a:rPr>
                        <m:t>𝑣</m:t>
                      </m:r>
                      <m:r>
                        <a:rPr lang="en-US" sz="2400" b="0" i="1" baseline="-25000" smtClean="0">
                          <a:latin typeface="Cambria Math" charset="0"/>
                        </a:rPr>
                        <m:t>6</m:t>
                      </m:r>
                      <m:r>
                        <a:rPr lang="en-US" sz="2400" b="0" i="1" smtClean="0">
                          <a:latin typeface="Cambria Math" charset="0"/>
                        </a:rPr>
                        <m:t>)</m:t>
                      </m:r>
                    </m:oMath>
                  </m:oMathPara>
                </a14:m>
                <a:endParaRPr lang="en-US" sz="2400" dirty="0"/>
              </a:p>
            </p:txBody>
          </p:sp>
        </mc:Choice>
        <mc:Fallback xmlns="">
          <p:sp>
            <p:nvSpPr>
              <p:cNvPr id="11" name="TextBox 10">
                <a:extLst>
                  <a:ext uri="{FF2B5EF4-FFF2-40B4-BE49-F238E27FC236}">
                    <a16:creationId xmlns:a16="http://schemas.microsoft.com/office/drawing/2014/main" id="{25E6EB75-60CC-4DDC-A1DA-186027DFAC90}"/>
                  </a:ext>
                </a:extLst>
              </p:cNvPr>
              <p:cNvSpPr txBox="1">
                <a:spLocks noRot="1" noChangeAspect="1" noMove="1" noResize="1" noEditPoints="1" noAdjustHandles="1" noChangeArrowheads="1" noChangeShapeType="1" noTextEdit="1"/>
              </p:cNvSpPr>
              <p:nvPr/>
            </p:nvSpPr>
            <p:spPr>
              <a:xfrm>
                <a:off x="1401067" y="3008192"/>
                <a:ext cx="2010294" cy="461665"/>
              </a:xfrm>
              <a:prstGeom prst="rect">
                <a:avLst/>
              </a:prstGeom>
              <a:blipFill>
                <a:blip r:embed="rId4"/>
                <a:stretch>
                  <a:fillRect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43519C-F5A2-4A1E-9E92-35525B9BBDFF}"/>
                  </a:ext>
                </a:extLst>
              </p:cNvPr>
              <p:cNvSpPr txBox="1"/>
              <p:nvPr/>
            </p:nvSpPr>
            <p:spPr>
              <a:xfrm>
                <a:off x="1366855" y="3483864"/>
                <a:ext cx="193104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charset="0"/>
                            </a:rPr>
                            <m:t>𝑣</m:t>
                          </m:r>
                        </m:e>
                      </m:acc>
                      <m:r>
                        <a:rPr lang="en-US" sz="2400" b="0" i="1" smtClean="0">
                          <a:latin typeface="Cambria Math" charset="0"/>
                        </a:rPr>
                        <m:t>=</m:t>
                      </m:r>
                      <m:r>
                        <a:rPr lang="en-US" sz="2400" b="0" i="1" smtClean="0">
                          <a:latin typeface="Cambria Math" charset="0"/>
                        </a:rPr>
                        <m:t>𝑓</m:t>
                      </m:r>
                      <m:r>
                        <a:rPr lang="en-US" sz="2400" b="0" i="1" smtClean="0">
                          <a:latin typeface="Cambria Math" charset="0"/>
                        </a:rPr>
                        <m:t>(</m:t>
                      </m:r>
                      <m:r>
                        <a:rPr lang="en-US" sz="2400" b="0" i="1" smtClean="0">
                          <a:latin typeface="Cambria Math" charset="0"/>
                          <a:ea typeface="Cambria Math" charset="0"/>
                          <a:cs typeface="Cambria Math" charset="0"/>
                        </a:rPr>
                        <m:t>𝜃</m:t>
                      </m:r>
                      <m:r>
                        <a:rPr lang="en-US" sz="2400" b="0" i="1" baseline="-25000" smtClean="0">
                          <a:latin typeface="Cambria Math" charset="0"/>
                          <a:ea typeface="Cambria Math" charset="0"/>
                          <a:cs typeface="Cambria Math" charset="0"/>
                        </a:rPr>
                        <m:t>𝑓</m:t>
                      </m:r>
                      <m:r>
                        <a:rPr lang="en-US" sz="2400" b="0" i="1" smtClean="0">
                          <a:latin typeface="Cambria Math" charset="0"/>
                        </a:rPr>
                        <m:t>,</m:t>
                      </m:r>
                      <m:r>
                        <a:rPr lang="en-US" sz="2400" b="0" i="1" smtClean="0">
                          <a:latin typeface="Cambria Math" charset="0"/>
                        </a:rPr>
                        <m:t>𝑢</m:t>
                      </m:r>
                      <m:r>
                        <a:rPr lang="en-US" sz="2400" b="0" i="1" smtClean="0">
                          <a:latin typeface="Cambria Math" charset="0"/>
                        </a:rPr>
                        <m:t>)</m:t>
                      </m:r>
                    </m:oMath>
                  </m:oMathPara>
                </a14:m>
                <a:endParaRPr lang="en-US" sz="2400" dirty="0"/>
              </a:p>
            </p:txBody>
          </p:sp>
        </mc:Choice>
        <mc:Fallback xmlns="">
          <p:sp>
            <p:nvSpPr>
              <p:cNvPr id="12" name="TextBox 11">
                <a:extLst>
                  <a:ext uri="{FF2B5EF4-FFF2-40B4-BE49-F238E27FC236}">
                    <a16:creationId xmlns:a16="http://schemas.microsoft.com/office/drawing/2014/main" id="{BC43519C-F5A2-4A1E-9E92-35525B9BBDFF}"/>
                  </a:ext>
                </a:extLst>
              </p:cNvPr>
              <p:cNvSpPr txBox="1">
                <a:spLocks noRot="1" noChangeAspect="1" noMove="1" noResize="1" noEditPoints="1" noAdjustHandles="1" noChangeArrowheads="1" noChangeShapeType="1" noTextEdit="1"/>
              </p:cNvSpPr>
              <p:nvPr/>
            </p:nvSpPr>
            <p:spPr>
              <a:xfrm>
                <a:off x="1366855" y="3483864"/>
                <a:ext cx="1931041" cy="461665"/>
              </a:xfrm>
              <a:prstGeom prst="rect">
                <a:avLst/>
              </a:prstGeom>
              <a:blipFill>
                <a:blip r:embed="rId5"/>
                <a:stretch>
                  <a:fillRect b="-17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6CD6C8-DD7C-40A5-97D0-72C7F68EC2AF}"/>
                  </a:ext>
                </a:extLst>
              </p:cNvPr>
              <p:cNvSpPr txBox="1"/>
              <p:nvPr/>
            </p:nvSpPr>
            <p:spPr>
              <a:xfrm>
                <a:off x="4922922" y="2986690"/>
                <a:ext cx="20102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𝑌</m:t>
                      </m:r>
                      <m:r>
                        <a:rPr lang="en-US" sz="2400" b="0" i="1" smtClean="0">
                          <a:latin typeface="Cambria Math" charset="0"/>
                        </a:rPr>
                        <m:t>=</m:t>
                      </m:r>
                      <m:r>
                        <a:rPr lang="en-US" sz="2400" b="0" i="1" smtClean="0">
                          <a:latin typeface="Cambria Math" charset="0"/>
                        </a:rPr>
                        <m:t>𝑔</m:t>
                      </m:r>
                      <m:r>
                        <a:rPr lang="en-US" sz="2400" b="0" i="1" smtClean="0">
                          <a:latin typeface="Cambria Math" charset="0"/>
                        </a:rPr>
                        <m:t>(</m:t>
                      </m:r>
                      <m:r>
                        <a:rPr lang="en-US" sz="2400" b="0" i="1" smtClean="0">
                          <a:latin typeface="Cambria Math" charset="0"/>
                          <a:ea typeface="Cambria Math" charset="0"/>
                          <a:cs typeface="Cambria Math" charset="0"/>
                        </a:rPr>
                        <m:t>𝜃</m:t>
                      </m:r>
                      <m:r>
                        <a:rPr lang="en-US" sz="2400" b="0" i="1" baseline="-25000" smtClean="0">
                          <a:latin typeface="Cambria Math" charset="0"/>
                          <a:ea typeface="Cambria Math" charset="0"/>
                          <a:cs typeface="Cambria Math" charset="0"/>
                        </a:rPr>
                        <m:t>𝑔</m:t>
                      </m:r>
                      <m:r>
                        <a:rPr lang="en-US" sz="2400" b="0" i="1" smtClean="0">
                          <a:latin typeface="Cambria Math" charset="0"/>
                        </a:rPr>
                        <m:t>,</m:t>
                      </m:r>
                      <m:r>
                        <a:rPr lang="en-US" sz="2400" b="0" i="1" smtClean="0">
                          <a:latin typeface="Cambria Math" charset="0"/>
                        </a:rPr>
                        <m:t>𝑣</m:t>
                      </m:r>
                      <m:r>
                        <a:rPr lang="en-US" sz="2400" b="0" i="1" baseline="-25000" smtClean="0">
                          <a:latin typeface="Cambria Math" charset="0"/>
                        </a:rPr>
                        <m:t>6</m:t>
                      </m:r>
                      <m:r>
                        <a:rPr lang="en-US" sz="2400" b="0" i="1" smtClean="0">
                          <a:latin typeface="Cambria Math" charset="0"/>
                        </a:rPr>
                        <m:t>)</m:t>
                      </m:r>
                    </m:oMath>
                  </m:oMathPara>
                </a14:m>
                <a:endParaRPr lang="en-US" sz="2400" dirty="0"/>
              </a:p>
            </p:txBody>
          </p:sp>
        </mc:Choice>
        <mc:Fallback xmlns="">
          <p:sp>
            <p:nvSpPr>
              <p:cNvPr id="13" name="TextBox 12">
                <a:extLst>
                  <a:ext uri="{FF2B5EF4-FFF2-40B4-BE49-F238E27FC236}">
                    <a16:creationId xmlns:a16="http://schemas.microsoft.com/office/drawing/2014/main" id="{636CD6C8-DD7C-40A5-97D0-72C7F68EC2AF}"/>
                  </a:ext>
                </a:extLst>
              </p:cNvPr>
              <p:cNvSpPr txBox="1">
                <a:spLocks noRot="1" noChangeAspect="1" noMove="1" noResize="1" noEditPoints="1" noAdjustHandles="1" noChangeArrowheads="1" noChangeShapeType="1" noTextEdit="1"/>
              </p:cNvSpPr>
              <p:nvPr/>
            </p:nvSpPr>
            <p:spPr>
              <a:xfrm>
                <a:off x="4922922" y="2986690"/>
                <a:ext cx="2010294" cy="461665"/>
              </a:xfrm>
              <a:prstGeom prst="rect">
                <a:avLst/>
              </a:prstGeom>
              <a:blipFill>
                <a:blip r:embed="rId6"/>
                <a:stretch>
                  <a:fillRect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7679DA-2A23-46C7-AC6E-575BB8089EA1}"/>
                  </a:ext>
                </a:extLst>
              </p:cNvPr>
              <p:cNvSpPr txBox="1"/>
              <p:nvPr/>
            </p:nvSpPr>
            <p:spPr>
              <a:xfrm>
                <a:off x="4922922" y="3483864"/>
                <a:ext cx="23461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charset="0"/>
                            </a:rPr>
                            <m:t>𝑣</m:t>
                          </m:r>
                        </m:e>
                      </m:acc>
                      <m:r>
                        <a:rPr lang="en-US" sz="2400" b="0" i="1" smtClean="0">
                          <a:latin typeface="Cambria Math" charset="0"/>
                        </a:rPr>
                        <m:t>=</m:t>
                      </m:r>
                      <m:r>
                        <a:rPr lang="en-US" sz="2400" b="0" i="1" smtClean="0">
                          <a:latin typeface="Cambria Math" charset="0"/>
                        </a:rPr>
                        <m:t>𝐴</m:t>
                      </m:r>
                      <m:d>
                        <m:dPr>
                          <m:ctrlPr>
                            <a:rPr lang="en-US" sz="2400" b="0" i="1" smtClean="0">
                              <a:latin typeface="Cambria Math" panose="02040503050406030204" pitchFamily="18" charset="0"/>
                            </a:rPr>
                          </m:ctrlPr>
                        </m:dPr>
                        <m:e>
                          <m:r>
                            <a:rPr lang="en-US" sz="2400" b="0" i="1" smtClean="0">
                              <a:latin typeface="Cambria Math" charset="0"/>
                              <a:ea typeface="Cambria Math" charset="0"/>
                              <a:cs typeface="Cambria Math" charset="0"/>
                            </a:rPr>
                            <m:t>𝜃</m:t>
                          </m:r>
                          <m:r>
                            <a:rPr lang="en-US" sz="2400" b="0" i="1" baseline="-25000" smtClean="0">
                              <a:latin typeface="Cambria Math" charset="0"/>
                              <a:ea typeface="Cambria Math" charset="0"/>
                              <a:cs typeface="Cambria Math" charset="0"/>
                            </a:rPr>
                            <m:t>𝑓</m:t>
                          </m:r>
                        </m:e>
                      </m:d>
                      <m:r>
                        <a:rPr lang="en-US" sz="2400" b="0" i="1" smtClean="0">
                          <a:latin typeface="Cambria Math" charset="0"/>
                        </a:rPr>
                        <m:t>+</m:t>
                      </m:r>
                      <m:r>
                        <a:rPr lang="en-US" sz="2400" b="0" i="1" smtClean="0">
                          <a:latin typeface="Cambria Math" charset="0"/>
                        </a:rPr>
                        <m:t>𝐵𝑢</m:t>
                      </m:r>
                    </m:oMath>
                  </m:oMathPara>
                </a14:m>
                <a:endParaRPr lang="en-US" sz="2400" dirty="0"/>
              </a:p>
            </p:txBody>
          </p:sp>
        </mc:Choice>
        <mc:Fallback xmlns="">
          <p:sp>
            <p:nvSpPr>
              <p:cNvPr id="14" name="TextBox 13">
                <a:extLst>
                  <a:ext uri="{FF2B5EF4-FFF2-40B4-BE49-F238E27FC236}">
                    <a16:creationId xmlns:a16="http://schemas.microsoft.com/office/drawing/2014/main" id="{E77679DA-2A23-46C7-AC6E-575BB8089EA1}"/>
                  </a:ext>
                </a:extLst>
              </p:cNvPr>
              <p:cNvSpPr txBox="1">
                <a:spLocks noRot="1" noChangeAspect="1" noMove="1" noResize="1" noEditPoints="1" noAdjustHandles="1" noChangeArrowheads="1" noChangeShapeType="1" noTextEdit="1"/>
              </p:cNvSpPr>
              <p:nvPr/>
            </p:nvSpPr>
            <p:spPr>
              <a:xfrm>
                <a:off x="4922922" y="3483864"/>
                <a:ext cx="2346155" cy="461665"/>
              </a:xfrm>
              <a:prstGeom prst="rect">
                <a:avLst/>
              </a:prstGeom>
              <a:blipFill>
                <a:blip r:embed="rId7"/>
                <a:stretch>
                  <a:fillRect b="-17333"/>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3244FDC3-EA8E-4D49-A5A6-29B4EB1AED38}"/>
              </a:ext>
            </a:extLst>
          </p:cNvPr>
          <p:cNvSpPr txBox="1"/>
          <p:nvPr/>
        </p:nvSpPr>
        <p:spPr>
          <a:xfrm>
            <a:off x="1022003" y="2072292"/>
            <a:ext cx="2729978" cy="369332"/>
          </a:xfrm>
          <a:prstGeom prst="rect">
            <a:avLst/>
          </a:prstGeom>
          <a:noFill/>
        </p:spPr>
        <p:txBody>
          <a:bodyPr wrap="none" rtlCol="0">
            <a:spAutoFit/>
          </a:bodyPr>
          <a:lstStyle/>
          <a:p>
            <a:pPr algn="ctr"/>
            <a:r>
              <a:rPr lang="en-US" dirty="0">
                <a:latin typeface="+mn-lt"/>
              </a:rPr>
              <a:t>Time Differential Equations</a:t>
            </a:r>
          </a:p>
        </p:txBody>
      </p:sp>
      <p:sp>
        <p:nvSpPr>
          <p:cNvPr id="16" name="TextBox 15">
            <a:extLst>
              <a:ext uri="{FF2B5EF4-FFF2-40B4-BE49-F238E27FC236}">
                <a16:creationId xmlns:a16="http://schemas.microsoft.com/office/drawing/2014/main" id="{520D39DF-2AC2-4372-B0B9-91C998EAC37B}"/>
              </a:ext>
            </a:extLst>
          </p:cNvPr>
          <p:cNvSpPr txBox="1"/>
          <p:nvPr/>
        </p:nvSpPr>
        <p:spPr>
          <a:xfrm>
            <a:off x="5417352" y="2072292"/>
            <a:ext cx="1021433" cy="369332"/>
          </a:xfrm>
          <a:prstGeom prst="rect">
            <a:avLst/>
          </a:prstGeom>
          <a:noFill/>
        </p:spPr>
        <p:txBody>
          <a:bodyPr wrap="none" rtlCol="0">
            <a:spAutoFit/>
          </a:bodyPr>
          <a:lstStyle/>
          <a:p>
            <a:pPr algn="ctr"/>
            <a:r>
              <a:rPr lang="en-US" dirty="0" err="1">
                <a:latin typeface="+mn-lt"/>
              </a:rPr>
              <a:t>Linearise</a:t>
            </a:r>
            <a:endParaRPr lang="en-US" dirty="0">
              <a:latin typeface="+mn-lt"/>
            </a:endParaRPr>
          </a:p>
        </p:txBody>
      </p:sp>
      <p:sp>
        <p:nvSpPr>
          <p:cNvPr id="17" name="TextBox 16">
            <a:extLst>
              <a:ext uri="{FF2B5EF4-FFF2-40B4-BE49-F238E27FC236}">
                <a16:creationId xmlns:a16="http://schemas.microsoft.com/office/drawing/2014/main" id="{D1E77F23-D1B2-4E67-9246-9652FCD53C74}"/>
              </a:ext>
            </a:extLst>
          </p:cNvPr>
          <p:cNvSpPr txBox="1"/>
          <p:nvPr/>
        </p:nvSpPr>
        <p:spPr>
          <a:xfrm>
            <a:off x="8539927" y="1795293"/>
            <a:ext cx="2303488" cy="923330"/>
          </a:xfrm>
          <a:prstGeom prst="rect">
            <a:avLst/>
          </a:prstGeom>
          <a:noFill/>
        </p:spPr>
        <p:txBody>
          <a:bodyPr wrap="square" rtlCol="0">
            <a:spAutoFit/>
          </a:bodyPr>
          <a:lstStyle/>
          <a:p>
            <a:pPr algn="ctr"/>
            <a:r>
              <a:rPr lang="en-US" dirty="0">
                <a:latin typeface="+mn-lt"/>
              </a:rPr>
              <a:t>Analytic Transfer Function in the Frequency domain</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7EB0787-7F81-480E-B5DD-CC9D6D3525B0}"/>
                  </a:ext>
                </a:extLst>
              </p:cNvPr>
              <p:cNvSpPr txBox="1"/>
              <p:nvPr/>
            </p:nvSpPr>
            <p:spPr>
              <a:xfrm>
                <a:off x="8276027" y="2967335"/>
                <a:ext cx="28312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𝐻</m:t>
                      </m:r>
                      <m:r>
                        <a:rPr lang="en-US" sz="2400" b="0" i="1" smtClean="0">
                          <a:latin typeface="Cambria Math" charset="0"/>
                        </a:rPr>
                        <m:t>(</m:t>
                      </m:r>
                      <m:r>
                        <a:rPr lang="en-US" sz="2400" b="0" i="1" smtClean="0">
                          <a:latin typeface="Cambria Math" charset="0"/>
                        </a:rPr>
                        <m:t>𝑠</m:t>
                      </m:r>
                      <m:r>
                        <a:rPr lang="en-US" sz="2400" b="0" i="1" smtClean="0">
                          <a:latin typeface="Cambria Math" charset="0"/>
                        </a:rPr>
                        <m:t>)=</m:t>
                      </m:r>
                      <m:r>
                        <a:rPr lang="en-US" sz="2400" b="0" i="1" smtClean="0">
                          <a:latin typeface="Cambria Math" charset="0"/>
                        </a:rPr>
                        <m:t>𝑔</m:t>
                      </m:r>
                      <m:d>
                        <m:dPr>
                          <m:ctrlPr>
                            <a:rPr lang="en-US" sz="2400" b="0" i="1" smtClean="0">
                              <a:latin typeface="Cambria Math" panose="02040503050406030204" pitchFamily="18" charset="0"/>
                            </a:rPr>
                          </m:ctrlPr>
                        </m:dPr>
                        <m:e>
                          <m:r>
                            <a:rPr lang="en-US" sz="2400" b="0" i="1" smtClean="0">
                              <a:latin typeface="Cambria Math" charset="0"/>
                              <a:ea typeface="Cambria Math" charset="0"/>
                              <a:cs typeface="Cambria Math" charset="0"/>
                            </a:rPr>
                            <m:t>𝑠𝐼</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𝐴</m:t>
                          </m:r>
                        </m:e>
                      </m:d>
                      <m:r>
                        <a:rPr lang="en-US" sz="2400" b="0" i="1" smtClean="0">
                          <a:latin typeface="Cambria Math" charset="0"/>
                        </a:rPr>
                        <m:t>𝐵</m:t>
                      </m:r>
                    </m:oMath>
                  </m:oMathPara>
                </a14:m>
                <a:endParaRPr lang="en-US" sz="2400" dirty="0"/>
              </a:p>
            </p:txBody>
          </p:sp>
        </mc:Choice>
        <mc:Fallback xmlns="">
          <p:sp>
            <p:nvSpPr>
              <p:cNvPr id="18" name="TextBox 17">
                <a:extLst>
                  <a:ext uri="{FF2B5EF4-FFF2-40B4-BE49-F238E27FC236}">
                    <a16:creationId xmlns:a16="http://schemas.microsoft.com/office/drawing/2014/main" id="{27EB0787-7F81-480E-B5DD-CC9D6D3525B0}"/>
                  </a:ext>
                </a:extLst>
              </p:cNvPr>
              <p:cNvSpPr txBox="1">
                <a:spLocks noRot="1" noChangeAspect="1" noMove="1" noResize="1" noEditPoints="1" noAdjustHandles="1" noChangeArrowheads="1" noChangeShapeType="1" noTextEdit="1"/>
              </p:cNvSpPr>
              <p:nvPr/>
            </p:nvSpPr>
            <p:spPr>
              <a:xfrm>
                <a:off x="8276027" y="2967335"/>
                <a:ext cx="2831288" cy="461665"/>
              </a:xfrm>
              <a:prstGeom prst="rect">
                <a:avLst/>
              </a:prstGeom>
              <a:blipFill>
                <a:blip r:embed="rId8"/>
                <a:stretch>
                  <a:fillRect b="-17105"/>
                </a:stretch>
              </a:blipFill>
            </p:spPr>
            <p:txBody>
              <a:bodyPr/>
              <a:lstStyle/>
              <a:p>
                <a:r>
                  <a:rPr lang="en-GB">
                    <a:noFill/>
                  </a:rPr>
                  <a:t> </a:t>
                </a:r>
              </a:p>
            </p:txBody>
          </p:sp>
        </mc:Fallback>
      </mc:AlternateContent>
      <p:pic>
        <p:nvPicPr>
          <p:cNvPr id="20" name="Picture 24" descr="post2pre">
            <a:extLst>
              <a:ext uri="{FF2B5EF4-FFF2-40B4-BE49-F238E27FC236}">
                <a16:creationId xmlns:a16="http://schemas.microsoft.com/office/drawing/2014/main" id="{7D43330A-6E9C-468A-9ADA-CC6D14C8D442}"/>
              </a:ext>
            </a:extLst>
          </p:cNvPr>
          <p:cNvPicPr>
            <a:picLocks noChangeAspect="1" noChangeArrowheads="1"/>
          </p:cNvPicPr>
          <p:nvPr/>
        </p:nvPicPr>
        <p:blipFill rotWithShape="1">
          <a:blip r:embed="rId9" cstate="print">
            <a:clrChange>
              <a:clrFrom>
                <a:srgbClr val="FFFFFF"/>
              </a:clrFrom>
              <a:clrTo>
                <a:srgbClr val="FFFFFF">
                  <a:alpha val="0"/>
                </a:srgbClr>
              </a:clrTo>
            </a:clrChange>
            <a:duotone>
              <a:schemeClr val="accent2">
                <a:shade val="45000"/>
                <a:satMod val="135000"/>
              </a:schemeClr>
              <a:prstClr val="white"/>
            </a:duotone>
          </a:blip>
          <a:srcRect l="12665" t="7393" r="9672" b="12764"/>
          <a:stretch/>
        </p:blipFill>
        <p:spPr bwMode="auto">
          <a:xfrm>
            <a:off x="5131431" y="4306834"/>
            <a:ext cx="1593276" cy="1427309"/>
          </a:xfrm>
          <a:prstGeom prst="rect">
            <a:avLst/>
          </a:prstGeom>
          <a:noFill/>
          <a:ln w="9525">
            <a:noFill/>
            <a:miter lim="800000"/>
            <a:headEnd/>
            <a:tailEnd/>
          </a:ln>
        </p:spPr>
      </p:pic>
      <p:cxnSp>
        <p:nvCxnSpPr>
          <p:cNvPr id="22" name="Straight Arrow Connector 21">
            <a:extLst>
              <a:ext uri="{FF2B5EF4-FFF2-40B4-BE49-F238E27FC236}">
                <a16:creationId xmlns:a16="http://schemas.microsoft.com/office/drawing/2014/main" id="{A8DF2CCB-B4A9-4B5D-BBCD-4EC9FDFE2B74}"/>
              </a:ext>
            </a:extLst>
          </p:cNvPr>
          <p:cNvCxnSpPr>
            <a:cxnSpLocks/>
          </p:cNvCxnSpPr>
          <p:nvPr/>
        </p:nvCxnSpPr>
        <p:spPr>
          <a:xfrm>
            <a:off x="4117741" y="3197352"/>
            <a:ext cx="588017" cy="0"/>
          </a:xfrm>
          <a:prstGeom prst="straightConnector1">
            <a:avLst/>
          </a:prstGeom>
          <a:noFill/>
          <a:ln w="9525">
            <a:solidFill>
              <a:schemeClr val="tx1"/>
            </a:solidFill>
            <a:miter lim="800000"/>
            <a:headEnd/>
            <a:tailEnd type="triangle" w="med" len="med"/>
          </a:ln>
          <a:effectLst/>
        </p:spPr>
      </p:cxnSp>
      <p:cxnSp>
        <p:nvCxnSpPr>
          <p:cNvPr id="26" name="Straight Arrow Connector 25">
            <a:extLst>
              <a:ext uri="{FF2B5EF4-FFF2-40B4-BE49-F238E27FC236}">
                <a16:creationId xmlns:a16="http://schemas.microsoft.com/office/drawing/2014/main" id="{44C2D772-680B-4A58-83B1-5E8EB10182F9}"/>
              </a:ext>
            </a:extLst>
          </p:cNvPr>
          <p:cNvCxnSpPr>
            <a:cxnSpLocks/>
          </p:cNvCxnSpPr>
          <p:nvPr/>
        </p:nvCxnSpPr>
        <p:spPr>
          <a:xfrm>
            <a:off x="7196239" y="3197352"/>
            <a:ext cx="588017" cy="0"/>
          </a:xfrm>
          <a:prstGeom prst="straightConnector1">
            <a:avLst/>
          </a:prstGeom>
          <a:noFill/>
          <a:ln w="9525">
            <a:solidFill>
              <a:schemeClr val="tx1"/>
            </a:solidFill>
            <a:miter lim="800000"/>
            <a:headEnd/>
            <a:tailEnd type="triangle" w="med" len="med"/>
          </a:ln>
          <a:effectLst/>
        </p:spPr>
      </p:cxnSp>
    </p:spTree>
    <p:extLst>
      <p:ext uri="{BB962C8B-B14F-4D97-AF65-F5344CB8AC3E}">
        <p14:creationId xmlns:p14="http://schemas.microsoft.com/office/powerpoint/2010/main" val="242026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Prior Densities for Parameters</a:t>
            </a:r>
          </a:p>
        </p:txBody>
      </p:sp>
      <p:pic>
        <p:nvPicPr>
          <p:cNvPr id="4" name="Picture 3">
            <a:extLst>
              <a:ext uri="{FF2B5EF4-FFF2-40B4-BE49-F238E27FC236}">
                <a16:creationId xmlns:a16="http://schemas.microsoft.com/office/drawing/2014/main" id="{1AB21826-E1BD-44F9-95AF-48402D4BFDEF}"/>
              </a:ext>
            </a:extLst>
          </p:cNvPr>
          <p:cNvPicPr>
            <a:picLocks noChangeAspect="1"/>
          </p:cNvPicPr>
          <p:nvPr/>
        </p:nvPicPr>
        <p:blipFill>
          <a:blip r:embed="rId2"/>
          <a:stretch>
            <a:fillRect/>
          </a:stretch>
        </p:blipFill>
        <p:spPr>
          <a:xfrm>
            <a:off x="181635" y="1648145"/>
            <a:ext cx="7305675" cy="4495800"/>
          </a:xfrm>
          <a:prstGeom prst="rect">
            <a:avLst/>
          </a:prstGeom>
        </p:spPr>
      </p:pic>
      <p:sp>
        <p:nvSpPr>
          <p:cNvPr id="7" name="Rectangle 6">
            <a:extLst>
              <a:ext uri="{FF2B5EF4-FFF2-40B4-BE49-F238E27FC236}">
                <a16:creationId xmlns:a16="http://schemas.microsoft.com/office/drawing/2014/main" id="{E6A7C69E-D4F9-4E53-99C7-0F98B501AA8D}"/>
              </a:ext>
            </a:extLst>
          </p:cNvPr>
          <p:cNvSpPr/>
          <p:nvPr/>
        </p:nvSpPr>
        <p:spPr>
          <a:xfrm>
            <a:off x="181635" y="6143945"/>
            <a:ext cx="7305674"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Prior densities of parameters (an example) </a:t>
            </a:r>
          </a:p>
          <a:p>
            <a:pPr algn="ctr"/>
            <a:r>
              <a:rPr lang="en-GB" sz="1200" dirty="0">
                <a:solidFill>
                  <a:schemeClr val="bg2">
                    <a:lumMod val="10000"/>
                  </a:schemeClr>
                </a:solidFill>
                <a:latin typeface="+mj-lt"/>
              </a:rPr>
              <a:t>Copied from </a:t>
            </a:r>
            <a:r>
              <a:rPr lang="en-GB" sz="1200" dirty="0" err="1">
                <a:solidFill>
                  <a:schemeClr val="bg2">
                    <a:lumMod val="10000"/>
                  </a:schemeClr>
                </a:solidFill>
                <a:latin typeface="+mj-lt"/>
              </a:rPr>
              <a:t>Kiebel</a:t>
            </a:r>
            <a:r>
              <a:rPr lang="en-GB" sz="1200" dirty="0">
                <a:solidFill>
                  <a:schemeClr val="bg2">
                    <a:lumMod val="10000"/>
                  </a:schemeClr>
                </a:solidFill>
                <a:latin typeface="+mj-lt"/>
              </a:rPr>
              <a:t> et al. (2008), Table 1</a:t>
            </a:r>
          </a:p>
        </p:txBody>
      </p:sp>
      <p:sp>
        <p:nvSpPr>
          <p:cNvPr id="8" name="Rectangle 7">
            <a:extLst>
              <a:ext uri="{FF2B5EF4-FFF2-40B4-BE49-F238E27FC236}">
                <a16:creationId xmlns:a16="http://schemas.microsoft.com/office/drawing/2014/main" id="{E89404C1-ED5E-4333-814A-54187760E433}"/>
              </a:ext>
            </a:extLst>
          </p:cNvPr>
          <p:cNvSpPr/>
          <p:nvPr/>
        </p:nvSpPr>
        <p:spPr>
          <a:xfrm>
            <a:off x="7487309" y="1648145"/>
            <a:ext cx="4704690" cy="477170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tabLst>
                <a:tab pos="1262063" algn="l"/>
              </a:tabLst>
            </a:pPr>
            <a:r>
              <a:rPr lang="en-GB" sz="1400" dirty="0">
                <a:solidFill>
                  <a:schemeClr val="bg2">
                    <a:lumMod val="10000"/>
                  </a:schemeClr>
                </a:solidFill>
                <a:latin typeface="+mj-lt"/>
              </a:rPr>
              <a:t>Notes on parameter priors:</a:t>
            </a:r>
          </a:p>
          <a:p>
            <a:pPr marL="2857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400" dirty="0">
                <a:solidFill>
                  <a:schemeClr val="bg2">
                    <a:lumMod val="10000"/>
                  </a:schemeClr>
                </a:solidFill>
                <a:latin typeface="+mj-lt"/>
              </a:rPr>
              <a:t>Are assumed to have normal distributions with different levels of certainty (precise prior knowledge) (i.e., small variance means high certainty)  </a:t>
            </a: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400" dirty="0">
                <a:solidFill>
                  <a:schemeClr val="bg2">
                    <a:lumMod val="10000"/>
                  </a:schemeClr>
                </a:solidFill>
                <a:latin typeface="+mj-lt"/>
              </a:rPr>
              <a:t>Reflect “expectations” / aims, and are (mostly) biophysically grounded, e.g. forward connections (</a:t>
            </a:r>
            <a:r>
              <a:rPr lang="en-GB" sz="1400" i="1" dirty="0">
                <a:solidFill>
                  <a:schemeClr val="bg2">
                    <a:lumMod val="10000"/>
                  </a:schemeClr>
                </a:solidFill>
                <a:latin typeface="+mj-lt"/>
              </a:rPr>
              <a:t>A</a:t>
            </a:r>
            <a:r>
              <a:rPr lang="en-GB" sz="1400" i="1" baseline="30000" dirty="0">
                <a:solidFill>
                  <a:schemeClr val="bg2">
                    <a:lumMod val="10000"/>
                  </a:schemeClr>
                </a:solidFill>
                <a:latin typeface="+mj-lt"/>
              </a:rPr>
              <a:t>F</a:t>
            </a:r>
            <a:r>
              <a:rPr lang="en-GB" sz="1400" dirty="0">
                <a:solidFill>
                  <a:schemeClr val="bg2">
                    <a:lumMod val="10000"/>
                  </a:schemeClr>
                </a:solidFill>
                <a:latin typeface="+mj-lt"/>
              </a:rPr>
              <a:t>) exert stronger effects than backward and lateral</a:t>
            </a: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400" dirty="0">
                <a:solidFill>
                  <a:schemeClr val="bg2">
                    <a:lumMod val="10000"/>
                  </a:schemeClr>
                </a:solidFill>
                <a:latin typeface="+mj-lt"/>
              </a:rPr>
              <a:t>Constrain model inversion / fitting, have substantial impact on parameters / objective function</a:t>
            </a: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400" dirty="0">
                <a:solidFill>
                  <a:schemeClr val="bg2">
                    <a:lumMod val="10000"/>
                  </a:schemeClr>
                </a:solidFill>
                <a:latin typeface="+mj-lt"/>
              </a:rPr>
              <a:t>See also </a:t>
            </a:r>
            <a:r>
              <a:rPr lang="en-GB" sz="1400" dirty="0" err="1">
                <a:solidFill>
                  <a:schemeClr val="bg2">
                    <a:lumMod val="10000"/>
                  </a:schemeClr>
                </a:solidFill>
                <a:latin typeface="+mj-lt"/>
              </a:rPr>
              <a:t>Kiebel</a:t>
            </a:r>
            <a:r>
              <a:rPr lang="en-GB" sz="1400" dirty="0">
                <a:solidFill>
                  <a:schemeClr val="bg2">
                    <a:lumMod val="10000"/>
                  </a:schemeClr>
                </a:solidFill>
                <a:latin typeface="+mj-lt"/>
              </a:rPr>
              <a:t> et al. (2006, 2008), as well as Jansen and </a:t>
            </a:r>
            <a:r>
              <a:rPr lang="en-GB" sz="1400" dirty="0" err="1">
                <a:solidFill>
                  <a:schemeClr val="bg2">
                    <a:lumMod val="10000"/>
                  </a:schemeClr>
                </a:solidFill>
                <a:latin typeface="+mj-lt"/>
              </a:rPr>
              <a:t>Rit</a:t>
            </a:r>
            <a:r>
              <a:rPr lang="en-GB" sz="1400" dirty="0">
                <a:solidFill>
                  <a:schemeClr val="bg2">
                    <a:lumMod val="10000"/>
                  </a:schemeClr>
                </a:solidFill>
                <a:latin typeface="+mj-lt"/>
              </a:rPr>
              <a:t> (1995) for reasoning / background</a:t>
            </a: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400" dirty="0">
              <a:solidFill>
                <a:schemeClr val="bg2">
                  <a:lumMod val="10000"/>
                </a:schemeClr>
              </a:solidFill>
              <a:latin typeface="+mj-lt"/>
            </a:endParaRPr>
          </a:p>
        </p:txBody>
      </p:sp>
      <p:pic>
        <p:nvPicPr>
          <p:cNvPr id="2" name="Picture 1">
            <a:extLst>
              <a:ext uri="{FF2B5EF4-FFF2-40B4-BE49-F238E27FC236}">
                <a16:creationId xmlns:a16="http://schemas.microsoft.com/office/drawing/2014/main" id="{EE4D22C7-02E0-4BF0-B551-64259EAA39C1}"/>
              </a:ext>
            </a:extLst>
          </p:cNvPr>
          <p:cNvPicPr>
            <a:picLocks noChangeAspect="1"/>
          </p:cNvPicPr>
          <p:nvPr/>
        </p:nvPicPr>
        <p:blipFill>
          <a:blip r:embed="rId3"/>
          <a:stretch>
            <a:fillRect/>
          </a:stretch>
        </p:blipFill>
        <p:spPr>
          <a:xfrm>
            <a:off x="8598682" y="2789165"/>
            <a:ext cx="2481944" cy="1867368"/>
          </a:xfrm>
          <a:prstGeom prst="rect">
            <a:avLst/>
          </a:prstGeom>
        </p:spPr>
      </p:pic>
    </p:spTree>
    <p:extLst>
      <p:ext uri="{BB962C8B-B14F-4D97-AF65-F5344CB8AC3E}">
        <p14:creationId xmlns:p14="http://schemas.microsoft.com/office/powerpoint/2010/main" val="69694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Bayesian Model Inversion, Selection and Averaging </a:t>
            </a:r>
          </a:p>
        </p:txBody>
      </p:sp>
      <p:sp>
        <p:nvSpPr>
          <p:cNvPr id="7" name="Rectangle 6">
            <a:extLst>
              <a:ext uri="{FF2B5EF4-FFF2-40B4-BE49-F238E27FC236}">
                <a16:creationId xmlns:a16="http://schemas.microsoft.com/office/drawing/2014/main" id="{5ABCCBAC-004A-4EF6-B030-59F8C7ADB8B0}"/>
              </a:ext>
            </a:extLst>
          </p:cNvPr>
          <p:cNvSpPr/>
          <p:nvPr/>
        </p:nvSpPr>
        <p:spPr>
          <a:xfrm>
            <a:off x="165101" y="1657350"/>
            <a:ext cx="6332537" cy="231775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tabLst>
                <a:tab pos="1262063" algn="l"/>
              </a:tabLst>
            </a:pPr>
            <a:r>
              <a:rPr lang="en-GB" sz="1600" dirty="0">
                <a:solidFill>
                  <a:schemeClr val="bg2">
                    <a:lumMod val="10000"/>
                  </a:schemeClr>
                </a:solidFill>
                <a:latin typeface="+mj-lt"/>
              </a:rPr>
              <a:t>Various Bayesian procedures are implemented for DCMs, these included algorithms for model inference (BMI, Variational Bayes), model selection (BMS) and averaging (BMA) (e.g. Penny et al. (2004, 2007)), Bayesian model reduction (BMR) and Parametric empirical Bayes (e.g. Friston et al. (2016))</a:t>
            </a:r>
          </a:p>
          <a:p>
            <a:pPr marL="285750" indent="-285750">
              <a:buFont typeface="Arial" panose="020B0604020202020204" pitchFamily="34" charset="0"/>
              <a:buChar char="•"/>
              <a:tabLst>
                <a:tab pos="1262063" algn="l"/>
              </a:tabLst>
            </a:pPr>
            <a:r>
              <a:rPr lang="en-GB" sz="1600" dirty="0">
                <a:solidFill>
                  <a:schemeClr val="bg2">
                    <a:lumMod val="10000"/>
                  </a:schemeClr>
                </a:solidFill>
                <a:latin typeface="+mj-lt"/>
              </a:rPr>
              <a:t>Only BMI, BMS and BMA are presented here in more detail</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p:txBody>
      </p:sp>
      <p:sp>
        <p:nvSpPr>
          <p:cNvPr id="9" name="Rectangle 8">
            <a:extLst>
              <a:ext uri="{FF2B5EF4-FFF2-40B4-BE49-F238E27FC236}">
                <a16:creationId xmlns:a16="http://schemas.microsoft.com/office/drawing/2014/main" id="{D3F6CE50-B7AE-4479-9FFA-1C91EB79E6E9}"/>
              </a:ext>
            </a:extLst>
          </p:cNvPr>
          <p:cNvSpPr/>
          <p:nvPr/>
        </p:nvSpPr>
        <p:spPr>
          <a:xfrm>
            <a:off x="497217" y="6143945"/>
            <a:ext cx="5723865"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Selected Bayesian approaches in DCM (a special case of belief propagation in BMS and BMA) </a:t>
            </a:r>
            <a:r>
              <a:rPr lang="en-GB" sz="1200" dirty="0">
                <a:solidFill>
                  <a:schemeClr val="bg2">
                    <a:lumMod val="10000"/>
                  </a:schemeClr>
                </a:solidFill>
                <a:latin typeface="+mj-lt"/>
              </a:rPr>
              <a:t>Copied from Penny et al. (2007), Figure 35.2</a:t>
            </a:r>
          </a:p>
        </p:txBody>
      </p:sp>
      <mc:AlternateContent xmlns:mc="http://schemas.openxmlformats.org/markup-compatibility/2006" xmlns:a14="http://schemas.microsoft.com/office/drawing/2010/main">
        <mc:Choice Requires="a14">
          <p:graphicFrame>
            <p:nvGraphicFramePr>
              <p:cNvPr id="10" name="Table 2">
                <a:extLst>
                  <a:ext uri="{FF2B5EF4-FFF2-40B4-BE49-F238E27FC236}">
                    <a16:creationId xmlns:a16="http://schemas.microsoft.com/office/drawing/2014/main" id="{30B2A916-E408-413B-9F45-F0A666705839}"/>
                  </a:ext>
                </a:extLst>
              </p:cNvPr>
              <p:cNvGraphicFramePr>
                <a:graphicFrameLocks noGrp="1"/>
              </p:cNvGraphicFramePr>
              <p:nvPr>
                <p:extLst>
                  <p:ext uri="{D42A27DB-BD31-4B8C-83A1-F6EECF244321}">
                    <p14:modId xmlns:p14="http://schemas.microsoft.com/office/powerpoint/2010/main" val="2811190088"/>
                  </p:ext>
                </p:extLst>
              </p:nvPr>
            </p:nvGraphicFramePr>
            <p:xfrm>
              <a:off x="6578600" y="1603375"/>
              <a:ext cx="5524499" cy="5219192"/>
            </p:xfrm>
            <a:graphic>
              <a:graphicData uri="http://schemas.openxmlformats.org/drawingml/2006/table">
                <a:tbl>
                  <a:tblPr firstRow="1" firstCol="1" bandRow="1">
                    <a:tableStyleId>{2A488322-F2BA-4B5B-9748-0D474271808F}</a:tableStyleId>
                  </a:tblPr>
                  <a:tblGrid>
                    <a:gridCol w="2253254">
                      <a:extLst>
                        <a:ext uri="{9D8B030D-6E8A-4147-A177-3AD203B41FA5}">
                          <a16:colId xmlns:a16="http://schemas.microsoft.com/office/drawing/2014/main" val="2153554735"/>
                        </a:ext>
                      </a:extLst>
                    </a:gridCol>
                    <a:gridCol w="3271245">
                      <a:extLst>
                        <a:ext uri="{9D8B030D-6E8A-4147-A177-3AD203B41FA5}">
                          <a16:colId xmlns:a16="http://schemas.microsoft.com/office/drawing/2014/main" val="949850382"/>
                        </a:ext>
                      </a:extLst>
                    </a:gridCol>
                  </a:tblGrid>
                  <a:tr h="309255">
                    <a:tc>
                      <a:txBody>
                        <a:bodyPr/>
                        <a:lstStyle/>
                        <a:p>
                          <a:r>
                            <a:rPr lang="en-GB" sz="1600" dirty="0"/>
                            <a:t>Bayesian Procedure</a:t>
                          </a:r>
                        </a:p>
                      </a:txBody>
                      <a:tcPr>
                        <a:solidFill>
                          <a:schemeClr val="bg2">
                            <a:lumMod val="75000"/>
                          </a:schemeClr>
                        </a:solidFill>
                      </a:tcPr>
                    </a:tc>
                    <a:tc>
                      <a:txBody>
                        <a:bodyPr/>
                        <a:lstStyle/>
                        <a:p>
                          <a:r>
                            <a:rPr lang="en-GB" sz="1600" dirty="0"/>
                            <a:t>Aim, Formulae, and Steps</a:t>
                          </a:r>
                        </a:p>
                      </a:txBody>
                      <a:tcPr>
                        <a:solidFill>
                          <a:schemeClr val="bg2">
                            <a:lumMod val="75000"/>
                          </a:schemeClr>
                        </a:solidFill>
                      </a:tcPr>
                    </a:tc>
                    <a:extLst>
                      <a:ext uri="{0D108BD9-81ED-4DB2-BD59-A6C34878D82A}">
                        <a16:rowId xmlns:a16="http://schemas.microsoft.com/office/drawing/2014/main" val="55519068"/>
                      </a:ext>
                    </a:extLst>
                  </a:tr>
                  <a:tr h="438112">
                    <a:tc>
                      <a:txBody>
                        <a:bodyPr/>
                        <a:lstStyle/>
                        <a:p>
                          <a:r>
                            <a:rPr lang="en-GB" sz="1600" b="1" kern="1200" dirty="0">
                              <a:solidFill>
                                <a:schemeClr val="bg1"/>
                              </a:solidFill>
                            </a:rPr>
                            <a:t>Bayesian model inversion (BMI)</a:t>
                          </a:r>
                        </a:p>
                        <a:p>
                          <a:r>
                            <a:rPr lang="en-GB" sz="1200" b="1" kern="1200" dirty="0">
                              <a:solidFill>
                                <a:schemeClr val="bg1"/>
                              </a:solidFill>
                            </a:rPr>
                            <a:t>(e.g. Friston et al. (2003, 2007))</a:t>
                          </a:r>
                          <a:endParaRPr lang="en-GB" sz="1200" b="1" dirty="0">
                            <a:solidFill>
                              <a:schemeClr val="bg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2">
                                  <a:lumMod val="10000"/>
                                </a:schemeClr>
                              </a:solidFill>
                            </a:rPr>
                            <a:t>Aim</a:t>
                          </a:r>
                          <a:r>
                            <a:rPr lang="en-GB" sz="1200" kern="1200" dirty="0">
                              <a:solidFill>
                                <a:schemeClr val="bg2">
                                  <a:lumMod val="10000"/>
                                </a:schemeClr>
                              </a:solidFill>
                            </a:rPr>
                            <a:t>: model fitting, i.e. estimating the parameter values which min. the variational free energy (</a:t>
                          </a:r>
                          <a:r>
                            <a:rPr lang="en-GB" sz="1200" i="1" kern="1200" dirty="0">
                              <a:solidFill>
                                <a:schemeClr val="bg2">
                                  <a:lumMod val="10000"/>
                                </a:schemeClr>
                              </a:solidFill>
                            </a:rPr>
                            <a:t>F</a:t>
                          </a:r>
                          <a:r>
                            <a:rPr lang="en-GB" sz="1200" kern="1200" dirty="0">
                              <a:solidFill>
                                <a:schemeClr val="bg2">
                                  <a:lumMod val="10000"/>
                                </a:schemeClr>
                              </a:solidFill>
                            </a:rPr>
                            <a:t>) by max. the marginal log likelihood (</a:t>
                          </a:r>
                          <a14:m>
                            <m:oMath xmlns:m="http://schemas.openxmlformats.org/officeDocument/2006/math">
                              <m:r>
                                <a:rPr lang="en-GB" sz="1200" b="0" i="1" smtClean="0">
                                  <a:latin typeface="Cambria Math" panose="02040503050406030204" pitchFamily="18" charset="0"/>
                                </a:rPr>
                                <m:t>𝑙𝑛</m:t>
                              </m:r>
                              <m:r>
                                <a:rPr lang="en-GB" sz="1200" b="0" i="1" smtClean="0">
                                  <a:latin typeface="Cambria Math" panose="02040503050406030204" pitchFamily="18" charset="0"/>
                                </a:rPr>
                                <m:t> </m:t>
                              </m:r>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rPr>
                                    <m:t>𝑚</m:t>
                                  </m:r>
                                </m:e>
                              </m:d>
                            </m:oMath>
                          </a14:m>
                          <a:r>
                            <a:rPr lang="en-GB" sz="1200" kern="1200" dirty="0">
                              <a:solidFill>
                                <a:schemeClr val="bg2">
                                  <a:lumMod val="10000"/>
                                </a:schemeClr>
                              </a:solidFill>
                            </a:rPr>
                            <a:t>)</a:t>
                          </a:r>
                          <a:r>
                            <a:rPr lang="en-GB" sz="1200" kern="1200" baseline="0" dirty="0">
                              <a:solidFill>
                                <a:schemeClr val="bg2">
                                  <a:lumMod val="10000"/>
                                </a:schemeClr>
                              </a:solidFill>
                            </a:rPr>
                            <a:t> </a:t>
                          </a:r>
                          <a:r>
                            <a:rPr lang="en-GB" sz="1200" kern="1200" dirty="0">
                              <a:solidFill>
                                <a:schemeClr val="bg2">
                                  <a:lumMod val="10000"/>
                                </a:schemeClr>
                              </a:solidFill>
                            </a:rPr>
                            <a:t>while min.</a:t>
                          </a:r>
                          <a:r>
                            <a:rPr lang="en-GB" sz="1200" kern="1200" baseline="0" dirty="0">
                              <a:solidFill>
                                <a:schemeClr val="bg2">
                                  <a:lumMod val="10000"/>
                                </a:schemeClr>
                              </a:solidFill>
                            </a:rPr>
                            <a:t> the discrepancy between true (</a:t>
                          </a:r>
                          <a:r>
                            <a:rPr lang="en-GB" sz="1200" i="1" kern="1200" baseline="0" dirty="0">
                              <a:solidFill>
                                <a:schemeClr val="bg2">
                                  <a:lumMod val="10000"/>
                                </a:schemeClr>
                              </a:solidFill>
                            </a:rPr>
                            <a:t>p</a:t>
                          </a:r>
                          <a:r>
                            <a:rPr lang="en-GB" sz="1200" kern="1200" baseline="0" dirty="0">
                              <a:solidFill>
                                <a:schemeClr val="bg2">
                                  <a:lumMod val="10000"/>
                                </a:schemeClr>
                              </a:solidFill>
                            </a:rPr>
                            <a:t>) and approximate (</a:t>
                          </a:r>
                          <a:r>
                            <a:rPr lang="en-GB" sz="1200" i="1" kern="1200" baseline="0" dirty="0">
                              <a:solidFill>
                                <a:schemeClr val="bg2">
                                  <a:lumMod val="10000"/>
                                </a:schemeClr>
                              </a:solidFill>
                            </a:rPr>
                            <a:t>q</a:t>
                          </a:r>
                          <a:r>
                            <a:rPr lang="en-GB" sz="1200" kern="1200" baseline="0" dirty="0">
                              <a:solidFill>
                                <a:schemeClr val="bg2">
                                  <a:lumMod val="10000"/>
                                </a:schemeClr>
                              </a:solidFill>
                            </a:rPr>
                            <a:t>) conditional densities (</a:t>
                          </a:r>
                          <a14:m>
                            <m:oMath xmlns:m="http://schemas.openxmlformats.org/officeDocument/2006/math">
                              <m:sSub>
                                <m:sSubPr>
                                  <m:ctrlPr>
                                    <a:rPr lang="en-GB" sz="1200" i="1" kern="1200" baseline="0" smtClean="0">
                                      <a:solidFill>
                                        <a:schemeClr val="bg2">
                                          <a:lumMod val="10000"/>
                                        </a:schemeClr>
                                      </a:solidFill>
                                      <a:latin typeface="Cambria Math" panose="02040503050406030204" pitchFamily="18" charset="0"/>
                                    </a:rPr>
                                  </m:ctrlPr>
                                </m:sSubPr>
                                <m:e>
                                  <m:r>
                                    <a:rPr lang="en-GB" sz="1200" b="0" i="1" kern="1200" baseline="0" smtClean="0">
                                      <a:solidFill>
                                        <a:schemeClr val="bg2">
                                          <a:lumMod val="10000"/>
                                        </a:schemeClr>
                                      </a:solidFill>
                                      <a:latin typeface="Cambria Math" panose="02040503050406030204" pitchFamily="18" charset="0"/>
                                    </a:rPr>
                                    <m:t>𝐷</m:t>
                                  </m:r>
                                </m:e>
                                <m:sub>
                                  <m:r>
                                    <a:rPr lang="en-GB" sz="1200" b="0" i="1" kern="1200" baseline="0" smtClean="0">
                                      <a:solidFill>
                                        <a:schemeClr val="bg2">
                                          <a:lumMod val="10000"/>
                                        </a:schemeClr>
                                      </a:solidFill>
                                      <a:latin typeface="Cambria Math" panose="02040503050406030204" pitchFamily="18" charset="0"/>
                                    </a:rPr>
                                    <m:t>𝐾𝐿</m:t>
                                  </m:r>
                                </m:sub>
                              </m:sSub>
                              <m:r>
                                <a:rPr lang="en-GB" sz="1200" b="0" i="1" kern="1200" baseline="0" smtClean="0">
                                  <a:solidFill>
                                    <a:schemeClr val="bg2">
                                      <a:lumMod val="10000"/>
                                    </a:schemeClr>
                                  </a:solidFill>
                                  <a:latin typeface="Cambria Math" panose="02040503050406030204" pitchFamily="18" charset="0"/>
                                </a:rPr>
                                <m:t>(</m:t>
                              </m:r>
                              <m:r>
                                <a:rPr lang="en-GB" sz="1200" b="0" i="1" kern="1200" baseline="0" smtClean="0">
                                  <a:solidFill>
                                    <a:schemeClr val="bg2">
                                      <a:lumMod val="10000"/>
                                    </a:schemeClr>
                                  </a:solidFill>
                                  <a:latin typeface="Cambria Math" panose="02040503050406030204" pitchFamily="18" charset="0"/>
                                </a:rPr>
                                <m:t>𝑞</m:t>
                              </m:r>
                              <m:r>
                                <a:rPr lang="en-GB" sz="1200" b="0" i="1" kern="1200" baseline="0" smtClean="0">
                                  <a:solidFill>
                                    <a:schemeClr val="bg2">
                                      <a:lumMod val="10000"/>
                                    </a:schemeClr>
                                  </a:solidFill>
                                  <a:latin typeface="Cambria Math" panose="02040503050406030204" pitchFamily="18" charset="0"/>
                                </a:rPr>
                                <m:t>||</m:t>
                              </m:r>
                              <m:r>
                                <a:rPr lang="en-GB" sz="1200" b="0" i="1" kern="1200" baseline="0" smtClean="0">
                                  <a:solidFill>
                                    <a:schemeClr val="bg2">
                                      <a:lumMod val="10000"/>
                                    </a:schemeClr>
                                  </a:solidFill>
                                  <a:latin typeface="Cambria Math" panose="02040503050406030204" pitchFamily="18" charset="0"/>
                                </a:rPr>
                                <m:t>𝑝</m:t>
                              </m:r>
                              <m:r>
                                <a:rPr lang="en-GB" sz="1200" b="0" i="1" kern="1200" baseline="0"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𝜃</m:t>
                              </m:r>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𝑦</m:t>
                              </m:r>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ea typeface="Cambria Math" panose="02040503050406030204" pitchFamily="18" charset="0"/>
                                </a:rPr>
                                <m:t>𝜆</m:t>
                              </m:r>
                              <m:r>
                                <a:rPr lang="en-GB" sz="1200" b="0" i="1" smtClean="0">
                                  <a:solidFill>
                                    <a:schemeClr val="bg2">
                                      <a:lumMod val="10000"/>
                                    </a:schemeClr>
                                  </a:solidFill>
                                  <a:latin typeface="Cambria Math" panose="02040503050406030204" pitchFamily="18" charset="0"/>
                                  <a:ea typeface="Cambria Math" panose="02040503050406030204" pitchFamily="18" charset="0"/>
                                </a:rPr>
                                <m:t>,</m:t>
                              </m:r>
                              <m:r>
                                <a:rPr lang="en-GB" sz="1200" b="0" i="1" smtClean="0">
                                  <a:solidFill>
                                    <a:schemeClr val="bg2">
                                      <a:lumMod val="10000"/>
                                    </a:schemeClr>
                                  </a:solidFill>
                                  <a:latin typeface="Cambria Math" panose="02040503050406030204" pitchFamily="18" charset="0"/>
                                  <a:ea typeface="Cambria Math" panose="02040503050406030204" pitchFamily="18" charset="0"/>
                                </a:rPr>
                                <m:t>𝑚</m:t>
                              </m:r>
                              <m:r>
                                <a:rPr lang="en-GB" sz="1200" b="0" i="1" kern="1200" baseline="0" smtClean="0">
                                  <a:solidFill>
                                    <a:schemeClr val="bg2">
                                      <a:lumMod val="10000"/>
                                    </a:schemeClr>
                                  </a:solidFill>
                                  <a:latin typeface="Cambria Math" panose="02040503050406030204" pitchFamily="18" charset="0"/>
                                </a:rPr>
                                <m:t>))</m:t>
                              </m:r>
                            </m:oMath>
                          </a14:m>
                          <a:r>
                            <a:rPr lang="en-GB" sz="1200" kern="1200" dirty="0">
                              <a:solidFill>
                                <a:schemeClr val="bg2">
                                  <a:lumMod val="1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2">
                                  <a:lumMod val="10000"/>
                                </a:schemeClr>
                              </a:solidFill>
                            </a:rPr>
                            <a:t>parameter estimation corresponds</a:t>
                          </a:r>
                          <a:r>
                            <a:rPr lang="en-GB" sz="1200" kern="1200" baseline="0" dirty="0">
                              <a:solidFill>
                                <a:schemeClr val="bg2">
                                  <a:lumMod val="10000"/>
                                </a:schemeClr>
                              </a:solidFill>
                            </a:rPr>
                            <a:t> to approximating the moments of the posterior under Bayes’ rule (</a:t>
                          </a:r>
                          <a14:m>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𝑚</m:t>
                                      </m:r>
                                    </m:e>
                                  </m:d>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𝑚</m:t>
                                      </m:r>
                                    </m:e>
                                  </m:d>
                                </m:num>
                                <m:den>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e>
                                  </m:d>
                                </m:den>
                              </m:f>
                            </m:oMath>
                          </a14:m>
                          <a:r>
                            <a:rPr lang="en-GB" sz="1200" kern="1200" baseline="0" dirty="0">
                              <a:solidFill>
                                <a:schemeClr val="bg2">
                                  <a:lumMod val="10000"/>
                                </a:schemeClr>
                              </a:solidFill>
                            </a:rPr>
                            <a:t>) </a:t>
                          </a:r>
                          <a:r>
                            <a:rPr lang="en-GB" sz="1200" kern="1200" dirty="0">
                              <a:solidFill>
                                <a:schemeClr val="bg2">
                                  <a:lumMod val="1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2">
                                  <a:lumMod val="10000"/>
                                </a:schemeClr>
                              </a:solidFill>
                            </a:rPr>
                            <a:t>Steps</a:t>
                          </a:r>
                          <a:r>
                            <a:rPr lang="en-GB" sz="1200" kern="1200" dirty="0">
                              <a:solidFill>
                                <a:schemeClr val="bg2">
                                  <a:lumMod val="10000"/>
                                </a:schemeClr>
                              </a:solidFill>
                            </a:rPr>
                            <a:t>: iterative</a:t>
                          </a:r>
                          <a:r>
                            <a:rPr lang="en-GB" sz="1200" kern="1200" baseline="0" dirty="0">
                              <a:solidFill>
                                <a:schemeClr val="bg2">
                                  <a:lumMod val="10000"/>
                                </a:schemeClr>
                              </a:solidFill>
                            </a:rPr>
                            <a:t> </a:t>
                          </a:r>
                          <a:r>
                            <a:rPr lang="en-GB" sz="1200" kern="1200" dirty="0">
                              <a:solidFill>
                                <a:schemeClr val="bg2">
                                  <a:lumMod val="10000"/>
                                </a:schemeClr>
                              </a:solidFill>
                            </a:rPr>
                            <a:t>Variational Bayes (VB) under the Laplace assumption to approximate conditional density (</a:t>
                          </a:r>
                          <a14:m>
                            <m:oMath xmlns:m="http://schemas.openxmlformats.org/officeDocument/2006/math">
                              <m:r>
                                <a:rPr lang="en-GB" sz="1200" b="0" i="1" kern="1200" baseline="0" smtClean="0">
                                  <a:solidFill>
                                    <a:schemeClr val="bg2">
                                      <a:lumMod val="10000"/>
                                    </a:schemeClr>
                                  </a:solidFill>
                                  <a:latin typeface="Cambria Math" panose="02040503050406030204" pitchFamily="18" charset="0"/>
                                </a:rPr>
                                <m:t>𝑞</m:t>
                              </m:r>
                              <m:r>
                                <a:rPr lang="en-GB" sz="1200" b="0" i="1" kern="1200" baseline="0"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rPr>
                                <m:t>𝜃</m:t>
                              </m:r>
                              <m:r>
                                <a:rPr lang="en-GB" sz="1200" b="0" i="1" smtClean="0">
                                  <a:solidFill>
                                    <a:schemeClr val="bg2">
                                      <a:lumMod val="10000"/>
                                    </a:schemeClr>
                                  </a:solidFill>
                                  <a:latin typeface="Cambria Math" panose="02040503050406030204" pitchFamily="18" charset="0"/>
                                </a:rPr>
                                <m:t>)</m:t>
                              </m:r>
                            </m:oMath>
                          </a14:m>
                          <a:r>
                            <a:rPr lang="en-GB" sz="1200" kern="1200" dirty="0">
                              <a:solidFill>
                                <a:schemeClr val="bg2">
                                  <a:lumMod val="10000"/>
                                </a:schemeClr>
                              </a:solidFill>
                            </a:rPr>
                            <a:t>); comparable to an Expectation</a:t>
                          </a:r>
                          <a:r>
                            <a:rPr lang="en-GB" sz="1200" kern="1200" baseline="0" dirty="0">
                              <a:solidFill>
                                <a:schemeClr val="bg2">
                                  <a:lumMod val="10000"/>
                                </a:schemeClr>
                              </a:solidFill>
                            </a:rPr>
                            <a:t> Maximisation algorithm (E-step: min F according to approx. conditional densities (</a:t>
                          </a:r>
                          <a:r>
                            <a:rPr lang="en-GB" sz="1200" i="1" kern="1200" baseline="0" dirty="0">
                              <a:solidFill>
                                <a:schemeClr val="bg2">
                                  <a:lumMod val="10000"/>
                                </a:schemeClr>
                              </a:solidFill>
                            </a:rPr>
                            <a:t>q</a:t>
                          </a:r>
                          <a:r>
                            <a:rPr lang="en-GB" sz="1200" kern="1200" baseline="0" dirty="0">
                              <a:solidFill>
                                <a:schemeClr val="bg2">
                                  <a:lumMod val="10000"/>
                                </a:schemeClr>
                              </a:solidFill>
                            </a:rPr>
                            <a:t>), M-step: min F according to error var. (</a:t>
                          </a:r>
                          <a:r>
                            <a:rPr lang="el-GR" sz="1200" i="1" kern="1200" baseline="0" dirty="0">
                              <a:solidFill>
                                <a:schemeClr val="bg2">
                                  <a:lumMod val="10000"/>
                                </a:schemeClr>
                              </a:solidFill>
                            </a:rPr>
                            <a:t>λ</a:t>
                          </a:r>
                          <a:r>
                            <a:rPr lang="en-GB" sz="1200" kern="1200" baseline="0" dirty="0">
                              <a:solidFill>
                                <a:schemeClr val="bg2">
                                  <a:lumMod val="10000"/>
                                </a:schemeClr>
                              </a:solidFill>
                            </a:rPr>
                            <a:t>) </a:t>
                          </a:r>
                          <a:r>
                            <a:rPr lang="en-GB" sz="1200" kern="1200" dirty="0">
                              <a:solidFill>
                                <a:schemeClr val="bg2">
                                  <a:lumMod val="1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200" b="0" i="1" kern="1200" smtClean="0">
                                  <a:solidFill>
                                    <a:schemeClr val="bg2">
                                      <a:lumMod val="10000"/>
                                    </a:schemeClr>
                                  </a:solidFill>
                                  <a:latin typeface="Cambria Math" panose="02040503050406030204" pitchFamily="18" charset="0"/>
                                </a:rPr>
                                <m:t>𝐹</m:t>
                              </m:r>
                              <m:d>
                                <m:dPr>
                                  <m:ctrlPr>
                                    <a:rPr lang="en-GB" sz="1200" b="0" i="1" kern="1200" smtClean="0">
                                      <a:solidFill>
                                        <a:schemeClr val="bg2">
                                          <a:lumMod val="10000"/>
                                        </a:schemeClr>
                                      </a:solidFill>
                                      <a:latin typeface="Cambria Math" panose="02040503050406030204" pitchFamily="18" charset="0"/>
                                    </a:rPr>
                                  </m:ctrlPr>
                                </m:dPr>
                                <m:e>
                                  <m:r>
                                    <a:rPr lang="en-GB" sz="1200" b="0" i="1" kern="1200" smtClean="0">
                                      <a:solidFill>
                                        <a:schemeClr val="bg2">
                                          <a:lumMod val="10000"/>
                                        </a:schemeClr>
                                      </a:solidFill>
                                      <a:latin typeface="Cambria Math" panose="02040503050406030204" pitchFamily="18" charset="0"/>
                                    </a:rPr>
                                    <m:t>𝑞</m:t>
                                  </m:r>
                                  <m:r>
                                    <a:rPr lang="en-GB" sz="1200" b="0" i="1" kern="1200" smtClean="0">
                                      <a:solidFill>
                                        <a:schemeClr val="bg2">
                                          <a:lumMod val="10000"/>
                                        </a:schemeClr>
                                      </a:solidFill>
                                      <a:latin typeface="Cambria Math" panose="02040503050406030204" pitchFamily="18" charset="0"/>
                                    </a:rPr>
                                    <m:t>,</m:t>
                                  </m:r>
                                  <m:r>
                                    <a:rPr lang="en-GB" sz="1200" b="0" i="1" kern="1200" smtClean="0">
                                      <a:solidFill>
                                        <a:schemeClr val="bg2">
                                          <a:lumMod val="10000"/>
                                        </a:schemeClr>
                                      </a:solidFill>
                                      <a:latin typeface="Cambria Math" panose="02040503050406030204" pitchFamily="18" charset="0"/>
                                      <a:ea typeface="Cambria Math" panose="02040503050406030204" pitchFamily="18" charset="0"/>
                                    </a:rPr>
                                    <m:t>𝜆</m:t>
                                  </m:r>
                                  <m:r>
                                    <a:rPr lang="en-GB" sz="1200" b="0" i="1" kern="1200" smtClean="0">
                                      <a:solidFill>
                                        <a:schemeClr val="bg2">
                                          <a:lumMod val="10000"/>
                                        </a:schemeClr>
                                      </a:solidFill>
                                      <a:latin typeface="Cambria Math" panose="02040503050406030204" pitchFamily="18" charset="0"/>
                                      <a:ea typeface="Cambria Math" panose="02040503050406030204" pitchFamily="18" charset="0"/>
                                    </a:rPr>
                                    <m:t>,</m:t>
                                  </m:r>
                                  <m:r>
                                    <a:rPr lang="en-GB" sz="1200" b="0" i="1" kern="1200" smtClean="0">
                                      <a:solidFill>
                                        <a:schemeClr val="bg2">
                                          <a:lumMod val="10000"/>
                                        </a:schemeClr>
                                      </a:solidFill>
                                      <a:latin typeface="Cambria Math" panose="02040503050406030204" pitchFamily="18" charset="0"/>
                                      <a:ea typeface="Cambria Math" panose="02040503050406030204" pitchFamily="18" charset="0"/>
                                    </a:rPr>
                                    <m:t>𝑚</m:t>
                                  </m:r>
                                </m:e>
                              </m:d>
                              <m:r>
                                <a:rPr lang="en-GB" sz="1200" b="0" i="1" kern="1200" smtClean="0">
                                  <a:solidFill>
                                    <a:schemeClr val="bg2">
                                      <a:lumMod val="10000"/>
                                    </a:schemeClr>
                                  </a:solidFill>
                                  <a:latin typeface="Cambria Math" panose="02040503050406030204" pitchFamily="18" charset="0"/>
                                </a:rPr>
                                <m:t>=</m:t>
                              </m:r>
                            </m:oMath>
                          </a14:m>
                          <a:r>
                            <a:rPr lang="en-GB" sz="1200" kern="1200" dirty="0">
                              <a:solidFill>
                                <a:schemeClr val="bg2">
                                  <a:lumMod val="10000"/>
                                </a:schemeClr>
                              </a:solidFill>
                            </a:rPr>
                            <a:t> </a:t>
                          </a:r>
                          <a14:m>
                            <m:oMath xmlns:m="http://schemas.openxmlformats.org/officeDocument/2006/math">
                              <m:sSub>
                                <m:sSubPr>
                                  <m:ctrlPr>
                                    <a:rPr lang="en-GB" sz="1200" i="1" kern="1200" baseline="0" smtClean="0">
                                      <a:solidFill>
                                        <a:schemeClr val="bg2">
                                          <a:lumMod val="10000"/>
                                        </a:schemeClr>
                                      </a:solidFill>
                                      <a:latin typeface="Cambria Math" panose="02040503050406030204" pitchFamily="18" charset="0"/>
                                    </a:rPr>
                                  </m:ctrlPr>
                                </m:sSubPr>
                                <m:e>
                                  <m:r>
                                    <a:rPr lang="en-GB" sz="1200" b="0" i="1" kern="1200" baseline="0" smtClean="0">
                                      <a:solidFill>
                                        <a:schemeClr val="bg2">
                                          <a:lumMod val="10000"/>
                                        </a:schemeClr>
                                      </a:solidFill>
                                      <a:latin typeface="Cambria Math" panose="02040503050406030204" pitchFamily="18" charset="0"/>
                                    </a:rPr>
                                    <m:t>𝐷</m:t>
                                  </m:r>
                                </m:e>
                                <m:sub>
                                  <m:r>
                                    <a:rPr lang="en-GB" sz="1200" b="0" i="1" kern="1200" baseline="0" smtClean="0">
                                      <a:solidFill>
                                        <a:schemeClr val="bg2">
                                          <a:lumMod val="10000"/>
                                        </a:schemeClr>
                                      </a:solidFill>
                                      <a:latin typeface="Cambria Math" panose="02040503050406030204" pitchFamily="18" charset="0"/>
                                    </a:rPr>
                                    <m:t>𝐾𝐿</m:t>
                                  </m:r>
                                </m:sub>
                              </m:sSub>
                              <m:r>
                                <a:rPr lang="en-GB" sz="1200" b="0" i="1" kern="1200" baseline="0" smtClean="0">
                                  <a:solidFill>
                                    <a:schemeClr val="bg2">
                                      <a:lumMod val="10000"/>
                                    </a:schemeClr>
                                  </a:solidFill>
                                  <a:latin typeface="Cambria Math" panose="02040503050406030204" pitchFamily="18" charset="0"/>
                                </a:rPr>
                                <m:t>(</m:t>
                              </m:r>
                              <m:r>
                                <a:rPr lang="en-GB" sz="1200" b="0" i="1" kern="1200" baseline="0" smtClean="0">
                                  <a:solidFill>
                                    <a:schemeClr val="bg2">
                                      <a:lumMod val="10000"/>
                                    </a:schemeClr>
                                  </a:solidFill>
                                  <a:latin typeface="Cambria Math" panose="02040503050406030204" pitchFamily="18" charset="0"/>
                                </a:rPr>
                                <m:t>𝑞</m:t>
                              </m:r>
                              <m:r>
                                <a:rPr lang="en-GB" sz="1200" b="0" i="1" kern="1200" baseline="0" smtClean="0">
                                  <a:solidFill>
                                    <a:schemeClr val="bg2">
                                      <a:lumMod val="10000"/>
                                    </a:schemeClr>
                                  </a:solidFill>
                                  <a:latin typeface="Cambria Math" panose="02040503050406030204" pitchFamily="18" charset="0"/>
                                </a:rPr>
                                <m:t>||</m:t>
                              </m:r>
                              <m:r>
                                <a:rPr lang="en-GB" sz="1200" b="0" i="1" kern="1200" baseline="0" smtClean="0">
                                  <a:solidFill>
                                    <a:schemeClr val="bg2">
                                      <a:lumMod val="10000"/>
                                    </a:schemeClr>
                                  </a:solidFill>
                                  <a:latin typeface="Cambria Math" panose="02040503050406030204" pitchFamily="18" charset="0"/>
                                </a:rPr>
                                <m:t>𝑝</m:t>
                              </m:r>
                              <m:d>
                                <m:dPr>
                                  <m:ctrlPr>
                                    <a:rPr lang="en-GB" sz="1200" b="0" i="1" kern="1200" baseline="0" smtClean="0">
                                      <a:solidFill>
                                        <a:schemeClr val="bg2">
                                          <a:lumMod val="10000"/>
                                        </a:schemeClr>
                                      </a:solidFill>
                                      <a:latin typeface="Cambria Math" panose="02040503050406030204" pitchFamily="18" charset="0"/>
                                    </a:rPr>
                                  </m:ctrlPr>
                                </m:dPr>
                                <m:e>
                                  <m:r>
                                    <a:rPr lang="en-GB" sz="1200" b="0" i="1" smtClean="0">
                                      <a:solidFill>
                                        <a:schemeClr val="bg2">
                                          <a:lumMod val="10000"/>
                                        </a:schemeClr>
                                      </a:solidFill>
                                      <a:latin typeface="Cambria Math" panose="02040503050406030204" pitchFamily="18" charset="0"/>
                                    </a:rPr>
                                    <m:t>𝜃</m:t>
                                  </m:r>
                                </m:e>
                                <m:e>
                                  <m:r>
                                    <a:rPr lang="en-GB" sz="1200" b="0" i="1" smtClean="0">
                                      <a:solidFill>
                                        <a:schemeClr val="bg2">
                                          <a:lumMod val="10000"/>
                                        </a:schemeClr>
                                      </a:solidFill>
                                      <a:latin typeface="Cambria Math" panose="02040503050406030204" pitchFamily="18" charset="0"/>
                                    </a:rPr>
                                    <m:t>𝑦</m:t>
                                  </m:r>
                                  <m:r>
                                    <a:rPr lang="en-GB" sz="1200" b="0" i="1" smtClean="0">
                                      <a:solidFill>
                                        <a:schemeClr val="bg2">
                                          <a:lumMod val="10000"/>
                                        </a:schemeClr>
                                      </a:solidFill>
                                      <a:latin typeface="Cambria Math" panose="02040503050406030204" pitchFamily="18" charset="0"/>
                                    </a:rPr>
                                    <m:t>,</m:t>
                                  </m:r>
                                  <m:r>
                                    <a:rPr lang="en-GB" sz="1200" b="0" i="1" smtClean="0">
                                      <a:solidFill>
                                        <a:schemeClr val="bg2">
                                          <a:lumMod val="10000"/>
                                        </a:schemeClr>
                                      </a:solidFill>
                                      <a:latin typeface="Cambria Math" panose="02040503050406030204" pitchFamily="18" charset="0"/>
                                      <a:ea typeface="Cambria Math" panose="02040503050406030204" pitchFamily="18" charset="0"/>
                                    </a:rPr>
                                    <m:t>𝜆</m:t>
                                  </m:r>
                                  <m:r>
                                    <a:rPr lang="en-GB" sz="1200" b="0" i="1" smtClean="0">
                                      <a:solidFill>
                                        <a:schemeClr val="bg2">
                                          <a:lumMod val="10000"/>
                                        </a:schemeClr>
                                      </a:solidFill>
                                      <a:latin typeface="Cambria Math" panose="02040503050406030204" pitchFamily="18" charset="0"/>
                                      <a:ea typeface="Cambria Math" panose="02040503050406030204" pitchFamily="18" charset="0"/>
                                    </a:rPr>
                                    <m:t>,</m:t>
                                  </m:r>
                                  <m:r>
                                    <a:rPr lang="en-GB" sz="1200" b="0" i="1" smtClean="0">
                                      <a:solidFill>
                                        <a:schemeClr val="bg2">
                                          <a:lumMod val="10000"/>
                                        </a:schemeClr>
                                      </a:solidFill>
                                      <a:latin typeface="Cambria Math" panose="02040503050406030204" pitchFamily="18" charset="0"/>
                                      <a:ea typeface="Cambria Math" panose="02040503050406030204" pitchFamily="18" charset="0"/>
                                    </a:rPr>
                                    <m:t>𝑚</m:t>
                                  </m:r>
                                </m:e>
                              </m:d>
                              <m:r>
                                <a:rPr lang="en-GB" sz="1200" b="0" i="0" smtClean="0">
                                  <a:solidFill>
                                    <a:schemeClr val="bg2">
                                      <a:lumMod val="10000"/>
                                    </a:schemeClr>
                                  </a:solidFill>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rPr>
                                <m:t>𝑙𝑛</m:t>
                              </m:r>
                              <m:r>
                                <a:rPr lang="en-GB" sz="1200" b="0" i="1" smtClean="0">
                                  <a:latin typeface="Cambria Math" panose="02040503050406030204" pitchFamily="18" charset="0"/>
                                </a:rPr>
                                <m:t> </m:t>
                              </m:r>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ea typeface="Cambria Math" panose="02040503050406030204" pitchFamily="18" charset="0"/>
                                    </a:rPr>
                                    <m:t>𝜆</m:t>
                                  </m:r>
                                  <m:r>
                                    <a:rPr lang="en-GB" sz="1200" b="0" i="1" smtClean="0">
                                      <a:latin typeface="Cambria Math" panose="02040503050406030204" pitchFamily="18" charset="0"/>
                                      <a:ea typeface="Cambria Math" panose="02040503050406030204" pitchFamily="18" charset="0"/>
                                    </a:rPr>
                                    <m:t>,</m:t>
                                  </m:r>
                                  <m:r>
                                    <a:rPr lang="en-GB" sz="1200" b="0" i="1" smtClean="0">
                                      <a:latin typeface="Cambria Math" panose="02040503050406030204" pitchFamily="18" charset="0"/>
                                    </a:rPr>
                                    <m:t>𝑚</m:t>
                                  </m:r>
                                </m:e>
                              </m:d>
                            </m:oMath>
                          </a14:m>
                          <a:endParaRPr lang="en-GB" sz="1200" kern="1200" dirty="0">
                            <a:solidFill>
                              <a:schemeClr val="bg2">
                                <a:lumMod val="10000"/>
                              </a:schemeClr>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380585"/>
                      </a:ext>
                    </a:extLst>
                  </a:tr>
                  <a:tr h="738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Bayesian model selection (BMS)</a:t>
                          </a:r>
                          <a:br>
                            <a:rPr lang="en-GB" sz="1600" b="1" kern="1200" dirty="0">
                              <a:solidFill>
                                <a:schemeClr val="bg1"/>
                              </a:solidFill>
                            </a:rPr>
                          </a:br>
                          <a:r>
                            <a:rPr lang="en-GB" sz="1200" b="1" kern="1200" dirty="0">
                              <a:solidFill>
                                <a:schemeClr val="bg1"/>
                              </a:solidFill>
                            </a:rPr>
                            <a:t>(e.g. Penny et al. (2004, 2007))</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GB" sz="1200" b="1" kern="1200" dirty="0">
                              <a:solidFill>
                                <a:schemeClr val="bg2">
                                  <a:lumMod val="10000"/>
                                </a:schemeClr>
                              </a:solidFill>
                            </a:rPr>
                            <a:t>Aim</a:t>
                          </a:r>
                          <a:r>
                            <a:rPr lang="en-GB" sz="1200" kern="1200" dirty="0">
                              <a:solidFill>
                                <a:schemeClr val="bg2">
                                  <a:lumMod val="10000"/>
                                </a:schemeClr>
                              </a:solidFill>
                            </a:rPr>
                            <a:t>: selection of the model with highest model evidence, using Bayes’ Factors, approximation of model evidence with free energy (</a:t>
                          </a:r>
                          <a:r>
                            <a:rPr lang="en-GB" sz="1200" i="1" kern="1200" dirty="0">
                              <a:solidFill>
                                <a:schemeClr val="bg2">
                                  <a:lumMod val="10000"/>
                                </a:schemeClr>
                              </a:solidFill>
                            </a:rPr>
                            <a:t>F</a:t>
                          </a:r>
                          <a:r>
                            <a:rPr lang="en-GB" sz="1200" kern="1200" dirty="0">
                              <a:solidFill>
                                <a:schemeClr val="bg2">
                                  <a:lumMod val="10000"/>
                                </a:schemeClr>
                              </a:solidFill>
                            </a:rPr>
                            <a:t>)</a:t>
                          </a:r>
                          <a:endParaRPr lang="en-GB" sz="1200" i="1" kern="1200" dirty="0">
                            <a:solidFill>
                              <a:schemeClr val="bg2">
                                <a:lumMod val="10000"/>
                              </a:schemeClr>
                            </a:solidFill>
                          </a:endParaRPr>
                        </a:p>
                        <a:p>
                          <a:pPr algn="l"/>
                          <a14:m>
                            <m:oMath xmlns:m="http://schemas.openxmlformats.org/officeDocument/2006/math">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𝐵</m:t>
                                  </m:r>
                                </m:e>
                                <m:sub>
                                  <m:r>
                                    <a:rPr lang="en-GB" sz="1200" b="0" i="1" smtClean="0">
                                      <a:latin typeface="Cambria Math" panose="02040503050406030204" pitchFamily="18" charset="0"/>
                                    </a:rPr>
                                    <m:t>𝑖𝑗</m:t>
                                  </m:r>
                                </m:sub>
                              </m:sSub>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r>
                                    <a:rPr lang="en-GB" sz="1200" b="0" i="1" smtClean="0">
                                      <a:latin typeface="Cambria Math" panose="02040503050406030204" pitchFamily="18" charset="0"/>
                                    </a:rPr>
                                    <m:t>=</m:t>
                                  </m:r>
                                  <m:r>
                                    <a:rPr lang="en-GB" sz="1200" b="0" i="1" smtClean="0">
                                      <a:latin typeface="Cambria Math" panose="02040503050406030204" pitchFamily="18" charset="0"/>
                                    </a:rPr>
                                    <m:t>𝑗</m:t>
                                  </m:r>
                                  <m:r>
                                    <a:rPr lang="en-GB" sz="1200" b="0" i="1" smtClean="0">
                                      <a:latin typeface="Cambria Math" panose="02040503050406030204" pitchFamily="18" charset="0"/>
                                    </a:rPr>
                                    <m:t>)</m:t>
                                  </m:r>
                                </m:num>
                                <m:den>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r>
                                    <a:rPr lang="en-GB" sz="1200" b="0" i="1" smtClean="0">
                                      <a:latin typeface="Cambria Math" panose="02040503050406030204" pitchFamily="18" charset="0"/>
                                    </a:rPr>
                                    <m:t>=</m:t>
                                  </m:r>
                                  <m:r>
                                    <a:rPr lang="en-GB" sz="1200" b="0" i="1" smtClean="0">
                                      <a:latin typeface="Cambria Math" panose="02040503050406030204" pitchFamily="18" charset="0"/>
                                    </a:rPr>
                                    <m:t>𝑖</m:t>
                                  </m:r>
                                  <m:r>
                                    <a:rPr lang="en-GB" sz="1200" b="0" i="1" smtClean="0">
                                      <a:latin typeface="Cambria Math" panose="02040503050406030204" pitchFamily="18" charset="0"/>
                                    </a:rPr>
                                    <m:t>)</m:t>
                                  </m:r>
                                </m:den>
                              </m:f>
                            </m:oMath>
                          </a14:m>
                          <a:r>
                            <a:rPr lang="en-GB" sz="1200" dirty="0"/>
                            <a:t>, </a:t>
                          </a:r>
                          <a14:m>
                            <m:oMath xmlns:m="http://schemas.openxmlformats.org/officeDocument/2006/math">
                              <m:r>
                                <a:rPr lang="en-GB" sz="1200" b="0" i="1" smtClean="0">
                                  <a:latin typeface="Cambria Math" panose="02040503050406030204" pitchFamily="18" charset="0"/>
                                </a:rPr>
                                <m:t>𝑙𝑛</m:t>
                              </m:r>
                              <m:r>
                                <a:rPr lang="en-GB" sz="1200" b="0" i="1" smtClean="0">
                                  <a:latin typeface="Cambria Math" panose="02040503050406030204" pitchFamily="18" charset="0"/>
                                </a:rPr>
                                <m:t> </m:t>
                              </m:r>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𝐵</m:t>
                                  </m:r>
                                </m:e>
                                <m:sub>
                                  <m:r>
                                    <a:rPr lang="en-GB" sz="1200" b="0" i="1" smtClean="0">
                                      <a:latin typeface="Cambria Math" panose="02040503050406030204" pitchFamily="18" charset="0"/>
                                    </a:rPr>
                                    <m:t>𝑖𝑗</m:t>
                                  </m:r>
                                </m:sub>
                              </m:sSub>
                              <m:r>
                                <a:rPr lang="en-GB" sz="1200" b="0" i="1" smtClean="0">
                                  <a:latin typeface="Cambria Math" panose="02040503050406030204" pitchFamily="18" charset="0"/>
                                  <a:ea typeface="Cambria Math" panose="02040503050406030204" pitchFamily="18" charset="0"/>
                                </a:rPr>
                                <m:t>≈</m:t>
                              </m:r>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𝐹</m:t>
                                  </m:r>
                                </m:e>
                                <m:sub>
                                  <m:r>
                                    <a:rPr lang="en-GB" sz="1200" b="0" i="1" smtClean="0">
                                      <a:latin typeface="Cambria Math" panose="02040503050406030204" pitchFamily="18" charset="0"/>
                                    </a:rPr>
                                    <m:t>𝑗</m:t>
                                  </m:r>
                                </m:sub>
                              </m:sSub>
                              <m:r>
                                <a:rPr lang="en-GB" sz="1200" b="0" i="1" smtClean="0">
                                  <a:latin typeface="Cambria Math" panose="02040503050406030204" pitchFamily="18" charset="0"/>
                                </a:rPr>
                                <m:t>−</m:t>
                              </m:r>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𝐹</m:t>
                                  </m:r>
                                </m:e>
                                <m:sub>
                                  <m:r>
                                    <a:rPr lang="en-GB" sz="1200" b="0" i="1" smtClean="0">
                                      <a:latin typeface="Cambria Math" panose="02040503050406030204" pitchFamily="18" charset="0"/>
                                    </a:rPr>
                                    <m:t>𝑖</m:t>
                                  </m:r>
                                </m:sub>
                              </m:sSub>
                            </m:oMath>
                          </a14:m>
                          <a:r>
                            <a:rPr lang="en-GB" sz="1200" b="0" dirty="0"/>
                            <a:t> (which</a:t>
                          </a:r>
                          <a:r>
                            <a:rPr lang="en-GB" sz="1200" b="0" baseline="0" dirty="0"/>
                            <a:t> s</a:t>
                          </a:r>
                          <a:r>
                            <a:rPr lang="en-GB" sz="1200" dirty="0"/>
                            <a:t>hould be &gt;</a:t>
                          </a:r>
                          <a:r>
                            <a:rPr lang="en-GB" sz="1200" baseline="0" dirty="0"/>
                            <a:t> 3, i.e. about 20 times stronger evidence)</a:t>
                          </a:r>
                          <a:r>
                            <a:rPr lang="en-GB" sz="1200" dirty="0"/>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340231"/>
                      </a:ext>
                    </a:extLst>
                  </a:tr>
                  <a:tr h="492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Bayesian model averaging (BMA)</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b="1" kern="1200" dirty="0">
                              <a:solidFill>
                                <a:schemeClr val="bg2">
                                  <a:lumMod val="10000"/>
                                </a:schemeClr>
                              </a:solidFill>
                            </a:rPr>
                            <a:t>Aim</a:t>
                          </a:r>
                          <a:r>
                            <a:rPr lang="en-GB" sz="1200" kern="1200" dirty="0">
                              <a:solidFill>
                                <a:schemeClr val="bg2">
                                  <a:lumMod val="10000"/>
                                </a:schemeClr>
                              </a:solidFill>
                            </a:rPr>
                            <a:t>: avg. connection strengths over models to investigate parameters, posterior prob. weight.</a:t>
                          </a:r>
                        </a:p>
                        <a:p>
                          <a14:m>
                            <m:oMath xmlns:m="http://schemas.openxmlformats.org/officeDocument/2006/math">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𝑦</m:t>
                                  </m:r>
                                </m:e>
                              </m:d>
                              <m:r>
                                <a:rPr lang="en-GB" sz="1200" b="0" i="1" smtClean="0">
                                  <a:latin typeface="Cambria Math" panose="02040503050406030204" pitchFamily="18" charset="0"/>
                                </a:rPr>
                                <m:t>=</m:t>
                              </m:r>
                              <m:nary>
                                <m:naryPr>
                                  <m:chr m:val="∑"/>
                                  <m:limLoc m:val="subSup"/>
                                  <m:supHide m:val="on"/>
                                  <m:ctrlPr>
                                    <a:rPr lang="en-GB" sz="1200" b="0" i="1" smtClean="0">
                                      <a:latin typeface="Cambria Math" panose="02040503050406030204" pitchFamily="18" charset="0"/>
                                    </a:rPr>
                                  </m:ctrlPr>
                                </m:naryPr>
                                <m:sub>
                                  <m:r>
                                    <m:rPr>
                                      <m:brk m:alnAt="9"/>
                                    </m:rPr>
                                    <a:rPr lang="en-GB" sz="1200" b="0" i="1" smtClean="0">
                                      <a:latin typeface="Cambria Math" panose="02040503050406030204" pitchFamily="18" charset="0"/>
                                    </a:rPr>
                                    <m:t>𝑚</m:t>
                                  </m:r>
                                </m:sub>
                                <m:sup/>
                                <m:e>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𝑚</m:t>
                                      </m:r>
                                    </m:e>
                                  </m:d>
                                  <m:r>
                                    <a:rPr lang="en-GB" sz="1200" b="0" i="1" smtClean="0">
                                      <a:latin typeface="Cambria Math" panose="02040503050406030204" pitchFamily="18" charset="0"/>
                                    </a:rPr>
                                    <m:t>𝑝</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𝑚</m:t>
                                      </m:r>
                                      <m:r>
                                        <a:rPr lang="en-GB" sz="1200" b="0" i="1" smtClean="0">
                                          <a:latin typeface="Cambria Math" panose="02040503050406030204" pitchFamily="18" charset="0"/>
                                        </a:rPr>
                                        <m:t>|</m:t>
                                      </m:r>
                                      <m:r>
                                        <a:rPr lang="en-GB" sz="1200" b="0" i="1" smtClean="0">
                                          <a:latin typeface="Cambria Math" panose="02040503050406030204" pitchFamily="18" charset="0"/>
                                        </a:rPr>
                                        <m:t>𝑦</m:t>
                                      </m:r>
                                    </m:e>
                                  </m:d>
                                </m:e>
                              </m:nary>
                            </m:oMath>
                          </a14:m>
                          <a:r>
                            <a:rPr lang="en-GB" sz="1200" kern="1200" baseline="0" dirty="0">
                              <a:solidFill>
                                <a:schemeClr val="bg2">
                                  <a:lumMod val="10000"/>
                                </a:schemeClr>
                              </a:solidFill>
                              <a:latin typeface="+mn-lt"/>
                              <a:ea typeface="+mn-ea"/>
                              <a:cs typeface="+mn-cs"/>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075219"/>
                      </a:ext>
                    </a:extLst>
                  </a:tr>
                </a:tbl>
              </a:graphicData>
            </a:graphic>
          </p:graphicFrame>
        </mc:Choice>
        <mc:Fallback xmlns="">
          <p:graphicFrame>
            <p:nvGraphicFramePr>
              <p:cNvPr id="10" name="Table 2">
                <a:extLst>
                  <a:ext uri="{FF2B5EF4-FFF2-40B4-BE49-F238E27FC236}">
                    <a16:creationId xmlns:a16="http://schemas.microsoft.com/office/drawing/2014/main" id="{30B2A916-E408-413B-9F45-F0A666705839}"/>
                  </a:ext>
                </a:extLst>
              </p:cNvPr>
              <p:cNvGraphicFramePr>
                <a:graphicFrameLocks noGrp="1"/>
              </p:cNvGraphicFramePr>
              <p:nvPr>
                <p:extLst>
                  <p:ext uri="{D42A27DB-BD31-4B8C-83A1-F6EECF244321}">
                    <p14:modId xmlns:p14="http://schemas.microsoft.com/office/powerpoint/2010/main" val="2811190088"/>
                  </p:ext>
                </p:extLst>
              </p:nvPr>
            </p:nvGraphicFramePr>
            <p:xfrm>
              <a:off x="6578600" y="1603375"/>
              <a:ext cx="5524499" cy="5219192"/>
            </p:xfrm>
            <a:graphic>
              <a:graphicData uri="http://schemas.openxmlformats.org/drawingml/2006/table">
                <a:tbl>
                  <a:tblPr firstRow="1" firstCol="1" bandRow="1">
                    <a:tableStyleId>{2A488322-F2BA-4B5B-9748-0D474271808F}</a:tableStyleId>
                  </a:tblPr>
                  <a:tblGrid>
                    <a:gridCol w="2253254">
                      <a:extLst>
                        <a:ext uri="{9D8B030D-6E8A-4147-A177-3AD203B41FA5}">
                          <a16:colId xmlns:a16="http://schemas.microsoft.com/office/drawing/2014/main" val="2153554735"/>
                        </a:ext>
                      </a:extLst>
                    </a:gridCol>
                    <a:gridCol w="3271245">
                      <a:extLst>
                        <a:ext uri="{9D8B030D-6E8A-4147-A177-3AD203B41FA5}">
                          <a16:colId xmlns:a16="http://schemas.microsoft.com/office/drawing/2014/main" val="949850382"/>
                        </a:ext>
                      </a:extLst>
                    </a:gridCol>
                  </a:tblGrid>
                  <a:tr h="335280">
                    <a:tc>
                      <a:txBody>
                        <a:bodyPr/>
                        <a:lstStyle/>
                        <a:p>
                          <a:r>
                            <a:rPr lang="en-GB" sz="1600" dirty="0"/>
                            <a:t>Bayesian Procedure</a:t>
                          </a:r>
                        </a:p>
                      </a:txBody>
                      <a:tcPr>
                        <a:solidFill>
                          <a:schemeClr val="bg2">
                            <a:lumMod val="75000"/>
                          </a:schemeClr>
                        </a:solidFill>
                      </a:tcPr>
                    </a:tc>
                    <a:tc>
                      <a:txBody>
                        <a:bodyPr/>
                        <a:lstStyle/>
                        <a:p>
                          <a:r>
                            <a:rPr lang="en-GB" sz="1600" dirty="0"/>
                            <a:t>Aim, Formulae, and Steps</a:t>
                          </a:r>
                        </a:p>
                      </a:txBody>
                      <a:tcPr>
                        <a:solidFill>
                          <a:schemeClr val="bg2">
                            <a:lumMod val="75000"/>
                          </a:schemeClr>
                        </a:solidFill>
                      </a:tcPr>
                    </a:tc>
                    <a:extLst>
                      <a:ext uri="{0D108BD9-81ED-4DB2-BD59-A6C34878D82A}">
                        <a16:rowId xmlns:a16="http://schemas.microsoft.com/office/drawing/2014/main" val="55519068"/>
                      </a:ext>
                    </a:extLst>
                  </a:tr>
                  <a:tr h="3129534">
                    <a:tc>
                      <a:txBody>
                        <a:bodyPr/>
                        <a:lstStyle/>
                        <a:p>
                          <a:r>
                            <a:rPr lang="en-GB" sz="1600" b="1" kern="1200" dirty="0">
                              <a:solidFill>
                                <a:schemeClr val="bg1"/>
                              </a:solidFill>
                            </a:rPr>
                            <a:t>Bayesian model inversion (BMI)</a:t>
                          </a:r>
                        </a:p>
                        <a:p>
                          <a:r>
                            <a:rPr lang="en-GB" sz="1200" b="1" kern="1200" dirty="0">
                              <a:solidFill>
                                <a:schemeClr val="bg1"/>
                              </a:solidFill>
                            </a:rPr>
                            <a:t>(e.g. Friston et al. (2003, 2007))</a:t>
                          </a:r>
                          <a:endParaRPr lang="en-GB" sz="1200" b="1" dirty="0">
                            <a:solidFill>
                              <a:schemeClr val="bg1"/>
                            </a:solidFill>
                          </a:endParaRP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l="-68901" t="-11284" r="-372" b="-69844"/>
                          </a:stretch>
                        </a:blipFill>
                      </a:tcPr>
                    </a:tc>
                    <a:extLst>
                      <a:ext uri="{0D108BD9-81ED-4DB2-BD59-A6C34878D82A}">
                        <a16:rowId xmlns:a16="http://schemas.microsoft.com/office/drawing/2014/main" val="2147380585"/>
                      </a:ext>
                    </a:extLst>
                  </a:tr>
                  <a:tr h="1114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Bayesian model selection (BMS)</a:t>
                          </a:r>
                          <a:br>
                            <a:rPr lang="en-GB" sz="1600" b="1" kern="1200" dirty="0">
                              <a:solidFill>
                                <a:schemeClr val="bg1"/>
                              </a:solidFill>
                            </a:rPr>
                          </a:br>
                          <a:r>
                            <a:rPr lang="en-GB" sz="1200" b="1" kern="1200" dirty="0">
                              <a:solidFill>
                                <a:schemeClr val="bg1"/>
                              </a:solidFill>
                            </a:rPr>
                            <a:t>(e.g. Penny et al. (2004, 2007))</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8901" t="-312568" r="-372" b="-96175"/>
                          </a:stretch>
                        </a:blipFill>
                      </a:tcPr>
                    </a:tc>
                    <a:extLst>
                      <a:ext uri="{0D108BD9-81ED-4DB2-BD59-A6C34878D82A}">
                        <a16:rowId xmlns:a16="http://schemas.microsoft.com/office/drawing/2014/main" val="3784340231"/>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rPr>
                            <a:t>Bayesian model averaging (BMA)</a:t>
                          </a: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8901" t="-719048" r="-372" b="-67619"/>
                          </a:stretch>
                        </a:blipFill>
                      </a:tcPr>
                    </a:tc>
                    <a:extLst>
                      <a:ext uri="{0D108BD9-81ED-4DB2-BD59-A6C34878D82A}">
                        <a16:rowId xmlns:a16="http://schemas.microsoft.com/office/drawing/2014/main" val="1866075219"/>
                      </a:ext>
                    </a:extLst>
                  </a:tr>
                </a:tbl>
              </a:graphicData>
            </a:graphic>
          </p:graphicFrame>
        </mc:Fallback>
      </mc:AlternateContent>
      <p:pic>
        <p:nvPicPr>
          <p:cNvPr id="8" name="Picture 7">
            <a:extLst>
              <a:ext uri="{FF2B5EF4-FFF2-40B4-BE49-F238E27FC236}">
                <a16:creationId xmlns:a16="http://schemas.microsoft.com/office/drawing/2014/main" id="{932C7E5B-6C1F-4C66-8D85-595602AFF753}"/>
              </a:ext>
            </a:extLst>
          </p:cNvPr>
          <p:cNvPicPr>
            <a:picLocks noChangeAspect="1"/>
          </p:cNvPicPr>
          <p:nvPr/>
        </p:nvPicPr>
        <p:blipFill>
          <a:blip r:embed="rId4"/>
          <a:stretch>
            <a:fillRect/>
          </a:stretch>
        </p:blipFill>
        <p:spPr>
          <a:xfrm>
            <a:off x="220814" y="3340814"/>
            <a:ext cx="6221110" cy="2828531"/>
          </a:xfrm>
          <a:prstGeom prst="rect">
            <a:avLst/>
          </a:prstGeom>
          <a:solidFill>
            <a:schemeClr val="bg1">
              <a:lumMod val="95000"/>
            </a:schemeClr>
          </a:solidFill>
          <a:ln>
            <a:solidFill>
              <a:schemeClr val="bg1">
                <a:lumMod val="65000"/>
              </a:schemeClr>
            </a:solidFill>
          </a:ln>
        </p:spPr>
      </p:pic>
    </p:spTree>
    <p:extLst>
      <p:ext uri="{BB962C8B-B14F-4D97-AF65-F5344CB8AC3E}">
        <p14:creationId xmlns:p14="http://schemas.microsoft.com/office/powerpoint/2010/main" val="419045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Essential Resources</a:t>
            </a:r>
          </a:p>
        </p:txBody>
      </p:sp>
      <p:sp>
        <p:nvSpPr>
          <p:cNvPr id="8" name="Rectangle 7">
            <a:extLst>
              <a:ext uri="{FF2B5EF4-FFF2-40B4-BE49-F238E27FC236}">
                <a16:creationId xmlns:a16="http://schemas.microsoft.com/office/drawing/2014/main" id="{8E9E339F-FD76-4F20-95D2-7CF5BF62548D}"/>
              </a:ext>
            </a:extLst>
          </p:cNvPr>
          <p:cNvSpPr/>
          <p:nvPr/>
        </p:nvSpPr>
        <p:spPr>
          <a:xfrm>
            <a:off x="0" y="1733550"/>
            <a:ext cx="12192000" cy="46863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800100" indent="-342900">
              <a:buFont typeface="Arial" panose="020B0604020202020204" pitchFamily="34" charset="0"/>
              <a:buChar char="•"/>
            </a:pPr>
            <a:r>
              <a:rPr lang="en-GB" sz="1600" b="1" dirty="0">
                <a:solidFill>
                  <a:schemeClr val="bg2">
                    <a:lumMod val="10000"/>
                  </a:schemeClr>
                </a:solidFill>
                <a:latin typeface="+mj-lt"/>
              </a:rPr>
              <a:t>SPM Software, homepage, documentation and handbook</a:t>
            </a:r>
            <a:r>
              <a:rPr lang="en-GB" sz="1600" dirty="0">
                <a:solidFill>
                  <a:schemeClr val="bg2">
                    <a:lumMod val="10000"/>
                  </a:schemeClr>
                </a:solidFill>
                <a:latin typeface="+mj-lt"/>
              </a:rPr>
              <a:t>: </a:t>
            </a:r>
            <a:r>
              <a:rPr lang="en-GB" sz="1600" dirty="0">
                <a:solidFill>
                  <a:schemeClr val="bg2">
                    <a:lumMod val="10000"/>
                  </a:schemeClr>
                </a:solidFill>
                <a:latin typeface="+mj-lt"/>
                <a:hlinkClick r:id="rId2"/>
              </a:rPr>
              <a:t>https://www.fil.ion.ucl.ac.uk/spm/doc/</a:t>
            </a:r>
            <a:r>
              <a:rPr lang="en-GB" sz="1600" dirty="0">
                <a:solidFill>
                  <a:schemeClr val="bg2">
                    <a:lumMod val="10000"/>
                  </a:schemeClr>
                </a:solidFill>
                <a:latin typeface="+mj-lt"/>
              </a:rPr>
              <a:t>   </a:t>
            </a:r>
          </a:p>
          <a:p>
            <a:pPr marL="800100" indent="-342900">
              <a:buFont typeface="Arial" panose="020B0604020202020204" pitchFamily="34" charset="0"/>
              <a:buChar char="•"/>
            </a:pPr>
            <a:r>
              <a:rPr lang="en-GB" sz="1600" dirty="0">
                <a:solidFill>
                  <a:schemeClr val="bg2">
                    <a:lumMod val="10000"/>
                  </a:schemeClr>
                </a:solidFill>
                <a:latin typeface="+mj-lt"/>
              </a:rPr>
              <a:t>SPM Book (available online): </a:t>
            </a:r>
            <a:r>
              <a:rPr lang="en-GB" sz="1600" dirty="0">
                <a:solidFill>
                  <a:schemeClr val="bg2">
                    <a:lumMod val="10000"/>
                  </a:schemeClr>
                </a:solidFill>
                <a:latin typeface="+mj-lt"/>
                <a:hlinkClick r:id="rId3"/>
              </a:rPr>
              <a:t>https://www.sciencedirect.com/book/9780123725608/statistical-parametric-mapping</a:t>
            </a:r>
            <a:r>
              <a:rPr lang="en-GB" sz="1600" dirty="0">
                <a:solidFill>
                  <a:schemeClr val="bg2">
                    <a:lumMod val="10000"/>
                  </a:schemeClr>
                </a:solidFill>
                <a:latin typeface="+mj-lt"/>
              </a:rPr>
              <a:t> </a:t>
            </a:r>
          </a:p>
          <a:p>
            <a:pPr marL="800100" indent="-342900">
              <a:buFont typeface="Arial" panose="020B0604020202020204" pitchFamily="34" charset="0"/>
              <a:buChar char="•"/>
            </a:pPr>
            <a:r>
              <a:rPr lang="en-GB" sz="1600" b="1" dirty="0">
                <a:solidFill>
                  <a:schemeClr val="bg2">
                    <a:lumMod val="10000"/>
                  </a:schemeClr>
                </a:solidFill>
                <a:latin typeface="+mj-lt"/>
              </a:rPr>
              <a:t>Prof. </a:t>
            </a:r>
            <a:r>
              <a:rPr lang="en-GB" sz="1600" b="1" dirty="0" err="1">
                <a:solidFill>
                  <a:schemeClr val="bg2">
                    <a:lumMod val="10000"/>
                  </a:schemeClr>
                </a:solidFill>
                <a:latin typeface="+mj-lt"/>
              </a:rPr>
              <a:t>Friston’s</a:t>
            </a:r>
            <a:r>
              <a:rPr lang="en-GB" sz="1600" b="1" dirty="0">
                <a:solidFill>
                  <a:schemeClr val="bg2">
                    <a:lumMod val="10000"/>
                  </a:schemeClr>
                </a:solidFill>
                <a:latin typeface="+mj-lt"/>
              </a:rPr>
              <a:t> website / presentations </a:t>
            </a:r>
            <a:r>
              <a:rPr lang="en-GB" sz="1600" dirty="0">
                <a:solidFill>
                  <a:schemeClr val="bg2">
                    <a:lumMod val="10000"/>
                  </a:schemeClr>
                </a:solidFill>
                <a:latin typeface="+mj-lt"/>
              </a:rPr>
              <a:t>(e.g. </a:t>
            </a:r>
            <a:r>
              <a:rPr lang="en-GB" sz="1600" dirty="0">
                <a:solidFill>
                  <a:schemeClr val="bg2">
                    <a:lumMod val="10000"/>
                  </a:schemeClr>
                </a:solidFill>
                <a:latin typeface="+mj-lt"/>
                <a:hlinkClick r:id="rId4"/>
              </a:rPr>
              <a:t>https://www.fil.ion.ucl.ac.uk/~karl/Dynamic%20Causal%20Modelling%20(Nepal).pptx</a:t>
            </a:r>
            <a:r>
              <a:rPr lang="en-GB" sz="1600" dirty="0">
                <a:solidFill>
                  <a:schemeClr val="bg2">
                    <a:lumMod val="10000"/>
                  </a:schemeClr>
                </a:solidFill>
                <a:latin typeface="+mj-lt"/>
              </a:rPr>
              <a:t>) </a:t>
            </a:r>
          </a:p>
          <a:p>
            <a:pPr marL="800100" indent="-342900">
              <a:buFont typeface="Arial" panose="020B0604020202020204" pitchFamily="34" charset="0"/>
              <a:buChar char="•"/>
            </a:pPr>
            <a:endParaRPr lang="en-GB" sz="1600" dirty="0">
              <a:solidFill>
                <a:schemeClr val="bg2">
                  <a:lumMod val="10000"/>
                </a:schemeClr>
              </a:solidFill>
              <a:latin typeface="+mj-lt"/>
            </a:endParaRPr>
          </a:p>
          <a:p>
            <a:pPr marL="800100" indent="-342900">
              <a:buFont typeface="Arial" panose="020B0604020202020204" pitchFamily="34" charset="0"/>
              <a:buChar char="•"/>
            </a:pPr>
            <a:r>
              <a:rPr lang="en-GB" sz="1600" b="1" dirty="0">
                <a:solidFill>
                  <a:schemeClr val="bg2">
                    <a:lumMod val="10000"/>
                  </a:schemeClr>
                </a:solidFill>
                <a:latin typeface="+mj-lt"/>
              </a:rPr>
              <a:t>SPM for MEG/EEG (online) Workshop (10-13 May 2021)</a:t>
            </a:r>
          </a:p>
          <a:p>
            <a:pPr marL="1257300" lvl="1" indent="-342900">
              <a:buFont typeface="Arial" panose="020B0604020202020204" pitchFamily="34" charset="0"/>
              <a:buChar char="•"/>
            </a:pPr>
            <a:r>
              <a:rPr lang="en-GB" sz="1600" dirty="0">
                <a:solidFill>
                  <a:schemeClr val="bg2">
                    <a:lumMod val="10000"/>
                  </a:schemeClr>
                </a:solidFill>
                <a:latin typeface="+mj-lt"/>
              </a:rPr>
              <a:t>Overview: </a:t>
            </a:r>
            <a:r>
              <a:rPr lang="en-GB" sz="1600" dirty="0">
                <a:solidFill>
                  <a:schemeClr val="bg2">
                    <a:lumMod val="10000"/>
                  </a:schemeClr>
                </a:solidFill>
                <a:latin typeface="+mj-lt"/>
                <a:hlinkClick r:id="rId5"/>
              </a:rPr>
              <a:t>https://www.fil.ion.ucl.ac.uk/spm/course/london/</a:t>
            </a:r>
            <a:r>
              <a:rPr lang="en-GB" sz="1600" dirty="0">
                <a:solidFill>
                  <a:schemeClr val="bg2">
                    <a:lumMod val="10000"/>
                  </a:schemeClr>
                </a:solidFill>
                <a:latin typeface="+mj-lt"/>
              </a:rPr>
              <a:t> (registration also via </a:t>
            </a:r>
            <a:r>
              <a:rPr lang="en-GB" sz="1600" dirty="0" err="1">
                <a:solidFill>
                  <a:schemeClr val="bg2">
                    <a:lumMod val="10000"/>
                  </a:schemeClr>
                </a:solidFill>
                <a:latin typeface="+mj-lt"/>
              </a:rPr>
              <a:t>Inkpath</a:t>
            </a:r>
            <a:r>
              <a:rPr lang="en-GB" sz="1600" dirty="0">
                <a:solidFill>
                  <a:schemeClr val="bg2">
                    <a:lumMod val="10000"/>
                  </a:schemeClr>
                </a:solidFill>
                <a:latin typeface="+mj-lt"/>
              </a:rPr>
              <a:t> for UCL PhDs)</a:t>
            </a:r>
          </a:p>
          <a:p>
            <a:pPr marL="1257300" lvl="1" indent="-342900">
              <a:buFont typeface="Arial" panose="020B0604020202020204" pitchFamily="34" charset="0"/>
              <a:buChar char="•"/>
            </a:pPr>
            <a:r>
              <a:rPr lang="en-GB" sz="1600" dirty="0">
                <a:solidFill>
                  <a:schemeClr val="bg2">
                    <a:lumMod val="10000"/>
                  </a:schemeClr>
                </a:solidFill>
                <a:latin typeface="+mj-lt"/>
              </a:rPr>
              <a:t>Programme: </a:t>
            </a:r>
            <a:r>
              <a:rPr lang="en-GB" sz="1600" dirty="0">
                <a:solidFill>
                  <a:schemeClr val="bg2">
                    <a:lumMod val="10000"/>
                  </a:schemeClr>
                </a:solidFill>
                <a:latin typeface="+mj-lt"/>
                <a:hlinkClick r:id="rId6"/>
              </a:rPr>
              <a:t>https://www.fil.ion.ucl.ac.uk/spm/course/london/SPM_MEG-EEG_2021.pdf</a:t>
            </a:r>
            <a:r>
              <a:rPr lang="en-GB" sz="1600" b="1" dirty="0">
                <a:solidFill>
                  <a:schemeClr val="bg2">
                    <a:lumMod val="10000"/>
                  </a:schemeClr>
                </a:solidFill>
                <a:latin typeface="+mj-lt"/>
              </a:rPr>
              <a:t> </a:t>
            </a:r>
            <a:endParaRPr lang="en-GB" sz="1600" dirty="0">
              <a:solidFill>
                <a:schemeClr val="bg2">
                  <a:lumMod val="10000"/>
                </a:schemeClr>
              </a:solidFill>
              <a:latin typeface="+mj-lt"/>
            </a:endParaRPr>
          </a:p>
          <a:p>
            <a:pPr marL="1257300" lvl="1" indent="-342900">
              <a:buFont typeface="Arial" panose="020B0604020202020204" pitchFamily="34" charset="0"/>
              <a:buChar char="•"/>
            </a:pPr>
            <a:endParaRPr lang="en-GB" sz="1600" dirty="0">
              <a:solidFill>
                <a:schemeClr val="bg2">
                  <a:lumMod val="10000"/>
                </a:schemeClr>
              </a:solidFill>
              <a:latin typeface="+mj-lt"/>
            </a:endParaRPr>
          </a:p>
          <a:p>
            <a:pPr marL="742950" indent="-285750">
              <a:buFont typeface="Arial" panose="020B0604020202020204" pitchFamily="34" charset="0"/>
              <a:buChar char="•"/>
            </a:pPr>
            <a:endParaRPr lang="en-GB" sz="1600" dirty="0">
              <a:solidFill>
                <a:schemeClr val="bg2">
                  <a:lumMod val="10000"/>
                </a:schemeClr>
              </a:solidFill>
              <a:latin typeface="+mj-lt"/>
            </a:endParaRPr>
          </a:p>
          <a:p>
            <a:pPr marL="457200"/>
            <a:endParaRPr lang="en-GB" sz="1600" dirty="0">
              <a:solidFill>
                <a:schemeClr val="bg2">
                  <a:lumMod val="10000"/>
                </a:schemeClr>
              </a:solidFill>
              <a:latin typeface="+mj-lt"/>
            </a:endParaRPr>
          </a:p>
        </p:txBody>
      </p:sp>
      <p:pic>
        <p:nvPicPr>
          <p:cNvPr id="3" name="Picture 2">
            <a:extLst>
              <a:ext uri="{FF2B5EF4-FFF2-40B4-BE49-F238E27FC236}">
                <a16:creationId xmlns:a16="http://schemas.microsoft.com/office/drawing/2014/main" id="{A1A120D6-CF0E-45A7-AF18-F9E0C62AEED0}"/>
              </a:ext>
            </a:extLst>
          </p:cNvPr>
          <p:cNvPicPr>
            <a:picLocks noChangeAspect="1"/>
          </p:cNvPicPr>
          <p:nvPr/>
        </p:nvPicPr>
        <p:blipFill rotWithShape="1">
          <a:blip r:embed="rId7"/>
          <a:srcRect l="1323" t="23519" r="3137" b="33148"/>
          <a:stretch/>
        </p:blipFill>
        <p:spPr>
          <a:xfrm>
            <a:off x="2419350" y="3613150"/>
            <a:ext cx="7353300" cy="2971800"/>
          </a:xfrm>
          <a:prstGeom prst="rect">
            <a:avLst/>
          </a:prstGeom>
          <a:ln>
            <a:solidFill>
              <a:schemeClr val="accent3"/>
            </a:solidFill>
          </a:ln>
        </p:spPr>
      </p:pic>
    </p:spTree>
    <p:extLst>
      <p:ext uri="{BB962C8B-B14F-4D97-AF65-F5344CB8AC3E}">
        <p14:creationId xmlns:p14="http://schemas.microsoft.com/office/powerpoint/2010/main" val="156349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Overview</a:t>
            </a:r>
          </a:p>
        </p:txBody>
      </p:sp>
      <p:sp>
        <p:nvSpPr>
          <p:cNvPr id="8" name="Rectangle 7">
            <a:extLst>
              <a:ext uri="{FF2B5EF4-FFF2-40B4-BE49-F238E27FC236}">
                <a16:creationId xmlns:a16="http://schemas.microsoft.com/office/drawing/2014/main" id="{8E9E339F-FD76-4F20-95D2-7CF5BF62548D}"/>
              </a:ext>
            </a:extLst>
          </p:cNvPr>
          <p:cNvSpPr/>
          <p:nvPr/>
        </p:nvSpPr>
        <p:spPr>
          <a:xfrm>
            <a:off x="0" y="1962150"/>
            <a:ext cx="12192000" cy="4457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57200"/>
            <a:r>
              <a:rPr lang="en-GB" sz="2500" dirty="0">
                <a:solidFill>
                  <a:schemeClr val="bg2">
                    <a:lumMod val="10000"/>
                  </a:schemeClr>
                </a:solidFill>
                <a:latin typeface="+mj-lt"/>
              </a:rPr>
              <a:t>Introduction: Modelling Aim, DCM Approach and DCM Versions</a:t>
            </a:r>
          </a:p>
          <a:p>
            <a:pPr marL="457200"/>
            <a:endParaRPr lang="en-GB" sz="2500" dirty="0">
              <a:solidFill>
                <a:schemeClr val="bg2">
                  <a:lumMod val="10000"/>
                </a:schemeClr>
              </a:solidFill>
              <a:latin typeface="+mj-lt"/>
            </a:endParaRPr>
          </a:p>
          <a:p>
            <a:pPr marL="457200"/>
            <a:endParaRPr lang="en-GB" sz="2500" dirty="0">
              <a:solidFill>
                <a:schemeClr val="bg2">
                  <a:lumMod val="10000"/>
                </a:schemeClr>
              </a:solidFill>
              <a:latin typeface="+mj-lt"/>
            </a:endParaRPr>
          </a:p>
          <a:p>
            <a:pPr marL="457200"/>
            <a:r>
              <a:rPr lang="en-GB" sz="2500" dirty="0">
                <a:solidFill>
                  <a:schemeClr val="bg2">
                    <a:lumMod val="10000"/>
                  </a:schemeClr>
                </a:solidFill>
                <a:latin typeface="+mj-lt"/>
              </a:rPr>
              <a:t>Foundations: Modelling Scales and Neural Mass Models (NMM)</a:t>
            </a:r>
          </a:p>
          <a:p>
            <a:pPr marL="457200"/>
            <a:endParaRPr lang="en-GB" sz="2500" dirty="0">
              <a:solidFill>
                <a:schemeClr val="bg2">
                  <a:lumMod val="10000"/>
                </a:schemeClr>
              </a:solidFill>
              <a:latin typeface="+mj-lt"/>
            </a:endParaRPr>
          </a:p>
          <a:p>
            <a:pPr marL="457200"/>
            <a:endParaRPr lang="en-GB" sz="2500" dirty="0">
              <a:solidFill>
                <a:schemeClr val="bg2">
                  <a:lumMod val="10000"/>
                </a:schemeClr>
              </a:solidFill>
              <a:latin typeface="+mj-lt"/>
            </a:endParaRPr>
          </a:p>
          <a:p>
            <a:pPr marL="457200"/>
            <a:r>
              <a:rPr lang="en-GB" sz="2500" dirty="0">
                <a:solidFill>
                  <a:schemeClr val="bg2">
                    <a:lumMod val="10000"/>
                  </a:schemeClr>
                </a:solidFill>
                <a:latin typeface="+mj-lt"/>
              </a:rPr>
              <a:t>Dynamic Causal Modelling (DCM) for Event-Related Potentials (ERP) and Fields (ERF)</a:t>
            </a:r>
          </a:p>
          <a:p>
            <a:pPr marL="457200"/>
            <a:endParaRPr lang="en-GB" sz="2500" dirty="0">
              <a:solidFill>
                <a:schemeClr val="bg2">
                  <a:lumMod val="10000"/>
                </a:schemeClr>
              </a:solidFill>
              <a:latin typeface="+mj-lt"/>
            </a:endParaRPr>
          </a:p>
          <a:p>
            <a:pPr marL="457200"/>
            <a:endParaRPr lang="en-GB" sz="2500" dirty="0">
              <a:solidFill>
                <a:schemeClr val="bg2">
                  <a:lumMod val="10000"/>
                </a:schemeClr>
              </a:solidFill>
              <a:latin typeface="+mj-lt"/>
            </a:endParaRPr>
          </a:p>
          <a:p>
            <a:pPr marL="457200"/>
            <a:r>
              <a:rPr lang="en-GB" sz="2500" dirty="0">
                <a:solidFill>
                  <a:schemeClr val="bg2">
                    <a:lumMod val="10000"/>
                  </a:schemeClr>
                </a:solidFill>
                <a:latin typeface="+mj-lt"/>
              </a:rPr>
              <a:t>Modelling Practice and an Example: Mismatch Negativity (MMN)</a:t>
            </a:r>
          </a:p>
        </p:txBody>
      </p:sp>
    </p:spTree>
    <p:extLst>
      <p:ext uri="{BB962C8B-B14F-4D97-AF65-F5344CB8AC3E}">
        <p14:creationId xmlns:p14="http://schemas.microsoft.com/office/powerpoint/2010/main" val="1976923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(Additional) References related to Bayesian Methods</a:t>
            </a:r>
          </a:p>
        </p:txBody>
      </p:sp>
      <p:sp>
        <p:nvSpPr>
          <p:cNvPr id="8" name="Rectangle 7">
            <a:extLst>
              <a:ext uri="{FF2B5EF4-FFF2-40B4-BE49-F238E27FC236}">
                <a16:creationId xmlns:a16="http://schemas.microsoft.com/office/drawing/2014/main" id="{8E9E339F-FD76-4F20-95D2-7CF5BF62548D}"/>
              </a:ext>
            </a:extLst>
          </p:cNvPr>
          <p:cNvSpPr/>
          <p:nvPr/>
        </p:nvSpPr>
        <p:spPr>
          <a:xfrm>
            <a:off x="0" y="1638300"/>
            <a:ext cx="12192000" cy="478155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57200"/>
            <a:r>
              <a:rPr lang="en-GB" sz="1600" dirty="0">
                <a:solidFill>
                  <a:schemeClr val="bg2">
                    <a:lumMod val="10000"/>
                  </a:schemeClr>
                </a:solidFill>
                <a:latin typeface="+mj-lt"/>
              </a:rPr>
              <a:t>Foundations related to Bayesian approaches used in SPM and DCM</a:t>
            </a:r>
          </a:p>
          <a:p>
            <a:pPr marL="800100" indent="-342900">
              <a:buFont typeface="Arial" panose="020B0604020202020204" pitchFamily="34" charset="0"/>
              <a:buChar char="•"/>
            </a:pPr>
            <a:r>
              <a:rPr lang="en-GB" sz="1600" dirty="0">
                <a:solidFill>
                  <a:schemeClr val="bg2">
                    <a:lumMod val="10000"/>
                  </a:schemeClr>
                </a:solidFill>
                <a:latin typeface="+mj-lt"/>
              </a:rPr>
              <a:t>Bayesian model inversion:</a:t>
            </a:r>
          </a:p>
          <a:p>
            <a:pPr marL="1257300" lvl="1" indent="-342900">
              <a:buFont typeface="Arial" panose="020B0604020202020204" pitchFamily="34" charset="0"/>
              <a:buChar char="•"/>
            </a:pPr>
            <a:r>
              <a:rPr lang="en-GB" sz="1600" dirty="0">
                <a:solidFill>
                  <a:schemeClr val="bg2">
                    <a:lumMod val="10000"/>
                  </a:schemeClr>
                </a:solidFill>
                <a:latin typeface="+mj-lt"/>
              </a:rPr>
              <a:t>Friston et al. (2002), Classical and Bayesian inference in neuroimaging</a:t>
            </a:r>
          </a:p>
          <a:p>
            <a:pPr marL="1257300" lvl="1" indent="-342900">
              <a:buFont typeface="Arial" panose="020B0604020202020204" pitchFamily="34" charset="0"/>
              <a:buChar char="•"/>
            </a:pPr>
            <a:r>
              <a:rPr lang="en-GB" sz="1600" dirty="0">
                <a:solidFill>
                  <a:schemeClr val="bg2">
                    <a:lumMod val="10000"/>
                  </a:schemeClr>
                </a:solidFill>
                <a:latin typeface="+mj-lt"/>
              </a:rPr>
              <a:t>Friston (2002), Bayesian estimation of dynamical systems: An application to fMRI</a:t>
            </a:r>
          </a:p>
          <a:p>
            <a:pPr marL="1257300" lvl="1" indent="-342900">
              <a:buFont typeface="Arial" panose="020B0604020202020204" pitchFamily="34" charset="0"/>
              <a:buChar char="•"/>
            </a:pPr>
            <a:r>
              <a:rPr lang="en-GB" sz="1600" b="1" dirty="0">
                <a:solidFill>
                  <a:schemeClr val="bg2">
                    <a:lumMod val="10000"/>
                  </a:schemeClr>
                </a:solidFill>
                <a:latin typeface="+mj-lt"/>
              </a:rPr>
              <a:t>Friston et al. (2003)</a:t>
            </a:r>
            <a:r>
              <a:rPr lang="en-GB" sz="1600" dirty="0">
                <a:solidFill>
                  <a:schemeClr val="bg2">
                    <a:lumMod val="10000"/>
                  </a:schemeClr>
                </a:solidFill>
                <a:latin typeface="+mj-lt"/>
              </a:rPr>
              <a:t>, Dynamic causal modelling</a:t>
            </a:r>
          </a:p>
          <a:p>
            <a:pPr marL="1257300" lvl="1" indent="-342900">
              <a:buFont typeface="Arial" panose="020B0604020202020204" pitchFamily="34" charset="0"/>
              <a:buChar char="•"/>
            </a:pPr>
            <a:r>
              <a:rPr lang="en-GB" sz="1600" dirty="0">
                <a:solidFill>
                  <a:schemeClr val="bg2">
                    <a:lumMod val="10000"/>
                  </a:schemeClr>
                </a:solidFill>
                <a:latin typeface="+mj-lt"/>
              </a:rPr>
              <a:t>Friston et al. (2006), Variational free energy and the Laplace approximation</a:t>
            </a:r>
          </a:p>
          <a:p>
            <a:pPr marL="800100" indent="-342900">
              <a:buFont typeface="Arial" panose="020B0604020202020204" pitchFamily="34" charset="0"/>
              <a:buChar char="•"/>
            </a:pPr>
            <a:r>
              <a:rPr lang="en-GB" sz="1600" dirty="0">
                <a:solidFill>
                  <a:schemeClr val="bg2">
                    <a:lumMod val="10000"/>
                  </a:schemeClr>
                </a:solidFill>
                <a:latin typeface="+mj-lt"/>
              </a:rPr>
              <a:t>Bayesian model comparison:</a:t>
            </a:r>
          </a:p>
          <a:p>
            <a:pPr marL="1257300" lvl="1" indent="-342900">
              <a:buFont typeface="Arial" panose="020B0604020202020204" pitchFamily="34" charset="0"/>
              <a:buChar char="•"/>
            </a:pPr>
            <a:r>
              <a:rPr lang="en-GB" sz="1600" dirty="0">
                <a:solidFill>
                  <a:schemeClr val="bg2">
                    <a:lumMod val="10000"/>
                  </a:schemeClr>
                </a:solidFill>
                <a:latin typeface="+mj-lt"/>
              </a:rPr>
              <a:t>Penny et al. (2004), Comparing dynamic causal models</a:t>
            </a:r>
          </a:p>
          <a:p>
            <a:pPr marL="1257300" lvl="1" indent="-342900">
              <a:buFont typeface="Arial" panose="020B0604020202020204" pitchFamily="34" charset="0"/>
              <a:buChar char="•"/>
            </a:pPr>
            <a:r>
              <a:rPr lang="en-GB" sz="1600" b="1" dirty="0">
                <a:solidFill>
                  <a:schemeClr val="bg2">
                    <a:lumMod val="10000"/>
                  </a:schemeClr>
                </a:solidFill>
                <a:latin typeface="+mj-lt"/>
              </a:rPr>
              <a:t>Penny (2012)</a:t>
            </a:r>
            <a:r>
              <a:rPr lang="en-GB" sz="1600" dirty="0">
                <a:solidFill>
                  <a:schemeClr val="bg2">
                    <a:lumMod val="10000"/>
                  </a:schemeClr>
                </a:solidFill>
                <a:latin typeface="+mj-lt"/>
              </a:rPr>
              <a:t>, Comparing dynamic causal models using AIC, BIC and Free Energy</a:t>
            </a:r>
          </a:p>
          <a:p>
            <a:pPr marL="800100" indent="-342900">
              <a:buFont typeface="Arial" panose="020B0604020202020204" pitchFamily="34" charset="0"/>
              <a:buChar char="•"/>
            </a:pPr>
            <a:r>
              <a:rPr lang="en-GB" sz="1600" dirty="0">
                <a:solidFill>
                  <a:schemeClr val="bg2">
                    <a:lumMod val="10000"/>
                  </a:schemeClr>
                </a:solidFill>
                <a:latin typeface="+mj-lt"/>
              </a:rPr>
              <a:t>Book chapters (in “Statistical Parametric Mapping: The Analysis of Functional Brain Images”, 2007):</a:t>
            </a:r>
          </a:p>
          <a:p>
            <a:pPr marL="1257300" lvl="1" indent="-342900">
              <a:buFont typeface="Arial" panose="020B0604020202020204" pitchFamily="34" charset="0"/>
              <a:buChar char="•"/>
            </a:pPr>
            <a:r>
              <a:rPr lang="en-GB" sz="1600" dirty="0">
                <a:solidFill>
                  <a:schemeClr val="bg2">
                    <a:lumMod val="10000"/>
                  </a:schemeClr>
                </a:solidFill>
                <a:latin typeface="+mj-lt"/>
              </a:rPr>
              <a:t>Ch. 24, Penny et al. (2007), Variational Bayes</a:t>
            </a:r>
          </a:p>
          <a:p>
            <a:pPr marL="1257300" lvl="1" indent="-342900">
              <a:buFont typeface="Arial" panose="020B0604020202020204" pitchFamily="34" charset="0"/>
              <a:buChar char="•"/>
            </a:pPr>
            <a:r>
              <a:rPr lang="en-GB" sz="1600" dirty="0">
                <a:solidFill>
                  <a:schemeClr val="bg2">
                    <a:lumMod val="10000"/>
                  </a:schemeClr>
                </a:solidFill>
                <a:latin typeface="+mj-lt"/>
              </a:rPr>
              <a:t>Ch. 34, Friston and Penny (2007), Bayesian inversion of dynamic models</a:t>
            </a:r>
          </a:p>
          <a:p>
            <a:pPr marL="1257300" lvl="1" indent="-342900">
              <a:buFont typeface="Arial" panose="020B0604020202020204" pitchFamily="34" charset="0"/>
              <a:buChar char="•"/>
            </a:pPr>
            <a:r>
              <a:rPr lang="en-GB" sz="1600" dirty="0">
                <a:solidFill>
                  <a:schemeClr val="bg2">
                    <a:lumMod val="10000"/>
                  </a:schemeClr>
                </a:solidFill>
                <a:latin typeface="+mj-lt"/>
              </a:rPr>
              <a:t>Ch. 35, Penny et al. (2007), Bayesian model selection and averaging</a:t>
            </a:r>
          </a:p>
          <a:p>
            <a:pPr marL="1257300" lvl="1" indent="-342900">
              <a:buFont typeface="Arial" panose="020B0604020202020204" pitchFamily="34" charset="0"/>
              <a:buChar char="•"/>
            </a:pPr>
            <a:r>
              <a:rPr lang="en-GB" sz="1600" dirty="0">
                <a:solidFill>
                  <a:schemeClr val="bg2">
                    <a:lumMod val="10000"/>
                  </a:schemeClr>
                </a:solidFill>
                <a:latin typeface="+mj-lt"/>
              </a:rPr>
              <a:t>Ch. 42, </a:t>
            </a:r>
            <a:r>
              <a:rPr lang="en-GB" sz="1600" b="1" dirty="0">
                <a:solidFill>
                  <a:schemeClr val="bg2">
                    <a:lumMod val="10000"/>
                  </a:schemeClr>
                </a:solidFill>
                <a:latin typeface="+mj-lt"/>
              </a:rPr>
              <a:t>Friston et al. (2007)</a:t>
            </a:r>
            <a:r>
              <a:rPr lang="en-GB" sz="1600" dirty="0">
                <a:solidFill>
                  <a:schemeClr val="bg2">
                    <a:lumMod val="10000"/>
                  </a:schemeClr>
                </a:solidFill>
                <a:latin typeface="+mj-lt"/>
              </a:rPr>
              <a:t>, Dynamic causal modelling for EEG</a:t>
            </a:r>
          </a:p>
          <a:p>
            <a:pPr marL="1257300" lvl="1" indent="-342900">
              <a:buFont typeface="Arial" panose="020B0604020202020204" pitchFamily="34" charset="0"/>
              <a:buChar char="•"/>
            </a:pPr>
            <a:r>
              <a:rPr lang="en-GB" sz="1600" dirty="0">
                <a:solidFill>
                  <a:schemeClr val="bg2">
                    <a:lumMod val="10000"/>
                  </a:schemeClr>
                </a:solidFill>
                <a:latin typeface="+mj-lt"/>
              </a:rPr>
              <a:t>Ch. 43, Stephan and Penny (2007), Dynamic causal models and Bayesian selection</a:t>
            </a:r>
          </a:p>
          <a:p>
            <a:pPr marL="800100" indent="-342900">
              <a:buFont typeface="Arial" panose="020B0604020202020204" pitchFamily="34" charset="0"/>
              <a:buChar char="•"/>
            </a:pPr>
            <a:r>
              <a:rPr lang="en-GB" sz="1600" dirty="0">
                <a:solidFill>
                  <a:schemeClr val="bg2">
                    <a:lumMod val="10000"/>
                  </a:schemeClr>
                </a:solidFill>
                <a:latin typeface="+mj-lt"/>
              </a:rPr>
              <a:t>Bishop (2006), Pattern Recognition and Machine Learning</a:t>
            </a:r>
          </a:p>
          <a:p>
            <a:pPr marL="1257300" lvl="1" indent="-342900">
              <a:buFont typeface="Arial" panose="020B0604020202020204" pitchFamily="34" charset="0"/>
              <a:buChar char="•"/>
            </a:pPr>
            <a:endParaRPr lang="en-GB" sz="1600" dirty="0">
              <a:solidFill>
                <a:schemeClr val="bg2">
                  <a:lumMod val="10000"/>
                </a:schemeClr>
              </a:solidFill>
              <a:latin typeface="+mj-lt"/>
            </a:endParaRPr>
          </a:p>
          <a:p>
            <a:pPr marL="457200"/>
            <a:r>
              <a:rPr lang="en-GB" sz="1600" dirty="0">
                <a:solidFill>
                  <a:schemeClr val="bg2">
                    <a:lumMod val="10000"/>
                  </a:schemeClr>
                </a:solidFill>
                <a:latin typeface="+mj-lt"/>
              </a:rPr>
              <a:t>Additional references related to group studies / model comparison</a:t>
            </a: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Bayesian Model Selection (BMS): </a:t>
            </a:r>
            <a:r>
              <a:rPr lang="en-GB" sz="1600" dirty="0" err="1">
                <a:solidFill>
                  <a:schemeClr val="bg2">
                    <a:lumMod val="10000"/>
                  </a:schemeClr>
                </a:solidFill>
                <a:latin typeface="+mj-lt"/>
              </a:rPr>
              <a:t>Rigoux</a:t>
            </a:r>
            <a:r>
              <a:rPr lang="en-GB" sz="1600" dirty="0">
                <a:solidFill>
                  <a:schemeClr val="bg2">
                    <a:lumMod val="10000"/>
                  </a:schemeClr>
                </a:solidFill>
                <a:latin typeface="+mj-lt"/>
              </a:rPr>
              <a:t> et al. (2014), Bayesian model selection for group studies</a:t>
            </a:r>
          </a:p>
          <a:p>
            <a:pPr marL="742950" indent="-285750">
              <a:buFont typeface="Arial" panose="020B0604020202020204" pitchFamily="34" charset="0"/>
              <a:buChar char="•"/>
            </a:pPr>
            <a:r>
              <a:rPr lang="en-GB" sz="1600" dirty="0">
                <a:solidFill>
                  <a:schemeClr val="bg2">
                    <a:lumMod val="10000"/>
                  </a:schemeClr>
                </a:solidFill>
                <a:latin typeface="+mj-lt"/>
              </a:rPr>
              <a:t>Parametric Empirical Bayes (PEB): Friston et al. (2016), Bayesian model reduction and empirical Bayes for group (DCM) studies</a:t>
            </a:r>
          </a:p>
          <a:p>
            <a:pPr marL="457200"/>
            <a:endParaRPr lang="en-GB" sz="1600" dirty="0">
              <a:solidFill>
                <a:schemeClr val="bg2">
                  <a:lumMod val="10000"/>
                </a:schemeClr>
              </a:solidFill>
              <a:latin typeface="+mj-lt"/>
            </a:endParaRPr>
          </a:p>
        </p:txBody>
      </p:sp>
    </p:spTree>
    <p:extLst>
      <p:ext uri="{BB962C8B-B14F-4D97-AF65-F5344CB8AC3E}">
        <p14:creationId xmlns:p14="http://schemas.microsoft.com/office/powerpoint/2010/main" val="256377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2066925"/>
            <a:ext cx="12192000" cy="2724150"/>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500" dirty="0">
                <a:solidFill>
                  <a:schemeClr val="bg2">
                    <a:lumMod val="10000"/>
                  </a:schemeClr>
                </a:solidFill>
                <a:latin typeface="Sagona Book" panose="02020503050505020204" pitchFamily="18" charset="0"/>
              </a:rPr>
              <a:t>Modelling Practice and an Example</a:t>
            </a:r>
          </a:p>
        </p:txBody>
      </p:sp>
    </p:spTree>
    <p:extLst>
      <p:ext uri="{BB962C8B-B14F-4D97-AF65-F5344CB8AC3E}">
        <p14:creationId xmlns:p14="http://schemas.microsoft.com/office/powerpoint/2010/main" val="95229671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Modelling Practice and an Example</a:t>
            </a:r>
          </a:p>
        </p:txBody>
      </p:sp>
      <p:sp>
        <p:nvSpPr>
          <p:cNvPr id="4" name="Rectangle 3">
            <a:extLst>
              <a:ext uri="{FF2B5EF4-FFF2-40B4-BE49-F238E27FC236}">
                <a16:creationId xmlns:a16="http://schemas.microsoft.com/office/drawing/2014/main" id="{610B12F5-F987-4A67-8013-B3B80CB72F3F}"/>
              </a:ext>
            </a:extLst>
          </p:cNvPr>
          <p:cNvSpPr/>
          <p:nvPr/>
        </p:nvSpPr>
        <p:spPr>
          <a:xfrm>
            <a:off x="0" y="1962150"/>
            <a:ext cx="12192000" cy="4457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914400" indent="-457200">
              <a:buFont typeface="Courier New" panose="02070309020205020404" pitchFamily="49" charset="0"/>
              <a:buChar char="o"/>
            </a:pPr>
            <a:r>
              <a:rPr lang="en-GB" sz="2500" dirty="0">
                <a:solidFill>
                  <a:schemeClr val="bg2">
                    <a:lumMod val="10000"/>
                  </a:schemeClr>
                </a:solidFill>
                <a:latin typeface="+mj-lt"/>
              </a:rPr>
              <a:t>Considerations in the context of modelling with DCM</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Example – Mismatch Negativity (MMN) with DCM</a:t>
            </a:r>
          </a:p>
          <a:p>
            <a:pPr marL="1371600" lvl="1" indent="-457200">
              <a:buFont typeface="Courier New" panose="02070309020205020404" pitchFamily="49" charset="0"/>
              <a:buChar char="o"/>
            </a:pPr>
            <a:r>
              <a:rPr lang="en-GB" sz="2500" dirty="0">
                <a:solidFill>
                  <a:schemeClr val="bg2">
                    <a:lumMod val="10000"/>
                  </a:schemeClr>
                </a:solidFill>
                <a:latin typeface="+mj-lt"/>
              </a:rPr>
              <a:t>Background and aims of the MMN studies </a:t>
            </a:r>
          </a:p>
          <a:p>
            <a:pPr marL="1371600" lvl="1" indent="-457200">
              <a:buFont typeface="Courier New" panose="02070309020205020404" pitchFamily="49" charset="0"/>
              <a:buChar char="o"/>
            </a:pPr>
            <a:r>
              <a:rPr lang="en-GB" sz="2500" dirty="0">
                <a:solidFill>
                  <a:schemeClr val="bg2">
                    <a:lumMod val="10000"/>
                  </a:schemeClr>
                </a:solidFill>
                <a:latin typeface="+mj-lt"/>
              </a:rPr>
              <a:t>Hypotheses and model specifications </a:t>
            </a:r>
          </a:p>
          <a:p>
            <a:pPr marL="1371600" lvl="1" indent="-457200">
              <a:buFont typeface="Courier New" panose="02070309020205020404" pitchFamily="49" charset="0"/>
              <a:buChar char="o"/>
            </a:pPr>
            <a:r>
              <a:rPr lang="en-GB" sz="2500" dirty="0">
                <a:solidFill>
                  <a:schemeClr val="bg2">
                    <a:lumMod val="10000"/>
                  </a:schemeClr>
                </a:solidFill>
                <a:latin typeface="+mj-lt"/>
              </a:rPr>
              <a:t>How to set up the DCM in the SPM GUI</a:t>
            </a:r>
          </a:p>
          <a:p>
            <a:pPr marL="1371600" lvl="1" indent="-457200">
              <a:buFont typeface="Courier New" panose="02070309020205020404" pitchFamily="49" charset="0"/>
              <a:buChar char="o"/>
            </a:pPr>
            <a:r>
              <a:rPr lang="en-GB" sz="2500" dirty="0">
                <a:solidFill>
                  <a:schemeClr val="bg2">
                    <a:lumMod val="10000"/>
                  </a:schemeClr>
                </a:solidFill>
                <a:latin typeface="+mj-lt"/>
              </a:rPr>
              <a:t>Model inversion and comparison</a:t>
            </a:r>
          </a:p>
          <a:p>
            <a:pPr marL="1371600" lvl="1"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Additional resources</a:t>
            </a:r>
          </a:p>
        </p:txBody>
      </p:sp>
    </p:spTree>
    <p:extLst>
      <p:ext uri="{BB962C8B-B14F-4D97-AF65-F5344CB8AC3E}">
        <p14:creationId xmlns:p14="http://schemas.microsoft.com/office/powerpoint/2010/main" val="2642775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General Modelling Considerations</a:t>
            </a:r>
          </a:p>
        </p:txBody>
      </p:sp>
      <p:sp>
        <p:nvSpPr>
          <p:cNvPr id="10" name="Rectangle 9">
            <a:extLst>
              <a:ext uri="{FF2B5EF4-FFF2-40B4-BE49-F238E27FC236}">
                <a16:creationId xmlns:a16="http://schemas.microsoft.com/office/drawing/2014/main" id="{E424C17F-BB5B-4CA9-96CA-E5876192A08E}"/>
              </a:ext>
            </a:extLst>
          </p:cNvPr>
          <p:cNvSpPr/>
          <p:nvPr/>
        </p:nvSpPr>
        <p:spPr>
          <a:xfrm>
            <a:off x="217714" y="1648691"/>
            <a:ext cx="11132458" cy="477115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1200150" lvl="1"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DCM for ERP / ERF allows hypotheses testing in respect to …</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the involvement of brain areas in neural processing (which network?)</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the connections between brain regions (which connectivity and direction?)</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differentiation between extrinsic vs. intrinsic drivers</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the role of contextual factors (modulatory effects) </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exploration of connection / parameter changes</a:t>
            </a:r>
          </a:p>
          <a:p>
            <a:pPr marL="1200150" lvl="1" indent="-285750">
              <a:lnSpc>
                <a:spcPct val="114000"/>
              </a:lnSpc>
              <a:buFont typeface="Arial" panose="020B0604020202020204" pitchFamily="34" charset="0"/>
              <a:buChar char="•"/>
              <a:tabLst>
                <a:tab pos="1262063" algn="l"/>
              </a:tabLst>
            </a:pPr>
            <a:endParaRPr lang="en-GB" sz="2300" dirty="0">
              <a:solidFill>
                <a:schemeClr val="bg2">
                  <a:lumMod val="10000"/>
                </a:schemeClr>
              </a:solidFill>
              <a:latin typeface="+mj-lt"/>
            </a:endParaRPr>
          </a:p>
          <a:p>
            <a:pPr marL="1200150" lvl="1"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Model specifications / hypotheses should take into account prior research …</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to allow interpretation, and ensure model relevance</a:t>
            </a:r>
          </a:p>
          <a:p>
            <a:pPr marL="1657350" lvl="2"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 to limit the model space, and ensure high model evidence</a:t>
            </a:r>
          </a:p>
          <a:p>
            <a:pPr marL="1657350" lvl="2" indent="-285750">
              <a:lnSpc>
                <a:spcPct val="114000"/>
              </a:lnSpc>
              <a:buFont typeface="Arial" panose="020B0604020202020204" pitchFamily="34" charset="0"/>
              <a:buChar char="•"/>
              <a:tabLst>
                <a:tab pos="1262063" algn="l"/>
              </a:tabLst>
            </a:pPr>
            <a:endParaRPr lang="en-GB" sz="2300" dirty="0">
              <a:solidFill>
                <a:schemeClr val="bg2">
                  <a:lumMod val="10000"/>
                </a:schemeClr>
              </a:solidFill>
              <a:latin typeface="+mj-lt"/>
            </a:endParaRPr>
          </a:p>
          <a:p>
            <a:pPr marL="1200150" lvl="1" indent="-285750">
              <a:lnSpc>
                <a:spcPct val="114000"/>
              </a:lnSpc>
              <a:buFont typeface="Arial" panose="020B0604020202020204" pitchFamily="34" charset="0"/>
              <a:buChar char="•"/>
              <a:tabLst>
                <a:tab pos="1262063" algn="l"/>
              </a:tabLst>
            </a:pPr>
            <a:r>
              <a:rPr lang="en-GB" sz="2300" dirty="0">
                <a:solidFill>
                  <a:schemeClr val="bg2">
                    <a:lumMod val="10000"/>
                  </a:schemeClr>
                </a:solidFill>
                <a:latin typeface="+mj-lt"/>
              </a:rPr>
              <a:t>Steps: data collection, model definitions, fitting, selection, interpretation</a:t>
            </a:r>
          </a:p>
          <a:p>
            <a:pPr marL="1200150" lvl="1" indent="-285750">
              <a:lnSpc>
                <a:spcPct val="114000"/>
              </a:lnSpc>
              <a:buFont typeface="Arial" panose="020B0604020202020204" pitchFamily="34" charset="0"/>
              <a:buChar char="•"/>
              <a:tabLst>
                <a:tab pos="1262063" algn="l"/>
              </a:tabLst>
            </a:pPr>
            <a:endParaRPr lang="en-GB" sz="2300" dirty="0">
              <a:solidFill>
                <a:schemeClr val="bg2">
                  <a:lumMod val="10000"/>
                </a:schemeClr>
              </a:solidFill>
              <a:latin typeface="+mj-lt"/>
            </a:endParaRPr>
          </a:p>
        </p:txBody>
      </p:sp>
    </p:spTree>
    <p:extLst>
      <p:ext uri="{BB962C8B-B14F-4D97-AF65-F5344CB8AC3E}">
        <p14:creationId xmlns:p14="http://schemas.microsoft.com/office/powerpoint/2010/main" val="4218881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1. 	Background and Aims of the Studies (e.g. Garrido et al. (2007, 2008)) </a:t>
            </a:r>
          </a:p>
        </p:txBody>
      </p:sp>
      <p:pic>
        <p:nvPicPr>
          <p:cNvPr id="1026" name="Picture 2">
            <a:extLst>
              <a:ext uri="{FF2B5EF4-FFF2-40B4-BE49-F238E27FC236}">
                <a16:creationId xmlns:a16="http://schemas.microsoft.com/office/drawing/2014/main" id="{01B591B6-5958-493B-A2F7-567387EC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495" y="1612035"/>
            <a:ext cx="4463905" cy="4418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A7D12E-906F-4DD1-A0B0-370D3D2123AA}"/>
              </a:ext>
            </a:extLst>
          </p:cNvPr>
          <p:cNvSpPr/>
          <p:nvPr/>
        </p:nvSpPr>
        <p:spPr>
          <a:xfrm>
            <a:off x="6192982" y="1618412"/>
            <a:ext cx="5777345" cy="480143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342900" indent="-342900">
              <a:buFont typeface="Arial" panose="020B0604020202020204" pitchFamily="34" charset="0"/>
              <a:buChar char="•"/>
              <a:tabLst>
                <a:tab pos="1262063" algn="l"/>
              </a:tabLst>
            </a:pPr>
            <a:r>
              <a:rPr lang="en-GB" sz="1600" b="1" dirty="0">
                <a:solidFill>
                  <a:schemeClr val="bg2">
                    <a:lumMod val="10000"/>
                  </a:schemeClr>
                </a:solidFill>
                <a:latin typeface="+mj-lt"/>
              </a:rPr>
              <a:t>Background on the MMN and roving paradigms</a:t>
            </a: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The MMN paradigm is a deviant neuronal response (ERP) following an unexpected change of an auditory stimulus</a:t>
            </a: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The roving paradigm is a more stringent experimental setup which standardises the auditory stimulus, i.e. standard and deviant tone have same characteristics</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Aim of the MMN studies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Garrido et al. (2007, 2008) investigated in subsequent studies </a:t>
            </a:r>
            <a:r>
              <a:rPr lang="en-GB" sz="1600" dirty="0" err="1">
                <a:solidFill>
                  <a:schemeClr val="bg2">
                    <a:lumMod val="10000"/>
                  </a:schemeClr>
                </a:solidFill>
                <a:latin typeface="+mj-lt"/>
              </a:rPr>
              <a:t>i</a:t>
            </a:r>
            <a:r>
              <a:rPr lang="en-GB" sz="1600" dirty="0">
                <a:solidFill>
                  <a:schemeClr val="bg2">
                    <a:lumMod val="10000"/>
                  </a:schemeClr>
                </a:solidFill>
                <a:latin typeface="+mj-lt"/>
              </a:rPr>
              <a:t>) the involvement of different brain regions, ii) the connections of these regions, iii) the role of intrinsic connections, iv) the role of learning vs. stimulus change</a:t>
            </a:r>
          </a:p>
          <a:p>
            <a:pPr marL="457200">
              <a:tabLst>
                <a:tab pos="1262063" algn="l"/>
              </a:tabLst>
            </a:pPr>
            <a:endParaRPr lang="en-GB" sz="1600" dirty="0">
              <a:solidFill>
                <a:schemeClr val="bg2">
                  <a:lumMod val="10000"/>
                </a:schemeClr>
              </a:solidFill>
              <a:latin typeface="+mj-lt"/>
            </a:endParaRPr>
          </a:p>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Results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Showed, that the processing is a) hierarchical, b) due to extrinsic and intrinsic coupling changes, c) due to learning and not due to stimulus changes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This can be explained by predictive coding, which “embeds” both intrinsic and extrinsic plasticity (i.e., adaptation and model adjustment hypotheses) </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p:txBody>
      </p:sp>
      <p:sp>
        <p:nvSpPr>
          <p:cNvPr id="5" name="Rectangle 4">
            <a:extLst>
              <a:ext uri="{FF2B5EF4-FFF2-40B4-BE49-F238E27FC236}">
                <a16:creationId xmlns:a16="http://schemas.microsoft.com/office/drawing/2014/main" id="{C365BE13-53DA-4EAB-9216-B6D160252977}"/>
              </a:ext>
            </a:extLst>
          </p:cNvPr>
          <p:cNvSpPr/>
          <p:nvPr/>
        </p:nvSpPr>
        <p:spPr>
          <a:xfrm>
            <a:off x="497217" y="6143945"/>
            <a:ext cx="5723865"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Design and responses elicited in a roving paradigm</a:t>
            </a:r>
          </a:p>
          <a:p>
            <a:pPr algn="ctr"/>
            <a:r>
              <a:rPr lang="en-GB" sz="1200" dirty="0">
                <a:solidFill>
                  <a:schemeClr val="bg2">
                    <a:lumMod val="10000"/>
                  </a:schemeClr>
                </a:solidFill>
                <a:latin typeface="+mj-lt"/>
              </a:rPr>
              <a:t>Adapted from Garrido et al. (2008), Figure 1</a:t>
            </a:r>
          </a:p>
        </p:txBody>
      </p:sp>
      <p:sp>
        <p:nvSpPr>
          <p:cNvPr id="7" name="Rectangle 6">
            <a:extLst>
              <a:ext uri="{FF2B5EF4-FFF2-40B4-BE49-F238E27FC236}">
                <a16:creationId xmlns:a16="http://schemas.microsoft.com/office/drawing/2014/main" id="{3C150961-F804-4C29-BDE1-C514AA1227C5}"/>
              </a:ext>
            </a:extLst>
          </p:cNvPr>
          <p:cNvSpPr/>
          <p:nvPr/>
        </p:nvSpPr>
        <p:spPr>
          <a:xfrm>
            <a:off x="4162097" y="4019130"/>
            <a:ext cx="961696" cy="1073131"/>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3272E73C-C756-4374-A48C-D0A81178D44D}"/>
              </a:ext>
            </a:extLst>
          </p:cNvPr>
          <p:cNvSpPr/>
          <p:nvPr/>
        </p:nvSpPr>
        <p:spPr>
          <a:xfrm>
            <a:off x="2222938" y="1618413"/>
            <a:ext cx="599090" cy="762178"/>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7DEC642D-852D-4BD8-9612-CFEB0E69881B}"/>
              </a:ext>
            </a:extLst>
          </p:cNvPr>
          <p:cNvSpPr/>
          <p:nvPr/>
        </p:nvSpPr>
        <p:spPr>
          <a:xfrm>
            <a:off x="3421117" y="1618413"/>
            <a:ext cx="537122" cy="762178"/>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62264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2. 	Hypotheses and Model Specifications (e.g. Garrido et al. (2007, 2008)) </a:t>
            </a:r>
          </a:p>
        </p:txBody>
      </p:sp>
      <p:sp>
        <p:nvSpPr>
          <p:cNvPr id="7" name="Rectangle 6">
            <a:extLst>
              <a:ext uri="{FF2B5EF4-FFF2-40B4-BE49-F238E27FC236}">
                <a16:creationId xmlns:a16="http://schemas.microsoft.com/office/drawing/2014/main" id="{10185D94-D90C-4C11-82E2-13C09CFB7A0D}"/>
              </a:ext>
            </a:extLst>
          </p:cNvPr>
          <p:cNvSpPr/>
          <p:nvPr/>
        </p:nvSpPr>
        <p:spPr>
          <a:xfrm>
            <a:off x="721405" y="6143945"/>
            <a:ext cx="4943475"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Model specification in a MMN paradigm</a:t>
            </a:r>
          </a:p>
          <a:p>
            <a:pPr algn="ctr"/>
            <a:r>
              <a:rPr lang="en-GB" sz="1200" dirty="0">
                <a:solidFill>
                  <a:schemeClr val="bg2">
                    <a:lumMod val="10000"/>
                  </a:schemeClr>
                </a:solidFill>
                <a:latin typeface="+mj-lt"/>
              </a:rPr>
              <a:t>Copied from Garrido et al. (2007), Figure 1</a:t>
            </a:r>
          </a:p>
        </p:txBody>
      </p:sp>
      <p:sp>
        <p:nvSpPr>
          <p:cNvPr id="8" name="Rectangle 7">
            <a:extLst>
              <a:ext uri="{FF2B5EF4-FFF2-40B4-BE49-F238E27FC236}">
                <a16:creationId xmlns:a16="http://schemas.microsoft.com/office/drawing/2014/main" id="{98CCA454-2B42-4DC7-B8AE-8AE211286236}"/>
              </a:ext>
            </a:extLst>
          </p:cNvPr>
          <p:cNvSpPr/>
          <p:nvPr/>
        </p:nvSpPr>
        <p:spPr>
          <a:xfrm>
            <a:off x="6974798" y="1733550"/>
            <a:ext cx="4995529" cy="46863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Hypotheses / specifications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Several sets of models were specified to </a:t>
            </a:r>
            <a:br>
              <a:rPr lang="en-GB" sz="1600" dirty="0">
                <a:solidFill>
                  <a:schemeClr val="bg2">
                    <a:lumMod val="10000"/>
                  </a:schemeClr>
                </a:solidFill>
                <a:latin typeface="+mj-lt"/>
              </a:rPr>
            </a:br>
            <a:r>
              <a:rPr lang="en-GB" sz="1600" dirty="0">
                <a:solidFill>
                  <a:schemeClr val="bg2">
                    <a:lumMod val="10000"/>
                  </a:schemeClr>
                </a:solidFill>
                <a:latin typeface="+mj-lt"/>
              </a:rPr>
              <a:t>   </a:t>
            </a:r>
            <a:r>
              <a:rPr lang="en-GB" sz="1600" dirty="0" err="1">
                <a:solidFill>
                  <a:schemeClr val="bg2">
                    <a:lumMod val="10000"/>
                  </a:schemeClr>
                </a:solidFill>
                <a:latin typeface="+mj-lt"/>
              </a:rPr>
              <a:t>i</a:t>
            </a:r>
            <a:r>
              <a:rPr lang="en-GB" sz="1600" dirty="0">
                <a:solidFill>
                  <a:schemeClr val="bg2">
                    <a:lumMod val="10000"/>
                  </a:schemeClr>
                </a:solidFill>
                <a:latin typeface="+mj-lt"/>
              </a:rPr>
              <a:t>) simulate the ERP (forward model) </a:t>
            </a:r>
            <a:br>
              <a:rPr lang="en-GB" sz="1600" dirty="0">
                <a:solidFill>
                  <a:schemeClr val="bg2">
                    <a:lumMod val="10000"/>
                  </a:schemeClr>
                </a:solidFill>
                <a:latin typeface="+mj-lt"/>
              </a:rPr>
            </a:br>
            <a:r>
              <a:rPr lang="en-GB" sz="1600" dirty="0">
                <a:solidFill>
                  <a:schemeClr val="bg2">
                    <a:lumMod val="10000"/>
                  </a:schemeClr>
                </a:solidFill>
                <a:latin typeface="+mj-lt"/>
              </a:rPr>
              <a:t>   ii) test modulatory effects (F,B,FB models)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A subsequent study (2008) tested additional models to investigate involved regions and connections involved further, and which changes best explain the deviant EEG signal </a:t>
            </a:r>
          </a:p>
          <a:p>
            <a:pPr marL="457200">
              <a:tabLst>
                <a:tab pos="1262063" algn="l"/>
              </a:tabLst>
            </a:pPr>
            <a:endParaRPr lang="en-GB" sz="1600" dirty="0">
              <a:solidFill>
                <a:schemeClr val="bg2">
                  <a:lumMod val="10000"/>
                </a:schemeClr>
              </a:solidFill>
              <a:latin typeface="+mj-lt"/>
            </a:endParaRPr>
          </a:p>
          <a:p>
            <a:pPr marL="285750" indent="-285750">
              <a:buFont typeface="Arial" panose="020B0604020202020204" pitchFamily="34" charset="0"/>
              <a:buChar char="•"/>
              <a:tabLst>
                <a:tab pos="1262063" algn="l"/>
              </a:tabLst>
            </a:pPr>
            <a:r>
              <a:rPr lang="en-GB" sz="1600" b="1" dirty="0">
                <a:solidFill>
                  <a:schemeClr val="bg2">
                    <a:lumMod val="10000"/>
                  </a:schemeClr>
                </a:solidFill>
                <a:latin typeface="+mj-lt"/>
              </a:rPr>
              <a:t>Results</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The negative log free energy is smallest for the FB-model which is a hierarchical model in which both forward and backward connections change</a:t>
            </a:r>
          </a:p>
          <a:p>
            <a:pPr marL="742950" lvl="1" indent="-285750">
              <a:buFont typeface="Arial" panose="020B0604020202020204" pitchFamily="34" charset="0"/>
              <a:buChar char="•"/>
              <a:tabLst>
                <a:tab pos="1262063" algn="l"/>
              </a:tabLst>
            </a:pPr>
            <a:r>
              <a:rPr lang="en-GB" sz="1600" dirty="0">
                <a:solidFill>
                  <a:schemeClr val="bg2">
                    <a:lumMod val="10000"/>
                  </a:schemeClr>
                </a:solidFill>
                <a:latin typeface="+mj-lt"/>
              </a:rPr>
              <a:t>Further testing (2008) showed, that a model in which both extrinsic and intrinsic connections can change best explains the observed data  </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p:txBody>
      </p:sp>
      <p:pic>
        <p:nvPicPr>
          <p:cNvPr id="10" name="Picture 9">
            <a:extLst>
              <a:ext uri="{FF2B5EF4-FFF2-40B4-BE49-F238E27FC236}">
                <a16:creationId xmlns:a16="http://schemas.microsoft.com/office/drawing/2014/main" id="{CEAF6BE1-BC92-43C4-AD53-E0E7C238A6BC}"/>
              </a:ext>
            </a:extLst>
          </p:cNvPr>
          <p:cNvPicPr>
            <a:picLocks noChangeAspect="1"/>
          </p:cNvPicPr>
          <p:nvPr/>
        </p:nvPicPr>
        <p:blipFill>
          <a:blip r:embed="rId2"/>
          <a:stretch>
            <a:fillRect/>
          </a:stretch>
        </p:blipFill>
        <p:spPr>
          <a:xfrm>
            <a:off x="279730" y="1574126"/>
            <a:ext cx="6342682" cy="3922931"/>
          </a:xfrm>
          <a:prstGeom prst="rect">
            <a:avLst/>
          </a:prstGeom>
        </p:spPr>
      </p:pic>
      <p:pic>
        <p:nvPicPr>
          <p:cNvPr id="12" name="Picture 11">
            <a:extLst>
              <a:ext uri="{FF2B5EF4-FFF2-40B4-BE49-F238E27FC236}">
                <a16:creationId xmlns:a16="http://schemas.microsoft.com/office/drawing/2014/main" id="{C374537B-F8F7-4541-9358-AB81C05BE315}"/>
              </a:ext>
            </a:extLst>
          </p:cNvPr>
          <p:cNvPicPr>
            <a:picLocks noChangeAspect="1"/>
          </p:cNvPicPr>
          <p:nvPr/>
        </p:nvPicPr>
        <p:blipFill>
          <a:blip r:embed="rId3"/>
          <a:stretch>
            <a:fillRect/>
          </a:stretch>
        </p:blipFill>
        <p:spPr>
          <a:xfrm>
            <a:off x="153602" y="5478461"/>
            <a:ext cx="4048125" cy="561975"/>
          </a:xfrm>
          <a:prstGeom prst="rect">
            <a:avLst/>
          </a:prstGeom>
        </p:spPr>
      </p:pic>
      <p:sp>
        <p:nvSpPr>
          <p:cNvPr id="11" name="Rectangle 10">
            <a:extLst>
              <a:ext uri="{FF2B5EF4-FFF2-40B4-BE49-F238E27FC236}">
                <a16:creationId xmlns:a16="http://schemas.microsoft.com/office/drawing/2014/main" id="{A3CC4DE8-8187-4BC5-8C92-2AFD82B10675}"/>
              </a:ext>
            </a:extLst>
          </p:cNvPr>
          <p:cNvSpPr/>
          <p:nvPr/>
        </p:nvSpPr>
        <p:spPr>
          <a:xfrm>
            <a:off x="4392369" y="5462695"/>
            <a:ext cx="3112018"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361950" algn="l"/>
              </a:tabLst>
            </a:pPr>
            <a:r>
              <a:rPr lang="en-GB" sz="1200" dirty="0">
                <a:solidFill>
                  <a:schemeClr val="bg2">
                    <a:lumMod val="10000"/>
                  </a:schemeClr>
                </a:solidFill>
                <a:latin typeface="+mj-lt"/>
              </a:rPr>
              <a:t>A1 	- left and right primary auditory cortex</a:t>
            </a:r>
          </a:p>
          <a:p>
            <a:pPr>
              <a:tabLst>
                <a:tab pos="361950" algn="l"/>
              </a:tabLst>
            </a:pPr>
            <a:r>
              <a:rPr lang="en-GB" sz="1200" dirty="0">
                <a:solidFill>
                  <a:schemeClr val="bg2">
                    <a:lumMod val="10000"/>
                  </a:schemeClr>
                </a:solidFill>
                <a:latin typeface="+mj-lt"/>
              </a:rPr>
              <a:t>STG	- left and right superior temporal gyrus</a:t>
            </a:r>
          </a:p>
          <a:p>
            <a:pPr>
              <a:tabLst>
                <a:tab pos="361950" algn="l"/>
              </a:tabLst>
            </a:pPr>
            <a:r>
              <a:rPr lang="en-GB" sz="1200" dirty="0">
                <a:solidFill>
                  <a:schemeClr val="bg2">
                    <a:lumMod val="10000"/>
                  </a:schemeClr>
                </a:solidFill>
                <a:latin typeface="+mj-lt"/>
              </a:rPr>
              <a:t>IFG	- right inferior frontal gyrus </a:t>
            </a:r>
          </a:p>
        </p:txBody>
      </p:sp>
    </p:spTree>
    <p:extLst>
      <p:ext uri="{BB962C8B-B14F-4D97-AF65-F5344CB8AC3E}">
        <p14:creationId xmlns:p14="http://schemas.microsoft.com/office/powerpoint/2010/main" val="2277702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3.a 	How to setup the DCM in the SPM GUI – SPM12 for M/EEG, DCM</a:t>
            </a:r>
          </a:p>
        </p:txBody>
      </p:sp>
      <p:pic>
        <p:nvPicPr>
          <p:cNvPr id="3" name="Picture 2">
            <a:extLst>
              <a:ext uri="{FF2B5EF4-FFF2-40B4-BE49-F238E27FC236}">
                <a16:creationId xmlns:a16="http://schemas.microsoft.com/office/drawing/2014/main" id="{443BC2AA-8658-48C7-992A-B2776025E8BD}"/>
              </a:ext>
            </a:extLst>
          </p:cNvPr>
          <p:cNvPicPr>
            <a:picLocks noChangeAspect="1"/>
          </p:cNvPicPr>
          <p:nvPr/>
        </p:nvPicPr>
        <p:blipFill>
          <a:blip r:embed="rId2"/>
          <a:stretch>
            <a:fillRect/>
          </a:stretch>
        </p:blipFill>
        <p:spPr>
          <a:xfrm>
            <a:off x="7559038" y="1638300"/>
            <a:ext cx="4248291" cy="5016500"/>
          </a:xfrm>
          <a:prstGeom prst="rect">
            <a:avLst/>
          </a:prstGeom>
        </p:spPr>
      </p:pic>
      <p:pic>
        <p:nvPicPr>
          <p:cNvPr id="4104" name="Picture 8" descr="MATLAB Logo | The most famous brands and company logos in the world">
            <a:extLst>
              <a:ext uri="{FF2B5EF4-FFF2-40B4-BE49-F238E27FC236}">
                <a16:creationId xmlns:a16="http://schemas.microsoft.com/office/drawing/2014/main" id="{79B8B8FE-AC59-478B-AE5B-468566B6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80" y="1638300"/>
            <a:ext cx="1670755" cy="939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B9358FE-FE5E-47B0-BF46-EAD673C7BAB6}"/>
              </a:ext>
            </a:extLst>
          </p:cNvPr>
          <p:cNvPicPr>
            <a:picLocks noChangeAspect="1"/>
          </p:cNvPicPr>
          <p:nvPr/>
        </p:nvPicPr>
        <p:blipFill>
          <a:blip r:embed="rId4"/>
          <a:stretch>
            <a:fillRect/>
          </a:stretch>
        </p:blipFill>
        <p:spPr>
          <a:xfrm>
            <a:off x="2197873" y="1638300"/>
            <a:ext cx="5028427" cy="3125238"/>
          </a:xfrm>
          <a:prstGeom prst="rect">
            <a:avLst/>
          </a:prstGeom>
        </p:spPr>
      </p:pic>
      <p:sp>
        <p:nvSpPr>
          <p:cNvPr id="27" name="Rectangle 26">
            <a:extLst>
              <a:ext uri="{FF2B5EF4-FFF2-40B4-BE49-F238E27FC236}">
                <a16:creationId xmlns:a16="http://schemas.microsoft.com/office/drawing/2014/main" id="{8D618228-DE9E-481E-898C-26479169AFAF}"/>
              </a:ext>
            </a:extLst>
          </p:cNvPr>
          <p:cNvSpPr/>
          <p:nvPr/>
        </p:nvSpPr>
        <p:spPr>
          <a:xfrm>
            <a:off x="4533900" y="3632778"/>
            <a:ext cx="1231900" cy="431222"/>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51BCFAB0-AF11-48F7-8E97-1DFDDE2E3BA1}"/>
              </a:ext>
            </a:extLst>
          </p:cNvPr>
          <p:cNvSpPr/>
          <p:nvPr/>
        </p:nvSpPr>
        <p:spPr>
          <a:xfrm>
            <a:off x="10325100" y="3048578"/>
            <a:ext cx="1231900" cy="431222"/>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73730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08FA8EA-D08F-4FB9-9926-40C934607371}"/>
              </a:ext>
            </a:extLst>
          </p:cNvPr>
          <p:cNvPicPr>
            <a:picLocks noChangeAspect="1"/>
          </p:cNvPicPr>
          <p:nvPr/>
        </p:nvPicPr>
        <p:blipFill rotWithShape="1">
          <a:blip r:embed="rId2"/>
          <a:srcRect b="64389"/>
          <a:stretch/>
        </p:blipFill>
        <p:spPr>
          <a:xfrm>
            <a:off x="620518" y="2231356"/>
            <a:ext cx="6626568" cy="4053643"/>
          </a:xfrm>
          <a:prstGeom prst="rect">
            <a:avLst/>
          </a:prstGeom>
          <a:ln>
            <a:solidFill>
              <a:schemeClr val="tx1"/>
            </a:solidFill>
          </a:ln>
        </p:spPr>
      </p:pic>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3.b How to setup the DCM in the SPM GUI – SPM for EEG</a:t>
            </a:r>
          </a:p>
        </p:txBody>
      </p:sp>
      <p:sp>
        <p:nvSpPr>
          <p:cNvPr id="9" name="Rectangle 8">
            <a:extLst>
              <a:ext uri="{FF2B5EF4-FFF2-40B4-BE49-F238E27FC236}">
                <a16:creationId xmlns:a16="http://schemas.microsoft.com/office/drawing/2014/main" id="{898DBF84-7EED-4F03-8E7A-E9A461CF2DA4}"/>
              </a:ext>
            </a:extLst>
          </p:cNvPr>
          <p:cNvSpPr/>
          <p:nvPr/>
        </p:nvSpPr>
        <p:spPr>
          <a:xfrm>
            <a:off x="8091056" y="1681451"/>
            <a:ext cx="3796143" cy="41390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Type of data / observation model: </a:t>
            </a:r>
          </a:p>
          <a:p>
            <a:pPr>
              <a:tabLst>
                <a:tab pos="1262063" algn="l"/>
              </a:tabLst>
            </a:pPr>
            <a:r>
              <a:rPr lang="en-GB" sz="1600" dirty="0">
                <a:solidFill>
                  <a:schemeClr val="bg2">
                    <a:lumMod val="10000"/>
                  </a:schemeClr>
                </a:solidFill>
                <a:latin typeface="+mj-lt"/>
              </a:rPr>
              <a:t>ERP (for evoked responses)</a:t>
            </a:r>
          </a:p>
        </p:txBody>
      </p:sp>
      <p:sp>
        <p:nvSpPr>
          <p:cNvPr id="10" name="Rectangle 9">
            <a:extLst>
              <a:ext uri="{FF2B5EF4-FFF2-40B4-BE49-F238E27FC236}">
                <a16:creationId xmlns:a16="http://schemas.microsoft.com/office/drawing/2014/main" id="{FC449527-7BE7-4ADD-86BA-D4F537AF9F22}"/>
              </a:ext>
            </a:extLst>
          </p:cNvPr>
          <p:cNvSpPr/>
          <p:nvPr/>
        </p:nvSpPr>
        <p:spPr>
          <a:xfrm>
            <a:off x="4281055" y="2632364"/>
            <a:ext cx="1357745" cy="526472"/>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EB2E4E10-57C7-45E6-A4CD-90C0D1334BCA}"/>
              </a:ext>
            </a:extLst>
          </p:cNvPr>
          <p:cNvCxnSpPr>
            <a:cxnSpLocks/>
            <a:stCxn id="10" idx="0"/>
            <a:endCxn id="9" idx="1"/>
          </p:cNvCxnSpPr>
          <p:nvPr/>
        </p:nvCxnSpPr>
        <p:spPr>
          <a:xfrm flipV="1">
            <a:off x="4959928" y="1888404"/>
            <a:ext cx="3131128" cy="743960"/>
          </a:xfrm>
          <a:prstGeom prst="lin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cxnSp>
      <p:sp>
        <p:nvSpPr>
          <p:cNvPr id="14" name="Rectangle 13">
            <a:extLst>
              <a:ext uri="{FF2B5EF4-FFF2-40B4-BE49-F238E27FC236}">
                <a16:creationId xmlns:a16="http://schemas.microsoft.com/office/drawing/2014/main" id="{836F2B62-ABE0-4EE5-95C6-4C0B89F94C9A}"/>
              </a:ext>
            </a:extLst>
          </p:cNvPr>
          <p:cNvSpPr/>
          <p:nvPr/>
        </p:nvSpPr>
        <p:spPr>
          <a:xfrm>
            <a:off x="8091056" y="2425411"/>
            <a:ext cx="3796143" cy="15222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Type of neuronal model: </a:t>
            </a:r>
          </a:p>
          <a:p>
            <a:pPr marL="285750" indent="-285750">
              <a:buFontTx/>
              <a:buChar char="-"/>
              <a:tabLst>
                <a:tab pos="1262063" algn="l"/>
              </a:tabLst>
            </a:pPr>
            <a:r>
              <a:rPr lang="en-GB" sz="1600" dirty="0">
                <a:solidFill>
                  <a:schemeClr val="bg2">
                    <a:lumMod val="10000"/>
                  </a:schemeClr>
                </a:solidFill>
                <a:latin typeface="+mj-lt"/>
              </a:rPr>
              <a:t>Convolution based: e.g. ERP (David et al., 2006), CMC (</a:t>
            </a:r>
            <a:r>
              <a:rPr lang="en-GB" sz="1600" dirty="0" err="1">
                <a:solidFill>
                  <a:schemeClr val="bg2">
                    <a:lumMod val="10000"/>
                  </a:schemeClr>
                </a:solidFill>
                <a:latin typeface="+mj-lt"/>
              </a:rPr>
              <a:t>Pinotsis</a:t>
            </a:r>
            <a:r>
              <a:rPr lang="en-GB" sz="1600" dirty="0">
                <a:solidFill>
                  <a:schemeClr val="bg2">
                    <a:lumMod val="10000"/>
                  </a:schemeClr>
                </a:solidFill>
                <a:latin typeface="+mj-lt"/>
              </a:rPr>
              <a:t> et al., 2013)</a:t>
            </a:r>
          </a:p>
          <a:p>
            <a:pPr marL="285750" indent="-285750">
              <a:buFontTx/>
              <a:buChar char="-"/>
              <a:tabLst>
                <a:tab pos="1262063" algn="l"/>
              </a:tabLst>
            </a:pPr>
            <a:r>
              <a:rPr lang="en-GB" sz="1600" dirty="0">
                <a:solidFill>
                  <a:schemeClr val="bg2">
                    <a:lumMod val="10000"/>
                  </a:schemeClr>
                </a:solidFill>
                <a:latin typeface="+mj-lt"/>
              </a:rPr>
              <a:t>Conductance based: e.g. NMM (</a:t>
            </a:r>
            <a:r>
              <a:rPr lang="en-GB" sz="1600" dirty="0" err="1">
                <a:solidFill>
                  <a:schemeClr val="bg2">
                    <a:lumMod val="10000"/>
                  </a:schemeClr>
                </a:solidFill>
                <a:latin typeface="+mj-lt"/>
              </a:rPr>
              <a:t>Marreiros</a:t>
            </a:r>
            <a:r>
              <a:rPr lang="en-GB" sz="1600" dirty="0">
                <a:solidFill>
                  <a:schemeClr val="bg2">
                    <a:lumMod val="10000"/>
                  </a:schemeClr>
                </a:solidFill>
                <a:latin typeface="+mj-lt"/>
              </a:rPr>
              <a:t> et al., 2009)</a:t>
            </a:r>
          </a:p>
        </p:txBody>
      </p:sp>
      <p:sp>
        <p:nvSpPr>
          <p:cNvPr id="19" name="Rectangle 18">
            <a:extLst>
              <a:ext uri="{FF2B5EF4-FFF2-40B4-BE49-F238E27FC236}">
                <a16:creationId xmlns:a16="http://schemas.microsoft.com/office/drawing/2014/main" id="{C1EAA3FC-E80E-4E0D-99BF-6F0068D7DE76}"/>
              </a:ext>
            </a:extLst>
          </p:cNvPr>
          <p:cNvSpPr/>
          <p:nvPr/>
        </p:nvSpPr>
        <p:spPr>
          <a:xfrm>
            <a:off x="5691582" y="2632364"/>
            <a:ext cx="1357745" cy="526472"/>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3EC7D3D6-0794-4D32-A0D6-F6B4241FBFAB}"/>
              </a:ext>
            </a:extLst>
          </p:cNvPr>
          <p:cNvCxnSpPr>
            <a:cxnSpLocks/>
            <a:stCxn id="19" idx="3"/>
            <a:endCxn id="14" idx="1"/>
          </p:cNvCxnSpPr>
          <p:nvPr/>
        </p:nvCxnSpPr>
        <p:spPr>
          <a:xfrm>
            <a:off x="7049327" y="2895600"/>
            <a:ext cx="1041729" cy="290946"/>
          </a:xfrm>
          <a:prstGeom prst="lin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cxnSp>
      <p:sp>
        <p:nvSpPr>
          <p:cNvPr id="25" name="Rectangle 24">
            <a:extLst>
              <a:ext uri="{FF2B5EF4-FFF2-40B4-BE49-F238E27FC236}">
                <a16:creationId xmlns:a16="http://schemas.microsoft.com/office/drawing/2014/main" id="{403E4469-1F49-462C-8A9D-D4C2914A84B3}"/>
              </a:ext>
            </a:extLst>
          </p:cNvPr>
          <p:cNvSpPr/>
          <p:nvPr/>
        </p:nvSpPr>
        <p:spPr>
          <a:xfrm>
            <a:off x="3148328" y="3657599"/>
            <a:ext cx="1520586" cy="411159"/>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1A17C528-5902-412F-B3F6-8A1DBC0A07D2}"/>
              </a:ext>
            </a:extLst>
          </p:cNvPr>
          <p:cNvSpPr/>
          <p:nvPr/>
        </p:nvSpPr>
        <p:spPr>
          <a:xfrm>
            <a:off x="2832062" y="4841398"/>
            <a:ext cx="4322619" cy="1121790"/>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29A98363-4B60-4497-8145-1FC3B201D17A}"/>
              </a:ext>
            </a:extLst>
          </p:cNvPr>
          <p:cNvSpPr/>
          <p:nvPr/>
        </p:nvSpPr>
        <p:spPr>
          <a:xfrm>
            <a:off x="8091056" y="4818532"/>
            <a:ext cx="3796143" cy="41390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Specification of the Data and Design</a:t>
            </a:r>
          </a:p>
          <a:p>
            <a:pPr>
              <a:tabLst>
                <a:tab pos="1262063" algn="l"/>
              </a:tabLst>
            </a:pPr>
            <a:endParaRPr lang="en-GB" sz="1600" dirty="0">
              <a:solidFill>
                <a:schemeClr val="bg2">
                  <a:lumMod val="10000"/>
                </a:schemeClr>
              </a:solidFill>
              <a:latin typeface="+mj-lt"/>
            </a:endParaRPr>
          </a:p>
        </p:txBody>
      </p:sp>
      <p:cxnSp>
        <p:nvCxnSpPr>
          <p:cNvPr id="29" name="Straight Connector 28">
            <a:extLst>
              <a:ext uri="{FF2B5EF4-FFF2-40B4-BE49-F238E27FC236}">
                <a16:creationId xmlns:a16="http://schemas.microsoft.com/office/drawing/2014/main" id="{FA6D0192-7588-4D36-A2F7-331C0759A1FB}"/>
              </a:ext>
            </a:extLst>
          </p:cNvPr>
          <p:cNvCxnSpPr>
            <a:cxnSpLocks/>
            <a:stCxn id="25" idx="3"/>
            <a:endCxn id="28" idx="1"/>
          </p:cNvCxnSpPr>
          <p:nvPr/>
        </p:nvCxnSpPr>
        <p:spPr>
          <a:xfrm>
            <a:off x="4668914" y="3863179"/>
            <a:ext cx="3422142" cy="1162306"/>
          </a:xfrm>
          <a:prstGeom prst="lin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cxnSp>
      <p:cxnSp>
        <p:nvCxnSpPr>
          <p:cNvPr id="32" name="Straight Connector 31">
            <a:extLst>
              <a:ext uri="{FF2B5EF4-FFF2-40B4-BE49-F238E27FC236}">
                <a16:creationId xmlns:a16="http://schemas.microsoft.com/office/drawing/2014/main" id="{7EEA39DF-F66B-474F-A282-784E3E383124}"/>
              </a:ext>
            </a:extLst>
          </p:cNvPr>
          <p:cNvCxnSpPr>
            <a:cxnSpLocks/>
            <a:stCxn id="26" idx="3"/>
            <a:endCxn id="28" idx="1"/>
          </p:cNvCxnSpPr>
          <p:nvPr/>
        </p:nvCxnSpPr>
        <p:spPr>
          <a:xfrm flipV="1">
            <a:off x="7154681" y="5025485"/>
            <a:ext cx="936375" cy="376808"/>
          </a:xfrm>
          <a:prstGeom prst="lin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4255635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50C39CF-4329-4B75-B0BF-B7BF8A17ABE7}"/>
              </a:ext>
            </a:extLst>
          </p:cNvPr>
          <p:cNvPicPr>
            <a:picLocks noChangeAspect="1"/>
          </p:cNvPicPr>
          <p:nvPr/>
        </p:nvPicPr>
        <p:blipFill rotWithShape="1">
          <a:blip r:embed="rId3"/>
          <a:srcRect t="35122" b="18592"/>
          <a:stretch/>
        </p:blipFill>
        <p:spPr>
          <a:xfrm>
            <a:off x="508525" y="1531519"/>
            <a:ext cx="6626568" cy="5268686"/>
          </a:xfrm>
          <a:prstGeom prst="rect">
            <a:avLst/>
          </a:prstGeom>
          <a:ln>
            <a:solidFill>
              <a:schemeClr val="tx1"/>
            </a:solidFill>
          </a:ln>
        </p:spPr>
      </p:pic>
      <p:pic>
        <p:nvPicPr>
          <p:cNvPr id="58" name="Picture 57">
            <a:extLst>
              <a:ext uri="{FF2B5EF4-FFF2-40B4-BE49-F238E27FC236}">
                <a16:creationId xmlns:a16="http://schemas.microsoft.com/office/drawing/2014/main" id="{BB0C6AC1-6956-4AC4-BB53-78534D7713C2}"/>
              </a:ext>
            </a:extLst>
          </p:cNvPr>
          <p:cNvPicPr>
            <a:picLocks noChangeAspect="1"/>
          </p:cNvPicPr>
          <p:nvPr/>
        </p:nvPicPr>
        <p:blipFill>
          <a:blip r:embed="rId4"/>
          <a:stretch>
            <a:fillRect/>
          </a:stretch>
        </p:blipFill>
        <p:spPr>
          <a:xfrm>
            <a:off x="7668528" y="3804551"/>
            <a:ext cx="1571625" cy="2876550"/>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3.c 	How to setup the DCM in the SPM GUI – Electromagnetic and Neuronal Model</a:t>
            </a:r>
          </a:p>
        </p:txBody>
      </p:sp>
      <p:sp>
        <p:nvSpPr>
          <p:cNvPr id="7" name="Rectangle 6">
            <a:extLst>
              <a:ext uri="{FF2B5EF4-FFF2-40B4-BE49-F238E27FC236}">
                <a16:creationId xmlns:a16="http://schemas.microsoft.com/office/drawing/2014/main" id="{37500948-F5FE-4877-BBB3-B65650573A7D}"/>
              </a:ext>
            </a:extLst>
          </p:cNvPr>
          <p:cNvSpPr/>
          <p:nvPr/>
        </p:nvSpPr>
        <p:spPr>
          <a:xfrm>
            <a:off x="2881746" y="1656271"/>
            <a:ext cx="1842654" cy="290082"/>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F6C99AE1-A1E5-41DC-AA84-A77F9C4F6B9C}"/>
              </a:ext>
            </a:extLst>
          </p:cNvPr>
          <p:cNvSpPr/>
          <p:nvPr/>
        </p:nvSpPr>
        <p:spPr>
          <a:xfrm>
            <a:off x="7966365" y="1911064"/>
            <a:ext cx="4098074" cy="41390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Specification of the electromagnetic model</a:t>
            </a:r>
          </a:p>
          <a:p>
            <a:pPr marL="285750" indent="-285750">
              <a:buFont typeface="Arial" panose="020B0604020202020204" pitchFamily="34" charset="0"/>
              <a:buChar char="•"/>
              <a:tabLst>
                <a:tab pos="1262063" algn="l"/>
              </a:tabLst>
            </a:pPr>
            <a:r>
              <a:rPr lang="en-GB" sz="1600" dirty="0">
                <a:solidFill>
                  <a:schemeClr val="bg2">
                    <a:lumMod val="10000"/>
                  </a:schemeClr>
                </a:solidFill>
                <a:latin typeface="+mj-lt"/>
              </a:rPr>
              <a:t>Name and MNI coordinates of the sources</a:t>
            </a:r>
          </a:p>
        </p:txBody>
      </p:sp>
      <p:cxnSp>
        <p:nvCxnSpPr>
          <p:cNvPr id="9" name="Straight Connector 8">
            <a:extLst>
              <a:ext uri="{FF2B5EF4-FFF2-40B4-BE49-F238E27FC236}">
                <a16:creationId xmlns:a16="http://schemas.microsoft.com/office/drawing/2014/main" id="{89037EC0-7F7A-455D-A2F9-1881821C4C4A}"/>
              </a:ext>
            </a:extLst>
          </p:cNvPr>
          <p:cNvCxnSpPr>
            <a:cxnSpLocks/>
            <a:stCxn id="7" idx="3"/>
            <a:endCxn id="8" idx="1"/>
          </p:cNvCxnSpPr>
          <p:nvPr/>
        </p:nvCxnSpPr>
        <p:spPr>
          <a:xfrm>
            <a:off x="4724400" y="1801312"/>
            <a:ext cx="3241965" cy="316705"/>
          </a:xfrm>
          <a:prstGeom prst="lin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cxnSp>
      <p:sp>
        <p:nvSpPr>
          <p:cNvPr id="11" name="Rectangle 10">
            <a:extLst>
              <a:ext uri="{FF2B5EF4-FFF2-40B4-BE49-F238E27FC236}">
                <a16:creationId xmlns:a16="http://schemas.microsoft.com/office/drawing/2014/main" id="{E7679632-9841-45B9-9599-C16CA21808F4}"/>
              </a:ext>
            </a:extLst>
          </p:cNvPr>
          <p:cNvSpPr/>
          <p:nvPr/>
        </p:nvSpPr>
        <p:spPr>
          <a:xfrm>
            <a:off x="2627085" y="2341887"/>
            <a:ext cx="3468915" cy="1311415"/>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DE6FD0BB-63E6-4180-886A-142D18BD209F}"/>
              </a:ext>
            </a:extLst>
          </p:cNvPr>
          <p:cNvCxnSpPr>
            <a:cxnSpLocks/>
            <a:stCxn id="11" idx="3"/>
            <a:endCxn id="8" idx="1"/>
          </p:cNvCxnSpPr>
          <p:nvPr/>
        </p:nvCxnSpPr>
        <p:spPr>
          <a:xfrm flipV="1">
            <a:off x="6096000" y="2118017"/>
            <a:ext cx="1870365" cy="879578"/>
          </a:xfrm>
          <a:prstGeom prst="line">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cxnSp>
      <p:sp>
        <p:nvSpPr>
          <p:cNvPr id="18" name="Rectangle 17">
            <a:extLst>
              <a:ext uri="{FF2B5EF4-FFF2-40B4-BE49-F238E27FC236}">
                <a16:creationId xmlns:a16="http://schemas.microsoft.com/office/drawing/2014/main" id="{D60A2C2C-51D2-40AE-B7FC-6EA665022571}"/>
              </a:ext>
            </a:extLst>
          </p:cNvPr>
          <p:cNvSpPr/>
          <p:nvPr/>
        </p:nvSpPr>
        <p:spPr>
          <a:xfrm>
            <a:off x="7966365" y="3147140"/>
            <a:ext cx="3796143" cy="6642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Specification of the neuronal model</a:t>
            </a:r>
          </a:p>
          <a:p>
            <a:pPr marL="285750" indent="-285750">
              <a:buFont typeface="Arial" panose="020B0604020202020204" pitchFamily="34" charset="0"/>
              <a:buChar char="•"/>
              <a:tabLst>
                <a:tab pos="1262063" algn="l"/>
              </a:tabLst>
            </a:pPr>
            <a:r>
              <a:rPr lang="en-GB" sz="1600" dirty="0">
                <a:solidFill>
                  <a:schemeClr val="bg2">
                    <a:lumMod val="10000"/>
                  </a:schemeClr>
                </a:solidFill>
                <a:latin typeface="+mj-lt"/>
              </a:rPr>
              <a:t>Connections, input, and modulation</a:t>
            </a:r>
          </a:p>
        </p:txBody>
      </p:sp>
      <p:sp>
        <p:nvSpPr>
          <p:cNvPr id="19" name="Rectangle 18">
            <a:extLst>
              <a:ext uri="{FF2B5EF4-FFF2-40B4-BE49-F238E27FC236}">
                <a16:creationId xmlns:a16="http://schemas.microsoft.com/office/drawing/2014/main" id="{6DC93E3B-63E4-4B07-A68C-ADDD375B4470}"/>
              </a:ext>
            </a:extLst>
          </p:cNvPr>
          <p:cNvSpPr/>
          <p:nvPr/>
        </p:nvSpPr>
        <p:spPr>
          <a:xfrm>
            <a:off x="761999" y="4620576"/>
            <a:ext cx="4294910" cy="848518"/>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27" name="Table 27">
            <a:extLst>
              <a:ext uri="{FF2B5EF4-FFF2-40B4-BE49-F238E27FC236}">
                <a16:creationId xmlns:a16="http://schemas.microsoft.com/office/drawing/2014/main" id="{5E4274AA-2564-4461-A79A-229C3AC89587}"/>
              </a:ext>
            </a:extLst>
          </p:cNvPr>
          <p:cNvGraphicFramePr>
            <a:graphicFrameLocks noGrp="1"/>
          </p:cNvGraphicFramePr>
          <p:nvPr>
            <p:extLst>
              <p:ext uri="{D42A27DB-BD31-4B8C-83A1-F6EECF244321}">
                <p14:modId xmlns:p14="http://schemas.microsoft.com/office/powerpoint/2010/main" val="1733559084"/>
              </p:ext>
            </p:extLst>
          </p:nvPr>
        </p:nvGraphicFramePr>
        <p:xfrm>
          <a:off x="9469685" y="4290148"/>
          <a:ext cx="2594754" cy="1805940"/>
        </p:xfrm>
        <a:graphic>
          <a:graphicData uri="http://schemas.openxmlformats.org/drawingml/2006/table">
            <a:tbl>
              <a:tblPr firstRow="1" bandRow="1">
                <a:tableStyleId>{D7AC3CCA-C797-4891-BE02-D94E43425B78}</a:tableStyleId>
              </a:tblPr>
              <a:tblGrid>
                <a:gridCol w="432459">
                  <a:extLst>
                    <a:ext uri="{9D8B030D-6E8A-4147-A177-3AD203B41FA5}">
                      <a16:colId xmlns:a16="http://schemas.microsoft.com/office/drawing/2014/main" val="2508989768"/>
                    </a:ext>
                  </a:extLst>
                </a:gridCol>
                <a:gridCol w="432459">
                  <a:extLst>
                    <a:ext uri="{9D8B030D-6E8A-4147-A177-3AD203B41FA5}">
                      <a16:colId xmlns:a16="http://schemas.microsoft.com/office/drawing/2014/main" val="1001699978"/>
                    </a:ext>
                  </a:extLst>
                </a:gridCol>
                <a:gridCol w="432459">
                  <a:extLst>
                    <a:ext uri="{9D8B030D-6E8A-4147-A177-3AD203B41FA5}">
                      <a16:colId xmlns:a16="http://schemas.microsoft.com/office/drawing/2014/main" val="2143701793"/>
                    </a:ext>
                  </a:extLst>
                </a:gridCol>
                <a:gridCol w="432459">
                  <a:extLst>
                    <a:ext uri="{9D8B030D-6E8A-4147-A177-3AD203B41FA5}">
                      <a16:colId xmlns:a16="http://schemas.microsoft.com/office/drawing/2014/main" val="2614492953"/>
                    </a:ext>
                  </a:extLst>
                </a:gridCol>
                <a:gridCol w="432459">
                  <a:extLst>
                    <a:ext uri="{9D8B030D-6E8A-4147-A177-3AD203B41FA5}">
                      <a16:colId xmlns:a16="http://schemas.microsoft.com/office/drawing/2014/main" val="2515711581"/>
                    </a:ext>
                  </a:extLst>
                </a:gridCol>
                <a:gridCol w="432459">
                  <a:extLst>
                    <a:ext uri="{9D8B030D-6E8A-4147-A177-3AD203B41FA5}">
                      <a16:colId xmlns:a16="http://schemas.microsoft.com/office/drawing/2014/main" val="706895433"/>
                    </a:ext>
                  </a:extLst>
                </a:gridCol>
              </a:tblGrid>
              <a:tr h="300990">
                <a:tc>
                  <a:txBody>
                    <a:bodyPr/>
                    <a:lstStyle/>
                    <a:p>
                      <a:endParaRPr lang="en-GB" sz="1000" dirty="0"/>
                    </a:p>
                  </a:txBody>
                  <a:tcPr/>
                </a:tc>
                <a:tc>
                  <a:txBody>
                    <a:bodyPr/>
                    <a:lstStyle/>
                    <a:p>
                      <a:r>
                        <a:rPr lang="en-GB" sz="1000" dirty="0"/>
                        <a:t>lA1</a:t>
                      </a:r>
                    </a:p>
                  </a:txBody>
                  <a:tcPr/>
                </a:tc>
                <a:tc>
                  <a:txBody>
                    <a:bodyPr/>
                    <a:lstStyle/>
                    <a:p>
                      <a:r>
                        <a:rPr lang="en-GB" sz="1000" dirty="0"/>
                        <a:t>rA1</a:t>
                      </a:r>
                    </a:p>
                  </a:txBody>
                  <a:tcPr/>
                </a:tc>
                <a:tc>
                  <a:txBody>
                    <a:bodyPr/>
                    <a:lstStyle/>
                    <a:p>
                      <a:r>
                        <a:rPr lang="en-GB" sz="1000" dirty="0" err="1"/>
                        <a:t>lSTG</a:t>
                      </a:r>
                      <a:endParaRPr lang="en-GB" sz="1000" dirty="0"/>
                    </a:p>
                  </a:txBody>
                  <a:tcPr/>
                </a:tc>
                <a:tc>
                  <a:txBody>
                    <a:bodyPr/>
                    <a:lstStyle/>
                    <a:p>
                      <a:r>
                        <a:rPr lang="en-GB" sz="1000" dirty="0" err="1"/>
                        <a:t>rSTG</a:t>
                      </a:r>
                      <a:endParaRPr lang="en-GB" sz="1000" dirty="0"/>
                    </a:p>
                  </a:txBody>
                  <a:tcPr/>
                </a:tc>
                <a:tc>
                  <a:txBody>
                    <a:bodyPr/>
                    <a:lstStyle/>
                    <a:p>
                      <a:r>
                        <a:rPr lang="en-GB" sz="1000" dirty="0" err="1"/>
                        <a:t>rIFG</a:t>
                      </a:r>
                      <a:endParaRPr lang="en-GB" sz="1000" dirty="0"/>
                    </a:p>
                  </a:txBody>
                  <a:tcPr/>
                </a:tc>
                <a:extLst>
                  <a:ext uri="{0D108BD9-81ED-4DB2-BD59-A6C34878D82A}">
                    <a16:rowId xmlns:a16="http://schemas.microsoft.com/office/drawing/2014/main" val="63185003"/>
                  </a:ext>
                </a:extLst>
              </a:tr>
              <a:tr h="300990">
                <a:tc>
                  <a:txBody>
                    <a:bodyPr/>
                    <a:lstStyle/>
                    <a:p>
                      <a:r>
                        <a:rPr lang="en-GB" sz="1000" b="1" dirty="0"/>
                        <a:t>lA1</a:t>
                      </a:r>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1990035785"/>
                  </a:ext>
                </a:extLst>
              </a:tr>
              <a:tr h="300990">
                <a:tc>
                  <a:txBody>
                    <a:bodyPr/>
                    <a:lstStyle/>
                    <a:p>
                      <a:r>
                        <a:rPr lang="en-GB" sz="1000" b="1" dirty="0"/>
                        <a:t>rA1</a:t>
                      </a:r>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567800025"/>
                  </a:ext>
                </a:extLst>
              </a:tr>
              <a:tr h="300990">
                <a:tc>
                  <a:txBody>
                    <a:bodyPr/>
                    <a:lstStyle/>
                    <a:p>
                      <a:r>
                        <a:rPr lang="en-GB" sz="1000" b="1" dirty="0" err="1"/>
                        <a:t>lSTG</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065797058"/>
                  </a:ext>
                </a:extLst>
              </a:tr>
              <a:tr h="300990">
                <a:tc>
                  <a:txBody>
                    <a:bodyPr/>
                    <a:lstStyle/>
                    <a:p>
                      <a:r>
                        <a:rPr lang="en-GB" sz="1000" b="1" dirty="0" err="1"/>
                        <a:t>rSTG</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3834829228"/>
                  </a:ext>
                </a:extLst>
              </a:tr>
              <a:tr h="300990">
                <a:tc>
                  <a:txBody>
                    <a:bodyPr/>
                    <a:lstStyle/>
                    <a:p>
                      <a:r>
                        <a:rPr lang="en-GB" sz="1000" b="1" dirty="0" err="1"/>
                        <a:t>rIFG</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62446138"/>
                  </a:ext>
                </a:extLst>
              </a:tr>
            </a:tbl>
          </a:graphicData>
        </a:graphic>
      </p:graphicFrame>
      <p:cxnSp>
        <p:nvCxnSpPr>
          <p:cNvPr id="39" name="Connector: Elbow 38">
            <a:extLst>
              <a:ext uri="{FF2B5EF4-FFF2-40B4-BE49-F238E27FC236}">
                <a16:creationId xmlns:a16="http://schemas.microsoft.com/office/drawing/2014/main" id="{69E79121-D94F-4D9F-A0B2-752C7716B547}"/>
              </a:ext>
            </a:extLst>
          </p:cNvPr>
          <p:cNvCxnSpPr>
            <a:cxnSpLocks/>
          </p:cNvCxnSpPr>
          <p:nvPr/>
        </p:nvCxnSpPr>
        <p:spPr>
          <a:xfrm rot="5400000">
            <a:off x="9538615" y="4806261"/>
            <a:ext cx="861059" cy="238873"/>
          </a:xfrm>
          <a:prstGeom prst="bentConnector3">
            <a:avLst>
              <a:gd name="adj1" fmla="val 99226"/>
            </a:avLst>
          </a:prstGeom>
          <a:noFill/>
          <a:ln w="38100">
            <a:solidFill>
              <a:schemeClr val="tx1"/>
            </a:solidFill>
            <a:prstDash val="sysDot"/>
            <a:headEnd type="none" w="med" len="med"/>
            <a:tailEnd type="triangle" w="med" len="med"/>
          </a:ln>
        </p:spPr>
        <p:style>
          <a:lnRef idx="2">
            <a:schemeClr val="accent6"/>
          </a:lnRef>
          <a:fillRef idx="1">
            <a:schemeClr val="lt1"/>
          </a:fillRef>
          <a:effectRef idx="0">
            <a:schemeClr val="accent6"/>
          </a:effectRef>
          <a:fontRef idx="minor">
            <a:schemeClr val="dk1"/>
          </a:fontRef>
        </p:style>
      </p:cxnSp>
      <p:cxnSp>
        <p:nvCxnSpPr>
          <p:cNvPr id="41" name="Connector: Elbow 40">
            <a:extLst>
              <a:ext uri="{FF2B5EF4-FFF2-40B4-BE49-F238E27FC236}">
                <a16:creationId xmlns:a16="http://schemas.microsoft.com/office/drawing/2014/main" id="{F76DB4DB-66CB-4736-AC8E-3AF824781056}"/>
              </a:ext>
            </a:extLst>
          </p:cNvPr>
          <p:cNvCxnSpPr>
            <a:cxnSpLocks/>
          </p:cNvCxnSpPr>
          <p:nvPr/>
        </p:nvCxnSpPr>
        <p:spPr>
          <a:xfrm rot="10800000" flipV="1">
            <a:off x="9817122" y="4507710"/>
            <a:ext cx="1169765" cy="227806"/>
          </a:xfrm>
          <a:prstGeom prst="bentConnector3">
            <a:avLst>
              <a:gd name="adj1" fmla="val 1686"/>
            </a:avLst>
          </a:prstGeom>
          <a:noFill/>
          <a:ln w="38100">
            <a:solidFill>
              <a:schemeClr val="accent2"/>
            </a:solidFill>
            <a:prstDash val="sysDot"/>
            <a:headEnd type="none" w="med" len="med"/>
            <a:tailEnd type="triangle" w="med" len="med"/>
          </a:ln>
        </p:spPr>
        <p:style>
          <a:lnRef idx="2">
            <a:schemeClr val="accent6"/>
          </a:lnRef>
          <a:fillRef idx="1">
            <a:schemeClr val="lt1"/>
          </a:fillRef>
          <a:effectRef idx="0">
            <a:schemeClr val="accent6"/>
          </a:effectRef>
          <a:fontRef idx="minor">
            <a:schemeClr val="dk1"/>
          </a:fontRef>
        </p:style>
      </p:cxnSp>
      <p:cxnSp>
        <p:nvCxnSpPr>
          <p:cNvPr id="47" name="Connector: Elbow 46">
            <a:extLst>
              <a:ext uri="{FF2B5EF4-FFF2-40B4-BE49-F238E27FC236}">
                <a16:creationId xmlns:a16="http://schemas.microsoft.com/office/drawing/2014/main" id="{51D00074-5D88-47CE-899F-84C062B3F983}"/>
              </a:ext>
            </a:extLst>
          </p:cNvPr>
          <p:cNvCxnSpPr>
            <a:cxnSpLocks/>
          </p:cNvCxnSpPr>
          <p:nvPr/>
        </p:nvCxnSpPr>
        <p:spPr>
          <a:xfrm rot="16200000" flipH="1">
            <a:off x="7558324" y="5383182"/>
            <a:ext cx="638958" cy="7906"/>
          </a:xfrm>
          <a:prstGeom prst="bentConnector3">
            <a:avLst>
              <a:gd name="adj1" fmla="val 50000"/>
            </a:avLst>
          </a:prstGeom>
          <a:noFill/>
          <a:ln w="38100">
            <a:solidFill>
              <a:schemeClr val="accent2"/>
            </a:solidFill>
            <a:prstDash val="sysDot"/>
            <a:headEnd type="none" w="med" len="med"/>
            <a:tailEnd type="triangle" w="med" len="med"/>
          </a:ln>
        </p:spPr>
        <p:style>
          <a:lnRef idx="2">
            <a:schemeClr val="accent6"/>
          </a:lnRef>
          <a:fillRef idx="1">
            <a:schemeClr val="lt1"/>
          </a:fillRef>
          <a:effectRef idx="0">
            <a:schemeClr val="accent6"/>
          </a:effectRef>
          <a:fontRef idx="minor">
            <a:schemeClr val="dk1"/>
          </a:fontRef>
        </p:style>
      </p:cxnSp>
      <p:cxnSp>
        <p:nvCxnSpPr>
          <p:cNvPr id="50" name="Connector: Elbow 49">
            <a:extLst>
              <a:ext uri="{FF2B5EF4-FFF2-40B4-BE49-F238E27FC236}">
                <a16:creationId xmlns:a16="http://schemas.microsoft.com/office/drawing/2014/main" id="{D63237DB-EE74-40DA-A416-D7D460A9546B}"/>
              </a:ext>
            </a:extLst>
          </p:cNvPr>
          <p:cNvCxnSpPr>
            <a:cxnSpLocks/>
          </p:cNvCxnSpPr>
          <p:nvPr/>
        </p:nvCxnSpPr>
        <p:spPr>
          <a:xfrm rot="16200000" flipV="1">
            <a:off x="7468098" y="5377564"/>
            <a:ext cx="658098" cy="2"/>
          </a:xfrm>
          <a:prstGeom prst="bentConnector3">
            <a:avLst>
              <a:gd name="adj1" fmla="val 50000"/>
            </a:avLst>
          </a:prstGeom>
          <a:noFill/>
          <a:ln w="38100">
            <a:solidFill>
              <a:schemeClr val="tx1"/>
            </a:solidFill>
            <a:prstDash val="sysDot"/>
            <a:headEnd type="none" w="med" len="med"/>
            <a:tailEnd type="triangle" w="med" len="med"/>
          </a:ln>
        </p:spPr>
        <p:style>
          <a:lnRef idx="2">
            <a:schemeClr val="accent6"/>
          </a:lnRef>
          <a:fillRef idx="1">
            <a:schemeClr val="lt1"/>
          </a:fillRef>
          <a:effectRef idx="0">
            <a:schemeClr val="accent6"/>
          </a:effectRef>
          <a:fontRef idx="minor">
            <a:schemeClr val="dk1"/>
          </a:fontRef>
        </p:style>
      </p:cxnSp>
      <p:cxnSp>
        <p:nvCxnSpPr>
          <p:cNvPr id="62" name="Connector: Elbow 61">
            <a:extLst>
              <a:ext uri="{FF2B5EF4-FFF2-40B4-BE49-F238E27FC236}">
                <a16:creationId xmlns:a16="http://schemas.microsoft.com/office/drawing/2014/main" id="{DD0124BD-9AC8-42E8-B886-17C2A204750B}"/>
              </a:ext>
            </a:extLst>
          </p:cNvPr>
          <p:cNvCxnSpPr>
            <a:cxnSpLocks/>
          </p:cNvCxnSpPr>
          <p:nvPr/>
        </p:nvCxnSpPr>
        <p:spPr>
          <a:xfrm rot="10800000" flipV="1">
            <a:off x="9873962" y="4489015"/>
            <a:ext cx="1212075" cy="1149787"/>
          </a:xfrm>
          <a:prstGeom prst="bentConnector3">
            <a:avLst>
              <a:gd name="adj1" fmla="val 2064"/>
            </a:avLst>
          </a:prstGeom>
          <a:noFill/>
          <a:ln w="38100">
            <a:solidFill>
              <a:schemeClr val="bg1">
                <a:lumMod val="50000"/>
              </a:schemeClr>
            </a:solidFill>
            <a:prstDash val="solid"/>
            <a:headEnd type="none" w="med" len="med"/>
            <a:tailEnd type="triangle" w="med" len="med"/>
          </a:ln>
        </p:spPr>
        <p:style>
          <a:lnRef idx="2">
            <a:schemeClr val="accent6"/>
          </a:lnRef>
          <a:fillRef idx="1">
            <a:schemeClr val="lt1"/>
          </a:fillRef>
          <a:effectRef idx="0">
            <a:schemeClr val="accent6"/>
          </a:effectRef>
          <a:fontRef idx="minor">
            <a:schemeClr val="dk1"/>
          </a:fontRef>
        </p:style>
      </p:cxnSp>
      <p:cxnSp>
        <p:nvCxnSpPr>
          <p:cNvPr id="69" name="Straight Arrow Connector 68">
            <a:extLst>
              <a:ext uri="{FF2B5EF4-FFF2-40B4-BE49-F238E27FC236}">
                <a16:creationId xmlns:a16="http://schemas.microsoft.com/office/drawing/2014/main" id="{80DC4B18-775B-45EC-8864-155269F95037}"/>
              </a:ext>
            </a:extLst>
          </p:cNvPr>
          <p:cNvCxnSpPr>
            <a:cxnSpLocks/>
          </p:cNvCxnSpPr>
          <p:nvPr/>
        </p:nvCxnSpPr>
        <p:spPr>
          <a:xfrm>
            <a:off x="10112835" y="3895228"/>
            <a:ext cx="0" cy="394920"/>
          </a:xfrm>
          <a:prstGeom prst="straightConnector1">
            <a:avLst/>
          </a:prstGeom>
          <a:noFill/>
          <a:ln w="38100">
            <a:solidFill>
              <a:schemeClr val="tx1"/>
            </a:solidFill>
            <a:prstDash val="solid"/>
            <a:headEnd type="none" w="med" len="med"/>
            <a:tailEnd type="triangle" w="med" len="med"/>
          </a:ln>
        </p:spPr>
        <p:style>
          <a:lnRef idx="2">
            <a:schemeClr val="accent6"/>
          </a:lnRef>
          <a:fillRef idx="1">
            <a:schemeClr val="lt1"/>
          </a:fillRef>
          <a:effectRef idx="0">
            <a:schemeClr val="accent6"/>
          </a:effectRef>
          <a:fontRef idx="minor">
            <a:schemeClr val="dk1"/>
          </a:fontRef>
        </p:style>
      </p:cxnSp>
      <p:sp>
        <p:nvSpPr>
          <p:cNvPr id="22" name="Rectangle 21">
            <a:extLst>
              <a:ext uri="{FF2B5EF4-FFF2-40B4-BE49-F238E27FC236}">
                <a16:creationId xmlns:a16="http://schemas.microsoft.com/office/drawing/2014/main" id="{5D19E91F-F2A1-49F4-8B2B-433F2E1CF9A0}"/>
              </a:ext>
            </a:extLst>
          </p:cNvPr>
          <p:cNvSpPr/>
          <p:nvPr/>
        </p:nvSpPr>
        <p:spPr>
          <a:xfrm>
            <a:off x="761999" y="5537768"/>
            <a:ext cx="4294910" cy="848518"/>
          </a:xfrm>
          <a:prstGeom prst="rect">
            <a:avLst/>
          </a:prstGeom>
          <a:noFill/>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8C9ADE35-E1A2-4228-B7BB-91168B51BBB3}"/>
              </a:ext>
            </a:extLst>
          </p:cNvPr>
          <p:cNvSpPr/>
          <p:nvPr/>
        </p:nvSpPr>
        <p:spPr>
          <a:xfrm>
            <a:off x="5099417" y="4796044"/>
            <a:ext cx="3796143" cy="454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Connections</a:t>
            </a:r>
          </a:p>
        </p:txBody>
      </p:sp>
      <p:sp>
        <p:nvSpPr>
          <p:cNvPr id="24" name="Rectangle 23">
            <a:extLst>
              <a:ext uri="{FF2B5EF4-FFF2-40B4-BE49-F238E27FC236}">
                <a16:creationId xmlns:a16="http://schemas.microsoft.com/office/drawing/2014/main" id="{73A5577F-794A-4007-8285-1897BA2240FD}"/>
              </a:ext>
            </a:extLst>
          </p:cNvPr>
          <p:cNvSpPr/>
          <p:nvPr/>
        </p:nvSpPr>
        <p:spPr>
          <a:xfrm>
            <a:off x="5099417" y="5581497"/>
            <a:ext cx="3796143" cy="454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1262063" algn="l"/>
              </a:tabLst>
            </a:pPr>
            <a:r>
              <a:rPr lang="en-GB" sz="1600" dirty="0">
                <a:solidFill>
                  <a:schemeClr val="bg2">
                    <a:lumMod val="10000"/>
                  </a:schemeClr>
                </a:solidFill>
                <a:latin typeface="+mj-lt"/>
              </a:rPr>
              <a:t>Modulations</a:t>
            </a:r>
            <a:br>
              <a:rPr lang="en-GB" sz="1600" dirty="0">
                <a:solidFill>
                  <a:schemeClr val="bg2">
                    <a:lumMod val="10000"/>
                  </a:schemeClr>
                </a:solidFill>
                <a:latin typeface="+mj-lt"/>
              </a:rPr>
            </a:br>
            <a:r>
              <a:rPr lang="en-GB" sz="1600" dirty="0">
                <a:solidFill>
                  <a:schemeClr val="bg2">
                    <a:lumMod val="10000"/>
                  </a:schemeClr>
                </a:solidFill>
                <a:latin typeface="+mj-lt"/>
              </a:rPr>
              <a:t>(dotted lines)</a:t>
            </a:r>
          </a:p>
        </p:txBody>
      </p:sp>
    </p:spTree>
    <p:extLst>
      <p:ext uri="{BB962C8B-B14F-4D97-AF65-F5344CB8AC3E}">
        <p14:creationId xmlns:p14="http://schemas.microsoft.com/office/powerpoint/2010/main" val="2709165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4.a Results and Interpretation – Model Simulations / Fitting in Time-Domain</a:t>
            </a:r>
          </a:p>
        </p:txBody>
      </p:sp>
      <p:pic>
        <p:nvPicPr>
          <p:cNvPr id="11" name="Picture 10">
            <a:extLst>
              <a:ext uri="{FF2B5EF4-FFF2-40B4-BE49-F238E27FC236}">
                <a16:creationId xmlns:a16="http://schemas.microsoft.com/office/drawing/2014/main" id="{0609165D-50FF-45A5-8016-4F2A6EC83C07}"/>
              </a:ext>
            </a:extLst>
          </p:cNvPr>
          <p:cNvPicPr>
            <a:picLocks noChangeAspect="1"/>
          </p:cNvPicPr>
          <p:nvPr/>
        </p:nvPicPr>
        <p:blipFill>
          <a:blip r:embed="rId3"/>
          <a:stretch>
            <a:fillRect/>
          </a:stretch>
        </p:blipFill>
        <p:spPr>
          <a:xfrm>
            <a:off x="2724377" y="1504950"/>
            <a:ext cx="6743246" cy="4693429"/>
          </a:xfrm>
          <a:prstGeom prst="rect">
            <a:avLst/>
          </a:prstGeom>
        </p:spPr>
      </p:pic>
      <p:sp>
        <p:nvSpPr>
          <p:cNvPr id="7" name="Rectangle 6">
            <a:extLst>
              <a:ext uri="{FF2B5EF4-FFF2-40B4-BE49-F238E27FC236}">
                <a16:creationId xmlns:a16="http://schemas.microsoft.com/office/drawing/2014/main" id="{C7C9ECB7-49C5-4A65-8508-C5A91BB3730A}"/>
              </a:ext>
            </a:extLst>
          </p:cNvPr>
          <p:cNvSpPr/>
          <p:nvPr/>
        </p:nvSpPr>
        <p:spPr>
          <a:xfrm>
            <a:off x="4085771" y="6289089"/>
            <a:ext cx="4020457"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Simulation results / fit for FB and F models</a:t>
            </a:r>
          </a:p>
          <a:p>
            <a:pPr algn="ctr"/>
            <a:r>
              <a:rPr lang="en-GB" sz="1200" dirty="0">
                <a:solidFill>
                  <a:schemeClr val="bg2">
                    <a:lumMod val="10000"/>
                  </a:schemeClr>
                </a:solidFill>
                <a:latin typeface="+mj-lt"/>
              </a:rPr>
              <a:t>Copied from Garrido et al. (2007)</a:t>
            </a:r>
          </a:p>
        </p:txBody>
      </p:sp>
    </p:spTree>
    <p:extLst>
      <p:ext uri="{BB962C8B-B14F-4D97-AF65-F5344CB8AC3E}">
        <p14:creationId xmlns:p14="http://schemas.microsoft.com/office/powerpoint/2010/main" val="316318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2066925"/>
            <a:ext cx="12192000" cy="2724150"/>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500" dirty="0">
                <a:solidFill>
                  <a:schemeClr val="bg2">
                    <a:lumMod val="10000"/>
                  </a:schemeClr>
                </a:solidFill>
                <a:latin typeface="Sagona Book" panose="02020503050505020204" pitchFamily="18" charset="0"/>
              </a:rPr>
              <a:t>Introduction</a:t>
            </a:r>
          </a:p>
        </p:txBody>
      </p:sp>
    </p:spTree>
    <p:extLst>
      <p:ext uri="{BB962C8B-B14F-4D97-AF65-F5344CB8AC3E}">
        <p14:creationId xmlns:p14="http://schemas.microsoft.com/office/powerpoint/2010/main" val="97818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Modelling Mismatch Negativity with DCM</a:t>
            </a:r>
          </a:p>
          <a:p>
            <a:pPr marL="457200"/>
            <a:r>
              <a:rPr lang="en-GB" sz="2300" dirty="0">
                <a:solidFill>
                  <a:schemeClr val="bg2">
                    <a:lumMod val="10000"/>
                  </a:schemeClr>
                </a:solidFill>
                <a:latin typeface="Sagona Book" panose="02020503050505020204" pitchFamily="18" charset="0"/>
              </a:rPr>
              <a:t>4.b Results and Interpretation – Model Evidence at Individual and Group Level </a:t>
            </a:r>
          </a:p>
        </p:txBody>
      </p:sp>
      <p:pic>
        <p:nvPicPr>
          <p:cNvPr id="3" name="Picture 2">
            <a:extLst>
              <a:ext uri="{FF2B5EF4-FFF2-40B4-BE49-F238E27FC236}">
                <a16:creationId xmlns:a16="http://schemas.microsoft.com/office/drawing/2014/main" id="{A750008B-252C-450B-A07F-089DC6A8DAEF}"/>
              </a:ext>
            </a:extLst>
          </p:cNvPr>
          <p:cNvPicPr>
            <a:picLocks noChangeAspect="1"/>
          </p:cNvPicPr>
          <p:nvPr/>
        </p:nvPicPr>
        <p:blipFill>
          <a:blip r:embed="rId3"/>
          <a:stretch>
            <a:fillRect/>
          </a:stretch>
        </p:blipFill>
        <p:spPr>
          <a:xfrm>
            <a:off x="2034052" y="1650090"/>
            <a:ext cx="8007854" cy="4850911"/>
          </a:xfrm>
          <a:prstGeom prst="rect">
            <a:avLst/>
          </a:prstGeom>
        </p:spPr>
      </p:pic>
      <p:sp>
        <p:nvSpPr>
          <p:cNvPr id="7" name="Rectangle 6">
            <a:extLst>
              <a:ext uri="{FF2B5EF4-FFF2-40B4-BE49-F238E27FC236}">
                <a16:creationId xmlns:a16="http://schemas.microsoft.com/office/drawing/2014/main" id="{C7C9ECB7-49C5-4A65-8508-C5A91BB3730A}"/>
              </a:ext>
            </a:extLst>
          </p:cNvPr>
          <p:cNvSpPr/>
          <p:nvPr/>
        </p:nvSpPr>
        <p:spPr>
          <a:xfrm>
            <a:off x="5641748" y="5744942"/>
            <a:ext cx="4943475"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600" dirty="0">
                <a:solidFill>
                  <a:schemeClr val="bg2">
                    <a:lumMod val="10000"/>
                  </a:schemeClr>
                </a:solidFill>
                <a:latin typeface="+mj-lt"/>
              </a:rPr>
              <a:t>Bayesian model selection (BMS)</a:t>
            </a:r>
          </a:p>
          <a:p>
            <a:pPr algn="ctr"/>
            <a:r>
              <a:rPr lang="en-GB" sz="1200" dirty="0">
                <a:solidFill>
                  <a:schemeClr val="bg2">
                    <a:lumMod val="10000"/>
                  </a:schemeClr>
                </a:solidFill>
                <a:latin typeface="+mj-lt"/>
              </a:rPr>
              <a:t>Copied from Garrido et al. (2007), Figure 3</a:t>
            </a:r>
          </a:p>
        </p:txBody>
      </p:sp>
      <p:sp>
        <p:nvSpPr>
          <p:cNvPr id="8" name="Rectangle 7">
            <a:extLst>
              <a:ext uri="{FF2B5EF4-FFF2-40B4-BE49-F238E27FC236}">
                <a16:creationId xmlns:a16="http://schemas.microsoft.com/office/drawing/2014/main" id="{79040A40-7D02-46B4-979B-79BED7766B18}"/>
              </a:ext>
            </a:extLst>
          </p:cNvPr>
          <p:cNvSpPr/>
          <p:nvPr/>
        </p:nvSpPr>
        <p:spPr>
          <a:xfrm>
            <a:off x="8113486" y="1973942"/>
            <a:ext cx="3856841" cy="44459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742950" lvl="1"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lvl="1"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p:txBody>
      </p:sp>
    </p:spTree>
    <p:extLst>
      <p:ext uri="{BB962C8B-B14F-4D97-AF65-F5344CB8AC3E}">
        <p14:creationId xmlns:p14="http://schemas.microsoft.com/office/powerpoint/2010/main" val="1485061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Appendix (Preparational Steps, not DCM specific)</a:t>
            </a:r>
          </a:p>
          <a:p>
            <a:pPr marL="457200"/>
            <a:r>
              <a:rPr lang="en-GB" sz="2300" dirty="0">
                <a:solidFill>
                  <a:schemeClr val="bg1"/>
                </a:solidFill>
                <a:latin typeface="Sagona Book" panose="02020503050505020204" pitchFamily="18" charset="0"/>
              </a:rPr>
              <a:t>Preparational Steps for the MMN Tutorial (Ch. 40, SPM 12 Manual)</a:t>
            </a:r>
          </a:p>
        </p:txBody>
      </p:sp>
      <p:graphicFrame>
        <p:nvGraphicFramePr>
          <p:cNvPr id="5" name="Table 4">
            <a:extLst>
              <a:ext uri="{FF2B5EF4-FFF2-40B4-BE49-F238E27FC236}">
                <a16:creationId xmlns:a16="http://schemas.microsoft.com/office/drawing/2014/main" id="{740EE414-22E2-4214-90B8-08CBECC0525D}"/>
              </a:ext>
            </a:extLst>
          </p:cNvPr>
          <p:cNvGraphicFramePr>
            <a:graphicFrameLocks noGrp="1"/>
          </p:cNvGraphicFramePr>
          <p:nvPr>
            <p:extLst>
              <p:ext uri="{D42A27DB-BD31-4B8C-83A1-F6EECF244321}">
                <p14:modId xmlns:p14="http://schemas.microsoft.com/office/powerpoint/2010/main" val="1541789792"/>
              </p:ext>
            </p:extLst>
          </p:nvPr>
        </p:nvGraphicFramePr>
        <p:xfrm>
          <a:off x="535212" y="1846944"/>
          <a:ext cx="11061699" cy="4390397"/>
        </p:xfrm>
        <a:graphic>
          <a:graphicData uri="http://schemas.openxmlformats.org/drawingml/2006/table">
            <a:tbl>
              <a:tblPr firstRow="1" firstCol="1" bandRow="1">
                <a:tableStyleId>{2A488322-F2BA-4B5B-9748-0D474271808F}</a:tableStyleId>
              </a:tblPr>
              <a:tblGrid>
                <a:gridCol w="2117421">
                  <a:extLst>
                    <a:ext uri="{9D8B030D-6E8A-4147-A177-3AD203B41FA5}">
                      <a16:colId xmlns:a16="http://schemas.microsoft.com/office/drawing/2014/main" val="3006856901"/>
                    </a:ext>
                  </a:extLst>
                </a:gridCol>
                <a:gridCol w="4472139">
                  <a:extLst>
                    <a:ext uri="{9D8B030D-6E8A-4147-A177-3AD203B41FA5}">
                      <a16:colId xmlns:a16="http://schemas.microsoft.com/office/drawing/2014/main" val="3665267865"/>
                    </a:ext>
                  </a:extLst>
                </a:gridCol>
                <a:gridCol w="4472139">
                  <a:extLst>
                    <a:ext uri="{9D8B030D-6E8A-4147-A177-3AD203B41FA5}">
                      <a16:colId xmlns:a16="http://schemas.microsoft.com/office/drawing/2014/main" val="2886259840"/>
                    </a:ext>
                  </a:extLst>
                </a:gridCol>
              </a:tblGrid>
              <a:tr h="518885">
                <a:tc>
                  <a:txBody>
                    <a:bodyPr/>
                    <a:lstStyle/>
                    <a:p>
                      <a:pPr marL="0" algn="l" defTabSz="914400" rtl="0" eaLnBrk="1" latinLnBrk="0" hangingPunct="1">
                        <a:lnSpc>
                          <a:spcPct val="100000"/>
                        </a:lnSpc>
                        <a:spcAft>
                          <a:spcPts val="0"/>
                        </a:spcAft>
                      </a:pPr>
                      <a:r>
                        <a:rPr lang="en-GB" sz="1600" b="1" kern="1200" dirty="0">
                          <a:solidFill>
                            <a:schemeClr val="lt1"/>
                          </a:solidFill>
                          <a:latin typeface="+mj-lt"/>
                          <a:ea typeface="+mn-ea"/>
                          <a:cs typeface="+mn-cs"/>
                        </a:rPr>
                        <a:t>Task</a:t>
                      </a:r>
                    </a:p>
                  </a:txBody>
                  <a:tcPr marL="25324" marR="25324" marT="0" marB="0" anchor="ctr">
                    <a:solidFill>
                      <a:schemeClr val="bg2">
                        <a:lumMod val="75000"/>
                      </a:schemeClr>
                    </a:solidFill>
                  </a:tcPr>
                </a:tc>
                <a:tc gridSpan="2">
                  <a:txBody>
                    <a:bodyPr/>
                    <a:lstStyle/>
                    <a:p>
                      <a:pPr marL="0" algn="l" defTabSz="914400" rtl="0" eaLnBrk="1" latinLnBrk="0" hangingPunct="1">
                        <a:lnSpc>
                          <a:spcPct val="100000"/>
                        </a:lnSpc>
                        <a:spcAft>
                          <a:spcPts val="0"/>
                        </a:spcAft>
                      </a:pPr>
                      <a:r>
                        <a:rPr lang="en-GB" sz="1600" b="1" kern="1200" dirty="0">
                          <a:solidFill>
                            <a:schemeClr val="lt1"/>
                          </a:solidFill>
                          <a:latin typeface="+mj-lt"/>
                          <a:ea typeface="+mn-ea"/>
                          <a:cs typeface="+mn-cs"/>
                        </a:rPr>
                        <a:t>Steps in the SPM GUI</a:t>
                      </a:r>
                    </a:p>
                  </a:txBody>
                  <a:tcPr marL="25324" marR="25324" marT="0" marB="0" anchor="ctr">
                    <a:solidFill>
                      <a:schemeClr val="bg2">
                        <a:lumMod val="75000"/>
                      </a:schemeClr>
                    </a:solidFill>
                  </a:tcPr>
                </a:tc>
                <a:tc hMerge="1">
                  <a:txBody>
                    <a:bodyPr/>
                    <a:lstStyle/>
                    <a:p>
                      <a:endParaRPr lang="en-GB"/>
                    </a:p>
                  </a:txBody>
                  <a:tcPr/>
                </a:tc>
                <a:extLst>
                  <a:ext uri="{0D108BD9-81ED-4DB2-BD59-A6C34878D82A}">
                    <a16:rowId xmlns:a16="http://schemas.microsoft.com/office/drawing/2014/main" val="1947366594"/>
                  </a:ext>
                </a:extLst>
              </a:tr>
              <a:tr h="1513753">
                <a:tc>
                  <a:txBody>
                    <a:bodyPr/>
                    <a:lstStyle/>
                    <a:p>
                      <a:pPr>
                        <a:lnSpc>
                          <a:spcPct val="100000"/>
                        </a:lnSpc>
                        <a:spcAft>
                          <a:spcPts val="0"/>
                        </a:spcAft>
                      </a:pPr>
                      <a:r>
                        <a:rPr lang="en-GB" sz="1600" dirty="0">
                          <a:effectLst/>
                          <a:latin typeface="+mj-lt"/>
                        </a:rPr>
                        <a:t>Pre-processing</a:t>
                      </a:r>
                      <a:endParaRPr lang="en-GB" sz="1600" dirty="0">
                        <a:effectLst/>
                        <a:latin typeface="+mj-lt"/>
                        <a:ea typeface="Calibri" panose="020F0502020204030204" pitchFamily="34" charset="0"/>
                        <a:cs typeface="Times New Roman" panose="02020603050405020304" pitchFamily="18" charset="0"/>
                      </a:endParaRPr>
                    </a:p>
                  </a:txBody>
                  <a:tcPr marL="25324" marR="25324" marT="0" marB="0">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0000"/>
                        </a:lnSpc>
                        <a:spcAft>
                          <a:spcPts val="0"/>
                        </a:spcAft>
                      </a:pPr>
                      <a:r>
                        <a:rPr lang="en-GB" sz="1200" u="sng" dirty="0">
                          <a:effectLst/>
                          <a:latin typeface="+mj-lt"/>
                        </a:rPr>
                        <a:t>1) simple conversion and reviewing (CONVERT &gt; CONVERT)</a:t>
                      </a:r>
                      <a:endParaRPr lang="en-GB" sz="1200" dirty="0">
                        <a:effectLst/>
                        <a:latin typeface="+mj-lt"/>
                      </a:endParaRPr>
                    </a:p>
                    <a:p>
                      <a:pPr marL="295910" indent="-179705">
                        <a:lnSpc>
                          <a:spcPct val="100000"/>
                        </a:lnSpc>
                        <a:spcAft>
                          <a:spcPts val="0"/>
                        </a:spcAft>
                      </a:pPr>
                      <a:r>
                        <a:rPr lang="en-GB" sz="1200" dirty="0">
                          <a:effectLst/>
                          <a:latin typeface="+mj-lt"/>
                        </a:rPr>
                        <a:t>- “just read”, prepare SPM file (spmeeg_subject1.mat)</a:t>
                      </a:r>
                    </a:p>
                    <a:p>
                      <a:pPr marL="295910" indent="-179705">
                        <a:lnSpc>
                          <a:spcPct val="100000"/>
                        </a:lnSpc>
                        <a:spcAft>
                          <a:spcPts val="0"/>
                        </a:spcAft>
                      </a:pPr>
                      <a:endParaRPr lang="en-GB" sz="1200" dirty="0">
                        <a:effectLst/>
                        <a:latin typeface="+mj-lt"/>
                      </a:endParaRPr>
                    </a:p>
                    <a:p>
                      <a:pPr>
                        <a:lnSpc>
                          <a:spcPct val="100000"/>
                        </a:lnSpc>
                        <a:spcAft>
                          <a:spcPts val="0"/>
                        </a:spcAft>
                      </a:pPr>
                      <a:r>
                        <a:rPr lang="en-GB" sz="1200" u="sng" dirty="0">
                          <a:effectLst/>
                          <a:latin typeface="+mj-lt"/>
                        </a:rPr>
                        <a:t>2) preparing batch inputs (CONVERT &gt; PREPARE)</a:t>
                      </a:r>
                      <a:endParaRPr lang="en-GB" sz="1200" dirty="0">
                        <a:effectLst/>
                        <a:latin typeface="+mj-lt"/>
                      </a:endParaRPr>
                    </a:p>
                    <a:p>
                      <a:pPr marL="295910" indent="-179705">
                        <a:lnSpc>
                          <a:spcPct val="100000"/>
                        </a:lnSpc>
                        <a:spcAft>
                          <a:spcPts val="0"/>
                        </a:spcAft>
                      </a:pPr>
                      <a:r>
                        <a:rPr lang="en-GB" sz="1200" dirty="0">
                          <a:effectLst/>
                          <a:latin typeface="+mj-lt"/>
                        </a:rPr>
                        <a:t>a) batch inputs &gt; channel selection (</a:t>
                      </a:r>
                      <a:r>
                        <a:rPr lang="en-GB" sz="1200" dirty="0" err="1">
                          <a:effectLst/>
                          <a:latin typeface="+mj-lt"/>
                        </a:rPr>
                        <a:t>channelselection.mat</a:t>
                      </a:r>
                      <a:r>
                        <a:rPr lang="en-GB" sz="1200" dirty="0">
                          <a:effectLst/>
                          <a:latin typeface="+mj-lt"/>
                        </a:rPr>
                        <a:t>)</a:t>
                      </a:r>
                    </a:p>
                    <a:p>
                      <a:pPr marL="295910" indent="-179705">
                        <a:lnSpc>
                          <a:spcPct val="100000"/>
                        </a:lnSpc>
                        <a:spcAft>
                          <a:spcPts val="0"/>
                        </a:spcAft>
                      </a:pPr>
                      <a:r>
                        <a:rPr lang="en-GB" sz="1200" dirty="0">
                          <a:effectLst/>
                          <a:latin typeface="+mj-lt"/>
                        </a:rPr>
                        <a:t>b) channel types &gt; EOG, batch inputs &gt; montage &gt; re-reference   (conversion to avg. reference) (</a:t>
                      </a:r>
                      <a:r>
                        <a:rPr lang="en-GB" sz="1200" dirty="0" err="1">
                          <a:effectLst/>
                          <a:latin typeface="+mj-lt"/>
                        </a:rPr>
                        <a:t>avref.mat</a:t>
                      </a:r>
                      <a:r>
                        <a:rPr lang="en-GB" sz="1200" dirty="0">
                          <a:effectLst/>
                          <a:latin typeface="+mj-lt"/>
                        </a:rPr>
                        <a:t>) </a:t>
                      </a:r>
                    </a:p>
                    <a:p>
                      <a:pPr marL="295910" indent="-179705">
                        <a:lnSpc>
                          <a:spcPct val="100000"/>
                        </a:lnSpc>
                        <a:spcAft>
                          <a:spcPts val="0"/>
                        </a:spcAft>
                      </a:pPr>
                      <a:r>
                        <a:rPr lang="en-GB" sz="1200" dirty="0">
                          <a:effectLst/>
                          <a:latin typeface="+mj-lt"/>
                        </a:rPr>
                        <a:t>	batch inputs &gt; montage &gt; custom montage (replace EXG1 &gt; HEOG, EXG2 &gt; VEOG, </a:t>
                      </a:r>
                      <a:r>
                        <a:rPr lang="en-GB" sz="1200" dirty="0" err="1">
                          <a:effectLst/>
                          <a:latin typeface="+mj-lt"/>
                        </a:rPr>
                        <a:t>delect</a:t>
                      </a:r>
                      <a:r>
                        <a:rPr lang="en-GB" sz="1200" dirty="0">
                          <a:effectLst/>
                          <a:latin typeface="+mj-lt"/>
                        </a:rPr>
                        <a:t> EXG3) (</a:t>
                      </a:r>
                      <a:r>
                        <a:rPr lang="en-GB" sz="1200" dirty="0" err="1">
                          <a:effectLst/>
                          <a:latin typeface="+mj-lt"/>
                        </a:rPr>
                        <a:t>avref_eog.mat</a:t>
                      </a:r>
                      <a:r>
                        <a:rPr lang="en-GB" sz="1200" dirty="0">
                          <a:effectLst/>
                          <a:latin typeface="+mj-lt"/>
                        </a:rPr>
                        <a:t>)</a:t>
                      </a:r>
                    </a:p>
                    <a:p>
                      <a:pPr marL="295910" indent="-179705">
                        <a:lnSpc>
                          <a:spcPct val="100000"/>
                        </a:lnSpc>
                        <a:spcAft>
                          <a:spcPts val="0"/>
                        </a:spcAft>
                      </a:pPr>
                      <a:r>
                        <a:rPr lang="en-GB" sz="1200" dirty="0">
                          <a:effectLst/>
                          <a:latin typeface="+mj-lt"/>
                        </a:rPr>
                        <a:t>c) batch inputs &gt; trial definition (</a:t>
                      </a:r>
                      <a:r>
                        <a:rPr lang="en-GB" sz="1200" dirty="0" err="1">
                          <a:effectLst/>
                          <a:latin typeface="+mj-lt"/>
                        </a:rPr>
                        <a:t>trialdef.mat</a:t>
                      </a:r>
                      <a:r>
                        <a:rPr lang="en-GB" sz="1200" dirty="0">
                          <a:effectLst/>
                          <a:latin typeface="+mj-lt"/>
                        </a:rPr>
                        <a:t>)</a:t>
                      </a:r>
                    </a:p>
                  </a:txBody>
                  <a:tcPr marL="25324" marR="25324" marT="0" marB="0">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200" u="sng" dirty="0">
                          <a:effectLst/>
                          <a:latin typeface="+mj-lt"/>
                        </a:rPr>
                        <a:t>3) </a:t>
                      </a:r>
                      <a:r>
                        <a:rPr lang="en-GB" sz="1200" u="sng" dirty="0" err="1">
                          <a:effectLst/>
                          <a:latin typeface="+mj-lt"/>
                        </a:rPr>
                        <a:t>preprocessing</a:t>
                      </a:r>
                      <a:r>
                        <a:rPr lang="en-GB" sz="1200" u="sng" dirty="0">
                          <a:effectLst/>
                          <a:latin typeface="+mj-lt"/>
                        </a:rPr>
                        <a:t> step by step</a:t>
                      </a:r>
                      <a:endParaRPr lang="en-GB" sz="1200" dirty="0">
                        <a:effectLst/>
                        <a:latin typeface="+mj-lt"/>
                      </a:endParaRPr>
                    </a:p>
                    <a:p>
                      <a:pPr marL="295910" indent="-179705">
                        <a:lnSpc>
                          <a:spcPct val="100000"/>
                        </a:lnSpc>
                        <a:spcAft>
                          <a:spcPts val="0"/>
                        </a:spcAft>
                      </a:pPr>
                      <a:r>
                        <a:rPr lang="en-GB" sz="1200" dirty="0">
                          <a:effectLst/>
                          <a:latin typeface="+mj-lt"/>
                        </a:rPr>
                        <a:t>a) Convert: CONVERT &gt; define settings “yes” (</a:t>
                      </a:r>
                      <a:r>
                        <a:rPr lang="en-GB" sz="1200" dirty="0" err="1">
                          <a:effectLst/>
                          <a:latin typeface="+mj-lt"/>
                        </a:rPr>
                        <a:t>channelselection.mat</a:t>
                      </a:r>
                      <a:r>
                        <a:rPr lang="en-GB" sz="1200" dirty="0">
                          <a:effectLst/>
                          <a:latin typeface="+mj-lt"/>
                        </a:rPr>
                        <a:t>) &gt;</a:t>
                      </a:r>
                    </a:p>
                    <a:p>
                      <a:pPr marL="295910" indent="-179705">
                        <a:lnSpc>
                          <a:spcPct val="100000"/>
                        </a:lnSpc>
                        <a:spcAft>
                          <a:spcPts val="0"/>
                        </a:spcAft>
                      </a:pPr>
                      <a:r>
                        <a:rPr lang="en-GB" sz="1200" dirty="0">
                          <a:effectLst/>
                          <a:latin typeface="+mj-lt"/>
                        </a:rPr>
                        <a:t>b) Montage: PREPROCESSING &gt; MONTAGE &gt; (</a:t>
                      </a:r>
                      <a:r>
                        <a:rPr lang="en-GB" sz="1200" dirty="0" err="1">
                          <a:effectLst/>
                          <a:latin typeface="+mj-lt"/>
                        </a:rPr>
                        <a:t>avref_eog.mat</a:t>
                      </a:r>
                      <a:r>
                        <a:rPr lang="en-GB" sz="1200" dirty="0">
                          <a:effectLst/>
                          <a:latin typeface="+mj-lt"/>
                        </a:rPr>
                        <a:t>) &gt;  </a:t>
                      </a:r>
                    </a:p>
                    <a:p>
                      <a:pPr marL="295910" indent="-179705">
                        <a:lnSpc>
                          <a:spcPct val="100000"/>
                        </a:lnSpc>
                        <a:spcAft>
                          <a:spcPts val="0"/>
                        </a:spcAft>
                      </a:pPr>
                      <a:r>
                        <a:rPr lang="en-GB" sz="1200" dirty="0">
                          <a:effectLst/>
                          <a:latin typeface="+mj-lt"/>
                        </a:rPr>
                        <a:t>c) Prepare: CONVERT &gt; PREPARE (BATCH) &gt; (</a:t>
                      </a:r>
                      <a:r>
                        <a:rPr lang="en-GB" sz="1200" dirty="0" err="1">
                          <a:effectLst/>
                          <a:latin typeface="+mj-lt"/>
                        </a:rPr>
                        <a:t>sensors.pol</a:t>
                      </a:r>
                      <a:r>
                        <a:rPr lang="en-GB" sz="1200" dirty="0">
                          <a:effectLst/>
                          <a:latin typeface="+mj-lt"/>
                        </a:rPr>
                        <a:t>) &gt; </a:t>
                      </a:r>
                    </a:p>
                    <a:p>
                      <a:pPr marL="295910" indent="-179705">
                        <a:lnSpc>
                          <a:spcPct val="100000"/>
                        </a:lnSpc>
                        <a:spcAft>
                          <a:spcPts val="0"/>
                        </a:spcAft>
                      </a:pPr>
                      <a:r>
                        <a:rPr lang="en-GB" sz="1200" dirty="0">
                          <a:effectLst/>
                          <a:latin typeface="+mj-lt"/>
                        </a:rPr>
                        <a:t>d) High-pass filter: PREPROCESSING &gt; FILTER &gt; </a:t>
                      </a:r>
                      <a:r>
                        <a:rPr lang="en-GB" sz="1200" dirty="0" err="1">
                          <a:effectLst/>
                          <a:latin typeface="+mj-lt"/>
                        </a:rPr>
                        <a:t>highpass</a:t>
                      </a:r>
                      <a:r>
                        <a:rPr lang="en-GB" sz="1200" dirty="0">
                          <a:effectLst/>
                          <a:latin typeface="+mj-lt"/>
                        </a:rPr>
                        <a:t>, </a:t>
                      </a:r>
                      <a:r>
                        <a:rPr lang="en-GB" sz="1200" dirty="0" err="1">
                          <a:effectLst/>
                          <a:latin typeface="+mj-lt"/>
                        </a:rPr>
                        <a:t>cutoff</a:t>
                      </a:r>
                      <a:r>
                        <a:rPr lang="en-GB" sz="1200" dirty="0">
                          <a:effectLst/>
                          <a:latin typeface="+mj-lt"/>
                        </a:rPr>
                        <a:t> 0.1 &gt;</a:t>
                      </a:r>
                    </a:p>
                    <a:p>
                      <a:pPr marL="295910" indent="-179705">
                        <a:lnSpc>
                          <a:spcPct val="100000"/>
                        </a:lnSpc>
                        <a:spcAft>
                          <a:spcPts val="0"/>
                        </a:spcAft>
                      </a:pPr>
                      <a:r>
                        <a:rPr lang="en-GB" sz="1200" dirty="0">
                          <a:effectLst/>
                          <a:latin typeface="+mj-lt"/>
                        </a:rPr>
                        <a:t>e) </a:t>
                      </a:r>
                      <a:r>
                        <a:rPr lang="en-GB" sz="1200" dirty="0" err="1">
                          <a:effectLst/>
                          <a:latin typeface="+mj-lt"/>
                        </a:rPr>
                        <a:t>Downsample</a:t>
                      </a:r>
                      <a:r>
                        <a:rPr lang="en-GB" sz="1200" dirty="0">
                          <a:effectLst/>
                          <a:latin typeface="+mj-lt"/>
                        </a:rPr>
                        <a:t>: PREPROCESSING &gt; DOWNSAMPLE &gt; 200Hz &gt; </a:t>
                      </a:r>
                    </a:p>
                    <a:p>
                      <a:pPr marL="295910" indent="-179705">
                        <a:lnSpc>
                          <a:spcPct val="100000"/>
                        </a:lnSpc>
                        <a:spcAft>
                          <a:spcPts val="0"/>
                        </a:spcAft>
                      </a:pPr>
                      <a:r>
                        <a:rPr lang="en-GB" sz="1200" dirty="0">
                          <a:effectLst/>
                          <a:latin typeface="+mj-lt"/>
                        </a:rPr>
                        <a:t>f) Low-pass filter: PREPROCESSING &gt; FILTER &gt; lowpass, </a:t>
                      </a:r>
                      <a:r>
                        <a:rPr lang="en-GB" sz="1200" dirty="0" err="1">
                          <a:effectLst/>
                          <a:latin typeface="+mj-lt"/>
                        </a:rPr>
                        <a:t>cutoff</a:t>
                      </a:r>
                      <a:r>
                        <a:rPr lang="en-GB" sz="1200" dirty="0">
                          <a:effectLst/>
                          <a:latin typeface="+mj-lt"/>
                        </a:rPr>
                        <a:t> 30 &gt;</a:t>
                      </a:r>
                    </a:p>
                    <a:p>
                      <a:pPr marL="295910" indent="-179705">
                        <a:lnSpc>
                          <a:spcPct val="100000"/>
                        </a:lnSpc>
                        <a:spcAft>
                          <a:spcPts val="0"/>
                        </a:spcAft>
                      </a:pPr>
                      <a:r>
                        <a:rPr lang="en-GB" sz="1200" dirty="0">
                          <a:effectLst/>
                          <a:latin typeface="+mj-lt"/>
                        </a:rPr>
                        <a:t>g) Epoch: PREPROCESSING &gt; EPOCH &gt; (</a:t>
                      </a:r>
                      <a:r>
                        <a:rPr lang="en-GB" sz="1200" dirty="0" err="1">
                          <a:effectLst/>
                          <a:latin typeface="+mj-lt"/>
                        </a:rPr>
                        <a:t>trialdef.mat</a:t>
                      </a:r>
                      <a:r>
                        <a:rPr lang="en-GB" sz="1200" dirty="0">
                          <a:effectLst/>
                          <a:latin typeface="+mj-lt"/>
                        </a:rPr>
                        <a:t>) &gt;</a:t>
                      </a:r>
                    </a:p>
                    <a:p>
                      <a:pPr marL="295910" indent="-179705">
                        <a:lnSpc>
                          <a:spcPct val="100000"/>
                        </a:lnSpc>
                        <a:spcAft>
                          <a:spcPts val="0"/>
                        </a:spcAft>
                      </a:pPr>
                      <a:r>
                        <a:rPr lang="en-GB" sz="1200" dirty="0">
                          <a:effectLst/>
                          <a:latin typeface="+mj-lt"/>
                        </a:rPr>
                        <a:t>h) Artefacts: DISPLAY &gt; M/EEG &gt; EEG &gt; scalp (select “bad” electrode) </a:t>
                      </a:r>
                    </a:p>
                    <a:p>
                      <a:pPr marL="295910" indent="-179705">
                        <a:lnSpc>
                          <a:spcPct val="100000"/>
                        </a:lnSpc>
                        <a:spcAft>
                          <a:spcPts val="0"/>
                        </a:spcAft>
                      </a:pPr>
                      <a:r>
                        <a:rPr lang="en-GB" sz="1200" dirty="0">
                          <a:effectLst/>
                          <a:latin typeface="+mj-lt"/>
                        </a:rPr>
                        <a:t>	PREPROCESSING &gt; DETECT ARTEFACTS &gt; Detection (threshold) &gt;</a:t>
                      </a:r>
                    </a:p>
                    <a:p>
                      <a:pPr marL="295910" indent="-179705">
                        <a:lnSpc>
                          <a:spcPct val="100000"/>
                        </a:lnSpc>
                        <a:spcAft>
                          <a:spcPts val="0"/>
                        </a:spcAft>
                      </a:pPr>
                      <a:r>
                        <a:rPr lang="en-GB" sz="1200" dirty="0" err="1">
                          <a:effectLst/>
                          <a:latin typeface="+mj-lt"/>
                        </a:rPr>
                        <a:t>i</a:t>
                      </a:r>
                      <a:r>
                        <a:rPr lang="en-GB" sz="1200" dirty="0">
                          <a:effectLst/>
                          <a:latin typeface="+mj-lt"/>
                        </a:rPr>
                        <a:t>) Averaging: AVERAGE &gt; AVERAGE &gt; robust averaging (weights: yes) &gt;</a:t>
                      </a:r>
                    </a:p>
                    <a:p>
                      <a:pPr marL="295910" indent="-179705">
                        <a:lnSpc>
                          <a:spcPct val="100000"/>
                        </a:lnSpc>
                        <a:spcAft>
                          <a:spcPts val="0"/>
                        </a:spcAft>
                      </a:pPr>
                      <a:endParaRPr lang="en-GB" sz="1200" dirty="0">
                        <a:effectLst/>
                        <a:latin typeface="+mj-lt"/>
                      </a:endParaRPr>
                    </a:p>
                  </a:txBody>
                  <a:tcPr marL="25324" marR="25324"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088780"/>
                  </a:ext>
                </a:extLst>
              </a:tr>
              <a:tr h="630288">
                <a:tc>
                  <a:txBody>
                    <a:bodyPr/>
                    <a:lstStyle/>
                    <a:p>
                      <a:pPr>
                        <a:lnSpc>
                          <a:spcPct val="100000"/>
                        </a:lnSpc>
                        <a:spcAft>
                          <a:spcPts val="0"/>
                        </a:spcAft>
                      </a:pPr>
                      <a:r>
                        <a:rPr lang="en-GB" sz="1600" dirty="0">
                          <a:effectLst/>
                          <a:latin typeface="+mj-lt"/>
                        </a:rPr>
                        <a:t>Sensor Space Analysis</a:t>
                      </a:r>
                      <a:endParaRPr lang="en-GB" sz="1600" dirty="0">
                        <a:effectLst/>
                        <a:latin typeface="+mj-lt"/>
                        <a:ea typeface="Calibri" panose="020F0502020204030204" pitchFamily="34" charset="0"/>
                        <a:cs typeface="Times New Roman" panose="02020603050405020304" pitchFamily="18" charset="0"/>
                      </a:endParaRPr>
                    </a:p>
                  </a:txBody>
                  <a:tcPr marL="25324" marR="253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0000"/>
                        </a:lnSpc>
                        <a:spcAft>
                          <a:spcPts val="0"/>
                        </a:spcAft>
                      </a:pPr>
                      <a:r>
                        <a:rPr lang="en-GB" sz="1200" u="sng" dirty="0">
                          <a:effectLst/>
                          <a:latin typeface="+mj-lt"/>
                        </a:rPr>
                        <a:t>1) Convert to images</a:t>
                      </a:r>
                      <a:endParaRPr lang="en-GB" sz="1200" dirty="0">
                        <a:effectLst/>
                        <a:latin typeface="+mj-lt"/>
                      </a:endParaRPr>
                    </a:p>
                    <a:p>
                      <a:pPr marL="295910" indent="-179705">
                        <a:lnSpc>
                          <a:spcPct val="100000"/>
                        </a:lnSpc>
                        <a:spcAft>
                          <a:spcPts val="0"/>
                        </a:spcAft>
                      </a:pPr>
                      <a:r>
                        <a:rPr lang="en-GB" sz="1200" dirty="0">
                          <a:effectLst/>
                          <a:latin typeface="+mj-lt"/>
                        </a:rPr>
                        <a:t>- IMAGES &gt; CONVERT TO IMAGES </a:t>
                      </a:r>
                    </a:p>
                  </a:txBody>
                  <a:tcPr marL="25324" marR="253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200" u="sng" dirty="0">
                          <a:effectLst/>
                          <a:latin typeface="+mj-lt"/>
                        </a:rPr>
                        <a:t>2) Statistical inference</a:t>
                      </a:r>
                      <a:endParaRPr lang="en-GB" sz="1200" dirty="0">
                        <a:effectLst/>
                        <a:latin typeface="+mj-lt"/>
                      </a:endParaRPr>
                    </a:p>
                    <a:p>
                      <a:pPr marL="295910" indent="-179705">
                        <a:lnSpc>
                          <a:spcPct val="100000"/>
                        </a:lnSpc>
                        <a:spcAft>
                          <a:spcPts val="0"/>
                        </a:spcAft>
                      </a:pPr>
                      <a:r>
                        <a:rPr lang="en-GB" sz="1200" dirty="0">
                          <a:effectLst/>
                          <a:latin typeface="+mj-lt"/>
                        </a:rPr>
                        <a:t>- SPECIFY 2</a:t>
                      </a:r>
                      <a:r>
                        <a:rPr lang="en-GB" sz="1200" baseline="30000" dirty="0">
                          <a:effectLst/>
                          <a:latin typeface="+mj-lt"/>
                        </a:rPr>
                        <a:t>nd</a:t>
                      </a:r>
                      <a:r>
                        <a:rPr lang="en-GB" sz="1200" dirty="0">
                          <a:effectLst/>
                          <a:latin typeface="+mj-lt"/>
                        </a:rPr>
                        <a:t>-LEVEL &gt; two sample t-test, e.g. “standard” “Inf” … &gt;</a:t>
                      </a:r>
                    </a:p>
                    <a:p>
                      <a:pPr marL="295910" indent="-179705">
                        <a:lnSpc>
                          <a:spcPct val="100000"/>
                        </a:lnSpc>
                        <a:spcAft>
                          <a:spcPts val="0"/>
                        </a:spcAft>
                      </a:pPr>
                      <a:r>
                        <a:rPr lang="en-GB" sz="1200" dirty="0">
                          <a:effectLst/>
                          <a:latin typeface="+mj-lt"/>
                        </a:rPr>
                        <a:t>- ESTIMATE &gt; (</a:t>
                      </a:r>
                      <a:r>
                        <a:rPr lang="en-GB" sz="1200" dirty="0" err="1">
                          <a:effectLst/>
                          <a:latin typeface="+mj-lt"/>
                        </a:rPr>
                        <a:t>SPM.mat</a:t>
                      </a:r>
                      <a:r>
                        <a:rPr lang="en-GB" sz="1200" dirty="0">
                          <a:effectLst/>
                          <a:latin typeface="+mj-lt"/>
                        </a:rPr>
                        <a:t>)</a:t>
                      </a:r>
                    </a:p>
                    <a:p>
                      <a:pPr marL="295910" indent="-179705">
                        <a:lnSpc>
                          <a:spcPct val="100000"/>
                        </a:lnSpc>
                        <a:spcAft>
                          <a:spcPts val="0"/>
                        </a:spcAft>
                      </a:pPr>
                      <a:r>
                        <a:rPr lang="en-GB" sz="1200" dirty="0">
                          <a:effectLst/>
                          <a:latin typeface="+mj-lt"/>
                        </a:rPr>
                        <a:t>- RESULTS &gt; (</a:t>
                      </a:r>
                      <a:r>
                        <a:rPr lang="en-GB" sz="1200" dirty="0" err="1">
                          <a:effectLst/>
                          <a:latin typeface="+mj-lt"/>
                        </a:rPr>
                        <a:t>SPM.mat</a:t>
                      </a:r>
                      <a:r>
                        <a:rPr lang="en-GB" sz="1200" dirty="0">
                          <a:effectLst/>
                          <a:latin typeface="+mj-lt"/>
                        </a:rPr>
                        <a:t>) and define F-Contrast &gt; </a:t>
                      </a:r>
                      <a:endParaRPr lang="en-GB" sz="1200" dirty="0">
                        <a:effectLst/>
                        <a:latin typeface="+mj-lt"/>
                        <a:ea typeface="Calibri" panose="020F0502020204030204" pitchFamily="34" charset="0"/>
                        <a:cs typeface="Times New Roman" panose="02020603050405020304" pitchFamily="18" charset="0"/>
                      </a:endParaRPr>
                    </a:p>
                  </a:txBody>
                  <a:tcPr marL="25324" marR="253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899008"/>
                  </a:ext>
                </a:extLst>
              </a:tr>
              <a:tr h="945432">
                <a:tc>
                  <a:txBody>
                    <a:bodyPr/>
                    <a:lstStyle/>
                    <a:p>
                      <a:pPr>
                        <a:lnSpc>
                          <a:spcPct val="100000"/>
                        </a:lnSpc>
                        <a:spcAft>
                          <a:spcPts val="0"/>
                        </a:spcAft>
                      </a:pPr>
                      <a:r>
                        <a:rPr lang="en-GB" sz="1600" dirty="0">
                          <a:effectLst/>
                          <a:latin typeface="+mj-lt"/>
                        </a:rPr>
                        <a:t>Source Reconstruction</a:t>
                      </a:r>
                      <a:endParaRPr lang="en-GB" sz="1600" dirty="0">
                        <a:effectLst/>
                        <a:latin typeface="+mj-lt"/>
                        <a:ea typeface="Calibri" panose="020F0502020204030204" pitchFamily="34" charset="0"/>
                        <a:cs typeface="Times New Roman" panose="02020603050405020304" pitchFamily="18" charset="0"/>
                      </a:endParaRPr>
                    </a:p>
                  </a:txBody>
                  <a:tcPr marL="25324" marR="253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nSpc>
                          <a:spcPct val="100000"/>
                        </a:lnSpc>
                        <a:spcAft>
                          <a:spcPts val="0"/>
                        </a:spcAft>
                      </a:pPr>
                      <a:r>
                        <a:rPr lang="en-GB" sz="1200" dirty="0">
                          <a:effectLst/>
                          <a:latin typeface="+mj-lt"/>
                        </a:rPr>
                        <a:t>3D SOURCE RECONSTRUCTION &gt; </a:t>
                      </a:r>
                    </a:p>
                    <a:p>
                      <a:pPr>
                        <a:lnSpc>
                          <a:spcPct val="100000"/>
                        </a:lnSpc>
                        <a:spcAft>
                          <a:spcPts val="0"/>
                        </a:spcAft>
                      </a:pPr>
                      <a:r>
                        <a:rPr lang="en-GB" sz="1200" u="sng" dirty="0">
                          <a:effectLst/>
                          <a:latin typeface="+mj-lt"/>
                        </a:rPr>
                        <a:t>a) Mesh (maefdfMspmeeg_subject1.mat)</a:t>
                      </a:r>
                      <a:endParaRPr lang="en-GB" sz="1200" dirty="0">
                        <a:effectLst/>
                        <a:latin typeface="+mj-lt"/>
                      </a:endParaRPr>
                    </a:p>
                    <a:p>
                      <a:pPr marL="295910" indent="-179705">
                        <a:lnSpc>
                          <a:spcPct val="100000"/>
                        </a:lnSpc>
                        <a:spcAft>
                          <a:spcPts val="0"/>
                        </a:spcAft>
                      </a:pPr>
                      <a:r>
                        <a:rPr lang="en-GB" sz="1200" dirty="0">
                          <a:effectLst/>
                          <a:latin typeface="+mj-lt"/>
                        </a:rPr>
                        <a:t>- comment/label, template (normal) &gt; </a:t>
                      </a:r>
                    </a:p>
                    <a:p>
                      <a:pPr>
                        <a:lnSpc>
                          <a:spcPct val="100000"/>
                        </a:lnSpc>
                        <a:spcAft>
                          <a:spcPts val="0"/>
                        </a:spcAft>
                      </a:pPr>
                      <a:r>
                        <a:rPr lang="en-GB" sz="1200" u="sng" dirty="0">
                          <a:effectLst/>
                          <a:latin typeface="+mj-lt"/>
                        </a:rPr>
                        <a:t>b) </a:t>
                      </a:r>
                      <a:r>
                        <a:rPr lang="en-GB" sz="1200" u="sng" dirty="0" err="1">
                          <a:effectLst/>
                          <a:latin typeface="+mj-lt"/>
                        </a:rPr>
                        <a:t>Coregister</a:t>
                      </a:r>
                      <a:endParaRPr lang="en-GB" sz="1200" dirty="0">
                        <a:effectLst/>
                        <a:latin typeface="+mj-lt"/>
                      </a:endParaRPr>
                    </a:p>
                    <a:p>
                      <a:pPr marL="295910" indent="-179705">
                        <a:lnSpc>
                          <a:spcPct val="100000"/>
                        </a:lnSpc>
                        <a:spcAft>
                          <a:spcPts val="0"/>
                        </a:spcAft>
                      </a:pPr>
                      <a:r>
                        <a:rPr lang="en-GB" sz="1200" dirty="0">
                          <a:effectLst/>
                          <a:latin typeface="+mj-lt"/>
                        </a:rPr>
                        <a:t>- use template &gt; </a:t>
                      </a:r>
                    </a:p>
                  </a:txBody>
                  <a:tcPr marL="25324" marR="253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200" u="sng" dirty="0">
                          <a:effectLst/>
                          <a:latin typeface="+mj-lt"/>
                        </a:rPr>
                        <a:t>c) Forward </a:t>
                      </a:r>
                      <a:r>
                        <a:rPr lang="de-DE" sz="1200" u="sng" dirty="0" err="1">
                          <a:effectLst/>
                          <a:latin typeface="+mj-lt"/>
                        </a:rPr>
                        <a:t>model</a:t>
                      </a:r>
                      <a:endParaRPr lang="en-GB" sz="1200" dirty="0">
                        <a:effectLst/>
                        <a:latin typeface="+mj-lt"/>
                      </a:endParaRPr>
                    </a:p>
                    <a:p>
                      <a:pPr marL="295910" indent="-179705">
                        <a:lnSpc>
                          <a:spcPct val="100000"/>
                        </a:lnSpc>
                        <a:spcAft>
                          <a:spcPts val="0"/>
                        </a:spcAft>
                      </a:pPr>
                      <a:r>
                        <a:rPr lang="de-DE" sz="1200" dirty="0">
                          <a:effectLst/>
                          <a:latin typeface="+mj-lt"/>
                        </a:rPr>
                        <a:t>- “EEG BEM“ &gt; (single_subj_T1_EEG_BEM.mat)</a:t>
                      </a:r>
                      <a:endParaRPr lang="en-GB" sz="1200" dirty="0">
                        <a:effectLst/>
                        <a:latin typeface="+mj-lt"/>
                      </a:endParaRPr>
                    </a:p>
                    <a:p>
                      <a:pPr>
                        <a:lnSpc>
                          <a:spcPct val="100000"/>
                        </a:lnSpc>
                        <a:spcAft>
                          <a:spcPts val="0"/>
                        </a:spcAft>
                      </a:pPr>
                      <a:r>
                        <a:rPr lang="de-DE" sz="1200" u="sng" dirty="0">
                          <a:effectLst/>
                          <a:latin typeface="+mj-lt"/>
                        </a:rPr>
                        <a:t>d) Invert</a:t>
                      </a:r>
                      <a:endParaRPr lang="en-GB" sz="1200" dirty="0">
                        <a:effectLst/>
                        <a:latin typeface="+mj-lt"/>
                      </a:endParaRPr>
                    </a:p>
                    <a:p>
                      <a:pPr marL="295910" indent="-179705">
                        <a:lnSpc>
                          <a:spcPct val="100000"/>
                        </a:lnSpc>
                        <a:spcAft>
                          <a:spcPts val="0"/>
                        </a:spcAft>
                      </a:pPr>
                      <a:r>
                        <a:rPr lang="en-GB" sz="1200" dirty="0">
                          <a:effectLst/>
                          <a:latin typeface="+mj-lt"/>
                        </a:rPr>
                        <a:t>- Reconstruction: Imaging &gt; All conditions: Yes &gt; Model: Standard</a:t>
                      </a:r>
                    </a:p>
                    <a:p>
                      <a:pPr marL="295910" indent="-179705">
                        <a:lnSpc>
                          <a:spcPct val="100000"/>
                        </a:lnSpc>
                        <a:spcAft>
                          <a:spcPts val="0"/>
                        </a:spcAft>
                      </a:pPr>
                      <a:endParaRPr lang="en-GB" sz="1200" dirty="0">
                        <a:effectLst/>
                        <a:latin typeface="+mj-lt"/>
                      </a:endParaRPr>
                    </a:p>
                  </a:txBody>
                  <a:tcPr marL="25324" marR="253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263924"/>
                  </a:ext>
                </a:extLst>
              </a:tr>
            </a:tbl>
          </a:graphicData>
        </a:graphic>
      </p:graphicFrame>
    </p:spTree>
    <p:extLst>
      <p:ext uri="{BB962C8B-B14F-4D97-AF65-F5344CB8AC3E}">
        <p14:creationId xmlns:p14="http://schemas.microsoft.com/office/powerpoint/2010/main" val="36759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Neuronal and Observation Models for M/EEG </a:t>
            </a:r>
          </a:p>
        </p:txBody>
      </p:sp>
      <p:graphicFrame>
        <p:nvGraphicFramePr>
          <p:cNvPr id="14" name="Table 2">
            <a:extLst>
              <a:ext uri="{FF2B5EF4-FFF2-40B4-BE49-F238E27FC236}">
                <a16:creationId xmlns:a16="http://schemas.microsoft.com/office/drawing/2014/main" id="{4F9FD767-CD6A-4804-93F4-90BA477006EF}"/>
              </a:ext>
            </a:extLst>
          </p:cNvPr>
          <p:cNvGraphicFramePr>
            <a:graphicFrameLocks noGrp="1"/>
          </p:cNvGraphicFramePr>
          <p:nvPr>
            <p:extLst>
              <p:ext uri="{D42A27DB-BD31-4B8C-83A1-F6EECF244321}">
                <p14:modId xmlns:p14="http://schemas.microsoft.com/office/powerpoint/2010/main" val="2743146728"/>
              </p:ext>
            </p:extLst>
          </p:nvPr>
        </p:nvGraphicFramePr>
        <p:xfrm>
          <a:off x="6148616" y="1574347"/>
          <a:ext cx="5840080" cy="4145280"/>
        </p:xfrm>
        <a:graphic>
          <a:graphicData uri="http://schemas.openxmlformats.org/drawingml/2006/table">
            <a:tbl>
              <a:tblPr firstRow="1" firstCol="1" bandRow="1">
                <a:tableStyleId>{2A488322-F2BA-4B5B-9748-0D474271808F}</a:tableStyleId>
              </a:tblPr>
              <a:tblGrid>
                <a:gridCol w="2619185">
                  <a:extLst>
                    <a:ext uri="{9D8B030D-6E8A-4147-A177-3AD203B41FA5}">
                      <a16:colId xmlns:a16="http://schemas.microsoft.com/office/drawing/2014/main" val="2153554735"/>
                    </a:ext>
                  </a:extLst>
                </a:gridCol>
                <a:gridCol w="3220895">
                  <a:extLst>
                    <a:ext uri="{9D8B030D-6E8A-4147-A177-3AD203B41FA5}">
                      <a16:colId xmlns:a16="http://schemas.microsoft.com/office/drawing/2014/main" val="949850382"/>
                    </a:ext>
                  </a:extLst>
                </a:gridCol>
              </a:tblGrid>
              <a:tr h="224243">
                <a:tc>
                  <a:txBody>
                    <a:bodyPr/>
                    <a:lstStyle/>
                    <a:p>
                      <a:r>
                        <a:rPr lang="en-GB" sz="1600" dirty="0"/>
                        <a:t>Observation Model</a:t>
                      </a:r>
                    </a:p>
                  </a:txBody>
                  <a:tcPr>
                    <a:solidFill>
                      <a:schemeClr val="bg2">
                        <a:lumMod val="75000"/>
                      </a:schemeClr>
                    </a:solidFill>
                  </a:tcPr>
                </a:tc>
                <a:tc>
                  <a:txBody>
                    <a:bodyPr/>
                    <a:lstStyle/>
                    <a:p>
                      <a:r>
                        <a:rPr lang="en-GB" sz="1600" dirty="0"/>
                        <a:t>Description</a:t>
                      </a:r>
                    </a:p>
                  </a:txBody>
                  <a:tcPr>
                    <a:solidFill>
                      <a:schemeClr val="bg2">
                        <a:lumMod val="75000"/>
                      </a:schemeClr>
                    </a:solidFill>
                  </a:tcPr>
                </a:tc>
                <a:extLst>
                  <a:ext uri="{0D108BD9-81ED-4DB2-BD59-A6C34878D82A}">
                    <a16:rowId xmlns:a16="http://schemas.microsoft.com/office/drawing/2014/main" val="55519068"/>
                  </a:ext>
                </a:extLst>
              </a:tr>
              <a:tr h="366943">
                <a:tc>
                  <a:txBody>
                    <a:bodyPr/>
                    <a:lstStyle/>
                    <a:p>
                      <a:r>
                        <a:rPr lang="en-GB" sz="1200" b="1" kern="1200" dirty="0">
                          <a:solidFill>
                            <a:schemeClr val="bg1"/>
                          </a:solidFill>
                          <a:latin typeface="+mn-lt"/>
                          <a:ea typeface="+mn-ea"/>
                          <a:cs typeface="+mn-cs"/>
                        </a:rPr>
                        <a:t>ERP (evoked-response potential)</a:t>
                      </a:r>
                    </a:p>
                  </a:txBody>
                  <a:tcPr anchor="ct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kern="1200" dirty="0">
                          <a:solidFill>
                            <a:srgbClr val="000000"/>
                          </a:solidFill>
                          <a:effectLst/>
                          <a:latin typeface="Calibri" panose="020F0502020204030204" pitchFamily="34" charset="0"/>
                          <a:ea typeface="+mn-ea"/>
                          <a:cs typeface="+mn-cs"/>
                        </a:rPr>
                        <a:t>Observation model for ERPs. Returns predictions in the time domain. Can be used with all of the above neuronal models, except the NFM.</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380585"/>
                  </a:ext>
                </a:extLst>
              </a:tr>
              <a:tr h="378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CSD (cross-spectral density) </a:t>
                      </a:r>
                      <a:br>
                        <a:rPr lang="en-GB" sz="1200" b="1" kern="1200" dirty="0">
                          <a:solidFill>
                            <a:schemeClr val="bg1"/>
                          </a:solidFill>
                          <a:latin typeface="+mn-lt"/>
                          <a:ea typeface="+mn-ea"/>
                          <a:cs typeface="+mn-cs"/>
                        </a:rPr>
                      </a:b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en-GB" sz="1000" b="0" i="0" kern="1200" dirty="0">
                          <a:solidFill>
                            <a:srgbClr val="000000"/>
                          </a:solidFill>
                          <a:effectLst/>
                          <a:latin typeface="Calibri" panose="020F0502020204030204" pitchFamily="34" charset="0"/>
                          <a:ea typeface="+mn-ea"/>
                          <a:cs typeface="+mn-cs"/>
                        </a:rPr>
                        <a:t>Observation model for </a:t>
                      </a:r>
                      <a:r>
                        <a:rPr lang="en-GB" sz="1000" b="0" i="0" u="sng" kern="1200" dirty="0">
                          <a:solidFill>
                            <a:srgbClr val="000000"/>
                          </a:solidFill>
                          <a:effectLst/>
                          <a:latin typeface="Calibri" panose="020F0502020204030204" pitchFamily="34" charset="0"/>
                          <a:ea typeface="+mn-ea"/>
                          <a:cs typeface="+mn-cs"/>
                        </a:rPr>
                        <a:t>resting-state</a:t>
                      </a:r>
                      <a:r>
                        <a:rPr lang="en-GB" sz="1000" b="0" i="0" kern="1200" dirty="0">
                          <a:solidFill>
                            <a:srgbClr val="000000"/>
                          </a:solidFill>
                          <a:effectLst/>
                          <a:latin typeface="Calibri" panose="020F0502020204030204" pitchFamily="34" charset="0"/>
                          <a:ea typeface="+mn-ea"/>
                          <a:cs typeface="+mn-cs"/>
                        </a:rPr>
                        <a:t> data. Returns predictions in the frequency domain. Can be used with all of the above neuronal models, except the NFM.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340231"/>
                  </a:ext>
                </a:extLst>
              </a:tr>
              <a:tr h="366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TFM (time-frequency model)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kern="1200" dirty="0">
                          <a:solidFill>
                            <a:srgbClr val="000000"/>
                          </a:solidFill>
                          <a:effectLst/>
                          <a:latin typeface="Calibri" panose="020F0502020204030204" pitchFamily="34" charset="0"/>
                          <a:ea typeface="+mn-ea"/>
                          <a:cs typeface="+mn-cs"/>
                        </a:rPr>
                        <a:t>DCM of </a:t>
                      </a:r>
                      <a:r>
                        <a:rPr lang="en-GB" sz="1000" b="0" i="0" u="sng" kern="1200" dirty="0">
                          <a:solidFill>
                            <a:srgbClr val="000000"/>
                          </a:solidFill>
                          <a:effectLst/>
                          <a:latin typeface="Calibri" panose="020F0502020204030204" pitchFamily="34" charset="0"/>
                          <a:ea typeface="+mn-ea"/>
                          <a:cs typeface="+mn-cs"/>
                        </a:rPr>
                        <a:t>induced</a:t>
                      </a:r>
                      <a:r>
                        <a:rPr lang="en-GB" sz="1000" b="0" i="0" kern="1200" dirty="0">
                          <a:solidFill>
                            <a:srgbClr val="000000"/>
                          </a:solidFill>
                          <a:effectLst/>
                          <a:latin typeface="Calibri" panose="020F0502020204030204" pitchFamily="34" charset="0"/>
                          <a:ea typeface="+mn-ea"/>
                          <a:cs typeface="+mn-cs"/>
                        </a:rPr>
                        <a:t> cross-spectra. SPM will automatically choose a CMC neuronal model for you (see </a:t>
                      </a:r>
                      <a:r>
                        <a:rPr lang="en-GB" sz="1000" b="0" i="0" kern="1200" dirty="0" err="1">
                          <a:solidFill>
                            <a:srgbClr val="000000"/>
                          </a:solidFill>
                          <a:effectLst/>
                          <a:latin typeface="Calibri" panose="020F0502020204030204" pitchFamily="34" charset="0"/>
                          <a:ea typeface="+mn-ea"/>
                          <a:cs typeface="+mn-cs"/>
                        </a:rPr>
                        <a:t>spm_dcm_tfm.m</a:t>
                      </a:r>
                      <a:r>
                        <a:rPr lang="en-GB" sz="1000" b="0" i="0" kern="1200" dirty="0">
                          <a:solidFill>
                            <a:srgbClr val="000000"/>
                          </a:solidFill>
                          <a:effectLst/>
                          <a:latin typeface="Calibri" panose="020F0502020204030204" pitchFamily="34" charset="0"/>
                          <a:ea typeface="+mn-ea"/>
                          <a:cs typeface="+mn-cs"/>
                        </a:rPr>
                        <a:t> and </a:t>
                      </a:r>
                      <a:r>
                        <a:rPr lang="en-GB" sz="1000" b="0" i="0" kern="1200" dirty="0" err="1">
                          <a:solidFill>
                            <a:srgbClr val="000000"/>
                          </a:solidFill>
                          <a:effectLst/>
                          <a:latin typeface="Calibri" panose="020F0502020204030204" pitchFamily="34" charset="0"/>
                          <a:ea typeface="+mn-ea"/>
                          <a:cs typeface="+mn-cs"/>
                        </a:rPr>
                        <a:t>spm_fx_cmc_tfm.m</a:t>
                      </a:r>
                      <a:r>
                        <a:rPr lang="en-GB" sz="1000" b="0" i="0" kern="1200" dirty="0">
                          <a:solidFill>
                            <a:srgbClr val="000000"/>
                          </a:solidFill>
                          <a:effectLst/>
                          <a:latin typeface="Calibri" panose="020F0502020204030204" pitchFamily="34" charset="0"/>
                          <a:ea typeface="+mn-ea"/>
                          <a:cs typeface="+mn-cs"/>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075219"/>
                  </a:ext>
                </a:extLst>
              </a:tr>
              <a:tr h="57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IND (induced responses) </a:t>
                      </a:r>
                      <a:br>
                        <a:rPr lang="en-GB" sz="1200" b="1" kern="1200" dirty="0">
                          <a:solidFill>
                            <a:schemeClr val="bg1"/>
                          </a:solidFill>
                          <a:latin typeface="+mn-lt"/>
                          <a:ea typeface="+mn-ea"/>
                          <a:cs typeface="+mn-cs"/>
                        </a:rPr>
                      </a:b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kern="1200" dirty="0">
                          <a:solidFill>
                            <a:srgbClr val="000000"/>
                          </a:solidFill>
                          <a:effectLst/>
                          <a:latin typeface="Calibri" panose="020F0502020204030204" pitchFamily="34" charset="0"/>
                          <a:ea typeface="+mn-ea"/>
                          <a:cs typeface="+mn-cs"/>
                        </a:rPr>
                        <a:t>DCM of </a:t>
                      </a:r>
                      <a:r>
                        <a:rPr lang="en-GB" sz="1000" b="0" i="0" u="sng" kern="1200" dirty="0">
                          <a:solidFill>
                            <a:srgbClr val="000000"/>
                          </a:solidFill>
                          <a:effectLst/>
                          <a:latin typeface="Calibri" panose="020F0502020204030204" pitchFamily="34" charset="0"/>
                          <a:ea typeface="+mn-ea"/>
                          <a:cs typeface="+mn-cs"/>
                        </a:rPr>
                        <a:t>induced</a:t>
                      </a:r>
                      <a:r>
                        <a:rPr lang="en-GB" sz="1000" b="0" i="0" kern="1200" dirty="0">
                          <a:solidFill>
                            <a:srgbClr val="000000"/>
                          </a:solidFill>
                          <a:effectLst/>
                          <a:latin typeface="Calibri" panose="020F0502020204030204" pitchFamily="34" charset="0"/>
                          <a:ea typeface="+mn-ea"/>
                          <a:cs typeface="+mn-cs"/>
                        </a:rPr>
                        <a:t> responses. SPM will automatically choose the associated neuronal model for you (see  </a:t>
                      </a:r>
                      <a:r>
                        <a:rPr lang="en-GB" sz="1000" b="0" i="0" kern="1200" dirty="0" err="1">
                          <a:solidFill>
                            <a:srgbClr val="000000"/>
                          </a:solidFill>
                          <a:effectLst/>
                          <a:latin typeface="Calibri" panose="020F0502020204030204" pitchFamily="34" charset="0"/>
                          <a:ea typeface="+mn-ea"/>
                          <a:cs typeface="+mn-cs"/>
                        </a:rPr>
                        <a:t>pm_dcm_ind.m</a:t>
                      </a:r>
                      <a:r>
                        <a:rPr lang="en-GB" sz="1000" b="0" i="0" kern="1200" dirty="0">
                          <a:solidFill>
                            <a:srgbClr val="000000"/>
                          </a:solidFill>
                          <a:effectLst/>
                          <a:latin typeface="Calibri" panose="020F0502020204030204" pitchFamily="34" charset="0"/>
                          <a:ea typeface="+mn-ea"/>
                          <a:cs typeface="+mn-cs"/>
                        </a:rPr>
                        <a:t> and </a:t>
                      </a:r>
                      <a:r>
                        <a:rPr lang="en-GB" sz="1000" b="0" i="0" kern="1200" dirty="0" err="1">
                          <a:solidFill>
                            <a:srgbClr val="000000"/>
                          </a:solidFill>
                          <a:effectLst/>
                          <a:latin typeface="Calibri" panose="020F0502020204030204" pitchFamily="34" charset="0"/>
                          <a:ea typeface="+mn-ea"/>
                          <a:cs typeface="+mn-cs"/>
                        </a:rPr>
                        <a:t>spm_fx_ind.m</a:t>
                      </a:r>
                      <a:r>
                        <a:rPr lang="en-GB" sz="1000" b="0" i="0" kern="1200" dirty="0">
                          <a:solidFill>
                            <a:srgbClr val="000000"/>
                          </a:solidFill>
                          <a:effectLst/>
                          <a:latin typeface="Calibri" panose="020F0502020204030204" pitchFamily="34" charset="0"/>
                          <a:ea typeface="+mn-ea"/>
                          <a:cs typeface="+mn-cs"/>
                        </a:rPr>
                        <a:t>). This model is not covered in the publication (Pereira et al. (2021)). For details, refer to Chen et al. (2008)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605554"/>
                  </a:ext>
                </a:extLst>
              </a:tr>
              <a:tr h="7022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PHA (phase coupling)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kern="1200" dirty="0">
                          <a:solidFill>
                            <a:srgbClr val="000000"/>
                          </a:solidFill>
                          <a:effectLst/>
                          <a:latin typeface="Calibri" panose="020F0502020204030204" pitchFamily="34" charset="0"/>
                          <a:ea typeface="+mn-ea"/>
                          <a:cs typeface="+mn-cs"/>
                        </a:rPr>
                        <a:t>DCM for </a:t>
                      </a:r>
                      <a:r>
                        <a:rPr lang="en-GB" sz="1000" b="0" i="0" u="sng" kern="1200" dirty="0">
                          <a:solidFill>
                            <a:srgbClr val="000000"/>
                          </a:solidFill>
                          <a:effectLst/>
                          <a:latin typeface="Calibri" panose="020F0502020204030204" pitchFamily="34" charset="0"/>
                          <a:ea typeface="+mn-ea"/>
                          <a:cs typeface="+mn-cs"/>
                        </a:rPr>
                        <a:t>phase coupling</a:t>
                      </a:r>
                      <a:r>
                        <a:rPr lang="en-GB" sz="1000" b="0" i="0" kern="1200" dirty="0">
                          <a:solidFill>
                            <a:srgbClr val="000000"/>
                          </a:solidFill>
                          <a:effectLst/>
                          <a:latin typeface="Calibri" panose="020F0502020204030204" pitchFamily="34" charset="0"/>
                          <a:ea typeface="+mn-ea"/>
                          <a:cs typeface="+mn-cs"/>
                        </a:rPr>
                        <a:t>. SPM will automatically choose the associated neuronal model for you (see </a:t>
                      </a:r>
                      <a:r>
                        <a:rPr lang="en-GB" sz="1000" b="0" i="0" kern="1200" dirty="0" err="1">
                          <a:solidFill>
                            <a:srgbClr val="000000"/>
                          </a:solidFill>
                          <a:effectLst/>
                          <a:latin typeface="Calibri" panose="020F0502020204030204" pitchFamily="34" charset="0"/>
                          <a:ea typeface="+mn-ea"/>
                          <a:cs typeface="+mn-cs"/>
                        </a:rPr>
                        <a:t>spm_dcm_phase.m</a:t>
                      </a:r>
                      <a:r>
                        <a:rPr lang="en-GB" sz="1000" b="0" i="0" kern="1200" dirty="0">
                          <a:solidFill>
                            <a:srgbClr val="000000"/>
                          </a:solidFill>
                          <a:effectLst/>
                          <a:latin typeface="Calibri" panose="020F0502020204030204" pitchFamily="34" charset="0"/>
                          <a:ea typeface="+mn-ea"/>
                          <a:cs typeface="+mn-cs"/>
                        </a:rPr>
                        <a:t> and </a:t>
                      </a:r>
                      <a:r>
                        <a:rPr lang="en-GB" sz="1000" b="0" i="0" kern="1200" dirty="0" err="1">
                          <a:solidFill>
                            <a:srgbClr val="000000"/>
                          </a:solidFill>
                          <a:effectLst/>
                          <a:latin typeface="Calibri" panose="020F0502020204030204" pitchFamily="34" charset="0"/>
                          <a:ea typeface="+mn-ea"/>
                          <a:cs typeface="+mn-cs"/>
                        </a:rPr>
                        <a:t>spm_fx_phase.m</a:t>
                      </a:r>
                      <a:r>
                        <a:rPr lang="en-GB" sz="1000" b="0" i="0" kern="1200" dirty="0">
                          <a:solidFill>
                            <a:srgbClr val="000000"/>
                          </a:solidFill>
                          <a:effectLst/>
                          <a:latin typeface="Calibri" panose="020F0502020204030204" pitchFamily="34" charset="0"/>
                          <a:ea typeface="+mn-ea"/>
                          <a:cs typeface="+mn-cs"/>
                        </a:rPr>
                        <a:t>). </a:t>
                      </a:r>
                    </a:p>
                    <a:p>
                      <a:r>
                        <a:rPr lang="en-GB" sz="1000" b="0" i="0" kern="1200" dirty="0">
                          <a:solidFill>
                            <a:srgbClr val="000000"/>
                          </a:solidFill>
                          <a:effectLst/>
                          <a:latin typeface="Calibri" panose="020F0502020204030204" pitchFamily="34" charset="0"/>
                          <a:ea typeface="+mn-ea"/>
                          <a:cs typeface="+mn-cs"/>
                        </a:rPr>
                        <a:t>This model is not covered in the publication (Pereira et al. (2021)). For details, refer to Penny et al. (2009)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88884"/>
                  </a:ext>
                </a:extLst>
              </a:tr>
              <a:tr h="346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NFM (neural field model) </a:t>
                      </a:r>
                      <a:br>
                        <a:rPr lang="en-GB" sz="1200" b="1" kern="1200" dirty="0">
                          <a:solidFill>
                            <a:schemeClr val="bg1"/>
                          </a:solidFill>
                          <a:latin typeface="+mn-lt"/>
                          <a:ea typeface="+mn-ea"/>
                          <a:cs typeface="+mn-cs"/>
                        </a:rPr>
                      </a:b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kern="1200" dirty="0">
                          <a:solidFill>
                            <a:srgbClr val="000000"/>
                          </a:solidFill>
                          <a:effectLst/>
                          <a:latin typeface="Calibri" panose="020F0502020204030204" pitchFamily="34" charset="0"/>
                          <a:ea typeface="+mn-ea"/>
                          <a:cs typeface="+mn-cs"/>
                        </a:rPr>
                        <a:t>Can only be used with the NFM neuronal model.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481202"/>
                  </a:ext>
                </a:extLst>
              </a:tr>
            </a:tbl>
          </a:graphicData>
        </a:graphic>
      </p:graphicFrame>
      <p:sp>
        <p:nvSpPr>
          <p:cNvPr id="15" name="Rectangle 14">
            <a:extLst>
              <a:ext uri="{FF2B5EF4-FFF2-40B4-BE49-F238E27FC236}">
                <a16:creationId xmlns:a16="http://schemas.microsoft.com/office/drawing/2014/main" id="{C558CE31-B28A-4113-9147-329BD1A87E39}"/>
              </a:ext>
            </a:extLst>
          </p:cNvPr>
          <p:cNvSpPr/>
          <p:nvPr/>
        </p:nvSpPr>
        <p:spPr>
          <a:xfrm>
            <a:off x="6400800" y="6054271"/>
            <a:ext cx="5447929" cy="60778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Pereira et al. (2021), </a:t>
            </a:r>
            <a:r>
              <a:rPr lang="en-GB" sz="1200" i="1" dirty="0">
                <a:solidFill>
                  <a:schemeClr val="bg2">
                    <a:lumMod val="10000"/>
                  </a:schemeClr>
                </a:solidFill>
                <a:latin typeface="+mj-lt"/>
              </a:rPr>
              <a:t>Conductance-based DCM: A mathematical review of its application to cross-power spectral densities, </a:t>
            </a:r>
            <a:r>
              <a:rPr lang="en-GB" sz="1200" dirty="0">
                <a:solidFill>
                  <a:schemeClr val="bg2">
                    <a:lumMod val="10000"/>
                  </a:schemeClr>
                </a:solidFill>
                <a:latin typeface="+mj-lt"/>
              </a:rPr>
              <a:t>Preprint: arXiv:2104.02957</a:t>
            </a:r>
          </a:p>
        </p:txBody>
      </p:sp>
      <p:graphicFrame>
        <p:nvGraphicFramePr>
          <p:cNvPr id="16" name="Table 2">
            <a:extLst>
              <a:ext uri="{FF2B5EF4-FFF2-40B4-BE49-F238E27FC236}">
                <a16:creationId xmlns:a16="http://schemas.microsoft.com/office/drawing/2014/main" id="{4DC30A98-48C1-46E5-9887-82D1B3558A16}"/>
              </a:ext>
            </a:extLst>
          </p:cNvPr>
          <p:cNvGraphicFramePr>
            <a:graphicFrameLocks noGrp="1"/>
          </p:cNvGraphicFramePr>
          <p:nvPr>
            <p:extLst>
              <p:ext uri="{D42A27DB-BD31-4B8C-83A1-F6EECF244321}">
                <p14:modId xmlns:p14="http://schemas.microsoft.com/office/powerpoint/2010/main" val="435655563"/>
              </p:ext>
            </p:extLst>
          </p:nvPr>
        </p:nvGraphicFramePr>
        <p:xfrm>
          <a:off x="197864" y="1574348"/>
          <a:ext cx="5840080" cy="5215600"/>
        </p:xfrm>
        <a:graphic>
          <a:graphicData uri="http://schemas.openxmlformats.org/drawingml/2006/table">
            <a:tbl>
              <a:tblPr firstRow="1" firstCol="1" bandRow="1">
                <a:tableStyleId>{2A488322-F2BA-4B5B-9748-0D474271808F}</a:tableStyleId>
              </a:tblPr>
              <a:tblGrid>
                <a:gridCol w="2619185">
                  <a:extLst>
                    <a:ext uri="{9D8B030D-6E8A-4147-A177-3AD203B41FA5}">
                      <a16:colId xmlns:a16="http://schemas.microsoft.com/office/drawing/2014/main" val="2153554735"/>
                    </a:ext>
                  </a:extLst>
                </a:gridCol>
                <a:gridCol w="3220895">
                  <a:extLst>
                    <a:ext uri="{9D8B030D-6E8A-4147-A177-3AD203B41FA5}">
                      <a16:colId xmlns:a16="http://schemas.microsoft.com/office/drawing/2014/main" val="949850382"/>
                    </a:ext>
                  </a:extLst>
                </a:gridCol>
              </a:tblGrid>
              <a:tr h="278391">
                <a:tc>
                  <a:txBody>
                    <a:bodyPr/>
                    <a:lstStyle/>
                    <a:p>
                      <a:r>
                        <a:rPr lang="en-GB" sz="1600" dirty="0"/>
                        <a:t>Neuronal Model</a:t>
                      </a:r>
                    </a:p>
                  </a:txBody>
                  <a:tcPr>
                    <a:solidFill>
                      <a:schemeClr val="bg2">
                        <a:lumMod val="75000"/>
                      </a:schemeClr>
                    </a:solidFill>
                  </a:tcPr>
                </a:tc>
                <a:tc>
                  <a:txBody>
                    <a:bodyPr/>
                    <a:lstStyle/>
                    <a:p>
                      <a:r>
                        <a:rPr lang="en-GB" sz="1600" dirty="0"/>
                        <a:t>Description</a:t>
                      </a:r>
                    </a:p>
                  </a:txBody>
                  <a:tcPr>
                    <a:solidFill>
                      <a:schemeClr val="bg2">
                        <a:lumMod val="75000"/>
                      </a:schemeClr>
                    </a:solidFill>
                  </a:tcPr>
                </a:tc>
                <a:extLst>
                  <a:ext uri="{0D108BD9-81ED-4DB2-BD59-A6C34878D82A}">
                    <a16:rowId xmlns:a16="http://schemas.microsoft.com/office/drawing/2014/main" val="55519068"/>
                  </a:ext>
                </a:extLst>
              </a:tr>
              <a:tr h="253082">
                <a:tc>
                  <a:txBody>
                    <a:bodyPr/>
                    <a:lstStyle/>
                    <a:p>
                      <a:r>
                        <a:rPr lang="en-GB" sz="1200" b="1" kern="1200" dirty="0">
                          <a:solidFill>
                            <a:schemeClr val="bg1"/>
                          </a:solidFill>
                          <a:latin typeface="+mn-lt"/>
                          <a:ea typeface="+mn-ea"/>
                          <a:cs typeface="+mn-cs"/>
                        </a:rPr>
                        <a:t>ERP (evoked-response potential) </a:t>
                      </a:r>
                    </a:p>
                  </a:txBody>
                  <a:tcPr anchor="ct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3-population convolution-based NMM.</a:t>
                      </a:r>
                      <a:endParaRPr lang="en-GB" dirty="0">
                        <a:effectLst/>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395617"/>
                  </a:ext>
                </a:extLst>
              </a:tr>
              <a:tr h="455548">
                <a:tc>
                  <a:txBody>
                    <a:bodyPr/>
                    <a:lstStyle/>
                    <a:p>
                      <a:r>
                        <a:rPr lang="en-GB" sz="1200" b="1" kern="1200" dirty="0">
                          <a:solidFill>
                            <a:schemeClr val="bg1"/>
                          </a:solidFill>
                          <a:latin typeface="+mn-lt"/>
                          <a:ea typeface="+mn-ea"/>
                          <a:cs typeface="+mn-cs"/>
                        </a:rPr>
                        <a:t>SEP (sensory evoked potential)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Variant of the ERP model, with different fixed parameter values (see </a:t>
                      </a:r>
                      <a:r>
                        <a:rPr lang="en-GB" sz="1000" b="0" i="0" dirty="0" err="1">
                          <a:solidFill>
                            <a:srgbClr val="000000"/>
                          </a:solidFill>
                          <a:effectLst/>
                          <a:latin typeface="Calibri" panose="020F0502020204030204" pitchFamily="34" charset="0"/>
                        </a:rPr>
                        <a:t>spm_fx_sep.m</a:t>
                      </a:r>
                      <a:r>
                        <a:rPr lang="en-GB" sz="1000" b="0" i="0" dirty="0">
                          <a:solidFill>
                            <a:srgbClr val="000000"/>
                          </a:solidFill>
                          <a:effectLst/>
                          <a:latin typeface="Calibri" panose="020F0502020204030204" pitchFamily="34" charset="0"/>
                        </a:rPr>
                        <a:t>). As with the ERP model, this is a 3-population convolution-based NMM.</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066186"/>
                  </a:ext>
                </a:extLst>
              </a:tr>
              <a:tr h="835172">
                <a:tc>
                  <a:txBody>
                    <a:bodyPr/>
                    <a:lstStyle/>
                    <a:p>
                      <a:r>
                        <a:rPr lang="en-GB" sz="1200" b="1" kern="1200" dirty="0">
                          <a:solidFill>
                            <a:schemeClr val="bg1"/>
                          </a:solidFill>
                          <a:latin typeface="+mn-lt"/>
                          <a:ea typeface="+mn-ea"/>
                          <a:cs typeface="+mn-cs"/>
                        </a:rPr>
                        <a:t>LFP (local field potential)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3-population convolution-based NMM. This model is conceptually the same as the ERP model, except for the inhibitory within-source connections: the inhibitory population has recurrent self-connections.</a:t>
                      </a:r>
                      <a:br>
                        <a:rPr lang="en-GB" sz="1000" b="0" i="0" dirty="0">
                          <a:solidFill>
                            <a:srgbClr val="000000"/>
                          </a:solidFill>
                          <a:effectLst/>
                          <a:latin typeface="Calibri" panose="020F0502020204030204" pitchFamily="34" charset="0"/>
                        </a:rPr>
                      </a:br>
                      <a:r>
                        <a:rPr lang="en-GB" sz="1000" b="0" i="0" dirty="0">
                          <a:solidFill>
                            <a:srgbClr val="000000"/>
                          </a:solidFill>
                          <a:effectLst/>
                          <a:latin typeface="Calibri" panose="020F0502020204030204" pitchFamily="34" charset="0"/>
                        </a:rPr>
                        <a:t>These were included to allow for modelling of high-frequency oscillations in the beta band (Moran et al. (2007)).</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731511"/>
                  </a:ext>
                </a:extLst>
              </a:tr>
              <a:tr h="253082">
                <a:tc>
                  <a:txBody>
                    <a:bodyPr/>
                    <a:lstStyle/>
                    <a:p>
                      <a:r>
                        <a:rPr lang="en-GB" sz="1200" b="1" kern="1200" dirty="0">
                          <a:solidFill>
                            <a:schemeClr val="bg1"/>
                          </a:solidFill>
                          <a:latin typeface="+mn-lt"/>
                          <a:ea typeface="+mn-ea"/>
                          <a:cs typeface="+mn-cs"/>
                        </a:rPr>
                        <a:t>CMC (canonical microcircuit)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4-population convolution-based NMM.</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201244"/>
                  </a:ext>
                </a:extLst>
              </a:tr>
              <a:tr h="253082">
                <a:tc>
                  <a:txBody>
                    <a:bodyPr/>
                    <a:lstStyle/>
                    <a:p>
                      <a:r>
                        <a:rPr lang="en-GB" sz="1200" b="1" kern="1200" dirty="0">
                          <a:solidFill>
                            <a:schemeClr val="bg1"/>
                          </a:solidFill>
                          <a:latin typeface="+mn-lt"/>
                          <a:ea typeface="+mn-ea"/>
                          <a:cs typeface="+mn-cs"/>
                        </a:rPr>
                        <a:t>NMM (neural mass model)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3-population conductance-based NMM.</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380585"/>
                  </a:ext>
                </a:extLst>
              </a:tr>
              <a:tr h="253082">
                <a:tc>
                  <a:txBody>
                    <a:bodyPr/>
                    <a:lstStyle/>
                    <a:p>
                      <a:r>
                        <a:rPr lang="en-GB" sz="1200" b="1" kern="1200" dirty="0">
                          <a:solidFill>
                            <a:schemeClr val="bg1"/>
                          </a:solidFill>
                          <a:latin typeface="+mn-lt"/>
                          <a:ea typeface="+mn-ea"/>
                          <a:cs typeface="+mn-cs"/>
                        </a:rPr>
                        <a:t>MFM (mean field model)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3-population conductance-based MFM.</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340231"/>
                  </a:ext>
                </a:extLst>
              </a:tr>
              <a:tr h="430240">
                <a:tc>
                  <a:txBody>
                    <a:bodyPr/>
                    <a:lstStyle/>
                    <a:p>
                      <a:r>
                        <a:rPr lang="en-GB" sz="1200" b="1" kern="1200" dirty="0">
                          <a:solidFill>
                            <a:schemeClr val="bg1"/>
                          </a:solidFill>
                          <a:latin typeface="+mn-lt"/>
                          <a:ea typeface="+mn-ea"/>
                          <a:cs typeface="+mn-cs"/>
                        </a:rPr>
                        <a:t>CMM (canonical microcircuit model)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4-population conductance-based NMM.</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075219"/>
                  </a:ext>
                </a:extLst>
              </a:tr>
              <a:tr h="455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NMDA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3-population conductance-based NMM (defining an MFM model is also possible, but not via the GUI). This model includes the NMDA receptor</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605554"/>
                  </a:ext>
                </a:extLst>
              </a:tr>
              <a:tr h="3290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CMM_NMDA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4-population conductance-based NMM. This model includes the NMDA receptor.</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88884"/>
                  </a:ext>
                </a:extLst>
              </a:tr>
              <a:tr h="582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NFM (neural field model) </a:t>
                      </a:r>
                      <a:br>
                        <a:rPr lang="en-GB" sz="1200" b="1" kern="1200" dirty="0">
                          <a:solidFill>
                            <a:schemeClr val="bg1"/>
                          </a:solidFill>
                          <a:latin typeface="+mn-lt"/>
                          <a:ea typeface="+mn-ea"/>
                          <a:cs typeface="+mn-cs"/>
                        </a:rPr>
                      </a:br>
                      <a:endParaRPr lang="en-GB" sz="1200" b="1" kern="1200" dirty="0">
                        <a:solidFill>
                          <a:schemeClr val="bg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000" b="0" i="0" dirty="0">
                          <a:solidFill>
                            <a:srgbClr val="000000"/>
                          </a:solidFill>
                          <a:effectLst/>
                          <a:latin typeface="Calibri" panose="020F0502020204030204" pitchFamily="34" charset="0"/>
                        </a:rPr>
                        <a:t>3-population convolution-based NFM. Although possible via the GUI, combining this option along with an ERP or CSD observation model does not make sense and will consequently return an error (see </a:t>
                      </a:r>
                      <a:r>
                        <a:rPr lang="en-GB" sz="1000" b="0" i="0" dirty="0" err="1">
                          <a:solidFill>
                            <a:srgbClr val="000000"/>
                          </a:solidFill>
                          <a:effectLst/>
                          <a:latin typeface="Calibri" panose="020F0502020204030204" pitchFamily="34" charset="0"/>
                        </a:rPr>
                        <a:t>spm_dcm_x_neural.m</a:t>
                      </a:r>
                      <a:r>
                        <a:rPr lang="en-GB" sz="1000" b="0" i="0" dirty="0">
                          <a:solidFill>
                            <a:srgbClr val="000000"/>
                          </a:solidFill>
                          <a:effectLst/>
                          <a:latin typeface="Calibri" panose="020F0502020204030204" pitchFamily="34" charset="0"/>
                        </a:rPr>
                        <a:t>).</a:t>
                      </a:r>
                      <a:endParaRPr lang="en-GB" dirty="0">
                        <a:effectLs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481202"/>
                  </a:ext>
                </a:extLst>
              </a:tr>
            </a:tbl>
          </a:graphicData>
        </a:graphic>
      </p:graphicFrame>
    </p:spTree>
    <p:extLst>
      <p:ext uri="{BB962C8B-B14F-4D97-AF65-F5344CB8AC3E}">
        <p14:creationId xmlns:p14="http://schemas.microsoft.com/office/powerpoint/2010/main" val="328054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Resources and References</a:t>
            </a:r>
          </a:p>
        </p:txBody>
      </p:sp>
      <p:sp>
        <p:nvSpPr>
          <p:cNvPr id="8" name="Rectangle 7">
            <a:extLst>
              <a:ext uri="{FF2B5EF4-FFF2-40B4-BE49-F238E27FC236}">
                <a16:creationId xmlns:a16="http://schemas.microsoft.com/office/drawing/2014/main" id="{8E9E339F-FD76-4F20-95D2-7CF5BF62548D}"/>
              </a:ext>
            </a:extLst>
          </p:cNvPr>
          <p:cNvSpPr/>
          <p:nvPr/>
        </p:nvSpPr>
        <p:spPr>
          <a:xfrm>
            <a:off x="0" y="1733550"/>
            <a:ext cx="12192000" cy="46863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457200"/>
            <a:r>
              <a:rPr lang="en-GB" sz="1600" dirty="0">
                <a:solidFill>
                  <a:schemeClr val="bg2">
                    <a:lumMod val="10000"/>
                  </a:schemeClr>
                </a:solidFill>
                <a:latin typeface="+mj-lt"/>
              </a:rPr>
              <a:t>MMN paper, dataset and tutorial:</a:t>
            </a:r>
          </a:p>
          <a:p>
            <a:pPr marL="812800" indent="-355600">
              <a:buFont typeface="Arial" panose="020B0604020202020204" pitchFamily="34" charset="0"/>
              <a:buChar char="•"/>
            </a:pPr>
            <a:r>
              <a:rPr lang="en-GB" sz="1600" b="1" dirty="0">
                <a:solidFill>
                  <a:schemeClr val="bg2">
                    <a:lumMod val="10000"/>
                  </a:schemeClr>
                </a:solidFill>
                <a:latin typeface="+mj-lt"/>
              </a:rPr>
              <a:t>Garrido et al. (2007)</a:t>
            </a:r>
            <a:r>
              <a:rPr lang="en-GB" sz="1600" dirty="0">
                <a:solidFill>
                  <a:schemeClr val="bg2">
                    <a:lumMod val="10000"/>
                  </a:schemeClr>
                </a:solidFill>
                <a:latin typeface="+mj-lt"/>
              </a:rPr>
              <a:t>, Dynamic causal modelling of evoked responses: A reproducibility study</a:t>
            </a:r>
          </a:p>
          <a:p>
            <a:pPr marL="812800" indent="-355600">
              <a:buFont typeface="Arial" panose="020B0604020202020204" pitchFamily="34" charset="0"/>
              <a:buChar char="•"/>
            </a:pPr>
            <a:r>
              <a:rPr lang="en-GB" sz="1600" b="1" dirty="0">
                <a:solidFill>
                  <a:schemeClr val="bg2">
                    <a:lumMod val="10000"/>
                  </a:schemeClr>
                </a:solidFill>
                <a:latin typeface="+mj-lt"/>
              </a:rPr>
              <a:t>Garrido et al. (2008)</a:t>
            </a:r>
            <a:r>
              <a:rPr lang="en-GB" sz="1600" dirty="0">
                <a:solidFill>
                  <a:schemeClr val="bg2">
                    <a:lumMod val="10000"/>
                  </a:schemeClr>
                </a:solidFill>
                <a:latin typeface="+mj-lt"/>
              </a:rPr>
              <a:t>, The functional anatomy of the MMN: A DCM study of the roving paradigm</a:t>
            </a:r>
          </a:p>
          <a:p>
            <a:pPr marL="812800" indent="-355600">
              <a:buFont typeface="Arial" panose="020B0604020202020204" pitchFamily="34" charset="0"/>
              <a:buChar char="•"/>
            </a:pPr>
            <a:r>
              <a:rPr lang="en-GB" sz="1600" dirty="0">
                <a:solidFill>
                  <a:schemeClr val="bg2">
                    <a:lumMod val="10000"/>
                  </a:schemeClr>
                </a:solidFill>
                <a:latin typeface="+mj-lt"/>
              </a:rPr>
              <a:t>Garrido et al. (2009), The mismatch negativity: A review of underlying mechanisms</a:t>
            </a:r>
          </a:p>
          <a:p>
            <a:pPr marL="812800" indent="-355600">
              <a:buFont typeface="Arial" panose="020B0604020202020204" pitchFamily="34" charset="0"/>
              <a:buChar char="•"/>
            </a:pPr>
            <a:r>
              <a:rPr lang="en-GB" sz="1600" dirty="0">
                <a:solidFill>
                  <a:schemeClr val="bg2">
                    <a:lumMod val="10000"/>
                  </a:schemeClr>
                </a:solidFill>
                <a:latin typeface="+mj-lt"/>
              </a:rPr>
              <a:t>Dataset, available via: </a:t>
            </a:r>
            <a:r>
              <a:rPr lang="en-GB" sz="1600" dirty="0">
                <a:solidFill>
                  <a:schemeClr val="bg2">
                    <a:lumMod val="10000"/>
                  </a:schemeClr>
                </a:solidFill>
                <a:latin typeface="+mj-lt"/>
                <a:hlinkClick r:id="rId2"/>
              </a:rPr>
              <a:t>http://www.fil.ion.ucl.ac.uk/spm/data/eeg_mmn/</a:t>
            </a:r>
            <a:r>
              <a:rPr lang="en-GB" sz="1600" dirty="0">
                <a:solidFill>
                  <a:schemeClr val="bg2">
                    <a:lumMod val="10000"/>
                  </a:schemeClr>
                </a:solidFill>
                <a:latin typeface="+mj-lt"/>
              </a:rPr>
              <a:t> </a:t>
            </a:r>
          </a:p>
          <a:p>
            <a:pPr marL="800100" indent="-342900">
              <a:buFont typeface="Arial" panose="020B0604020202020204" pitchFamily="34" charset="0"/>
              <a:buChar char="•"/>
            </a:pPr>
            <a:r>
              <a:rPr lang="en-GB" sz="1600" b="1" dirty="0">
                <a:solidFill>
                  <a:schemeClr val="bg2">
                    <a:lumMod val="10000"/>
                  </a:schemeClr>
                </a:solidFill>
                <a:latin typeface="+mj-lt"/>
              </a:rPr>
              <a:t>SPM Software, homepage, documentation and handbook: </a:t>
            </a:r>
            <a:r>
              <a:rPr lang="en-GB" sz="1600" dirty="0">
                <a:solidFill>
                  <a:schemeClr val="bg2">
                    <a:lumMod val="10000"/>
                  </a:schemeClr>
                </a:solidFill>
                <a:latin typeface="+mj-lt"/>
                <a:hlinkClick r:id="rId3"/>
              </a:rPr>
              <a:t>https://www.fil.ion.ucl.ac.uk/spm/doc/</a:t>
            </a:r>
            <a:r>
              <a:rPr lang="en-GB" sz="1600" dirty="0">
                <a:solidFill>
                  <a:schemeClr val="bg2">
                    <a:lumMod val="10000"/>
                  </a:schemeClr>
                </a:solidFill>
                <a:latin typeface="+mj-lt"/>
              </a:rPr>
              <a:t>   </a:t>
            </a:r>
          </a:p>
          <a:p>
            <a:pPr marL="1257300" lvl="1" indent="-342900">
              <a:buFont typeface="Arial" panose="020B0604020202020204" pitchFamily="34" charset="0"/>
              <a:buChar char="•"/>
            </a:pPr>
            <a:r>
              <a:rPr lang="en-GB" sz="1600" b="1" dirty="0">
                <a:solidFill>
                  <a:schemeClr val="bg2">
                    <a:lumMod val="10000"/>
                  </a:schemeClr>
                </a:solidFill>
                <a:latin typeface="+mj-lt"/>
              </a:rPr>
              <a:t>Tutorial on the MMN case study in SPM Manual Ch. 40</a:t>
            </a:r>
            <a:r>
              <a:rPr lang="en-GB" sz="1600" dirty="0">
                <a:solidFill>
                  <a:schemeClr val="bg2">
                    <a:lumMod val="10000"/>
                  </a:schemeClr>
                </a:solidFill>
                <a:latin typeface="+mj-lt"/>
              </a:rPr>
              <a:t>, </a:t>
            </a:r>
            <a:r>
              <a:rPr lang="en-GB" sz="1600" i="1" dirty="0">
                <a:solidFill>
                  <a:schemeClr val="bg2">
                    <a:lumMod val="10000"/>
                  </a:schemeClr>
                </a:solidFill>
                <a:latin typeface="+mj-lt"/>
              </a:rPr>
              <a:t>EEG Mismatch negativity data</a:t>
            </a:r>
          </a:p>
          <a:p>
            <a:pPr marL="457200"/>
            <a:endParaRPr lang="en-GB" sz="1600" dirty="0">
              <a:solidFill>
                <a:schemeClr val="bg2">
                  <a:lumMod val="10000"/>
                </a:schemeClr>
              </a:solidFill>
              <a:latin typeface="+mj-lt"/>
            </a:endParaRPr>
          </a:p>
          <a:p>
            <a:pPr marL="457200"/>
            <a:r>
              <a:rPr lang="en-GB" sz="1600" dirty="0">
                <a:solidFill>
                  <a:schemeClr val="bg2">
                    <a:lumMod val="10000"/>
                  </a:schemeClr>
                </a:solidFill>
                <a:latin typeface="+mj-lt"/>
              </a:rPr>
              <a:t>Further theoretical and practical training / guidance:</a:t>
            </a:r>
          </a:p>
          <a:p>
            <a:pPr marL="800100" indent="-342900">
              <a:buFont typeface="Arial" panose="020B0604020202020204" pitchFamily="34" charset="0"/>
              <a:buChar char="•"/>
            </a:pPr>
            <a:r>
              <a:rPr lang="en-GB" sz="1600" dirty="0">
                <a:solidFill>
                  <a:schemeClr val="bg2">
                    <a:lumMod val="10000"/>
                  </a:schemeClr>
                </a:solidFill>
                <a:latin typeface="+mj-lt"/>
              </a:rPr>
              <a:t>SPM for MEG/EEG (online) Workshop (10-13 May 2021)</a:t>
            </a:r>
          </a:p>
          <a:p>
            <a:pPr marL="1257300" lvl="1" indent="-342900">
              <a:buFont typeface="Arial" panose="020B0604020202020204" pitchFamily="34" charset="0"/>
              <a:buChar char="•"/>
            </a:pPr>
            <a:r>
              <a:rPr lang="en-GB" sz="1600" dirty="0">
                <a:solidFill>
                  <a:schemeClr val="bg2">
                    <a:lumMod val="10000"/>
                  </a:schemeClr>
                </a:solidFill>
                <a:latin typeface="+mj-lt"/>
              </a:rPr>
              <a:t>Overview: </a:t>
            </a:r>
            <a:r>
              <a:rPr lang="en-GB" sz="1600" dirty="0">
                <a:solidFill>
                  <a:schemeClr val="bg2">
                    <a:lumMod val="10000"/>
                  </a:schemeClr>
                </a:solidFill>
                <a:latin typeface="+mj-lt"/>
                <a:hlinkClick r:id="rId4"/>
              </a:rPr>
              <a:t>https://www.fil.ion.ucl.ac.uk/spm/course/london/</a:t>
            </a:r>
            <a:r>
              <a:rPr lang="en-GB" sz="1600" dirty="0">
                <a:solidFill>
                  <a:schemeClr val="bg2">
                    <a:lumMod val="10000"/>
                  </a:schemeClr>
                </a:solidFill>
                <a:latin typeface="+mj-lt"/>
              </a:rPr>
              <a:t> (registration also via </a:t>
            </a:r>
            <a:r>
              <a:rPr lang="en-GB" sz="1600" dirty="0" err="1">
                <a:solidFill>
                  <a:schemeClr val="bg2">
                    <a:lumMod val="10000"/>
                  </a:schemeClr>
                </a:solidFill>
                <a:latin typeface="+mj-lt"/>
              </a:rPr>
              <a:t>Inkpath</a:t>
            </a:r>
            <a:r>
              <a:rPr lang="en-GB" sz="1600" dirty="0">
                <a:solidFill>
                  <a:schemeClr val="bg2">
                    <a:lumMod val="10000"/>
                  </a:schemeClr>
                </a:solidFill>
                <a:latin typeface="+mj-lt"/>
              </a:rPr>
              <a:t> for UCL PhDs)</a:t>
            </a:r>
          </a:p>
          <a:p>
            <a:pPr marL="1257300" lvl="1" indent="-342900">
              <a:buFont typeface="Arial" panose="020B0604020202020204" pitchFamily="34" charset="0"/>
              <a:buChar char="•"/>
            </a:pPr>
            <a:r>
              <a:rPr lang="en-GB" sz="1600" dirty="0">
                <a:solidFill>
                  <a:schemeClr val="bg2">
                    <a:lumMod val="10000"/>
                  </a:schemeClr>
                </a:solidFill>
                <a:latin typeface="+mj-lt"/>
              </a:rPr>
              <a:t>Programme: </a:t>
            </a:r>
            <a:r>
              <a:rPr lang="en-GB" sz="1600" dirty="0">
                <a:solidFill>
                  <a:schemeClr val="bg2">
                    <a:lumMod val="10000"/>
                  </a:schemeClr>
                </a:solidFill>
                <a:latin typeface="+mj-lt"/>
                <a:hlinkClick r:id="rId5"/>
              </a:rPr>
              <a:t>https://www.fil.ion.ucl.ac.uk/spm/course/london/SPM_MEG-EEG_2021.pdf</a:t>
            </a:r>
            <a:r>
              <a:rPr lang="en-GB" sz="1600" b="1" dirty="0">
                <a:solidFill>
                  <a:schemeClr val="bg2">
                    <a:lumMod val="10000"/>
                  </a:schemeClr>
                </a:solidFill>
                <a:latin typeface="+mj-lt"/>
              </a:rPr>
              <a:t> </a:t>
            </a:r>
            <a:endParaRPr lang="en-GB" sz="1600" dirty="0">
              <a:solidFill>
                <a:schemeClr val="bg2">
                  <a:lumMod val="10000"/>
                </a:schemeClr>
              </a:solidFill>
              <a:latin typeface="+mj-lt"/>
            </a:endParaRPr>
          </a:p>
          <a:p>
            <a:pPr marL="1257300" lvl="1" indent="-342900">
              <a:buFont typeface="Arial" panose="020B0604020202020204" pitchFamily="34" charset="0"/>
              <a:buChar char="•"/>
            </a:pPr>
            <a:endParaRPr lang="en-GB" sz="1600" dirty="0">
              <a:solidFill>
                <a:schemeClr val="bg2">
                  <a:lumMod val="10000"/>
                </a:schemeClr>
              </a:solidFill>
              <a:latin typeface="+mj-lt"/>
            </a:endParaRPr>
          </a:p>
          <a:p>
            <a:pPr marL="742950" indent="-285750">
              <a:buFont typeface="Arial" panose="020B0604020202020204" pitchFamily="34" charset="0"/>
              <a:buChar char="•"/>
            </a:pPr>
            <a:endParaRPr lang="en-GB" sz="1600" dirty="0">
              <a:solidFill>
                <a:schemeClr val="bg2">
                  <a:lumMod val="10000"/>
                </a:schemeClr>
              </a:solidFill>
              <a:latin typeface="+mj-lt"/>
            </a:endParaRPr>
          </a:p>
          <a:p>
            <a:pPr marL="457200"/>
            <a:endParaRPr lang="en-GB" sz="1600" dirty="0">
              <a:solidFill>
                <a:schemeClr val="bg2">
                  <a:lumMod val="10000"/>
                </a:schemeClr>
              </a:solidFill>
              <a:latin typeface="+mj-lt"/>
            </a:endParaRPr>
          </a:p>
        </p:txBody>
      </p:sp>
      <p:pic>
        <p:nvPicPr>
          <p:cNvPr id="3" name="Picture 2">
            <a:extLst>
              <a:ext uri="{FF2B5EF4-FFF2-40B4-BE49-F238E27FC236}">
                <a16:creationId xmlns:a16="http://schemas.microsoft.com/office/drawing/2014/main" id="{A1A120D6-CF0E-45A7-AF18-F9E0C62AEED0}"/>
              </a:ext>
            </a:extLst>
          </p:cNvPr>
          <p:cNvPicPr>
            <a:picLocks noChangeAspect="1"/>
          </p:cNvPicPr>
          <p:nvPr/>
        </p:nvPicPr>
        <p:blipFill rotWithShape="1">
          <a:blip r:embed="rId6"/>
          <a:srcRect l="1323" t="23519" r="3137" b="50833"/>
          <a:stretch/>
        </p:blipFill>
        <p:spPr>
          <a:xfrm>
            <a:off x="2419350" y="4882576"/>
            <a:ext cx="7353300" cy="1758950"/>
          </a:xfrm>
          <a:prstGeom prst="rect">
            <a:avLst/>
          </a:prstGeom>
          <a:ln>
            <a:solidFill>
              <a:schemeClr val="accent3"/>
            </a:solidFill>
          </a:ln>
        </p:spPr>
      </p:pic>
    </p:spTree>
    <p:extLst>
      <p:ext uri="{BB962C8B-B14F-4D97-AF65-F5344CB8AC3E}">
        <p14:creationId xmlns:p14="http://schemas.microsoft.com/office/powerpoint/2010/main" val="3852667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2066925"/>
            <a:ext cx="12192000" cy="2724150"/>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500" dirty="0">
                <a:solidFill>
                  <a:schemeClr val="bg2">
                    <a:lumMod val="10000"/>
                  </a:schemeClr>
                </a:solidFill>
                <a:latin typeface="Sagona Book" panose="02020503050505020204" pitchFamily="18" charset="0"/>
              </a:rPr>
              <a:t>Summary and Outlook</a:t>
            </a:r>
          </a:p>
        </p:txBody>
      </p:sp>
    </p:spTree>
    <p:extLst>
      <p:ext uri="{BB962C8B-B14F-4D97-AF65-F5344CB8AC3E}">
        <p14:creationId xmlns:p14="http://schemas.microsoft.com/office/powerpoint/2010/main" val="1024370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Summary </a:t>
            </a:r>
          </a:p>
        </p:txBody>
      </p:sp>
      <p:sp>
        <p:nvSpPr>
          <p:cNvPr id="4" name="Rectangle 3">
            <a:extLst>
              <a:ext uri="{FF2B5EF4-FFF2-40B4-BE49-F238E27FC236}">
                <a16:creationId xmlns:a16="http://schemas.microsoft.com/office/drawing/2014/main" id="{610B12F5-F987-4A67-8013-B3B80CB72F3F}"/>
              </a:ext>
            </a:extLst>
          </p:cNvPr>
          <p:cNvSpPr/>
          <p:nvPr/>
        </p:nvSpPr>
        <p:spPr>
          <a:xfrm>
            <a:off x="0" y="1962150"/>
            <a:ext cx="11495314" cy="4457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914400" indent="-457200">
              <a:buFont typeface="Courier New" panose="02070309020205020404" pitchFamily="49" charset="0"/>
              <a:buChar char="o"/>
            </a:pPr>
            <a:r>
              <a:rPr lang="en-GB" sz="2500" dirty="0">
                <a:solidFill>
                  <a:schemeClr val="bg2">
                    <a:lumMod val="10000"/>
                  </a:schemeClr>
                </a:solidFill>
                <a:latin typeface="+mj-lt"/>
              </a:rPr>
              <a:t>DCM for ERP / ERF are a set of biophysically grounded mesoscopic models intended to elucidate causal mechanisms underlying evoked responses  </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In DCM competing hypotheses (models) are defined in terms of a) different connections, and / or b) modulations, and / or c) selection of brain regions </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They allow to infer the most parsimonious model of effective connectivity between brain regions (sources) and of modulatory effects on these connections   </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Several Bayesian techniques are used to estimate models (parameter values) as well as to compare models in single- or multiple-subject studies </a:t>
            </a:r>
          </a:p>
          <a:p>
            <a:pPr marL="914400" lvl="1"/>
            <a:endParaRPr lang="en-GB" sz="2500" dirty="0">
              <a:solidFill>
                <a:schemeClr val="bg2">
                  <a:lumMod val="10000"/>
                </a:schemeClr>
              </a:solidFill>
              <a:latin typeface="+mj-lt"/>
            </a:endParaRPr>
          </a:p>
          <a:p>
            <a:pPr marL="914400" lvl="1"/>
            <a:endParaRPr lang="en-GB" sz="2500" dirty="0">
              <a:solidFill>
                <a:schemeClr val="bg2">
                  <a:lumMod val="10000"/>
                </a:schemeClr>
              </a:solidFill>
              <a:latin typeface="+mj-lt"/>
            </a:endParaRPr>
          </a:p>
        </p:txBody>
      </p:sp>
    </p:spTree>
    <p:extLst>
      <p:ext uri="{BB962C8B-B14F-4D97-AF65-F5344CB8AC3E}">
        <p14:creationId xmlns:p14="http://schemas.microsoft.com/office/powerpoint/2010/main" val="1135841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DCM Extensions and Applications (beyond ERP / ERF)</a:t>
            </a:r>
          </a:p>
        </p:txBody>
      </p:sp>
      <p:grpSp>
        <p:nvGrpSpPr>
          <p:cNvPr id="2" name="Group 1">
            <a:extLst>
              <a:ext uri="{FF2B5EF4-FFF2-40B4-BE49-F238E27FC236}">
                <a16:creationId xmlns:a16="http://schemas.microsoft.com/office/drawing/2014/main" id="{B63F09C8-FE27-4C24-AA3C-BCC416C5BF96}"/>
              </a:ext>
            </a:extLst>
          </p:cNvPr>
          <p:cNvGrpSpPr>
            <a:grpSpLocks noChangeAspect="1"/>
          </p:cNvGrpSpPr>
          <p:nvPr/>
        </p:nvGrpSpPr>
        <p:grpSpPr>
          <a:xfrm>
            <a:off x="144720" y="1599546"/>
            <a:ext cx="7697502" cy="5037740"/>
            <a:chOff x="428497" y="857773"/>
            <a:chExt cx="9009453" cy="5896365"/>
          </a:xfrm>
        </p:grpSpPr>
        <p:sp>
          <p:nvSpPr>
            <p:cNvPr id="5" name="Rectangle 4" descr="Parchment">
              <a:extLst>
                <a:ext uri="{FF2B5EF4-FFF2-40B4-BE49-F238E27FC236}">
                  <a16:creationId xmlns:a16="http://schemas.microsoft.com/office/drawing/2014/main" id="{CA7494BF-CEE9-4289-AA46-8B81F6428677}"/>
                </a:ext>
              </a:extLst>
            </p:cNvPr>
            <p:cNvSpPr>
              <a:spLocks noChangeArrowheads="1"/>
            </p:cNvSpPr>
            <p:nvPr/>
          </p:nvSpPr>
          <p:spPr bwMode="auto">
            <a:xfrm>
              <a:off x="2139257" y="907452"/>
              <a:ext cx="5584252" cy="936104"/>
            </a:xfrm>
            <a:prstGeom prst="rect">
              <a:avLst/>
            </a:prstGeom>
            <a:noFill/>
            <a:ln w="3175">
              <a:noFill/>
              <a:miter lim="800000"/>
              <a:headEnd/>
              <a:tailEnd/>
            </a:ln>
          </p:spPr>
          <p:txBody>
            <a:bodyPr lIns="90488" tIns="44450" rIns="90488" bIns="44450" anchor="ctr"/>
            <a:lstStyle>
              <a:defPPr>
                <a:defRPr lang="en-GB"/>
              </a:defPPr>
              <a:lvl1pPr algn="r"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a:lstStyle>
            <a:p>
              <a:pPr algn="ctr"/>
              <a:endParaRPr lang="en-GB" sz="2000" dirty="0">
                <a:solidFill>
                  <a:schemeClr val="tx2"/>
                </a:solidFill>
                <a:latin typeface="Arial Narrow" panose="020B0606020202030204" pitchFamily="34" charset="0"/>
              </a:endParaRPr>
            </a:p>
            <a:p>
              <a:pPr algn="ctr"/>
              <a:r>
                <a:rPr lang="en-GB" sz="2000" dirty="0">
                  <a:solidFill>
                    <a:schemeClr val="tx2"/>
                  </a:solidFill>
                  <a:latin typeface="Arial Narrow" panose="020B0606020202030204" pitchFamily="34" charset="0"/>
                </a:rPr>
                <a:t> Dynamic causal modelling of synaptopathy</a:t>
              </a:r>
            </a:p>
            <a:p>
              <a:pPr algn="ctr"/>
              <a:endParaRPr lang="en-GB" sz="1000" dirty="0">
                <a:solidFill>
                  <a:schemeClr val="tx2"/>
                </a:solidFill>
                <a:latin typeface="Arial Narrow" panose="020B0606020202030204" pitchFamily="34" charset="0"/>
              </a:endParaRPr>
            </a:p>
            <a:p>
              <a:pPr algn="ctr"/>
              <a:r>
                <a:rPr lang="en-GB" sz="1200" b="0" dirty="0">
                  <a:solidFill>
                    <a:schemeClr val="bg1"/>
                  </a:solidFill>
                  <a:latin typeface="Arial Narrow" panose="020B0606020202030204" pitchFamily="34" charset="0"/>
                </a:rPr>
                <a:t>Karl Friston</a:t>
              </a:r>
              <a:endParaRPr lang="en-GB" sz="1000" b="0" dirty="0">
                <a:solidFill>
                  <a:schemeClr val="bg1"/>
                </a:solidFill>
                <a:latin typeface="Arial Narrow" panose="020B0606020202030204" pitchFamily="34" charset="0"/>
              </a:endParaRPr>
            </a:p>
          </p:txBody>
        </p:sp>
        <p:pic>
          <p:nvPicPr>
            <p:cNvPr id="7" name="Picture 1">
              <a:extLst>
                <a:ext uri="{FF2B5EF4-FFF2-40B4-BE49-F238E27FC236}">
                  <a16:creationId xmlns:a16="http://schemas.microsoft.com/office/drawing/2014/main" id="{9A33C92F-0B7D-4E42-B709-9E512262A0A8}"/>
                </a:ext>
              </a:extLst>
            </p:cNvPr>
            <p:cNvPicPr>
              <a:picLocks noChangeAspect="1" noChangeArrowheads="1"/>
            </p:cNvPicPr>
            <p:nvPr/>
          </p:nvPicPr>
          <p:blipFill>
            <a:blip r:embed="rId3" cstate="print"/>
            <a:srcRect/>
            <a:stretch>
              <a:fillRect/>
            </a:stretch>
          </p:blipFill>
          <p:spPr bwMode="auto">
            <a:xfrm>
              <a:off x="1847655" y="2477953"/>
              <a:ext cx="5820369" cy="3369687"/>
            </a:xfrm>
            <a:prstGeom prst="rect">
              <a:avLst/>
            </a:prstGeom>
            <a:ln>
              <a:noFill/>
            </a:ln>
            <a:effectLst>
              <a:outerShdw blurRad="292100" dist="139700" dir="2700000" algn="tl" rotWithShape="0">
                <a:srgbClr val="333333">
                  <a:alpha val="65000"/>
                </a:srgbClr>
              </a:outerShdw>
            </a:effectLst>
          </p:spPr>
        </p:pic>
        <p:pic>
          <p:nvPicPr>
            <p:cNvPr id="8" name="Picture 2">
              <a:extLst>
                <a:ext uri="{FF2B5EF4-FFF2-40B4-BE49-F238E27FC236}">
                  <a16:creationId xmlns:a16="http://schemas.microsoft.com/office/drawing/2014/main" id="{B0672F3B-444E-4661-9D7C-048B41CB5D73}"/>
                </a:ext>
              </a:extLst>
            </p:cNvPr>
            <p:cNvPicPr>
              <a:picLocks noChangeAspect="1" noChangeArrowheads="1"/>
            </p:cNvPicPr>
            <p:nvPr/>
          </p:nvPicPr>
          <p:blipFill>
            <a:blip r:embed="rId4" cstate="print"/>
            <a:srcRect/>
            <a:stretch>
              <a:fillRect/>
            </a:stretch>
          </p:blipFill>
          <p:spPr bwMode="auto">
            <a:xfrm>
              <a:off x="740534" y="857773"/>
              <a:ext cx="4263175" cy="1500952"/>
            </a:xfrm>
            <a:prstGeom prst="rect">
              <a:avLst/>
            </a:prstGeom>
            <a:ln>
              <a:noFill/>
            </a:ln>
            <a:effectLst>
              <a:outerShdw blurRad="292100" dist="139700" dir="2700000" algn="tl" rotWithShape="0">
                <a:srgbClr val="333333">
                  <a:alpha val="65000"/>
                </a:srgbClr>
              </a:outerShdw>
            </a:effectLst>
          </p:spPr>
        </p:pic>
        <p:pic>
          <p:nvPicPr>
            <p:cNvPr id="9" name="Picture 3">
              <a:extLst>
                <a:ext uri="{FF2B5EF4-FFF2-40B4-BE49-F238E27FC236}">
                  <a16:creationId xmlns:a16="http://schemas.microsoft.com/office/drawing/2014/main" id="{A49E11B7-8C23-4E81-B70B-0EA09CF1485B}"/>
                </a:ext>
              </a:extLst>
            </p:cNvPr>
            <p:cNvPicPr>
              <a:picLocks noChangeAspect="1" noChangeArrowheads="1"/>
            </p:cNvPicPr>
            <p:nvPr/>
          </p:nvPicPr>
          <p:blipFill>
            <a:blip r:embed="rId5" cstate="print"/>
            <a:srcRect/>
            <a:stretch>
              <a:fillRect/>
            </a:stretch>
          </p:blipFill>
          <p:spPr bwMode="auto">
            <a:xfrm>
              <a:off x="740532" y="4314162"/>
              <a:ext cx="4267302" cy="1607619"/>
            </a:xfrm>
            <a:prstGeom prst="rect">
              <a:avLst/>
            </a:prstGeom>
            <a:ln>
              <a:no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CDFD390C-FD6A-47C2-8A17-1966D009F8BE}"/>
                </a:ext>
              </a:extLst>
            </p:cNvPr>
            <p:cNvPicPr>
              <a:picLocks noChangeAspect="1" noChangeArrowheads="1"/>
            </p:cNvPicPr>
            <p:nvPr/>
          </p:nvPicPr>
          <p:blipFill>
            <a:blip r:embed="rId6" cstate="print"/>
            <a:srcRect l="2212"/>
            <a:stretch>
              <a:fillRect/>
            </a:stretch>
          </p:blipFill>
          <p:spPr bwMode="auto">
            <a:xfrm>
              <a:off x="5265037" y="3306045"/>
              <a:ext cx="4172913" cy="1584762"/>
            </a:xfrm>
            <a:prstGeom prst="rect">
              <a:avLst/>
            </a:prstGeom>
            <a:ln>
              <a:noFill/>
            </a:ln>
            <a:effectLst>
              <a:outerShdw blurRad="292100" dist="139700" dir="2700000" algn="tl" rotWithShape="0">
                <a:srgbClr val="333333">
                  <a:alpha val="65000"/>
                </a:srgbClr>
              </a:outerShdw>
            </a:effectLst>
          </p:spPr>
        </p:pic>
        <p:pic>
          <p:nvPicPr>
            <p:cNvPr id="11" name="Picture 5">
              <a:extLst>
                <a:ext uri="{FF2B5EF4-FFF2-40B4-BE49-F238E27FC236}">
                  <a16:creationId xmlns:a16="http://schemas.microsoft.com/office/drawing/2014/main" id="{0FC2238C-D7C6-4868-8965-49E5306D02D6}"/>
                </a:ext>
              </a:extLst>
            </p:cNvPr>
            <p:cNvPicPr>
              <a:picLocks noChangeAspect="1" noChangeArrowheads="1"/>
            </p:cNvPicPr>
            <p:nvPr/>
          </p:nvPicPr>
          <p:blipFill>
            <a:blip r:embed="rId7" cstate="print"/>
            <a:srcRect/>
            <a:stretch>
              <a:fillRect/>
            </a:stretch>
          </p:blipFill>
          <p:spPr bwMode="auto">
            <a:xfrm>
              <a:off x="428497" y="2585970"/>
              <a:ext cx="4164128" cy="165714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BD6B20A-481F-4506-88CB-F59785646876}"/>
                </a:ext>
              </a:extLst>
            </p:cNvPr>
            <p:cNvPicPr>
              <a:picLocks noChangeAspect="1" noChangeArrowheads="1"/>
            </p:cNvPicPr>
            <p:nvPr/>
          </p:nvPicPr>
          <p:blipFill>
            <a:blip r:embed="rId8" cstate="print"/>
            <a:srcRect/>
            <a:stretch>
              <a:fillRect/>
            </a:stretch>
          </p:blipFill>
          <p:spPr bwMode="auto">
            <a:xfrm>
              <a:off x="4953000" y="1127803"/>
              <a:ext cx="4176508" cy="1721905"/>
            </a:xfrm>
            <a:prstGeom prst="rect">
              <a:avLst/>
            </a:prstGeom>
            <a:ln>
              <a:noFill/>
            </a:ln>
            <a:effectLst>
              <a:outerShdw blurRad="292100" dist="139700" dir="2700000" algn="tl" rotWithShape="0">
                <a:srgbClr val="333333">
                  <a:alpha val="65000"/>
                </a:srgbClr>
              </a:outerShdw>
            </a:effectLst>
          </p:spPr>
        </p:pic>
        <p:pic>
          <p:nvPicPr>
            <p:cNvPr id="13" name="Picture 6">
              <a:extLst>
                <a:ext uri="{FF2B5EF4-FFF2-40B4-BE49-F238E27FC236}">
                  <a16:creationId xmlns:a16="http://schemas.microsoft.com/office/drawing/2014/main" id="{1BD08B11-EB62-4D64-A7A3-8D987A854D44}"/>
                </a:ext>
              </a:extLst>
            </p:cNvPr>
            <p:cNvPicPr>
              <a:picLocks noChangeAspect="1" noChangeArrowheads="1"/>
            </p:cNvPicPr>
            <p:nvPr/>
          </p:nvPicPr>
          <p:blipFill>
            <a:blip r:embed="rId9" cstate="print"/>
            <a:srcRect/>
            <a:stretch>
              <a:fillRect/>
            </a:stretch>
          </p:blipFill>
          <p:spPr bwMode="auto">
            <a:xfrm>
              <a:off x="4466615" y="5142709"/>
              <a:ext cx="4164128" cy="1611429"/>
            </a:xfrm>
            <a:prstGeom prst="rect">
              <a:avLst/>
            </a:prstGeom>
            <a:ln>
              <a:noFill/>
            </a:ln>
            <a:effectLst>
              <a:outerShdw blurRad="292100" dist="139700" dir="2700000" algn="tl" rotWithShape="0">
                <a:srgbClr val="333333">
                  <a:alpha val="65000"/>
                </a:srgbClr>
              </a:outerShdw>
            </a:effectLst>
          </p:spPr>
        </p:pic>
      </p:grpSp>
      <p:sp>
        <p:nvSpPr>
          <p:cNvPr id="15" name="Rectangle 14">
            <a:extLst>
              <a:ext uri="{FF2B5EF4-FFF2-40B4-BE49-F238E27FC236}">
                <a16:creationId xmlns:a16="http://schemas.microsoft.com/office/drawing/2014/main" id="{39FBE15E-6E44-4AF4-9A18-6B50DFE4D094}"/>
              </a:ext>
            </a:extLst>
          </p:cNvPr>
          <p:cNvSpPr/>
          <p:nvPr/>
        </p:nvSpPr>
        <p:spPr>
          <a:xfrm>
            <a:off x="110363" y="6166503"/>
            <a:ext cx="3405352" cy="57881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Friston (2019), </a:t>
            </a:r>
            <a:r>
              <a:rPr lang="en-GB" sz="1200" i="1" dirty="0">
                <a:solidFill>
                  <a:schemeClr val="bg2">
                    <a:lumMod val="10000"/>
                  </a:schemeClr>
                </a:solidFill>
                <a:latin typeface="+mj-lt"/>
              </a:rPr>
              <a:t>Dynamic Causal Modelling, </a:t>
            </a:r>
            <a:r>
              <a:rPr lang="en-GB" sz="1200" dirty="0">
                <a:solidFill>
                  <a:schemeClr val="bg2">
                    <a:lumMod val="10000"/>
                  </a:schemeClr>
                </a:solidFill>
                <a:latin typeface="+mj-lt"/>
              </a:rPr>
              <a:t>Presentation, </a:t>
            </a:r>
            <a:r>
              <a:rPr lang="en-GB" sz="1200" dirty="0" err="1">
                <a:solidFill>
                  <a:schemeClr val="bg2">
                    <a:lumMod val="10000"/>
                  </a:schemeClr>
                </a:solidFill>
                <a:latin typeface="+mj-lt"/>
              </a:rPr>
              <a:t>BrainModes</a:t>
            </a:r>
            <a:r>
              <a:rPr lang="en-GB" sz="1200" dirty="0">
                <a:solidFill>
                  <a:schemeClr val="bg2">
                    <a:lumMod val="10000"/>
                  </a:schemeClr>
                </a:solidFill>
                <a:latin typeface="+mj-lt"/>
              </a:rPr>
              <a:t> 2019, Pokhara</a:t>
            </a:r>
          </a:p>
        </p:txBody>
      </p:sp>
      <p:sp>
        <p:nvSpPr>
          <p:cNvPr id="16" name="Rectangle 15">
            <a:extLst>
              <a:ext uri="{FF2B5EF4-FFF2-40B4-BE49-F238E27FC236}">
                <a16:creationId xmlns:a16="http://schemas.microsoft.com/office/drawing/2014/main" id="{4D4EFADE-0C55-4280-9246-C77CA96CEB0D}"/>
              </a:ext>
            </a:extLst>
          </p:cNvPr>
          <p:cNvSpPr/>
          <p:nvPr/>
        </p:nvSpPr>
        <p:spPr>
          <a:xfrm>
            <a:off x="8153191" y="1565791"/>
            <a:ext cx="3863748" cy="566058"/>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DCM for M/EEG Extensions</a:t>
            </a:r>
          </a:p>
        </p:txBody>
      </p:sp>
      <p:sp>
        <p:nvSpPr>
          <p:cNvPr id="17" name="Rectangle 16">
            <a:extLst>
              <a:ext uri="{FF2B5EF4-FFF2-40B4-BE49-F238E27FC236}">
                <a16:creationId xmlns:a16="http://schemas.microsoft.com/office/drawing/2014/main" id="{DC409444-10A4-4585-8D2D-0D4FD7F0CC7A}"/>
              </a:ext>
            </a:extLst>
          </p:cNvPr>
          <p:cNvSpPr/>
          <p:nvPr/>
        </p:nvSpPr>
        <p:spPr>
          <a:xfrm>
            <a:off x="8153191" y="2189907"/>
            <a:ext cx="3863748" cy="388193"/>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 e.g. induced responses, steady states</a:t>
            </a:r>
          </a:p>
        </p:txBody>
      </p:sp>
      <p:sp>
        <p:nvSpPr>
          <p:cNvPr id="18" name="Rectangle 17">
            <a:extLst>
              <a:ext uri="{FF2B5EF4-FFF2-40B4-BE49-F238E27FC236}">
                <a16:creationId xmlns:a16="http://schemas.microsoft.com/office/drawing/2014/main" id="{7FDC5A36-CAB9-4F60-8B94-44DFFF3DD7D2}"/>
              </a:ext>
            </a:extLst>
          </p:cNvPr>
          <p:cNvSpPr/>
          <p:nvPr/>
        </p:nvSpPr>
        <p:spPr>
          <a:xfrm>
            <a:off x="8153191" y="2830667"/>
            <a:ext cx="3863748" cy="566058"/>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DCM Applications</a:t>
            </a:r>
          </a:p>
        </p:txBody>
      </p:sp>
      <p:sp>
        <p:nvSpPr>
          <p:cNvPr id="21" name="Rectangle 20">
            <a:extLst>
              <a:ext uri="{FF2B5EF4-FFF2-40B4-BE49-F238E27FC236}">
                <a16:creationId xmlns:a16="http://schemas.microsoft.com/office/drawing/2014/main" id="{B896766C-221C-46F8-88B9-0561D9B4B7C4}"/>
              </a:ext>
            </a:extLst>
          </p:cNvPr>
          <p:cNvSpPr/>
          <p:nvPr/>
        </p:nvSpPr>
        <p:spPr>
          <a:xfrm>
            <a:off x="8153191" y="3454782"/>
            <a:ext cx="3863748" cy="1805730"/>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 e.g. to model and predict a wide range of behavioural, neuronal and physiological processes under various conditions, including Neurogenerative Disorders, Schizophrenia, ASD, Epilepsy, Channelopathies, Autoimmune</a:t>
            </a:r>
            <a:br>
              <a:rPr lang="en-GB" dirty="0">
                <a:solidFill>
                  <a:schemeClr val="bg2">
                    <a:lumMod val="10000"/>
                  </a:schemeClr>
                </a:solidFill>
              </a:rPr>
            </a:br>
            <a:r>
              <a:rPr lang="en-GB" sz="1200" dirty="0">
                <a:solidFill>
                  <a:schemeClr val="bg2">
                    <a:lumMod val="10000"/>
                  </a:schemeClr>
                </a:solidFill>
              </a:rPr>
              <a:t>(see many examples + references in the cited presentation)</a:t>
            </a:r>
          </a:p>
        </p:txBody>
      </p:sp>
      <p:sp>
        <p:nvSpPr>
          <p:cNvPr id="23" name="Rectangle 22">
            <a:extLst>
              <a:ext uri="{FF2B5EF4-FFF2-40B4-BE49-F238E27FC236}">
                <a16:creationId xmlns:a16="http://schemas.microsoft.com/office/drawing/2014/main" id="{FF05D0EB-4D3A-4B52-8804-956F6E5AC6D5}"/>
              </a:ext>
            </a:extLst>
          </p:cNvPr>
          <p:cNvSpPr/>
          <p:nvPr/>
        </p:nvSpPr>
        <p:spPr>
          <a:xfrm>
            <a:off x="8153191" y="5331269"/>
            <a:ext cx="3863748" cy="1373930"/>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 use of DCM for M/EEG also as a “mathematical microscope”, e.g. to elucidate mechanisms or neuronal communication at synaptic and</a:t>
            </a:r>
            <a:r>
              <a:rPr lang="en-GB" sz="1400" dirty="0">
                <a:solidFill>
                  <a:schemeClr val="bg2">
                    <a:lumMod val="10000"/>
                  </a:schemeClr>
                </a:solidFill>
              </a:rPr>
              <a:t> neurotransmitter level (e.g. Rosch et al., 2018)</a:t>
            </a:r>
          </a:p>
        </p:txBody>
      </p:sp>
    </p:spTree>
    <p:extLst>
      <p:ext uri="{BB962C8B-B14F-4D97-AF65-F5344CB8AC3E}">
        <p14:creationId xmlns:p14="http://schemas.microsoft.com/office/powerpoint/2010/main" val="536913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Review on Conductance-Based DCM (April 2021) </a:t>
            </a:r>
          </a:p>
        </p:txBody>
      </p:sp>
      <p:pic>
        <p:nvPicPr>
          <p:cNvPr id="21" name="Picture 20">
            <a:extLst>
              <a:ext uri="{FF2B5EF4-FFF2-40B4-BE49-F238E27FC236}">
                <a16:creationId xmlns:a16="http://schemas.microsoft.com/office/drawing/2014/main" id="{35C0328D-D7F1-43AC-9762-78FC58368A62}"/>
              </a:ext>
            </a:extLst>
          </p:cNvPr>
          <p:cNvPicPr>
            <a:picLocks noChangeAspect="1"/>
          </p:cNvPicPr>
          <p:nvPr/>
        </p:nvPicPr>
        <p:blipFill rotWithShape="1">
          <a:blip r:embed="rId3"/>
          <a:srcRect l="16600" t="19260" r="13978" b="5185"/>
          <a:stretch/>
        </p:blipFill>
        <p:spPr>
          <a:xfrm>
            <a:off x="2930297" y="1504950"/>
            <a:ext cx="5701766" cy="5181600"/>
          </a:xfrm>
          <a:prstGeom prst="rect">
            <a:avLst/>
          </a:prstGeom>
        </p:spPr>
      </p:pic>
      <p:sp>
        <p:nvSpPr>
          <p:cNvPr id="23" name="Rectangle 22">
            <a:extLst>
              <a:ext uri="{FF2B5EF4-FFF2-40B4-BE49-F238E27FC236}">
                <a16:creationId xmlns:a16="http://schemas.microsoft.com/office/drawing/2014/main" id="{0F92C2FF-A7F8-4E87-84A8-58156134C8E3}"/>
              </a:ext>
            </a:extLst>
          </p:cNvPr>
          <p:cNvSpPr/>
          <p:nvPr/>
        </p:nvSpPr>
        <p:spPr>
          <a:xfrm>
            <a:off x="8632063" y="5981701"/>
            <a:ext cx="3405352" cy="8763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Copied from Pereira et al. (2021), </a:t>
            </a:r>
            <a:r>
              <a:rPr lang="en-GB" sz="1200" i="1" dirty="0">
                <a:solidFill>
                  <a:schemeClr val="bg2">
                    <a:lumMod val="10000"/>
                  </a:schemeClr>
                </a:solidFill>
                <a:latin typeface="+mj-lt"/>
              </a:rPr>
              <a:t>Conductance-based DCM: A mathematical review of its application to cross-power spectral densities, </a:t>
            </a:r>
            <a:r>
              <a:rPr lang="en-GB" sz="1200" dirty="0">
                <a:solidFill>
                  <a:schemeClr val="bg2">
                    <a:lumMod val="10000"/>
                  </a:schemeClr>
                </a:solidFill>
                <a:latin typeface="+mj-lt"/>
              </a:rPr>
              <a:t>Preprint: arXiv:2104.02957</a:t>
            </a:r>
          </a:p>
        </p:txBody>
      </p:sp>
    </p:spTree>
    <p:extLst>
      <p:ext uri="{BB962C8B-B14F-4D97-AF65-F5344CB8AC3E}">
        <p14:creationId xmlns:p14="http://schemas.microsoft.com/office/powerpoint/2010/main" val="3120500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6858000"/>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500" dirty="0">
                <a:solidFill>
                  <a:schemeClr val="bg2">
                    <a:lumMod val="10000"/>
                  </a:schemeClr>
                </a:solidFill>
                <a:latin typeface="Sagona Book" panose="02020503050505020204" pitchFamily="18" charset="0"/>
              </a:rPr>
              <a:t>Q &amp; A</a:t>
            </a:r>
          </a:p>
        </p:txBody>
      </p:sp>
    </p:spTree>
    <p:extLst>
      <p:ext uri="{BB962C8B-B14F-4D97-AF65-F5344CB8AC3E}">
        <p14:creationId xmlns:p14="http://schemas.microsoft.com/office/powerpoint/2010/main" val="56781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tabLst>
                <a:tab pos="6908800" algn="l"/>
              </a:tabLst>
            </a:pPr>
            <a:r>
              <a:rPr lang="en-GB" sz="3500" dirty="0">
                <a:solidFill>
                  <a:schemeClr val="bg2">
                    <a:lumMod val="10000"/>
                  </a:schemeClr>
                </a:solidFill>
                <a:latin typeface="Sagona Book" panose="02020503050505020204" pitchFamily="18" charset="0"/>
              </a:rPr>
              <a:t>Modelling Aim and Approach</a:t>
            </a:r>
          </a:p>
        </p:txBody>
      </p:sp>
      <p:pic>
        <p:nvPicPr>
          <p:cNvPr id="3" name="Picture 2">
            <a:extLst>
              <a:ext uri="{FF2B5EF4-FFF2-40B4-BE49-F238E27FC236}">
                <a16:creationId xmlns:a16="http://schemas.microsoft.com/office/drawing/2014/main" id="{572CC7E1-2B52-40AF-A2DC-8DF12303B1A2}"/>
              </a:ext>
            </a:extLst>
          </p:cNvPr>
          <p:cNvPicPr>
            <a:picLocks noChangeAspect="1"/>
          </p:cNvPicPr>
          <p:nvPr/>
        </p:nvPicPr>
        <p:blipFill rotWithShape="1">
          <a:blip r:embed="rId3"/>
          <a:srcRect r="41339"/>
          <a:stretch/>
        </p:blipFill>
        <p:spPr>
          <a:xfrm>
            <a:off x="1582788" y="1657361"/>
            <a:ext cx="3355748" cy="3707648"/>
          </a:xfrm>
          <a:prstGeom prst="rect">
            <a:avLst/>
          </a:prstGeom>
        </p:spPr>
      </p:pic>
      <p:sp>
        <p:nvSpPr>
          <p:cNvPr id="13" name="Rectangle 12">
            <a:extLst>
              <a:ext uri="{FF2B5EF4-FFF2-40B4-BE49-F238E27FC236}">
                <a16:creationId xmlns:a16="http://schemas.microsoft.com/office/drawing/2014/main" id="{3D2BF81D-D4BC-49E8-B70B-64BC2C074DD7}"/>
              </a:ext>
            </a:extLst>
          </p:cNvPr>
          <p:cNvSpPr/>
          <p:nvPr/>
        </p:nvSpPr>
        <p:spPr>
          <a:xfrm>
            <a:off x="6781750" y="1996033"/>
            <a:ext cx="3863748" cy="566058"/>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Modelling Aim</a:t>
            </a:r>
          </a:p>
        </p:txBody>
      </p:sp>
      <p:sp>
        <p:nvSpPr>
          <p:cNvPr id="17" name="Rectangle 16">
            <a:extLst>
              <a:ext uri="{FF2B5EF4-FFF2-40B4-BE49-F238E27FC236}">
                <a16:creationId xmlns:a16="http://schemas.microsoft.com/office/drawing/2014/main" id="{C45C3298-5B99-4E04-999D-E4C18940DDD6}"/>
              </a:ext>
            </a:extLst>
          </p:cNvPr>
          <p:cNvSpPr/>
          <p:nvPr/>
        </p:nvSpPr>
        <p:spPr>
          <a:xfrm>
            <a:off x="6781750" y="2620149"/>
            <a:ext cx="3863748" cy="566058"/>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2">
                    <a:lumMod val="10000"/>
                  </a:schemeClr>
                </a:solidFill>
              </a:rPr>
              <a:t>Explain all data with few parameters</a:t>
            </a:r>
          </a:p>
        </p:txBody>
      </p:sp>
      <p:sp>
        <p:nvSpPr>
          <p:cNvPr id="18" name="Rectangle 17">
            <a:extLst>
              <a:ext uri="{FF2B5EF4-FFF2-40B4-BE49-F238E27FC236}">
                <a16:creationId xmlns:a16="http://schemas.microsoft.com/office/drawing/2014/main" id="{E520168A-8095-4E57-AC84-F9A93A131577}"/>
              </a:ext>
            </a:extLst>
          </p:cNvPr>
          <p:cNvSpPr/>
          <p:nvPr/>
        </p:nvSpPr>
        <p:spPr>
          <a:xfrm>
            <a:off x="6781750" y="4021454"/>
            <a:ext cx="3863748" cy="566058"/>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How to …</a:t>
            </a:r>
          </a:p>
        </p:txBody>
      </p:sp>
      <p:sp>
        <p:nvSpPr>
          <p:cNvPr id="19" name="Rectangle 18">
            <a:extLst>
              <a:ext uri="{FF2B5EF4-FFF2-40B4-BE49-F238E27FC236}">
                <a16:creationId xmlns:a16="http://schemas.microsoft.com/office/drawing/2014/main" id="{511CACA4-B395-4D5C-8DD4-E9FF750D6D87}"/>
              </a:ext>
            </a:extLst>
          </p:cNvPr>
          <p:cNvSpPr/>
          <p:nvPr/>
        </p:nvSpPr>
        <p:spPr>
          <a:xfrm>
            <a:off x="6781750" y="4645570"/>
            <a:ext cx="3863748" cy="566058"/>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2">
                    <a:lumMod val="10000"/>
                  </a:schemeClr>
                </a:solidFill>
              </a:rPr>
              <a:t>Assume data are caused by few interacting brain sources</a:t>
            </a:r>
          </a:p>
        </p:txBody>
      </p:sp>
      <p:sp>
        <p:nvSpPr>
          <p:cNvPr id="20" name="Rectangle 19">
            <a:extLst>
              <a:ext uri="{FF2B5EF4-FFF2-40B4-BE49-F238E27FC236}">
                <a16:creationId xmlns:a16="http://schemas.microsoft.com/office/drawing/2014/main" id="{C2F12423-1BF9-401A-93F4-00C799FA6247}"/>
              </a:ext>
            </a:extLst>
          </p:cNvPr>
          <p:cNvSpPr/>
          <p:nvPr/>
        </p:nvSpPr>
        <p:spPr>
          <a:xfrm>
            <a:off x="5976328" y="6222230"/>
            <a:ext cx="5183047" cy="6357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a:t>
            </a:r>
            <a:r>
              <a:rPr lang="en-GB" sz="1200" dirty="0" err="1">
                <a:solidFill>
                  <a:schemeClr val="bg2">
                    <a:lumMod val="10000"/>
                  </a:schemeClr>
                </a:solidFill>
                <a:latin typeface="+mj-lt"/>
              </a:rPr>
              <a:t>Kiebel</a:t>
            </a:r>
            <a:r>
              <a:rPr lang="en-GB" sz="1200" dirty="0">
                <a:solidFill>
                  <a:schemeClr val="bg2">
                    <a:lumMod val="10000"/>
                  </a:schemeClr>
                </a:solidFill>
                <a:latin typeface="+mj-lt"/>
              </a:rPr>
              <a:t> (</a:t>
            </a:r>
            <a:r>
              <a:rPr lang="en-GB" sz="1200" dirty="0" err="1">
                <a:solidFill>
                  <a:schemeClr val="bg2">
                    <a:lumMod val="10000"/>
                  </a:schemeClr>
                </a:solidFill>
                <a:latin typeface="+mj-lt"/>
              </a:rPr>
              <a:t>n.a.</a:t>
            </a:r>
            <a:r>
              <a:rPr lang="en-GB" sz="1200" dirty="0">
                <a:solidFill>
                  <a:schemeClr val="bg2">
                    <a:lumMod val="10000"/>
                  </a:schemeClr>
                </a:solidFill>
                <a:latin typeface="+mj-lt"/>
              </a:rPr>
              <a:t>), </a:t>
            </a:r>
            <a:r>
              <a:rPr lang="en-GB" sz="1200" i="1" dirty="0">
                <a:solidFill>
                  <a:schemeClr val="bg2">
                    <a:lumMod val="10000"/>
                  </a:schemeClr>
                </a:solidFill>
                <a:latin typeface="+mj-lt"/>
              </a:rPr>
              <a:t>Dynamic Causal Modelling for</a:t>
            </a:r>
            <a:br>
              <a:rPr lang="en-GB" sz="1200" i="1" dirty="0">
                <a:solidFill>
                  <a:schemeClr val="bg2">
                    <a:lumMod val="10000"/>
                  </a:schemeClr>
                </a:solidFill>
                <a:latin typeface="+mj-lt"/>
              </a:rPr>
            </a:br>
            <a:r>
              <a:rPr lang="en-GB" sz="1200" i="1" dirty="0">
                <a:solidFill>
                  <a:schemeClr val="bg2">
                    <a:lumMod val="10000"/>
                  </a:schemeClr>
                </a:solidFill>
                <a:latin typeface="+mj-lt"/>
              </a:rPr>
              <a:t>EEG and MEG, </a:t>
            </a:r>
            <a:r>
              <a:rPr lang="en-GB" sz="1200" dirty="0">
                <a:solidFill>
                  <a:schemeClr val="bg2">
                    <a:lumMod val="10000"/>
                  </a:schemeClr>
                </a:solidFill>
                <a:latin typeface="+mj-lt"/>
              </a:rPr>
              <a:t>Presentation at TU Dresden</a:t>
            </a:r>
          </a:p>
        </p:txBody>
      </p:sp>
      <p:sp>
        <p:nvSpPr>
          <p:cNvPr id="9" name="Rectangle 8">
            <a:extLst>
              <a:ext uri="{FF2B5EF4-FFF2-40B4-BE49-F238E27FC236}">
                <a16:creationId xmlns:a16="http://schemas.microsoft.com/office/drawing/2014/main" id="{8CC36E51-60B5-4FFC-939C-FE90142C6CDD}"/>
              </a:ext>
            </a:extLst>
          </p:cNvPr>
          <p:cNvSpPr/>
          <p:nvPr/>
        </p:nvSpPr>
        <p:spPr>
          <a:xfrm>
            <a:off x="1212676" y="5805713"/>
            <a:ext cx="3863748" cy="27776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2">
                    <a:lumMod val="10000"/>
                  </a:schemeClr>
                </a:solidFill>
              </a:rPr>
              <a:t>*M/EEG are complex data</a:t>
            </a:r>
          </a:p>
        </p:txBody>
      </p:sp>
      <p:sp>
        <p:nvSpPr>
          <p:cNvPr id="10" name="Rectangle 9">
            <a:extLst>
              <a:ext uri="{FF2B5EF4-FFF2-40B4-BE49-F238E27FC236}">
                <a16:creationId xmlns:a16="http://schemas.microsoft.com/office/drawing/2014/main" id="{95FF6DEF-8FE2-4118-B219-EB46F9FF78E8}"/>
              </a:ext>
            </a:extLst>
          </p:cNvPr>
          <p:cNvSpPr/>
          <p:nvPr/>
        </p:nvSpPr>
        <p:spPr>
          <a:xfrm>
            <a:off x="1212676" y="6141537"/>
            <a:ext cx="3863748" cy="46246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400" dirty="0">
                <a:solidFill>
                  <a:schemeClr val="bg2">
                    <a:lumMod val="10000"/>
                  </a:schemeClr>
                </a:solidFill>
              </a:rPr>
              <a:t>Analyses / modelling: in time, frequency, </a:t>
            </a:r>
            <a:br>
              <a:rPr lang="en-GB" sz="1400" dirty="0">
                <a:solidFill>
                  <a:schemeClr val="bg2">
                    <a:lumMod val="10000"/>
                  </a:schemeClr>
                </a:solidFill>
              </a:rPr>
            </a:br>
            <a:r>
              <a:rPr lang="en-GB" sz="1400" dirty="0">
                <a:solidFill>
                  <a:schemeClr val="bg2">
                    <a:lumMod val="10000"/>
                  </a:schemeClr>
                </a:solidFill>
              </a:rPr>
              <a:t>time-frequency and space domains</a:t>
            </a:r>
          </a:p>
        </p:txBody>
      </p:sp>
    </p:spTree>
    <p:extLst>
      <p:ext uri="{BB962C8B-B14F-4D97-AF65-F5344CB8AC3E}">
        <p14:creationId xmlns:p14="http://schemas.microsoft.com/office/powerpoint/2010/main" val="173599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tabLst>
                <a:tab pos="6908800" algn="l"/>
              </a:tabLst>
            </a:pPr>
            <a:r>
              <a:rPr lang="en-GB" sz="3500" dirty="0">
                <a:solidFill>
                  <a:schemeClr val="bg2">
                    <a:lumMod val="10000"/>
                  </a:schemeClr>
                </a:solidFill>
                <a:latin typeface="Sagona Book" panose="02020503050505020204" pitchFamily="18" charset="0"/>
              </a:rPr>
              <a:t>“Conventional” vs. DCM of ERPs (time domain)</a:t>
            </a:r>
          </a:p>
          <a:p>
            <a:pPr marL="457200">
              <a:tabLst>
                <a:tab pos="6908800" algn="l"/>
              </a:tabLst>
            </a:pPr>
            <a:r>
              <a:rPr lang="en-GB" sz="1700" dirty="0">
                <a:solidFill>
                  <a:schemeClr val="bg2">
                    <a:lumMod val="10000"/>
                  </a:schemeClr>
                </a:solidFill>
                <a:latin typeface="Sagona Book" panose="02020503050505020204" pitchFamily="18" charset="0"/>
              </a:rPr>
              <a:t>Note: Popular DCM models in research concerning steady state responses (frequency domain) are not covered </a:t>
            </a:r>
          </a:p>
        </p:txBody>
      </p:sp>
      <p:sp>
        <p:nvSpPr>
          <p:cNvPr id="20" name="Rectangle 19">
            <a:extLst>
              <a:ext uri="{FF2B5EF4-FFF2-40B4-BE49-F238E27FC236}">
                <a16:creationId xmlns:a16="http://schemas.microsoft.com/office/drawing/2014/main" id="{C2F12423-1BF9-401A-93F4-00C799FA6247}"/>
              </a:ext>
            </a:extLst>
          </p:cNvPr>
          <p:cNvSpPr/>
          <p:nvPr/>
        </p:nvSpPr>
        <p:spPr>
          <a:xfrm>
            <a:off x="1033588" y="6269714"/>
            <a:ext cx="5183047" cy="63577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GB" sz="1200" dirty="0">
                <a:solidFill>
                  <a:schemeClr val="bg2">
                    <a:lumMod val="10000"/>
                  </a:schemeClr>
                </a:solidFill>
                <a:latin typeface="+mj-lt"/>
              </a:rPr>
              <a:t>Adapted from </a:t>
            </a:r>
            <a:r>
              <a:rPr lang="en-GB" sz="1200" dirty="0" err="1">
                <a:solidFill>
                  <a:schemeClr val="bg2">
                    <a:lumMod val="10000"/>
                  </a:schemeClr>
                </a:solidFill>
                <a:latin typeface="+mj-lt"/>
              </a:rPr>
              <a:t>Kiebel</a:t>
            </a:r>
            <a:r>
              <a:rPr lang="en-GB" sz="1200" dirty="0">
                <a:solidFill>
                  <a:schemeClr val="bg2">
                    <a:lumMod val="10000"/>
                  </a:schemeClr>
                </a:solidFill>
                <a:latin typeface="+mj-lt"/>
              </a:rPr>
              <a:t> (</a:t>
            </a:r>
            <a:r>
              <a:rPr lang="en-GB" sz="1200" dirty="0" err="1">
                <a:solidFill>
                  <a:schemeClr val="bg2">
                    <a:lumMod val="10000"/>
                  </a:schemeClr>
                </a:solidFill>
                <a:latin typeface="+mj-lt"/>
              </a:rPr>
              <a:t>n.a.</a:t>
            </a:r>
            <a:r>
              <a:rPr lang="en-GB" sz="1200" dirty="0">
                <a:solidFill>
                  <a:schemeClr val="bg2">
                    <a:lumMod val="10000"/>
                  </a:schemeClr>
                </a:solidFill>
                <a:latin typeface="+mj-lt"/>
              </a:rPr>
              <a:t>), </a:t>
            </a:r>
            <a:r>
              <a:rPr lang="en-GB" sz="1200" i="1" dirty="0">
                <a:solidFill>
                  <a:schemeClr val="bg2">
                    <a:lumMod val="10000"/>
                  </a:schemeClr>
                </a:solidFill>
                <a:latin typeface="+mj-lt"/>
              </a:rPr>
              <a:t>Dynamic Causal Modelling for</a:t>
            </a:r>
            <a:br>
              <a:rPr lang="en-GB" sz="1200" i="1" dirty="0">
                <a:solidFill>
                  <a:schemeClr val="bg2">
                    <a:lumMod val="10000"/>
                  </a:schemeClr>
                </a:solidFill>
                <a:latin typeface="+mj-lt"/>
              </a:rPr>
            </a:br>
            <a:r>
              <a:rPr lang="en-GB" sz="1200" i="1" dirty="0">
                <a:solidFill>
                  <a:schemeClr val="bg2">
                    <a:lumMod val="10000"/>
                  </a:schemeClr>
                </a:solidFill>
                <a:latin typeface="+mj-lt"/>
              </a:rPr>
              <a:t>EEG and MEG, </a:t>
            </a:r>
            <a:r>
              <a:rPr lang="en-GB" sz="1200" dirty="0">
                <a:solidFill>
                  <a:schemeClr val="bg2">
                    <a:lumMod val="10000"/>
                  </a:schemeClr>
                </a:solidFill>
                <a:latin typeface="+mj-lt"/>
              </a:rPr>
              <a:t>Presentation at TU Dresden</a:t>
            </a:r>
          </a:p>
        </p:txBody>
      </p:sp>
      <p:sp>
        <p:nvSpPr>
          <p:cNvPr id="11" name="Rectangle 10">
            <a:extLst>
              <a:ext uri="{FF2B5EF4-FFF2-40B4-BE49-F238E27FC236}">
                <a16:creationId xmlns:a16="http://schemas.microsoft.com/office/drawing/2014/main" id="{DBF85924-45D4-409B-A3E4-ED8C2006B4CB}"/>
              </a:ext>
            </a:extLst>
          </p:cNvPr>
          <p:cNvSpPr/>
          <p:nvPr/>
        </p:nvSpPr>
        <p:spPr>
          <a:xfrm>
            <a:off x="6014011" y="1896664"/>
            <a:ext cx="3863748" cy="528418"/>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How do regions communicate?</a:t>
            </a:r>
            <a:br>
              <a:rPr lang="en-GB" sz="1600" dirty="0">
                <a:solidFill>
                  <a:schemeClr val="bg2">
                    <a:lumMod val="10000"/>
                  </a:schemeClr>
                </a:solidFill>
              </a:rPr>
            </a:br>
            <a:r>
              <a:rPr lang="en-GB" sz="1600" dirty="0">
                <a:solidFill>
                  <a:schemeClr val="bg2">
                    <a:lumMod val="10000"/>
                  </a:schemeClr>
                </a:solidFill>
              </a:rPr>
              <a:t>What role do intrinsic connections have?</a:t>
            </a:r>
          </a:p>
        </p:txBody>
      </p:sp>
      <p:sp>
        <p:nvSpPr>
          <p:cNvPr id="14" name="Rectangle 13">
            <a:extLst>
              <a:ext uri="{FF2B5EF4-FFF2-40B4-BE49-F238E27FC236}">
                <a16:creationId xmlns:a16="http://schemas.microsoft.com/office/drawing/2014/main" id="{1A1CF884-97D1-47CB-B674-80BBFE93C355}"/>
              </a:ext>
            </a:extLst>
          </p:cNvPr>
          <p:cNvSpPr/>
          <p:nvPr/>
        </p:nvSpPr>
        <p:spPr>
          <a:xfrm>
            <a:off x="6014011" y="1542590"/>
            <a:ext cx="3863748" cy="316433"/>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DCM Analysis</a:t>
            </a:r>
          </a:p>
        </p:txBody>
      </p:sp>
      <p:sp>
        <p:nvSpPr>
          <p:cNvPr id="21" name="Rectangle 20">
            <a:extLst>
              <a:ext uri="{FF2B5EF4-FFF2-40B4-BE49-F238E27FC236}">
                <a16:creationId xmlns:a16="http://schemas.microsoft.com/office/drawing/2014/main" id="{AF72F58C-2F19-46DF-B372-453BA2463F38}"/>
              </a:ext>
            </a:extLst>
          </p:cNvPr>
          <p:cNvSpPr/>
          <p:nvPr/>
        </p:nvSpPr>
        <p:spPr>
          <a:xfrm>
            <a:off x="1472388" y="1896664"/>
            <a:ext cx="3863748" cy="528418"/>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Which regions are involved in a task?</a:t>
            </a:r>
          </a:p>
        </p:txBody>
      </p:sp>
      <p:sp>
        <p:nvSpPr>
          <p:cNvPr id="22" name="Rectangle 21">
            <a:extLst>
              <a:ext uri="{FF2B5EF4-FFF2-40B4-BE49-F238E27FC236}">
                <a16:creationId xmlns:a16="http://schemas.microsoft.com/office/drawing/2014/main" id="{3E1F4B1E-A562-454F-88F8-2F6690E37F8C}"/>
              </a:ext>
            </a:extLst>
          </p:cNvPr>
          <p:cNvSpPr/>
          <p:nvPr/>
        </p:nvSpPr>
        <p:spPr>
          <a:xfrm>
            <a:off x="1472388" y="1542590"/>
            <a:ext cx="3863748" cy="316433"/>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200" dirty="0">
                <a:solidFill>
                  <a:schemeClr val="bg2">
                    <a:lumMod val="10000"/>
                  </a:schemeClr>
                </a:solidFill>
              </a:rPr>
              <a:t>“Conventional” Analysis</a:t>
            </a:r>
          </a:p>
        </p:txBody>
      </p:sp>
      <p:pic>
        <p:nvPicPr>
          <p:cNvPr id="23" name="Picture 22">
            <a:extLst>
              <a:ext uri="{FF2B5EF4-FFF2-40B4-BE49-F238E27FC236}">
                <a16:creationId xmlns:a16="http://schemas.microsoft.com/office/drawing/2014/main" id="{09364829-9616-4CD1-B8BD-3D930ACA8A4A}"/>
              </a:ext>
            </a:extLst>
          </p:cNvPr>
          <p:cNvPicPr>
            <a:picLocks noChangeAspect="1"/>
          </p:cNvPicPr>
          <p:nvPr/>
        </p:nvPicPr>
        <p:blipFill rotWithShape="1">
          <a:blip r:embed="rId2"/>
          <a:srcRect b="9902"/>
          <a:stretch/>
        </p:blipFill>
        <p:spPr>
          <a:xfrm>
            <a:off x="1979524" y="2955851"/>
            <a:ext cx="7322132" cy="3145365"/>
          </a:xfrm>
          <a:prstGeom prst="rect">
            <a:avLst/>
          </a:prstGeom>
          <a:solidFill>
            <a:schemeClr val="tx2">
              <a:lumMod val="75000"/>
              <a:lumOff val="25000"/>
            </a:schemeClr>
          </a:solidFill>
        </p:spPr>
      </p:pic>
      <p:sp>
        <p:nvSpPr>
          <p:cNvPr id="9" name="Rectangle 8">
            <a:extLst>
              <a:ext uri="{FF2B5EF4-FFF2-40B4-BE49-F238E27FC236}">
                <a16:creationId xmlns:a16="http://schemas.microsoft.com/office/drawing/2014/main" id="{8CD07A9D-08F4-4AA2-A115-EA5F61CE4650}"/>
              </a:ext>
            </a:extLst>
          </p:cNvPr>
          <p:cNvSpPr/>
          <p:nvPr/>
        </p:nvSpPr>
        <p:spPr>
          <a:xfrm>
            <a:off x="6818697" y="6269714"/>
            <a:ext cx="3112018" cy="52536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tabLst>
                <a:tab pos="361950" algn="l"/>
              </a:tabLst>
            </a:pPr>
            <a:r>
              <a:rPr lang="en-GB" sz="1200" dirty="0">
                <a:solidFill>
                  <a:schemeClr val="bg2">
                    <a:lumMod val="10000"/>
                  </a:schemeClr>
                </a:solidFill>
                <a:latin typeface="+mj-lt"/>
              </a:rPr>
              <a:t>A1 	- left and right primary auditory cortex</a:t>
            </a:r>
          </a:p>
          <a:p>
            <a:pPr>
              <a:tabLst>
                <a:tab pos="361950" algn="l"/>
              </a:tabLst>
            </a:pPr>
            <a:r>
              <a:rPr lang="en-GB" sz="1200" dirty="0">
                <a:solidFill>
                  <a:schemeClr val="bg2">
                    <a:lumMod val="10000"/>
                  </a:schemeClr>
                </a:solidFill>
                <a:latin typeface="+mj-lt"/>
              </a:rPr>
              <a:t>STG	- left and right superior temporal gyrus</a:t>
            </a:r>
          </a:p>
        </p:txBody>
      </p:sp>
      <p:sp>
        <p:nvSpPr>
          <p:cNvPr id="10" name="Rectangle 9">
            <a:extLst>
              <a:ext uri="{FF2B5EF4-FFF2-40B4-BE49-F238E27FC236}">
                <a16:creationId xmlns:a16="http://schemas.microsoft.com/office/drawing/2014/main" id="{658E31BF-6DAF-4DA1-9183-982034D1EFD3}"/>
              </a:ext>
            </a:extLst>
          </p:cNvPr>
          <p:cNvSpPr/>
          <p:nvPr/>
        </p:nvSpPr>
        <p:spPr>
          <a:xfrm>
            <a:off x="6014011" y="2488737"/>
            <a:ext cx="3863748" cy="316433"/>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Source space / effective connectivity</a:t>
            </a:r>
          </a:p>
        </p:txBody>
      </p:sp>
      <p:sp>
        <p:nvSpPr>
          <p:cNvPr id="12" name="Rectangle 11">
            <a:extLst>
              <a:ext uri="{FF2B5EF4-FFF2-40B4-BE49-F238E27FC236}">
                <a16:creationId xmlns:a16="http://schemas.microsoft.com/office/drawing/2014/main" id="{BFE9883F-F16C-467F-9A68-A4F4B822D810}"/>
              </a:ext>
            </a:extLst>
          </p:cNvPr>
          <p:cNvSpPr/>
          <p:nvPr/>
        </p:nvSpPr>
        <p:spPr>
          <a:xfrm>
            <a:off x="1472388" y="2488737"/>
            <a:ext cx="3863748" cy="316433"/>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1600" dirty="0">
                <a:solidFill>
                  <a:schemeClr val="bg2">
                    <a:lumMod val="10000"/>
                  </a:schemeClr>
                </a:solidFill>
              </a:rPr>
              <a:t>Sensor space / functional connectivity </a:t>
            </a:r>
          </a:p>
        </p:txBody>
      </p:sp>
      <p:sp>
        <p:nvSpPr>
          <p:cNvPr id="33" name="Arc 32">
            <a:extLst>
              <a:ext uri="{FF2B5EF4-FFF2-40B4-BE49-F238E27FC236}">
                <a16:creationId xmlns:a16="http://schemas.microsoft.com/office/drawing/2014/main" id="{2006A542-93BD-45ED-A5BD-082C5A01BA4A}"/>
              </a:ext>
            </a:extLst>
          </p:cNvPr>
          <p:cNvSpPr>
            <a:spLocks noChangeAspect="1"/>
          </p:cNvSpPr>
          <p:nvPr/>
        </p:nvSpPr>
        <p:spPr>
          <a:xfrm rot="5400000">
            <a:off x="6621846" y="4753958"/>
            <a:ext cx="480628" cy="480628"/>
          </a:xfrm>
          <a:prstGeom prst="arc">
            <a:avLst>
              <a:gd name="adj1" fmla="val 16200000"/>
              <a:gd name="adj2" fmla="val 10293646"/>
            </a:avLst>
          </a:prstGeom>
          <a:ln w="28575">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3163E535-3D37-4610-A5F6-30FAA69F643E}"/>
              </a:ext>
            </a:extLst>
          </p:cNvPr>
          <p:cNvSpPr>
            <a:spLocks noChangeAspect="1"/>
          </p:cNvSpPr>
          <p:nvPr/>
        </p:nvSpPr>
        <p:spPr>
          <a:xfrm rot="16200000" flipH="1">
            <a:off x="8821028" y="4729180"/>
            <a:ext cx="480628" cy="480628"/>
          </a:xfrm>
          <a:prstGeom prst="arc">
            <a:avLst>
              <a:gd name="adj1" fmla="val 16200000"/>
              <a:gd name="adj2" fmla="val 10293646"/>
            </a:avLst>
          </a:prstGeom>
          <a:ln w="28575">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9656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2066925"/>
            <a:ext cx="12192000" cy="2724150"/>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500" dirty="0">
                <a:solidFill>
                  <a:schemeClr val="bg2">
                    <a:lumMod val="10000"/>
                  </a:schemeClr>
                </a:solidFill>
                <a:latin typeface="Sagona Book" panose="02020503050505020204" pitchFamily="18" charset="0"/>
              </a:rPr>
              <a:t>Foundations</a:t>
            </a:r>
          </a:p>
        </p:txBody>
      </p:sp>
    </p:spTree>
    <p:extLst>
      <p:ext uri="{BB962C8B-B14F-4D97-AF65-F5344CB8AC3E}">
        <p14:creationId xmlns:p14="http://schemas.microsoft.com/office/powerpoint/2010/main" val="303740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2">
                    <a:lumMod val="10000"/>
                  </a:schemeClr>
                </a:solidFill>
                <a:latin typeface="Sagona Book" panose="02020503050505020204" pitchFamily="18" charset="0"/>
              </a:rPr>
              <a:t>DCM versions for EEG and MEG Data / Analyses</a:t>
            </a:r>
          </a:p>
        </p:txBody>
      </p:sp>
      <p:sp>
        <p:nvSpPr>
          <p:cNvPr id="4" name="Rectangle 3">
            <a:extLst>
              <a:ext uri="{FF2B5EF4-FFF2-40B4-BE49-F238E27FC236}">
                <a16:creationId xmlns:a16="http://schemas.microsoft.com/office/drawing/2014/main" id="{08E1E244-DAEE-44F3-AA51-97A42AF8BE8E}"/>
              </a:ext>
            </a:extLst>
          </p:cNvPr>
          <p:cNvSpPr/>
          <p:nvPr/>
        </p:nvSpPr>
        <p:spPr>
          <a:xfrm>
            <a:off x="0" y="1857379"/>
            <a:ext cx="3468917" cy="440281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DCM for M/EEG are more biologically detailed (e.g. realistic parameters for neural masses) than DCM for fMRI</a:t>
            </a:r>
          </a:p>
          <a:p>
            <a:pPr marL="742950" indent="-285750">
              <a:buFont typeface="Arial" panose="020B0604020202020204" pitchFamily="34" charset="0"/>
              <a:buChar char="•"/>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dirty="0">
                <a:solidFill>
                  <a:schemeClr val="bg2">
                    <a:lumMod val="10000"/>
                  </a:schemeClr>
                </a:solidFill>
                <a:latin typeface="+mj-lt"/>
              </a:rPr>
              <a:t>Variety of models (for evoked and induced responses, and steady states), can be grouped into physiological (convolution and conductance) and phenomenological models</a:t>
            </a:r>
          </a:p>
          <a:p>
            <a:pPr marL="457200">
              <a:tabLst>
                <a:tab pos="1262063" algn="l"/>
              </a:tabLst>
            </a:pPr>
            <a:endParaRPr lang="en-GB" sz="1600" dirty="0">
              <a:solidFill>
                <a:schemeClr val="bg2">
                  <a:lumMod val="10000"/>
                </a:schemeClr>
              </a:solidFill>
              <a:latin typeface="+mj-lt"/>
            </a:endParaRPr>
          </a:p>
          <a:p>
            <a:pPr marL="742950" indent="-285750">
              <a:buFont typeface="Arial" panose="020B0604020202020204" pitchFamily="34" charset="0"/>
              <a:buChar char="•"/>
              <a:tabLst>
                <a:tab pos="1262063" algn="l"/>
              </a:tabLst>
            </a:pPr>
            <a:r>
              <a:rPr lang="en-GB" sz="1600" u="sng" dirty="0">
                <a:solidFill>
                  <a:schemeClr val="bg2">
                    <a:lumMod val="10000"/>
                  </a:schemeClr>
                </a:solidFill>
                <a:latin typeface="+mj-lt"/>
              </a:rPr>
              <a:t>The original (convolution-based) DCM for ERP/F (David et al., 2006) </a:t>
            </a:r>
            <a:r>
              <a:rPr lang="en-GB" sz="1600" dirty="0">
                <a:solidFill>
                  <a:schemeClr val="bg2">
                    <a:lumMod val="10000"/>
                  </a:schemeClr>
                </a:solidFill>
                <a:latin typeface="+mj-lt"/>
              </a:rPr>
              <a:t>is based on Jansen and </a:t>
            </a:r>
            <a:r>
              <a:rPr lang="en-GB" sz="1600" dirty="0" err="1">
                <a:solidFill>
                  <a:schemeClr val="bg2">
                    <a:lumMod val="10000"/>
                  </a:schemeClr>
                </a:solidFill>
                <a:latin typeface="+mj-lt"/>
              </a:rPr>
              <a:t>Rit’s</a:t>
            </a:r>
            <a:r>
              <a:rPr lang="en-GB" sz="1600" dirty="0">
                <a:solidFill>
                  <a:schemeClr val="bg2">
                    <a:lumMod val="10000"/>
                  </a:schemeClr>
                </a:solidFill>
                <a:latin typeface="+mj-lt"/>
              </a:rPr>
              <a:t> (1995) neural mass model (NMM)</a:t>
            </a:r>
          </a:p>
          <a:p>
            <a:pPr marL="457200">
              <a:tabLst>
                <a:tab pos="1262063" algn="l"/>
              </a:tabLst>
            </a:pPr>
            <a:endParaRPr lang="en-GB" sz="1600" dirty="0">
              <a:solidFill>
                <a:schemeClr val="bg2">
                  <a:lumMod val="10000"/>
                </a:schemeClr>
              </a:solidFill>
              <a:latin typeface="+mj-lt"/>
            </a:endParaRPr>
          </a:p>
        </p:txBody>
      </p:sp>
      <p:sp>
        <p:nvSpPr>
          <p:cNvPr id="9" name="Rectangle 8">
            <a:extLst>
              <a:ext uri="{FF2B5EF4-FFF2-40B4-BE49-F238E27FC236}">
                <a16:creationId xmlns:a16="http://schemas.microsoft.com/office/drawing/2014/main" id="{63A28A4F-EC53-4D25-8A56-764D4378412F}"/>
              </a:ext>
            </a:extLst>
          </p:cNvPr>
          <p:cNvSpPr/>
          <p:nvPr/>
        </p:nvSpPr>
        <p:spPr>
          <a:xfrm>
            <a:off x="4025073" y="1739812"/>
            <a:ext cx="4567381" cy="639082"/>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1"/>
                </a:solidFill>
              </a:rPr>
              <a:t>Physiological Models</a:t>
            </a:r>
          </a:p>
        </p:txBody>
      </p:sp>
      <p:sp>
        <p:nvSpPr>
          <p:cNvPr id="10" name="Rectangle 9">
            <a:extLst>
              <a:ext uri="{FF2B5EF4-FFF2-40B4-BE49-F238E27FC236}">
                <a16:creationId xmlns:a16="http://schemas.microsoft.com/office/drawing/2014/main" id="{32DED525-FEB3-4720-A7B3-313E7259CC17}"/>
              </a:ext>
            </a:extLst>
          </p:cNvPr>
          <p:cNvSpPr/>
          <p:nvPr/>
        </p:nvSpPr>
        <p:spPr>
          <a:xfrm>
            <a:off x="8723084" y="1739812"/>
            <a:ext cx="2743200" cy="639082"/>
          </a:xfrm>
          <a:prstGeom prst="rect">
            <a:avLst/>
          </a:prstGeom>
          <a:solidFill>
            <a:schemeClr val="bg2">
              <a:lumMod val="25000"/>
              <a:alpha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1"/>
                </a:solidFill>
              </a:rPr>
              <a:t>Phenomenological Models</a:t>
            </a:r>
          </a:p>
        </p:txBody>
      </p:sp>
      <p:sp>
        <p:nvSpPr>
          <p:cNvPr id="11" name="Rectangle 10">
            <a:extLst>
              <a:ext uri="{FF2B5EF4-FFF2-40B4-BE49-F238E27FC236}">
                <a16:creationId xmlns:a16="http://schemas.microsoft.com/office/drawing/2014/main" id="{4ED372F2-02FC-4B2D-83A1-FBA4453A5D64}"/>
              </a:ext>
            </a:extLst>
          </p:cNvPr>
          <p:cNvSpPr/>
          <p:nvPr/>
        </p:nvSpPr>
        <p:spPr>
          <a:xfrm>
            <a:off x="4025073" y="2455324"/>
            <a:ext cx="2216067" cy="639082"/>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2">
                    <a:lumMod val="10000"/>
                  </a:schemeClr>
                </a:solidFill>
              </a:rPr>
              <a:t>Convolution-based</a:t>
            </a:r>
          </a:p>
        </p:txBody>
      </p:sp>
      <p:sp>
        <p:nvSpPr>
          <p:cNvPr id="12" name="Rectangle 11">
            <a:extLst>
              <a:ext uri="{FF2B5EF4-FFF2-40B4-BE49-F238E27FC236}">
                <a16:creationId xmlns:a16="http://schemas.microsoft.com/office/drawing/2014/main" id="{EED17A6E-2A23-4F87-8258-DB0049E41BED}"/>
              </a:ext>
            </a:extLst>
          </p:cNvPr>
          <p:cNvSpPr/>
          <p:nvPr/>
        </p:nvSpPr>
        <p:spPr>
          <a:xfrm>
            <a:off x="6376387" y="2455324"/>
            <a:ext cx="2216067" cy="639082"/>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dirty="0">
                <a:solidFill>
                  <a:schemeClr val="bg2">
                    <a:lumMod val="10000"/>
                  </a:schemeClr>
                </a:solidFill>
              </a:rPr>
              <a:t>Conductance-based</a:t>
            </a:r>
          </a:p>
        </p:txBody>
      </p:sp>
      <p:sp>
        <p:nvSpPr>
          <p:cNvPr id="13" name="Rectangle 12">
            <a:extLst>
              <a:ext uri="{FF2B5EF4-FFF2-40B4-BE49-F238E27FC236}">
                <a16:creationId xmlns:a16="http://schemas.microsoft.com/office/drawing/2014/main" id="{B8FDFA96-342B-4996-9B2F-CEC5D9D185F7}"/>
              </a:ext>
            </a:extLst>
          </p:cNvPr>
          <p:cNvSpPr/>
          <p:nvPr/>
        </p:nvSpPr>
        <p:spPr>
          <a:xfrm>
            <a:off x="4025073" y="3177184"/>
            <a:ext cx="2216067" cy="639082"/>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Based on Jansen and </a:t>
            </a:r>
            <a:r>
              <a:rPr lang="en-GB" sz="1600" dirty="0" err="1">
                <a:solidFill>
                  <a:schemeClr val="bg2">
                    <a:lumMod val="10000"/>
                  </a:schemeClr>
                </a:solidFill>
                <a:latin typeface="+mj-lt"/>
              </a:rPr>
              <a:t>Rit</a:t>
            </a:r>
            <a:r>
              <a:rPr lang="en-GB" sz="1600" dirty="0">
                <a:solidFill>
                  <a:schemeClr val="bg2">
                    <a:lumMod val="10000"/>
                  </a:schemeClr>
                </a:solidFill>
                <a:latin typeface="+mj-lt"/>
              </a:rPr>
              <a:t> (1995) model </a:t>
            </a:r>
          </a:p>
        </p:txBody>
      </p:sp>
      <p:sp>
        <p:nvSpPr>
          <p:cNvPr id="20" name="Rectangle 19">
            <a:extLst>
              <a:ext uri="{FF2B5EF4-FFF2-40B4-BE49-F238E27FC236}">
                <a16:creationId xmlns:a16="http://schemas.microsoft.com/office/drawing/2014/main" id="{22C2F7B3-5750-4A29-B907-3C601417E6FD}"/>
              </a:ext>
            </a:extLst>
          </p:cNvPr>
          <p:cNvSpPr/>
          <p:nvPr/>
        </p:nvSpPr>
        <p:spPr>
          <a:xfrm>
            <a:off x="4025073" y="3899044"/>
            <a:ext cx="2216067" cy="1561229"/>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Different cortical column models, and approximations of population dynamics (i.e. neural mass and field models) in SPM</a:t>
            </a:r>
          </a:p>
        </p:txBody>
      </p:sp>
      <p:sp>
        <p:nvSpPr>
          <p:cNvPr id="21" name="Rectangle 20">
            <a:extLst>
              <a:ext uri="{FF2B5EF4-FFF2-40B4-BE49-F238E27FC236}">
                <a16:creationId xmlns:a16="http://schemas.microsoft.com/office/drawing/2014/main" id="{DB43F3A9-737A-4EDF-98BC-09871A4A1D49}"/>
              </a:ext>
            </a:extLst>
          </p:cNvPr>
          <p:cNvSpPr/>
          <p:nvPr/>
        </p:nvSpPr>
        <p:spPr>
          <a:xfrm>
            <a:off x="4025073" y="5557580"/>
            <a:ext cx="2216067" cy="1092871"/>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Examples for neural models in SPM: ERP, CMC</a:t>
            </a:r>
          </a:p>
        </p:txBody>
      </p:sp>
      <p:sp>
        <p:nvSpPr>
          <p:cNvPr id="22" name="Rectangle 21">
            <a:extLst>
              <a:ext uri="{FF2B5EF4-FFF2-40B4-BE49-F238E27FC236}">
                <a16:creationId xmlns:a16="http://schemas.microsoft.com/office/drawing/2014/main" id="{DC6C6FB6-846F-482A-A348-56A91C514492}"/>
              </a:ext>
            </a:extLst>
          </p:cNvPr>
          <p:cNvSpPr/>
          <p:nvPr/>
        </p:nvSpPr>
        <p:spPr>
          <a:xfrm>
            <a:off x="6376387" y="3177184"/>
            <a:ext cx="2216067" cy="639082"/>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Based on Morris and </a:t>
            </a:r>
            <a:r>
              <a:rPr lang="en-GB" sz="1600" dirty="0" err="1">
                <a:solidFill>
                  <a:schemeClr val="bg2">
                    <a:lumMod val="10000"/>
                  </a:schemeClr>
                </a:solidFill>
                <a:latin typeface="+mj-lt"/>
              </a:rPr>
              <a:t>Lecar</a:t>
            </a:r>
            <a:r>
              <a:rPr lang="en-GB" sz="1600" dirty="0">
                <a:solidFill>
                  <a:schemeClr val="bg2">
                    <a:lumMod val="10000"/>
                  </a:schemeClr>
                </a:solidFill>
                <a:latin typeface="+mj-lt"/>
              </a:rPr>
              <a:t> (1981) model</a:t>
            </a:r>
          </a:p>
        </p:txBody>
      </p:sp>
      <p:sp>
        <p:nvSpPr>
          <p:cNvPr id="24" name="Rectangle 23">
            <a:extLst>
              <a:ext uri="{FF2B5EF4-FFF2-40B4-BE49-F238E27FC236}">
                <a16:creationId xmlns:a16="http://schemas.microsoft.com/office/drawing/2014/main" id="{2966AEBA-97C5-47FB-A8EC-0AA1D0A93B10}"/>
              </a:ext>
            </a:extLst>
          </p:cNvPr>
          <p:cNvSpPr/>
          <p:nvPr/>
        </p:nvSpPr>
        <p:spPr>
          <a:xfrm>
            <a:off x="6376387" y="3899044"/>
            <a:ext cx="2216067" cy="1561229"/>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marL="285750" indent="-285750">
              <a:buFont typeface="Arial" panose="020B0604020202020204" pitchFamily="34" charset="0"/>
              <a:buChar char="•"/>
            </a:pPr>
            <a:r>
              <a:rPr lang="en-GB" sz="1600" dirty="0">
                <a:solidFill>
                  <a:schemeClr val="bg2">
                    <a:lumMod val="10000"/>
                  </a:schemeClr>
                </a:solidFill>
                <a:latin typeface="+mj-lt"/>
              </a:rPr>
              <a:t>Different cortical column models, and approximations of population dynamics (i.e. neural mass and field models) in SPM</a:t>
            </a:r>
          </a:p>
        </p:txBody>
      </p:sp>
      <p:sp>
        <p:nvSpPr>
          <p:cNvPr id="25" name="Rectangle 24">
            <a:extLst>
              <a:ext uri="{FF2B5EF4-FFF2-40B4-BE49-F238E27FC236}">
                <a16:creationId xmlns:a16="http://schemas.microsoft.com/office/drawing/2014/main" id="{0AEE4210-123D-4CE8-A4BE-4693C0EDCB0E}"/>
              </a:ext>
            </a:extLst>
          </p:cNvPr>
          <p:cNvSpPr/>
          <p:nvPr/>
        </p:nvSpPr>
        <p:spPr>
          <a:xfrm>
            <a:off x="6376387" y="5557580"/>
            <a:ext cx="2216067" cy="1092871"/>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Examples for neural models in SPM: MFM, NFM, CMM</a:t>
            </a:r>
          </a:p>
        </p:txBody>
      </p:sp>
      <p:sp>
        <p:nvSpPr>
          <p:cNvPr id="27" name="Rectangle 26">
            <a:extLst>
              <a:ext uri="{FF2B5EF4-FFF2-40B4-BE49-F238E27FC236}">
                <a16:creationId xmlns:a16="http://schemas.microsoft.com/office/drawing/2014/main" id="{6FAB9EB1-B06A-4AE0-867C-1D515B689BDD}"/>
              </a:ext>
            </a:extLst>
          </p:cNvPr>
          <p:cNvSpPr/>
          <p:nvPr/>
        </p:nvSpPr>
        <p:spPr>
          <a:xfrm>
            <a:off x="8723084" y="3177184"/>
            <a:ext cx="2743200" cy="1062262"/>
          </a:xfrm>
          <a:prstGeom prst="rect">
            <a:avLst/>
          </a:prstGeom>
          <a:solidFill>
            <a:schemeClr val="bg2">
              <a:lumMod val="90000"/>
              <a:alpha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DCM for induced responses (Chen et al., 2008) is a linear model fitted directly to power time course</a:t>
            </a:r>
          </a:p>
        </p:txBody>
      </p:sp>
      <p:sp>
        <p:nvSpPr>
          <p:cNvPr id="28" name="Rectangle 27">
            <a:extLst>
              <a:ext uri="{FF2B5EF4-FFF2-40B4-BE49-F238E27FC236}">
                <a16:creationId xmlns:a16="http://schemas.microsoft.com/office/drawing/2014/main" id="{993D7578-EDF2-4706-94DF-EB76E3F5222A}"/>
              </a:ext>
            </a:extLst>
          </p:cNvPr>
          <p:cNvSpPr/>
          <p:nvPr/>
        </p:nvSpPr>
        <p:spPr>
          <a:xfrm>
            <a:off x="8723084" y="4304990"/>
            <a:ext cx="2743200" cy="1306278"/>
          </a:xfrm>
          <a:prstGeom prst="rect">
            <a:avLst/>
          </a:prstGeom>
          <a:solidFill>
            <a:schemeClr val="bg2">
              <a:lumMod val="90000"/>
              <a:alpha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285750" indent="-285750">
              <a:buFont typeface="Arial" panose="020B0604020202020204" pitchFamily="34" charset="0"/>
              <a:buChar char="•"/>
            </a:pPr>
            <a:r>
              <a:rPr lang="en-GB" sz="1600" dirty="0">
                <a:solidFill>
                  <a:schemeClr val="bg2">
                    <a:lumMod val="10000"/>
                  </a:schemeClr>
                </a:solidFill>
                <a:latin typeface="+mj-lt"/>
              </a:rPr>
              <a:t>DCM for phase coupling (Penny et al., 2009) is based on prior research related to weakly coupled oscillators</a:t>
            </a:r>
          </a:p>
        </p:txBody>
      </p:sp>
    </p:spTree>
    <p:extLst>
      <p:ext uri="{BB962C8B-B14F-4D97-AF65-F5344CB8AC3E}">
        <p14:creationId xmlns:p14="http://schemas.microsoft.com/office/powerpoint/2010/main" val="158107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878382-9024-41FF-AEDC-73A50D5D1EFC}"/>
              </a:ext>
            </a:extLst>
          </p:cNvPr>
          <p:cNvSpPr/>
          <p:nvPr/>
        </p:nvSpPr>
        <p:spPr>
          <a:xfrm rot="16200000">
            <a:off x="5781572" y="-16559"/>
            <a:ext cx="1343891" cy="9800569"/>
          </a:xfrm>
          <a:prstGeom prst="rect">
            <a:avLst/>
          </a:prstGeom>
          <a:solidFill>
            <a:schemeClr val="bg2">
              <a:lumMod val="25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endParaRPr lang="en-GB" dirty="0">
              <a:solidFill>
                <a:schemeClr val="bg1"/>
              </a:solidFill>
            </a:endParaRPr>
          </a:p>
        </p:txBody>
      </p:sp>
      <p:sp>
        <p:nvSpPr>
          <p:cNvPr id="11" name="Rectangle 10">
            <a:extLst>
              <a:ext uri="{FF2B5EF4-FFF2-40B4-BE49-F238E27FC236}">
                <a16:creationId xmlns:a16="http://schemas.microsoft.com/office/drawing/2014/main" id="{061EE66E-B51A-4FFA-8837-5952C6D9DB73}"/>
              </a:ext>
            </a:extLst>
          </p:cNvPr>
          <p:cNvSpPr/>
          <p:nvPr/>
        </p:nvSpPr>
        <p:spPr>
          <a:xfrm rot="16200000">
            <a:off x="5424819" y="-1909434"/>
            <a:ext cx="2057399" cy="9800568"/>
          </a:xfrm>
          <a:prstGeom prst="rect">
            <a:avLst/>
          </a:prstGeom>
          <a:solidFill>
            <a:schemeClr val="bg2">
              <a:lumMod val="90000"/>
              <a:alpha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endParaRPr lang="en-GB" dirty="0">
              <a:solidFill>
                <a:schemeClr val="bg2">
                  <a:lumMod val="10000"/>
                </a:schemeClr>
              </a:solidFill>
            </a:endParaRPr>
          </a:p>
        </p:txBody>
      </p:sp>
      <p:sp>
        <p:nvSpPr>
          <p:cNvPr id="6" name="Rectangle 5">
            <a:extLst>
              <a:ext uri="{FF2B5EF4-FFF2-40B4-BE49-F238E27FC236}">
                <a16:creationId xmlns:a16="http://schemas.microsoft.com/office/drawing/2014/main" id="{8CD2867A-9C08-42FE-8058-468F817B0256}"/>
              </a:ext>
            </a:extLst>
          </p:cNvPr>
          <p:cNvSpPr/>
          <p:nvPr/>
        </p:nvSpPr>
        <p:spPr>
          <a:xfrm>
            <a:off x="0" y="0"/>
            <a:ext cx="12192000" cy="150495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a:r>
              <a:rPr lang="en-GB" sz="3500" dirty="0">
                <a:solidFill>
                  <a:schemeClr val="bg1"/>
                </a:solidFill>
                <a:latin typeface="Sagona Book" panose="02020503050505020204" pitchFamily="18" charset="0"/>
              </a:rPr>
              <a:t>Foundations</a:t>
            </a:r>
          </a:p>
        </p:txBody>
      </p:sp>
      <p:sp>
        <p:nvSpPr>
          <p:cNvPr id="4" name="Rectangle 3">
            <a:extLst>
              <a:ext uri="{FF2B5EF4-FFF2-40B4-BE49-F238E27FC236}">
                <a16:creationId xmlns:a16="http://schemas.microsoft.com/office/drawing/2014/main" id="{E237A677-D914-4D3A-A8CE-16828427AF47}"/>
              </a:ext>
            </a:extLst>
          </p:cNvPr>
          <p:cNvSpPr/>
          <p:nvPr/>
        </p:nvSpPr>
        <p:spPr>
          <a:xfrm>
            <a:off x="1233054" y="1962150"/>
            <a:ext cx="10958945" cy="44577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marL="914400" indent="-457200">
              <a:buFont typeface="Courier New" panose="02070309020205020404" pitchFamily="49" charset="0"/>
              <a:buChar char="o"/>
            </a:pPr>
            <a:r>
              <a:rPr lang="en-GB" sz="2500" dirty="0">
                <a:solidFill>
                  <a:schemeClr val="bg2">
                    <a:lumMod val="10000"/>
                  </a:schemeClr>
                </a:solidFill>
                <a:latin typeface="+mj-lt"/>
              </a:rPr>
              <a:t>Modelling scales, and the purpose of mesoscopic modelling</a:t>
            </a:r>
          </a:p>
          <a:p>
            <a:pPr marL="457200"/>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Biophysical context of neural mass models / DCM</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Neural mass models used in ERP and CMC DCMs</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Research leading to the original DCM for ERP / ERF</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The Jansen and </a:t>
            </a:r>
            <a:r>
              <a:rPr lang="en-GB" sz="2500" dirty="0" err="1">
                <a:solidFill>
                  <a:schemeClr val="bg2">
                    <a:lumMod val="10000"/>
                  </a:schemeClr>
                </a:solidFill>
                <a:latin typeface="+mj-lt"/>
              </a:rPr>
              <a:t>Rit</a:t>
            </a:r>
            <a:r>
              <a:rPr lang="en-GB" sz="2500" dirty="0">
                <a:solidFill>
                  <a:schemeClr val="bg2">
                    <a:lumMod val="10000"/>
                  </a:schemeClr>
                </a:solidFill>
                <a:latin typeface="+mj-lt"/>
              </a:rPr>
              <a:t> Model as the basis for convolution-based DCMs </a:t>
            </a:r>
          </a:p>
          <a:p>
            <a:pPr marL="914400" indent="-457200">
              <a:buFont typeface="Courier New" panose="02070309020205020404" pitchFamily="49" charset="0"/>
              <a:buChar char="o"/>
            </a:pPr>
            <a:endParaRPr lang="en-GB" sz="2500" dirty="0">
              <a:solidFill>
                <a:schemeClr val="bg2">
                  <a:lumMod val="10000"/>
                </a:schemeClr>
              </a:solidFill>
              <a:latin typeface="+mj-lt"/>
            </a:endParaRPr>
          </a:p>
          <a:p>
            <a:pPr marL="914400" indent="-457200">
              <a:buFont typeface="Courier New" panose="02070309020205020404" pitchFamily="49" charset="0"/>
              <a:buChar char="o"/>
            </a:pPr>
            <a:r>
              <a:rPr lang="en-GB" sz="2500" dirty="0">
                <a:solidFill>
                  <a:schemeClr val="bg2">
                    <a:lumMod val="10000"/>
                  </a:schemeClr>
                </a:solidFill>
                <a:latin typeface="+mj-lt"/>
              </a:rPr>
              <a:t>Additional references  </a:t>
            </a:r>
          </a:p>
        </p:txBody>
      </p:sp>
      <p:sp>
        <p:nvSpPr>
          <p:cNvPr id="5" name="Rectangle 4">
            <a:extLst>
              <a:ext uri="{FF2B5EF4-FFF2-40B4-BE49-F238E27FC236}">
                <a16:creationId xmlns:a16="http://schemas.microsoft.com/office/drawing/2014/main" id="{4F8165E7-2431-4891-A4C5-B8ABD11DBB2B}"/>
              </a:ext>
            </a:extLst>
          </p:cNvPr>
          <p:cNvSpPr/>
          <p:nvPr/>
        </p:nvSpPr>
        <p:spPr>
          <a:xfrm rot="16200000">
            <a:off x="-168956" y="2478992"/>
            <a:ext cx="2057400" cy="1023715"/>
          </a:xfrm>
          <a:prstGeom prst="rect">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500" dirty="0">
                <a:solidFill>
                  <a:schemeClr val="bg2">
                    <a:lumMod val="10000"/>
                  </a:schemeClr>
                </a:solidFill>
                <a:latin typeface="+mj-lt"/>
              </a:rPr>
              <a:t>Concept</a:t>
            </a:r>
          </a:p>
        </p:txBody>
      </p:sp>
      <p:sp>
        <p:nvSpPr>
          <p:cNvPr id="7" name="Rectangle 6">
            <a:extLst>
              <a:ext uri="{FF2B5EF4-FFF2-40B4-BE49-F238E27FC236}">
                <a16:creationId xmlns:a16="http://schemas.microsoft.com/office/drawing/2014/main" id="{80AD4B36-0AF2-44B5-AE15-A0C392E9BE4C}"/>
              </a:ext>
            </a:extLst>
          </p:cNvPr>
          <p:cNvSpPr/>
          <p:nvPr/>
        </p:nvSpPr>
        <p:spPr>
          <a:xfrm rot="16200000">
            <a:off x="187799" y="4371867"/>
            <a:ext cx="1343891" cy="1023716"/>
          </a:xfrm>
          <a:prstGeom prst="rect">
            <a:avLst/>
          </a:prstGeom>
          <a:solidFill>
            <a:schemeClr val="bg2">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GB" sz="2500" dirty="0">
                <a:solidFill>
                  <a:schemeClr val="bg1"/>
                </a:solidFill>
                <a:latin typeface="+mj-lt"/>
              </a:rPr>
              <a:t>Detailed</a:t>
            </a:r>
          </a:p>
        </p:txBody>
      </p:sp>
    </p:spTree>
    <p:extLst>
      <p:ext uri="{BB962C8B-B14F-4D97-AF65-F5344CB8AC3E}">
        <p14:creationId xmlns:p14="http://schemas.microsoft.com/office/powerpoint/2010/main" val="351806709"/>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A3A3F63AB5A4CB7545F4A4F5DA748" ma:contentTypeVersion="8" ma:contentTypeDescription="Create a new document." ma:contentTypeScope="" ma:versionID="5b86aa85beb5c5be497d650d2735d04b">
  <xsd:schema xmlns:xsd="http://www.w3.org/2001/XMLSchema" xmlns:xs="http://www.w3.org/2001/XMLSchema" xmlns:p="http://schemas.microsoft.com/office/2006/metadata/properties" xmlns:ns2="46f2f5ee-1d06-48d0-a48b-171d8a5db8c4" xmlns:ns3="a71d853a-9160-4b06-8871-a2258eaa9eee" targetNamespace="http://schemas.microsoft.com/office/2006/metadata/properties" ma:root="true" ma:fieldsID="d5a243d464bd3cd7a316a20985c255ec" ns2:_="" ns3:_="">
    <xsd:import namespace="46f2f5ee-1d06-48d0-a48b-171d8a5db8c4"/>
    <xsd:import namespace="a71d853a-9160-4b06-8871-a2258eaa9e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2f5ee-1d06-48d0-a48b-171d8a5d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1d853a-9160-4b06-8871-a2258eaa9ee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BA5CD7-9DCB-4620-8A2B-0B644F60EF4F}"/>
</file>

<file path=customXml/itemProps2.xml><?xml version="1.0" encoding="utf-8"?>
<ds:datastoreItem xmlns:ds="http://schemas.openxmlformats.org/officeDocument/2006/customXml" ds:itemID="{C28DAA4C-4697-4818-B14C-FFBA8EE31C42}"/>
</file>

<file path=customXml/itemProps3.xml><?xml version="1.0" encoding="utf-8"?>
<ds:datastoreItem xmlns:ds="http://schemas.openxmlformats.org/officeDocument/2006/customXml" ds:itemID="{D70E201C-7F1A-4F78-B4C5-6C9295487FC6}"/>
</file>

<file path=docProps/app.xml><?xml version="1.0" encoding="utf-8"?>
<Properties xmlns="http://schemas.openxmlformats.org/officeDocument/2006/extended-properties" xmlns:vt="http://schemas.openxmlformats.org/officeDocument/2006/docPropsVTypes">
  <Template/>
  <TotalTime>7351</TotalTime>
  <Words>6995</Words>
  <Application>Microsoft Macintosh PowerPoint</Application>
  <PresentationFormat>Widescreen</PresentationFormat>
  <Paragraphs>633</Paragraphs>
  <Slides>48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Arial Narrow</vt:lpstr>
      <vt:lpstr>Calibri</vt:lpstr>
      <vt:lpstr>Calibri Light</vt:lpstr>
      <vt:lpstr>Cambria Math</vt:lpstr>
      <vt:lpstr>Courier New</vt:lpstr>
      <vt:lpstr>Sagona Book</vt:lpstr>
      <vt:lpstr>Office Theme</vt:lpstr>
      <vt:lpstr>DCM for ERP/ERF: Theory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 for ERP/ERF: Theory and Practice</dc:title>
  <dc:creator>Ulrich Stoof</dc:creator>
  <cp:lastModifiedBy>Buhler, Sarah</cp:lastModifiedBy>
  <cp:revision>38</cp:revision>
  <dcterms:created xsi:type="dcterms:W3CDTF">2021-04-07T09:16:31Z</dcterms:created>
  <dcterms:modified xsi:type="dcterms:W3CDTF">2021-04-14T10:25:13Z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0x010100D8FA3A3F63AB5A4CB7545F4A4F5DA748</vt:lpwstr>
  </property>
</Properties>
</file>