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4.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1.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10" r:id="rId2"/>
    <p:sldId id="277" r:id="rId3"/>
    <p:sldId id="278" r:id="rId4"/>
    <p:sldId id="311" r:id="rId5"/>
    <p:sldId id="280" r:id="rId6"/>
    <p:sldId id="284" r:id="rId7"/>
    <p:sldId id="285" r:id="rId8"/>
    <p:sldId id="286" r:id="rId9"/>
    <p:sldId id="287" r:id="rId10"/>
    <p:sldId id="288" r:id="rId11"/>
    <p:sldId id="289" r:id="rId12"/>
    <p:sldId id="290" r:id="rId13"/>
    <p:sldId id="291" r:id="rId14"/>
    <p:sldId id="292" r:id="rId15"/>
    <p:sldId id="296" r:id="rId16"/>
    <p:sldId id="29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83307" autoAdjust="0"/>
  </p:normalViewPr>
  <p:slideViewPr>
    <p:cSldViewPr snapToGrid="0">
      <p:cViewPr varScale="1">
        <p:scale>
          <a:sx n="71" d="100"/>
          <a:sy n="71" d="100"/>
        </p:scale>
        <p:origin x="492"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5F5348-B057-48A2-83E1-F46E01422703}" type="datetimeFigureOut">
              <a:rPr lang="en-GB" smtClean="0"/>
              <a:t>20/04/2021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F2EE02-9293-473A-A1D1-83E010358114}" type="slidenum">
              <a:rPr lang="en-GB" smtClean="0"/>
              <a:t>‹#›</a:t>
            </a:fld>
            <a:endParaRPr lang="en-GB"/>
          </a:p>
        </p:txBody>
      </p:sp>
    </p:spTree>
    <p:extLst>
      <p:ext uri="{BB962C8B-B14F-4D97-AF65-F5344CB8AC3E}">
        <p14:creationId xmlns:p14="http://schemas.microsoft.com/office/powerpoint/2010/main" val="3211316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This is the outline of our presentation. </a:t>
            </a:r>
          </a:p>
          <a:p>
            <a:pPr marL="0" lvl="0" indent="0" algn="l" rtl="0">
              <a:spcBef>
                <a:spcPts val="0"/>
              </a:spcBef>
              <a:spcAft>
                <a:spcPts val="0"/>
              </a:spcAft>
              <a:buNone/>
            </a:pPr>
            <a:r>
              <a:rPr lang="en-GB" dirty="0"/>
              <a:t>I will give an introduction to computational modelling in general, what is modelling and why it is useful in neuroscience. I will give a step by step framework to show how to model. </a:t>
            </a:r>
          </a:p>
          <a:p>
            <a:pPr marL="0" lvl="0" indent="0" algn="l" rtl="0">
              <a:spcBef>
                <a:spcPts val="0"/>
              </a:spcBef>
              <a:spcAft>
                <a:spcPts val="0"/>
              </a:spcAft>
              <a:buNone/>
            </a:pPr>
            <a:r>
              <a:rPr lang="en-GB" dirty="0"/>
              <a:t>Agathe will then continue by explaining the first three steps of modelling and Saurabh will present the last steps.</a:t>
            </a:r>
          </a:p>
          <a:p>
            <a:pPr marL="0" lvl="0" indent="0" algn="l" rtl="0">
              <a:spcBef>
                <a:spcPts val="0"/>
              </a:spcBef>
              <a:spcAft>
                <a:spcPts val="0"/>
              </a:spcAft>
              <a:buNone/>
            </a:pPr>
            <a:r>
              <a:rPr lang="en-GB" dirty="0"/>
              <a:t>Their presentation takes into account a paper written by… in order see a practical example and follow the steps. </a:t>
            </a:r>
            <a:endParaRPr dirty="0"/>
          </a:p>
        </p:txBody>
      </p:sp>
      <p:sp>
        <p:nvSpPr>
          <p:cNvPr id="96" name="Google Shape;9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a:t>
            </a:fld>
            <a:endParaRPr/>
          </a:p>
        </p:txBody>
      </p:sp>
    </p:spTree>
    <p:extLst>
      <p:ext uri="{BB962C8B-B14F-4D97-AF65-F5344CB8AC3E}">
        <p14:creationId xmlns:p14="http://schemas.microsoft.com/office/powerpoint/2010/main" val="2246470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i-FI" dirty="0"/>
              <a:t>So we have collected the data from all the participants. Now we’ll try to estimate their beliefs based on our model, i.e. w fit the model to the data. </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i-FI" dirty="0"/>
              <a:t>The first step is estimating the free parameter Tau for each participant and each session in this case. </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i-FI" dirty="0"/>
              <a:t>With our example model, this is done with maximum likelihood estimation. No need to worry about the details here, maximum likelihood estimation is essentially a computational method for estimating parameters for any given data based on their probability function. In simple terms this just means asking “what is the most likely value for this parameter given this data and our model?”</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i-FI" dirty="0"/>
              <a:t>Now that we have the values for tau (the individual belief the participant has in the validity of the cue)</a:t>
            </a:r>
            <a:endParaRPr dirty="0"/>
          </a:p>
          <a:p>
            <a:pPr marL="228600" marR="0" lvl="0" indent="-15240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i-FI" dirty="0"/>
              <a:t>We can plug these values into our model and estimate how the participant’s beliefs would shift according to our model. </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i-FI" dirty="0"/>
              <a:t>Remember that in our model, a shift in belief is defined as the Kullback-Leibner divergence (you can think of it as just the difference of probability functions) of the posterior and the prior belief.  Again don’t worry about the “Kullback-Leibner” part. It is just a measure of measuring the difference between two probability functions.  This is the “epistemic value” of the observation.</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i-FI" dirty="0"/>
              <a:t>And as you remember, we can also estimate the information-theoretic surprise, which is defined as the negative log probability of an observation.</a:t>
            </a:r>
            <a:endParaRPr dirty="0"/>
          </a:p>
        </p:txBody>
      </p:sp>
      <p:sp>
        <p:nvSpPr>
          <p:cNvPr id="462" name="Google Shape;462;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1" name="Google Shape;471;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dirty="0"/>
              <a:t>What would our model(s) predict?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i-FI" dirty="0"/>
              <a:t>With informative trials, our model would estimate that the participants belief will shift towards the correct cue-type. How much it will shift, depends on the past trials </a:t>
            </a:r>
            <a:r>
              <a:rPr lang="fi-FI" b="1" dirty="0"/>
              <a:t>(”yesterdays posteriors are today’s priors”)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i-FI" dirty="0"/>
              <a:t>With uninformative trials the belief will stay static, as there is no new information with epistemic value.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i-FI" dirty="0"/>
              <a:t>However, the model will still estimate a high value for information-theoretic surprise, if both cues are positive, and the reward is negative (or vice versa) as though it does not contain information with epistemic value, it is still surprising.</a:t>
            </a:r>
            <a:endParaRPr dirty="0"/>
          </a:p>
          <a:p>
            <a:pPr marL="0" marR="0" lvl="0" indent="0" algn="l" rtl="0">
              <a:lnSpc>
                <a:spcPct val="100000"/>
              </a:lnSpc>
              <a:spcBef>
                <a:spcPts val="0"/>
              </a:spcBef>
              <a:spcAft>
                <a:spcPts val="0"/>
              </a:spcAft>
              <a:buClr>
                <a:schemeClr val="dk1"/>
              </a:buClr>
              <a:buSzPts val="1200"/>
              <a:buFont typeface="Calibri"/>
              <a:buNone/>
            </a:pPr>
            <a:endParaRPr sz="1200" dirty="0"/>
          </a:p>
        </p:txBody>
      </p:sp>
      <p:sp>
        <p:nvSpPr>
          <p:cNvPr id="472" name="Google Shape;472;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5" name="Google Shape;485;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a:t>Next, of course, we will compare the estimations we made with our model to the actual performance of the participants in the experiment., trial by trial.</a:t>
            </a:r>
            <a:endParaRPr/>
          </a:p>
          <a:p>
            <a:pPr marL="0" lvl="0" indent="0" algn="l" rtl="0">
              <a:spcBef>
                <a:spcPts val="0"/>
              </a:spcBef>
              <a:spcAft>
                <a:spcPts val="0"/>
              </a:spcAft>
              <a:buNone/>
            </a:pPr>
            <a:endParaRPr/>
          </a:p>
          <a:p>
            <a:pPr marL="0" lvl="0" indent="0" algn="l" rtl="0">
              <a:spcBef>
                <a:spcPts val="0"/>
              </a:spcBef>
              <a:spcAft>
                <a:spcPts val="0"/>
              </a:spcAft>
              <a:buNone/>
            </a:pPr>
            <a:r>
              <a:rPr lang="fi-FI"/>
              <a:t>So here are two examples, from two different participants. The y-axis on the graph here is the belief rating the participants did after each trial, higher up indicating more belief that the tune is the valid cue, lower down indicating the the picture is the valid cue. </a:t>
            </a:r>
            <a:endParaRPr/>
          </a:p>
          <a:p>
            <a:pPr marL="0" lvl="0" indent="0" algn="l" rtl="0">
              <a:spcBef>
                <a:spcPts val="0"/>
              </a:spcBef>
              <a:spcAft>
                <a:spcPts val="0"/>
              </a:spcAft>
              <a:buNone/>
            </a:pPr>
            <a:endParaRPr/>
          </a:p>
          <a:p>
            <a:pPr marL="0" lvl="0" indent="0" algn="l" rtl="0">
              <a:spcBef>
                <a:spcPts val="0"/>
              </a:spcBef>
              <a:spcAft>
                <a:spcPts val="0"/>
              </a:spcAft>
              <a:buNone/>
            </a:pPr>
            <a:r>
              <a:rPr lang="fi-FI"/>
              <a:t>As you can see the model predictions  worked our quite well, with the model explainign 82% of the variance in confidence rating in total. </a:t>
            </a:r>
            <a:endParaRPr/>
          </a:p>
          <a:p>
            <a:pPr marL="0" lvl="0" indent="0" algn="l" rtl="0">
              <a:spcBef>
                <a:spcPts val="0"/>
              </a:spcBef>
              <a:spcAft>
                <a:spcPts val="0"/>
              </a:spcAft>
              <a:buNone/>
            </a:pPr>
            <a:endParaRPr/>
          </a:p>
          <a:p>
            <a:pPr marL="0" lvl="0" indent="0" algn="l" rtl="0">
              <a:spcBef>
                <a:spcPts val="0"/>
              </a:spcBef>
              <a:spcAft>
                <a:spcPts val="0"/>
              </a:spcAft>
              <a:buNone/>
            </a:pPr>
            <a:r>
              <a:rPr lang="fi-FI"/>
              <a:t>Now we know that our model fits the data quite well, i.e. it approximates real behaviour well. Based on our model we can also make a distinction between trials with information theoretic value, (the trials that are only surprising but have no epistemic value) and trials with epistemic value (trials that carry informataion for belief updating)</a:t>
            </a:r>
            <a:endParaRPr/>
          </a:p>
          <a:p>
            <a:pPr marL="0" lvl="0" indent="0" algn="l" rtl="0">
              <a:spcBef>
                <a:spcPts val="0"/>
              </a:spcBef>
              <a:spcAft>
                <a:spcPts val="0"/>
              </a:spcAft>
              <a:buNone/>
            </a:pPr>
            <a:endParaRPr/>
          </a:p>
          <a:p>
            <a:pPr marL="0" lvl="0" indent="0" algn="l" rtl="0">
              <a:spcBef>
                <a:spcPts val="0"/>
              </a:spcBef>
              <a:spcAft>
                <a:spcPts val="0"/>
              </a:spcAft>
              <a:buNone/>
            </a:pPr>
            <a:r>
              <a:rPr lang="fi-FI"/>
              <a:t>This means we can see whether high values of information theoretic surprise correlate with different brain activity than belief updating. We have used the model to construct regressors for an imaging study!</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486" name="Google Shape;486;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6" name="Google Shape;496;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a:t>So we’ve used the model to do what we set up as it’s goal in the beginning and we can construct regressors!</a:t>
            </a:r>
            <a:endParaRPr/>
          </a:p>
          <a:p>
            <a:pPr marL="0" lvl="0" indent="0" algn="l" rtl="0">
              <a:spcBef>
                <a:spcPts val="0"/>
              </a:spcBef>
              <a:spcAft>
                <a:spcPts val="0"/>
              </a:spcAft>
              <a:buNone/>
            </a:pPr>
            <a:r>
              <a:rPr lang="fi-FI"/>
              <a:t>(To see the results of the neuroimaging study check out the original paper)</a:t>
            </a:r>
            <a:endParaRPr/>
          </a:p>
          <a:p>
            <a:pPr marL="0" lvl="0" indent="0" algn="l" rtl="0">
              <a:spcBef>
                <a:spcPts val="0"/>
              </a:spcBef>
              <a:spcAft>
                <a:spcPts val="0"/>
              </a:spcAft>
              <a:buNone/>
            </a:pPr>
            <a:endParaRPr/>
          </a:p>
          <a:p>
            <a:pPr marL="0" lvl="0" indent="0" algn="l" rtl="0">
              <a:spcBef>
                <a:spcPts val="0"/>
              </a:spcBef>
              <a:spcAft>
                <a:spcPts val="0"/>
              </a:spcAft>
              <a:buNone/>
            </a:pPr>
            <a:r>
              <a:rPr lang="fi-FI"/>
              <a:t>However, theres one more thing…</a:t>
            </a:r>
            <a:endParaRPr/>
          </a:p>
        </p:txBody>
      </p:sp>
      <p:sp>
        <p:nvSpPr>
          <p:cNvPr id="497" name="Google Shape;497;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7" name="Google Shape;507;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a:t>Because the main point of the example study was to identify regressors for the imaging study, the authors did not perform any model comparison.  For their study, the main point was to identify the regressor, not to find the exact model with the best explanatory power.  So what kind of evalation is necessary depends on the purpose of the model. </a:t>
            </a:r>
            <a:endParaRPr/>
          </a:p>
          <a:p>
            <a:pPr marL="0" lvl="0" indent="0" algn="l" rtl="0">
              <a:spcBef>
                <a:spcPts val="0"/>
              </a:spcBef>
              <a:spcAft>
                <a:spcPts val="0"/>
              </a:spcAft>
              <a:buNone/>
            </a:pPr>
            <a:endParaRPr/>
          </a:p>
          <a:p>
            <a:pPr marL="0" marR="0" lvl="0" indent="0" algn="l" rtl="0">
              <a:lnSpc>
                <a:spcPct val="100000"/>
              </a:lnSpc>
              <a:spcBef>
                <a:spcPts val="0"/>
              </a:spcBef>
              <a:spcAft>
                <a:spcPts val="0"/>
              </a:spcAft>
              <a:buClr>
                <a:schemeClr val="dk1"/>
              </a:buClr>
              <a:buSzPts val="1200"/>
              <a:buFont typeface="Calibri"/>
              <a:buNone/>
            </a:pPr>
            <a:r>
              <a:rPr lang="fi-FI"/>
              <a:t>Often models are used for the describing data, or predicting data. If the purpose of the model is to describe or predict data, model comparison is essential</a:t>
            </a:r>
            <a:endParaRPr/>
          </a:p>
          <a:p>
            <a:pPr marL="0" lvl="0" indent="0" algn="l" rtl="0">
              <a:spcBef>
                <a:spcPts val="0"/>
              </a:spcBef>
              <a:spcAft>
                <a:spcPts val="0"/>
              </a:spcAft>
              <a:buNone/>
            </a:pPr>
            <a:endParaRPr/>
          </a:p>
          <a:p>
            <a:pPr marL="0" lvl="0" indent="0" algn="l" rtl="0">
              <a:spcBef>
                <a:spcPts val="0"/>
              </a:spcBef>
              <a:spcAft>
                <a:spcPts val="0"/>
              </a:spcAft>
              <a:buNone/>
            </a:pPr>
            <a:r>
              <a:rPr lang="fi-FI"/>
              <a:t>In this case it is essential to compare your model to other models in the literature . </a:t>
            </a:r>
            <a:endParaRPr/>
          </a:p>
          <a:p>
            <a:pPr marL="0" lvl="0" indent="0" algn="l" rtl="0">
              <a:spcBef>
                <a:spcPts val="0"/>
              </a:spcBef>
              <a:spcAft>
                <a:spcPts val="0"/>
              </a:spcAft>
              <a:buNone/>
            </a:pPr>
            <a:endParaRPr/>
          </a:p>
          <a:p>
            <a:pPr marL="0" lvl="0" indent="0" algn="l" rtl="0">
              <a:spcBef>
                <a:spcPts val="0"/>
              </a:spcBef>
              <a:spcAft>
                <a:spcPts val="0"/>
              </a:spcAft>
              <a:buNone/>
            </a:pPr>
            <a:r>
              <a:rPr lang="fi-FI"/>
              <a:t>Refer to earlier lecture on model comparison for info!</a:t>
            </a:r>
            <a:endParaRPr/>
          </a:p>
          <a:p>
            <a:pPr marL="0" lvl="0" indent="0" algn="l" rtl="0">
              <a:spcBef>
                <a:spcPts val="0"/>
              </a:spcBef>
              <a:spcAft>
                <a:spcPts val="0"/>
              </a:spcAft>
              <a:buNone/>
            </a:pPr>
            <a:endParaRPr/>
          </a:p>
        </p:txBody>
      </p:sp>
      <p:sp>
        <p:nvSpPr>
          <p:cNvPr id="508" name="Google Shape;508;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8" name="Google Shape;548;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9" name="Google Shape;549;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7" name="Google Shape;55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8" name="Google Shape;55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16</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sz="1200" b="0" i="0" u="none" strike="noStrike">
                <a:solidFill>
                  <a:schemeClr val="dk1"/>
                </a:solidFill>
                <a:latin typeface="Calibri"/>
                <a:ea typeface="Calibri"/>
                <a:cs typeface="Calibri"/>
                <a:sym typeface="Calibri"/>
              </a:rPr>
              <a:t>The next step, ‘Planning the Model’, is the core step to assemble the different components of the hypothesized explanations and relationships. </a:t>
            </a:r>
            <a:endParaRPr/>
          </a:p>
          <a:p>
            <a:pPr marL="0" lvl="0" indent="0" algn="l" rtl="0">
              <a:spcBef>
                <a:spcPts val="0"/>
              </a:spcBef>
              <a:spcAft>
                <a:spcPts val="0"/>
              </a:spcAft>
              <a:buNone/>
            </a:pPr>
            <a:endParaRPr sz="1200" b="0" i="0" u="none" strike="noStrike">
              <a:solidFill>
                <a:schemeClr val="dk1"/>
              </a:solidFill>
              <a:latin typeface="Calibri"/>
              <a:ea typeface="Calibri"/>
              <a:cs typeface="Calibri"/>
              <a:sym typeface="Calibri"/>
            </a:endParaRPr>
          </a:p>
          <a:p>
            <a:pPr marL="0" lvl="0" indent="0" algn="l" rtl="0">
              <a:spcBef>
                <a:spcPts val="0"/>
              </a:spcBef>
              <a:spcAft>
                <a:spcPts val="0"/>
              </a:spcAft>
              <a:buNone/>
            </a:pPr>
            <a:r>
              <a:rPr lang="fi-FI" sz="1200" b="0" i="0" u="none" strike="noStrike">
                <a:solidFill>
                  <a:schemeClr val="dk1"/>
                </a:solidFill>
                <a:latin typeface="Calibri"/>
                <a:ea typeface="Calibri"/>
                <a:cs typeface="Calibri"/>
                <a:sym typeface="Calibri"/>
              </a:rPr>
              <a:t>To do so, we need a simple graphical representation of the model. This can change depending on the nature of the model.</a:t>
            </a:r>
            <a:endParaRPr/>
          </a:p>
          <a:p>
            <a:pPr marL="0" lvl="0" indent="0" algn="l" rtl="0">
              <a:spcBef>
                <a:spcPts val="0"/>
              </a:spcBef>
              <a:spcAft>
                <a:spcPts val="0"/>
              </a:spcAft>
              <a:buNone/>
            </a:pPr>
            <a:r>
              <a:rPr lang="fi-FI" sz="1200" b="0" i="0" u="none" strike="noStrike">
                <a:solidFill>
                  <a:schemeClr val="dk1"/>
                </a:solidFill>
                <a:latin typeface="Calibri"/>
                <a:ea typeface="Calibri"/>
                <a:cs typeface="Calibri"/>
                <a:sym typeface="Calibri"/>
              </a:rPr>
              <a:t>The graph has to include all the different components of the model , and their relationships. The goal is to associate each individual element of the model with the correspondent mathematical equation. An element is made of both variables and their relationship, and can be implemented in further steps. </a:t>
            </a:r>
            <a:endParaRPr/>
          </a:p>
          <a:p>
            <a:pPr marL="0" lvl="0" indent="0" algn="l" rtl="0">
              <a:spcBef>
                <a:spcPts val="0"/>
              </a:spcBef>
              <a:spcAft>
                <a:spcPts val="0"/>
              </a:spcAft>
              <a:buNone/>
            </a:pPr>
            <a:r>
              <a:rPr lang="fi-FI" sz="1200" b="0" i="0" u="none" strike="noStrike">
                <a:solidFill>
                  <a:schemeClr val="dk1"/>
                </a:solidFill>
                <a:latin typeface="Calibri"/>
                <a:ea typeface="Calibri"/>
                <a:cs typeface="Calibri"/>
                <a:sym typeface="Calibri"/>
              </a:rPr>
              <a:t>Another important role of the graphical representation is to explicit the measurements of each variable. </a:t>
            </a:r>
            <a:endParaRPr/>
          </a:p>
          <a:p>
            <a:pPr marL="0" lvl="0" indent="0" algn="l" rtl="0">
              <a:spcBef>
                <a:spcPts val="0"/>
              </a:spcBef>
              <a:spcAft>
                <a:spcPts val="0"/>
              </a:spcAft>
              <a:buNone/>
            </a:pPr>
            <a:r>
              <a:rPr lang="fi-FI" sz="1200" b="0" i="0" u="none" strike="noStrike">
                <a:solidFill>
                  <a:schemeClr val="dk1"/>
                </a:solidFill>
                <a:latin typeface="Calibri"/>
                <a:ea typeface="Calibri"/>
                <a:cs typeface="Calibri"/>
                <a:sym typeface="Calibri"/>
              </a:rPr>
              <a:t>This step is fundamental to clarify our hypothesis and to make sure that each element of the model is associated with its own quantifiable measure.  It is extremely useful to check that our model is complete, not too complex, and that we are not missing important mathematical relationships. </a:t>
            </a:r>
            <a:endParaRPr/>
          </a:p>
          <a:p>
            <a:pPr marL="0" lvl="0" indent="0" algn="l" rtl="0">
              <a:spcBef>
                <a:spcPts val="0"/>
              </a:spcBef>
              <a:spcAft>
                <a:spcPts val="0"/>
              </a:spcAft>
              <a:buNone/>
            </a:pPr>
            <a:endParaRPr sz="1200" b="0" i="0" u="none" strike="noStrike">
              <a:solidFill>
                <a:schemeClr val="dk1"/>
              </a:solidFill>
              <a:latin typeface="Calibri"/>
              <a:ea typeface="Calibri"/>
              <a:cs typeface="Calibri"/>
              <a:sym typeface="Calibri"/>
            </a:endParaRPr>
          </a:p>
        </p:txBody>
      </p:sp>
      <p:sp>
        <p:nvSpPr>
          <p:cNvPr id="328" name="Google Shape;32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sz="1200" b="0" i="0" u="none" strike="noStrike" dirty="0">
                <a:solidFill>
                  <a:schemeClr val="dk1"/>
                </a:solidFill>
                <a:latin typeface="Calibri"/>
                <a:ea typeface="Calibri"/>
                <a:cs typeface="Calibri"/>
                <a:sym typeface="Calibri"/>
              </a:rPr>
              <a:t>In the Example of Encoding shift of beliefs, the core two elements are (a)the surprise of an observation, which does not have informative value in the context of the task, ,and (b) epistemic value of an observation (with informative value). The first , surprise, is expressed as negative log probability of an observation, given model parameters under the model m. </a:t>
            </a:r>
            <a:endParaRPr dirty="0"/>
          </a:p>
        </p:txBody>
      </p:sp>
      <p:sp>
        <p:nvSpPr>
          <p:cNvPr id="337" name="Google Shape;337;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A8A3ADE4-F7BD-43CA-BB92-8E65487D6C0F}"/>
              </a:ext>
            </a:extLst>
          </p:cNvPr>
          <p:cNvSpPr>
            <a:spLocks noGrp="1"/>
          </p:cNvSpPr>
          <p:nvPr>
            <p:ph type="body" idx="1"/>
          </p:nvPr>
        </p:nvSpPr>
        <p:spPr/>
        <p:txBody>
          <a:bodyPr/>
          <a:lstStyle/>
          <a:p>
            <a:pPr marL="0" lvl="0" indent="0" algn="l" rtl="0">
              <a:spcBef>
                <a:spcPts val="0"/>
              </a:spcBef>
              <a:spcAft>
                <a:spcPts val="0"/>
              </a:spcAft>
              <a:buNone/>
            </a:pPr>
            <a:r>
              <a:rPr lang="en-GB" sz="1200" b="0" i="0" u="none" strike="noStrike" dirty="0">
                <a:solidFill>
                  <a:schemeClr val="dk1"/>
                </a:solidFill>
                <a:latin typeface="+mn-lt"/>
                <a:ea typeface="Calibri"/>
                <a:cs typeface="Calibri"/>
                <a:sym typeface="Calibri"/>
              </a:rPr>
              <a:t>The second, epistemic value, is expressed in mathematical terms as KL divergence between the prior probability distribution and the posterior probability distribution of the beliefs about the world. The posterior probability is expressed as probability of the model parameters given the observation, under the model. The prior probability is given by the probability of the model parameters given the model. </a:t>
            </a:r>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dirty="0"/>
              <a:t>Finally, we can move to model implementation, namely to run the computer simulation.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i-FI" dirty="0"/>
              <a:t>With the model implementation we first have to implement each element of the model planning (each element of the graphical representation ) individually, to perform the so called ‘unit test’. </a:t>
            </a:r>
            <a:endParaRPr dirty="0"/>
          </a:p>
          <a:p>
            <a:pPr marL="0" lvl="0" indent="0" algn="l" rtl="0">
              <a:spcBef>
                <a:spcPts val="0"/>
              </a:spcBef>
              <a:spcAft>
                <a:spcPts val="0"/>
              </a:spcAft>
              <a:buNone/>
            </a:pPr>
            <a:r>
              <a:rPr lang="fi-FI" dirty="0"/>
              <a:t>To avoid errors, it is always better to start from the simplest version of the model and to build on it in a progressive manner. This is also important to understand which components of the model are crucial, and to analyse the behaviour of the model.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i-FI" dirty="0"/>
              <a:t>Finally , we can also compare the model with other models behaviours. This can help us understanding the specificity of our model, and assure that the selected model is the most appropriate for our purposes. </a:t>
            </a:r>
            <a:endParaRPr dirty="0"/>
          </a:p>
        </p:txBody>
      </p:sp>
      <p:sp>
        <p:nvSpPr>
          <p:cNvPr id="366" name="Google Shape;366;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a:t> It can be hard to decide when the model is ”ready”. It’s always possible to redo something. So there are a couple of questions you should ask when deciding when to move on to model testing.</a:t>
            </a:r>
            <a:endParaRPr/>
          </a:p>
          <a:p>
            <a:pPr marL="0" lvl="0" indent="0" algn="l" rtl="0">
              <a:spcBef>
                <a:spcPts val="0"/>
              </a:spcBef>
              <a:spcAft>
                <a:spcPts val="0"/>
              </a:spcAft>
              <a:buNone/>
            </a:pPr>
            <a:endParaRPr/>
          </a:p>
          <a:p>
            <a:pPr marL="0" lvl="0" indent="0" algn="l" rtl="0">
              <a:spcBef>
                <a:spcPts val="0"/>
              </a:spcBef>
              <a:spcAft>
                <a:spcPts val="0"/>
              </a:spcAft>
              <a:buNone/>
            </a:pPr>
            <a:r>
              <a:rPr lang="fi-FI"/>
              <a:t>Firstly, reverring back to Step 1: Defining the question. We have to ask whether the model we’ve build efficiently answers the questions we’ve asked. So let’s think of our model. The questions we asked were:</a:t>
            </a:r>
            <a:endParaRPr/>
          </a:p>
          <a:p>
            <a:pPr marL="0" lvl="0" indent="0" algn="l" rtl="0">
              <a:spcBef>
                <a:spcPts val="0"/>
              </a:spcBef>
              <a:spcAft>
                <a:spcPts val="0"/>
              </a:spcAft>
              <a:buNone/>
            </a:pPr>
            <a:endParaRPr/>
          </a:p>
          <a:p>
            <a:pPr marL="228600" lvl="0" indent="-228600" algn="l" rtl="0">
              <a:spcBef>
                <a:spcPts val="0"/>
              </a:spcBef>
              <a:spcAft>
                <a:spcPts val="0"/>
              </a:spcAft>
              <a:buClr>
                <a:schemeClr val="dk1"/>
              </a:buClr>
              <a:buSzPts val="1200"/>
              <a:buFont typeface="Calibri"/>
              <a:buAutoNum type="arabicPeriod"/>
            </a:pPr>
            <a:r>
              <a:rPr lang="fi-FI"/>
              <a:t>What is the role of dopamine in belief updating?</a:t>
            </a:r>
            <a:endParaRPr/>
          </a:p>
          <a:p>
            <a:pPr marL="228600" lvl="0" indent="-228600" algn="l" rtl="0">
              <a:spcBef>
                <a:spcPts val="0"/>
              </a:spcBef>
              <a:spcAft>
                <a:spcPts val="0"/>
              </a:spcAft>
              <a:buClr>
                <a:schemeClr val="dk1"/>
              </a:buClr>
              <a:buSzPts val="1200"/>
              <a:buFont typeface="Calibri"/>
              <a:buAutoNum type="arabicPeriod"/>
            </a:pPr>
            <a:r>
              <a:rPr lang="fi-FI"/>
              <a:t>Can we differentiate between information theoretic surprise and belief updating (epistemic value)</a:t>
            </a:r>
            <a:endParaRPr/>
          </a:p>
          <a:p>
            <a:pPr marL="0" lvl="0" indent="0" algn="l" rtl="0">
              <a:spcBef>
                <a:spcPts val="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Calibri"/>
              <a:buNone/>
            </a:pPr>
            <a:r>
              <a:rPr lang="fi-FI"/>
              <a:t>We have mathematically defined our hypotheses with our models.</a:t>
            </a:r>
            <a:endParaRPr/>
          </a:p>
          <a:p>
            <a:pPr marL="0" lvl="0" indent="0" algn="l" rtl="0">
              <a:spcBef>
                <a:spcPts val="0"/>
              </a:spcBef>
              <a:spcAft>
                <a:spcPts val="0"/>
              </a:spcAft>
              <a:buClr>
                <a:schemeClr val="dk1"/>
              </a:buClr>
              <a:buSzPts val="1200"/>
              <a:buFont typeface="Calibri"/>
              <a:buNone/>
            </a:pPr>
            <a:r>
              <a:rPr lang="fi-FI"/>
              <a:t>We have one model that defines information-theoretic surprise,  + one model that defines belief updating model by looking at the divergence of prior and posterior probability functions</a:t>
            </a:r>
            <a:endParaRPr/>
          </a:p>
          <a:p>
            <a:pPr marL="0" lvl="0" indent="0" algn="l" rtl="0">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fi-FI"/>
              <a:t>Before completing the models, we should consider whether they work conceptually. (of course to see how well our models actually work we have to test them). </a:t>
            </a: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fi-FI"/>
              <a:t>Lets start with our model for information-theoretic surprise. It’s just the negative log of the probability of an observation. So the higher the probability of an observation, the lower the surprise. This seems to be a mathematically and conceptually  valid definition of surprise.</a:t>
            </a: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fi-FI"/>
              <a:t>Then our model for belief updating (epistemic value). We’ve made a couple of assumptions. For example, that people start with a 50/50 belief in the validity of both cues.  We also know from past literature and our stats knowledge that the Bayes theorem gives us pretty much the optimal model for updating beliefs. Does that seem like  valid assumption to make, do people update their beliefs optimally? </a:t>
            </a:r>
            <a:endParaRPr/>
          </a:p>
          <a:p>
            <a:pPr marL="0" marR="0" lvl="0" indent="0" algn="l" rtl="0">
              <a:lnSpc>
                <a:spcPct val="100000"/>
              </a:lnSpc>
              <a:spcBef>
                <a:spcPts val="0"/>
              </a:spcBef>
              <a:spcAft>
                <a:spcPts val="0"/>
              </a:spcAft>
              <a:buClr>
                <a:schemeClr val="dk1"/>
              </a:buClr>
              <a:buSzPts val="1200"/>
              <a:buFont typeface="Calibri"/>
              <a:buNone/>
            </a:pPr>
            <a:r>
              <a:rPr lang="fi-FI"/>
              <a:t>The point is that before moving on, it is important to critically think about and evaluate your model and question whether the assumptions make sense. </a:t>
            </a: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Calibri"/>
              <a:buNone/>
            </a:pPr>
            <a:endParaRPr/>
          </a:p>
          <a:p>
            <a:pPr marL="0" lvl="0" indent="0" algn="l" rtl="0">
              <a:spcBef>
                <a:spcPts val="0"/>
              </a:spcBef>
              <a:spcAft>
                <a:spcPts val="0"/>
              </a:spcAft>
              <a:buNone/>
            </a:pPr>
            <a:r>
              <a:rPr lang="fi-FI"/>
              <a:t> </a:t>
            </a:r>
            <a:endParaRPr/>
          </a:p>
        </p:txBody>
      </p:sp>
      <p:sp>
        <p:nvSpPr>
          <p:cNvPr id="413" name="Google Shape;413;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6" name="Google Shape;426;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i-FI"/>
              <a:t>Our models for information-theoretic surprise and belief updating seem at least conceptually sound. So we can move to model testing. </a:t>
            </a: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fi-FI"/>
              <a:t>At this point of finishing the models, it might be tempting to just keep adding and adding parameters to the models. However as always, you should BEWARE OF OVERFITTING. </a:t>
            </a: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fi-FI"/>
              <a:t>Adding too many parameters to your model just reduces it’s explanatory power.  As you know, adding an own parameter for every observation essentially just makes any model useless. This is of course true for computational modelling as well. Remember Occams Razor, aim to keep our model as simple as possible.</a:t>
            </a: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427" name="Google Shape;427;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i-FI"/>
              <a:t>Now we have:</a:t>
            </a:r>
            <a:endParaRPr/>
          </a:p>
          <a:p>
            <a:pPr marL="0" lvl="0" indent="0" algn="l" rtl="0">
              <a:spcBef>
                <a:spcPts val="0"/>
              </a:spcBef>
              <a:spcAft>
                <a:spcPts val="0"/>
              </a:spcAft>
              <a:buNone/>
            </a:pPr>
            <a:endParaRPr/>
          </a:p>
          <a:p>
            <a:pPr marL="0" lvl="0" indent="0" algn="l" rtl="0">
              <a:spcBef>
                <a:spcPts val="0"/>
              </a:spcBef>
              <a:spcAft>
                <a:spcPts val="0"/>
              </a:spcAft>
              <a:buNone/>
            </a:pPr>
            <a:r>
              <a:rPr lang="fi-FI"/>
              <a:t>1. Finished building our model</a:t>
            </a:r>
            <a:endParaRPr/>
          </a:p>
          <a:p>
            <a:pPr marL="0" lvl="0" indent="0" algn="l" rtl="0">
              <a:spcBef>
                <a:spcPts val="0"/>
              </a:spcBef>
              <a:spcAft>
                <a:spcPts val="0"/>
              </a:spcAft>
              <a:buNone/>
            </a:pPr>
            <a:r>
              <a:rPr lang="fi-FI"/>
              <a:t>2. Thought about it critically and conceptually evaluated whether its decent, i.e. whether it captures the elements we want it to capture and whether the approuch we employed and the parameters we used were justified.</a:t>
            </a:r>
            <a:endParaRPr/>
          </a:p>
          <a:p>
            <a:pPr marL="0" lvl="0" indent="0" algn="l" rtl="0">
              <a:spcBef>
                <a:spcPts val="0"/>
              </a:spcBef>
              <a:spcAft>
                <a:spcPts val="0"/>
              </a:spcAft>
              <a:buNone/>
            </a:pPr>
            <a:endParaRPr/>
          </a:p>
          <a:p>
            <a:pPr marL="0" lvl="0" indent="0" algn="l" rtl="0">
              <a:spcBef>
                <a:spcPts val="0"/>
              </a:spcBef>
              <a:spcAft>
                <a:spcPts val="0"/>
              </a:spcAft>
              <a:buNone/>
            </a:pPr>
            <a:r>
              <a:rPr lang="fi-FI"/>
              <a:t>So whats next? </a:t>
            </a:r>
            <a:endParaRPr/>
          </a:p>
          <a:p>
            <a:pPr marL="0" lvl="0" indent="0" algn="l" rtl="0">
              <a:spcBef>
                <a:spcPts val="0"/>
              </a:spcBef>
              <a:spcAft>
                <a:spcPts val="0"/>
              </a:spcAft>
              <a:buNone/>
            </a:pPr>
            <a:endParaRPr/>
          </a:p>
          <a:p>
            <a:pPr marL="0" lvl="0" indent="0" algn="l" rtl="0">
              <a:spcBef>
                <a:spcPts val="0"/>
              </a:spcBef>
              <a:spcAft>
                <a:spcPts val="0"/>
              </a:spcAft>
              <a:buNone/>
            </a:pPr>
            <a:r>
              <a:rPr lang="fi-FI"/>
              <a:t>We see how well our model compares with actual human behavior.</a:t>
            </a:r>
            <a:endParaRPr/>
          </a:p>
        </p:txBody>
      </p:sp>
      <p:sp>
        <p:nvSpPr>
          <p:cNvPr id="438" name="Google Shape;438;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i-FI" sz="1200" dirty="0"/>
              <a:t>Ps presented with a visual cue and an auditory cue and</a:t>
            </a:r>
            <a:r>
              <a:rPr lang="fi-FI" sz="1200" b="1" dirty="0"/>
              <a:t> </a:t>
            </a:r>
            <a:r>
              <a:rPr lang="fi-FI" sz="1200" dirty="0"/>
              <a:t>asked to infer which currently determined probability of observing specific trial outcome </a:t>
            </a:r>
            <a:endParaRPr dirty="0"/>
          </a:p>
          <a:p>
            <a:pPr marL="0" marR="0" lvl="0" indent="0" algn="l" rtl="0">
              <a:lnSpc>
                <a:spcPct val="100000"/>
              </a:lnSpc>
              <a:spcBef>
                <a:spcPts val="0"/>
              </a:spcBef>
              <a:spcAft>
                <a:spcPts val="0"/>
              </a:spcAft>
              <a:buClr>
                <a:schemeClr val="dk1"/>
              </a:buClr>
              <a:buSzPts val="1200"/>
              <a:buFont typeface="Calibri"/>
              <a:buNone/>
            </a:pPr>
            <a:endParaRPr sz="1200" dirty="0"/>
          </a:p>
          <a:p>
            <a:pPr marL="0" marR="0" lvl="0" indent="0" algn="l" rtl="0">
              <a:lnSpc>
                <a:spcPct val="100000"/>
              </a:lnSpc>
              <a:spcBef>
                <a:spcPts val="0"/>
              </a:spcBef>
              <a:spcAft>
                <a:spcPts val="0"/>
              </a:spcAft>
              <a:buClr>
                <a:schemeClr val="dk1"/>
              </a:buClr>
              <a:buSzPts val="1200"/>
              <a:buFont typeface="Calibri"/>
              <a:buNone/>
            </a:pPr>
            <a:r>
              <a:rPr lang="fi-FI" sz="1200" dirty="0"/>
              <a:t>Some cues were ‘good’ (predictive of win), some were ‘bad’ (predictive of loss)</a:t>
            </a:r>
            <a:endParaRPr dirty="0"/>
          </a:p>
          <a:p>
            <a:pPr marL="0" marR="0" lvl="0" indent="0" algn="l" rtl="0">
              <a:lnSpc>
                <a:spcPct val="100000"/>
              </a:lnSpc>
              <a:spcBef>
                <a:spcPts val="0"/>
              </a:spcBef>
              <a:spcAft>
                <a:spcPts val="0"/>
              </a:spcAft>
              <a:buClr>
                <a:schemeClr val="dk1"/>
              </a:buClr>
              <a:buSzPts val="1200"/>
              <a:buFont typeface="Calibri"/>
              <a:buNone/>
            </a:pPr>
            <a:endParaRPr sz="1200" dirty="0"/>
          </a:p>
          <a:p>
            <a:pPr marL="0" marR="0" lvl="0" indent="0" algn="l" rtl="0">
              <a:lnSpc>
                <a:spcPct val="100000"/>
              </a:lnSpc>
              <a:spcBef>
                <a:spcPts val="0"/>
              </a:spcBef>
              <a:spcAft>
                <a:spcPts val="0"/>
              </a:spcAft>
              <a:buClr>
                <a:schemeClr val="dk1"/>
              </a:buClr>
              <a:buSzPts val="1200"/>
              <a:buFont typeface="Calibri"/>
              <a:buNone/>
            </a:pPr>
            <a:r>
              <a:rPr lang="fi-FI" sz="1200" dirty="0"/>
              <a:t>Ps had to rate their belief on scale</a:t>
            </a:r>
            <a:endParaRPr dirty="0"/>
          </a:p>
          <a:p>
            <a:pPr marL="0" marR="0" lvl="0" indent="0" algn="l" rtl="0">
              <a:lnSpc>
                <a:spcPct val="100000"/>
              </a:lnSpc>
              <a:spcBef>
                <a:spcPts val="0"/>
              </a:spcBef>
              <a:spcAft>
                <a:spcPts val="0"/>
              </a:spcAft>
              <a:buClr>
                <a:schemeClr val="dk1"/>
              </a:buClr>
              <a:buSzPts val="1200"/>
              <a:buFont typeface="Calibri"/>
              <a:buNone/>
            </a:pPr>
            <a:endParaRPr sz="1200" dirty="0"/>
          </a:p>
          <a:p>
            <a:pPr marL="0" marR="0" lvl="0" indent="0" algn="l" rtl="0">
              <a:lnSpc>
                <a:spcPct val="100000"/>
              </a:lnSpc>
              <a:spcBef>
                <a:spcPts val="0"/>
              </a:spcBef>
              <a:spcAft>
                <a:spcPts val="0"/>
              </a:spcAft>
              <a:buClr>
                <a:schemeClr val="dk1"/>
              </a:buClr>
              <a:buSzPts val="1200"/>
              <a:buFont typeface="Calibri"/>
              <a:buNone/>
            </a:pPr>
            <a:r>
              <a:rPr lang="fi-FI" sz="1200" b="1" dirty="0"/>
              <a:t>Informative trial</a:t>
            </a:r>
            <a:r>
              <a:rPr lang="fi-FI" sz="1200" dirty="0"/>
              <a:t> – one cue is predictive of a win, while other cue is predictive of a loss </a:t>
            </a:r>
            <a:endParaRPr dirty="0"/>
          </a:p>
          <a:p>
            <a:pPr marL="0" marR="0" lvl="0" indent="0" algn="l" rtl="0">
              <a:lnSpc>
                <a:spcPct val="100000"/>
              </a:lnSpc>
              <a:spcBef>
                <a:spcPts val="0"/>
              </a:spcBef>
              <a:spcAft>
                <a:spcPts val="0"/>
              </a:spcAft>
              <a:buClr>
                <a:schemeClr val="dk1"/>
              </a:buClr>
              <a:buSzPts val="1200"/>
              <a:buFont typeface="Calibri"/>
              <a:buNone/>
            </a:pPr>
            <a:r>
              <a:rPr lang="fi-FI" sz="1200" dirty="0"/>
              <a:t>These trials induce a meaningful shift in beliefs about cue contingencies</a:t>
            </a:r>
            <a:endParaRPr dirty="0"/>
          </a:p>
          <a:p>
            <a:pPr marL="0" marR="0" lvl="0" indent="0" algn="l" rtl="0">
              <a:lnSpc>
                <a:spcPct val="100000"/>
              </a:lnSpc>
              <a:spcBef>
                <a:spcPts val="0"/>
              </a:spcBef>
              <a:spcAft>
                <a:spcPts val="0"/>
              </a:spcAft>
              <a:buClr>
                <a:schemeClr val="dk1"/>
              </a:buClr>
              <a:buSzPts val="1200"/>
              <a:buFont typeface="Calibri"/>
              <a:buNone/>
            </a:pPr>
            <a:r>
              <a:rPr lang="fi-FI" sz="1200" dirty="0"/>
              <a:t>Reflects </a:t>
            </a:r>
            <a:r>
              <a:rPr lang="fi-FI" sz="1200" b="1" dirty="0"/>
              <a:t>belief updating</a:t>
            </a:r>
            <a:endParaRPr sz="1200" dirty="0"/>
          </a:p>
          <a:p>
            <a:pPr marL="0" marR="0" lvl="0" indent="0" algn="l" rtl="0">
              <a:lnSpc>
                <a:spcPct val="100000"/>
              </a:lnSpc>
              <a:spcBef>
                <a:spcPts val="0"/>
              </a:spcBef>
              <a:spcAft>
                <a:spcPts val="0"/>
              </a:spcAft>
              <a:buClr>
                <a:schemeClr val="dk1"/>
              </a:buClr>
              <a:buSzPts val="1200"/>
              <a:buFont typeface="Calibri"/>
              <a:buNone/>
            </a:pPr>
            <a:endParaRPr sz="1200" dirty="0"/>
          </a:p>
          <a:p>
            <a:pPr marL="0" marR="0" lvl="0" indent="0" algn="l" rtl="0">
              <a:lnSpc>
                <a:spcPct val="100000"/>
              </a:lnSpc>
              <a:spcBef>
                <a:spcPts val="0"/>
              </a:spcBef>
              <a:spcAft>
                <a:spcPts val="0"/>
              </a:spcAft>
              <a:buClr>
                <a:schemeClr val="dk1"/>
              </a:buClr>
              <a:buSzPts val="1200"/>
              <a:buFont typeface="Calibri"/>
              <a:buNone/>
            </a:pPr>
            <a:r>
              <a:rPr lang="fi-FI" sz="1200" b="1" dirty="0"/>
              <a:t>Uninformative trials</a:t>
            </a:r>
            <a:r>
              <a:rPr lang="fi-FI" sz="1200" dirty="0"/>
              <a:t> – both cues bad/good</a:t>
            </a:r>
            <a:endParaRPr dirty="0"/>
          </a:p>
          <a:p>
            <a:pPr marL="0" marR="0" lvl="0" indent="0" algn="l" rtl="0">
              <a:lnSpc>
                <a:spcPct val="100000"/>
              </a:lnSpc>
              <a:spcBef>
                <a:spcPts val="0"/>
              </a:spcBef>
              <a:spcAft>
                <a:spcPts val="0"/>
              </a:spcAft>
              <a:buClr>
                <a:schemeClr val="dk1"/>
              </a:buClr>
              <a:buSzPts val="1200"/>
              <a:buFont typeface="Calibri"/>
              <a:buNone/>
            </a:pPr>
            <a:r>
              <a:rPr lang="fi-FI" sz="1200" dirty="0"/>
              <a:t>These trials do not provide meaningful information - both auditory and visual cues as equally as likely/unlikely to predict the outcome</a:t>
            </a:r>
            <a:endParaRPr dirty="0"/>
          </a:p>
        </p:txBody>
      </p:sp>
      <p:sp>
        <p:nvSpPr>
          <p:cNvPr id="448" name="Google Shape;448;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i-FI"/>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E6A2F-C1E3-4070-9718-C2FC9801AB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B1B9162-8F47-474B-99A0-DE68D89662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8CE7C61-B543-4B0E-AD35-CE9016862A94}"/>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5" name="Footer Placeholder 4">
            <a:extLst>
              <a:ext uri="{FF2B5EF4-FFF2-40B4-BE49-F238E27FC236}">
                <a16:creationId xmlns:a16="http://schemas.microsoft.com/office/drawing/2014/main" id="{34572516-6160-4802-A707-72D115E5D6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64BC85-ECCA-4935-ADC0-D7B0EE8F3F6A}"/>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1962386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4DCD0-3FCD-4E12-A3AF-9A944D05E5B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6B21BB-360E-4242-BA7B-816135F3D3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21DCF5F-316E-482B-9E75-4D3A55FAC9EE}"/>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5" name="Footer Placeholder 4">
            <a:extLst>
              <a:ext uri="{FF2B5EF4-FFF2-40B4-BE49-F238E27FC236}">
                <a16:creationId xmlns:a16="http://schemas.microsoft.com/office/drawing/2014/main" id="{260E3249-D7E3-482A-A74F-ED0A7175A0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382405-671C-44E5-9E4A-2E1FFB01A259}"/>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954895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D26792-0483-4802-82E2-2336CB6836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9382272-18D8-4993-A1BF-D47E5CFB27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6F1CD8-A538-4238-86F9-E1B4A1571DDD}"/>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5" name="Footer Placeholder 4">
            <a:extLst>
              <a:ext uri="{FF2B5EF4-FFF2-40B4-BE49-F238E27FC236}">
                <a16:creationId xmlns:a16="http://schemas.microsoft.com/office/drawing/2014/main" id="{A85CB082-9944-4DB2-AB87-3302959381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D1D8D7-F279-426A-AA4B-4B87A18AC97F}"/>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119561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3559-61A7-4E63-8431-A0AD88EB0CC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8E52462-29AC-41D1-B363-0495A4E06A7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21764C-D792-457A-8F02-0F42A3262DEA}"/>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5" name="Footer Placeholder 4">
            <a:extLst>
              <a:ext uri="{FF2B5EF4-FFF2-40B4-BE49-F238E27FC236}">
                <a16:creationId xmlns:a16="http://schemas.microsoft.com/office/drawing/2014/main" id="{55D6EC79-EEA7-439E-9557-BAD12A303B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231480-5B4D-4F7E-AB7B-AE3A1368EADE}"/>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2362552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CFC21-4D1D-4122-863D-CDBD03EF89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B18FB3A-9D6A-4060-87E4-88A0C50899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47FD065-1D9A-4632-AF86-90A18AE35108}"/>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5" name="Footer Placeholder 4">
            <a:extLst>
              <a:ext uri="{FF2B5EF4-FFF2-40B4-BE49-F238E27FC236}">
                <a16:creationId xmlns:a16="http://schemas.microsoft.com/office/drawing/2014/main" id="{D501ED24-D024-43A0-87ED-1D5501E395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963711-A0E2-47C3-BD35-DC7BB7E24178}"/>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4290169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69A6B-07CB-4EBA-9D20-F9353E536B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6D2081-1B8B-4503-A60E-D64D8A03EF9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9B30BF7-8564-4633-9BC0-DBCDCE7B76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52E733-56CB-4C44-A8CE-C981E3904617}"/>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6" name="Footer Placeholder 5">
            <a:extLst>
              <a:ext uri="{FF2B5EF4-FFF2-40B4-BE49-F238E27FC236}">
                <a16:creationId xmlns:a16="http://schemas.microsoft.com/office/drawing/2014/main" id="{554F8011-D54C-4249-BB36-07CA7EC845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61CDBF-B351-42EE-B8AD-3EB5AE8B0C96}"/>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424307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BEDFD-EA61-4ECE-8384-94F825CC140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689D45-0665-413A-B43B-151D55AE53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84C075-A810-40B5-A065-C6B668679D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BFE1C4F-BB69-4C9B-93EF-61977444CD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FE46E3-F74C-4EC7-9A96-84152B72D2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0A5A3A1-A0C5-44B7-9737-59CE55F464B8}"/>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8" name="Footer Placeholder 7">
            <a:extLst>
              <a:ext uri="{FF2B5EF4-FFF2-40B4-BE49-F238E27FC236}">
                <a16:creationId xmlns:a16="http://schemas.microsoft.com/office/drawing/2014/main" id="{44D3EEBC-FC77-45EB-B6EF-9238FAD8186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D8EBC11-2686-4591-BC63-0D623AF8D4F2}"/>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1083004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07968-5BDA-40A1-B6F0-B4DF9F5BCB0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1F97773-AC41-40ED-9A85-79C170F293F6}"/>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4" name="Footer Placeholder 3">
            <a:extLst>
              <a:ext uri="{FF2B5EF4-FFF2-40B4-BE49-F238E27FC236}">
                <a16:creationId xmlns:a16="http://schemas.microsoft.com/office/drawing/2014/main" id="{4CF4FD50-A49C-4AD8-B6E5-3872E7E29BC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17852CA-F683-40D7-BF0A-D15B6A30C639}"/>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3933986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FC6449-41EE-4A3F-8AA8-D9BAD2B87D03}"/>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3" name="Footer Placeholder 2">
            <a:extLst>
              <a:ext uri="{FF2B5EF4-FFF2-40B4-BE49-F238E27FC236}">
                <a16:creationId xmlns:a16="http://schemas.microsoft.com/office/drawing/2014/main" id="{DFCE24EE-439C-4976-8F4E-A0BEF38CFD4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29BBAE5-045F-4EB9-A463-E79E2FFA93D0}"/>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1709003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354B4-01E9-41BB-AAC7-6561AF1872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4B81116-7AEF-4824-9016-B5519A8A05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E798C82-B76A-4156-92FD-869D884554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5B9DDE-E0A8-47BB-A5C8-398478B83928}"/>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6" name="Footer Placeholder 5">
            <a:extLst>
              <a:ext uri="{FF2B5EF4-FFF2-40B4-BE49-F238E27FC236}">
                <a16:creationId xmlns:a16="http://schemas.microsoft.com/office/drawing/2014/main" id="{826B29E7-02CF-4662-9036-7046A8BBD24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4B653A-63ED-4CA2-A853-2ADA99E9338C}"/>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3377598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3BC2C-8A93-4BE3-AB1B-5950E0CE3E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F8F34AF-5168-4511-BB16-A6238FE378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9428D7E-2946-465B-B5EB-F22DB1031B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0BB90E-4D30-450B-BAB1-FDFE352AB7F7}"/>
              </a:ext>
            </a:extLst>
          </p:cNvPr>
          <p:cNvSpPr>
            <a:spLocks noGrp="1"/>
          </p:cNvSpPr>
          <p:nvPr>
            <p:ph type="dt" sz="half" idx="10"/>
          </p:nvPr>
        </p:nvSpPr>
        <p:spPr/>
        <p:txBody>
          <a:bodyPr/>
          <a:lstStyle/>
          <a:p>
            <a:fld id="{BB7D9E6E-86B5-4AB7-A15C-AF2DF422D1ED}" type="datetimeFigureOut">
              <a:rPr lang="en-GB" smtClean="0"/>
              <a:t>20/04/2021</a:t>
            </a:fld>
            <a:endParaRPr lang="en-GB"/>
          </a:p>
        </p:txBody>
      </p:sp>
      <p:sp>
        <p:nvSpPr>
          <p:cNvPr id="6" name="Footer Placeholder 5">
            <a:extLst>
              <a:ext uri="{FF2B5EF4-FFF2-40B4-BE49-F238E27FC236}">
                <a16:creationId xmlns:a16="http://schemas.microsoft.com/office/drawing/2014/main" id="{E6EBBBE7-CE56-4552-A93C-142F0F771F4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D83FE8D-CEFC-40CB-B74B-84E5A5FDFE9E}"/>
              </a:ext>
            </a:extLst>
          </p:cNvPr>
          <p:cNvSpPr>
            <a:spLocks noGrp="1"/>
          </p:cNvSpPr>
          <p:nvPr>
            <p:ph type="sldNum" sz="quarter" idx="12"/>
          </p:nvPr>
        </p:nvSpPr>
        <p:spPr/>
        <p:txBody>
          <a:bodyPr/>
          <a:lstStyle/>
          <a:p>
            <a:fld id="{7A572E92-6B96-4E04-AEAA-2A4B4F46AEC1}" type="slidenum">
              <a:rPr lang="en-GB" smtClean="0"/>
              <a:t>‹#›</a:t>
            </a:fld>
            <a:endParaRPr lang="en-GB"/>
          </a:p>
        </p:txBody>
      </p:sp>
    </p:spTree>
    <p:extLst>
      <p:ext uri="{BB962C8B-B14F-4D97-AF65-F5344CB8AC3E}">
        <p14:creationId xmlns:p14="http://schemas.microsoft.com/office/powerpoint/2010/main" val="3989090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F0ED94-0AAB-48BB-8E6C-CE5E44DE92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EF5D6F-6CD4-4454-83AE-AFB05E2F69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CA7DA6-45AD-43CC-ACE0-BCE49E5D14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7D9E6E-86B5-4AB7-A15C-AF2DF422D1ED}" type="datetimeFigureOut">
              <a:rPr lang="en-GB" smtClean="0"/>
              <a:t>20/04/2021</a:t>
            </a:fld>
            <a:endParaRPr lang="en-GB"/>
          </a:p>
        </p:txBody>
      </p:sp>
      <p:sp>
        <p:nvSpPr>
          <p:cNvPr id="5" name="Footer Placeholder 4">
            <a:extLst>
              <a:ext uri="{FF2B5EF4-FFF2-40B4-BE49-F238E27FC236}">
                <a16:creationId xmlns:a16="http://schemas.microsoft.com/office/drawing/2014/main" id="{BAB67090-97A3-463D-A888-DC8917372B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E8797FB-EF21-4A5D-9508-C0C456B0F3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572E92-6B96-4E04-AEAA-2A4B4F46AEC1}" type="slidenum">
              <a:rPr lang="en-GB" smtClean="0"/>
              <a:t>‹#›</a:t>
            </a:fld>
            <a:endParaRPr lang="en-GB"/>
          </a:p>
        </p:txBody>
      </p:sp>
    </p:spTree>
    <p:extLst>
      <p:ext uri="{BB962C8B-B14F-4D97-AF65-F5344CB8AC3E}">
        <p14:creationId xmlns:p14="http://schemas.microsoft.com/office/powerpoint/2010/main" val="3555689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nibib.nih.gov/sites/default/files/Computational_Modeling_Fact_Sheet.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s://doi.org/10.1016/j.neuroimage.2015.10.067"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CD10A89-1B42-4E04-B82C-64658A55A04C}"/>
              </a:ext>
            </a:extLst>
          </p:cNvPr>
          <p:cNvSpPr/>
          <p:nvPr/>
        </p:nvSpPr>
        <p:spPr>
          <a:xfrm>
            <a:off x="1228187" y="1094535"/>
            <a:ext cx="6945657" cy="1581758"/>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lumMod val="75000"/>
                </a:schemeClr>
              </a:solidFill>
            </a:endParaRPr>
          </a:p>
        </p:txBody>
      </p:sp>
      <p:sp>
        <p:nvSpPr>
          <p:cNvPr id="14" name="Oval 13">
            <a:extLst>
              <a:ext uri="{FF2B5EF4-FFF2-40B4-BE49-F238E27FC236}">
                <a16:creationId xmlns:a16="http://schemas.microsoft.com/office/drawing/2014/main" id="{28CA6781-E00B-4BC5-9597-869931CDCEFC}"/>
              </a:ext>
            </a:extLst>
          </p:cNvPr>
          <p:cNvSpPr/>
          <p:nvPr/>
        </p:nvSpPr>
        <p:spPr>
          <a:xfrm>
            <a:off x="225416" y="5273129"/>
            <a:ext cx="879663" cy="872236"/>
          </a:xfrm>
          <a:prstGeom prst="ellipse">
            <a:avLst/>
          </a:prstGeom>
          <a:solidFill>
            <a:srgbClr val="ECF3F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13C1BB9B-AA47-46F5-91C4-55E40436CF82}"/>
              </a:ext>
            </a:extLst>
          </p:cNvPr>
          <p:cNvSpPr/>
          <p:nvPr/>
        </p:nvSpPr>
        <p:spPr>
          <a:xfrm>
            <a:off x="212624" y="3004043"/>
            <a:ext cx="879663" cy="872236"/>
          </a:xfrm>
          <a:prstGeom prst="ellipse">
            <a:avLst/>
          </a:prstGeom>
          <a:solidFill>
            <a:schemeClr val="bg1">
              <a:lumMod val="9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Google Shape;98;p14"/>
          <p:cNvSpPr txBox="1">
            <a:spLocks noGrp="1"/>
          </p:cNvSpPr>
          <p:nvPr>
            <p:ph type="body" idx="1"/>
          </p:nvPr>
        </p:nvSpPr>
        <p:spPr>
          <a:xfrm>
            <a:off x="1245283" y="1148753"/>
            <a:ext cx="10604157" cy="552849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r>
              <a:rPr lang="fi-FI" sz="3200" b="1" dirty="0">
                <a:solidFill>
                  <a:schemeClr val="bg1">
                    <a:lumMod val="65000"/>
                  </a:schemeClr>
                </a:solidFill>
                <a:latin typeface="Calibri Light" panose="020F0302020204030204" pitchFamily="34" charset="0"/>
                <a:cs typeface="Calibri Light" panose="020F0302020204030204" pitchFamily="34" charset="0"/>
              </a:rPr>
              <a:t>Introduction to computational modelling</a:t>
            </a:r>
            <a:endParaRPr sz="3200" dirty="0">
              <a:solidFill>
                <a:schemeClr val="bg1">
                  <a:lumMod val="65000"/>
                </a:schemeClr>
              </a:solidFill>
              <a:latin typeface="Calibri Light" panose="020F0302020204030204" pitchFamily="34" charset="0"/>
              <a:cs typeface="Calibri Light" panose="020F0302020204030204" pitchFamily="34" charset="0"/>
            </a:endParaRPr>
          </a:p>
          <a:p>
            <a:pPr marL="342900" lvl="0" algn="l" rtl="0">
              <a:lnSpc>
                <a:spcPct val="90000"/>
              </a:lnSpc>
              <a:spcBef>
                <a:spcPts val="1000"/>
              </a:spcBef>
              <a:spcAft>
                <a:spcPts val="0"/>
              </a:spcAft>
              <a:buClr>
                <a:schemeClr val="accent5">
                  <a:lumMod val="40000"/>
                  <a:lumOff val="60000"/>
                </a:schemeClr>
              </a:buClr>
              <a:buSzPts val="2400"/>
              <a:buFont typeface="Wingdings" panose="05000000000000000000" pitchFamily="2" charset="2"/>
              <a:buChar char="Ø"/>
            </a:pPr>
            <a:r>
              <a:rPr lang="fi-FI" sz="2400" dirty="0">
                <a:solidFill>
                  <a:schemeClr val="bg1">
                    <a:lumMod val="65000"/>
                  </a:schemeClr>
                </a:solidFill>
              </a:rPr>
              <a:t>What is computational modelling?</a:t>
            </a:r>
            <a:endParaRPr dirty="0">
              <a:solidFill>
                <a:schemeClr val="bg1">
                  <a:lumMod val="65000"/>
                </a:schemeClr>
              </a:solidFill>
            </a:endParaRPr>
          </a:p>
          <a:p>
            <a:pPr marL="342900" lvl="0" algn="l" rtl="0">
              <a:lnSpc>
                <a:spcPct val="90000"/>
              </a:lnSpc>
              <a:spcBef>
                <a:spcPts val="1000"/>
              </a:spcBef>
              <a:spcAft>
                <a:spcPts val="0"/>
              </a:spcAft>
              <a:buClr>
                <a:schemeClr val="accent5">
                  <a:lumMod val="40000"/>
                  <a:lumOff val="60000"/>
                </a:schemeClr>
              </a:buClr>
              <a:buSzPts val="2400"/>
              <a:buFont typeface="Wingdings" panose="05000000000000000000" pitchFamily="2" charset="2"/>
              <a:buChar char="Ø"/>
            </a:pPr>
            <a:r>
              <a:rPr lang="fi-FI" sz="2400" dirty="0">
                <a:solidFill>
                  <a:schemeClr val="bg1">
                    <a:lumMod val="65000"/>
                  </a:schemeClr>
                </a:solidFill>
              </a:rPr>
              <a:t>Why is it useful?</a:t>
            </a:r>
            <a:endParaRPr dirty="0">
              <a:solidFill>
                <a:schemeClr val="bg1">
                  <a:lumMod val="65000"/>
                </a:schemeClr>
              </a:solidFill>
            </a:endParaRPr>
          </a:p>
          <a:p>
            <a:pPr marL="0" lvl="0" indent="0" algn="l" rtl="0">
              <a:lnSpc>
                <a:spcPct val="90000"/>
              </a:lnSpc>
              <a:spcBef>
                <a:spcPts val="1000"/>
              </a:spcBef>
              <a:spcAft>
                <a:spcPts val="0"/>
              </a:spcAft>
              <a:buClr>
                <a:schemeClr val="dk1"/>
              </a:buClr>
              <a:buSzPts val="2400"/>
              <a:buNone/>
            </a:pPr>
            <a:endParaRPr lang="en-GB" sz="2400" dirty="0"/>
          </a:p>
          <a:p>
            <a:pPr marL="0" lvl="0" indent="0" algn="l" rtl="0">
              <a:lnSpc>
                <a:spcPct val="90000"/>
              </a:lnSpc>
              <a:spcBef>
                <a:spcPts val="1000"/>
              </a:spcBef>
              <a:spcAft>
                <a:spcPts val="0"/>
              </a:spcAft>
              <a:buClr>
                <a:schemeClr val="dk1"/>
              </a:buClr>
              <a:buSzPts val="2400"/>
              <a:buNone/>
            </a:pPr>
            <a:r>
              <a:rPr lang="fi-FI" sz="3200" b="1" dirty="0">
                <a:latin typeface="Calibri Light" panose="020F0302020204030204" pitchFamily="34" charset="0"/>
                <a:cs typeface="Calibri Light" panose="020F0302020204030204" pitchFamily="34" charset="0"/>
              </a:rPr>
              <a:t>Steps to modelling</a:t>
            </a:r>
            <a:endParaRPr sz="3200" b="1" dirty="0">
              <a:latin typeface="Calibri Light" panose="020F0302020204030204" pitchFamily="34" charset="0"/>
              <a:cs typeface="Calibri Light" panose="020F0302020204030204" pitchFamily="34" charset="0"/>
            </a:endParaRPr>
          </a:p>
          <a:p>
            <a:pPr marL="342900" lvl="0" algn="l" rtl="0">
              <a:lnSpc>
                <a:spcPct val="90000"/>
              </a:lnSpc>
              <a:spcBef>
                <a:spcPts val="1000"/>
              </a:spcBef>
              <a:spcAft>
                <a:spcPts val="0"/>
              </a:spcAft>
              <a:buClr>
                <a:schemeClr val="accent5">
                  <a:lumMod val="40000"/>
                  <a:lumOff val="60000"/>
                </a:schemeClr>
              </a:buClr>
              <a:buSzPts val="2400"/>
              <a:buFont typeface="Wingdings" panose="05000000000000000000" pitchFamily="2" charset="2"/>
              <a:buChar char="Ø"/>
            </a:pPr>
            <a:endParaRPr lang="fi-FI" sz="2400" dirty="0"/>
          </a:p>
          <a:p>
            <a:pPr marL="0" indent="0">
              <a:buClr>
                <a:schemeClr val="accent5">
                  <a:lumMod val="40000"/>
                  <a:lumOff val="60000"/>
                </a:schemeClr>
              </a:buClr>
              <a:buSzPts val="2400"/>
              <a:buNone/>
            </a:pPr>
            <a:endParaRPr lang="en-US" sz="2400" dirty="0"/>
          </a:p>
        </p:txBody>
      </p:sp>
      <p:sp>
        <p:nvSpPr>
          <p:cNvPr id="99" name="Google Shape;99;p14"/>
          <p:cNvSpPr txBox="1"/>
          <p:nvPr/>
        </p:nvSpPr>
        <p:spPr>
          <a:xfrm>
            <a:off x="152244" y="87044"/>
            <a:ext cx="11117580" cy="74698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3400"/>
              <a:buFont typeface="Calibri"/>
              <a:buNone/>
            </a:pPr>
            <a:r>
              <a:rPr lang="fi-FI" sz="4000" dirty="0">
                <a:solidFill>
                  <a:schemeClr val="dk1"/>
                </a:solidFill>
                <a:latin typeface="Calibri Light" panose="020F0302020204030204" pitchFamily="34" charset="0"/>
                <a:ea typeface="Calibri"/>
                <a:cs typeface="Calibri Light" panose="020F0302020204030204" pitchFamily="34" charset="0"/>
                <a:sym typeface="Calibri"/>
              </a:rPr>
              <a:t>Outline</a:t>
            </a:r>
            <a:endParaRPr sz="4000" dirty="0">
              <a:latin typeface="Calibri Light" panose="020F0302020204030204" pitchFamily="34" charset="0"/>
              <a:cs typeface="Calibri Light" panose="020F0302020204030204" pitchFamily="34" charset="0"/>
            </a:endParaRPr>
          </a:p>
        </p:txBody>
      </p:sp>
      <p:sp>
        <p:nvSpPr>
          <p:cNvPr id="7" name="Rectangle 6">
            <a:extLst>
              <a:ext uri="{FF2B5EF4-FFF2-40B4-BE49-F238E27FC236}">
                <a16:creationId xmlns:a16="http://schemas.microsoft.com/office/drawing/2014/main" id="{086445BE-941F-4CBF-873D-943DBD5ED902}"/>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ight Brace 1">
            <a:extLst>
              <a:ext uri="{FF2B5EF4-FFF2-40B4-BE49-F238E27FC236}">
                <a16:creationId xmlns:a16="http://schemas.microsoft.com/office/drawing/2014/main" id="{A2F3C329-2B4C-4738-88E1-A7D8EFC0A25A}"/>
              </a:ext>
            </a:extLst>
          </p:cNvPr>
          <p:cNvSpPr/>
          <p:nvPr/>
        </p:nvSpPr>
        <p:spPr>
          <a:xfrm>
            <a:off x="6559849" y="3532186"/>
            <a:ext cx="383585" cy="3145061"/>
          </a:xfrm>
          <a:prstGeom prst="rightBrace">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a:p>
        </p:txBody>
      </p:sp>
      <p:sp>
        <p:nvSpPr>
          <p:cNvPr id="6" name="Oval 5">
            <a:extLst>
              <a:ext uri="{FF2B5EF4-FFF2-40B4-BE49-F238E27FC236}">
                <a16:creationId xmlns:a16="http://schemas.microsoft.com/office/drawing/2014/main" id="{795CFACD-E63F-48A5-A207-539A361B17A9}"/>
              </a:ext>
            </a:extLst>
          </p:cNvPr>
          <p:cNvSpPr/>
          <p:nvPr/>
        </p:nvSpPr>
        <p:spPr>
          <a:xfrm>
            <a:off x="212626" y="1148753"/>
            <a:ext cx="879663" cy="872236"/>
          </a:xfrm>
          <a:prstGeom prst="ellipse">
            <a:avLst/>
          </a:prstGeom>
          <a:solidFill>
            <a:schemeClr val="bg1">
              <a:lumMod val="9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A1138507-831A-4144-B290-A51970024BFB}"/>
              </a:ext>
            </a:extLst>
          </p:cNvPr>
          <p:cNvSpPr/>
          <p:nvPr/>
        </p:nvSpPr>
        <p:spPr>
          <a:xfrm>
            <a:off x="365622" y="1094535"/>
            <a:ext cx="569387" cy="923330"/>
          </a:xfrm>
          <a:prstGeom prst="rect">
            <a:avLst/>
          </a:prstGeom>
          <a:noFill/>
        </p:spPr>
        <p:txBody>
          <a:bodyPr wrap="none" lIns="91440" tIns="45720" rIns="91440" bIns="45720">
            <a:spAutoFit/>
          </a:bodyPr>
          <a:lstStyle/>
          <a:p>
            <a:pPr algn="ctr"/>
            <a:r>
              <a:rPr lang="en-US" sz="5400" b="1" dirty="0">
                <a:ln w="12700" cmpd="sng">
                  <a:solidFill>
                    <a:schemeClr val="accent1">
                      <a:lumMod val="75000"/>
                    </a:schemeClr>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1</a:t>
            </a:r>
          </a:p>
        </p:txBody>
      </p:sp>
      <p:sp>
        <p:nvSpPr>
          <p:cNvPr id="11" name="Rectangle 10">
            <a:extLst>
              <a:ext uri="{FF2B5EF4-FFF2-40B4-BE49-F238E27FC236}">
                <a16:creationId xmlns:a16="http://schemas.microsoft.com/office/drawing/2014/main" id="{29644360-5CAB-48B5-B7A4-4E6316502453}"/>
              </a:ext>
            </a:extLst>
          </p:cNvPr>
          <p:cNvSpPr/>
          <p:nvPr/>
        </p:nvSpPr>
        <p:spPr>
          <a:xfrm>
            <a:off x="365621" y="2938070"/>
            <a:ext cx="569388" cy="923330"/>
          </a:xfrm>
          <a:prstGeom prst="rect">
            <a:avLst/>
          </a:prstGeom>
          <a:noFill/>
        </p:spPr>
        <p:txBody>
          <a:bodyPr wrap="none" lIns="91440" tIns="45720" rIns="91440" bIns="45720">
            <a:spAutoFit/>
          </a:bodyPr>
          <a:lstStyle/>
          <a:p>
            <a:pPr algn="ctr"/>
            <a:r>
              <a:rPr lang="en-US" sz="5400" b="1" dirty="0">
                <a:ln w="12700" cmpd="sng">
                  <a:solidFill>
                    <a:schemeClr val="accent1">
                      <a:lumMod val="75000"/>
                    </a:schemeClr>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2</a:t>
            </a:r>
          </a:p>
        </p:txBody>
      </p:sp>
      <p:sp>
        <p:nvSpPr>
          <p:cNvPr id="12" name="Rectangle 11">
            <a:extLst>
              <a:ext uri="{FF2B5EF4-FFF2-40B4-BE49-F238E27FC236}">
                <a16:creationId xmlns:a16="http://schemas.microsoft.com/office/drawing/2014/main" id="{FAD8E7CD-906B-4708-AF87-1EDB010D08BD}"/>
              </a:ext>
            </a:extLst>
          </p:cNvPr>
          <p:cNvSpPr/>
          <p:nvPr/>
        </p:nvSpPr>
        <p:spPr>
          <a:xfrm>
            <a:off x="365621" y="5247582"/>
            <a:ext cx="569388" cy="923330"/>
          </a:xfrm>
          <a:prstGeom prst="rect">
            <a:avLst/>
          </a:prstGeom>
          <a:noFill/>
        </p:spPr>
        <p:txBody>
          <a:bodyPr wrap="none" lIns="91440" tIns="45720" rIns="91440" bIns="45720">
            <a:spAutoFit/>
          </a:bodyPr>
          <a:lstStyle/>
          <a:p>
            <a:pPr algn="ctr"/>
            <a:r>
              <a:rPr lang="en-US" sz="5400" b="1" dirty="0">
                <a:ln w="12700" cmpd="sng">
                  <a:solidFill>
                    <a:schemeClr val="accent1">
                      <a:lumMod val="75000"/>
                    </a:schemeClr>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3</a:t>
            </a:r>
          </a:p>
        </p:txBody>
      </p:sp>
      <p:pic>
        <p:nvPicPr>
          <p:cNvPr id="16" name="Picture 15">
            <a:extLst>
              <a:ext uri="{FF2B5EF4-FFF2-40B4-BE49-F238E27FC236}">
                <a16:creationId xmlns:a16="http://schemas.microsoft.com/office/drawing/2014/main" id="{45F2CEF8-38CD-4F4B-A078-6233C5F06EA8}"/>
              </a:ext>
            </a:extLst>
          </p:cNvPr>
          <p:cNvPicPr>
            <a:picLocks noChangeAspect="1"/>
          </p:cNvPicPr>
          <p:nvPr/>
        </p:nvPicPr>
        <p:blipFill>
          <a:blip r:embed="rId3"/>
          <a:stretch>
            <a:fillRect/>
          </a:stretch>
        </p:blipFill>
        <p:spPr>
          <a:xfrm>
            <a:off x="7096430" y="4299803"/>
            <a:ext cx="5063284" cy="1200288"/>
          </a:xfrm>
          <a:prstGeom prst="rect">
            <a:avLst/>
          </a:prstGeom>
        </p:spPr>
      </p:pic>
      <p:pic>
        <p:nvPicPr>
          <p:cNvPr id="17" name="Picture 16">
            <a:extLst>
              <a:ext uri="{FF2B5EF4-FFF2-40B4-BE49-F238E27FC236}">
                <a16:creationId xmlns:a16="http://schemas.microsoft.com/office/drawing/2014/main" id="{51A6D3FB-804A-481B-AE07-08B041AB02EA}"/>
              </a:ext>
            </a:extLst>
          </p:cNvPr>
          <p:cNvPicPr>
            <a:picLocks noChangeAspect="1"/>
          </p:cNvPicPr>
          <p:nvPr/>
        </p:nvPicPr>
        <p:blipFill>
          <a:blip r:embed="rId4"/>
          <a:stretch>
            <a:fillRect/>
          </a:stretch>
        </p:blipFill>
        <p:spPr>
          <a:xfrm>
            <a:off x="8470370" y="2747228"/>
            <a:ext cx="1219200" cy="1552575"/>
          </a:xfrm>
          <a:prstGeom prst="rect">
            <a:avLst/>
          </a:prstGeom>
        </p:spPr>
      </p:pic>
      <p:sp>
        <p:nvSpPr>
          <p:cNvPr id="21" name="Rectangle: Rounded Corners 20">
            <a:extLst>
              <a:ext uri="{FF2B5EF4-FFF2-40B4-BE49-F238E27FC236}">
                <a16:creationId xmlns:a16="http://schemas.microsoft.com/office/drawing/2014/main" id="{F61D3B76-DBAE-444B-AD79-1AEBB5BBF9F0}"/>
              </a:ext>
            </a:extLst>
          </p:cNvPr>
          <p:cNvSpPr/>
          <p:nvPr/>
        </p:nvSpPr>
        <p:spPr>
          <a:xfrm>
            <a:off x="1390922" y="3595614"/>
            <a:ext cx="5013788" cy="281727"/>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bg1">
                    <a:lumMod val="65000"/>
                  </a:schemeClr>
                </a:solidFill>
                <a:latin typeface="Calibri Light" panose="020F0302020204030204" pitchFamily="34" charset="0"/>
                <a:cs typeface="Calibri Light" panose="020F0302020204030204" pitchFamily="34" charset="0"/>
              </a:rPr>
              <a:t>STEP 1. DEFINE THE GOAL </a:t>
            </a:r>
            <a:endParaRPr lang="en-GB" dirty="0">
              <a:solidFill>
                <a:schemeClr val="bg1">
                  <a:lumMod val="65000"/>
                </a:schemeClr>
              </a:solidFill>
              <a:latin typeface="Calibri Light" panose="020F0302020204030204" pitchFamily="34" charset="0"/>
              <a:cs typeface="Calibri Light" panose="020F0302020204030204" pitchFamily="34" charset="0"/>
            </a:endParaRPr>
          </a:p>
        </p:txBody>
      </p:sp>
      <p:sp>
        <p:nvSpPr>
          <p:cNvPr id="22" name="Rectangle: Rounded Corners 21">
            <a:extLst>
              <a:ext uri="{FF2B5EF4-FFF2-40B4-BE49-F238E27FC236}">
                <a16:creationId xmlns:a16="http://schemas.microsoft.com/office/drawing/2014/main" id="{F134E7DA-A54D-4E2B-A933-B5755EA8D8E0}"/>
              </a:ext>
            </a:extLst>
          </p:cNvPr>
          <p:cNvSpPr/>
          <p:nvPr/>
        </p:nvSpPr>
        <p:spPr>
          <a:xfrm>
            <a:off x="1390922" y="3931298"/>
            <a:ext cx="5013788" cy="281727"/>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bg1">
                    <a:lumMod val="65000"/>
                  </a:schemeClr>
                </a:solidFill>
                <a:latin typeface="Calibri Light" panose="020F0302020204030204" pitchFamily="34" charset="0"/>
                <a:cs typeface="Calibri Light" panose="020F0302020204030204" pitchFamily="34" charset="0"/>
              </a:rPr>
              <a:t>STEP 2. LITERATURE REVIEW</a:t>
            </a:r>
            <a:endParaRPr lang="en-GB" dirty="0">
              <a:solidFill>
                <a:schemeClr val="bg1">
                  <a:lumMod val="65000"/>
                </a:schemeClr>
              </a:solidFill>
              <a:latin typeface="Calibri Light" panose="020F0302020204030204" pitchFamily="34" charset="0"/>
              <a:cs typeface="Calibri Light" panose="020F0302020204030204" pitchFamily="34" charset="0"/>
            </a:endParaRPr>
          </a:p>
        </p:txBody>
      </p:sp>
      <p:sp>
        <p:nvSpPr>
          <p:cNvPr id="23" name="Rectangle: Rounded Corners 22">
            <a:extLst>
              <a:ext uri="{FF2B5EF4-FFF2-40B4-BE49-F238E27FC236}">
                <a16:creationId xmlns:a16="http://schemas.microsoft.com/office/drawing/2014/main" id="{1CA24946-B8F0-44EB-ADB8-6E039BA19721}"/>
              </a:ext>
            </a:extLst>
          </p:cNvPr>
          <p:cNvSpPr/>
          <p:nvPr/>
        </p:nvSpPr>
        <p:spPr>
          <a:xfrm>
            <a:off x="1390922" y="4260307"/>
            <a:ext cx="5013788" cy="281727"/>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bg1">
                    <a:lumMod val="65000"/>
                  </a:schemeClr>
                </a:solidFill>
                <a:latin typeface="Calibri Light" panose="020F0302020204030204" pitchFamily="34" charset="0"/>
                <a:cs typeface="Calibri Light" panose="020F0302020204030204" pitchFamily="34" charset="0"/>
              </a:rPr>
              <a:t>STEP 3. IDENTIFY INGREDIENTS</a:t>
            </a:r>
            <a:endParaRPr lang="en-GB" dirty="0">
              <a:solidFill>
                <a:schemeClr val="bg1">
                  <a:lumMod val="65000"/>
                </a:schemeClr>
              </a:solidFill>
              <a:latin typeface="Calibri Light" panose="020F0302020204030204" pitchFamily="34" charset="0"/>
              <a:cs typeface="Calibri Light" panose="020F0302020204030204" pitchFamily="34" charset="0"/>
            </a:endParaRPr>
          </a:p>
        </p:txBody>
      </p:sp>
      <p:sp>
        <p:nvSpPr>
          <p:cNvPr id="24" name="Rectangle: Rounded Corners 23">
            <a:extLst>
              <a:ext uri="{FF2B5EF4-FFF2-40B4-BE49-F238E27FC236}">
                <a16:creationId xmlns:a16="http://schemas.microsoft.com/office/drawing/2014/main" id="{562C76BB-4E2B-4E0E-97CA-78C97C10068E}"/>
              </a:ext>
            </a:extLst>
          </p:cNvPr>
          <p:cNvSpPr/>
          <p:nvPr/>
        </p:nvSpPr>
        <p:spPr>
          <a:xfrm>
            <a:off x="1390922" y="4584924"/>
            <a:ext cx="5013788" cy="281727"/>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bg1">
                    <a:lumMod val="65000"/>
                  </a:schemeClr>
                </a:solidFill>
                <a:latin typeface="Calibri Light" panose="020F0302020204030204" pitchFamily="34" charset="0"/>
                <a:cs typeface="Calibri Light" panose="020F0302020204030204" pitchFamily="34" charset="0"/>
              </a:rPr>
              <a:t>STEP 4. QUANTIFY HYPOTHESES</a:t>
            </a:r>
            <a:endParaRPr lang="en-GB" dirty="0">
              <a:solidFill>
                <a:schemeClr val="bg1">
                  <a:lumMod val="65000"/>
                </a:schemeClr>
              </a:solidFill>
              <a:latin typeface="Calibri Light" panose="020F0302020204030204" pitchFamily="34" charset="0"/>
              <a:cs typeface="Calibri Light" panose="020F0302020204030204" pitchFamily="34" charset="0"/>
            </a:endParaRPr>
          </a:p>
        </p:txBody>
      </p:sp>
      <p:sp>
        <p:nvSpPr>
          <p:cNvPr id="25" name="Rectangle: Rounded Corners 24">
            <a:extLst>
              <a:ext uri="{FF2B5EF4-FFF2-40B4-BE49-F238E27FC236}">
                <a16:creationId xmlns:a16="http://schemas.microsoft.com/office/drawing/2014/main" id="{36CED2AC-56A9-4F79-9AF8-2242FE4E6D15}"/>
              </a:ext>
            </a:extLst>
          </p:cNvPr>
          <p:cNvSpPr/>
          <p:nvPr/>
        </p:nvSpPr>
        <p:spPr>
          <a:xfrm>
            <a:off x="1390922" y="4909542"/>
            <a:ext cx="5013788" cy="271836"/>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bg1">
                    <a:lumMod val="65000"/>
                  </a:schemeClr>
                </a:solidFill>
                <a:latin typeface="Calibri Light" panose="020F0302020204030204" pitchFamily="34" charset="0"/>
                <a:cs typeface="Calibri Light" panose="020F0302020204030204" pitchFamily="34" charset="0"/>
              </a:rPr>
              <a:t>STEP 5. MODELLING APPROACH </a:t>
            </a:r>
          </a:p>
        </p:txBody>
      </p:sp>
      <p:sp>
        <p:nvSpPr>
          <p:cNvPr id="26" name="Rectangle: Rounded Corners 25">
            <a:extLst>
              <a:ext uri="{FF2B5EF4-FFF2-40B4-BE49-F238E27FC236}">
                <a16:creationId xmlns:a16="http://schemas.microsoft.com/office/drawing/2014/main" id="{B89AFF36-BC42-4AD7-A385-2F78327EE31C}"/>
              </a:ext>
            </a:extLst>
          </p:cNvPr>
          <p:cNvSpPr/>
          <p:nvPr/>
        </p:nvSpPr>
        <p:spPr>
          <a:xfrm>
            <a:off x="1390924" y="5332859"/>
            <a:ext cx="5013788" cy="271836"/>
          </a:xfrm>
          <a:prstGeom prst="roundRect">
            <a:avLst/>
          </a:prstGeom>
          <a:solidFill>
            <a:srgbClr val="ECF3F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tx1"/>
                </a:solidFill>
                <a:latin typeface="Calibri Light" panose="020F0302020204030204" pitchFamily="34" charset="0"/>
                <a:cs typeface="Calibri Light" panose="020F0302020204030204" pitchFamily="34" charset="0"/>
              </a:rPr>
              <a:t>STEP 6. DRAFT THE MODEL</a:t>
            </a:r>
          </a:p>
        </p:txBody>
      </p:sp>
      <p:sp>
        <p:nvSpPr>
          <p:cNvPr id="34" name="Rectangle: Rounded Corners 33">
            <a:extLst>
              <a:ext uri="{FF2B5EF4-FFF2-40B4-BE49-F238E27FC236}">
                <a16:creationId xmlns:a16="http://schemas.microsoft.com/office/drawing/2014/main" id="{69DDF19B-9E6A-4930-ACF0-E10898C7D557}"/>
              </a:ext>
            </a:extLst>
          </p:cNvPr>
          <p:cNvSpPr/>
          <p:nvPr/>
        </p:nvSpPr>
        <p:spPr>
          <a:xfrm>
            <a:off x="1390923" y="5647586"/>
            <a:ext cx="5028721" cy="281727"/>
          </a:xfrm>
          <a:prstGeom prst="roundRect">
            <a:avLst/>
          </a:prstGeom>
          <a:solidFill>
            <a:srgbClr val="ECF3F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tx1"/>
                </a:solidFill>
                <a:effectLst>
                  <a:outerShdw blurRad="38100" dist="19050" dir="2700000" algn="tl" rotWithShape="0">
                    <a:schemeClr val="dk1">
                      <a:alpha val="40000"/>
                    </a:schemeClr>
                  </a:outerShdw>
                </a:effectLst>
                <a:latin typeface="Calibri Light" panose="020F0302020204030204" pitchFamily="34" charset="0"/>
                <a:cs typeface="Calibri Light" panose="020F0302020204030204" pitchFamily="34" charset="0"/>
              </a:rPr>
              <a:t>STEP 7. </a:t>
            </a:r>
            <a:r>
              <a:rPr lang="en-GB" dirty="0">
                <a:ln w="0"/>
                <a:solidFill>
                  <a:schemeClr val="tx1"/>
                </a:solidFill>
                <a:latin typeface="Calibri Light" panose="020F0302020204030204" pitchFamily="34" charset="0"/>
                <a:cs typeface="Calibri Light" panose="020F0302020204030204" pitchFamily="34" charset="0"/>
              </a:rPr>
              <a:t>IMPLEMENT THE MODEL</a:t>
            </a:r>
            <a:endParaRPr lang="en-GB" dirty="0">
              <a:latin typeface="Calibri Light" panose="020F0302020204030204" pitchFamily="34" charset="0"/>
              <a:cs typeface="Calibri Light" panose="020F0302020204030204" pitchFamily="34" charset="0"/>
            </a:endParaRPr>
          </a:p>
        </p:txBody>
      </p:sp>
      <p:sp>
        <p:nvSpPr>
          <p:cNvPr id="35" name="Rectangle: Rounded Corners 34">
            <a:extLst>
              <a:ext uri="{FF2B5EF4-FFF2-40B4-BE49-F238E27FC236}">
                <a16:creationId xmlns:a16="http://schemas.microsoft.com/office/drawing/2014/main" id="{B35CC044-9A16-4AA0-98EF-A6233D75655C}"/>
              </a:ext>
            </a:extLst>
          </p:cNvPr>
          <p:cNvSpPr/>
          <p:nvPr/>
        </p:nvSpPr>
        <p:spPr>
          <a:xfrm>
            <a:off x="1390923" y="5972203"/>
            <a:ext cx="5013787" cy="281727"/>
          </a:xfrm>
          <a:prstGeom prst="roundRect">
            <a:avLst/>
          </a:prstGeom>
          <a:solidFill>
            <a:srgbClr val="ECF3F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tx1"/>
                </a:solidFill>
                <a:effectLst>
                  <a:outerShdw blurRad="38100" dist="19050" dir="2700000" algn="tl" rotWithShape="0">
                    <a:schemeClr val="dk1">
                      <a:alpha val="40000"/>
                    </a:schemeClr>
                  </a:outerShdw>
                </a:effectLst>
                <a:latin typeface="Calibri Light" panose="020F0302020204030204" pitchFamily="34" charset="0"/>
                <a:cs typeface="Calibri Light" panose="020F0302020204030204" pitchFamily="34" charset="0"/>
              </a:rPr>
              <a:t>STEP 8. </a:t>
            </a:r>
            <a:r>
              <a:rPr lang="en-GB" dirty="0">
                <a:ln w="0"/>
                <a:solidFill>
                  <a:schemeClr val="tx1"/>
                </a:solidFill>
                <a:latin typeface="Calibri Light" panose="020F0302020204030204" pitchFamily="34" charset="0"/>
                <a:cs typeface="Calibri Light" panose="020F0302020204030204" pitchFamily="34" charset="0"/>
              </a:rPr>
              <a:t>MODEL COMPLETION</a:t>
            </a:r>
            <a:endParaRPr lang="en-GB" dirty="0">
              <a:latin typeface="Calibri Light" panose="020F0302020204030204" pitchFamily="34" charset="0"/>
              <a:cs typeface="Calibri Light" panose="020F0302020204030204" pitchFamily="34" charset="0"/>
            </a:endParaRPr>
          </a:p>
        </p:txBody>
      </p:sp>
      <p:sp>
        <p:nvSpPr>
          <p:cNvPr id="36" name="Rectangle: Rounded Corners 35">
            <a:extLst>
              <a:ext uri="{FF2B5EF4-FFF2-40B4-BE49-F238E27FC236}">
                <a16:creationId xmlns:a16="http://schemas.microsoft.com/office/drawing/2014/main" id="{4AB28414-476C-45C6-9CE8-21882DE8CAC5}"/>
              </a:ext>
            </a:extLst>
          </p:cNvPr>
          <p:cNvSpPr/>
          <p:nvPr/>
        </p:nvSpPr>
        <p:spPr>
          <a:xfrm>
            <a:off x="1390922" y="6312937"/>
            <a:ext cx="5013787" cy="255720"/>
          </a:xfrm>
          <a:prstGeom prst="roundRect">
            <a:avLst/>
          </a:prstGeom>
          <a:solidFill>
            <a:srgbClr val="ECF3F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n w="0"/>
                <a:solidFill>
                  <a:schemeClr val="tx1"/>
                </a:solidFill>
                <a:effectLst>
                  <a:outerShdw blurRad="38100" dist="19050" dir="2700000" algn="tl" rotWithShape="0">
                    <a:schemeClr val="dk1">
                      <a:alpha val="40000"/>
                    </a:schemeClr>
                  </a:outerShdw>
                </a:effectLst>
                <a:latin typeface="Calibri Light" panose="020F0302020204030204" pitchFamily="34" charset="0"/>
                <a:cs typeface="Calibri Light" panose="020F0302020204030204" pitchFamily="34" charset="0"/>
              </a:rPr>
              <a:t>STEP 9. </a:t>
            </a:r>
            <a:r>
              <a:rPr lang="en-GB" dirty="0">
                <a:ln w="0"/>
                <a:solidFill>
                  <a:schemeClr val="tx1"/>
                </a:solidFill>
                <a:latin typeface="Calibri Light" panose="020F0302020204030204" pitchFamily="34" charset="0"/>
                <a:cs typeface="Calibri Light" panose="020F0302020204030204" pitchFamily="34" charset="0"/>
              </a:rPr>
              <a:t>MODEL EVALUATION</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68896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45"/>
          <p:cNvSpPr txBox="1"/>
          <p:nvPr/>
        </p:nvSpPr>
        <p:spPr>
          <a:xfrm>
            <a:off x="273035" y="1885844"/>
            <a:ext cx="11512564" cy="4231887"/>
          </a:xfrm>
          <a:prstGeom prst="rect">
            <a:avLst/>
          </a:prstGeom>
          <a:noFill/>
          <a:ln>
            <a:solidFill>
              <a:schemeClr val="accent4"/>
            </a:solid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2000" i="1" dirty="0">
                <a:solidFill>
                  <a:schemeClr val="dk1"/>
                </a:solidFill>
                <a:latin typeface="Calibri"/>
                <a:ea typeface="Calibri"/>
                <a:cs typeface="Calibri"/>
                <a:sym typeface="Calibri"/>
              </a:rPr>
              <a:t>Example</a:t>
            </a:r>
          </a:p>
          <a:p>
            <a:pPr marL="0" marR="0" lvl="0" indent="0" algn="l" rtl="0">
              <a:spcBef>
                <a:spcPts val="0"/>
              </a:spcBef>
              <a:spcAft>
                <a:spcPts val="0"/>
              </a:spcAft>
              <a:buNone/>
            </a:pPr>
            <a:r>
              <a:rPr lang="fi-FI" sz="2000" dirty="0">
                <a:solidFill>
                  <a:schemeClr val="dk1"/>
                </a:solidFill>
                <a:latin typeface="Calibri"/>
                <a:ea typeface="Calibri"/>
                <a:cs typeface="Calibri"/>
                <a:sym typeface="Calibri"/>
              </a:rPr>
              <a:t>Fitting the model to data:</a:t>
            </a:r>
            <a:endParaRPr sz="2000" dirty="0">
              <a:solidFill>
                <a:schemeClr val="dk1"/>
              </a:solidFill>
              <a:latin typeface="Calibri"/>
              <a:ea typeface="Calibri"/>
              <a:cs typeface="Calibri"/>
              <a:sym typeface="Calibri"/>
            </a:endParaRPr>
          </a:p>
          <a:p>
            <a:pPr marR="0" lvl="0" algn="l" rtl="0">
              <a:spcBef>
                <a:spcPts val="0"/>
              </a:spcBef>
              <a:spcAft>
                <a:spcPts val="0"/>
              </a:spcAft>
              <a:buClr>
                <a:srgbClr val="0070C0"/>
              </a:buClr>
              <a:buSzPts val="1800"/>
            </a:pPr>
            <a:r>
              <a:rPr lang="fi-FI" sz="2000" b="1" dirty="0">
                <a:solidFill>
                  <a:schemeClr val="dk1"/>
                </a:solidFill>
                <a:latin typeface="Calibri"/>
                <a:ea typeface="Calibri"/>
                <a:cs typeface="Calibri"/>
                <a:sym typeface="Calibri"/>
              </a:rPr>
              <a:t>Free parameter = A </a:t>
            </a:r>
            <a:r>
              <a:rPr lang="fi-FI" sz="2000" b="1" u="sng" dirty="0">
                <a:solidFill>
                  <a:schemeClr val="dk1"/>
                </a:solidFill>
                <a:latin typeface="Calibri"/>
                <a:ea typeface="Calibri"/>
                <a:cs typeface="Calibri"/>
                <a:sym typeface="Calibri"/>
              </a:rPr>
              <a:t>Subject Specific Parameter</a:t>
            </a:r>
            <a:r>
              <a:rPr lang="fi-FI" sz="2000" b="1" dirty="0">
                <a:solidFill>
                  <a:schemeClr val="dk1"/>
                </a:solidFill>
                <a:latin typeface="Calibri"/>
                <a:ea typeface="Calibri"/>
                <a:cs typeface="Calibri"/>
                <a:sym typeface="Calibri"/>
              </a:rPr>
              <a:t> that we that captures individual preferences of participant</a:t>
            </a:r>
            <a:endParaRPr sz="2000" b="1" dirty="0">
              <a:solidFill>
                <a:schemeClr val="dk1"/>
              </a:solidFill>
              <a:latin typeface="Calibri"/>
              <a:ea typeface="Calibri"/>
              <a:cs typeface="Calibri"/>
              <a:sym typeface="Calibri"/>
            </a:endParaRPr>
          </a:p>
          <a:p>
            <a:pPr marL="400050" marR="0" lvl="0" indent="-285750" algn="l" rtl="0">
              <a:spcBef>
                <a:spcPts val="0"/>
              </a:spcBef>
              <a:spcAft>
                <a:spcPts val="0"/>
              </a:spcAft>
              <a:buClr>
                <a:srgbClr val="0070C0"/>
              </a:buClr>
              <a:buSzPts val="1800"/>
              <a:buFont typeface="Wingdings" panose="05000000000000000000" pitchFamily="2" charset="2"/>
              <a:buChar char="§"/>
            </a:pPr>
            <a:endParaRPr sz="2000" dirty="0">
              <a:solidFill>
                <a:schemeClr val="dk1"/>
              </a:solidFill>
              <a:latin typeface="Calibri"/>
              <a:ea typeface="Calibri"/>
              <a:cs typeface="Calibri"/>
              <a:sym typeface="Calibri"/>
            </a:endParaRPr>
          </a:p>
          <a:p>
            <a:pPr marL="285750" marR="0" lvl="0" indent="-285750" algn="l" rtl="0">
              <a:lnSpc>
                <a:spcPct val="150000"/>
              </a:lnSpc>
              <a:spcBef>
                <a:spcPts val="0"/>
              </a:spcBef>
              <a:spcAft>
                <a:spcPts val="0"/>
              </a:spcAft>
              <a:buClr>
                <a:srgbClr val="0070C0"/>
              </a:buClr>
              <a:buSzPts val="1800"/>
              <a:buFont typeface="Wingdings" panose="05000000000000000000" pitchFamily="2" charset="2"/>
              <a:buChar char="§"/>
            </a:pPr>
            <a:r>
              <a:rPr lang="fi-FI" sz="1800" dirty="0">
                <a:solidFill>
                  <a:schemeClr val="dk1"/>
                </a:solidFill>
                <a:latin typeface="Calibri"/>
                <a:ea typeface="Calibri"/>
                <a:cs typeface="Calibri"/>
                <a:sym typeface="Calibri"/>
              </a:rPr>
              <a:t>In our model we use the free parameter </a:t>
            </a:r>
            <a:r>
              <a:rPr lang="fi-FI" sz="1800" b="1" dirty="0">
                <a:solidFill>
                  <a:schemeClr val="dk1"/>
                </a:solidFill>
                <a:latin typeface="Calibri"/>
                <a:ea typeface="Calibri"/>
                <a:cs typeface="Calibri"/>
                <a:sym typeface="Calibri"/>
              </a:rPr>
              <a:t>Tau</a:t>
            </a:r>
            <a:r>
              <a:rPr lang="fi-FI" b="1" dirty="0">
                <a:solidFill>
                  <a:schemeClr val="dk1"/>
                </a:solidFill>
                <a:latin typeface="Calibri"/>
                <a:ea typeface="Calibri"/>
                <a:cs typeface="Calibri"/>
                <a:sym typeface="Calibri"/>
              </a:rPr>
              <a:t> = </a:t>
            </a:r>
            <a:r>
              <a:rPr lang="fi-FI" sz="1800" b="1" dirty="0">
                <a:solidFill>
                  <a:schemeClr val="dk1"/>
                </a:solidFill>
                <a:latin typeface="Calibri"/>
                <a:ea typeface="Calibri"/>
                <a:cs typeface="Calibri"/>
                <a:sym typeface="Calibri"/>
              </a:rPr>
              <a:t>Individual belief the participant holds about the validity of the cue</a:t>
            </a:r>
            <a:endParaRPr sz="1800" b="1" dirty="0">
              <a:solidFill>
                <a:schemeClr val="dk1"/>
              </a:solidFill>
              <a:latin typeface="Calibri"/>
              <a:ea typeface="Calibri"/>
              <a:cs typeface="Calibri"/>
              <a:sym typeface="Calibri"/>
            </a:endParaRPr>
          </a:p>
          <a:p>
            <a:pPr marL="742950" lvl="1" indent="-285750">
              <a:lnSpc>
                <a:spcPct val="150000"/>
              </a:lnSpc>
              <a:buClr>
                <a:srgbClr val="0070C0"/>
              </a:buClr>
              <a:buSzPts val="1800"/>
              <a:buFont typeface="Wingdings" panose="05000000000000000000" pitchFamily="2" charset="2"/>
              <a:buChar char="§"/>
            </a:pPr>
            <a:r>
              <a:rPr lang="fi-FI" dirty="0">
                <a:solidFill>
                  <a:schemeClr val="dk1"/>
                </a:solidFill>
                <a:latin typeface="Calibri"/>
                <a:ea typeface="Calibri"/>
                <a:cs typeface="Calibri"/>
                <a:sym typeface="Calibri"/>
              </a:rPr>
              <a:t>This is estimated using </a:t>
            </a:r>
            <a:r>
              <a:rPr lang="fi-FI" u="sng" dirty="0">
                <a:solidFill>
                  <a:schemeClr val="dk1"/>
                </a:solidFill>
                <a:latin typeface="Calibri"/>
                <a:ea typeface="Calibri"/>
                <a:cs typeface="Calibri"/>
                <a:sym typeface="Calibri"/>
              </a:rPr>
              <a:t>maximum likelihood estimation </a:t>
            </a:r>
            <a:r>
              <a:rPr lang="fi-FI" dirty="0">
                <a:solidFill>
                  <a:schemeClr val="dk1"/>
                </a:solidFill>
                <a:latin typeface="Calibri"/>
                <a:ea typeface="Calibri"/>
                <a:cs typeface="Calibri"/>
                <a:sym typeface="Calibri"/>
              </a:rPr>
              <a:t>for each session for each participant</a:t>
            </a:r>
            <a:endParaRPr dirty="0">
              <a:solidFill>
                <a:schemeClr val="dk1"/>
              </a:solidFill>
              <a:latin typeface="Calibri"/>
              <a:ea typeface="Calibri"/>
              <a:cs typeface="Calibri"/>
              <a:sym typeface="Calibri"/>
            </a:endParaRPr>
          </a:p>
          <a:p>
            <a:pPr marL="742950" lvl="1" indent="-285750">
              <a:lnSpc>
                <a:spcPct val="150000"/>
              </a:lnSpc>
              <a:buClr>
                <a:srgbClr val="0070C0"/>
              </a:buClr>
              <a:buSzPts val="1800"/>
              <a:buFont typeface="Wingdings" panose="05000000000000000000" pitchFamily="2" charset="2"/>
              <a:buChar char="§"/>
            </a:pPr>
            <a:r>
              <a:rPr lang="fi-FI" dirty="0">
                <a:solidFill>
                  <a:schemeClr val="dk1"/>
                </a:solidFill>
                <a:latin typeface="Calibri"/>
                <a:ea typeface="Calibri"/>
                <a:cs typeface="Calibri"/>
                <a:sym typeface="Calibri"/>
              </a:rPr>
              <a:t>Based on this parameter, Tau, we can then </a:t>
            </a:r>
            <a:r>
              <a:rPr lang="fi-FI" u="sng" dirty="0">
                <a:solidFill>
                  <a:schemeClr val="dk1"/>
                </a:solidFill>
                <a:latin typeface="Calibri"/>
                <a:ea typeface="Calibri"/>
                <a:cs typeface="Calibri"/>
                <a:sym typeface="Calibri"/>
              </a:rPr>
              <a:t>estimate trial-to-trial ”Shifts in beliefs”</a:t>
            </a:r>
            <a:r>
              <a:rPr lang="fi-FI" dirty="0">
                <a:solidFill>
                  <a:schemeClr val="dk1"/>
                </a:solidFill>
                <a:latin typeface="Calibri"/>
                <a:ea typeface="Calibri"/>
                <a:cs typeface="Calibri"/>
                <a:sym typeface="Calibri"/>
              </a:rPr>
              <a:t> for each participant</a:t>
            </a:r>
            <a:endParaRPr dirty="0">
              <a:solidFill>
                <a:schemeClr val="dk1"/>
              </a:solidFill>
              <a:latin typeface="Calibri"/>
              <a:ea typeface="Calibri"/>
              <a:cs typeface="Calibri"/>
              <a:sym typeface="Calibri"/>
            </a:endParaRPr>
          </a:p>
          <a:p>
            <a:pPr marL="1200150" lvl="2" indent="-285750">
              <a:lnSpc>
                <a:spcPct val="150000"/>
              </a:lnSpc>
              <a:buClr>
                <a:srgbClr val="0070C0"/>
              </a:buClr>
              <a:buSzPts val="1800"/>
              <a:buFont typeface="Wingdings" panose="05000000000000000000" pitchFamily="2" charset="2"/>
              <a:buChar char="§"/>
            </a:pPr>
            <a:r>
              <a:rPr lang="fi-FI" dirty="0">
                <a:solidFill>
                  <a:schemeClr val="dk1"/>
                </a:solidFill>
                <a:latin typeface="Calibri"/>
                <a:ea typeface="Calibri"/>
                <a:cs typeface="Calibri"/>
                <a:sym typeface="Calibri"/>
              </a:rPr>
              <a:t>Shifts in belief = Bayesian surprise, defined as the “difference” between posterior and prior belief (Kullback-Leibler divergence of probability distributions) </a:t>
            </a:r>
          </a:p>
          <a:p>
            <a:pPr marL="1200150" lvl="2" indent="-285750">
              <a:lnSpc>
                <a:spcPct val="150000"/>
              </a:lnSpc>
              <a:buClr>
                <a:srgbClr val="0070C0"/>
              </a:buClr>
              <a:buSzPts val="1800"/>
              <a:buFont typeface="Wingdings" panose="05000000000000000000" pitchFamily="2" charset="2"/>
              <a:buChar char="§"/>
            </a:pPr>
            <a:endParaRPr i="1" dirty="0">
              <a:solidFill>
                <a:schemeClr val="dk1"/>
              </a:solidFill>
              <a:latin typeface="Calibri"/>
              <a:ea typeface="Calibri"/>
              <a:cs typeface="Calibri"/>
              <a:sym typeface="Calibri"/>
            </a:endParaRPr>
          </a:p>
          <a:p>
            <a:pPr marL="285750" marR="0" lvl="0" indent="-285750" algn="l" rtl="0">
              <a:lnSpc>
                <a:spcPct val="150000"/>
              </a:lnSpc>
              <a:spcBef>
                <a:spcPts val="0"/>
              </a:spcBef>
              <a:spcAft>
                <a:spcPts val="0"/>
              </a:spcAft>
              <a:buClr>
                <a:srgbClr val="0070C0"/>
              </a:buClr>
              <a:buSzPts val="1800"/>
              <a:buFont typeface="Wingdings" panose="05000000000000000000" pitchFamily="2" charset="2"/>
              <a:buChar char="§"/>
            </a:pPr>
            <a:r>
              <a:rPr lang="fi-FI" sz="1800" dirty="0">
                <a:solidFill>
                  <a:schemeClr val="dk1"/>
                </a:solidFill>
                <a:latin typeface="Calibri"/>
                <a:ea typeface="Calibri"/>
                <a:cs typeface="Calibri"/>
                <a:sym typeface="Calibri"/>
              </a:rPr>
              <a:t>We also estimate measures of information-theoretic surprise for each participant</a:t>
            </a:r>
            <a:endParaRPr sz="1800" dirty="0"/>
          </a:p>
        </p:txBody>
      </p:sp>
      <p:sp>
        <p:nvSpPr>
          <p:cNvPr id="466" name="Google Shape;466;p45"/>
          <p:cNvSpPr txBox="1"/>
          <p:nvPr/>
        </p:nvSpPr>
        <p:spPr>
          <a:xfrm>
            <a:off x="273035" y="1296629"/>
            <a:ext cx="11512564" cy="461624"/>
          </a:xfrm>
          <a:prstGeom prst="rect">
            <a:avLst/>
          </a:prstGeom>
          <a:solidFill>
            <a:srgbClr val="ECF3FA"/>
          </a:solidFill>
          <a:ln>
            <a:noFill/>
          </a:ln>
        </p:spPr>
        <p:txBody>
          <a:bodyPr spcFirstLastPara="1" wrap="square" lIns="91425" tIns="45700" rIns="91425" bIns="45700" anchor="t" anchorCtr="0">
            <a:spAutoFit/>
          </a:bodyPr>
          <a:lstStyle/>
          <a:p>
            <a:pPr lvl="0"/>
            <a:r>
              <a:rPr lang="fi-FI" sz="24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Comparing the model to experimental data (and other models)</a:t>
            </a:r>
            <a:endParaRPr dirty="0"/>
          </a:p>
        </p:txBody>
      </p:sp>
      <p:sp>
        <p:nvSpPr>
          <p:cNvPr id="7" name="Rectangle 6">
            <a:extLst>
              <a:ext uri="{FF2B5EF4-FFF2-40B4-BE49-F238E27FC236}">
                <a16:creationId xmlns:a16="http://schemas.microsoft.com/office/drawing/2014/main" id="{0EFEA77B-91EE-4A84-8845-B376C87D0AFA}"/>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Google Shape;99;p14">
            <a:extLst>
              <a:ext uri="{FF2B5EF4-FFF2-40B4-BE49-F238E27FC236}">
                <a16:creationId xmlns:a16="http://schemas.microsoft.com/office/drawing/2014/main" id="{A53D2CB5-58CA-4E19-ADC1-42B5524F4AB9}"/>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9: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Evaluating the Model </a:t>
            </a:r>
            <a:endParaRPr sz="1900" dirty="0">
              <a:latin typeface="Calibri Light" panose="020F0302020204030204" pitchFamily="34" charset="0"/>
              <a:cs typeface="Calibri Light" panose="020F0302020204030204" pitchFamily="34" charset="0"/>
            </a:endParaRPr>
          </a:p>
        </p:txBody>
      </p:sp>
      <p:pic>
        <p:nvPicPr>
          <p:cNvPr id="9" name="Picture 8">
            <a:extLst>
              <a:ext uri="{FF2B5EF4-FFF2-40B4-BE49-F238E27FC236}">
                <a16:creationId xmlns:a16="http://schemas.microsoft.com/office/drawing/2014/main" id="{FF247A92-9F21-4EFC-8C42-D09894F27E83}"/>
              </a:ext>
            </a:extLst>
          </p:cNvPr>
          <p:cNvPicPr>
            <a:picLocks noChangeAspect="1"/>
          </p:cNvPicPr>
          <p:nvPr/>
        </p:nvPicPr>
        <p:blipFill>
          <a:blip r:embed="rId3"/>
          <a:stretch>
            <a:fillRect/>
          </a:stretch>
        </p:blipFill>
        <p:spPr>
          <a:xfrm>
            <a:off x="6442388" y="87044"/>
            <a:ext cx="5612295" cy="102807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46"/>
          <p:cNvSpPr txBox="1">
            <a:spLocks noGrp="1"/>
          </p:cNvSpPr>
          <p:nvPr>
            <p:ph type="title"/>
          </p:nvPr>
        </p:nvSpPr>
        <p:spPr>
          <a:xfrm>
            <a:off x="85060" y="251248"/>
            <a:ext cx="11961628" cy="912903"/>
          </a:xfrm>
          <a:prstGeom prst="rect">
            <a:avLst/>
          </a:prstGeom>
          <a:solidFill>
            <a:srgbClr val="ECF3FA"/>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400"/>
              <a:buFont typeface="Calibri"/>
              <a:buNone/>
            </a:pPr>
            <a:r>
              <a:rPr lang="fi-FI" sz="3400" b="1" dirty="0">
                <a:latin typeface="Calibri Light" panose="020F0302020204030204" pitchFamily="34" charset="0"/>
                <a:cs typeface="Calibri Light" panose="020F0302020204030204" pitchFamily="34" charset="0"/>
              </a:rPr>
              <a:t>Experimental design (brief reminder)</a:t>
            </a:r>
            <a:endParaRPr dirty="0">
              <a:latin typeface="Calibri Light" panose="020F0302020204030204" pitchFamily="34" charset="0"/>
              <a:cs typeface="Calibri Light" panose="020F0302020204030204" pitchFamily="34" charset="0"/>
            </a:endParaRPr>
          </a:p>
        </p:txBody>
      </p:sp>
      <p:sp>
        <p:nvSpPr>
          <p:cNvPr id="475" name="Google Shape;475;p46"/>
          <p:cNvSpPr txBox="1"/>
          <p:nvPr/>
        </p:nvSpPr>
        <p:spPr>
          <a:xfrm>
            <a:off x="85060" y="1403505"/>
            <a:ext cx="11961628" cy="5263109"/>
          </a:xfrm>
          <a:prstGeom prst="rect">
            <a:avLst/>
          </a:prstGeom>
          <a:noFill/>
          <a:ln w="9525" cap="flat" cmpd="sng">
            <a:solidFill>
              <a:schemeClr val="accent4"/>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i-FI" sz="2400" i="1" dirty="0">
                <a:solidFill>
                  <a:schemeClr val="dk1"/>
                </a:solidFill>
                <a:latin typeface="Calibri"/>
                <a:ea typeface="Calibri"/>
                <a:cs typeface="Calibri"/>
                <a:sym typeface="Calibri"/>
              </a:rPr>
              <a:t>Example</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r>
              <a:rPr lang="fi-FI" sz="2400" dirty="0">
                <a:solidFill>
                  <a:schemeClr val="dk1"/>
                </a:solidFill>
                <a:latin typeface="Calibri"/>
                <a:ea typeface="Calibri"/>
                <a:cs typeface="Calibri"/>
                <a:sym typeface="Calibri"/>
              </a:rPr>
              <a:t> </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p:txBody>
      </p:sp>
      <p:pic>
        <p:nvPicPr>
          <p:cNvPr id="476" name="Google Shape;476;p46"/>
          <p:cNvPicPr preferRelativeResize="0"/>
          <p:nvPr/>
        </p:nvPicPr>
        <p:blipFill rotWithShape="1">
          <a:blip r:embed="rId3">
            <a:alphaModFix/>
          </a:blip>
          <a:srcRect l="51835" t="15514" r="17130"/>
          <a:stretch/>
        </p:blipFill>
        <p:spPr>
          <a:xfrm>
            <a:off x="8288440" y="2486917"/>
            <a:ext cx="3018192" cy="3926729"/>
          </a:xfrm>
          <a:prstGeom prst="rect">
            <a:avLst/>
          </a:prstGeom>
          <a:noFill/>
          <a:ln>
            <a:noFill/>
          </a:ln>
        </p:spPr>
      </p:pic>
      <p:sp>
        <p:nvSpPr>
          <p:cNvPr id="477" name="Google Shape;477;p46"/>
          <p:cNvSpPr txBox="1"/>
          <p:nvPr/>
        </p:nvSpPr>
        <p:spPr>
          <a:xfrm>
            <a:off x="781402" y="1545102"/>
            <a:ext cx="4644905" cy="80021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2400" b="1" i="1" dirty="0">
                <a:solidFill>
                  <a:schemeClr val="dk1"/>
                </a:solidFill>
                <a:latin typeface="Calibri"/>
                <a:ea typeface="Calibri"/>
                <a:cs typeface="Calibri"/>
                <a:sym typeface="Calibri"/>
              </a:rPr>
              <a:t>INFORMATIVE TRIAL</a:t>
            </a:r>
            <a:endParaRPr lang="fi-FI" dirty="0"/>
          </a:p>
          <a:p>
            <a:pPr marL="0" marR="0" lvl="0" indent="0" algn="ctr" rtl="0">
              <a:spcBef>
                <a:spcPts val="0"/>
              </a:spcBef>
              <a:spcAft>
                <a:spcPts val="0"/>
              </a:spcAft>
              <a:buNone/>
            </a:pPr>
            <a:r>
              <a:rPr lang="fi-FI" sz="2200" i="1" dirty="0">
                <a:solidFill>
                  <a:schemeClr val="dk1"/>
                </a:solidFill>
                <a:latin typeface="Calibri"/>
                <a:ea typeface="Calibri"/>
                <a:cs typeface="Calibri"/>
                <a:sym typeface="Calibri"/>
              </a:rPr>
              <a:t>Reflects </a:t>
            </a:r>
            <a:r>
              <a:rPr lang="fi-FI" sz="2200" i="1" dirty="0">
                <a:solidFill>
                  <a:srgbClr val="C89800"/>
                </a:solidFill>
                <a:latin typeface="Calibri"/>
                <a:ea typeface="Calibri"/>
                <a:cs typeface="Calibri"/>
                <a:sym typeface="Calibri"/>
              </a:rPr>
              <a:t>surprise</a:t>
            </a:r>
            <a:r>
              <a:rPr lang="fi-FI" sz="2200" i="1" dirty="0">
                <a:solidFill>
                  <a:schemeClr val="dk1"/>
                </a:solidFill>
                <a:latin typeface="Calibri"/>
                <a:ea typeface="Calibri"/>
                <a:cs typeface="Calibri"/>
                <a:sym typeface="Calibri"/>
              </a:rPr>
              <a:t> and </a:t>
            </a:r>
            <a:r>
              <a:rPr lang="fi-FI" sz="2200" i="1" dirty="0">
                <a:solidFill>
                  <a:srgbClr val="5788B5"/>
                </a:solidFill>
                <a:latin typeface="Calibri"/>
                <a:ea typeface="Calibri"/>
                <a:cs typeface="Calibri"/>
                <a:sym typeface="Calibri"/>
              </a:rPr>
              <a:t>belief updating </a:t>
            </a:r>
            <a:endParaRPr dirty="0"/>
          </a:p>
        </p:txBody>
      </p:sp>
      <p:sp>
        <p:nvSpPr>
          <p:cNvPr id="478" name="Google Shape;478;p46"/>
          <p:cNvSpPr txBox="1"/>
          <p:nvPr/>
        </p:nvSpPr>
        <p:spPr>
          <a:xfrm>
            <a:off x="7547611" y="1545102"/>
            <a:ext cx="4644389" cy="80021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2400" b="1" i="1" dirty="0">
                <a:solidFill>
                  <a:schemeClr val="dk1"/>
                </a:solidFill>
                <a:latin typeface="Calibri"/>
                <a:ea typeface="Calibri"/>
                <a:cs typeface="Calibri"/>
                <a:sym typeface="Calibri"/>
              </a:rPr>
              <a:t>UNINFORMATIVE TRIAL</a:t>
            </a:r>
            <a:endParaRPr lang="fi-FI" dirty="0"/>
          </a:p>
          <a:p>
            <a:pPr marL="0" marR="0" lvl="0" indent="0" algn="ctr" rtl="0">
              <a:spcBef>
                <a:spcPts val="0"/>
              </a:spcBef>
              <a:spcAft>
                <a:spcPts val="0"/>
              </a:spcAft>
              <a:buNone/>
            </a:pPr>
            <a:r>
              <a:rPr lang="fi-FI" sz="2200" i="1" dirty="0">
                <a:solidFill>
                  <a:schemeClr val="dk1"/>
                </a:solidFill>
                <a:latin typeface="Calibri"/>
                <a:ea typeface="Calibri"/>
                <a:cs typeface="Calibri"/>
                <a:sym typeface="Calibri"/>
              </a:rPr>
              <a:t>Reflects </a:t>
            </a:r>
            <a:r>
              <a:rPr lang="fi-FI" sz="2200" i="1" dirty="0">
                <a:solidFill>
                  <a:srgbClr val="C89800"/>
                </a:solidFill>
                <a:latin typeface="Calibri"/>
                <a:ea typeface="Calibri"/>
                <a:cs typeface="Calibri"/>
                <a:sym typeface="Calibri"/>
              </a:rPr>
              <a:t>surprise</a:t>
            </a:r>
            <a:r>
              <a:rPr lang="fi-FI" sz="2200" i="1" dirty="0">
                <a:solidFill>
                  <a:schemeClr val="dk1"/>
                </a:solidFill>
                <a:latin typeface="Calibri"/>
                <a:ea typeface="Calibri"/>
                <a:cs typeface="Calibri"/>
                <a:sym typeface="Calibri"/>
              </a:rPr>
              <a:t> only </a:t>
            </a:r>
            <a:endParaRPr dirty="0"/>
          </a:p>
        </p:txBody>
      </p:sp>
      <p:pic>
        <p:nvPicPr>
          <p:cNvPr id="479" name="Google Shape;479;p46"/>
          <p:cNvPicPr preferRelativeResize="0"/>
          <p:nvPr/>
        </p:nvPicPr>
        <p:blipFill rotWithShape="1">
          <a:blip r:embed="rId3">
            <a:alphaModFix/>
          </a:blip>
          <a:srcRect t="15514" r="69098"/>
          <a:stretch/>
        </p:blipFill>
        <p:spPr>
          <a:xfrm>
            <a:off x="1428857" y="2517598"/>
            <a:ext cx="3111895" cy="3822381"/>
          </a:xfrm>
          <a:prstGeom prst="rect">
            <a:avLst/>
          </a:prstGeom>
          <a:noFill/>
          <a:ln>
            <a:noFill/>
          </a:ln>
        </p:spPr>
      </p:pic>
      <p:pic>
        <p:nvPicPr>
          <p:cNvPr id="480" name="Google Shape;480;p46"/>
          <p:cNvPicPr preferRelativeResize="0"/>
          <p:nvPr/>
        </p:nvPicPr>
        <p:blipFill rotWithShape="1">
          <a:blip r:embed="rId4">
            <a:alphaModFix/>
          </a:blip>
          <a:srcRect l="74011" t="25114" r="20581" b="62723"/>
          <a:stretch/>
        </p:blipFill>
        <p:spPr>
          <a:xfrm>
            <a:off x="5616077" y="3421581"/>
            <a:ext cx="970264" cy="1226825"/>
          </a:xfrm>
          <a:prstGeom prst="rect">
            <a:avLst/>
          </a:prstGeom>
          <a:noFill/>
          <a:ln>
            <a:noFill/>
          </a:ln>
        </p:spPr>
      </p:pic>
      <p:pic>
        <p:nvPicPr>
          <p:cNvPr id="481" name="Google Shape;481;p46"/>
          <p:cNvPicPr preferRelativeResize="0"/>
          <p:nvPr/>
        </p:nvPicPr>
        <p:blipFill rotWithShape="1">
          <a:blip r:embed="rId4">
            <a:alphaModFix/>
          </a:blip>
          <a:srcRect l="62937" t="25114" r="31790" b="62723"/>
          <a:stretch/>
        </p:blipFill>
        <p:spPr>
          <a:xfrm>
            <a:off x="6963131" y="3429000"/>
            <a:ext cx="946001" cy="1226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47"/>
          <p:cNvSpPr txBox="1"/>
          <p:nvPr/>
        </p:nvSpPr>
        <p:spPr>
          <a:xfrm>
            <a:off x="79117" y="1692683"/>
            <a:ext cx="11975566" cy="5078273"/>
          </a:xfrm>
          <a:prstGeom prst="rect">
            <a:avLst/>
          </a:prstGeom>
          <a:noFill/>
          <a:ln>
            <a:solidFill>
              <a:schemeClr val="accent4"/>
            </a:solid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i="1" dirty="0">
                <a:solidFill>
                  <a:schemeClr val="dk1"/>
                </a:solidFill>
                <a:latin typeface="Calibri"/>
                <a:ea typeface="Calibri"/>
                <a:cs typeface="Calibri"/>
                <a:sym typeface="Calibri"/>
              </a:rPr>
              <a:t>Example</a:t>
            </a:r>
          </a:p>
          <a:p>
            <a:pPr marL="0" marR="0" lvl="0" indent="0" algn="l" rtl="0">
              <a:spcBef>
                <a:spcPts val="0"/>
              </a:spcBef>
              <a:spcAft>
                <a:spcPts val="0"/>
              </a:spcAft>
              <a:buNone/>
            </a:pPr>
            <a:r>
              <a:rPr lang="fi-FI" sz="1800" dirty="0">
                <a:solidFill>
                  <a:schemeClr val="dk1"/>
                </a:solidFill>
                <a:latin typeface="Calibri"/>
                <a:ea typeface="Calibri"/>
                <a:cs typeface="Calibri"/>
                <a:sym typeface="Calibri"/>
              </a:rPr>
              <a:t>Fitting the model to data:</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70C0"/>
              </a:buClr>
              <a:buSzPts val="1800"/>
              <a:buFont typeface="Wingdings" panose="05000000000000000000" pitchFamily="2" charset="2"/>
              <a:buChar char="§"/>
            </a:pPr>
            <a:r>
              <a:rPr lang="fi-FI" sz="1800" dirty="0">
                <a:solidFill>
                  <a:schemeClr val="dk1"/>
                </a:solidFill>
                <a:latin typeface="Calibri"/>
                <a:ea typeface="Calibri"/>
                <a:cs typeface="Calibri"/>
                <a:sym typeface="Calibri"/>
              </a:rPr>
              <a:t>Compare our fitted  model estimations to behavioural data:</a:t>
            </a:r>
            <a:endParaRPr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fi-FI" sz="1800" dirty="0">
                <a:solidFill>
                  <a:schemeClr val="dk1"/>
                </a:solidFill>
                <a:latin typeface="Calibri"/>
                <a:ea typeface="Calibri"/>
                <a:cs typeface="Calibri"/>
                <a:sym typeface="Calibri"/>
              </a:rPr>
              <a:t> </a:t>
            </a:r>
            <a:r>
              <a:rPr lang="fi-FI" sz="1800" i="1" dirty="0">
                <a:solidFill>
                  <a:schemeClr val="dk1"/>
                </a:solidFill>
                <a:latin typeface="Calibri"/>
                <a:ea typeface="Calibri"/>
                <a:cs typeface="Calibri"/>
                <a:sym typeface="Calibri"/>
              </a:rPr>
              <a:t>The model accounted for a significant portion of the variance participants confidence ratings (R</a:t>
            </a:r>
            <a:r>
              <a:rPr lang="fi-FI" sz="1800" i="1" baseline="30000" dirty="0">
                <a:solidFill>
                  <a:schemeClr val="dk1"/>
                </a:solidFill>
                <a:latin typeface="Calibri"/>
                <a:ea typeface="Calibri"/>
                <a:cs typeface="Calibri"/>
                <a:sym typeface="Calibri"/>
              </a:rPr>
              <a:t>2</a:t>
            </a:r>
            <a:r>
              <a:rPr lang="fi-FI" sz="1800" i="1" dirty="0">
                <a:solidFill>
                  <a:schemeClr val="dk1"/>
                </a:solidFill>
                <a:latin typeface="Calibri"/>
                <a:ea typeface="Calibri"/>
                <a:cs typeface="Calibri"/>
                <a:sym typeface="Calibri"/>
              </a:rPr>
              <a:t> = 0.82)</a:t>
            </a:r>
            <a:endParaRPr dirty="0"/>
          </a:p>
          <a:p>
            <a:pPr marL="0" marR="0" lvl="0" indent="0" algn="l" rtl="0">
              <a:spcBef>
                <a:spcPts val="0"/>
              </a:spcBef>
              <a:spcAft>
                <a:spcPts val="0"/>
              </a:spcAft>
              <a:buNone/>
            </a:pPr>
            <a:r>
              <a:rPr lang="fi-FI" sz="1800" i="1" dirty="0">
                <a:solidFill>
                  <a:schemeClr val="dk1"/>
                </a:solidFill>
                <a:latin typeface="Calibri"/>
                <a:ea typeface="Calibri"/>
                <a:cs typeface="Calibri"/>
                <a:sym typeface="Calibri"/>
              </a:rPr>
              <a:t>(</a:t>
            </a:r>
            <a:r>
              <a:rPr lang="fi-FI" sz="1800" dirty="0">
                <a:solidFill>
                  <a:schemeClr val="dk1"/>
                </a:solidFill>
                <a:latin typeface="Calibri"/>
                <a:ea typeface="Calibri"/>
                <a:cs typeface="Calibri"/>
                <a:sym typeface="Calibri"/>
              </a:rPr>
              <a:t>Schwartenbeck, Fitzgerald &amp; Dolan, 2016)</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70C0"/>
              </a:buClr>
              <a:buSzPts val="1800"/>
              <a:buFont typeface="Wingdings" panose="05000000000000000000" pitchFamily="2" charset="2"/>
              <a:buChar char="§"/>
            </a:pPr>
            <a:r>
              <a:rPr lang="fi-FI" sz="1800" dirty="0">
                <a:solidFill>
                  <a:schemeClr val="dk1"/>
                </a:solidFill>
                <a:latin typeface="Calibri"/>
                <a:ea typeface="Calibri"/>
                <a:cs typeface="Calibri"/>
                <a:sym typeface="Calibri"/>
              </a:rPr>
              <a:t>Based on our belief updating model and information-theoretic model, we can construct </a:t>
            </a:r>
            <a:r>
              <a:rPr lang="fi-FI" sz="1800" u="sng" dirty="0">
                <a:solidFill>
                  <a:schemeClr val="dk1"/>
                </a:solidFill>
                <a:latin typeface="Calibri"/>
                <a:ea typeface="Calibri"/>
                <a:cs typeface="Calibri"/>
                <a:sym typeface="Calibri"/>
              </a:rPr>
              <a:t>regressors</a:t>
            </a:r>
            <a:r>
              <a:rPr lang="fi-FI" sz="1800" dirty="0">
                <a:solidFill>
                  <a:schemeClr val="dk1"/>
                </a:solidFill>
                <a:latin typeface="Calibri"/>
                <a:ea typeface="Calibri"/>
                <a:cs typeface="Calibri"/>
                <a:sym typeface="Calibri"/>
              </a:rPr>
              <a:t> and see whether there are different patterns of brain activation for epistemic value and surprise!</a:t>
            </a:r>
            <a:endParaRPr dirty="0"/>
          </a:p>
        </p:txBody>
      </p:sp>
      <p:pic>
        <p:nvPicPr>
          <p:cNvPr id="490" name="Google Shape;490;p47"/>
          <p:cNvPicPr preferRelativeResize="0"/>
          <p:nvPr/>
        </p:nvPicPr>
        <p:blipFill rotWithShape="1">
          <a:blip r:embed="rId3">
            <a:alphaModFix/>
          </a:blip>
          <a:srcRect/>
          <a:stretch/>
        </p:blipFill>
        <p:spPr>
          <a:xfrm>
            <a:off x="689653" y="2840363"/>
            <a:ext cx="8156636" cy="2156939"/>
          </a:xfrm>
          <a:prstGeom prst="rect">
            <a:avLst/>
          </a:prstGeom>
          <a:noFill/>
          <a:ln>
            <a:noFill/>
          </a:ln>
        </p:spPr>
      </p:pic>
      <p:sp>
        <p:nvSpPr>
          <p:cNvPr id="491" name="Google Shape;491;p47"/>
          <p:cNvSpPr txBox="1"/>
          <p:nvPr/>
        </p:nvSpPr>
        <p:spPr>
          <a:xfrm>
            <a:off x="79117" y="1275876"/>
            <a:ext cx="11975566" cy="369291"/>
          </a:xfrm>
          <a:prstGeom prst="rect">
            <a:avLst/>
          </a:prstGeom>
          <a:solidFill>
            <a:srgbClr val="ECF3FA"/>
          </a:solidFill>
          <a:ln>
            <a:noFill/>
          </a:ln>
        </p:spPr>
        <p:txBody>
          <a:bodyPr spcFirstLastPara="1" wrap="square" lIns="91425" tIns="45700" rIns="91425" bIns="45700" anchor="t" anchorCtr="0">
            <a:spAutoFit/>
          </a:bodyPr>
          <a:lstStyle/>
          <a:p>
            <a:pPr lvl="0"/>
            <a:r>
              <a:rPr lang="fi-FI" sz="18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Comparing the model to experimental data (and other models)</a:t>
            </a:r>
            <a:endParaRPr dirty="0"/>
          </a:p>
        </p:txBody>
      </p:sp>
      <p:pic>
        <p:nvPicPr>
          <p:cNvPr id="7" name="Picture 6">
            <a:extLst>
              <a:ext uri="{FF2B5EF4-FFF2-40B4-BE49-F238E27FC236}">
                <a16:creationId xmlns:a16="http://schemas.microsoft.com/office/drawing/2014/main" id="{CDAD5F7A-19DA-4994-8922-0CA6336445DD}"/>
              </a:ext>
            </a:extLst>
          </p:cNvPr>
          <p:cNvPicPr>
            <a:picLocks noChangeAspect="1"/>
          </p:cNvPicPr>
          <p:nvPr/>
        </p:nvPicPr>
        <p:blipFill>
          <a:blip r:embed="rId4"/>
          <a:stretch>
            <a:fillRect/>
          </a:stretch>
        </p:blipFill>
        <p:spPr>
          <a:xfrm>
            <a:off x="6442388" y="87044"/>
            <a:ext cx="5612295" cy="1028078"/>
          </a:xfrm>
          <a:prstGeom prst="rect">
            <a:avLst/>
          </a:prstGeom>
        </p:spPr>
      </p:pic>
      <p:sp>
        <p:nvSpPr>
          <p:cNvPr id="8" name="Rectangle 7">
            <a:extLst>
              <a:ext uri="{FF2B5EF4-FFF2-40B4-BE49-F238E27FC236}">
                <a16:creationId xmlns:a16="http://schemas.microsoft.com/office/drawing/2014/main" id="{13FE2227-97AB-4AAE-B617-69B58DCA218B}"/>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Google Shape;99;p14">
            <a:extLst>
              <a:ext uri="{FF2B5EF4-FFF2-40B4-BE49-F238E27FC236}">
                <a16:creationId xmlns:a16="http://schemas.microsoft.com/office/drawing/2014/main" id="{DADF8BF0-7121-4328-95C5-AB81F3E69EAA}"/>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9: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Evaluating the Model </a:t>
            </a:r>
            <a:endParaRPr sz="1900" dirty="0">
              <a:latin typeface="Calibri Light" panose="020F0302020204030204" pitchFamily="34" charset="0"/>
              <a:cs typeface="Calibri Light" panose="020F03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502" name="Google Shape;502;p48"/>
          <p:cNvSpPr/>
          <p:nvPr/>
        </p:nvSpPr>
        <p:spPr>
          <a:xfrm>
            <a:off x="217616" y="1306923"/>
            <a:ext cx="11512563" cy="452431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endParaRPr lang="fi-FI" sz="1800"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70C0"/>
              </a:buClr>
              <a:buSzPts val="1800"/>
              <a:buFont typeface="Wingdings" panose="05000000000000000000" pitchFamily="2" charset="2"/>
              <a:buChar char="Ø"/>
            </a:pPr>
            <a:r>
              <a:rPr lang="en-US" sz="2400" dirty="0">
                <a:solidFill>
                  <a:schemeClr val="dk1"/>
                </a:solidFill>
                <a:latin typeface="Calibri"/>
                <a:ea typeface="Calibri"/>
                <a:cs typeface="Calibri"/>
                <a:sym typeface="Calibri"/>
              </a:rPr>
              <a:t>We can use the model as intended! </a:t>
            </a:r>
            <a:endParaRPr lang="en-US" sz="2400" dirty="0"/>
          </a:p>
          <a:p>
            <a:pPr marL="285750" marR="0" lvl="0" indent="-285750" algn="l" rtl="0">
              <a:spcBef>
                <a:spcPts val="0"/>
              </a:spcBef>
              <a:spcAft>
                <a:spcPts val="0"/>
              </a:spcAft>
              <a:buClr>
                <a:srgbClr val="0070C0"/>
              </a:buClr>
              <a:buSzPts val="1800"/>
              <a:buFont typeface="Wingdings" panose="05000000000000000000" pitchFamily="2" charset="2"/>
              <a:buChar char="Ø"/>
            </a:pPr>
            <a:r>
              <a:rPr lang="en-US" sz="2400" dirty="0">
                <a:solidFill>
                  <a:schemeClr val="dk1"/>
                </a:solidFill>
                <a:latin typeface="Calibri"/>
                <a:ea typeface="Calibri"/>
                <a:cs typeface="Calibri"/>
                <a:sym typeface="Calibri"/>
              </a:rPr>
              <a:t>Reached the goals set in the beginning! </a:t>
            </a:r>
            <a:endParaRPr lang="en-US" sz="2400"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R="0" lvl="0" algn="l" rtl="0">
              <a:spcBef>
                <a:spcPts val="0"/>
              </a:spcBef>
              <a:spcAft>
                <a:spcPts val="0"/>
              </a:spcAft>
              <a:buClr>
                <a:schemeClr val="dk1"/>
              </a:buClr>
              <a:buSzPts val="1800"/>
            </a:pPr>
            <a:endParaRPr lang="fi-FI" sz="1800" dirty="0">
              <a:solidFill>
                <a:schemeClr val="dk1"/>
              </a:solidFill>
              <a:latin typeface="Calibri"/>
              <a:ea typeface="Calibri"/>
              <a:cs typeface="Calibri"/>
              <a:sym typeface="Calibri"/>
            </a:endParaRPr>
          </a:p>
          <a:p>
            <a:pPr marR="0" lvl="0" algn="l" rtl="0">
              <a:spcBef>
                <a:spcPts val="0"/>
              </a:spcBef>
              <a:spcAft>
                <a:spcPts val="0"/>
              </a:spcAft>
              <a:buClr>
                <a:schemeClr val="dk1"/>
              </a:buClr>
              <a:buSzPts val="1800"/>
            </a:pPr>
            <a:r>
              <a:rPr lang="fi-FI" sz="2000" dirty="0">
                <a:solidFill>
                  <a:schemeClr val="dk1"/>
                </a:solidFill>
                <a:latin typeface="Calibri"/>
                <a:ea typeface="Calibri"/>
                <a:cs typeface="Calibri"/>
                <a:sym typeface="Calibri"/>
              </a:rPr>
              <a:t>But one more thing...</a:t>
            </a:r>
            <a:endParaRPr sz="2000"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fi-FI" sz="1800" b="1" dirty="0">
                <a:solidFill>
                  <a:schemeClr val="dk1"/>
                </a:solidFill>
                <a:latin typeface="Calibri"/>
                <a:ea typeface="Calibri"/>
                <a:cs typeface="Calibri"/>
                <a:sym typeface="Calibri"/>
              </a:rPr>
              <a:t>									</a:t>
            </a:r>
            <a:endParaRPr dirty="0"/>
          </a:p>
        </p:txBody>
      </p:sp>
      <p:pic>
        <p:nvPicPr>
          <p:cNvPr id="503" name="Google Shape;503;p48" descr="Kuva, joka sisältää kohteen henkilö, mies, seisominen, häät&#10;&#10;Kuvaus luotu automaattisesti"/>
          <p:cNvPicPr preferRelativeResize="0"/>
          <p:nvPr/>
        </p:nvPicPr>
        <p:blipFill rotWithShape="1">
          <a:blip r:embed="rId3">
            <a:alphaModFix/>
          </a:blip>
          <a:srcRect/>
          <a:stretch/>
        </p:blipFill>
        <p:spPr>
          <a:xfrm>
            <a:off x="4095750" y="2989188"/>
            <a:ext cx="4000500" cy="2219325"/>
          </a:xfrm>
          <a:prstGeom prst="rect">
            <a:avLst/>
          </a:prstGeom>
          <a:noFill/>
          <a:ln>
            <a:noFill/>
          </a:ln>
        </p:spPr>
      </p:pic>
      <p:sp>
        <p:nvSpPr>
          <p:cNvPr id="7" name="Google Shape;491;p47">
            <a:extLst>
              <a:ext uri="{FF2B5EF4-FFF2-40B4-BE49-F238E27FC236}">
                <a16:creationId xmlns:a16="http://schemas.microsoft.com/office/drawing/2014/main" id="{C2C47F70-3761-4A0B-9038-72FAE5AB8849}"/>
              </a:ext>
            </a:extLst>
          </p:cNvPr>
          <p:cNvSpPr txBox="1"/>
          <p:nvPr/>
        </p:nvSpPr>
        <p:spPr>
          <a:xfrm>
            <a:off x="79117" y="1275876"/>
            <a:ext cx="11975566" cy="369291"/>
          </a:xfrm>
          <a:prstGeom prst="rect">
            <a:avLst/>
          </a:prstGeom>
          <a:solidFill>
            <a:srgbClr val="ECF3FA"/>
          </a:solidFill>
          <a:ln>
            <a:noFill/>
          </a:ln>
        </p:spPr>
        <p:txBody>
          <a:bodyPr spcFirstLastPara="1" wrap="square" lIns="91425" tIns="45700" rIns="91425" bIns="45700" anchor="t" anchorCtr="0">
            <a:spAutoFit/>
          </a:bodyPr>
          <a:lstStyle/>
          <a:p>
            <a:pPr lvl="0"/>
            <a:r>
              <a:rPr lang="fi-FI" sz="18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Comparing the model to experimental data (and other models)</a:t>
            </a:r>
            <a:endParaRPr dirty="0"/>
          </a:p>
        </p:txBody>
      </p:sp>
      <p:sp>
        <p:nvSpPr>
          <p:cNvPr id="8" name="Rectangle 7">
            <a:extLst>
              <a:ext uri="{FF2B5EF4-FFF2-40B4-BE49-F238E27FC236}">
                <a16:creationId xmlns:a16="http://schemas.microsoft.com/office/drawing/2014/main" id="{C7DC0C25-28C9-419C-8821-BEED3C5EBF73}"/>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Google Shape;99;p14">
            <a:extLst>
              <a:ext uri="{FF2B5EF4-FFF2-40B4-BE49-F238E27FC236}">
                <a16:creationId xmlns:a16="http://schemas.microsoft.com/office/drawing/2014/main" id="{3C0449DF-937F-4AA3-81D7-B0299E830927}"/>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9: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Evaluating the Model </a:t>
            </a:r>
            <a:endParaRPr sz="1900" dirty="0">
              <a:latin typeface="Calibri Light" panose="020F0302020204030204" pitchFamily="34" charset="0"/>
              <a:cs typeface="Calibri Light" panose="020F0302020204030204" pitchFamily="34" charset="0"/>
            </a:endParaRPr>
          </a:p>
        </p:txBody>
      </p:sp>
      <p:pic>
        <p:nvPicPr>
          <p:cNvPr id="10" name="Picture 9">
            <a:extLst>
              <a:ext uri="{FF2B5EF4-FFF2-40B4-BE49-F238E27FC236}">
                <a16:creationId xmlns:a16="http://schemas.microsoft.com/office/drawing/2014/main" id="{8A11D26D-B6FA-428D-9E14-2CC974956119}"/>
              </a:ext>
            </a:extLst>
          </p:cNvPr>
          <p:cNvPicPr>
            <a:picLocks noChangeAspect="1"/>
          </p:cNvPicPr>
          <p:nvPr/>
        </p:nvPicPr>
        <p:blipFill>
          <a:blip r:embed="rId4"/>
          <a:stretch>
            <a:fillRect/>
          </a:stretch>
        </p:blipFill>
        <p:spPr>
          <a:xfrm>
            <a:off x="6442388" y="87044"/>
            <a:ext cx="5612295" cy="102807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3" name="Google Shape;513;p49"/>
          <p:cNvSpPr/>
          <p:nvPr/>
        </p:nvSpPr>
        <p:spPr>
          <a:xfrm>
            <a:off x="79117" y="1833874"/>
            <a:ext cx="10864042" cy="230832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i-FI" sz="2400" b="1" dirty="0">
                <a:solidFill>
                  <a:schemeClr val="dk1"/>
                </a:solidFill>
                <a:latin typeface="Calibri"/>
                <a:ea typeface="Calibri"/>
                <a:cs typeface="Calibri"/>
                <a:sym typeface="Calibri"/>
              </a:rPr>
              <a:t>Model Comparison:</a:t>
            </a:r>
            <a:endParaRPr sz="2400" dirty="0"/>
          </a:p>
          <a:p>
            <a:pPr marL="0" marR="0" lvl="0" indent="0" algn="l" rtl="0">
              <a:spcBef>
                <a:spcPts val="0"/>
              </a:spcBef>
              <a:spcAft>
                <a:spcPts val="0"/>
              </a:spcAft>
              <a:buNone/>
            </a:pPr>
            <a:endParaRPr sz="2400" b="1"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70C0"/>
              </a:buClr>
              <a:buSzPts val="1800"/>
              <a:buFont typeface="Wingdings" panose="05000000000000000000" pitchFamily="2" charset="2"/>
              <a:buChar char="§"/>
            </a:pPr>
            <a:r>
              <a:rPr lang="fi-FI" sz="2400" dirty="0">
                <a:solidFill>
                  <a:schemeClr val="dk1"/>
                </a:solidFill>
                <a:latin typeface="Calibri"/>
                <a:ea typeface="Calibri"/>
                <a:cs typeface="Calibri"/>
                <a:sym typeface="Calibri"/>
              </a:rPr>
              <a:t>Schartenbeck, Fitzgerald and Dolan (2016) didn’t perform model comparison</a:t>
            </a:r>
            <a:endParaRPr sz="2400" dirty="0"/>
          </a:p>
          <a:p>
            <a:pPr marL="400050" marR="0" lvl="0" indent="-285750" algn="l" rtl="0">
              <a:spcBef>
                <a:spcPts val="0"/>
              </a:spcBef>
              <a:spcAft>
                <a:spcPts val="0"/>
              </a:spcAft>
              <a:buClr>
                <a:srgbClr val="0070C0"/>
              </a:buClr>
              <a:buSzPts val="1800"/>
              <a:buFont typeface="Wingdings" panose="05000000000000000000" pitchFamily="2" charset="2"/>
              <a:buChar char="§"/>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70C0"/>
              </a:buClr>
              <a:buSzPts val="1800"/>
              <a:buFont typeface="Wingdings" panose="05000000000000000000" pitchFamily="2" charset="2"/>
              <a:buChar char="§"/>
            </a:pPr>
            <a:r>
              <a:rPr lang="fi-FI" sz="2400" dirty="0">
                <a:solidFill>
                  <a:schemeClr val="dk1"/>
                </a:solidFill>
                <a:latin typeface="Calibri"/>
                <a:ea typeface="Calibri"/>
                <a:cs typeface="Calibri"/>
                <a:sym typeface="Calibri"/>
              </a:rPr>
              <a:t>However, usually essential.</a:t>
            </a:r>
            <a:endParaRPr sz="2400" dirty="0"/>
          </a:p>
          <a:p>
            <a:pPr marL="400050" marR="0" lvl="0" indent="-285750" algn="l" rtl="0">
              <a:spcBef>
                <a:spcPts val="0"/>
              </a:spcBef>
              <a:spcAft>
                <a:spcPts val="0"/>
              </a:spcAft>
              <a:buClr>
                <a:srgbClr val="0070C0"/>
              </a:buClr>
              <a:buSzPts val="1800"/>
              <a:buFont typeface="Wingdings" panose="05000000000000000000" pitchFamily="2" charset="2"/>
              <a:buChar char="§"/>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70C0"/>
              </a:buClr>
              <a:buSzPts val="1800"/>
              <a:buFont typeface="Wingdings" panose="05000000000000000000" pitchFamily="2" charset="2"/>
              <a:buChar char="§"/>
            </a:pPr>
            <a:r>
              <a:rPr lang="fi-FI" sz="2400" dirty="0">
                <a:solidFill>
                  <a:schemeClr val="dk1"/>
                </a:solidFill>
                <a:latin typeface="Calibri"/>
                <a:ea typeface="Calibri"/>
                <a:cs typeface="Calibri"/>
                <a:sym typeface="Calibri"/>
              </a:rPr>
              <a:t>Refer to the earlier MfD-lecture to refresh your mind on model comparison</a:t>
            </a:r>
            <a:r>
              <a:rPr lang="fi-FI" sz="2400" b="1" dirty="0">
                <a:solidFill>
                  <a:schemeClr val="dk1"/>
                </a:solidFill>
                <a:latin typeface="Calibri"/>
                <a:ea typeface="Calibri"/>
                <a:cs typeface="Calibri"/>
                <a:sym typeface="Calibri"/>
              </a:rPr>
              <a:t>	</a:t>
            </a:r>
            <a:r>
              <a:rPr lang="fi-FI" sz="1800" b="1" dirty="0">
                <a:solidFill>
                  <a:schemeClr val="dk1"/>
                </a:solidFill>
                <a:latin typeface="Calibri"/>
                <a:ea typeface="Calibri"/>
                <a:cs typeface="Calibri"/>
                <a:sym typeface="Calibri"/>
              </a:rPr>
              <a:t>								</a:t>
            </a:r>
            <a:endParaRPr dirty="0"/>
          </a:p>
        </p:txBody>
      </p:sp>
      <p:sp>
        <p:nvSpPr>
          <p:cNvPr id="6" name="Rectangle 5">
            <a:extLst>
              <a:ext uri="{FF2B5EF4-FFF2-40B4-BE49-F238E27FC236}">
                <a16:creationId xmlns:a16="http://schemas.microsoft.com/office/drawing/2014/main" id="{3000CED5-CF5B-4C53-B267-156CAC3389D8}"/>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Google Shape;99;p14">
            <a:extLst>
              <a:ext uri="{FF2B5EF4-FFF2-40B4-BE49-F238E27FC236}">
                <a16:creationId xmlns:a16="http://schemas.microsoft.com/office/drawing/2014/main" id="{BE7B027F-F820-40EB-BD61-AB77F744BA0D}"/>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9: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Evaluating the Model </a:t>
            </a:r>
            <a:endParaRPr sz="1900" dirty="0">
              <a:latin typeface="Calibri Light" panose="020F0302020204030204" pitchFamily="34" charset="0"/>
              <a:cs typeface="Calibri Light" panose="020F0302020204030204" pitchFamily="34" charset="0"/>
            </a:endParaRPr>
          </a:p>
        </p:txBody>
      </p:sp>
      <p:sp>
        <p:nvSpPr>
          <p:cNvPr id="8" name="Google Shape;491;p47">
            <a:extLst>
              <a:ext uri="{FF2B5EF4-FFF2-40B4-BE49-F238E27FC236}">
                <a16:creationId xmlns:a16="http://schemas.microsoft.com/office/drawing/2014/main" id="{AACA9684-5D03-4725-827C-55F85F668E0E}"/>
              </a:ext>
            </a:extLst>
          </p:cNvPr>
          <p:cNvSpPr txBox="1"/>
          <p:nvPr/>
        </p:nvSpPr>
        <p:spPr>
          <a:xfrm>
            <a:off x="79117" y="1275876"/>
            <a:ext cx="11975566" cy="369291"/>
          </a:xfrm>
          <a:prstGeom prst="rect">
            <a:avLst/>
          </a:prstGeom>
          <a:solidFill>
            <a:srgbClr val="ECF3FA"/>
          </a:solidFill>
          <a:ln>
            <a:noFill/>
          </a:ln>
        </p:spPr>
        <p:txBody>
          <a:bodyPr spcFirstLastPara="1" wrap="square" lIns="91425" tIns="45700" rIns="91425" bIns="45700" anchor="t" anchorCtr="0">
            <a:spAutoFit/>
          </a:bodyPr>
          <a:lstStyle/>
          <a:p>
            <a:pPr lvl="0"/>
            <a:r>
              <a:rPr lang="fi-FI" sz="18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Comparing the model to experimental data (and other models)</a:t>
            </a:r>
            <a:endParaRPr dirty="0"/>
          </a:p>
        </p:txBody>
      </p:sp>
      <p:pic>
        <p:nvPicPr>
          <p:cNvPr id="9" name="Picture 8">
            <a:extLst>
              <a:ext uri="{FF2B5EF4-FFF2-40B4-BE49-F238E27FC236}">
                <a16:creationId xmlns:a16="http://schemas.microsoft.com/office/drawing/2014/main" id="{F0838F4A-6476-4D3A-BC83-91E2E657A720}"/>
              </a:ext>
            </a:extLst>
          </p:cNvPr>
          <p:cNvPicPr>
            <a:picLocks noChangeAspect="1"/>
          </p:cNvPicPr>
          <p:nvPr/>
        </p:nvPicPr>
        <p:blipFill>
          <a:blip r:embed="rId3"/>
          <a:stretch>
            <a:fillRect/>
          </a:stretch>
        </p:blipFill>
        <p:spPr>
          <a:xfrm>
            <a:off x="6442388" y="87044"/>
            <a:ext cx="5612295" cy="102807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53"/>
          <p:cNvSpPr txBox="1"/>
          <p:nvPr/>
        </p:nvSpPr>
        <p:spPr>
          <a:xfrm>
            <a:off x="1527942" y="2805180"/>
            <a:ext cx="9420225"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3600">
                <a:solidFill>
                  <a:schemeClr val="dk1"/>
                </a:solidFill>
                <a:latin typeface="Calibri"/>
                <a:ea typeface="Calibri"/>
                <a:cs typeface="Calibri"/>
                <a:sym typeface="Calibri"/>
              </a:rPr>
              <a:t>“All models are wrong, but some are useful”</a:t>
            </a:r>
            <a:endParaRPr/>
          </a:p>
          <a:p>
            <a:pPr marL="0" marR="0" lvl="0" indent="0" algn="l" rtl="0">
              <a:spcBef>
                <a:spcPts val="0"/>
              </a:spcBef>
              <a:spcAft>
                <a:spcPts val="0"/>
              </a:spcAft>
              <a:buNone/>
            </a:pPr>
            <a:r>
              <a:rPr lang="fi-FI" sz="1800">
                <a:solidFill>
                  <a:schemeClr val="dk1"/>
                </a:solidFill>
                <a:latin typeface="Calibri"/>
                <a:ea typeface="Calibri"/>
                <a:cs typeface="Calibri"/>
                <a:sym typeface="Calibri"/>
              </a:rPr>
              <a:t>							           (Box, 1976)</a:t>
            </a:r>
            <a:endParaRPr sz="2400" b="1">
              <a:solidFill>
                <a:schemeClr val="dk1"/>
              </a:solidFill>
              <a:latin typeface="Calibri"/>
              <a:ea typeface="Calibri"/>
              <a:cs typeface="Calibri"/>
              <a:sym typeface="Calibri"/>
            </a:endParaRPr>
          </a:p>
        </p:txBody>
      </p:sp>
      <p:sp>
        <p:nvSpPr>
          <p:cNvPr id="552" name="Google Shape;552;p53"/>
          <p:cNvSpPr txBox="1"/>
          <p:nvPr/>
        </p:nvSpPr>
        <p:spPr>
          <a:xfrm>
            <a:off x="339718" y="0"/>
            <a:ext cx="11512563" cy="369332"/>
          </a:xfrm>
          <a:prstGeom prst="rect">
            <a:avLst/>
          </a:prstGeom>
          <a:solidFill>
            <a:srgbClr val="ECF3FA"/>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3" name="Google Shape;553;p53"/>
          <p:cNvSpPr txBox="1"/>
          <p:nvPr/>
        </p:nvSpPr>
        <p:spPr>
          <a:xfrm>
            <a:off x="339718" y="6488668"/>
            <a:ext cx="11512563" cy="369332"/>
          </a:xfrm>
          <a:prstGeom prst="rect">
            <a:avLst/>
          </a:prstGeom>
          <a:solidFill>
            <a:srgbClr val="ECF3FA"/>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54"/>
          <p:cNvSpPr txBox="1">
            <a:spLocks noGrp="1"/>
          </p:cNvSpPr>
          <p:nvPr>
            <p:ph type="body" idx="1"/>
          </p:nvPr>
        </p:nvSpPr>
        <p:spPr>
          <a:xfrm>
            <a:off x="662438" y="1657674"/>
            <a:ext cx="10604157"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r>
              <a:rPr lang="fi-FI" sz="3200" dirty="0"/>
              <a:t>Thank you to our expert Dr Michael Moutoussis!</a:t>
            </a:r>
            <a:endParaRPr sz="3200" dirty="0"/>
          </a:p>
          <a:p>
            <a:pPr marL="0" lvl="0" indent="0" algn="l" rtl="0">
              <a:lnSpc>
                <a:spcPct val="90000"/>
              </a:lnSpc>
              <a:spcBef>
                <a:spcPts val="1000"/>
              </a:spcBef>
              <a:spcAft>
                <a:spcPts val="0"/>
              </a:spcAft>
              <a:buClr>
                <a:schemeClr val="dk1"/>
              </a:buClr>
              <a:buSzPts val="2400"/>
              <a:buNone/>
            </a:pPr>
            <a:endParaRPr sz="2400" dirty="0"/>
          </a:p>
          <a:p>
            <a:pPr marL="228600" lvl="0" indent="-228600" algn="l" rtl="0">
              <a:lnSpc>
                <a:spcPct val="90000"/>
              </a:lnSpc>
              <a:spcBef>
                <a:spcPts val="1000"/>
              </a:spcBef>
              <a:spcAft>
                <a:spcPts val="0"/>
              </a:spcAft>
              <a:buClr>
                <a:schemeClr val="dk1"/>
              </a:buClr>
              <a:buSzPts val="1600"/>
              <a:buChar char="•"/>
            </a:pPr>
            <a:r>
              <a:rPr lang="fi-FI" sz="1600" dirty="0"/>
              <a:t>Blohm, G., Kording, K., &amp; Schrater (2020). A How-to-Model Guide for Neuroscience. </a:t>
            </a:r>
            <a:r>
              <a:rPr lang="fi-FI" sz="1600" i="1" dirty="0"/>
              <a:t>eNeuro, 7</a:t>
            </a:r>
            <a:r>
              <a:rPr lang="fi-FI" sz="1600" dirty="0"/>
              <a:t>(1), 1-12. DOI: https://doi.org/10.1523/ENEURO.0352-19.2019</a:t>
            </a:r>
            <a:endParaRPr dirty="0"/>
          </a:p>
          <a:p>
            <a:pPr marL="228600" lvl="0" indent="-228600" algn="l" rtl="0">
              <a:lnSpc>
                <a:spcPct val="90000"/>
              </a:lnSpc>
              <a:spcBef>
                <a:spcPts val="1000"/>
              </a:spcBef>
              <a:spcAft>
                <a:spcPts val="0"/>
              </a:spcAft>
              <a:buClr>
                <a:schemeClr val="dk1"/>
              </a:buClr>
              <a:buSzPts val="1600"/>
              <a:buChar char="•"/>
            </a:pPr>
            <a:r>
              <a:rPr lang="fi-FI" sz="1600" dirty="0"/>
              <a:t>Dayan, P. &amp; Abbott, L. F. (2001). Theoretical Neuroscience: Computational and Mathematical Modelling of Neural Systems. The MIT Press.</a:t>
            </a:r>
            <a:endParaRPr dirty="0"/>
          </a:p>
          <a:p>
            <a:pPr marL="228600" lvl="0" indent="-228600" algn="l" rtl="0">
              <a:lnSpc>
                <a:spcPct val="90000"/>
              </a:lnSpc>
              <a:spcBef>
                <a:spcPts val="1000"/>
              </a:spcBef>
              <a:spcAft>
                <a:spcPts val="0"/>
              </a:spcAft>
              <a:buClr>
                <a:schemeClr val="dk1"/>
              </a:buClr>
              <a:buSzPts val="1600"/>
              <a:buChar char="•"/>
            </a:pPr>
            <a:r>
              <a:rPr lang="fi-FI" sz="1600" dirty="0"/>
              <a:t>National Institute of Health/Biomedical Imaging and Bioengineering (2019). Computational Modelling, </a:t>
            </a:r>
            <a:r>
              <a:rPr lang="fi-FI" sz="1600" u="sng" dirty="0">
                <a:solidFill>
                  <a:schemeClr val="hlink"/>
                </a:solidFill>
                <a:hlinkClick r:id="rId3"/>
              </a:rPr>
              <a:t>https://www.nibib.nih.gov/sites/default/files/Computational_Modeling_Fact_Sheet.pdf</a:t>
            </a:r>
            <a:endParaRPr sz="1600" dirty="0"/>
          </a:p>
          <a:p>
            <a:pPr marL="228600" lvl="0" indent="-228600" algn="l" rtl="0">
              <a:lnSpc>
                <a:spcPct val="90000"/>
              </a:lnSpc>
              <a:spcBef>
                <a:spcPts val="1000"/>
              </a:spcBef>
              <a:spcAft>
                <a:spcPts val="0"/>
              </a:spcAft>
              <a:buClr>
                <a:schemeClr val="dk1"/>
              </a:buClr>
              <a:buSzPts val="1600"/>
              <a:buChar char="•"/>
            </a:pPr>
            <a:r>
              <a:rPr lang="fi-FI" sz="1600" dirty="0"/>
              <a:t>Schwartenbeck, P., FitzGerald, T., &amp; Dolan, R. (2016). Neural signals encoding shifts in beliefs. </a:t>
            </a:r>
            <a:r>
              <a:rPr lang="fi-FI" sz="1600" i="1" dirty="0"/>
              <a:t>NeuroImage, 125</a:t>
            </a:r>
            <a:r>
              <a:rPr lang="fi-FI" sz="1600" dirty="0"/>
              <a:t>, 578-586. DOI: </a:t>
            </a:r>
            <a:r>
              <a:rPr lang="fi-FI" sz="1600" u="sng" dirty="0">
                <a:solidFill>
                  <a:schemeClr val="hlink"/>
                </a:solidFill>
                <a:hlinkClick r:id="rId4"/>
              </a:rPr>
              <a:t>https://doi.org/10.1016/j.neuroimage.2015.10.067</a:t>
            </a:r>
            <a:endParaRPr sz="1600" dirty="0"/>
          </a:p>
        </p:txBody>
      </p:sp>
      <p:pic>
        <p:nvPicPr>
          <p:cNvPr id="562" name="Google Shape;562;p54" descr="Head with gears"/>
          <p:cNvPicPr preferRelativeResize="0"/>
          <p:nvPr/>
        </p:nvPicPr>
        <p:blipFill rotWithShape="1">
          <a:blip r:embed="rId5">
            <a:alphaModFix/>
          </a:blip>
          <a:srcRect/>
          <a:stretch/>
        </p:blipFill>
        <p:spPr>
          <a:xfrm>
            <a:off x="10615162" y="1368425"/>
            <a:ext cx="914400" cy="914400"/>
          </a:xfrm>
          <a:prstGeom prst="rect">
            <a:avLst/>
          </a:prstGeom>
          <a:noFill/>
          <a:ln>
            <a:noFill/>
          </a:ln>
        </p:spPr>
      </p:pic>
      <p:sp>
        <p:nvSpPr>
          <p:cNvPr id="5" name="Rectangle 4">
            <a:extLst>
              <a:ext uri="{FF2B5EF4-FFF2-40B4-BE49-F238E27FC236}">
                <a16:creationId xmlns:a16="http://schemas.microsoft.com/office/drawing/2014/main" id="{5058F366-4B38-4F89-8819-DDDF45BC9547}"/>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Google Shape;99;p14">
            <a:extLst>
              <a:ext uri="{FF2B5EF4-FFF2-40B4-BE49-F238E27FC236}">
                <a16:creationId xmlns:a16="http://schemas.microsoft.com/office/drawing/2014/main" id="{8ADA6AA6-5DCE-4E6E-BEA9-8A1D984CEF77}"/>
              </a:ext>
            </a:extLst>
          </p:cNvPr>
          <p:cNvSpPr txBox="1"/>
          <p:nvPr/>
        </p:nvSpPr>
        <p:spPr>
          <a:xfrm>
            <a:off x="152244" y="87044"/>
            <a:ext cx="11117580" cy="74698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3400"/>
              <a:buFont typeface="Calibri"/>
              <a:buNone/>
            </a:pPr>
            <a:r>
              <a:rPr lang="fi-FI" sz="4000" dirty="0">
                <a:solidFill>
                  <a:schemeClr val="dk1"/>
                </a:solidFill>
                <a:latin typeface="Calibri Light" panose="020F0302020204030204" pitchFamily="34" charset="0"/>
                <a:cs typeface="Calibri Light" panose="020F0302020204030204" pitchFamily="34" charset="0"/>
                <a:sym typeface="Calibri"/>
              </a:rPr>
              <a:t>References and Thank You</a:t>
            </a:r>
            <a:r>
              <a:rPr lang="fi-FI" sz="3200" b="1" dirty="0">
                <a:solidFill>
                  <a:schemeClr val="dk1"/>
                </a:solidFill>
                <a:latin typeface="Calibri Light" panose="020F0302020204030204" pitchFamily="34" charset="0"/>
                <a:cs typeface="Calibri Light" panose="020F0302020204030204" pitchFamily="34" charset="0"/>
                <a:sym typeface="Calibri"/>
              </a:rPr>
              <a:t> </a:t>
            </a:r>
            <a:endParaRPr sz="1900" dirty="0">
              <a:latin typeface="Calibri Light" panose="020F0302020204030204" pitchFamily="34" charset="0"/>
              <a:cs typeface="Calibri Light" panose="020F03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1" name="Google Shape;331;p34"/>
          <p:cNvSpPr txBox="1"/>
          <p:nvPr/>
        </p:nvSpPr>
        <p:spPr>
          <a:xfrm>
            <a:off x="152245" y="1247884"/>
            <a:ext cx="11745588" cy="461624"/>
          </a:xfrm>
          <a:prstGeom prst="rect">
            <a:avLst/>
          </a:prstGeom>
          <a:solidFill>
            <a:srgbClr val="ECF3FA"/>
          </a:solidFill>
          <a:ln>
            <a:noFill/>
          </a:ln>
        </p:spPr>
        <p:txBody>
          <a:bodyPr spcFirstLastPara="1" wrap="square" lIns="91425" tIns="45700" rIns="91425" bIns="45700" anchor="t" anchorCtr="0">
            <a:spAutoFit/>
          </a:bodyPr>
          <a:lstStyle/>
          <a:p>
            <a:pPr lvl="0" algn="ctr"/>
            <a:r>
              <a:rPr lang="fi-FI" sz="24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assemble the different components of the hypothesized explanations and relationships</a:t>
            </a:r>
            <a:endParaRPr dirty="0"/>
          </a:p>
        </p:txBody>
      </p:sp>
      <p:sp>
        <p:nvSpPr>
          <p:cNvPr id="332" name="Google Shape;332;p34"/>
          <p:cNvSpPr txBox="1"/>
          <p:nvPr/>
        </p:nvSpPr>
        <p:spPr>
          <a:xfrm>
            <a:off x="152244" y="1870223"/>
            <a:ext cx="11745588" cy="378561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2400" dirty="0">
                <a:solidFill>
                  <a:schemeClr val="dk1"/>
                </a:solidFill>
                <a:latin typeface="Calibri"/>
                <a:ea typeface="Calibri"/>
                <a:cs typeface="Calibri"/>
                <a:sym typeface="Calibri"/>
              </a:rPr>
              <a:t>GRAPHICAL representation of the model, as SIMPLE as possible</a:t>
            </a: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1800"/>
              <a:buFont typeface="Wingdings" panose="05000000000000000000" pitchFamily="2" charset="2"/>
              <a:buChar char="§"/>
            </a:pPr>
            <a:r>
              <a:rPr lang="fi-FI" sz="2400" dirty="0">
                <a:solidFill>
                  <a:schemeClr val="dk1"/>
                </a:solidFill>
                <a:latin typeface="Calibri"/>
                <a:ea typeface="Calibri"/>
                <a:cs typeface="Calibri"/>
                <a:sym typeface="Calibri"/>
              </a:rPr>
              <a:t>Include the different </a:t>
            </a:r>
            <a:r>
              <a:rPr lang="fi-FI" sz="2400" b="1" dirty="0">
                <a:solidFill>
                  <a:schemeClr val="dk1"/>
                </a:solidFill>
                <a:latin typeface="Calibri"/>
                <a:ea typeface="Calibri"/>
                <a:cs typeface="Calibri"/>
                <a:sym typeface="Calibri"/>
              </a:rPr>
              <a:t>components</a:t>
            </a:r>
            <a:r>
              <a:rPr lang="fi-FI" sz="2400" dirty="0">
                <a:solidFill>
                  <a:schemeClr val="dk1"/>
                </a:solidFill>
                <a:latin typeface="Calibri"/>
                <a:ea typeface="Calibri"/>
                <a:cs typeface="Calibri"/>
                <a:sym typeface="Calibri"/>
              </a:rPr>
              <a:t> of the model and their </a:t>
            </a:r>
            <a:r>
              <a:rPr lang="fi-FI" sz="2400" b="1" dirty="0">
                <a:solidFill>
                  <a:schemeClr val="dk1"/>
                </a:solidFill>
                <a:latin typeface="Calibri"/>
                <a:ea typeface="Calibri"/>
                <a:cs typeface="Calibri"/>
                <a:sym typeface="Calibri"/>
              </a:rPr>
              <a:t>relationships</a:t>
            </a:r>
            <a:r>
              <a:rPr lang="fi-FI" sz="2400" dirty="0">
                <a:solidFill>
                  <a:schemeClr val="dk1"/>
                </a:solidFill>
                <a:latin typeface="Calibri"/>
                <a:ea typeface="Calibri"/>
                <a:cs typeface="Calibri"/>
                <a:sym typeface="Calibri"/>
              </a:rPr>
              <a:t> </a:t>
            </a:r>
            <a:endParaRPr sz="2400" dirty="0"/>
          </a:p>
          <a:p>
            <a:pPr marL="342900" marR="0" lvl="0" indent="-342900" algn="l" rtl="0">
              <a:spcBef>
                <a:spcPts val="0"/>
              </a:spcBef>
              <a:spcAft>
                <a:spcPts val="0"/>
              </a:spcAft>
              <a:buClr>
                <a:srgbClr val="0070C0"/>
              </a:buClr>
              <a:buFont typeface="Wingdings" panose="05000000000000000000" pitchFamily="2" charset="2"/>
              <a:buChar char="§"/>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1800"/>
              <a:buFont typeface="Wingdings" panose="05000000000000000000" pitchFamily="2" charset="2"/>
              <a:buChar char="§"/>
            </a:pPr>
            <a:r>
              <a:rPr lang="fi-FI" sz="2400" dirty="0">
                <a:solidFill>
                  <a:schemeClr val="dk1"/>
                </a:solidFill>
                <a:latin typeface="Calibri"/>
                <a:ea typeface="Calibri"/>
                <a:cs typeface="Calibri"/>
                <a:sym typeface="Calibri"/>
              </a:rPr>
              <a:t>The nature of the model can change the aspect of the diagram </a:t>
            </a:r>
            <a:endParaRPr sz="2400" dirty="0"/>
          </a:p>
          <a:p>
            <a:pPr marL="342900" marR="0" lvl="0" indent="-342900" algn="l" rtl="0">
              <a:spcBef>
                <a:spcPts val="0"/>
              </a:spcBef>
              <a:spcAft>
                <a:spcPts val="0"/>
              </a:spcAft>
              <a:buClr>
                <a:srgbClr val="0070C0"/>
              </a:buClr>
              <a:buFont typeface="Wingdings" panose="05000000000000000000" pitchFamily="2" charset="2"/>
              <a:buChar char="§"/>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1800"/>
              <a:buFont typeface="Wingdings" panose="05000000000000000000" pitchFamily="2" charset="2"/>
              <a:buChar char="§"/>
            </a:pPr>
            <a:r>
              <a:rPr lang="fi-FI" sz="2400" dirty="0">
                <a:solidFill>
                  <a:schemeClr val="dk1"/>
                </a:solidFill>
                <a:latin typeface="Calibri"/>
                <a:ea typeface="Calibri"/>
                <a:cs typeface="Calibri"/>
                <a:sym typeface="Calibri"/>
              </a:rPr>
              <a:t>Each individual element (variables and their relationships) should be associated with its </a:t>
            </a:r>
            <a:r>
              <a:rPr lang="fi-FI" sz="2400" b="1" dirty="0">
                <a:solidFill>
                  <a:schemeClr val="dk1"/>
                </a:solidFill>
                <a:latin typeface="Calibri"/>
                <a:ea typeface="Calibri"/>
                <a:cs typeface="Calibri"/>
                <a:sym typeface="Calibri"/>
              </a:rPr>
              <a:t>mathematical equations </a:t>
            </a:r>
            <a:r>
              <a:rPr lang="fi-FI" sz="2400" dirty="0">
                <a:solidFill>
                  <a:schemeClr val="dk1"/>
                </a:solidFill>
                <a:latin typeface="Calibri"/>
                <a:ea typeface="Calibri"/>
                <a:cs typeface="Calibri"/>
                <a:sym typeface="Calibri"/>
              </a:rPr>
              <a:t>for further implementation</a:t>
            </a:r>
            <a:endParaRPr sz="2400" dirty="0"/>
          </a:p>
          <a:p>
            <a:pPr marL="342900" marR="0" lvl="0" indent="-342900" algn="l" rtl="0">
              <a:spcBef>
                <a:spcPts val="0"/>
              </a:spcBef>
              <a:spcAft>
                <a:spcPts val="0"/>
              </a:spcAft>
              <a:buClr>
                <a:srgbClr val="0070C0"/>
              </a:buClr>
              <a:buFont typeface="Wingdings" panose="05000000000000000000" pitchFamily="2" charset="2"/>
              <a:buChar char="§"/>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1800"/>
              <a:buFont typeface="Wingdings" panose="05000000000000000000" pitchFamily="2" charset="2"/>
              <a:buChar char="§"/>
            </a:pPr>
            <a:r>
              <a:rPr lang="fi-FI" sz="2400" dirty="0">
                <a:solidFill>
                  <a:schemeClr val="dk1"/>
                </a:solidFill>
                <a:latin typeface="Calibri"/>
                <a:ea typeface="Calibri"/>
                <a:cs typeface="Calibri"/>
                <a:sym typeface="Calibri"/>
              </a:rPr>
              <a:t>Explicit the related </a:t>
            </a:r>
            <a:r>
              <a:rPr lang="fi-FI" sz="2400" b="1" dirty="0">
                <a:solidFill>
                  <a:schemeClr val="dk1"/>
                </a:solidFill>
                <a:latin typeface="Calibri"/>
                <a:ea typeface="Calibri"/>
                <a:cs typeface="Calibri"/>
                <a:sym typeface="Calibri"/>
              </a:rPr>
              <a:t>measurements</a:t>
            </a:r>
            <a:r>
              <a:rPr lang="fi-FI" sz="2400" dirty="0">
                <a:solidFill>
                  <a:schemeClr val="dk1"/>
                </a:solidFill>
                <a:latin typeface="Calibri"/>
                <a:ea typeface="Calibri"/>
                <a:cs typeface="Calibri"/>
                <a:sym typeface="Calibri"/>
              </a:rPr>
              <a:t> to each variable of the model</a:t>
            </a:r>
            <a:endParaRPr sz="2400" dirty="0"/>
          </a:p>
        </p:txBody>
      </p:sp>
      <p:sp>
        <p:nvSpPr>
          <p:cNvPr id="6" name="Rectangle 5">
            <a:extLst>
              <a:ext uri="{FF2B5EF4-FFF2-40B4-BE49-F238E27FC236}">
                <a16:creationId xmlns:a16="http://schemas.microsoft.com/office/drawing/2014/main" id="{A8F59113-56E6-4EAA-95F0-0BA85CC88D86}"/>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Google Shape;99;p14">
            <a:extLst>
              <a:ext uri="{FF2B5EF4-FFF2-40B4-BE49-F238E27FC236}">
                <a16:creationId xmlns:a16="http://schemas.microsoft.com/office/drawing/2014/main" id="{A02E743C-544E-40B3-9538-9437A9CBB0F0}"/>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6: Draft the Model  </a:t>
            </a:r>
            <a:br>
              <a:rPr lang="fi-FI" sz="3200" dirty="0">
                <a:solidFill>
                  <a:schemeClr val="dk1"/>
                </a:solidFill>
                <a:latin typeface="Calibri Light" panose="020F0302020204030204" pitchFamily="34" charset="0"/>
                <a:cs typeface="Calibri Light" panose="020F0302020204030204" pitchFamily="34" charset="0"/>
                <a:sym typeface="Calibri"/>
              </a:rPr>
            </a:br>
            <a:r>
              <a:rPr lang="fi-FI" sz="1900" dirty="0">
                <a:solidFill>
                  <a:schemeClr val="dk1"/>
                </a:solidFill>
                <a:latin typeface="Calibri Light" panose="020F0302020204030204" pitchFamily="34" charset="0"/>
                <a:cs typeface="Calibri Light" panose="020F0302020204030204" pitchFamily="34" charset="0"/>
                <a:sym typeface="Calibri"/>
              </a:rPr>
              <a:t>IMPLEMENTING THE MODEL </a:t>
            </a:r>
            <a:endParaRPr sz="1900" dirty="0">
              <a:latin typeface="Calibri Light" panose="020F0302020204030204" pitchFamily="34" charset="0"/>
              <a:cs typeface="Calibri Light" panose="020F0302020204030204" pitchFamily="34" charset="0"/>
            </a:endParaRPr>
          </a:p>
        </p:txBody>
      </p:sp>
      <p:pic>
        <p:nvPicPr>
          <p:cNvPr id="2" name="Picture 1">
            <a:extLst>
              <a:ext uri="{FF2B5EF4-FFF2-40B4-BE49-F238E27FC236}">
                <a16:creationId xmlns:a16="http://schemas.microsoft.com/office/drawing/2014/main" id="{60148C4E-4B39-44C1-A788-DF67F8E87483}"/>
              </a:ext>
            </a:extLst>
          </p:cNvPr>
          <p:cNvPicPr>
            <a:picLocks noChangeAspect="1"/>
          </p:cNvPicPr>
          <p:nvPr/>
        </p:nvPicPr>
        <p:blipFill>
          <a:blip r:embed="rId3"/>
          <a:stretch>
            <a:fillRect/>
          </a:stretch>
        </p:blipFill>
        <p:spPr>
          <a:xfrm>
            <a:off x="6861149" y="13168"/>
            <a:ext cx="5178607" cy="100061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2" name="Rectangle 1">
            <a:extLst>
              <a:ext uri="{FF2B5EF4-FFF2-40B4-BE49-F238E27FC236}">
                <a16:creationId xmlns:a16="http://schemas.microsoft.com/office/drawing/2014/main" id="{E8711295-9C2F-43B3-B729-C164A1C4C2F0}"/>
              </a:ext>
            </a:extLst>
          </p:cNvPr>
          <p:cNvSpPr/>
          <p:nvPr/>
        </p:nvSpPr>
        <p:spPr>
          <a:xfrm>
            <a:off x="511961" y="663115"/>
            <a:ext cx="11314322" cy="5901102"/>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9" name="Google Shape;339;p35"/>
          <p:cNvPicPr preferRelativeResize="0"/>
          <p:nvPr/>
        </p:nvPicPr>
        <p:blipFill rotWithShape="1">
          <a:blip r:embed="rId3">
            <a:alphaModFix/>
          </a:blip>
          <a:srcRect l="-1077" t="-35096" r="48901" b="35096"/>
          <a:stretch/>
        </p:blipFill>
        <p:spPr>
          <a:xfrm>
            <a:off x="4497110" y="0"/>
            <a:ext cx="3448187" cy="3421335"/>
          </a:xfrm>
          <a:prstGeom prst="rect">
            <a:avLst/>
          </a:prstGeom>
          <a:noFill/>
          <a:ln>
            <a:noFill/>
          </a:ln>
        </p:spPr>
      </p:pic>
      <p:sp>
        <p:nvSpPr>
          <p:cNvPr id="340" name="Google Shape;340;p35"/>
          <p:cNvSpPr txBox="1"/>
          <p:nvPr/>
        </p:nvSpPr>
        <p:spPr>
          <a:xfrm>
            <a:off x="488515" y="160986"/>
            <a:ext cx="11465379" cy="369332"/>
          </a:xfrm>
          <a:prstGeom prst="rect">
            <a:avLst/>
          </a:prstGeom>
          <a:solidFill>
            <a:schemeClr val="accent4">
              <a:lumMod val="20000"/>
              <a:lumOff val="80000"/>
            </a:schemeClr>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dirty="0">
                <a:solidFill>
                  <a:schemeClr val="dk1"/>
                </a:solidFill>
                <a:latin typeface="Calibri"/>
                <a:ea typeface="Calibri"/>
                <a:cs typeface="Calibri"/>
                <a:sym typeface="Calibri"/>
              </a:rPr>
              <a:t>Example (Encoding shift of Beliefs)</a:t>
            </a:r>
            <a:endParaRPr dirty="0"/>
          </a:p>
        </p:txBody>
      </p:sp>
      <p:sp>
        <p:nvSpPr>
          <p:cNvPr id="341" name="Google Shape;341;p35"/>
          <p:cNvSpPr txBox="1"/>
          <p:nvPr/>
        </p:nvSpPr>
        <p:spPr>
          <a:xfrm>
            <a:off x="4012011" y="4128931"/>
            <a:ext cx="3226675"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dirty="0">
                <a:solidFill>
                  <a:schemeClr val="dk1"/>
                </a:solidFill>
                <a:latin typeface="Calibri"/>
                <a:ea typeface="Calibri"/>
                <a:cs typeface="Calibri"/>
                <a:sym typeface="Calibri"/>
              </a:rPr>
              <a:t>Surprise of an Observation: </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pic>
        <p:nvPicPr>
          <p:cNvPr id="342" name="Google Shape;342;p35"/>
          <p:cNvPicPr preferRelativeResize="0"/>
          <p:nvPr/>
        </p:nvPicPr>
        <p:blipFill rotWithShape="1">
          <a:blip r:embed="rId4">
            <a:alphaModFix/>
          </a:blip>
          <a:srcRect/>
          <a:stretch/>
        </p:blipFill>
        <p:spPr>
          <a:xfrm>
            <a:off x="4012011" y="4517094"/>
            <a:ext cx="1689546" cy="617157"/>
          </a:xfrm>
          <a:prstGeom prst="rect">
            <a:avLst/>
          </a:prstGeom>
          <a:noFill/>
          <a:ln>
            <a:noFill/>
          </a:ln>
        </p:spPr>
      </p:pic>
      <p:sp>
        <p:nvSpPr>
          <p:cNvPr id="343" name="Google Shape;343;p35"/>
          <p:cNvSpPr txBox="1"/>
          <p:nvPr/>
        </p:nvSpPr>
        <p:spPr>
          <a:xfrm>
            <a:off x="5989265" y="4590596"/>
            <a:ext cx="4035972"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dirty="0">
                <a:solidFill>
                  <a:schemeClr val="dk1"/>
                </a:solidFill>
                <a:latin typeface="Calibri"/>
                <a:ea typeface="Calibri"/>
                <a:cs typeface="Calibri"/>
                <a:sym typeface="Calibri"/>
              </a:rPr>
              <a:t>lnP = log probability</a:t>
            </a:r>
            <a:endParaRPr dirty="0"/>
          </a:p>
          <a:p>
            <a:pPr marL="0" marR="0" lvl="0" indent="0" algn="l" rtl="0">
              <a:spcBef>
                <a:spcPts val="0"/>
              </a:spcBef>
              <a:spcAft>
                <a:spcPts val="0"/>
              </a:spcAft>
              <a:buNone/>
            </a:pPr>
            <a:r>
              <a:rPr lang="fi-FI" sz="1800" dirty="0">
                <a:solidFill>
                  <a:schemeClr val="dk1"/>
                </a:solidFill>
                <a:latin typeface="Calibri"/>
                <a:ea typeface="Calibri"/>
                <a:cs typeface="Calibri"/>
                <a:sym typeface="Calibri"/>
              </a:rPr>
              <a:t>o = observation </a:t>
            </a:r>
            <a:endParaRPr dirty="0"/>
          </a:p>
          <a:p>
            <a:pPr marL="0" marR="0" lvl="0" indent="0" algn="l" rtl="0">
              <a:spcBef>
                <a:spcPts val="0"/>
              </a:spcBef>
              <a:spcAft>
                <a:spcPts val="0"/>
              </a:spcAft>
              <a:buNone/>
            </a:pPr>
            <a:r>
              <a:rPr lang="fi-FI" sz="1800" dirty="0">
                <a:solidFill>
                  <a:schemeClr val="dk1"/>
                </a:solidFill>
                <a:latin typeface="Calibri"/>
                <a:ea typeface="Calibri"/>
                <a:cs typeface="Calibri"/>
                <a:sym typeface="Calibri"/>
              </a:rPr>
              <a:t>m = model</a:t>
            </a:r>
            <a:endParaRPr dirty="0"/>
          </a:p>
          <a:p>
            <a:pPr marL="0" marR="0" lvl="0" indent="0" algn="l" rtl="0">
              <a:spcBef>
                <a:spcPts val="0"/>
              </a:spcBef>
              <a:spcAft>
                <a:spcPts val="0"/>
              </a:spcAft>
              <a:buNone/>
            </a:pPr>
            <a:r>
              <a:rPr lang="fi-FI" sz="1800" dirty="0">
                <a:solidFill>
                  <a:schemeClr val="dk1"/>
                </a:solidFill>
                <a:latin typeface="Calibri"/>
                <a:ea typeface="Calibri"/>
                <a:cs typeface="Calibri"/>
                <a:sym typeface="Calibri"/>
              </a:rPr>
              <a:t>θ = model parameters </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
        <p:nvSpPr>
          <p:cNvPr id="3" name="TextBox 2">
            <a:extLst>
              <a:ext uri="{FF2B5EF4-FFF2-40B4-BE49-F238E27FC236}">
                <a16:creationId xmlns:a16="http://schemas.microsoft.com/office/drawing/2014/main" id="{95E88D1E-8CD3-43A2-A283-214522CE22B1}"/>
              </a:ext>
            </a:extLst>
          </p:cNvPr>
          <p:cNvSpPr txBox="1"/>
          <p:nvPr/>
        </p:nvSpPr>
        <p:spPr>
          <a:xfrm>
            <a:off x="4193111" y="1040451"/>
            <a:ext cx="4056184" cy="2573215"/>
          </a:xfrm>
          <a:prstGeom prst="rect">
            <a:avLst/>
          </a:prstGeom>
          <a:noFill/>
          <a:ln>
            <a:solidFill>
              <a:schemeClr val="tx1"/>
            </a:solidFill>
          </a:ln>
        </p:spPr>
        <p:txBody>
          <a:bodyPr wrap="square" rtlCol="0">
            <a:spAutoFit/>
          </a:bodyPr>
          <a:lstStyle/>
          <a:p>
            <a:endParaRPr lang="en-GB" dirty="0"/>
          </a:p>
        </p:txBody>
      </p:sp>
      <p:sp>
        <p:nvSpPr>
          <p:cNvPr id="5" name="Oval 4">
            <a:extLst>
              <a:ext uri="{FF2B5EF4-FFF2-40B4-BE49-F238E27FC236}">
                <a16:creationId xmlns:a16="http://schemas.microsoft.com/office/drawing/2014/main" id="{8D3F7D6F-9E2D-4410-A7BD-5B9728417CD9}"/>
              </a:ext>
            </a:extLst>
          </p:cNvPr>
          <p:cNvSpPr/>
          <p:nvPr/>
        </p:nvSpPr>
        <p:spPr>
          <a:xfrm>
            <a:off x="6518789" y="2831690"/>
            <a:ext cx="1367516" cy="3834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D60C55CF-7F3E-4C2A-93CC-FDFD526C6D39}"/>
              </a:ext>
            </a:extLst>
          </p:cNvPr>
          <p:cNvSpPr/>
          <p:nvPr/>
        </p:nvSpPr>
        <p:spPr>
          <a:xfrm>
            <a:off x="6386052" y="2754923"/>
            <a:ext cx="1559245" cy="544855"/>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09C67056-7DD1-43B8-9FC1-9E793CE1C23F}"/>
              </a:ext>
            </a:extLst>
          </p:cNvPr>
          <p:cNvSpPr txBox="1"/>
          <p:nvPr/>
        </p:nvSpPr>
        <p:spPr>
          <a:xfrm>
            <a:off x="6276330" y="2814667"/>
            <a:ext cx="1778688" cy="461665"/>
          </a:xfrm>
          <a:prstGeom prst="rect">
            <a:avLst/>
          </a:prstGeom>
          <a:noFill/>
        </p:spPr>
        <p:txBody>
          <a:bodyPr wrap="square" rtlCol="0">
            <a:spAutoFit/>
          </a:bodyPr>
          <a:lstStyle/>
          <a:p>
            <a:pPr algn="ctr"/>
            <a:r>
              <a:rPr lang="en-GB" sz="1200" dirty="0"/>
              <a:t>Surprise of an observation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2" name="Rectangle 1">
            <a:extLst>
              <a:ext uri="{FF2B5EF4-FFF2-40B4-BE49-F238E27FC236}">
                <a16:creationId xmlns:a16="http://schemas.microsoft.com/office/drawing/2014/main" id="{E8711295-9C2F-43B3-B729-C164A1C4C2F0}"/>
              </a:ext>
            </a:extLst>
          </p:cNvPr>
          <p:cNvSpPr/>
          <p:nvPr/>
        </p:nvSpPr>
        <p:spPr>
          <a:xfrm>
            <a:off x="511961" y="663115"/>
            <a:ext cx="11314322" cy="5901102"/>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0" name="Google Shape;340;p35"/>
          <p:cNvSpPr txBox="1"/>
          <p:nvPr/>
        </p:nvSpPr>
        <p:spPr>
          <a:xfrm>
            <a:off x="488515" y="160986"/>
            <a:ext cx="11465379" cy="369332"/>
          </a:xfrm>
          <a:prstGeom prst="rect">
            <a:avLst/>
          </a:prstGeom>
          <a:solidFill>
            <a:schemeClr val="accent4">
              <a:lumMod val="20000"/>
              <a:lumOff val="80000"/>
            </a:schemeClr>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dirty="0">
                <a:solidFill>
                  <a:schemeClr val="dk1"/>
                </a:solidFill>
                <a:latin typeface="Calibri"/>
                <a:ea typeface="Calibri"/>
                <a:cs typeface="Calibri"/>
                <a:sym typeface="Calibri"/>
              </a:rPr>
              <a:t>Example (Encoding shift of Beliefs)</a:t>
            </a:r>
            <a:endParaRPr dirty="0"/>
          </a:p>
        </p:txBody>
      </p:sp>
      <p:sp>
        <p:nvSpPr>
          <p:cNvPr id="341" name="Google Shape;341;p35"/>
          <p:cNvSpPr txBox="1"/>
          <p:nvPr/>
        </p:nvSpPr>
        <p:spPr>
          <a:xfrm>
            <a:off x="752616" y="4807357"/>
            <a:ext cx="3226675"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dirty="0">
                <a:solidFill>
                  <a:schemeClr val="dk1"/>
                </a:solidFill>
                <a:latin typeface="Calibri"/>
                <a:ea typeface="Calibri"/>
                <a:cs typeface="Calibri"/>
                <a:sym typeface="Calibri"/>
              </a:rPr>
              <a:t>Surprise of an Observation: </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pic>
        <p:nvPicPr>
          <p:cNvPr id="342" name="Google Shape;342;p35"/>
          <p:cNvPicPr preferRelativeResize="0"/>
          <p:nvPr/>
        </p:nvPicPr>
        <p:blipFill rotWithShape="1">
          <a:blip r:embed="rId3">
            <a:alphaModFix/>
          </a:blip>
          <a:srcRect/>
          <a:stretch/>
        </p:blipFill>
        <p:spPr>
          <a:xfrm>
            <a:off x="752616" y="5195520"/>
            <a:ext cx="1689546" cy="617157"/>
          </a:xfrm>
          <a:prstGeom prst="rect">
            <a:avLst/>
          </a:prstGeom>
          <a:noFill/>
          <a:ln>
            <a:noFill/>
          </a:ln>
        </p:spPr>
      </p:pic>
      <p:sp>
        <p:nvSpPr>
          <p:cNvPr id="343" name="Google Shape;343;p35"/>
          <p:cNvSpPr txBox="1"/>
          <p:nvPr/>
        </p:nvSpPr>
        <p:spPr>
          <a:xfrm>
            <a:off x="2729870" y="5269022"/>
            <a:ext cx="4035972"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a:solidFill>
                  <a:schemeClr val="dk1"/>
                </a:solidFill>
                <a:latin typeface="Calibri"/>
                <a:ea typeface="Calibri"/>
                <a:cs typeface="Calibri"/>
                <a:sym typeface="Calibri"/>
              </a:rPr>
              <a:t>lnP = log probability</a:t>
            </a:r>
            <a:endParaRPr/>
          </a:p>
          <a:p>
            <a:pPr marL="0" marR="0" lvl="0" indent="0" algn="l" rtl="0">
              <a:spcBef>
                <a:spcPts val="0"/>
              </a:spcBef>
              <a:spcAft>
                <a:spcPts val="0"/>
              </a:spcAft>
              <a:buNone/>
            </a:pPr>
            <a:r>
              <a:rPr lang="fi-FI" sz="1800">
                <a:solidFill>
                  <a:schemeClr val="dk1"/>
                </a:solidFill>
                <a:latin typeface="Calibri"/>
                <a:ea typeface="Calibri"/>
                <a:cs typeface="Calibri"/>
                <a:sym typeface="Calibri"/>
              </a:rPr>
              <a:t>o = observation </a:t>
            </a:r>
            <a:endParaRPr/>
          </a:p>
          <a:p>
            <a:pPr marL="0" marR="0" lvl="0" indent="0" algn="l" rtl="0">
              <a:spcBef>
                <a:spcPts val="0"/>
              </a:spcBef>
              <a:spcAft>
                <a:spcPts val="0"/>
              </a:spcAft>
              <a:buNone/>
            </a:pPr>
            <a:r>
              <a:rPr lang="fi-FI" sz="1800">
                <a:solidFill>
                  <a:schemeClr val="dk1"/>
                </a:solidFill>
                <a:latin typeface="Calibri"/>
                <a:ea typeface="Calibri"/>
                <a:cs typeface="Calibri"/>
                <a:sym typeface="Calibri"/>
              </a:rPr>
              <a:t>m = model</a:t>
            </a:r>
            <a:endParaRPr/>
          </a:p>
          <a:p>
            <a:pPr marL="0" marR="0" lvl="0" indent="0" algn="l" rtl="0">
              <a:spcBef>
                <a:spcPts val="0"/>
              </a:spcBef>
              <a:spcAft>
                <a:spcPts val="0"/>
              </a:spcAft>
              <a:buNone/>
            </a:pPr>
            <a:r>
              <a:rPr lang="fi-FI" sz="1800">
                <a:solidFill>
                  <a:schemeClr val="dk1"/>
                </a:solidFill>
                <a:latin typeface="Calibri"/>
                <a:ea typeface="Calibri"/>
                <a:cs typeface="Calibri"/>
                <a:sym typeface="Calibri"/>
              </a:rPr>
              <a:t>θ = model parameters </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344" name="Google Shape;344;p35"/>
          <p:cNvPicPr preferRelativeResize="0"/>
          <p:nvPr/>
        </p:nvPicPr>
        <p:blipFill rotWithShape="1">
          <a:blip r:embed="rId4">
            <a:alphaModFix/>
          </a:blip>
          <a:srcRect/>
          <a:stretch/>
        </p:blipFill>
        <p:spPr>
          <a:xfrm>
            <a:off x="6796380" y="5073564"/>
            <a:ext cx="2542243" cy="576660"/>
          </a:xfrm>
          <a:prstGeom prst="rect">
            <a:avLst/>
          </a:prstGeom>
          <a:noFill/>
          <a:ln>
            <a:noFill/>
          </a:ln>
        </p:spPr>
      </p:pic>
      <p:sp>
        <p:nvSpPr>
          <p:cNvPr id="345" name="Google Shape;345;p35"/>
          <p:cNvSpPr txBox="1"/>
          <p:nvPr/>
        </p:nvSpPr>
        <p:spPr>
          <a:xfrm>
            <a:off x="6121852" y="4733855"/>
            <a:ext cx="51973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dirty="0">
                <a:solidFill>
                  <a:schemeClr val="dk1"/>
                </a:solidFill>
                <a:latin typeface="Calibri"/>
                <a:ea typeface="Calibri"/>
                <a:cs typeface="Calibri"/>
                <a:sym typeface="Calibri"/>
              </a:rPr>
              <a:t>Information (Epistemic value) of an observation: </a:t>
            </a:r>
            <a:endParaRPr dirty="0"/>
          </a:p>
        </p:txBody>
      </p:sp>
      <p:sp>
        <p:nvSpPr>
          <p:cNvPr id="346" name="Google Shape;346;p35"/>
          <p:cNvSpPr txBox="1"/>
          <p:nvPr/>
        </p:nvSpPr>
        <p:spPr>
          <a:xfrm>
            <a:off x="6034246" y="5564852"/>
            <a:ext cx="5961811"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dirty="0">
                <a:solidFill>
                  <a:schemeClr val="dk1"/>
                </a:solidFill>
                <a:latin typeface="Calibri"/>
                <a:ea typeface="Calibri"/>
                <a:cs typeface="Calibri"/>
                <a:sym typeface="Calibri"/>
              </a:rPr>
              <a:t>KL = </a:t>
            </a:r>
            <a:r>
              <a:rPr lang="fi-FI" sz="1800" b="1" u="sng" dirty="0">
                <a:solidFill>
                  <a:schemeClr val="dk1"/>
                </a:solidFill>
                <a:latin typeface="Calibri"/>
                <a:ea typeface="Calibri"/>
                <a:cs typeface="Calibri"/>
                <a:sym typeface="Calibri"/>
              </a:rPr>
              <a:t>Kullback–Leibler divergence </a:t>
            </a:r>
            <a:r>
              <a:rPr lang="fi-FI" sz="1800" dirty="0">
                <a:solidFill>
                  <a:schemeClr val="dk1"/>
                </a:solidFill>
                <a:latin typeface="Calibri"/>
                <a:ea typeface="Calibri"/>
                <a:cs typeface="Calibri"/>
                <a:sym typeface="Calibri"/>
              </a:rPr>
              <a:t>(difference between two probability distributions). In this case, prior and posterior beliefs about of the world.</a:t>
            </a:r>
            <a:endParaRPr dirty="0"/>
          </a:p>
        </p:txBody>
      </p:sp>
      <p:pic>
        <p:nvPicPr>
          <p:cNvPr id="13" name="Google Shape;339;p35">
            <a:extLst>
              <a:ext uri="{FF2B5EF4-FFF2-40B4-BE49-F238E27FC236}">
                <a16:creationId xmlns:a16="http://schemas.microsoft.com/office/drawing/2014/main" id="{7663BC85-0638-4377-BF92-13F1BE76C425}"/>
              </a:ext>
            </a:extLst>
          </p:cNvPr>
          <p:cNvPicPr preferRelativeResize="0"/>
          <p:nvPr/>
        </p:nvPicPr>
        <p:blipFill rotWithShape="1">
          <a:blip r:embed="rId5">
            <a:alphaModFix/>
          </a:blip>
          <a:srcRect r="-249"/>
          <a:stretch/>
        </p:blipFill>
        <p:spPr>
          <a:xfrm>
            <a:off x="3022902" y="987818"/>
            <a:ext cx="6625191" cy="3421335"/>
          </a:xfrm>
          <a:prstGeom prst="rect">
            <a:avLst/>
          </a:prstGeom>
          <a:noFill/>
          <a:ln>
            <a:noFill/>
          </a:ln>
        </p:spPr>
      </p:pic>
      <p:sp>
        <p:nvSpPr>
          <p:cNvPr id="12" name="TextBox 11">
            <a:extLst>
              <a:ext uri="{FF2B5EF4-FFF2-40B4-BE49-F238E27FC236}">
                <a16:creationId xmlns:a16="http://schemas.microsoft.com/office/drawing/2014/main" id="{ABBE7D67-CD12-4258-8CD9-8FFED4C61497}"/>
              </a:ext>
            </a:extLst>
          </p:cNvPr>
          <p:cNvSpPr txBox="1"/>
          <p:nvPr/>
        </p:nvSpPr>
        <p:spPr>
          <a:xfrm>
            <a:off x="2543907" y="864617"/>
            <a:ext cx="4056184" cy="2573215"/>
          </a:xfrm>
          <a:prstGeom prst="rect">
            <a:avLst/>
          </a:prstGeom>
          <a:noFill/>
          <a:ln>
            <a:solidFill>
              <a:schemeClr val="tx1"/>
            </a:solidFill>
          </a:ln>
        </p:spPr>
        <p:txBody>
          <a:bodyPr wrap="square" rtlCol="0">
            <a:spAutoFit/>
          </a:bodyPr>
          <a:lstStyle/>
          <a:p>
            <a:endParaRPr lang="en-GB" dirty="0"/>
          </a:p>
        </p:txBody>
      </p:sp>
    </p:spTree>
    <p:extLst>
      <p:ext uri="{BB962C8B-B14F-4D97-AF65-F5344CB8AC3E}">
        <p14:creationId xmlns:p14="http://schemas.microsoft.com/office/powerpoint/2010/main" val="273841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9" name="Google Shape;369;p37"/>
          <p:cNvSpPr txBox="1"/>
          <p:nvPr/>
        </p:nvSpPr>
        <p:spPr>
          <a:xfrm>
            <a:off x="152245" y="1365343"/>
            <a:ext cx="11857368" cy="461624"/>
          </a:xfrm>
          <a:prstGeom prst="rect">
            <a:avLst/>
          </a:prstGeom>
          <a:solidFill>
            <a:srgbClr val="ECF3FA"/>
          </a:solidFill>
          <a:ln>
            <a:noFill/>
          </a:ln>
        </p:spPr>
        <p:txBody>
          <a:bodyPr spcFirstLastPara="1" wrap="square" lIns="91425" tIns="45700" rIns="91425" bIns="45700" anchor="t" anchorCtr="0">
            <a:spAutoFit/>
          </a:bodyPr>
          <a:lstStyle/>
          <a:p>
            <a:pPr lvl="0" algn="ctr"/>
            <a:r>
              <a:rPr lang="fi-FI" sz="24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 run the computer simulation</a:t>
            </a:r>
            <a:endParaRPr dirty="0"/>
          </a:p>
        </p:txBody>
      </p:sp>
      <p:sp>
        <p:nvSpPr>
          <p:cNvPr id="370" name="Google Shape;370;p37"/>
          <p:cNvSpPr txBox="1"/>
          <p:nvPr/>
        </p:nvSpPr>
        <p:spPr>
          <a:xfrm>
            <a:off x="152244" y="2105141"/>
            <a:ext cx="11857368" cy="341627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70C0"/>
              </a:buClr>
              <a:buSzPts val="2000"/>
              <a:buFont typeface="Wingdings" panose="05000000000000000000" pitchFamily="2" charset="2"/>
              <a:buChar char="Ø"/>
            </a:pPr>
            <a:r>
              <a:rPr lang="fi-FI" sz="2400" dirty="0">
                <a:solidFill>
                  <a:schemeClr val="dk1"/>
                </a:solidFill>
                <a:latin typeface="Calibri"/>
                <a:ea typeface="Calibri"/>
                <a:cs typeface="Calibri"/>
                <a:sym typeface="Calibri"/>
              </a:rPr>
              <a:t>Implement each element of step 6 (model planning) individually (‘unit test’)</a:t>
            </a:r>
            <a:endParaRPr sz="2400" dirty="0"/>
          </a:p>
          <a:p>
            <a:pPr marL="342900" marR="0" lvl="0" indent="-342900" algn="l" rtl="0">
              <a:spcBef>
                <a:spcPts val="0"/>
              </a:spcBef>
              <a:spcAft>
                <a:spcPts val="0"/>
              </a:spcAft>
              <a:buClr>
                <a:srgbClr val="0070C0"/>
              </a:buClr>
              <a:buFont typeface="Wingdings" panose="05000000000000000000" pitchFamily="2" charset="2"/>
              <a:buChar char="Ø"/>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2000"/>
              <a:buFont typeface="Wingdings" panose="05000000000000000000" pitchFamily="2" charset="2"/>
              <a:buChar char="Ø"/>
            </a:pPr>
            <a:r>
              <a:rPr lang="fi-FI" sz="2400" dirty="0">
                <a:solidFill>
                  <a:schemeClr val="dk1"/>
                </a:solidFill>
                <a:latin typeface="Calibri"/>
                <a:ea typeface="Calibri"/>
                <a:cs typeface="Calibri"/>
                <a:sym typeface="Calibri"/>
              </a:rPr>
              <a:t>Start with the simplest version of the model and build on top of it to avoid errors</a:t>
            </a:r>
            <a:endParaRPr sz="2400" dirty="0"/>
          </a:p>
          <a:p>
            <a:pPr marL="342900" marR="0" lvl="0" indent="-342900" algn="l" rtl="0">
              <a:spcBef>
                <a:spcPts val="0"/>
              </a:spcBef>
              <a:spcAft>
                <a:spcPts val="0"/>
              </a:spcAft>
              <a:buClr>
                <a:srgbClr val="0070C0"/>
              </a:buClr>
              <a:buFont typeface="Wingdings" panose="05000000000000000000" pitchFamily="2" charset="2"/>
              <a:buChar char="Ø"/>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2000"/>
              <a:buFont typeface="Wingdings" panose="05000000000000000000" pitchFamily="2" charset="2"/>
              <a:buChar char="Ø"/>
            </a:pPr>
            <a:r>
              <a:rPr lang="fi-FI" sz="2400" dirty="0">
                <a:solidFill>
                  <a:schemeClr val="dk1"/>
                </a:solidFill>
                <a:latin typeface="Calibri"/>
                <a:ea typeface="Calibri"/>
                <a:cs typeface="Calibri"/>
                <a:sym typeface="Calibri"/>
              </a:rPr>
              <a:t>Understand which </a:t>
            </a:r>
            <a:r>
              <a:rPr lang="fi-FI" sz="2400" u="sng" dirty="0">
                <a:solidFill>
                  <a:schemeClr val="dk1"/>
                </a:solidFill>
                <a:latin typeface="Calibri"/>
                <a:ea typeface="Calibri"/>
                <a:cs typeface="Calibri"/>
                <a:sym typeface="Calibri"/>
              </a:rPr>
              <a:t>components of the model are crucial</a:t>
            </a:r>
            <a:endParaRPr sz="2400" u="sng" dirty="0"/>
          </a:p>
          <a:p>
            <a:pPr marL="469900" marR="0" lvl="0" indent="-342900" algn="l" rtl="0">
              <a:spcBef>
                <a:spcPts val="0"/>
              </a:spcBef>
              <a:spcAft>
                <a:spcPts val="0"/>
              </a:spcAft>
              <a:buClr>
                <a:srgbClr val="0070C0"/>
              </a:buClr>
              <a:buSzPts val="2000"/>
              <a:buFont typeface="Wingdings" panose="05000000000000000000" pitchFamily="2" charset="2"/>
              <a:buChar char="Ø"/>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2000"/>
              <a:buFont typeface="Wingdings" panose="05000000000000000000" pitchFamily="2" charset="2"/>
              <a:buChar char="Ø"/>
            </a:pPr>
            <a:r>
              <a:rPr lang="fi-FI" sz="2400" u="sng" dirty="0">
                <a:solidFill>
                  <a:schemeClr val="dk1"/>
                </a:solidFill>
                <a:latin typeface="Calibri"/>
                <a:ea typeface="Calibri"/>
                <a:cs typeface="Calibri"/>
                <a:sym typeface="Calibri"/>
              </a:rPr>
              <a:t>Analyse the behaviour </a:t>
            </a:r>
            <a:r>
              <a:rPr lang="fi-FI" sz="2400" dirty="0">
                <a:solidFill>
                  <a:schemeClr val="dk1"/>
                </a:solidFill>
                <a:latin typeface="Calibri"/>
                <a:ea typeface="Calibri"/>
                <a:cs typeface="Calibri"/>
                <a:sym typeface="Calibri"/>
              </a:rPr>
              <a:t>of the model</a:t>
            </a:r>
            <a:endParaRPr sz="2400" dirty="0"/>
          </a:p>
          <a:p>
            <a:pPr marL="469900" marR="0" lvl="0" indent="-342900" algn="l" rtl="0">
              <a:spcBef>
                <a:spcPts val="0"/>
              </a:spcBef>
              <a:spcAft>
                <a:spcPts val="0"/>
              </a:spcAft>
              <a:buClr>
                <a:srgbClr val="0070C0"/>
              </a:buClr>
              <a:buSzPts val="2000"/>
              <a:buFont typeface="Wingdings" panose="05000000000000000000" pitchFamily="2" charset="2"/>
              <a:buChar char="Ø"/>
            </a:pPr>
            <a:endParaRPr sz="2400" dirty="0">
              <a:solidFill>
                <a:schemeClr val="dk1"/>
              </a:solidFill>
              <a:latin typeface="Calibri"/>
              <a:ea typeface="Calibri"/>
              <a:cs typeface="Calibri"/>
              <a:sym typeface="Calibri"/>
            </a:endParaRPr>
          </a:p>
          <a:p>
            <a:pPr marL="342900" marR="0" lvl="0" indent="-342900" algn="l" rtl="0">
              <a:spcBef>
                <a:spcPts val="0"/>
              </a:spcBef>
              <a:spcAft>
                <a:spcPts val="0"/>
              </a:spcAft>
              <a:buClr>
                <a:srgbClr val="0070C0"/>
              </a:buClr>
              <a:buSzPts val="2000"/>
              <a:buFont typeface="Wingdings" panose="05000000000000000000" pitchFamily="2" charset="2"/>
              <a:buChar char="Ø"/>
            </a:pPr>
            <a:r>
              <a:rPr lang="fi-FI" sz="2400" dirty="0">
                <a:solidFill>
                  <a:schemeClr val="dk1"/>
                </a:solidFill>
                <a:latin typeface="Calibri"/>
                <a:ea typeface="Calibri"/>
                <a:cs typeface="Calibri"/>
                <a:sym typeface="Calibri"/>
              </a:rPr>
              <a:t>Compare the model with other models behaviours</a:t>
            </a:r>
            <a:endParaRPr sz="2400" dirty="0"/>
          </a:p>
        </p:txBody>
      </p:sp>
      <p:sp>
        <p:nvSpPr>
          <p:cNvPr id="7" name="Rectangle 6">
            <a:extLst>
              <a:ext uri="{FF2B5EF4-FFF2-40B4-BE49-F238E27FC236}">
                <a16:creationId xmlns:a16="http://schemas.microsoft.com/office/drawing/2014/main" id="{743A74A5-5FBE-4EEE-8F38-E47F3DBC7ACC}"/>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Google Shape;99;p14">
            <a:extLst>
              <a:ext uri="{FF2B5EF4-FFF2-40B4-BE49-F238E27FC236}">
                <a16:creationId xmlns:a16="http://schemas.microsoft.com/office/drawing/2014/main" id="{A17DBB16-6B34-47B3-86C5-FEFC668A4AD6}"/>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7: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Implementing the Model </a:t>
            </a:r>
            <a:endParaRPr sz="1900" dirty="0">
              <a:latin typeface="Calibri Light" panose="020F0302020204030204" pitchFamily="34" charset="0"/>
              <a:cs typeface="Calibri Light" panose="020F0302020204030204" pitchFamily="34" charset="0"/>
            </a:endParaRPr>
          </a:p>
        </p:txBody>
      </p:sp>
      <p:pic>
        <p:nvPicPr>
          <p:cNvPr id="2" name="Picture 1">
            <a:extLst>
              <a:ext uri="{FF2B5EF4-FFF2-40B4-BE49-F238E27FC236}">
                <a16:creationId xmlns:a16="http://schemas.microsoft.com/office/drawing/2014/main" id="{A7339584-B818-4488-AAAA-8BEEDF641CF4}"/>
              </a:ext>
            </a:extLst>
          </p:cNvPr>
          <p:cNvPicPr>
            <a:picLocks noChangeAspect="1"/>
          </p:cNvPicPr>
          <p:nvPr/>
        </p:nvPicPr>
        <p:blipFill>
          <a:blip r:embed="rId3"/>
          <a:stretch>
            <a:fillRect/>
          </a:stretch>
        </p:blipFill>
        <p:spPr>
          <a:xfrm>
            <a:off x="7025808" y="131644"/>
            <a:ext cx="4983804" cy="91092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6" name="Google Shape;416;p41"/>
          <p:cNvSpPr txBox="1"/>
          <p:nvPr/>
        </p:nvSpPr>
        <p:spPr>
          <a:xfrm>
            <a:off x="597693" y="1375091"/>
            <a:ext cx="11058525" cy="461624"/>
          </a:xfrm>
          <a:prstGeom prst="rect">
            <a:avLst/>
          </a:prstGeom>
          <a:solidFill>
            <a:srgbClr val="ECF3FA"/>
          </a:solidFill>
          <a:ln>
            <a:noFill/>
          </a:ln>
        </p:spPr>
        <p:txBody>
          <a:bodyPr spcFirstLastPara="1" wrap="square" lIns="91425" tIns="45700" rIns="91425" bIns="45700" anchor="t" anchorCtr="0">
            <a:spAutoFit/>
          </a:bodyPr>
          <a:lstStyle/>
          <a:p>
            <a:pPr lvl="0" algn="ctr"/>
            <a:r>
              <a:rPr lang="fi-FI" sz="24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Completing the model</a:t>
            </a:r>
            <a:endParaRPr dirty="0"/>
          </a:p>
        </p:txBody>
      </p:sp>
      <p:sp>
        <p:nvSpPr>
          <p:cNvPr id="418" name="Google Shape;418;p41"/>
          <p:cNvSpPr txBox="1"/>
          <p:nvPr/>
        </p:nvSpPr>
        <p:spPr>
          <a:xfrm>
            <a:off x="566737" y="2052862"/>
            <a:ext cx="10478814" cy="3077725"/>
          </a:xfrm>
          <a:prstGeom prst="rect">
            <a:avLst/>
          </a:prstGeom>
          <a:noFill/>
          <a:ln>
            <a:noFill/>
          </a:ln>
        </p:spPr>
        <p:txBody>
          <a:bodyPr spcFirstLastPara="1" wrap="square" lIns="91425" tIns="45700" rIns="91425" bIns="45700" anchor="t" anchorCtr="0">
            <a:spAutoFit/>
          </a:bodyPr>
          <a:lstStyle/>
          <a:p>
            <a:pPr marR="0" lvl="0" algn="l" rtl="0">
              <a:spcBef>
                <a:spcPts val="0"/>
              </a:spcBef>
              <a:spcAft>
                <a:spcPts val="0"/>
              </a:spcAft>
              <a:buClr>
                <a:srgbClr val="0070C0"/>
              </a:buClr>
              <a:buSzPts val="1800"/>
            </a:pPr>
            <a:r>
              <a:rPr lang="fi-FI" sz="2200" dirty="0">
                <a:solidFill>
                  <a:schemeClr val="dk1"/>
                </a:solidFill>
                <a:latin typeface="Calibri"/>
                <a:ea typeface="Calibri"/>
                <a:cs typeface="Calibri"/>
                <a:sym typeface="Calibri"/>
              </a:rPr>
              <a:t>When is the model ready?</a:t>
            </a:r>
            <a:endParaRPr sz="2200" dirty="0"/>
          </a:p>
          <a:p>
            <a:pPr marL="457200" marR="0" lvl="0" indent="-457200" algn="l" rtl="0">
              <a:spcBef>
                <a:spcPts val="0"/>
              </a:spcBef>
              <a:spcAft>
                <a:spcPts val="0"/>
              </a:spcAft>
              <a:buClr>
                <a:srgbClr val="0070C0"/>
              </a:buClr>
              <a:buSzPts val="1800"/>
              <a:buFont typeface="+mj-lt"/>
              <a:buAutoNum type="arabicPeriod"/>
            </a:pPr>
            <a:r>
              <a:rPr lang="fi-FI" sz="2200" dirty="0">
                <a:solidFill>
                  <a:schemeClr val="dk1"/>
                </a:solidFill>
                <a:latin typeface="Calibri"/>
                <a:ea typeface="Calibri"/>
                <a:cs typeface="Calibri"/>
                <a:sym typeface="Calibri"/>
              </a:rPr>
              <a:t>Does the model efficiently answer the questions set in </a:t>
            </a:r>
            <a:r>
              <a:rPr lang="fi-FI" sz="2200" i="1" u="sng" dirty="0">
                <a:solidFill>
                  <a:schemeClr val="dk1"/>
                </a:solidFill>
                <a:latin typeface="Calibri"/>
                <a:ea typeface="Calibri"/>
                <a:cs typeface="Calibri"/>
                <a:sym typeface="Calibri"/>
              </a:rPr>
              <a:t>Step 1: Defining the questions</a:t>
            </a:r>
            <a:endParaRPr sz="2200" dirty="0"/>
          </a:p>
          <a:p>
            <a:pPr marL="457200" marR="0" lvl="0" indent="-457200" algn="l" rtl="0">
              <a:spcBef>
                <a:spcPts val="0"/>
              </a:spcBef>
              <a:spcAft>
                <a:spcPts val="0"/>
              </a:spcAft>
              <a:buClr>
                <a:srgbClr val="0070C0"/>
              </a:buClr>
              <a:buSzPts val="1800"/>
              <a:buFont typeface="+mj-lt"/>
              <a:buAutoNum type="arabicPeriod"/>
            </a:pPr>
            <a:r>
              <a:rPr lang="fi-FI" sz="2200" dirty="0">
                <a:solidFill>
                  <a:schemeClr val="dk1"/>
                </a:solidFill>
                <a:latin typeface="Calibri"/>
                <a:ea typeface="Calibri"/>
                <a:cs typeface="Calibri"/>
                <a:sym typeface="Calibri"/>
              </a:rPr>
              <a:t>What about the hypotheses defined in </a:t>
            </a:r>
            <a:r>
              <a:rPr lang="fi-FI" sz="2200" i="1" u="sng" dirty="0">
                <a:solidFill>
                  <a:schemeClr val="dk1"/>
                </a:solidFill>
                <a:latin typeface="Calibri"/>
                <a:ea typeface="Calibri"/>
                <a:cs typeface="Calibri"/>
                <a:sym typeface="Calibri"/>
              </a:rPr>
              <a:t>Step 4: Defining the hypotheses.</a:t>
            </a:r>
            <a:endParaRPr sz="2200" dirty="0"/>
          </a:p>
          <a:p>
            <a:pPr marL="0" marR="0" lvl="0" indent="0" algn="l" rtl="0">
              <a:spcBef>
                <a:spcPts val="0"/>
              </a:spcBef>
              <a:spcAft>
                <a:spcPts val="0"/>
              </a:spcAft>
              <a:buNone/>
            </a:pPr>
            <a:r>
              <a:rPr lang="fi-FI" sz="2200" dirty="0">
                <a:solidFill>
                  <a:schemeClr val="dk1"/>
                </a:solidFill>
                <a:latin typeface="Calibri"/>
                <a:ea typeface="Calibri"/>
                <a:cs typeface="Calibri"/>
                <a:sym typeface="Calibri"/>
              </a:rPr>
              <a:t>	Hypothesis: </a:t>
            </a:r>
            <a:r>
              <a:rPr lang="fi-FI" sz="2200" b="1" u="sng" dirty="0">
                <a:solidFill>
                  <a:schemeClr val="dk1"/>
                </a:solidFill>
                <a:latin typeface="Calibri"/>
                <a:ea typeface="Calibri"/>
                <a:cs typeface="Calibri"/>
                <a:sym typeface="Calibri"/>
              </a:rPr>
              <a:t>Dopamine</a:t>
            </a:r>
            <a:r>
              <a:rPr lang="fi-FI" sz="2200" dirty="0">
                <a:solidFill>
                  <a:schemeClr val="dk1"/>
                </a:solidFill>
                <a:latin typeface="Calibri"/>
                <a:ea typeface="Calibri"/>
                <a:cs typeface="Calibri"/>
                <a:sym typeface="Calibri"/>
              </a:rPr>
              <a:t> regions encode meaningful information content of 	observations</a:t>
            </a:r>
            <a:r>
              <a:rPr lang="fi-FI" sz="2200" dirty="0">
                <a:sym typeface="Calibri"/>
              </a:rPr>
              <a:t> </a:t>
            </a:r>
            <a:r>
              <a:rPr lang="fi-FI" sz="2200" dirty="0">
                <a:solidFill>
                  <a:schemeClr val="dk1"/>
                </a:solidFill>
                <a:latin typeface="Calibri"/>
                <a:ea typeface="Calibri"/>
                <a:cs typeface="Calibri"/>
                <a:sym typeface="Calibri"/>
              </a:rPr>
              <a:t>(Bayesian surprise)</a:t>
            </a:r>
          </a:p>
          <a:p>
            <a:pPr marL="0" marR="0" lvl="0" indent="0" algn="l" rtl="0">
              <a:spcBef>
                <a:spcPts val="0"/>
              </a:spcBef>
              <a:spcAft>
                <a:spcPts val="0"/>
              </a:spcAft>
              <a:buNone/>
            </a:pPr>
            <a:endParaRPr sz="2200" dirty="0"/>
          </a:p>
          <a:p>
            <a:pPr marR="0" lvl="0" algn="l" rtl="0">
              <a:spcBef>
                <a:spcPts val="0"/>
              </a:spcBef>
              <a:spcAft>
                <a:spcPts val="0"/>
              </a:spcAft>
              <a:buClr>
                <a:schemeClr val="dk1"/>
              </a:buClr>
              <a:buSzPts val="1800"/>
            </a:pPr>
            <a:r>
              <a:rPr lang="fi-FI" sz="2200" i="1" dirty="0">
                <a:solidFill>
                  <a:schemeClr val="dk1"/>
                </a:solidFill>
                <a:latin typeface="Calibri"/>
                <a:ea typeface="Calibri"/>
                <a:cs typeface="Calibri"/>
                <a:sym typeface="Calibri"/>
              </a:rPr>
              <a:t>Purpose: identify regressors for an imaging study</a:t>
            </a:r>
            <a:endParaRPr sz="2200" dirty="0"/>
          </a:p>
          <a:p>
            <a:pPr marR="0" lvl="0" algn="l" rtl="0">
              <a:spcBef>
                <a:spcPts val="0"/>
              </a:spcBef>
              <a:spcAft>
                <a:spcPts val="0"/>
              </a:spcAft>
              <a:buClr>
                <a:schemeClr val="dk1"/>
              </a:buClr>
              <a:buSzPts val="1800"/>
            </a:pPr>
            <a:r>
              <a:rPr lang="fi-FI" sz="2200" b="1" dirty="0">
                <a:solidFill>
                  <a:schemeClr val="dk1"/>
                </a:solidFill>
                <a:latin typeface="Calibri"/>
                <a:ea typeface="Calibri"/>
                <a:cs typeface="Calibri"/>
                <a:sym typeface="Calibri"/>
              </a:rPr>
              <a:t>Is the model answering these questions?</a:t>
            </a:r>
            <a:endParaRPr sz="2200" dirty="0"/>
          </a:p>
          <a:p>
            <a:pPr marL="0" marR="0" lvl="0" indent="0" algn="l" rtl="0">
              <a:spcBef>
                <a:spcPts val="0"/>
              </a:spcBef>
              <a:spcAft>
                <a:spcPts val="0"/>
              </a:spcAft>
              <a:buNone/>
            </a:pPr>
            <a:endParaRPr sz="1800" i="1" dirty="0">
              <a:solidFill>
                <a:schemeClr val="dk1"/>
              </a:solidFill>
              <a:latin typeface="Calibri"/>
              <a:ea typeface="Calibri"/>
              <a:cs typeface="Calibri"/>
              <a:sym typeface="Calibri"/>
            </a:endParaRPr>
          </a:p>
        </p:txBody>
      </p:sp>
      <p:sp>
        <p:nvSpPr>
          <p:cNvPr id="420" name="Google Shape;420;p41"/>
          <p:cNvSpPr txBox="1"/>
          <p:nvPr/>
        </p:nvSpPr>
        <p:spPr>
          <a:xfrm>
            <a:off x="628649" y="5154888"/>
            <a:ext cx="11027569" cy="1477328"/>
          </a:xfrm>
          <a:prstGeom prst="rect">
            <a:avLst/>
          </a:prstGeom>
          <a:noFill/>
          <a:ln>
            <a:solidFill>
              <a:schemeClr val="accent4"/>
            </a:solidFill>
          </a:ln>
        </p:spPr>
        <p:txBody>
          <a:bodyPr spcFirstLastPara="1" wrap="square" lIns="91425" tIns="45700" rIns="91425" bIns="45700" anchor="t" anchorCtr="0">
            <a:spAutoFit/>
          </a:bodyPr>
          <a:lstStyle/>
          <a:p>
            <a:pPr marL="0" marR="0" lvl="0" indent="0" algn="l" rtl="0">
              <a:spcBef>
                <a:spcPts val="0"/>
              </a:spcBef>
              <a:spcAft>
                <a:spcPts val="0"/>
              </a:spcAft>
              <a:buNone/>
            </a:pPr>
            <a:r>
              <a:rPr lang="fi-FI" sz="1800" i="1" dirty="0">
                <a:solidFill>
                  <a:schemeClr val="dk1"/>
                </a:solidFill>
                <a:latin typeface="Calibri"/>
                <a:ea typeface="Calibri"/>
                <a:cs typeface="Calibri"/>
                <a:sym typeface="Calibri"/>
              </a:rPr>
              <a:t>Example</a:t>
            </a:r>
            <a:endParaRPr sz="1800" i="1"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i="1"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i="1"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i="1"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i="1" dirty="0">
              <a:solidFill>
                <a:schemeClr val="dk1"/>
              </a:solidFill>
              <a:latin typeface="Calibri"/>
              <a:ea typeface="Calibri"/>
              <a:cs typeface="Calibri"/>
              <a:sym typeface="Calibri"/>
            </a:endParaRPr>
          </a:p>
        </p:txBody>
      </p:sp>
      <p:pic>
        <p:nvPicPr>
          <p:cNvPr id="421" name="Google Shape;421;p41"/>
          <p:cNvPicPr preferRelativeResize="0"/>
          <p:nvPr/>
        </p:nvPicPr>
        <p:blipFill rotWithShape="1">
          <a:blip r:embed="rId3">
            <a:alphaModFix/>
          </a:blip>
          <a:srcRect/>
          <a:stretch/>
        </p:blipFill>
        <p:spPr>
          <a:xfrm>
            <a:off x="1727098" y="5572770"/>
            <a:ext cx="2209800" cy="590550"/>
          </a:xfrm>
          <a:prstGeom prst="rect">
            <a:avLst/>
          </a:prstGeom>
          <a:noFill/>
          <a:ln>
            <a:noFill/>
          </a:ln>
        </p:spPr>
      </p:pic>
      <p:pic>
        <p:nvPicPr>
          <p:cNvPr id="422" name="Google Shape;422;p41"/>
          <p:cNvPicPr preferRelativeResize="0"/>
          <p:nvPr/>
        </p:nvPicPr>
        <p:blipFill rotWithShape="1">
          <a:blip r:embed="rId4">
            <a:alphaModFix/>
          </a:blip>
          <a:srcRect/>
          <a:stretch/>
        </p:blipFill>
        <p:spPr>
          <a:xfrm>
            <a:off x="6385345" y="5418860"/>
            <a:ext cx="3960520" cy="898370"/>
          </a:xfrm>
          <a:prstGeom prst="rect">
            <a:avLst/>
          </a:prstGeom>
          <a:noFill/>
          <a:ln>
            <a:noFill/>
          </a:ln>
        </p:spPr>
      </p:pic>
      <p:sp>
        <p:nvSpPr>
          <p:cNvPr id="12" name="Rectangle 11">
            <a:extLst>
              <a:ext uri="{FF2B5EF4-FFF2-40B4-BE49-F238E27FC236}">
                <a16:creationId xmlns:a16="http://schemas.microsoft.com/office/drawing/2014/main" id="{5CD36DFF-4AEA-4D18-B1E3-E2FA607852E4}"/>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Google Shape;99;p14">
            <a:extLst>
              <a:ext uri="{FF2B5EF4-FFF2-40B4-BE49-F238E27FC236}">
                <a16:creationId xmlns:a16="http://schemas.microsoft.com/office/drawing/2014/main" id="{E8FA0DE8-7EC2-4656-8F59-C377E91C80EB}"/>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8: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Completing the Model </a:t>
            </a:r>
            <a:endParaRPr sz="1900" dirty="0">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58AE8502-7DCA-4BD1-AAB8-84552D6018EC}"/>
              </a:ext>
            </a:extLst>
          </p:cNvPr>
          <p:cNvPicPr>
            <a:picLocks noChangeAspect="1"/>
          </p:cNvPicPr>
          <p:nvPr/>
        </p:nvPicPr>
        <p:blipFill>
          <a:blip r:embed="rId5"/>
          <a:stretch>
            <a:fillRect/>
          </a:stretch>
        </p:blipFill>
        <p:spPr>
          <a:xfrm>
            <a:off x="5505606" y="19563"/>
            <a:ext cx="6150612" cy="108487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32" name="Google Shape;432;p42"/>
          <p:cNvSpPr txBox="1"/>
          <p:nvPr/>
        </p:nvSpPr>
        <p:spPr>
          <a:xfrm>
            <a:off x="79117" y="1905506"/>
            <a:ext cx="10478814" cy="3139281"/>
          </a:xfrm>
          <a:prstGeom prst="rect">
            <a:avLst/>
          </a:prstGeom>
          <a:noFill/>
          <a:ln>
            <a:noFill/>
          </a:ln>
        </p:spPr>
        <p:txBody>
          <a:bodyPr spcFirstLastPara="1" wrap="square" lIns="91425" tIns="45700" rIns="91425" bIns="45700" anchor="t" anchorCtr="0">
            <a:spAutoFit/>
          </a:bodyPr>
          <a:lstStyle/>
          <a:p>
            <a:pPr marR="0" lvl="0" algn="l" rtl="0">
              <a:spcBef>
                <a:spcPts val="0"/>
              </a:spcBef>
              <a:spcAft>
                <a:spcPts val="0"/>
              </a:spcAft>
              <a:buClr>
                <a:schemeClr val="dk1"/>
              </a:buClr>
              <a:buSzPts val="1800"/>
            </a:pPr>
            <a:r>
              <a:rPr lang="fi-FI" sz="2400" dirty="0">
                <a:solidFill>
                  <a:schemeClr val="dk1"/>
                </a:solidFill>
                <a:latin typeface="Calibri"/>
                <a:ea typeface="Calibri"/>
                <a:cs typeface="Calibri"/>
                <a:sym typeface="Calibri"/>
              </a:rPr>
              <a:t>Beware of overfitting!</a:t>
            </a:r>
            <a:endParaRPr sz="2400" i="1" dirty="0">
              <a:solidFill>
                <a:schemeClr val="dk1"/>
              </a:solidFill>
              <a:latin typeface="Calibri"/>
              <a:ea typeface="Calibri"/>
              <a:cs typeface="Calibri"/>
              <a:sym typeface="Calibri"/>
            </a:endParaRPr>
          </a:p>
          <a:p>
            <a:pPr marL="457200" marR="0" lvl="1" indent="0" algn="l" rtl="0">
              <a:spcBef>
                <a:spcPts val="0"/>
              </a:spcBef>
              <a:spcAft>
                <a:spcPts val="0"/>
              </a:spcAft>
              <a:buNone/>
            </a:pPr>
            <a:endParaRPr sz="1800" b="0" i="1" u="none" strike="noStrike" cap="none" dirty="0">
              <a:solidFill>
                <a:schemeClr val="dk1"/>
              </a:solidFill>
              <a:latin typeface="Calibri"/>
              <a:ea typeface="Calibri"/>
              <a:cs typeface="Calibri"/>
              <a:sym typeface="Calibri"/>
            </a:endParaRPr>
          </a:p>
          <a:p>
            <a:pPr marL="457200" marR="0" lvl="1" indent="0" algn="l" rtl="0">
              <a:spcBef>
                <a:spcPts val="0"/>
              </a:spcBef>
              <a:spcAft>
                <a:spcPts val="0"/>
              </a:spcAft>
              <a:buNone/>
            </a:pPr>
            <a:endParaRPr sz="1800" b="0" i="1" u="none" strike="noStrike" cap="none" dirty="0">
              <a:solidFill>
                <a:schemeClr val="dk1"/>
              </a:solidFill>
              <a:latin typeface="Calibri"/>
              <a:ea typeface="Calibri"/>
              <a:cs typeface="Calibri"/>
              <a:sym typeface="Calibri"/>
            </a:endParaRPr>
          </a:p>
          <a:p>
            <a:pPr marL="457200" marR="0" lvl="1" indent="0" algn="l" rtl="0">
              <a:spcBef>
                <a:spcPts val="0"/>
              </a:spcBef>
              <a:spcAft>
                <a:spcPts val="0"/>
              </a:spcAft>
              <a:buNone/>
            </a:pPr>
            <a:endParaRPr sz="1800" b="1" i="1" u="none" strike="noStrike" cap="none" dirty="0">
              <a:solidFill>
                <a:schemeClr val="dk1"/>
              </a:solidFill>
              <a:latin typeface="Calibri"/>
              <a:ea typeface="Calibri"/>
              <a:cs typeface="Calibri"/>
              <a:sym typeface="Calibri"/>
            </a:endParaRPr>
          </a:p>
          <a:p>
            <a:pPr marL="457200" marR="0" lvl="1" indent="0" algn="ctr" rtl="0">
              <a:spcBef>
                <a:spcPts val="0"/>
              </a:spcBef>
              <a:spcAft>
                <a:spcPts val="0"/>
              </a:spcAft>
              <a:buNone/>
            </a:pPr>
            <a:r>
              <a:rPr lang="fi-FI" sz="1800" b="1" i="1" u="none" strike="noStrike" cap="none" dirty="0">
                <a:solidFill>
                  <a:schemeClr val="dk1"/>
                </a:solidFill>
                <a:latin typeface="Calibri"/>
                <a:ea typeface="Calibri"/>
                <a:cs typeface="Calibri"/>
                <a:sym typeface="Calibri"/>
              </a:rPr>
              <a:t>“</a:t>
            </a:r>
            <a:r>
              <a:rPr lang="fi-FI" sz="2400" b="0" i="1" u="none" strike="noStrike" cap="none" dirty="0">
                <a:solidFill>
                  <a:schemeClr val="dk1"/>
                </a:solidFill>
                <a:latin typeface="Calibri"/>
                <a:ea typeface="Calibri"/>
                <a:cs typeface="Calibri"/>
                <a:sym typeface="Calibri"/>
              </a:rPr>
              <a:t>Everything should be made as simple as possible – but no simpler!”</a:t>
            </a:r>
            <a:endParaRPr dirty="0"/>
          </a:p>
          <a:p>
            <a:pPr marL="457200" marR="0" lvl="1" indent="0" algn="ctr" rtl="0">
              <a:spcBef>
                <a:spcPts val="0"/>
              </a:spcBef>
              <a:spcAft>
                <a:spcPts val="0"/>
              </a:spcAft>
              <a:buNone/>
            </a:pPr>
            <a:r>
              <a:rPr lang="fi-FI" sz="2400" b="0" i="1" u="none" strike="noStrike" cap="none" dirty="0">
                <a:solidFill>
                  <a:schemeClr val="dk1"/>
                </a:solidFill>
                <a:latin typeface="Calibri"/>
                <a:ea typeface="Calibri"/>
                <a:cs typeface="Calibri"/>
                <a:sym typeface="Calibri"/>
              </a:rPr>
              <a:t>Einstein</a:t>
            </a:r>
            <a:endParaRPr dirty="0"/>
          </a:p>
          <a:p>
            <a:pPr marL="457200" marR="0" lvl="1" indent="0" algn="l" rtl="0">
              <a:spcBef>
                <a:spcPts val="0"/>
              </a:spcBef>
              <a:spcAft>
                <a:spcPts val="0"/>
              </a:spcAft>
              <a:buNone/>
            </a:pPr>
            <a:endParaRPr sz="1800" b="0" i="1" u="none" strike="noStrike" cap="none" dirty="0">
              <a:solidFill>
                <a:schemeClr val="dk1"/>
              </a:solidFill>
              <a:latin typeface="Calibri"/>
              <a:ea typeface="Calibri"/>
              <a:cs typeface="Calibri"/>
              <a:sym typeface="Calibri"/>
            </a:endParaRPr>
          </a:p>
          <a:p>
            <a:pPr marL="457200" marR="0" lvl="1" indent="0" algn="l" rtl="0">
              <a:spcBef>
                <a:spcPts val="0"/>
              </a:spcBef>
              <a:spcAft>
                <a:spcPts val="0"/>
              </a:spcAft>
              <a:buNone/>
            </a:pPr>
            <a:endParaRPr sz="1800" b="0" i="1" u="none" strike="noStrike" cap="none" dirty="0">
              <a:solidFill>
                <a:schemeClr val="dk1"/>
              </a:solidFill>
              <a:latin typeface="Calibri"/>
              <a:ea typeface="Calibri"/>
              <a:cs typeface="Calibri"/>
              <a:sym typeface="Calibri"/>
            </a:endParaRPr>
          </a:p>
          <a:p>
            <a:pPr marL="457200" marR="0" lvl="1" indent="0" algn="l" rtl="0">
              <a:spcBef>
                <a:spcPts val="0"/>
              </a:spcBef>
              <a:spcAft>
                <a:spcPts val="0"/>
              </a:spcAft>
              <a:buNone/>
            </a:pPr>
            <a:endParaRPr sz="1800" b="0" i="0" u="none" strike="noStrike" cap="none" dirty="0">
              <a:solidFill>
                <a:schemeClr val="dk1"/>
              </a:solidFill>
              <a:latin typeface="Calibri"/>
              <a:ea typeface="Calibri"/>
              <a:cs typeface="Calibri"/>
              <a:sym typeface="Calibri"/>
            </a:endParaRPr>
          </a:p>
          <a:p>
            <a:pPr marL="457200" marR="0" lvl="1" indent="0" algn="l" rtl="0">
              <a:spcBef>
                <a:spcPts val="0"/>
              </a:spcBef>
              <a:spcAft>
                <a:spcPts val="0"/>
              </a:spcAft>
              <a:buNone/>
            </a:pPr>
            <a:endParaRPr sz="1800" b="0" i="1" u="none" strike="noStrike" cap="none" dirty="0">
              <a:solidFill>
                <a:schemeClr val="dk1"/>
              </a:solidFill>
              <a:latin typeface="Calibri"/>
              <a:ea typeface="Calibri"/>
              <a:cs typeface="Calibri"/>
              <a:sym typeface="Calibri"/>
            </a:endParaRPr>
          </a:p>
        </p:txBody>
      </p:sp>
      <p:sp>
        <p:nvSpPr>
          <p:cNvPr id="8" name="Rectangle 7">
            <a:extLst>
              <a:ext uri="{FF2B5EF4-FFF2-40B4-BE49-F238E27FC236}">
                <a16:creationId xmlns:a16="http://schemas.microsoft.com/office/drawing/2014/main" id="{CDCB28ED-D2ED-4FBD-8B67-F803D3EA7973}"/>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Google Shape;99;p14">
            <a:extLst>
              <a:ext uri="{FF2B5EF4-FFF2-40B4-BE49-F238E27FC236}">
                <a16:creationId xmlns:a16="http://schemas.microsoft.com/office/drawing/2014/main" id="{63F33C29-7911-4086-9367-03C36CBA5DB9}"/>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8: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Completing the Model-2 </a:t>
            </a:r>
            <a:endParaRPr sz="1900" dirty="0">
              <a:latin typeface="Calibri Light" panose="020F0302020204030204" pitchFamily="34" charset="0"/>
              <a:cs typeface="Calibri Light" panose="020F0302020204030204" pitchFamily="34" charset="0"/>
            </a:endParaRPr>
          </a:p>
        </p:txBody>
      </p:sp>
      <p:sp>
        <p:nvSpPr>
          <p:cNvPr id="10" name="Google Shape;416;p41">
            <a:extLst>
              <a:ext uri="{FF2B5EF4-FFF2-40B4-BE49-F238E27FC236}">
                <a16:creationId xmlns:a16="http://schemas.microsoft.com/office/drawing/2014/main" id="{A3DB03F5-1F3E-4E51-AD72-7731D1ADDAB7}"/>
              </a:ext>
            </a:extLst>
          </p:cNvPr>
          <p:cNvSpPr txBox="1"/>
          <p:nvPr/>
        </p:nvSpPr>
        <p:spPr>
          <a:xfrm>
            <a:off x="79117" y="1375090"/>
            <a:ext cx="11967571" cy="461624"/>
          </a:xfrm>
          <a:prstGeom prst="rect">
            <a:avLst/>
          </a:prstGeom>
          <a:solidFill>
            <a:srgbClr val="ECF3FA"/>
          </a:solidFill>
          <a:ln>
            <a:noFill/>
          </a:ln>
        </p:spPr>
        <p:txBody>
          <a:bodyPr spcFirstLastPara="1" wrap="square" lIns="91425" tIns="45700" rIns="91425" bIns="45700" anchor="t" anchorCtr="0">
            <a:spAutoFit/>
          </a:bodyPr>
          <a:lstStyle/>
          <a:p>
            <a:pPr lvl="0" algn="ctr"/>
            <a:r>
              <a:rPr lang="fi-FI" sz="24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Completing the model</a:t>
            </a:r>
            <a:endParaRPr dirty="0"/>
          </a:p>
        </p:txBody>
      </p:sp>
      <p:pic>
        <p:nvPicPr>
          <p:cNvPr id="6" name="Picture 5">
            <a:extLst>
              <a:ext uri="{FF2B5EF4-FFF2-40B4-BE49-F238E27FC236}">
                <a16:creationId xmlns:a16="http://schemas.microsoft.com/office/drawing/2014/main" id="{3D23D7CF-FCB8-4070-AA75-58EAF7E33E22}"/>
              </a:ext>
            </a:extLst>
          </p:cNvPr>
          <p:cNvPicPr>
            <a:picLocks noChangeAspect="1"/>
          </p:cNvPicPr>
          <p:nvPr/>
        </p:nvPicPr>
        <p:blipFill>
          <a:blip r:embed="rId3"/>
          <a:stretch>
            <a:fillRect/>
          </a:stretch>
        </p:blipFill>
        <p:spPr>
          <a:xfrm>
            <a:off x="5884429" y="19155"/>
            <a:ext cx="6055023" cy="106801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1" name="Google Shape;441;p43"/>
          <p:cNvSpPr txBox="1"/>
          <p:nvPr/>
        </p:nvSpPr>
        <p:spPr>
          <a:xfrm>
            <a:off x="180672" y="1087169"/>
            <a:ext cx="11512564" cy="461624"/>
          </a:xfrm>
          <a:prstGeom prst="rect">
            <a:avLst/>
          </a:prstGeom>
          <a:solidFill>
            <a:srgbClr val="ECF3FA"/>
          </a:solidFill>
          <a:ln>
            <a:noFill/>
          </a:ln>
        </p:spPr>
        <p:txBody>
          <a:bodyPr spcFirstLastPara="1" wrap="square" lIns="91425" tIns="45700" rIns="91425" bIns="45700" anchor="t" anchorCtr="0">
            <a:spAutoFit/>
          </a:bodyPr>
          <a:lstStyle/>
          <a:p>
            <a:pPr lvl="0"/>
            <a:r>
              <a:rPr lang="fi-FI" sz="2400" b="1" dirty="0">
                <a:latin typeface="Calibri Light" panose="020F0302020204030204" pitchFamily="34" charset="0"/>
                <a:cs typeface="Calibri Light" panose="020F0302020204030204" pitchFamily="34" charset="0"/>
                <a:sym typeface="Calibri"/>
              </a:rPr>
              <a:t>PURPOSE: </a:t>
            </a:r>
            <a:r>
              <a:rPr lang="fi-FI" sz="1800" dirty="0">
                <a:solidFill>
                  <a:schemeClr val="dk1"/>
                </a:solidFill>
                <a:latin typeface="Calibri"/>
                <a:ea typeface="Calibri"/>
                <a:cs typeface="Calibri"/>
                <a:sym typeface="Calibri"/>
              </a:rPr>
              <a:t>Comparing the model to experimental data (and other models)</a:t>
            </a:r>
            <a:endParaRPr dirty="0"/>
          </a:p>
        </p:txBody>
      </p:sp>
      <p:sp>
        <p:nvSpPr>
          <p:cNvPr id="443" name="Google Shape;443;p43"/>
          <p:cNvSpPr txBox="1"/>
          <p:nvPr/>
        </p:nvSpPr>
        <p:spPr>
          <a:xfrm>
            <a:off x="180672" y="1546220"/>
            <a:ext cx="10478814" cy="4955162"/>
          </a:xfrm>
          <a:prstGeom prst="rect">
            <a:avLst/>
          </a:prstGeom>
          <a:noFill/>
          <a:ln>
            <a:noFill/>
          </a:ln>
        </p:spPr>
        <p:txBody>
          <a:bodyPr spcFirstLastPara="1" wrap="square" lIns="91425" tIns="45700" rIns="91425" bIns="45700" anchor="t" anchorCtr="0">
            <a:spAutoFit/>
          </a:bodyPr>
          <a:lstStyle/>
          <a:p>
            <a:pPr marR="0" lvl="0" algn="l" rtl="0">
              <a:spcBef>
                <a:spcPts val="0"/>
              </a:spcBef>
              <a:spcAft>
                <a:spcPts val="0"/>
              </a:spcAft>
              <a:buClr>
                <a:schemeClr val="dk1"/>
              </a:buClr>
              <a:buSzPts val="1800"/>
            </a:pPr>
            <a:endParaRPr lang="fi-FI" sz="2400" dirty="0">
              <a:solidFill>
                <a:schemeClr val="dk1"/>
              </a:solidFill>
              <a:latin typeface="Calibri"/>
              <a:ea typeface="Calibri"/>
              <a:cs typeface="Calibri"/>
              <a:sym typeface="Calibri"/>
            </a:endParaRPr>
          </a:p>
          <a:p>
            <a:pPr marR="0" lvl="0" algn="l" rtl="0">
              <a:spcBef>
                <a:spcPts val="0"/>
              </a:spcBef>
              <a:spcAft>
                <a:spcPts val="0"/>
              </a:spcAft>
              <a:buClr>
                <a:schemeClr val="dk1"/>
              </a:buClr>
              <a:buSzPts val="1800"/>
            </a:pPr>
            <a:r>
              <a:rPr lang="fi-FI" sz="2400" dirty="0">
                <a:solidFill>
                  <a:schemeClr val="dk1"/>
                </a:solidFill>
                <a:latin typeface="Calibri"/>
                <a:ea typeface="Calibri"/>
                <a:cs typeface="Calibri"/>
                <a:sym typeface="Calibri"/>
              </a:rPr>
              <a:t>We have:</a:t>
            </a:r>
            <a:endParaRPr sz="2400" dirty="0"/>
          </a:p>
          <a:p>
            <a:pPr marL="457200" marR="0" lvl="0" indent="-457200" algn="l" rtl="0">
              <a:spcBef>
                <a:spcPts val="0"/>
              </a:spcBef>
              <a:spcAft>
                <a:spcPts val="0"/>
              </a:spcAft>
              <a:buClr>
                <a:srgbClr val="0070C0"/>
              </a:buClr>
              <a:buFont typeface="+mj-lt"/>
              <a:buAutoNum type="arabicPeriod"/>
            </a:pPr>
            <a:r>
              <a:rPr lang="fi-FI" sz="2400" i="1" dirty="0">
                <a:solidFill>
                  <a:schemeClr val="dk1"/>
                </a:solidFill>
                <a:latin typeface="Calibri"/>
                <a:ea typeface="Calibri"/>
                <a:cs typeface="Calibri"/>
                <a:sym typeface="Calibri"/>
              </a:rPr>
              <a:t>Finished building our model</a:t>
            </a:r>
            <a:endParaRPr sz="2400" dirty="0"/>
          </a:p>
          <a:p>
            <a:pPr marL="457200" marR="0" lvl="0" indent="-457200" algn="l" rtl="0">
              <a:spcBef>
                <a:spcPts val="0"/>
              </a:spcBef>
              <a:spcAft>
                <a:spcPts val="0"/>
              </a:spcAft>
              <a:buClr>
                <a:srgbClr val="0070C0"/>
              </a:buClr>
              <a:buFont typeface="+mj-lt"/>
              <a:buAutoNum type="arabicPeriod"/>
            </a:pPr>
            <a:r>
              <a:rPr lang="fi-FI" sz="2400" i="1" dirty="0">
                <a:solidFill>
                  <a:schemeClr val="dk1"/>
                </a:solidFill>
                <a:latin typeface="Calibri"/>
                <a:ea typeface="Calibri"/>
                <a:cs typeface="Calibri"/>
                <a:sym typeface="Calibri"/>
              </a:rPr>
              <a:t>Conceptually evaluated whether it is decent</a:t>
            </a:r>
            <a:endParaRPr sz="2400" dirty="0"/>
          </a:p>
          <a:p>
            <a:pPr marL="0" marR="0" lvl="0" indent="0" algn="l" rtl="0">
              <a:spcBef>
                <a:spcPts val="0"/>
              </a:spcBef>
              <a:spcAft>
                <a:spcPts val="0"/>
              </a:spcAft>
              <a:buNone/>
            </a:pPr>
            <a:endParaRPr lang="en-GB" sz="2400" i="1" dirty="0">
              <a:solidFill>
                <a:schemeClr val="dk1"/>
              </a:solidFill>
              <a:latin typeface="Calibri"/>
              <a:ea typeface="Calibri"/>
              <a:cs typeface="Calibri"/>
              <a:sym typeface="Calibri"/>
            </a:endParaRPr>
          </a:p>
          <a:p>
            <a:pPr marL="0" marR="0" lvl="0" indent="0" algn="l" rtl="0">
              <a:spcBef>
                <a:spcPts val="0"/>
              </a:spcBef>
              <a:spcAft>
                <a:spcPts val="0"/>
              </a:spcAft>
              <a:buNone/>
            </a:pPr>
            <a:endParaRPr lang="en-GB" sz="2400" i="1" dirty="0">
              <a:solidFill>
                <a:schemeClr val="dk1"/>
              </a:solidFill>
              <a:latin typeface="Calibri"/>
              <a:ea typeface="Calibri"/>
              <a:cs typeface="Calibri"/>
              <a:sym typeface="Calibri"/>
            </a:endParaRPr>
          </a:p>
          <a:p>
            <a:pPr marL="0" marR="0" lvl="0" indent="0" algn="l" rtl="0">
              <a:spcBef>
                <a:spcPts val="0"/>
              </a:spcBef>
              <a:spcAft>
                <a:spcPts val="0"/>
              </a:spcAft>
              <a:buNone/>
            </a:pPr>
            <a:endParaRPr lang="en-GB" sz="2400" i="1" dirty="0">
              <a:solidFill>
                <a:schemeClr val="dk1"/>
              </a:solidFill>
              <a:latin typeface="Calibri"/>
              <a:ea typeface="Calibri"/>
              <a:cs typeface="Calibri"/>
              <a:sym typeface="Calibri"/>
            </a:endParaRPr>
          </a:p>
          <a:p>
            <a:pPr marL="0" marR="0" lvl="0" indent="0" algn="l" rtl="0">
              <a:spcBef>
                <a:spcPts val="0"/>
              </a:spcBef>
              <a:spcAft>
                <a:spcPts val="0"/>
              </a:spcAft>
              <a:buNone/>
            </a:pPr>
            <a:endParaRPr lang="en-GB" sz="2400" i="1"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i="1" dirty="0">
              <a:solidFill>
                <a:schemeClr val="dk1"/>
              </a:solidFill>
              <a:latin typeface="Calibri"/>
              <a:ea typeface="Calibri"/>
              <a:cs typeface="Calibri"/>
              <a:sym typeface="Calibri"/>
            </a:endParaRPr>
          </a:p>
          <a:p>
            <a:pPr marR="0" lvl="0" algn="l" rtl="0">
              <a:spcBef>
                <a:spcPts val="0"/>
              </a:spcBef>
              <a:spcAft>
                <a:spcPts val="0"/>
              </a:spcAft>
              <a:buClr>
                <a:schemeClr val="dk1"/>
              </a:buClr>
              <a:buSzPts val="1800"/>
            </a:pPr>
            <a:r>
              <a:rPr lang="fi-FI" sz="2800" dirty="0">
                <a:solidFill>
                  <a:schemeClr val="dk1"/>
                </a:solidFill>
                <a:latin typeface="Calibri"/>
                <a:ea typeface="Calibri"/>
                <a:cs typeface="Calibri"/>
                <a:sym typeface="Calibri"/>
              </a:rPr>
              <a:t>What’s next?</a:t>
            </a:r>
            <a:endParaRPr sz="2800" dirty="0"/>
          </a:p>
          <a:p>
            <a:pPr marL="285750" marR="0" lvl="0" indent="-171450" algn="l" rtl="0">
              <a:spcBef>
                <a:spcPts val="0"/>
              </a:spcBef>
              <a:spcAft>
                <a:spcPts val="0"/>
              </a:spcAft>
              <a:buClr>
                <a:schemeClr val="dk1"/>
              </a:buClr>
              <a:buSzPts val="1800"/>
              <a:buFont typeface="Arial"/>
              <a:buNone/>
            </a:pPr>
            <a:endParaRPr sz="2400" i="1"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i="1" dirty="0">
              <a:solidFill>
                <a:schemeClr val="dk1"/>
              </a:solidFill>
              <a:latin typeface="Calibri"/>
              <a:ea typeface="Calibri"/>
              <a:cs typeface="Calibri"/>
              <a:sym typeface="Calibri"/>
            </a:endParaRPr>
          </a:p>
          <a:p>
            <a:pPr marL="0" marR="0" lvl="0" indent="0" algn="l" rtl="0">
              <a:spcBef>
                <a:spcPts val="0"/>
              </a:spcBef>
              <a:spcAft>
                <a:spcPts val="0"/>
              </a:spcAft>
              <a:buNone/>
            </a:pPr>
            <a:r>
              <a:rPr lang="fi-FI" sz="2400" b="1" i="1" dirty="0">
                <a:solidFill>
                  <a:schemeClr val="dk1"/>
                </a:solidFill>
                <a:latin typeface="Calibri"/>
                <a:ea typeface="Calibri"/>
                <a:cs typeface="Calibri"/>
                <a:sym typeface="Calibri"/>
              </a:rPr>
              <a:t>Run an experiment and compare to real data</a:t>
            </a:r>
            <a:r>
              <a:rPr lang="fi-FI" sz="2400" i="1" dirty="0">
                <a:solidFill>
                  <a:schemeClr val="dk1"/>
                </a:solidFill>
                <a:latin typeface="Calibri"/>
                <a:ea typeface="Calibri"/>
                <a:cs typeface="Calibri"/>
                <a:sym typeface="Calibri"/>
              </a:rPr>
              <a:t>!</a:t>
            </a:r>
            <a:endParaRPr sz="2400" dirty="0"/>
          </a:p>
        </p:txBody>
      </p:sp>
      <p:sp>
        <p:nvSpPr>
          <p:cNvPr id="7" name="Rectangle 6">
            <a:extLst>
              <a:ext uri="{FF2B5EF4-FFF2-40B4-BE49-F238E27FC236}">
                <a16:creationId xmlns:a16="http://schemas.microsoft.com/office/drawing/2014/main" id="{1C5CC3A0-FFE8-474B-8B62-90612030EE07}"/>
              </a:ext>
            </a:extLst>
          </p:cNvPr>
          <p:cNvSpPr/>
          <p:nvPr/>
        </p:nvSpPr>
        <p:spPr>
          <a:xfrm rot="16200000" flipV="1">
            <a:off x="-407809" y="420978"/>
            <a:ext cx="894735" cy="7911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Google Shape;99;p14">
            <a:extLst>
              <a:ext uri="{FF2B5EF4-FFF2-40B4-BE49-F238E27FC236}">
                <a16:creationId xmlns:a16="http://schemas.microsoft.com/office/drawing/2014/main" id="{4BAE4C54-2693-4534-ABC7-4E45F89A9583}"/>
              </a:ext>
            </a:extLst>
          </p:cNvPr>
          <p:cNvSpPr txBox="1"/>
          <p:nvPr/>
        </p:nvSpPr>
        <p:spPr>
          <a:xfrm>
            <a:off x="152244" y="87044"/>
            <a:ext cx="11117580" cy="1000125"/>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ts val="3400"/>
              <a:buFont typeface="Calibri"/>
              <a:buNone/>
            </a:pPr>
            <a:r>
              <a:rPr lang="fi-FI" sz="3900" dirty="0">
                <a:solidFill>
                  <a:schemeClr val="dk1"/>
                </a:solidFill>
                <a:latin typeface="Calibri Light" panose="020F0302020204030204" pitchFamily="34" charset="0"/>
                <a:cs typeface="Calibri Light" panose="020F0302020204030204" pitchFamily="34" charset="0"/>
                <a:sym typeface="Calibri"/>
              </a:rPr>
              <a:t>Step 9: </a:t>
            </a:r>
            <a:br>
              <a:rPr lang="fi-FI" sz="3900" dirty="0">
                <a:solidFill>
                  <a:schemeClr val="dk1"/>
                </a:solidFill>
                <a:latin typeface="Calibri Light" panose="020F0302020204030204" pitchFamily="34" charset="0"/>
                <a:cs typeface="Calibri Light" panose="020F0302020204030204" pitchFamily="34" charset="0"/>
                <a:sym typeface="Calibri"/>
              </a:rPr>
            </a:br>
            <a:r>
              <a:rPr lang="fi-FI" sz="3900" dirty="0">
                <a:solidFill>
                  <a:schemeClr val="dk1"/>
                </a:solidFill>
                <a:latin typeface="Calibri Light" panose="020F0302020204030204" pitchFamily="34" charset="0"/>
                <a:cs typeface="Calibri Light" panose="020F0302020204030204" pitchFamily="34" charset="0"/>
                <a:sym typeface="Calibri"/>
              </a:rPr>
              <a:t>Evaluating the Model </a:t>
            </a:r>
            <a:endParaRPr sz="1900" dirty="0">
              <a:latin typeface="Calibri Light" panose="020F0302020204030204" pitchFamily="34" charset="0"/>
              <a:cs typeface="Calibri Light" panose="020F0302020204030204" pitchFamily="34" charset="0"/>
            </a:endParaRPr>
          </a:p>
        </p:txBody>
      </p:sp>
      <p:pic>
        <p:nvPicPr>
          <p:cNvPr id="9" name="Picture 8">
            <a:extLst>
              <a:ext uri="{FF2B5EF4-FFF2-40B4-BE49-F238E27FC236}">
                <a16:creationId xmlns:a16="http://schemas.microsoft.com/office/drawing/2014/main" id="{F22E6311-B721-4DC4-A904-5EB8AD2150DD}"/>
              </a:ext>
            </a:extLst>
          </p:cNvPr>
          <p:cNvPicPr>
            <a:picLocks noChangeAspect="1"/>
          </p:cNvPicPr>
          <p:nvPr/>
        </p:nvPicPr>
        <p:blipFill>
          <a:blip r:embed="rId3"/>
          <a:stretch>
            <a:fillRect/>
          </a:stretch>
        </p:blipFill>
        <p:spPr>
          <a:xfrm>
            <a:off x="6427461" y="13168"/>
            <a:ext cx="5265775" cy="96460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44"/>
          <p:cNvSpPr txBox="1">
            <a:spLocks noGrp="1"/>
          </p:cNvSpPr>
          <p:nvPr>
            <p:ph type="title"/>
          </p:nvPr>
        </p:nvSpPr>
        <p:spPr>
          <a:xfrm>
            <a:off x="219949" y="349006"/>
            <a:ext cx="11667249" cy="746983"/>
          </a:xfrm>
          <a:prstGeom prst="rect">
            <a:avLst/>
          </a:prstGeom>
          <a:solidFill>
            <a:srgbClr val="ECF3FA"/>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400"/>
              <a:buFont typeface="Calibri"/>
              <a:buNone/>
            </a:pPr>
            <a:r>
              <a:rPr lang="fi-FI" sz="3400" b="1" dirty="0">
                <a:latin typeface="Calibri Light" panose="020F0302020204030204" pitchFamily="34" charset="0"/>
                <a:cs typeface="Calibri Light" panose="020F0302020204030204" pitchFamily="34" charset="0"/>
              </a:rPr>
              <a:t>Experimental design (brief reminder)</a:t>
            </a:r>
            <a:endParaRPr sz="3400" b="1" dirty="0">
              <a:latin typeface="Calibri Light" panose="020F0302020204030204" pitchFamily="34" charset="0"/>
              <a:cs typeface="Calibri Light" panose="020F0302020204030204" pitchFamily="34" charset="0"/>
            </a:endParaRPr>
          </a:p>
        </p:txBody>
      </p:sp>
      <p:sp>
        <p:nvSpPr>
          <p:cNvPr id="451" name="Google Shape;451;p44"/>
          <p:cNvSpPr txBox="1"/>
          <p:nvPr/>
        </p:nvSpPr>
        <p:spPr>
          <a:xfrm>
            <a:off x="219950" y="1403505"/>
            <a:ext cx="11667250" cy="5262979"/>
          </a:xfrm>
          <a:prstGeom prst="rect">
            <a:avLst/>
          </a:prstGeom>
          <a:noFill/>
          <a:ln w="9525" cap="flat" cmpd="sng">
            <a:solidFill>
              <a:schemeClr val="accent4"/>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i-FI" sz="2400" i="1" dirty="0">
                <a:solidFill>
                  <a:schemeClr val="dk1"/>
                </a:solidFill>
                <a:latin typeface="Calibri"/>
                <a:ea typeface="Calibri"/>
                <a:cs typeface="Calibri"/>
                <a:sym typeface="Calibri"/>
              </a:rPr>
              <a:t>Example</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r>
              <a:rPr lang="fi-FI" sz="2400" dirty="0">
                <a:solidFill>
                  <a:schemeClr val="dk1"/>
                </a:solidFill>
                <a:latin typeface="Calibri"/>
                <a:ea typeface="Calibri"/>
                <a:cs typeface="Calibri"/>
                <a:sym typeface="Calibri"/>
              </a:rPr>
              <a:t> </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p:txBody>
      </p:sp>
      <p:pic>
        <p:nvPicPr>
          <p:cNvPr id="452" name="Google Shape;452;p44"/>
          <p:cNvPicPr preferRelativeResize="0"/>
          <p:nvPr/>
        </p:nvPicPr>
        <p:blipFill rotWithShape="1">
          <a:blip r:embed="rId3">
            <a:alphaModFix/>
          </a:blip>
          <a:srcRect l="51835" t="15514" r="17130"/>
          <a:stretch/>
        </p:blipFill>
        <p:spPr>
          <a:xfrm>
            <a:off x="8288440" y="2486917"/>
            <a:ext cx="3018192" cy="3926729"/>
          </a:xfrm>
          <a:prstGeom prst="rect">
            <a:avLst/>
          </a:prstGeom>
          <a:noFill/>
          <a:ln>
            <a:noFill/>
          </a:ln>
        </p:spPr>
      </p:pic>
      <p:sp>
        <p:nvSpPr>
          <p:cNvPr id="453" name="Google Shape;453;p44"/>
          <p:cNvSpPr txBox="1"/>
          <p:nvPr/>
        </p:nvSpPr>
        <p:spPr>
          <a:xfrm>
            <a:off x="661182" y="1545102"/>
            <a:ext cx="4435253" cy="113873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2400" b="1" i="1" dirty="0">
                <a:solidFill>
                  <a:schemeClr val="dk1"/>
                </a:solidFill>
                <a:latin typeface="Calibri"/>
                <a:ea typeface="Calibri"/>
                <a:cs typeface="Calibri"/>
                <a:sym typeface="Calibri"/>
              </a:rPr>
              <a:t>Informative trial</a:t>
            </a:r>
            <a:endParaRPr dirty="0"/>
          </a:p>
          <a:p>
            <a:pPr marL="0" marR="0" lvl="0" indent="0" algn="ctr" rtl="0">
              <a:spcBef>
                <a:spcPts val="0"/>
              </a:spcBef>
              <a:spcAft>
                <a:spcPts val="0"/>
              </a:spcAft>
              <a:buNone/>
            </a:pPr>
            <a:r>
              <a:rPr lang="fi-FI" sz="2200" i="1" dirty="0">
                <a:solidFill>
                  <a:schemeClr val="dk1"/>
                </a:solidFill>
                <a:latin typeface="Calibri"/>
                <a:ea typeface="Calibri"/>
                <a:cs typeface="Calibri"/>
                <a:sym typeface="Calibri"/>
              </a:rPr>
              <a:t>Reflects </a:t>
            </a:r>
            <a:r>
              <a:rPr lang="fi-FI" sz="2200" i="1" dirty="0">
                <a:solidFill>
                  <a:srgbClr val="C89800"/>
                </a:solidFill>
                <a:latin typeface="Calibri"/>
                <a:ea typeface="Calibri"/>
                <a:cs typeface="Calibri"/>
                <a:sym typeface="Calibri"/>
              </a:rPr>
              <a:t>surprise</a:t>
            </a:r>
            <a:r>
              <a:rPr lang="fi-FI" sz="2200" i="1" dirty="0">
                <a:solidFill>
                  <a:schemeClr val="dk1"/>
                </a:solidFill>
                <a:latin typeface="Calibri"/>
                <a:ea typeface="Calibri"/>
                <a:cs typeface="Calibri"/>
                <a:sym typeface="Calibri"/>
              </a:rPr>
              <a:t> and </a:t>
            </a:r>
            <a:r>
              <a:rPr lang="fi-FI" sz="2200" i="1" dirty="0">
                <a:solidFill>
                  <a:srgbClr val="5788B5"/>
                </a:solidFill>
                <a:latin typeface="Calibri"/>
                <a:ea typeface="Calibri"/>
                <a:cs typeface="Calibri"/>
                <a:sym typeface="Calibri"/>
              </a:rPr>
              <a:t>belief updating (with epistemic value) </a:t>
            </a:r>
            <a:endParaRPr dirty="0"/>
          </a:p>
        </p:txBody>
      </p:sp>
      <p:sp>
        <p:nvSpPr>
          <p:cNvPr id="454" name="Google Shape;454;p44"/>
          <p:cNvSpPr txBox="1"/>
          <p:nvPr/>
        </p:nvSpPr>
        <p:spPr>
          <a:xfrm>
            <a:off x="7547611" y="1545102"/>
            <a:ext cx="4644389" cy="80021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2400" b="1" i="1">
                <a:solidFill>
                  <a:schemeClr val="dk1"/>
                </a:solidFill>
                <a:latin typeface="Calibri"/>
                <a:ea typeface="Calibri"/>
                <a:cs typeface="Calibri"/>
                <a:sym typeface="Calibri"/>
              </a:rPr>
              <a:t>Uninformative trial</a:t>
            </a:r>
            <a:endParaRPr/>
          </a:p>
          <a:p>
            <a:pPr marL="0" marR="0" lvl="0" indent="0" algn="ctr" rtl="0">
              <a:spcBef>
                <a:spcPts val="0"/>
              </a:spcBef>
              <a:spcAft>
                <a:spcPts val="0"/>
              </a:spcAft>
              <a:buNone/>
            </a:pPr>
            <a:r>
              <a:rPr lang="fi-FI" sz="2200" i="1">
                <a:solidFill>
                  <a:schemeClr val="dk1"/>
                </a:solidFill>
                <a:latin typeface="Calibri"/>
                <a:ea typeface="Calibri"/>
                <a:cs typeface="Calibri"/>
                <a:sym typeface="Calibri"/>
              </a:rPr>
              <a:t>Reflects </a:t>
            </a:r>
            <a:r>
              <a:rPr lang="fi-FI" sz="2200" i="1">
                <a:solidFill>
                  <a:srgbClr val="C89800"/>
                </a:solidFill>
                <a:latin typeface="Calibri"/>
                <a:ea typeface="Calibri"/>
                <a:cs typeface="Calibri"/>
                <a:sym typeface="Calibri"/>
              </a:rPr>
              <a:t>surprise</a:t>
            </a:r>
            <a:r>
              <a:rPr lang="fi-FI" sz="2200" i="1">
                <a:solidFill>
                  <a:schemeClr val="dk1"/>
                </a:solidFill>
                <a:latin typeface="Calibri"/>
                <a:ea typeface="Calibri"/>
                <a:cs typeface="Calibri"/>
                <a:sym typeface="Calibri"/>
              </a:rPr>
              <a:t> only </a:t>
            </a:r>
            <a:endParaRPr/>
          </a:p>
        </p:txBody>
      </p:sp>
      <p:pic>
        <p:nvPicPr>
          <p:cNvPr id="455" name="Google Shape;455;p44"/>
          <p:cNvPicPr preferRelativeResize="0"/>
          <p:nvPr/>
        </p:nvPicPr>
        <p:blipFill rotWithShape="1">
          <a:blip r:embed="rId3">
            <a:alphaModFix/>
          </a:blip>
          <a:srcRect t="15514" r="69098"/>
          <a:stretch/>
        </p:blipFill>
        <p:spPr>
          <a:xfrm>
            <a:off x="1455751" y="2611727"/>
            <a:ext cx="3111895" cy="3822381"/>
          </a:xfrm>
          <a:prstGeom prst="rect">
            <a:avLst/>
          </a:prstGeom>
          <a:noFill/>
          <a:ln>
            <a:noFill/>
          </a:ln>
        </p:spPr>
      </p:pic>
      <p:pic>
        <p:nvPicPr>
          <p:cNvPr id="456" name="Google Shape;456;p44"/>
          <p:cNvPicPr preferRelativeResize="0"/>
          <p:nvPr/>
        </p:nvPicPr>
        <p:blipFill rotWithShape="1">
          <a:blip r:embed="rId4">
            <a:alphaModFix/>
          </a:blip>
          <a:srcRect l="74011" t="25114" r="20581" b="62723"/>
          <a:stretch/>
        </p:blipFill>
        <p:spPr>
          <a:xfrm>
            <a:off x="5347137" y="3421581"/>
            <a:ext cx="970264" cy="1226825"/>
          </a:xfrm>
          <a:prstGeom prst="rect">
            <a:avLst/>
          </a:prstGeom>
          <a:noFill/>
          <a:ln>
            <a:noFill/>
          </a:ln>
        </p:spPr>
      </p:pic>
      <p:pic>
        <p:nvPicPr>
          <p:cNvPr id="457" name="Google Shape;457;p44"/>
          <p:cNvPicPr preferRelativeResize="0"/>
          <p:nvPr/>
        </p:nvPicPr>
        <p:blipFill rotWithShape="1">
          <a:blip r:embed="rId4">
            <a:alphaModFix/>
          </a:blip>
          <a:srcRect l="62937" t="25114" r="31790" b="62723"/>
          <a:stretch/>
        </p:blipFill>
        <p:spPr>
          <a:xfrm>
            <a:off x="6694191" y="3429000"/>
            <a:ext cx="946001" cy="122682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FA3A3F63AB5A4CB7545F4A4F5DA748" ma:contentTypeVersion="8" ma:contentTypeDescription="Create a new document." ma:contentTypeScope="" ma:versionID="5b86aa85beb5c5be497d650d2735d04b">
  <xsd:schema xmlns:xsd="http://www.w3.org/2001/XMLSchema" xmlns:xs="http://www.w3.org/2001/XMLSchema" xmlns:p="http://schemas.microsoft.com/office/2006/metadata/properties" xmlns:ns2="46f2f5ee-1d06-48d0-a48b-171d8a5db8c4" xmlns:ns3="a71d853a-9160-4b06-8871-a2258eaa9eee" targetNamespace="http://schemas.microsoft.com/office/2006/metadata/properties" ma:root="true" ma:fieldsID="d5a243d464bd3cd7a316a20985c255ec" ns2:_="" ns3:_="">
    <xsd:import namespace="46f2f5ee-1d06-48d0-a48b-171d8a5db8c4"/>
    <xsd:import namespace="a71d853a-9160-4b06-8871-a2258eaa9ee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f2f5ee-1d06-48d0-a48b-171d8a5db8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1d853a-9160-4b06-8871-a2258eaa9ee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8A60C5D-5F44-41A9-9152-ECE49DB2BCC1}"/>
</file>

<file path=customXml/itemProps2.xml><?xml version="1.0" encoding="utf-8"?>
<ds:datastoreItem xmlns:ds="http://schemas.openxmlformats.org/officeDocument/2006/customXml" ds:itemID="{C5FD81CA-7EE8-44C6-8062-79598C7DFBA6}"/>
</file>

<file path=customXml/itemProps3.xml><?xml version="1.0" encoding="utf-8"?>
<ds:datastoreItem xmlns:ds="http://schemas.openxmlformats.org/officeDocument/2006/customXml" ds:itemID="{0F2234AB-B0D3-47C4-8E44-1519479049BA}"/>
</file>

<file path=docProps/app.xml><?xml version="1.0" encoding="utf-8"?>
<Properties xmlns="http://schemas.openxmlformats.org/officeDocument/2006/extended-properties" xmlns:vt="http://schemas.openxmlformats.org/officeDocument/2006/docPropsVTypes">
  <TotalTime>2243</TotalTime>
  <Words>2951</Words>
  <Application>Microsoft Office PowerPoint</Application>
  <PresentationFormat>Widescreen</PresentationFormat>
  <Paragraphs>316</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Experimental design (brief reminder)</vt:lpstr>
      <vt:lpstr>PowerPoint Presentation</vt:lpstr>
      <vt:lpstr>Experimental design (brief reminder)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Castaldo, Francesca</dc:creator>
  <cp:lastModifiedBy>Saurabh Joshi</cp:lastModifiedBy>
  <cp:revision>29</cp:revision>
  <dcterms:created xsi:type="dcterms:W3CDTF">2021-04-09T15:28:01Z</dcterms:created>
  <dcterms:modified xsi:type="dcterms:W3CDTF">2021-04-21T12:07:53Z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0x010100D8FA3A3F63AB5A4CB7545F4A4F5DA748</vt:lpwstr>
  </property>
</Properties>
</file>