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09" r:id="rId2"/>
    <p:sldId id="268" r:id="rId3"/>
    <p:sldId id="269" r:id="rId4"/>
    <p:sldId id="270" r:id="rId5"/>
    <p:sldId id="271" r:id="rId6"/>
    <p:sldId id="272" r:id="rId7"/>
    <p:sldId id="273" r:id="rId8"/>
    <p:sldId id="27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F4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174" autoAdjust="0"/>
    <p:restoredTop sz="60141"/>
  </p:normalViewPr>
  <p:slideViewPr>
    <p:cSldViewPr snapToGrid="0">
      <p:cViewPr varScale="1">
        <p:scale>
          <a:sx n="71" d="100"/>
          <a:sy n="71" d="100"/>
        </p:scale>
        <p:origin x="12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65A52-F291-4A06-8415-70AEA367C029}" type="datetimeFigureOut">
              <a:rPr lang="en-GB" smtClean="0"/>
              <a:t>04/05/2021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B610A-9270-44A8-93AD-1370C92538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714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pt-BR" dirty="0"/>
          </a:p>
        </p:txBody>
      </p:sp>
      <p:sp>
        <p:nvSpPr>
          <p:cNvPr id="96" name="Google Shape;9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3226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8" name="Google Shape;20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0" i="0" u="none" noProof="0" dirty="0"/>
          </a:p>
        </p:txBody>
      </p:sp>
      <p:sp>
        <p:nvSpPr>
          <p:cNvPr id="209" name="Google Shape;20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223" name="Google Shape;223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b="0" noProof="0" dirty="0"/>
          </a:p>
        </p:txBody>
      </p:sp>
      <p:sp>
        <p:nvSpPr>
          <p:cNvPr id="234" name="Google Shape;234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lang="en-GB" sz="1200" noProof="0" dirty="0"/>
          </a:p>
        </p:txBody>
      </p:sp>
      <p:sp>
        <p:nvSpPr>
          <p:cNvPr id="246" name="Google Shape;246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9" name="Google Shape;259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260" name="Google Shape;260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1" name="Google Shape;271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lang="fi-FI" sz="1200" dirty="0"/>
          </a:p>
        </p:txBody>
      </p:sp>
      <p:sp>
        <p:nvSpPr>
          <p:cNvPr id="272" name="Google Shape;272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5" name="Google Shape;315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noProof="0" dirty="0"/>
          </a:p>
        </p:txBody>
      </p:sp>
      <p:sp>
        <p:nvSpPr>
          <p:cNvPr id="316" name="Google Shape;316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B19E1-9C86-4733-9DEC-545DCAC3B8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47ADED-9085-486B-8BFB-0132386CD0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F36138-5819-498D-B357-519EF16F0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F1D5F-1371-4692-9138-76CBED3D0E93}" type="datetimeFigureOut">
              <a:rPr lang="en-GB" smtClean="0"/>
              <a:t>04/05/2021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92AE88-8BE7-4F7A-B389-634C0CD1D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940BB-A85D-4140-BD48-4ED673018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57B68-F3E3-4898-BAD2-9B6C5C9D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201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75D5A0-4EBC-4805-8375-A716CD688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D398E1-92A6-4A3D-8723-BFC49EB857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ABEF9-D417-4784-9568-2DDE93767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F1D5F-1371-4692-9138-76CBED3D0E93}" type="datetimeFigureOut">
              <a:rPr lang="en-GB" smtClean="0"/>
              <a:t>04/05/2021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FAD085-0DDF-43E3-9151-5AFBE2483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583B5F-6D2E-44CE-A3F5-A77A3DBA7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57B68-F3E3-4898-BAD2-9B6C5C9D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780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2260ED-980E-42E2-AEFF-514EA80B3C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318D03-8D09-45B5-95BF-0B23CEB219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EC06F-EA8E-44F8-85F8-000342540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F1D5F-1371-4692-9138-76CBED3D0E93}" type="datetimeFigureOut">
              <a:rPr lang="en-GB" smtClean="0"/>
              <a:t>04/05/2021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2EDF38-B403-472C-91CE-13E2C5D15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192371-3DD7-43D9-8254-548181DE9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57B68-F3E3-4898-BAD2-9B6C5C9D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516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4A0F3-3D5B-4A1F-89DA-717348B92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98025-0E90-4A24-A6A7-C878F666A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6594F-D83F-4342-B5CD-4248C6B0E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F1D5F-1371-4692-9138-76CBED3D0E93}" type="datetimeFigureOut">
              <a:rPr lang="en-GB" smtClean="0"/>
              <a:t>04/05/2021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774E6-1F06-48E2-A818-77314EC64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051CE-2A5C-44D4-8EF1-579B5F817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57B68-F3E3-4898-BAD2-9B6C5C9D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691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34FB5-0C1C-4B9E-AC0A-1F2168C80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933BEF-6B7F-433F-B730-A0BABF5AD4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095405-D362-477F-A3D8-A4E1E6354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F1D5F-1371-4692-9138-76CBED3D0E93}" type="datetimeFigureOut">
              <a:rPr lang="en-GB" smtClean="0"/>
              <a:t>04/05/2021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8CE8E-75B6-4835-868F-2BE029AD6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6C461-1F56-4A4C-93C7-8CC03C768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57B68-F3E3-4898-BAD2-9B6C5C9D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4629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CBB1B-9B11-4455-B36D-A9A0B60F5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3A6D3-D997-4C3D-B618-F8B4F28132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86113E-E86D-4838-A0B6-C08B0B936D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58BCC0-8BD7-4ECA-865E-B1CEACE82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F1D5F-1371-4692-9138-76CBED3D0E93}" type="datetimeFigureOut">
              <a:rPr lang="en-GB" smtClean="0"/>
              <a:t>04/05/2021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6565A6-601D-4C69-979D-6F96AFE4A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9C76C6-E52A-45F2-8CE5-7C8F21EDD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57B68-F3E3-4898-BAD2-9B6C5C9D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20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979C-2D35-4BF3-9079-C8889C525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786F7E-8C61-4DA6-A82E-22AB3BDF95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3BB8B4-D585-4807-B9FC-139DE67DE0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9279E9-B0DF-4D56-A561-89320A6EE8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DF32F0-31DF-4214-8284-9FB05BF822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25CB47-B732-48E4-8268-47D5E6814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F1D5F-1371-4692-9138-76CBED3D0E93}" type="datetimeFigureOut">
              <a:rPr lang="en-GB" smtClean="0"/>
              <a:t>04/05/2021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B4DC87-7F56-40E7-8C1E-020FFA8D0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746B33-A5ED-4E76-8204-0ED3FEEED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57B68-F3E3-4898-BAD2-9B6C5C9D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267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8681-6146-4CDB-BC1C-5CB448977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19256A-5C3D-453A-B9F3-225D609BF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F1D5F-1371-4692-9138-76CBED3D0E93}" type="datetimeFigureOut">
              <a:rPr lang="en-GB" smtClean="0"/>
              <a:t>04/05/2021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FF4374-B3F0-4111-ABB3-6F4FD0BAC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253A56-C093-436D-89B0-F19C51E38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57B68-F3E3-4898-BAD2-9B6C5C9D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090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9BC3AC-172F-4724-BA2C-CBAA618D1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F1D5F-1371-4692-9138-76CBED3D0E93}" type="datetimeFigureOut">
              <a:rPr lang="en-GB" smtClean="0"/>
              <a:t>04/05/2021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2E2357-AC27-404F-AF47-2271EE796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EA485F-AD18-4E38-87CB-9BDBD7BBB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57B68-F3E3-4898-BAD2-9B6C5C9D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504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F2BB1-AEB6-4A8E-8537-5DA66E8B3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C61AE0-BC76-4483-8995-F7E222F939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A8927F-31BF-4DED-8C05-E20251680D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7F6280-5910-45D0-BD07-D0B899F51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F1D5F-1371-4692-9138-76CBED3D0E93}" type="datetimeFigureOut">
              <a:rPr lang="en-GB" smtClean="0"/>
              <a:t>04/05/2021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1EB640-1396-446F-AB33-918F23A16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28EB42-77BD-434A-A0C6-6EC2C2C9B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57B68-F3E3-4898-BAD2-9B6C5C9D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525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EFA3A-255C-4917-9D4B-654472919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E1C535-FD85-41BE-8071-7024CCF37A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31F413-8AFE-416F-A250-309A3C385F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45A937-62E2-423C-8E90-E72F00CD4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F1D5F-1371-4692-9138-76CBED3D0E93}" type="datetimeFigureOut">
              <a:rPr lang="en-GB" smtClean="0"/>
              <a:t>04/05/2021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C35206-54CE-465B-A607-D20D4D9F9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5B0296-8D1C-4804-AAA8-2C7DE6F38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57B68-F3E3-4898-BAD2-9B6C5C9D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776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5C5257-BCC4-4C17-B701-761A8D408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0B8985-8630-4C96-8253-BBAE5BD03D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C7145-EC80-4B09-A046-85B3E2169D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F1D5F-1371-4692-9138-76CBED3D0E93}" type="datetimeFigureOut">
              <a:rPr lang="en-GB" smtClean="0"/>
              <a:t>04/05/2021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844B41-5FE6-48D8-9811-7685BBFEFE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756777-224C-4FDC-96A4-ED5114A213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57B68-F3E3-4898-BAD2-9B6C5C9D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195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CD10A89-1B42-4E04-B82C-64658A55A04C}"/>
              </a:ext>
            </a:extLst>
          </p:cNvPr>
          <p:cNvSpPr/>
          <p:nvPr/>
        </p:nvSpPr>
        <p:spPr>
          <a:xfrm>
            <a:off x="1415355" y="1094535"/>
            <a:ext cx="5681075" cy="1581758"/>
          </a:xfrm>
          <a:prstGeom prst="roundRect">
            <a:avLst/>
          </a:prstGeom>
          <a:solidFill>
            <a:srgbClr val="EDF4FB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8CA6781-E00B-4BC5-9597-869931CDCEFC}"/>
              </a:ext>
            </a:extLst>
          </p:cNvPr>
          <p:cNvSpPr/>
          <p:nvPr/>
        </p:nvSpPr>
        <p:spPr>
          <a:xfrm>
            <a:off x="225416" y="5273129"/>
            <a:ext cx="879663" cy="872236"/>
          </a:xfrm>
          <a:prstGeom prst="ellipse">
            <a:avLst/>
          </a:prstGeom>
          <a:solidFill>
            <a:srgbClr val="EDF4FB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3C1BB9B-AA47-46F5-91C4-55E40436CF82}"/>
              </a:ext>
            </a:extLst>
          </p:cNvPr>
          <p:cNvSpPr/>
          <p:nvPr/>
        </p:nvSpPr>
        <p:spPr>
          <a:xfrm>
            <a:off x="212624" y="3004043"/>
            <a:ext cx="879663" cy="872236"/>
          </a:xfrm>
          <a:prstGeom prst="ellipse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Google Shape;98;p14"/>
          <p:cNvSpPr txBox="1">
            <a:spLocks noGrp="1"/>
          </p:cNvSpPr>
          <p:nvPr>
            <p:ph type="body" idx="1"/>
          </p:nvPr>
        </p:nvSpPr>
        <p:spPr>
          <a:xfrm>
            <a:off x="1400325" y="2814475"/>
            <a:ext cx="3381003" cy="651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fi-FI" sz="32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Steps</a:t>
            </a:r>
            <a:r>
              <a:rPr lang="fi-FI" sz="3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to modelling</a:t>
            </a:r>
            <a:endParaRPr sz="32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>
                  <a:lumMod val="40000"/>
                  <a:lumOff val="60000"/>
                </a:schemeClr>
              </a:buClr>
              <a:buSzPts val="2400"/>
              <a:buFont typeface="Wingdings" panose="05000000000000000000" pitchFamily="2" charset="2"/>
              <a:buChar char="Ø"/>
            </a:pPr>
            <a:endParaRPr lang="fi-FI" sz="2400" dirty="0"/>
          </a:p>
          <a:p>
            <a:pPr marL="0" indent="0">
              <a:buClr>
                <a:schemeClr val="accent5">
                  <a:lumMod val="40000"/>
                  <a:lumOff val="60000"/>
                </a:schemeClr>
              </a:buClr>
              <a:buSzPts val="2400"/>
              <a:buNone/>
            </a:pPr>
            <a:endParaRPr lang="en-US" sz="2400" dirty="0"/>
          </a:p>
        </p:txBody>
      </p:sp>
      <p:sp>
        <p:nvSpPr>
          <p:cNvPr id="99" name="Google Shape;99;p14"/>
          <p:cNvSpPr txBox="1"/>
          <p:nvPr/>
        </p:nvSpPr>
        <p:spPr>
          <a:xfrm>
            <a:off x="152244" y="87044"/>
            <a:ext cx="11117580" cy="746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libri"/>
              <a:buNone/>
            </a:pPr>
            <a:r>
              <a:rPr lang="fi-FI" sz="4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Outline</a:t>
            </a:r>
            <a:endParaRPr sz="4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6445BE-941F-4CBF-873D-943DBD5ED902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A2F3C329-2B4C-4738-88E1-A7D8EFC0A25A}"/>
              </a:ext>
            </a:extLst>
          </p:cNvPr>
          <p:cNvSpPr/>
          <p:nvPr/>
        </p:nvSpPr>
        <p:spPr>
          <a:xfrm>
            <a:off x="6559849" y="3532186"/>
            <a:ext cx="383585" cy="3145061"/>
          </a:xfrm>
          <a:prstGeom prst="rightBrac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95CFACD-E63F-48A5-A207-539A361B17A9}"/>
              </a:ext>
            </a:extLst>
          </p:cNvPr>
          <p:cNvSpPr/>
          <p:nvPr/>
        </p:nvSpPr>
        <p:spPr>
          <a:xfrm>
            <a:off x="212626" y="1148753"/>
            <a:ext cx="879663" cy="872236"/>
          </a:xfrm>
          <a:prstGeom prst="ellipse">
            <a:avLst/>
          </a:prstGeom>
          <a:solidFill>
            <a:srgbClr val="EDF4FB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138507-831A-4144-B290-A51970024BFB}"/>
              </a:ext>
            </a:extLst>
          </p:cNvPr>
          <p:cNvSpPr/>
          <p:nvPr/>
        </p:nvSpPr>
        <p:spPr>
          <a:xfrm>
            <a:off x="365622" y="1094535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644360-5CAB-48B5-B7A4-4E6316502453}"/>
              </a:ext>
            </a:extLst>
          </p:cNvPr>
          <p:cNvSpPr/>
          <p:nvPr/>
        </p:nvSpPr>
        <p:spPr>
          <a:xfrm>
            <a:off x="365621" y="2938070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D8E7CD-906B-4708-AF87-1EDB010D08BD}"/>
              </a:ext>
            </a:extLst>
          </p:cNvPr>
          <p:cNvSpPr/>
          <p:nvPr/>
        </p:nvSpPr>
        <p:spPr>
          <a:xfrm>
            <a:off x="365621" y="5247582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3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5F2CEF8-38CD-4F4B-A078-6233C5F06E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430" y="5040664"/>
            <a:ext cx="5063284" cy="120028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1A6D3FB-804A-481B-AE07-08B041AB02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0370" y="3488089"/>
            <a:ext cx="1219200" cy="1552575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61D3B76-DBAE-444B-AD79-1AEBB5BBF9F0}"/>
              </a:ext>
            </a:extLst>
          </p:cNvPr>
          <p:cNvSpPr/>
          <p:nvPr/>
        </p:nvSpPr>
        <p:spPr>
          <a:xfrm>
            <a:off x="1390922" y="3595614"/>
            <a:ext cx="5013788" cy="281727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n w="0"/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STEP 1. DEFINE THE GOAL </a:t>
            </a: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134E7DA-A54D-4E2B-A933-B5755EA8D8E0}"/>
              </a:ext>
            </a:extLst>
          </p:cNvPr>
          <p:cNvSpPr/>
          <p:nvPr/>
        </p:nvSpPr>
        <p:spPr>
          <a:xfrm>
            <a:off x="1390922" y="3931298"/>
            <a:ext cx="5013788" cy="281727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n w="0"/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STEP 2. LITERATURE REVIEW</a:t>
            </a: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CA24946-B8F0-44EB-ADB8-6E039BA19721}"/>
              </a:ext>
            </a:extLst>
          </p:cNvPr>
          <p:cNvSpPr/>
          <p:nvPr/>
        </p:nvSpPr>
        <p:spPr>
          <a:xfrm>
            <a:off x="1390922" y="4260307"/>
            <a:ext cx="5013788" cy="281727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n w="0"/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STEP 3. IDENTIFY INGREDIENTS</a:t>
            </a: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62C76BB-4E2B-4E0E-97CA-78C97C10068E}"/>
              </a:ext>
            </a:extLst>
          </p:cNvPr>
          <p:cNvSpPr/>
          <p:nvPr/>
        </p:nvSpPr>
        <p:spPr>
          <a:xfrm>
            <a:off x="1390922" y="4584924"/>
            <a:ext cx="5013788" cy="281727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n w="0"/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STEP 4. QUANTIFY HYPOTHESES</a:t>
            </a: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6CED2AC-56A9-4F79-9AF8-2242FE4E6D15}"/>
              </a:ext>
            </a:extLst>
          </p:cNvPr>
          <p:cNvSpPr/>
          <p:nvPr/>
        </p:nvSpPr>
        <p:spPr>
          <a:xfrm>
            <a:off x="1390922" y="4909542"/>
            <a:ext cx="5013788" cy="271836"/>
          </a:xfrm>
          <a:prstGeom prst="roundRect">
            <a:avLst/>
          </a:prstGeom>
          <a:solidFill>
            <a:srgbClr val="EC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n w="0"/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STEP 5. MODELLING APPROACH 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B89AFF36-BC42-4AD7-A385-2F78327EE31C}"/>
              </a:ext>
            </a:extLst>
          </p:cNvPr>
          <p:cNvSpPr/>
          <p:nvPr/>
        </p:nvSpPr>
        <p:spPr>
          <a:xfrm>
            <a:off x="1390924" y="5332859"/>
            <a:ext cx="5013788" cy="271836"/>
          </a:xfrm>
          <a:prstGeom prst="roundRect">
            <a:avLst/>
          </a:prstGeom>
          <a:solidFill>
            <a:srgbClr val="EDF4FB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n w="0"/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STEP 6. DRAFT THE MODEL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69DDF19B-9E6A-4930-ACF0-E10898C7D557}"/>
              </a:ext>
            </a:extLst>
          </p:cNvPr>
          <p:cNvSpPr/>
          <p:nvPr/>
        </p:nvSpPr>
        <p:spPr>
          <a:xfrm>
            <a:off x="1390923" y="5647586"/>
            <a:ext cx="5028721" cy="281727"/>
          </a:xfrm>
          <a:prstGeom prst="roundRect">
            <a:avLst/>
          </a:prstGeom>
          <a:solidFill>
            <a:srgbClr val="EDF4FB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STEP 7. </a:t>
            </a:r>
            <a:r>
              <a:rPr lang="en-GB" dirty="0">
                <a:ln w="0"/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IMPLEMENT THE MODEL</a:t>
            </a:r>
            <a:endParaRPr lang="en-GB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35CC044-9A16-4AA0-98EF-A6233D75655C}"/>
              </a:ext>
            </a:extLst>
          </p:cNvPr>
          <p:cNvSpPr/>
          <p:nvPr/>
        </p:nvSpPr>
        <p:spPr>
          <a:xfrm>
            <a:off x="1390923" y="5972203"/>
            <a:ext cx="5013787" cy="281727"/>
          </a:xfrm>
          <a:prstGeom prst="roundRect">
            <a:avLst/>
          </a:prstGeom>
          <a:solidFill>
            <a:srgbClr val="EDF4FB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STEP 8. </a:t>
            </a:r>
            <a:r>
              <a:rPr lang="en-GB" dirty="0">
                <a:ln w="0"/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MODEL COMPLETION</a:t>
            </a:r>
            <a:endParaRPr lang="en-GB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4AB28414-476C-45C6-9CE8-21882DE8CAC5}"/>
              </a:ext>
            </a:extLst>
          </p:cNvPr>
          <p:cNvSpPr/>
          <p:nvPr/>
        </p:nvSpPr>
        <p:spPr>
          <a:xfrm>
            <a:off x="1390922" y="6312937"/>
            <a:ext cx="5013787" cy="255720"/>
          </a:xfrm>
          <a:prstGeom prst="roundRect">
            <a:avLst/>
          </a:prstGeom>
          <a:solidFill>
            <a:srgbClr val="EDF4FB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STEP 9. </a:t>
            </a:r>
            <a:r>
              <a:rPr lang="en-GB" dirty="0">
                <a:ln w="0"/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MODEL EVALUATION</a:t>
            </a:r>
            <a:endParaRPr lang="en-GB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33A861-4A3C-9444-A1FC-8E3A9E885C57}"/>
              </a:ext>
            </a:extLst>
          </p:cNvPr>
          <p:cNvSpPr txBox="1"/>
          <p:nvPr/>
        </p:nvSpPr>
        <p:spPr>
          <a:xfrm>
            <a:off x="1452484" y="1217651"/>
            <a:ext cx="5301774" cy="1179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0000"/>
              </a:lnSpc>
              <a:buClr>
                <a:schemeClr val="dk1"/>
              </a:buClr>
              <a:buSzPts val="2400"/>
            </a:pPr>
            <a:r>
              <a:rPr lang="fi-FI" sz="24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Introduction</a:t>
            </a:r>
            <a:r>
              <a:rPr lang="fi-FI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to </a:t>
            </a:r>
            <a:r>
              <a:rPr lang="fi-FI" sz="24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computational</a:t>
            </a:r>
            <a:r>
              <a:rPr lang="fi-FI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i-FI" sz="24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modelling</a:t>
            </a:r>
            <a:endParaRPr lang="fi-FI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0">
              <a:lnSpc>
                <a:spcPct val="90000"/>
              </a:lnSpc>
              <a:spcBef>
                <a:spcPts val="1000"/>
              </a:spcBef>
              <a:buClr>
                <a:schemeClr val="accent5">
                  <a:lumMod val="40000"/>
                  <a:lumOff val="60000"/>
                </a:schemeClr>
              </a:buClr>
              <a:buSzPts val="2400"/>
              <a:buFont typeface="Wingdings" panose="05000000000000000000" pitchFamily="2" charset="2"/>
              <a:buChar char="Ø"/>
            </a:pPr>
            <a:r>
              <a:rPr lang="fi-FI" dirty="0" err="1"/>
              <a:t>What</a:t>
            </a:r>
            <a:r>
              <a:rPr lang="fi-FI" dirty="0"/>
              <a:t> is </a:t>
            </a:r>
            <a:r>
              <a:rPr lang="fi-FI" dirty="0" err="1"/>
              <a:t>computational</a:t>
            </a:r>
            <a:r>
              <a:rPr lang="fi-FI" dirty="0"/>
              <a:t> </a:t>
            </a:r>
            <a:r>
              <a:rPr lang="fi-FI" dirty="0" err="1"/>
              <a:t>modelling</a:t>
            </a:r>
            <a:r>
              <a:rPr lang="fi-FI" dirty="0"/>
              <a:t>?</a:t>
            </a:r>
          </a:p>
          <a:p>
            <a:pPr marL="342900" lvl="0">
              <a:lnSpc>
                <a:spcPct val="90000"/>
              </a:lnSpc>
              <a:spcBef>
                <a:spcPts val="1000"/>
              </a:spcBef>
              <a:buClr>
                <a:schemeClr val="accent5">
                  <a:lumMod val="40000"/>
                  <a:lumOff val="60000"/>
                </a:schemeClr>
              </a:buClr>
              <a:buSzPts val="2400"/>
              <a:buFont typeface="Wingdings" panose="05000000000000000000" pitchFamily="2" charset="2"/>
              <a:buChar char="Ø"/>
            </a:pPr>
            <a:r>
              <a:rPr lang="fi-FI" dirty="0" err="1"/>
              <a:t>Why</a:t>
            </a:r>
            <a:r>
              <a:rPr lang="fi-FI" dirty="0"/>
              <a:t> is it </a:t>
            </a:r>
            <a:r>
              <a:rPr lang="fi-FI" dirty="0" err="1"/>
              <a:t>useful</a:t>
            </a:r>
            <a:r>
              <a:rPr lang="fi-FI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02443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2F2F2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6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2F2F2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4" grpId="0" animBg="1"/>
      <p:bldP spid="35" grpId="0" animBg="1"/>
      <p:bldP spid="36" grpId="0" animBg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5"/>
          <p:cNvSpPr/>
          <p:nvPr/>
        </p:nvSpPr>
        <p:spPr>
          <a:xfrm>
            <a:off x="247134" y="2002149"/>
            <a:ext cx="11392930" cy="4806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25"/>
          <p:cNvSpPr txBox="1"/>
          <p:nvPr/>
        </p:nvSpPr>
        <p:spPr>
          <a:xfrm>
            <a:off x="247134" y="1592793"/>
            <a:ext cx="11392930" cy="461624"/>
          </a:xfrm>
          <a:prstGeom prst="rect">
            <a:avLst/>
          </a:prstGeom>
          <a:solidFill>
            <a:srgbClr val="ECF3FA"/>
          </a:solidFill>
          <a:ln w="9525" cap="flat" cmpd="sng">
            <a:solidFill>
              <a:srgbClr val="DDEAF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 b="1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PURPOSE: </a:t>
            </a:r>
            <a:r>
              <a:rPr lang="fi-FI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Find a phenomenon and ask a question</a:t>
            </a:r>
            <a:endParaRPr dirty="0"/>
          </a:p>
        </p:txBody>
      </p:sp>
      <p:sp>
        <p:nvSpPr>
          <p:cNvPr id="216" name="Google Shape;216;p25"/>
          <p:cNvSpPr txBox="1"/>
          <p:nvPr/>
        </p:nvSpPr>
        <p:spPr>
          <a:xfrm>
            <a:off x="247134" y="2387346"/>
            <a:ext cx="11697731" cy="4370387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fi-FI" sz="20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  <a:endParaRPr lang="fi-FI" sz="20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i-FI"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PHENOMENON</a:t>
            </a:r>
            <a:r>
              <a:rPr lang="fi-FI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Psychosis involves deficits in </a:t>
            </a:r>
            <a:r>
              <a:rPr lang="fi-FI" sz="2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belief</a:t>
            </a:r>
            <a:r>
              <a:rPr lang="fi-FI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i-FI" sz="2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updating</a:t>
            </a:r>
            <a:endParaRPr lang="fi-FI"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i-FI"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i-FI" sz="2400" b="1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lvl="0"/>
            <a:r>
              <a:rPr lang="en-US" sz="2400" b="1" dirty="0">
                <a:latin typeface="Calibri"/>
                <a:ea typeface="Calibri"/>
                <a:cs typeface="Calibri"/>
                <a:sym typeface="Calibri"/>
              </a:rPr>
              <a:t>QUESTION</a:t>
            </a: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: What is the role of dopamine in belief updating (encoding of meaningful information content)?</a:t>
            </a:r>
          </a:p>
          <a:p>
            <a:pPr lvl="0"/>
            <a:endParaRPr lang="en-US" sz="2400"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endParaRPr lang="en-US" sz="2400" b="1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GOAL: 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 a model to derive </a:t>
            </a: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neuroimaging regressors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 belief updating </a:t>
            </a:r>
            <a:endParaRPr lang="en-US"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/>
            <a:endParaRPr lang="en-US" sz="2400" b="1" dirty="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0FA2D5-20D6-4007-B957-B95E7925A7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2539" y="78021"/>
            <a:ext cx="5419725" cy="97155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BB7B0A0A-0DAF-4671-B39C-7E5F163423F5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Google Shape;99;p14">
            <a:extLst>
              <a:ext uri="{FF2B5EF4-FFF2-40B4-BE49-F238E27FC236}">
                <a16:creationId xmlns:a16="http://schemas.microsoft.com/office/drawing/2014/main" id="{23BF7306-3054-4231-AE00-DE6E373C92C4}"/>
              </a:ext>
            </a:extLst>
          </p:cNvPr>
          <p:cNvSpPr txBox="1"/>
          <p:nvPr/>
        </p:nvSpPr>
        <p:spPr>
          <a:xfrm>
            <a:off x="152244" y="87044"/>
            <a:ext cx="11117580" cy="894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libri"/>
              <a:buNone/>
            </a:pPr>
            <a:r>
              <a:rPr lang="fi-FI" sz="3900" dirty="0">
                <a:solidFill>
                  <a:schemeClr val="dk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STEP 1: Define the Goal </a:t>
            </a:r>
            <a:br>
              <a:rPr lang="fi-FI" sz="3200" dirty="0">
                <a:solidFill>
                  <a:schemeClr val="dk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</a:br>
            <a:r>
              <a:rPr lang="fi-FI" sz="1900" dirty="0">
                <a:solidFill>
                  <a:schemeClr val="dk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FRAMING THE QUESTION</a:t>
            </a:r>
            <a:endParaRPr sz="1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6"/>
          <p:cNvSpPr txBox="1">
            <a:spLocks noGrp="1"/>
          </p:cNvSpPr>
          <p:nvPr>
            <p:ph type="body" idx="1"/>
          </p:nvPr>
        </p:nvSpPr>
        <p:spPr>
          <a:xfrm>
            <a:off x="506627" y="2041574"/>
            <a:ext cx="10993395" cy="2236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600"/>
              <a:buFont typeface="Wingdings" panose="05000000000000000000" pitchFamily="2" charset="2"/>
              <a:buChar char="§"/>
            </a:pPr>
            <a:r>
              <a:rPr lang="fi-FI" sz="2600" dirty="0"/>
              <a:t>Background of phenomenon</a:t>
            </a:r>
            <a:endParaRPr dirty="0"/>
          </a:p>
          <a:p>
            <a:pPr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2600"/>
              <a:buFont typeface="Wingdings" panose="05000000000000000000" pitchFamily="2" charset="2"/>
              <a:buChar char="§"/>
            </a:pPr>
            <a:r>
              <a:rPr lang="fi-FI" sz="2600" dirty="0"/>
              <a:t>Previous questions</a:t>
            </a:r>
            <a:endParaRPr dirty="0"/>
          </a:p>
          <a:p>
            <a:pPr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2600"/>
              <a:buFont typeface="Wingdings" panose="05000000000000000000" pitchFamily="2" charset="2"/>
              <a:buChar char="§"/>
            </a:pPr>
            <a:r>
              <a:rPr lang="fi-FI" sz="2600" dirty="0"/>
              <a:t>Previous hypotheses </a:t>
            </a:r>
            <a:endParaRPr dirty="0"/>
          </a:p>
          <a:p>
            <a:pPr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2600"/>
              <a:buFont typeface="Wingdings" panose="05000000000000000000" pitchFamily="2" charset="2"/>
              <a:buChar char="§"/>
            </a:pPr>
            <a:r>
              <a:rPr lang="fi-FI" sz="2600" dirty="0"/>
              <a:t>Previous models used </a:t>
            </a:r>
            <a:endParaRPr dirty="0"/>
          </a:p>
        </p:txBody>
      </p:sp>
      <p:sp>
        <p:nvSpPr>
          <p:cNvPr id="228" name="Google Shape;228;p26"/>
          <p:cNvSpPr txBox="1"/>
          <p:nvPr/>
        </p:nvSpPr>
        <p:spPr>
          <a:xfrm>
            <a:off x="247134" y="1295801"/>
            <a:ext cx="11479426" cy="457843"/>
          </a:xfrm>
          <a:prstGeom prst="rect">
            <a:avLst/>
          </a:prstGeom>
          <a:solidFill>
            <a:srgbClr val="ECF3FA"/>
          </a:solidFill>
          <a:ln w="9525" cap="flat" cmpd="sng">
            <a:solidFill>
              <a:srgbClr val="DDEAF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fi-FI" sz="2400" b="1" dirty="0"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PURPOSE: </a:t>
            </a:r>
            <a:r>
              <a:rPr lang="fi-FI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gain important theoretical and experimental insight </a:t>
            </a:r>
            <a:endParaRPr dirty="0"/>
          </a:p>
        </p:txBody>
      </p:sp>
      <p:sp>
        <p:nvSpPr>
          <p:cNvPr id="229" name="Google Shape;229;p26"/>
          <p:cNvSpPr txBox="1"/>
          <p:nvPr/>
        </p:nvSpPr>
        <p:spPr>
          <a:xfrm>
            <a:off x="333630" y="4154432"/>
            <a:ext cx="11698536" cy="2523727"/>
          </a:xfrm>
          <a:prstGeom prst="rect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0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  <a:endParaRPr sz="20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PREVIOUS RESEARCH:</a:t>
            </a:r>
            <a:endParaRPr lang="fi-FI" b="1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Dopamine involved in range of </a:t>
            </a:r>
            <a:r>
              <a:rPr lang="fi-FI" sz="24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cognitive functions </a:t>
            </a:r>
            <a:r>
              <a:rPr lang="fi-FI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GB" sz="24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belief formation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PREVIOUS MODELS: </a:t>
            </a:r>
            <a:endParaRPr lang="fi-FI" b="1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Reward Prediction Error – related to dopamine signalling </a:t>
            </a:r>
            <a:endParaRPr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F2C8D4D-1A85-417A-A222-FCB9971BEFE7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5ED60D-919F-45D2-A0DA-4975558253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3808" y="164329"/>
            <a:ext cx="5429250" cy="971550"/>
          </a:xfrm>
          <a:prstGeom prst="rect">
            <a:avLst/>
          </a:prstGeom>
        </p:spPr>
      </p:pic>
      <p:sp>
        <p:nvSpPr>
          <p:cNvPr id="12" name="Google Shape;99;p14">
            <a:extLst>
              <a:ext uri="{FF2B5EF4-FFF2-40B4-BE49-F238E27FC236}">
                <a16:creationId xmlns:a16="http://schemas.microsoft.com/office/drawing/2014/main" id="{1C7A4D6D-4BA0-4288-8AC5-3E7F30B94555}"/>
              </a:ext>
            </a:extLst>
          </p:cNvPr>
          <p:cNvSpPr txBox="1"/>
          <p:nvPr/>
        </p:nvSpPr>
        <p:spPr>
          <a:xfrm>
            <a:off x="152244" y="87044"/>
            <a:ext cx="11117580" cy="894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libri"/>
              <a:buNone/>
            </a:pPr>
            <a:r>
              <a:rPr lang="fi-FI" sz="3900" dirty="0">
                <a:solidFill>
                  <a:schemeClr val="dk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STEP 2: Literature Review</a:t>
            </a:r>
            <a:br>
              <a:rPr lang="fi-FI" sz="3200" dirty="0">
                <a:solidFill>
                  <a:schemeClr val="dk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</a:br>
            <a:r>
              <a:rPr lang="fi-FI" sz="1900" dirty="0">
                <a:solidFill>
                  <a:schemeClr val="dk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FRAMING THE QUESTION</a:t>
            </a:r>
            <a:endParaRPr sz="1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7"/>
          <p:cNvSpPr txBox="1">
            <a:spLocks noGrp="1"/>
          </p:cNvSpPr>
          <p:nvPr>
            <p:ph type="body" idx="1"/>
          </p:nvPr>
        </p:nvSpPr>
        <p:spPr>
          <a:xfrm>
            <a:off x="533398" y="1697282"/>
            <a:ext cx="10993395" cy="1964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>
              <a:spcBef>
                <a:spcPts val="0"/>
              </a:spcBef>
              <a:buClr>
                <a:srgbClr val="0070C0"/>
              </a:buClr>
              <a:buSzPts val="2200"/>
              <a:buFont typeface="Wingdings" panose="05000000000000000000" pitchFamily="2" charset="2"/>
              <a:buChar char="§"/>
            </a:pPr>
            <a:r>
              <a:rPr lang="fi-FI" sz="2200" dirty="0"/>
              <a:t>Variables and parameters</a:t>
            </a:r>
            <a:endParaRPr dirty="0"/>
          </a:p>
          <a:p>
            <a:pPr marL="342900">
              <a:buClr>
                <a:srgbClr val="0070C0"/>
              </a:buClr>
              <a:buSzPts val="2200"/>
              <a:buFont typeface="Wingdings" panose="05000000000000000000" pitchFamily="2" charset="2"/>
              <a:buChar char="§"/>
            </a:pPr>
            <a:r>
              <a:rPr lang="fi-FI" sz="2200" dirty="0"/>
              <a:t>Concepts that need to be represented as variables </a:t>
            </a:r>
            <a:r>
              <a:rPr lang="fi-FI" sz="2200" i="1" dirty="0"/>
              <a:t>(e.g. value, utility, cost)</a:t>
            </a:r>
            <a:endParaRPr dirty="0"/>
          </a:p>
          <a:p>
            <a:pPr marL="342900">
              <a:buClr>
                <a:srgbClr val="0070C0"/>
              </a:buClr>
              <a:buSzPts val="2200"/>
              <a:buFont typeface="Wingdings" panose="05000000000000000000" pitchFamily="2" charset="2"/>
              <a:buChar char="§"/>
            </a:pPr>
            <a:r>
              <a:rPr lang="fi-FI" sz="2200" dirty="0"/>
              <a:t>Observable and latent variables</a:t>
            </a:r>
            <a:endParaRPr dirty="0"/>
          </a:p>
          <a:p>
            <a:pPr marL="342900">
              <a:buClr>
                <a:srgbClr val="0070C0"/>
              </a:buClr>
              <a:buSzPts val="2200"/>
              <a:buFont typeface="Wingdings" panose="05000000000000000000" pitchFamily="2" charset="2"/>
              <a:buChar char="§"/>
            </a:pPr>
            <a:r>
              <a:rPr lang="fi-FI" sz="2200" dirty="0"/>
              <a:t>Inputs and outputs </a:t>
            </a:r>
            <a:endParaRPr dirty="0"/>
          </a:p>
        </p:txBody>
      </p:sp>
      <p:sp>
        <p:nvSpPr>
          <p:cNvPr id="239" name="Google Shape;239;p27"/>
          <p:cNvSpPr txBox="1"/>
          <p:nvPr/>
        </p:nvSpPr>
        <p:spPr>
          <a:xfrm>
            <a:off x="313038" y="1209360"/>
            <a:ext cx="11565924" cy="461624"/>
          </a:xfrm>
          <a:prstGeom prst="rect">
            <a:avLst/>
          </a:prstGeom>
          <a:solidFill>
            <a:srgbClr val="DDEAF6"/>
          </a:solidFill>
          <a:ln w="9525" cap="flat" cmpd="sng">
            <a:solidFill>
              <a:srgbClr val="DDEAF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 b="1" dirty="0"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PURPOSE: </a:t>
            </a:r>
            <a:r>
              <a:rPr lang="fi-FI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set up elements required and specific conditions to be satisfied</a:t>
            </a:r>
            <a:endParaRPr dirty="0"/>
          </a:p>
        </p:txBody>
      </p:sp>
      <p:sp>
        <p:nvSpPr>
          <p:cNvPr id="240" name="Google Shape;240;p27"/>
          <p:cNvSpPr txBox="1"/>
          <p:nvPr/>
        </p:nvSpPr>
        <p:spPr>
          <a:xfrm>
            <a:off x="247134" y="3538127"/>
            <a:ext cx="11565924" cy="3046988"/>
          </a:xfrm>
          <a:prstGeom prst="rect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000" i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  <a:endParaRPr sz="20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41" name="Google Shape;241;p27"/>
          <p:cNvGraphicFramePr/>
          <p:nvPr>
            <p:extLst>
              <p:ext uri="{D42A27DB-BD31-4B8C-83A1-F6EECF244321}">
                <p14:modId xmlns:p14="http://schemas.microsoft.com/office/powerpoint/2010/main" val="3774431887"/>
              </p:ext>
            </p:extLst>
          </p:nvPr>
        </p:nvGraphicFramePr>
        <p:xfrm>
          <a:off x="890566" y="4198692"/>
          <a:ext cx="10199800" cy="2162725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5099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99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59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2400" b="1" i="0" u="none" strike="noStrike" cap="none" dirty="0" err="1">
                          <a:latin typeface="+mn-lt"/>
                          <a:cs typeface="Calibri" panose="020F0502020204030204" pitchFamily="34" charset="0"/>
                        </a:rPr>
                        <a:t>Uninformative</a:t>
                      </a:r>
                      <a:r>
                        <a:rPr lang="fi-FI" sz="2400" b="1" i="0" u="none" strike="noStrike" cap="none" dirty="0">
                          <a:latin typeface="+mn-lt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i-FI" sz="2400" b="1" i="0" u="none" strike="noStrike" cap="none" dirty="0" err="1">
                          <a:latin typeface="+mn-lt"/>
                          <a:cs typeface="Calibri" panose="020F0502020204030204" pitchFamily="34" charset="0"/>
                        </a:rPr>
                        <a:t>surprise</a:t>
                      </a:r>
                      <a:endParaRPr lang="fi-FI" sz="2400" b="1" i="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2400" b="1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Meaningful</a:t>
                      </a:r>
                      <a:r>
                        <a:rPr lang="fi-FI" sz="24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fi-FI" sz="2400" b="1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information</a:t>
                      </a:r>
                      <a:endParaRPr lang="fi-FI" sz="2400" b="1" i="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18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2400" u="none" strike="noStrike" cap="none" dirty="0" err="1">
                          <a:solidFill>
                            <a:schemeClr val="dk1"/>
                          </a:solidFill>
                          <a:latin typeface="+mn-lt"/>
                          <a:cs typeface="Calibri Light" panose="020F0302020204030204" pitchFamily="34" charset="0"/>
                        </a:rPr>
                        <a:t>Surprise</a:t>
                      </a:r>
                      <a:r>
                        <a:rPr lang="fi-FI" sz="2400" u="none" strike="noStrike" cap="none" dirty="0">
                          <a:solidFill>
                            <a:schemeClr val="dk1"/>
                          </a:solidFill>
                          <a:latin typeface="+mn-lt"/>
                          <a:cs typeface="Calibri Light" panose="020F0302020204030204" pitchFamily="34" charset="0"/>
                        </a:rPr>
                        <a:t> (</a:t>
                      </a:r>
                      <a:r>
                        <a:rPr lang="fi-FI" sz="2400" u="none" strike="noStrike" cap="none" dirty="0" err="1">
                          <a:solidFill>
                            <a:schemeClr val="dk1"/>
                          </a:solidFill>
                          <a:latin typeface="+mn-lt"/>
                          <a:cs typeface="Calibri Light" panose="020F0302020204030204" pitchFamily="34" charset="0"/>
                        </a:rPr>
                        <a:t>information-theoretic</a:t>
                      </a:r>
                      <a:r>
                        <a:rPr lang="fi-FI" sz="2400" u="none" strike="noStrike" cap="none" dirty="0">
                          <a:solidFill>
                            <a:schemeClr val="dk1"/>
                          </a:solidFill>
                          <a:latin typeface="+mn-lt"/>
                          <a:cs typeface="Calibri Light" panose="020F0302020204030204" pitchFamily="34" charset="0"/>
                        </a:rPr>
                        <a:t>)</a:t>
                      </a:r>
                      <a:endParaRPr lang="fi-FI" sz="2400" dirty="0"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  <a:tabLst/>
                        <a:defRPr/>
                      </a:pPr>
                      <a:r>
                        <a:rPr lang="fi-FI" sz="2400" u="none" strike="noStrike" cap="none" dirty="0" err="1">
                          <a:solidFill>
                            <a:schemeClr val="dk1"/>
                          </a:solidFill>
                          <a:latin typeface="+mn-lt"/>
                          <a:cs typeface="Calibri Light" panose="020F0302020204030204" pitchFamily="34" charset="0"/>
                        </a:rPr>
                        <a:t>Epistemic</a:t>
                      </a:r>
                      <a:r>
                        <a:rPr lang="fi-FI" sz="2400" u="none" strike="noStrike" cap="none" dirty="0">
                          <a:solidFill>
                            <a:schemeClr val="dk1"/>
                          </a:solidFill>
                          <a:latin typeface="+mn-lt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fi-FI" sz="2400" u="none" strike="noStrike" cap="none" dirty="0" err="1">
                          <a:solidFill>
                            <a:schemeClr val="dk1"/>
                          </a:solidFill>
                          <a:latin typeface="+mn-lt"/>
                          <a:cs typeface="Calibri Light" panose="020F0302020204030204" pitchFamily="34" charset="0"/>
                        </a:rPr>
                        <a:t>value</a:t>
                      </a:r>
                      <a:r>
                        <a:rPr lang="fi-FI" sz="2400" u="none" strike="noStrike" cap="none" dirty="0">
                          <a:solidFill>
                            <a:schemeClr val="dk1"/>
                          </a:solidFill>
                          <a:latin typeface="+mn-lt"/>
                          <a:cs typeface="Calibri Light" panose="020F0302020204030204" pitchFamily="34" charset="0"/>
                        </a:rPr>
                        <a:t> (</a:t>
                      </a:r>
                      <a:r>
                        <a:rPr lang="fi-FI" sz="2400" u="none" strike="noStrike" cap="none" dirty="0" err="1">
                          <a:solidFill>
                            <a:schemeClr val="dk1"/>
                          </a:solidFill>
                          <a:latin typeface="+mn-lt"/>
                          <a:cs typeface="Calibri Light" panose="020F0302020204030204" pitchFamily="34" charset="0"/>
                        </a:rPr>
                        <a:t>Bayesian</a:t>
                      </a:r>
                      <a:r>
                        <a:rPr lang="fi-FI" sz="2400" u="none" strike="noStrike" cap="none" dirty="0">
                          <a:solidFill>
                            <a:schemeClr val="dk1"/>
                          </a:solidFill>
                          <a:latin typeface="+mn-lt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fi-FI" sz="2400" u="none" strike="noStrike" cap="none" dirty="0" err="1">
                          <a:solidFill>
                            <a:schemeClr val="dk1"/>
                          </a:solidFill>
                          <a:latin typeface="+mn-lt"/>
                          <a:cs typeface="Calibri Light" panose="020F0302020204030204" pitchFamily="34" charset="0"/>
                        </a:rPr>
                        <a:t>surprise</a:t>
                      </a:r>
                      <a:r>
                        <a:rPr lang="fi-FI" sz="2400" u="none" strike="noStrike" cap="none" dirty="0">
                          <a:solidFill>
                            <a:schemeClr val="dk1"/>
                          </a:solidFill>
                          <a:latin typeface="+mn-lt"/>
                          <a:cs typeface="Calibri Light" panose="020F0302020204030204" pitchFamily="34" charset="0"/>
                        </a:rPr>
                        <a:t>)</a:t>
                      </a:r>
                      <a:endParaRPr lang="fi-FI" sz="2400" dirty="0"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49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2400" i="0" u="none" strike="noStrike" cap="none" dirty="0" err="1">
                          <a:latin typeface="+mn-lt"/>
                          <a:cs typeface="Calibri" panose="020F0502020204030204" pitchFamily="34" charset="0"/>
                        </a:rPr>
                        <a:t>Unexpectedness</a:t>
                      </a:r>
                      <a:r>
                        <a:rPr lang="fi-FI" sz="2400" i="0" u="none" strike="noStrike" cap="none" dirty="0">
                          <a:latin typeface="+mn-lt"/>
                          <a:cs typeface="Calibri" panose="020F0502020204030204" pitchFamily="34" charset="0"/>
                        </a:rPr>
                        <a:t> of </a:t>
                      </a:r>
                      <a:r>
                        <a:rPr lang="fi-FI" sz="2400" i="0" u="none" strike="noStrike" cap="none" dirty="0" err="1">
                          <a:latin typeface="+mn-lt"/>
                          <a:cs typeface="Calibri" panose="020F0502020204030204" pitchFamily="34" charset="0"/>
                        </a:rPr>
                        <a:t>observation</a:t>
                      </a:r>
                      <a:endParaRPr lang="fi-FI" sz="2400" i="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  <a:tabLst/>
                        <a:defRPr/>
                      </a:pPr>
                      <a:r>
                        <a:rPr lang="fi-FI" sz="240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Actual</a:t>
                      </a:r>
                      <a:r>
                        <a:rPr lang="fi-FI" sz="240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fi-FI" sz="240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shifts</a:t>
                      </a:r>
                      <a:r>
                        <a:rPr lang="fi-FI" sz="240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in </a:t>
                      </a:r>
                      <a:r>
                        <a:rPr lang="fi-FI" sz="240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belief</a:t>
                      </a:r>
                      <a:r>
                        <a:rPr lang="fi-FI" sz="240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, </a:t>
                      </a:r>
                      <a:r>
                        <a:rPr lang="fi-FI" sz="240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model</a:t>
                      </a:r>
                      <a:r>
                        <a:rPr lang="fi-FI" sz="240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 </a:t>
                      </a:r>
                      <a:r>
                        <a:rPr lang="fi-FI" sz="240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updating</a:t>
                      </a:r>
                      <a:endParaRPr lang="fi-FI" sz="2400" i="0" u="none" strike="noStrike" cap="none" dirty="0">
                        <a:solidFill>
                          <a:schemeClr val="dk1"/>
                        </a:solidFill>
                        <a:latin typeface="+mn-lt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13B24D4C-73C4-48B1-AC98-4EBF9F0E85E0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34A1D2-F08D-42C5-B02F-072E720E2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7416" y="87044"/>
            <a:ext cx="5429250" cy="990600"/>
          </a:xfrm>
          <a:prstGeom prst="rect">
            <a:avLst/>
          </a:prstGeom>
        </p:spPr>
      </p:pic>
      <p:sp>
        <p:nvSpPr>
          <p:cNvPr id="16" name="Google Shape;99;p14">
            <a:extLst>
              <a:ext uri="{FF2B5EF4-FFF2-40B4-BE49-F238E27FC236}">
                <a16:creationId xmlns:a16="http://schemas.microsoft.com/office/drawing/2014/main" id="{D4149AB7-8A13-42FA-BBDC-88B8418270E1}"/>
              </a:ext>
            </a:extLst>
          </p:cNvPr>
          <p:cNvSpPr txBox="1"/>
          <p:nvPr/>
        </p:nvSpPr>
        <p:spPr>
          <a:xfrm>
            <a:off x="152244" y="87044"/>
            <a:ext cx="11117580" cy="894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libri"/>
              <a:buNone/>
            </a:pPr>
            <a:r>
              <a:rPr lang="fi-FI" sz="3900" dirty="0">
                <a:solidFill>
                  <a:schemeClr val="dk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STEP 3: identify ingredients</a:t>
            </a:r>
            <a:br>
              <a:rPr lang="fi-FI" sz="3200" dirty="0">
                <a:solidFill>
                  <a:schemeClr val="dk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</a:br>
            <a:r>
              <a:rPr lang="fi-FI" sz="1900" dirty="0">
                <a:solidFill>
                  <a:schemeClr val="dk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FRAMING THE QUESTION</a:t>
            </a:r>
            <a:endParaRPr sz="1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8"/>
          <p:cNvSpPr txBox="1"/>
          <p:nvPr/>
        </p:nvSpPr>
        <p:spPr>
          <a:xfrm>
            <a:off x="304800" y="834027"/>
            <a:ext cx="11582400" cy="5816937"/>
          </a:xfrm>
          <a:prstGeom prst="rect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000" i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  <a:endParaRPr lang="fi-FI" sz="20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i-FI" sz="2000" i="1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0" name="Google Shape;250;p28"/>
          <p:cNvPicPr preferRelativeResize="0"/>
          <p:nvPr/>
        </p:nvPicPr>
        <p:blipFill rotWithShape="1">
          <a:blip r:embed="rId3">
            <a:alphaModFix/>
          </a:blip>
          <a:srcRect l="51835" t="15514" r="17130"/>
          <a:stretch/>
        </p:blipFill>
        <p:spPr>
          <a:xfrm>
            <a:off x="667582" y="2435821"/>
            <a:ext cx="3018192" cy="3926729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28"/>
          <p:cNvSpPr txBox="1"/>
          <p:nvPr/>
        </p:nvSpPr>
        <p:spPr>
          <a:xfrm>
            <a:off x="7193591" y="1588809"/>
            <a:ext cx="4644905" cy="800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 b="1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Informative trial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2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Reflects </a:t>
            </a:r>
            <a:r>
              <a:rPr lang="fi-FI" sz="2200" i="1" dirty="0">
                <a:solidFill>
                  <a:srgbClr val="C89800"/>
                </a:solidFill>
                <a:latin typeface="Calibri"/>
                <a:ea typeface="Calibri"/>
                <a:cs typeface="Calibri"/>
                <a:sym typeface="Calibri"/>
              </a:rPr>
              <a:t>surprise</a:t>
            </a:r>
            <a:r>
              <a:rPr lang="fi-FI" sz="22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fi-FI" sz="2200" i="1" dirty="0">
                <a:solidFill>
                  <a:srgbClr val="5788B5"/>
                </a:solidFill>
                <a:latin typeface="Calibri"/>
                <a:ea typeface="Calibri"/>
                <a:cs typeface="Calibri"/>
                <a:sym typeface="Calibri"/>
              </a:rPr>
              <a:t>belief updating </a:t>
            </a:r>
            <a:endParaRPr dirty="0"/>
          </a:p>
        </p:txBody>
      </p:sp>
      <p:sp>
        <p:nvSpPr>
          <p:cNvPr id="252" name="Google Shape;252;p28"/>
          <p:cNvSpPr txBox="1"/>
          <p:nvPr/>
        </p:nvSpPr>
        <p:spPr>
          <a:xfrm>
            <a:off x="1223676" y="1479627"/>
            <a:ext cx="2782304" cy="800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 b="1" i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Uninformative</a:t>
            </a:r>
            <a:r>
              <a:rPr lang="fi-FI" sz="2400" b="1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trial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200" i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Reflects</a:t>
            </a:r>
            <a:r>
              <a:rPr lang="fi-FI" sz="22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i-FI" sz="2200" i="1" dirty="0" err="1">
                <a:solidFill>
                  <a:srgbClr val="C89800"/>
                </a:solidFill>
                <a:latin typeface="Calibri"/>
                <a:ea typeface="Calibri"/>
                <a:cs typeface="Calibri"/>
                <a:sym typeface="Calibri"/>
              </a:rPr>
              <a:t>surprise</a:t>
            </a:r>
            <a:r>
              <a:rPr lang="fi-FI" sz="22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i-FI" sz="2200" i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only</a:t>
            </a:r>
            <a:r>
              <a:rPr lang="fi-FI" sz="22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</p:txBody>
      </p:sp>
      <p:pic>
        <p:nvPicPr>
          <p:cNvPr id="253" name="Google Shape;253;p28"/>
          <p:cNvPicPr preferRelativeResize="0"/>
          <p:nvPr/>
        </p:nvPicPr>
        <p:blipFill rotWithShape="1">
          <a:blip r:embed="rId3">
            <a:alphaModFix/>
          </a:blip>
          <a:srcRect t="15514" r="69098"/>
          <a:stretch/>
        </p:blipFill>
        <p:spPr>
          <a:xfrm>
            <a:off x="7755614" y="2487994"/>
            <a:ext cx="3111895" cy="3822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8"/>
          <p:cNvPicPr preferRelativeResize="0"/>
          <p:nvPr/>
        </p:nvPicPr>
        <p:blipFill rotWithShape="1">
          <a:blip r:embed="rId4">
            <a:alphaModFix/>
          </a:blip>
          <a:srcRect l="74011" t="25114" r="20581" b="62723"/>
          <a:stretch/>
        </p:blipFill>
        <p:spPr>
          <a:xfrm>
            <a:off x="4253149" y="3525022"/>
            <a:ext cx="970264" cy="122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28"/>
          <p:cNvPicPr preferRelativeResize="0"/>
          <p:nvPr/>
        </p:nvPicPr>
        <p:blipFill rotWithShape="1">
          <a:blip r:embed="rId4">
            <a:alphaModFix/>
          </a:blip>
          <a:srcRect l="62937" t="25114" r="31790" b="62723"/>
          <a:stretch/>
        </p:blipFill>
        <p:spPr>
          <a:xfrm>
            <a:off x="6295925" y="3505145"/>
            <a:ext cx="946001" cy="122682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9980724-6F9A-4124-AD0D-3E9A6994C5F3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Google Shape;99;p14">
            <a:extLst>
              <a:ext uri="{FF2B5EF4-FFF2-40B4-BE49-F238E27FC236}">
                <a16:creationId xmlns:a16="http://schemas.microsoft.com/office/drawing/2014/main" id="{AD7B89AE-9DE5-4710-A494-9E1ED15BD78B}"/>
              </a:ext>
            </a:extLst>
          </p:cNvPr>
          <p:cNvSpPr txBox="1"/>
          <p:nvPr/>
        </p:nvSpPr>
        <p:spPr>
          <a:xfrm>
            <a:off x="152244" y="87044"/>
            <a:ext cx="11117580" cy="746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libri"/>
              <a:buNone/>
            </a:pPr>
            <a:r>
              <a:rPr lang="fi-FI" sz="4000" dirty="0">
                <a:solidFill>
                  <a:schemeClr val="dk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Experimental Design </a:t>
            </a:r>
            <a:endParaRPr sz="4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9"/>
          <p:cNvSpPr txBox="1"/>
          <p:nvPr/>
        </p:nvSpPr>
        <p:spPr>
          <a:xfrm>
            <a:off x="79116" y="1195840"/>
            <a:ext cx="11873397" cy="461624"/>
          </a:xfrm>
          <a:prstGeom prst="rect">
            <a:avLst/>
          </a:prstGeom>
          <a:solidFill>
            <a:srgbClr val="ECF3F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fi-FI" sz="2400" b="1" dirty="0"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PURPOSE: </a:t>
            </a:r>
            <a:r>
              <a:rPr lang="fi-FI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Mathematical quantification of verbal hypothesis</a:t>
            </a:r>
            <a:endParaRPr dirty="0"/>
          </a:p>
        </p:txBody>
      </p:sp>
      <p:sp>
        <p:nvSpPr>
          <p:cNvPr id="266" name="Google Shape;266;p29"/>
          <p:cNvSpPr txBox="1"/>
          <p:nvPr/>
        </p:nvSpPr>
        <p:spPr>
          <a:xfrm>
            <a:off x="399524" y="1814993"/>
            <a:ext cx="11392930" cy="4678163"/>
          </a:xfrm>
          <a:prstGeom prst="rect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i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800" b="1" dirty="0">
                <a:solidFill>
                  <a:schemeClr val="dk1"/>
                </a:solidFill>
                <a:latin typeface="Calibri "/>
                <a:ea typeface="Calibri"/>
                <a:cs typeface="Calibri Light" panose="020F0302020204030204" pitchFamily="34" charset="0"/>
                <a:sym typeface="Calibri"/>
              </a:rPr>
              <a:t>HYPOTHESIS: </a:t>
            </a:r>
            <a:r>
              <a:rPr lang="fi-FI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Dopamine</a:t>
            </a:r>
            <a:r>
              <a:rPr lang="fi-FI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i-FI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signalling</a:t>
            </a:r>
            <a:r>
              <a:rPr lang="fi-FI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i-FI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encodes</a:t>
            </a:r>
            <a:r>
              <a:rPr lang="fi-FI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meaningful information content of observations (Bayesian </a:t>
            </a:r>
            <a:r>
              <a:rPr lang="fi-FI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surprise</a:t>
            </a:r>
            <a:r>
              <a:rPr lang="fi-FI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i-FI" sz="24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i-FI" sz="24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i-FI" sz="24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i-FI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i-FI" sz="24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i-FI" sz="24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lvl="0">
              <a:buClr>
                <a:schemeClr val="dk1"/>
              </a:buClr>
              <a:buSzPts val="1600"/>
            </a:pPr>
            <a:endParaRPr lang="en-GB" sz="2400" i="1" dirty="0"/>
          </a:p>
        </p:txBody>
      </p:sp>
      <p:graphicFrame>
        <p:nvGraphicFramePr>
          <p:cNvPr id="267" name="Google Shape;267;p29"/>
          <p:cNvGraphicFramePr/>
          <p:nvPr>
            <p:extLst>
              <p:ext uri="{D42A27DB-BD31-4B8C-83A1-F6EECF244321}">
                <p14:modId xmlns:p14="http://schemas.microsoft.com/office/powerpoint/2010/main" val="2414058575"/>
              </p:ext>
            </p:extLst>
          </p:nvPr>
        </p:nvGraphicFramePr>
        <p:xfrm>
          <a:off x="486289" y="3081337"/>
          <a:ext cx="7479600" cy="1982016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73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3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757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 sz="2300" b="1" u="none" strike="noStrike" cap="none" dirty="0" err="1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Surprise</a:t>
                      </a:r>
                      <a:r>
                        <a:rPr lang="fi-FI" sz="2300" b="1" u="none" strike="noStrike" cap="none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(</a:t>
                      </a:r>
                      <a:r>
                        <a:rPr lang="fi-FI" sz="2300" b="1" u="none" strike="noStrike" cap="none" dirty="0" err="1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information-theoretic</a:t>
                      </a:r>
                      <a:r>
                        <a:rPr lang="fi-FI" sz="2300" b="1" u="none" strike="noStrike" cap="none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)</a:t>
                      </a:r>
                      <a:endParaRPr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 sz="2300" b="1" u="none" strike="noStrike" cap="none" dirty="0" err="1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Epistemic</a:t>
                      </a:r>
                      <a:r>
                        <a:rPr lang="fi-FI" sz="2300" b="1" u="none" strike="noStrike" cap="none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fi-FI" sz="2300" b="1" u="none" strike="noStrike" cap="none" dirty="0" err="1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value</a:t>
                      </a:r>
                      <a:r>
                        <a:rPr lang="fi-FI" sz="2300" b="1" u="none" strike="noStrike" cap="none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(</a:t>
                      </a:r>
                      <a:r>
                        <a:rPr lang="fi-FI" sz="2300" b="1" u="none" strike="noStrike" cap="none" dirty="0" err="1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Bayesian</a:t>
                      </a:r>
                      <a:r>
                        <a:rPr lang="fi-FI" sz="2300" b="1" u="none" strike="noStrike" cap="none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fi-FI" sz="2300" b="1" u="none" strike="noStrike" cap="none" dirty="0" err="1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surprise</a:t>
                      </a:r>
                      <a:r>
                        <a:rPr lang="fi-FI" sz="2300" b="1" u="none" strike="noStrike" cap="none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)</a:t>
                      </a:r>
                      <a:endParaRPr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6266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fi-FI" sz="2300" i="1" u="none" strike="noStrike" cap="none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 sz="2300" i="1" u="none" strike="noStrike" cap="none" dirty="0">
                          <a:solidFill>
                            <a:schemeClr val="tx1"/>
                          </a:solidFill>
                        </a:rPr>
                        <a:t>-lnP(o</a:t>
                      </a:r>
                      <a:r>
                        <a:rPr lang="fi-FI" sz="2300" i="0" u="none" strike="noStrike" cap="none" dirty="0">
                          <a:solidFill>
                            <a:schemeClr val="tx1"/>
                          </a:solidFill>
                        </a:rPr>
                        <a:t>|</a:t>
                      </a:r>
                      <a:r>
                        <a:rPr lang="fi-FI" sz="2300" u="none" strike="noStrike" cap="none" dirty="0">
                          <a:solidFill>
                            <a:schemeClr val="tx1"/>
                          </a:solidFill>
                        </a:rPr>
                        <a:t>θ,</a:t>
                      </a:r>
                      <a:r>
                        <a:rPr lang="fi-FI" sz="2300" i="1" u="none" strike="noStrike" cap="none" dirty="0">
                          <a:solidFill>
                            <a:schemeClr val="tx1"/>
                          </a:solidFill>
                        </a:rPr>
                        <a:t>m)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300"/>
                        <a:buFont typeface="Calibri"/>
                        <a:buNone/>
                      </a:pPr>
                      <a:endParaRPr lang="fi-FI" sz="2300" i="1" u="none" strike="noStrike" cap="non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300"/>
                        <a:buFont typeface="Calibri"/>
                        <a:buNone/>
                      </a:pPr>
                      <a:r>
                        <a:rPr lang="fi-FI" sz="2300" i="1" u="none" strike="noStrike" cap="none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KL[P(</a:t>
                      </a:r>
                      <a:r>
                        <a:rPr lang="fi-FI" sz="2300" u="none" strike="noStrike" cap="none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θ</a:t>
                      </a:r>
                      <a:r>
                        <a:rPr lang="fi-FI" sz="2300" i="0" u="none" strike="noStrike" cap="none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|</a:t>
                      </a:r>
                      <a:r>
                        <a:rPr lang="fi-FI" sz="2300" i="1" u="none" strike="noStrike" cap="none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o,m)</a:t>
                      </a:r>
                      <a:r>
                        <a:rPr lang="fi-FI" sz="2300" u="none" strike="noStrike" cap="none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||</a:t>
                      </a:r>
                      <a:r>
                        <a:rPr lang="fi-FI" sz="2300" i="1" u="none" strike="noStrike" cap="none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P(</a:t>
                      </a:r>
                      <a:r>
                        <a:rPr lang="fi-FI" sz="2300" u="none" strike="noStrike" cap="none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θ</a:t>
                      </a:r>
                      <a:r>
                        <a:rPr lang="fi-FI" sz="2300" i="0" u="none" strike="noStrike" cap="none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|</a:t>
                      </a:r>
                      <a:r>
                        <a:rPr lang="fi-FI" sz="2300" i="1" u="none" strike="noStrike" cap="none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m)])</a:t>
                      </a:r>
                      <a:r>
                        <a:rPr lang="fi-FI" sz="2300" u="none" strike="noStrike" cap="none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DAD27D4D-0609-46F3-98E6-3AAA2E4B86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4240" y="87044"/>
            <a:ext cx="5410200" cy="100012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F940AFB-548F-4384-8941-361F708CD730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Google Shape;99;p14">
            <a:extLst>
              <a:ext uri="{FF2B5EF4-FFF2-40B4-BE49-F238E27FC236}">
                <a16:creationId xmlns:a16="http://schemas.microsoft.com/office/drawing/2014/main" id="{7C39ACC2-345F-469B-9046-B60CC19369EA}"/>
              </a:ext>
            </a:extLst>
          </p:cNvPr>
          <p:cNvSpPr txBox="1"/>
          <p:nvPr/>
        </p:nvSpPr>
        <p:spPr>
          <a:xfrm>
            <a:off x="152244" y="87044"/>
            <a:ext cx="11117580" cy="746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1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libri"/>
              <a:buNone/>
            </a:pPr>
            <a:r>
              <a:rPr lang="fi-FI" sz="3200" dirty="0">
                <a:solidFill>
                  <a:schemeClr val="dk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STEP 4: Quantify Hypotheses</a:t>
            </a:r>
            <a:br>
              <a:rPr lang="fi-FI" sz="3200" dirty="0">
                <a:solidFill>
                  <a:schemeClr val="dk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</a:br>
            <a:r>
              <a:rPr lang="fi-FI" sz="1900" dirty="0">
                <a:solidFill>
                  <a:schemeClr val="dk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FRAMING THE QUESTION</a:t>
            </a:r>
            <a:endParaRPr sz="1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E64B69C-2A2F-5243-A0D8-F2D15FDE70AB}"/>
              </a:ext>
            </a:extLst>
          </p:cNvPr>
          <p:cNvSpPr txBox="1"/>
          <p:nvPr/>
        </p:nvSpPr>
        <p:spPr>
          <a:xfrm>
            <a:off x="2503154" y="5178090"/>
            <a:ext cx="3444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chemeClr val="dk1"/>
              </a:buClr>
              <a:buSzPts val="1600"/>
            </a:pPr>
            <a:r>
              <a:rPr lang="en-GB" i="1" dirty="0"/>
              <a:t>-ln =  </a:t>
            </a:r>
            <a:r>
              <a:rPr lang="en-GB" dirty="0"/>
              <a:t>negative log probability </a:t>
            </a:r>
            <a:endParaRPr lang="en-GB" i="1" dirty="0"/>
          </a:p>
          <a:p>
            <a:pPr lvl="0">
              <a:buClr>
                <a:schemeClr val="dk1"/>
              </a:buClr>
              <a:buSzPts val="1600"/>
            </a:pPr>
            <a:r>
              <a:rPr lang="en-GB" i="1" dirty="0"/>
              <a:t>o   =  </a:t>
            </a:r>
            <a:r>
              <a:rPr lang="en-GB" dirty="0"/>
              <a:t>observation </a:t>
            </a:r>
          </a:p>
          <a:p>
            <a:pPr lvl="0">
              <a:buClr>
                <a:schemeClr val="dk1"/>
              </a:buClr>
              <a:buSzPts val="1600"/>
            </a:pPr>
            <a:r>
              <a:rPr lang="en-GB" i="1" dirty="0"/>
              <a:t>m =  </a:t>
            </a:r>
            <a:r>
              <a:rPr lang="en-GB" dirty="0"/>
              <a:t>model of the world</a:t>
            </a:r>
          </a:p>
          <a:p>
            <a:pPr lvl="0">
              <a:buClr>
                <a:schemeClr val="dk1"/>
              </a:buClr>
              <a:buSzPts val="1600"/>
            </a:pPr>
            <a:r>
              <a:rPr lang="el-GR" dirty="0"/>
              <a:t>θ  =  </a:t>
            </a:r>
            <a:r>
              <a:rPr lang="en-GB" dirty="0"/>
              <a:t>model parameters</a:t>
            </a:r>
            <a:endParaRPr lang="en-GB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9D7538F-165F-5841-9737-204057EF6B1C}"/>
                  </a:ext>
                </a:extLst>
              </p:cNvPr>
              <p:cNvSpPr txBox="1"/>
              <p:nvPr/>
            </p:nvSpPr>
            <p:spPr>
              <a:xfrm>
                <a:off x="8717692" y="5220882"/>
                <a:ext cx="244295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pt-BR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  <a:sym typeface="Calibri"/>
                      </a:rPr>
                      <m:t>∆</m:t>
                    </m:r>
                    <m:r>
                      <a:rPr lang="pt-BR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  <a:sym typeface="Calibri"/>
                      </a:rPr>
                      <m:t>𝑉</m:t>
                    </m:r>
                  </m:oMath>
                </a14:m>
                <a:r>
                  <a:rPr lang="en-GB" dirty="0"/>
                  <a:t> = difference in belief</a:t>
                </a:r>
              </a:p>
              <a:p>
                <a14:m>
                  <m:oMath xmlns:m="http://schemas.openxmlformats.org/officeDocument/2006/math">
                    <m:r>
                      <a:rPr lang="pt-BR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  <a:sym typeface="Calibri"/>
                      </a:rPr>
                      <m:t>𝛼</m:t>
                    </m:r>
                  </m:oMath>
                </a14:m>
                <a:r>
                  <a:rPr lang="en-GB" dirty="0"/>
                  <a:t> = updating rate</a:t>
                </a:r>
              </a:p>
              <a:p>
                <a:r>
                  <a:rPr lang="en-GB" dirty="0"/>
                  <a:t>R = reward</a:t>
                </a:r>
              </a:p>
              <a:p>
                <a:r>
                  <a:rPr lang="en-GB" dirty="0"/>
                  <a:t>V</a:t>
                </a:r>
                <a:r>
                  <a:rPr lang="en-GB" baseline="-25000" dirty="0"/>
                  <a:t>i </a:t>
                </a:r>
                <a:r>
                  <a:rPr lang="en-GB" dirty="0"/>
                  <a:t>= initial belief</a:t>
                </a:r>
                <a:endParaRPr lang="en-GB" baseline="-250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9D7538F-165F-5841-9737-204057EF6B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7692" y="5220882"/>
                <a:ext cx="2442950" cy="1200329"/>
              </a:xfrm>
              <a:prstGeom prst="rect">
                <a:avLst/>
              </a:prstGeom>
              <a:blipFill>
                <a:blip r:embed="rId4"/>
                <a:stretch>
                  <a:fillRect l="-2073" t="-2083" r="-1554"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5" name="Google Shape;267;p29">
                <a:extLst>
                  <a:ext uri="{FF2B5EF4-FFF2-40B4-BE49-F238E27FC236}">
                    <a16:creationId xmlns:a16="http://schemas.microsoft.com/office/drawing/2014/main" id="{163CD36F-0C93-8848-A6A1-5B2EE23939D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439457540"/>
                  </p:ext>
                </p:extLst>
              </p:nvPr>
            </p:nvGraphicFramePr>
            <p:xfrm>
              <a:off x="7965889" y="3081337"/>
              <a:ext cx="3739800" cy="1982016"/>
            </p:xfrm>
            <a:graphic>
              <a:graphicData uri="http://schemas.openxmlformats.org/drawingml/2006/table">
                <a:tbl>
                  <a:tblPr firstRow="1" bandRow="1">
                    <a:noFill/>
                  </a:tblPr>
                  <a:tblGrid>
                    <a:gridCol w="37398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975750">
                    <a:tc>
                      <a:txBody>
                        <a:bodyPr/>
                        <a:lstStyle/>
                        <a:p>
                          <a:pPr marL="0" marR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fi-FI" sz="2300" b="1" u="none" strike="noStrike" cap="none" dirty="0">
                              <a:solidFill>
                                <a:schemeClr val="tx1"/>
                              </a:solidFill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Reward prediction error</a:t>
                          </a:r>
                          <a:endParaRPr b="1" dirty="0">
                            <a:solidFill>
                              <a:schemeClr val="tx1"/>
                            </a:solidFill>
                            <a:latin typeface="Calibri Light" panose="020F0302020204030204" pitchFamily="34" charset="0"/>
                            <a:cs typeface="Calibri Light" panose="020F0302020204030204" pitchFamily="34" charset="0"/>
                          </a:endParaRPr>
                        </a:p>
                      </a:txBody>
                      <a:tcPr marL="91450" marR="91450" marT="45725" marB="45725">
                        <a:lnL w="12700" cap="flat" cmpd="sng">
                          <a:solidFill>
                            <a:schemeClr val="dk1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9525" cap="flat" cmpd="sng">
                          <a:solidFill>
                            <a:srgbClr val="000000">
                              <a:alpha val="0"/>
                            </a:srgbClr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9525" cap="flat" cmpd="sng">
                          <a:solidFill>
                            <a:srgbClr val="000000">
                              <a:alpha val="0"/>
                            </a:srgbClr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12700" cap="flat" cmpd="sng" algn="ctr">
                          <a:solidFill>
                            <a:schemeClr val="dk1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006266">
                    <a:tc>
                      <a:txBody>
                        <a:bodyPr/>
                        <a:lstStyle/>
                        <a:p>
                          <a:pPr marL="0" marR="0" lvl="0" indent="0" algn="ctr" rtl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757070"/>
                            </a:buClr>
                            <a:buSzPts val="2300"/>
                            <a:buFont typeface="Calibri"/>
                            <a:buNone/>
                          </a:pPr>
                          <a:endParaRPr lang="pt-BR" sz="2300" b="0" i="1" u="none" strike="noStrike" cap="none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  <a:sym typeface="Calibri"/>
                          </a:endParaRPr>
                        </a:p>
                        <a:p>
                          <a:pPr marL="0" marR="0" lvl="0" indent="0" algn="ctr" rtl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757070"/>
                            </a:buClr>
                            <a:buSzPts val="2300"/>
                            <a:buFont typeface="Calibri"/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BR" sz="2300" b="0" i="1" u="none" strike="noStrike" cap="none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/>
                                    <a:sym typeface="Calibri"/>
                                  </a:rPr>
                                  <m:t>∆</m:t>
                                </m:r>
                                <m:r>
                                  <a:rPr lang="pt-BR" sz="2300" b="0" i="1" u="none" strike="noStrike" cap="none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/>
                                    <a:sym typeface="Calibri"/>
                                  </a:rPr>
                                  <m:t>𝑉</m:t>
                                </m:r>
                                <m:r>
                                  <a:rPr lang="pt-BR" sz="2300" b="0" i="1" u="none" strike="noStrike" cap="none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/>
                                    <a:sym typeface="Calibri"/>
                                  </a:rPr>
                                  <m:t>= </m:t>
                                </m:r>
                                <m:r>
                                  <a:rPr lang="pt-BR" sz="2300" b="0" i="1" u="none" strike="noStrike" cap="none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/>
                                    <a:sym typeface="Calibri"/>
                                  </a:rPr>
                                  <m:t>𝛼</m:t>
                                </m:r>
                                <m:r>
                                  <a:rPr lang="pt-BR" sz="2300" b="0" i="1" u="none" strike="noStrike" cap="none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/>
                                    <a:sym typeface="Calibri"/>
                                  </a:rPr>
                                  <m:t> . (</m:t>
                                </m:r>
                                <m:r>
                                  <a:rPr lang="pt-BR" sz="2300" b="0" i="1" u="none" strike="noStrike" cap="none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/>
                                    <a:sym typeface="Calibri"/>
                                  </a:rPr>
                                  <m:t>𝑅</m:t>
                                </m:r>
                                <m:r>
                                  <a:rPr lang="pt-BR" sz="2300" b="0" i="1" u="none" strike="noStrike" cap="none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/>
                                    <a:sym typeface="Calibri"/>
                                  </a:rPr>
                                  <m:t> −</m:t>
                                </m:r>
                                <m:r>
                                  <a:rPr lang="pt-BR" sz="2300" b="0" i="1" u="none" strike="noStrike" cap="none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/>
                                    <a:sym typeface="Calibri"/>
                                  </a:rPr>
                                  <m:t>𝑉𝑖</m:t>
                                </m:r>
                                <m:r>
                                  <a:rPr lang="pt-BR" sz="2300" b="0" i="1" u="none" strike="noStrike" cap="none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/>
                                    <a:sym typeface="Calibri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i-FI" sz="2300" i="1" u="none" strike="noStrike" cap="none" baseline="-2500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Calibri"/>
                            <a:cs typeface="Calibri" panose="020F0502020204030204" pitchFamily="34" charset="0"/>
                            <a:sym typeface="Calibri"/>
                          </a:endParaRPr>
                        </a:p>
                      </a:txBody>
                      <a:tcPr marL="91450" marR="91450" marT="45725" marB="45725">
                        <a:lnL w="12700" cap="flat" cmpd="sng">
                          <a:solidFill>
                            <a:schemeClr val="dk1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9525" cap="flat" cmpd="sng">
                          <a:solidFill>
                            <a:srgbClr val="000000">
                              <a:alpha val="0"/>
                            </a:srgbClr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12700" cap="flat" cmpd="sng" algn="ctr">
                          <a:solidFill>
                            <a:schemeClr val="dk1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9525" cap="flat" cmpd="sng">
                          <a:solidFill>
                            <a:srgbClr val="000000">
                              <a:alpha val="0"/>
                            </a:srgbClr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5" name="Google Shape;267;p29">
                <a:extLst>
                  <a:ext uri="{FF2B5EF4-FFF2-40B4-BE49-F238E27FC236}">
                    <a16:creationId xmlns:a16="http://schemas.microsoft.com/office/drawing/2014/main" id="{163CD36F-0C93-8848-A6A1-5B2EE23939D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439457540"/>
                  </p:ext>
                </p:extLst>
              </p:nvPr>
            </p:nvGraphicFramePr>
            <p:xfrm>
              <a:off x="7965889" y="3081337"/>
              <a:ext cx="3739800" cy="1982016"/>
            </p:xfrm>
            <a:graphic>
              <a:graphicData uri="http://schemas.openxmlformats.org/drawingml/2006/table">
                <a:tbl>
                  <a:tblPr firstRow="1" bandRow="1">
                    <a:noFill/>
                  </a:tblPr>
                  <a:tblGrid>
                    <a:gridCol w="37398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975750">
                    <a:tc>
                      <a:txBody>
                        <a:bodyPr/>
                        <a:lstStyle/>
                        <a:p>
                          <a:pPr marL="0" marR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fi-FI" sz="2300" b="1" u="none" strike="noStrike" cap="none" dirty="0">
                              <a:solidFill>
                                <a:schemeClr val="tx1"/>
                              </a:solidFill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Reward prediction error</a:t>
                          </a:r>
                          <a:endParaRPr b="1" dirty="0">
                            <a:solidFill>
                              <a:schemeClr val="tx1"/>
                            </a:solidFill>
                            <a:latin typeface="Calibri Light" panose="020F0302020204030204" pitchFamily="34" charset="0"/>
                            <a:cs typeface="Calibri Light" panose="020F0302020204030204" pitchFamily="34" charset="0"/>
                          </a:endParaRPr>
                        </a:p>
                      </a:txBody>
                      <a:tcPr marL="91450" marR="91450" marT="45725" marB="45725">
                        <a:lnL w="12700" cap="flat" cmpd="sng">
                          <a:solidFill>
                            <a:schemeClr val="dk1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9525" cap="flat" cmpd="sng">
                          <a:solidFill>
                            <a:srgbClr val="000000">
                              <a:alpha val="0"/>
                            </a:srgbClr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9525" cap="flat" cmpd="sng">
                          <a:solidFill>
                            <a:srgbClr val="000000">
                              <a:alpha val="0"/>
                            </a:srgbClr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12700" cap="flat" cmpd="sng" algn="ctr">
                          <a:solidFill>
                            <a:schemeClr val="dk1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00626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50" marR="91450" marT="45725" marB="45725">
                        <a:lnL w="12700" cap="flat" cmpd="sng">
                          <a:solidFill>
                            <a:schemeClr val="dk1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9525" cap="flat" cmpd="sng">
                          <a:solidFill>
                            <a:srgbClr val="000000">
                              <a:alpha val="0"/>
                            </a:srgbClr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12700" cap="flat" cmpd="sng" algn="ctr">
                          <a:solidFill>
                            <a:schemeClr val="dk1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9525" cap="flat" cmpd="sng">
                          <a:solidFill>
                            <a:srgbClr val="000000">
                              <a:alpha val="0"/>
                            </a:srgbClr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blipFill>
                          <a:blip r:embed="rId5"/>
                          <a:stretch>
                            <a:fillRect l="-339" t="-100000" r="-678" b="-12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0"/>
          <p:cNvSpPr/>
          <p:nvPr/>
        </p:nvSpPr>
        <p:spPr>
          <a:xfrm>
            <a:off x="271850" y="1066800"/>
            <a:ext cx="11702590" cy="570415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30"/>
          <p:cNvSpPr txBox="1"/>
          <p:nvPr/>
        </p:nvSpPr>
        <p:spPr>
          <a:xfrm>
            <a:off x="1104130" y="1805316"/>
            <a:ext cx="2256487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2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PRIOR</a:t>
            </a:r>
            <a:r>
              <a:rPr lang="fi-FI" sz="24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i-FI" sz="2400" b="1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P(</a:t>
            </a:r>
            <a:r>
              <a:rPr lang="fi-FI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θ|</a:t>
            </a:r>
            <a:r>
              <a:rPr lang="fi-FI" sz="2400" b="1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m) </a:t>
            </a:r>
            <a:endParaRPr sz="2400" b="1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30"/>
          <p:cNvSpPr txBox="1"/>
          <p:nvPr/>
        </p:nvSpPr>
        <p:spPr>
          <a:xfrm>
            <a:off x="8466254" y="1807219"/>
            <a:ext cx="356233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2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POSTERIOR</a:t>
            </a:r>
            <a:r>
              <a:rPr lang="fi-FI" sz="2400" b="1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P(</a:t>
            </a:r>
            <a:r>
              <a:rPr lang="fi-FI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θ|</a:t>
            </a:r>
            <a:r>
              <a:rPr lang="fi-FI" sz="2400" b="1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o,m)</a:t>
            </a:r>
            <a:endParaRPr sz="2400" b="1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0" name="Google Shape;280;p30"/>
          <p:cNvPicPr preferRelativeResize="0"/>
          <p:nvPr/>
        </p:nvPicPr>
        <p:blipFill rotWithShape="1">
          <a:blip r:embed="rId3">
            <a:alphaModFix/>
          </a:blip>
          <a:srcRect l="24048" t="33639" r="57528" b="33293"/>
          <a:stretch/>
        </p:blipFill>
        <p:spPr>
          <a:xfrm>
            <a:off x="1398106" y="2496136"/>
            <a:ext cx="1331478" cy="1343611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30"/>
          <p:cNvSpPr txBox="1"/>
          <p:nvPr/>
        </p:nvSpPr>
        <p:spPr>
          <a:xfrm>
            <a:off x="1298924" y="3805930"/>
            <a:ext cx="9334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Sound</a:t>
            </a:r>
            <a:endParaRPr/>
          </a:p>
        </p:txBody>
      </p:sp>
      <p:sp>
        <p:nvSpPr>
          <p:cNvPr id="282" name="Google Shape;282;p30"/>
          <p:cNvSpPr txBox="1"/>
          <p:nvPr/>
        </p:nvSpPr>
        <p:spPr>
          <a:xfrm>
            <a:off x="2006565" y="3822839"/>
            <a:ext cx="9334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Vision</a:t>
            </a:r>
            <a:endParaRPr/>
          </a:p>
        </p:txBody>
      </p:sp>
      <p:pic>
        <p:nvPicPr>
          <p:cNvPr id="283" name="Google Shape;283;p30"/>
          <p:cNvPicPr preferRelativeResize="0"/>
          <p:nvPr/>
        </p:nvPicPr>
        <p:blipFill rotWithShape="1">
          <a:blip r:embed="rId4">
            <a:alphaModFix/>
          </a:blip>
          <a:srcRect l="17081" t="32116" r="68849" b="42217"/>
          <a:stretch/>
        </p:blipFill>
        <p:spPr>
          <a:xfrm>
            <a:off x="9932540" y="2459672"/>
            <a:ext cx="1331478" cy="1365613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30"/>
          <p:cNvSpPr txBox="1"/>
          <p:nvPr/>
        </p:nvSpPr>
        <p:spPr>
          <a:xfrm>
            <a:off x="9907070" y="3786575"/>
            <a:ext cx="9334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Sound</a:t>
            </a:r>
            <a:endParaRPr/>
          </a:p>
        </p:txBody>
      </p:sp>
      <p:sp>
        <p:nvSpPr>
          <p:cNvPr id="285" name="Google Shape;285;p30"/>
          <p:cNvSpPr txBox="1"/>
          <p:nvPr/>
        </p:nvSpPr>
        <p:spPr>
          <a:xfrm>
            <a:off x="10558987" y="3805930"/>
            <a:ext cx="9334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Vision</a:t>
            </a:r>
            <a:endParaRPr/>
          </a:p>
        </p:txBody>
      </p:sp>
      <p:sp>
        <p:nvSpPr>
          <p:cNvPr id="286" name="Google Shape;286;p30"/>
          <p:cNvSpPr txBox="1"/>
          <p:nvPr/>
        </p:nvSpPr>
        <p:spPr>
          <a:xfrm>
            <a:off x="3813432" y="3186431"/>
            <a:ext cx="4366260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difference</a:t>
            </a:r>
            <a:r>
              <a:rPr lang="fi-FI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i-FI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between</a:t>
            </a:r>
            <a:r>
              <a:rPr lang="fi-FI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i-FI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prior</a:t>
            </a:r>
            <a:r>
              <a:rPr lang="fi-FI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i-FI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probability</a:t>
            </a:r>
            <a:r>
              <a:rPr lang="fi-FI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i-FI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distribution</a:t>
            </a:r>
            <a:r>
              <a:rPr lang="fi-FI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</a:t>
            </a:r>
            <a:r>
              <a:rPr lang="fi-FI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posterior</a:t>
            </a:r>
            <a:r>
              <a:rPr lang="fi-FI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i-FI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probability</a:t>
            </a:r>
            <a:r>
              <a:rPr lang="fi-FI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i-FI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distribution</a:t>
            </a:r>
            <a:r>
              <a:rPr lang="fi-FI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</p:txBody>
      </p:sp>
      <p:pic>
        <p:nvPicPr>
          <p:cNvPr id="287" name="Google Shape;287;p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70704" y="4213773"/>
            <a:ext cx="3596384" cy="2252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3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143807" y="4242940"/>
            <a:ext cx="3596384" cy="225283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9" name="Google Shape;289;p30"/>
          <p:cNvCxnSpPr/>
          <p:nvPr/>
        </p:nvCxnSpPr>
        <p:spPr>
          <a:xfrm>
            <a:off x="4287078" y="4683345"/>
            <a:ext cx="3617843" cy="0"/>
          </a:xfrm>
          <a:prstGeom prst="straightConnector1">
            <a:avLst/>
          </a:prstGeom>
          <a:noFill/>
          <a:ln w="571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16266243-B77A-4513-B403-3B1D6D0D479E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Google Shape;99;p14">
            <a:extLst>
              <a:ext uri="{FF2B5EF4-FFF2-40B4-BE49-F238E27FC236}">
                <a16:creationId xmlns:a16="http://schemas.microsoft.com/office/drawing/2014/main" id="{01144756-7474-8348-9C56-28D6FB96E7E8}"/>
              </a:ext>
            </a:extLst>
          </p:cNvPr>
          <p:cNvSpPr txBox="1"/>
          <p:nvPr/>
        </p:nvSpPr>
        <p:spPr>
          <a:xfrm>
            <a:off x="152244" y="87044"/>
            <a:ext cx="11117580" cy="746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libri"/>
              <a:buNone/>
            </a:pPr>
            <a:r>
              <a:rPr lang="fi-FI" sz="4000" dirty="0">
                <a:solidFill>
                  <a:schemeClr val="dk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KL </a:t>
            </a:r>
            <a:r>
              <a:rPr lang="fi-FI" sz="4000" dirty="0" err="1">
                <a:solidFill>
                  <a:schemeClr val="dk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divergence</a:t>
            </a:r>
            <a:endParaRPr sz="4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33"/>
          <p:cNvSpPr txBox="1"/>
          <p:nvPr/>
        </p:nvSpPr>
        <p:spPr>
          <a:xfrm>
            <a:off x="414337" y="1338604"/>
            <a:ext cx="11058525" cy="461624"/>
          </a:xfrm>
          <a:prstGeom prst="rect">
            <a:avLst/>
          </a:prstGeom>
          <a:solidFill>
            <a:srgbClr val="ECF3F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fi-FI" sz="2400" b="1" dirty="0"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PURPOSE: </a:t>
            </a:r>
            <a:r>
              <a:rPr lang="fi-FI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Select the best approach to answer the questions</a:t>
            </a:r>
            <a:endParaRPr dirty="0"/>
          </a:p>
        </p:txBody>
      </p:sp>
      <p:sp>
        <p:nvSpPr>
          <p:cNvPr id="320" name="Google Shape;320;p33"/>
          <p:cNvSpPr txBox="1"/>
          <p:nvPr/>
        </p:nvSpPr>
        <p:spPr>
          <a:xfrm>
            <a:off x="623075" y="1862479"/>
            <a:ext cx="3419475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+mj-lt"/>
              <a:buAutoNum type="arabicPeriod"/>
            </a:pPr>
            <a:r>
              <a:rPr lang="fi-FI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tools? (MECHANICS)</a:t>
            </a:r>
            <a:endParaRPr sz="2000" dirty="0"/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+mj-lt"/>
              <a:buAutoNum type="arabicPeriod"/>
            </a:pPr>
            <a:r>
              <a:rPr lang="fi-FI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level of abstraction? </a:t>
            </a:r>
            <a:endParaRPr sz="2000" dirty="0"/>
          </a:p>
        </p:txBody>
      </p:sp>
      <p:sp>
        <p:nvSpPr>
          <p:cNvPr id="322" name="Google Shape;322;p33"/>
          <p:cNvSpPr txBox="1"/>
          <p:nvPr/>
        </p:nvSpPr>
        <p:spPr>
          <a:xfrm>
            <a:off x="567550" y="2624157"/>
            <a:ext cx="10248900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to </a:t>
            </a:r>
            <a:r>
              <a:rPr lang="fi-FI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select</a:t>
            </a:r>
            <a:r>
              <a:rPr lang="fi-FI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 </a:t>
            </a:r>
            <a:r>
              <a:rPr lang="fi-FI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approach</a:t>
            </a:r>
            <a:r>
              <a:rPr lang="fi-FI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 </a:t>
            </a:r>
            <a:endParaRPr sz="20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000" b="1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Knowledge </a:t>
            </a:r>
            <a:r>
              <a:rPr lang="fi-FI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</a:t>
            </a:r>
            <a:r>
              <a:rPr lang="fi-FI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</a:t>
            </a:r>
            <a:r>
              <a:rPr lang="fi-FI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i-FI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approach</a:t>
            </a:r>
            <a:r>
              <a:rPr lang="fi-FI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strength and limitations is </a:t>
            </a:r>
            <a:r>
              <a:rPr lang="fi-FI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necessary</a:t>
            </a:r>
            <a:r>
              <a:rPr lang="fi-FI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000" dirty="0"/>
          </a:p>
        </p:txBody>
      </p:sp>
      <p:sp>
        <p:nvSpPr>
          <p:cNvPr id="323" name="Google Shape;323;p33"/>
          <p:cNvSpPr txBox="1"/>
          <p:nvPr/>
        </p:nvSpPr>
        <p:spPr>
          <a:xfrm>
            <a:off x="509587" y="4164529"/>
            <a:ext cx="10963275" cy="2246729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0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  <a:endParaRPr sz="20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Approach</a:t>
            </a:r>
            <a:r>
              <a:rPr lang="fi-FI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choice: Bayesian Brain Theory: Bayesian statistics and Beliefs updating. </a:t>
            </a:r>
            <a:endParaRPr sz="20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Why? </a:t>
            </a:r>
            <a:endParaRPr sz="20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i-FI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Optimal</a:t>
            </a:r>
            <a:r>
              <a:rPr lang="fi-FI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i-FI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approach</a:t>
            </a:r>
            <a:r>
              <a:rPr lang="fi-FI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deal with differences between sensory surprise and information for beliefs update. </a:t>
            </a:r>
            <a:endParaRPr sz="20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i-FI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Neurobiological plausibility of Dopamine as responsible for beliefs updating and its pathology </a:t>
            </a:r>
            <a:endParaRPr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457501D-678F-4E40-9B4A-6DF9D7309A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3100" y="74741"/>
            <a:ext cx="6438900" cy="11811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42EA6BD-F28F-44FB-9137-4B09C79DC4FC}"/>
              </a:ext>
            </a:extLst>
          </p:cNvPr>
          <p:cNvSpPr/>
          <p:nvPr/>
        </p:nvSpPr>
        <p:spPr>
          <a:xfrm rot="16200000" flipV="1">
            <a:off x="-407809" y="420978"/>
            <a:ext cx="894735" cy="791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Google Shape;99;p14">
            <a:extLst>
              <a:ext uri="{FF2B5EF4-FFF2-40B4-BE49-F238E27FC236}">
                <a16:creationId xmlns:a16="http://schemas.microsoft.com/office/drawing/2014/main" id="{E0270CBE-C66C-4BB8-A35A-0A86CBB2DCF3}"/>
              </a:ext>
            </a:extLst>
          </p:cNvPr>
          <p:cNvSpPr txBox="1"/>
          <p:nvPr/>
        </p:nvSpPr>
        <p:spPr>
          <a:xfrm>
            <a:off x="152244" y="87044"/>
            <a:ext cx="1111758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libri"/>
              <a:buNone/>
            </a:pPr>
            <a:r>
              <a:rPr lang="fi-FI" sz="3900" dirty="0">
                <a:solidFill>
                  <a:schemeClr val="dk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STEP 5: Approach </a:t>
            </a:r>
            <a:br>
              <a:rPr lang="fi-FI" sz="3200" dirty="0">
                <a:solidFill>
                  <a:schemeClr val="dk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</a:br>
            <a:r>
              <a:rPr lang="fi-FI" sz="1900" dirty="0">
                <a:solidFill>
                  <a:schemeClr val="dk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IMPLEMENTING THE MODEL </a:t>
            </a:r>
            <a:endParaRPr sz="1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FA3A3F63AB5A4CB7545F4A4F5DA748" ma:contentTypeVersion="8" ma:contentTypeDescription="Create a new document." ma:contentTypeScope="" ma:versionID="5b86aa85beb5c5be497d650d2735d04b">
  <xsd:schema xmlns:xsd="http://www.w3.org/2001/XMLSchema" xmlns:xs="http://www.w3.org/2001/XMLSchema" xmlns:p="http://schemas.microsoft.com/office/2006/metadata/properties" xmlns:ns2="46f2f5ee-1d06-48d0-a48b-171d8a5db8c4" xmlns:ns3="a71d853a-9160-4b06-8871-a2258eaa9eee" targetNamespace="http://schemas.microsoft.com/office/2006/metadata/properties" ma:root="true" ma:fieldsID="d5a243d464bd3cd7a316a20985c255ec" ns2:_="" ns3:_="">
    <xsd:import namespace="46f2f5ee-1d06-48d0-a48b-171d8a5db8c4"/>
    <xsd:import namespace="a71d853a-9160-4b06-8871-a2258eaa9e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f2f5ee-1d06-48d0-a48b-171d8a5db8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1d853a-9160-4b06-8871-a2258eaa9ee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6AD01C-BFC8-4C8F-AAFA-1C5B2FBA1FD2}"/>
</file>

<file path=customXml/itemProps2.xml><?xml version="1.0" encoding="utf-8"?>
<ds:datastoreItem xmlns:ds="http://schemas.openxmlformats.org/officeDocument/2006/customXml" ds:itemID="{5E1B9D76-0310-408E-B411-A43C8C4B6D18}"/>
</file>

<file path=customXml/itemProps3.xml><?xml version="1.0" encoding="utf-8"?>
<ds:datastoreItem xmlns:ds="http://schemas.openxmlformats.org/officeDocument/2006/customXml" ds:itemID="{07772154-DF89-46EA-932D-4F61A0618DFB}"/>
</file>

<file path=docProps/app.xml><?xml version="1.0" encoding="utf-8"?>
<Properties xmlns="http://schemas.openxmlformats.org/officeDocument/2006/extended-properties" xmlns:vt="http://schemas.openxmlformats.org/officeDocument/2006/docPropsVTypes">
  <TotalTime>5999</TotalTime>
  <Words>515</Words>
  <Application>Microsoft Macintosh PowerPoint</Application>
  <PresentationFormat>Widescreen</PresentationFormat>
  <Paragraphs>136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</vt:lpstr>
      <vt:lpstr>Calibri Light</vt:lpstr>
      <vt:lpstr>Cambria Math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Castaldo, Francesca</dc:creator>
  <cp:lastModifiedBy>Alves Anet, Agatha</cp:lastModifiedBy>
  <cp:revision>23</cp:revision>
  <dcterms:created xsi:type="dcterms:W3CDTF">2021-04-09T15:10:30Z</dcterms:created>
  <dcterms:modified xsi:type="dcterms:W3CDTF">2021-05-04T16:51:30Z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0x010100D8FA3A3F63AB5A4CB7545F4A4F5DA748</vt:lpwstr>
  </property>
</Properties>
</file>