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98" r:id="rId10"/>
    <p:sldId id="300" r:id="rId11"/>
    <p:sldId id="302" r:id="rId12"/>
    <p:sldId id="301" r:id="rId13"/>
    <p:sldId id="265" r:id="rId14"/>
    <p:sldId id="303" r:id="rId15"/>
    <p:sldId id="305" r:id="rId16"/>
    <p:sldId id="299" r:id="rId17"/>
    <p:sldId id="30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20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1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23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17B0E7-681C-4113-9579-7EA5EB746954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486E3C03-FACE-4F67-8FD3-D5C4671D3225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GB" dirty="0">
              <a:latin typeface="Calibri Light" panose="020F0302020204030204" pitchFamily="34" charset="0"/>
              <a:cs typeface="Calibri Light" panose="020F0302020204030204" pitchFamily="34" charset="0"/>
            </a:rPr>
            <a:t>Framing the question </a:t>
          </a:r>
        </a:p>
      </dgm:t>
    </dgm:pt>
    <dgm:pt modelId="{404EC8BD-86B9-4370-B548-A4BB01F6DBDF}" type="parTrans" cxnId="{7C13AA4A-E632-461C-8C2B-C420F21FC8DE}">
      <dgm:prSet/>
      <dgm:spPr/>
      <dgm:t>
        <a:bodyPr/>
        <a:lstStyle/>
        <a:p>
          <a:endParaRPr lang="en-GB">
            <a:latin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BCF93642-9119-4ADC-A1F7-6661EBED08BC}" type="sibTrans" cxnId="{7C13AA4A-E632-461C-8C2B-C420F21FC8DE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endParaRPr lang="en-GB">
            <a:latin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E5B357D0-5536-4300-9503-5BC823B14B31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GB" dirty="0">
              <a:latin typeface="Calibri Light" panose="020F0302020204030204" pitchFamily="34" charset="0"/>
              <a:cs typeface="Calibri Light" panose="020F0302020204030204" pitchFamily="34" charset="0"/>
            </a:rPr>
            <a:t>Implementing the Model</a:t>
          </a:r>
        </a:p>
      </dgm:t>
    </dgm:pt>
    <dgm:pt modelId="{C988A0CE-16B4-41A3-AF3A-2E53E311FB8B}" type="parTrans" cxnId="{10E897E6-99A8-4AB1-A398-1546BDE2BD6D}">
      <dgm:prSet/>
      <dgm:spPr/>
      <dgm:t>
        <a:bodyPr/>
        <a:lstStyle/>
        <a:p>
          <a:endParaRPr lang="en-GB">
            <a:latin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D5C60D98-9566-4CE7-818C-2D8871319DEA}" type="sibTrans" cxnId="{10E897E6-99A8-4AB1-A398-1546BDE2BD6D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endParaRPr lang="en-GB">
            <a:latin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2E4E6B62-9DC3-4AC1-8F58-7E448C7E1F42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GB" dirty="0">
              <a:latin typeface="Calibri Light" panose="020F0302020204030204" pitchFamily="34" charset="0"/>
              <a:cs typeface="Calibri Light" panose="020F0302020204030204" pitchFamily="34" charset="0"/>
            </a:rPr>
            <a:t>Model Testing </a:t>
          </a:r>
        </a:p>
      </dgm:t>
    </dgm:pt>
    <dgm:pt modelId="{C8DD9324-A53E-4510-BDAD-201359236DC1}" type="parTrans" cxnId="{BDCBC3F2-1611-42FC-866C-EE612D4A8A1B}">
      <dgm:prSet/>
      <dgm:spPr/>
      <dgm:t>
        <a:bodyPr/>
        <a:lstStyle/>
        <a:p>
          <a:endParaRPr lang="en-GB">
            <a:latin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17DD3D2C-B501-4E42-BD65-620B11EAE3DB}" type="sibTrans" cxnId="{BDCBC3F2-1611-42FC-866C-EE612D4A8A1B}">
      <dgm:prSet/>
      <dgm:spPr/>
      <dgm:t>
        <a:bodyPr/>
        <a:lstStyle/>
        <a:p>
          <a:endParaRPr lang="en-GB">
            <a:latin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73685E11-F41E-47FD-AB97-76D0D9DF1BA2}" type="pres">
      <dgm:prSet presAssocID="{3D17B0E7-681C-4113-9579-7EA5EB746954}" presName="linearFlow" presStyleCnt="0">
        <dgm:presLayoutVars>
          <dgm:resizeHandles val="exact"/>
        </dgm:presLayoutVars>
      </dgm:prSet>
      <dgm:spPr/>
    </dgm:pt>
    <dgm:pt modelId="{BA420320-A92E-4DBD-9760-CB4767476B9F}" type="pres">
      <dgm:prSet presAssocID="{486E3C03-FACE-4F67-8FD3-D5C4671D3225}" presName="node" presStyleLbl="node1" presStyleIdx="0" presStyleCnt="3">
        <dgm:presLayoutVars>
          <dgm:bulletEnabled val="1"/>
        </dgm:presLayoutVars>
      </dgm:prSet>
      <dgm:spPr/>
    </dgm:pt>
    <dgm:pt modelId="{07607AF7-D2DA-430D-B44B-619E4E97A0B7}" type="pres">
      <dgm:prSet presAssocID="{BCF93642-9119-4ADC-A1F7-6661EBED08BC}" presName="sibTrans" presStyleLbl="sibTrans2D1" presStyleIdx="0" presStyleCnt="2"/>
      <dgm:spPr/>
    </dgm:pt>
    <dgm:pt modelId="{54DA85E0-D46E-40D4-A7E1-66EAE312E75A}" type="pres">
      <dgm:prSet presAssocID="{BCF93642-9119-4ADC-A1F7-6661EBED08BC}" presName="connectorText" presStyleLbl="sibTrans2D1" presStyleIdx="0" presStyleCnt="2"/>
      <dgm:spPr/>
    </dgm:pt>
    <dgm:pt modelId="{57408A4F-D5DF-48AF-9320-6BCEC3CF9CD2}" type="pres">
      <dgm:prSet presAssocID="{E5B357D0-5536-4300-9503-5BC823B14B31}" presName="node" presStyleLbl="node1" presStyleIdx="1" presStyleCnt="3">
        <dgm:presLayoutVars>
          <dgm:bulletEnabled val="1"/>
        </dgm:presLayoutVars>
      </dgm:prSet>
      <dgm:spPr/>
    </dgm:pt>
    <dgm:pt modelId="{29456D9C-C024-4C98-B54A-655ABCE945B8}" type="pres">
      <dgm:prSet presAssocID="{D5C60D98-9566-4CE7-818C-2D8871319DEA}" presName="sibTrans" presStyleLbl="sibTrans2D1" presStyleIdx="1" presStyleCnt="2"/>
      <dgm:spPr/>
    </dgm:pt>
    <dgm:pt modelId="{20CF8733-4E18-4BF4-9155-7B837E5086D4}" type="pres">
      <dgm:prSet presAssocID="{D5C60D98-9566-4CE7-818C-2D8871319DEA}" presName="connectorText" presStyleLbl="sibTrans2D1" presStyleIdx="1" presStyleCnt="2"/>
      <dgm:spPr/>
    </dgm:pt>
    <dgm:pt modelId="{88DC9ADA-C28D-48EC-8D39-4B616125A958}" type="pres">
      <dgm:prSet presAssocID="{2E4E6B62-9DC3-4AC1-8F58-7E448C7E1F42}" presName="node" presStyleLbl="node1" presStyleIdx="2" presStyleCnt="3">
        <dgm:presLayoutVars>
          <dgm:bulletEnabled val="1"/>
        </dgm:presLayoutVars>
      </dgm:prSet>
      <dgm:spPr/>
    </dgm:pt>
  </dgm:ptLst>
  <dgm:cxnLst>
    <dgm:cxn modelId="{6BFB9223-CA64-47B0-BD79-4FC3AA09B448}" type="presOf" srcId="{D5C60D98-9566-4CE7-818C-2D8871319DEA}" destId="{20CF8733-4E18-4BF4-9155-7B837E5086D4}" srcOrd="1" destOrd="0" presId="urn:microsoft.com/office/officeart/2005/8/layout/process2"/>
    <dgm:cxn modelId="{7C13AA4A-E632-461C-8C2B-C420F21FC8DE}" srcId="{3D17B0E7-681C-4113-9579-7EA5EB746954}" destId="{486E3C03-FACE-4F67-8FD3-D5C4671D3225}" srcOrd="0" destOrd="0" parTransId="{404EC8BD-86B9-4370-B548-A4BB01F6DBDF}" sibTransId="{BCF93642-9119-4ADC-A1F7-6661EBED08BC}"/>
    <dgm:cxn modelId="{5D32DF6B-4A9C-4D9C-9C55-73D67EAF6DC3}" type="presOf" srcId="{BCF93642-9119-4ADC-A1F7-6661EBED08BC}" destId="{07607AF7-D2DA-430D-B44B-619E4E97A0B7}" srcOrd="0" destOrd="0" presId="urn:microsoft.com/office/officeart/2005/8/layout/process2"/>
    <dgm:cxn modelId="{66C0356E-E891-496E-9BAA-52E9B13D0A25}" type="presOf" srcId="{BCF93642-9119-4ADC-A1F7-6661EBED08BC}" destId="{54DA85E0-D46E-40D4-A7E1-66EAE312E75A}" srcOrd="1" destOrd="0" presId="urn:microsoft.com/office/officeart/2005/8/layout/process2"/>
    <dgm:cxn modelId="{8FDDA057-B8C4-46C1-99E4-7DEA2F1E8E70}" type="presOf" srcId="{3D17B0E7-681C-4113-9579-7EA5EB746954}" destId="{73685E11-F41E-47FD-AB97-76D0D9DF1BA2}" srcOrd="0" destOrd="0" presId="urn:microsoft.com/office/officeart/2005/8/layout/process2"/>
    <dgm:cxn modelId="{16B7EFA6-5CED-499A-88A8-AC6833172DCF}" type="presOf" srcId="{E5B357D0-5536-4300-9503-5BC823B14B31}" destId="{57408A4F-D5DF-48AF-9320-6BCEC3CF9CD2}" srcOrd="0" destOrd="0" presId="urn:microsoft.com/office/officeart/2005/8/layout/process2"/>
    <dgm:cxn modelId="{C15F22A9-CE9C-4F53-804B-D66A93200986}" type="presOf" srcId="{2E4E6B62-9DC3-4AC1-8F58-7E448C7E1F42}" destId="{88DC9ADA-C28D-48EC-8D39-4B616125A958}" srcOrd="0" destOrd="0" presId="urn:microsoft.com/office/officeart/2005/8/layout/process2"/>
    <dgm:cxn modelId="{6FCB05B5-AFB4-4859-848C-DF771F2DDF36}" type="presOf" srcId="{486E3C03-FACE-4F67-8FD3-D5C4671D3225}" destId="{BA420320-A92E-4DBD-9760-CB4767476B9F}" srcOrd="0" destOrd="0" presId="urn:microsoft.com/office/officeart/2005/8/layout/process2"/>
    <dgm:cxn modelId="{C33048CA-9481-44A1-A29F-9FB1D9066E23}" type="presOf" srcId="{D5C60D98-9566-4CE7-818C-2D8871319DEA}" destId="{29456D9C-C024-4C98-B54A-655ABCE945B8}" srcOrd="0" destOrd="0" presId="urn:microsoft.com/office/officeart/2005/8/layout/process2"/>
    <dgm:cxn modelId="{10E897E6-99A8-4AB1-A398-1546BDE2BD6D}" srcId="{3D17B0E7-681C-4113-9579-7EA5EB746954}" destId="{E5B357D0-5536-4300-9503-5BC823B14B31}" srcOrd="1" destOrd="0" parTransId="{C988A0CE-16B4-41A3-AF3A-2E53E311FB8B}" sibTransId="{D5C60D98-9566-4CE7-818C-2D8871319DEA}"/>
    <dgm:cxn modelId="{BDCBC3F2-1611-42FC-866C-EE612D4A8A1B}" srcId="{3D17B0E7-681C-4113-9579-7EA5EB746954}" destId="{2E4E6B62-9DC3-4AC1-8F58-7E448C7E1F42}" srcOrd="2" destOrd="0" parTransId="{C8DD9324-A53E-4510-BDAD-201359236DC1}" sibTransId="{17DD3D2C-B501-4E42-BD65-620B11EAE3DB}"/>
    <dgm:cxn modelId="{4C297C8B-5E9F-4C78-87C1-569671084E20}" type="presParOf" srcId="{73685E11-F41E-47FD-AB97-76D0D9DF1BA2}" destId="{BA420320-A92E-4DBD-9760-CB4767476B9F}" srcOrd="0" destOrd="0" presId="urn:microsoft.com/office/officeart/2005/8/layout/process2"/>
    <dgm:cxn modelId="{5EB3238F-5D39-4D3F-A622-3E23A6246A6A}" type="presParOf" srcId="{73685E11-F41E-47FD-AB97-76D0D9DF1BA2}" destId="{07607AF7-D2DA-430D-B44B-619E4E97A0B7}" srcOrd="1" destOrd="0" presId="urn:microsoft.com/office/officeart/2005/8/layout/process2"/>
    <dgm:cxn modelId="{BE524DA3-6AF4-466D-B669-FC91834DD060}" type="presParOf" srcId="{07607AF7-D2DA-430D-B44B-619E4E97A0B7}" destId="{54DA85E0-D46E-40D4-A7E1-66EAE312E75A}" srcOrd="0" destOrd="0" presId="urn:microsoft.com/office/officeart/2005/8/layout/process2"/>
    <dgm:cxn modelId="{9F685473-4CF6-4124-ABF7-7B49AFE09321}" type="presParOf" srcId="{73685E11-F41E-47FD-AB97-76D0D9DF1BA2}" destId="{57408A4F-D5DF-48AF-9320-6BCEC3CF9CD2}" srcOrd="2" destOrd="0" presId="urn:microsoft.com/office/officeart/2005/8/layout/process2"/>
    <dgm:cxn modelId="{BA70CD4F-0829-48A5-A44D-32F05DF4DE9D}" type="presParOf" srcId="{73685E11-F41E-47FD-AB97-76D0D9DF1BA2}" destId="{29456D9C-C024-4C98-B54A-655ABCE945B8}" srcOrd="3" destOrd="0" presId="urn:microsoft.com/office/officeart/2005/8/layout/process2"/>
    <dgm:cxn modelId="{16AEF0A7-5AD6-41B2-A3EF-366744CF0AEC}" type="presParOf" srcId="{29456D9C-C024-4C98-B54A-655ABCE945B8}" destId="{20CF8733-4E18-4BF4-9155-7B837E5086D4}" srcOrd="0" destOrd="0" presId="urn:microsoft.com/office/officeart/2005/8/layout/process2"/>
    <dgm:cxn modelId="{0A9090C0-326D-44B7-9F81-2428A814481B}" type="presParOf" srcId="{73685E11-F41E-47FD-AB97-76D0D9DF1BA2}" destId="{88DC9ADA-C28D-48EC-8D39-4B616125A958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20320-A92E-4DBD-9760-CB4767476B9F}">
      <dsp:nvSpPr>
        <dsp:cNvPr id="0" name=""/>
        <dsp:cNvSpPr/>
      </dsp:nvSpPr>
      <dsp:spPr>
        <a:xfrm>
          <a:off x="2737624" y="0"/>
          <a:ext cx="2301240" cy="1278466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alibri Light" panose="020F0302020204030204" pitchFamily="34" charset="0"/>
              <a:cs typeface="Calibri Light" panose="020F0302020204030204" pitchFamily="34" charset="0"/>
            </a:rPr>
            <a:t>Framing the question </a:t>
          </a:r>
        </a:p>
      </dsp:txBody>
      <dsp:txXfrm>
        <a:off x="2775069" y="37445"/>
        <a:ext cx="2226350" cy="1203576"/>
      </dsp:txXfrm>
    </dsp:sp>
    <dsp:sp modelId="{07607AF7-D2DA-430D-B44B-619E4E97A0B7}">
      <dsp:nvSpPr>
        <dsp:cNvPr id="0" name=""/>
        <dsp:cNvSpPr/>
      </dsp:nvSpPr>
      <dsp:spPr>
        <a:xfrm rot="5400000">
          <a:off x="3648531" y="1310428"/>
          <a:ext cx="479425" cy="5753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300" kern="1200">
            <a:latin typeface="Calibri Light" panose="020F0302020204030204" pitchFamily="34" charset="0"/>
            <a:cs typeface="Calibri Light" panose="020F0302020204030204" pitchFamily="34" charset="0"/>
          </a:endParaRPr>
        </a:p>
      </dsp:txBody>
      <dsp:txXfrm rot="-5400000">
        <a:off x="3715651" y="1358371"/>
        <a:ext cx="345186" cy="335598"/>
      </dsp:txXfrm>
    </dsp:sp>
    <dsp:sp modelId="{57408A4F-D5DF-48AF-9320-6BCEC3CF9CD2}">
      <dsp:nvSpPr>
        <dsp:cNvPr id="0" name=""/>
        <dsp:cNvSpPr/>
      </dsp:nvSpPr>
      <dsp:spPr>
        <a:xfrm>
          <a:off x="2737624" y="1917700"/>
          <a:ext cx="2301240" cy="1278466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alibri Light" panose="020F0302020204030204" pitchFamily="34" charset="0"/>
              <a:cs typeface="Calibri Light" panose="020F0302020204030204" pitchFamily="34" charset="0"/>
            </a:rPr>
            <a:t>Implementing the Model</a:t>
          </a:r>
        </a:p>
      </dsp:txBody>
      <dsp:txXfrm>
        <a:off x="2775069" y="1955145"/>
        <a:ext cx="2226350" cy="1203576"/>
      </dsp:txXfrm>
    </dsp:sp>
    <dsp:sp modelId="{29456D9C-C024-4C98-B54A-655ABCE945B8}">
      <dsp:nvSpPr>
        <dsp:cNvPr id="0" name=""/>
        <dsp:cNvSpPr/>
      </dsp:nvSpPr>
      <dsp:spPr>
        <a:xfrm rot="5400000">
          <a:off x="3648531" y="3228128"/>
          <a:ext cx="479425" cy="5753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300" kern="1200">
            <a:latin typeface="Calibri Light" panose="020F0302020204030204" pitchFamily="34" charset="0"/>
            <a:cs typeface="Calibri Light" panose="020F0302020204030204" pitchFamily="34" charset="0"/>
          </a:endParaRPr>
        </a:p>
      </dsp:txBody>
      <dsp:txXfrm rot="-5400000">
        <a:off x="3715651" y="3276071"/>
        <a:ext cx="345186" cy="335598"/>
      </dsp:txXfrm>
    </dsp:sp>
    <dsp:sp modelId="{88DC9ADA-C28D-48EC-8D39-4B616125A958}">
      <dsp:nvSpPr>
        <dsp:cNvPr id="0" name=""/>
        <dsp:cNvSpPr/>
      </dsp:nvSpPr>
      <dsp:spPr>
        <a:xfrm>
          <a:off x="2737624" y="3835400"/>
          <a:ext cx="2301240" cy="1278466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alibri Light" panose="020F0302020204030204" pitchFamily="34" charset="0"/>
              <a:cs typeface="Calibri Light" panose="020F0302020204030204" pitchFamily="34" charset="0"/>
            </a:rPr>
            <a:t>Model Testing </a:t>
          </a:r>
        </a:p>
      </dsp:txBody>
      <dsp:txXfrm>
        <a:off x="2775069" y="3872845"/>
        <a:ext cx="2226350" cy="12035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FAF88-4B8E-4311-97E6-AF17581E3494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0156A-9241-4840-901F-951E4473D1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814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i-FI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10</a:t>
            </a:fld>
            <a:endParaRPr kumimoji="0" lang="fi-FI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50822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403453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i-FI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</a:t>
            </a:fld>
            <a:endParaRPr kumimoji="0" lang="fi-FI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20431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i-FI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</a:t>
            </a:fld>
            <a:endParaRPr kumimoji="0" lang="fi-FI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52626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/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9" name="Google Shape;179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i-FI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/>
            <a:endParaRPr dirty="0"/>
          </a:p>
        </p:txBody>
      </p:sp>
      <p:sp>
        <p:nvSpPr>
          <p:cNvPr id="179" name="Google Shape;179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i-FI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55887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dirty="0"/>
          </a:p>
        </p:txBody>
      </p:sp>
      <p:sp>
        <p:nvSpPr>
          <p:cNvPr id="179" name="Google Shape;179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i-FI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94355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i-FI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16</a:t>
            </a:fld>
            <a:endParaRPr kumimoji="0" lang="fi-FI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67683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i-FI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17</a:t>
            </a:fld>
            <a:endParaRPr kumimoji="0" lang="fi-FI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Notes Placeholder 2">
            <a:extLst>
              <a:ext uri="{FF2B5EF4-FFF2-40B4-BE49-F238E27FC236}">
                <a16:creationId xmlns:a16="http://schemas.microsoft.com/office/drawing/2014/main" id="{EAE61313-1366-4896-95F6-B20F6AF952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</p:spPr>
        <p:txBody>
          <a:bodyPr/>
          <a:lstStyle/>
          <a:p>
            <a:pPr marL="0" indent="0">
              <a:buClr>
                <a:srgbClr val="0070C0"/>
              </a:buClr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2121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</p:txBody>
      </p:sp>
      <p:sp>
        <p:nvSpPr>
          <p:cNvPr id="96" name="Google Shape;9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i-FI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p3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4424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/>
            <a:endParaRPr lang="en-US" sz="1200" dirty="0"/>
          </a:p>
          <a:p>
            <a:pPr marL="0" lvl="0" indent="0"/>
            <a:endParaRPr sz="1200" dirty="0"/>
          </a:p>
        </p:txBody>
      </p:sp>
      <p:sp>
        <p:nvSpPr>
          <p:cNvPr id="106" name="Google Shape;106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i-FI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ca94ce6846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gca94ce6846_0_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fi-FI" sz="1000" dirty="0"/>
          </a:p>
          <a:p>
            <a:pPr marL="0" lvl="0" indent="0">
              <a:lnSpc>
                <a:spcPct val="115000"/>
              </a:lnSpc>
              <a:buSzPts val="1100"/>
            </a:pPr>
            <a:endParaRPr lang="fi-FI" sz="1000" dirty="0"/>
          </a:p>
        </p:txBody>
      </p:sp>
      <p:sp>
        <p:nvSpPr>
          <p:cNvPr id="118" name="Google Shape;118;gca94ce6846_0_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i-FI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ca94ce6846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gca94ce6846_0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lnSpc>
                <a:spcPct val="90000"/>
              </a:lnSpc>
              <a:spcBef>
                <a:spcPts val="1000"/>
              </a:spcBef>
              <a:buClr>
                <a:srgbClr val="0070C0"/>
              </a:buClr>
            </a:pPr>
            <a:endParaRPr sz="1200" dirty="0"/>
          </a:p>
        </p:txBody>
      </p:sp>
      <p:sp>
        <p:nvSpPr>
          <p:cNvPr id="130" name="Google Shape;130;gca94ce6846_0_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i-FI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139" name="Google Shape;139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i-FI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9" name="Google Shape;149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i-FI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9" name="Google Shape;16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i-FI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i-FI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9</a:t>
            </a:fld>
            <a:endParaRPr kumimoji="0" lang="fi-FI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5120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2788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70212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724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6741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266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7570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24793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60585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0634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395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6675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480153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nas.org/content/116/52/26266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hyperlink" Target="https://youtu.be/KxldhMR5PxA?t=32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/>
          <p:nvPr/>
        </p:nvSpPr>
        <p:spPr>
          <a:xfrm>
            <a:off x="-1" y="0"/>
            <a:ext cx="9497021" cy="1200288"/>
          </a:xfrm>
          <a:prstGeom prst="rect">
            <a:avLst/>
          </a:prstGeom>
          <a:solidFill>
            <a:srgbClr val="9AB8D2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1" name="Google Shape;91;p13" descr="Academic Manual - UCL – University College Lond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97021" y="0"/>
            <a:ext cx="2694979" cy="12002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9AE01DA-3C77-4D5A-BE5E-12C54E279505}"/>
              </a:ext>
            </a:extLst>
          </p:cNvPr>
          <p:cNvSpPr/>
          <p:nvPr/>
        </p:nvSpPr>
        <p:spPr>
          <a:xfrm>
            <a:off x="5073445" y="3810684"/>
            <a:ext cx="7118555" cy="492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61388A-17AA-4484-B7BD-C07092BFB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6296" y="2766218"/>
            <a:ext cx="6034548" cy="1325563"/>
          </a:xfrm>
        </p:spPr>
        <p:txBody>
          <a:bodyPr/>
          <a:lstStyle/>
          <a:p>
            <a:pPr algn="r"/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Computational Modelling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2D44EE-1F00-4B11-94A9-58A969584ACE}"/>
              </a:ext>
            </a:extLst>
          </p:cNvPr>
          <p:cNvSpPr txBox="1"/>
          <p:nvPr/>
        </p:nvSpPr>
        <p:spPr>
          <a:xfrm>
            <a:off x="5073445" y="4051859"/>
            <a:ext cx="6677257" cy="885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fi-FI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Agatha Anet, Saurabh Joshi, Francesca Castaldo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fi-FI" sz="2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Expert: </a:t>
            </a:r>
            <a:r>
              <a:rPr kumimoji="0" lang="fi-FI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Dr Michael Moutoussis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7B62C7C-2B0D-44C9-ACC7-72439FB39FE5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" name="Google Shape;99;p14">
            <a:extLst>
              <a:ext uri="{FF2B5EF4-FFF2-40B4-BE49-F238E27FC236}">
                <a16:creationId xmlns:a16="http://schemas.microsoft.com/office/drawing/2014/main" id="{BB1F2FC1-BAAC-44B8-BCD0-A1AB83D9024F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Calibri"/>
              <a:buNone/>
              <a:tabLst/>
              <a:defRPr/>
            </a:pPr>
            <a:r>
              <a:rPr kumimoji="0" lang="fi-FI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Framing the question </a:t>
            </a:r>
            <a:endParaRPr kumimoji="0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171100-7A72-4B12-9E91-4271D7BB4952}"/>
              </a:ext>
            </a:extLst>
          </p:cNvPr>
          <p:cNvSpPr/>
          <p:nvPr/>
        </p:nvSpPr>
        <p:spPr>
          <a:xfrm>
            <a:off x="249044" y="1569416"/>
            <a:ext cx="10634546" cy="37756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STEP 2. </a:t>
            </a: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LITERATURE REVIEW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623888" marR="0" lvl="0" indent="-623888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What is known in the field</a:t>
            </a:r>
          </a:p>
          <a:p>
            <a:pPr marL="623888" marR="0" lvl="0" indent="-623888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What has already been done? Can be used as a starting point? </a:t>
            </a:r>
          </a:p>
          <a:p>
            <a:pPr marL="623888" marR="0" lvl="0" indent="-623888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What are the hypotheses in the field? </a:t>
            </a:r>
          </a:p>
          <a:p>
            <a:pPr marL="623888" marR="0" lvl="0" indent="-623888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What skill sets are required?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8837DCF-1658-418A-9A67-D6A8566C1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0506" y="87044"/>
            <a:ext cx="542925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17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7B62C7C-2B0D-44C9-ACC7-72439FB39FE5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" name="Google Shape;99;p14">
            <a:extLst>
              <a:ext uri="{FF2B5EF4-FFF2-40B4-BE49-F238E27FC236}">
                <a16:creationId xmlns:a16="http://schemas.microsoft.com/office/drawing/2014/main" id="{BB1F2FC1-BAAC-44B8-BCD0-A1AB83D9024F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Calibri"/>
              <a:buNone/>
              <a:tabLst/>
              <a:defRPr/>
            </a:pPr>
            <a:r>
              <a:rPr kumimoji="0" lang="fi-FI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Framing the question </a:t>
            </a:r>
            <a:endParaRPr kumimoji="0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8F8F83-927A-43F3-95F2-84BA2AB5731F}"/>
              </a:ext>
            </a:extLst>
          </p:cNvPr>
          <p:cNvSpPr/>
          <p:nvPr/>
        </p:nvSpPr>
        <p:spPr>
          <a:xfrm>
            <a:off x="249043" y="1296407"/>
            <a:ext cx="10801815" cy="37756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STEP 3. </a:t>
            </a: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IDENTIFY INGREDIENTS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3200" b="0" i="0" u="none" strike="noStrike" kern="0" cap="none" spc="0" normalizeH="0" baseline="0" noProof="0" dirty="0">
              <a:ln w="0"/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Parameters &amp; Variables 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Observed/measured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Constraints &amp; initial values 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 library of potential explanatory mechanisms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D40F00-3BE6-4706-915F-0F751A4BE3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0506" y="87044"/>
            <a:ext cx="542925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60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7B62C7C-2B0D-44C9-ACC7-72439FB39FE5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" name="Google Shape;99;p14">
            <a:extLst>
              <a:ext uri="{FF2B5EF4-FFF2-40B4-BE49-F238E27FC236}">
                <a16:creationId xmlns:a16="http://schemas.microsoft.com/office/drawing/2014/main" id="{BB1F2FC1-BAAC-44B8-BCD0-A1AB83D9024F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Calibri"/>
              <a:buNone/>
              <a:tabLst/>
              <a:defRPr/>
            </a:pPr>
            <a:r>
              <a:rPr kumimoji="0" lang="fi-FI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Framing the question </a:t>
            </a:r>
            <a:endParaRPr kumimoji="0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11263BD-DE97-4089-9AEF-3593AFE54DB5}"/>
              </a:ext>
            </a:extLst>
          </p:cNvPr>
          <p:cNvSpPr/>
          <p:nvPr/>
        </p:nvSpPr>
        <p:spPr>
          <a:xfrm>
            <a:off x="304800" y="1249820"/>
            <a:ext cx="11117580" cy="4468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STEP 4. </a:t>
            </a: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QUANTIFY HYPOTHESES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3200" b="0" i="0" u="none" strike="noStrike" kern="0" cap="none" spc="0" normalizeH="0" baseline="0" noProof="0" dirty="0">
              <a:ln w="0"/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Relation between variables, mediated by hypothesized mechanisms and interactions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Chain together input &amp; outputs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Results: relation/equations/codes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Variables in a table -&gt; math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108D21-28E9-41E4-B84E-6D53927DC5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4240" y="87044"/>
            <a:ext cx="5410200" cy="10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765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216E189-C53D-41A7-AD42-6B82B9E57F6A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6" name="Google Shape;99;p14">
            <a:extLst>
              <a:ext uri="{FF2B5EF4-FFF2-40B4-BE49-F238E27FC236}">
                <a16:creationId xmlns:a16="http://schemas.microsoft.com/office/drawing/2014/main" id="{8BDF9656-D805-4023-8E81-0F620B246FDD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Calibri"/>
              <a:buNone/>
              <a:tabLst/>
              <a:defRPr/>
            </a:pPr>
            <a:r>
              <a:rPr kumimoji="0" lang="fi-FI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Implementing the Model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8F7A0E-B0CB-4DA1-8BF2-8BC12156B099}"/>
              </a:ext>
            </a:extLst>
          </p:cNvPr>
          <p:cNvSpPr/>
          <p:nvPr/>
        </p:nvSpPr>
        <p:spPr>
          <a:xfrm>
            <a:off x="152244" y="1104855"/>
            <a:ext cx="11117580" cy="4468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STEP 5. </a:t>
            </a: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MODELLING APPROACH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3200" b="0" i="0" u="none" strike="noStrike" kern="0" cap="none" spc="0" normalizeH="0" baseline="0" noProof="0" dirty="0">
              <a:ln w="0"/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Represents ingredients and hypotheses (building blocks) 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Express all needed relationships, mechanism and concepts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Also determines how the model will be solved (simulated)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Determine level of abstraction 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Stay as high-level as possible, but be as detailed as needed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BBE7BC-029C-4E63-9CDA-34950D27C4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3777" y="87044"/>
            <a:ext cx="5708223" cy="1017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216E189-C53D-41A7-AD42-6B82B9E57F6A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6" name="Google Shape;99;p14">
            <a:extLst>
              <a:ext uri="{FF2B5EF4-FFF2-40B4-BE49-F238E27FC236}">
                <a16:creationId xmlns:a16="http://schemas.microsoft.com/office/drawing/2014/main" id="{8BDF9656-D805-4023-8E81-0F620B246FDD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Calibri"/>
              <a:buNone/>
              <a:tabLst/>
              <a:defRPr/>
            </a:pPr>
            <a:r>
              <a:rPr kumimoji="0" lang="fi-FI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Implementing the Model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27D6B1A-D530-4E6A-9032-A691A128CD99}"/>
              </a:ext>
            </a:extLst>
          </p:cNvPr>
          <p:cNvSpPr/>
          <p:nvPr/>
        </p:nvSpPr>
        <p:spPr>
          <a:xfrm>
            <a:off x="282496" y="1260970"/>
            <a:ext cx="11117579" cy="4468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STEP 6. </a:t>
            </a: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DRAFT THE MODEL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3200" b="0" i="0" u="none" strike="noStrike" kern="0" cap="none" spc="0" normalizeH="0" baseline="0" noProof="0" dirty="0">
              <a:ln w="0"/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Keep it as simple as possible 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Compartmentalize (boxes for model components, arrows for influences/relationship (equations)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Relate box inputs -&gt; outputs 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Should include a way to relate model variables to measurement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7B63C6-A80C-4901-8700-1C2E2FC20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2841" y="89395"/>
            <a:ext cx="5679159" cy="103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62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216E189-C53D-41A7-AD42-6B82B9E57F6A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6" name="Google Shape;99;p14">
            <a:extLst>
              <a:ext uri="{FF2B5EF4-FFF2-40B4-BE49-F238E27FC236}">
                <a16:creationId xmlns:a16="http://schemas.microsoft.com/office/drawing/2014/main" id="{8BDF9656-D805-4023-8E81-0F620B246FDD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Calibri"/>
              <a:buNone/>
              <a:tabLst/>
              <a:defRPr/>
            </a:pPr>
            <a:r>
              <a:rPr kumimoji="0" lang="fi-FI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Implementing the Model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F1952CE-8D93-495A-B115-58BCDF25BA7C}"/>
              </a:ext>
            </a:extLst>
          </p:cNvPr>
          <p:cNvSpPr/>
          <p:nvPr/>
        </p:nvSpPr>
        <p:spPr>
          <a:xfrm>
            <a:off x="271345" y="1004859"/>
            <a:ext cx="11548948" cy="4468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STEP 7. </a:t>
            </a: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IMPLEMENT THE MODEL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3200" b="0" i="0" u="none" strike="noStrike" kern="0" cap="none" spc="0" normalizeH="0" baseline="0" noProof="0" dirty="0">
              <a:ln w="0"/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  <a:p>
            <a:pPr marL="623888" marR="0" lvl="0" indent="-623888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Fill each model element in the draft </a:t>
            </a:r>
          </a:p>
          <a:p>
            <a:pPr marL="623888" marR="0" lvl="0" indent="-623888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Unit testing</a:t>
            </a: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: evaluate functionality of each component </a:t>
            </a:r>
          </a:p>
          <a:p>
            <a:pPr marL="623888" marR="0" lvl="0" indent="-623888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Start with the easiest possible implementation </a:t>
            </a:r>
          </a:p>
          <a:p>
            <a:pPr marL="623888" marR="0" lvl="0" indent="-623888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Add/remove different model elements </a:t>
            </a:r>
          </a:p>
          <a:p>
            <a:pPr marL="623888" marR="0" lvl="0" indent="-623888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Gain insight into working principles &amp; architecture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EB0689-E7EF-4194-A559-0046EDB0B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6824" y="87044"/>
            <a:ext cx="5645176" cy="1015624"/>
          </a:xfrm>
          <a:prstGeom prst="rect">
            <a:avLst/>
          </a:prstGeom>
        </p:spPr>
      </p:pic>
      <p:sp>
        <p:nvSpPr>
          <p:cNvPr id="6" name="Google Shape;321;p33">
            <a:extLst>
              <a:ext uri="{FF2B5EF4-FFF2-40B4-BE49-F238E27FC236}">
                <a16:creationId xmlns:a16="http://schemas.microsoft.com/office/drawing/2014/main" id="{4138D109-40BD-40A5-A863-79E7A999BD4B}"/>
              </a:ext>
            </a:extLst>
          </p:cNvPr>
          <p:cNvSpPr txBox="1"/>
          <p:nvPr/>
        </p:nvSpPr>
        <p:spPr>
          <a:xfrm>
            <a:off x="4103085" y="5763125"/>
            <a:ext cx="3215898" cy="830956"/>
          </a:xfrm>
          <a:prstGeom prst="rect">
            <a:avLst/>
          </a:prstGeom>
          <a:solidFill>
            <a:srgbClr val="FFF5D9"/>
          </a:solidFill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fi-FI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As abstract as possible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fi-FI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As detailed as possible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4577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97500F3-572E-4DEE-B846-9C30A782289B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" name="Google Shape;99;p14">
            <a:extLst>
              <a:ext uri="{FF2B5EF4-FFF2-40B4-BE49-F238E27FC236}">
                <a16:creationId xmlns:a16="http://schemas.microsoft.com/office/drawing/2014/main" id="{2A8EDA69-0C99-455F-B730-556A782411B4}"/>
              </a:ext>
            </a:extLst>
          </p:cNvPr>
          <p:cNvSpPr txBox="1"/>
          <p:nvPr/>
        </p:nvSpPr>
        <p:spPr>
          <a:xfrm>
            <a:off x="152244" y="9406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Calibri"/>
              <a:buNone/>
              <a:tabLst/>
              <a:defRPr/>
            </a:pPr>
            <a:r>
              <a:rPr kumimoji="0" lang="en-GB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Model Testing</a:t>
            </a:r>
            <a:endParaRPr kumimoji="0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600BFD-7D45-4092-8478-A0FCAB645915}"/>
              </a:ext>
            </a:extLst>
          </p:cNvPr>
          <p:cNvSpPr/>
          <p:nvPr/>
        </p:nvSpPr>
        <p:spPr>
          <a:xfrm>
            <a:off x="293648" y="1209007"/>
            <a:ext cx="9932019" cy="4468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STEP 8. </a:t>
            </a: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MODEL COMPLETION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Improve vs overfit (Occam’s razor)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Does the model qualitatively make sense?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Does it speak to the hypotheses?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Does the model answer the original question sufficiently?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Does the model satisfy my own evaluation criteria?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B2FE84-B8FE-4132-83AE-141CE6EBDD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556" y="87044"/>
            <a:ext cx="5643039" cy="102753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ED18A31-66B0-47C0-BE45-804E49C50EDC}"/>
              </a:ext>
            </a:extLst>
          </p:cNvPr>
          <p:cNvSpPr/>
          <p:nvPr/>
        </p:nvSpPr>
        <p:spPr>
          <a:xfrm>
            <a:off x="7821740" y="2458528"/>
            <a:ext cx="1725283" cy="14061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COMPLEX SOLUTION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0DEA37-F08E-43DA-95CB-B4A66556D1A5}"/>
              </a:ext>
            </a:extLst>
          </p:cNvPr>
          <p:cNvSpPr/>
          <p:nvPr/>
        </p:nvSpPr>
        <p:spPr>
          <a:xfrm>
            <a:off x="9544541" y="2458527"/>
            <a:ext cx="1725283" cy="14061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SIMPLE SOLUTION</a:t>
            </a:r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3D9D3EBF-12F4-429B-9068-EAA238311EE6}"/>
              </a:ext>
            </a:extLst>
          </p:cNvPr>
          <p:cNvSpPr/>
          <p:nvPr/>
        </p:nvSpPr>
        <p:spPr>
          <a:xfrm>
            <a:off x="10327094" y="3485641"/>
            <a:ext cx="160175" cy="757984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051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97500F3-572E-4DEE-B846-9C30A782289B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" name="Google Shape;99;p14">
            <a:extLst>
              <a:ext uri="{FF2B5EF4-FFF2-40B4-BE49-F238E27FC236}">
                <a16:creationId xmlns:a16="http://schemas.microsoft.com/office/drawing/2014/main" id="{2A8EDA69-0C99-455F-B730-556A782411B4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Calibri"/>
              <a:buNone/>
              <a:tabLst/>
              <a:defRPr/>
            </a:pPr>
            <a:r>
              <a:rPr kumimoji="0" lang="en-GB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Model Testing</a:t>
            </a:r>
            <a:endParaRPr kumimoji="0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EA5EABF-0040-49AB-9B9E-A1F58C898B7D}"/>
              </a:ext>
            </a:extLst>
          </p:cNvPr>
          <p:cNvSpPr/>
          <p:nvPr/>
        </p:nvSpPr>
        <p:spPr>
          <a:xfrm>
            <a:off x="293648" y="1035124"/>
            <a:ext cx="11898352" cy="5129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STEP 9. </a:t>
            </a: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MODEL EVALUATION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3000" b="0" i="0" u="none" strike="noStrike" kern="0" cap="none" spc="0" normalizeH="0" baseline="0" noProof="0" dirty="0">
              <a:ln w="0"/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Does the model interface with data? </a:t>
            </a:r>
            <a:b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How well does it capture the data? 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Plot predicted vs Observed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Parameter optimization 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Comparison with other models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Does it answer questions/hypotheses/goals with </a:t>
            </a:r>
            <a:r>
              <a:rPr kumimoji="0" lang="en-GB" sz="3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enough detail</a:t>
            </a: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?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9C87EC-ED87-42CD-870C-0C161600B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2388" y="87044"/>
            <a:ext cx="5612295" cy="102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31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CD10A89-1B42-4E04-B82C-64658A55A04C}"/>
              </a:ext>
            </a:extLst>
          </p:cNvPr>
          <p:cNvSpPr/>
          <p:nvPr/>
        </p:nvSpPr>
        <p:spPr>
          <a:xfrm>
            <a:off x="1228187" y="1094535"/>
            <a:ext cx="6945657" cy="1581758"/>
          </a:xfrm>
          <a:prstGeom prst="roundRect">
            <a:avLst/>
          </a:prstGeom>
          <a:solidFill>
            <a:srgbClr val="ECF3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8CA6781-E00B-4BC5-9597-869931CDCEFC}"/>
              </a:ext>
            </a:extLst>
          </p:cNvPr>
          <p:cNvSpPr/>
          <p:nvPr/>
        </p:nvSpPr>
        <p:spPr>
          <a:xfrm>
            <a:off x="225416" y="5273129"/>
            <a:ext cx="879663" cy="872236"/>
          </a:xfrm>
          <a:prstGeom prst="ellipse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3C1BB9B-AA47-46F5-91C4-55E40436CF82}"/>
              </a:ext>
            </a:extLst>
          </p:cNvPr>
          <p:cNvSpPr/>
          <p:nvPr/>
        </p:nvSpPr>
        <p:spPr>
          <a:xfrm>
            <a:off x="212624" y="3004043"/>
            <a:ext cx="879663" cy="872236"/>
          </a:xfrm>
          <a:prstGeom prst="ellipse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1"/>
          </p:nvPr>
        </p:nvSpPr>
        <p:spPr>
          <a:xfrm>
            <a:off x="1245283" y="1148753"/>
            <a:ext cx="10604157" cy="552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fi-FI" sz="3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Introduction to computational modelling</a:t>
            </a:r>
            <a:endParaRPr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>
                  <a:lumMod val="40000"/>
                  <a:lumOff val="60000"/>
                </a:schemeClr>
              </a:buClr>
              <a:buSzPts val="2400"/>
              <a:buFont typeface="Wingdings" panose="05000000000000000000" pitchFamily="2" charset="2"/>
              <a:buChar char="Ø"/>
            </a:pPr>
            <a:r>
              <a:rPr lang="fi-FI" sz="2400" dirty="0"/>
              <a:t>What is computational modelling?</a:t>
            </a:r>
            <a:endParaRPr dirty="0"/>
          </a:p>
          <a:p>
            <a:pPr marL="34290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>
                  <a:lumMod val="40000"/>
                  <a:lumOff val="60000"/>
                </a:schemeClr>
              </a:buClr>
              <a:buSzPts val="2400"/>
              <a:buFont typeface="Wingdings" panose="05000000000000000000" pitchFamily="2" charset="2"/>
              <a:buChar char="Ø"/>
            </a:pPr>
            <a:r>
              <a:rPr lang="fi-FI" sz="2400" dirty="0"/>
              <a:t>Why is it useful?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en-GB" sz="24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fi-FI" sz="3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Steps to modelling</a:t>
            </a:r>
            <a:endParaRPr sz="32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>
                  <a:lumMod val="40000"/>
                  <a:lumOff val="60000"/>
                </a:schemeClr>
              </a:buClr>
              <a:buSzPts val="2400"/>
              <a:buFont typeface="Wingdings" panose="05000000000000000000" pitchFamily="2" charset="2"/>
              <a:buChar char="Ø"/>
            </a:pPr>
            <a:endParaRPr lang="fi-FI" sz="2400" dirty="0"/>
          </a:p>
          <a:p>
            <a:pPr marL="0" indent="0">
              <a:buClr>
                <a:schemeClr val="accent5">
                  <a:lumMod val="40000"/>
                  <a:lumOff val="60000"/>
                </a:schemeClr>
              </a:buClr>
              <a:buSzPts val="2400"/>
              <a:buNone/>
            </a:pPr>
            <a:endParaRPr lang="en-US" sz="2400" dirty="0"/>
          </a:p>
        </p:txBody>
      </p:sp>
      <p:sp>
        <p:nvSpPr>
          <p:cNvPr id="99" name="Google Shape;99;p14"/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Calibri"/>
              <a:buNone/>
              <a:tabLst/>
              <a:defRPr/>
            </a:pPr>
            <a:r>
              <a:rPr kumimoji="0" lang="fi-FI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Outline</a:t>
            </a:r>
            <a:endParaRPr kumimoji="0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6445BE-941F-4CBF-873D-943DBD5ED902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A2F3C329-2B4C-4738-88E1-A7D8EFC0A25A}"/>
              </a:ext>
            </a:extLst>
          </p:cNvPr>
          <p:cNvSpPr/>
          <p:nvPr/>
        </p:nvSpPr>
        <p:spPr>
          <a:xfrm>
            <a:off x="6559849" y="3532186"/>
            <a:ext cx="383585" cy="3145061"/>
          </a:xfrm>
          <a:prstGeom prst="rightBrac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95CFACD-E63F-48A5-A207-539A361B17A9}"/>
              </a:ext>
            </a:extLst>
          </p:cNvPr>
          <p:cNvSpPr/>
          <p:nvPr/>
        </p:nvSpPr>
        <p:spPr>
          <a:xfrm>
            <a:off x="212626" y="1148753"/>
            <a:ext cx="879663" cy="872236"/>
          </a:xfrm>
          <a:prstGeom prst="ellipse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138507-831A-4144-B290-A51970024BFB}"/>
              </a:ext>
            </a:extLst>
          </p:cNvPr>
          <p:cNvSpPr/>
          <p:nvPr/>
        </p:nvSpPr>
        <p:spPr>
          <a:xfrm>
            <a:off x="365622" y="1094535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 w="12700" cmpd="sng">
                  <a:solidFill>
                    <a:srgbClr val="4472C4">
                      <a:lumMod val="75000"/>
                    </a:srgbClr>
                  </a:solidFill>
                  <a:prstDash val="solid"/>
                </a:ln>
                <a:gradFill>
                  <a:gsLst>
                    <a:gs pos="0">
                      <a:srgbClr val="FFC000"/>
                    </a:gs>
                    <a:gs pos="4000">
                      <a:srgbClr val="FFC000">
                        <a:lumMod val="60000"/>
                        <a:lumOff val="40000"/>
                      </a:srgbClr>
                    </a:gs>
                    <a:gs pos="87000">
                      <a:srgbClr val="FFC000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cs typeface="Arial"/>
                <a:sym typeface="Arial"/>
              </a:rPr>
              <a:t>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644360-5CAB-48B5-B7A4-4E6316502453}"/>
              </a:ext>
            </a:extLst>
          </p:cNvPr>
          <p:cNvSpPr/>
          <p:nvPr/>
        </p:nvSpPr>
        <p:spPr>
          <a:xfrm>
            <a:off x="365621" y="2938070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 w="12700" cmpd="sng">
                  <a:solidFill>
                    <a:srgbClr val="4472C4">
                      <a:lumMod val="75000"/>
                    </a:srgbClr>
                  </a:solidFill>
                  <a:prstDash val="solid"/>
                </a:ln>
                <a:gradFill>
                  <a:gsLst>
                    <a:gs pos="0">
                      <a:srgbClr val="FFC000"/>
                    </a:gs>
                    <a:gs pos="4000">
                      <a:srgbClr val="FFC000">
                        <a:lumMod val="60000"/>
                        <a:lumOff val="40000"/>
                      </a:srgbClr>
                    </a:gs>
                    <a:gs pos="87000">
                      <a:srgbClr val="FFC000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cs typeface="Arial"/>
                <a:sym typeface="Arial"/>
              </a:rPr>
              <a:t>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D8E7CD-906B-4708-AF87-1EDB010D08BD}"/>
              </a:ext>
            </a:extLst>
          </p:cNvPr>
          <p:cNvSpPr/>
          <p:nvPr/>
        </p:nvSpPr>
        <p:spPr>
          <a:xfrm>
            <a:off x="365621" y="5247582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 w="12700" cmpd="sng">
                  <a:solidFill>
                    <a:srgbClr val="4472C4">
                      <a:lumMod val="75000"/>
                    </a:srgbClr>
                  </a:solidFill>
                  <a:prstDash val="solid"/>
                </a:ln>
                <a:gradFill>
                  <a:gsLst>
                    <a:gs pos="0">
                      <a:srgbClr val="FFC000"/>
                    </a:gs>
                    <a:gs pos="4000">
                      <a:srgbClr val="FFC000">
                        <a:lumMod val="60000"/>
                        <a:lumOff val="40000"/>
                      </a:srgbClr>
                    </a:gs>
                    <a:gs pos="87000">
                      <a:srgbClr val="FFC000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cs typeface="Arial"/>
                <a:sym typeface="Arial"/>
              </a:rPr>
              <a:t>3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F2CEF8-38CD-4F4B-A078-6233C5F06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3639" y="4771915"/>
            <a:ext cx="5063284" cy="120028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1A6D3FB-804A-481B-AE07-08B041AB02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6081" y="3136712"/>
            <a:ext cx="1219200" cy="1552575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61D3B76-DBAE-444B-AD79-1AEBB5BBF9F0}"/>
              </a:ext>
            </a:extLst>
          </p:cNvPr>
          <p:cNvSpPr/>
          <p:nvPr/>
        </p:nvSpPr>
        <p:spPr>
          <a:xfrm>
            <a:off x="1390922" y="3595614"/>
            <a:ext cx="5013788" cy="281727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1. DEFINE THE GOAL 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134E7DA-A54D-4E2B-A933-B5755EA8D8E0}"/>
              </a:ext>
            </a:extLst>
          </p:cNvPr>
          <p:cNvSpPr/>
          <p:nvPr/>
        </p:nvSpPr>
        <p:spPr>
          <a:xfrm>
            <a:off x="1390922" y="3931298"/>
            <a:ext cx="5013788" cy="281727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2. LITERATURE REVIEW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CA24946-B8F0-44EB-ADB8-6E039BA19721}"/>
              </a:ext>
            </a:extLst>
          </p:cNvPr>
          <p:cNvSpPr/>
          <p:nvPr/>
        </p:nvSpPr>
        <p:spPr>
          <a:xfrm>
            <a:off x="1390922" y="4260307"/>
            <a:ext cx="5013788" cy="281727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3. IDENTIFY INGREDIENTS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62C76BB-4E2B-4E0E-97CA-78C97C10068E}"/>
              </a:ext>
            </a:extLst>
          </p:cNvPr>
          <p:cNvSpPr/>
          <p:nvPr/>
        </p:nvSpPr>
        <p:spPr>
          <a:xfrm>
            <a:off x="1390922" y="4584924"/>
            <a:ext cx="5013788" cy="281727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4. QUANTIFY HYPOTHESES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6CED2AC-56A9-4F79-9AF8-2242FE4E6D15}"/>
              </a:ext>
            </a:extLst>
          </p:cNvPr>
          <p:cNvSpPr/>
          <p:nvPr/>
        </p:nvSpPr>
        <p:spPr>
          <a:xfrm>
            <a:off x="1390922" y="4909542"/>
            <a:ext cx="5013788" cy="271836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5. MODELLING APPROACH 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89AFF36-BC42-4AD7-A385-2F78327EE31C}"/>
              </a:ext>
            </a:extLst>
          </p:cNvPr>
          <p:cNvSpPr/>
          <p:nvPr/>
        </p:nvSpPr>
        <p:spPr>
          <a:xfrm>
            <a:off x="1390924" y="5332859"/>
            <a:ext cx="5013788" cy="271836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6. DRAFT THE MODEL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9DDF19B-9E6A-4930-ACF0-E10898C7D557}"/>
              </a:ext>
            </a:extLst>
          </p:cNvPr>
          <p:cNvSpPr/>
          <p:nvPr/>
        </p:nvSpPr>
        <p:spPr>
          <a:xfrm>
            <a:off x="1390923" y="5647586"/>
            <a:ext cx="5028721" cy="281727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7. </a:t>
            </a: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IMPLEMENT THE MODEL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35CC044-9A16-4AA0-98EF-A6233D75655C}"/>
              </a:ext>
            </a:extLst>
          </p:cNvPr>
          <p:cNvSpPr/>
          <p:nvPr/>
        </p:nvSpPr>
        <p:spPr>
          <a:xfrm>
            <a:off x="1390923" y="5972203"/>
            <a:ext cx="5013787" cy="281727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8. </a:t>
            </a: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MODEL COMPLETION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4AB28414-476C-45C6-9CE8-21882DE8CAC5}"/>
              </a:ext>
            </a:extLst>
          </p:cNvPr>
          <p:cNvSpPr/>
          <p:nvPr/>
        </p:nvSpPr>
        <p:spPr>
          <a:xfrm>
            <a:off x="1390922" y="6312937"/>
            <a:ext cx="5013787" cy="255720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9. </a:t>
            </a: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MODEL EVALUATION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3" grpId="0" animBg="1"/>
      <p:bldP spid="2" grpId="0" animBg="1"/>
      <p:bldP spid="6" grpId="0" animBg="1"/>
      <p:bldP spid="5" grpId="0"/>
      <p:bldP spid="11" grpId="0"/>
      <p:bldP spid="12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4" grpId="0" animBg="1"/>
      <p:bldP spid="35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5"/>
          <p:cNvSpPr txBox="1">
            <a:spLocks noGrp="1"/>
          </p:cNvSpPr>
          <p:nvPr>
            <p:ph type="body" idx="1"/>
          </p:nvPr>
        </p:nvSpPr>
        <p:spPr>
          <a:xfrm>
            <a:off x="708600" y="1196377"/>
            <a:ext cx="10774800" cy="1188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i-FI" dirty="0"/>
              <a:t>“Model is a representation of an idea, an object, a process or a system that is used to describe and explain phenomena that cannot be experienced directly.”</a:t>
            </a:r>
            <a:endParaRPr dirty="0"/>
          </a:p>
        </p:txBody>
      </p:sp>
      <p:sp>
        <p:nvSpPr>
          <p:cNvPr id="111" name="Google Shape;111;p15"/>
          <p:cNvSpPr txBox="1"/>
          <p:nvPr/>
        </p:nvSpPr>
        <p:spPr>
          <a:xfrm>
            <a:off x="3394966" y="5187170"/>
            <a:ext cx="5585400" cy="64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MODELS ARE AN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ABSTRACTION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OF REALITY!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8F503A-86FA-43F1-B66B-2734964564D4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2" name="Google Shape;99;p14">
            <a:extLst>
              <a:ext uri="{FF2B5EF4-FFF2-40B4-BE49-F238E27FC236}">
                <a16:creationId xmlns:a16="http://schemas.microsoft.com/office/drawing/2014/main" id="{EC1CBA75-7BA9-4D42-91E2-2229CE721979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Calibri"/>
              <a:buNone/>
              <a:tabLst/>
              <a:defRPr/>
            </a:pPr>
            <a:r>
              <a:rPr kumimoji="0" lang="fi-FI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What is a Model?</a:t>
            </a:r>
            <a:endParaRPr kumimoji="0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619636E-25A6-41AA-972D-8538A2694706}"/>
              </a:ext>
            </a:extLst>
          </p:cNvPr>
          <p:cNvSpPr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solidFill>
            <a:srgbClr val="FFF5D9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13" name="Content Placeholder 8" descr="A picture containing timeline&#10;&#10;Description automatically generated">
            <a:extLst>
              <a:ext uri="{FF2B5EF4-FFF2-40B4-BE49-F238E27FC236}">
                <a16:creationId xmlns:a16="http://schemas.microsoft.com/office/drawing/2014/main" id="{DD88DBB6-B35B-407C-AE38-978CE0EDAA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425" y="2507761"/>
            <a:ext cx="5185150" cy="265083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38F5C2F-2894-4850-935C-1A65EF73E05E}"/>
              </a:ext>
            </a:extLst>
          </p:cNvPr>
          <p:cNvSpPr/>
          <p:nvPr/>
        </p:nvSpPr>
        <p:spPr>
          <a:xfrm>
            <a:off x="152244" y="6550223"/>
            <a:ext cx="122962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err="1">
                <a:ln>
                  <a:noFill/>
                </a:ln>
                <a:solidFill>
                  <a:srgbClr val="252525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>Friedenthal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52525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>, S., A. Moore, R. Steiner, and M. Kaufman. 2012. 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252525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>A Practical Guide to </a:t>
            </a:r>
            <a:r>
              <a:rPr kumimoji="0" lang="en-GB" sz="1200" b="0" i="1" u="none" strike="noStrike" kern="0" cap="none" spc="0" normalizeH="0" baseline="0" noProof="0" dirty="0" err="1">
                <a:ln>
                  <a:noFill/>
                </a:ln>
                <a:solidFill>
                  <a:srgbClr val="252525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>SysML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252525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>: The Systems </a:t>
            </a:r>
            <a:r>
              <a:rPr kumimoji="0" lang="en-GB" sz="1200" b="0" i="1" u="none" strike="noStrike" kern="0" cap="none" spc="0" normalizeH="0" baseline="0" noProof="0" dirty="0" err="1">
                <a:ln>
                  <a:noFill/>
                </a:ln>
                <a:solidFill>
                  <a:srgbClr val="252525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>Modeling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252525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> Language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52525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>, 2nd Edition. Needham, MA, USA: OMG Press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252525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>.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17775" y="2092737"/>
            <a:ext cx="676275" cy="3143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F5956DC-BBFF-48EA-B9CD-C36E2B53D086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0" name="Google Shape;99;p14">
            <a:extLst>
              <a:ext uri="{FF2B5EF4-FFF2-40B4-BE49-F238E27FC236}">
                <a16:creationId xmlns:a16="http://schemas.microsoft.com/office/drawing/2014/main" id="{9996A745-CE0A-44F3-A2A1-9E137DB794F0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Calibri"/>
              <a:buNone/>
              <a:tabLst/>
              <a:defRPr/>
            </a:pPr>
            <a:r>
              <a:rPr kumimoji="0" lang="fi-FI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Example of Model </a:t>
            </a:r>
            <a:br>
              <a:rPr kumimoji="0" lang="fi-FI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</a:br>
            <a:r>
              <a:rPr kumimoji="0" lang="fi-FI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COSINE TUNING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F07F23B-8270-4F84-B864-45797D9A2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288904"/>
            <a:ext cx="4260691" cy="33151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31E7EEE-1879-43CA-9B01-E61B1D93A2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679" y="4936112"/>
            <a:ext cx="1136708" cy="736638"/>
          </a:xfrm>
          <a:prstGeom prst="rect">
            <a:avLst/>
          </a:prstGeom>
        </p:spPr>
      </p:pic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AC944EE-87F3-4B4C-A043-9951DC1A7B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654" y="5136147"/>
            <a:ext cx="1562180" cy="3365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8D90D1D-FCF9-4293-8FD0-45460CC694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925" y="1278349"/>
            <a:ext cx="4210050" cy="19431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8966EA-E518-4AF2-9ECF-31510E0DC69C}"/>
              </a:ext>
            </a:extLst>
          </p:cNvPr>
          <p:cNvSpPr txBox="1"/>
          <p:nvPr/>
        </p:nvSpPr>
        <p:spPr>
          <a:xfrm>
            <a:off x="692925" y="3429000"/>
            <a:ext cx="51369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Neuron firing for </a:t>
            </a:r>
            <a:r>
              <a:rPr kumimoji="0" lang="en-GB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Five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repeated movements in </a:t>
            </a:r>
            <a:r>
              <a:rPr kumimoji="0" lang="en-GB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Eight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directions on raster plot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17C452-2077-404D-9D84-753184C2A0A5}"/>
              </a:ext>
            </a:extLst>
          </p:cNvPr>
          <p:cNvSpPr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solidFill>
            <a:srgbClr val="FFF5D9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26" name="Google Shape;126;p16"/>
          <p:cNvSpPr txBox="1"/>
          <p:nvPr/>
        </p:nvSpPr>
        <p:spPr>
          <a:xfrm>
            <a:off x="0" y="6482527"/>
            <a:ext cx="9568833" cy="750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sng" strike="noStrike" kern="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  <a:hlinkClick r:id="rId8"/>
              </a:rPr>
              <a:t>https://www.pnas.org/content/116/52/26266</a:t>
            </a:r>
            <a:r>
              <a:rPr kumimoji="0" lang="fi-FI" sz="1600" b="0" i="0" u="none" strike="noStrike" kern="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 ; </a:t>
            </a:r>
            <a:r>
              <a:rPr kumimoji="0" lang="fi-FI" sz="1600" b="0" i="0" u="sng" strike="noStrike" kern="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  <a:hlinkClick r:id="rId9"/>
              </a:rPr>
              <a:t>https://youtu.be/KxldhMR5PxA?t=321</a:t>
            </a:r>
            <a:r>
              <a:rPr kumimoji="0" lang="fi-FI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  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600" b="0" i="0" u="sng" strike="noStrike" kern="0" cap="none" spc="0" normalizeH="0" baseline="0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DA692E-3AE5-4802-A58D-AB198672C6FE}"/>
              </a:ext>
            </a:extLst>
          </p:cNvPr>
          <p:cNvSpPr/>
          <p:nvPr/>
        </p:nvSpPr>
        <p:spPr>
          <a:xfrm>
            <a:off x="213422" y="4185616"/>
            <a:ext cx="6096000" cy="11240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The firing rates of individual motor cortical neurons were recorded as the movements were made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17775" y="2092737"/>
            <a:ext cx="676275" cy="31432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7"/>
          <p:cNvSpPr txBox="1"/>
          <p:nvPr/>
        </p:nvSpPr>
        <p:spPr>
          <a:xfrm>
            <a:off x="271003" y="983001"/>
            <a:ext cx="10880061" cy="4027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i-FI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Abstracts all the raster-plot data with one generic yet simple equation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i-FI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It provides good description of data</a:t>
            </a:r>
            <a:endParaRPr kumimoji="0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i-FI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It generalizes across movements</a:t>
            </a:r>
            <a:endParaRPr kumimoji="0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i-FI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It applies for sensory stimuli</a:t>
            </a:r>
            <a:endParaRPr kumimoji="0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Tx/>
              <a:buFont typeface="Arial"/>
              <a:buNone/>
              <a:tabLst/>
              <a:defRPr/>
            </a:pPr>
            <a:r>
              <a:rPr kumimoji="0" lang="fi-FI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But</a:t>
            </a:r>
            <a:endParaRPr kumimoji="0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i-FI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It is purely descriptive</a:t>
            </a:r>
            <a:endParaRPr kumimoji="0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F7E17D-929E-4568-A3E9-321703BA8273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" name="Google Shape;99;p14">
            <a:extLst>
              <a:ext uri="{FF2B5EF4-FFF2-40B4-BE49-F238E27FC236}">
                <a16:creationId xmlns:a16="http://schemas.microsoft.com/office/drawing/2014/main" id="{6B22DAC9-66DB-4DD3-983D-975EFF24B814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Calibri"/>
              <a:buNone/>
              <a:tabLst/>
              <a:defRPr/>
            </a:pPr>
            <a:r>
              <a:rPr kumimoji="0" lang="fi-FI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Why is the Model useful?</a:t>
            </a:r>
            <a:br>
              <a:rPr kumimoji="0" lang="fi-FI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</a:br>
            <a:r>
              <a:rPr kumimoji="0" lang="fi-FI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COSINE TUNING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  <p:pic>
        <p:nvPicPr>
          <p:cNvPr id="8" name="Content Placeholder 8" descr="A picture containing timeline&#10;&#10;Description automatically generated">
            <a:extLst>
              <a:ext uri="{FF2B5EF4-FFF2-40B4-BE49-F238E27FC236}">
                <a16:creationId xmlns:a16="http://schemas.microsoft.com/office/drawing/2014/main" id="{B32F09AD-2161-48F3-A0A2-A00767BB4A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677" y="4730582"/>
            <a:ext cx="4161323" cy="21274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8"/>
          <p:cNvSpPr txBox="1">
            <a:spLocks noGrp="1"/>
          </p:cNvSpPr>
          <p:nvPr>
            <p:ph type="body" idx="1"/>
          </p:nvPr>
        </p:nvSpPr>
        <p:spPr>
          <a:xfrm>
            <a:off x="152244" y="1086490"/>
            <a:ext cx="1136904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2600"/>
              <a:buNone/>
            </a:pPr>
            <a:r>
              <a:rPr lang="en-US" sz="2400" dirty="0"/>
              <a:t>The goal of computational modelling is to replicate the </a:t>
            </a:r>
            <a:r>
              <a:rPr lang="en-US" sz="2400" dirty="0" err="1"/>
              <a:t>behaviour</a:t>
            </a:r>
            <a:r>
              <a:rPr lang="en-US" sz="2400" dirty="0"/>
              <a:t> of the system it parallels and to do so based on actual, known properties of the system components </a:t>
            </a:r>
            <a:r>
              <a:rPr lang="en-US" sz="2000" dirty="0"/>
              <a:t>(</a:t>
            </a:r>
            <a:r>
              <a:rPr lang="en-US" sz="2000" dirty="0" err="1"/>
              <a:t>Brodland</a:t>
            </a:r>
            <a:r>
              <a:rPr lang="en-US" sz="2000" dirty="0"/>
              <a:t>, 2015).</a:t>
            </a:r>
            <a:endParaRPr sz="2000" dirty="0"/>
          </a:p>
        </p:txBody>
      </p:sp>
      <p:sp>
        <p:nvSpPr>
          <p:cNvPr id="143" name="Google Shape;143;p18"/>
          <p:cNvSpPr txBox="1"/>
          <p:nvPr/>
        </p:nvSpPr>
        <p:spPr>
          <a:xfrm>
            <a:off x="152244" y="4463874"/>
            <a:ext cx="4718671" cy="17850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>
            <a:solidFill>
              <a:srgbClr val="E1EF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i-FI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Types of modelling include: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i-FI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Machine learning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i-FI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Bayesian modelling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i-FI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Neural networks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i-FI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Dynamic Causal Modelling</a:t>
            </a:r>
            <a:endParaRPr kumimoji="0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44" name="Google Shape;144;p18"/>
          <p:cNvSpPr txBox="1"/>
          <p:nvPr/>
        </p:nvSpPr>
        <p:spPr>
          <a:xfrm>
            <a:off x="186130" y="2294090"/>
            <a:ext cx="10477663" cy="209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i-FI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Three kinds of models in neuroscience </a:t>
            </a:r>
            <a:r>
              <a:rPr kumimoji="0" lang="fi-FI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(Dayan &amp; Abbott, 2001):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fi-FI" sz="2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i-FI" sz="26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Descriptive </a:t>
            </a:r>
            <a:r>
              <a:rPr kumimoji="0" lang="fi-FI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        What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i-FI" sz="26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Mechanistic</a:t>
            </a:r>
            <a:r>
              <a:rPr kumimoji="0" lang="fi-FI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        How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i-FI" sz="26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Interpretive</a:t>
            </a:r>
            <a:r>
              <a:rPr kumimoji="0" lang="fi-FI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        Why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ED2585-FDE8-48A1-BDAF-AB1330D67B2A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8" name="Google Shape;99;p14">
            <a:extLst>
              <a:ext uri="{FF2B5EF4-FFF2-40B4-BE49-F238E27FC236}">
                <a16:creationId xmlns:a16="http://schemas.microsoft.com/office/drawing/2014/main" id="{65CE2A10-AA90-4464-A76F-37BE4FAAD725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Calibri"/>
              <a:buNone/>
              <a:tabLst/>
              <a:defRPr/>
            </a:pPr>
            <a:r>
              <a:rPr kumimoji="0" lang="fi-FI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Goal of Computational Modelling </a:t>
            </a:r>
            <a:endParaRPr kumimoji="0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93C78F0-604B-4D1E-A6A3-E3C080B56561}"/>
              </a:ext>
            </a:extLst>
          </p:cNvPr>
          <p:cNvCxnSpPr>
            <a:cxnSpLocks/>
          </p:cNvCxnSpPr>
          <p:nvPr/>
        </p:nvCxnSpPr>
        <p:spPr>
          <a:xfrm>
            <a:off x="2069691" y="3795251"/>
            <a:ext cx="304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5AAAE0C-00FF-497F-8784-9597D06F6B05}"/>
              </a:ext>
            </a:extLst>
          </p:cNvPr>
          <p:cNvCxnSpPr>
            <a:cxnSpLocks/>
          </p:cNvCxnSpPr>
          <p:nvPr/>
        </p:nvCxnSpPr>
        <p:spPr>
          <a:xfrm>
            <a:off x="2069691" y="4187755"/>
            <a:ext cx="304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F9C6F5C-4CCC-4FEE-8BFB-DFE1C16EE88E}"/>
              </a:ext>
            </a:extLst>
          </p:cNvPr>
          <p:cNvCxnSpPr>
            <a:cxnSpLocks/>
          </p:cNvCxnSpPr>
          <p:nvPr/>
        </p:nvCxnSpPr>
        <p:spPr>
          <a:xfrm>
            <a:off x="2050026" y="3340510"/>
            <a:ext cx="304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35311F3-5617-454B-8118-040F1F29C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5409" y="3582309"/>
            <a:ext cx="4718671" cy="265425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0C8B775-43FC-472F-88A6-9F433A796162}"/>
              </a:ext>
            </a:extLst>
          </p:cNvPr>
          <p:cNvSpPr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solidFill>
            <a:srgbClr val="FFF5D9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Brodland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, G. How computational models can help unlock biological systems, Seminars in Cell &amp; Developmental Biology, Volumes 47–48, 2015, Pages 62-73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Dayan, P. and Abbott, L.F. 2001. Theoretical Neuroscience: Computational and Mathematical Modeling of Neural Systems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 build="p"/>
      <p:bldP spid="143" grpId="0" animBg="1"/>
      <p:bldP spid="1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>
            <a:spLocks noGrp="1"/>
          </p:cNvSpPr>
          <p:nvPr>
            <p:ph type="body" idx="1"/>
          </p:nvPr>
        </p:nvSpPr>
        <p:spPr>
          <a:xfrm>
            <a:off x="793038" y="1609122"/>
            <a:ext cx="11117580" cy="1971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600"/>
              <a:buFont typeface="Wingdings" panose="05000000000000000000" pitchFamily="2" charset="2"/>
              <a:buChar char="Ø"/>
            </a:pPr>
            <a:r>
              <a:rPr lang="fi-FI" sz="2600" dirty="0"/>
              <a:t>Describe large amounts of data</a:t>
            </a:r>
            <a:endParaRPr sz="2600" i="1" dirty="0"/>
          </a:p>
          <a:p>
            <a:pPr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600"/>
              <a:buFont typeface="Wingdings" panose="05000000000000000000" pitchFamily="2" charset="2"/>
              <a:buChar char="Ø"/>
            </a:pPr>
            <a:r>
              <a:rPr lang="fi-FI" sz="2600" dirty="0"/>
              <a:t>Obtain causal claims about relationships </a:t>
            </a:r>
            <a:endParaRPr sz="2600" i="1" dirty="0"/>
          </a:p>
          <a:p>
            <a:pPr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600"/>
              <a:buFont typeface="Wingdings" panose="05000000000000000000" pitchFamily="2" charset="2"/>
              <a:buChar char="Ø"/>
            </a:pPr>
            <a:r>
              <a:rPr lang="fi-FI" sz="2600" dirty="0"/>
              <a:t>Make predictions </a:t>
            </a:r>
            <a:endParaRPr dirty="0"/>
          </a:p>
          <a:p>
            <a:pPr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600"/>
              <a:buFont typeface="Wingdings" panose="05000000000000000000" pitchFamily="2" charset="2"/>
              <a:buChar char="Ø"/>
            </a:pPr>
            <a:r>
              <a:rPr lang="fi-FI" sz="2600" dirty="0"/>
              <a:t>Real-life applications</a:t>
            </a:r>
            <a:endParaRPr dirty="0"/>
          </a:p>
        </p:txBody>
      </p:sp>
      <p:sp>
        <p:nvSpPr>
          <p:cNvPr id="153" name="Google Shape;153;p19"/>
          <p:cNvSpPr txBox="1"/>
          <p:nvPr/>
        </p:nvSpPr>
        <p:spPr>
          <a:xfrm>
            <a:off x="534637" y="5248768"/>
            <a:ext cx="11078243" cy="492443"/>
          </a:xfrm>
          <a:prstGeom prst="rect">
            <a:avLst/>
          </a:prstGeom>
          <a:solidFill>
            <a:srgbClr val="ECF3FA"/>
          </a:solidFill>
          <a:ln w="9525" cap="flat" cmpd="sng">
            <a:solidFill>
              <a:srgbClr val="E1EF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i-FI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Overall, computational modelling saves </a:t>
            </a:r>
            <a:r>
              <a:rPr kumimoji="0" lang="fi-FI" sz="2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time</a:t>
            </a:r>
            <a:r>
              <a:rPr kumimoji="0" lang="fi-FI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kumimoji="0" lang="fi-FI" sz="2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money</a:t>
            </a:r>
            <a:r>
              <a:rPr kumimoji="0" lang="fi-FI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, and </a:t>
            </a:r>
            <a:r>
              <a:rPr kumimoji="0" lang="fi-FI" sz="2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materials</a:t>
            </a:r>
            <a:r>
              <a:rPr kumimoji="0" lang="fi-FI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…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C10064-5468-471B-A844-311BC4DAE4C5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" name="Google Shape;99;p14">
            <a:extLst>
              <a:ext uri="{FF2B5EF4-FFF2-40B4-BE49-F238E27FC236}">
                <a16:creationId xmlns:a16="http://schemas.microsoft.com/office/drawing/2014/main" id="{796322D0-1DB4-4199-A230-7A589375C26D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Calibri"/>
              <a:buNone/>
              <a:tabLst/>
              <a:defRPr/>
            </a:pPr>
            <a:r>
              <a:rPr kumimoji="0" lang="fi-FI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Why is this useful?</a:t>
            </a:r>
            <a:endParaRPr kumimoji="0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70545A0-E1C1-45C5-B2A6-E63936B67B06}"/>
              </a:ext>
            </a:extLst>
          </p:cNvPr>
          <p:cNvSpPr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solidFill>
            <a:srgbClr val="FFF5D9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72" name="Google Shape;172;p21"/>
          <p:cNvSpPr txBox="1"/>
          <p:nvPr/>
        </p:nvSpPr>
        <p:spPr>
          <a:xfrm>
            <a:off x="-22501" y="6555532"/>
            <a:ext cx="5733535" cy="477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i-FI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Blohm, Kording &amp; Schrater (2020) 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134E0A-4DCF-4EA6-BF3B-960CAED8CDB8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8" name="Google Shape;99;p14">
            <a:extLst>
              <a:ext uri="{FF2B5EF4-FFF2-40B4-BE49-F238E27FC236}">
                <a16:creationId xmlns:a16="http://schemas.microsoft.com/office/drawing/2014/main" id="{E95B81AA-A6A1-4C03-A5DD-F7F22D4C91AB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Calibri"/>
              <a:buNone/>
              <a:tabLst/>
              <a:defRPr/>
            </a:pPr>
            <a:r>
              <a:rPr kumimoji="0" lang="fi-FI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Modelling Process: a step-by-step guide</a:t>
            </a:r>
            <a:endParaRPr kumimoji="0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035540F-29C7-4AE5-8E24-DF491ABDD3A3}"/>
              </a:ext>
            </a:extLst>
          </p:cNvPr>
          <p:cNvGraphicFramePr/>
          <p:nvPr/>
        </p:nvGraphicFramePr>
        <p:xfrm>
          <a:off x="-1105485" y="1163754"/>
          <a:ext cx="7776489" cy="5113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1A57D34-64F5-4668-9853-F110470EF101}"/>
              </a:ext>
            </a:extLst>
          </p:cNvPr>
          <p:cNvSpPr/>
          <p:nvPr/>
        </p:nvSpPr>
        <p:spPr>
          <a:xfrm>
            <a:off x="3965825" y="1163754"/>
            <a:ext cx="5013788" cy="281727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1. </a:t>
            </a: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DEFINE THE GOAL 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7A31354-973D-4F90-9ACE-D9653197AE4E}"/>
              </a:ext>
            </a:extLst>
          </p:cNvPr>
          <p:cNvSpPr/>
          <p:nvPr/>
        </p:nvSpPr>
        <p:spPr>
          <a:xfrm>
            <a:off x="3965825" y="1499438"/>
            <a:ext cx="5013788" cy="281727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2. </a:t>
            </a: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LITERATURE REVIEW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5FEFD26-2FD1-425D-8FE0-1FF0B7B8FEA0}"/>
              </a:ext>
            </a:extLst>
          </p:cNvPr>
          <p:cNvSpPr/>
          <p:nvPr/>
        </p:nvSpPr>
        <p:spPr>
          <a:xfrm>
            <a:off x="3965825" y="1828447"/>
            <a:ext cx="5013788" cy="281727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3. </a:t>
            </a: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IDENTIFY INGREDIENTS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9AC273A-05AA-47B1-8DFC-1B6C5A51A46D}"/>
              </a:ext>
            </a:extLst>
          </p:cNvPr>
          <p:cNvSpPr/>
          <p:nvPr/>
        </p:nvSpPr>
        <p:spPr>
          <a:xfrm>
            <a:off x="3965825" y="2153064"/>
            <a:ext cx="5013788" cy="281727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4. </a:t>
            </a: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QUANTIFY HYPOTHESES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FD21B1A0-98D0-41B9-8146-EFCD65E50B4E}"/>
              </a:ext>
            </a:extLst>
          </p:cNvPr>
          <p:cNvSpPr/>
          <p:nvPr/>
        </p:nvSpPr>
        <p:spPr>
          <a:xfrm>
            <a:off x="3965825" y="3094535"/>
            <a:ext cx="5013788" cy="334465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5. MODELLING APPROACH 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954C90CA-6361-409C-93FE-AE57C26FA0F4}"/>
              </a:ext>
            </a:extLst>
          </p:cNvPr>
          <p:cNvSpPr/>
          <p:nvPr/>
        </p:nvSpPr>
        <p:spPr>
          <a:xfrm>
            <a:off x="3965825" y="3480910"/>
            <a:ext cx="5013788" cy="334465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6. DRAFT THE MODEL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C10D02B-081B-437A-AA28-D29EF67D6D21}"/>
              </a:ext>
            </a:extLst>
          </p:cNvPr>
          <p:cNvSpPr/>
          <p:nvPr/>
        </p:nvSpPr>
        <p:spPr>
          <a:xfrm>
            <a:off x="3965825" y="3862123"/>
            <a:ext cx="5013788" cy="334465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7. </a:t>
            </a: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IMPLEMENT THE MODEL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9D0C08BF-7A70-4B03-B847-1C9CC6EE75AD}"/>
              </a:ext>
            </a:extLst>
          </p:cNvPr>
          <p:cNvSpPr/>
          <p:nvPr/>
        </p:nvSpPr>
        <p:spPr>
          <a:xfrm>
            <a:off x="3965825" y="5024097"/>
            <a:ext cx="5013788" cy="412099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8. </a:t>
            </a: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MODEL COMPLETION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1C468529-638E-477F-BD2F-3B4A4A62B529}"/>
              </a:ext>
            </a:extLst>
          </p:cNvPr>
          <p:cNvSpPr/>
          <p:nvPr/>
        </p:nvSpPr>
        <p:spPr>
          <a:xfrm>
            <a:off x="3965825" y="5485370"/>
            <a:ext cx="5013788" cy="412099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STEP 9. </a:t>
            </a: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MODEL EVALUATION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CDC3E9C3-8587-493E-A84F-3D18481B3DF2}"/>
              </a:ext>
            </a:extLst>
          </p:cNvPr>
          <p:cNvSpPr/>
          <p:nvPr/>
        </p:nvSpPr>
        <p:spPr>
          <a:xfrm>
            <a:off x="9271636" y="3974550"/>
            <a:ext cx="2154756" cy="1049547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EXPERIMENTS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00478811-384C-4018-8CEA-BF4C40D12ADD}"/>
              </a:ext>
            </a:extLst>
          </p:cNvPr>
          <p:cNvSpPr/>
          <p:nvPr/>
        </p:nvSpPr>
        <p:spPr>
          <a:xfrm>
            <a:off x="9271636" y="2110174"/>
            <a:ext cx="2154756" cy="1049547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NEW HYPOTHESES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Arial"/>
            </a:endParaRPr>
          </a:p>
        </p:txBody>
      </p: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0D493DBB-321E-4DA1-8AE1-30C93507D87A}"/>
              </a:ext>
            </a:extLst>
          </p:cNvPr>
          <p:cNvCxnSpPr>
            <a:cxnSpLocks/>
            <a:stCxn id="4" idx="2"/>
            <a:endCxn id="46" idx="2"/>
          </p:cNvCxnSpPr>
          <p:nvPr/>
        </p:nvCxnSpPr>
        <p:spPr>
          <a:xfrm rot="5400000" flipH="1" flipV="1">
            <a:off x="5939124" y="1867731"/>
            <a:ext cx="1253524" cy="7566255"/>
          </a:xfrm>
          <a:prstGeom prst="bentConnector3">
            <a:avLst>
              <a:gd name="adj1" fmla="val -1823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A9F0B5EE-419E-4EE6-A3E8-A6C34582916C}"/>
              </a:ext>
            </a:extLst>
          </p:cNvPr>
          <p:cNvCxnSpPr>
            <a:stCxn id="47" idx="0"/>
            <a:endCxn id="4" idx="0"/>
          </p:cNvCxnSpPr>
          <p:nvPr/>
        </p:nvCxnSpPr>
        <p:spPr>
          <a:xfrm rot="16200000" flipV="1">
            <a:off x="6092677" y="-2146164"/>
            <a:ext cx="946420" cy="7566255"/>
          </a:xfrm>
          <a:prstGeom prst="bentConnector3">
            <a:avLst>
              <a:gd name="adj1" fmla="val 12415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D70E30C-86A6-405C-B2FA-0FD16C6FD0D3}"/>
              </a:ext>
            </a:extLst>
          </p:cNvPr>
          <p:cNvCxnSpPr>
            <a:cxnSpLocks/>
            <a:stCxn id="46" idx="0"/>
            <a:endCxn id="47" idx="2"/>
          </p:cNvCxnSpPr>
          <p:nvPr/>
        </p:nvCxnSpPr>
        <p:spPr>
          <a:xfrm flipV="1">
            <a:off x="10349014" y="3159721"/>
            <a:ext cx="0" cy="8148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4B8B283-8D63-44A5-A03B-B6A42BE1136A}"/>
              </a:ext>
            </a:extLst>
          </p:cNvPr>
          <p:cNvSpPr txBox="1"/>
          <p:nvPr/>
        </p:nvSpPr>
        <p:spPr>
          <a:xfrm>
            <a:off x="5079082" y="6225694"/>
            <a:ext cx="3459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EXPERIMENTAL PREDICTION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83ED9CD-E03B-40F5-BEF1-204F1D853F6E}"/>
              </a:ext>
            </a:extLst>
          </p:cNvPr>
          <p:cNvSpPr txBox="1"/>
          <p:nvPr/>
        </p:nvSpPr>
        <p:spPr>
          <a:xfrm>
            <a:off x="10349014" y="3327568"/>
            <a:ext cx="1264469" cy="521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UNEXPLAINED </a:t>
            </a:r>
            <a:b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1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46" grpId="0" animBg="1"/>
      <p:bldP spid="47" grpId="0" animBg="1"/>
      <p:bldP spid="2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7B62C7C-2B0D-44C9-ACC7-72439FB39FE5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" name="Google Shape;99;p14">
            <a:extLst>
              <a:ext uri="{FF2B5EF4-FFF2-40B4-BE49-F238E27FC236}">
                <a16:creationId xmlns:a16="http://schemas.microsoft.com/office/drawing/2014/main" id="{BB1F2FC1-BAAC-44B8-BCD0-A1AB83D9024F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Calibri"/>
              <a:buNone/>
              <a:tabLst/>
              <a:defRPr/>
            </a:pPr>
            <a:r>
              <a:rPr kumimoji="0" lang="fi-FI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Framing the question </a:t>
            </a:r>
            <a:endParaRPr kumimoji="0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B48A70D-39C5-46E2-913B-197F1E359B46}"/>
              </a:ext>
            </a:extLst>
          </p:cNvPr>
          <p:cNvSpPr/>
          <p:nvPr/>
        </p:nvSpPr>
        <p:spPr>
          <a:xfrm>
            <a:off x="231361" y="1504020"/>
            <a:ext cx="11544327" cy="3749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STEP 1. </a:t>
            </a:r>
            <a:r>
              <a:rPr kumimoji="0" lang="en-GB" sz="32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Arial"/>
              </a:rPr>
              <a:t>DEFINE THE GOAL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2800" b="0" i="0" u="none" strike="noStrike" kern="0" cap="none" spc="0" normalizeH="0" baseline="0" noProof="0" dirty="0">
              <a:ln w="0"/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Identify the phenomenon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Define a good question, specify your goal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What exact aspect of data needs to be modelled?</a:t>
            </a:r>
          </a:p>
          <a:p>
            <a:pPr marL="714375" marR="0" lvl="0" indent="-71437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Know when to stop (model evaluation method)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BC23391-70E0-4B11-AED8-857835DF98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0031" y="9406"/>
            <a:ext cx="5419725" cy="971550"/>
          </a:xfrm>
          <a:prstGeom prst="rect">
            <a:avLst/>
          </a:prstGeom>
        </p:spPr>
      </p:pic>
      <p:sp>
        <p:nvSpPr>
          <p:cNvPr id="19" name="Google Shape;204;p24">
            <a:extLst>
              <a:ext uri="{FF2B5EF4-FFF2-40B4-BE49-F238E27FC236}">
                <a16:creationId xmlns:a16="http://schemas.microsoft.com/office/drawing/2014/main" id="{75ED3473-54CA-4370-8610-726CDDE022F9}"/>
              </a:ext>
            </a:extLst>
          </p:cNvPr>
          <p:cNvSpPr txBox="1"/>
          <p:nvPr/>
        </p:nvSpPr>
        <p:spPr>
          <a:xfrm>
            <a:off x="8704356" y="3168123"/>
            <a:ext cx="2565468" cy="1292662"/>
          </a:xfrm>
          <a:prstGeom prst="rect">
            <a:avLst/>
          </a:prstGeom>
          <a:solidFill>
            <a:srgbClr val="FFF5D9"/>
          </a:solidFill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tabLst/>
              <a:defRPr/>
            </a:pPr>
            <a:r>
              <a:rPr kumimoji="0" lang="fi-FI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Be clear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tabLst/>
              <a:defRPr/>
            </a:pPr>
            <a:r>
              <a:rPr kumimoji="0" lang="fi-FI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Be precise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tabLst/>
              <a:defRPr/>
            </a:pPr>
            <a:r>
              <a:rPr kumimoji="0" lang="fi-FI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Be specific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639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FA3A3F63AB5A4CB7545F4A4F5DA748" ma:contentTypeVersion="8" ma:contentTypeDescription="Create a new document." ma:contentTypeScope="" ma:versionID="5b86aa85beb5c5be497d650d2735d04b">
  <xsd:schema xmlns:xsd="http://www.w3.org/2001/XMLSchema" xmlns:xs="http://www.w3.org/2001/XMLSchema" xmlns:p="http://schemas.microsoft.com/office/2006/metadata/properties" xmlns:ns2="46f2f5ee-1d06-48d0-a48b-171d8a5db8c4" xmlns:ns3="a71d853a-9160-4b06-8871-a2258eaa9eee" targetNamespace="http://schemas.microsoft.com/office/2006/metadata/properties" ma:root="true" ma:fieldsID="d5a243d464bd3cd7a316a20985c255ec" ns2:_="" ns3:_="">
    <xsd:import namespace="46f2f5ee-1d06-48d0-a48b-171d8a5db8c4"/>
    <xsd:import namespace="a71d853a-9160-4b06-8871-a2258eaa9e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f2f5ee-1d06-48d0-a48b-171d8a5db8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1d853a-9160-4b06-8871-a2258eaa9ee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89055EB-2C72-4604-88CF-587578EB27FD}"/>
</file>

<file path=customXml/itemProps2.xml><?xml version="1.0" encoding="utf-8"?>
<ds:datastoreItem xmlns:ds="http://schemas.openxmlformats.org/officeDocument/2006/customXml" ds:itemID="{01CC827B-A4DE-419A-AB9F-843926444B22}"/>
</file>

<file path=customXml/itemProps3.xml><?xml version="1.0" encoding="utf-8"?>
<ds:datastoreItem xmlns:ds="http://schemas.openxmlformats.org/officeDocument/2006/customXml" ds:itemID="{526C145F-0301-4E28-B9EF-FD7793BA473B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901</Words>
  <Application>Microsoft Office PowerPoint</Application>
  <PresentationFormat>Widescreen</PresentationFormat>
  <Paragraphs>168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1_Office Theme</vt:lpstr>
      <vt:lpstr>Computational Modelling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Computational Modelling </dc:title>
  <dc:creator>Castaldo, Francesca</dc:creator>
  <cp:lastModifiedBy>Castaldo, Francesca</cp:lastModifiedBy>
  <cp:revision>1</cp:revision>
  <dcterms:created xsi:type="dcterms:W3CDTF">2021-05-06T11:07:59Z</dcterms:created>
  <dcterms:modified xsi:type="dcterms:W3CDTF">2021-05-06T11:09:49Z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0x010100D8FA3A3F63AB5A4CB7545F4A4F5DA748</vt:lpwstr>
  </property>
</Properties>
</file>