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Helvetica Neue" panose="020B0604020202020204" charset="0"/>
      <p:regular r:id="rId42"/>
      <p:bold r:id="rId43"/>
      <p:italic r:id="rId44"/>
      <p:boldItalic r:id="rId45"/>
    </p:embeddedFont>
    <p:embeddedFont>
      <p:font typeface="Merriweather" panose="020B0604020202020204" charset="0"/>
      <p:regular r:id="rId46"/>
      <p:bold r:id="rId47"/>
      <p:italic r:id="rId48"/>
      <p:boldItalic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Frontal_lobe" TargetMode="External"/><Relationship Id="rId3" Type="http://schemas.openxmlformats.org/officeDocument/2006/relationships/hyperlink" Target="https://en.wikipedia.org/wiki/Default_mode_network" TargetMode="External"/><Relationship Id="rId7" Type="http://schemas.openxmlformats.org/officeDocument/2006/relationships/hyperlink" Target="https://en.wikipedia.org/wiki/Visual_cortex"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Executive_functions" TargetMode="External"/><Relationship Id="rId11" Type="http://schemas.openxmlformats.org/officeDocument/2006/relationships/hyperlink" Target="https://en.wikipedia.org/wiki/Temporal_lobe" TargetMode="External"/><Relationship Id="rId5" Type="http://schemas.openxmlformats.org/officeDocument/2006/relationships/hyperlink" Target="https://en.wikipedia.org/wiki/Motor_cortex" TargetMode="External"/><Relationship Id="rId10" Type="http://schemas.openxmlformats.org/officeDocument/2006/relationships/hyperlink" Target="https://en.wikipedia.org/wiki/Auditory_cortex" TargetMode="External"/><Relationship Id="rId4" Type="http://schemas.openxmlformats.org/officeDocument/2006/relationships/hyperlink" Target="https://en.wikipedia.org/wiki/Sensory_cortex" TargetMode="External"/><Relationship Id="rId9" Type="http://schemas.openxmlformats.org/officeDocument/2006/relationships/hyperlink" Target="https://en.wikipedia.org/wiki/Parietal_lob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d4341d053f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d4341d053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approach does not require a priori definition of seed regions. Instead, sophisticated algorithms analyse the entire BOLD data set and decompose it into components that are maximally independent in a statistical sense. Each component is associated with a spatial map. Some maps reflect noise components whereas others reflect neuro-anatomical systems. Because this technique is data driven and automatically isolates sources of noise, it holds tremendous promise and its use is increasing.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4341d053f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4341d053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4341d053f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4341d053f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4341d053f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4341d053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4341d053f_0_4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4341d053f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2f36e99ec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2f36e99e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4341d053f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4341d053f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4341d053f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d4341d053f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4341d053f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4341d053f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4341d053f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d4341d053f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2f36e99e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2f36e99e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4341d053f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d4341d053f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4341d053f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d4341d053f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068f1d05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068f1d0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4341d053f_1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d4341d053f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4341d053f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4341d053f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2f36e99ec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2f36e99e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d56d6d28ac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d56d6d28ac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Perform standard GLM Analysis to determine regions of interest and interactions</a:t>
            </a:r>
            <a:endParaRPr/>
          </a:p>
          <a:p>
            <a:pPr marL="457200" lvl="0" indent="-298450" algn="l" rtl="0">
              <a:spcBef>
                <a:spcPts val="0"/>
              </a:spcBef>
              <a:spcAft>
                <a:spcPts val="0"/>
              </a:spcAft>
              <a:buSzPts val="1100"/>
              <a:buChar char="-"/>
            </a:pPr>
            <a:r>
              <a:rPr lang="en"/>
              <a:t>Same preprocessing, first-level, and second-level analyses</a:t>
            </a:r>
            <a:endParaRPr/>
          </a:p>
          <a:p>
            <a:pPr marL="0" lvl="0" indent="0" algn="l" rtl="0">
              <a:spcBef>
                <a:spcPts val="0"/>
              </a:spcBef>
              <a:spcAft>
                <a:spcPts val="0"/>
              </a:spcAft>
              <a:buNone/>
            </a:pPr>
            <a:r>
              <a:rPr lang="en"/>
              <a:t>Scans for motion; and scans for motion masked by attention, generating your interaction scans for your physiology and psychology conditions.</a:t>
            </a: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56d6d28ac_2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d56d6d28ac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56d6d28ac_2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d56d6d28ac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56d6d28ac_2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56d6d28ac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4341d053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4341d053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Anatomical connectivity refers to the physical presence of an axonal projection from one brain area to another. → Identification of large axon bundles connecting remote regions in the brain has recently become possible non-invasively in vivo by diffusion weighted Magnetic resonance imaging and fiber tractography.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Functional connectivity refers to the correlation structure (or more generally: any order of statistical dependency) ineffective connectivity modelling moves beyond statistical dependency to measures of directed influence and causality within the networks constrained by further assumptions the data such that brain areas can be grouped into interacting networks.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56d6d28ac_2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d56d6d28ac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Select the parameters of interest from the original GLM</a:t>
            </a:r>
            <a:endParaRPr/>
          </a:p>
          <a:p>
            <a:pPr marL="0" lvl="0" indent="0" algn="l" rtl="0">
              <a:spcBef>
                <a:spcPts val="0"/>
              </a:spcBef>
              <a:spcAft>
                <a:spcPts val="0"/>
              </a:spcAft>
              <a:buNone/>
            </a:pPr>
            <a:endParaRPr/>
          </a:p>
          <a:p>
            <a:pPr marL="0" lvl="0" indent="0" algn="l" rtl="0">
              <a:spcBef>
                <a:spcPts val="0"/>
              </a:spcBef>
              <a:spcAft>
                <a:spcPts val="0"/>
              </a:spcAft>
              <a:buNone/>
            </a:pPr>
            <a:r>
              <a:rPr lang="en"/>
              <a:t>This creates an n x 3 matrix, where n is the number of conditions including the psychophysiological interaction,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56d6d28ac_2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d56d6d28ac_2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Select the parameters of interest from the original GLM</a:t>
            </a:r>
            <a:endParaRPr/>
          </a:p>
          <a:p>
            <a:pPr marL="0" lvl="0" indent="0" algn="l" rtl="0">
              <a:spcBef>
                <a:spcPts val="0"/>
              </a:spcBef>
              <a:spcAft>
                <a:spcPts val="0"/>
              </a:spcAft>
              <a:buNone/>
            </a:pPr>
            <a:endParaRPr/>
          </a:p>
          <a:p>
            <a:pPr marL="0" lvl="0" indent="0" algn="l" rtl="0">
              <a:spcBef>
                <a:spcPts val="0"/>
              </a:spcBef>
              <a:spcAft>
                <a:spcPts val="0"/>
              </a:spcAft>
              <a:buNone/>
            </a:pPr>
            <a:r>
              <a:rPr lang="en"/>
              <a:t>This creates an n x 3 matrix, where n is the number of conditions including the psychophysiological interaction,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d56d6d28ac_2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d56d6d28ac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lnSpc>
                <a:spcPct val="115000"/>
              </a:lnSpc>
              <a:spcBef>
                <a:spcPts val="0"/>
              </a:spcBef>
              <a:spcAft>
                <a:spcPts val="0"/>
              </a:spcAft>
              <a:buClr>
                <a:schemeClr val="dk1"/>
              </a:buClr>
              <a:buSzPts val="1100"/>
              <a:buChar char="-"/>
            </a:pPr>
            <a:r>
              <a:rPr lang="en" b="1">
                <a:solidFill>
                  <a:schemeClr val="dk1"/>
                </a:solidFill>
              </a:rPr>
              <a:t>Deconvolve:</a:t>
            </a:r>
            <a:r>
              <a:rPr lang="en">
                <a:solidFill>
                  <a:schemeClr val="dk1"/>
                </a:solidFill>
              </a:rPr>
              <a:t> Time lag with bold signal: transforming it into a neural signal rather than the BOLD signal--HRF is what you use</a:t>
            </a:r>
            <a:endParaRPr>
              <a:solidFill>
                <a:schemeClr val="dk1"/>
              </a:solidFill>
            </a:endParaRPr>
          </a:p>
          <a:p>
            <a:pPr marL="1371600" lvl="1" indent="-298450" algn="l" rtl="0">
              <a:lnSpc>
                <a:spcPct val="115000"/>
              </a:lnSpc>
              <a:spcBef>
                <a:spcPts val="0"/>
              </a:spcBef>
              <a:spcAft>
                <a:spcPts val="0"/>
              </a:spcAft>
              <a:buClr>
                <a:schemeClr val="dk1"/>
              </a:buClr>
              <a:buSzPts val="1100"/>
              <a:buChar char="-"/>
            </a:pPr>
            <a:r>
              <a:rPr lang="en">
                <a:solidFill>
                  <a:schemeClr val="dk1"/>
                </a:solidFill>
              </a:rPr>
              <a:t>Necessary so that you can then do the interaction</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 b="1">
                <a:solidFill>
                  <a:schemeClr val="dk1"/>
                </a:solidFill>
              </a:rPr>
              <a:t>Calculate </a:t>
            </a:r>
            <a:r>
              <a:rPr lang="en">
                <a:solidFill>
                  <a:schemeClr val="dk1"/>
                </a:solidFill>
              </a:rPr>
              <a:t>(multiply with psychological variable)</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
                <a:solidFill>
                  <a:schemeClr val="dk1"/>
                </a:solidFill>
              </a:rPr>
              <a:t>To make it understandable to SPM, you have to reconvolve it.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56d6d28ac_2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d56d6d28ac_2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56d6d28ac_2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d56d6d28ac_2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
                <a:solidFill>
                  <a:schemeClr val="dk1"/>
                </a:solidFill>
              </a:rPr>
              <a:t>Column 1: signal in the region</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a:solidFill>
                  <a:schemeClr val="dk1"/>
                </a:solidFill>
              </a:rPr>
              <a:t>Column 2: attention/no attention contrast</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a:solidFill>
                  <a:schemeClr val="dk1"/>
                </a:solidFill>
              </a:rPr>
              <a:t>Column 3: the contrast: positive interaction (to put the negative)</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a:solidFill>
                  <a:schemeClr val="dk1"/>
                </a:solidFill>
              </a:rPr>
              <a:t>Column 4: Constant</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b="1">
                <a:solidFill>
                  <a:schemeClr val="dk1"/>
                </a:solidFill>
              </a:rPr>
              <a:t>Pseudoeffective connectivity: look at 2018 and previous slides: how you interpret your findings: you have to bring your own knowledge about biology into it.</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d56d6d28ac_2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d56d6d28ac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Positive weight means where you put the 1 in the contrast vector.</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d56d6d28ac_2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d56d6d28ac_2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You can really only make conditional causal claims:</a:t>
            </a:r>
            <a:endParaRPr/>
          </a:p>
          <a:p>
            <a:pPr marL="914400" lvl="1" indent="-298450" algn="l" rtl="0">
              <a:spcBef>
                <a:spcPts val="0"/>
              </a:spcBef>
              <a:spcAft>
                <a:spcPts val="0"/>
              </a:spcAft>
              <a:buSzPts val="1100"/>
              <a:buChar char="-"/>
            </a:pPr>
            <a:r>
              <a:rPr lang="en"/>
              <a:t>You can’t say what’s contributing as a cause.</a:t>
            </a:r>
            <a:endParaRPr/>
          </a:p>
          <a:p>
            <a:pPr marL="457200" lvl="0" indent="-298450" algn="l" rtl="0">
              <a:spcBef>
                <a:spcPts val="0"/>
              </a:spcBef>
              <a:spcAft>
                <a:spcPts val="0"/>
              </a:spcAft>
              <a:buSzPts val="1100"/>
              <a:buChar char="-"/>
            </a:pPr>
            <a:r>
              <a:rPr lang="en"/>
              <a:t>They both would demonstrate relationships.</a:t>
            </a:r>
            <a:endParaRPr/>
          </a:p>
          <a:p>
            <a:pPr marL="457200" lvl="0" indent="-298450" algn="l" rtl="0">
              <a:spcBef>
                <a:spcPts val="0"/>
              </a:spcBef>
              <a:spcAft>
                <a:spcPts val="0"/>
              </a:spcAft>
              <a:buSzPts val="1100"/>
              <a:buChar char="-"/>
            </a:pPr>
            <a:r>
              <a:rPr lang="en"/>
              <a:t>You have to import your own knowledge to make an interpretation.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d56d6d28ac_2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d56d6d28ac_2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Allows for context dependent (especially psychological context)</a:t>
            </a:r>
            <a:endParaRPr/>
          </a:p>
          <a:p>
            <a:pPr marL="457200" lvl="0" indent="-298450" algn="l" rtl="0">
              <a:spcBef>
                <a:spcPts val="0"/>
              </a:spcBef>
              <a:spcAft>
                <a:spcPts val="0"/>
              </a:spcAft>
              <a:buSzPts val="1100"/>
              <a:buChar char="-"/>
            </a:pPr>
            <a:r>
              <a:rPr lang="en"/>
              <a:t>Easy/simple to perform</a:t>
            </a:r>
            <a:endParaRPr/>
          </a:p>
          <a:p>
            <a:pPr marL="457200" lvl="0" indent="-298450" algn="l" rtl="0">
              <a:spcBef>
                <a:spcPts val="0"/>
              </a:spcBef>
              <a:spcAft>
                <a:spcPts val="0"/>
              </a:spcAft>
              <a:buSzPts val="1100"/>
              <a:buChar char="-"/>
            </a:pPr>
            <a:r>
              <a:rPr lang="en"/>
              <a:t>Using the GLM, you’re assuming some form of causality or prediction. Not fair </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Only looks at region of interest</a:t>
            </a:r>
            <a:endParaRPr/>
          </a:p>
          <a:p>
            <a:pPr marL="457200" lvl="0" indent="-298450" algn="l" rtl="0">
              <a:spcBef>
                <a:spcPts val="0"/>
              </a:spcBef>
              <a:spcAft>
                <a:spcPts val="0"/>
              </a:spcAft>
              <a:buSzPts val="1100"/>
              <a:buChar char="-"/>
            </a:pPr>
            <a:r>
              <a:rPr lang="en"/>
              <a:t>They don’t have any time parameters</a:t>
            </a:r>
            <a:endParaRPr/>
          </a:p>
          <a:p>
            <a:pPr marL="457200" lvl="0" indent="-298450" algn="l" rtl="0">
              <a:spcBef>
                <a:spcPts val="0"/>
              </a:spcBef>
              <a:spcAft>
                <a:spcPts val="0"/>
              </a:spcAft>
              <a:buSzPts val="1100"/>
              <a:buChar char="-"/>
            </a:pPr>
            <a:r>
              <a:rPr lang="en"/>
              <a:t>PSEUDO effective connectivity: very dependent on informed hypothesis.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d56d6d28ac_2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d56d6d28ac_2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54c3bfde2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54c3bfde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2f36e99ec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2f36e99e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4341d053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4341d053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Traditional fMRI analysis involves the analysis of BOLD variations during task-related paradigms. A typical example of this is opening and closing the eyes. The average of stimulation times, across multiple blocks; with posterior subtraction of the “silence” periods, minimizes the “noise” in the BOLD signal and highlight the regions modulated by the paradigm.</a:t>
            </a:r>
            <a:endParaRPr sz="12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Attention-demanding tasks trigger two opposite types of response: increase in activity (frontal and parietal cortical regions) - correlations. Decrease on the activity (posterior cingulate, medial and lateral parietal and medial pre-frontal cortex (anticorrelations).</a:t>
            </a:r>
            <a:endParaRPr/>
          </a:p>
          <a:p>
            <a:pPr marL="0" lvl="0" indent="0" algn="l" rtl="0">
              <a:spcBef>
                <a:spcPts val="0"/>
              </a:spcBef>
              <a:spcAft>
                <a:spcPts val="0"/>
              </a:spcAft>
              <a:buNone/>
            </a:pPr>
            <a:r>
              <a:rPr lang="en"/>
              <a:t>If the attention demand increases, the response also increases.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4341d053f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d4341d053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PCC - posterior cingulate/precuneous → Correlation → MPF - medial pre-frontal cortex</a:t>
            </a:r>
            <a:endParaRPr/>
          </a:p>
          <a:p>
            <a:pPr marL="0" lvl="0" indent="0" algn="l" rtl="0">
              <a:spcBef>
                <a:spcPts val="0"/>
              </a:spcBef>
              <a:spcAft>
                <a:spcPts val="0"/>
              </a:spcAft>
              <a:buNone/>
            </a:pPr>
            <a:r>
              <a:rPr lang="en">
                <a:solidFill>
                  <a:schemeClr val="dk1"/>
                </a:solidFill>
              </a:rPr>
              <a:t>PCC→ anticorrelation → </a:t>
            </a:r>
            <a:r>
              <a:rPr lang="en"/>
              <a:t>IPS - intra-parietal sulcus</a:t>
            </a:r>
            <a:endParaRPr/>
          </a:p>
          <a:p>
            <a:pPr marL="0" lvl="0" indent="0" algn="l" rtl="0">
              <a:spcBef>
                <a:spcPts val="0"/>
              </a:spcBef>
              <a:spcAft>
                <a:spcPts val="0"/>
              </a:spcAft>
              <a:buNone/>
            </a:pPr>
            <a:r>
              <a:rPr lang="en"/>
              <a:t>The BOLD changes are less intense during resting state fMRI.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4341d053f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4341d053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SEED based analysis, first there is a hypothesis. For example to study further the somatomor cortex, select the are of interest. On a second instance to verify the same type of activation on the remaining brain. Spontaneous BOLD fluctuations measured in the left somatomor cortex are specifically correlated with spontaneous fluctuations in the right somatomor cortex and with medial motor areas in the absence of motor behaviour. (secondary association cortex as posterior nuclei of the thalamus, putamen, cerebellum).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4341d053f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4341d053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02122"/>
                </a:solidFill>
                <a:highlight>
                  <a:srgbClr val="FFFFFF"/>
                </a:highlight>
              </a:rPr>
              <a:t>The </a:t>
            </a:r>
            <a:r>
              <a:rPr lang="en" sz="1050">
                <a:solidFill>
                  <a:srgbClr val="0645AD"/>
                </a:solidFill>
                <a:highlight>
                  <a:srgbClr val="FFFFFF"/>
                </a:highlight>
                <a:uFill>
                  <a:noFill/>
                </a:uFill>
                <a:hlinkClick r:id="rId3">
                  <a:extLst>
                    <a:ext uri="{A12FA001-AC4F-418D-AE19-62706E023703}">
                      <ahyp:hlinkClr xmlns:ahyp="http://schemas.microsoft.com/office/drawing/2018/hyperlinkcolor" val="tx"/>
                    </a:ext>
                  </a:extLst>
                </a:hlinkClick>
              </a:rPr>
              <a:t>default mode network</a:t>
            </a:r>
            <a:r>
              <a:rPr lang="en" sz="1050">
                <a:solidFill>
                  <a:srgbClr val="202122"/>
                </a:solidFill>
                <a:highlight>
                  <a:srgbClr val="FFFFFF"/>
                </a:highlight>
              </a:rPr>
              <a:t> (DMN) is a network of brain regions that are active when an individual is awake and at rest. It is one of the most studied networks present during resting state and is one of the most easily visualized networks.</a:t>
            </a:r>
            <a:endParaRPr sz="1050">
              <a:solidFill>
                <a:srgbClr val="202122"/>
              </a:solidFill>
              <a:highlight>
                <a:srgbClr val="FFFFFF"/>
              </a:highlight>
            </a:endParaRPr>
          </a:p>
          <a:p>
            <a:pPr marL="0" lvl="0" indent="0" algn="l" rtl="0">
              <a:spcBef>
                <a:spcPts val="0"/>
              </a:spcBef>
              <a:spcAft>
                <a:spcPts val="0"/>
              </a:spcAft>
              <a:buNone/>
            </a:pPr>
            <a:r>
              <a:rPr lang="en" sz="1050">
                <a:solidFill>
                  <a:srgbClr val="202122"/>
                </a:solidFill>
                <a:highlight>
                  <a:srgbClr val="FFFFFF"/>
                </a:highlight>
              </a:rPr>
              <a:t>The key networks, also referred as components, which are more frequently reported include: the DMN, the </a:t>
            </a:r>
            <a:r>
              <a:rPr lang="en" sz="1050">
                <a:solidFill>
                  <a:srgbClr val="0645AD"/>
                </a:solidFill>
                <a:highlight>
                  <a:srgbClr val="FFFFFF"/>
                </a:highlight>
                <a:uFill>
                  <a:noFill/>
                </a:uFill>
                <a:hlinkClick r:id="rId4">
                  <a:extLst>
                    <a:ext uri="{A12FA001-AC4F-418D-AE19-62706E023703}">
                      <ahyp:hlinkClr xmlns:ahyp="http://schemas.microsoft.com/office/drawing/2018/hyperlinkcolor" val="tx"/>
                    </a:ext>
                  </a:extLst>
                </a:hlinkClick>
              </a:rPr>
              <a:t>sensory</a:t>
            </a:r>
            <a:r>
              <a:rPr lang="en" sz="1050">
                <a:solidFill>
                  <a:srgbClr val="202122"/>
                </a:solidFill>
                <a:highlight>
                  <a:srgbClr val="FFFFFF"/>
                </a:highlight>
              </a:rPr>
              <a:t>/</a:t>
            </a:r>
            <a:r>
              <a:rPr lang="en" sz="1050">
                <a:solidFill>
                  <a:srgbClr val="0645AD"/>
                </a:solidFill>
                <a:highlight>
                  <a:srgbClr val="FFFFFF"/>
                </a:highlight>
                <a:uFill>
                  <a:noFill/>
                </a:uFill>
                <a:hlinkClick r:id="rId5">
                  <a:extLst>
                    <a:ext uri="{A12FA001-AC4F-418D-AE19-62706E023703}">
                      <ahyp:hlinkClr xmlns:ahyp="http://schemas.microsoft.com/office/drawing/2018/hyperlinkcolor" val="tx"/>
                    </a:ext>
                  </a:extLst>
                </a:hlinkClick>
              </a:rPr>
              <a:t>motor</a:t>
            </a:r>
            <a:r>
              <a:rPr lang="en" sz="1050">
                <a:solidFill>
                  <a:srgbClr val="202122"/>
                </a:solidFill>
                <a:highlight>
                  <a:srgbClr val="FFFFFF"/>
                </a:highlight>
              </a:rPr>
              <a:t> component, the </a:t>
            </a:r>
            <a:r>
              <a:rPr lang="en" sz="1050">
                <a:solidFill>
                  <a:srgbClr val="0645AD"/>
                </a:solidFill>
                <a:highlight>
                  <a:srgbClr val="FFFFFF"/>
                </a:highlight>
                <a:uFill>
                  <a:noFill/>
                </a:uFill>
                <a:hlinkClick r:id="rId6">
                  <a:extLst>
                    <a:ext uri="{A12FA001-AC4F-418D-AE19-62706E023703}">
                      <ahyp:hlinkClr xmlns:ahyp="http://schemas.microsoft.com/office/drawing/2018/hyperlinkcolor" val="tx"/>
                    </a:ext>
                  </a:extLst>
                </a:hlinkClick>
              </a:rPr>
              <a:t>executive control</a:t>
            </a:r>
            <a:r>
              <a:rPr lang="en" sz="1050">
                <a:solidFill>
                  <a:srgbClr val="202122"/>
                </a:solidFill>
                <a:highlight>
                  <a:srgbClr val="FFFFFF"/>
                </a:highlight>
              </a:rPr>
              <a:t> component, up to three different </a:t>
            </a:r>
            <a:r>
              <a:rPr lang="en" sz="1050">
                <a:solidFill>
                  <a:srgbClr val="0645AD"/>
                </a:solidFill>
                <a:highlight>
                  <a:srgbClr val="FFFFFF"/>
                </a:highlight>
                <a:uFill>
                  <a:noFill/>
                </a:uFill>
                <a:hlinkClick r:id="rId7">
                  <a:extLst>
                    <a:ext uri="{A12FA001-AC4F-418D-AE19-62706E023703}">
                      <ahyp:hlinkClr xmlns:ahyp="http://schemas.microsoft.com/office/drawing/2018/hyperlinkcolor" val="tx"/>
                    </a:ext>
                  </a:extLst>
                </a:hlinkClick>
              </a:rPr>
              <a:t>visual</a:t>
            </a:r>
            <a:r>
              <a:rPr lang="en" sz="1050">
                <a:solidFill>
                  <a:srgbClr val="202122"/>
                </a:solidFill>
                <a:highlight>
                  <a:srgbClr val="FFFFFF"/>
                </a:highlight>
              </a:rPr>
              <a:t> components, two lateralized </a:t>
            </a:r>
            <a:r>
              <a:rPr lang="en" sz="1050">
                <a:solidFill>
                  <a:srgbClr val="0645AD"/>
                </a:solidFill>
                <a:highlight>
                  <a:srgbClr val="FFFFFF"/>
                </a:highlight>
                <a:uFill>
                  <a:noFill/>
                </a:uFill>
                <a:hlinkClick r:id="rId8">
                  <a:extLst>
                    <a:ext uri="{A12FA001-AC4F-418D-AE19-62706E023703}">
                      <ahyp:hlinkClr xmlns:ahyp="http://schemas.microsoft.com/office/drawing/2018/hyperlinkcolor" val="tx"/>
                    </a:ext>
                  </a:extLst>
                </a:hlinkClick>
              </a:rPr>
              <a:t>frontal</a:t>
            </a:r>
            <a:r>
              <a:rPr lang="en" sz="1050">
                <a:solidFill>
                  <a:srgbClr val="202122"/>
                </a:solidFill>
                <a:highlight>
                  <a:srgbClr val="FFFFFF"/>
                </a:highlight>
              </a:rPr>
              <a:t>/</a:t>
            </a:r>
            <a:r>
              <a:rPr lang="en" sz="1050">
                <a:solidFill>
                  <a:srgbClr val="0645AD"/>
                </a:solidFill>
                <a:highlight>
                  <a:srgbClr val="FFFFFF"/>
                </a:highlight>
                <a:uFill>
                  <a:noFill/>
                </a:uFill>
                <a:hlinkClick r:id="rId9">
                  <a:extLst>
                    <a:ext uri="{A12FA001-AC4F-418D-AE19-62706E023703}">
                      <ahyp:hlinkClr xmlns:ahyp="http://schemas.microsoft.com/office/drawing/2018/hyperlinkcolor" val="tx"/>
                    </a:ext>
                  </a:extLst>
                </a:hlinkClick>
              </a:rPr>
              <a:t>parietal</a:t>
            </a:r>
            <a:r>
              <a:rPr lang="en" sz="1050">
                <a:solidFill>
                  <a:srgbClr val="202122"/>
                </a:solidFill>
                <a:highlight>
                  <a:srgbClr val="FFFFFF"/>
                </a:highlight>
              </a:rPr>
              <a:t> components, the </a:t>
            </a:r>
            <a:r>
              <a:rPr lang="en" sz="1050">
                <a:solidFill>
                  <a:srgbClr val="0645AD"/>
                </a:solidFill>
                <a:highlight>
                  <a:srgbClr val="FFFFFF"/>
                </a:highlight>
                <a:uFill>
                  <a:noFill/>
                </a:uFill>
                <a:hlinkClick r:id="rId10">
                  <a:extLst>
                    <a:ext uri="{A12FA001-AC4F-418D-AE19-62706E023703}">
                      <ahyp:hlinkClr xmlns:ahyp="http://schemas.microsoft.com/office/drawing/2018/hyperlinkcolor" val="tx"/>
                    </a:ext>
                  </a:extLst>
                </a:hlinkClick>
              </a:rPr>
              <a:t>auditory</a:t>
            </a:r>
            <a:r>
              <a:rPr lang="en" sz="1050">
                <a:solidFill>
                  <a:srgbClr val="202122"/>
                </a:solidFill>
                <a:highlight>
                  <a:srgbClr val="FFFFFF"/>
                </a:highlight>
              </a:rPr>
              <a:t> component and the </a:t>
            </a:r>
            <a:r>
              <a:rPr lang="en" sz="1050">
                <a:solidFill>
                  <a:srgbClr val="0645AD"/>
                </a:solidFill>
                <a:highlight>
                  <a:srgbClr val="FFFFFF"/>
                </a:highlight>
                <a:uFill>
                  <a:noFill/>
                </a:uFill>
                <a:hlinkClick r:id="rId11">
                  <a:extLst>
                    <a:ext uri="{A12FA001-AC4F-418D-AE19-62706E023703}">
                      <ahyp:hlinkClr xmlns:ahyp="http://schemas.microsoft.com/office/drawing/2018/hyperlinkcolor" val="tx"/>
                    </a:ext>
                  </a:extLst>
                </a:hlinkClick>
              </a:rPr>
              <a:t>temporal</a:t>
            </a:r>
            <a:r>
              <a:rPr lang="en" sz="1050">
                <a:solidFill>
                  <a:srgbClr val="202122"/>
                </a:solidFill>
                <a:highlight>
                  <a:srgbClr val="FFFFFF"/>
                </a:highlight>
              </a:rPr>
              <a:t>/parietal component.As already reported, these resting-state networks consist of anatomically separated, but functionally connected regions displaying a high level of correlated BOLD signal activity. These networks are found to be quite consistent across studies, despite differences in the data acquisition and analysis techniques</a:t>
            </a:r>
            <a:endParaRPr sz="1050">
              <a:solidFill>
                <a:srgbClr val="202122"/>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4341d053f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4341d053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They showed that the functional connectomes are subject specific similar to fingerprints. In other words, considering that you have a database of the connectomes of all subjects, if you acquire a new resting-state fMRI from a subject you can identify that subject from the database with about 90% accuracy.</a:t>
            </a:r>
            <a:endParaRPr/>
          </a:p>
          <a:p>
            <a:pPr marL="0" lvl="0" indent="0" algn="l" rtl="0">
              <a:lnSpc>
                <a:spcPct val="115000"/>
              </a:lnSpc>
              <a:spcBef>
                <a:spcPts val="1200"/>
              </a:spcBef>
              <a:spcAft>
                <a:spcPts val="0"/>
              </a:spcAft>
              <a:buNone/>
            </a:pPr>
            <a:r>
              <a:rPr lang="en"/>
              <a:t>Spatial topography and coherence. The observation that the somatomotor system is coherent in its spontaneous activity has been replicated many times10–15,21 (FIG. 2). By placing seed regions in additional brain areas, many other neuro-anatomical systems have been shown to be coherent in their spontaneous activity, including visual10,11, auditory10, task-negative/default mode29–32, hippocampus or episodic memory24,33, language10,34, dorsal attention32,35 and ventral attention systems35. Many of these systems have also been identified using hierarchical clustering37,38 and ICA2</a:t>
            </a:r>
            <a:endParaRPr/>
          </a:p>
          <a:p>
            <a:pPr marL="0" lvl="0" indent="0" algn="l" rtl="0">
              <a:spcBef>
                <a:spcPts val="12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94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31.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38/nn.4135" TargetMode="External"/><Relationship Id="rId7" Type="http://schemas.openxmlformats.org/officeDocument/2006/relationships/hyperlink" Target="https://doi.org/10.1038/nn.4125"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s://doi.org/10.1073/pnas.0905267106" TargetMode="External"/><Relationship Id="rId5" Type="http://schemas.openxmlformats.org/officeDocument/2006/relationships/hyperlink" Target="https://doi.org/10.1016/j.neuroimage.2013.04.001" TargetMode="External"/><Relationship Id="rId4" Type="http://schemas.openxmlformats.org/officeDocument/2006/relationships/hyperlink" Target="https://doi.org/10.1016/j.neuroimage.2019.11615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000000"/>
                </a:solidFill>
                <a:latin typeface="Arial"/>
                <a:ea typeface="Arial"/>
                <a:cs typeface="Arial"/>
                <a:sym typeface="Arial"/>
              </a:rPr>
              <a:t>Introduction to Connectivity:</a:t>
            </a:r>
            <a:endParaRPr b="1">
              <a:solidFill>
                <a:srgbClr val="000000"/>
              </a:solidFill>
              <a:latin typeface="Arial"/>
              <a:ea typeface="Arial"/>
              <a:cs typeface="Arial"/>
              <a:sym typeface="Arial"/>
            </a:endParaRPr>
          </a:p>
          <a:p>
            <a:pPr marL="0" lvl="0" indent="0" algn="l" rtl="0">
              <a:spcBef>
                <a:spcPts val="0"/>
              </a:spcBef>
              <a:spcAft>
                <a:spcPts val="0"/>
              </a:spcAft>
              <a:buNone/>
            </a:pPr>
            <a:r>
              <a:rPr lang="en" b="1">
                <a:solidFill>
                  <a:srgbClr val="000000"/>
                </a:solidFill>
                <a:latin typeface="Arial"/>
                <a:ea typeface="Arial"/>
                <a:cs typeface="Arial"/>
                <a:sym typeface="Arial"/>
              </a:rPr>
              <a:t>Resting-state and PPI</a:t>
            </a:r>
            <a:endParaRPr/>
          </a:p>
        </p:txBody>
      </p:sp>
      <p:sp>
        <p:nvSpPr>
          <p:cNvPr id="65" name="Google Shape;65;p13"/>
          <p:cNvSpPr txBox="1">
            <a:spLocks noGrp="1"/>
          </p:cNvSpPr>
          <p:nvPr>
            <p:ph type="subTitle" idx="1"/>
          </p:nvPr>
        </p:nvSpPr>
        <p:spPr>
          <a:xfrm>
            <a:off x="311700" y="2108547"/>
            <a:ext cx="4242600" cy="926400"/>
          </a:xfrm>
          <a:prstGeom prst="rect">
            <a:avLst/>
          </a:prstGeom>
        </p:spPr>
        <p:txBody>
          <a:bodyPr spcFirstLastPara="1" wrap="square" lIns="91425" tIns="91425" rIns="91425" bIns="91425" anchor="t" anchorCtr="0">
            <a:normAutofit fontScale="77500"/>
          </a:bodyPr>
          <a:lstStyle/>
          <a:p>
            <a:pPr marL="0" lvl="0" indent="0" algn="ctr" rtl="0">
              <a:lnSpc>
                <a:spcPct val="115000"/>
              </a:lnSpc>
              <a:spcBef>
                <a:spcPts val="0"/>
              </a:spcBef>
              <a:spcAft>
                <a:spcPts val="0"/>
              </a:spcAft>
              <a:buNone/>
            </a:pPr>
            <a:r>
              <a:rPr lang="en" sz="1800">
                <a:solidFill>
                  <a:srgbClr val="000000"/>
                </a:solidFill>
                <a:latin typeface="Arial"/>
                <a:ea typeface="Arial"/>
                <a:cs typeface="Arial"/>
                <a:sym typeface="Arial"/>
              </a:rPr>
              <a:t>Alessandra Yu; Joana Oliveira; Marcus Glennon</a:t>
            </a:r>
            <a:endParaRPr sz="1800">
              <a:solidFill>
                <a:srgbClr val="000000"/>
              </a:solidFill>
              <a:latin typeface="Arial"/>
              <a:ea typeface="Arial"/>
              <a:cs typeface="Arial"/>
              <a:sym typeface="Arial"/>
            </a:endParaRPr>
          </a:p>
          <a:p>
            <a:pPr marL="0" lvl="0" indent="0" algn="ctr" rtl="0">
              <a:lnSpc>
                <a:spcPct val="115000"/>
              </a:lnSpc>
              <a:spcBef>
                <a:spcPts val="400"/>
              </a:spcBef>
              <a:spcAft>
                <a:spcPts val="0"/>
              </a:spcAft>
              <a:buNone/>
            </a:pPr>
            <a:r>
              <a:rPr lang="en" sz="1800">
                <a:solidFill>
                  <a:srgbClr val="000000"/>
                </a:solidFill>
                <a:latin typeface="Arial"/>
                <a:ea typeface="Arial"/>
                <a:cs typeface="Arial"/>
                <a:sym typeface="Arial"/>
              </a:rPr>
              <a:t>Expert: Dr Sarah Gregory</a:t>
            </a:r>
            <a:endParaRPr sz="18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66" name="Google Shape;66;p13"/>
          <p:cNvSpPr txBox="1">
            <a:spLocks noGrp="1"/>
          </p:cNvSpPr>
          <p:nvPr>
            <p:ph type="subTitle" idx="1"/>
          </p:nvPr>
        </p:nvSpPr>
        <p:spPr>
          <a:xfrm>
            <a:off x="4808300" y="4751250"/>
            <a:ext cx="4242600" cy="318300"/>
          </a:xfrm>
          <a:prstGeom prst="rect">
            <a:avLst/>
          </a:prstGeom>
        </p:spPr>
        <p:txBody>
          <a:bodyPr spcFirstLastPara="1" wrap="square" lIns="91425" tIns="91425" rIns="91425" bIns="91425" anchor="t" anchorCtr="0">
            <a:normAutofit fontScale="85000" lnSpcReduction="20000"/>
          </a:bodyPr>
          <a:lstStyle/>
          <a:p>
            <a:pPr marL="0" lvl="0" indent="0" algn="r" rtl="0">
              <a:lnSpc>
                <a:spcPct val="90000"/>
              </a:lnSpc>
              <a:spcBef>
                <a:spcPts val="0"/>
              </a:spcBef>
              <a:spcAft>
                <a:spcPts val="0"/>
              </a:spcAft>
              <a:buNone/>
            </a:pPr>
            <a:r>
              <a:rPr lang="en" sz="1400">
                <a:solidFill>
                  <a:schemeClr val="lt1"/>
                </a:solidFill>
                <a:latin typeface="Arial"/>
                <a:ea typeface="Arial"/>
                <a:cs typeface="Arial"/>
                <a:sym typeface="Arial"/>
              </a:rPr>
              <a:t>Slides adapted from MfD 2019</a:t>
            </a:r>
            <a:endParaRPr sz="12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Independent component analysis</a:t>
            </a:r>
            <a:endParaRPr/>
          </a:p>
        </p:txBody>
      </p:sp>
      <p:sp>
        <p:nvSpPr>
          <p:cNvPr id="136" name="Google Shape;136;p22"/>
          <p:cNvSpPr txBox="1"/>
          <p:nvPr/>
        </p:nvSpPr>
        <p:spPr>
          <a:xfrm>
            <a:off x="8171575" y="4820400"/>
            <a:ext cx="9723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t>Fox et al. 2007</a:t>
            </a:r>
            <a:endParaRPr sz="900"/>
          </a:p>
        </p:txBody>
      </p:sp>
      <p:pic>
        <p:nvPicPr>
          <p:cNvPr id="137" name="Google Shape;137;p22"/>
          <p:cNvPicPr preferRelativeResize="0"/>
          <p:nvPr/>
        </p:nvPicPr>
        <p:blipFill>
          <a:blip r:embed="rId3">
            <a:alphaModFix/>
          </a:blip>
          <a:stretch>
            <a:fillRect/>
          </a:stretch>
        </p:blipFill>
        <p:spPr>
          <a:xfrm>
            <a:off x="459900" y="1411125"/>
            <a:ext cx="4472049" cy="2839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Accounting for noise</a:t>
            </a:r>
            <a:endParaRPr/>
          </a:p>
        </p:txBody>
      </p:sp>
      <p:sp>
        <p:nvSpPr>
          <p:cNvPr id="143" name="Google Shape;143;p23"/>
          <p:cNvSpPr txBox="1"/>
          <p:nvPr/>
        </p:nvSpPr>
        <p:spPr>
          <a:xfrm>
            <a:off x="311700" y="1245200"/>
            <a:ext cx="8638200" cy="23736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AutoNum type="arabicParenR"/>
            </a:pPr>
            <a:r>
              <a:rPr lang="en" sz="1800"/>
              <a:t>removing physiological fluctuations (</a:t>
            </a:r>
            <a:r>
              <a:rPr lang="en" sz="1800" b="1"/>
              <a:t>cardiac</a:t>
            </a:r>
            <a:r>
              <a:rPr lang="en" sz="1800"/>
              <a:t> or </a:t>
            </a:r>
            <a:r>
              <a:rPr lang="en" sz="1800" b="1"/>
              <a:t>respiratory </a:t>
            </a:r>
            <a:r>
              <a:rPr lang="en" sz="1800"/>
              <a:t>activity) through linear regression</a:t>
            </a:r>
            <a:endParaRPr sz="1800"/>
          </a:p>
          <a:p>
            <a:pPr marL="457200" lvl="0" indent="-342900" algn="l" rtl="0">
              <a:lnSpc>
                <a:spcPct val="115000"/>
              </a:lnSpc>
              <a:spcBef>
                <a:spcPts val="0"/>
              </a:spcBef>
              <a:spcAft>
                <a:spcPts val="0"/>
              </a:spcAft>
              <a:buSzPts val="1800"/>
              <a:buAutoNum type="arabicParenR"/>
            </a:pPr>
            <a:r>
              <a:rPr lang="en" sz="1800"/>
              <a:t>isolating sources of noise through:</a:t>
            </a:r>
            <a:endParaRPr sz="1800"/>
          </a:p>
          <a:p>
            <a:pPr marL="457200" lvl="0" indent="0" algn="l" rtl="0">
              <a:lnSpc>
                <a:spcPct val="115000"/>
              </a:lnSpc>
              <a:spcBef>
                <a:spcPts val="0"/>
              </a:spcBef>
              <a:spcAft>
                <a:spcPts val="0"/>
              </a:spcAft>
              <a:buNone/>
            </a:pPr>
            <a:r>
              <a:rPr lang="en" sz="1800"/>
              <a:t>○ eliminating </a:t>
            </a:r>
            <a:r>
              <a:rPr lang="en" sz="1800" b="1"/>
              <a:t>global signal</a:t>
            </a:r>
            <a:endParaRPr sz="1800" b="1"/>
          </a:p>
          <a:p>
            <a:pPr marL="457200" lvl="0" indent="0" algn="l" rtl="0">
              <a:lnSpc>
                <a:spcPct val="115000"/>
              </a:lnSpc>
              <a:spcBef>
                <a:spcPts val="0"/>
              </a:spcBef>
              <a:spcAft>
                <a:spcPts val="0"/>
              </a:spcAft>
              <a:buNone/>
            </a:pPr>
            <a:r>
              <a:rPr lang="en" sz="1800"/>
              <a:t>○ eliminating signals emerging in </a:t>
            </a:r>
            <a:r>
              <a:rPr lang="en" sz="1800" b="1"/>
              <a:t>areas likely to produce physiological artefacts</a:t>
            </a:r>
            <a:r>
              <a:rPr lang="en" sz="1800"/>
              <a:t> (e.g. ventricles)</a:t>
            </a:r>
            <a:endParaRPr sz="1800"/>
          </a:p>
          <a:p>
            <a:pPr marL="457200" lvl="0" indent="0" algn="l" rtl="0">
              <a:lnSpc>
                <a:spcPct val="115000"/>
              </a:lnSpc>
              <a:spcBef>
                <a:spcPts val="0"/>
              </a:spcBef>
              <a:spcAft>
                <a:spcPts val="0"/>
              </a:spcAft>
              <a:buNone/>
            </a:pPr>
            <a:r>
              <a:rPr lang="en" sz="1800"/>
              <a:t>○ independent component analysis (ICA)</a:t>
            </a:r>
            <a:endParaRPr sz="1800"/>
          </a:p>
        </p:txBody>
      </p:sp>
      <p:sp>
        <p:nvSpPr>
          <p:cNvPr id="144" name="Google Shape;144;p23"/>
          <p:cNvSpPr txBox="1"/>
          <p:nvPr/>
        </p:nvSpPr>
        <p:spPr>
          <a:xfrm>
            <a:off x="5638800" y="4820400"/>
            <a:ext cx="3505200" cy="3231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900"/>
              <a:t>Fox et al. 2007; Murphy et al. 2013; Kassinopoulos et al. 2019</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50" name="Google Shape;150;p24"/>
          <p:cNvSpPr txBox="1"/>
          <p:nvPr/>
        </p:nvSpPr>
        <p:spPr>
          <a:xfrm>
            <a:off x="353750" y="1400850"/>
            <a:ext cx="3905400" cy="34557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700"/>
              <a:t>pros</a:t>
            </a:r>
            <a:endParaRPr sz="1700"/>
          </a:p>
          <a:p>
            <a:pPr marL="457200" lvl="0" indent="-336550" algn="l" rtl="0">
              <a:lnSpc>
                <a:spcPct val="115000"/>
              </a:lnSpc>
              <a:spcBef>
                <a:spcPts val="0"/>
              </a:spcBef>
              <a:spcAft>
                <a:spcPts val="0"/>
              </a:spcAft>
              <a:buSzPts val="1700"/>
              <a:buChar char="●"/>
            </a:pPr>
            <a:r>
              <a:rPr lang="en" sz="1700"/>
              <a:t>easy to acquire</a:t>
            </a:r>
            <a:endParaRPr sz="1700"/>
          </a:p>
          <a:p>
            <a:pPr marL="457200" lvl="0" indent="-336550" algn="l" rtl="0">
              <a:lnSpc>
                <a:spcPct val="115000"/>
              </a:lnSpc>
              <a:spcBef>
                <a:spcPts val="0"/>
              </a:spcBef>
              <a:spcAft>
                <a:spcPts val="0"/>
              </a:spcAft>
              <a:buSzPts val="1700"/>
              <a:buChar char="●"/>
            </a:pPr>
            <a:r>
              <a:rPr lang="en" sz="1700"/>
              <a:t>ideal for patients who cannot perform certain tasks</a:t>
            </a:r>
            <a:endParaRPr sz="1700"/>
          </a:p>
          <a:p>
            <a:pPr marL="457200" lvl="0" indent="-336550" algn="l" rtl="0">
              <a:lnSpc>
                <a:spcPct val="115000"/>
              </a:lnSpc>
              <a:spcBef>
                <a:spcPts val="0"/>
              </a:spcBef>
              <a:spcAft>
                <a:spcPts val="0"/>
              </a:spcAft>
              <a:buSzPts val="1700"/>
              <a:buChar char="●"/>
            </a:pPr>
            <a:r>
              <a:rPr lang="en" sz="1700"/>
              <a:t>one data set allows to study different functional networks in the brain</a:t>
            </a:r>
            <a:endParaRPr sz="1700"/>
          </a:p>
          <a:p>
            <a:pPr marL="457200" lvl="0" indent="-336550" algn="l" rtl="0">
              <a:lnSpc>
                <a:spcPct val="115000"/>
              </a:lnSpc>
              <a:spcBef>
                <a:spcPts val="0"/>
              </a:spcBef>
              <a:spcAft>
                <a:spcPts val="0"/>
              </a:spcAft>
              <a:buSzPts val="1700"/>
              <a:buChar char="●"/>
            </a:pPr>
            <a:r>
              <a:rPr lang="en" sz="1700"/>
              <a:t>good for exploratory analyses</a:t>
            </a:r>
            <a:endParaRPr sz="1700"/>
          </a:p>
          <a:p>
            <a:pPr marL="457200" lvl="0" indent="-336550" algn="l" rtl="0">
              <a:lnSpc>
                <a:spcPct val="115000"/>
              </a:lnSpc>
              <a:spcBef>
                <a:spcPts val="0"/>
              </a:spcBef>
              <a:spcAft>
                <a:spcPts val="0"/>
              </a:spcAft>
              <a:buSzPts val="1700"/>
              <a:buChar char="●"/>
            </a:pPr>
            <a:r>
              <a:rPr lang="en" sz="1700"/>
              <a:t>(potentially) helpful as a clinical diagnostic tool (e.g. epilepsy, Alzheimer’s disease)</a:t>
            </a:r>
            <a:endParaRPr sz="1700"/>
          </a:p>
        </p:txBody>
      </p:sp>
      <p:sp>
        <p:nvSpPr>
          <p:cNvPr id="151" name="Google Shape;151;p24"/>
          <p:cNvSpPr txBox="1"/>
          <p:nvPr/>
        </p:nvSpPr>
        <p:spPr>
          <a:xfrm>
            <a:off x="5009075" y="1443300"/>
            <a:ext cx="3586800" cy="10482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700" b="1"/>
              <a:t>cons</a:t>
            </a:r>
            <a:endParaRPr sz="1700" b="1"/>
          </a:p>
          <a:p>
            <a:pPr marL="457200" lvl="0" indent="-336550" algn="l" rtl="0">
              <a:lnSpc>
                <a:spcPct val="115000"/>
              </a:lnSpc>
              <a:spcBef>
                <a:spcPts val="0"/>
              </a:spcBef>
              <a:spcAft>
                <a:spcPts val="0"/>
              </a:spcAft>
              <a:buSzPts val="1700"/>
              <a:buChar char="●"/>
            </a:pPr>
            <a:r>
              <a:rPr lang="en" sz="1700" b="1"/>
              <a:t>establishes correlations, not causal relationships</a:t>
            </a:r>
            <a:endParaRPr sz="17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p:nvPr/>
        </p:nvSpPr>
        <p:spPr>
          <a:xfrm>
            <a:off x="580100" y="1492825"/>
            <a:ext cx="3884100" cy="28932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SzPts val="1700"/>
              <a:buChar char="●"/>
            </a:pPr>
            <a:r>
              <a:rPr lang="en" sz="1700"/>
              <a:t>Temporal correlations between spatially remote areas</a:t>
            </a:r>
            <a:endParaRPr sz="1700"/>
          </a:p>
          <a:p>
            <a:pPr marL="457200" lvl="0" indent="-336550" algn="l" rtl="0">
              <a:lnSpc>
                <a:spcPct val="115000"/>
              </a:lnSpc>
              <a:spcBef>
                <a:spcPts val="1000"/>
              </a:spcBef>
              <a:spcAft>
                <a:spcPts val="0"/>
              </a:spcAft>
              <a:buSzPts val="1700"/>
              <a:buChar char="●"/>
            </a:pPr>
            <a:r>
              <a:rPr lang="en" sz="1700"/>
              <a:t>Whole brain connectivity</a:t>
            </a:r>
            <a:endParaRPr sz="1700"/>
          </a:p>
          <a:p>
            <a:pPr marL="457200" lvl="0" indent="-336550" algn="l" rtl="0">
              <a:lnSpc>
                <a:spcPct val="115000"/>
              </a:lnSpc>
              <a:spcBef>
                <a:spcPts val="1000"/>
              </a:spcBef>
              <a:spcAft>
                <a:spcPts val="0"/>
              </a:spcAft>
              <a:buSzPts val="1700"/>
              <a:buChar char="●"/>
            </a:pPr>
            <a:r>
              <a:rPr lang="en" sz="1700"/>
              <a:t>Data Driven (exploratory)</a:t>
            </a:r>
            <a:endParaRPr sz="1700"/>
          </a:p>
          <a:p>
            <a:pPr marL="457200" lvl="0" indent="-336550" algn="l" rtl="0">
              <a:lnSpc>
                <a:spcPct val="115000"/>
              </a:lnSpc>
              <a:spcBef>
                <a:spcPts val="1000"/>
              </a:spcBef>
              <a:spcAft>
                <a:spcPts val="0"/>
              </a:spcAft>
              <a:buSzPts val="1700"/>
              <a:buChar char="●"/>
            </a:pPr>
            <a:r>
              <a:rPr lang="en" sz="1700"/>
              <a:t>Correlation analysis</a:t>
            </a:r>
            <a:endParaRPr sz="1700"/>
          </a:p>
          <a:p>
            <a:pPr marL="457200" lvl="0" indent="-336550" algn="l" rtl="0">
              <a:lnSpc>
                <a:spcPct val="115000"/>
              </a:lnSpc>
              <a:spcBef>
                <a:spcPts val="1000"/>
              </a:spcBef>
              <a:spcAft>
                <a:spcPts val="0"/>
              </a:spcAft>
              <a:buSzPts val="1700"/>
              <a:buChar char="●"/>
            </a:pPr>
            <a:r>
              <a:rPr lang="en" sz="1700"/>
              <a:t>MODEL-FREE</a:t>
            </a:r>
            <a:endParaRPr sz="1700"/>
          </a:p>
          <a:p>
            <a:pPr marL="457200" lvl="0" indent="-336550" algn="l" rtl="0">
              <a:lnSpc>
                <a:spcPct val="115000"/>
              </a:lnSpc>
              <a:spcBef>
                <a:spcPts val="1000"/>
              </a:spcBef>
              <a:spcAft>
                <a:spcPts val="1000"/>
              </a:spcAft>
              <a:buSzPts val="1700"/>
              <a:buChar char="●"/>
            </a:pPr>
            <a:r>
              <a:rPr lang="en" sz="1700"/>
              <a:t>No Causation</a:t>
            </a:r>
            <a:endParaRPr sz="1700"/>
          </a:p>
        </p:txBody>
      </p:sp>
      <p:sp>
        <p:nvSpPr>
          <p:cNvPr id="157" name="Google Shape;157;p25"/>
          <p:cNvSpPr txBox="1"/>
          <p:nvPr/>
        </p:nvSpPr>
        <p:spPr>
          <a:xfrm>
            <a:off x="5016150" y="1433575"/>
            <a:ext cx="3950700" cy="28932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SzPts val="1700"/>
              <a:buChar char="●"/>
            </a:pPr>
            <a:r>
              <a:rPr lang="en" sz="1700"/>
              <a:t>The influence of one neuronal system over another</a:t>
            </a:r>
            <a:endParaRPr sz="1700"/>
          </a:p>
          <a:p>
            <a:pPr marL="457200" lvl="0" indent="-336550" algn="l" rtl="0">
              <a:lnSpc>
                <a:spcPct val="115000"/>
              </a:lnSpc>
              <a:spcBef>
                <a:spcPts val="1000"/>
              </a:spcBef>
              <a:spcAft>
                <a:spcPts val="0"/>
              </a:spcAft>
              <a:buSzPts val="1700"/>
              <a:buChar char="●"/>
            </a:pPr>
            <a:r>
              <a:rPr lang="en" sz="1700"/>
              <a:t>Reduced set of regions</a:t>
            </a:r>
            <a:endParaRPr sz="1700"/>
          </a:p>
          <a:p>
            <a:pPr marL="457200" lvl="0" indent="-336550" algn="l" rtl="0">
              <a:lnSpc>
                <a:spcPct val="115000"/>
              </a:lnSpc>
              <a:spcBef>
                <a:spcPts val="1000"/>
              </a:spcBef>
              <a:spcAft>
                <a:spcPts val="0"/>
              </a:spcAft>
              <a:buSzPts val="1700"/>
              <a:buChar char="●"/>
            </a:pPr>
            <a:r>
              <a:rPr lang="en" sz="1700"/>
              <a:t>Hypothesis Driven (Confirmatory)</a:t>
            </a:r>
            <a:endParaRPr sz="1700"/>
          </a:p>
          <a:p>
            <a:pPr marL="457200" lvl="0" indent="-336550" algn="l" rtl="0">
              <a:lnSpc>
                <a:spcPct val="115000"/>
              </a:lnSpc>
              <a:spcBef>
                <a:spcPts val="1000"/>
              </a:spcBef>
              <a:spcAft>
                <a:spcPts val="0"/>
              </a:spcAft>
              <a:buSzPts val="1700"/>
              <a:buChar char="●"/>
            </a:pPr>
            <a:r>
              <a:rPr lang="en" sz="1700"/>
              <a:t>Regression analysis</a:t>
            </a:r>
            <a:endParaRPr sz="1700"/>
          </a:p>
          <a:p>
            <a:pPr marL="457200" lvl="0" indent="-336550" algn="l" rtl="0">
              <a:lnSpc>
                <a:spcPct val="115000"/>
              </a:lnSpc>
              <a:spcBef>
                <a:spcPts val="1000"/>
              </a:spcBef>
              <a:spcAft>
                <a:spcPts val="0"/>
              </a:spcAft>
              <a:buSzPts val="1700"/>
              <a:buChar char="●"/>
            </a:pPr>
            <a:r>
              <a:rPr lang="en" sz="1700"/>
              <a:t>MODEL-DEPENDENT</a:t>
            </a:r>
            <a:endParaRPr sz="1700"/>
          </a:p>
          <a:p>
            <a:pPr marL="457200" lvl="0" indent="-336550" algn="l" rtl="0">
              <a:lnSpc>
                <a:spcPct val="115000"/>
              </a:lnSpc>
              <a:spcBef>
                <a:spcPts val="1000"/>
              </a:spcBef>
              <a:spcAft>
                <a:spcPts val="1000"/>
              </a:spcAft>
              <a:buSzPts val="1700"/>
              <a:buChar char="●"/>
            </a:pPr>
            <a:r>
              <a:rPr lang="en" sz="1700"/>
              <a:t>Causal (based on a model)</a:t>
            </a:r>
            <a:endParaRPr sz="1700"/>
          </a:p>
        </p:txBody>
      </p:sp>
      <p:sp>
        <p:nvSpPr>
          <p:cNvPr id="158" name="Google Shape;158;p25"/>
          <p:cNvSpPr txBox="1"/>
          <p:nvPr/>
        </p:nvSpPr>
        <p:spPr>
          <a:xfrm>
            <a:off x="657925" y="940975"/>
            <a:ext cx="31515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t>Functional connectivity</a:t>
            </a:r>
            <a:endParaRPr sz="2000" b="1"/>
          </a:p>
        </p:txBody>
      </p:sp>
      <p:sp>
        <p:nvSpPr>
          <p:cNvPr id="159" name="Google Shape;159;p25"/>
          <p:cNvSpPr txBox="1"/>
          <p:nvPr/>
        </p:nvSpPr>
        <p:spPr>
          <a:xfrm>
            <a:off x="5334500" y="940975"/>
            <a:ext cx="30000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t>Effective Connectivity</a:t>
            </a:r>
            <a:endParaRPr sz="2000" b="1"/>
          </a:p>
        </p:txBody>
      </p:sp>
      <p:sp>
        <p:nvSpPr>
          <p:cNvPr id="160" name="Google Shape;160;p25"/>
          <p:cNvSpPr/>
          <p:nvPr/>
        </p:nvSpPr>
        <p:spPr>
          <a:xfrm>
            <a:off x="4221750" y="1084675"/>
            <a:ext cx="870300" cy="2052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5"/>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62" name="Google Shape;162;p25"/>
          <p:cNvSpPr txBox="1"/>
          <p:nvPr/>
        </p:nvSpPr>
        <p:spPr>
          <a:xfrm>
            <a:off x="7393350" y="4820400"/>
            <a:ext cx="17508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t>Friston et al. 1997/1998/2011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p:nvPr/>
        </p:nvSpPr>
        <p:spPr>
          <a:xfrm>
            <a:off x="657925" y="940975"/>
            <a:ext cx="31515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t>Functional connectivity</a:t>
            </a:r>
            <a:endParaRPr sz="2000" b="1"/>
          </a:p>
        </p:txBody>
      </p:sp>
      <p:sp>
        <p:nvSpPr>
          <p:cNvPr id="168" name="Google Shape;168;p26"/>
          <p:cNvSpPr txBox="1"/>
          <p:nvPr/>
        </p:nvSpPr>
        <p:spPr>
          <a:xfrm>
            <a:off x="5334500" y="940975"/>
            <a:ext cx="30000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t>Effective Connectivity</a:t>
            </a:r>
            <a:endParaRPr sz="2000" b="1"/>
          </a:p>
        </p:txBody>
      </p:sp>
      <p:sp>
        <p:nvSpPr>
          <p:cNvPr id="169" name="Google Shape;169;p26"/>
          <p:cNvSpPr/>
          <p:nvPr/>
        </p:nvSpPr>
        <p:spPr>
          <a:xfrm>
            <a:off x="4221750" y="1084675"/>
            <a:ext cx="870300" cy="2052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71" name="Google Shape;171;p26"/>
          <p:cNvSpPr txBox="1"/>
          <p:nvPr/>
        </p:nvSpPr>
        <p:spPr>
          <a:xfrm>
            <a:off x="809425" y="1289875"/>
            <a:ext cx="3000000" cy="43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t>Correlation</a:t>
            </a:r>
            <a:endParaRPr sz="1600" b="1"/>
          </a:p>
        </p:txBody>
      </p:sp>
      <p:sp>
        <p:nvSpPr>
          <p:cNvPr id="172" name="Google Shape;172;p26"/>
          <p:cNvSpPr txBox="1"/>
          <p:nvPr/>
        </p:nvSpPr>
        <p:spPr>
          <a:xfrm>
            <a:off x="5440700" y="1289875"/>
            <a:ext cx="30000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a:t>Regression</a:t>
            </a:r>
            <a:endParaRPr sz="1800" b="1"/>
          </a:p>
        </p:txBody>
      </p:sp>
      <p:sp>
        <p:nvSpPr>
          <p:cNvPr id="173" name="Google Shape;173;p26"/>
          <p:cNvSpPr txBox="1"/>
          <p:nvPr/>
        </p:nvSpPr>
        <p:spPr>
          <a:xfrm>
            <a:off x="565975" y="1751575"/>
            <a:ext cx="3898200" cy="2424900"/>
          </a:xfrm>
          <a:prstGeom prst="rect">
            <a:avLst/>
          </a:prstGeom>
          <a:noFill/>
          <a:ln>
            <a:noFill/>
          </a:ln>
        </p:spPr>
        <p:txBody>
          <a:bodyPr spcFirstLastPara="1" wrap="square" lIns="91425" tIns="91425" rIns="91425" bIns="91425" anchor="t" anchorCtr="0">
            <a:spAutoFit/>
          </a:bodyPr>
          <a:lstStyle/>
          <a:p>
            <a:pPr marL="342900" lvl="0" indent="0" algn="l" rtl="0">
              <a:lnSpc>
                <a:spcPct val="115000"/>
              </a:lnSpc>
              <a:spcBef>
                <a:spcPts val="400"/>
              </a:spcBef>
              <a:spcAft>
                <a:spcPts val="0"/>
              </a:spcAft>
              <a:buNone/>
            </a:pPr>
            <a:r>
              <a:rPr lang="en" sz="1800" b="1" i="1">
                <a:solidFill>
                  <a:srgbClr val="FF0000"/>
                </a:solidFill>
              </a:rPr>
              <a:t>Are two datasets related?</a:t>
            </a:r>
            <a:endParaRPr sz="1800" b="1" i="1">
              <a:solidFill>
                <a:srgbClr val="FF0000"/>
              </a:solidFill>
            </a:endParaRPr>
          </a:p>
          <a:p>
            <a:pPr marL="342900" lvl="0" indent="0" algn="l" rtl="0">
              <a:lnSpc>
                <a:spcPct val="115000"/>
              </a:lnSpc>
              <a:spcBef>
                <a:spcPts val="400"/>
              </a:spcBef>
              <a:spcAft>
                <a:spcPts val="0"/>
              </a:spcAft>
              <a:buNone/>
            </a:pPr>
            <a:endParaRPr sz="1800" b="1" i="1">
              <a:solidFill>
                <a:srgbClr val="FF0000"/>
              </a:solidFill>
            </a:endParaRPr>
          </a:p>
          <a:p>
            <a:pPr marL="0" lvl="0" indent="0" algn="l" rtl="0">
              <a:lnSpc>
                <a:spcPct val="115000"/>
              </a:lnSpc>
              <a:spcBef>
                <a:spcPts val="0"/>
              </a:spcBef>
              <a:spcAft>
                <a:spcPts val="0"/>
              </a:spcAft>
              <a:buNone/>
            </a:pPr>
            <a:r>
              <a:rPr lang="en" sz="1800"/>
              <a:t>•Continuous data</a:t>
            </a:r>
            <a:endParaRPr sz="1800"/>
          </a:p>
          <a:p>
            <a:pPr marL="0" lvl="0" indent="0" algn="l" rtl="0">
              <a:lnSpc>
                <a:spcPct val="115000"/>
              </a:lnSpc>
              <a:spcBef>
                <a:spcPts val="0"/>
              </a:spcBef>
              <a:spcAft>
                <a:spcPts val="0"/>
              </a:spcAft>
              <a:buNone/>
            </a:pPr>
            <a:r>
              <a:rPr lang="en" sz="1800"/>
              <a:t>•Assumes constant relationship between two variables</a:t>
            </a:r>
            <a:endParaRPr sz="1800"/>
          </a:p>
          <a:p>
            <a:pPr marL="0" lvl="0" indent="0" algn="l" rtl="0">
              <a:lnSpc>
                <a:spcPct val="115000"/>
              </a:lnSpc>
              <a:spcBef>
                <a:spcPts val="0"/>
              </a:spcBef>
              <a:spcAft>
                <a:spcPts val="0"/>
              </a:spcAft>
              <a:buNone/>
            </a:pPr>
            <a:r>
              <a:rPr lang="en" sz="1800"/>
              <a:t>•Observational data</a:t>
            </a:r>
            <a:endParaRPr sz="1800"/>
          </a:p>
          <a:p>
            <a:pPr marL="0" lvl="0" indent="0" algn="l" rtl="0">
              <a:lnSpc>
                <a:spcPct val="115000"/>
              </a:lnSpc>
              <a:spcBef>
                <a:spcPts val="0"/>
              </a:spcBef>
              <a:spcAft>
                <a:spcPts val="0"/>
              </a:spcAft>
              <a:buNone/>
            </a:pPr>
            <a:r>
              <a:rPr lang="en" sz="1800"/>
              <a:t>No directionality </a:t>
            </a:r>
            <a:endParaRPr sz="1800"/>
          </a:p>
        </p:txBody>
      </p:sp>
      <p:sp>
        <p:nvSpPr>
          <p:cNvPr id="174" name="Google Shape;174;p26"/>
          <p:cNvSpPr txBox="1"/>
          <p:nvPr/>
        </p:nvSpPr>
        <p:spPr>
          <a:xfrm>
            <a:off x="4846350" y="1751575"/>
            <a:ext cx="4332900" cy="2743500"/>
          </a:xfrm>
          <a:prstGeom prst="rect">
            <a:avLst/>
          </a:prstGeom>
          <a:noFill/>
          <a:ln>
            <a:noFill/>
          </a:ln>
        </p:spPr>
        <p:txBody>
          <a:bodyPr spcFirstLastPara="1" wrap="square" lIns="91425" tIns="91425" rIns="91425" bIns="91425" anchor="t" anchorCtr="0">
            <a:spAutoFit/>
          </a:bodyPr>
          <a:lstStyle/>
          <a:p>
            <a:pPr marL="342900" lvl="0" indent="0" algn="l" rtl="0">
              <a:lnSpc>
                <a:spcPct val="115000"/>
              </a:lnSpc>
              <a:spcBef>
                <a:spcPts val="400"/>
              </a:spcBef>
              <a:spcAft>
                <a:spcPts val="0"/>
              </a:spcAft>
              <a:buNone/>
            </a:pPr>
            <a:r>
              <a:rPr lang="en" sz="1800" b="1" i="1">
                <a:solidFill>
                  <a:srgbClr val="FF0000"/>
                </a:solidFill>
              </a:rPr>
              <a:t>Can we predict activity in region A from activity in region B?</a:t>
            </a:r>
            <a:endParaRPr sz="1800" b="1" i="1">
              <a:solidFill>
                <a:srgbClr val="FF0000"/>
              </a:solidFill>
            </a:endParaRPr>
          </a:p>
          <a:p>
            <a:pPr marL="342900" lvl="0" indent="0" algn="l" rtl="0">
              <a:lnSpc>
                <a:spcPct val="115000"/>
              </a:lnSpc>
              <a:spcBef>
                <a:spcPts val="400"/>
              </a:spcBef>
              <a:spcAft>
                <a:spcPts val="0"/>
              </a:spcAft>
              <a:buNone/>
            </a:pPr>
            <a:endParaRPr sz="1800" b="1" i="1">
              <a:solidFill>
                <a:srgbClr val="FF0000"/>
              </a:solidFill>
            </a:endParaRPr>
          </a:p>
          <a:p>
            <a:pPr marL="0" lvl="0" indent="0" algn="l" rtl="0">
              <a:lnSpc>
                <a:spcPct val="115000"/>
              </a:lnSpc>
              <a:spcBef>
                <a:spcPts val="0"/>
              </a:spcBef>
              <a:spcAft>
                <a:spcPts val="0"/>
              </a:spcAft>
              <a:buNone/>
            </a:pPr>
            <a:r>
              <a:rPr lang="en" sz="1800"/>
              <a:t>•Continuous data</a:t>
            </a:r>
            <a:endParaRPr sz="1800"/>
          </a:p>
          <a:p>
            <a:pPr marL="0" lvl="0" indent="0" algn="l" rtl="0">
              <a:lnSpc>
                <a:spcPct val="115000"/>
              </a:lnSpc>
              <a:spcBef>
                <a:spcPts val="0"/>
              </a:spcBef>
              <a:spcAft>
                <a:spcPts val="0"/>
              </a:spcAft>
              <a:buNone/>
            </a:pPr>
            <a:r>
              <a:rPr lang="en" sz="1800"/>
              <a:t>•Tests influence of explanatory variable on dependent variable</a:t>
            </a:r>
            <a:endParaRPr sz="1800"/>
          </a:p>
          <a:p>
            <a:pPr marL="0" lvl="0" indent="0" algn="l" rtl="0">
              <a:lnSpc>
                <a:spcPct val="115000"/>
              </a:lnSpc>
              <a:spcBef>
                <a:spcPts val="0"/>
              </a:spcBef>
              <a:spcAft>
                <a:spcPts val="0"/>
              </a:spcAft>
              <a:buNone/>
            </a:pPr>
            <a:r>
              <a:rPr lang="en" sz="1800"/>
              <a:t>•Data from an experimental manipulation</a:t>
            </a:r>
            <a:endParaRPr sz="1800"/>
          </a:p>
          <a:p>
            <a:pPr marL="0" lvl="0" indent="0" algn="l" rtl="0">
              <a:spcBef>
                <a:spcPts val="0"/>
              </a:spcBef>
              <a:spcAft>
                <a:spcPts val="0"/>
              </a:spcAft>
              <a:buNone/>
            </a:pPr>
            <a:r>
              <a:rPr lang="en" sz="1800"/>
              <a:t>Directional</a:t>
            </a:r>
            <a:endParaRPr sz="1800"/>
          </a:p>
        </p:txBody>
      </p:sp>
      <p:sp>
        <p:nvSpPr>
          <p:cNvPr id="175" name="Google Shape;175;p26"/>
          <p:cNvSpPr txBox="1"/>
          <p:nvPr/>
        </p:nvSpPr>
        <p:spPr>
          <a:xfrm>
            <a:off x="7393350" y="4820400"/>
            <a:ext cx="17508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t>Friston et al. 1997/1998/2011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11725" y="500925"/>
            <a:ext cx="38400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Psychophysiological Interaction (PPI)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Definition and Function</a:t>
            </a:r>
            <a:endParaRPr/>
          </a:p>
        </p:txBody>
      </p:sp>
      <p:sp>
        <p:nvSpPr>
          <p:cNvPr id="186" name="Google Shape;186;p28"/>
          <p:cNvSpPr txBox="1"/>
          <p:nvPr/>
        </p:nvSpPr>
        <p:spPr>
          <a:xfrm>
            <a:off x="747475" y="1265500"/>
            <a:ext cx="74820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t>PPI determines the relationship in activity between two distant brain areas in different psychological contexts</a:t>
            </a:r>
            <a:endParaRPr sz="1900"/>
          </a:p>
        </p:txBody>
      </p:sp>
      <p:sp>
        <p:nvSpPr>
          <p:cNvPr id="187" name="Google Shape;187;p28"/>
          <p:cNvSpPr txBox="1"/>
          <p:nvPr/>
        </p:nvSpPr>
        <p:spPr>
          <a:xfrm>
            <a:off x="747475" y="2178825"/>
            <a:ext cx="7482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Measures effective connectivity: how psychological variables or external manipulations change the coupling between regions</a:t>
            </a:r>
            <a:endParaRPr sz="1600"/>
          </a:p>
        </p:txBody>
      </p:sp>
      <p:pic>
        <p:nvPicPr>
          <p:cNvPr id="188" name="Google Shape;188;p28"/>
          <p:cNvPicPr preferRelativeResize="0"/>
          <p:nvPr/>
        </p:nvPicPr>
        <p:blipFill>
          <a:blip r:embed="rId3">
            <a:alphaModFix/>
          </a:blip>
          <a:stretch>
            <a:fillRect/>
          </a:stretch>
        </p:blipFill>
        <p:spPr>
          <a:xfrm>
            <a:off x="2291075" y="3578200"/>
            <a:ext cx="4561849" cy="1209050"/>
          </a:xfrm>
          <a:prstGeom prst="rect">
            <a:avLst/>
          </a:prstGeom>
          <a:noFill/>
          <a:ln>
            <a:noFill/>
          </a:ln>
        </p:spPr>
      </p:pic>
      <p:sp>
        <p:nvSpPr>
          <p:cNvPr id="189" name="Google Shape;189;p28"/>
          <p:cNvSpPr txBox="1"/>
          <p:nvPr/>
        </p:nvSpPr>
        <p:spPr>
          <a:xfrm>
            <a:off x="3469800" y="3578200"/>
            <a:ext cx="220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Psychological Regressor</a:t>
            </a:r>
            <a:endParaRPr>
              <a:latin typeface="Roboto"/>
              <a:ea typeface="Roboto"/>
              <a:cs typeface="Roboto"/>
              <a:sym typeface="Roboto"/>
            </a:endParaRPr>
          </a:p>
        </p:txBody>
      </p:sp>
      <p:sp>
        <p:nvSpPr>
          <p:cNvPr id="190" name="Google Shape;190;p28"/>
          <p:cNvSpPr txBox="1"/>
          <p:nvPr/>
        </p:nvSpPr>
        <p:spPr>
          <a:xfrm>
            <a:off x="2604000" y="4215400"/>
            <a:ext cx="86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Area A</a:t>
            </a:r>
            <a:endParaRPr>
              <a:latin typeface="Roboto"/>
              <a:ea typeface="Roboto"/>
              <a:cs typeface="Roboto"/>
              <a:sym typeface="Roboto"/>
            </a:endParaRPr>
          </a:p>
        </p:txBody>
      </p:sp>
      <p:sp>
        <p:nvSpPr>
          <p:cNvPr id="191" name="Google Shape;191;p28"/>
          <p:cNvSpPr txBox="1"/>
          <p:nvPr/>
        </p:nvSpPr>
        <p:spPr>
          <a:xfrm>
            <a:off x="5776950" y="4215400"/>
            <a:ext cx="86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Area B</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Practical Example</a:t>
            </a:r>
            <a:endParaRPr/>
          </a:p>
        </p:txBody>
      </p:sp>
      <p:pic>
        <p:nvPicPr>
          <p:cNvPr id="197" name="Google Shape;197;p29"/>
          <p:cNvPicPr preferRelativeResize="0"/>
          <p:nvPr/>
        </p:nvPicPr>
        <p:blipFill>
          <a:blip r:embed="rId3">
            <a:alphaModFix/>
          </a:blip>
          <a:stretch>
            <a:fillRect/>
          </a:stretch>
        </p:blipFill>
        <p:spPr>
          <a:xfrm>
            <a:off x="2291075" y="3578200"/>
            <a:ext cx="4561849" cy="1209050"/>
          </a:xfrm>
          <a:prstGeom prst="rect">
            <a:avLst/>
          </a:prstGeom>
          <a:noFill/>
          <a:ln>
            <a:noFill/>
          </a:ln>
        </p:spPr>
      </p:pic>
      <p:sp>
        <p:nvSpPr>
          <p:cNvPr id="198" name="Google Shape;198;p29"/>
          <p:cNvSpPr txBox="1"/>
          <p:nvPr/>
        </p:nvSpPr>
        <p:spPr>
          <a:xfrm>
            <a:off x="534900" y="1280325"/>
            <a:ext cx="80742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i="1"/>
              <a:t>How can brain activity in V5 (motion detection area) be explained by the interaction between </a:t>
            </a:r>
            <a:r>
              <a:rPr lang="en" sz="1600" i="1" u="sng"/>
              <a:t>attention to visual motion</a:t>
            </a:r>
            <a:r>
              <a:rPr lang="en" sz="1600" i="1"/>
              <a:t>  &amp;  </a:t>
            </a:r>
            <a:r>
              <a:rPr lang="en" sz="1600" i="1" u="sng"/>
              <a:t>V1/V2 (primary visual cortex) activity</a:t>
            </a:r>
            <a:r>
              <a:rPr lang="en" sz="1600" i="1"/>
              <a:t>?</a:t>
            </a:r>
            <a:endParaRPr sz="1600" i="1"/>
          </a:p>
        </p:txBody>
      </p:sp>
      <p:sp>
        <p:nvSpPr>
          <p:cNvPr id="199" name="Google Shape;199;p29"/>
          <p:cNvSpPr txBox="1"/>
          <p:nvPr/>
        </p:nvSpPr>
        <p:spPr>
          <a:xfrm>
            <a:off x="3991050" y="3578200"/>
            <a:ext cx="116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ATTENTION</a:t>
            </a:r>
            <a:endParaRPr>
              <a:latin typeface="Roboto"/>
              <a:ea typeface="Roboto"/>
              <a:cs typeface="Roboto"/>
              <a:sym typeface="Roboto"/>
            </a:endParaRPr>
          </a:p>
        </p:txBody>
      </p:sp>
      <p:sp>
        <p:nvSpPr>
          <p:cNvPr id="200" name="Google Shape;200;p29"/>
          <p:cNvSpPr txBox="1"/>
          <p:nvPr/>
        </p:nvSpPr>
        <p:spPr>
          <a:xfrm>
            <a:off x="2745675" y="4245000"/>
            <a:ext cx="45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V5</a:t>
            </a:r>
            <a:endParaRPr>
              <a:latin typeface="Roboto"/>
              <a:ea typeface="Roboto"/>
              <a:cs typeface="Roboto"/>
              <a:sym typeface="Roboto"/>
            </a:endParaRPr>
          </a:p>
        </p:txBody>
      </p:sp>
      <p:sp>
        <p:nvSpPr>
          <p:cNvPr id="201" name="Google Shape;201;p29"/>
          <p:cNvSpPr txBox="1"/>
          <p:nvPr/>
        </p:nvSpPr>
        <p:spPr>
          <a:xfrm>
            <a:off x="5836150" y="4245000"/>
            <a:ext cx="73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V1/V2</a:t>
            </a:r>
            <a:endParaRPr>
              <a:latin typeface="Roboto"/>
              <a:ea typeface="Roboto"/>
              <a:cs typeface="Roboto"/>
              <a:sym typeface="Roboto"/>
            </a:endParaRPr>
          </a:p>
        </p:txBody>
      </p:sp>
      <p:pic>
        <p:nvPicPr>
          <p:cNvPr id="202" name="Google Shape;202;p29"/>
          <p:cNvPicPr preferRelativeResize="0"/>
          <p:nvPr/>
        </p:nvPicPr>
        <p:blipFill>
          <a:blip r:embed="rId4">
            <a:alphaModFix/>
          </a:blip>
          <a:stretch>
            <a:fillRect/>
          </a:stretch>
        </p:blipFill>
        <p:spPr>
          <a:xfrm>
            <a:off x="1538686" y="2578827"/>
            <a:ext cx="5489375" cy="567575"/>
          </a:xfrm>
          <a:prstGeom prst="rect">
            <a:avLst/>
          </a:prstGeom>
          <a:noFill/>
          <a:ln>
            <a:noFill/>
          </a:ln>
        </p:spPr>
      </p:pic>
      <p:sp>
        <p:nvSpPr>
          <p:cNvPr id="203" name="Google Shape;203;p29"/>
          <p:cNvSpPr/>
          <p:nvPr/>
        </p:nvSpPr>
        <p:spPr>
          <a:xfrm rot="-5400000">
            <a:off x="2117250" y="2159944"/>
            <a:ext cx="609000" cy="111000"/>
          </a:xfrm>
          <a:prstGeom prst="rightArrow">
            <a:avLst>
              <a:gd name="adj1" fmla="val 50000"/>
              <a:gd name="adj2" fmla="val 6662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rot="-5400000">
            <a:off x="5777600" y="2159944"/>
            <a:ext cx="609000" cy="111000"/>
          </a:xfrm>
          <a:prstGeom prst="rightArrow">
            <a:avLst>
              <a:gd name="adj1" fmla="val 50000"/>
              <a:gd name="adj2" fmla="val 6662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txBox="1"/>
          <p:nvPr/>
        </p:nvSpPr>
        <p:spPr>
          <a:xfrm>
            <a:off x="0" y="4851000"/>
            <a:ext cx="1539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Friston et al., </a:t>
            </a:r>
            <a:r>
              <a:rPr lang="en" sz="700" i="1"/>
              <a:t>Neuroimage </a:t>
            </a:r>
            <a:r>
              <a:rPr lang="en" sz="700"/>
              <a:t>1997</a:t>
            </a:r>
            <a:endParaRPr sz="7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Practical Example</a:t>
            </a:r>
            <a:endParaRPr/>
          </a:p>
        </p:txBody>
      </p:sp>
      <p:sp>
        <p:nvSpPr>
          <p:cNvPr id="211" name="Google Shape;211;p30"/>
          <p:cNvSpPr txBox="1"/>
          <p:nvPr/>
        </p:nvSpPr>
        <p:spPr>
          <a:xfrm>
            <a:off x="717875" y="1361700"/>
            <a:ext cx="7704300" cy="1776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t>Two possible questions:</a:t>
            </a:r>
            <a:endParaRPr/>
          </a:p>
          <a:p>
            <a:pPr marL="0" lvl="0" indent="0" algn="l" rtl="0">
              <a:lnSpc>
                <a:spcPct val="115000"/>
              </a:lnSpc>
              <a:spcBef>
                <a:spcPts val="1000"/>
              </a:spcBef>
              <a:spcAft>
                <a:spcPts val="0"/>
              </a:spcAft>
              <a:buNone/>
            </a:pPr>
            <a:r>
              <a:rPr lang="en"/>
              <a:t>A. How contribution of one region to another is influenced by the experimental context</a:t>
            </a:r>
            <a:endParaRPr/>
          </a:p>
          <a:p>
            <a:pPr marL="0" lvl="0" indent="0" algn="l" rtl="0">
              <a:lnSpc>
                <a:spcPct val="115000"/>
              </a:lnSpc>
              <a:spcBef>
                <a:spcPts val="1000"/>
              </a:spcBef>
              <a:spcAft>
                <a:spcPts val="0"/>
              </a:spcAft>
              <a:buNone/>
            </a:pPr>
            <a:r>
              <a:rPr lang="en"/>
              <a:t>B. How an area’s response to an experimental context is modulated by input from another region</a:t>
            </a:r>
            <a:endParaRPr/>
          </a:p>
          <a:p>
            <a:pPr marL="0" lvl="0" indent="0" algn="ctr" rtl="0">
              <a:lnSpc>
                <a:spcPct val="90000"/>
              </a:lnSpc>
              <a:spcBef>
                <a:spcPts val="1000"/>
              </a:spcBef>
              <a:spcAft>
                <a:spcPts val="0"/>
              </a:spcAft>
              <a:buNone/>
            </a:pPr>
            <a:r>
              <a:rPr lang="en">
                <a:solidFill>
                  <a:srgbClr val="FF0000"/>
                </a:solidFill>
              </a:rPr>
              <a:t>Mathematically indistinguishable… BUT one may be more </a:t>
            </a:r>
            <a:r>
              <a:rPr lang="en" b="1">
                <a:solidFill>
                  <a:srgbClr val="FF0000"/>
                </a:solidFill>
              </a:rPr>
              <a:t>neurobiologically</a:t>
            </a:r>
            <a:r>
              <a:rPr lang="en">
                <a:solidFill>
                  <a:srgbClr val="FF0000"/>
                </a:solidFill>
              </a:rPr>
              <a:t> plausible</a:t>
            </a:r>
            <a:endParaRPr>
              <a:solidFill>
                <a:srgbClr val="FF0000"/>
              </a:solidFill>
            </a:endParaRPr>
          </a:p>
        </p:txBody>
      </p:sp>
      <p:pic>
        <p:nvPicPr>
          <p:cNvPr id="212" name="Google Shape;212;p30"/>
          <p:cNvPicPr preferRelativeResize="0"/>
          <p:nvPr/>
        </p:nvPicPr>
        <p:blipFill>
          <a:blip r:embed="rId3">
            <a:alphaModFix/>
          </a:blip>
          <a:stretch>
            <a:fillRect/>
          </a:stretch>
        </p:blipFill>
        <p:spPr>
          <a:xfrm>
            <a:off x="1915512" y="3100900"/>
            <a:ext cx="5312976" cy="1960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Practical Example</a:t>
            </a:r>
            <a:endParaRPr/>
          </a:p>
        </p:txBody>
      </p:sp>
      <p:pic>
        <p:nvPicPr>
          <p:cNvPr id="218" name="Google Shape;218;p31"/>
          <p:cNvPicPr preferRelativeResize="0"/>
          <p:nvPr/>
        </p:nvPicPr>
        <p:blipFill>
          <a:blip r:embed="rId3">
            <a:alphaModFix/>
          </a:blip>
          <a:stretch>
            <a:fillRect/>
          </a:stretch>
        </p:blipFill>
        <p:spPr>
          <a:xfrm>
            <a:off x="651250" y="2340775"/>
            <a:ext cx="3197050" cy="2485900"/>
          </a:xfrm>
          <a:prstGeom prst="rect">
            <a:avLst/>
          </a:prstGeom>
          <a:noFill/>
          <a:ln>
            <a:noFill/>
          </a:ln>
        </p:spPr>
      </p:pic>
      <p:sp>
        <p:nvSpPr>
          <p:cNvPr id="219" name="Google Shape;219;p31"/>
          <p:cNvSpPr txBox="1"/>
          <p:nvPr/>
        </p:nvSpPr>
        <p:spPr>
          <a:xfrm>
            <a:off x="584675" y="1243325"/>
            <a:ext cx="7704300" cy="82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t>●  Connectivity between V1 and V5 while subject observes visual movement</a:t>
            </a:r>
            <a:br>
              <a:rPr lang="en" sz="1600"/>
            </a:br>
            <a:endParaRPr sz="600"/>
          </a:p>
          <a:p>
            <a:pPr marL="0" lvl="0" indent="0" algn="l" rtl="0">
              <a:lnSpc>
                <a:spcPct val="115000"/>
              </a:lnSpc>
              <a:spcBef>
                <a:spcPts val="0"/>
              </a:spcBef>
              <a:spcAft>
                <a:spcPts val="0"/>
              </a:spcAft>
              <a:buNone/>
            </a:pPr>
            <a:r>
              <a:rPr lang="en" sz="1600"/>
              <a:t>●  Experimental manipulation: attention vs. no attention</a:t>
            </a:r>
            <a:endParaRPr sz="1600"/>
          </a:p>
        </p:txBody>
      </p:sp>
      <p:sp>
        <p:nvSpPr>
          <p:cNvPr id="220" name="Google Shape;220;p31"/>
          <p:cNvSpPr txBox="1"/>
          <p:nvPr/>
        </p:nvSpPr>
        <p:spPr>
          <a:xfrm>
            <a:off x="4714275" y="2571750"/>
            <a:ext cx="4011300" cy="200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u="sng"/>
              <a:t>Stimuli</a:t>
            </a:r>
            <a:r>
              <a:rPr lang="en" sz="1500" b="1"/>
              <a:t>:</a:t>
            </a:r>
            <a:endParaRPr sz="1500" b="1"/>
          </a:p>
          <a:p>
            <a:pPr marL="0" lvl="0" indent="0" algn="l" rtl="0">
              <a:lnSpc>
                <a:spcPct val="115000"/>
              </a:lnSpc>
              <a:spcBef>
                <a:spcPts val="0"/>
              </a:spcBef>
              <a:spcAft>
                <a:spcPts val="0"/>
              </a:spcAft>
              <a:buNone/>
            </a:pPr>
            <a:r>
              <a:rPr lang="en" sz="1500" b="1"/>
              <a:t>SM </a:t>
            </a:r>
            <a:r>
              <a:rPr lang="en" sz="1500"/>
              <a:t>= Radially moving dots</a:t>
            </a:r>
            <a:endParaRPr sz="1500"/>
          </a:p>
          <a:p>
            <a:pPr marL="0" lvl="0" indent="0" algn="l" rtl="0">
              <a:lnSpc>
                <a:spcPct val="115000"/>
              </a:lnSpc>
              <a:spcBef>
                <a:spcPts val="0"/>
              </a:spcBef>
              <a:spcAft>
                <a:spcPts val="0"/>
              </a:spcAft>
              <a:buNone/>
            </a:pPr>
            <a:r>
              <a:rPr lang="en" sz="1500" b="1"/>
              <a:t>SS</a:t>
            </a:r>
            <a:r>
              <a:rPr lang="en" sz="1500"/>
              <a:t> = Stationary dots</a:t>
            </a:r>
            <a:endParaRPr sz="1500"/>
          </a:p>
          <a:p>
            <a:pPr marL="0" lvl="0" indent="0" algn="l" rtl="0">
              <a:lnSpc>
                <a:spcPct val="115000"/>
              </a:lnSpc>
              <a:spcBef>
                <a:spcPts val="0"/>
              </a:spcBef>
              <a:spcAft>
                <a:spcPts val="0"/>
              </a:spcAft>
              <a:buNone/>
            </a:pPr>
            <a:endParaRPr sz="1500"/>
          </a:p>
          <a:p>
            <a:pPr marL="0" lvl="0" indent="0" algn="l" rtl="0">
              <a:lnSpc>
                <a:spcPct val="115000"/>
              </a:lnSpc>
              <a:spcBef>
                <a:spcPts val="0"/>
              </a:spcBef>
              <a:spcAft>
                <a:spcPts val="0"/>
              </a:spcAft>
              <a:buNone/>
            </a:pPr>
            <a:r>
              <a:rPr lang="en" sz="1500" b="1" u="sng"/>
              <a:t>Task</a:t>
            </a:r>
            <a:r>
              <a:rPr lang="en" sz="1500" b="1"/>
              <a:t>:</a:t>
            </a:r>
            <a:endParaRPr sz="1500" b="1"/>
          </a:p>
          <a:p>
            <a:pPr marL="0" lvl="0" indent="0" algn="l" rtl="0">
              <a:lnSpc>
                <a:spcPct val="115000"/>
              </a:lnSpc>
              <a:spcBef>
                <a:spcPts val="0"/>
              </a:spcBef>
              <a:spcAft>
                <a:spcPts val="0"/>
              </a:spcAft>
              <a:buNone/>
            </a:pPr>
            <a:r>
              <a:rPr lang="en" sz="1500" b="1"/>
              <a:t>TA </a:t>
            </a:r>
            <a:r>
              <a:rPr lang="en" sz="1500"/>
              <a:t>= Attention</a:t>
            </a:r>
            <a:endParaRPr sz="1500"/>
          </a:p>
          <a:p>
            <a:pPr marL="0" lvl="0" indent="0" algn="l" rtl="0">
              <a:lnSpc>
                <a:spcPct val="115000"/>
              </a:lnSpc>
              <a:spcBef>
                <a:spcPts val="0"/>
              </a:spcBef>
              <a:spcAft>
                <a:spcPts val="0"/>
              </a:spcAft>
              <a:buNone/>
            </a:pPr>
            <a:r>
              <a:rPr lang="en" sz="1500" b="1"/>
              <a:t>TN </a:t>
            </a:r>
            <a:r>
              <a:rPr lang="en" sz="1500"/>
              <a:t>= No attention (i.e. passive viewing)</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72" name="Google Shape;72;p14"/>
          <p:cNvPicPr preferRelativeResize="0"/>
          <p:nvPr/>
        </p:nvPicPr>
        <p:blipFill>
          <a:blip r:embed="rId3">
            <a:alphaModFix/>
          </a:blip>
          <a:stretch>
            <a:fillRect/>
          </a:stretch>
        </p:blipFill>
        <p:spPr>
          <a:xfrm>
            <a:off x="152400" y="1277025"/>
            <a:ext cx="4143375" cy="542925"/>
          </a:xfrm>
          <a:prstGeom prst="rect">
            <a:avLst/>
          </a:prstGeom>
          <a:noFill/>
          <a:ln>
            <a:noFill/>
          </a:ln>
        </p:spPr>
      </p:pic>
      <p:pic>
        <p:nvPicPr>
          <p:cNvPr id="73" name="Google Shape;73;p14"/>
          <p:cNvPicPr preferRelativeResize="0"/>
          <p:nvPr/>
        </p:nvPicPr>
        <p:blipFill>
          <a:blip r:embed="rId4">
            <a:alphaModFix/>
          </a:blip>
          <a:stretch>
            <a:fillRect/>
          </a:stretch>
        </p:blipFill>
        <p:spPr>
          <a:xfrm>
            <a:off x="514475" y="1715675"/>
            <a:ext cx="2584325" cy="3194400"/>
          </a:xfrm>
          <a:prstGeom prst="rect">
            <a:avLst/>
          </a:prstGeom>
          <a:noFill/>
          <a:ln>
            <a:noFill/>
          </a:ln>
        </p:spPr>
      </p:pic>
      <p:pic>
        <p:nvPicPr>
          <p:cNvPr id="74" name="Google Shape;74;p14"/>
          <p:cNvPicPr preferRelativeResize="0"/>
          <p:nvPr/>
        </p:nvPicPr>
        <p:blipFill>
          <a:blip r:embed="rId5">
            <a:alphaModFix/>
          </a:blip>
          <a:stretch>
            <a:fillRect/>
          </a:stretch>
        </p:blipFill>
        <p:spPr>
          <a:xfrm>
            <a:off x="4439800" y="1277025"/>
            <a:ext cx="4457700" cy="542925"/>
          </a:xfrm>
          <a:prstGeom prst="rect">
            <a:avLst/>
          </a:prstGeom>
          <a:noFill/>
          <a:ln>
            <a:noFill/>
          </a:ln>
        </p:spPr>
      </p:pic>
      <p:pic>
        <p:nvPicPr>
          <p:cNvPr id="75" name="Google Shape;75;p14"/>
          <p:cNvPicPr preferRelativeResize="0"/>
          <p:nvPr/>
        </p:nvPicPr>
        <p:blipFill>
          <a:blip r:embed="rId6">
            <a:alphaModFix/>
          </a:blip>
          <a:stretch>
            <a:fillRect/>
          </a:stretch>
        </p:blipFill>
        <p:spPr>
          <a:xfrm>
            <a:off x="4758175" y="1673225"/>
            <a:ext cx="2753282" cy="3018750"/>
          </a:xfrm>
          <a:prstGeom prst="rect">
            <a:avLst/>
          </a:prstGeom>
          <a:noFill/>
          <a:ln>
            <a:noFill/>
          </a:ln>
        </p:spPr>
      </p:pic>
      <p:pic>
        <p:nvPicPr>
          <p:cNvPr id="76" name="Google Shape;76;p14"/>
          <p:cNvPicPr preferRelativeResize="0"/>
          <p:nvPr/>
        </p:nvPicPr>
        <p:blipFill>
          <a:blip r:embed="rId7">
            <a:alphaModFix/>
          </a:blip>
          <a:stretch>
            <a:fillRect/>
          </a:stretch>
        </p:blipFill>
        <p:spPr>
          <a:xfrm>
            <a:off x="7048949" y="4445524"/>
            <a:ext cx="2095050" cy="665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Practical Example (Experimental Design)</a:t>
            </a:r>
            <a:endParaRPr/>
          </a:p>
        </p:txBody>
      </p:sp>
      <p:sp>
        <p:nvSpPr>
          <p:cNvPr id="226" name="Google Shape;226;p32"/>
          <p:cNvSpPr txBox="1"/>
          <p:nvPr/>
        </p:nvSpPr>
        <p:spPr>
          <a:xfrm>
            <a:off x="259025" y="1050900"/>
            <a:ext cx="8520600" cy="177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t>Before analysis can begin, we need:</a:t>
            </a:r>
            <a:endParaRPr sz="1500" b="1"/>
          </a:p>
          <a:p>
            <a:pPr marL="0" lvl="0" indent="0" algn="l" rtl="0">
              <a:lnSpc>
                <a:spcPct val="115000"/>
              </a:lnSpc>
              <a:spcBef>
                <a:spcPts val="0"/>
              </a:spcBef>
              <a:spcAft>
                <a:spcPts val="0"/>
              </a:spcAft>
              <a:buNone/>
            </a:pPr>
            <a:endParaRPr sz="1000" b="1"/>
          </a:p>
          <a:p>
            <a:pPr marL="0" lvl="0" indent="0" algn="l" rtl="0">
              <a:lnSpc>
                <a:spcPct val="115000"/>
              </a:lnSpc>
              <a:spcBef>
                <a:spcPts val="0"/>
              </a:spcBef>
              <a:spcAft>
                <a:spcPts val="0"/>
              </a:spcAft>
              <a:buNone/>
            </a:pPr>
            <a:r>
              <a:rPr lang="en" sz="1500"/>
              <a:t>●  </a:t>
            </a:r>
            <a:r>
              <a:rPr lang="en" sz="1500" b="1"/>
              <a:t>Factorial Design: </a:t>
            </a:r>
            <a:r>
              <a:rPr lang="en" sz="1500"/>
              <a:t>two different types of stimuli (motion/stationary), two different task conditions (attention/no attention)</a:t>
            </a:r>
            <a:endParaRPr sz="15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r>
              <a:rPr lang="en" sz="1500"/>
              <a:t>●  </a:t>
            </a:r>
            <a:r>
              <a:rPr lang="en" sz="1500" b="1"/>
              <a:t>Plausible anatomically driven hypothesis: </a:t>
            </a:r>
            <a:r>
              <a:rPr lang="en" sz="1500"/>
              <a:t>V5 might show an attention-dependent coupling with V1…</a:t>
            </a:r>
            <a:endParaRPr sz="1500"/>
          </a:p>
        </p:txBody>
      </p:sp>
      <p:pic>
        <p:nvPicPr>
          <p:cNvPr id="227" name="Google Shape;227;p32"/>
          <p:cNvPicPr preferRelativeResize="0"/>
          <p:nvPr/>
        </p:nvPicPr>
        <p:blipFill>
          <a:blip r:embed="rId3">
            <a:alphaModFix/>
          </a:blip>
          <a:stretch>
            <a:fillRect/>
          </a:stretch>
        </p:blipFill>
        <p:spPr>
          <a:xfrm>
            <a:off x="1642725" y="2829600"/>
            <a:ext cx="5858550" cy="2073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Practical Example</a:t>
            </a:r>
            <a:endParaRPr/>
          </a:p>
        </p:txBody>
      </p:sp>
      <p:pic>
        <p:nvPicPr>
          <p:cNvPr id="233" name="Google Shape;233;p33"/>
          <p:cNvPicPr preferRelativeResize="0"/>
          <p:nvPr/>
        </p:nvPicPr>
        <p:blipFill>
          <a:blip r:embed="rId3">
            <a:alphaModFix/>
          </a:blip>
          <a:stretch>
            <a:fillRect/>
          </a:stretch>
        </p:blipFill>
        <p:spPr>
          <a:xfrm>
            <a:off x="1148475" y="1116825"/>
            <a:ext cx="2813925" cy="1962700"/>
          </a:xfrm>
          <a:prstGeom prst="rect">
            <a:avLst/>
          </a:prstGeom>
          <a:noFill/>
          <a:ln>
            <a:noFill/>
          </a:ln>
        </p:spPr>
      </p:pic>
      <p:pic>
        <p:nvPicPr>
          <p:cNvPr id="234" name="Google Shape;234;p33"/>
          <p:cNvPicPr preferRelativeResize="0"/>
          <p:nvPr/>
        </p:nvPicPr>
        <p:blipFill>
          <a:blip r:embed="rId4">
            <a:alphaModFix/>
          </a:blip>
          <a:stretch>
            <a:fillRect/>
          </a:stretch>
        </p:blipFill>
        <p:spPr>
          <a:xfrm>
            <a:off x="4849775" y="1116825"/>
            <a:ext cx="2862565" cy="1962700"/>
          </a:xfrm>
          <a:prstGeom prst="rect">
            <a:avLst/>
          </a:prstGeom>
          <a:noFill/>
          <a:ln>
            <a:noFill/>
          </a:ln>
        </p:spPr>
      </p:pic>
      <p:pic>
        <p:nvPicPr>
          <p:cNvPr id="235" name="Google Shape;235;p33"/>
          <p:cNvPicPr preferRelativeResize="0"/>
          <p:nvPr/>
        </p:nvPicPr>
        <p:blipFill>
          <a:blip r:embed="rId5">
            <a:alphaModFix/>
          </a:blip>
          <a:stretch>
            <a:fillRect/>
          </a:stretch>
        </p:blipFill>
        <p:spPr>
          <a:xfrm>
            <a:off x="459125" y="3150525"/>
            <a:ext cx="1280450" cy="432250"/>
          </a:xfrm>
          <a:prstGeom prst="rect">
            <a:avLst/>
          </a:prstGeom>
          <a:noFill/>
          <a:ln>
            <a:noFill/>
          </a:ln>
        </p:spPr>
      </p:pic>
      <p:pic>
        <p:nvPicPr>
          <p:cNvPr id="236" name="Google Shape;236;p33"/>
          <p:cNvPicPr preferRelativeResize="0"/>
          <p:nvPr/>
        </p:nvPicPr>
        <p:blipFill>
          <a:blip r:embed="rId6">
            <a:alphaModFix/>
          </a:blip>
          <a:stretch>
            <a:fillRect/>
          </a:stretch>
        </p:blipFill>
        <p:spPr>
          <a:xfrm>
            <a:off x="2893208" y="3145774"/>
            <a:ext cx="1368792" cy="432250"/>
          </a:xfrm>
          <a:prstGeom prst="rect">
            <a:avLst/>
          </a:prstGeom>
          <a:noFill/>
          <a:ln>
            <a:noFill/>
          </a:ln>
        </p:spPr>
      </p:pic>
      <p:sp>
        <p:nvSpPr>
          <p:cNvPr id="237" name="Google Shape;237;p33"/>
          <p:cNvSpPr/>
          <p:nvPr/>
        </p:nvSpPr>
        <p:spPr>
          <a:xfrm rot="-4261822">
            <a:off x="659614" y="2483654"/>
            <a:ext cx="1321573" cy="56165"/>
          </a:xfrm>
          <a:prstGeom prst="rightArrow">
            <a:avLst>
              <a:gd name="adj1" fmla="val 50000"/>
              <a:gd name="adj2" fmla="val 12208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rot="-7527595">
            <a:off x="3079278" y="2829936"/>
            <a:ext cx="668122" cy="61590"/>
          </a:xfrm>
          <a:prstGeom prst="rightArrow">
            <a:avLst>
              <a:gd name="adj1" fmla="val 50000"/>
              <a:gd name="adj2" fmla="val 12208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txBox="1"/>
          <p:nvPr/>
        </p:nvSpPr>
        <p:spPr>
          <a:xfrm>
            <a:off x="3194350" y="3596163"/>
            <a:ext cx="2673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Roboto"/>
                <a:ea typeface="Roboto"/>
                <a:cs typeface="Roboto"/>
                <a:sym typeface="Roboto"/>
              </a:rPr>
              <a:t>Remember the GLM Equation?</a:t>
            </a:r>
            <a:endParaRPr sz="1300" b="1">
              <a:latin typeface="Roboto"/>
              <a:ea typeface="Roboto"/>
              <a:cs typeface="Roboto"/>
              <a:sym typeface="Roboto"/>
            </a:endParaRPr>
          </a:p>
        </p:txBody>
      </p:sp>
      <p:pic>
        <p:nvPicPr>
          <p:cNvPr id="240" name="Google Shape;240;p33"/>
          <p:cNvPicPr preferRelativeResize="0"/>
          <p:nvPr/>
        </p:nvPicPr>
        <p:blipFill>
          <a:blip r:embed="rId7">
            <a:alphaModFix/>
          </a:blip>
          <a:stretch>
            <a:fillRect/>
          </a:stretch>
        </p:blipFill>
        <p:spPr>
          <a:xfrm>
            <a:off x="1429875" y="3999225"/>
            <a:ext cx="6202851" cy="1106300"/>
          </a:xfrm>
          <a:prstGeom prst="rect">
            <a:avLst/>
          </a:prstGeom>
          <a:noFill/>
          <a:ln>
            <a:noFill/>
          </a:ln>
        </p:spPr>
      </p:pic>
      <p:sp>
        <p:nvSpPr>
          <p:cNvPr id="241" name="Google Shape;241;p33"/>
          <p:cNvSpPr/>
          <p:nvPr/>
        </p:nvSpPr>
        <p:spPr>
          <a:xfrm>
            <a:off x="4001987" y="1967525"/>
            <a:ext cx="808200" cy="111000"/>
          </a:xfrm>
          <a:prstGeom prst="rightArrow">
            <a:avLst>
              <a:gd name="adj1" fmla="val 50000"/>
              <a:gd name="adj2" fmla="val 66622"/>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Practical Example</a:t>
            </a:r>
            <a:endParaRPr/>
          </a:p>
        </p:txBody>
      </p:sp>
      <p:pic>
        <p:nvPicPr>
          <p:cNvPr id="247" name="Google Shape;247;p34"/>
          <p:cNvPicPr preferRelativeResize="0"/>
          <p:nvPr/>
        </p:nvPicPr>
        <p:blipFill>
          <a:blip r:embed="rId3">
            <a:alphaModFix/>
          </a:blip>
          <a:stretch>
            <a:fillRect/>
          </a:stretch>
        </p:blipFill>
        <p:spPr>
          <a:xfrm>
            <a:off x="1535600" y="3521225"/>
            <a:ext cx="6072800" cy="1540875"/>
          </a:xfrm>
          <a:prstGeom prst="rect">
            <a:avLst/>
          </a:prstGeom>
          <a:noFill/>
          <a:ln>
            <a:noFill/>
          </a:ln>
        </p:spPr>
      </p:pic>
      <p:pic>
        <p:nvPicPr>
          <p:cNvPr id="248" name="Google Shape;248;p34"/>
          <p:cNvPicPr preferRelativeResize="0"/>
          <p:nvPr/>
        </p:nvPicPr>
        <p:blipFill>
          <a:blip r:embed="rId4">
            <a:alphaModFix/>
          </a:blip>
          <a:stretch>
            <a:fillRect/>
          </a:stretch>
        </p:blipFill>
        <p:spPr>
          <a:xfrm>
            <a:off x="1148475" y="1116825"/>
            <a:ext cx="2813925" cy="1962700"/>
          </a:xfrm>
          <a:prstGeom prst="rect">
            <a:avLst/>
          </a:prstGeom>
          <a:noFill/>
          <a:ln>
            <a:noFill/>
          </a:ln>
        </p:spPr>
      </p:pic>
      <p:pic>
        <p:nvPicPr>
          <p:cNvPr id="249" name="Google Shape;249;p34"/>
          <p:cNvPicPr preferRelativeResize="0"/>
          <p:nvPr/>
        </p:nvPicPr>
        <p:blipFill>
          <a:blip r:embed="rId5">
            <a:alphaModFix/>
          </a:blip>
          <a:stretch>
            <a:fillRect/>
          </a:stretch>
        </p:blipFill>
        <p:spPr>
          <a:xfrm>
            <a:off x="4849775" y="1116825"/>
            <a:ext cx="2862565" cy="1962700"/>
          </a:xfrm>
          <a:prstGeom prst="rect">
            <a:avLst/>
          </a:prstGeom>
          <a:noFill/>
          <a:ln>
            <a:noFill/>
          </a:ln>
        </p:spPr>
      </p:pic>
      <p:sp>
        <p:nvSpPr>
          <p:cNvPr id="250" name="Google Shape;250;p34"/>
          <p:cNvSpPr/>
          <p:nvPr/>
        </p:nvSpPr>
        <p:spPr>
          <a:xfrm>
            <a:off x="4001987" y="1967525"/>
            <a:ext cx="808200" cy="111000"/>
          </a:xfrm>
          <a:prstGeom prst="rightArrow">
            <a:avLst>
              <a:gd name="adj1" fmla="val 50000"/>
              <a:gd name="adj2" fmla="val 66622"/>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4"/>
          <p:cNvSpPr txBox="1"/>
          <p:nvPr/>
        </p:nvSpPr>
        <p:spPr>
          <a:xfrm>
            <a:off x="2473325" y="3410350"/>
            <a:ext cx="38655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Roboto"/>
                <a:ea typeface="Roboto"/>
                <a:cs typeface="Roboto"/>
                <a:sym typeface="Roboto"/>
              </a:rPr>
              <a:t>The PPI equation is simply an extension of this...</a:t>
            </a:r>
            <a:endParaRPr sz="1300" b="1">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Practical Example</a:t>
            </a:r>
            <a:endParaRPr/>
          </a:p>
        </p:txBody>
      </p:sp>
      <p:pic>
        <p:nvPicPr>
          <p:cNvPr id="257" name="Google Shape;257;p35"/>
          <p:cNvPicPr preferRelativeResize="0"/>
          <p:nvPr/>
        </p:nvPicPr>
        <p:blipFill>
          <a:blip r:embed="rId3">
            <a:alphaModFix/>
          </a:blip>
          <a:stretch>
            <a:fillRect/>
          </a:stretch>
        </p:blipFill>
        <p:spPr>
          <a:xfrm>
            <a:off x="1148475" y="1116825"/>
            <a:ext cx="2813925" cy="1962700"/>
          </a:xfrm>
          <a:prstGeom prst="rect">
            <a:avLst/>
          </a:prstGeom>
          <a:noFill/>
          <a:ln>
            <a:noFill/>
          </a:ln>
        </p:spPr>
      </p:pic>
      <p:pic>
        <p:nvPicPr>
          <p:cNvPr id="258" name="Google Shape;258;p35"/>
          <p:cNvPicPr preferRelativeResize="0"/>
          <p:nvPr/>
        </p:nvPicPr>
        <p:blipFill>
          <a:blip r:embed="rId4">
            <a:alphaModFix/>
          </a:blip>
          <a:stretch>
            <a:fillRect/>
          </a:stretch>
        </p:blipFill>
        <p:spPr>
          <a:xfrm>
            <a:off x="4849775" y="1116825"/>
            <a:ext cx="2862565" cy="1962700"/>
          </a:xfrm>
          <a:prstGeom prst="rect">
            <a:avLst/>
          </a:prstGeom>
          <a:noFill/>
          <a:ln>
            <a:noFill/>
          </a:ln>
        </p:spPr>
      </p:pic>
      <p:sp>
        <p:nvSpPr>
          <p:cNvPr id="259" name="Google Shape;259;p35"/>
          <p:cNvSpPr/>
          <p:nvPr/>
        </p:nvSpPr>
        <p:spPr>
          <a:xfrm>
            <a:off x="4001987" y="1967525"/>
            <a:ext cx="808200" cy="111000"/>
          </a:xfrm>
          <a:prstGeom prst="rightArrow">
            <a:avLst>
              <a:gd name="adj1" fmla="val 50000"/>
              <a:gd name="adj2" fmla="val 66622"/>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0" name="Google Shape;260;p35"/>
          <p:cNvPicPr preferRelativeResize="0"/>
          <p:nvPr/>
        </p:nvPicPr>
        <p:blipFill>
          <a:blip r:embed="rId5">
            <a:alphaModFix/>
          </a:blip>
          <a:stretch>
            <a:fillRect/>
          </a:stretch>
        </p:blipFill>
        <p:spPr>
          <a:xfrm>
            <a:off x="1321937" y="3410350"/>
            <a:ext cx="6500124" cy="1608275"/>
          </a:xfrm>
          <a:prstGeom prst="rect">
            <a:avLst/>
          </a:prstGeom>
          <a:noFill/>
          <a:ln>
            <a:noFill/>
          </a:ln>
        </p:spPr>
      </p:pic>
      <p:pic>
        <p:nvPicPr>
          <p:cNvPr id="261" name="Google Shape;261;p35"/>
          <p:cNvPicPr preferRelativeResize="0"/>
          <p:nvPr/>
        </p:nvPicPr>
        <p:blipFill>
          <a:blip r:embed="rId6">
            <a:alphaModFix/>
          </a:blip>
          <a:stretch>
            <a:fillRect/>
          </a:stretch>
        </p:blipFill>
        <p:spPr>
          <a:xfrm>
            <a:off x="5547612" y="3476425"/>
            <a:ext cx="593550" cy="1096775"/>
          </a:xfrm>
          <a:prstGeom prst="rect">
            <a:avLst/>
          </a:prstGeom>
          <a:noFill/>
          <a:ln>
            <a:noFill/>
          </a:ln>
        </p:spPr>
      </p:pic>
      <p:pic>
        <p:nvPicPr>
          <p:cNvPr id="262" name="Google Shape;262;p35"/>
          <p:cNvPicPr preferRelativeResize="0"/>
          <p:nvPr/>
        </p:nvPicPr>
        <p:blipFill>
          <a:blip r:embed="rId7">
            <a:alphaModFix/>
          </a:blip>
          <a:stretch>
            <a:fillRect/>
          </a:stretch>
        </p:blipFill>
        <p:spPr>
          <a:xfrm>
            <a:off x="891925" y="3410350"/>
            <a:ext cx="558600" cy="1228925"/>
          </a:xfrm>
          <a:prstGeom prst="rect">
            <a:avLst/>
          </a:prstGeom>
          <a:noFill/>
          <a:ln>
            <a:noFill/>
          </a:ln>
        </p:spPr>
      </p:pic>
      <p:pic>
        <p:nvPicPr>
          <p:cNvPr id="263" name="Google Shape;263;p35"/>
          <p:cNvPicPr preferRelativeResize="0"/>
          <p:nvPr/>
        </p:nvPicPr>
        <p:blipFill rotWithShape="1">
          <a:blip r:embed="rId8">
            <a:alphaModFix/>
          </a:blip>
          <a:srcRect r="89193" b="47832"/>
          <a:stretch/>
        </p:blipFill>
        <p:spPr>
          <a:xfrm>
            <a:off x="1907700" y="3410350"/>
            <a:ext cx="756550" cy="1382475"/>
          </a:xfrm>
          <a:prstGeom prst="rect">
            <a:avLst/>
          </a:prstGeom>
          <a:noFill/>
          <a:ln>
            <a:noFill/>
          </a:ln>
        </p:spPr>
      </p:pic>
      <p:pic>
        <p:nvPicPr>
          <p:cNvPr id="264" name="Google Shape;264;p35"/>
          <p:cNvPicPr preferRelativeResize="0"/>
          <p:nvPr/>
        </p:nvPicPr>
        <p:blipFill rotWithShape="1">
          <a:blip r:embed="rId8">
            <a:alphaModFix/>
          </a:blip>
          <a:srcRect l="24142" r="66297" b="47832"/>
          <a:stretch/>
        </p:blipFill>
        <p:spPr>
          <a:xfrm>
            <a:off x="3759575" y="3410350"/>
            <a:ext cx="625649" cy="1292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Practical Example</a:t>
            </a:r>
            <a:endParaRPr/>
          </a:p>
        </p:txBody>
      </p:sp>
      <p:pic>
        <p:nvPicPr>
          <p:cNvPr id="270" name="Google Shape;270;p36"/>
          <p:cNvPicPr preferRelativeResize="0"/>
          <p:nvPr/>
        </p:nvPicPr>
        <p:blipFill>
          <a:blip r:embed="rId3">
            <a:alphaModFix/>
          </a:blip>
          <a:stretch>
            <a:fillRect/>
          </a:stretch>
        </p:blipFill>
        <p:spPr>
          <a:xfrm>
            <a:off x="1148475" y="1116825"/>
            <a:ext cx="2813925" cy="1962700"/>
          </a:xfrm>
          <a:prstGeom prst="rect">
            <a:avLst/>
          </a:prstGeom>
          <a:noFill/>
          <a:ln>
            <a:noFill/>
          </a:ln>
        </p:spPr>
      </p:pic>
      <p:pic>
        <p:nvPicPr>
          <p:cNvPr id="271" name="Google Shape;271;p36"/>
          <p:cNvPicPr preferRelativeResize="0"/>
          <p:nvPr/>
        </p:nvPicPr>
        <p:blipFill>
          <a:blip r:embed="rId4">
            <a:alphaModFix/>
          </a:blip>
          <a:stretch>
            <a:fillRect/>
          </a:stretch>
        </p:blipFill>
        <p:spPr>
          <a:xfrm>
            <a:off x="4849775" y="1116825"/>
            <a:ext cx="2862565" cy="1962700"/>
          </a:xfrm>
          <a:prstGeom prst="rect">
            <a:avLst/>
          </a:prstGeom>
          <a:noFill/>
          <a:ln>
            <a:noFill/>
          </a:ln>
        </p:spPr>
      </p:pic>
      <p:sp>
        <p:nvSpPr>
          <p:cNvPr id="272" name="Google Shape;272;p36"/>
          <p:cNvSpPr/>
          <p:nvPr/>
        </p:nvSpPr>
        <p:spPr>
          <a:xfrm>
            <a:off x="4001987" y="1967525"/>
            <a:ext cx="808200" cy="111000"/>
          </a:xfrm>
          <a:prstGeom prst="rightArrow">
            <a:avLst>
              <a:gd name="adj1" fmla="val 50000"/>
              <a:gd name="adj2" fmla="val 66622"/>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6"/>
          <p:cNvSpPr txBox="1"/>
          <p:nvPr/>
        </p:nvSpPr>
        <p:spPr>
          <a:xfrm>
            <a:off x="3537275" y="3860975"/>
            <a:ext cx="17376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Roboto"/>
                <a:ea typeface="Roboto"/>
                <a:cs typeface="Roboto"/>
                <a:sym typeface="Roboto"/>
              </a:rPr>
              <a:t>Contrast Vector:</a:t>
            </a:r>
            <a:endParaRPr sz="1300" b="1">
              <a:latin typeface="Roboto"/>
              <a:ea typeface="Roboto"/>
              <a:cs typeface="Roboto"/>
              <a:sym typeface="Roboto"/>
            </a:endParaRPr>
          </a:p>
        </p:txBody>
      </p:sp>
      <p:pic>
        <p:nvPicPr>
          <p:cNvPr id="274" name="Google Shape;274;p36"/>
          <p:cNvPicPr preferRelativeResize="0"/>
          <p:nvPr/>
        </p:nvPicPr>
        <p:blipFill>
          <a:blip r:embed="rId5">
            <a:alphaModFix/>
          </a:blip>
          <a:stretch>
            <a:fillRect/>
          </a:stretch>
        </p:blipFill>
        <p:spPr>
          <a:xfrm>
            <a:off x="1839188" y="4278475"/>
            <a:ext cx="5465624" cy="525550"/>
          </a:xfrm>
          <a:prstGeom prst="rect">
            <a:avLst/>
          </a:prstGeom>
          <a:noFill/>
          <a:ln>
            <a:noFill/>
          </a:ln>
        </p:spPr>
      </p:pic>
      <p:pic>
        <p:nvPicPr>
          <p:cNvPr id="275" name="Google Shape;275;p36"/>
          <p:cNvPicPr preferRelativeResize="0"/>
          <p:nvPr/>
        </p:nvPicPr>
        <p:blipFill rotWithShape="1">
          <a:blip r:embed="rId6">
            <a:alphaModFix/>
          </a:blip>
          <a:srcRect t="14507" b="55715"/>
          <a:stretch/>
        </p:blipFill>
        <p:spPr>
          <a:xfrm>
            <a:off x="1454200" y="3278938"/>
            <a:ext cx="6072800" cy="458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Analysis</a:t>
            </a:r>
            <a:endParaRPr/>
          </a:p>
          <a:p>
            <a:pPr marL="0" lvl="0" indent="0" algn="l" rtl="0">
              <a:spcBef>
                <a:spcPts val="0"/>
              </a:spcBef>
              <a:spcAft>
                <a:spcPts val="0"/>
              </a:spcAft>
              <a:buNone/>
            </a:pPr>
            <a:r>
              <a:rPr lang="en"/>
              <a:t>on SPM</a:t>
            </a:r>
            <a:endParaRPr/>
          </a:p>
        </p:txBody>
      </p:sp>
      <p:sp>
        <p:nvSpPr>
          <p:cNvPr id="281" name="Google Shape;281;p37"/>
          <p:cNvSpPr txBox="1">
            <a:spLocks noGrp="1"/>
          </p:cNvSpPr>
          <p:nvPr>
            <p:ph type="body" idx="1"/>
          </p:nvPr>
        </p:nvSpPr>
        <p:spPr>
          <a:xfrm>
            <a:off x="4437200" y="769575"/>
            <a:ext cx="4010400" cy="4253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rgbClr val="000000"/>
              </a:buClr>
              <a:buSzPts val="1300"/>
              <a:buFont typeface="Arial"/>
              <a:buAutoNum type="arabicPeriod"/>
            </a:pPr>
            <a:r>
              <a:rPr lang="en">
                <a:solidFill>
                  <a:srgbClr val="000000"/>
                </a:solidFill>
                <a:latin typeface="Arial"/>
                <a:ea typeface="Arial"/>
                <a:cs typeface="Arial"/>
                <a:sym typeface="Arial"/>
              </a:rPr>
              <a:t>Standard </a:t>
            </a:r>
            <a:r>
              <a:rPr lang="en" b="1">
                <a:solidFill>
                  <a:srgbClr val="000000"/>
                </a:solidFill>
                <a:latin typeface="Arial"/>
                <a:ea typeface="Arial"/>
                <a:cs typeface="Arial"/>
                <a:sym typeface="Arial"/>
              </a:rPr>
              <a:t>GLM </a:t>
            </a:r>
            <a:r>
              <a:rPr lang="en">
                <a:solidFill>
                  <a:srgbClr val="000000"/>
                </a:solidFill>
                <a:latin typeface="Arial"/>
                <a:ea typeface="Arial"/>
                <a:cs typeface="Arial"/>
                <a:sym typeface="Arial"/>
              </a:rPr>
              <a:t>analysis (preprocessing, first level, and second level analyses)</a:t>
            </a:r>
            <a:endParaRPr>
              <a:solidFill>
                <a:srgbClr val="000000"/>
              </a:solidFill>
              <a:latin typeface="Arial"/>
              <a:ea typeface="Arial"/>
              <a:cs typeface="Arial"/>
              <a:sym typeface="Arial"/>
            </a:endParaRPr>
          </a:p>
          <a:p>
            <a:pPr marL="457200" lvl="0" indent="-311150" algn="l" rtl="0">
              <a:spcBef>
                <a:spcPts val="1000"/>
              </a:spcBef>
              <a:spcAft>
                <a:spcPts val="0"/>
              </a:spcAft>
              <a:buClr>
                <a:srgbClr val="000000"/>
              </a:buClr>
              <a:buSzPts val="1300"/>
              <a:buFont typeface="Arial"/>
              <a:buAutoNum type="arabicPeriod"/>
            </a:pPr>
            <a:r>
              <a:rPr lang="en">
                <a:solidFill>
                  <a:srgbClr val="000000"/>
                </a:solidFill>
                <a:latin typeface="Arial"/>
                <a:ea typeface="Arial"/>
                <a:cs typeface="Arial"/>
                <a:sym typeface="Arial"/>
              </a:rPr>
              <a:t>Extracting </a:t>
            </a:r>
            <a:r>
              <a:rPr lang="en" b="1">
                <a:solidFill>
                  <a:srgbClr val="000000"/>
                </a:solidFill>
                <a:latin typeface="Arial"/>
                <a:ea typeface="Arial"/>
                <a:cs typeface="Arial"/>
                <a:sym typeface="Arial"/>
              </a:rPr>
              <a:t>BOLD signal</a:t>
            </a:r>
            <a:r>
              <a:rPr lang="en">
                <a:solidFill>
                  <a:srgbClr val="000000"/>
                </a:solidFill>
                <a:latin typeface="Arial"/>
                <a:ea typeface="Arial"/>
                <a:cs typeface="Arial"/>
                <a:sym typeface="Arial"/>
              </a:rPr>
              <a:t> from a source region identified in the GLM and for which we want to investigate connectivity</a:t>
            </a:r>
            <a:endParaRPr>
              <a:solidFill>
                <a:srgbClr val="000000"/>
              </a:solidFill>
              <a:latin typeface="Arial"/>
              <a:ea typeface="Arial"/>
              <a:cs typeface="Arial"/>
              <a:sym typeface="Arial"/>
            </a:endParaRPr>
          </a:p>
          <a:p>
            <a:pPr marL="457200" lvl="0" indent="-311150" algn="l" rtl="0">
              <a:spcBef>
                <a:spcPts val="1000"/>
              </a:spcBef>
              <a:spcAft>
                <a:spcPts val="0"/>
              </a:spcAft>
              <a:buClr>
                <a:srgbClr val="000000"/>
              </a:buClr>
              <a:buSzPts val="1300"/>
              <a:buFont typeface="Arial"/>
              <a:buAutoNum type="arabicPeriod"/>
            </a:pPr>
            <a:r>
              <a:rPr lang="en">
                <a:solidFill>
                  <a:srgbClr val="000000"/>
                </a:solidFill>
                <a:latin typeface="Arial"/>
                <a:ea typeface="Arial"/>
                <a:cs typeface="Arial"/>
                <a:sym typeface="Arial"/>
              </a:rPr>
              <a:t>Forming the </a:t>
            </a:r>
            <a:r>
              <a:rPr lang="en" b="1">
                <a:solidFill>
                  <a:srgbClr val="000000"/>
                </a:solidFill>
                <a:latin typeface="Arial"/>
                <a:ea typeface="Arial"/>
                <a:cs typeface="Arial"/>
                <a:sym typeface="Arial"/>
              </a:rPr>
              <a:t>interaction term</a:t>
            </a:r>
            <a:endParaRPr b="1">
              <a:solidFill>
                <a:srgbClr val="000000"/>
              </a:solidFill>
              <a:latin typeface="Arial"/>
              <a:ea typeface="Arial"/>
              <a:cs typeface="Arial"/>
              <a:sym typeface="Arial"/>
            </a:endParaRPr>
          </a:p>
          <a:p>
            <a:pPr marL="457200" lvl="0" indent="-311150" algn="l" rtl="0">
              <a:spcBef>
                <a:spcPts val="1000"/>
              </a:spcBef>
              <a:spcAft>
                <a:spcPts val="0"/>
              </a:spcAft>
              <a:buClr>
                <a:srgbClr val="000000"/>
              </a:buClr>
              <a:buSzPts val="1300"/>
              <a:buFont typeface="Arial"/>
              <a:buAutoNum type="arabicPeriod"/>
            </a:pPr>
            <a:r>
              <a:rPr lang="en">
                <a:solidFill>
                  <a:srgbClr val="000000"/>
                </a:solidFill>
                <a:latin typeface="Arial"/>
                <a:ea typeface="Arial"/>
                <a:cs typeface="Arial"/>
                <a:sym typeface="Arial"/>
              </a:rPr>
              <a:t>Performing a </a:t>
            </a:r>
            <a:r>
              <a:rPr lang="en" b="1">
                <a:solidFill>
                  <a:srgbClr val="000000"/>
                </a:solidFill>
                <a:latin typeface="Arial"/>
                <a:ea typeface="Arial"/>
                <a:cs typeface="Arial"/>
                <a:sym typeface="Arial"/>
              </a:rPr>
              <a:t>second GLM </a:t>
            </a:r>
            <a:r>
              <a:rPr lang="en">
                <a:solidFill>
                  <a:srgbClr val="000000"/>
                </a:solidFill>
                <a:latin typeface="Arial"/>
                <a:ea typeface="Arial"/>
                <a:cs typeface="Arial"/>
                <a:sym typeface="Arial"/>
              </a:rPr>
              <a:t>including the interaction term, the source region’s extracted term and the experimental vector in the design (</a:t>
            </a:r>
            <a:r>
              <a:rPr lang="en" b="1">
                <a:solidFill>
                  <a:srgbClr val="000000"/>
                </a:solidFill>
                <a:latin typeface="Arial"/>
                <a:ea typeface="Arial"/>
                <a:cs typeface="Arial"/>
                <a:sym typeface="Arial"/>
              </a:rPr>
              <a:t>PPI-GLM</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marL="457200" lvl="0" indent="-311150" algn="l" rtl="0">
              <a:spcBef>
                <a:spcPts val="1000"/>
              </a:spcBef>
              <a:spcAft>
                <a:spcPts val="0"/>
              </a:spcAft>
              <a:buClr>
                <a:srgbClr val="000000"/>
              </a:buClr>
              <a:buSzPts val="1300"/>
              <a:buFont typeface="Arial"/>
              <a:buAutoNum type="arabicPeriod"/>
            </a:pPr>
            <a:r>
              <a:rPr lang="en">
                <a:solidFill>
                  <a:srgbClr val="000000"/>
                </a:solidFill>
                <a:latin typeface="Arial"/>
                <a:ea typeface="Arial"/>
                <a:cs typeface="Arial"/>
                <a:sym typeface="Arial"/>
              </a:rPr>
              <a:t>Determine significance!</a:t>
            </a:r>
            <a:endParaRPr>
              <a:solidFill>
                <a:srgbClr val="000000"/>
              </a:solidFill>
              <a:latin typeface="Arial"/>
              <a:ea typeface="Arial"/>
              <a:cs typeface="Arial"/>
              <a:sym typeface="Arial"/>
            </a:endParaRPr>
          </a:p>
          <a:p>
            <a:pPr marL="0" lvl="0" indent="0" algn="l" rtl="0">
              <a:spcBef>
                <a:spcPts val="1000"/>
              </a:spcBef>
              <a:spcAft>
                <a:spcPts val="1000"/>
              </a:spcAft>
              <a:buNone/>
            </a:pPr>
            <a:endParaRPr>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Analysis on SPM</a:t>
            </a:r>
            <a:endParaRPr/>
          </a:p>
        </p:txBody>
      </p:sp>
      <p:pic>
        <p:nvPicPr>
          <p:cNvPr id="287" name="Google Shape;287;p38"/>
          <p:cNvPicPr preferRelativeResize="0"/>
          <p:nvPr/>
        </p:nvPicPr>
        <p:blipFill>
          <a:blip r:embed="rId3">
            <a:alphaModFix/>
          </a:blip>
          <a:stretch>
            <a:fillRect/>
          </a:stretch>
        </p:blipFill>
        <p:spPr>
          <a:xfrm>
            <a:off x="1927275" y="1762125"/>
            <a:ext cx="4714875" cy="3228975"/>
          </a:xfrm>
          <a:prstGeom prst="rect">
            <a:avLst/>
          </a:prstGeom>
          <a:noFill/>
          <a:ln>
            <a:noFill/>
          </a:ln>
        </p:spPr>
      </p:pic>
      <p:sp>
        <p:nvSpPr>
          <p:cNvPr id="288" name="Google Shape;288;p38"/>
          <p:cNvSpPr txBox="1"/>
          <p:nvPr/>
        </p:nvSpPr>
        <p:spPr>
          <a:xfrm>
            <a:off x="311700" y="915525"/>
            <a:ext cx="8402700" cy="846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000" b="1"/>
              <a:t>1. </a:t>
            </a:r>
            <a:r>
              <a:rPr lang="en" sz="2000"/>
              <a:t>Perform standard </a:t>
            </a:r>
            <a:r>
              <a:rPr lang="en" sz="2000" b="1"/>
              <a:t>GLM Analysis </a:t>
            </a:r>
            <a:r>
              <a:rPr lang="en" sz="2000"/>
              <a:t>to determine regions of interest and interactions</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9"/>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Analysis on SPM</a:t>
            </a:r>
            <a:endParaRPr/>
          </a:p>
        </p:txBody>
      </p:sp>
      <p:pic>
        <p:nvPicPr>
          <p:cNvPr id="294" name="Google Shape;294;p39"/>
          <p:cNvPicPr preferRelativeResize="0"/>
          <p:nvPr/>
        </p:nvPicPr>
        <p:blipFill>
          <a:blip r:embed="rId3">
            <a:alphaModFix/>
          </a:blip>
          <a:stretch>
            <a:fillRect/>
          </a:stretch>
        </p:blipFill>
        <p:spPr>
          <a:xfrm>
            <a:off x="4212525" y="2190750"/>
            <a:ext cx="4362450" cy="2857500"/>
          </a:xfrm>
          <a:prstGeom prst="rect">
            <a:avLst/>
          </a:prstGeom>
          <a:noFill/>
          <a:ln>
            <a:noFill/>
          </a:ln>
        </p:spPr>
      </p:pic>
      <p:sp>
        <p:nvSpPr>
          <p:cNvPr id="295" name="Google Shape;295;p39"/>
          <p:cNvSpPr txBox="1"/>
          <p:nvPr/>
        </p:nvSpPr>
        <p:spPr>
          <a:xfrm>
            <a:off x="155850" y="990150"/>
            <a:ext cx="8832300" cy="1200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000" b="1"/>
              <a:t>2. </a:t>
            </a:r>
            <a:r>
              <a:rPr lang="en" sz="2000"/>
              <a:t>Define </a:t>
            </a:r>
            <a:r>
              <a:rPr lang="en" sz="2000" b="1"/>
              <a:t>source region</a:t>
            </a:r>
            <a:r>
              <a:rPr lang="en" sz="2000"/>
              <a:t> and extract</a:t>
            </a:r>
            <a:r>
              <a:rPr lang="en" sz="2000" b="1"/>
              <a:t> BOLD SIGNAL time series (e.g. V1)</a:t>
            </a:r>
            <a:endParaRPr sz="2000" b="1"/>
          </a:p>
          <a:p>
            <a:pPr marL="457200" lvl="0" indent="-355600" algn="just" rtl="0">
              <a:lnSpc>
                <a:spcPct val="115000"/>
              </a:lnSpc>
              <a:spcBef>
                <a:spcPts val="0"/>
              </a:spcBef>
              <a:spcAft>
                <a:spcPts val="0"/>
              </a:spcAft>
              <a:buSzPts val="2000"/>
              <a:buChar char="●"/>
            </a:pPr>
            <a:r>
              <a:rPr lang="en" sz="2000"/>
              <a:t>Use </a:t>
            </a:r>
            <a:r>
              <a:rPr lang="en" sz="2000" b="1"/>
              <a:t>Eigenvariates</a:t>
            </a:r>
            <a:r>
              <a:rPr lang="en" sz="2000"/>
              <a:t> (there is a button in SPM) to create a summary value of the activation across the region over time.</a:t>
            </a:r>
            <a:endParaRPr sz="2000"/>
          </a:p>
        </p:txBody>
      </p:sp>
      <p:sp>
        <p:nvSpPr>
          <p:cNvPr id="296" name="Google Shape;296;p39"/>
          <p:cNvSpPr txBox="1"/>
          <p:nvPr/>
        </p:nvSpPr>
        <p:spPr>
          <a:xfrm>
            <a:off x="852300" y="2706525"/>
            <a:ext cx="3000000" cy="141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a:latin typeface="Helvetica Neue"/>
                <a:ea typeface="Helvetica Neue"/>
                <a:cs typeface="Helvetica Neue"/>
                <a:sym typeface="Helvetica Neue"/>
              </a:rPr>
              <a:t>⁠—&gt; saves the extracted VOI data in the file VOI V1 1.mat in the working directory &amp; displays figure </a:t>
            </a:r>
            <a:endParaRPr sz="1800">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Analysis on SPM</a:t>
            </a:r>
            <a:endParaRPr/>
          </a:p>
        </p:txBody>
      </p:sp>
      <p:sp>
        <p:nvSpPr>
          <p:cNvPr id="302" name="Google Shape;302;p40"/>
          <p:cNvSpPr txBox="1"/>
          <p:nvPr/>
        </p:nvSpPr>
        <p:spPr>
          <a:xfrm>
            <a:off x="155850" y="990150"/>
            <a:ext cx="8832300" cy="1200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000" b="1"/>
              <a:t>2. </a:t>
            </a:r>
            <a:r>
              <a:rPr lang="en" sz="2000"/>
              <a:t>Define </a:t>
            </a:r>
            <a:r>
              <a:rPr lang="en" sz="2000" b="1"/>
              <a:t>source region</a:t>
            </a:r>
            <a:r>
              <a:rPr lang="en" sz="2000"/>
              <a:t> and extract</a:t>
            </a:r>
            <a:r>
              <a:rPr lang="en" sz="2000" b="1"/>
              <a:t> BOLD SIGNAL time series (e.g. V1)</a:t>
            </a:r>
            <a:endParaRPr sz="2000" b="1"/>
          </a:p>
          <a:p>
            <a:pPr marL="457200" lvl="0" indent="-355600" algn="just" rtl="0">
              <a:lnSpc>
                <a:spcPct val="115000"/>
              </a:lnSpc>
              <a:spcBef>
                <a:spcPts val="0"/>
              </a:spcBef>
              <a:spcAft>
                <a:spcPts val="0"/>
              </a:spcAft>
              <a:buSzPts val="2000"/>
              <a:buChar char="●"/>
            </a:pPr>
            <a:r>
              <a:rPr lang="en" sz="2000"/>
              <a:t>Use </a:t>
            </a:r>
            <a:r>
              <a:rPr lang="en" sz="2000" b="1"/>
              <a:t>Eigenvariates</a:t>
            </a:r>
            <a:r>
              <a:rPr lang="en" sz="2000"/>
              <a:t> (there is a button in SPM) to create a summary value of the activation across the region over time.</a:t>
            </a:r>
            <a:endParaRPr sz="2000"/>
          </a:p>
        </p:txBody>
      </p:sp>
      <p:pic>
        <p:nvPicPr>
          <p:cNvPr id="303" name="Google Shape;303;p40"/>
          <p:cNvPicPr preferRelativeResize="0"/>
          <p:nvPr/>
        </p:nvPicPr>
        <p:blipFill>
          <a:blip r:embed="rId3">
            <a:alphaModFix/>
          </a:blip>
          <a:stretch>
            <a:fillRect/>
          </a:stretch>
        </p:blipFill>
        <p:spPr>
          <a:xfrm>
            <a:off x="1259613" y="2190750"/>
            <a:ext cx="6777175" cy="2836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Analysis on SPM</a:t>
            </a:r>
            <a:endParaRPr/>
          </a:p>
        </p:txBody>
      </p:sp>
      <p:pic>
        <p:nvPicPr>
          <p:cNvPr id="309" name="Google Shape;309;p41"/>
          <p:cNvPicPr preferRelativeResize="0"/>
          <p:nvPr/>
        </p:nvPicPr>
        <p:blipFill>
          <a:blip r:embed="rId3">
            <a:alphaModFix/>
          </a:blip>
          <a:stretch>
            <a:fillRect/>
          </a:stretch>
        </p:blipFill>
        <p:spPr>
          <a:xfrm>
            <a:off x="1153438" y="1686900"/>
            <a:ext cx="6837113" cy="3214325"/>
          </a:xfrm>
          <a:prstGeom prst="rect">
            <a:avLst/>
          </a:prstGeom>
          <a:noFill/>
          <a:ln>
            <a:noFill/>
          </a:ln>
        </p:spPr>
      </p:pic>
      <p:sp>
        <p:nvSpPr>
          <p:cNvPr id="310" name="Google Shape;310;p41"/>
          <p:cNvSpPr txBox="1"/>
          <p:nvPr/>
        </p:nvSpPr>
        <p:spPr>
          <a:xfrm>
            <a:off x="155850" y="990150"/>
            <a:ext cx="8832300" cy="492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000" b="1"/>
              <a:t>3. </a:t>
            </a:r>
            <a:r>
              <a:rPr lang="en" sz="2000"/>
              <a:t>Form the </a:t>
            </a:r>
            <a:r>
              <a:rPr lang="en" sz="2000" b="1"/>
              <a:t>interaction term </a:t>
            </a:r>
            <a:r>
              <a:rPr lang="en" sz="2000"/>
              <a:t>(to prepare for running second GLM)</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82" name="Google Shape;82;p15"/>
          <p:cNvPicPr preferRelativeResize="0"/>
          <p:nvPr/>
        </p:nvPicPr>
        <p:blipFill>
          <a:blip r:embed="rId3">
            <a:alphaModFix/>
          </a:blip>
          <a:stretch>
            <a:fillRect/>
          </a:stretch>
        </p:blipFill>
        <p:spPr>
          <a:xfrm>
            <a:off x="580150" y="1291175"/>
            <a:ext cx="5312213" cy="3714074"/>
          </a:xfrm>
          <a:prstGeom prst="rect">
            <a:avLst/>
          </a:prstGeom>
          <a:noFill/>
          <a:ln>
            <a:noFill/>
          </a:ln>
        </p:spPr>
      </p:pic>
      <p:sp>
        <p:nvSpPr>
          <p:cNvPr id="83" name="Google Shape;83;p15"/>
          <p:cNvSpPr txBox="1"/>
          <p:nvPr/>
        </p:nvSpPr>
        <p:spPr>
          <a:xfrm>
            <a:off x="7648050" y="4820400"/>
            <a:ext cx="14958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t>Roerbroek, et al 2011</a:t>
            </a:r>
            <a:endParaRPr sz="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2"/>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Analysis on SPM</a:t>
            </a:r>
            <a:endParaRPr/>
          </a:p>
        </p:txBody>
      </p:sp>
      <p:pic>
        <p:nvPicPr>
          <p:cNvPr id="316" name="Google Shape;316;p42"/>
          <p:cNvPicPr preferRelativeResize="0"/>
          <p:nvPr/>
        </p:nvPicPr>
        <p:blipFill>
          <a:blip r:embed="rId3">
            <a:alphaModFix/>
          </a:blip>
          <a:stretch>
            <a:fillRect/>
          </a:stretch>
        </p:blipFill>
        <p:spPr>
          <a:xfrm>
            <a:off x="1177374" y="2047825"/>
            <a:ext cx="6349026" cy="3043950"/>
          </a:xfrm>
          <a:prstGeom prst="rect">
            <a:avLst/>
          </a:prstGeom>
          <a:noFill/>
          <a:ln>
            <a:noFill/>
          </a:ln>
        </p:spPr>
      </p:pic>
      <p:sp>
        <p:nvSpPr>
          <p:cNvPr id="317" name="Google Shape;317;p42"/>
          <p:cNvSpPr txBox="1"/>
          <p:nvPr/>
        </p:nvSpPr>
        <p:spPr>
          <a:xfrm>
            <a:off x="155850" y="990150"/>
            <a:ext cx="8832300" cy="1448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000" b="1"/>
              <a:t>3. </a:t>
            </a:r>
            <a:r>
              <a:rPr lang="en" sz="2000"/>
              <a:t>Form the </a:t>
            </a:r>
            <a:r>
              <a:rPr lang="en" sz="2000" b="1"/>
              <a:t>interaction term</a:t>
            </a:r>
            <a:r>
              <a:rPr lang="en" sz="2000"/>
              <a:t> (source signal x experimental manipulation)</a:t>
            </a:r>
            <a:endParaRPr sz="2000"/>
          </a:p>
          <a:p>
            <a:pPr marL="914400" lvl="0" indent="-336550" algn="just" rtl="0">
              <a:lnSpc>
                <a:spcPct val="115000"/>
              </a:lnSpc>
              <a:spcBef>
                <a:spcPts val="0"/>
              </a:spcBef>
              <a:spcAft>
                <a:spcPts val="0"/>
              </a:spcAft>
              <a:buSzPts val="1700"/>
              <a:buAutoNum type="arabicPeriod"/>
            </a:pPr>
            <a:r>
              <a:rPr lang="en" sz="1700" i="1"/>
              <a:t>Physiological </a:t>
            </a:r>
            <a:r>
              <a:rPr lang="en" sz="1700"/>
              <a:t>condition: Activity in V1</a:t>
            </a:r>
            <a:endParaRPr sz="1700"/>
          </a:p>
          <a:p>
            <a:pPr marL="914400" lvl="0" indent="-336550" algn="just" rtl="0">
              <a:lnSpc>
                <a:spcPct val="115000"/>
              </a:lnSpc>
              <a:spcBef>
                <a:spcPts val="0"/>
              </a:spcBef>
              <a:spcAft>
                <a:spcPts val="0"/>
              </a:spcAft>
              <a:buSzPts val="1700"/>
              <a:buAutoNum type="arabicPeriod"/>
            </a:pPr>
            <a:r>
              <a:rPr lang="en" sz="1700" i="1"/>
              <a:t>Psychological </a:t>
            </a:r>
            <a:r>
              <a:rPr lang="en" sz="1700"/>
              <a:t>condition: Attention vs. No Attention</a:t>
            </a:r>
            <a:endParaRPr sz="1700"/>
          </a:p>
          <a:p>
            <a:pPr marL="0" lvl="0" indent="0" algn="just" rtl="0">
              <a:lnSpc>
                <a:spcPct val="115000"/>
              </a:lnSpc>
              <a:spcBef>
                <a:spcPts val="0"/>
              </a:spcBef>
              <a:spcAft>
                <a:spcPts val="0"/>
              </a:spcAft>
              <a:buNone/>
            </a:pP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Analysis on SPM</a:t>
            </a:r>
            <a:endParaRPr/>
          </a:p>
        </p:txBody>
      </p:sp>
      <p:sp>
        <p:nvSpPr>
          <p:cNvPr id="323" name="Google Shape;323;p43"/>
          <p:cNvSpPr txBox="1"/>
          <p:nvPr/>
        </p:nvSpPr>
        <p:spPr>
          <a:xfrm>
            <a:off x="155850" y="990150"/>
            <a:ext cx="8832300" cy="3962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000" b="1"/>
              <a:t>4. </a:t>
            </a:r>
            <a:r>
              <a:rPr lang="en" sz="2000"/>
              <a:t>Perform the </a:t>
            </a:r>
            <a:r>
              <a:rPr lang="en" sz="2000" b="1"/>
              <a:t>second GLM </a:t>
            </a:r>
            <a:r>
              <a:rPr lang="en" sz="2000"/>
              <a:t>using the interaction term, the source region’s extracted term and the experimental vector in the design:</a:t>
            </a:r>
            <a:endParaRPr sz="2000"/>
          </a:p>
          <a:p>
            <a:pPr marL="914400" lvl="0" indent="-336550" algn="just" rtl="0">
              <a:lnSpc>
                <a:spcPct val="115000"/>
              </a:lnSpc>
              <a:spcBef>
                <a:spcPts val="0"/>
              </a:spcBef>
              <a:spcAft>
                <a:spcPts val="0"/>
              </a:spcAft>
              <a:buSzPts val="1700"/>
              <a:buAutoNum type="arabicPeriod"/>
            </a:pPr>
            <a:r>
              <a:rPr lang="en" sz="1700" i="1"/>
              <a:t>Physiological </a:t>
            </a:r>
            <a:r>
              <a:rPr lang="en" sz="1700"/>
              <a:t>condition: Activity in V1</a:t>
            </a:r>
            <a:endParaRPr sz="1700"/>
          </a:p>
          <a:p>
            <a:pPr marL="914400" lvl="0" indent="-336550" algn="just" rtl="0">
              <a:lnSpc>
                <a:spcPct val="115000"/>
              </a:lnSpc>
              <a:spcBef>
                <a:spcPts val="0"/>
              </a:spcBef>
              <a:spcAft>
                <a:spcPts val="0"/>
              </a:spcAft>
              <a:buSzPts val="1700"/>
              <a:buAutoNum type="arabicPeriod"/>
            </a:pPr>
            <a:r>
              <a:rPr lang="en" sz="1700" i="1"/>
              <a:t>Psychological </a:t>
            </a:r>
            <a:r>
              <a:rPr lang="en" sz="1700"/>
              <a:t>condition: Attention vs. No Attention</a:t>
            </a:r>
            <a:endParaRPr sz="1700"/>
          </a:p>
          <a:p>
            <a:pPr marL="0" lvl="0" indent="0" algn="just" rtl="0">
              <a:lnSpc>
                <a:spcPct val="115000"/>
              </a:lnSpc>
              <a:spcBef>
                <a:spcPts val="0"/>
              </a:spcBef>
              <a:spcAft>
                <a:spcPts val="0"/>
              </a:spcAft>
              <a:buNone/>
            </a:pPr>
            <a:endParaRPr sz="1700"/>
          </a:p>
          <a:p>
            <a:pPr marL="0" lvl="0" indent="0" algn="just" rtl="0">
              <a:lnSpc>
                <a:spcPct val="115000"/>
              </a:lnSpc>
              <a:spcBef>
                <a:spcPts val="0"/>
              </a:spcBef>
              <a:spcAft>
                <a:spcPts val="0"/>
              </a:spcAft>
              <a:buNone/>
            </a:pPr>
            <a:endParaRPr sz="1700"/>
          </a:p>
          <a:p>
            <a:pPr marL="0" lvl="0" indent="0" algn="just" rtl="0">
              <a:lnSpc>
                <a:spcPct val="115000"/>
              </a:lnSpc>
              <a:spcBef>
                <a:spcPts val="0"/>
              </a:spcBef>
              <a:spcAft>
                <a:spcPts val="0"/>
              </a:spcAft>
              <a:buNone/>
            </a:pPr>
            <a:endParaRPr sz="1700"/>
          </a:p>
          <a:p>
            <a:pPr marL="0" lvl="0" indent="0" algn="just" rtl="0">
              <a:lnSpc>
                <a:spcPct val="115000"/>
              </a:lnSpc>
              <a:spcBef>
                <a:spcPts val="0"/>
              </a:spcBef>
              <a:spcAft>
                <a:spcPts val="0"/>
              </a:spcAft>
              <a:buNone/>
            </a:pPr>
            <a:endParaRPr sz="1700"/>
          </a:p>
          <a:p>
            <a:pPr marL="0" lvl="0" indent="0" algn="just" rtl="0">
              <a:lnSpc>
                <a:spcPct val="115000"/>
              </a:lnSpc>
              <a:spcBef>
                <a:spcPts val="0"/>
              </a:spcBef>
              <a:spcAft>
                <a:spcPts val="0"/>
              </a:spcAft>
              <a:buNone/>
            </a:pPr>
            <a:endParaRPr sz="1700"/>
          </a:p>
          <a:p>
            <a:pPr marL="0" lvl="0" indent="0" algn="ctr" rtl="0">
              <a:lnSpc>
                <a:spcPct val="115000"/>
              </a:lnSpc>
              <a:spcBef>
                <a:spcPts val="0"/>
              </a:spcBef>
              <a:spcAft>
                <a:spcPts val="0"/>
              </a:spcAft>
              <a:buNone/>
            </a:pPr>
            <a:r>
              <a:rPr lang="en" sz="2000" b="1"/>
              <a:t>Deconvolve &amp; Calculate &amp; Convolve</a:t>
            </a:r>
            <a:endParaRPr sz="2000" b="1"/>
          </a:p>
          <a:p>
            <a:pPr marL="0" lvl="0" indent="0" algn="just" rtl="0">
              <a:lnSpc>
                <a:spcPct val="115000"/>
              </a:lnSpc>
              <a:spcBef>
                <a:spcPts val="0"/>
              </a:spcBef>
              <a:spcAft>
                <a:spcPts val="0"/>
              </a:spcAft>
              <a:buNone/>
            </a:pPr>
            <a:endParaRPr sz="1700"/>
          </a:p>
          <a:p>
            <a:pPr marL="0" lvl="0" indent="0" algn="just" rtl="0">
              <a:lnSpc>
                <a:spcPct val="115000"/>
              </a:lnSpc>
              <a:spcBef>
                <a:spcPts val="0"/>
              </a:spcBef>
              <a:spcAft>
                <a:spcPts val="0"/>
              </a:spcAft>
              <a:buNone/>
            </a:pPr>
            <a:endParaRPr sz="2000"/>
          </a:p>
        </p:txBody>
      </p:sp>
      <p:pic>
        <p:nvPicPr>
          <p:cNvPr id="324" name="Google Shape;324;p43"/>
          <p:cNvPicPr preferRelativeResize="0"/>
          <p:nvPr/>
        </p:nvPicPr>
        <p:blipFill>
          <a:blip r:embed="rId3">
            <a:alphaModFix/>
          </a:blip>
          <a:stretch>
            <a:fillRect/>
          </a:stretch>
        </p:blipFill>
        <p:spPr>
          <a:xfrm>
            <a:off x="4414838" y="2944950"/>
            <a:ext cx="314325" cy="457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Analysis on SPM</a:t>
            </a:r>
            <a:endParaRPr/>
          </a:p>
        </p:txBody>
      </p:sp>
      <p:pic>
        <p:nvPicPr>
          <p:cNvPr id="330" name="Google Shape;330;p44"/>
          <p:cNvPicPr preferRelativeResize="0"/>
          <p:nvPr/>
        </p:nvPicPr>
        <p:blipFill>
          <a:blip r:embed="rId3">
            <a:alphaModFix/>
          </a:blip>
          <a:stretch>
            <a:fillRect/>
          </a:stretch>
        </p:blipFill>
        <p:spPr>
          <a:xfrm>
            <a:off x="4303925" y="1069775"/>
            <a:ext cx="3612316" cy="4015125"/>
          </a:xfrm>
          <a:prstGeom prst="rect">
            <a:avLst/>
          </a:prstGeom>
          <a:noFill/>
          <a:ln>
            <a:noFill/>
          </a:ln>
        </p:spPr>
      </p:pic>
      <p:sp>
        <p:nvSpPr>
          <p:cNvPr id="331" name="Google Shape;331;p44"/>
          <p:cNvSpPr txBox="1"/>
          <p:nvPr/>
        </p:nvSpPr>
        <p:spPr>
          <a:xfrm>
            <a:off x="1100875" y="1445775"/>
            <a:ext cx="3000000" cy="326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t>(a) Deconvolve</a:t>
            </a:r>
            <a:r>
              <a:rPr lang="en" sz="1600"/>
              <a:t> physiological regressor (V1) à transform BOLD signal</a:t>
            </a:r>
            <a:endParaRPr sz="1600"/>
          </a:p>
          <a:p>
            <a:pPr marL="0" lvl="0" indent="0" algn="l" rtl="0">
              <a:lnSpc>
                <a:spcPct val="115000"/>
              </a:lnSpc>
              <a:spcBef>
                <a:spcPts val="0"/>
              </a:spcBef>
              <a:spcAft>
                <a:spcPts val="0"/>
              </a:spcAft>
              <a:buNone/>
            </a:pPr>
            <a:r>
              <a:rPr lang="en" sz="1600"/>
              <a:t>into neuronal activity</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r>
              <a:rPr lang="en" sz="1600" b="1"/>
              <a:t>(b) Calculate</a:t>
            </a:r>
            <a:r>
              <a:rPr lang="en" sz="1600"/>
              <a:t> the interaction term V1 (Att-NoAtt)</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r>
              <a:rPr lang="en" sz="1600" b="1"/>
              <a:t>(c) Convolve</a:t>
            </a:r>
            <a:r>
              <a:rPr lang="en" sz="1600"/>
              <a:t> the interaction term V1 (Att-NoAtt) with the HRF</a:t>
            </a:r>
            <a:endParaRPr sz="1600"/>
          </a:p>
        </p:txBody>
      </p:sp>
      <p:sp>
        <p:nvSpPr>
          <p:cNvPr id="332" name="Google Shape;332;p44"/>
          <p:cNvSpPr txBox="1"/>
          <p:nvPr/>
        </p:nvSpPr>
        <p:spPr>
          <a:xfrm>
            <a:off x="155850" y="990150"/>
            <a:ext cx="8832300" cy="492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000" b="1"/>
              <a:t>4. </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5"/>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Analysis on SPM</a:t>
            </a:r>
            <a:endParaRPr/>
          </a:p>
        </p:txBody>
      </p:sp>
      <p:pic>
        <p:nvPicPr>
          <p:cNvPr id="338" name="Google Shape;338;p45"/>
          <p:cNvPicPr preferRelativeResize="0"/>
          <p:nvPr/>
        </p:nvPicPr>
        <p:blipFill rotWithShape="1">
          <a:blip r:embed="rId3">
            <a:alphaModFix/>
          </a:blip>
          <a:srcRect t="11551"/>
          <a:stretch/>
        </p:blipFill>
        <p:spPr>
          <a:xfrm>
            <a:off x="5555650" y="2044475"/>
            <a:ext cx="2611025" cy="2582275"/>
          </a:xfrm>
          <a:prstGeom prst="rect">
            <a:avLst/>
          </a:prstGeom>
          <a:noFill/>
          <a:ln>
            <a:noFill/>
          </a:ln>
        </p:spPr>
      </p:pic>
      <p:sp>
        <p:nvSpPr>
          <p:cNvPr id="339" name="Google Shape;339;p45"/>
          <p:cNvSpPr txBox="1"/>
          <p:nvPr/>
        </p:nvSpPr>
        <p:spPr>
          <a:xfrm>
            <a:off x="311700" y="2044475"/>
            <a:ext cx="7751100" cy="1349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1700"/>
              <a:t>It contains the:</a:t>
            </a:r>
            <a:endParaRPr sz="1700"/>
          </a:p>
          <a:p>
            <a:pPr marL="457200" lvl="0" indent="-336550" algn="just" rtl="0">
              <a:lnSpc>
                <a:spcPct val="115000"/>
              </a:lnSpc>
              <a:spcBef>
                <a:spcPts val="0"/>
              </a:spcBef>
              <a:spcAft>
                <a:spcPts val="0"/>
              </a:spcAft>
              <a:buSzPts val="1700"/>
              <a:buChar char="●"/>
            </a:pPr>
            <a:r>
              <a:rPr lang="en" sz="1700"/>
              <a:t>PPI.Y (original VOI eigenvariate)</a:t>
            </a:r>
            <a:endParaRPr sz="1700"/>
          </a:p>
          <a:p>
            <a:pPr marL="457200" lvl="0" indent="-336550" algn="just" rtl="0">
              <a:lnSpc>
                <a:spcPct val="115000"/>
              </a:lnSpc>
              <a:spcBef>
                <a:spcPts val="0"/>
              </a:spcBef>
              <a:spcAft>
                <a:spcPts val="0"/>
              </a:spcAft>
              <a:buSzPts val="1700"/>
              <a:buChar char="●"/>
            </a:pPr>
            <a:r>
              <a:rPr lang="en" sz="1700"/>
              <a:t>PPI.P (Attention vs. no attention vector)</a:t>
            </a:r>
            <a:endParaRPr sz="1700"/>
          </a:p>
          <a:p>
            <a:pPr marL="457200" lvl="0" indent="-336550" algn="just" rtl="0">
              <a:lnSpc>
                <a:spcPct val="115000"/>
              </a:lnSpc>
              <a:spcBef>
                <a:spcPts val="0"/>
              </a:spcBef>
              <a:spcAft>
                <a:spcPts val="0"/>
              </a:spcAft>
              <a:buSzPts val="1700"/>
              <a:buChar char="●"/>
            </a:pPr>
            <a:r>
              <a:rPr lang="en" sz="1700"/>
              <a:t>variable PPI.ppi (interaction term)</a:t>
            </a:r>
            <a:endParaRPr sz="1700"/>
          </a:p>
        </p:txBody>
      </p:sp>
      <p:sp>
        <p:nvSpPr>
          <p:cNvPr id="340" name="Google Shape;340;p45"/>
          <p:cNvSpPr txBox="1"/>
          <p:nvPr/>
        </p:nvSpPr>
        <p:spPr>
          <a:xfrm>
            <a:off x="155850" y="966075"/>
            <a:ext cx="8832300" cy="569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500"/>
              <a:t>At this point a file ppiname.mat is created</a:t>
            </a:r>
            <a:endParaRPr sz="2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6"/>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Analysis on SPM</a:t>
            </a:r>
            <a:endParaRPr/>
          </a:p>
        </p:txBody>
      </p:sp>
      <p:pic>
        <p:nvPicPr>
          <p:cNvPr id="346" name="Google Shape;346;p46"/>
          <p:cNvPicPr preferRelativeResize="0"/>
          <p:nvPr/>
        </p:nvPicPr>
        <p:blipFill>
          <a:blip r:embed="rId3">
            <a:alphaModFix/>
          </a:blip>
          <a:stretch>
            <a:fillRect/>
          </a:stretch>
        </p:blipFill>
        <p:spPr>
          <a:xfrm>
            <a:off x="2500175" y="2286550"/>
            <a:ext cx="2611025" cy="2919475"/>
          </a:xfrm>
          <a:prstGeom prst="rect">
            <a:avLst/>
          </a:prstGeom>
          <a:noFill/>
          <a:ln>
            <a:noFill/>
          </a:ln>
        </p:spPr>
      </p:pic>
      <p:sp>
        <p:nvSpPr>
          <p:cNvPr id="347" name="Google Shape;347;p46"/>
          <p:cNvSpPr txBox="1"/>
          <p:nvPr/>
        </p:nvSpPr>
        <p:spPr>
          <a:xfrm>
            <a:off x="202225" y="1078400"/>
            <a:ext cx="8520600" cy="1431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000" b="1"/>
              <a:t>5.</a:t>
            </a:r>
            <a:r>
              <a:rPr lang="en" sz="2000"/>
              <a:t> Create </a:t>
            </a:r>
            <a:r>
              <a:rPr lang="en" sz="2000" b="1"/>
              <a:t>PPI-GLM </a:t>
            </a:r>
            <a:r>
              <a:rPr lang="en" sz="2000"/>
              <a:t>using the Interaction term – seen before!</a:t>
            </a:r>
            <a:endParaRPr sz="2000"/>
          </a:p>
          <a:p>
            <a:pPr marL="0" lvl="0" indent="0" algn="just" rtl="0">
              <a:lnSpc>
                <a:spcPct val="100000"/>
              </a:lnSpc>
              <a:spcBef>
                <a:spcPts val="0"/>
              </a:spcBef>
              <a:spcAft>
                <a:spcPts val="0"/>
              </a:spcAft>
              <a:buNone/>
            </a:pPr>
            <a:r>
              <a:rPr lang="en" sz="1600"/>
              <a:t>Y =  </a:t>
            </a:r>
            <a:r>
              <a:rPr lang="en" sz="1600" b="1"/>
              <a:t>V1</a:t>
            </a:r>
            <a:r>
              <a:rPr lang="en" sz="1600"/>
              <a:t> β</a:t>
            </a:r>
            <a:r>
              <a:rPr lang="en" sz="2900" baseline="-25000"/>
              <a:t>1</a:t>
            </a:r>
            <a:r>
              <a:rPr lang="en" sz="1600"/>
              <a:t> +   (Att-NoAtt) β</a:t>
            </a:r>
            <a:r>
              <a:rPr lang="en" sz="2900" baseline="-25000"/>
              <a:t>2</a:t>
            </a:r>
            <a:r>
              <a:rPr lang="en" sz="1600"/>
              <a:t> +   </a:t>
            </a:r>
            <a:r>
              <a:rPr lang="en" sz="1600">
                <a:solidFill>
                  <a:srgbClr val="0000FF"/>
                </a:solidFill>
              </a:rPr>
              <a:t>(Att-NoAtt) * </a:t>
            </a:r>
            <a:r>
              <a:rPr lang="en" sz="1600" b="1">
                <a:solidFill>
                  <a:srgbClr val="0000FF"/>
                </a:solidFill>
              </a:rPr>
              <a:t>V1 </a:t>
            </a:r>
            <a:r>
              <a:rPr lang="en" sz="1600">
                <a:solidFill>
                  <a:srgbClr val="0000FF"/>
                </a:solidFill>
              </a:rPr>
              <a:t>β</a:t>
            </a:r>
            <a:r>
              <a:rPr lang="en" sz="2900" baseline="-25000">
                <a:solidFill>
                  <a:srgbClr val="0000FF"/>
                </a:solidFill>
              </a:rPr>
              <a:t>3</a:t>
            </a:r>
            <a:r>
              <a:rPr lang="en" sz="1600">
                <a:solidFill>
                  <a:srgbClr val="0000FF"/>
                </a:solidFill>
              </a:rPr>
              <a:t> </a:t>
            </a:r>
            <a:r>
              <a:rPr lang="en" sz="1600"/>
              <a:t>+  β</a:t>
            </a:r>
            <a:r>
              <a:rPr lang="en" sz="2900" baseline="-25000"/>
              <a:t>i</a:t>
            </a:r>
            <a:r>
              <a:rPr lang="en" sz="1600"/>
              <a:t>Xi  +  e</a:t>
            </a:r>
            <a:endParaRPr sz="1600"/>
          </a:p>
          <a:p>
            <a:pPr marL="0" lvl="0" indent="0" algn="just" rtl="0">
              <a:lnSpc>
                <a:spcPct val="100000"/>
              </a:lnSpc>
              <a:spcBef>
                <a:spcPts val="0"/>
              </a:spcBef>
              <a:spcAft>
                <a:spcPts val="0"/>
              </a:spcAft>
              <a:buNone/>
            </a:pPr>
            <a:r>
              <a:rPr lang="en" sz="1600"/>
              <a:t>H</a:t>
            </a:r>
            <a:r>
              <a:rPr lang="en" sz="2900" baseline="-25000"/>
              <a:t>0</a:t>
            </a:r>
            <a:r>
              <a:rPr lang="en" sz="1600"/>
              <a:t>: </a:t>
            </a:r>
            <a:r>
              <a:rPr lang="en" sz="1600" b="1">
                <a:solidFill>
                  <a:srgbClr val="0000FF"/>
                </a:solidFill>
              </a:rPr>
              <a:t>β</a:t>
            </a:r>
            <a:r>
              <a:rPr lang="en" sz="2900" b="1" baseline="-25000">
                <a:solidFill>
                  <a:srgbClr val="0000FF"/>
                </a:solidFill>
              </a:rPr>
              <a:t>3</a:t>
            </a:r>
            <a:r>
              <a:rPr lang="en" sz="1600" b="1">
                <a:solidFill>
                  <a:srgbClr val="0000FF"/>
                </a:solidFill>
              </a:rPr>
              <a:t> </a:t>
            </a:r>
            <a:r>
              <a:rPr lang="en" sz="1600"/>
              <a:t>= 0</a:t>
            </a:r>
            <a:endParaRPr sz="1600"/>
          </a:p>
        </p:txBody>
      </p:sp>
      <p:sp>
        <p:nvSpPr>
          <p:cNvPr id="348" name="Google Shape;348;p46"/>
          <p:cNvSpPr txBox="1"/>
          <p:nvPr/>
        </p:nvSpPr>
        <p:spPr>
          <a:xfrm>
            <a:off x="4774200" y="2708138"/>
            <a:ext cx="4268700" cy="177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t>6.  Determine significance!</a:t>
            </a:r>
            <a:endParaRPr sz="2000" b="1"/>
          </a:p>
          <a:p>
            <a:pPr marL="0" lvl="0" indent="0" algn="l" rtl="0">
              <a:lnSpc>
                <a:spcPct val="115000"/>
              </a:lnSpc>
              <a:spcBef>
                <a:spcPts val="0"/>
              </a:spcBef>
              <a:spcAft>
                <a:spcPts val="0"/>
              </a:spcAft>
              <a:buNone/>
            </a:pPr>
            <a:r>
              <a:rPr lang="en" sz="1800"/>
              <a:t>Based on a change in the regression</a:t>
            </a:r>
            <a:endParaRPr sz="1800"/>
          </a:p>
          <a:p>
            <a:pPr marL="0" lvl="0" indent="0" algn="l" rtl="0">
              <a:lnSpc>
                <a:spcPct val="115000"/>
              </a:lnSpc>
              <a:spcBef>
                <a:spcPts val="0"/>
              </a:spcBef>
              <a:spcAft>
                <a:spcPts val="0"/>
              </a:spcAft>
              <a:buNone/>
            </a:pPr>
            <a:r>
              <a:rPr lang="en" sz="1800"/>
              <a:t>slopes between source region and another region during condition 1 (Att) as compared to condition 2 (NoAtt)</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Analysis on SPM</a:t>
            </a:r>
            <a:endParaRPr/>
          </a:p>
        </p:txBody>
      </p:sp>
      <p:pic>
        <p:nvPicPr>
          <p:cNvPr id="354" name="Google Shape;354;p47"/>
          <p:cNvPicPr preferRelativeResize="0"/>
          <p:nvPr/>
        </p:nvPicPr>
        <p:blipFill>
          <a:blip r:embed="rId3">
            <a:alphaModFix/>
          </a:blip>
          <a:stretch>
            <a:fillRect/>
          </a:stretch>
        </p:blipFill>
        <p:spPr>
          <a:xfrm>
            <a:off x="733775" y="1994350"/>
            <a:ext cx="7291750" cy="3038225"/>
          </a:xfrm>
          <a:prstGeom prst="rect">
            <a:avLst/>
          </a:prstGeom>
          <a:noFill/>
          <a:ln>
            <a:noFill/>
          </a:ln>
        </p:spPr>
      </p:pic>
      <p:sp>
        <p:nvSpPr>
          <p:cNvPr id="355" name="Google Shape;355;p47"/>
          <p:cNvSpPr txBox="1"/>
          <p:nvPr/>
        </p:nvSpPr>
        <p:spPr>
          <a:xfrm>
            <a:off x="235950" y="943600"/>
            <a:ext cx="8672100" cy="10158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0"/>
              </a:spcAft>
              <a:buNone/>
            </a:pPr>
            <a:r>
              <a:rPr lang="en" sz="1800"/>
              <a:t>Mismatch from previous 2 slides. Here this model interaction term is in the 1st column (not 3rd, so specify positive weight for the interaction term to see significant connectivity between original VOI as function of the experimental context</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8"/>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How should we interpret our results?</a:t>
            </a:r>
            <a:endParaRPr/>
          </a:p>
        </p:txBody>
      </p:sp>
      <p:sp>
        <p:nvSpPr>
          <p:cNvPr id="361" name="Google Shape;361;p48"/>
          <p:cNvSpPr txBox="1"/>
          <p:nvPr/>
        </p:nvSpPr>
        <p:spPr>
          <a:xfrm>
            <a:off x="134800" y="1094550"/>
            <a:ext cx="5661600" cy="274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400"/>
              </a:spcBef>
              <a:spcAft>
                <a:spcPts val="0"/>
              </a:spcAft>
              <a:buNone/>
            </a:pPr>
            <a:r>
              <a:rPr lang="en" b="1"/>
              <a:t> </a:t>
            </a:r>
            <a:r>
              <a:rPr lang="en" sz="1600" b="1">
                <a:solidFill>
                  <a:srgbClr val="C00000"/>
                </a:solidFill>
              </a:rPr>
              <a:t>Two possible interpretations:</a:t>
            </a:r>
            <a:endParaRPr sz="1600" b="1">
              <a:solidFill>
                <a:srgbClr val="C00000"/>
              </a:solidFill>
            </a:endParaRPr>
          </a:p>
          <a:p>
            <a:pPr marL="0" lvl="0" indent="0" algn="l" rtl="0">
              <a:lnSpc>
                <a:spcPct val="115000"/>
              </a:lnSpc>
              <a:spcBef>
                <a:spcPts val="400"/>
              </a:spcBef>
              <a:spcAft>
                <a:spcPts val="0"/>
              </a:spcAft>
              <a:buNone/>
            </a:pPr>
            <a:endParaRPr sz="1200"/>
          </a:p>
          <a:p>
            <a:pPr marL="0" lvl="0" indent="0" algn="l" rtl="0">
              <a:lnSpc>
                <a:spcPct val="115000"/>
              </a:lnSpc>
              <a:spcBef>
                <a:spcPts val="400"/>
              </a:spcBef>
              <a:spcAft>
                <a:spcPts val="0"/>
              </a:spcAft>
              <a:buNone/>
            </a:pPr>
            <a:r>
              <a:rPr lang="en"/>
              <a:t>1. The contribution of the source area to the target area response depends on experimental context</a:t>
            </a:r>
            <a:endParaRPr/>
          </a:p>
          <a:p>
            <a:pPr marL="863600" lvl="0" indent="0" algn="l" rtl="0">
              <a:lnSpc>
                <a:spcPct val="115000"/>
              </a:lnSpc>
              <a:spcBef>
                <a:spcPts val="500"/>
              </a:spcBef>
              <a:spcAft>
                <a:spcPts val="0"/>
              </a:spcAft>
              <a:buNone/>
            </a:pPr>
            <a:r>
              <a:rPr lang="en" i="1"/>
              <a:t>e.g. V1 input to V5 is modulated by attention</a:t>
            </a:r>
            <a:endParaRPr i="1"/>
          </a:p>
          <a:p>
            <a:pPr marL="0" lvl="0" indent="0" algn="l" rtl="0">
              <a:lnSpc>
                <a:spcPct val="115000"/>
              </a:lnSpc>
              <a:spcBef>
                <a:spcPts val="500"/>
              </a:spcBef>
              <a:spcAft>
                <a:spcPts val="0"/>
              </a:spcAft>
              <a:buNone/>
            </a:pPr>
            <a:endParaRPr/>
          </a:p>
          <a:p>
            <a:pPr marL="0" lvl="0" indent="0" algn="l" rtl="0">
              <a:lnSpc>
                <a:spcPct val="115000"/>
              </a:lnSpc>
              <a:spcBef>
                <a:spcPts val="500"/>
              </a:spcBef>
              <a:spcAft>
                <a:spcPts val="0"/>
              </a:spcAft>
              <a:buNone/>
            </a:pPr>
            <a:r>
              <a:rPr lang="en"/>
              <a:t>2. Target area response (e.g. V5) to experimental variable (attention) depends  on activity of source area (e.g. V1)</a:t>
            </a:r>
            <a:endParaRPr/>
          </a:p>
          <a:p>
            <a:pPr marL="863600" lvl="0" indent="0" algn="l" rtl="0">
              <a:lnSpc>
                <a:spcPct val="115000"/>
              </a:lnSpc>
              <a:spcBef>
                <a:spcPts val="500"/>
              </a:spcBef>
              <a:spcAft>
                <a:spcPts val="0"/>
              </a:spcAft>
              <a:buNone/>
            </a:pPr>
            <a:r>
              <a:rPr lang="en" i="1"/>
              <a:t>e.g. The effect of attention on V5 is modulated by V1 input</a:t>
            </a:r>
            <a:endParaRPr i="1"/>
          </a:p>
        </p:txBody>
      </p:sp>
      <p:sp>
        <p:nvSpPr>
          <p:cNvPr id="362" name="Google Shape;362;p48"/>
          <p:cNvSpPr txBox="1"/>
          <p:nvPr/>
        </p:nvSpPr>
        <p:spPr>
          <a:xfrm>
            <a:off x="134800" y="3989325"/>
            <a:ext cx="5886300" cy="802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500"/>
              </a:spcBef>
              <a:spcAft>
                <a:spcPts val="0"/>
              </a:spcAft>
              <a:buNone/>
            </a:pPr>
            <a:r>
              <a:rPr lang="en" sz="1800"/>
              <a:t>Mathematically, </a:t>
            </a:r>
            <a:r>
              <a:rPr lang="en" sz="1800" b="1"/>
              <a:t>both are equivalent!</a:t>
            </a:r>
            <a:endParaRPr sz="1800" b="1"/>
          </a:p>
          <a:p>
            <a:pPr marL="0" lvl="0" indent="0" algn="l" rtl="0">
              <a:lnSpc>
                <a:spcPct val="90000"/>
              </a:lnSpc>
              <a:spcBef>
                <a:spcPts val="500"/>
              </a:spcBef>
              <a:spcAft>
                <a:spcPts val="0"/>
              </a:spcAft>
              <a:buNone/>
            </a:pPr>
            <a:r>
              <a:rPr lang="en" sz="1800">
                <a:solidFill>
                  <a:srgbClr val="C00000"/>
                </a:solidFill>
              </a:rPr>
              <a:t>But… one may be </a:t>
            </a:r>
            <a:r>
              <a:rPr lang="en" sz="1800" b="1">
                <a:solidFill>
                  <a:srgbClr val="C00000"/>
                </a:solidFill>
              </a:rPr>
              <a:t>more </a:t>
            </a:r>
            <a:r>
              <a:rPr lang="en" sz="1800" b="1" i="1">
                <a:solidFill>
                  <a:srgbClr val="C00000"/>
                </a:solidFill>
              </a:rPr>
              <a:t>neurobiologically</a:t>
            </a:r>
            <a:r>
              <a:rPr lang="en" sz="1800" b="1">
                <a:solidFill>
                  <a:srgbClr val="C00000"/>
                </a:solidFill>
              </a:rPr>
              <a:t> plausible.</a:t>
            </a:r>
            <a:endParaRPr sz="1800" b="1">
              <a:solidFill>
                <a:srgbClr val="C00000"/>
              </a:solidFill>
            </a:endParaRPr>
          </a:p>
        </p:txBody>
      </p:sp>
      <p:pic>
        <p:nvPicPr>
          <p:cNvPr id="363" name="Google Shape;363;p48"/>
          <p:cNvPicPr preferRelativeResize="0"/>
          <p:nvPr/>
        </p:nvPicPr>
        <p:blipFill>
          <a:blip r:embed="rId3">
            <a:alphaModFix/>
          </a:blip>
          <a:stretch>
            <a:fillRect/>
          </a:stretch>
        </p:blipFill>
        <p:spPr>
          <a:xfrm>
            <a:off x="6173500" y="1014600"/>
            <a:ext cx="2459269" cy="4052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9"/>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PPI: Pros &amp; Cons</a:t>
            </a:r>
            <a:endParaRPr/>
          </a:p>
        </p:txBody>
      </p:sp>
      <p:sp>
        <p:nvSpPr>
          <p:cNvPr id="369" name="Google Shape;369;p49"/>
          <p:cNvSpPr txBox="1"/>
          <p:nvPr/>
        </p:nvSpPr>
        <p:spPr>
          <a:xfrm>
            <a:off x="311700" y="1030200"/>
            <a:ext cx="8795100" cy="397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en" sz="1700" b="1"/>
              <a:t>Pros:</a:t>
            </a:r>
            <a:endParaRPr sz="1700" b="1"/>
          </a:p>
          <a:p>
            <a:pPr marL="457200" lvl="0" indent="-330200" algn="l" rtl="0">
              <a:lnSpc>
                <a:spcPct val="115000"/>
              </a:lnSpc>
              <a:spcBef>
                <a:spcPts val="500"/>
              </a:spcBef>
              <a:spcAft>
                <a:spcPts val="0"/>
              </a:spcAft>
              <a:buSzPts val="1600"/>
              <a:buChar char="-"/>
            </a:pPr>
            <a:r>
              <a:rPr lang="en" sz="1600"/>
              <a:t>Given a single source region, PPIs can test for regions exhibiting context-dependent connectivity across the entire brain</a:t>
            </a:r>
            <a:endParaRPr sz="1600"/>
          </a:p>
          <a:p>
            <a:pPr marL="457200" lvl="0" indent="-336550" algn="l" rtl="0">
              <a:lnSpc>
                <a:spcPct val="115000"/>
              </a:lnSpc>
              <a:spcBef>
                <a:spcPts val="0"/>
              </a:spcBef>
              <a:spcAft>
                <a:spcPts val="0"/>
              </a:spcAft>
              <a:buSzPts val="1700"/>
              <a:buChar char="-"/>
            </a:pPr>
            <a:r>
              <a:rPr lang="en" sz="1600"/>
              <a:t>“Simple” to perform</a:t>
            </a:r>
            <a:endParaRPr sz="1600"/>
          </a:p>
          <a:p>
            <a:pPr marL="457200" lvl="0" indent="-330200" algn="l" rtl="0">
              <a:lnSpc>
                <a:spcPct val="115000"/>
              </a:lnSpc>
              <a:spcBef>
                <a:spcPts val="0"/>
              </a:spcBef>
              <a:spcAft>
                <a:spcPts val="0"/>
              </a:spcAft>
              <a:buSzPts val="1600"/>
              <a:buChar char="-"/>
            </a:pPr>
            <a:r>
              <a:rPr lang="en" sz="1600"/>
              <a:t>Based on regressions and assume a dependent and independent variables (i.e., they assume causality in the statistical sense: but careful!)</a:t>
            </a:r>
            <a:r>
              <a:rPr lang="en" sz="1700"/>
              <a:t>.</a:t>
            </a:r>
            <a:endParaRPr sz="1700"/>
          </a:p>
          <a:p>
            <a:pPr marL="0" lvl="0" indent="0" algn="l" rtl="0">
              <a:lnSpc>
                <a:spcPct val="115000"/>
              </a:lnSpc>
              <a:spcBef>
                <a:spcPts val="500"/>
              </a:spcBef>
              <a:spcAft>
                <a:spcPts val="0"/>
              </a:spcAft>
              <a:buNone/>
            </a:pPr>
            <a:r>
              <a:rPr lang="en" sz="1700" b="1"/>
              <a:t>Cons:</a:t>
            </a:r>
            <a:endParaRPr sz="1700" b="1"/>
          </a:p>
          <a:p>
            <a:pPr marL="457200" marR="0" lvl="0" indent="-336550" algn="l" rtl="0">
              <a:lnSpc>
                <a:spcPct val="115000"/>
              </a:lnSpc>
              <a:spcBef>
                <a:spcPts val="500"/>
              </a:spcBef>
              <a:spcAft>
                <a:spcPts val="0"/>
              </a:spcAft>
              <a:buSzPts val="1700"/>
              <a:buChar char="-"/>
            </a:pPr>
            <a:r>
              <a:rPr lang="en" sz="1600"/>
              <a:t>Very simplistic model: only allows modelling contributions from a single area</a:t>
            </a:r>
            <a:endParaRPr sz="1600"/>
          </a:p>
          <a:p>
            <a:pPr marL="457200" marR="0" lvl="0" indent="-336550" algn="l" rtl="0">
              <a:lnSpc>
                <a:spcPct val="115000"/>
              </a:lnSpc>
              <a:spcBef>
                <a:spcPts val="0"/>
              </a:spcBef>
              <a:spcAft>
                <a:spcPts val="0"/>
              </a:spcAft>
              <a:buSzPts val="1700"/>
              <a:buChar char="-"/>
            </a:pPr>
            <a:r>
              <a:rPr lang="en" sz="1600"/>
              <a:t>Ignores time-series properties of data (can do PPIs on PET and fMRI data)</a:t>
            </a:r>
            <a:endParaRPr sz="1600"/>
          </a:p>
          <a:p>
            <a:pPr marL="914400" marR="0" lvl="1" indent="-336550" algn="l" rtl="0">
              <a:lnSpc>
                <a:spcPct val="115000"/>
              </a:lnSpc>
              <a:spcBef>
                <a:spcPts val="0"/>
              </a:spcBef>
              <a:spcAft>
                <a:spcPts val="0"/>
              </a:spcAft>
              <a:buSzPts val="1700"/>
              <a:buChar char="-"/>
            </a:pPr>
            <a:r>
              <a:rPr lang="en" sz="1600"/>
              <a:t>Interactions are instantaneous for a given context</a:t>
            </a:r>
            <a:endParaRPr sz="1600"/>
          </a:p>
          <a:p>
            <a:pPr marL="457200" marR="0" lvl="0" indent="-330200" algn="l" rtl="0">
              <a:lnSpc>
                <a:spcPct val="115000"/>
              </a:lnSpc>
              <a:spcBef>
                <a:spcPts val="0"/>
              </a:spcBef>
              <a:spcAft>
                <a:spcPts val="0"/>
              </a:spcAft>
              <a:buSzPts val="1600"/>
              <a:buChar char="-"/>
            </a:pPr>
            <a:r>
              <a:rPr lang="en" sz="1600"/>
              <a:t>Any causal interpretation should be made cautiously &amp; based on an informed hypothesis</a:t>
            </a:r>
            <a:endParaRPr sz="1600"/>
          </a:p>
          <a:p>
            <a:pPr marL="0" lvl="0" indent="0" algn="ctr" rtl="0">
              <a:lnSpc>
                <a:spcPct val="115000"/>
              </a:lnSpc>
              <a:spcBef>
                <a:spcPts val="500"/>
              </a:spcBef>
              <a:spcAft>
                <a:spcPts val="0"/>
              </a:spcAft>
              <a:buNone/>
            </a:pPr>
            <a:r>
              <a:rPr lang="en" sz="1900">
                <a:solidFill>
                  <a:srgbClr val="C00000"/>
                </a:solidFill>
              </a:rPr>
              <a:t>Need DCM to elaborate a mechanistic model!</a:t>
            </a:r>
            <a:endParaRPr sz="190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0"/>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Thank you!</a:t>
            </a:r>
            <a:endParaRPr/>
          </a:p>
        </p:txBody>
      </p:sp>
      <p:sp>
        <p:nvSpPr>
          <p:cNvPr id="375" name="Google Shape;375;p50"/>
          <p:cNvSpPr txBox="1"/>
          <p:nvPr/>
        </p:nvSpPr>
        <p:spPr>
          <a:xfrm>
            <a:off x="1718700" y="1662550"/>
            <a:ext cx="5706600" cy="554100"/>
          </a:xfrm>
          <a:prstGeom prst="rect">
            <a:avLst/>
          </a:prstGeom>
          <a:noFill/>
          <a:ln>
            <a:noFill/>
          </a:ln>
        </p:spPr>
        <p:txBody>
          <a:bodyPr spcFirstLastPara="1" wrap="square" lIns="91425" tIns="91425" rIns="91425" bIns="91425" anchor="t" anchorCtr="0">
            <a:spAutoFit/>
          </a:bodyPr>
          <a:lstStyle/>
          <a:p>
            <a:pPr marL="342900" lvl="0" indent="0" algn="ctr" rtl="0">
              <a:lnSpc>
                <a:spcPct val="80000"/>
              </a:lnSpc>
              <a:spcBef>
                <a:spcPts val="600"/>
              </a:spcBef>
              <a:spcAft>
                <a:spcPts val="0"/>
              </a:spcAft>
              <a:buNone/>
            </a:pPr>
            <a:r>
              <a:rPr lang="en" sz="2400" b="1"/>
              <a:t>Many thanks to Sarah Gregory! </a:t>
            </a:r>
            <a:endParaRPr sz="2400" b="1"/>
          </a:p>
        </p:txBody>
      </p:sp>
      <p:pic>
        <p:nvPicPr>
          <p:cNvPr id="376" name="Google Shape;376;p50"/>
          <p:cNvPicPr preferRelativeResize="0"/>
          <p:nvPr/>
        </p:nvPicPr>
        <p:blipFill>
          <a:blip r:embed="rId3">
            <a:alphaModFix/>
          </a:blip>
          <a:stretch>
            <a:fillRect/>
          </a:stretch>
        </p:blipFill>
        <p:spPr>
          <a:xfrm>
            <a:off x="6171450" y="2668175"/>
            <a:ext cx="1838325" cy="1828800"/>
          </a:xfrm>
          <a:prstGeom prst="rect">
            <a:avLst/>
          </a:prstGeom>
          <a:noFill/>
          <a:ln>
            <a:noFill/>
          </a:ln>
        </p:spPr>
      </p:pic>
      <p:sp>
        <p:nvSpPr>
          <p:cNvPr id="377" name="Google Shape;377;p50"/>
          <p:cNvSpPr txBox="1"/>
          <p:nvPr/>
        </p:nvSpPr>
        <p:spPr>
          <a:xfrm>
            <a:off x="311700" y="2870900"/>
            <a:ext cx="6194700" cy="1308300"/>
          </a:xfrm>
          <a:prstGeom prst="rect">
            <a:avLst/>
          </a:prstGeom>
          <a:noFill/>
          <a:ln>
            <a:noFill/>
          </a:ln>
        </p:spPr>
        <p:txBody>
          <a:bodyPr spcFirstLastPara="1" wrap="square" lIns="91425" tIns="91425" rIns="91425" bIns="91425" anchor="t" anchorCtr="0">
            <a:spAutoFit/>
          </a:bodyPr>
          <a:lstStyle/>
          <a:p>
            <a:pPr marL="342900" lvl="0" indent="0" algn="ctr" rtl="0">
              <a:lnSpc>
                <a:spcPct val="80000"/>
              </a:lnSpc>
              <a:spcBef>
                <a:spcPts val="600"/>
              </a:spcBef>
              <a:spcAft>
                <a:spcPts val="0"/>
              </a:spcAft>
              <a:buNone/>
            </a:pPr>
            <a:r>
              <a:rPr lang="en" sz="2100" b="1" i="1"/>
              <a:t>to previous MfD presenters for slides</a:t>
            </a:r>
            <a:endParaRPr sz="2100" b="1" i="1"/>
          </a:p>
          <a:p>
            <a:pPr marL="342900" lvl="0" indent="0" algn="ctr" rtl="0">
              <a:lnSpc>
                <a:spcPct val="80000"/>
              </a:lnSpc>
              <a:spcBef>
                <a:spcPts val="600"/>
              </a:spcBef>
              <a:spcAft>
                <a:spcPts val="0"/>
              </a:spcAft>
              <a:buNone/>
            </a:pPr>
            <a:r>
              <a:rPr lang="en" sz="2100" b="1" i="1"/>
              <a:t>&amp;</a:t>
            </a:r>
            <a:endParaRPr sz="2100" b="1" i="1"/>
          </a:p>
          <a:p>
            <a:pPr marL="342900" lvl="0" indent="0" algn="ctr" rtl="0">
              <a:lnSpc>
                <a:spcPct val="80000"/>
              </a:lnSpc>
              <a:spcBef>
                <a:spcPts val="600"/>
              </a:spcBef>
              <a:spcAft>
                <a:spcPts val="0"/>
              </a:spcAft>
              <a:buNone/>
            </a:pPr>
            <a:r>
              <a:rPr lang="en" sz="2100" b="1" i="1"/>
              <a:t>to all of you for your attention!</a:t>
            </a:r>
            <a:endParaRPr sz="2100" b="1" i="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1"/>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References:</a:t>
            </a:r>
            <a:endParaRPr/>
          </a:p>
        </p:txBody>
      </p:sp>
      <p:sp>
        <p:nvSpPr>
          <p:cNvPr id="383" name="Google Shape;383;p51"/>
          <p:cNvSpPr txBox="1"/>
          <p:nvPr/>
        </p:nvSpPr>
        <p:spPr>
          <a:xfrm>
            <a:off x="134425" y="983425"/>
            <a:ext cx="8659800" cy="2124000"/>
          </a:xfrm>
          <a:prstGeom prst="rect">
            <a:avLst/>
          </a:prstGeom>
          <a:noFill/>
          <a:ln>
            <a:noFill/>
          </a:ln>
        </p:spPr>
        <p:txBody>
          <a:bodyPr spcFirstLastPara="1" wrap="square" lIns="91425" tIns="91425" rIns="91425" bIns="91425" anchor="t" anchorCtr="0">
            <a:spAutoFit/>
          </a:bodyPr>
          <a:lstStyle/>
          <a:p>
            <a:pPr marL="457200" lvl="0" indent="-273050" algn="l" rtl="0">
              <a:lnSpc>
                <a:spcPct val="100000"/>
              </a:lnSpc>
              <a:spcBef>
                <a:spcPts val="0"/>
              </a:spcBef>
              <a:spcAft>
                <a:spcPts val="0"/>
              </a:spcAft>
              <a:buSzPts val="700"/>
              <a:buChar char="●"/>
            </a:pPr>
            <a:r>
              <a:rPr lang="en" sz="700"/>
              <a:t>Biswal, B., Yetkin, F.Z., Haughton, V.M., &amp; Hyde, J.S. (1995). Functional connectivity in the motor cortex of resting human brain using echo-planar MRI. </a:t>
            </a:r>
            <a:r>
              <a:rPr lang="en" sz="700" i="1"/>
              <a:t>Magnetic Resonance Medicine, 34</a:t>
            </a:r>
            <a:r>
              <a:rPr lang="en" sz="700"/>
              <a:t>(4), 537-41</a:t>
            </a:r>
            <a:endParaRPr sz="700"/>
          </a:p>
          <a:p>
            <a:pPr marL="457200" lvl="0" indent="-273050" algn="l" rtl="0">
              <a:lnSpc>
                <a:spcPct val="100000"/>
              </a:lnSpc>
              <a:spcBef>
                <a:spcPts val="0"/>
              </a:spcBef>
              <a:spcAft>
                <a:spcPts val="0"/>
              </a:spcAft>
              <a:buSzPts val="700"/>
              <a:buChar char="●"/>
            </a:pPr>
            <a:r>
              <a:rPr lang="en" sz="700"/>
              <a:t>Fox, M. D., &amp; Raichle, M. E. (2007). Spontaneous fluctuations in brain activity observed with functional magnetic resonance imaging. Nature reviews. Neuroscience, 8(9), 700–11. doi:10.1038/nrn2201</a:t>
            </a:r>
            <a:endParaRPr sz="700"/>
          </a:p>
          <a:p>
            <a:pPr marL="457200" lvl="0" indent="-273050" algn="l" rtl="0">
              <a:lnSpc>
                <a:spcPct val="100000"/>
              </a:lnSpc>
              <a:spcBef>
                <a:spcPts val="0"/>
              </a:spcBef>
              <a:spcAft>
                <a:spcPts val="0"/>
              </a:spcAft>
              <a:buSzPts val="700"/>
              <a:buChar char="●"/>
            </a:pPr>
            <a:r>
              <a:rPr lang="en" sz="700"/>
              <a:t>Fox, M. D., Snyder, A. Z., Vincent, J. L., Corbetta, M., Van Essen, D. C., &amp; Raichle, M. E. (2005). The human brain is intrinsically organized into dynamic, anticorrelated functional networks. Proceedings of the National Academy of Sciences of the United States of America, 102(27), 9673–8. doi:10.1073/pnas.0504136102</a:t>
            </a:r>
            <a:endParaRPr sz="700"/>
          </a:p>
          <a:p>
            <a:pPr marL="457200" lvl="0" indent="-273050" algn="l" rtl="0">
              <a:lnSpc>
                <a:spcPct val="100000"/>
              </a:lnSpc>
              <a:spcBef>
                <a:spcPts val="0"/>
              </a:spcBef>
              <a:spcAft>
                <a:spcPts val="0"/>
              </a:spcAft>
              <a:buSzPts val="700"/>
              <a:buChar char="●"/>
            </a:pPr>
            <a:r>
              <a:rPr lang="en" sz="700"/>
              <a:t>Finn, E.S., Shen, X., Scheinost, D., Rosenberg, M.D., Huang, J., Chun, M.M., Papademetris, X., Constable, R.T., 2015. Functional connectome fingerprinting: identifying individuals using patterns of brain connectivity. Nat. Neurosci. 18, 1664–1671.</a:t>
            </a:r>
            <a:r>
              <a:rPr lang="en" sz="700">
                <a:uFill>
                  <a:noFill/>
                </a:uFill>
                <a:hlinkClick r:id="rId3"/>
              </a:rPr>
              <a:t> </a:t>
            </a:r>
            <a:r>
              <a:rPr lang="en" sz="700" u="sng">
                <a:hlinkClick r:id="rId3"/>
              </a:rPr>
              <a:t>https://doi.org/10.1038/nn.4135</a:t>
            </a:r>
            <a:endParaRPr sz="700" u="sng"/>
          </a:p>
          <a:p>
            <a:pPr marL="457200" lvl="0" indent="-273050" algn="l" rtl="0">
              <a:lnSpc>
                <a:spcPct val="100000"/>
              </a:lnSpc>
              <a:spcBef>
                <a:spcPts val="0"/>
              </a:spcBef>
              <a:spcAft>
                <a:spcPts val="0"/>
              </a:spcAft>
              <a:buSzPts val="700"/>
              <a:buChar char="●"/>
            </a:pPr>
            <a:r>
              <a:rPr lang="en" sz="700"/>
              <a:t>Kassinopoulos, M., Mitsis, G.D., 2019. Identification of physiological response functions to correct for fluctuations in resting-state fMRI related to heart rate and respiration. Neuroimage 202, 116150.</a:t>
            </a:r>
            <a:r>
              <a:rPr lang="en" sz="700">
                <a:uFill>
                  <a:noFill/>
                </a:uFill>
                <a:hlinkClick r:id="rId4"/>
              </a:rPr>
              <a:t> </a:t>
            </a:r>
            <a:r>
              <a:rPr lang="en" sz="700" u="sng">
                <a:hlinkClick r:id="rId4"/>
              </a:rPr>
              <a:t>https://doi.org/10.1016/j.neuroimage.2019.116150</a:t>
            </a:r>
            <a:endParaRPr sz="700" u="sng"/>
          </a:p>
          <a:p>
            <a:pPr marL="457200" lvl="0" indent="-273050" algn="l" rtl="0">
              <a:lnSpc>
                <a:spcPct val="100000"/>
              </a:lnSpc>
              <a:spcBef>
                <a:spcPts val="0"/>
              </a:spcBef>
              <a:spcAft>
                <a:spcPts val="0"/>
              </a:spcAft>
              <a:buSzPts val="700"/>
              <a:buChar char="●"/>
            </a:pPr>
            <a:r>
              <a:rPr lang="en" sz="700"/>
              <a:t>Murphy, K., Birn, R.M., Bandettini, P.A., 2013. Resting-state fMRI confounds and cleanup. Neuroimage 80, 349–359.</a:t>
            </a:r>
            <a:r>
              <a:rPr lang="en" sz="700">
                <a:uFill>
                  <a:noFill/>
                </a:uFill>
                <a:hlinkClick r:id="rId5"/>
              </a:rPr>
              <a:t> </a:t>
            </a:r>
            <a:r>
              <a:rPr lang="en" sz="700" u="sng">
                <a:hlinkClick r:id="rId5"/>
              </a:rPr>
              <a:t>https://doi.org/10.1016/j.neuroimage.2013.04.001</a:t>
            </a:r>
            <a:endParaRPr sz="700" u="sng"/>
          </a:p>
          <a:p>
            <a:pPr marL="457200" lvl="0" indent="-273050" algn="l" rtl="0">
              <a:lnSpc>
                <a:spcPct val="100000"/>
              </a:lnSpc>
              <a:spcBef>
                <a:spcPts val="0"/>
              </a:spcBef>
              <a:spcAft>
                <a:spcPts val="0"/>
              </a:spcAft>
              <a:buSzPts val="700"/>
              <a:buChar char="●"/>
            </a:pPr>
            <a:r>
              <a:rPr lang="en" sz="700"/>
              <a:t>Smith, S.M., Fox, P.T., Miller, K.L., Glahn, D.C., Fox, P.M., Mackay, C.E., Filippini, N., Watkins, K.E., Toro, R., Laird, A.R., Beckmann, C.F., 2009. Correspondence of the brain’s functional architecture during activation and rest. Proc. Natl. Acad. Sci. U. S. A. 106, 13040–5.</a:t>
            </a:r>
            <a:r>
              <a:rPr lang="en" sz="700">
                <a:uFill>
                  <a:noFill/>
                </a:uFill>
                <a:hlinkClick r:id="rId6"/>
              </a:rPr>
              <a:t> </a:t>
            </a:r>
            <a:r>
              <a:rPr lang="en" sz="700" u="sng">
                <a:hlinkClick r:id="rId6"/>
              </a:rPr>
              <a:t>https://doi.org/10.1073/pnas.0905267106</a:t>
            </a:r>
            <a:endParaRPr sz="700" u="sng"/>
          </a:p>
          <a:p>
            <a:pPr marL="457200" lvl="0" indent="-273050" algn="l" rtl="0">
              <a:lnSpc>
                <a:spcPct val="100000"/>
              </a:lnSpc>
              <a:spcBef>
                <a:spcPts val="0"/>
              </a:spcBef>
              <a:spcAft>
                <a:spcPts val="0"/>
              </a:spcAft>
              <a:buSzPts val="700"/>
              <a:buChar char="●"/>
            </a:pPr>
            <a:r>
              <a:rPr lang="en" sz="700"/>
              <a:t>Smith, S.M., Nichols, T.E., Vidaurre, D., Winkler, A.M., Behrens, T.E.J., Glasser, M.F., Ugurbil, K., Barch, D.M., Van Essen, D.C., Miller, K.L., 2015. A positive-negative mode of population covariation links brain connectivity, demographics and behavior. Nat. Neurosci. 18, 1565–1567.</a:t>
            </a:r>
            <a:r>
              <a:rPr lang="en" sz="700">
                <a:uFill>
                  <a:noFill/>
                </a:uFill>
                <a:hlinkClick r:id="rId7"/>
              </a:rPr>
              <a:t> </a:t>
            </a:r>
            <a:r>
              <a:rPr lang="en" sz="700" u="sng">
                <a:hlinkClick r:id="rId7"/>
              </a:rPr>
              <a:t>https://doi.org/10.1038/nn.4125</a:t>
            </a:r>
            <a:endParaRPr sz="700" u="sng"/>
          </a:p>
          <a:p>
            <a:pPr marL="457200" lvl="0" indent="-273050" algn="l" rtl="0">
              <a:lnSpc>
                <a:spcPct val="100000"/>
              </a:lnSpc>
              <a:spcBef>
                <a:spcPts val="0"/>
              </a:spcBef>
              <a:spcAft>
                <a:spcPts val="0"/>
              </a:spcAft>
              <a:buSzPts val="700"/>
              <a:buChar char="●"/>
            </a:pPr>
            <a:r>
              <a:rPr lang="en" sz="700"/>
              <a:t>Roerbroek, A., Seth, A., &amp; Valdes-Sosa, P. (2011). Causal Time Series Analysis of functional Magnetic Resonance Imaging Data. JMLR: Workshop and Conference Proceedings 12 (2011) 65–94 .</a:t>
            </a:r>
            <a:endParaRPr sz="700"/>
          </a:p>
          <a:p>
            <a:pPr marL="457200" lvl="0" indent="-273050" algn="l" rtl="0">
              <a:spcBef>
                <a:spcPts val="0"/>
              </a:spcBef>
              <a:spcAft>
                <a:spcPts val="0"/>
              </a:spcAft>
              <a:buSzPts val="700"/>
              <a:buChar char="●"/>
            </a:pPr>
            <a:r>
              <a:rPr lang="en" sz="700"/>
              <a:t>Friston KJ, Buechel C, Fink GR et al. Psychophysiological and Modulatory Interactions in Neuroimaging. </a:t>
            </a:r>
            <a:r>
              <a:rPr lang="en" sz="700" i="1"/>
              <a:t>Neuroimage </a:t>
            </a:r>
            <a:r>
              <a:rPr lang="en" sz="700"/>
              <a:t>(1997) 6, 218-229.</a:t>
            </a:r>
            <a:endParaRPr sz="700"/>
          </a:p>
          <a:p>
            <a:pPr marL="457200" lvl="0" indent="-273050" algn="l" rtl="0">
              <a:spcBef>
                <a:spcPts val="0"/>
              </a:spcBef>
              <a:spcAft>
                <a:spcPts val="0"/>
              </a:spcAft>
              <a:buSzPts val="700"/>
              <a:buChar char="●"/>
            </a:pPr>
            <a:r>
              <a:rPr lang="en" sz="700"/>
              <a:t>Dolan RJ, Fink GR, Rolls E, et al., How the brain learns to see objects and faces in an impoverished context, </a:t>
            </a:r>
            <a:r>
              <a:rPr lang="en" sz="700" i="1"/>
              <a:t>Nature </a:t>
            </a:r>
            <a:r>
              <a:rPr lang="en" sz="700"/>
              <a:t>(1997) 389, 596-9.</a:t>
            </a:r>
            <a:endParaRPr sz="700"/>
          </a:p>
          <a:p>
            <a:pPr marL="0" lvl="0" indent="0" algn="just" rtl="0">
              <a:lnSpc>
                <a:spcPct val="100000"/>
              </a:lnSpc>
              <a:spcBef>
                <a:spcPts val="0"/>
              </a:spcBef>
              <a:spcAft>
                <a:spcPts val="0"/>
              </a:spcAft>
              <a:buNone/>
            </a:pPr>
            <a:endParaRPr sz="700"/>
          </a:p>
          <a:p>
            <a:pPr marL="0" lvl="0" indent="0" algn="just" rtl="0">
              <a:lnSpc>
                <a:spcPct val="100000"/>
              </a:lnSpc>
              <a:spcBef>
                <a:spcPts val="0"/>
              </a:spcBef>
              <a:spcAft>
                <a:spcPts val="0"/>
              </a:spcAft>
              <a:buNone/>
            </a:pPr>
            <a:r>
              <a:rPr lang="en" sz="700"/>
              <a:t>Several slides were adapted from last year’s presentation</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25" y="408950"/>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Functional Connectivity</a:t>
            </a:r>
            <a:endParaRPr/>
          </a:p>
        </p:txBody>
      </p:sp>
      <p:sp>
        <p:nvSpPr>
          <p:cNvPr id="89" name="Google Shape;89;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Task-evoked fMRI paradigms</a:t>
            </a:r>
            <a:endParaRPr/>
          </a:p>
        </p:txBody>
      </p:sp>
      <p:pic>
        <p:nvPicPr>
          <p:cNvPr id="95" name="Google Shape;95;p17"/>
          <p:cNvPicPr preferRelativeResize="0"/>
          <p:nvPr/>
        </p:nvPicPr>
        <p:blipFill>
          <a:blip r:embed="rId3">
            <a:alphaModFix/>
          </a:blip>
          <a:stretch>
            <a:fillRect/>
          </a:stretch>
        </p:blipFill>
        <p:spPr>
          <a:xfrm>
            <a:off x="152400" y="2097725"/>
            <a:ext cx="5604474" cy="2592975"/>
          </a:xfrm>
          <a:prstGeom prst="rect">
            <a:avLst/>
          </a:prstGeom>
          <a:noFill/>
          <a:ln>
            <a:noFill/>
          </a:ln>
        </p:spPr>
      </p:pic>
      <p:pic>
        <p:nvPicPr>
          <p:cNvPr id="96" name="Google Shape;96;p17"/>
          <p:cNvPicPr preferRelativeResize="0"/>
          <p:nvPr/>
        </p:nvPicPr>
        <p:blipFill>
          <a:blip r:embed="rId4">
            <a:alphaModFix/>
          </a:blip>
          <a:stretch>
            <a:fillRect/>
          </a:stretch>
        </p:blipFill>
        <p:spPr>
          <a:xfrm>
            <a:off x="1276325" y="1680300"/>
            <a:ext cx="1524000" cy="752475"/>
          </a:xfrm>
          <a:prstGeom prst="rect">
            <a:avLst/>
          </a:prstGeom>
          <a:noFill/>
          <a:ln>
            <a:noFill/>
          </a:ln>
        </p:spPr>
      </p:pic>
      <p:pic>
        <p:nvPicPr>
          <p:cNvPr id="97" name="Google Shape;97;p17"/>
          <p:cNvPicPr preferRelativeResize="0"/>
          <p:nvPr/>
        </p:nvPicPr>
        <p:blipFill>
          <a:blip r:embed="rId5">
            <a:alphaModFix/>
          </a:blip>
          <a:stretch>
            <a:fillRect/>
          </a:stretch>
        </p:blipFill>
        <p:spPr>
          <a:xfrm>
            <a:off x="5991500" y="2571760"/>
            <a:ext cx="2941875" cy="1768340"/>
          </a:xfrm>
          <a:prstGeom prst="rect">
            <a:avLst/>
          </a:prstGeom>
          <a:noFill/>
          <a:ln>
            <a:noFill/>
          </a:ln>
        </p:spPr>
      </p:pic>
      <p:sp>
        <p:nvSpPr>
          <p:cNvPr id="98" name="Google Shape;98;p17"/>
          <p:cNvSpPr txBox="1"/>
          <p:nvPr/>
        </p:nvSpPr>
        <p:spPr>
          <a:xfrm>
            <a:off x="7909500" y="4820400"/>
            <a:ext cx="12345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t>Fox et al, 2005/2007</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Resting state fMRI</a:t>
            </a:r>
            <a:endParaRPr/>
          </a:p>
        </p:txBody>
      </p:sp>
      <p:pic>
        <p:nvPicPr>
          <p:cNvPr id="104" name="Google Shape;104;p18"/>
          <p:cNvPicPr preferRelativeResize="0"/>
          <p:nvPr/>
        </p:nvPicPr>
        <p:blipFill>
          <a:blip r:embed="rId3">
            <a:alphaModFix/>
          </a:blip>
          <a:stretch>
            <a:fillRect/>
          </a:stretch>
        </p:blipFill>
        <p:spPr>
          <a:xfrm>
            <a:off x="421250" y="1616650"/>
            <a:ext cx="3894474" cy="2761525"/>
          </a:xfrm>
          <a:prstGeom prst="rect">
            <a:avLst/>
          </a:prstGeom>
          <a:noFill/>
          <a:ln>
            <a:noFill/>
          </a:ln>
        </p:spPr>
      </p:pic>
      <p:sp>
        <p:nvSpPr>
          <p:cNvPr id="105" name="Google Shape;105;p18"/>
          <p:cNvSpPr txBox="1"/>
          <p:nvPr/>
        </p:nvSpPr>
        <p:spPr>
          <a:xfrm>
            <a:off x="4775600" y="2468975"/>
            <a:ext cx="40212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t>Subject is at rest: fixation on a crosshair; eyes closed; instructed to lie still and refrain from falling asleep.</a:t>
            </a:r>
            <a:endParaRPr sz="1200"/>
          </a:p>
        </p:txBody>
      </p:sp>
      <p:sp>
        <p:nvSpPr>
          <p:cNvPr id="106" name="Google Shape;106;p18"/>
          <p:cNvSpPr txBox="1"/>
          <p:nvPr/>
        </p:nvSpPr>
        <p:spPr>
          <a:xfrm>
            <a:off x="7912800" y="4820400"/>
            <a:ext cx="12312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t>Fox et al, 2005/2007</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Seed-based analysis</a:t>
            </a:r>
            <a:endParaRPr/>
          </a:p>
        </p:txBody>
      </p:sp>
      <p:pic>
        <p:nvPicPr>
          <p:cNvPr id="112" name="Google Shape;112;p19"/>
          <p:cNvPicPr preferRelativeResize="0"/>
          <p:nvPr/>
        </p:nvPicPr>
        <p:blipFill>
          <a:blip r:embed="rId3">
            <a:alphaModFix/>
          </a:blip>
          <a:stretch>
            <a:fillRect/>
          </a:stretch>
        </p:blipFill>
        <p:spPr>
          <a:xfrm>
            <a:off x="1011675" y="1549300"/>
            <a:ext cx="3967525" cy="2875825"/>
          </a:xfrm>
          <a:prstGeom prst="rect">
            <a:avLst/>
          </a:prstGeom>
          <a:noFill/>
          <a:ln>
            <a:noFill/>
          </a:ln>
        </p:spPr>
      </p:pic>
      <p:sp>
        <p:nvSpPr>
          <p:cNvPr id="113" name="Google Shape;113;p19"/>
          <p:cNvSpPr txBox="1"/>
          <p:nvPr/>
        </p:nvSpPr>
        <p:spPr>
          <a:xfrm>
            <a:off x="6954600" y="4820400"/>
            <a:ext cx="21894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t>Biswal et al. 1995; Fox et al, 2005/2007</a:t>
            </a:r>
            <a:endParaRPr sz="1100"/>
          </a:p>
        </p:txBody>
      </p:sp>
      <p:sp>
        <p:nvSpPr>
          <p:cNvPr id="114" name="Google Shape;114;p19"/>
          <p:cNvSpPr txBox="1"/>
          <p:nvPr/>
        </p:nvSpPr>
        <p:spPr>
          <a:xfrm>
            <a:off x="113200" y="2115425"/>
            <a:ext cx="12735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Roboto"/>
                <a:ea typeface="Roboto"/>
                <a:cs typeface="Roboto"/>
                <a:sym typeface="Roboto"/>
              </a:rPr>
              <a:t>Somatomotor Cortex</a:t>
            </a:r>
            <a:endParaRPr sz="700">
              <a:latin typeface="Roboto"/>
              <a:ea typeface="Roboto"/>
              <a:cs typeface="Roboto"/>
              <a:sym typeface="Roboto"/>
            </a:endParaRPr>
          </a:p>
        </p:txBody>
      </p:sp>
      <p:cxnSp>
        <p:nvCxnSpPr>
          <p:cNvPr id="115" name="Google Shape;115;p19"/>
          <p:cNvCxnSpPr/>
          <p:nvPr/>
        </p:nvCxnSpPr>
        <p:spPr>
          <a:xfrm>
            <a:off x="940975" y="2334750"/>
            <a:ext cx="360900" cy="42600"/>
          </a:xfrm>
          <a:prstGeom prst="straightConnector1">
            <a:avLst/>
          </a:prstGeom>
          <a:noFill/>
          <a:ln w="9525" cap="flat" cmpd="sng">
            <a:solidFill>
              <a:srgbClr val="980000"/>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Functional Networks</a:t>
            </a:r>
            <a:endParaRPr/>
          </a:p>
        </p:txBody>
      </p:sp>
      <p:pic>
        <p:nvPicPr>
          <p:cNvPr id="121" name="Google Shape;121;p20"/>
          <p:cNvPicPr preferRelativeResize="0"/>
          <p:nvPr/>
        </p:nvPicPr>
        <p:blipFill>
          <a:blip r:embed="rId3">
            <a:alphaModFix/>
          </a:blip>
          <a:stretch>
            <a:fillRect/>
          </a:stretch>
        </p:blipFill>
        <p:spPr>
          <a:xfrm>
            <a:off x="396225" y="1384875"/>
            <a:ext cx="5841350" cy="3256301"/>
          </a:xfrm>
          <a:prstGeom prst="rect">
            <a:avLst/>
          </a:prstGeom>
          <a:noFill/>
          <a:ln>
            <a:noFill/>
          </a:ln>
        </p:spPr>
      </p:pic>
      <p:sp>
        <p:nvSpPr>
          <p:cNvPr id="122" name="Google Shape;122;p20"/>
          <p:cNvSpPr txBox="1"/>
          <p:nvPr/>
        </p:nvSpPr>
        <p:spPr>
          <a:xfrm>
            <a:off x="7032525" y="4820400"/>
            <a:ext cx="21117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t>Smith et al. 2009; Heuvel et al. 2010</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16230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Independent component analysis</a:t>
            </a:r>
            <a:endParaRPr/>
          </a:p>
        </p:txBody>
      </p:sp>
      <p:pic>
        <p:nvPicPr>
          <p:cNvPr id="128" name="Google Shape;128;p21"/>
          <p:cNvPicPr preferRelativeResize="0"/>
          <p:nvPr/>
        </p:nvPicPr>
        <p:blipFill>
          <a:blip r:embed="rId3">
            <a:alphaModFix/>
          </a:blip>
          <a:stretch>
            <a:fillRect/>
          </a:stretch>
        </p:blipFill>
        <p:spPr>
          <a:xfrm>
            <a:off x="311700" y="1214325"/>
            <a:ext cx="3643201" cy="2354700"/>
          </a:xfrm>
          <a:prstGeom prst="rect">
            <a:avLst/>
          </a:prstGeom>
          <a:noFill/>
          <a:ln>
            <a:noFill/>
          </a:ln>
        </p:spPr>
      </p:pic>
      <p:sp>
        <p:nvSpPr>
          <p:cNvPr id="129" name="Google Shape;129;p21"/>
          <p:cNvSpPr txBox="1"/>
          <p:nvPr/>
        </p:nvSpPr>
        <p:spPr>
          <a:xfrm>
            <a:off x="7280150" y="4820400"/>
            <a:ext cx="18639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t>Fox et al. 2007; Finn et al. 2015</a:t>
            </a:r>
            <a:endParaRPr sz="900"/>
          </a:p>
        </p:txBody>
      </p:sp>
      <p:pic>
        <p:nvPicPr>
          <p:cNvPr id="130" name="Google Shape;130;p21"/>
          <p:cNvPicPr preferRelativeResize="0"/>
          <p:nvPr/>
        </p:nvPicPr>
        <p:blipFill>
          <a:blip r:embed="rId4">
            <a:alphaModFix/>
          </a:blip>
          <a:stretch>
            <a:fillRect/>
          </a:stretch>
        </p:blipFill>
        <p:spPr>
          <a:xfrm>
            <a:off x="4850925" y="2359800"/>
            <a:ext cx="3794676" cy="223365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A3A3F63AB5A4CB7545F4A4F5DA748" ma:contentTypeVersion="8" ma:contentTypeDescription="Create a new document." ma:contentTypeScope="" ma:versionID="5b86aa85beb5c5be497d650d2735d04b">
  <xsd:schema xmlns:xsd="http://www.w3.org/2001/XMLSchema" xmlns:xs="http://www.w3.org/2001/XMLSchema" xmlns:p="http://schemas.microsoft.com/office/2006/metadata/properties" xmlns:ns2="46f2f5ee-1d06-48d0-a48b-171d8a5db8c4" xmlns:ns3="a71d853a-9160-4b06-8871-a2258eaa9eee" targetNamespace="http://schemas.microsoft.com/office/2006/metadata/properties" ma:root="true" ma:fieldsID="d5a243d464bd3cd7a316a20985c255ec" ns2:_="" ns3:_="">
    <xsd:import namespace="46f2f5ee-1d06-48d0-a48b-171d8a5db8c4"/>
    <xsd:import namespace="a71d853a-9160-4b06-8871-a2258eaa9e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2f5ee-1d06-48d0-a48b-171d8a5db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1d853a-9160-4b06-8871-a2258eaa9ee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054F3A-3ED4-423A-8EA7-D8EFAE9A6EF1}"/>
</file>

<file path=customXml/itemProps2.xml><?xml version="1.0" encoding="utf-8"?>
<ds:datastoreItem xmlns:ds="http://schemas.openxmlformats.org/officeDocument/2006/customXml" ds:itemID="{E7C324AE-0C57-40BE-9155-EA13640B70C8}"/>
</file>

<file path=customXml/itemProps3.xml><?xml version="1.0" encoding="utf-8"?>
<ds:datastoreItem xmlns:ds="http://schemas.openxmlformats.org/officeDocument/2006/customXml" ds:itemID="{2AE334B8-8AC6-43C9-9D87-FF1EDF535D25}"/>
</file>

<file path=docProps/app.xml><?xml version="1.0" encoding="utf-8"?>
<Properties xmlns="http://schemas.openxmlformats.org/officeDocument/2006/extended-properties" xmlns:vt="http://schemas.openxmlformats.org/officeDocument/2006/docPropsVTypes">
  <TotalTime>0</TotalTime>
  <Words>3062</Words>
  <Application>Microsoft Office PowerPoint</Application>
  <PresentationFormat>On-screen Show (16:9)</PresentationFormat>
  <Paragraphs>251</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Merriweather</vt:lpstr>
      <vt:lpstr>Arial</vt:lpstr>
      <vt:lpstr>Roboto</vt:lpstr>
      <vt:lpstr>Helvetica Neue</vt:lpstr>
      <vt:lpstr>Paradigm</vt:lpstr>
      <vt:lpstr>Introduction to Connectivity: Resting-state and PPI</vt:lpstr>
      <vt:lpstr>PowerPoint Presentation</vt:lpstr>
      <vt:lpstr>PowerPoint Presentation</vt:lpstr>
      <vt:lpstr>Functional Connectivity</vt:lpstr>
      <vt:lpstr>Task-evoked fMRI paradigms</vt:lpstr>
      <vt:lpstr>Resting state fMRI</vt:lpstr>
      <vt:lpstr>Seed-based analysis</vt:lpstr>
      <vt:lpstr>Functional Networks</vt:lpstr>
      <vt:lpstr>Independent component analysis</vt:lpstr>
      <vt:lpstr>Independent component analysis</vt:lpstr>
      <vt:lpstr>Accounting for noise</vt:lpstr>
      <vt:lpstr>PowerPoint Presentation</vt:lpstr>
      <vt:lpstr>PowerPoint Presentation</vt:lpstr>
      <vt:lpstr>PowerPoint Presentation</vt:lpstr>
      <vt:lpstr>Psychophysiological Interaction (PPI)</vt:lpstr>
      <vt:lpstr>PPI: Definition and Function</vt:lpstr>
      <vt:lpstr>PPI: Practical Example</vt:lpstr>
      <vt:lpstr>PPI: Practical Example</vt:lpstr>
      <vt:lpstr>PPI: Practical Example</vt:lpstr>
      <vt:lpstr>PPI: Practical Example (Experimental Design)</vt:lpstr>
      <vt:lpstr>PPI: Practical Example</vt:lpstr>
      <vt:lpstr>PPI: Practical Example</vt:lpstr>
      <vt:lpstr>PPI: Practical Example</vt:lpstr>
      <vt:lpstr>PPI: Practical Example</vt:lpstr>
      <vt:lpstr>PPI: Analysis on SPM</vt:lpstr>
      <vt:lpstr>PPI: Analysis on SPM</vt:lpstr>
      <vt:lpstr>PPI: Analysis on SPM</vt:lpstr>
      <vt:lpstr>PPI: Analysis on SPM</vt:lpstr>
      <vt:lpstr>PPI: Analysis on SPM</vt:lpstr>
      <vt:lpstr>PPI: Analysis on SPM</vt:lpstr>
      <vt:lpstr>PPI: Analysis on SPM</vt:lpstr>
      <vt:lpstr>PPI: Analysis on SPM</vt:lpstr>
      <vt:lpstr>PPI: Analysis on SPM</vt:lpstr>
      <vt:lpstr>PPI: Analysis on SPM</vt:lpstr>
      <vt:lpstr>PPI: Analysis on SPM</vt:lpstr>
      <vt:lpstr>PPI: How should we interpret our results?</vt:lpstr>
      <vt:lpstr>PPI: Pros &amp; Cons</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Connectivity: Resting-state and PPI</dc:title>
  <dc:creator>Marcus</dc:creator>
  <cp:lastModifiedBy>MarcoTW G</cp:lastModifiedBy>
  <cp:revision>1</cp:revision>
  <dcterms:modified xsi:type="dcterms:W3CDTF">2021-04-27T17:57:38Z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0x010100D8FA3A3F63AB5A4CB7545F4A4F5DA748</vt:lpwstr>
  </property>
</Properties>
</file>