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98" r:id="rId3"/>
    <p:sldId id="807" r:id="rId4"/>
    <p:sldId id="806" r:id="rId5"/>
    <p:sldId id="257" r:id="rId6"/>
    <p:sldId id="258" r:id="rId7"/>
    <p:sldId id="259" r:id="rId8"/>
    <p:sldId id="260" r:id="rId9"/>
    <p:sldId id="262" r:id="rId10"/>
    <p:sldId id="263" r:id="rId11"/>
    <p:sldId id="264" r:id="rId12"/>
    <p:sldId id="266" r:id="rId13"/>
    <p:sldId id="267" r:id="rId14"/>
    <p:sldId id="268" r:id="rId15"/>
    <p:sldId id="272" r:id="rId16"/>
    <p:sldId id="277" r:id="rId17"/>
    <p:sldId id="284" r:id="rId18"/>
    <p:sldId id="812" r:id="rId19"/>
    <p:sldId id="811" r:id="rId20"/>
    <p:sldId id="283" r:id="rId21"/>
    <p:sldId id="287" r:id="rId22"/>
    <p:sldId id="813" r:id="rId23"/>
    <p:sldId id="292" r:id="rId24"/>
    <p:sldId id="274" r:id="rId25"/>
    <p:sldId id="288" r:id="rId26"/>
    <p:sldId id="289" r:id="rId27"/>
    <p:sldId id="293" r:id="rId28"/>
    <p:sldId id="294" r:id="rId29"/>
    <p:sldId id="814" r:id="rId30"/>
    <p:sldId id="297" r:id="rId31"/>
    <p:sldId id="270" r:id="rId32"/>
    <p:sldId id="273" r:id="rId33"/>
    <p:sldId id="295" r:id="rId34"/>
    <p:sldId id="300" r:id="rId35"/>
    <p:sldId id="80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79963" autoAdjust="0"/>
  </p:normalViewPr>
  <p:slideViewPr>
    <p:cSldViewPr snapToGrid="0">
      <p:cViewPr>
        <p:scale>
          <a:sx n="60" d="100"/>
          <a:sy n="60" d="100"/>
        </p:scale>
        <p:origin x="6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6ADA8-8D26-404B-8D65-C8F7C518C6AA}"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321EF-97D7-48E5-9A54-AD75B7236D94}" type="slidenum">
              <a:rPr lang="en-GB" smtClean="0"/>
              <a:t>‹#›</a:t>
            </a:fld>
            <a:endParaRPr lang="en-GB"/>
          </a:p>
        </p:txBody>
      </p:sp>
    </p:spTree>
    <p:extLst>
      <p:ext uri="{BB962C8B-B14F-4D97-AF65-F5344CB8AC3E}">
        <p14:creationId xmlns:p14="http://schemas.microsoft.com/office/powerpoint/2010/main" val="93785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science/article/pii/S1053811908012111#fig3"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sciencedirect.com/science/article/pii/S1053811908012111#fig1" TargetMode="External"/><Relationship Id="rId4" Type="http://schemas.openxmlformats.org/officeDocument/2006/relationships/hyperlink" Target="https://www.sciencedirect.com/topics/medicine-and-dentistry/monte-carlo-method"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mbridge.org/core/journals/the-british-journal-of-psychiatry/article/voxelwise-metaanalysis-of-grey-matter-changes-in-obsessivecompulsive-disorder/DBC0FC21E68919B9CA5C0EB272F22151#ref1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1</a:t>
            </a:fld>
            <a:endParaRPr lang="en-GB"/>
          </a:p>
        </p:txBody>
      </p:sp>
    </p:spTree>
    <p:extLst>
      <p:ext uri="{BB962C8B-B14F-4D97-AF65-F5344CB8AC3E}">
        <p14:creationId xmlns:p14="http://schemas.microsoft.com/office/powerpoint/2010/main" val="21021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21</a:t>
            </a:fld>
            <a:endParaRPr lang="en-GB"/>
          </a:p>
        </p:txBody>
      </p:sp>
    </p:spTree>
    <p:extLst>
      <p:ext uri="{BB962C8B-B14F-4D97-AF65-F5344CB8AC3E}">
        <p14:creationId xmlns:p14="http://schemas.microsoft.com/office/powerpoint/2010/main" val="43755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22</a:t>
            </a:fld>
            <a:endParaRPr lang="en-GB"/>
          </a:p>
        </p:txBody>
      </p:sp>
    </p:spTree>
    <p:extLst>
      <p:ext uri="{BB962C8B-B14F-4D97-AF65-F5344CB8AC3E}">
        <p14:creationId xmlns:p14="http://schemas.microsoft.com/office/powerpoint/2010/main" val="423026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Fig. 2. Example procedures for multilevel kernel density analysis (MKDA). (Adapted from Wager et al. (2007), Fig. </a:t>
            </a:r>
            <a:r>
              <a:rPr lang="en-GB" sz="1200" b="0" i="0" u="none" strike="noStrike" kern="1200" dirty="0">
                <a:solidFill>
                  <a:schemeClr val="tx1"/>
                </a:solidFill>
                <a:effectLst/>
                <a:latin typeface="+mn-lt"/>
                <a:ea typeface="+mn-ea"/>
                <a:cs typeface="+mn-cs"/>
                <a:hlinkClick r:id="rId3"/>
              </a:rPr>
              <a:t>3</a:t>
            </a:r>
            <a:r>
              <a:rPr lang="en-GB" sz="1200" b="0" i="0" kern="1200" dirty="0">
                <a:solidFill>
                  <a:schemeClr val="tx1"/>
                </a:solidFill>
                <a:effectLst/>
                <a:latin typeface="+mn-lt"/>
                <a:ea typeface="+mn-ea"/>
                <a:cs typeface="+mn-cs"/>
              </a:rPr>
              <a:t>). (A) Peak coordinates of three of the 437 comparison maps included in a meta-analysis of emotion. Peak coordinates of each map are separately convolved with the kernel, generating (B) indicator maps for each study contrast map (SCM). (C) The weighted average of the indicator maps is compared with (D) the maximum proportion of activated comparison maps expected under the null hypothesis in a </a:t>
            </a:r>
            <a:r>
              <a:rPr lang="en-GB" sz="1200" b="0" i="0" kern="1200" dirty="0">
                <a:solidFill>
                  <a:schemeClr val="tx1"/>
                </a:solidFill>
                <a:effectLst/>
                <a:latin typeface="+mn-lt"/>
                <a:ea typeface="+mn-ea"/>
                <a:cs typeface="+mn-cs"/>
                <a:hlinkClick r:id="rId4" tooltip="Learn more about Monte Carlo Method from ScienceDirect's AI-generated Topic Pages"/>
              </a:rPr>
              <a:t>Monte Carlo simulation</a:t>
            </a:r>
            <a:r>
              <a:rPr lang="en-GB" sz="1200" b="0" i="0" kern="1200" dirty="0">
                <a:solidFill>
                  <a:schemeClr val="tx1"/>
                </a:solidFill>
                <a:effectLst/>
                <a:latin typeface="+mn-lt"/>
                <a:ea typeface="+mn-ea"/>
                <a:cs typeface="+mn-cs"/>
              </a:rPr>
              <a:t> and (E) </a:t>
            </a:r>
            <a:r>
              <a:rPr lang="en-GB" sz="1200" b="0" i="0" kern="1200" dirty="0" err="1">
                <a:solidFill>
                  <a:schemeClr val="tx1"/>
                </a:solidFill>
                <a:effectLst/>
                <a:latin typeface="+mn-lt"/>
                <a:ea typeface="+mn-ea"/>
                <a:cs typeface="+mn-cs"/>
              </a:rPr>
              <a:t>thresholded</a:t>
            </a:r>
            <a:r>
              <a:rPr lang="en-GB" sz="1200" b="0" i="0" kern="1200" dirty="0">
                <a:solidFill>
                  <a:schemeClr val="tx1"/>
                </a:solidFill>
                <a:effectLst/>
                <a:latin typeface="+mn-lt"/>
                <a:ea typeface="+mn-ea"/>
                <a:cs typeface="+mn-cs"/>
              </a:rPr>
              <a:t> to produce a map of significant results. </a:t>
            </a:r>
            <a:r>
              <a:rPr lang="en-GB" sz="1200" b="0" i="0" kern="1200" dirty="0" err="1">
                <a:solidFill>
                  <a:schemeClr val="tx1"/>
                </a:solidFill>
                <a:effectLst/>
                <a:latin typeface="+mn-lt"/>
                <a:ea typeface="+mn-ea"/>
                <a:cs typeface="+mn-cs"/>
              </a:rPr>
              <a:t>Color</a:t>
            </a:r>
            <a:r>
              <a:rPr lang="en-GB" sz="1200" b="0" i="0" kern="1200" dirty="0">
                <a:solidFill>
                  <a:schemeClr val="tx1"/>
                </a:solidFill>
                <a:effectLst/>
                <a:latin typeface="+mn-lt"/>
                <a:ea typeface="+mn-ea"/>
                <a:cs typeface="+mn-cs"/>
              </a:rPr>
              <a:t> key is as in </a:t>
            </a:r>
            <a:r>
              <a:rPr lang="en-GB" sz="1200" b="0" i="0" u="none" strike="noStrike" kern="1200" dirty="0">
                <a:solidFill>
                  <a:schemeClr val="tx1"/>
                </a:solidFill>
                <a:effectLst/>
                <a:latin typeface="+mn-lt"/>
                <a:ea typeface="+mn-ea"/>
                <a:cs typeface="+mn-cs"/>
                <a:hlinkClick r:id="rId5"/>
              </a:rPr>
              <a:t>Fig. 1</a:t>
            </a:r>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25</a:t>
            </a:fld>
            <a:endParaRPr lang="en-GB"/>
          </a:p>
        </p:txBody>
      </p:sp>
    </p:spTree>
    <p:extLst>
      <p:ext uri="{BB962C8B-B14F-4D97-AF65-F5344CB8AC3E}">
        <p14:creationId xmlns:p14="http://schemas.microsoft.com/office/powerpoint/2010/main" val="303154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strict criterion is intended to avoid biases towards liberally </a:t>
            </a:r>
            <a:r>
              <a:rPr lang="en-GB" sz="1200" b="0" i="0" kern="1200" dirty="0" err="1">
                <a:solidFill>
                  <a:schemeClr val="tx1"/>
                </a:solidFill>
                <a:effectLst/>
                <a:latin typeface="+mn-lt"/>
                <a:ea typeface="+mn-ea"/>
                <a:cs typeface="+mn-cs"/>
              </a:rPr>
              <a:t>thresholded</a:t>
            </a:r>
            <a:r>
              <a:rPr lang="en-GB" sz="1200" b="0" i="0" kern="1200" dirty="0">
                <a:solidFill>
                  <a:schemeClr val="tx1"/>
                </a:solidFill>
                <a:effectLst/>
                <a:latin typeface="+mn-lt"/>
                <a:ea typeface="+mn-ea"/>
                <a:cs typeface="+mn-cs"/>
              </a:rPr>
              <a:t> brain regions because it is not uncommon in neuroimaging studies that the statistical threshold for some regions of interest is rather more liberal than for the rest of the brain.</a:t>
            </a:r>
          </a:p>
          <a:p>
            <a:r>
              <a:rPr lang="en-GB" sz="1200" b="0" i="0" kern="1200" dirty="0">
                <a:solidFill>
                  <a:schemeClr val="tx1"/>
                </a:solidFill>
                <a:effectLst/>
                <a:latin typeface="+mn-lt"/>
                <a:ea typeface="+mn-ea"/>
                <a:cs typeface="+mn-cs"/>
              </a:rPr>
              <a:t>his kernel is adapted from that of ALE and preferred to that of MKDA because it assigns a higher value to the voxels closer to the reported coordinates. Full-width at half maximum is set at 25 mm because in previous simulations we found it to have an excellent control of false positives – consistent with our simulation work, a recent study has reported that the optimal FWHM for the previous methods is about 15–30 mm.</a:t>
            </a:r>
            <a:r>
              <a:rPr lang="en-GB" sz="1200" b="0" i="0" kern="1200" baseline="30000" dirty="0">
                <a:solidFill>
                  <a:schemeClr val="tx1"/>
                </a:solidFill>
                <a:effectLst/>
                <a:latin typeface="+mn-lt"/>
                <a:ea typeface="+mn-ea"/>
                <a:cs typeface="+mn-cs"/>
              </a:rPr>
              <a:t> </a:t>
            </a:r>
            <a:r>
              <a:rPr lang="en-GB" sz="1200" b="0" i="0" u="none" strike="noStrike" kern="1200" baseline="30000" dirty="0">
                <a:solidFill>
                  <a:schemeClr val="tx1"/>
                </a:solidFill>
                <a:effectLst/>
                <a:latin typeface="+mn-lt"/>
                <a:ea typeface="+mn-ea"/>
                <a:cs typeface="+mn-cs"/>
                <a:hlinkClick r:id="rId3"/>
              </a:rPr>
              <a:t>17</a:t>
            </a:r>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26</a:t>
            </a:fld>
            <a:endParaRPr lang="en-GB"/>
          </a:p>
        </p:txBody>
      </p:sp>
    </p:spTree>
    <p:extLst>
      <p:ext uri="{BB962C8B-B14F-4D97-AF65-F5344CB8AC3E}">
        <p14:creationId xmlns:p14="http://schemas.microsoft.com/office/powerpoint/2010/main" val="3947300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the meta-analytic values is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which assign different values to the different </a:t>
            </a:r>
            <a:r>
              <a:rPr lang="en-GB" dirty="0" err="1"/>
              <a:t>neighboring</a:t>
            </a:r>
            <a:r>
              <a:rPr lang="en-GB" dirty="0"/>
              <a:t> voxels based on the spatial correlation between them</a:t>
            </a:r>
          </a:p>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27</a:t>
            </a:fld>
            <a:endParaRPr lang="en-GB"/>
          </a:p>
        </p:txBody>
      </p:sp>
    </p:spTree>
    <p:extLst>
      <p:ext uri="{BB962C8B-B14F-4D97-AF65-F5344CB8AC3E}">
        <p14:creationId xmlns:p14="http://schemas.microsoft.com/office/powerpoint/2010/main" val="30849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a</a:t>
            </a:r>
            <a:r>
              <a:rPr lang="en-GB" sz="1200" b="0" i="0" kern="1200" dirty="0">
                <a:solidFill>
                  <a:schemeClr val="tx1"/>
                </a:solidFill>
                <a:effectLst/>
                <a:latin typeface="+mn-lt"/>
                <a:ea typeface="+mn-ea"/>
                <a:cs typeface="+mn-cs"/>
              </a:rPr>
              <a:t>) Outline of the </a:t>
            </a:r>
            <a:r>
              <a:rPr lang="en-GB" sz="1200" b="0" i="0" kern="1200" dirty="0" err="1">
                <a:solidFill>
                  <a:schemeClr val="tx1"/>
                </a:solidFill>
                <a:effectLst/>
                <a:latin typeface="+mn-lt"/>
                <a:ea typeface="+mn-ea"/>
                <a:cs typeface="+mn-cs"/>
              </a:rPr>
              <a:t>NeuroSynth</a:t>
            </a:r>
            <a:r>
              <a:rPr lang="en-GB" sz="1200" b="0" i="0" kern="1200" dirty="0">
                <a:solidFill>
                  <a:schemeClr val="tx1"/>
                </a:solidFill>
                <a:effectLst/>
                <a:latin typeface="+mn-lt"/>
                <a:ea typeface="+mn-ea"/>
                <a:cs typeface="+mn-cs"/>
              </a:rPr>
              <a:t> approach. The full text of a large corpus of articles is retrieved and terms of scientific interest are stored in a database. Articles are retrieved from the database on the basis of a user-entered search string (for example, 'pain') and peak coordinates from the associated articles are extracted from tables. A meta-analysis of the peak coordinates is automatically performed, producing a whole-brain map of the posterior probability of the term given activation at each voxel (P(</a:t>
            </a:r>
            <a:r>
              <a:rPr lang="en-GB" sz="1200" b="0" i="0" kern="1200" dirty="0" err="1">
                <a:solidFill>
                  <a:schemeClr val="tx1"/>
                </a:solidFill>
                <a:effectLst/>
                <a:latin typeface="+mn-lt"/>
                <a:ea typeface="+mn-ea"/>
                <a:cs typeface="+mn-cs"/>
              </a:rPr>
              <a:t>pain|activation</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b</a:t>
            </a:r>
            <a:r>
              <a:rPr lang="en-GB" sz="1200" b="0" i="0" kern="1200" dirty="0">
                <a:solidFill>
                  <a:schemeClr val="tx1"/>
                </a:solidFill>
                <a:effectLst/>
                <a:latin typeface="+mn-lt"/>
                <a:ea typeface="+mn-ea"/>
                <a:cs typeface="+mn-cs"/>
              </a:rPr>
              <a:t>) Outlines of forward and reverse inference in brain imaging. Given a known psychological manipulation, one can quantify the corresponding changes in brain activity and generate a forward inference, but given an observed pattern of activity, drawing a reverse inference about associated cognitive states is more difficult because multiple cognitive states could have similar neural signatures. (</a:t>
            </a:r>
            <a:r>
              <a:rPr lang="en-GB" sz="1200" b="1" i="0" kern="1200" dirty="0">
                <a:solidFill>
                  <a:schemeClr val="tx1"/>
                </a:solidFill>
                <a:effectLst/>
                <a:latin typeface="+mn-lt"/>
                <a:ea typeface="+mn-ea"/>
                <a:cs typeface="+mn-cs"/>
              </a:rPr>
              <a:t>c</a:t>
            </a:r>
            <a:r>
              <a:rPr lang="en-GB" sz="1200" b="0" i="0" kern="1200" dirty="0">
                <a:solidFill>
                  <a:schemeClr val="tx1"/>
                </a:solidFill>
                <a:effectLst/>
                <a:latin typeface="+mn-lt"/>
                <a:ea typeface="+mn-ea"/>
                <a:cs typeface="+mn-cs"/>
              </a:rPr>
              <a:t>) Given meta-analytic posterior probability maps for multiple terms (for example, working memory, emotion and pain), one can classify a new activation map by identifying the class with the highest probability, P, given the new data (in this example, pain).</a:t>
            </a:r>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28</a:t>
            </a:fld>
            <a:endParaRPr lang="en-GB"/>
          </a:p>
        </p:txBody>
      </p:sp>
    </p:spTree>
    <p:extLst>
      <p:ext uri="{BB962C8B-B14F-4D97-AF65-F5344CB8AC3E}">
        <p14:creationId xmlns:p14="http://schemas.microsoft.com/office/powerpoint/2010/main" val="117174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also help generate hypotheses</a:t>
            </a:r>
          </a:p>
        </p:txBody>
      </p:sp>
      <p:sp>
        <p:nvSpPr>
          <p:cNvPr id="4" name="Slide Number Placeholder 3"/>
          <p:cNvSpPr>
            <a:spLocks noGrp="1"/>
          </p:cNvSpPr>
          <p:nvPr>
            <p:ph type="sldNum" sz="quarter" idx="5"/>
          </p:nvPr>
        </p:nvSpPr>
        <p:spPr/>
        <p:txBody>
          <a:bodyPr/>
          <a:lstStyle/>
          <a:p>
            <a:fld id="{F4A321EF-97D7-48E5-9A54-AD75B7236D94}" type="slidenum">
              <a:rPr lang="en-GB" smtClean="0"/>
              <a:t>29</a:t>
            </a:fld>
            <a:endParaRPr lang="en-GB"/>
          </a:p>
        </p:txBody>
      </p:sp>
    </p:spTree>
    <p:extLst>
      <p:ext uri="{BB962C8B-B14F-4D97-AF65-F5344CB8AC3E}">
        <p14:creationId xmlns:p14="http://schemas.microsoft.com/office/powerpoint/2010/main" val="160868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34</a:t>
            </a:fld>
            <a:endParaRPr lang="en-GB"/>
          </a:p>
        </p:txBody>
      </p:sp>
    </p:spTree>
    <p:extLst>
      <p:ext uri="{BB962C8B-B14F-4D97-AF65-F5344CB8AC3E}">
        <p14:creationId xmlns:p14="http://schemas.microsoft.com/office/powerpoint/2010/main" val="244631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2</a:t>
            </a:fld>
            <a:endParaRPr lang="en-GB"/>
          </a:p>
        </p:txBody>
      </p:sp>
    </p:spTree>
    <p:extLst>
      <p:ext uri="{BB962C8B-B14F-4D97-AF65-F5344CB8AC3E}">
        <p14:creationId xmlns:p14="http://schemas.microsoft.com/office/powerpoint/2010/main" val="222443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Thus, because of the rigorous scientific approach, meta-analyses are considered the “highest level of evidence”. </a:t>
            </a:r>
          </a:p>
          <a:p>
            <a:endParaRPr lang="en-GB" dirty="0"/>
          </a:p>
        </p:txBody>
      </p:sp>
      <p:sp>
        <p:nvSpPr>
          <p:cNvPr id="4" name="Slide Number Placeholder 3"/>
          <p:cNvSpPr>
            <a:spLocks noGrp="1"/>
          </p:cNvSpPr>
          <p:nvPr>
            <p:ph type="sldNum" sz="quarter" idx="5"/>
          </p:nvPr>
        </p:nvSpPr>
        <p:spPr/>
        <p:txBody>
          <a:bodyPr/>
          <a:lstStyle/>
          <a:p>
            <a:fld id="{07CA10A7-743E-4D9B-A5D1-4071FD4B3991}" type="slidenum">
              <a:rPr lang="en-GB" smtClean="0"/>
              <a:t>3</a:t>
            </a:fld>
            <a:endParaRPr lang="en-GB" dirty="0"/>
          </a:p>
        </p:txBody>
      </p:sp>
    </p:spTree>
    <p:extLst>
      <p:ext uri="{BB962C8B-B14F-4D97-AF65-F5344CB8AC3E}">
        <p14:creationId xmlns:p14="http://schemas.microsoft.com/office/powerpoint/2010/main" val="162981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9</a:t>
            </a:fld>
            <a:endParaRPr lang="en-GB"/>
          </a:p>
        </p:txBody>
      </p:sp>
    </p:spTree>
    <p:extLst>
      <p:ext uri="{BB962C8B-B14F-4D97-AF65-F5344CB8AC3E}">
        <p14:creationId xmlns:p14="http://schemas.microsoft.com/office/powerpoint/2010/main" val="377855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approach would be to adjust for within-group effects by, e.g. pooling the </a:t>
            </a:r>
            <a:r>
              <a:rPr lang="en-GB" dirty="0" err="1"/>
              <a:t>coordinates</a:t>
            </a:r>
            <a:r>
              <a:rPr lang="en-GB" dirty="0"/>
              <a:t> from all relevant contrasts (in this case No-Go &gt; Go and </a:t>
            </a:r>
            <a:r>
              <a:rPr lang="en-GB" dirty="0" err="1"/>
              <a:t>NoGo</a:t>
            </a:r>
            <a:r>
              <a:rPr lang="en-GB" dirty="0"/>
              <a:t> &gt; Rest) into one experiment (</a:t>
            </a:r>
            <a:r>
              <a:rPr lang="en-GB" dirty="0" err="1"/>
              <a:t>Turkeltaub</a:t>
            </a:r>
            <a:r>
              <a:rPr lang="en-GB" dirty="0"/>
              <a:t> et al., 2012), averaging the contrast maps of a sample and adjusting the variance (Rubia et al., 2014; Alegria et al., 2016), or combining the contrast maps of a sample using a weighted mean depending on the amount of information of each contrast in each voxel (</a:t>
            </a:r>
            <a:r>
              <a:rPr lang="en-GB" dirty="0" err="1"/>
              <a:t>Alustiza</a:t>
            </a:r>
            <a:r>
              <a:rPr lang="en-GB" dirty="0"/>
              <a:t> et al., 2016).</a:t>
            </a:r>
          </a:p>
        </p:txBody>
      </p:sp>
      <p:sp>
        <p:nvSpPr>
          <p:cNvPr id="4" name="Slide Number Placeholder 3"/>
          <p:cNvSpPr>
            <a:spLocks noGrp="1"/>
          </p:cNvSpPr>
          <p:nvPr>
            <p:ph type="sldNum" sz="quarter" idx="5"/>
          </p:nvPr>
        </p:nvSpPr>
        <p:spPr/>
        <p:txBody>
          <a:bodyPr/>
          <a:lstStyle/>
          <a:p>
            <a:fld id="{F4A321EF-97D7-48E5-9A54-AD75B7236D94}" type="slidenum">
              <a:rPr lang="en-GB" smtClean="0"/>
              <a:t>13</a:t>
            </a:fld>
            <a:endParaRPr lang="en-GB"/>
          </a:p>
        </p:txBody>
      </p:sp>
    </p:spTree>
    <p:extLst>
      <p:ext uri="{BB962C8B-B14F-4D97-AF65-F5344CB8AC3E}">
        <p14:creationId xmlns:p14="http://schemas.microsoft.com/office/powerpoint/2010/main" val="147453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meta-analysis that aims to maximize sensitivity might show </a:t>
            </a:r>
            <a:r>
              <a:rPr lang="en-GB" sz="1200" b="0" i="0" kern="1200" dirty="0" err="1">
                <a:solidFill>
                  <a:schemeClr val="tx1"/>
                </a:solidFill>
                <a:effectLst/>
                <a:latin typeface="+mn-lt"/>
                <a:ea typeface="+mn-ea"/>
                <a:cs typeface="+mn-cs"/>
              </a:rPr>
              <a:t>unthresholded</a:t>
            </a:r>
            <a:r>
              <a:rPr lang="en-GB" sz="1200" b="0" i="0" kern="1200" dirty="0">
                <a:solidFill>
                  <a:schemeClr val="tx1"/>
                </a:solidFill>
                <a:effectLst/>
                <a:latin typeface="+mn-lt"/>
                <a:ea typeface="+mn-ea"/>
                <a:cs typeface="+mn-cs"/>
              </a:rPr>
              <a:t> whole brain maps if the fact that false positives are not controlled for is clearly indicated and the explorative nature of the results highlighted. However, a lack of control for multiple comparisons also comes with the concurrent downside of a potential contamination of the meta-analytic results (which in turn may strongly influence the future literature) by chance discoveries.</a:t>
            </a:r>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14</a:t>
            </a:fld>
            <a:endParaRPr lang="en-GB"/>
          </a:p>
        </p:txBody>
      </p:sp>
    </p:spTree>
    <p:extLst>
      <p:ext uri="{BB962C8B-B14F-4D97-AF65-F5344CB8AC3E}">
        <p14:creationId xmlns:p14="http://schemas.microsoft.com/office/powerpoint/2010/main" val="226675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17</a:t>
            </a:fld>
            <a:endParaRPr lang="en-GB"/>
          </a:p>
        </p:txBody>
      </p:sp>
    </p:spTree>
    <p:extLst>
      <p:ext uri="{BB962C8B-B14F-4D97-AF65-F5344CB8AC3E}">
        <p14:creationId xmlns:p14="http://schemas.microsoft.com/office/powerpoint/2010/main" val="40119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A321EF-97D7-48E5-9A54-AD75B7236D94}" type="slidenum">
              <a:rPr lang="en-GB" smtClean="0"/>
              <a:t>19</a:t>
            </a:fld>
            <a:endParaRPr lang="en-GB"/>
          </a:p>
        </p:txBody>
      </p:sp>
    </p:spTree>
    <p:extLst>
      <p:ext uri="{BB962C8B-B14F-4D97-AF65-F5344CB8AC3E}">
        <p14:creationId xmlns:p14="http://schemas.microsoft.com/office/powerpoint/2010/main" val="262239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creating focus maps: that is, full brain images obtained through smoothing of reported activations with a spatial kernel. Obviously, there are as many focus maps as the total number of foci. Secondly, the focus maps corresponding to a particular study are combined to create the study-specific maps. These per-study images are subsequently combined into a single image that represents the evidence for consistent activation (clustering). Significance of these images is assessed with a Monte Carlo test under the null hypothesis of complete spatial randomness.</a:t>
            </a:r>
          </a:p>
          <a:p>
            <a:endParaRPr lang="en-GB" dirty="0"/>
          </a:p>
          <a:p>
            <a:r>
              <a:rPr lang="en-GB" dirty="0"/>
              <a:t>Sparse representation of overall results. Based on published maxima co-ordinates</a:t>
            </a:r>
          </a:p>
        </p:txBody>
      </p:sp>
      <p:sp>
        <p:nvSpPr>
          <p:cNvPr id="4" name="Slide Number Placeholder 3"/>
          <p:cNvSpPr>
            <a:spLocks noGrp="1"/>
          </p:cNvSpPr>
          <p:nvPr>
            <p:ph type="sldNum" sz="quarter" idx="5"/>
          </p:nvPr>
        </p:nvSpPr>
        <p:spPr/>
        <p:txBody>
          <a:bodyPr/>
          <a:lstStyle/>
          <a:p>
            <a:fld id="{F4A321EF-97D7-48E5-9A54-AD75B7236D94}" type="slidenum">
              <a:rPr lang="en-GB" smtClean="0"/>
              <a:t>20</a:t>
            </a:fld>
            <a:endParaRPr lang="en-GB"/>
          </a:p>
        </p:txBody>
      </p:sp>
    </p:spTree>
    <p:extLst>
      <p:ext uri="{BB962C8B-B14F-4D97-AF65-F5344CB8AC3E}">
        <p14:creationId xmlns:p14="http://schemas.microsoft.com/office/powerpoint/2010/main" val="1376313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3BAF-6C89-4C07-AA9E-ADD00B8ADD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396759-0FA4-41F0-A0E9-A092CB11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F7FCA0-BA74-43E5-BE3C-B40981EB1A8A}"/>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5" name="Footer Placeholder 4">
            <a:extLst>
              <a:ext uri="{FF2B5EF4-FFF2-40B4-BE49-F238E27FC236}">
                <a16:creationId xmlns:a16="http://schemas.microsoft.com/office/drawing/2014/main" id="{E6A8BF1B-A1A2-402D-B795-707296C2DA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642885-905D-4450-BF6C-79B40ACA6C72}"/>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48812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A7AE-109F-4A4F-A80F-0292BF55A6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BB0ACC-1B37-472D-8A02-9D9DEF9CA8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3DEFA9-8A56-43C2-A23B-600A976F411B}"/>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5" name="Footer Placeholder 4">
            <a:extLst>
              <a:ext uri="{FF2B5EF4-FFF2-40B4-BE49-F238E27FC236}">
                <a16:creationId xmlns:a16="http://schemas.microsoft.com/office/drawing/2014/main" id="{FBBDA8EA-8522-4B5A-A4E3-6A0B797D05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C20C6F-6DA8-4660-8D0C-523040FCF73E}"/>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376821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A447F-DD81-4E09-8CEB-7E1EB8ADE2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53E341-FED3-45DE-A0A2-E8B7E0F655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B720DF-6BB7-4B7E-AE81-A12D6322AB75}"/>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5" name="Footer Placeholder 4">
            <a:extLst>
              <a:ext uri="{FF2B5EF4-FFF2-40B4-BE49-F238E27FC236}">
                <a16:creationId xmlns:a16="http://schemas.microsoft.com/office/drawing/2014/main" id="{0480D09B-1CA8-4293-AC21-C38AD8E5C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5A405-A36D-4936-B657-85CEF1D417BD}"/>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163876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Content-One Column">
    <p:bg>
      <p:bgPr>
        <a:solidFill>
          <a:srgbClr val="E5EAE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0" y="179999"/>
            <a:ext cx="11232000" cy="729217"/>
          </a:xfrm>
        </p:spPr>
        <p:txBody>
          <a:bodyPr/>
          <a:lstStyle>
            <a:lvl1pPr>
              <a:defRPr/>
            </a:lvl1pPr>
          </a:lstStyle>
          <a:p>
            <a:r>
              <a:rPr lang="en-US" dirty="0"/>
              <a:t>Click to edit Slide Title</a:t>
            </a:r>
          </a:p>
        </p:txBody>
      </p:sp>
      <p:sp>
        <p:nvSpPr>
          <p:cNvPr id="3" name="Content Placeholder 2"/>
          <p:cNvSpPr>
            <a:spLocks noGrp="1"/>
          </p:cNvSpPr>
          <p:nvPr>
            <p:ph idx="1" hasCustomPrompt="1"/>
          </p:nvPr>
        </p:nvSpPr>
        <p:spPr/>
        <p:txBody>
          <a:bodyPr>
            <a:normAutofit/>
          </a:bodyPr>
          <a:lstStyle>
            <a:lvl1pPr marL="342900" indent="-342900" algn="l" defTabSz="457200" rtl="0" eaLnBrk="1" latinLnBrk="0" hangingPunct="1">
              <a:lnSpc>
                <a:spcPct val="100000"/>
              </a:lnSpc>
              <a:spcBef>
                <a:spcPts val="0"/>
              </a:spcBef>
              <a:buClr>
                <a:srgbClr val="0A2D50"/>
              </a:buClr>
              <a:buFont typeface="Arial"/>
              <a:buChar char="•"/>
              <a:defRPr lang="en-US" sz="2000" b="0" i="0" kern="1200" dirty="0" smtClean="0">
                <a:solidFill>
                  <a:schemeClr val="tx1"/>
                </a:solidFill>
                <a:latin typeface="Calibri" panose="020F0502020204030204" pitchFamily="34" charset="0"/>
                <a:ea typeface="+mn-ea"/>
                <a:cs typeface="Calibri" panose="020F0502020204030204" pitchFamily="34" charset="0"/>
              </a:defRPr>
            </a:lvl1pPr>
            <a:lvl2pPr marL="342900" indent="-342900" algn="l" defTabSz="457200" rtl="0" eaLnBrk="1" latinLnBrk="0" hangingPunct="1">
              <a:lnSpc>
                <a:spcPct val="100000"/>
              </a:lnSpc>
              <a:spcBef>
                <a:spcPts val="0"/>
              </a:spcBef>
              <a:buClr>
                <a:srgbClr val="0A2D50"/>
              </a:buClr>
              <a:buFont typeface="Arial"/>
              <a:buChar char="•"/>
              <a:defRPr lang="en-US" sz="2000" b="0" i="0" kern="1200" dirty="0" smtClean="0">
                <a:solidFill>
                  <a:schemeClr val="tx1"/>
                </a:solidFill>
                <a:latin typeface="Calibri" panose="020F0502020204030204" pitchFamily="34" charset="0"/>
                <a:ea typeface="+mn-ea"/>
                <a:cs typeface="Calibri" panose="020F0502020204030204" pitchFamily="34" charset="0"/>
              </a:defRPr>
            </a:lvl2pPr>
            <a:lvl3pPr marL="268715"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Georgia"/>
                <a:ea typeface="+mn-ea"/>
                <a:cs typeface="Georgia"/>
              </a:defRPr>
            </a:lvl3pPr>
            <a:lvl4pPr marL="537429" indent="-268715" algn="l" defTabSz="457200" rtl="0" eaLnBrk="1" latinLnBrk="0" hangingPunct="1">
              <a:lnSpc>
                <a:spcPct val="100000"/>
              </a:lnSpc>
              <a:spcBef>
                <a:spcPts val="0"/>
              </a:spcBef>
              <a:buClr>
                <a:srgbClr val="0A2D50"/>
              </a:buClr>
              <a:buFont typeface="Arial"/>
              <a:buChar char="•"/>
              <a:defRPr lang="en-US" sz="2000" b="0" i="0" kern="1200" dirty="0" smtClean="0">
                <a:solidFill>
                  <a:schemeClr val="tx1"/>
                </a:solidFill>
                <a:latin typeface="Calibri" panose="020F0502020204030204" pitchFamily="34" charset="0"/>
                <a:ea typeface="+mn-ea"/>
                <a:cs typeface="Calibri" panose="020F0502020204030204" pitchFamily="34" charset="0"/>
              </a:defRPr>
            </a:lvl4pPr>
            <a:lvl5pPr marL="806144" indent="-268715" algn="l" defTabSz="457200" rtl="0" eaLnBrk="1" latinLnBrk="0" hangingPunct="1">
              <a:lnSpc>
                <a:spcPct val="100000"/>
              </a:lnSpc>
              <a:spcBef>
                <a:spcPts val="0"/>
              </a:spcBef>
              <a:buClr>
                <a:srgbClr val="0A2D50"/>
              </a:buClr>
              <a:buFont typeface="Arial"/>
              <a:buChar char="•"/>
              <a:defRPr lang="en-US" sz="2000" b="0" i="0" kern="1200" dirty="0" smtClean="0">
                <a:solidFill>
                  <a:schemeClr val="tx1"/>
                </a:solidFill>
                <a:latin typeface="Calibri" panose="020F0502020204030204" pitchFamily="34" charset="0"/>
                <a:ea typeface="+mn-ea"/>
                <a:cs typeface="Calibri" panose="020F0502020204030204" pitchFamily="34" charset="0"/>
              </a:defRPr>
            </a:lvl5pPr>
            <a:lvl6pPr marL="2286000" indent="0">
              <a:buNone/>
              <a:defRPr/>
            </a:lvl6pPr>
          </a:lstStyle>
          <a:p>
            <a:r>
              <a:rPr lang="en-US" dirty="0"/>
              <a:t>First level bullet point (indent x0)</a:t>
            </a:r>
          </a:p>
          <a:p>
            <a:pPr lvl="3"/>
            <a:r>
              <a:rPr lang="en-US" dirty="0"/>
              <a:t>Second level bullet point (indent x1)</a:t>
            </a:r>
          </a:p>
          <a:p>
            <a:pPr lvl="4"/>
            <a:r>
              <a:rPr lang="en-US" dirty="0"/>
              <a:t>Third level bullet point (indent x2)</a:t>
            </a:r>
          </a:p>
          <a:p>
            <a:pPr lvl="1"/>
            <a:endParaRPr lang="en-US" dirty="0"/>
          </a:p>
        </p:txBody>
      </p:sp>
      <p:cxnSp>
        <p:nvCxnSpPr>
          <p:cNvPr id="8" name="Straight Connector 7">
            <a:extLst>
              <a:ext uri="{C183D7F6-B498-43B3-948B-1728B52AA6E4}">
                <adec:decorative xmlns:adec="http://schemas.microsoft.com/office/drawing/2017/decorative" val="1"/>
              </a:ext>
            </a:extLst>
          </p:cNvPr>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1C499E8A-945E-40C1-A9D1-96DA096457EB}"/>
              </a:ext>
            </a:extLst>
          </p:cNvPr>
          <p:cNvSpPr>
            <a:spLocks noGrp="1"/>
          </p:cNvSpPr>
          <p:nvPr>
            <p:ph type="sldNum" sz="quarter" idx="4"/>
          </p:nvPr>
        </p:nvSpPr>
        <p:spPr>
          <a:xfrm>
            <a:off x="11125200" y="6567158"/>
            <a:ext cx="637125" cy="290841"/>
          </a:xfrm>
          <a:prstGeom prst="rect">
            <a:avLst/>
          </a:prstGeom>
        </p:spPr>
        <p:txBody>
          <a:bodyPr vert="horz" lIns="91440" tIns="0" rIns="0" bIns="0" rtlCol="0" anchor="t" anchorCtr="0"/>
          <a:lstStyle>
            <a:defPPr>
              <a:defRPr lang="en-US"/>
            </a:defPPr>
            <a:lvl1pPr marL="0" algn="r" defTabSz="457200" rtl="0" eaLnBrk="1" latinLnBrk="0" hangingPunct="1">
              <a:lnSpc>
                <a:spcPct val="100000"/>
              </a:lnSpc>
              <a:defRPr sz="1200" kern="1200">
                <a:solidFill>
                  <a:srgbClr val="0A2E4F"/>
                </a:solidFill>
                <a:latin typeface="Georgia"/>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Calibri" panose="020F0502020204030204" pitchFamily="34" charset="0"/>
                <a:cs typeface="Calibri" panose="020F0502020204030204" pitchFamily="34" charset="0"/>
              </a:rPr>
              <a:t> </a:t>
            </a:r>
            <a:fld id="{8A04D54F-FA85-F344-8424-FB00D2AE8D01}" type="slidenum">
              <a:rPr lang="en-US" smtClean="0">
                <a:latin typeface="Calibri" panose="020F0502020204030204" pitchFamily="34" charset="0"/>
                <a:cs typeface="Calibri" panose="020F0502020204030204" pitchFamily="34" charset="0"/>
              </a: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4796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DF3529B-A095-EF42-973D-998FF3334905}"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272189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F3529B-A095-EF42-973D-998FF3334905}"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58614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F3529B-A095-EF42-973D-998FF3334905}"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217809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DF3529B-A095-EF42-973D-998FF3334905}"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345724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DF3529B-A095-EF42-973D-998FF3334905}"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427834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DF3529B-A095-EF42-973D-998FF3334905}"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98290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3529B-A095-EF42-973D-998FF3334905}"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23806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BE80-33E4-406A-B8CE-EA3391767C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276772-13BC-4C81-9BAA-F22D2322B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C17D8-3D8D-4071-A4F7-043DBA2CAFFC}"/>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5" name="Footer Placeholder 4">
            <a:extLst>
              <a:ext uri="{FF2B5EF4-FFF2-40B4-BE49-F238E27FC236}">
                <a16:creationId xmlns:a16="http://schemas.microsoft.com/office/drawing/2014/main" id="{F5BEAB02-5CE7-42C7-8D59-4DD8442407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7FD08-32B1-4C77-8AB9-36349CFBF809}"/>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3312965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F3529B-A095-EF42-973D-998FF3334905}"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677026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F3529B-A095-EF42-973D-998FF3334905}"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142500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F3529B-A095-EF42-973D-998FF3334905}"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271859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F3529B-A095-EF42-973D-998FF3334905}"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F69E-D021-B641-9955-C5AC6D0B1DE1}" type="slidenum">
              <a:rPr lang="en-US" smtClean="0"/>
              <a:t>‹#›</a:t>
            </a:fld>
            <a:endParaRPr lang="en-US"/>
          </a:p>
        </p:txBody>
      </p:sp>
    </p:spTree>
    <p:extLst>
      <p:ext uri="{BB962C8B-B14F-4D97-AF65-F5344CB8AC3E}">
        <p14:creationId xmlns:p14="http://schemas.microsoft.com/office/powerpoint/2010/main" val="108280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F1C3-5BAE-4120-9C28-AA68038AA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388251-255C-48C8-A86C-90D0B704A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DFEF7-5C89-4541-AAF5-9550D3A5D5AB}"/>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5" name="Footer Placeholder 4">
            <a:extLst>
              <a:ext uri="{FF2B5EF4-FFF2-40B4-BE49-F238E27FC236}">
                <a16:creationId xmlns:a16="http://schemas.microsoft.com/office/drawing/2014/main" id="{62CAFF4E-3DD4-48EC-890C-9370BD75D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5A9A31-8328-4349-ACFC-E6BDE6B968C5}"/>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316805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8407-56CF-4C38-A73F-E228AC2DD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4BB598-1256-47A2-8432-AD0B429258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011CF7-E4AD-4727-A208-57F15C1F2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C8175F-649B-43F0-BE9B-9A9AB08CACA6}"/>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6" name="Footer Placeholder 5">
            <a:extLst>
              <a:ext uri="{FF2B5EF4-FFF2-40B4-BE49-F238E27FC236}">
                <a16:creationId xmlns:a16="http://schemas.microsoft.com/office/drawing/2014/main" id="{9233EFC6-A7C3-4FF5-9FD2-47CC428B2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769281-3A70-4ADC-8237-2252FFDCC162}"/>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82772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F5D6-A348-4E6E-AA35-4E128E18CA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467A34-D111-4CDD-B3C7-47B593CE8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DAA682-6BAF-402E-8E9F-2EE87E6BA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460E57-58E8-4A42-8DCB-6868FA663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F51E1-7467-49A8-ADD3-180C966B14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DEB61A-59FD-4935-A1D3-D4903CDA79F2}"/>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8" name="Footer Placeholder 7">
            <a:extLst>
              <a:ext uri="{FF2B5EF4-FFF2-40B4-BE49-F238E27FC236}">
                <a16:creationId xmlns:a16="http://schemas.microsoft.com/office/drawing/2014/main" id="{4E148F8E-B701-40FA-A0E2-086CACBD06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3E86BB-536D-456E-8B95-5D3562022D5A}"/>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264638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5C08-30CF-46C6-B927-6D63737543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9FAA10-F7AF-4C9D-A391-362A0BE7D52B}"/>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4" name="Footer Placeholder 3">
            <a:extLst>
              <a:ext uri="{FF2B5EF4-FFF2-40B4-BE49-F238E27FC236}">
                <a16:creationId xmlns:a16="http://schemas.microsoft.com/office/drawing/2014/main" id="{7FB41211-3D3B-45B6-B8BA-FA45B3D3C0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E72B2D-1709-469F-9DD2-F8F0C566E346}"/>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22513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8DE6BF-6D0E-4032-8DF7-6D904BC19859}"/>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3" name="Footer Placeholder 2">
            <a:extLst>
              <a:ext uri="{FF2B5EF4-FFF2-40B4-BE49-F238E27FC236}">
                <a16:creationId xmlns:a16="http://schemas.microsoft.com/office/drawing/2014/main" id="{A8726B4D-1218-4CAC-8968-5873E865F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EF9950-4A16-40B8-8B1E-F8117EF7997A}"/>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153558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5212-4D71-4CC1-9758-519348E37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FEDCD0-2C29-4292-A0EE-664FA9690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CD2B81-D112-426D-9AB3-DEA01B19B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FB7D6-220D-4FDA-9E1B-3281ACE3ECBC}"/>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6" name="Footer Placeholder 5">
            <a:extLst>
              <a:ext uri="{FF2B5EF4-FFF2-40B4-BE49-F238E27FC236}">
                <a16:creationId xmlns:a16="http://schemas.microsoft.com/office/drawing/2014/main" id="{3E6CE84C-74A5-479F-8198-D9109484AE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91F5B3-2DF5-4C39-8E1A-0852C9BEDF05}"/>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283838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89EC-C6F8-4B24-92EF-EC5E9CEF0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6F4B61-1E29-4555-9218-5CE4579A9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DC9BD2-3379-4CF9-9E77-9180E24B6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E50FF-0860-4911-AF7F-0BBFB18AC467}"/>
              </a:ext>
            </a:extLst>
          </p:cNvPr>
          <p:cNvSpPr>
            <a:spLocks noGrp="1"/>
          </p:cNvSpPr>
          <p:nvPr>
            <p:ph type="dt" sz="half" idx="10"/>
          </p:nvPr>
        </p:nvSpPr>
        <p:spPr/>
        <p:txBody>
          <a:bodyPr/>
          <a:lstStyle/>
          <a:p>
            <a:fld id="{81A41FE6-2396-48E1-A950-CDE4CA98FF76}" type="datetimeFigureOut">
              <a:rPr lang="en-GB" smtClean="0"/>
              <a:t>07/06/2021</a:t>
            </a:fld>
            <a:endParaRPr lang="en-GB"/>
          </a:p>
        </p:txBody>
      </p:sp>
      <p:sp>
        <p:nvSpPr>
          <p:cNvPr id="6" name="Footer Placeholder 5">
            <a:extLst>
              <a:ext uri="{FF2B5EF4-FFF2-40B4-BE49-F238E27FC236}">
                <a16:creationId xmlns:a16="http://schemas.microsoft.com/office/drawing/2014/main" id="{3DE87187-D98B-417C-8322-728A214B9E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08ADF0-6201-45A8-A5FD-783A58FBC01B}"/>
              </a:ext>
            </a:extLst>
          </p:cNvPr>
          <p:cNvSpPr>
            <a:spLocks noGrp="1"/>
          </p:cNvSpPr>
          <p:nvPr>
            <p:ph type="sldNum" sz="quarter" idx="12"/>
          </p:nvPr>
        </p:nvSpPr>
        <p:spPr/>
        <p:txBody>
          <a:bodyPr/>
          <a:lstStyle/>
          <a:p>
            <a:fld id="{23FFD698-9321-4090-8AB4-10F5CB25C42B}" type="slidenum">
              <a:rPr lang="en-GB" smtClean="0"/>
              <a:t>‹#›</a:t>
            </a:fld>
            <a:endParaRPr lang="en-GB"/>
          </a:p>
        </p:txBody>
      </p:sp>
    </p:spTree>
    <p:extLst>
      <p:ext uri="{BB962C8B-B14F-4D97-AF65-F5344CB8AC3E}">
        <p14:creationId xmlns:p14="http://schemas.microsoft.com/office/powerpoint/2010/main" val="254101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DBAC8-9527-44B0-901A-64B2CF63F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A3F5A8-57B6-4B9D-9436-C15CE85C7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493B6-A1E6-44CF-BEC5-B810FC6D93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41FE6-2396-48E1-A950-CDE4CA98FF76}" type="datetimeFigureOut">
              <a:rPr lang="en-GB" smtClean="0"/>
              <a:t>07/06/2021</a:t>
            </a:fld>
            <a:endParaRPr lang="en-GB"/>
          </a:p>
        </p:txBody>
      </p:sp>
      <p:sp>
        <p:nvSpPr>
          <p:cNvPr id="5" name="Footer Placeholder 4">
            <a:extLst>
              <a:ext uri="{FF2B5EF4-FFF2-40B4-BE49-F238E27FC236}">
                <a16:creationId xmlns:a16="http://schemas.microsoft.com/office/drawing/2014/main" id="{8EF31212-DA79-47EA-8F5E-ED25B4FA6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15479F-2C68-4729-A684-B369C996A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FD698-9321-4090-8AB4-10F5CB25C42B}" type="slidenum">
              <a:rPr lang="en-GB" smtClean="0"/>
              <a:t>‹#›</a:t>
            </a:fld>
            <a:endParaRPr lang="en-GB"/>
          </a:p>
        </p:txBody>
      </p:sp>
    </p:spTree>
    <p:extLst>
      <p:ext uri="{BB962C8B-B14F-4D97-AF65-F5344CB8AC3E}">
        <p14:creationId xmlns:p14="http://schemas.microsoft.com/office/powerpoint/2010/main" val="30253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3529B-A095-EF42-973D-998FF3334905}" type="datetimeFigureOut">
              <a:rPr lang="en-US" smtClean="0"/>
              <a:t>6/7/2021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F69E-D021-B641-9955-C5AC6D0B1DE1}" type="slidenum">
              <a:rPr lang="en-US" smtClean="0"/>
              <a:t>‹#›</a:t>
            </a:fld>
            <a:endParaRPr lang="en-US"/>
          </a:p>
        </p:txBody>
      </p:sp>
    </p:spTree>
    <p:extLst>
      <p:ext uri="{BB962C8B-B14F-4D97-AF65-F5344CB8AC3E}">
        <p14:creationId xmlns:p14="http://schemas.microsoft.com/office/powerpoint/2010/main" val="3477878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A1B5-B21B-4039-BB45-697EA8EAFEF7}"/>
              </a:ext>
            </a:extLst>
          </p:cNvPr>
          <p:cNvSpPr>
            <a:spLocks noGrp="1"/>
          </p:cNvSpPr>
          <p:nvPr>
            <p:ph type="ctrTitle"/>
          </p:nvPr>
        </p:nvSpPr>
        <p:spPr>
          <a:xfrm>
            <a:off x="1524000" y="868362"/>
            <a:ext cx="10296698" cy="2387600"/>
          </a:xfrm>
        </p:spPr>
        <p:txBody>
          <a:bodyPr/>
          <a:lstStyle/>
          <a:p>
            <a:r>
              <a:rPr lang="en-GB" dirty="0"/>
              <a:t>Meta-analysis of imaging studies</a:t>
            </a:r>
          </a:p>
        </p:txBody>
      </p:sp>
      <p:sp>
        <p:nvSpPr>
          <p:cNvPr id="3" name="Subtitle 2">
            <a:extLst>
              <a:ext uri="{FF2B5EF4-FFF2-40B4-BE49-F238E27FC236}">
                <a16:creationId xmlns:a16="http://schemas.microsoft.com/office/drawing/2014/main" id="{A14D7999-8D48-497F-B9C1-E0ECEBB3E08A}"/>
              </a:ext>
            </a:extLst>
          </p:cNvPr>
          <p:cNvSpPr>
            <a:spLocks noGrp="1"/>
          </p:cNvSpPr>
          <p:nvPr>
            <p:ph type="subTitle" idx="1"/>
          </p:nvPr>
        </p:nvSpPr>
        <p:spPr/>
        <p:txBody>
          <a:bodyPr/>
          <a:lstStyle/>
          <a:p>
            <a:r>
              <a:rPr lang="en-GB" dirty="0"/>
              <a:t>Jasmine Siew and Rohan Bhome</a:t>
            </a:r>
          </a:p>
          <a:p>
            <a:endParaRPr lang="en-GB" dirty="0"/>
          </a:p>
          <a:p>
            <a:r>
              <a:rPr lang="en-GB" dirty="0"/>
              <a:t>Expert: Thomas Nichols</a:t>
            </a:r>
          </a:p>
        </p:txBody>
      </p:sp>
    </p:spTree>
    <p:extLst>
      <p:ext uri="{BB962C8B-B14F-4D97-AF65-F5344CB8AC3E}">
        <p14:creationId xmlns:p14="http://schemas.microsoft.com/office/powerpoint/2010/main" val="370718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1AF2-5A43-4F5D-A53B-DD56A654B0BD}"/>
              </a:ext>
            </a:extLst>
          </p:cNvPr>
          <p:cNvSpPr>
            <a:spLocks noGrp="1"/>
          </p:cNvSpPr>
          <p:nvPr>
            <p:ph type="title"/>
          </p:nvPr>
        </p:nvSpPr>
        <p:spPr/>
        <p:txBody>
          <a:bodyPr/>
          <a:lstStyle/>
          <a:p>
            <a:r>
              <a:rPr lang="en-GB" dirty="0"/>
              <a:t>4a. Included studies cover same search coverage</a:t>
            </a:r>
          </a:p>
        </p:txBody>
      </p:sp>
      <p:sp>
        <p:nvSpPr>
          <p:cNvPr id="3" name="Content Placeholder 2">
            <a:extLst>
              <a:ext uri="{FF2B5EF4-FFF2-40B4-BE49-F238E27FC236}">
                <a16:creationId xmlns:a16="http://schemas.microsoft.com/office/drawing/2014/main" id="{2D35BB07-0F11-4A5C-BC57-EE04A52C61A3}"/>
              </a:ext>
            </a:extLst>
          </p:cNvPr>
          <p:cNvSpPr>
            <a:spLocks noGrp="1"/>
          </p:cNvSpPr>
          <p:nvPr>
            <p:ph idx="1"/>
          </p:nvPr>
        </p:nvSpPr>
        <p:spPr/>
        <p:txBody>
          <a:bodyPr>
            <a:normAutofit fontScale="85000" lnSpcReduction="20000"/>
          </a:bodyPr>
          <a:lstStyle/>
          <a:p>
            <a:r>
              <a:rPr lang="en-GB" u="sng" dirty="0"/>
              <a:t>CBMA</a:t>
            </a:r>
          </a:p>
          <a:p>
            <a:r>
              <a:rPr lang="en-GB" dirty="0"/>
              <a:t>Prerequisite. Usually whole brain.</a:t>
            </a:r>
          </a:p>
          <a:p>
            <a:endParaRPr lang="en-GB" dirty="0"/>
          </a:p>
          <a:p>
            <a:r>
              <a:rPr lang="en-GB" dirty="0"/>
              <a:t>Generally avoid experiments with ROI or SVC analyses</a:t>
            </a:r>
          </a:p>
          <a:p>
            <a:endParaRPr lang="en-GB" dirty="0"/>
          </a:p>
          <a:p>
            <a:r>
              <a:rPr lang="en-GB" dirty="0"/>
              <a:t>But this is a limitation as many studies with relevant findings may be ineligible. Could acknowledge in intro/discussion</a:t>
            </a:r>
          </a:p>
          <a:p>
            <a:r>
              <a:rPr lang="en-GB" u="sng" dirty="0"/>
              <a:t>ROI Meta-analysis</a:t>
            </a:r>
          </a:p>
          <a:p>
            <a:r>
              <a:rPr lang="en-GB" dirty="0"/>
              <a:t>meta-analysis focusses on ROI in which case null-space has to be adapted to the ROI, i.e. testing against random spatial association across the ROI only</a:t>
            </a:r>
          </a:p>
          <a:p>
            <a:endParaRPr lang="en-GB" dirty="0"/>
          </a:p>
          <a:p>
            <a:r>
              <a:rPr lang="en-GB" dirty="0"/>
              <a:t>All included experiments need to have used the same mask for ROI</a:t>
            </a:r>
          </a:p>
          <a:p>
            <a:endParaRPr lang="en-GB" dirty="0"/>
          </a:p>
          <a:p>
            <a:endParaRPr lang="en-GB" dirty="0"/>
          </a:p>
          <a:p>
            <a:endParaRPr lang="en-GB" dirty="0"/>
          </a:p>
        </p:txBody>
      </p:sp>
    </p:spTree>
    <p:extLst>
      <p:ext uri="{BB962C8B-B14F-4D97-AF65-F5344CB8AC3E}">
        <p14:creationId xmlns:p14="http://schemas.microsoft.com/office/powerpoint/2010/main" val="191013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DE8D6-4A54-4278-A7BC-22FE85A30D86}"/>
              </a:ext>
            </a:extLst>
          </p:cNvPr>
          <p:cNvSpPr>
            <a:spLocks noGrp="1"/>
          </p:cNvSpPr>
          <p:nvPr>
            <p:ph type="title"/>
          </p:nvPr>
        </p:nvSpPr>
        <p:spPr/>
        <p:txBody>
          <a:bodyPr/>
          <a:lstStyle/>
          <a:p>
            <a:r>
              <a:rPr lang="en-GB" dirty="0"/>
              <a:t>4a. Included studies cover same search coverage (continued)</a:t>
            </a:r>
          </a:p>
        </p:txBody>
      </p:sp>
      <p:sp>
        <p:nvSpPr>
          <p:cNvPr id="3" name="Content Placeholder 2">
            <a:extLst>
              <a:ext uri="{FF2B5EF4-FFF2-40B4-BE49-F238E27FC236}">
                <a16:creationId xmlns:a16="http://schemas.microsoft.com/office/drawing/2014/main" id="{285705B9-52E9-4318-B36B-9DA5692621A7}"/>
              </a:ext>
            </a:extLst>
          </p:cNvPr>
          <p:cNvSpPr>
            <a:spLocks noGrp="1"/>
          </p:cNvSpPr>
          <p:nvPr>
            <p:ph idx="1"/>
          </p:nvPr>
        </p:nvSpPr>
        <p:spPr/>
        <p:txBody>
          <a:bodyPr/>
          <a:lstStyle/>
          <a:p>
            <a:r>
              <a:rPr lang="en-GB" dirty="0"/>
              <a:t>Sometimes unclear if whole brain covered</a:t>
            </a:r>
          </a:p>
          <a:p>
            <a:r>
              <a:rPr lang="en-GB" dirty="0"/>
              <a:t>However, use scanner parameters to decide if whole brain covered or not</a:t>
            </a:r>
          </a:p>
          <a:p>
            <a:r>
              <a:rPr lang="en-GB" dirty="0"/>
              <a:t>Sometimes whole brain minus a few slices</a:t>
            </a:r>
          </a:p>
          <a:p>
            <a:r>
              <a:rPr lang="en-GB" dirty="0"/>
              <a:t>These experiments might be considered for inclusion, but should be reported as experiments with “almost complete brain coverage”</a:t>
            </a:r>
          </a:p>
          <a:p>
            <a:endParaRPr lang="en-GB" dirty="0"/>
          </a:p>
        </p:txBody>
      </p:sp>
    </p:spTree>
    <p:extLst>
      <p:ext uri="{BB962C8B-B14F-4D97-AF65-F5344CB8AC3E}">
        <p14:creationId xmlns:p14="http://schemas.microsoft.com/office/powerpoint/2010/main" val="62741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B823-96A5-453D-9175-FA7FD1BD67CA}"/>
              </a:ext>
            </a:extLst>
          </p:cNvPr>
          <p:cNvSpPr>
            <a:spLocks noGrp="1"/>
          </p:cNvSpPr>
          <p:nvPr>
            <p:ph type="title"/>
          </p:nvPr>
        </p:nvSpPr>
        <p:spPr/>
        <p:txBody>
          <a:bodyPr/>
          <a:lstStyle/>
          <a:p>
            <a:r>
              <a:rPr lang="en-GB"/>
              <a:t>4b. Identify </a:t>
            </a:r>
            <a:r>
              <a:rPr lang="en-GB" dirty="0"/>
              <a:t>and adjust for differences in reference space</a:t>
            </a:r>
          </a:p>
        </p:txBody>
      </p:sp>
      <p:sp>
        <p:nvSpPr>
          <p:cNvPr id="3" name="Content Placeholder 2">
            <a:extLst>
              <a:ext uri="{FF2B5EF4-FFF2-40B4-BE49-F238E27FC236}">
                <a16:creationId xmlns:a16="http://schemas.microsoft.com/office/drawing/2014/main" id="{8CA64549-66A8-4924-94E0-97C6BF24EAC3}"/>
              </a:ext>
            </a:extLst>
          </p:cNvPr>
          <p:cNvSpPr>
            <a:spLocks noGrp="1"/>
          </p:cNvSpPr>
          <p:nvPr>
            <p:ph idx="1"/>
          </p:nvPr>
        </p:nvSpPr>
        <p:spPr/>
        <p:txBody>
          <a:bodyPr>
            <a:normAutofit fontScale="92500" lnSpcReduction="10000"/>
          </a:bodyPr>
          <a:lstStyle/>
          <a:p>
            <a:r>
              <a:rPr lang="en-GB" dirty="0"/>
              <a:t>Imaging data is normalized into a standard space in order to be able to investigate effects across subjects</a:t>
            </a:r>
          </a:p>
          <a:p>
            <a:endParaRPr lang="en-GB" dirty="0"/>
          </a:p>
          <a:p>
            <a:r>
              <a:rPr lang="en-GB" dirty="0" err="1"/>
              <a:t>Talairach</a:t>
            </a:r>
            <a:r>
              <a:rPr lang="en-GB" dirty="0"/>
              <a:t> and </a:t>
            </a:r>
            <a:r>
              <a:rPr lang="en-GB" dirty="0" err="1"/>
              <a:t>Tournoux</a:t>
            </a:r>
            <a:r>
              <a:rPr lang="en-GB" dirty="0"/>
              <a:t> (TAL) and Montreal Neuroscience Institute(MNI)</a:t>
            </a:r>
          </a:p>
          <a:p>
            <a:endParaRPr lang="en-GB" dirty="0"/>
          </a:p>
          <a:p>
            <a:r>
              <a:rPr lang="en-GB" dirty="0"/>
              <a:t>Different co-ordinates</a:t>
            </a:r>
          </a:p>
          <a:p>
            <a:endParaRPr lang="en-GB" dirty="0"/>
          </a:p>
          <a:p>
            <a:r>
              <a:rPr lang="en-GB" dirty="0"/>
              <a:t>Identify from methods section of studies (sometimes unclear)</a:t>
            </a:r>
          </a:p>
          <a:p>
            <a:endParaRPr lang="en-GB" dirty="0"/>
          </a:p>
          <a:p>
            <a:r>
              <a:rPr lang="en-GB" dirty="0"/>
              <a:t>Transform into same space</a:t>
            </a:r>
          </a:p>
        </p:txBody>
      </p:sp>
    </p:spTree>
    <p:extLst>
      <p:ext uri="{BB962C8B-B14F-4D97-AF65-F5344CB8AC3E}">
        <p14:creationId xmlns:p14="http://schemas.microsoft.com/office/powerpoint/2010/main" val="160031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8D08-71FC-4E14-AAD6-DDC77CF9E8EC}"/>
              </a:ext>
            </a:extLst>
          </p:cNvPr>
          <p:cNvSpPr>
            <a:spLocks noGrp="1"/>
          </p:cNvSpPr>
          <p:nvPr>
            <p:ph type="title"/>
          </p:nvPr>
        </p:nvSpPr>
        <p:spPr/>
        <p:txBody>
          <a:bodyPr/>
          <a:lstStyle/>
          <a:p>
            <a:r>
              <a:rPr lang="en-GB" dirty="0"/>
              <a:t>5. Adjust for multiple contrasts</a:t>
            </a:r>
          </a:p>
        </p:txBody>
      </p:sp>
      <p:sp>
        <p:nvSpPr>
          <p:cNvPr id="3" name="Content Placeholder 2">
            <a:extLst>
              <a:ext uri="{FF2B5EF4-FFF2-40B4-BE49-F238E27FC236}">
                <a16:creationId xmlns:a16="http://schemas.microsoft.com/office/drawing/2014/main" id="{65931B07-89FA-4922-A34A-3B946B60DC22}"/>
              </a:ext>
            </a:extLst>
          </p:cNvPr>
          <p:cNvSpPr>
            <a:spLocks noGrp="1"/>
          </p:cNvSpPr>
          <p:nvPr>
            <p:ph idx="1"/>
          </p:nvPr>
        </p:nvSpPr>
        <p:spPr/>
        <p:txBody>
          <a:bodyPr/>
          <a:lstStyle/>
          <a:p>
            <a:r>
              <a:rPr lang="en-GB" dirty="0"/>
              <a:t>Multiple experiments for one set of subjects in a study</a:t>
            </a:r>
          </a:p>
          <a:p>
            <a:endParaRPr lang="en-GB" dirty="0"/>
          </a:p>
          <a:p>
            <a:r>
              <a:rPr lang="en-GB" dirty="0"/>
              <a:t>Two ways:</a:t>
            </a:r>
          </a:p>
          <a:p>
            <a:r>
              <a:rPr lang="en-GB" dirty="0"/>
              <a:t>Adjust for within group differences- pool co-ordinates from all relevant contrasts and average contrast maps of sample and adjusting variance</a:t>
            </a:r>
          </a:p>
          <a:p>
            <a:r>
              <a:rPr lang="en-GB" dirty="0"/>
              <a:t>Combining contrast maps of sample using weighted mean depending on contribution of each contrast to each voxel</a:t>
            </a:r>
          </a:p>
          <a:p>
            <a:endParaRPr lang="en-GB" dirty="0"/>
          </a:p>
          <a:p>
            <a:endParaRPr lang="en-GB" dirty="0"/>
          </a:p>
          <a:p>
            <a:endParaRPr lang="en-GB" dirty="0"/>
          </a:p>
        </p:txBody>
      </p:sp>
    </p:spTree>
    <p:extLst>
      <p:ext uri="{BB962C8B-B14F-4D97-AF65-F5344CB8AC3E}">
        <p14:creationId xmlns:p14="http://schemas.microsoft.com/office/powerpoint/2010/main" val="224358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23E1-5556-4A13-8F2D-9C6487C9F1CD}"/>
              </a:ext>
            </a:extLst>
          </p:cNvPr>
          <p:cNvSpPr>
            <a:spLocks noGrp="1"/>
          </p:cNvSpPr>
          <p:nvPr>
            <p:ph type="title"/>
          </p:nvPr>
        </p:nvSpPr>
        <p:spPr/>
        <p:txBody>
          <a:bodyPr/>
          <a:lstStyle/>
          <a:p>
            <a:r>
              <a:rPr lang="en-GB" dirty="0"/>
              <a:t>6. Find a balance between sensitivity and susceptibility to false positives</a:t>
            </a:r>
          </a:p>
        </p:txBody>
      </p:sp>
      <p:sp>
        <p:nvSpPr>
          <p:cNvPr id="3" name="Content Placeholder 2">
            <a:extLst>
              <a:ext uri="{FF2B5EF4-FFF2-40B4-BE49-F238E27FC236}">
                <a16:creationId xmlns:a16="http://schemas.microsoft.com/office/drawing/2014/main" id="{AFE093B4-633D-42C7-85B4-87CB8B82F72F}"/>
              </a:ext>
            </a:extLst>
          </p:cNvPr>
          <p:cNvSpPr>
            <a:spLocks noGrp="1"/>
          </p:cNvSpPr>
          <p:nvPr>
            <p:ph idx="1"/>
          </p:nvPr>
        </p:nvSpPr>
        <p:spPr/>
        <p:txBody>
          <a:bodyPr/>
          <a:lstStyle/>
          <a:p>
            <a:r>
              <a:rPr lang="en-GB" dirty="0"/>
              <a:t>controlling for the family-wise error (FWE) or the false discovery rate(FDR)</a:t>
            </a:r>
          </a:p>
          <a:p>
            <a:r>
              <a:rPr lang="en-GB" dirty="0"/>
              <a:t>on the voxel- or cluster-level</a:t>
            </a:r>
          </a:p>
          <a:p>
            <a:r>
              <a:rPr lang="en-GB" dirty="0"/>
              <a:t>ALE-  cluster level FWE correction</a:t>
            </a:r>
          </a:p>
          <a:p>
            <a:r>
              <a:rPr lang="en-GB" dirty="0"/>
              <a:t>See later under meta-analysis techniques</a:t>
            </a:r>
          </a:p>
          <a:p>
            <a:endParaRPr lang="en-GB" dirty="0"/>
          </a:p>
          <a:p>
            <a:endParaRPr lang="en-GB" dirty="0"/>
          </a:p>
        </p:txBody>
      </p:sp>
    </p:spTree>
    <p:extLst>
      <p:ext uri="{BB962C8B-B14F-4D97-AF65-F5344CB8AC3E}">
        <p14:creationId xmlns:p14="http://schemas.microsoft.com/office/powerpoint/2010/main" val="302543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Neuroimaging Meta-Analysis</a:t>
            </a:r>
            <a:br>
              <a:rPr lang="en-US" dirty="0"/>
            </a:br>
            <a:r>
              <a:rPr lang="en-US" dirty="0"/>
              <a:t>Approaches (1)</a:t>
            </a:r>
          </a:p>
        </p:txBody>
      </p:sp>
      <p:sp>
        <p:nvSpPr>
          <p:cNvPr id="3" name="Content Placeholder 2"/>
          <p:cNvSpPr>
            <a:spLocks noGrp="1"/>
          </p:cNvSpPr>
          <p:nvPr>
            <p:ph idx="1"/>
          </p:nvPr>
        </p:nvSpPr>
        <p:spPr>
          <a:xfrm>
            <a:off x="1981200" y="1600201"/>
            <a:ext cx="8686800" cy="4525963"/>
          </a:xfrm>
        </p:spPr>
        <p:txBody>
          <a:bodyPr/>
          <a:lstStyle/>
          <a:p>
            <a:r>
              <a:rPr lang="en-US" dirty="0"/>
              <a:t>Region of Interest</a:t>
            </a:r>
          </a:p>
          <a:p>
            <a:pPr lvl="1"/>
            <a:r>
              <a:rPr lang="en-US" dirty="0"/>
              <a:t>Traditional Meta-Analysis, on mean %BOLD &amp; </a:t>
            </a:r>
            <a:r>
              <a:rPr lang="en-US" dirty="0" err="1"/>
              <a:t>stderr</a:t>
            </a:r>
            <a:endParaRPr lang="en-US" dirty="0"/>
          </a:p>
          <a:p>
            <a:pPr lvl="1"/>
            <a:r>
              <a:rPr lang="en-US" dirty="0"/>
              <a:t>Almost impossible to do</a:t>
            </a:r>
          </a:p>
          <a:p>
            <a:pPr lvl="2"/>
            <a:r>
              <a:rPr lang="en-US" dirty="0"/>
              <a:t>ROI-based results rare (exception: PET)</a:t>
            </a:r>
          </a:p>
          <a:p>
            <a:pPr lvl="2"/>
            <a:r>
              <a:rPr lang="en-US" dirty="0"/>
              <a:t>Different ROIs used by different authors</a:t>
            </a:r>
          </a:p>
          <a:p>
            <a:pPr lvl="2"/>
            <a:r>
              <a:rPr lang="en-US" dirty="0"/>
              <a:t>Heterogenous boundaries</a:t>
            </a:r>
          </a:p>
          <a:p>
            <a:pPr lvl="2"/>
            <a:r>
              <a:rPr lang="en-US" dirty="0"/>
              <a:t>Peak %BOLD useless, due to voodoo bias</a:t>
            </a:r>
          </a:p>
          <a:p>
            <a:pPr lvl="3"/>
            <a:r>
              <a:rPr lang="en-US" dirty="0"/>
              <a:t>Peak is overly-optimistic estimate of %BOLD in ROI</a:t>
            </a:r>
          </a:p>
        </p:txBody>
      </p:sp>
      <p:pic>
        <p:nvPicPr>
          <p:cNvPr id="5" name="Picture 4" descr="Br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023" y="4314149"/>
            <a:ext cx="1802127" cy="2588016"/>
          </a:xfrm>
          <a:prstGeom prst="rect">
            <a:avLst/>
          </a:prstGeom>
        </p:spPr>
      </p:pic>
      <p:sp>
        <p:nvSpPr>
          <p:cNvPr id="7" name="Rectangle 6"/>
          <p:cNvSpPr/>
          <p:nvPr/>
        </p:nvSpPr>
        <p:spPr>
          <a:xfrm>
            <a:off x="1264710" y="4847180"/>
            <a:ext cx="2094752" cy="45719"/>
          </a:xfrm>
          <a:prstGeom prst="rect">
            <a:avLst/>
          </a:prstGeom>
          <a:noFill/>
          <a:ln w="190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557214" y="6445599"/>
            <a:ext cx="1272357" cy="369332"/>
          </a:xfrm>
          <a:prstGeom prst="rect">
            <a:avLst/>
          </a:prstGeom>
          <a:noFill/>
          <a:ln>
            <a:noFill/>
          </a:ln>
        </p:spPr>
        <p:txBody>
          <a:bodyPr wrap="square" rtlCol="0">
            <a:spAutoFit/>
          </a:bodyPr>
          <a:lstStyle/>
          <a:p>
            <a:r>
              <a:rPr lang="en-US" b="1" dirty="0">
                <a:solidFill>
                  <a:srgbClr val="3366FF"/>
                </a:solidFill>
              </a:rPr>
              <a:t>MNI x-axis</a:t>
            </a:r>
          </a:p>
        </p:txBody>
      </p:sp>
      <p:sp>
        <p:nvSpPr>
          <p:cNvPr id="9" name="Line 50"/>
          <p:cNvSpPr>
            <a:spLocks noChangeShapeType="1"/>
          </p:cNvSpPr>
          <p:nvPr/>
        </p:nvSpPr>
        <p:spPr bwMode="auto">
          <a:xfrm>
            <a:off x="4243552" y="6519290"/>
            <a:ext cx="3605362" cy="0"/>
          </a:xfrm>
          <a:prstGeom prst="line">
            <a:avLst/>
          </a:prstGeom>
          <a:noFill/>
          <a:ln w="12700" cmpd="sng">
            <a:solidFill>
              <a:srgbClr val="0000FF"/>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0" name="Line 31"/>
          <p:cNvSpPr>
            <a:spLocks noChangeShapeType="1"/>
          </p:cNvSpPr>
          <p:nvPr/>
        </p:nvSpPr>
        <p:spPr bwMode="auto">
          <a:xfrm>
            <a:off x="4317784" y="6247263"/>
            <a:ext cx="3381498" cy="0"/>
          </a:xfrm>
          <a:prstGeom prst="line">
            <a:avLst/>
          </a:prstGeom>
          <a:noFill/>
          <a:ln w="12700" cmpd="sng">
            <a:solidFill>
              <a:srgbClr val="A6A6A6"/>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 name="Group 15"/>
          <p:cNvGrpSpPr/>
          <p:nvPr/>
        </p:nvGrpSpPr>
        <p:grpSpPr>
          <a:xfrm>
            <a:off x="4243553" y="5610675"/>
            <a:ext cx="3455729" cy="631398"/>
            <a:chOff x="4605383" y="5624710"/>
            <a:chExt cx="2397630" cy="435938"/>
          </a:xfrm>
        </p:grpSpPr>
        <p:sp>
          <p:nvSpPr>
            <p:cNvPr id="14" name="Freeform 13"/>
            <p:cNvSpPr/>
            <p:nvPr/>
          </p:nvSpPr>
          <p:spPr>
            <a:xfrm>
              <a:off x="4605383" y="5624710"/>
              <a:ext cx="1198824" cy="435938"/>
            </a:xfrm>
            <a:custGeom>
              <a:avLst/>
              <a:gdLst>
                <a:gd name="connsiteX0" fmla="*/ 0 w 1198824"/>
                <a:gd name="connsiteY0" fmla="*/ 429085 h 435938"/>
                <a:gd name="connsiteX1" fmla="*/ 415434 w 1198824"/>
                <a:gd name="connsiteY1" fmla="*/ 429085 h 435938"/>
                <a:gd name="connsiteX2" fmla="*/ 700303 w 1198824"/>
                <a:gd name="connsiteY2" fmla="*/ 357864 h 435938"/>
                <a:gd name="connsiteX3" fmla="*/ 866477 w 1198824"/>
                <a:gd name="connsiteY3" fmla="*/ 120460 h 435938"/>
                <a:gd name="connsiteX4" fmla="*/ 1020781 w 1198824"/>
                <a:gd name="connsiteY4" fmla="*/ 25499 h 435938"/>
                <a:gd name="connsiteX5" fmla="*/ 1127607 w 1198824"/>
                <a:gd name="connsiteY5" fmla="*/ 1758 h 435938"/>
                <a:gd name="connsiteX6" fmla="*/ 1198824 w 1198824"/>
                <a:gd name="connsiteY6" fmla="*/ 1758 h 43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24" h="435938">
                  <a:moveTo>
                    <a:pt x="0" y="429085"/>
                  </a:moveTo>
                  <a:cubicBezTo>
                    <a:pt x="149358" y="435020"/>
                    <a:pt x="298717" y="440955"/>
                    <a:pt x="415434" y="429085"/>
                  </a:cubicBezTo>
                  <a:cubicBezTo>
                    <a:pt x="532151" y="417215"/>
                    <a:pt x="625129" y="409301"/>
                    <a:pt x="700303" y="357864"/>
                  </a:cubicBezTo>
                  <a:cubicBezTo>
                    <a:pt x="775477" y="306426"/>
                    <a:pt x="813064" y="175854"/>
                    <a:pt x="866477" y="120460"/>
                  </a:cubicBezTo>
                  <a:cubicBezTo>
                    <a:pt x="919890" y="65066"/>
                    <a:pt x="977259" y="45283"/>
                    <a:pt x="1020781" y="25499"/>
                  </a:cubicBezTo>
                  <a:cubicBezTo>
                    <a:pt x="1064303" y="5715"/>
                    <a:pt x="1097933" y="5715"/>
                    <a:pt x="1127607" y="1758"/>
                  </a:cubicBezTo>
                  <a:cubicBezTo>
                    <a:pt x="1157281" y="-2199"/>
                    <a:pt x="1198824" y="1758"/>
                    <a:pt x="1198824" y="1758"/>
                  </a:cubicBezTo>
                </a:path>
              </a:pathLst>
            </a:custGeom>
            <a:ln w="5715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flipH="1">
              <a:off x="5804189" y="5624710"/>
              <a:ext cx="1198824" cy="435938"/>
            </a:xfrm>
            <a:custGeom>
              <a:avLst/>
              <a:gdLst>
                <a:gd name="connsiteX0" fmla="*/ 0 w 1198824"/>
                <a:gd name="connsiteY0" fmla="*/ 429085 h 435938"/>
                <a:gd name="connsiteX1" fmla="*/ 415434 w 1198824"/>
                <a:gd name="connsiteY1" fmla="*/ 429085 h 435938"/>
                <a:gd name="connsiteX2" fmla="*/ 700303 w 1198824"/>
                <a:gd name="connsiteY2" fmla="*/ 357864 h 435938"/>
                <a:gd name="connsiteX3" fmla="*/ 866477 w 1198824"/>
                <a:gd name="connsiteY3" fmla="*/ 120460 h 435938"/>
                <a:gd name="connsiteX4" fmla="*/ 1020781 w 1198824"/>
                <a:gd name="connsiteY4" fmla="*/ 25499 h 435938"/>
                <a:gd name="connsiteX5" fmla="*/ 1127607 w 1198824"/>
                <a:gd name="connsiteY5" fmla="*/ 1758 h 435938"/>
                <a:gd name="connsiteX6" fmla="*/ 1198824 w 1198824"/>
                <a:gd name="connsiteY6" fmla="*/ 1758 h 43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24" h="435938">
                  <a:moveTo>
                    <a:pt x="0" y="429085"/>
                  </a:moveTo>
                  <a:cubicBezTo>
                    <a:pt x="149358" y="435020"/>
                    <a:pt x="298717" y="440955"/>
                    <a:pt x="415434" y="429085"/>
                  </a:cubicBezTo>
                  <a:cubicBezTo>
                    <a:pt x="532151" y="417215"/>
                    <a:pt x="625129" y="409301"/>
                    <a:pt x="700303" y="357864"/>
                  </a:cubicBezTo>
                  <a:cubicBezTo>
                    <a:pt x="775477" y="306426"/>
                    <a:pt x="813064" y="175854"/>
                    <a:pt x="866477" y="120460"/>
                  </a:cubicBezTo>
                  <a:cubicBezTo>
                    <a:pt x="919890" y="65066"/>
                    <a:pt x="977259" y="45283"/>
                    <a:pt x="1020781" y="25499"/>
                  </a:cubicBezTo>
                  <a:cubicBezTo>
                    <a:pt x="1064303" y="5715"/>
                    <a:pt x="1097933" y="5715"/>
                    <a:pt x="1127607" y="1758"/>
                  </a:cubicBezTo>
                  <a:cubicBezTo>
                    <a:pt x="1157281" y="-2199"/>
                    <a:pt x="1198824" y="1758"/>
                    <a:pt x="1198824" y="1758"/>
                  </a:cubicBezTo>
                </a:path>
              </a:pathLst>
            </a:custGeom>
            <a:ln w="5715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 name="Freeform 18"/>
          <p:cNvSpPr/>
          <p:nvPr/>
        </p:nvSpPr>
        <p:spPr>
          <a:xfrm>
            <a:off x="4347946" y="5442857"/>
            <a:ext cx="3314700" cy="999668"/>
          </a:xfrm>
          <a:custGeom>
            <a:avLst/>
            <a:gdLst>
              <a:gd name="connsiteX0" fmla="*/ 0 w 3314700"/>
              <a:gd name="connsiteY0" fmla="*/ 431830 h 660430"/>
              <a:gd name="connsiteX1" fmla="*/ 120650 w 3314700"/>
              <a:gd name="connsiteY1" fmla="*/ 577880 h 660430"/>
              <a:gd name="connsiteX2" fmla="*/ 254000 w 3314700"/>
              <a:gd name="connsiteY2" fmla="*/ 622330 h 660430"/>
              <a:gd name="connsiteX3" fmla="*/ 400050 w 3314700"/>
              <a:gd name="connsiteY3" fmla="*/ 596930 h 660430"/>
              <a:gd name="connsiteX4" fmla="*/ 514350 w 3314700"/>
              <a:gd name="connsiteY4" fmla="*/ 495330 h 660430"/>
              <a:gd name="connsiteX5" fmla="*/ 615950 w 3314700"/>
              <a:gd name="connsiteY5" fmla="*/ 425480 h 660430"/>
              <a:gd name="connsiteX6" fmla="*/ 749300 w 3314700"/>
              <a:gd name="connsiteY6" fmla="*/ 425480 h 660430"/>
              <a:gd name="connsiteX7" fmla="*/ 901700 w 3314700"/>
              <a:gd name="connsiteY7" fmla="*/ 463580 h 660430"/>
              <a:gd name="connsiteX8" fmla="*/ 1022350 w 3314700"/>
              <a:gd name="connsiteY8" fmla="*/ 463580 h 660430"/>
              <a:gd name="connsiteX9" fmla="*/ 1092200 w 3314700"/>
              <a:gd name="connsiteY9" fmla="*/ 406430 h 660430"/>
              <a:gd name="connsiteX10" fmla="*/ 1149350 w 3314700"/>
              <a:gd name="connsiteY10" fmla="*/ 317530 h 660430"/>
              <a:gd name="connsiteX11" fmla="*/ 1200150 w 3314700"/>
              <a:gd name="connsiteY11" fmla="*/ 254030 h 660430"/>
              <a:gd name="connsiteX12" fmla="*/ 1244600 w 3314700"/>
              <a:gd name="connsiteY12" fmla="*/ 190530 h 660430"/>
              <a:gd name="connsiteX13" fmla="*/ 1339850 w 3314700"/>
              <a:gd name="connsiteY13" fmla="*/ 114330 h 660430"/>
              <a:gd name="connsiteX14" fmla="*/ 1447800 w 3314700"/>
              <a:gd name="connsiteY14" fmla="*/ 44480 h 660430"/>
              <a:gd name="connsiteX15" fmla="*/ 1619250 w 3314700"/>
              <a:gd name="connsiteY15" fmla="*/ 30 h 660430"/>
              <a:gd name="connsiteX16" fmla="*/ 1758950 w 3314700"/>
              <a:gd name="connsiteY16" fmla="*/ 50830 h 660430"/>
              <a:gd name="connsiteX17" fmla="*/ 1841500 w 3314700"/>
              <a:gd name="connsiteY17" fmla="*/ 107980 h 660430"/>
              <a:gd name="connsiteX18" fmla="*/ 1936750 w 3314700"/>
              <a:gd name="connsiteY18" fmla="*/ 241330 h 660430"/>
              <a:gd name="connsiteX19" fmla="*/ 2076450 w 3314700"/>
              <a:gd name="connsiteY19" fmla="*/ 304830 h 660430"/>
              <a:gd name="connsiteX20" fmla="*/ 2273300 w 3314700"/>
              <a:gd name="connsiteY20" fmla="*/ 273080 h 660430"/>
              <a:gd name="connsiteX21" fmla="*/ 2419350 w 3314700"/>
              <a:gd name="connsiteY21" fmla="*/ 349280 h 660430"/>
              <a:gd name="connsiteX22" fmla="*/ 2520950 w 3314700"/>
              <a:gd name="connsiteY22" fmla="*/ 457230 h 660430"/>
              <a:gd name="connsiteX23" fmla="*/ 2774950 w 3314700"/>
              <a:gd name="connsiteY23" fmla="*/ 622330 h 660430"/>
              <a:gd name="connsiteX24" fmla="*/ 2882900 w 3314700"/>
              <a:gd name="connsiteY24" fmla="*/ 660430 h 660430"/>
              <a:gd name="connsiteX25" fmla="*/ 3079750 w 3314700"/>
              <a:gd name="connsiteY25" fmla="*/ 622330 h 660430"/>
              <a:gd name="connsiteX26" fmla="*/ 3225800 w 3314700"/>
              <a:gd name="connsiteY26" fmla="*/ 469930 h 660430"/>
              <a:gd name="connsiteX27" fmla="*/ 3314700 w 3314700"/>
              <a:gd name="connsiteY27" fmla="*/ 438180 h 6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14700" h="660430">
                <a:moveTo>
                  <a:pt x="0" y="431830"/>
                </a:moveTo>
                <a:cubicBezTo>
                  <a:pt x="39158" y="488980"/>
                  <a:pt x="78317" y="546130"/>
                  <a:pt x="120650" y="577880"/>
                </a:cubicBezTo>
                <a:cubicBezTo>
                  <a:pt x="162983" y="609630"/>
                  <a:pt x="207433" y="619155"/>
                  <a:pt x="254000" y="622330"/>
                </a:cubicBezTo>
                <a:cubicBezTo>
                  <a:pt x="300567" y="625505"/>
                  <a:pt x="356658" y="618097"/>
                  <a:pt x="400050" y="596930"/>
                </a:cubicBezTo>
                <a:cubicBezTo>
                  <a:pt x="443442" y="575763"/>
                  <a:pt x="478367" y="523905"/>
                  <a:pt x="514350" y="495330"/>
                </a:cubicBezTo>
                <a:cubicBezTo>
                  <a:pt x="550333" y="466755"/>
                  <a:pt x="576792" y="437122"/>
                  <a:pt x="615950" y="425480"/>
                </a:cubicBezTo>
                <a:cubicBezTo>
                  <a:pt x="655108" y="413838"/>
                  <a:pt x="701675" y="419130"/>
                  <a:pt x="749300" y="425480"/>
                </a:cubicBezTo>
                <a:cubicBezTo>
                  <a:pt x="796925" y="431830"/>
                  <a:pt x="856192" y="457230"/>
                  <a:pt x="901700" y="463580"/>
                </a:cubicBezTo>
                <a:cubicBezTo>
                  <a:pt x="947208" y="469930"/>
                  <a:pt x="990600" y="473105"/>
                  <a:pt x="1022350" y="463580"/>
                </a:cubicBezTo>
                <a:cubicBezTo>
                  <a:pt x="1054100" y="454055"/>
                  <a:pt x="1071033" y="430772"/>
                  <a:pt x="1092200" y="406430"/>
                </a:cubicBezTo>
                <a:cubicBezTo>
                  <a:pt x="1113367" y="382088"/>
                  <a:pt x="1131358" y="342930"/>
                  <a:pt x="1149350" y="317530"/>
                </a:cubicBezTo>
                <a:cubicBezTo>
                  <a:pt x="1167342" y="292130"/>
                  <a:pt x="1184275" y="275197"/>
                  <a:pt x="1200150" y="254030"/>
                </a:cubicBezTo>
                <a:cubicBezTo>
                  <a:pt x="1216025" y="232863"/>
                  <a:pt x="1221317" y="213813"/>
                  <a:pt x="1244600" y="190530"/>
                </a:cubicBezTo>
                <a:cubicBezTo>
                  <a:pt x="1267883" y="167247"/>
                  <a:pt x="1305983" y="138672"/>
                  <a:pt x="1339850" y="114330"/>
                </a:cubicBezTo>
                <a:cubicBezTo>
                  <a:pt x="1373717" y="89988"/>
                  <a:pt x="1401233" y="63530"/>
                  <a:pt x="1447800" y="44480"/>
                </a:cubicBezTo>
                <a:cubicBezTo>
                  <a:pt x="1494367" y="25430"/>
                  <a:pt x="1567392" y="-1028"/>
                  <a:pt x="1619250" y="30"/>
                </a:cubicBezTo>
                <a:cubicBezTo>
                  <a:pt x="1671108" y="1088"/>
                  <a:pt x="1721908" y="32838"/>
                  <a:pt x="1758950" y="50830"/>
                </a:cubicBezTo>
                <a:cubicBezTo>
                  <a:pt x="1795992" y="68822"/>
                  <a:pt x="1811867" y="76230"/>
                  <a:pt x="1841500" y="107980"/>
                </a:cubicBezTo>
                <a:cubicBezTo>
                  <a:pt x="1871133" y="139730"/>
                  <a:pt x="1897592" y="208522"/>
                  <a:pt x="1936750" y="241330"/>
                </a:cubicBezTo>
                <a:cubicBezTo>
                  <a:pt x="1975908" y="274138"/>
                  <a:pt x="2020358" y="299538"/>
                  <a:pt x="2076450" y="304830"/>
                </a:cubicBezTo>
                <a:cubicBezTo>
                  <a:pt x="2132542" y="310122"/>
                  <a:pt x="2216150" y="265672"/>
                  <a:pt x="2273300" y="273080"/>
                </a:cubicBezTo>
                <a:cubicBezTo>
                  <a:pt x="2330450" y="280488"/>
                  <a:pt x="2378075" y="318588"/>
                  <a:pt x="2419350" y="349280"/>
                </a:cubicBezTo>
                <a:cubicBezTo>
                  <a:pt x="2460625" y="379972"/>
                  <a:pt x="2461683" y="411722"/>
                  <a:pt x="2520950" y="457230"/>
                </a:cubicBezTo>
                <a:cubicBezTo>
                  <a:pt x="2580217" y="502738"/>
                  <a:pt x="2714625" y="588463"/>
                  <a:pt x="2774950" y="622330"/>
                </a:cubicBezTo>
                <a:cubicBezTo>
                  <a:pt x="2835275" y="656197"/>
                  <a:pt x="2832100" y="660430"/>
                  <a:pt x="2882900" y="660430"/>
                </a:cubicBezTo>
                <a:cubicBezTo>
                  <a:pt x="2933700" y="660430"/>
                  <a:pt x="3022600" y="654080"/>
                  <a:pt x="3079750" y="622330"/>
                </a:cubicBezTo>
                <a:cubicBezTo>
                  <a:pt x="3136900" y="590580"/>
                  <a:pt x="3186642" y="500622"/>
                  <a:pt x="3225800" y="469930"/>
                </a:cubicBezTo>
                <a:cubicBezTo>
                  <a:pt x="3264958" y="439238"/>
                  <a:pt x="3314700" y="438180"/>
                  <a:pt x="3314700" y="438180"/>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Arrow Connector 20"/>
          <p:cNvCxnSpPr/>
          <p:nvPr/>
        </p:nvCxnSpPr>
        <p:spPr>
          <a:xfrm flipV="1">
            <a:off x="8100165" y="5649506"/>
            <a:ext cx="0" cy="59436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153788" y="5680728"/>
            <a:ext cx="1272357" cy="646331"/>
          </a:xfrm>
          <a:prstGeom prst="rect">
            <a:avLst/>
          </a:prstGeom>
          <a:noFill/>
          <a:ln>
            <a:noFill/>
          </a:ln>
        </p:spPr>
        <p:txBody>
          <a:bodyPr wrap="square" rtlCol="0">
            <a:spAutoFit/>
          </a:bodyPr>
          <a:lstStyle/>
          <a:p>
            <a:r>
              <a:rPr lang="en-US" b="1" dirty="0">
                <a:solidFill>
                  <a:srgbClr val="FF6600"/>
                </a:solidFill>
              </a:rPr>
              <a:t>True %BOLD</a:t>
            </a:r>
          </a:p>
        </p:txBody>
      </p:sp>
      <p:cxnSp>
        <p:nvCxnSpPr>
          <p:cNvPr id="25" name="Straight Arrow Connector 24"/>
          <p:cNvCxnSpPr/>
          <p:nvPr/>
        </p:nvCxnSpPr>
        <p:spPr>
          <a:xfrm flipH="1" flipV="1">
            <a:off x="9148244" y="5442902"/>
            <a:ext cx="4208" cy="800964"/>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290740" y="5680728"/>
            <a:ext cx="1272357" cy="646331"/>
          </a:xfrm>
          <a:prstGeom prst="rect">
            <a:avLst/>
          </a:prstGeom>
          <a:noFill/>
          <a:ln>
            <a:noFill/>
          </a:ln>
        </p:spPr>
        <p:txBody>
          <a:bodyPr wrap="square" rtlCol="0">
            <a:spAutoFit/>
          </a:bodyPr>
          <a:lstStyle/>
          <a:p>
            <a:r>
              <a:rPr lang="en-US" b="1" dirty="0">
                <a:solidFill>
                  <a:schemeClr val="accent1"/>
                </a:solidFill>
              </a:rPr>
              <a:t>Estimated</a:t>
            </a:r>
            <a:br>
              <a:rPr lang="en-US" b="1" dirty="0">
                <a:solidFill>
                  <a:schemeClr val="accent1"/>
                </a:solidFill>
              </a:rPr>
            </a:br>
            <a:r>
              <a:rPr lang="en-US" b="1" dirty="0">
                <a:solidFill>
                  <a:schemeClr val="accent1"/>
                </a:solidFill>
              </a:rPr>
              <a:t>%BOLD</a:t>
            </a:r>
          </a:p>
        </p:txBody>
      </p:sp>
      <p:sp>
        <p:nvSpPr>
          <p:cNvPr id="28" name="Line 31"/>
          <p:cNvSpPr>
            <a:spLocks noChangeShapeType="1"/>
          </p:cNvSpPr>
          <p:nvPr/>
        </p:nvSpPr>
        <p:spPr bwMode="auto">
          <a:xfrm>
            <a:off x="5013647" y="5608157"/>
            <a:ext cx="3356259" cy="0"/>
          </a:xfrm>
          <a:prstGeom prst="line">
            <a:avLst/>
          </a:prstGeom>
          <a:noFill/>
          <a:ln w="19050" cmpd="sng">
            <a:solidFill>
              <a:srgbClr val="A6A6A6"/>
            </a:solidFill>
            <a:prstDash val="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31"/>
          <p:cNvSpPr>
            <a:spLocks noChangeShapeType="1"/>
          </p:cNvSpPr>
          <p:nvPr/>
        </p:nvSpPr>
        <p:spPr bwMode="auto">
          <a:xfrm>
            <a:off x="5013647" y="5442902"/>
            <a:ext cx="4412497" cy="0"/>
          </a:xfrm>
          <a:prstGeom prst="line">
            <a:avLst/>
          </a:prstGeom>
          <a:noFill/>
          <a:ln w="19050" cmpd="sng">
            <a:solidFill>
              <a:srgbClr val="A6A6A6"/>
            </a:solidFill>
            <a:prstDash val="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TextBox 5">
            <a:extLst>
              <a:ext uri="{FF2B5EF4-FFF2-40B4-BE49-F238E27FC236}">
                <a16:creationId xmlns:a16="http://schemas.microsoft.com/office/drawing/2014/main" id="{FD4BA236-BA25-4715-AE38-C91510923C4B}"/>
              </a:ext>
            </a:extLst>
          </p:cNvPr>
          <p:cNvSpPr txBox="1"/>
          <p:nvPr/>
        </p:nvSpPr>
        <p:spPr>
          <a:xfrm>
            <a:off x="7699282" y="12242"/>
            <a:ext cx="4472443" cy="923330"/>
          </a:xfrm>
          <a:prstGeom prst="rect">
            <a:avLst/>
          </a:prstGeom>
          <a:noFill/>
        </p:spPr>
        <p:txBody>
          <a:bodyPr wrap="none" rtlCol="0">
            <a:spAutoFit/>
          </a:bodyPr>
          <a:lstStyle/>
          <a:p>
            <a:r>
              <a:rPr lang="en-GB" dirty="0"/>
              <a:t>Thomas Nichols, </a:t>
            </a:r>
            <a:r>
              <a:rPr lang="en-US" dirty="0"/>
              <a:t>Neuroimaging Meta-Analysis</a:t>
            </a:r>
            <a:br>
              <a:rPr lang="en-US" dirty="0"/>
            </a:br>
            <a:r>
              <a:rPr lang="en-US" dirty="0"/>
              <a:t>OHBM Educational Course, 2018</a:t>
            </a:r>
          </a:p>
          <a:p>
            <a:endParaRPr lang="en-GB" dirty="0"/>
          </a:p>
        </p:txBody>
      </p:sp>
    </p:spTree>
    <p:extLst>
      <p:ext uri="{BB962C8B-B14F-4D97-AF65-F5344CB8AC3E}">
        <p14:creationId xmlns:p14="http://schemas.microsoft.com/office/powerpoint/2010/main" val="62828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8BB-FCBC-4FEB-AECC-8F040B5D80BE}"/>
              </a:ext>
            </a:extLst>
          </p:cNvPr>
          <p:cNvSpPr>
            <a:spLocks noGrp="1"/>
          </p:cNvSpPr>
          <p:nvPr>
            <p:ph type="title"/>
          </p:nvPr>
        </p:nvSpPr>
        <p:spPr/>
        <p:txBody>
          <a:bodyPr/>
          <a:lstStyle/>
          <a:p>
            <a:r>
              <a:rPr lang="en-GB" dirty="0"/>
              <a:t>Intensity Based meta-analysis (IBMA)</a:t>
            </a:r>
          </a:p>
        </p:txBody>
      </p:sp>
      <p:sp>
        <p:nvSpPr>
          <p:cNvPr id="3" name="Content Placeholder 2">
            <a:extLst>
              <a:ext uri="{FF2B5EF4-FFF2-40B4-BE49-F238E27FC236}">
                <a16:creationId xmlns:a16="http://schemas.microsoft.com/office/drawing/2014/main" id="{C22E6593-49C2-4E28-B4E7-BC87C527D8D1}"/>
              </a:ext>
            </a:extLst>
          </p:cNvPr>
          <p:cNvSpPr>
            <a:spLocks noGrp="1"/>
          </p:cNvSpPr>
          <p:nvPr>
            <p:ph idx="1"/>
          </p:nvPr>
        </p:nvSpPr>
        <p:spPr/>
        <p:txBody>
          <a:bodyPr>
            <a:normAutofit/>
          </a:bodyPr>
          <a:lstStyle/>
          <a:p>
            <a:r>
              <a:rPr lang="en-US" dirty="0"/>
              <a:t>Access to statistical maps of whole brain data</a:t>
            </a:r>
          </a:p>
          <a:p>
            <a:r>
              <a:rPr lang="en-US" dirty="0"/>
              <a:t>Subthreshold but consistent signal</a:t>
            </a:r>
          </a:p>
          <a:p>
            <a:pPr marL="0" indent="0">
              <a:buNone/>
            </a:pPr>
            <a:endParaRPr lang="en-GB" dirty="0"/>
          </a:p>
          <a:p>
            <a:endParaRPr lang="en-GB" dirty="0"/>
          </a:p>
        </p:txBody>
      </p:sp>
    </p:spTree>
    <p:extLst>
      <p:ext uri="{BB962C8B-B14F-4D97-AF65-F5344CB8AC3E}">
        <p14:creationId xmlns:p14="http://schemas.microsoft.com/office/powerpoint/2010/main" val="260835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actical Image-Based Meta-Analysis">
            <a:extLst>
              <a:ext uri="{FF2B5EF4-FFF2-40B4-BE49-F238E27FC236}">
                <a16:creationId xmlns:a16="http://schemas.microsoft.com/office/drawing/2014/main" id="{D40DD01F-E131-4890-951C-717C75A28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358" y="645962"/>
            <a:ext cx="6732170" cy="37227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CE9BAC-AF5A-4FB8-A86F-2CD38E9ADB99}"/>
              </a:ext>
            </a:extLst>
          </p:cNvPr>
          <p:cNvSpPr/>
          <p:nvPr/>
        </p:nvSpPr>
        <p:spPr>
          <a:xfrm>
            <a:off x="2967789" y="5888872"/>
            <a:ext cx="9224211" cy="369332"/>
          </a:xfrm>
          <a:prstGeom prst="rect">
            <a:avLst/>
          </a:prstGeom>
        </p:spPr>
        <p:txBody>
          <a:bodyPr wrap="square">
            <a:spAutoFit/>
          </a:bodyPr>
          <a:lstStyle/>
          <a:p>
            <a:r>
              <a:rPr lang="en-GB" dirty="0"/>
              <a:t>Camille </a:t>
            </a:r>
            <a:r>
              <a:rPr lang="en-GB" dirty="0" err="1"/>
              <a:t>Maumet</a:t>
            </a:r>
            <a:r>
              <a:rPr lang="en-GB" dirty="0"/>
              <a:t>, </a:t>
            </a:r>
            <a:r>
              <a:rPr lang="en-US" dirty="0"/>
              <a:t>Neuroimaging Meta-Analysis, OHBM Educational Course, 2017</a:t>
            </a:r>
          </a:p>
        </p:txBody>
      </p:sp>
    </p:spTree>
    <p:extLst>
      <p:ext uri="{BB962C8B-B14F-4D97-AF65-F5344CB8AC3E}">
        <p14:creationId xmlns:p14="http://schemas.microsoft.com/office/powerpoint/2010/main" val="312630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D68A-5F49-45FD-90DF-C1F2D5CAD2E1}"/>
              </a:ext>
            </a:extLst>
          </p:cNvPr>
          <p:cNvSpPr>
            <a:spLocks noGrp="1"/>
          </p:cNvSpPr>
          <p:nvPr>
            <p:ph type="title"/>
          </p:nvPr>
        </p:nvSpPr>
        <p:spPr/>
        <p:txBody>
          <a:bodyPr/>
          <a:lstStyle/>
          <a:p>
            <a:r>
              <a:rPr lang="en-GB" dirty="0"/>
              <a:t>IBMA (3)- statistical approaches </a:t>
            </a:r>
          </a:p>
        </p:txBody>
      </p:sp>
      <p:sp>
        <p:nvSpPr>
          <p:cNvPr id="3" name="Content Placeholder 2">
            <a:extLst>
              <a:ext uri="{FF2B5EF4-FFF2-40B4-BE49-F238E27FC236}">
                <a16:creationId xmlns:a16="http://schemas.microsoft.com/office/drawing/2014/main" id="{C5708878-B1D9-442B-8D16-F5BD4B5B6383}"/>
              </a:ext>
            </a:extLst>
          </p:cNvPr>
          <p:cNvSpPr>
            <a:spLocks noGrp="1"/>
          </p:cNvSpPr>
          <p:nvPr>
            <p:ph idx="1"/>
          </p:nvPr>
        </p:nvSpPr>
        <p:spPr/>
        <p:txBody>
          <a:bodyPr/>
          <a:lstStyle/>
          <a:p>
            <a:r>
              <a:rPr lang="en-US" dirty="0"/>
              <a:t>With subjects’ statistics maps P/T/Z Images only</a:t>
            </a:r>
          </a:p>
          <a:p>
            <a:r>
              <a:rPr lang="en-US" dirty="0"/>
              <a:t>Fisher’s</a:t>
            </a:r>
          </a:p>
          <a:p>
            <a:r>
              <a:rPr lang="en-US" dirty="0"/>
              <a:t>Stouffer’s</a:t>
            </a:r>
          </a:p>
          <a:p>
            <a:r>
              <a:rPr lang="en-US" dirty="0"/>
              <a:t>Stouffer’s random effects- variability between studies</a:t>
            </a:r>
          </a:p>
          <a:p>
            <a:r>
              <a:rPr lang="en-US" dirty="0"/>
              <a:t>Weighted Stouffer’s- numbers in studies known; larger studies carry greater weight</a:t>
            </a:r>
          </a:p>
          <a:p>
            <a:endParaRPr lang="en-GB" dirty="0"/>
          </a:p>
          <a:p>
            <a:endParaRPr lang="en-GB" dirty="0"/>
          </a:p>
        </p:txBody>
      </p:sp>
    </p:spTree>
    <p:extLst>
      <p:ext uri="{BB962C8B-B14F-4D97-AF65-F5344CB8AC3E}">
        <p14:creationId xmlns:p14="http://schemas.microsoft.com/office/powerpoint/2010/main" val="92178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688C-6810-4906-96DD-F1C59470E4BA}"/>
              </a:ext>
            </a:extLst>
          </p:cNvPr>
          <p:cNvSpPr>
            <a:spLocks noGrp="1"/>
          </p:cNvSpPr>
          <p:nvPr>
            <p:ph type="title"/>
          </p:nvPr>
        </p:nvSpPr>
        <p:spPr/>
        <p:txBody>
          <a:bodyPr/>
          <a:lstStyle/>
          <a:p>
            <a:r>
              <a:rPr lang="en-GB" dirty="0"/>
              <a:t>IBMA (3)</a:t>
            </a:r>
          </a:p>
        </p:txBody>
      </p:sp>
      <p:sp>
        <p:nvSpPr>
          <p:cNvPr id="3" name="Content Placeholder 2">
            <a:extLst>
              <a:ext uri="{FF2B5EF4-FFF2-40B4-BE49-F238E27FC236}">
                <a16:creationId xmlns:a16="http://schemas.microsoft.com/office/drawing/2014/main" id="{13B77BE3-582A-41CA-AABE-FFE5BBF9D52B}"/>
              </a:ext>
            </a:extLst>
          </p:cNvPr>
          <p:cNvSpPr>
            <a:spLocks noGrp="1"/>
          </p:cNvSpPr>
          <p:nvPr>
            <p:ph idx="1"/>
          </p:nvPr>
        </p:nvSpPr>
        <p:spPr/>
        <p:txBody>
          <a:bodyPr>
            <a:normAutofit/>
          </a:bodyPr>
          <a:lstStyle/>
          <a:p>
            <a:pPr lvl="1"/>
            <a:r>
              <a:rPr lang="en-US" dirty="0"/>
              <a:t>With Contrast of Parameter Estimate (COPE) only (Effect size images)</a:t>
            </a:r>
          </a:p>
          <a:p>
            <a:pPr lvl="2"/>
            <a:r>
              <a:rPr lang="en-US" dirty="0"/>
              <a:t>Only allows random-effects model without weights</a:t>
            </a:r>
          </a:p>
          <a:p>
            <a:pPr lvl="1"/>
            <a:r>
              <a:rPr lang="en-US" dirty="0"/>
              <a:t>With COPE’s &amp; VARCOPES (variance)</a:t>
            </a:r>
          </a:p>
          <a:p>
            <a:pPr lvl="1"/>
            <a:r>
              <a:rPr lang="en-US" b="1" dirty="0"/>
              <a:t>Gold standard </a:t>
            </a:r>
            <a:r>
              <a:rPr lang="en-US" dirty="0"/>
              <a:t>3</a:t>
            </a:r>
            <a:r>
              <a:rPr lang="en-US" baseline="30000" dirty="0"/>
              <a:t>rd</a:t>
            </a:r>
            <a:r>
              <a:rPr lang="en-US" dirty="0"/>
              <a:t> level mixed effects model</a:t>
            </a:r>
          </a:p>
          <a:p>
            <a:pPr lvl="2"/>
            <a:r>
              <a:rPr lang="en-US" dirty="0"/>
              <a:t>FSL’s FEAT/FLAME</a:t>
            </a:r>
            <a:r>
              <a:rPr lang="en-US" i="1" dirty="0"/>
              <a:t> </a:t>
            </a:r>
            <a:r>
              <a:rPr lang="en-US" dirty="0"/>
              <a:t>2</a:t>
            </a:r>
            <a:r>
              <a:rPr lang="en-US" baseline="30000" dirty="0"/>
              <a:t>nd</a:t>
            </a:r>
            <a:r>
              <a:rPr lang="en-US" dirty="0"/>
              <a:t>-level FLAME: Combining subjects</a:t>
            </a:r>
          </a:p>
          <a:p>
            <a:pPr lvl="3"/>
            <a:r>
              <a:rPr lang="en-US" dirty="0"/>
              <a:t>3</a:t>
            </a:r>
            <a:r>
              <a:rPr lang="en-US" baseline="30000" dirty="0"/>
              <a:t>rd</a:t>
            </a:r>
            <a:r>
              <a:rPr lang="en-US" dirty="0"/>
              <a:t>-level FLAME: Combining studies</a:t>
            </a:r>
          </a:p>
          <a:p>
            <a:pPr lvl="2"/>
            <a:r>
              <a:rPr lang="en-US" dirty="0"/>
              <a:t>Allows meta-regression</a:t>
            </a:r>
          </a:p>
          <a:p>
            <a:pPr lvl="2"/>
            <a:endParaRPr lang="en-US" dirty="0"/>
          </a:p>
          <a:p>
            <a:pPr lvl="1"/>
            <a:r>
              <a:rPr lang="en-US" dirty="0"/>
              <a:t>Units of Contrast maps need to be the same- different packages scale contrast data differently and this needs to be accounted for. </a:t>
            </a:r>
            <a:endParaRPr lang="en-GB" dirty="0"/>
          </a:p>
          <a:p>
            <a:pPr lvl="1"/>
            <a:r>
              <a:rPr lang="en-GB" dirty="0"/>
              <a:t>Imaging data rarely shared and this is limiting. </a:t>
            </a:r>
          </a:p>
        </p:txBody>
      </p:sp>
    </p:spTree>
    <p:extLst>
      <p:ext uri="{BB962C8B-B14F-4D97-AF65-F5344CB8AC3E}">
        <p14:creationId xmlns:p14="http://schemas.microsoft.com/office/powerpoint/2010/main" val="84371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02EE-9A0D-4B37-BCC3-BF952F5D0F40}"/>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1EEABCDD-1781-4B95-B243-405923F11F16}"/>
              </a:ext>
            </a:extLst>
          </p:cNvPr>
          <p:cNvSpPr>
            <a:spLocks noGrp="1"/>
          </p:cNvSpPr>
          <p:nvPr>
            <p:ph idx="1"/>
          </p:nvPr>
        </p:nvSpPr>
        <p:spPr/>
        <p:txBody>
          <a:bodyPr/>
          <a:lstStyle/>
          <a:p>
            <a:r>
              <a:rPr lang="en-GB" dirty="0"/>
              <a:t>Why?</a:t>
            </a:r>
          </a:p>
          <a:p>
            <a:r>
              <a:rPr lang="en-GB" dirty="0"/>
              <a:t>Important steps</a:t>
            </a:r>
          </a:p>
          <a:p>
            <a:r>
              <a:rPr lang="en-GB" dirty="0"/>
              <a:t>Meta-analysis techniques</a:t>
            </a:r>
          </a:p>
          <a:p>
            <a:r>
              <a:rPr lang="en-GB" dirty="0"/>
              <a:t>Limitations/pitfalls</a:t>
            </a:r>
          </a:p>
        </p:txBody>
      </p:sp>
    </p:spTree>
    <p:extLst>
      <p:ext uri="{BB962C8B-B14F-4D97-AF65-F5344CB8AC3E}">
        <p14:creationId xmlns:p14="http://schemas.microsoft.com/office/powerpoint/2010/main" val="951763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Neuroimaging Meta-Analysis</a:t>
            </a:r>
            <a:br>
              <a:rPr lang="en-US" dirty="0"/>
            </a:br>
            <a:r>
              <a:rPr lang="en-US" dirty="0"/>
              <a:t>Approaches (3)</a:t>
            </a:r>
          </a:p>
        </p:txBody>
      </p:sp>
      <p:sp>
        <p:nvSpPr>
          <p:cNvPr id="3" name="Content Placeholder 2"/>
          <p:cNvSpPr>
            <a:spLocks noGrp="1"/>
          </p:cNvSpPr>
          <p:nvPr>
            <p:ph idx="1"/>
          </p:nvPr>
        </p:nvSpPr>
        <p:spPr>
          <a:xfrm>
            <a:off x="1981200" y="1600200"/>
            <a:ext cx="8686800" cy="5257800"/>
          </a:xfrm>
        </p:spPr>
        <p:txBody>
          <a:bodyPr>
            <a:normAutofit/>
          </a:bodyPr>
          <a:lstStyle/>
          <a:p>
            <a:r>
              <a:rPr lang="en-US" dirty="0"/>
              <a:t>Coordinate-Based Meta-Analysis (CBMA)</a:t>
            </a:r>
          </a:p>
          <a:p>
            <a:pPr lvl="1"/>
            <a:r>
              <a:rPr lang="en-US" dirty="0" err="1"/>
              <a:t>x,y,z</a:t>
            </a:r>
            <a:r>
              <a:rPr lang="en-US" dirty="0"/>
              <a:t> locations only</a:t>
            </a:r>
          </a:p>
          <a:p>
            <a:pPr lvl="2"/>
            <a:r>
              <a:rPr lang="en-US" dirty="0"/>
              <a:t>Activation Likelihood Estimation (ALE)</a:t>
            </a:r>
          </a:p>
          <a:p>
            <a:pPr lvl="2"/>
            <a:endParaRPr lang="en-US" dirty="0"/>
          </a:p>
          <a:p>
            <a:pPr lvl="4"/>
            <a:endParaRPr lang="en-US" dirty="0"/>
          </a:p>
          <a:p>
            <a:pPr lvl="4"/>
            <a:endParaRPr lang="en-US" dirty="0"/>
          </a:p>
          <a:p>
            <a:pPr lvl="2"/>
            <a:r>
              <a:rPr lang="en-US" dirty="0"/>
              <a:t>Multilevel Kernel Density Analysis (MKDA)</a:t>
            </a:r>
          </a:p>
          <a:p>
            <a:pPr lvl="1"/>
            <a:endParaRPr lang="en-US" dirty="0"/>
          </a:p>
          <a:p>
            <a:pPr lvl="1"/>
            <a:r>
              <a:rPr lang="en-US" dirty="0" err="1"/>
              <a:t>x,y,z</a:t>
            </a:r>
            <a:r>
              <a:rPr lang="en-US" dirty="0"/>
              <a:t> and Z-value</a:t>
            </a:r>
          </a:p>
          <a:p>
            <a:pPr lvl="2"/>
            <a:r>
              <a:rPr lang="en-US" dirty="0"/>
              <a:t>Signed Differential Mapping (SDM)</a:t>
            </a:r>
          </a:p>
        </p:txBody>
      </p:sp>
      <p:sp>
        <p:nvSpPr>
          <p:cNvPr id="8" name="TextBox 7"/>
          <p:cNvSpPr txBox="1"/>
          <p:nvPr/>
        </p:nvSpPr>
        <p:spPr>
          <a:xfrm>
            <a:off x="3163211" y="3036569"/>
            <a:ext cx="7504791" cy="1200329"/>
          </a:xfrm>
          <a:prstGeom prst="rect">
            <a:avLst/>
          </a:prstGeom>
          <a:noFill/>
        </p:spPr>
        <p:txBody>
          <a:bodyPr wrap="square" rtlCol="0">
            <a:spAutoFit/>
          </a:bodyPr>
          <a:lstStyle/>
          <a:p>
            <a:pPr defTabSz="457200"/>
            <a:r>
              <a:rPr lang="en-US" sz="1200" b="1" dirty="0" err="1">
                <a:solidFill>
                  <a:prstClr val="black"/>
                </a:solidFill>
                <a:latin typeface="Calibri"/>
              </a:rPr>
              <a:t>Turkeltaub</a:t>
            </a:r>
            <a:r>
              <a:rPr lang="en-US" sz="1200" b="1" dirty="0">
                <a:solidFill>
                  <a:prstClr val="black"/>
                </a:solidFill>
                <a:latin typeface="Calibri"/>
              </a:rPr>
              <a:t> et al. (2002).</a:t>
            </a:r>
            <a:r>
              <a:rPr lang="en-US" sz="1200" dirty="0">
                <a:solidFill>
                  <a:prstClr val="black"/>
                </a:solidFill>
                <a:latin typeface="Calibri"/>
              </a:rPr>
              <a:t> Meta-analysis of the functional neuroanatomy of single-word reading: method and validation. </a:t>
            </a:r>
            <a:r>
              <a:rPr lang="en-US" sz="1200" i="1" dirty="0">
                <a:solidFill>
                  <a:prstClr val="black"/>
                </a:solidFill>
                <a:latin typeface="Calibri"/>
              </a:rPr>
              <a:t>NeuroImage</a:t>
            </a:r>
            <a:r>
              <a:rPr lang="en-US" sz="1200" dirty="0">
                <a:solidFill>
                  <a:prstClr val="black"/>
                </a:solidFill>
                <a:latin typeface="Calibri"/>
              </a:rPr>
              <a:t>, 16(3), 765–780.</a:t>
            </a:r>
          </a:p>
          <a:p>
            <a:pPr defTabSz="457200"/>
            <a:r>
              <a:rPr lang="en-US" sz="1200" b="1" dirty="0" err="1">
                <a:solidFill>
                  <a:prstClr val="black"/>
                </a:solidFill>
                <a:latin typeface="Calibri"/>
              </a:rPr>
              <a:t>Eickhoff</a:t>
            </a:r>
            <a:r>
              <a:rPr lang="en-US" sz="1200" b="1" dirty="0">
                <a:solidFill>
                  <a:prstClr val="black"/>
                </a:solidFill>
                <a:latin typeface="Calibri"/>
              </a:rPr>
              <a:t> et al. (2009).</a:t>
            </a:r>
            <a:r>
              <a:rPr lang="en-US" sz="1200" dirty="0">
                <a:solidFill>
                  <a:prstClr val="black"/>
                </a:solidFill>
                <a:latin typeface="Calibri"/>
              </a:rPr>
              <a:t> Coordinate-based activation likelihood estimation meta-analysis of neuroimaging data: a random-effects approach based on empirical estimates of spatial uncertainty. </a:t>
            </a:r>
            <a:r>
              <a:rPr lang="en-US" sz="1200" i="1" dirty="0">
                <a:solidFill>
                  <a:prstClr val="black"/>
                </a:solidFill>
                <a:latin typeface="Calibri"/>
              </a:rPr>
              <a:t>Human Brain Mapping</a:t>
            </a:r>
            <a:r>
              <a:rPr lang="en-US" sz="1200" dirty="0">
                <a:solidFill>
                  <a:prstClr val="black"/>
                </a:solidFill>
                <a:latin typeface="Calibri"/>
              </a:rPr>
              <a:t>, 30(9), 2907-26.</a:t>
            </a:r>
          </a:p>
          <a:p>
            <a:pPr defTabSz="457200"/>
            <a:r>
              <a:rPr lang="en-US" sz="1200" b="1" dirty="0" err="1">
                <a:solidFill>
                  <a:prstClr val="black"/>
                </a:solidFill>
                <a:latin typeface="Calibri"/>
              </a:rPr>
              <a:t>Eickhoff</a:t>
            </a:r>
            <a:r>
              <a:rPr lang="en-US" sz="1200" b="1" dirty="0">
                <a:solidFill>
                  <a:prstClr val="black"/>
                </a:solidFill>
                <a:latin typeface="Calibri"/>
              </a:rPr>
              <a:t> et al. (2012).</a:t>
            </a:r>
            <a:r>
              <a:rPr lang="en-US" sz="1200" dirty="0">
                <a:solidFill>
                  <a:prstClr val="black"/>
                </a:solidFill>
                <a:latin typeface="Calibri"/>
              </a:rPr>
              <a:t> Activation likelihood estimation meta-analysis revisited. </a:t>
            </a:r>
            <a:r>
              <a:rPr lang="en-US" sz="1200" i="1" dirty="0">
                <a:solidFill>
                  <a:prstClr val="black"/>
                </a:solidFill>
                <a:latin typeface="Calibri"/>
              </a:rPr>
              <a:t>NeuroImage</a:t>
            </a:r>
            <a:r>
              <a:rPr lang="en-US" sz="1200" dirty="0">
                <a:solidFill>
                  <a:prstClr val="black"/>
                </a:solidFill>
                <a:latin typeface="Calibri"/>
              </a:rPr>
              <a:t>, 59(3), 2349–61</a:t>
            </a:r>
          </a:p>
          <a:p>
            <a:pPr defTabSz="457200"/>
            <a:endParaRPr lang="en-US" sz="1200" dirty="0">
              <a:solidFill>
                <a:prstClr val="black"/>
              </a:solidFill>
              <a:latin typeface="Calibri"/>
            </a:endParaRPr>
          </a:p>
        </p:txBody>
      </p:sp>
      <p:sp>
        <p:nvSpPr>
          <p:cNvPr id="9" name="TextBox 8"/>
          <p:cNvSpPr txBox="1"/>
          <p:nvPr/>
        </p:nvSpPr>
        <p:spPr>
          <a:xfrm>
            <a:off x="3163211" y="4684934"/>
            <a:ext cx="7504790" cy="830997"/>
          </a:xfrm>
          <a:prstGeom prst="rect">
            <a:avLst/>
          </a:prstGeom>
          <a:noFill/>
        </p:spPr>
        <p:txBody>
          <a:bodyPr wrap="square" rtlCol="0">
            <a:spAutoFit/>
          </a:bodyPr>
          <a:lstStyle/>
          <a:p>
            <a:pPr defTabSz="457200"/>
            <a:r>
              <a:rPr lang="en-US" sz="1200" b="1" dirty="0">
                <a:solidFill>
                  <a:prstClr val="black"/>
                </a:solidFill>
                <a:latin typeface="Calibri"/>
              </a:rPr>
              <a:t>Wager et al. (2004).</a:t>
            </a:r>
            <a:r>
              <a:rPr lang="en-US" sz="1200" dirty="0">
                <a:solidFill>
                  <a:prstClr val="black"/>
                </a:solidFill>
                <a:latin typeface="Calibri"/>
              </a:rPr>
              <a:t> Neuroimaging studies of shifting attention: a meta-analysis. </a:t>
            </a:r>
            <a:r>
              <a:rPr lang="en-US" sz="1200" i="1" dirty="0">
                <a:solidFill>
                  <a:prstClr val="black"/>
                </a:solidFill>
                <a:latin typeface="Calibri"/>
              </a:rPr>
              <a:t>NeuroImage</a:t>
            </a:r>
            <a:r>
              <a:rPr lang="en-US" sz="1200" dirty="0">
                <a:solidFill>
                  <a:prstClr val="black"/>
                </a:solidFill>
                <a:latin typeface="Calibri"/>
              </a:rPr>
              <a:t> 22 (4), 1679–1693.</a:t>
            </a:r>
          </a:p>
          <a:p>
            <a:pPr defTabSz="457200"/>
            <a:r>
              <a:rPr lang="en-US" sz="1200" b="1" dirty="0" err="1">
                <a:solidFill>
                  <a:prstClr val="black"/>
                </a:solidFill>
                <a:latin typeface="Calibri"/>
              </a:rPr>
              <a:t>Kober</a:t>
            </a:r>
            <a:r>
              <a:rPr lang="en-US" sz="1200" b="1" dirty="0">
                <a:solidFill>
                  <a:prstClr val="black"/>
                </a:solidFill>
                <a:latin typeface="Calibri"/>
              </a:rPr>
              <a:t> et al. (2008).</a:t>
            </a:r>
            <a:r>
              <a:rPr lang="en-US" sz="1200" dirty="0">
                <a:solidFill>
                  <a:prstClr val="black"/>
                </a:solidFill>
                <a:latin typeface="Calibri"/>
              </a:rPr>
              <a:t> Functional grouping and cortical-subcortical interactions in emotion: a meta-analysis of neuroimaging studies. </a:t>
            </a:r>
            <a:r>
              <a:rPr lang="en-US" sz="1200" i="1" dirty="0">
                <a:solidFill>
                  <a:prstClr val="black"/>
                </a:solidFill>
                <a:latin typeface="Calibri"/>
              </a:rPr>
              <a:t>NeuroImage</a:t>
            </a:r>
            <a:r>
              <a:rPr lang="en-US" sz="1200" dirty="0">
                <a:solidFill>
                  <a:prstClr val="black"/>
                </a:solidFill>
                <a:latin typeface="Calibri"/>
              </a:rPr>
              <a:t>, 42(2), 998–1031.</a:t>
            </a:r>
          </a:p>
          <a:p>
            <a:pPr defTabSz="457200"/>
            <a:endParaRPr lang="en-US" sz="1200" dirty="0">
              <a:solidFill>
                <a:prstClr val="black"/>
              </a:solidFill>
              <a:latin typeface="Calibri"/>
            </a:endParaRPr>
          </a:p>
        </p:txBody>
      </p:sp>
      <p:sp>
        <p:nvSpPr>
          <p:cNvPr id="10" name="TextBox 9"/>
          <p:cNvSpPr txBox="1"/>
          <p:nvPr/>
        </p:nvSpPr>
        <p:spPr>
          <a:xfrm>
            <a:off x="3163212" y="6117119"/>
            <a:ext cx="7504789" cy="646331"/>
          </a:xfrm>
          <a:prstGeom prst="rect">
            <a:avLst/>
          </a:prstGeom>
          <a:noFill/>
        </p:spPr>
        <p:txBody>
          <a:bodyPr wrap="square" rtlCol="0">
            <a:spAutoFit/>
          </a:bodyPr>
          <a:lstStyle/>
          <a:p>
            <a:pPr defTabSz="457200"/>
            <a:r>
              <a:rPr lang="en-US" sz="1200" b="1" dirty="0" err="1">
                <a:solidFill>
                  <a:prstClr val="black"/>
                </a:solidFill>
                <a:latin typeface="Calibri"/>
              </a:rPr>
              <a:t>Radua</a:t>
            </a:r>
            <a:r>
              <a:rPr lang="en-US" sz="1200" b="1" dirty="0">
                <a:solidFill>
                  <a:prstClr val="black"/>
                </a:solidFill>
                <a:latin typeface="Calibri"/>
              </a:rPr>
              <a:t> &amp; </a:t>
            </a:r>
            <a:r>
              <a:rPr lang="en-US" sz="1200" b="1" dirty="0" err="1">
                <a:solidFill>
                  <a:prstClr val="black"/>
                </a:solidFill>
                <a:latin typeface="Calibri"/>
              </a:rPr>
              <a:t>Mataix</a:t>
            </a:r>
            <a:r>
              <a:rPr lang="en-US" sz="1200" b="1" dirty="0">
                <a:solidFill>
                  <a:prstClr val="black"/>
                </a:solidFill>
                <a:latin typeface="Calibri"/>
              </a:rPr>
              <a:t>-Cols (2009).</a:t>
            </a:r>
            <a:r>
              <a:rPr lang="en-US" sz="1200" dirty="0">
                <a:solidFill>
                  <a:prstClr val="black"/>
                </a:solidFill>
                <a:latin typeface="Calibri"/>
              </a:rPr>
              <a:t> Voxel-wise meta-analysis of grey matter changes in obsessive-compulsive disorder. </a:t>
            </a:r>
            <a:r>
              <a:rPr lang="en-US" sz="1200" i="1" dirty="0">
                <a:solidFill>
                  <a:prstClr val="black"/>
                </a:solidFill>
                <a:latin typeface="Calibri"/>
              </a:rPr>
              <a:t>British Journal of Psychiatry</a:t>
            </a:r>
            <a:r>
              <a:rPr lang="en-US" sz="1200" dirty="0">
                <a:solidFill>
                  <a:prstClr val="black"/>
                </a:solidFill>
                <a:latin typeface="Calibri"/>
              </a:rPr>
              <a:t>, 195:391-400.</a:t>
            </a:r>
          </a:p>
          <a:p>
            <a:pPr defTabSz="457200"/>
            <a:r>
              <a:rPr lang="en-US" sz="1200" b="1" dirty="0" err="1">
                <a:solidFill>
                  <a:prstClr val="black"/>
                </a:solidFill>
                <a:latin typeface="Calibri"/>
              </a:rPr>
              <a:t>Costafreda</a:t>
            </a:r>
            <a:r>
              <a:rPr lang="en-US" sz="1200" b="1" dirty="0">
                <a:solidFill>
                  <a:prstClr val="black"/>
                </a:solidFill>
                <a:latin typeface="Calibri"/>
              </a:rPr>
              <a:t> et al. (2009).</a:t>
            </a:r>
            <a:r>
              <a:rPr lang="en-US" sz="1200" dirty="0">
                <a:solidFill>
                  <a:prstClr val="black"/>
                </a:solidFill>
                <a:latin typeface="Calibri"/>
              </a:rPr>
              <a:t> A parametric approach to voxel- based meta-analysis. </a:t>
            </a:r>
            <a:r>
              <a:rPr lang="en-US" sz="1200" i="1" dirty="0">
                <a:solidFill>
                  <a:prstClr val="black"/>
                </a:solidFill>
                <a:latin typeface="Calibri"/>
              </a:rPr>
              <a:t>NeuroImage</a:t>
            </a:r>
            <a:r>
              <a:rPr lang="en-US" sz="1200" dirty="0">
                <a:solidFill>
                  <a:prstClr val="black"/>
                </a:solidFill>
                <a:latin typeface="Calibri"/>
              </a:rPr>
              <a:t>, 46(1):115-122.</a:t>
            </a:r>
          </a:p>
        </p:txBody>
      </p:sp>
      <p:sp>
        <p:nvSpPr>
          <p:cNvPr id="7" name="TextBox 6">
            <a:extLst>
              <a:ext uri="{FF2B5EF4-FFF2-40B4-BE49-F238E27FC236}">
                <a16:creationId xmlns:a16="http://schemas.microsoft.com/office/drawing/2014/main" id="{018C0B0B-66E8-426D-BCFA-7753A597A2EF}"/>
              </a:ext>
            </a:extLst>
          </p:cNvPr>
          <p:cNvSpPr txBox="1"/>
          <p:nvPr/>
        </p:nvSpPr>
        <p:spPr>
          <a:xfrm>
            <a:off x="4715450" y="-48528"/>
            <a:ext cx="8038024" cy="646331"/>
          </a:xfrm>
          <a:prstGeom prst="rect">
            <a:avLst/>
          </a:prstGeom>
          <a:noFill/>
        </p:spPr>
        <p:txBody>
          <a:bodyPr wrap="square" rtlCol="0">
            <a:spAutoFit/>
          </a:bodyPr>
          <a:lstStyle/>
          <a:p>
            <a:r>
              <a:rPr lang="en-GB" dirty="0"/>
              <a:t>Thomas Nichols, </a:t>
            </a:r>
            <a:r>
              <a:rPr lang="en-US" dirty="0"/>
              <a:t>Neuroimaging Meta-Analysis OHBM Educational Course, 2018</a:t>
            </a:r>
          </a:p>
          <a:p>
            <a:endParaRPr lang="en-GB" dirty="0"/>
          </a:p>
        </p:txBody>
      </p:sp>
    </p:spTree>
    <p:extLst>
      <p:ext uri="{BB962C8B-B14F-4D97-AF65-F5344CB8AC3E}">
        <p14:creationId xmlns:p14="http://schemas.microsoft.com/office/powerpoint/2010/main" val="220427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92" descr="Gaussian3.png"/>
          <p:cNvPicPr>
            <a:picLocks/>
          </p:cNvPicPr>
          <p:nvPr/>
        </p:nvPicPr>
        <p:blipFill>
          <a:blip r:embed="rId3">
            <a:alphaModFix amt="20000"/>
            <a:extLst>
              <a:ext uri="{28A0092B-C50C-407E-A947-70E740481C1C}">
                <a14:useLocalDpi xmlns:a14="http://schemas.microsoft.com/office/drawing/2010/main" val="0"/>
              </a:ext>
            </a:extLst>
          </a:blip>
          <a:stretch>
            <a:fillRect/>
          </a:stretch>
        </p:blipFill>
        <p:spPr>
          <a:xfrm>
            <a:off x="6951786" y="1580843"/>
            <a:ext cx="1276734" cy="374904"/>
          </a:xfrm>
          <a:prstGeom prst="rect">
            <a:avLst/>
          </a:prstGeom>
        </p:spPr>
      </p:pic>
      <p:pic>
        <p:nvPicPr>
          <p:cNvPr id="194" name="Picture 193"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038758" y="2029586"/>
            <a:ext cx="873125" cy="186222"/>
          </a:xfrm>
          <a:prstGeom prst="rect">
            <a:avLst/>
          </a:prstGeom>
        </p:spPr>
      </p:pic>
      <p:pic>
        <p:nvPicPr>
          <p:cNvPr id="195" name="Picture 194"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9092858" y="2029586"/>
            <a:ext cx="873125" cy="186222"/>
          </a:xfrm>
          <a:prstGeom prst="rect">
            <a:avLst/>
          </a:prstGeom>
        </p:spPr>
      </p:pic>
      <p:pic>
        <p:nvPicPr>
          <p:cNvPr id="196" name="Picture 195"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273708" y="2289286"/>
            <a:ext cx="873125" cy="186222"/>
          </a:xfrm>
          <a:prstGeom prst="rect">
            <a:avLst/>
          </a:prstGeom>
        </p:spPr>
      </p:pic>
      <p:pic>
        <p:nvPicPr>
          <p:cNvPr id="7" name="Picture 6"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372868" y="1774165"/>
            <a:ext cx="873125" cy="186222"/>
          </a:xfrm>
          <a:prstGeom prst="rect">
            <a:avLst/>
          </a:prstGeom>
        </p:spPr>
      </p:pic>
      <p:pic>
        <p:nvPicPr>
          <p:cNvPr id="188" name="Picture 187"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580426" y="1774165"/>
            <a:ext cx="873125" cy="186222"/>
          </a:xfrm>
          <a:prstGeom prst="rect">
            <a:avLst/>
          </a:prstGeom>
        </p:spPr>
      </p:pic>
      <p:pic>
        <p:nvPicPr>
          <p:cNvPr id="189" name="Picture 188"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743390" y="1774165"/>
            <a:ext cx="873125" cy="186222"/>
          </a:xfrm>
          <a:prstGeom prst="rect">
            <a:avLst/>
          </a:prstGeom>
        </p:spPr>
      </p:pic>
      <p:pic>
        <p:nvPicPr>
          <p:cNvPr id="190" name="Picture 189"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426753" y="2029586"/>
            <a:ext cx="873125" cy="186222"/>
          </a:xfrm>
          <a:prstGeom prst="rect">
            <a:avLst/>
          </a:prstGeom>
        </p:spPr>
      </p:pic>
      <p:pic>
        <p:nvPicPr>
          <p:cNvPr id="191" name="Picture 190"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480853" y="2029586"/>
            <a:ext cx="873125" cy="186222"/>
          </a:xfrm>
          <a:prstGeom prst="rect">
            <a:avLst/>
          </a:prstGeom>
        </p:spPr>
      </p:pic>
      <p:pic>
        <p:nvPicPr>
          <p:cNvPr id="192" name="Picture 191"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661703" y="2289286"/>
            <a:ext cx="873125" cy="186222"/>
          </a:xfrm>
          <a:prstGeom prst="rect">
            <a:avLst/>
          </a:prstGeom>
        </p:spPr>
      </p:pic>
      <p:grpSp>
        <p:nvGrpSpPr>
          <p:cNvPr id="58" name="Group 57"/>
          <p:cNvGrpSpPr/>
          <p:nvPr/>
        </p:nvGrpSpPr>
        <p:grpSpPr>
          <a:xfrm>
            <a:off x="6226067" y="1805768"/>
            <a:ext cx="3822700" cy="307777"/>
            <a:chOff x="4754563" y="1357313"/>
            <a:chExt cx="3822700" cy="307777"/>
          </a:xfrm>
        </p:grpSpPr>
        <p:sp>
          <p:nvSpPr>
            <p:cNvPr id="59" name="Line 4"/>
            <p:cNvSpPr>
              <a:spLocks noChangeShapeType="1"/>
            </p:cNvSpPr>
            <p:nvPr/>
          </p:nvSpPr>
          <p:spPr bwMode="auto">
            <a:xfrm>
              <a:off x="5516563" y="1511201"/>
              <a:ext cx="3060700" cy="0"/>
            </a:xfrm>
            <a:prstGeom prst="line">
              <a:avLst/>
            </a:prstGeom>
            <a:noFill/>
            <a:ln w="952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Text Box 11"/>
            <p:cNvSpPr txBox="1">
              <a:spLocks noChangeArrowheads="1"/>
            </p:cNvSpPr>
            <p:nvPr/>
          </p:nvSpPr>
          <p:spPr bwMode="auto">
            <a:xfrm>
              <a:off x="4754563" y="1357313"/>
              <a:ext cx="12414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i="1" dirty="0"/>
                <a:t>Study 1</a:t>
              </a:r>
            </a:p>
          </p:txBody>
        </p:sp>
      </p:grpSp>
      <p:grpSp>
        <p:nvGrpSpPr>
          <p:cNvPr id="19" name="Group 18"/>
          <p:cNvGrpSpPr/>
          <p:nvPr/>
        </p:nvGrpSpPr>
        <p:grpSpPr>
          <a:xfrm>
            <a:off x="1613080" y="1805768"/>
            <a:ext cx="3822700" cy="307777"/>
            <a:chOff x="4754563" y="1357313"/>
            <a:chExt cx="3822700" cy="307777"/>
          </a:xfrm>
        </p:grpSpPr>
        <p:sp>
          <p:nvSpPr>
            <p:cNvPr id="20" name="Line 4"/>
            <p:cNvSpPr>
              <a:spLocks noChangeShapeType="1"/>
            </p:cNvSpPr>
            <p:nvPr/>
          </p:nvSpPr>
          <p:spPr bwMode="auto">
            <a:xfrm>
              <a:off x="5516563" y="1511201"/>
              <a:ext cx="3060700" cy="0"/>
            </a:xfrm>
            <a:prstGeom prst="line">
              <a:avLst/>
            </a:prstGeom>
            <a:noFill/>
            <a:ln w="952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 name="Text Box 11"/>
            <p:cNvSpPr txBox="1">
              <a:spLocks noChangeArrowheads="1"/>
            </p:cNvSpPr>
            <p:nvPr/>
          </p:nvSpPr>
          <p:spPr bwMode="auto">
            <a:xfrm>
              <a:off x="4754563" y="1357313"/>
              <a:ext cx="12414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i="1" dirty="0"/>
                <a:t>Study 1</a:t>
              </a:r>
            </a:p>
          </p:txBody>
        </p:sp>
      </p:grpSp>
      <p:grpSp>
        <p:nvGrpSpPr>
          <p:cNvPr id="22" name="Group 21"/>
          <p:cNvGrpSpPr/>
          <p:nvPr/>
        </p:nvGrpSpPr>
        <p:grpSpPr>
          <a:xfrm>
            <a:off x="1613080" y="2064363"/>
            <a:ext cx="3822700" cy="307777"/>
            <a:chOff x="4754563" y="1909763"/>
            <a:chExt cx="3822700" cy="307777"/>
          </a:xfrm>
        </p:grpSpPr>
        <p:sp>
          <p:nvSpPr>
            <p:cNvPr id="23" name="Line 5"/>
            <p:cNvSpPr>
              <a:spLocks noChangeShapeType="1"/>
            </p:cNvSpPr>
            <p:nvPr/>
          </p:nvSpPr>
          <p:spPr bwMode="auto">
            <a:xfrm>
              <a:off x="5516563" y="2063651"/>
              <a:ext cx="3060700" cy="0"/>
            </a:xfrm>
            <a:prstGeom prst="line">
              <a:avLst/>
            </a:prstGeom>
            <a:noFill/>
            <a:ln w="952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Text Box 12"/>
            <p:cNvSpPr txBox="1">
              <a:spLocks noChangeArrowheads="1"/>
            </p:cNvSpPr>
            <p:nvPr/>
          </p:nvSpPr>
          <p:spPr bwMode="auto">
            <a:xfrm>
              <a:off x="4754563" y="1909763"/>
              <a:ext cx="12414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i="1" dirty="0"/>
                <a:t>Study 2</a:t>
              </a:r>
            </a:p>
          </p:txBody>
        </p:sp>
      </p:grpSp>
      <p:grpSp>
        <p:nvGrpSpPr>
          <p:cNvPr id="25" name="Group 24"/>
          <p:cNvGrpSpPr/>
          <p:nvPr/>
        </p:nvGrpSpPr>
        <p:grpSpPr>
          <a:xfrm>
            <a:off x="1613080" y="2322959"/>
            <a:ext cx="3822700" cy="307777"/>
            <a:chOff x="4754563" y="2463800"/>
            <a:chExt cx="3822700" cy="307777"/>
          </a:xfrm>
        </p:grpSpPr>
        <p:sp>
          <p:nvSpPr>
            <p:cNvPr id="26" name="Line 6"/>
            <p:cNvSpPr>
              <a:spLocks noChangeShapeType="1"/>
            </p:cNvSpPr>
            <p:nvPr/>
          </p:nvSpPr>
          <p:spPr bwMode="auto">
            <a:xfrm>
              <a:off x="5516563" y="2617688"/>
              <a:ext cx="3060700" cy="0"/>
            </a:xfrm>
            <a:prstGeom prst="line">
              <a:avLst/>
            </a:prstGeom>
            <a:noFill/>
            <a:ln w="952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Text Box 13"/>
            <p:cNvSpPr txBox="1">
              <a:spLocks noChangeArrowheads="1"/>
            </p:cNvSpPr>
            <p:nvPr/>
          </p:nvSpPr>
          <p:spPr bwMode="auto">
            <a:xfrm>
              <a:off x="4754563" y="2463800"/>
              <a:ext cx="12414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i="1" dirty="0"/>
                <a:t>Study 3</a:t>
              </a:r>
            </a:p>
          </p:txBody>
        </p:sp>
      </p:grpSp>
      <p:sp>
        <p:nvSpPr>
          <p:cNvPr id="14" name="Title 13"/>
          <p:cNvSpPr>
            <a:spLocks noGrp="1"/>
          </p:cNvSpPr>
          <p:nvPr>
            <p:ph type="title"/>
          </p:nvPr>
        </p:nvSpPr>
        <p:spPr>
          <a:xfrm>
            <a:off x="1533162" y="0"/>
            <a:ext cx="9134839" cy="827602"/>
          </a:xfrm>
        </p:spPr>
        <p:txBody>
          <a:bodyPr/>
          <a:lstStyle/>
          <a:p>
            <a:pPr algn="l"/>
            <a:r>
              <a:rPr lang="en-US" dirty="0"/>
              <a:t>ALE</a:t>
            </a:r>
          </a:p>
        </p:txBody>
      </p:sp>
      <p:sp>
        <p:nvSpPr>
          <p:cNvPr id="46" name="Oval 45"/>
          <p:cNvSpPr/>
          <p:nvPr/>
        </p:nvSpPr>
        <p:spPr>
          <a:xfrm>
            <a:off x="2763065" y="1913935"/>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965710" y="1913935"/>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132327" y="1913935"/>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817620" y="2172530"/>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051792" y="2431126"/>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871398" y="2172530"/>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6226067" y="2064363"/>
            <a:ext cx="3822700" cy="307777"/>
            <a:chOff x="4754563" y="1909763"/>
            <a:chExt cx="3822700" cy="307777"/>
          </a:xfrm>
        </p:grpSpPr>
        <p:sp>
          <p:nvSpPr>
            <p:cNvPr id="62" name="Line 5"/>
            <p:cNvSpPr>
              <a:spLocks noChangeShapeType="1"/>
            </p:cNvSpPr>
            <p:nvPr/>
          </p:nvSpPr>
          <p:spPr bwMode="auto">
            <a:xfrm>
              <a:off x="5516563" y="2063651"/>
              <a:ext cx="3060700" cy="0"/>
            </a:xfrm>
            <a:prstGeom prst="line">
              <a:avLst/>
            </a:prstGeom>
            <a:noFill/>
            <a:ln w="952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Text Box 12"/>
            <p:cNvSpPr txBox="1">
              <a:spLocks noChangeArrowheads="1"/>
            </p:cNvSpPr>
            <p:nvPr/>
          </p:nvSpPr>
          <p:spPr bwMode="auto">
            <a:xfrm>
              <a:off x="4754563" y="1909763"/>
              <a:ext cx="12414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i="1" dirty="0"/>
                <a:t>Study 2</a:t>
              </a:r>
            </a:p>
          </p:txBody>
        </p:sp>
      </p:grpSp>
      <p:grpSp>
        <p:nvGrpSpPr>
          <p:cNvPr id="64" name="Group 63"/>
          <p:cNvGrpSpPr/>
          <p:nvPr/>
        </p:nvGrpSpPr>
        <p:grpSpPr>
          <a:xfrm>
            <a:off x="6226067" y="2322959"/>
            <a:ext cx="3822700" cy="307777"/>
            <a:chOff x="4754563" y="2463800"/>
            <a:chExt cx="3822700" cy="307777"/>
          </a:xfrm>
        </p:grpSpPr>
        <p:sp>
          <p:nvSpPr>
            <p:cNvPr id="65" name="Line 6"/>
            <p:cNvSpPr>
              <a:spLocks noChangeShapeType="1"/>
            </p:cNvSpPr>
            <p:nvPr/>
          </p:nvSpPr>
          <p:spPr bwMode="auto">
            <a:xfrm>
              <a:off x="5516563" y="2617688"/>
              <a:ext cx="3060700" cy="0"/>
            </a:xfrm>
            <a:prstGeom prst="line">
              <a:avLst/>
            </a:prstGeom>
            <a:noFill/>
            <a:ln w="952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Text Box 13"/>
            <p:cNvSpPr txBox="1">
              <a:spLocks noChangeArrowheads="1"/>
            </p:cNvSpPr>
            <p:nvPr/>
          </p:nvSpPr>
          <p:spPr bwMode="auto">
            <a:xfrm>
              <a:off x="4754563" y="2463800"/>
              <a:ext cx="12414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r>
                <a:rPr lang="en-US" sz="1400" i="1" dirty="0"/>
                <a:t>Study 3</a:t>
              </a:r>
            </a:p>
          </p:txBody>
        </p:sp>
      </p:grpSp>
      <p:sp>
        <p:nvSpPr>
          <p:cNvPr id="73" name="Oval 72"/>
          <p:cNvSpPr/>
          <p:nvPr/>
        </p:nvSpPr>
        <p:spPr>
          <a:xfrm>
            <a:off x="7376052" y="1913935"/>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578697" y="1913935"/>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745314" y="1913935"/>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8430607" y="2172530"/>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664779" y="2431126"/>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9484385" y="2172530"/>
            <a:ext cx="91440" cy="914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533162" y="993395"/>
            <a:ext cx="5985597" cy="707886"/>
          </a:xfrm>
          <a:prstGeom prst="rect">
            <a:avLst/>
          </a:prstGeom>
          <a:noFill/>
        </p:spPr>
        <p:txBody>
          <a:bodyPr wrap="square" rtlCol="0">
            <a:spAutoFit/>
          </a:bodyPr>
          <a:lstStyle/>
          <a:p>
            <a:r>
              <a:rPr lang="en-US" sz="2000" dirty="0"/>
              <a:t>ALE – Activation Likelihood Estimation</a:t>
            </a:r>
            <a:br>
              <a:rPr lang="en-US" sz="2000" dirty="0"/>
            </a:br>
            <a:r>
              <a:rPr lang="en-US" sz="2000" dirty="0"/>
              <a:t>(</a:t>
            </a:r>
            <a:r>
              <a:rPr lang="en-US" sz="2000" dirty="0" err="1"/>
              <a:t>Turkeltaub</a:t>
            </a:r>
            <a:r>
              <a:rPr lang="en-US" sz="2000" dirty="0"/>
              <a:t> et al., 2002)</a:t>
            </a:r>
          </a:p>
        </p:txBody>
      </p:sp>
      <p:sp>
        <p:nvSpPr>
          <p:cNvPr id="125" name="TextBox 124"/>
          <p:cNvSpPr txBox="1"/>
          <p:nvPr/>
        </p:nvSpPr>
        <p:spPr>
          <a:xfrm>
            <a:off x="6226067" y="1102806"/>
            <a:ext cx="4025794" cy="369332"/>
          </a:xfrm>
          <a:prstGeom prst="rect">
            <a:avLst/>
          </a:prstGeom>
          <a:noFill/>
        </p:spPr>
        <p:txBody>
          <a:bodyPr wrap="square" rtlCol="0">
            <a:spAutoFit/>
          </a:bodyPr>
          <a:lstStyle/>
          <a:p>
            <a:r>
              <a:rPr lang="en-US" i="1" dirty="0"/>
              <a:t>ALE per-study map</a:t>
            </a:r>
          </a:p>
        </p:txBody>
      </p:sp>
      <p:sp>
        <p:nvSpPr>
          <p:cNvPr id="126" name="TextBox 125"/>
          <p:cNvSpPr txBox="1"/>
          <p:nvPr/>
        </p:nvSpPr>
        <p:spPr>
          <a:xfrm>
            <a:off x="6226067" y="2657488"/>
            <a:ext cx="4025794" cy="369332"/>
          </a:xfrm>
          <a:prstGeom prst="rect">
            <a:avLst/>
          </a:prstGeom>
          <a:noFill/>
        </p:spPr>
        <p:txBody>
          <a:bodyPr wrap="square" rtlCol="0">
            <a:spAutoFit/>
          </a:bodyPr>
          <a:lstStyle/>
          <a:p>
            <a:r>
              <a:rPr lang="en-US" i="1" dirty="0"/>
              <a:t>ALE map</a:t>
            </a:r>
          </a:p>
        </p:txBody>
      </p:sp>
      <p:grpSp>
        <p:nvGrpSpPr>
          <p:cNvPr id="103" name="Group 102"/>
          <p:cNvGrpSpPr/>
          <p:nvPr/>
        </p:nvGrpSpPr>
        <p:grpSpPr>
          <a:xfrm>
            <a:off x="6226067" y="3027659"/>
            <a:ext cx="3822700" cy="307777"/>
            <a:chOff x="4754563" y="1357313"/>
            <a:chExt cx="3822700" cy="307777"/>
          </a:xfrm>
        </p:grpSpPr>
        <p:sp>
          <p:nvSpPr>
            <p:cNvPr id="104" name="Line 4"/>
            <p:cNvSpPr>
              <a:spLocks noChangeShapeType="1"/>
            </p:cNvSpPr>
            <p:nvPr/>
          </p:nvSpPr>
          <p:spPr bwMode="auto">
            <a:xfrm>
              <a:off x="5516563" y="1511201"/>
              <a:ext cx="3060700" cy="0"/>
            </a:xfrm>
            <a:prstGeom prst="line">
              <a:avLst/>
            </a:prstGeom>
            <a:noFill/>
            <a:ln w="952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 name="Text Box 11"/>
            <p:cNvSpPr txBox="1">
              <a:spLocks noChangeArrowheads="1"/>
            </p:cNvSpPr>
            <p:nvPr/>
          </p:nvSpPr>
          <p:spPr bwMode="auto">
            <a:xfrm>
              <a:off x="4754563" y="1357313"/>
              <a:ext cx="12414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spcBef>
                  <a:spcPct val="50000"/>
                </a:spcBef>
              </a:pPr>
              <a:endParaRPr lang="en-US" sz="1400" i="1" dirty="0"/>
            </a:p>
          </p:txBody>
        </p:sp>
      </p:grpSp>
      <p:grpSp>
        <p:nvGrpSpPr>
          <p:cNvPr id="10" name="Group 9"/>
          <p:cNvGrpSpPr/>
          <p:nvPr/>
        </p:nvGrpSpPr>
        <p:grpSpPr>
          <a:xfrm>
            <a:off x="3328771" y="2657192"/>
            <a:ext cx="1648217" cy="369332"/>
            <a:chOff x="1804770" y="2657192"/>
            <a:chExt cx="1648217" cy="369332"/>
          </a:xfrm>
        </p:grpSpPr>
        <p:sp>
          <p:nvSpPr>
            <p:cNvPr id="16" name="TextBox 15"/>
            <p:cNvSpPr txBox="1"/>
            <p:nvPr/>
          </p:nvSpPr>
          <p:spPr>
            <a:xfrm>
              <a:off x="1804770" y="2657192"/>
              <a:ext cx="1648217" cy="369332"/>
            </a:xfrm>
            <a:prstGeom prst="rect">
              <a:avLst/>
            </a:prstGeom>
            <a:noFill/>
          </p:spPr>
          <p:txBody>
            <a:bodyPr wrap="square" rtlCol="0">
              <a:spAutoFit/>
            </a:bodyPr>
            <a:lstStyle/>
            <a:p>
              <a:r>
                <a:rPr lang="en-US" dirty="0"/>
                <a:t>kernel FHWM </a:t>
              </a:r>
              <a:r>
                <a:rPr lang="en-US" b="1" i="1" dirty="0">
                  <a:solidFill>
                    <a:schemeClr val="tx2">
                      <a:lumMod val="60000"/>
                      <a:lumOff val="40000"/>
                    </a:schemeClr>
                  </a:solidFill>
                </a:rPr>
                <a:t>f</a:t>
              </a:r>
            </a:p>
          </p:txBody>
        </p:sp>
        <p:sp>
          <p:nvSpPr>
            <p:cNvPr id="183" name="Line 50"/>
            <p:cNvSpPr>
              <a:spLocks noChangeShapeType="1"/>
            </p:cNvSpPr>
            <p:nvPr/>
          </p:nvSpPr>
          <p:spPr bwMode="auto">
            <a:xfrm>
              <a:off x="2375353" y="2662281"/>
              <a:ext cx="400524" cy="0"/>
            </a:xfrm>
            <a:prstGeom prst="line">
              <a:avLst/>
            </a:prstGeom>
            <a:noFill/>
            <a:ln w="12700" cmpd="sng">
              <a:solidFill>
                <a:schemeClr val="tx2">
                  <a:lumMod val="60000"/>
                  <a:lumOff val="40000"/>
                </a:schemeClr>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grpSp>
      <p:pic>
        <p:nvPicPr>
          <p:cNvPr id="197" name="Picture 196" descr="Gaussian3.png"/>
          <p:cNvPicPr>
            <a:picLocks/>
          </p:cNvPicPr>
          <p:nvPr/>
        </p:nvPicPr>
        <p:blipFill>
          <a:blip r:embed="rId3">
            <a:alphaModFix amt="20000"/>
            <a:extLst>
              <a:ext uri="{28A0092B-C50C-407E-A947-70E740481C1C}">
                <a14:useLocalDpi xmlns:a14="http://schemas.microsoft.com/office/drawing/2010/main" val="0"/>
              </a:ext>
            </a:extLst>
          </a:blip>
          <a:stretch>
            <a:fillRect/>
          </a:stretch>
        </p:blipFill>
        <p:spPr>
          <a:xfrm>
            <a:off x="6951786" y="2806642"/>
            <a:ext cx="1276734" cy="374904"/>
          </a:xfrm>
          <a:prstGeom prst="rect">
            <a:avLst/>
          </a:prstGeom>
        </p:spPr>
      </p:pic>
      <p:pic>
        <p:nvPicPr>
          <p:cNvPr id="198" name="Picture 197"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038758" y="2911476"/>
            <a:ext cx="1108075" cy="270071"/>
          </a:xfrm>
          <a:prstGeom prst="rect">
            <a:avLst/>
          </a:prstGeom>
        </p:spPr>
      </p:pic>
      <p:pic>
        <p:nvPicPr>
          <p:cNvPr id="199" name="Picture 198"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9092858" y="2995324"/>
            <a:ext cx="873125" cy="186222"/>
          </a:xfrm>
          <a:prstGeom prst="rect">
            <a:avLst/>
          </a:prstGeom>
        </p:spPr>
      </p:pic>
      <p:sp>
        <p:nvSpPr>
          <p:cNvPr id="200" name="Content Placeholder 14"/>
          <p:cNvSpPr txBox="1">
            <a:spLocks/>
          </p:cNvSpPr>
          <p:nvPr/>
        </p:nvSpPr>
        <p:spPr>
          <a:xfrm>
            <a:off x="1637025" y="3376690"/>
            <a:ext cx="9030975" cy="34813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ALE interpretation for single focus</a:t>
            </a:r>
          </a:p>
          <a:p>
            <a:pPr marL="0" indent="0">
              <a:buNone/>
            </a:pPr>
            <a:r>
              <a:rPr lang="en-US" dirty="0"/>
              <a:t>	Probability of observing a focus at that location </a:t>
            </a:r>
          </a:p>
          <a:p>
            <a:pPr marL="0" indent="0">
              <a:buNone/>
            </a:pPr>
            <a:r>
              <a:rPr lang="en-US" dirty="0"/>
              <a:t>ALE combining</a:t>
            </a:r>
          </a:p>
          <a:p>
            <a:pPr marL="0" indent="0">
              <a:buNone/>
            </a:pPr>
            <a:r>
              <a:rPr lang="en-US" dirty="0"/>
              <a:t>	Probability of union of events…</a:t>
            </a:r>
          </a:p>
          <a:p>
            <a:pPr marL="0" indent="0">
              <a:buNone/>
            </a:pPr>
            <a:r>
              <a:rPr lang="en-US" dirty="0"/>
              <a:t>	ALE(p</a:t>
            </a:r>
            <a:r>
              <a:rPr lang="en-US" baseline="-25000" dirty="0"/>
              <a:t>1</a:t>
            </a:r>
            <a:r>
              <a:rPr lang="en-US" dirty="0"/>
              <a:t>,p</a:t>
            </a:r>
            <a:r>
              <a:rPr lang="en-US" baseline="-25000" dirty="0"/>
              <a:t>2</a:t>
            </a:r>
            <a:r>
              <a:rPr lang="en-US" dirty="0"/>
              <a:t>)      = p</a:t>
            </a:r>
            <a:r>
              <a:rPr lang="en-US" baseline="-25000" dirty="0"/>
              <a:t>1 </a:t>
            </a:r>
            <a:r>
              <a:rPr lang="en-US" dirty="0"/>
              <a:t>+ p</a:t>
            </a:r>
            <a:r>
              <a:rPr lang="en-US" baseline="-25000" dirty="0"/>
              <a:t>2    </a:t>
            </a:r>
            <a:r>
              <a:rPr lang="en-US" dirty="0"/>
              <a:t>−    p</a:t>
            </a:r>
            <a:r>
              <a:rPr lang="en-US" baseline="-25000" dirty="0"/>
              <a:t>1</a:t>
            </a:r>
            <a:r>
              <a:rPr lang="en-US" dirty="0"/>
              <a:t>×p</a:t>
            </a:r>
            <a:r>
              <a:rPr lang="en-US" baseline="-25000" dirty="0"/>
              <a:t>2</a:t>
            </a:r>
          </a:p>
          <a:p>
            <a:pPr marL="0" indent="0">
              <a:buNone/>
            </a:pPr>
            <a:r>
              <a:rPr lang="en-US" dirty="0"/>
              <a:t>	ALE(p</a:t>
            </a:r>
            <a:r>
              <a:rPr lang="en-US" baseline="-25000" dirty="0"/>
              <a:t>1</a:t>
            </a:r>
            <a:r>
              <a:rPr lang="en-US" dirty="0"/>
              <a:t>,p</a:t>
            </a:r>
            <a:r>
              <a:rPr lang="en-US" baseline="-25000" dirty="0"/>
              <a:t>2</a:t>
            </a:r>
            <a:r>
              <a:rPr lang="en-US" dirty="0"/>
              <a:t>,p</a:t>
            </a:r>
            <a:r>
              <a:rPr lang="en-US" baseline="-25000" dirty="0"/>
              <a:t>3</a:t>
            </a:r>
            <a:r>
              <a:rPr lang="en-US" dirty="0"/>
              <a:t>) = p</a:t>
            </a:r>
            <a:r>
              <a:rPr lang="en-US" baseline="-25000" dirty="0"/>
              <a:t>1 </a:t>
            </a:r>
            <a:r>
              <a:rPr lang="en-US" dirty="0"/>
              <a:t>+ p</a:t>
            </a:r>
            <a:r>
              <a:rPr lang="en-US" baseline="-25000" dirty="0"/>
              <a:t>2 </a:t>
            </a:r>
            <a:r>
              <a:rPr lang="en-US" dirty="0"/>
              <a:t>+ p</a:t>
            </a:r>
            <a:r>
              <a:rPr lang="en-US" baseline="-25000" dirty="0"/>
              <a:t>3    </a:t>
            </a:r>
            <a:r>
              <a:rPr lang="en-US" dirty="0"/>
              <a:t>−    p</a:t>
            </a:r>
            <a:r>
              <a:rPr lang="en-US" baseline="-25000" dirty="0"/>
              <a:t>1</a:t>
            </a:r>
            <a:r>
              <a:rPr lang="en-US" dirty="0"/>
              <a:t>×p</a:t>
            </a:r>
            <a:r>
              <a:rPr lang="en-US" baseline="-25000" dirty="0"/>
              <a:t>2 </a:t>
            </a:r>
            <a:r>
              <a:rPr lang="en-US" dirty="0"/>
              <a:t>− p</a:t>
            </a:r>
            <a:r>
              <a:rPr lang="en-US" baseline="-25000" dirty="0"/>
              <a:t>1</a:t>
            </a:r>
            <a:r>
              <a:rPr lang="en-US" dirty="0"/>
              <a:t>×p</a:t>
            </a:r>
            <a:r>
              <a:rPr lang="en-US" baseline="-25000" dirty="0"/>
              <a:t>3 </a:t>
            </a:r>
            <a:r>
              <a:rPr lang="en-US" dirty="0"/>
              <a:t>− p</a:t>
            </a:r>
            <a:r>
              <a:rPr lang="en-US" baseline="-25000" dirty="0"/>
              <a:t>2</a:t>
            </a:r>
            <a:r>
              <a:rPr lang="en-US" dirty="0"/>
              <a:t>×p</a:t>
            </a:r>
            <a:r>
              <a:rPr lang="en-US" baseline="-25000" dirty="0"/>
              <a:t>3    </a:t>
            </a:r>
            <a:r>
              <a:rPr lang="en-US" dirty="0"/>
              <a:t>+   p</a:t>
            </a:r>
            <a:r>
              <a:rPr lang="en-US" baseline="-25000" dirty="0"/>
              <a:t>1</a:t>
            </a:r>
            <a:r>
              <a:rPr lang="en-US" dirty="0"/>
              <a:t>×p</a:t>
            </a:r>
            <a:r>
              <a:rPr lang="en-US" baseline="-25000" dirty="0"/>
              <a:t>2</a:t>
            </a:r>
            <a:r>
              <a:rPr lang="en-US" dirty="0"/>
              <a:t>×p</a:t>
            </a:r>
            <a:r>
              <a:rPr lang="en-US" baseline="-25000" dirty="0"/>
              <a:t>3</a:t>
            </a:r>
          </a:p>
        </p:txBody>
      </p:sp>
      <p:grpSp>
        <p:nvGrpSpPr>
          <p:cNvPr id="32" name="Group 31"/>
          <p:cNvGrpSpPr/>
          <p:nvPr/>
        </p:nvGrpSpPr>
        <p:grpSpPr>
          <a:xfrm>
            <a:off x="9476550" y="3724651"/>
            <a:ext cx="1285280" cy="606162"/>
            <a:chOff x="6157479" y="3972257"/>
            <a:chExt cx="1285280" cy="606162"/>
          </a:xfrm>
        </p:grpSpPr>
        <p:sp>
          <p:nvSpPr>
            <p:cNvPr id="184" name="Line 50"/>
            <p:cNvSpPr>
              <a:spLocks noChangeShapeType="1"/>
            </p:cNvSpPr>
            <p:nvPr/>
          </p:nvSpPr>
          <p:spPr bwMode="auto">
            <a:xfrm rot="16200000">
              <a:off x="6802333" y="4237935"/>
              <a:ext cx="531356" cy="0"/>
            </a:xfrm>
            <a:prstGeom prst="line">
              <a:avLst/>
            </a:prstGeom>
            <a:noFill/>
            <a:ln w="12700" cmpd="sng">
              <a:solidFill>
                <a:schemeClr val="tx2">
                  <a:lumMod val="60000"/>
                  <a:lumOff val="40000"/>
                </a:schemeClr>
              </a:solidFill>
              <a:round/>
              <a:headEnd type="arrow" w="med" len="med"/>
              <a:tailEnd type="none" w="med" len="med"/>
            </a:ln>
            <a:extLst>
              <a:ext uri="{909E8E84-426E-40dd-AFC4-6F175D3DCCD1}">
                <a14:hiddenFill xmlns:a14="http://schemas.microsoft.com/office/drawing/2010/main" xmlns="">
                  <a:noFill/>
                </a14:hiddenFill>
              </a:ext>
            </a:extLst>
          </p:spPr>
          <p:txBody>
            <a:bodyPr/>
            <a:lstStyle/>
            <a:p>
              <a:endParaRPr lang="en-US"/>
            </a:p>
          </p:txBody>
        </p:sp>
        <p:pic>
          <p:nvPicPr>
            <p:cNvPr id="201" name="Picture 200" descr="Gaussian3.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6157479" y="4214375"/>
              <a:ext cx="1285280" cy="289239"/>
            </a:xfrm>
            <a:prstGeom prst="rect">
              <a:avLst/>
            </a:prstGeom>
          </p:spPr>
        </p:pic>
        <p:sp>
          <p:nvSpPr>
            <p:cNvPr id="202" name="Oval 201"/>
            <p:cNvSpPr/>
            <p:nvPr/>
          </p:nvSpPr>
          <p:spPr>
            <a:xfrm>
              <a:off x="6750395" y="4436395"/>
              <a:ext cx="134604" cy="142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3" name="Oval 202"/>
          <p:cNvSpPr/>
          <p:nvPr/>
        </p:nvSpPr>
        <p:spPr>
          <a:xfrm>
            <a:off x="7076710" y="3582627"/>
            <a:ext cx="134604" cy="14202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5417E259-5C8B-4387-93BF-332C9CD0968B}"/>
              </a:ext>
            </a:extLst>
          </p:cNvPr>
          <p:cNvSpPr txBox="1"/>
          <p:nvPr/>
        </p:nvSpPr>
        <p:spPr>
          <a:xfrm>
            <a:off x="4715450" y="-48528"/>
            <a:ext cx="8038024" cy="646331"/>
          </a:xfrm>
          <a:prstGeom prst="rect">
            <a:avLst/>
          </a:prstGeom>
          <a:noFill/>
        </p:spPr>
        <p:txBody>
          <a:bodyPr wrap="square" rtlCol="0">
            <a:spAutoFit/>
          </a:bodyPr>
          <a:lstStyle/>
          <a:p>
            <a:r>
              <a:rPr lang="en-GB" dirty="0"/>
              <a:t>Thomas Nichols, </a:t>
            </a:r>
            <a:r>
              <a:rPr lang="en-US" dirty="0"/>
              <a:t>Neuroimaging Meta-Analysis OHBM Educational Course, 2018</a:t>
            </a:r>
          </a:p>
          <a:p>
            <a:endParaRPr lang="en-GB" dirty="0"/>
          </a:p>
        </p:txBody>
      </p:sp>
    </p:spTree>
    <p:extLst>
      <p:ext uri="{BB962C8B-B14F-4D97-AF65-F5344CB8AC3E}">
        <p14:creationId xmlns:p14="http://schemas.microsoft.com/office/powerpoint/2010/main" val="4322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ppt_y</p:attrName>
                                        </p:attrNameLst>
                                      </p:cBhvr>
                                      <p:tavLst>
                                        <p:tav tm="0">
                                          <p:val>
                                            <p:strVal val="#ppt_y+#ppt_h*1.125000"/>
                                          </p:val>
                                        </p:tav>
                                        <p:tav tm="100000">
                                          <p:val>
                                            <p:strVal val="#ppt_y"/>
                                          </p:val>
                                        </p:tav>
                                      </p:tavLst>
                                    </p:anim>
                                    <p:animEffect transition="in" filter="wipe(up)">
                                      <p:cBhvr>
                                        <p:cTn id="12" dur="500"/>
                                        <p:tgtEl>
                                          <p:spTgt spid="188"/>
                                        </p:tgtEl>
                                      </p:cBhvr>
                                    </p:animEffect>
                                  </p:childTnLst>
                                </p:cTn>
                              </p:par>
                              <p:par>
                                <p:cTn id="13" presetID="12" presetClass="entr" presetSubtype="4"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anim calcmode="lin" valueType="num">
                                      <p:cBhvr additive="base">
                                        <p:cTn id="15" dur="500"/>
                                        <p:tgtEl>
                                          <p:spTgt spid="189"/>
                                        </p:tgtEl>
                                        <p:attrNameLst>
                                          <p:attrName>ppt_y</p:attrName>
                                        </p:attrNameLst>
                                      </p:cBhvr>
                                      <p:tavLst>
                                        <p:tav tm="0">
                                          <p:val>
                                            <p:strVal val="#ppt_y+#ppt_h*1.125000"/>
                                          </p:val>
                                        </p:tav>
                                        <p:tav tm="100000">
                                          <p:val>
                                            <p:strVal val="#ppt_y"/>
                                          </p:val>
                                        </p:tav>
                                      </p:tavLst>
                                    </p:anim>
                                    <p:animEffect transition="in" filter="wipe(up)">
                                      <p:cBhvr>
                                        <p:cTn id="16" dur="500"/>
                                        <p:tgtEl>
                                          <p:spTgt spid="189"/>
                                        </p:tgtEl>
                                      </p:cBhvr>
                                    </p:animEffect>
                                  </p:childTnLst>
                                </p:cTn>
                              </p:par>
                              <p:par>
                                <p:cTn id="17" presetID="12" presetClass="entr" presetSubtype="4" fill="hold" nodeType="with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additive="base">
                                        <p:cTn id="19" dur="500"/>
                                        <p:tgtEl>
                                          <p:spTgt spid="190"/>
                                        </p:tgtEl>
                                        <p:attrNameLst>
                                          <p:attrName>ppt_y</p:attrName>
                                        </p:attrNameLst>
                                      </p:cBhvr>
                                      <p:tavLst>
                                        <p:tav tm="0">
                                          <p:val>
                                            <p:strVal val="#ppt_y+#ppt_h*1.125000"/>
                                          </p:val>
                                        </p:tav>
                                        <p:tav tm="100000">
                                          <p:val>
                                            <p:strVal val="#ppt_y"/>
                                          </p:val>
                                        </p:tav>
                                      </p:tavLst>
                                    </p:anim>
                                    <p:animEffect transition="in" filter="wipe(up)">
                                      <p:cBhvr>
                                        <p:cTn id="20" dur="500"/>
                                        <p:tgtEl>
                                          <p:spTgt spid="190"/>
                                        </p:tgtEl>
                                      </p:cBhvr>
                                    </p:animEffect>
                                  </p:childTnLst>
                                </p:cTn>
                              </p:par>
                              <p:par>
                                <p:cTn id="21" presetID="12" presetClass="entr" presetSubtype="4" fill="hold" nodeType="withEffect">
                                  <p:stCondLst>
                                    <p:cond delay="0"/>
                                  </p:stCondLst>
                                  <p:childTnLst>
                                    <p:set>
                                      <p:cBhvr>
                                        <p:cTn id="22" dur="1" fill="hold">
                                          <p:stCondLst>
                                            <p:cond delay="0"/>
                                          </p:stCondLst>
                                        </p:cTn>
                                        <p:tgtEl>
                                          <p:spTgt spid="191"/>
                                        </p:tgtEl>
                                        <p:attrNameLst>
                                          <p:attrName>style.visibility</p:attrName>
                                        </p:attrNameLst>
                                      </p:cBhvr>
                                      <p:to>
                                        <p:strVal val="visible"/>
                                      </p:to>
                                    </p:set>
                                    <p:anim calcmode="lin" valueType="num">
                                      <p:cBhvr additive="base">
                                        <p:cTn id="23" dur="500"/>
                                        <p:tgtEl>
                                          <p:spTgt spid="191"/>
                                        </p:tgtEl>
                                        <p:attrNameLst>
                                          <p:attrName>ppt_y</p:attrName>
                                        </p:attrNameLst>
                                      </p:cBhvr>
                                      <p:tavLst>
                                        <p:tav tm="0">
                                          <p:val>
                                            <p:strVal val="#ppt_y+#ppt_h*1.125000"/>
                                          </p:val>
                                        </p:tav>
                                        <p:tav tm="100000">
                                          <p:val>
                                            <p:strVal val="#ppt_y"/>
                                          </p:val>
                                        </p:tav>
                                      </p:tavLst>
                                    </p:anim>
                                    <p:animEffect transition="in" filter="wipe(up)">
                                      <p:cBhvr>
                                        <p:cTn id="24" dur="500"/>
                                        <p:tgtEl>
                                          <p:spTgt spid="191"/>
                                        </p:tgtEl>
                                      </p:cBhvr>
                                    </p:animEffect>
                                  </p:childTnLst>
                                </p:cTn>
                              </p:par>
                              <p:par>
                                <p:cTn id="25" presetID="1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par>
                                <p:cTn id="29" presetID="12" presetClass="entr" presetSubtype="4" fill="hold"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500"/>
                                        <p:tgtEl>
                                          <p:spTgt spid="192"/>
                                        </p:tgtEl>
                                        <p:attrNameLst>
                                          <p:attrName>ppt_y</p:attrName>
                                        </p:attrNameLst>
                                      </p:cBhvr>
                                      <p:tavLst>
                                        <p:tav tm="0">
                                          <p:val>
                                            <p:strVal val="#ppt_y+#ppt_h*1.125000"/>
                                          </p:val>
                                        </p:tav>
                                        <p:tav tm="100000">
                                          <p:val>
                                            <p:strVal val="#ppt_y"/>
                                          </p:val>
                                        </p:tav>
                                      </p:tavLst>
                                    </p:anim>
                                    <p:animEffect transition="in" filter="wipe(up)">
                                      <p:cBhvr>
                                        <p:cTn id="32" dur="500"/>
                                        <p:tgtEl>
                                          <p:spTgt spid="19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additive="base">
                                        <p:cTn id="37" dur="500"/>
                                        <p:tgtEl>
                                          <p:spTgt spid="193"/>
                                        </p:tgtEl>
                                        <p:attrNameLst>
                                          <p:attrName>ppt_y</p:attrName>
                                        </p:attrNameLst>
                                      </p:cBhvr>
                                      <p:tavLst>
                                        <p:tav tm="0">
                                          <p:val>
                                            <p:strVal val="#ppt_y+#ppt_h*1.125000"/>
                                          </p:val>
                                        </p:tav>
                                        <p:tav tm="100000">
                                          <p:val>
                                            <p:strVal val="#ppt_y"/>
                                          </p:val>
                                        </p:tav>
                                      </p:tavLst>
                                    </p:anim>
                                    <p:animEffect transition="in" filter="wipe(up)">
                                      <p:cBhvr>
                                        <p:cTn id="38" dur="500"/>
                                        <p:tgtEl>
                                          <p:spTgt spid="193"/>
                                        </p:tgtEl>
                                      </p:cBhvr>
                                    </p:animEffect>
                                  </p:childTnLst>
                                </p:cTn>
                              </p:par>
                              <p:par>
                                <p:cTn id="39" presetID="12" presetClass="entr" presetSubtype="4"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anim calcmode="lin" valueType="num">
                                      <p:cBhvr additive="base">
                                        <p:cTn id="41" dur="500"/>
                                        <p:tgtEl>
                                          <p:spTgt spid="194"/>
                                        </p:tgtEl>
                                        <p:attrNameLst>
                                          <p:attrName>ppt_y</p:attrName>
                                        </p:attrNameLst>
                                      </p:cBhvr>
                                      <p:tavLst>
                                        <p:tav tm="0">
                                          <p:val>
                                            <p:strVal val="#ppt_y+#ppt_h*1.125000"/>
                                          </p:val>
                                        </p:tav>
                                        <p:tav tm="100000">
                                          <p:val>
                                            <p:strVal val="#ppt_y"/>
                                          </p:val>
                                        </p:tav>
                                      </p:tavLst>
                                    </p:anim>
                                    <p:animEffect transition="in" filter="wipe(up)">
                                      <p:cBhvr>
                                        <p:cTn id="42" dur="500"/>
                                        <p:tgtEl>
                                          <p:spTgt spid="194"/>
                                        </p:tgtEl>
                                      </p:cBhvr>
                                    </p:animEffect>
                                  </p:childTnLst>
                                </p:cTn>
                              </p:par>
                              <p:par>
                                <p:cTn id="43" presetID="12" presetClass="entr" presetSubtype="4" fill="hold" nodeType="withEffect">
                                  <p:stCondLst>
                                    <p:cond delay="0"/>
                                  </p:stCondLst>
                                  <p:childTnLst>
                                    <p:set>
                                      <p:cBhvr>
                                        <p:cTn id="44" dur="1" fill="hold">
                                          <p:stCondLst>
                                            <p:cond delay="0"/>
                                          </p:stCondLst>
                                        </p:cTn>
                                        <p:tgtEl>
                                          <p:spTgt spid="195"/>
                                        </p:tgtEl>
                                        <p:attrNameLst>
                                          <p:attrName>style.visibility</p:attrName>
                                        </p:attrNameLst>
                                      </p:cBhvr>
                                      <p:to>
                                        <p:strVal val="visible"/>
                                      </p:to>
                                    </p:set>
                                    <p:anim calcmode="lin" valueType="num">
                                      <p:cBhvr additive="base">
                                        <p:cTn id="45" dur="500"/>
                                        <p:tgtEl>
                                          <p:spTgt spid="195"/>
                                        </p:tgtEl>
                                        <p:attrNameLst>
                                          <p:attrName>ppt_y</p:attrName>
                                        </p:attrNameLst>
                                      </p:cBhvr>
                                      <p:tavLst>
                                        <p:tav tm="0">
                                          <p:val>
                                            <p:strVal val="#ppt_y+#ppt_h*1.125000"/>
                                          </p:val>
                                        </p:tav>
                                        <p:tav tm="100000">
                                          <p:val>
                                            <p:strVal val="#ppt_y"/>
                                          </p:val>
                                        </p:tav>
                                      </p:tavLst>
                                    </p:anim>
                                    <p:animEffect transition="in" filter="wipe(up)">
                                      <p:cBhvr>
                                        <p:cTn id="46" dur="500"/>
                                        <p:tgtEl>
                                          <p:spTgt spid="195"/>
                                        </p:tgtEl>
                                      </p:cBhvr>
                                    </p:animEffect>
                                  </p:childTnLst>
                                </p:cTn>
                              </p:par>
                              <p:par>
                                <p:cTn id="47" presetID="12" presetClass="entr" presetSubtype="4" fill="hold" nodeType="withEffect">
                                  <p:stCondLst>
                                    <p:cond delay="0"/>
                                  </p:stCondLst>
                                  <p:childTnLst>
                                    <p:set>
                                      <p:cBhvr>
                                        <p:cTn id="48" dur="1" fill="hold">
                                          <p:stCondLst>
                                            <p:cond delay="0"/>
                                          </p:stCondLst>
                                        </p:cTn>
                                        <p:tgtEl>
                                          <p:spTgt spid="196"/>
                                        </p:tgtEl>
                                        <p:attrNameLst>
                                          <p:attrName>style.visibility</p:attrName>
                                        </p:attrNameLst>
                                      </p:cBhvr>
                                      <p:to>
                                        <p:strVal val="visible"/>
                                      </p:to>
                                    </p:set>
                                    <p:anim calcmode="lin" valueType="num">
                                      <p:cBhvr additive="base">
                                        <p:cTn id="49" dur="500"/>
                                        <p:tgtEl>
                                          <p:spTgt spid="196"/>
                                        </p:tgtEl>
                                        <p:attrNameLst>
                                          <p:attrName>ppt_y</p:attrName>
                                        </p:attrNameLst>
                                      </p:cBhvr>
                                      <p:tavLst>
                                        <p:tav tm="0">
                                          <p:val>
                                            <p:strVal val="#ppt_y+#ppt_h*1.125000"/>
                                          </p:val>
                                        </p:tav>
                                        <p:tav tm="100000">
                                          <p:val>
                                            <p:strVal val="#ppt_y"/>
                                          </p:val>
                                        </p:tav>
                                      </p:tavLst>
                                    </p:anim>
                                    <p:animEffect transition="in" filter="wipe(up)">
                                      <p:cBhvr>
                                        <p:cTn id="50" dur="500"/>
                                        <p:tgtEl>
                                          <p:spTgt spid="19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97"/>
                                        </p:tgtEl>
                                        <p:attrNameLst>
                                          <p:attrName>style.visibility</p:attrName>
                                        </p:attrNameLst>
                                      </p:cBhvr>
                                      <p:to>
                                        <p:strVal val="visible"/>
                                      </p:to>
                                    </p:set>
                                    <p:anim calcmode="lin" valueType="num">
                                      <p:cBhvr additive="base">
                                        <p:cTn id="55" dur="500"/>
                                        <p:tgtEl>
                                          <p:spTgt spid="197"/>
                                        </p:tgtEl>
                                        <p:attrNameLst>
                                          <p:attrName>ppt_y</p:attrName>
                                        </p:attrNameLst>
                                      </p:cBhvr>
                                      <p:tavLst>
                                        <p:tav tm="0">
                                          <p:val>
                                            <p:strVal val="#ppt_y+#ppt_h*1.125000"/>
                                          </p:val>
                                        </p:tav>
                                        <p:tav tm="100000">
                                          <p:val>
                                            <p:strVal val="#ppt_y"/>
                                          </p:val>
                                        </p:tav>
                                      </p:tavLst>
                                    </p:anim>
                                    <p:animEffect transition="in" filter="wipe(up)">
                                      <p:cBhvr>
                                        <p:cTn id="56" dur="500"/>
                                        <p:tgtEl>
                                          <p:spTgt spid="197"/>
                                        </p:tgtEl>
                                      </p:cBhvr>
                                    </p:animEffect>
                                  </p:childTnLst>
                                </p:cTn>
                              </p:par>
                              <p:par>
                                <p:cTn id="57" presetID="12" presetClass="entr" presetSubtype="4" fill="hold" nodeType="withEffect">
                                  <p:stCondLst>
                                    <p:cond delay="0"/>
                                  </p:stCondLst>
                                  <p:childTnLst>
                                    <p:set>
                                      <p:cBhvr>
                                        <p:cTn id="58" dur="1" fill="hold">
                                          <p:stCondLst>
                                            <p:cond delay="0"/>
                                          </p:stCondLst>
                                        </p:cTn>
                                        <p:tgtEl>
                                          <p:spTgt spid="198"/>
                                        </p:tgtEl>
                                        <p:attrNameLst>
                                          <p:attrName>style.visibility</p:attrName>
                                        </p:attrNameLst>
                                      </p:cBhvr>
                                      <p:to>
                                        <p:strVal val="visible"/>
                                      </p:to>
                                    </p:set>
                                    <p:anim calcmode="lin" valueType="num">
                                      <p:cBhvr additive="base">
                                        <p:cTn id="59" dur="500"/>
                                        <p:tgtEl>
                                          <p:spTgt spid="198"/>
                                        </p:tgtEl>
                                        <p:attrNameLst>
                                          <p:attrName>ppt_y</p:attrName>
                                        </p:attrNameLst>
                                      </p:cBhvr>
                                      <p:tavLst>
                                        <p:tav tm="0">
                                          <p:val>
                                            <p:strVal val="#ppt_y+#ppt_h*1.125000"/>
                                          </p:val>
                                        </p:tav>
                                        <p:tav tm="100000">
                                          <p:val>
                                            <p:strVal val="#ppt_y"/>
                                          </p:val>
                                        </p:tav>
                                      </p:tavLst>
                                    </p:anim>
                                    <p:animEffect transition="in" filter="wipe(up)">
                                      <p:cBhvr>
                                        <p:cTn id="60" dur="500"/>
                                        <p:tgtEl>
                                          <p:spTgt spid="198"/>
                                        </p:tgtEl>
                                      </p:cBhvr>
                                    </p:animEffect>
                                  </p:childTnLst>
                                </p:cTn>
                              </p:par>
                              <p:par>
                                <p:cTn id="61" presetID="12" presetClass="entr" presetSubtype="4" fill="hold" nodeType="withEffect">
                                  <p:stCondLst>
                                    <p:cond delay="0"/>
                                  </p:stCondLst>
                                  <p:childTnLst>
                                    <p:set>
                                      <p:cBhvr>
                                        <p:cTn id="62" dur="1" fill="hold">
                                          <p:stCondLst>
                                            <p:cond delay="0"/>
                                          </p:stCondLst>
                                        </p:cTn>
                                        <p:tgtEl>
                                          <p:spTgt spid="199"/>
                                        </p:tgtEl>
                                        <p:attrNameLst>
                                          <p:attrName>style.visibility</p:attrName>
                                        </p:attrNameLst>
                                      </p:cBhvr>
                                      <p:to>
                                        <p:strVal val="visible"/>
                                      </p:to>
                                    </p:set>
                                    <p:anim calcmode="lin" valueType="num">
                                      <p:cBhvr additive="base">
                                        <p:cTn id="63" dur="500"/>
                                        <p:tgtEl>
                                          <p:spTgt spid="199"/>
                                        </p:tgtEl>
                                        <p:attrNameLst>
                                          <p:attrName>ppt_y</p:attrName>
                                        </p:attrNameLst>
                                      </p:cBhvr>
                                      <p:tavLst>
                                        <p:tav tm="0">
                                          <p:val>
                                            <p:strVal val="#ppt_y+#ppt_h*1.125000"/>
                                          </p:val>
                                        </p:tav>
                                        <p:tav tm="100000">
                                          <p:val>
                                            <p:strVal val="#ppt_y"/>
                                          </p:val>
                                        </p:tav>
                                      </p:tavLst>
                                    </p:anim>
                                    <p:animEffect transition="in" filter="wipe(up)">
                                      <p:cBhvr>
                                        <p:cTn id="64" dur="500"/>
                                        <p:tgtEl>
                                          <p:spTgt spid="19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2" presetClass="entr" presetSubtype="4" fill="hold" grpId="0" nodeType="withEffect">
                                  <p:stCondLst>
                                    <p:cond delay="0"/>
                                  </p:stCondLst>
                                  <p:childTnLst>
                                    <p:set>
                                      <p:cBhvr>
                                        <p:cTn id="70" dur="1" fill="hold">
                                          <p:stCondLst>
                                            <p:cond delay="0"/>
                                          </p:stCondLst>
                                        </p:cTn>
                                        <p:tgtEl>
                                          <p:spTgt spid="200">
                                            <p:txEl>
                                              <p:pRg st="0" end="0"/>
                                            </p:txEl>
                                          </p:spTgt>
                                        </p:tgtEl>
                                        <p:attrNameLst>
                                          <p:attrName>style.visibility</p:attrName>
                                        </p:attrNameLst>
                                      </p:cBhvr>
                                      <p:to>
                                        <p:strVal val="visible"/>
                                      </p:to>
                                    </p:set>
                                    <p:anim calcmode="lin" valueType="num">
                                      <p:cBhvr additive="base">
                                        <p:cTn id="71" dur="500"/>
                                        <p:tgtEl>
                                          <p:spTgt spid="200">
                                            <p:txEl>
                                              <p:pRg st="0" end="0"/>
                                            </p:txEl>
                                          </p:spTgt>
                                        </p:tgtEl>
                                        <p:attrNameLst>
                                          <p:attrName>ppt_y</p:attrName>
                                        </p:attrNameLst>
                                      </p:cBhvr>
                                      <p:tavLst>
                                        <p:tav tm="0">
                                          <p:val>
                                            <p:strVal val="#ppt_y+#ppt_h*1.125000"/>
                                          </p:val>
                                        </p:tav>
                                        <p:tav tm="100000">
                                          <p:val>
                                            <p:strVal val="#ppt_y"/>
                                          </p:val>
                                        </p:tav>
                                      </p:tavLst>
                                    </p:anim>
                                    <p:animEffect transition="in" filter="wipe(up)">
                                      <p:cBhvr>
                                        <p:cTn id="72" dur="500"/>
                                        <p:tgtEl>
                                          <p:spTgt spid="200">
                                            <p:txEl>
                                              <p:pRg st="0" end="0"/>
                                            </p:txEl>
                                          </p:spTgt>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200">
                                            <p:txEl>
                                              <p:pRg st="1" end="1"/>
                                            </p:txEl>
                                          </p:spTgt>
                                        </p:tgtEl>
                                        <p:attrNameLst>
                                          <p:attrName>style.visibility</p:attrName>
                                        </p:attrNameLst>
                                      </p:cBhvr>
                                      <p:to>
                                        <p:strVal val="visible"/>
                                      </p:to>
                                    </p:set>
                                    <p:anim calcmode="lin" valueType="num">
                                      <p:cBhvr additive="base">
                                        <p:cTn id="75" dur="500"/>
                                        <p:tgtEl>
                                          <p:spTgt spid="200">
                                            <p:txEl>
                                              <p:pRg st="1" end="1"/>
                                            </p:txEl>
                                          </p:spTgt>
                                        </p:tgtEl>
                                        <p:attrNameLst>
                                          <p:attrName>ppt_y</p:attrName>
                                        </p:attrNameLst>
                                      </p:cBhvr>
                                      <p:tavLst>
                                        <p:tav tm="0">
                                          <p:val>
                                            <p:strVal val="#ppt_y+#ppt_h*1.125000"/>
                                          </p:val>
                                        </p:tav>
                                        <p:tav tm="100000">
                                          <p:val>
                                            <p:strVal val="#ppt_y"/>
                                          </p:val>
                                        </p:tav>
                                      </p:tavLst>
                                    </p:anim>
                                    <p:animEffect transition="in" filter="wipe(up)">
                                      <p:cBhvr>
                                        <p:cTn id="76" dur="500"/>
                                        <p:tgtEl>
                                          <p:spTgt spid="200">
                                            <p:txEl>
                                              <p:pRg st="1" end="1"/>
                                            </p:txEl>
                                          </p:spTgt>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20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200">
                                            <p:txEl>
                                              <p:pRg st="2" end="2"/>
                                            </p:txEl>
                                          </p:spTgt>
                                        </p:tgtEl>
                                        <p:attrNameLst>
                                          <p:attrName>style.visibility</p:attrName>
                                        </p:attrNameLst>
                                      </p:cBhvr>
                                      <p:to>
                                        <p:strVal val="visible"/>
                                      </p:to>
                                    </p:set>
                                    <p:anim calcmode="lin" valueType="num">
                                      <p:cBhvr additive="base">
                                        <p:cTn id="83" dur="500"/>
                                        <p:tgtEl>
                                          <p:spTgt spid="200">
                                            <p:txEl>
                                              <p:pRg st="2" end="2"/>
                                            </p:txEl>
                                          </p:spTgt>
                                        </p:tgtEl>
                                        <p:attrNameLst>
                                          <p:attrName>ppt_y</p:attrName>
                                        </p:attrNameLst>
                                      </p:cBhvr>
                                      <p:tavLst>
                                        <p:tav tm="0">
                                          <p:val>
                                            <p:strVal val="#ppt_y+#ppt_h*1.125000"/>
                                          </p:val>
                                        </p:tav>
                                        <p:tav tm="100000">
                                          <p:val>
                                            <p:strVal val="#ppt_y"/>
                                          </p:val>
                                        </p:tav>
                                      </p:tavLst>
                                    </p:anim>
                                    <p:animEffect transition="in" filter="wipe(up)">
                                      <p:cBhvr>
                                        <p:cTn id="84" dur="500"/>
                                        <p:tgtEl>
                                          <p:spTgt spid="200">
                                            <p:txEl>
                                              <p:pRg st="2" end="2"/>
                                            </p:txEl>
                                          </p:spTgt>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200">
                                            <p:txEl>
                                              <p:pRg st="3" end="3"/>
                                            </p:txEl>
                                          </p:spTgt>
                                        </p:tgtEl>
                                        <p:attrNameLst>
                                          <p:attrName>style.visibility</p:attrName>
                                        </p:attrNameLst>
                                      </p:cBhvr>
                                      <p:to>
                                        <p:strVal val="visible"/>
                                      </p:to>
                                    </p:set>
                                    <p:anim calcmode="lin" valueType="num">
                                      <p:cBhvr additive="base">
                                        <p:cTn id="87" dur="500"/>
                                        <p:tgtEl>
                                          <p:spTgt spid="200">
                                            <p:txEl>
                                              <p:pRg st="3" end="3"/>
                                            </p:txEl>
                                          </p:spTgt>
                                        </p:tgtEl>
                                        <p:attrNameLst>
                                          <p:attrName>ppt_y</p:attrName>
                                        </p:attrNameLst>
                                      </p:cBhvr>
                                      <p:tavLst>
                                        <p:tav tm="0">
                                          <p:val>
                                            <p:strVal val="#ppt_y+#ppt_h*1.125000"/>
                                          </p:val>
                                        </p:tav>
                                        <p:tav tm="100000">
                                          <p:val>
                                            <p:strVal val="#ppt_y"/>
                                          </p:val>
                                        </p:tav>
                                      </p:tavLst>
                                    </p:anim>
                                    <p:animEffect transition="in" filter="wipe(up)">
                                      <p:cBhvr>
                                        <p:cTn id="88" dur="500"/>
                                        <p:tgtEl>
                                          <p:spTgt spid="200">
                                            <p:txEl>
                                              <p:pRg st="3" end="3"/>
                                            </p:txEl>
                                          </p:spTgt>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200">
                                            <p:txEl>
                                              <p:pRg st="4" end="4"/>
                                            </p:txEl>
                                          </p:spTgt>
                                        </p:tgtEl>
                                        <p:attrNameLst>
                                          <p:attrName>style.visibility</p:attrName>
                                        </p:attrNameLst>
                                      </p:cBhvr>
                                      <p:to>
                                        <p:strVal val="visible"/>
                                      </p:to>
                                    </p:set>
                                    <p:anim calcmode="lin" valueType="num">
                                      <p:cBhvr additive="base">
                                        <p:cTn id="91" dur="500"/>
                                        <p:tgtEl>
                                          <p:spTgt spid="200">
                                            <p:txEl>
                                              <p:pRg st="4" end="4"/>
                                            </p:txEl>
                                          </p:spTgt>
                                        </p:tgtEl>
                                        <p:attrNameLst>
                                          <p:attrName>ppt_y</p:attrName>
                                        </p:attrNameLst>
                                      </p:cBhvr>
                                      <p:tavLst>
                                        <p:tav tm="0">
                                          <p:val>
                                            <p:strVal val="#ppt_y+#ppt_h*1.125000"/>
                                          </p:val>
                                        </p:tav>
                                        <p:tav tm="100000">
                                          <p:val>
                                            <p:strVal val="#ppt_y"/>
                                          </p:val>
                                        </p:tav>
                                      </p:tavLst>
                                    </p:anim>
                                    <p:animEffect transition="in" filter="wipe(up)">
                                      <p:cBhvr>
                                        <p:cTn id="92" dur="500"/>
                                        <p:tgtEl>
                                          <p:spTgt spid="200">
                                            <p:txEl>
                                              <p:pRg st="4" end="4"/>
                                            </p:txEl>
                                          </p:spTgt>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200">
                                            <p:txEl>
                                              <p:pRg st="5" end="5"/>
                                            </p:txEl>
                                          </p:spTgt>
                                        </p:tgtEl>
                                        <p:attrNameLst>
                                          <p:attrName>style.visibility</p:attrName>
                                        </p:attrNameLst>
                                      </p:cBhvr>
                                      <p:to>
                                        <p:strVal val="visible"/>
                                      </p:to>
                                    </p:set>
                                    <p:anim calcmode="lin" valueType="num">
                                      <p:cBhvr additive="base">
                                        <p:cTn id="95" dur="500"/>
                                        <p:tgtEl>
                                          <p:spTgt spid="200">
                                            <p:txEl>
                                              <p:pRg st="5" end="5"/>
                                            </p:txEl>
                                          </p:spTgt>
                                        </p:tgtEl>
                                        <p:attrNameLst>
                                          <p:attrName>ppt_y</p:attrName>
                                        </p:attrNameLst>
                                      </p:cBhvr>
                                      <p:tavLst>
                                        <p:tav tm="0">
                                          <p:val>
                                            <p:strVal val="#ppt_y+#ppt_h*1.125000"/>
                                          </p:val>
                                        </p:tav>
                                        <p:tav tm="100000">
                                          <p:val>
                                            <p:strVal val="#ppt_y"/>
                                          </p:val>
                                        </p:tav>
                                      </p:tavLst>
                                    </p:anim>
                                    <p:animEffect transition="in" filter="wipe(up)">
                                      <p:cBhvr>
                                        <p:cTn id="96" dur="500"/>
                                        <p:tgtEl>
                                          <p:spTgt spid="2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uiExpand="1" build="p"/>
      <p:bldP spid="203" grpId="0"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ctivation likelihood estimation meta-analysis revisited. - Abstract -  Europe PMC">
            <a:extLst>
              <a:ext uri="{FF2B5EF4-FFF2-40B4-BE49-F238E27FC236}">
                <a16:creationId xmlns:a16="http://schemas.microsoft.com/office/drawing/2014/main" id="{8C6119E6-B4CA-4855-A986-461AC7D9C7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 t="11412"/>
          <a:stretch/>
        </p:blipFill>
        <p:spPr bwMode="auto">
          <a:xfrm>
            <a:off x="199504" y="133003"/>
            <a:ext cx="7542340" cy="32959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609581-862C-40B3-987A-7750DDBB65E5}"/>
              </a:ext>
            </a:extLst>
          </p:cNvPr>
          <p:cNvSpPr txBox="1"/>
          <p:nvPr/>
        </p:nvSpPr>
        <p:spPr>
          <a:xfrm>
            <a:off x="5840361" y="3624641"/>
            <a:ext cx="1901483" cy="369332"/>
          </a:xfrm>
          <a:prstGeom prst="rect">
            <a:avLst/>
          </a:prstGeom>
          <a:noFill/>
        </p:spPr>
        <p:txBody>
          <a:bodyPr wrap="none" rtlCol="0">
            <a:spAutoFit/>
          </a:bodyPr>
          <a:lstStyle/>
          <a:p>
            <a:r>
              <a:rPr lang="en-GB" dirty="0" err="1"/>
              <a:t>Eickoff</a:t>
            </a:r>
            <a:r>
              <a:rPr lang="en-GB" dirty="0"/>
              <a:t> et al., 2011</a:t>
            </a:r>
          </a:p>
        </p:txBody>
      </p:sp>
      <p:sp>
        <p:nvSpPr>
          <p:cNvPr id="3" name="TextBox 2">
            <a:extLst>
              <a:ext uri="{FF2B5EF4-FFF2-40B4-BE49-F238E27FC236}">
                <a16:creationId xmlns:a16="http://schemas.microsoft.com/office/drawing/2014/main" id="{599436AC-934A-48AC-96EB-F99370949165}"/>
              </a:ext>
            </a:extLst>
          </p:cNvPr>
          <p:cNvSpPr txBox="1"/>
          <p:nvPr/>
        </p:nvSpPr>
        <p:spPr>
          <a:xfrm>
            <a:off x="199504" y="4464436"/>
            <a:ext cx="11582148" cy="830997"/>
          </a:xfrm>
          <a:prstGeom prst="rect">
            <a:avLst/>
          </a:prstGeom>
          <a:noFill/>
        </p:spPr>
        <p:txBody>
          <a:bodyPr wrap="square" rtlCol="0">
            <a:spAutoFit/>
          </a:bodyPr>
          <a:lstStyle/>
          <a:p>
            <a:pPr lvl="0"/>
            <a:r>
              <a:rPr lang="en-US" sz="2400" dirty="0">
                <a:solidFill>
                  <a:prstClr val="black"/>
                </a:solidFill>
              </a:rPr>
              <a:t>Compare observed ALE with null hypothesis</a:t>
            </a:r>
          </a:p>
          <a:p>
            <a:pPr lvl="0"/>
            <a:r>
              <a:rPr lang="en-US" sz="2400" dirty="0">
                <a:solidFill>
                  <a:prstClr val="black"/>
                </a:solidFill>
              </a:rPr>
              <a:t>	</a:t>
            </a:r>
            <a:endParaRPr lang="en-US" sz="2400" b="1" i="1" dirty="0">
              <a:solidFill>
                <a:srgbClr val="558ED5"/>
              </a:solidFill>
            </a:endParaRPr>
          </a:p>
        </p:txBody>
      </p:sp>
      <p:sp>
        <p:nvSpPr>
          <p:cNvPr id="7" name="TextBox 6">
            <a:extLst>
              <a:ext uri="{FF2B5EF4-FFF2-40B4-BE49-F238E27FC236}">
                <a16:creationId xmlns:a16="http://schemas.microsoft.com/office/drawing/2014/main" id="{009D83C3-DB1C-4A65-8307-4C47C6A47536}"/>
              </a:ext>
            </a:extLst>
          </p:cNvPr>
          <p:cNvSpPr txBox="1"/>
          <p:nvPr/>
        </p:nvSpPr>
        <p:spPr>
          <a:xfrm>
            <a:off x="199504" y="5013367"/>
            <a:ext cx="8470232" cy="1846659"/>
          </a:xfrm>
          <a:prstGeom prst="rect">
            <a:avLst/>
          </a:prstGeom>
          <a:noFill/>
        </p:spPr>
        <p:txBody>
          <a:bodyPr wrap="square" rtlCol="0">
            <a:spAutoFit/>
          </a:bodyPr>
          <a:lstStyle/>
          <a:p>
            <a:r>
              <a:rPr lang="en-US" sz="2400" dirty="0"/>
              <a:t>ALE interpretation:</a:t>
            </a:r>
          </a:p>
          <a:p>
            <a:pPr lvl="1"/>
            <a:r>
              <a:rPr lang="en-US" sz="2400" dirty="0"/>
              <a:t>Probability of observing one or more foci at a given location </a:t>
            </a:r>
            <a:br>
              <a:rPr lang="en-US" sz="2400" dirty="0"/>
            </a:br>
            <a:r>
              <a:rPr lang="en-US" sz="2400" i="1" dirty="0"/>
              <a:t>based</a:t>
            </a:r>
            <a:r>
              <a:rPr lang="en-US" sz="2400" dirty="0"/>
              <a:t> on a model of Gaussian spread with FWHM (based on sample size) </a:t>
            </a:r>
            <a:r>
              <a:rPr lang="en-US" sz="2400" b="1" i="1" dirty="0">
                <a:solidFill>
                  <a:srgbClr val="558ED5"/>
                </a:solidFill>
              </a:rPr>
              <a:t>f</a:t>
            </a:r>
          </a:p>
          <a:p>
            <a:endParaRPr lang="en-GB" dirty="0"/>
          </a:p>
        </p:txBody>
      </p:sp>
    </p:spTree>
    <p:extLst>
      <p:ext uri="{BB962C8B-B14F-4D97-AF65-F5344CB8AC3E}">
        <p14:creationId xmlns:p14="http://schemas.microsoft.com/office/powerpoint/2010/main" val="219352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2F8B-7824-457B-8DD6-D1EE779B9F00}"/>
              </a:ext>
            </a:extLst>
          </p:cNvPr>
          <p:cNvSpPr>
            <a:spLocks noGrp="1"/>
          </p:cNvSpPr>
          <p:nvPr>
            <p:ph type="title"/>
          </p:nvPr>
        </p:nvSpPr>
        <p:spPr/>
        <p:txBody>
          <a:bodyPr/>
          <a:lstStyle/>
          <a:p>
            <a:r>
              <a:rPr lang="en-GB" dirty="0"/>
              <a:t>Multilevel Kernel Density Analysis</a:t>
            </a:r>
          </a:p>
        </p:txBody>
      </p:sp>
      <p:sp>
        <p:nvSpPr>
          <p:cNvPr id="3" name="Content Placeholder 2">
            <a:extLst>
              <a:ext uri="{FF2B5EF4-FFF2-40B4-BE49-F238E27FC236}">
                <a16:creationId xmlns:a16="http://schemas.microsoft.com/office/drawing/2014/main" id="{C6657FE3-64C0-4E44-8A9C-378F6B9CB3E7}"/>
              </a:ext>
            </a:extLst>
          </p:cNvPr>
          <p:cNvSpPr>
            <a:spLocks noGrp="1"/>
          </p:cNvSpPr>
          <p:nvPr>
            <p:ph idx="1"/>
          </p:nvPr>
        </p:nvSpPr>
        <p:spPr/>
        <p:txBody>
          <a:bodyPr/>
          <a:lstStyle/>
          <a:p>
            <a:r>
              <a:rPr lang="en-GB" dirty="0"/>
              <a:t>Binary indicator maps for each contrast are created by convolving peak foci using a flat disc kernel </a:t>
            </a:r>
          </a:p>
          <a:p>
            <a:r>
              <a:rPr lang="en-GB" dirty="0"/>
              <a:t>Radius of kernel usually 10-15mm (Wagner et al., 2004) centred on focus</a:t>
            </a:r>
          </a:p>
          <a:p>
            <a:r>
              <a:rPr lang="en-GB" dirty="0"/>
              <a:t>Activation within distance r from location given a value of 1. </a:t>
            </a:r>
          </a:p>
          <a:p>
            <a:r>
              <a:rPr lang="en-GB" dirty="0"/>
              <a:t>MKDA statistic image is weighted based on number of participants in a study</a:t>
            </a:r>
          </a:p>
          <a:p>
            <a:r>
              <a:rPr lang="en-GB" dirty="0"/>
              <a:t>Robustness to possible bias from studies that systematically report more foci per cluster</a:t>
            </a:r>
          </a:p>
          <a:p>
            <a:endParaRPr lang="en-GB" dirty="0"/>
          </a:p>
          <a:p>
            <a:endParaRPr lang="en-GB" dirty="0"/>
          </a:p>
          <a:p>
            <a:endParaRPr lang="en-GB" dirty="0"/>
          </a:p>
        </p:txBody>
      </p:sp>
    </p:spTree>
    <p:extLst>
      <p:ext uri="{BB962C8B-B14F-4D97-AF65-F5344CB8AC3E}">
        <p14:creationId xmlns:p14="http://schemas.microsoft.com/office/powerpoint/2010/main" val="87654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C05350-84C7-4D16-966C-0B1CAAC8DCBD}"/>
              </a:ext>
            </a:extLst>
          </p:cNvPr>
          <p:cNvPicPr>
            <a:picLocks noChangeAspect="1"/>
          </p:cNvPicPr>
          <p:nvPr/>
        </p:nvPicPr>
        <p:blipFill>
          <a:blip r:embed="rId2"/>
          <a:stretch>
            <a:fillRect/>
          </a:stretch>
        </p:blipFill>
        <p:spPr>
          <a:xfrm>
            <a:off x="1262467" y="1363618"/>
            <a:ext cx="9667065" cy="2863404"/>
          </a:xfrm>
          <a:prstGeom prst="rect">
            <a:avLst/>
          </a:prstGeom>
        </p:spPr>
      </p:pic>
      <p:sp>
        <p:nvSpPr>
          <p:cNvPr id="5" name="TextBox 4">
            <a:extLst>
              <a:ext uri="{FF2B5EF4-FFF2-40B4-BE49-F238E27FC236}">
                <a16:creationId xmlns:a16="http://schemas.microsoft.com/office/drawing/2014/main" id="{C49610B9-EF0D-4ABA-B5AB-727EABBFE809}"/>
              </a:ext>
            </a:extLst>
          </p:cNvPr>
          <p:cNvSpPr txBox="1"/>
          <p:nvPr/>
        </p:nvSpPr>
        <p:spPr>
          <a:xfrm>
            <a:off x="1262467" y="4227022"/>
            <a:ext cx="9228195"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MKDA (unweighted) interpretation:</a:t>
            </a:r>
          </a:p>
          <a:p>
            <a:pPr marL="742950" lvl="1" indent="-285750">
              <a:buFont typeface="Arial" panose="020B0604020202020204" pitchFamily="34" charset="0"/>
              <a:buChar char="•"/>
            </a:pPr>
            <a:r>
              <a:rPr lang="en-US" sz="2800" dirty="0"/>
              <a:t>For any given location, what is proportion of studies having one or more foci within distance </a:t>
            </a:r>
            <a:r>
              <a:rPr lang="en-US" sz="2800" b="1" i="1" dirty="0">
                <a:solidFill>
                  <a:srgbClr val="558ED5"/>
                </a:solidFill>
              </a:rPr>
              <a:t>r</a:t>
            </a:r>
            <a:endParaRPr lang="en-GB" sz="2800" dirty="0"/>
          </a:p>
        </p:txBody>
      </p:sp>
      <p:sp>
        <p:nvSpPr>
          <p:cNvPr id="6" name="TextBox 5">
            <a:extLst>
              <a:ext uri="{FF2B5EF4-FFF2-40B4-BE49-F238E27FC236}">
                <a16:creationId xmlns:a16="http://schemas.microsoft.com/office/drawing/2014/main" id="{90C67450-B948-4A2A-9CB4-426CD0F0A34E}"/>
              </a:ext>
            </a:extLst>
          </p:cNvPr>
          <p:cNvSpPr txBox="1"/>
          <p:nvPr/>
        </p:nvSpPr>
        <p:spPr>
          <a:xfrm>
            <a:off x="4538987" y="6444095"/>
            <a:ext cx="7653013" cy="646331"/>
          </a:xfrm>
          <a:prstGeom prst="rect">
            <a:avLst/>
          </a:prstGeom>
          <a:noFill/>
        </p:spPr>
        <p:txBody>
          <a:bodyPr wrap="square" rtlCol="0">
            <a:spAutoFit/>
          </a:bodyPr>
          <a:lstStyle/>
          <a:p>
            <a:r>
              <a:rPr lang="en-GB" dirty="0"/>
              <a:t>Thomas Nichols, </a:t>
            </a:r>
            <a:r>
              <a:rPr lang="en-US" dirty="0"/>
              <a:t>Neuroimaging Meta-Analysis OHBM Educational Course, 2018</a:t>
            </a:r>
          </a:p>
          <a:p>
            <a:endParaRPr lang="en-GB" dirty="0"/>
          </a:p>
        </p:txBody>
      </p:sp>
    </p:spTree>
    <p:extLst>
      <p:ext uri="{BB962C8B-B14F-4D97-AF65-F5344CB8AC3E}">
        <p14:creationId xmlns:p14="http://schemas.microsoft.com/office/powerpoint/2010/main" val="277672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A74374-E4C8-4FF0-B679-77225355F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28" y="0"/>
            <a:ext cx="9722716" cy="64380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F76477-8CC4-41C8-804B-0A3A204342FB}"/>
              </a:ext>
            </a:extLst>
          </p:cNvPr>
          <p:cNvSpPr txBox="1"/>
          <p:nvPr/>
        </p:nvSpPr>
        <p:spPr>
          <a:xfrm>
            <a:off x="9858895" y="5719156"/>
            <a:ext cx="1891928" cy="369332"/>
          </a:xfrm>
          <a:prstGeom prst="rect">
            <a:avLst/>
          </a:prstGeom>
          <a:noFill/>
        </p:spPr>
        <p:txBody>
          <a:bodyPr wrap="none" rtlCol="0">
            <a:spAutoFit/>
          </a:bodyPr>
          <a:lstStyle/>
          <a:p>
            <a:r>
              <a:rPr lang="en-GB" dirty="0"/>
              <a:t>Wager et al., 2009</a:t>
            </a:r>
          </a:p>
        </p:txBody>
      </p:sp>
    </p:spTree>
    <p:extLst>
      <p:ext uri="{BB962C8B-B14F-4D97-AF65-F5344CB8AC3E}">
        <p14:creationId xmlns:p14="http://schemas.microsoft.com/office/powerpoint/2010/main" val="203243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15-CD7B-404A-9219-9063339A1E91}"/>
              </a:ext>
            </a:extLst>
          </p:cNvPr>
          <p:cNvSpPr>
            <a:spLocks noGrp="1"/>
          </p:cNvSpPr>
          <p:nvPr>
            <p:ph type="title"/>
          </p:nvPr>
        </p:nvSpPr>
        <p:spPr/>
        <p:txBody>
          <a:bodyPr/>
          <a:lstStyle/>
          <a:p>
            <a:pPr algn="l"/>
            <a:r>
              <a:rPr lang="en-GB" dirty="0"/>
              <a:t>Signed differential mapping (SDM)</a:t>
            </a:r>
          </a:p>
        </p:txBody>
      </p:sp>
      <p:sp>
        <p:nvSpPr>
          <p:cNvPr id="3" name="Content Placeholder 2">
            <a:extLst>
              <a:ext uri="{FF2B5EF4-FFF2-40B4-BE49-F238E27FC236}">
                <a16:creationId xmlns:a16="http://schemas.microsoft.com/office/drawing/2014/main" id="{9DAFEE6A-FBD9-48B1-A792-803DF8D97369}"/>
              </a:ext>
            </a:extLst>
          </p:cNvPr>
          <p:cNvSpPr>
            <a:spLocks noGrp="1"/>
          </p:cNvSpPr>
          <p:nvPr>
            <p:ph idx="1"/>
          </p:nvPr>
        </p:nvSpPr>
        <p:spPr/>
        <p:txBody>
          <a:bodyPr>
            <a:normAutofit fontScale="92500"/>
          </a:bodyPr>
          <a:lstStyle/>
          <a:p>
            <a:r>
              <a:rPr lang="en-GB" dirty="0"/>
              <a:t>SDM is a stricter selection of the reported peak coordinates (only regions that appear statistically significant at the whole-brain level)</a:t>
            </a:r>
          </a:p>
          <a:p>
            <a:r>
              <a:rPr lang="en-GB" dirty="0"/>
              <a:t>Peak results that are corrected</a:t>
            </a:r>
          </a:p>
          <a:p>
            <a:r>
              <a:rPr lang="en-GB" dirty="0"/>
              <a:t>Co-ordinates converted from MNI to </a:t>
            </a:r>
            <a:r>
              <a:rPr lang="en-GB" dirty="0" err="1"/>
              <a:t>Talairach</a:t>
            </a:r>
            <a:endParaRPr lang="en-GB" dirty="0"/>
          </a:p>
          <a:p>
            <a:r>
              <a:rPr lang="en-GB" dirty="0"/>
              <a:t>un-normalised Gaussian kernel around peak co-ordinates</a:t>
            </a:r>
          </a:p>
          <a:p>
            <a:r>
              <a:rPr lang="en-GB" dirty="0"/>
              <a:t>FWHM is set at 25mm </a:t>
            </a:r>
          </a:p>
          <a:p>
            <a:r>
              <a:rPr lang="en-GB" dirty="0"/>
              <a:t>Positive and negative activations/volumes recreated on same map -&gt; therefore at meta-analytic level voxel will be insignificant</a:t>
            </a:r>
          </a:p>
        </p:txBody>
      </p:sp>
    </p:spTree>
    <p:extLst>
      <p:ext uri="{BB962C8B-B14F-4D97-AF65-F5344CB8AC3E}">
        <p14:creationId xmlns:p14="http://schemas.microsoft.com/office/powerpoint/2010/main" val="1305619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4616-0704-4B39-B977-D1CC927E6FD0}"/>
              </a:ext>
            </a:extLst>
          </p:cNvPr>
          <p:cNvSpPr>
            <a:spLocks noGrp="1"/>
          </p:cNvSpPr>
          <p:nvPr>
            <p:ph type="title"/>
          </p:nvPr>
        </p:nvSpPr>
        <p:spPr/>
        <p:txBody>
          <a:bodyPr/>
          <a:lstStyle/>
          <a:p>
            <a:pPr algn="l"/>
            <a:r>
              <a:rPr lang="en-GB" dirty="0"/>
              <a:t>SDM (continued)</a:t>
            </a:r>
          </a:p>
        </p:txBody>
      </p:sp>
      <p:sp>
        <p:nvSpPr>
          <p:cNvPr id="3" name="Content Placeholder 2">
            <a:extLst>
              <a:ext uri="{FF2B5EF4-FFF2-40B4-BE49-F238E27FC236}">
                <a16:creationId xmlns:a16="http://schemas.microsoft.com/office/drawing/2014/main" id="{55CFBC24-7F47-4A63-A152-2958B1DE9121}"/>
              </a:ext>
            </a:extLst>
          </p:cNvPr>
          <p:cNvSpPr>
            <a:spLocks noGrp="1"/>
          </p:cNvSpPr>
          <p:nvPr>
            <p:ph idx="1"/>
          </p:nvPr>
        </p:nvSpPr>
        <p:spPr/>
        <p:txBody>
          <a:bodyPr>
            <a:normAutofit/>
          </a:bodyPr>
          <a:lstStyle/>
          <a:p>
            <a:r>
              <a:rPr lang="en-GB" dirty="0"/>
              <a:t>null distribution created to test which voxels have more studies reporting differences around them than expected by chance.</a:t>
            </a:r>
          </a:p>
          <a:p>
            <a:r>
              <a:rPr lang="en-GB" dirty="0"/>
              <a:t>Whole brain level</a:t>
            </a:r>
          </a:p>
          <a:p>
            <a:r>
              <a:rPr lang="en-GB" dirty="0"/>
              <a:t>Monte Carlo randomisations</a:t>
            </a:r>
          </a:p>
          <a:p>
            <a:r>
              <a:rPr lang="en-GB" dirty="0"/>
              <a:t>Further iterations:</a:t>
            </a:r>
          </a:p>
          <a:p>
            <a:r>
              <a:rPr lang="en-GB" dirty="0"/>
              <a:t>anisotropic kernels (</a:t>
            </a:r>
            <a:r>
              <a:rPr lang="en-GB" dirty="0" err="1"/>
              <a:t>Radua</a:t>
            </a:r>
            <a:r>
              <a:rPr lang="en-GB" dirty="0"/>
              <a:t> et al., 2014)</a:t>
            </a:r>
          </a:p>
          <a:p>
            <a:r>
              <a:rPr lang="en-GB" dirty="0"/>
              <a:t>Permutation of subject images (PSI) (</a:t>
            </a:r>
            <a:r>
              <a:rPr lang="en-GB" dirty="0" err="1"/>
              <a:t>Radua</a:t>
            </a:r>
            <a:r>
              <a:rPr lang="en-GB" dirty="0"/>
              <a:t> et al., 2019).</a:t>
            </a:r>
          </a:p>
        </p:txBody>
      </p:sp>
    </p:spTree>
    <p:extLst>
      <p:ext uri="{BB962C8B-B14F-4D97-AF65-F5344CB8AC3E}">
        <p14:creationId xmlns:p14="http://schemas.microsoft.com/office/powerpoint/2010/main" val="4254248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FC4B-BA5C-42FC-ADC6-BC3BF75A99BD}"/>
              </a:ext>
            </a:extLst>
          </p:cNvPr>
          <p:cNvSpPr>
            <a:spLocks noGrp="1"/>
          </p:cNvSpPr>
          <p:nvPr>
            <p:ph type="title"/>
          </p:nvPr>
        </p:nvSpPr>
        <p:spPr>
          <a:xfrm>
            <a:off x="609600" y="274638"/>
            <a:ext cx="10972800" cy="528540"/>
          </a:xfrm>
        </p:spPr>
        <p:txBody>
          <a:bodyPr>
            <a:normAutofit fontScale="90000"/>
          </a:bodyPr>
          <a:lstStyle/>
          <a:p>
            <a:pPr algn="l"/>
            <a:r>
              <a:rPr lang="en-GB" dirty="0"/>
              <a:t>Large scale meta-analysis tools</a:t>
            </a:r>
          </a:p>
        </p:txBody>
      </p:sp>
      <p:pic>
        <p:nvPicPr>
          <p:cNvPr id="4" name="Content Placeholder 3" descr="Figure1.jpg">
            <a:extLst>
              <a:ext uri="{FF2B5EF4-FFF2-40B4-BE49-F238E27FC236}">
                <a16:creationId xmlns:a16="http://schemas.microsoft.com/office/drawing/2014/main" id="{2707B225-0CF1-4FC7-87C5-8259D02559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11" y="939316"/>
            <a:ext cx="11393978" cy="5320880"/>
          </a:xfrm>
          <a:prstGeom prst="rect">
            <a:avLst/>
          </a:prstGeom>
        </p:spPr>
      </p:pic>
      <p:sp>
        <p:nvSpPr>
          <p:cNvPr id="5" name="Rectangle 4">
            <a:extLst>
              <a:ext uri="{FF2B5EF4-FFF2-40B4-BE49-F238E27FC236}">
                <a16:creationId xmlns:a16="http://schemas.microsoft.com/office/drawing/2014/main" id="{2844F318-81DF-4CBE-A742-02DE112094D0}"/>
              </a:ext>
            </a:extLst>
          </p:cNvPr>
          <p:cNvSpPr/>
          <p:nvPr/>
        </p:nvSpPr>
        <p:spPr>
          <a:xfrm>
            <a:off x="138545" y="6260196"/>
            <a:ext cx="11443855" cy="646331"/>
          </a:xfrm>
          <a:prstGeom prst="rect">
            <a:avLst/>
          </a:prstGeom>
        </p:spPr>
        <p:txBody>
          <a:bodyPr wrap="square">
            <a:spAutoFit/>
          </a:bodyPr>
          <a:lstStyle/>
          <a:p>
            <a:r>
              <a:rPr lang="en-US" dirty="0" err="1">
                <a:solidFill>
                  <a:srgbClr val="2D2D8A">
                    <a:lumMod val="75000"/>
                  </a:srgbClr>
                </a:solidFill>
                <a:latin typeface="Times"/>
                <a:cs typeface="Times"/>
              </a:rPr>
              <a:t>Yarkoni</a:t>
            </a:r>
            <a:r>
              <a:rPr lang="en-US" dirty="0">
                <a:solidFill>
                  <a:srgbClr val="2D2D8A">
                    <a:lumMod val="75000"/>
                  </a:srgbClr>
                </a:solidFill>
                <a:latin typeface="Times"/>
                <a:cs typeface="Times"/>
              </a:rPr>
              <a:t>, </a:t>
            </a:r>
            <a:r>
              <a:rPr lang="en-US" dirty="0" err="1">
                <a:solidFill>
                  <a:srgbClr val="2D2D8A">
                    <a:lumMod val="75000"/>
                  </a:srgbClr>
                </a:solidFill>
                <a:latin typeface="Times"/>
                <a:cs typeface="Times"/>
              </a:rPr>
              <a:t>Poldrack</a:t>
            </a:r>
            <a:r>
              <a:rPr lang="en-US" dirty="0">
                <a:solidFill>
                  <a:srgbClr val="2D2D8A">
                    <a:lumMod val="75000"/>
                  </a:srgbClr>
                </a:solidFill>
                <a:latin typeface="Times"/>
                <a:cs typeface="Times"/>
              </a:rPr>
              <a:t>, Nichols, Essen, &amp; Wager (2011). Large-scale automated synthesis of human functional neuroimaging data. </a:t>
            </a:r>
            <a:r>
              <a:rPr lang="en-US" i="1" dirty="0">
                <a:solidFill>
                  <a:srgbClr val="2D2D8A">
                    <a:lumMod val="75000"/>
                  </a:srgbClr>
                </a:solidFill>
                <a:latin typeface="Times"/>
                <a:cs typeface="Times"/>
              </a:rPr>
              <a:t>Nature Methods</a:t>
            </a:r>
            <a:r>
              <a:rPr lang="en-US" dirty="0">
                <a:solidFill>
                  <a:srgbClr val="2D2D8A">
                    <a:lumMod val="75000"/>
                  </a:srgbClr>
                </a:solidFill>
                <a:latin typeface="Times"/>
                <a:cs typeface="Times"/>
              </a:rPr>
              <a:t>, 8(8), 665-670. </a:t>
            </a:r>
            <a:endParaRPr lang="en-GB" dirty="0"/>
          </a:p>
        </p:txBody>
      </p:sp>
    </p:spTree>
    <p:extLst>
      <p:ext uri="{BB962C8B-B14F-4D97-AF65-F5344CB8AC3E}">
        <p14:creationId xmlns:p14="http://schemas.microsoft.com/office/powerpoint/2010/main" val="31554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BB22-D489-4199-9061-E06847D28C9B}"/>
              </a:ext>
            </a:extLst>
          </p:cNvPr>
          <p:cNvSpPr>
            <a:spLocks noGrp="1"/>
          </p:cNvSpPr>
          <p:nvPr>
            <p:ph type="title"/>
          </p:nvPr>
        </p:nvSpPr>
        <p:spPr/>
        <p:txBody>
          <a:bodyPr/>
          <a:lstStyle/>
          <a:p>
            <a:pPr algn="l"/>
            <a:r>
              <a:rPr lang="en-GB" dirty="0"/>
              <a:t>Use of large scale meta-analytic databases</a:t>
            </a:r>
          </a:p>
        </p:txBody>
      </p:sp>
      <p:sp>
        <p:nvSpPr>
          <p:cNvPr id="3" name="Content Placeholder 2">
            <a:extLst>
              <a:ext uri="{FF2B5EF4-FFF2-40B4-BE49-F238E27FC236}">
                <a16:creationId xmlns:a16="http://schemas.microsoft.com/office/drawing/2014/main" id="{200AC83A-0C31-4651-9E5C-268522477D1C}"/>
              </a:ext>
            </a:extLst>
          </p:cNvPr>
          <p:cNvSpPr>
            <a:spLocks noGrp="1"/>
          </p:cNvSpPr>
          <p:nvPr>
            <p:ph idx="1"/>
          </p:nvPr>
        </p:nvSpPr>
        <p:spPr/>
        <p:txBody>
          <a:bodyPr/>
          <a:lstStyle/>
          <a:p>
            <a:r>
              <a:rPr lang="en-GB" dirty="0"/>
              <a:t>Use meta-analytic databases</a:t>
            </a:r>
          </a:p>
          <a:p>
            <a:r>
              <a:rPr lang="en-GB" dirty="0"/>
              <a:t>Where do foci occur for particular cognitive processes</a:t>
            </a:r>
          </a:p>
          <a:p>
            <a:r>
              <a:rPr lang="en-GB" dirty="0"/>
              <a:t>Then do the study</a:t>
            </a:r>
          </a:p>
          <a:p>
            <a:endParaRPr lang="en-GB" dirty="0"/>
          </a:p>
        </p:txBody>
      </p:sp>
    </p:spTree>
    <p:extLst>
      <p:ext uri="{BB962C8B-B14F-4D97-AF65-F5344CB8AC3E}">
        <p14:creationId xmlns:p14="http://schemas.microsoft.com/office/powerpoint/2010/main" val="196740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kib.ki.se/sites/default/files/bildarkiv/funktioner-support/illustration_systematiska_oversikter_eng.jpg">
            <a:extLst>
              <a:ext uri="{FF2B5EF4-FFF2-40B4-BE49-F238E27FC236}">
                <a16:creationId xmlns:a16="http://schemas.microsoft.com/office/drawing/2014/main" id="{6B035EF0-47DC-44E0-85C0-0132A4D35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798" y="1108799"/>
            <a:ext cx="9169401" cy="5272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D3EE38-850A-41B7-BFA8-FC3FDD409919}"/>
              </a:ext>
            </a:extLst>
          </p:cNvPr>
          <p:cNvSpPr txBox="1"/>
          <p:nvPr/>
        </p:nvSpPr>
        <p:spPr>
          <a:xfrm>
            <a:off x="1193799" y="320824"/>
            <a:ext cx="9169401" cy="584775"/>
          </a:xfrm>
          <a:prstGeom prst="rect">
            <a:avLst/>
          </a:prstGeom>
          <a:solidFill>
            <a:schemeClr val="tx2"/>
          </a:solidFill>
        </p:spPr>
        <p:txBody>
          <a:bodyPr wrap="square" rtlCol="0">
            <a:spAutoFit/>
          </a:bodyPr>
          <a:lstStyle/>
          <a:p>
            <a:r>
              <a:rPr lang="en-GB" sz="3200" b="1" dirty="0">
                <a:solidFill>
                  <a:schemeClr val="bg1"/>
                </a:solidFill>
                <a:latin typeface="Agency FB" panose="020B0503020202020204" pitchFamily="34" charset="0"/>
                <a:cs typeface="Arial" panose="020B0604020202020204" pitchFamily="34" charset="0"/>
              </a:rPr>
              <a:t>Hierarchy of evidence</a:t>
            </a:r>
          </a:p>
        </p:txBody>
      </p:sp>
    </p:spTree>
    <p:extLst>
      <p:ext uri="{BB962C8B-B14F-4D97-AF65-F5344CB8AC3E}">
        <p14:creationId xmlns:p14="http://schemas.microsoft.com/office/powerpoint/2010/main" val="111034585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4DB7-1AC8-4A0C-8359-75E3B15A6B0C}"/>
              </a:ext>
            </a:extLst>
          </p:cNvPr>
          <p:cNvSpPr>
            <a:spLocks noGrp="1"/>
          </p:cNvSpPr>
          <p:nvPr>
            <p:ph type="title"/>
          </p:nvPr>
        </p:nvSpPr>
        <p:spPr/>
        <p:txBody>
          <a:bodyPr/>
          <a:lstStyle/>
          <a:p>
            <a:r>
              <a:rPr lang="en-GB" dirty="0"/>
              <a:t>Reporting of meta-analysis</a:t>
            </a:r>
          </a:p>
        </p:txBody>
      </p:sp>
      <p:sp>
        <p:nvSpPr>
          <p:cNvPr id="3" name="Content Placeholder 2">
            <a:extLst>
              <a:ext uri="{FF2B5EF4-FFF2-40B4-BE49-F238E27FC236}">
                <a16:creationId xmlns:a16="http://schemas.microsoft.com/office/drawing/2014/main" id="{1EE2374B-EC5E-417D-873A-6FA6F5543DA0}"/>
              </a:ext>
            </a:extLst>
          </p:cNvPr>
          <p:cNvSpPr>
            <a:spLocks noGrp="1"/>
          </p:cNvSpPr>
          <p:nvPr>
            <p:ph idx="1"/>
          </p:nvPr>
        </p:nvSpPr>
        <p:spPr/>
        <p:txBody>
          <a:bodyPr>
            <a:normAutofit/>
          </a:bodyPr>
          <a:lstStyle/>
          <a:p>
            <a:r>
              <a:rPr lang="en-GB" dirty="0"/>
              <a:t>Research question</a:t>
            </a:r>
          </a:p>
          <a:p>
            <a:pPr marL="0" indent="0">
              <a:buNone/>
            </a:pPr>
            <a:r>
              <a:rPr lang="en-GB" dirty="0"/>
              <a:t>• Detailed inclusion and exclusion criteria and the motivation why they were applied </a:t>
            </a:r>
          </a:p>
          <a:p>
            <a:pPr marL="0" indent="0">
              <a:buNone/>
            </a:pPr>
            <a:r>
              <a:rPr lang="en-GB" dirty="0"/>
              <a:t>• All steps of the meta-analytic study ideally in a flow-chart </a:t>
            </a:r>
          </a:p>
          <a:p>
            <a:pPr marL="0" indent="0">
              <a:buNone/>
            </a:pPr>
            <a:r>
              <a:rPr lang="en-GB" dirty="0"/>
              <a:t>• Number of experiments included in each analysis </a:t>
            </a:r>
          </a:p>
          <a:p>
            <a:pPr marL="0" indent="0">
              <a:buNone/>
            </a:pPr>
            <a:r>
              <a:rPr lang="en-GB" dirty="0"/>
              <a:t>• Handling of multiple experiments from the same subject group</a:t>
            </a:r>
          </a:p>
          <a:p>
            <a:pPr marL="0" indent="0">
              <a:buNone/>
            </a:pPr>
            <a:r>
              <a:rPr lang="en-GB" dirty="0"/>
              <a:t>• Detailed information on each included experiment (number of subjects, specific characteristics of the subjects, task description, stimuli used, coordinate space</a:t>
            </a:r>
          </a:p>
        </p:txBody>
      </p:sp>
    </p:spTree>
    <p:extLst>
      <p:ext uri="{BB962C8B-B14F-4D97-AF65-F5344CB8AC3E}">
        <p14:creationId xmlns:p14="http://schemas.microsoft.com/office/powerpoint/2010/main" val="412716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2A1C32-2B6A-44FB-B0C3-61DD1A2663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103"/>
          <a:stretch/>
        </p:blipFill>
        <p:spPr bwMode="auto">
          <a:xfrm>
            <a:off x="2094806" y="1454609"/>
            <a:ext cx="6899563" cy="5178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5DF8B5-E0AC-45A6-B83B-0D4127DA6A64}"/>
              </a:ext>
            </a:extLst>
          </p:cNvPr>
          <p:cNvSpPr txBox="1"/>
          <p:nvPr/>
        </p:nvSpPr>
        <p:spPr>
          <a:xfrm>
            <a:off x="9709265" y="5765461"/>
            <a:ext cx="1901867" cy="369332"/>
          </a:xfrm>
          <a:prstGeom prst="rect">
            <a:avLst/>
          </a:prstGeom>
          <a:noFill/>
        </p:spPr>
        <p:txBody>
          <a:bodyPr wrap="none" rtlCol="0">
            <a:spAutoFit/>
          </a:bodyPr>
          <a:lstStyle/>
          <a:p>
            <a:r>
              <a:rPr lang="en-GB" dirty="0"/>
              <a:t>Muller et al., 2018</a:t>
            </a:r>
          </a:p>
        </p:txBody>
      </p:sp>
      <p:sp>
        <p:nvSpPr>
          <p:cNvPr id="5" name="TextBox 4">
            <a:extLst>
              <a:ext uri="{FF2B5EF4-FFF2-40B4-BE49-F238E27FC236}">
                <a16:creationId xmlns:a16="http://schemas.microsoft.com/office/drawing/2014/main" id="{9D963423-B583-44F2-9747-FFCDBD894F47}"/>
              </a:ext>
            </a:extLst>
          </p:cNvPr>
          <p:cNvSpPr txBox="1"/>
          <p:nvPr/>
        </p:nvSpPr>
        <p:spPr>
          <a:xfrm>
            <a:off x="914400" y="399011"/>
            <a:ext cx="1808700" cy="584775"/>
          </a:xfrm>
          <a:prstGeom prst="rect">
            <a:avLst/>
          </a:prstGeom>
          <a:noFill/>
        </p:spPr>
        <p:txBody>
          <a:bodyPr wrap="none" rtlCol="0">
            <a:spAutoFit/>
          </a:bodyPr>
          <a:lstStyle/>
          <a:p>
            <a:r>
              <a:rPr lang="en-GB" sz="3200" b="1" dirty="0"/>
              <a:t>Summary</a:t>
            </a:r>
          </a:p>
        </p:txBody>
      </p:sp>
    </p:spTree>
    <p:extLst>
      <p:ext uri="{BB962C8B-B14F-4D97-AF65-F5344CB8AC3E}">
        <p14:creationId xmlns:p14="http://schemas.microsoft.com/office/powerpoint/2010/main" val="2687285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F7535E3-DC0A-461E-88F4-E3350172D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 t="56123" r="-1"/>
          <a:stretch/>
        </p:blipFill>
        <p:spPr bwMode="auto">
          <a:xfrm>
            <a:off x="2673186" y="422941"/>
            <a:ext cx="6845627" cy="601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13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C6E41C-2513-45BB-B479-7EE4B22B707B}"/>
              </a:ext>
            </a:extLst>
          </p:cNvPr>
          <p:cNvPicPr>
            <a:picLocks noChangeAspect="1"/>
          </p:cNvPicPr>
          <p:nvPr/>
        </p:nvPicPr>
        <p:blipFill>
          <a:blip r:embed="rId2"/>
          <a:stretch>
            <a:fillRect/>
          </a:stretch>
        </p:blipFill>
        <p:spPr>
          <a:xfrm>
            <a:off x="724939" y="1409375"/>
            <a:ext cx="9449840" cy="4199929"/>
          </a:xfrm>
          <a:prstGeom prst="rect">
            <a:avLst/>
          </a:prstGeom>
        </p:spPr>
      </p:pic>
      <p:sp>
        <p:nvSpPr>
          <p:cNvPr id="3" name="TextBox 2">
            <a:extLst>
              <a:ext uri="{FF2B5EF4-FFF2-40B4-BE49-F238E27FC236}">
                <a16:creationId xmlns:a16="http://schemas.microsoft.com/office/drawing/2014/main" id="{0149098C-37FD-4F78-97A6-9129E9DB1DDF}"/>
              </a:ext>
            </a:extLst>
          </p:cNvPr>
          <p:cNvSpPr txBox="1"/>
          <p:nvPr/>
        </p:nvSpPr>
        <p:spPr>
          <a:xfrm>
            <a:off x="7115694" y="5941813"/>
            <a:ext cx="3940233" cy="369332"/>
          </a:xfrm>
          <a:prstGeom prst="rect">
            <a:avLst/>
          </a:prstGeom>
          <a:noFill/>
        </p:spPr>
        <p:txBody>
          <a:bodyPr wrap="square" rtlCol="0">
            <a:spAutoFit/>
          </a:bodyPr>
          <a:lstStyle/>
          <a:p>
            <a:r>
              <a:rPr lang="en-GB" dirty="0"/>
              <a:t>McInnes and </a:t>
            </a:r>
            <a:r>
              <a:rPr lang="en-GB" dirty="0" err="1"/>
              <a:t>Bussoyt</a:t>
            </a:r>
            <a:r>
              <a:rPr lang="en-GB" dirty="0"/>
              <a:t>, 2015</a:t>
            </a:r>
          </a:p>
        </p:txBody>
      </p:sp>
      <p:sp>
        <p:nvSpPr>
          <p:cNvPr id="4" name="TextBox 3">
            <a:extLst>
              <a:ext uri="{FF2B5EF4-FFF2-40B4-BE49-F238E27FC236}">
                <a16:creationId xmlns:a16="http://schemas.microsoft.com/office/drawing/2014/main" id="{7B7037CA-1B8C-42C2-99A3-532A46D4273D}"/>
              </a:ext>
            </a:extLst>
          </p:cNvPr>
          <p:cNvSpPr txBox="1"/>
          <p:nvPr/>
        </p:nvSpPr>
        <p:spPr>
          <a:xfrm>
            <a:off x="724939" y="479255"/>
            <a:ext cx="1765740" cy="769441"/>
          </a:xfrm>
          <a:prstGeom prst="rect">
            <a:avLst/>
          </a:prstGeom>
          <a:noFill/>
        </p:spPr>
        <p:txBody>
          <a:bodyPr wrap="none" rtlCol="0">
            <a:spAutoFit/>
          </a:bodyPr>
          <a:lstStyle/>
          <a:p>
            <a:r>
              <a:rPr lang="en-GB" sz="4400" b="1" dirty="0"/>
              <a:t>Pitfalls</a:t>
            </a:r>
          </a:p>
        </p:txBody>
      </p:sp>
    </p:spTree>
    <p:extLst>
      <p:ext uri="{BB962C8B-B14F-4D97-AF65-F5344CB8AC3E}">
        <p14:creationId xmlns:p14="http://schemas.microsoft.com/office/powerpoint/2010/main" val="3825154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A839C-395C-400A-A5D6-6D4FF71C1B79}"/>
              </a:ext>
            </a:extLst>
          </p:cNvPr>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158646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F378-9C4B-406E-8008-A2CCD7B66734}"/>
              </a:ext>
            </a:extLst>
          </p:cNvPr>
          <p:cNvSpPr>
            <a:spLocks noGrp="1"/>
          </p:cNvSpPr>
          <p:nvPr>
            <p:ph type="title"/>
          </p:nvPr>
        </p:nvSpPr>
        <p:spPr/>
        <p:txBody>
          <a:bodyPr/>
          <a:lstStyle/>
          <a:p>
            <a:r>
              <a:rPr lang="en-GB"/>
              <a:t>Background</a:t>
            </a:r>
            <a:endParaRPr lang="en-GB" dirty="0"/>
          </a:p>
        </p:txBody>
      </p:sp>
      <p:sp>
        <p:nvSpPr>
          <p:cNvPr id="3" name="Content Placeholder 2">
            <a:extLst>
              <a:ext uri="{FF2B5EF4-FFF2-40B4-BE49-F238E27FC236}">
                <a16:creationId xmlns:a16="http://schemas.microsoft.com/office/drawing/2014/main" id="{E6ED8155-1BE8-48AD-A5B5-4716EFF583FD}"/>
              </a:ext>
            </a:extLst>
          </p:cNvPr>
          <p:cNvSpPr>
            <a:spLocks noGrp="1"/>
          </p:cNvSpPr>
          <p:nvPr>
            <p:ph idx="1"/>
          </p:nvPr>
        </p:nvSpPr>
        <p:spPr/>
        <p:txBody>
          <a:bodyPr/>
          <a:lstStyle/>
          <a:p>
            <a:r>
              <a:rPr lang="en-GB" dirty="0"/>
              <a:t>Single imaging studies underpowered</a:t>
            </a:r>
          </a:p>
          <a:p>
            <a:r>
              <a:rPr lang="en-GB" dirty="0"/>
              <a:t>analyses and thresholding procedures that increase false positives</a:t>
            </a:r>
          </a:p>
          <a:p>
            <a:r>
              <a:rPr lang="en-GB" dirty="0"/>
              <a:t>Influenced by experimental procedures</a:t>
            </a:r>
          </a:p>
          <a:p>
            <a:r>
              <a:rPr lang="en-GB" dirty="0"/>
              <a:t>So meta-analyses needed but:</a:t>
            </a:r>
          </a:p>
          <a:p>
            <a:r>
              <a:rPr lang="en-GB" dirty="0"/>
              <a:t>No clear consensus on neuroimaging meta-analysis</a:t>
            </a:r>
          </a:p>
          <a:p>
            <a:r>
              <a:rPr lang="en-GB" dirty="0"/>
              <a:t>Need for guidelines- informed and traceable decisions for researchers</a:t>
            </a:r>
          </a:p>
          <a:p>
            <a:r>
              <a:rPr lang="en-GB" dirty="0"/>
              <a:t>Replication</a:t>
            </a:r>
          </a:p>
          <a:p>
            <a:endParaRPr lang="en-GB" dirty="0"/>
          </a:p>
        </p:txBody>
      </p:sp>
    </p:spTree>
    <p:extLst>
      <p:ext uri="{BB962C8B-B14F-4D97-AF65-F5344CB8AC3E}">
        <p14:creationId xmlns:p14="http://schemas.microsoft.com/office/powerpoint/2010/main" val="135979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7AB4-501B-4443-9929-82092FE995A7}"/>
              </a:ext>
            </a:extLst>
          </p:cNvPr>
          <p:cNvSpPr>
            <a:spLocks noGrp="1"/>
          </p:cNvSpPr>
          <p:nvPr>
            <p:ph type="title"/>
          </p:nvPr>
        </p:nvSpPr>
        <p:spPr/>
        <p:txBody>
          <a:bodyPr/>
          <a:lstStyle/>
          <a:p>
            <a:r>
              <a:rPr lang="en-GB" dirty="0"/>
              <a:t>1. Research Question</a:t>
            </a:r>
          </a:p>
        </p:txBody>
      </p:sp>
      <p:sp>
        <p:nvSpPr>
          <p:cNvPr id="3" name="Content Placeholder 2">
            <a:extLst>
              <a:ext uri="{FF2B5EF4-FFF2-40B4-BE49-F238E27FC236}">
                <a16:creationId xmlns:a16="http://schemas.microsoft.com/office/drawing/2014/main" id="{E2A3EB00-7FF4-46B1-A14A-4895CB7F9884}"/>
              </a:ext>
            </a:extLst>
          </p:cNvPr>
          <p:cNvSpPr>
            <a:spLocks noGrp="1"/>
          </p:cNvSpPr>
          <p:nvPr>
            <p:ph idx="1"/>
          </p:nvPr>
        </p:nvSpPr>
        <p:spPr/>
        <p:txBody>
          <a:bodyPr/>
          <a:lstStyle/>
          <a:p>
            <a:r>
              <a:rPr lang="en-GB" dirty="0"/>
              <a:t>What is the research question?</a:t>
            </a:r>
          </a:p>
          <a:p>
            <a:r>
              <a:rPr lang="en-GB" dirty="0"/>
              <a:t>What approach to investigating it?</a:t>
            </a:r>
          </a:p>
          <a:p>
            <a:r>
              <a:rPr lang="en-GB" dirty="0" err="1"/>
              <a:t>Eg</a:t>
            </a:r>
            <a:r>
              <a:rPr lang="en-GB" dirty="0"/>
              <a:t> fMRI studies- do you include several tasks purporting to measure particular brain function or only one task to increase uniformity</a:t>
            </a:r>
          </a:p>
          <a:p>
            <a:r>
              <a:rPr lang="en-GB" dirty="0"/>
              <a:t>Decisions need to be made a priori</a:t>
            </a:r>
          </a:p>
          <a:p>
            <a:r>
              <a:rPr lang="en-GB" dirty="0"/>
              <a:t>Pre-register</a:t>
            </a:r>
          </a:p>
        </p:txBody>
      </p:sp>
    </p:spTree>
    <p:extLst>
      <p:ext uri="{BB962C8B-B14F-4D97-AF65-F5344CB8AC3E}">
        <p14:creationId xmlns:p14="http://schemas.microsoft.com/office/powerpoint/2010/main" val="123412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62CD-A447-422D-A1A3-D918A58E00A7}"/>
              </a:ext>
            </a:extLst>
          </p:cNvPr>
          <p:cNvSpPr>
            <a:spLocks noGrp="1"/>
          </p:cNvSpPr>
          <p:nvPr>
            <p:ph type="title"/>
          </p:nvPr>
        </p:nvSpPr>
        <p:spPr/>
        <p:txBody>
          <a:bodyPr/>
          <a:lstStyle/>
          <a:p>
            <a:r>
              <a:rPr lang="en-GB" dirty="0"/>
              <a:t>Research question informs inclusion/exclusion criteria</a:t>
            </a:r>
          </a:p>
        </p:txBody>
      </p:sp>
      <p:sp>
        <p:nvSpPr>
          <p:cNvPr id="3" name="Content Placeholder 2">
            <a:extLst>
              <a:ext uri="{FF2B5EF4-FFF2-40B4-BE49-F238E27FC236}">
                <a16:creationId xmlns:a16="http://schemas.microsoft.com/office/drawing/2014/main" id="{A45AC57F-6C46-43E7-B417-3C980FEAF4EA}"/>
              </a:ext>
            </a:extLst>
          </p:cNvPr>
          <p:cNvSpPr>
            <a:spLocks noGrp="1"/>
          </p:cNvSpPr>
          <p:nvPr>
            <p:ph idx="1"/>
          </p:nvPr>
        </p:nvSpPr>
        <p:spPr>
          <a:xfrm>
            <a:off x="921026" y="1891886"/>
            <a:ext cx="10515600" cy="4351338"/>
          </a:xfrm>
        </p:spPr>
        <p:txBody>
          <a:bodyPr/>
          <a:lstStyle/>
          <a:p>
            <a:r>
              <a:rPr lang="en-GB" u="sng" dirty="0"/>
              <a:t>Inclusion</a:t>
            </a:r>
          </a:p>
          <a:p>
            <a:pPr marL="0" indent="0">
              <a:buNone/>
            </a:pPr>
            <a:r>
              <a:rPr lang="en-GB" dirty="0"/>
              <a:t>Modalities of studies/ paradigms</a:t>
            </a:r>
          </a:p>
          <a:p>
            <a:pPr marL="0" indent="0">
              <a:buNone/>
            </a:pPr>
            <a:endParaRPr lang="en-GB" dirty="0"/>
          </a:p>
          <a:p>
            <a:pPr marL="0" indent="0">
              <a:buNone/>
            </a:pPr>
            <a:r>
              <a:rPr lang="en-GB" dirty="0"/>
              <a:t>Subject groups- </a:t>
            </a:r>
            <a:r>
              <a:rPr lang="en-GB" dirty="0" err="1"/>
              <a:t>eg</a:t>
            </a:r>
            <a:r>
              <a:rPr lang="en-GB" dirty="0"/>
              <a:t> healthy controls only, studies with control groups, specific age range etc</a:t>
            </a:r>
          </a:p>
          <a:p>
            <a:pPr marL="0" indent="0">
              <a:buNone/>
            </a:pPr>
            <a:endParaRPr lang="en-GB" dirty="0"/>
          </a:p>
          <a:p>
            <a:pPr marL="0" indent="0">
              <a:buNone/>
            </a:pPr>
            <a:r>
              <a:rPr lang="en-GB" dirty="0"/>
              <a:t>Analysis techniques- main effects vs interactions; papers reporting results on a particular threshold</a:t>
            </a:r>
          </a:p>
        </p:txBody>
      </p:sp>
    </p:spTree>
    <p:extLst>
      <p:ext uri="{BB962C8B-B14F-4D97-AF65-F5344CB8AC3E}">
        <p14:creationId xmlns:p14="http://schemas.microsoft.com/office/powerpoint/2010/main" val="25482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3907-191D-41E3-A50A-4425F0241896}"/>
              </a:ext>
            </a:extLst>
          </p:cNvPr>
          <p:cNvSpPr>
            <a:spLocks noGrp="1"/>
          </p:cNvSpPr>
          <p:nvPr>
            <p:ph type="title"/>
          </p:nvPr>
        </p:nvSpPr>
        <p:spPr/>
        <p:txBody>
          <a:bodyPr/>
          <a:lstStyle/>
          <a:p>
            <a:r>
              <a:rPr lang="en-GB" dirty="0"/>
              <a:t>Group Effects</a:t>
            </a:r>
          </a:p>
        </p:txBody>
      </p:sp>
      <p:sp>
        <p:nvSpPr>
          <p:cNvPr id="3" name="Content Placeholder 2">
            <a:extLst>
              <a:ext uri="{FF2B5EF4-FFF2-40B4-BE49-F238E27FC236}">
                <a16:creationId xmlns:a16="http://schemas.microsoft.com/office/drawing/2014/main" id="{2C991BD1-17E5-4133-9D5C-0326D07A1F5E}"/>
              </a:ext>
            </a:extLst>
          </p:cNvPr>
          <p:cNvSpPr>
            <a:spLocks noGrp="1"/>
          </p:cNvSpPr>
          <p:nvPr>
            <p:ph idx="1"/>
          </p:nvPr>
        </p:nvSpPr>
        <p:spPr/>
        <p:txBody>
          <a:bodyPr/>
          <a:lstStyle/>
          <a:p>
            <a:r>
              <a:rPr lang="en-GB" dirty="0"/>
              <a:t>Between group effects:</a:t>
            </a:r>
          </a:p>
          <a:p>
            <a:endParaRPr lang="en-GB" dirty="0"/>
          </a:p>
          <a:p>
            <a:r>
              <a:rPr lang="en-GB" dirty="0"/>
              <a:t>Experimental vs meta-analytical level</a:t>
            </a:r>
          </a:p>
          <a:p>
            <a:pPr marL="0" indent="0">
              <a:buNone/>
            </a:pPr>
            <a:endParaRPr lang="en-GB" dirty="0"/>
          </a:p>
          <a:p>
            <a:pPr marL="0" indent="0">
              <a:buNone/>
            </a:pPr>
            <a:r>
              <a:rPr lang="en-GB" dirty="0"/>
              <a:t>Compare groups across all studies (</a:t>
            </a:r>
            <a:r>
              <a:rPr lang="en-GB" dirty="0" err="1"/>
              <a:t>eg</a:t>
            </a:r>
            <a:r>
              <a:rPr lang="en-GB" dirty="0"/>
              <a:t> Alzheimer’s disease vs controls)</a:t>
            </a:r>
          </a:p>
          <a:p>
            <a:pPr marL="0" indent="0">
              <a:buNone/>
            </a:pPr>
            <a:r>
              <a:rPr lang="en-GB" dirty="0"/>
              <a:t>or</a:t>
            </a:r>
          </a:p>
          <a:p>
            <a:pPr marL="0" indent="0">
              <a:buNone/>
            </a:pPr>
            <a:r>
              <a:rPr lang="en-GB" dirty="0"/>
              <a:t>Separate meta-analyses for one group (Alzheimer’s disease) vs other group (controls)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358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F6E1-9640-4D06-9C49-9ED920DB1454}"/>
              </a:ext>
            </a:extLst>
          </p:cNvPr>
          <p:cNvSpPr>
            <a:spLocks noGrp="1"/>
          </p:cNvSpPr>
          <p:nvPr>
            <p:ph type="title"/>
          </p:nvPr>
        </p:nvSpPr>
        <p:spPr/>
        <p:txBody>
          <a:bodyPr/>
          <a:lstStyle/>
          <a:p>
            <a:r>
              <a:rPr lang="en-GB" dirty="0"/>
              <a:t>2. Power of the meta-analysis</a:t>
            </a:r>
          </a:p>
        </p:txBody>
      </p:sp>
      <p:sp>
        <p:nvSpPr>
          <p:cNvPr id="3" name="Content Placeholder 2">
            <a:extLst>
              <a:ext uri="{FF2B5EF4-FFF2-40B4-BE49-F238E27FC236}">
                <a16:creationId xmlns:a16="http://schemas.microsoft.com/office/drawing/2014/main" id="{A578DBCB-4D54-403D-98C1-B0A9BA876F4D}"/>
              </a:ext>
            </a:extLst>
          </p:cNvPr>
          <p:cNvSpPr>
            <a:spLocks noGrp="1"/>
          </p:cNvSpPr>
          <p:nvPr>
            <p:ph idx="1"/>
          </p:nvPr>
        </p:nvSpPr>
        <p:spPr/>
        <p:txBody>
          <a:bodyPr>
            <a:normAutofit fontScale="85000" lnSpcReduction="10000"/>
          </a:bodyPr>
          <a:lstStyle/>
          <a:p>
            <a:r>
              <a:rPr lang="en-GB" dirty="0"/>
              <a:t>Presumption that enough studies have asked the research question for it to be worth doing a meta-analysis</a:t>
            </a:r>
          </a:p>
          <a:p>
            <a:endParaRPr lang="en-GB" dirty="0"/>
          </a:p>
          <a:p>
            <a:r>
              <a:rPr lang="en-GB" dirty="0"/>
              <a:t>Small number of studies- one or two studies’ results may skew overall findings- limited </a:t>
            </a:r>
            <a:r>
              <a:rPr lang="en-GB" dirty="0" err="1"/>
              <a:t>generalisabilty</a:t>
            </a:r>
            <a:endParaRPr lang="en-GB" dirty="0"/>
          </a:p>
          <a:p>
            <a:endParaRPr lang="en-GB" dirty="0"/>
          </a:p>
          <a:p>
            <a:r>
              <a:rPr lang="en-GB" dirty="0"/>
              <a:t>Where large effect size expected- more acceptable to have fewer studies</a:t>
            </a:r>
          </a:p>
          <a:p>
            <a:endParaRPr lang="en-GB" dirty="0"/>
          </a:p>
          <a:p>
            <a:r>
              <a:rPr lang="en-GB" dirty="0"/>
              <a:t>Trade off between number of studies and introducing heterogeneity</a:t>
            </a:r>
          </a:p>
          <a:p>
            <a:endParaRPr lang="en-GB" dirty="0"/>
          </a:p>
          <a:p>
            <a:r>
              <a:rPr lang="en-GB" dirty="0"/>
              <a:t>Simulation study suggested </a:t>
            </a:r>
            <a:r>
              <a:rPr lang="en-GB" dirty="0" err="1"/>
              <a:t>atleast</a:t>
            </a:r>
            <a:r>
              <a:rPr lang="en-GB" dirty="0"/>
              <a:t> 17-20 experiments for smaller effect sizes</a:t>
            </a:r>
          </a:p>
        </p:txBody>
      </p:sp>
    </p:spTree>
    <p:extLst>
      <p:ext uri="{BB962C8B-B14F-4D97-AF65-F5344CB8AC3E}">
        <p14:creationId xmlns:p14="http://schemas.microsoft.com/office/powerpoint/2010/main" val="408900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F056-CBA9-46BB-87B2-9B467465B711}"/>
              </a:ext>
            </a:extLst>
          </p:cNvPr>
          <p:cNvSpPr>
            <a:spLocks noGrp="1"/>
          </p:cNvSpPr>
          <p:nvPr>
            <p:ph type="title"/>
          </p:nvPr>
        </p:nvSpPr>
        <p:spPr/>
        <p:txBody>
          <a:bodyPr/>
          <a:lstStyle/>
          <a:p>
            <a:r>
              <a:rPr lang="en-GB" dirty="0"/>
              <a:t>3. Data collection and extraction</a:t>
            </a:r>
          </a:p>
        </p:txBody>
      </p:sp>
      <p:sp>
        <p:nvSpPr>
          <p:cNvPr id="3" name="Content Placeholder 2">
            <a:extLst>
              <a:ext uri="{FF2B5EF4-FFF2-40B4-BE49-F238E27FC236}">
                <a16:creationId xmlns:a16="http://schemas.microsoft.com/office/drawing/2014/main" id="{FC9F21E6-C99D-44AC-94D9-6ABB3724CEB8}"/>
              </a:ext>
            </a:extLst>
          </p:cNvPr>
          <p:cNvSpPr>
            <a:spLocks noGrp="1"/>
          </p:cNvSpPr>
          <p:nvPr>
            <p:ph idx="1"/>
          </p:nvPr>
        </p:nvSpPr>
        <p:spPr/>
        <p:txBody>
          <a:bodyPr>
            <a:normAutofit lnSpcReduction="10000"/>
          </a:bodyPr>
          <a:lstStyle/>
          <a:p>
            <a:r>
              <a:rPr lang="en-GB" dirty="0"/>
              <a:t>Literature search</a:t>
            </a:r>
          </a:p>
          <a:p>
            <a:r>
              <a:rPr lang="en-GB" dirty="0"/>
              <a:t>Combination of search terms: “Disease”; “Imaging modality”; “experiments” (if fMRI for </a:t>
            </a:r>
            <a:r>
              <a:rPr lang="en-GB" dirty="0" err="1"/>
              <a:t>eg</a:t>
            </a:r>
            <a:r>
              <a:rPr lang="en-GB" dirty="0"/>
              <a:t>)</a:t>
            </a:r>
          </a:p>
          <a:p>
            <a:r>
              <a:rPr lang="en-GB" dirty="0"/>
              <a:t>Reference lists of relevant articles</a:t>
            </a:r>
          </a:p>
          <a:p>
            <a:r>
              <a:rPr lang="en-GB" dirty="0"/>
              <a:t>Grey literature</a:t>
            </a:r>
          </a:p>
          <a:p>
            <a:r>
              <a:rPr lang="en-GB" dirty="0"/>
              <a:t>Search engines, search terms, date boundaries</a:t>
            </a:r>
          </a:p>
          <a:p>
            <a:r>
              <a:rPr lang="en-GB" dirty="0"/>
              <a:t>Data extraction – sample size, </a:t>
            </a:r>
            <a:r>
              <a:rPr lang="en-GB" dirty="0" err="1"/>
              <a:t>x,y,z</a:t>
            </a:r>
            <a:r>
              <a:rPr lang="en-GB" dirty="0"/>
              <a:t> co-ordinates in standard space (i.e. MNI or TAL), whole-brain analysis, both increases and decreases in activation are reported (for SDM)</a:t>
            </a:r>
          </a:p>
          <a:p>
            <a:r>
              <a:rPr lang="en-GB" dirty="0"/>
              <a:t>Two investigators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61632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A3A3F63AB5A4CB7545F4A4F5DA748" ma:contentTypeVersion="8" ma:contentTypeDescription="Create a new document." ma:contentTypeScope="" ma:versionID="5b86aa85beb5c5be497d650d2735d04b">
  <xsd:schema xmlns:xsd="http://www.w3.org/2001/XMLSchema" xmlns:xs="http://www.w3.org/2001/XMLSchema" xmlns:p="http://schemas.microsoft.com/office/2006/metadata/properties" xmlns:ns2="46f2f5ee-1d06-48d0-a48b-171d8a5db8c4" xmlns:ns3="a71d853a-9160-4b06-8871-a2258eaa9eee" targetNamespace="http://schemas.microsoft.com/office/2006/metadata/properties" ma:root="true" ma:fieldsID="d5a243d464bd3cd7a316a20985c255ec" ns2:_="" ns3:_="">
    <xsd:import namespace="46f2f5ee-1d06-48d0-a48b-171d8a5db8c4"/>
    <xsd:import namespace="a71d853a-9160-4b06-8871-a2258eaa9e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2f5ee-1d06-48d0-a48b-171d8a5d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d853a-9160-4b06-8871-a2258eaa9e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F9D83C-6CFB-41FA-9308-811F0C30EA4C}"/>
</file>

<file path=customXml/itemProps2.xml><?xml version="1.0" encoding="utf-8"?>
<ds:datastoreItem xmlns:ds="http://schemas.openxmlformats.org/officeDocument/2006/customXml" ds:itemID="{280689ED-A48A-48D0-925D-66B0AC2FFB29}"/>
</file>

<file path=customXml/itemProps3.xml><?xml version="1.0" encoding="utf-8"?>
<ds:datastoreItem xmlns:ds="http://schemas.openxmlformats.org/officeDocument/2006/customXml" ds:itemID="{08EFF218-A073-444E-95D5-F316FABF7C3D}"/>
</file>

<file path=docProps/app.xml><?xml version="1.0" encoding="utf-8"?>
<Properties xmlns="http://schemas.openxmlformats.org/officeDocument/2006/extended-properties" xmlns:vt="http://schemas.openxmlformats.org/officeDocument/2006/docPropsVTypes">
  <TotalTime>8638</TotalTime>
  <Words>2442</Words>
  <Application>Microsoft Office PowerPoint</Application>
  <PresentationFormat>Widescreen</PresentationFormat>
  <Paragraphs>249</Paragraphs>
  <Slides>34</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Agency FB</vt:lpstr>
      <vt:lpstr>Arial</vt:lpstr>
      <vt:lpstr>Calibri</vt:lpstr>
      <vt:lpstr>Calibri Light</vt:lpstr>
      <vt:lpstr>Georgia</vt:lpstr>
      <vt:lpstr>Times</vt:lpstr>
      <vt:lpstr>Times New Roman</vt:lpstr>
      <vt:lpstr>Office Theme</vt:lpstr>
      <vt:lpstr>1_Office Theme</vt:lpstr>
      <vt:lpstr>Meta-analysis of imaging studies</vt:lpstr>
      <vt:lpstr>Overview</vt:lpstr>
      <vt:lpstr>PowerPoint Presentation</vt:lpstr>
      <vt:lpstr>Background</vt:lpstr>
      <vt:lpstr>1. Research Question</vt:lpstr>
      <vt:lpstr>Research question informs inclusion/exclusion criteria</vt:lpstr>
      <vt:lpstr>Group Effects</vt:lpstr>
      <vt:lpstr>2. Power of the meta-analysis</vt:lpstr>
      <vt:lpstr>3. Data collection and extraction</vt:lpstr>
      <vt:lpstr>4a. Included studies cover same search coverage</vt:lpstr>
      <vt:lpstr>4a. Included studies cover same search coverage (continued)</vt:lpstr>
      <vt:lpstr>4b. Identify and adjust for differences in reference space</vt:lpstr>
      <vt:lpstr>5. Adjust for multiple contrasts</vt:lpstr>
      <vt:lpstr>6. Find a balance between sensitivity and susceptibility to false positives</vt:lpstr>
      <vt:lpstr>Neuroimaging Meta-Analysis Approaches (1)</vt:lpstr>
      <vt:lpstr>Intensity Based meta-analysis (IBMA)</vt:lpstr>
      <vt:lpstr>PowerPoint Presentation</vt:lpstr>
      <vt:lpstr>IBMA (3)- statistical approaches </vt:lpstr>
      <vt:lpstr>IBMA (3)</vt:lpstr>
      <vt:lpstr>Neuroimaging Meta-Analysis Approaches (3)</vt:lpstr>
      <vt:lpstr>ALE</vt:lpstr>
      <vt:lpstr>PowerPoint Presentation</vt:lpstr>
      <vt:lpstr>Multilevel Kernel Density Analysis</vt:lpstr>
      <vt:lpstr>PowerPoint Presentation</vt:lpstr>
      <vt:lpstr>PowerPoint Presentation</vt:lpstr>
      <vt:lpstr>Signed differential mapping (SDM)</vt:lpstr>
      <vt:lpstr>SDM (continued)</vt:lpstr>
      <vt:lpstr>Large scale meta-analysis tools</vt:lpstr>
      <vt:lpstr>Use of large scale meta-analytic databases</vt:lpstr>
      <vt:lpstr>Reporting of meta-analysis</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Bhome, Rohan</dc:creator>
  <cp:lastModifiedBy>Bhome, Rohan</cp:lastModifiedBy>
  <cp:revision>110</cp:revision>
  <dcterms:created xsi:type="dcterms:W3CDTF">2021-05-24T07:37:00Z</dcterms:created>
  <dcterms:modified xsi:type="dcterms:W3CDTF">2021-06-09T09:32:42Z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0x010100D8FA3A3F63AB5A4CB7545F4A4F5DA748</vt:lpwstr>
  </property>
</Properties>
</file>