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5143500" cx="9144000"/>
  <p:notesSz cx="6858000" cy="9144000"/>
  <p:embeddedFontLst>
    <p:embeddedFont>
      <p:font typeface="Roboto"/>
      <p:regular r:id="rId39"/>
      <p:bold r:id="rId40"/>
      <p:italic r:id="rId41"/>
      <p:boldItalic r:id="rId42"/>
    </p:embeddedFont>
    <p:embeddedFont>
      <p:font typeface="Lora"/>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Anonymou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3" Type="http://schemas.openxmlformats.org/officeDocument/2006/relationships/slide" Target="slides/slide7.xml"/><Relationship Id="rId39" Type="http://schemas.openxmlformats.org/officeDocument/2006/relationships/font" Target="fonts/Roboto-regular.fntdata"/><Relationship Id="rId18" Type="http://schemas.openxmlformats.org/officeDocument/2006/relationships/slide" Target="slides/slide12.xml"/><Relationship Id="rId42" Type="http://schemas.openxmlformats.org/officeDocument/2006/relationships/font" Target="fonts/Roboto-boldItalic.fntdata"/><Relationship Id="rId21" Type="http://schemas.openxmlformats.org/officeDocument/2006/relationships/slide" Target="slides/slide15.xml"/><Relationship Id="rId34" Type="http://schemas.openxmlformats.org/officeDocument/2006/relationships/slide" Target="slides/slide28.xml"/><Relationship Id="rId47" Type="http://schemas.openxmlformats.org/officeDocument/2006/relationships/customXml" Target="../customXml/item1.xml"/><Relationship Id="rId7" Type="http://schemas.openxmlformats.org/officeDocument/2006/relationships/slide" Target="slides/slide1.xml"/><Relationship Id="rId2" Type="http://schemas.openxmlformats.org/officeDocument/2006/relationships/viewProps" Target="viewProps.xml"/><Relationship Id="rId29" Type="http://schemas.openxmlformats.org/officeDocument/2006/relationships/slide" Target="slides/slide23.xml"/><Relationship Id="rId16" Type="http://schemas.openxmlformats.org/officeDocument/2006/relationships/slide" Target="slides/slide10.xml"/><Relationship Id="rId40" Type="http://schemas.openxmlformats.org/officeDocument/2006/relationships/font" Target="fonts/Roboto-bold.fntdata"/><Relationship Id="rId24" Type="http://schemas.openxmlformats.org/officeDocument/2006/relationships/slide" Target="slides/slide18.xml"/><Relationship Id="rId45" Type="http://schemas.openxmlformats.org/officeDocument/2006/relationships/font" Target="fonts/Lora-italic.fntdata"/><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23" Type="http://schemas.openxmlformats.org/officeDocument/2006/relationships/slide" Target="slides/slide17.xml"/><Relationship Id="rId28" Type="http://schemas.openxmlformats.org/officeDocument/2006/relationships/slide" Target="slides/slide22.xml"/><Relationship Id="rId5" Type="http://schemas.openxmlformats.org/officeDocument/2006/relationships/slideMaster" Target="slideMasters/slideMaster1.xml"/><Relationship Id="rId15" Type="http://schemas.openxmlformats.org/officeDocument/2006/relationships/slide" Target="slides/slide9.xml"/><Relationship Id="rId36" Type="http://schemas.openxmlformats.org/officeDocument/2006/relationships/slide" Target="slides/slide30.xml"/><Relationship Id="rId49" Type="http://schemas.openxmlformats.org/officeDocument/2006/relationships/customXml" Target="../customXml/item3.xml"/><Relationship Id="rId44" Type="http://schemas.openxmlformats.org/officeDocument/2006/relationships/font" Target="fonts/Lora-bold.fntdata"/><Relationship Id="rId31" Type="http://schemas.openxmlformats.org/officeDocument/2006/relationships/slide" Target="slides/slide25.xml"/><Relationship Id="rId10" Type="http://schemas.openxmlformats.org/officeDocument/2006/relationships/slide" Target="slides/slide4.xml"/><Relationship Id="rId19" Type="http://schemas.openxmlformats.org/officeDocument/2006/relationships/slide" Target="slides/slide13.xml"/><Relationship Id="rId22" Type="http://schemas.openxmlformats.org/officeDocument/2006/relationships/slide" Target="slides/slide16.xml"/><Relationship Id="rId43" Type="http://schemas.openxmlformats.org/officeDocument/2006/relationships/font" Target="fonts/Lora-regular.fntdata"/><Relationship Id="rId4" Type="http://schemas.openxmlformats.org/officeDocument/2006/relationships/commentAuthors" Target="commentAuthors.xml"/><Relationship Id="rId9" Type="http://schemas.openxmlformats.org/officeDocument/2006/relationships/slide" Target="slides/slide3.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14" Type="http://schemas.openxmlformats.org/officeDocument/2006/relationships/slide" Target="slides/slide8.xml"/><Relationship Id="rId48" Type="http://schemas.openxmlformats.org/officeDocument/2006/relationships/customXml" Target="../customXml/item2.xml"/><Relationship Id="rId8" Type="http://schemas.openxmlformats.org/officeDocument/2006/relationships/slide" Target="slides/slide2.xml"/><Relationship Id="rId3" Type="http://schemas.openxmlformats.org/officeDocument/2006/relationships/presProps" Target="presProps.xml"/><Relationship Id="rId46" Type="http://schemas.openxmlformats.org/officeDocument/2006/relationships/font" Target="fonts/Lora-boldItalic.fntdata"/><Relationship Id="rId25" Type="http://schemas.openxmlformats.org/officeDocument/2006/relationships/slide" Target="slides/slide19.xml"/><Relationship Id="rId33" Type="http://schemas.openxmlformats.org/officeDocument/2006/relationships/slide" Target="slides/slide27.xml"/><Relationship Id="rId12" Type="http://schemas.openxmlformats.org/officeDocument/2006/relationships/slide" Target="slides/slide6.xml"/><Relationship Id="rId17" Type="http://schemas.openxmlformats.org/officeDocument/2006/relationships/slide" Target="slides/slide11.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font" Target="fonts/Roboto-italic.fntdata"/><Relationship Id="rId1" Type="http://schemas.openxmlformats.org/officeDocument/2006/relationships/theme" Target="theme/theme1.xml"/><Relationship Id="rId6"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5-20T08:34:14.247">
    <p:pos x="0" y="0"/>
    <p:text>This is a really nice slide!</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1-05-20T08:36:56.804">
    <p:pos x="0" y="0"/>
    <p:text>Rather nice! probably a little too much info, might be better to illustrate with a simple example of ABC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d405c9e29e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d405c9e29e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42857"/>
              </a:lnSpc>
              <a:spcBef>
                <a:spcPts val="0"/>
              </a:spcBef>
              <a:spcAft>
                <a:spcPts val="0"/>
              </a:spcAft>
              <a:buNone/>
            </a:pPr>
            <a:r>
              <a:rPr lang="en" sz="1050">
                <a:solidFill>
                  <a:srgbClr val="3C4043"/>
                </a:solidFill>
                <a:highlight>
                  <a:srgbClr val="FFFFFF"/>
                </a:highlight>
                <a:latin typeface="Roboto"/>
                <a:ea typeface="Roboto"/>
                <a:cs typeface="Roboto"/>
                <a:sym typeface="Roboto"/>
              </a:rPr>
              <a:t>I'm not familiar with simplex, but I think that both simplex and simulated annealing are not about which objective function one uses (which is the difference in the table otherwise, between the Frequentist and Bayesian) but which numerical algorithm one uses. Something similar could be said about sampling methods - there is no reason not to use sampling methods to estimate frequentist models, but we don't have to go into that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d405c9e29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d405c9e29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d405c9e29e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d405c9e29e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14300" marR="114300" rtl="0" algn="l">
              <a:lnSpc>
                <a:spcPct val="142857"/>
              </a:lnSpc>
              <a:spcBef>
                <a:spcPts val="50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No known statistical properties of least squares?? It's simply the sum-log-likelihood of a gaussian (i.e. a homoskedastic hypothesis).</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d405c9e29e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d405c9e29e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d405c9e29e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d405c9e29e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d405c9e29e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d405c9e29e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d405c9e29e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d405c9e29e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d405c9e29e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d405c9e29e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d98f51f89a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d98f51f89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d659604c7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d659604c7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d8f734754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d8f734754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d6558972a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d6558972a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d8f734754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d8f734754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d6558972a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d6558972a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d6558972a9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d6558972a9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deviance is approximately χ2 distributed in the case of nested models, under the null hypothesis of no difference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Null = no difference </a:t>
            </a:r>
            <a:r>
              <a:rPr lang="en"/>
              <a:t>between</a:t>
            </a:r>
            <a:r>
              <a:rPr lang="en"/>
              <a:t> full and reduced model </a:t>
            </a:r>
            <a:endParaRPr/>
          </a:p>
          <a:p>
            <a:pPr indent="0" lvl="0" marL="0" rtl="0" algn="l">
              <a:spcBef>
                <a:spcPts val="0"/>
              </a:spcBef>
              <a:spcAft>
                <a:spcPts val="0"/>
              </a:spcAft>
              <a:buNone/>
            </a:pPr>
            <a:r>
              <a:rPr lang="en"/>
              <a:t>Alternative = Full model is statistically </a:t>
            </a:r>
            <a:r>
              <a:rPr lang="en"/>
              <a:t>better</a:t>
            </a:r>
            <a:r>
              <a:rPr lang="en"/>
              <a:t> than the reduced model </a:t>
            </a:r>
            <a:endParaRPr/>
          </a:p>
          <a:p>
            <a:pPr indent="0" lvl="0" marL="0" rtl="0" algn="l">
              <a:spcBef>
                <a:spcPts val="0"/>
              </a:spcBef>
              <a:spcAft>
                <a:spcPts val="0"/>
              </a:spcAft>
              <a:buNone/>
            </a:pPr>
            <a:r>
              <a:rPr lang="en"/>
              <a:t>Example above meaning = fail to reject null, no evidence that full model is better than reduced therefore parameter can be dropped from the model without making it worse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d6558972a9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d6558972a9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50">
              <a:solidFill>
                <a:srgbClr val="202122"/>
              </a:solidFill>
              <a:highlight>
                <a:srgbClr val="FFFFFF"/>
              </a:highligh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d94c735b49_7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d94c735b49_7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d6558972a9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d6558972a9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d8f7347547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d8f7347547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d8f7347547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d8f734754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d94c735b49_7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d94c735b49_7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7b14d15ed7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7b14d15ed7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d6558972a9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d6558972a9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d8f734754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d8f734754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d6558972a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d6558972a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7b14d15ed7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7b14d15ed7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A model can be understood as a representation of the real world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It is a representation because it stand for something in </a:t>
            </a:r>
            <a:r>
              <a:rPr lang="en" sz="1200">
                <a:solidFill>
                  <a:schemeClr val="dk1"/>
                </a:solidFill>
                <a:latin typeface="Calibri"/>
                <a:ea typeface="Calibri"/>
                <a:cs typeface="Calibri"/>
                <a:sym typeface="Calibri"/>
              </a:rPr>
              <a:t>reality</a:t>
            </a:r>
            <a:r>
              <a:rPr lang="en" sz="1200">
                <a:solidFill>
                  <a:schemeClr val="dk1"/>
                </a:solidFill>
                <a:latin typeface="Calibri"/>
                <a:ea typeface="Calibri"/>
                <a:cs typeface="Calibri"/>
                <a:sym typeface="Calibri"/>
              </a:rPr>
              <a:t> that cannot be exprineced directly in its entirety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and describes patterns that are present in the real world;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The representation has</a:t>
            </a:r>
            <a:r>
              <a:rPr lang="en" sz="1200">
                <a:solidFill>
                  <a:schemeClr val="dk1"/>
                </a:solidFill>
                <a:latin typeface="Calibri"/>
                <a:ea typeface="Calibri"/>
                <a:cs typeface="Calibri"/>
                <a:sym typeface="Calibri"/>
              </a:rPr>
              <a:t> reduced dimensions of all the influences that come to play in the real world to that it is halfway between being too abstract and too realistic.</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dc7204b18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dc7204b18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Importantly, a model is representation for a purpose; such that it allows you to identify and disentangle relevant influences for the question about the real world that you want to ask, and allows you to create hypotheses about how the system being modelled actually works, and finally classify existing observations into conclusions or evaluations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So in a sense, all models are are approximations of reality - like abstractions. If they were perfect, then they would be the system we are modelling. If we explain all aspects of something – it isn’t very useful as it can’t be generalized to other situations.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50">
                <a:solidFill>
                  <a:srgbClr val="202122"/>
                </a:solidFill>
                <a:highlight>
                  <a:schemeClr val="lt1"/>
                </a:highlight>
              </a:rPr>
              <a:t>As a model of a complex system becomes more complete, it becomes less understandable. Alternatively, as a model grows more realistic, it also becomes just as difficult to understand as the real-world processes it represents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So actually, useful models are those that find the balance between how complex and how generalisable they are.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db4b136eab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db4b136eab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many kinds of models that we can do to describe different questions we may have. In Neuroscience, there are three common models we use: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Descriptive models, which serve to answer ‘what’ questions, such as what do nervous systems do? These models summarize large amounts of experimental descriptive models data compactly yet accurately, thereby characterizing what neurons and neural circuits do. These models may be based loosely on biophysical, anatomical, and physiological findings, but their primary purpose is to describe phenomena, not to explain them.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are also Mechanistic models, which answer ‘how’ questions, such as how do </a:t>
            </a:r>
            <a:r>
              <a:rPr lang="en"/>
              <a:t>nervous</a:t>
            </a:r>
            <a:r>
              <a:rPr lang="en"/>
              <a:t> systems function, on the basis of known anatomy, physiology, and circuitry. Such models often form a bridge between descriptive models couched at different levels.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Finally, interpretive models answer ‘why’ questions. These use computational and information-theoretic principles interpretive models to explore the behavioral and cognitive significance of various aspects of nervous system function, addressing the question of why nervous systems operate as they do.</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7b14d15ed7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7b14d15ed7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In today’s presentation we will discuss methods which we can use to fit </a:t>
            </a:r>
            <a:r>
              <a:rPr lang="en" sz="1200">
                <a:solidFill>
                  <a:schemeClr val="dk1"/>
                </a:solidFill>
                <a:latin typeface="Calibri"/>
                <a:ea typeface="Calibri"/>
                <a:cs typeface="Calibri"/>
                <a:sym typeface="Calibri"/>
              </a:rPr>
              <a:t>data into different models, and then compare these models to determine which model describes the data best.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For example, i</a:t>
            </a:r>
            <a:r>
              <a:rPr lang="en" sz="1200">
                <a:solidFill>
                  <a:schemeClr val="dk1"/>
                </a:solidFill>
                <a:latin typeface="Calibri"/>
                <a:ea typeface="Calibri"/>
                <a:cs typeface="Calibri"/>
                <a:sym typeface="Calibri"/>
              </a:rPr>
              <a:t>magine</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we have a dataset with </a:t>
            </a:r>
            <a:r>
              <a:rPr lang="en" sz="1200">
                <a:solidFill>
                  <a:schemeClr val="dk1"/>
                </a:solidFill>
                <a:latin typeface="Calibri"/>
                <a:ea typeface="Calibri"/>
                <a:cs typeface="Calibri"/>
                <a:sym typeface="Calibri"/>
              </a:rPr>
              <a:t>demographics</a:t>
            </a:r>
            <a:r>
              <a:rPr lang="en" sz="1200">
                <a:solidFill>
                  <a:schemeClr val="dk1"/>
                </a:solidFill>
                <a:latin typeface="Calibri"/>
                <a:ea typeface="Calibri"/>
                <a:cs typeface="Calibri"/>
                <a:sym typeface="Calibri"/>
              </a:rPr>
              <a:t> of different people and the extent to which they like dogs, and we want to build a model on how height predicts liking dogs.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We have a lot of information, and our goal is to decide which dimensions we want to fit to the data to best represent how complex it is, but also how it could generally apply to other datasets and the real world.</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So if we had a simple model with just height as a predictor, we could try to estimate how much variance in liking dogs height as an only predictor this accounts for.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If we include height and age as predictors, and therefore more dimensions, we are estimating how much variance these in liking dogs these variables account for.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And we could do this for all the parameters we have available in our dataset, and try to tune these parameters until they fit the data.</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However, here is where selecting the best model comes to play, and deciding between models which are less accurate only containing height as a fitted predictor, and models that include all the possible parameters and overfit the data, which are no longer generalisable.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In the rest of the presentation we will explore how to fit the parameters included in each model to the data; and then how to compare each model fit to decide which model fits the data best.</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d405c9e29e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d405c9e29e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d405c9e29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d405c9e29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comments" Target="../comments/commen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comments" Target="../comments/commen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png"/><Relationship Id="rId4" Type="http://schemas.openxmlformats.org/officeDocument/2006/relationships/image" Target="../media/image8.png"/><Relationship Id="rId5"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2.png"/><Relationship Id="rId4" Type="http://schemas.openxmlformats.org/officeDocument/2006/relationships/hyperlink" Target="https://www.youtube.com/watch?v=xoM1ynjQYtc"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7.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3.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8.png"/><Relationship Id="rId4" Type="http://schemas.openxmlformats.org/officeDocument/2006/relationships/image" Target="../media/image25.png"/><Relationship Id="rId5" Type="http://schemas.openxmlformats.org/officeDocument/2006/relationships/image" Target="../media/image30.png"/><Relationship Id="rId6"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3.png"/><Relationship Id="rId4" Type="http://schemas.openxmlformats.org/officeDocument/2006/relationships/image" Target="../media/image20.png"/><Relationship Id="rId5" Type="http://schemas.openxmlformats.org/officeDocument/2006/relationships/image" Target="../media/image29.png"/><Relationship Id="rId6" Type="http://schemas.openxmlformats.org/officeDocument/2006/relationships/image" Target="../media/image32.png"/><Relationship Id="rId7" Type="http://schemas.openxmlformats.org/officeDocument/2006/relationships/image" Target="../media/image27.png"/><Relationship Id="rId8"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doi.org/10.7554/eLife.49547" TargetMode="External"/><Relationship Id="rId4" Type="http://schemas.openxmlformats.org/officeDocument/2006/relationships/hyperlink" Target="https://www.sciencedirect.com/science/article/pii/S089662732100285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Lora"/>
                <a:ea typeface="Lora"/>
                <a:cs typeface="Lora"/>
                <a:sym typeface="Lora"/>
              </a:rPr>
              <a:t>Model Selection</a:t>
            </a:r>
            <a:endParaRPr>
              <a:latin typeface="Lora"/>
              <a:ea typeface="Lora"/>
              <a:cs typeface="Lora"/>
              <a:sym typeface="Lora"/>
            </a:endParaRPr>
          </a:p>
        </p:txBody>
      </p:sp>
      <p:sp>
        <p:nvSpPr>
          <p:cNvPr id="55" name="Google Shape;55;p13"/>
          <p:cNvSpPr txBox="1"/>
          <p:nvPr>
            <p:ph idx="1" type="subTitle"/>
          </p:nvPr>
        </p:nvSpPr>
        <p:spPr>
          <a:xfrm>
            <a:off x="214850" y="2797175"/>
            <a:ext cx="8520600" cy="18036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a:latin typeface="Lora"/>
                <a:ea typeface="Lora"/>
                <a:cs typeface="Lora"/>
                <a:sym typeface="Lora"/>
              </a:rPr>
              <a:t>Christina Maher, Blanca Piera Pi-Sunyer, Juliana Sporrer</a:t>
            </a:r>
            <a:endParaRPr>
              <a:latin typeface="Lora"/>
              <a:ea typeface="Lora"/>
              <a:cs typeface="Lora"/>
              <a:sym typeface="Lora"/>
            </a:endParaRPr>
          </a:p>
          <a:p>
            <a:pPr indent="0" lvl="0" marL="0" rtl="0" algn="ctr">
              <a:lnSpc>
                <a:spcPct val="90000"/>
              </a:lnSpc>
              <a:spcBef>
                <a:spcPts val="1000"/>
              </a:spcBef>
              <a:spcAft>
                <a:spcPts val="0"/>
              </a:spcAft>
              <a:buClr>
                <a:schemeClr val="dk1"/>
              </a:buClr>
              <a:buSzPts val="1100"/>
              <a:buFont typeface="Arial"/>
              <a:buNone/>
            </a:pPr>
            <a:r>
              <a:rPr lang="en" sz="2542">
                <a:solidFill>
                  <a:schemeClr val="dk1"/>
                </a:solidFill>
                <a:latin typeface="Lora"/>
                <a:ea typeface="Lora"/>
                <a:cs typeface="Lora"/>
                <a:sym typeface="Lora"/>
              </a:rPr>
              <a:t>Expert: Dr Michael Moutoussis</a:t>
            </a:r>
            <a:endParaRPr sz="2542">
              <a:solidFill>
                <a:schemeClr val="dk1"/>
              </a:solidFill>
              <a:latin typeface="Lora"/>
              <a:ea typeface="Lora"/>
              <a:cs typeface="Lora"/>
              <a:sym typeface="Lora"/>
            </a:endParaRPr>
          </a:p>
          <a:p>
            <a:pPr indent="0" lvl="0" marL="0" rtl="0" algn="ctr">
              <a:spcBef>
                <a:spcPts val="0"/>
              </a:spcBef>
              <a:spcAft>
                <a:spcPts val="0"/>
              </a:spcAft>
              <a:buNone/>
            </a:pPr>
            <a:r>
              <a:rPr lang="en"/>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5" name="Google Shape;125;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6" name="Google Shape;126;p22"/>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2" name="Google Shape;132;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3" name="Google Shape;133;p23"/>
          <p:cNvPicPr preferRelativeResize="0"/>
          <p:nvPr/>
        </p:nvPicPr>
        <p:blipFill>
          <a:blip r:embed="rId3">
            <a:alphaModFix/>
          </a:blip>
          <a:stretch>
            <a:fillRect/>
          </a:stretch>
        </p:blipFill>
        <p:spPr>
          <a:xfrm>
            <a:off x="-65325" y="0"/>
            <a:ext cx="9144000"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9" name="Google Shape;139;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0" name="Google Shape;140;p24"/>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6" name="Google Shape;146;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7" name="Google Shape;147;p2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3" name="Google Shape;153;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4" name="Google Shape;154;p26"/>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60" name="Google Shape;160;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1" name="Google Shape;161;p2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67" name="Google Shape;167;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8" name="Google Shape;168;p28"/>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511"/>
              <a:t>Analytically intractable posterior distribution</a:t>
            </a:r>
            <a:r>
              <a:rPr lang="en" sz="4400"/>
              <a:t> </a:t>
            </a:r>
            <a:endParaRPr/>
          </a:p>
        </p:txBody>
      </p:sp>
      <p:sp>
        <p:nvSpPr>
          <p:cNvPr id="174" name="Google Shape;174;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5" name="Google Shape;175;p29"/>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81" name="Google Shape;181;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2" name="Google Shape;182;p30"/>
          <p:cNvPicPr preferRelativeResize="0"/>
          <p:nvPr/>
        </p:nvPicPr>
        <p:blipFill>
          <a:blip r:embed="rId3">
            <a:alphaModFix/>
          </a:blip>
          <a:stretch>
            <a:fillRect/>
          </a:stretch>
        </p:blipFill>
        <p:spPr>
          <a:xfrm>
            <a:off x="0" y="-30225"/>
            <a:ext cx="9144000"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1"/>
          <p:cNvSpPr txBox="1"/>
          <p:nvPr>
            <p:ph type="title"/>
          </p:nvPr>
        </p:nvSpPr>
        <p:spPr>
          <a:xfrm>
            <a:off x="311700" y="1820975"/>
            <a:ext cx="8520600" cy="2601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latin typeface="Lora"/>
                <a:ea typeface="Lora"/>
                <a:cs typeface="Lora"/>
                <a:sym typeface="Lora"/>
              </a:rPr>
              <a:t>Part III: M</a:t>
            </a:r>
            <a:r>
              <a:rPr lang="en">
                <a:latin typeface="Lora"/>
                <a:ea typeface="Lora"/>
                <a:cs typeface="Lora"/>
                <a:sym typeface="Lora"/>
              </a:rPr>
              <a:t>odel Comparison</a:t>
            </a:r>
            <a:endParaRPr>
              <a:latin typeface="Lora"/>
              <a:ea typeface="Lora"/>
              <a:cs typeface="Lora"/>
              <a:sym typeface="Lora"/>
            </a:endParaRPr>
          </a:p>
          <a:p>
            <a:pPr indent="0" lvl="0" marL="0" rtl="0" algn="ctr">
              <a:spcBef>
                <a:spcPts val="0"/>
              </a:spcBef>
              <a:spcAft>
                <a:spcPts val="0"/>
              </a:spcAft>
              <a:buClr>
                <a:schemeClr val="dk1"/>
              </a:buClr>
              <a:buSzPts val="1100"/>
              <a:buFont typeface="Arial"/>
              <a:buNone/>
            </a:pPr>
            <a:r>
              <a:rPr lang="en" sz="1700">
                <a:latin typeface="Lora"/>
                <a:ea typeface="Lora"/>
                <a:cs typeface="Lora"/>
                <a:sym typeface="Lora"/>
              </a:rPr>
              <a:t>Christina Maher</a:t>
            </a:r>
            <a:endParaRPr sz="1700">
              <a:latin typeface="Lora"/>
              <a:ea typeface="Lora"/>
              <a:cs typeface="Lora"/>
              <a:sym typeface="Lor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Lora"/>
                <a:ea typeface="Lora"/>
                <a:cs typeface="Lora"/>
                <a:sym typeface="Lora"/>
              </a:rPr>
              <a:t>Outline</a:t>
            </a:r>
            <a:endParaRPr b="1">
              <a:latin typeface="Lora"/>
              <a:ea typeface="Lora"/>
              <a:cs typeface="Lora"/>
              <a:sym typeface="Lora"/>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chemeClr val="dk1"/>
              </a:buClr>
              <a:buSzPts val="1800"/>
              <a:buFont typeface="Lora"/>
              <a:buAutoNum type="arabicPeriod"/>
            </a:pPr>
            <a:r>
              <a:rPr b="1" lang="en">
                <a:solidFill>
                  <a:schemeClr val="dk1"/>
                </a:solidFill>
                <a:latin typeface="Lora"/>
                <a:ea typeface="Lora"/>
                <a:cs typeface="Lora"/>
                <a:sym typeface="Lora"/>
              </a:rPr>
              <a:t>Introduction to Models</a:t>
            </a:r>
            <a:endParaRPr b="1">
              <a:solidFill>
                <a:schemeClr val="dk1"/>
              </a:solidFill>
              <a:latin typeface="Lora"/>
              <a:ea typeface="Lora"/>
              <a:cs typeface="Lora"/>
              <a:sym typeface="Lora"/>
            </a:endParaRPr>
          </a:p>
          <a:p>
            <a:pPr indent="-317500" lvl="1" marL="914400" rtl="0" algn="l">
              <a:spcBef>
                <a:spcPts val="0"/>
              </a:spcBef>
              <a:spcAft>
                <a:spcPts val="0"/>
              </a:spcAft>
              <a:buClr>
                <a:schemeClr val="dk1"/>
              </a:buClr>
              <a:buSzPts val="1400"/>
              <a:buFont typeface="Lora"/>
              <a:buAutoNum type="alphaLcPeriod"/>
            </a:pPr>
            <a:r>
              <a:rPr lang="en">
                <a:solidFill>
                  <a:schemeClr val="dk1"/>
                </a:solidFill>
                <a:latin typeface="Lora"/>
                <a:ea typeface="Lora"/>
                <a:cs typeface="Lora"/>
                <a:sym typeface="Lora"/>
              </a:rPr>
              <a:t>Recap: w</a:t>
            </a:r>
            <a:r>
              <a:rPr lang="en">
                <a:solidFill>
                  <a:schemeClr val="dk1"/>
                </a:solidFill>
                <a:latin typeface="Lora"/>
                <a:ea typeface="Lora"/>
                <a:cs typeface="Lora"/>
                <a:sym typeface="Lora"/>
              </a:rPr>
              <a:t>hat is a statistical </a:t>
            </a:r>
            <a:r>
              <a:rPr lang="en">
                <a:solidFill>
                  <a:schemeClr val="dk1"/>
                </a:solidFill>
                <a:latin typeface="Lora"/>
                <a:ea typeface="Lora"/>
                <a:cs typeface="Lora"/>
                <a:sym typeface="Lora"/>
              </a:rPr>
              <a:t>model</a:t>
            </a:r>
            <a:r>
              <a:rPr lang="en">
                <a:solidFill>
                  <a:schemeClr val="dk1"/>
                </a:solidFill>
                <a:latin typeface="Lora"/>
                <a:ea typeface="Lora"/>
                <a:cs typeface="Lora"/>
                <a:sym typeface="Lora"/>
              </a:rPr>
              <a:t> and why is it useful</a:t>
            </a:r>
            <a:r>
              <a:rPr lang="en">
                <a:solidFill>
                  <a:schemeClr val="dk1"/>
                </a:solidFill>
                <a:latin typeface="Lora"/>
                <a:ea typeface="Lora"/>
                <a:cs typeface="Lora"/>
                <a:sym typeface="Lora"/>
              </a:rPr>
              <a:t>?</a:t>
            </a:r>
            <a:endParaRPr>
              <a:solidFill>
                <a:schemeClr val="dk1"/>
              </a:solidFill>
              <a:latin typeface="Lora"/>
              <a:ea typeface="Lora"/>
              <a:cs typeface="Lora"/>
              <a:sym typeface="Lora"/>
            </a:endParaRPr>
          </a:p>
          <a:p>
            <a:pPr indent="-317500" lvl="1" marL="914400" rtl="0" algn="l">
              <a:spcBef>
                <a:spcPts val="0"/>
              </a:spcBef>
              <a:spcAft>
                <a:spcPts val="0"/>
              </a:spcAft>
              <a:buClr>
                <a:schemeClr val="dk1"/>
              </a:buClr>
              <a:buSzPts val="1400"/>
              <a:buFont typeface="Lora"/>
              <a:buAutoNum type="alphaLcPeriod"/>
            </a:pPr>
            <a:r>
              <a:rPr lang="en">
                <a:solidFill>
                  <a:schemeClr val="dk1"/>
                </a:solidFill>
                <a:latin typeface="Lora"/>
                <a:ea typeface="Lora"/>
                <a:cs typeface="Lora"/>
                <a:sym typeface="Lora"/>
              </a:rPr>
              <a:t>Recap: Common statistical models in Neuroscience</a:t>
            </a:r>
            <a:endParaRPr>
              <a:solidFill>
                <a:schemeClr val="dk1"/>
              </a:solidFill>
              <a:latin typeface="Lora"/>
              <a:ea typeface="Lora"/>
              <a:cs typeface="Lora"/>
              <a:sym typeface="Lora"/>
            </a:endParaRPr>
          </a:p>
          <a:p>
            <a:pPr indent="-317500" lvl="1" marL="914400" rtl="0" algn="l">
              <a:spcBef>
                <a:spcPts val="0"/>
              </a:spcBef>
              <a:spcAft>
                <a:spcPts val="0"/>
              </a:spcAft>
              <a:buClr>
                <a:schemeClr val="dk1"/>
              </a:buClr>
              <a:buSzPts val="1400"/>
              <a:buFont typeface="Lora"/>
              <a:buAutoNum type="alphaLcPeriod"/>
            </a:pPr>
            <a:r>
              <a:rPr lang="en">
                <a:solidFill>
                  <a:schemeClr val="dk1"/>
                </a:solidFill>
                <a:latin typeface="Lora"/>
                <a:ea typeface="Lora"/>
                <a:cs typeface="Lora"/>
                <a:sym typeface="Lora"/>
              </a:rPr>
              <a:t>Example </a:t>
            </a:r>
            <a:endParaRPr>
              <a:solidFill>
                <a:schemeClr val="dk1"/>
              </a:solidFill>
              <a:latin typeface="Lora"/>
              <a:ea typeface="Lora"/>
              <a:cs typeface="Lora"/>
              <a:sym typeface="Lora"/>
            </a:endParaRPr>
          </a:p>
          <a:p>
            <a:pPr indent="-342900" lvl="0" marL="457200" rtl="0" algn="l">
              <a:spcBef>
                <a:spcPts val="0"/>
              </a:spcBef>
              <a:spcAft>
                <a:spcPts val="0"/>
              </a:spcAft>
              <a:buClr>
                <a:schemeClr val="dk1"/>
              </a:buClr>
              <a:buSzPts val="1800"/>
              <a:buFont typeface="Lora"/>
              <a:buAutoNum type="arabicPeriod"/>
            </a:pPr>
            <a:r>
              <a:rPr b="1" lang="en">
                <a:solidFill>
                  <a:schemeClr val="dk1"/>
                </a:solidFill>
                <a:latin typeface="Lora"/>
                <a:ea typeface="Lora"/>
                <a:cs typeface="Lora"/>
                <a:sym typeface="Lora"/>
              </a:rPr>
              <a:t>Model Fitting</a:t>
            </a:r>
            <a:endParaRPr b="1">
              <a:solidFill>
                <a:schemeClr val="dk1"/>
              </a:solidFill>
              <a:latin typeface="Lora"/>
              <a:ea typeface="Lora"/>
              <a:cs typeface="Lora"/>
              <a:sym typeface="Lora"/>
            </a:endParaRPr>
          </a:p>
          <a:p>
            <a:pPr indent="-317500" lvl="1" marL="914400" rtl="0" algn="l">
              <a:spcBef>
                <a:spcPts val="0"/>
              </a:spcBef>
              <a:spcAft>
                <a:spcPts val="0"/>
              </a:spcAft>
              <a:buClr>
                <a:schemeClr val="dk1"/>
              </a:buClr>
              <a:buSzPts val="1400"/>
              <a:buFont typeface="Lora"/>
              <a:buAutoNum type="alphaLcPeriod"/>
            </a:pPr>
            <a:r>
              <a:rPr lang="en">
                <a:solidFill>
                  <a:schemeClr val="dk1"/>
                </a:solidFill>
                <a:latin typeface="Lora"/>
                <a:ea typeface="Lora"/>
                <a:cs typeface="Lora"/>
                <a:sym typeface="Lora"/>
              </a:rPr>
              <a:t>Frequentist parameter estimation </a:t>
            </a:r>
            <a:endParaRPr>
              <a:solidFill>
                <a:schemeClr val="dk1"/>
              </a:solidFill>
              <a:latin typeface="Lora"/>
              <a:ea typeface="Lora"/>
              <a:cs typeface="Lora"/>
              <a:sym typeface="Lora"/>
            </a:endParaRPr>
          </a:p>
          <a:p>
            <a:pPr indent="-317500" lvl="1" marL="914400" rtl="0" algn="l">
              <a:spcBef>
                <a:spcPts val="0"/>
              </a:spcBef>
              <a:spcAft>
                <a:spcPts val="0"/>
              </a:spcAft>
              <a:buClr>
                <a:schemeClr val="dk1"/>
              </a:buClr>
              <a:buSzPts val="1400"/>
              <a:buFont typeface="Lora"/>
              <a:buAutoNum type="alphaLcPeriod"/>
            </a:pPr>
            <a:r>
              <a:rPr lang="en">
                <a:solidFill>
                  <a:schemeClr val="dk1"/>
                </a:solidFill>
                <a:latin typeface="Lora"/>
                <a:ea typeface="Lora"/>
                <a:cs typeface="Lora"/>
                <a:sym typeface="Lora"/>
              </a:rPr>
              <a:t>Bayesian</a:t>
            </a:r>
            <a:r>
              <a:rPr lang="en">
                <a:solidFill>
                  <a:schemeClr val="dk1"/>
                </a:solidFill>
                <a:latin typeface="Lora"/>
                <a:ea typeface="Lora"/>
                <a:cs typeface="Lora"/>
                <a:sym typeface="Lora"/>
              </a:rPr>
              <a:t> </a:t>
            </a:r>
            <a:r>
              <a:rPr lang="en">
                <a:solidFill>
                  <a:schemeClr val="dk1"/>
                </a:solidFill>
                <a:latin typeface="Lora"/>
                <a:ea typeface="Lora"/>
                <a:cs typeface="Lora"/>
                <a:sym typeface="Lora"/>
              </a:rPr>
              <a:t>parameter estimation</a:t>
            </a:r>
            <a:endParaRPr>
              <a:solidFill>
                <a:schemeClr val="dk1"/>
              </a:solidFill>
              <a:latin typeface="Lora"/>
              <a:ea typeface="Lora"/>
              <a:cs typeface="Lora"/>
              <a:sym typeface="Lora"/>
            </a:endParaRPr>
          </a:p>
          <a:p>
            <a:pPr indent="-342900" lvl="0" marL="457200" rtl="0" algn="l">
              <a:spcBef>
                <a:spcPts val="0"/>
              </a:spcBef>
              <a:spcAft>
                <a:spcPts val="0"/>
              </a:spcAft>
              <a:buClr>
                <a:schemeClr val="dk1"/>
              </a:buClr>
              <a:buSzPts val="1800"/>
              <a:buFont typeface="Lora"/>
              <a:buAutoNum type="arabicPeriod"/>
            </a:pPr>
            <a:r>
              <a:rPr b="1" lang="en">
                <a:solidFill>
                  <a:schemeClr val="dk1"/>
                </a:solidFill>
                <a:latin typeface="Lora"/>
                <a:ea typeface="Lora"/>
                <a:cs typeface="Lora"/>
                <a:sym typeface="Lora"/>
              </a:rPr>
              <a:t>Model Comparison </a:t>
            </a:r>
            <a:endParaRPr b="1">
              <a:solidFill>
                <a:schemeClr val="dk1"/>
              </a:solidFill>
              <a:latin typeface="Lora"/>
              <a:ea typeface="Lora"/>
              <a:cs typeface="Lora"/>
              <a:sym typeface="Lora"/>
            </a:endParaRPr>
          </a:p>
          <a:p>
            <a:pPr indent="-317500" lvl="1" marL="914400" rtl="0" algn="l">
              <a:spcBef>
                <a:spcPts val="0"/>
              </a:spcBef>
              <a:spcAft>
                <a:spcPts val="0"/>
              </a:spcAft>
              <a:buClr>
                <a:schemeClr val="dk1"/>
              </a:buClr>
              <a:buSzPts val="1400"/>
              <a:buFont typeface="Lora"/>
              <a:buAutoNum type="alphaLcPeriod"/>
            </a:pPr>
            <a:r>
              <a:rPr lang="en">
                <a:solidFill>
                  <a:schemeClr val="dk1"/>
                </a:solidFill>
                <a:latin typeface="Lora"/>
                <a:ea typeface="Lora"/>
                <a:cs typeface="Lora"/>
                <a:sym typeface="Lora"/>
              </a:rPr>
              <a:t>Things to consider</a:t>
            </a:r>
            <a:endParaRPr>
              <a:solidFill>
                <a:schemeClr val="dk1"/>
              </a:solidFill>
              <a:latin typeface="Lora"/>
              <a:ea typeface="Lora"/>
              <a:cs typeface="Lora"/>
              <a:sym typeface="Lora"/>
            </a:endParaRPr>
          </a:p>
          <a:p>
            <a:pPr indent="-317500" lvl="1" marL="914400" rtl="0" algn="l">
              <a:spcBef>
                <a:spcPts val="0"/>
              </a:spcBef>
              <a:spcAft>
                <a:spcPts val="0"/>
              </a:spcAft>
              <a:buClr>
                <a:schemeClr val="dk1"/>
              </a:buClr>
              <a:buSzPts val="1400"/>
              <a:buFont typeface="Lora"/>
              <a:buAutoNum type="alphaLcPeriod"/>
            </a:pPr>
            <a:r>
              <a:rPr lang="en">
                <a:solidFill>
                  <a:schemeClr val="dk1"/>
                </a:solidFill>
                <a:latin typeface="Lora"/>
                <a:ea typeface="Lora"/>
                <a:cs typeface="Lora"/>
                <a:sym typeface="Lora"/>
              </a:rPr>
              <a:t>Measures of fit </a:t>
            </a:r>
            <a:endParaRPr>
              <a:solidFill>
                <a:schemeClr val="dk1"/>
              </a:solidFill>
              <a:latin typeface="Lora"/>
              <a:ea typeface="Lora"/>
              <a:cs typeface="Lora"/>
              <a:sym typeface="Lora"/>
            </a:endParaRPr>
          </a:p>
          <a:p>
            <a:pPr indent="-317500" lvl="1" marL="914400" rtl="0" algn="l">
              <a:spcBef>
                <a:spcPts val="0"/>
              </a:spcBef>
              <a:spcAft>
                <a:spcPts val="0"/>
              </a:spcAft>
              <a:buClr>
                <a:schemeClr val="dk1"/>
              </a:buClr>
              <a:buSzPts val="1400"/>
              <a:buFont typeface="Lora"/>
              <a:buAutoNum type="alphaLcPeriod"/>
            </a:pPr>
            <a:r>
              <a:rPr lang="en">
                <a:solidFill>
                  <a:schemeClr val="dk1"/>
                </a:solidFill>
                <a:latin typeface="Lora"/>
                <a:ea typeface="Lora"/>
                <a:cs typeface="Lora"/>
                <a:sym typeface="Lora"/>
              </a:rPr>
              <a:t>Group-level selection</a:t>
            </a:r>
            <a:endParaRPr>
              <a:solidFill>
                <a:schemeClr val="dk1"/>
              </a:solidFill>
              <a:latin typeface="Lora"/>
              <a:ea typeface="Lora"/>
              <a:cs typeface="Lora"/>
              <a:sym typeface="Lora"/>
            </a:endParaRPr>
          </a:p>
          <a:p>
            <a:pPr indent="0" lvl="0" marL="0" rtl="0" algn="l">
              <a:spcBef>
                <a:spcPts val="1200"/>
              </a:spcBef>
              <a:spcAft>
                <a:spcPts val="1200"/>
              </a:spcAft>
              <a:buNone/>
            </a:pPr>
            <a:r>
              <a:t/>
            </a:r>
            <a:endParaRPr>
              <a:solidFill>
                <a:schemeClr val="dk1"/>
              </a:solidFill>
              <a:latin typeface="Lora"/>
              <a:ea typeface="Lora"/>
              <a:cs typeface="Lora"/>
              <a:sym typeface="Lor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2"/>
          <p:cNvSpPr txBox="1"/>
          <p:nvPr>
            <p:ph type="title"/>
          </p:nvPr>
        </p:nvSpPr>
        <p:spPr>
          <a:xfrm>
            <a:off x="311700" y="684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ora"/>
                <a:ea typeface="Lora"/>
                <a:cs typeface="Lora"/>
                <a:sym typeface="Lora"/>
              </a:rPr>
              <a:t>What is model comparison? </a:t>
            </a:r>
            <a:endParaRPr>
              <a:latin typeface="Lora"/>
              <a:ea typeface="Lora"/>
              <a:cs typeface="Lora"/>
              <a:sym typeface="Lora"/>
            </a:endParaRPr>
          </a:p>
        </p:txBody>
      </p:sp>
      <p:sp>
        <p:nvSpPr>
          <p:cNvPr id="193" name="Google Shape;193;p32"/>
          <p:cNvSpPr txBox="1"/>
          <p:nvPr>
            <p:ph idx="1" type="body"/>
          </p:nvPr>
        </p:nvSpPr>
        <p:spPr>
          <a:xfrm>
            <a:off x="79350" y="539150"/>
            <a:ext cx="8985300" cy="4507500"/>
          </a:xfrm>
          <a:prstGeom prst="rect">
            <a:avLst/>
          </a:prstGeom>
        </p:spPr>
        <p:txBody>
          <a:bodyPr anchorCtr="0" anchor="t" bIns="91425" lIns="91425" spcFirstLastPara="1" rIns="91425" wrap="square" tIns="91425">
            <a:normAutofit fontScale="77500" lnSpcReduction="20000"/>
          </a:bodyPr>
          <a:lstStyle/>
          <a:p>
            <a:pPr indent="-381069" lvl="0" marL="457200" rtl="0" algn="l">
              <a:spcBef>
                <a:spcPts val="0"/>
              </a:spcBef>
              <a:spcAft>
                <a:spcPts val="0"/>
              </a:spcAft>
              <a:buSzPct val="124017"/>
              <a:buFont typeface="Lora"/>
              <a:buChar char="-"/>
            </a:pPr>
            <a:r>
              <a:rPr lang="en" sz="2498">
                <a:solidFill>
                  <a:schemeClr val="accent2"/>
                </a:solidFill>
                <a:highlight>
                  <a:srgbClr val="FFFFFF"/>
                </a:highlight>
                <a:latin typeface="Times New Roman"/>
                <a:ea typeface="Times New Roman"/>
                <a:cs typeface="Times New Roman"/>
                <a:sym typeface="Times New Roman"/>
              </a:rPr>
              <a:t>Determining which model best describes behavioral data </a:t>
            </a:r>
            <a:endParaRPr sz="2498">
              <a:solidFill>
                <a:schemeClr val="accent2"/>
              </a:solidFill>
              <a:highlight>
                <a:srgbClr val="FFFFFF"/>
              </a:highlight>
              <a:latin typeface="Times New Roman"/>
              <a:ea typeface="Times New Roman"/>
              <a:cs typeface="Times New Roman"/>
              <a:sym typeface="Times New Roman"/>
            </a:endParaRPr>
          </a:p>
          <a:p>
            <a:pPr indent="-351542" lvl="1" marL="914400" rtl="0" algn="l">
              <a:spcBef>
                <a:spcPts val="0"/>
              </a:spcBef>
              <a:spcAft>
                <a:spcPts val="0"/>
              </a:spcAft>
              <a:buClr>
                <a:schemeClr val="accent2"/>
              </a:buClr>
              <a:buSzPct val="100000"/>
              <a:buFont typeface="Times New Roman"/>
              <a:buChar char="-"/>
            </a:pPr>
            <a:r>
              <a:rPr lang="en" sz="2498">
                <a:solidFill>
                  <a:schemeClr val="accent2"/>
                </a:solidFill>
                <a:highlight>
                  <a:srgbClr val="FFFFFF"/>
                </a:highlight>
                <a:latin typeface="Times New Roman"/>
                <a:ea typeface="Times New Roman"/>
                <a:cs typeface="Times New Roman"/>
                <a:sym typeface="Times New Roman"/>
              </a:rPr>
              <a:t>Helps uncover the mechanisms that underlie behavior </a:t>
            </a:r>
            <a:endParaRPr sz="2498">
              <a:solidFill>
                <a:schemeClr val="accent2"/>
              </a:solidFill>
              <a:highlight>
                <a:srgbClr val="FFFFFF"/>
              </a:highlight>
              <a:latin typeface="Times New Roman"/>
              <a:ea typeface="Times New Roman"/>
              <a:cs typeface="Times New Roman"/>
              <a:sym typeface="Times New Roman"/>
            </a:endParaRPr>
          </a:p>
          <a:p>
            <a:pPr indent="0" lvl="0" marL="0" rtl="0" algn="l">
              <a:spcBef>
                <a:spcPts val="1200"/>
              </a:spcBef>
              <a:spcAft>
                <a:spcPts val="0"/>
              </a:spcAft>
              <a:buNone/>
            </a:pPr>
            <a:r>
              <a:t/>
            </a:r>
            <a:endParaRPr sz="2498">
              <a:solidFill>
                <a:schemeClr val="accent2"/>
              </a:solidFill>
              <a:highlight>
                <a:srgbClr val="FFFFFF"/>
              </a:highlight>
              <a:latin typeface="Times New Roman"/>
              <a:ea typeface="Times New Roman"/>
              <a:cs typeface="Times New Roman"/>
              <a:sym typeface="Times New Roman"/>
            </a:endParaRPr>
          </a:p>
          <a:p>
            <a:pPr indent="0" lvl="0" marL="0" rtl="0" algn="l">
              <a:spcBef>
                <a:spcPts val="1200"/>
              </a:spcBef>
              <a:spcAft>
                <a:spcPts val="0"/>
              </a:spcAft>
              <a:buNone/>
            </a:pPr>
            <a:r>
              <a:rPr lang="en" sz="2498">
                <a:solidFill>
                  <a:schemeClr val="accent2"/>
                </a:solidFill>
                <a:highlight>
                  <a:srgbClr val="FFFFFF"/>
                </a:highlight>
                <a:latin typeface="Times New Roman"/>
                <a:ea typeface="Times New Roman"/>
                <a:cs typeface="Times New Roman"/>
                <a:sym typeface="Times New Roman"/>
              </a:rPr>
              <a:t>Useful when different models make similar qualitative predictions BUT differ quantitatively </a:t>
            </a:r>
            <a:endParaRPr sz="2498">
              <a:solidFill>
                <a:schemeClr val="accent2"/>
              </a:solidFill>
              <a:highlight>
                <a:srgbClr val="FFFFFF"/>
              </a:highlight>
              <a:latin typeface="Times New Roman"/>
              <a:ea typeface="Times New Roman"/>
              <a:cs typeface="Times New Roman"/>
              <a:sym typeface="Times New Roman"/>
            </a:endParaRPr>
          </a:p>
          <a:p>
            <a:pPr indent="0" lvl="0" marL="0" rtl="0" algn="l">
              <a:spcBef>
                <a:spcPts val="1200"/>
              </a:spcBef>
              <a:spcAft>
                <a:spcPts val="0"/>
              </a:spcAft>
              <a:buNone/>
            </a:pPr>
            <a:r>
              <a:rPr i="1" lang="en" sz="1674">
                <a:solidFill>
                  <a:schemeClr val="accent2"/>
                </a:solidFill>
                <a:highlight>
                  <a:srgbClr val="FFFFFF"/>
                </a:highlight>
                <a:latin typeface="Times New Roman"/>
                <a:ea typeface="Times New Roman"/>
                <a:cs typeface="Times New Roman"/>
                <a:sym typeface="Times New Roman"/>
              </a:rPr>
              <a:t>Example: Learning (Heathcote et al., 2000).</a:t>
            </a:r>
            <a:r>
              <a:rPr lang="en" sz="2498">
                <a:solidFill>
                  <a:schemeClr val="accent2"/>
                </a:solidFill>
                <a:highlight>
                  <a:srgbClr val="FFFFFF"/>
                </a:highlight>
                <a:latin typeface="Times New Roman"/>
                <a:ea typeface="Times New Roman"/>
                <a:cs typeface="Times New Roman"/>
                <a:sym typeface="Times New Roman"/>
              </a:rPr>
              <a:t>  </a:t>
            </a:r>
            <a:endParaRPr sz="3098">
              <a:latin typeface="Lora"/>
              <a:ea typeface="Lora"/>
              <a:cs typeface="Lora"/>
              <a:sym typeface="Lora"/>
            </a:endParaRPr>
          </a:p>
          <a:p>
            <a:pPr indent="0" lvl="0" marL="0" rtl="0" algn="l">
              <a:spcBef>
                <a:spcPts val="1200"/>
              </a:spcBef>
              <a:spcAft>
                <a:spcPts val="0"/>
              </a:spcAft>
              <a:buNone/>
            </a:pPr>
            <a:r>
              <a:t/>
            </a:r>
            <a:endParaRPr>
              <a:latin typeface="Lora"/>
              <a:ea typeface="Lora"/>
              <a:cs typeface="Lora"/>
              <a:sym typeface="Lora"/>
            </a:endParaRPr>
          </a:p>
          <a:p>
            <a:pPr indent="0" lvl="0" marL="0" rtl="0" algn="l">
              <a:spcBef>
                <a:spcPts val="1200"/>
              </a:spcBef>
              <a:spcAft>
                <a:spcPts val="0"/>
              </a:spcAft>
              <a:buNone/>
            </a:pPr>
            <a:r>
              <a:t/>
            </a:r>
            <a:endParaRPr>
              <a:latin typeface="Lora"/>
              <a:ea typeface="Lora"/>
              <a:cs typeface="Lora"/>
              <a:sym typeface="Lora"/>
            </a:endParaRPr>
          </a:p>
          <a:p>
            <a:pPr indent="0" lvl="0" marL="0" rtl="0" algn="l">
              <a:lnSpc>
                <a:spcPct val="100000"/>
              </a:lnSpc>
              <a:spcBef>
                <a:spcPts val="1200"/>
              </a:spcBef>
              <a:spcAft>
                <a:spcPts val="0"/>
              </a:spcAft>
              <a:buNone/>
            </a:pPr>
            <a:r>
              <a:t/>
            </a:r>
            <a:endParaRPr>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a:p>
            <a:pPr indent="0" lvl="0" marL="0" rtl="0" algn="l">
              <a:lnSpc>
                <a:spcPct val="100000"/>
              </a:lnSpc>
              <a:spcBef>
                <a:spcPts val="1200"/>
              </a:spcBef>
              <a:spcAft>
                <a:spcPts val="0"/>
              </a:spcAft>
              <a:buNone/>
            </a:pPr>
            <a:r>
              <a:t/>
            </a:r>
            <a:endParaRPr>
              <a:solidFill>
                <a:schemeClr val="dk1"/>
              </a:solidFill>
              <a:latin typeface="Lora"/>
              <a:ea typeface="Lora"/>
              <a:cs typeface="Lora"/>
              <a:sym typeface="Lora"/>
            </a:endParaRPr>
          </a:p>
          <a:p>
            <a:pPr indent="0" lvl="0" marL="0" rtl="0" algn="l">
              <a:spcBef>
                <a:spcPts val="0"/>
              </a:spcBef>
              <a:spcAft>
                <a:spcPts val="0"/>
              </a:spcAft>
              <a:buNone/>
            </a:pPr>
            <a:r>
              <a:t/>
            </a:r>
            <a:endParaRPr>
              <a:solidFill>
                <a:schemeClr val="dk1"/>
              </a:solidFill>
              <a:latin typeface="Lora"/>
              <a:ea typeface="Lora"/>
              <a:cs typeface="Lora"/>
              <a:sym typeface="Lora"/>
            </a:endParaRPr>
          </a:p>
          <a:p>
            <a:pPr indent="0" lvl="0" marL="0" rtl="0" algn="l">
              <a:spcBef>
                <a:spcPts val="1200"/>
              </a:spcBef>
              <a:spcAft>
                <a:spcPts val="1200"/>
              </a:spcAft>
              <a:buClr>
                <a:schemeClr val="dk1"/>
              </a:buClr>
              <a:buSzPct val="61111"/>
              <a:buFont typeface="Arial"/>
              <a:buNone/>
            </a:pPr>
            <a:r>
              <a:rPr lang="en">
                <a:solidFill>
                  <a:schemeClr val="dk1"/>
                </a:solidFill>
                <a:latin typeface="Lora"/>
                <a:ea typeface="Lora"/>
                <a:cs typeface="Lora"/>
                <a:sym typeface="Lora"/>
              </a:rPr>
              <a:t>Wilson &amp; Collins, 2019; Farrell &amp; Lewandowsky, 2018</a:t>
            </a:r>
            <a:endParaRPr i="1">
              <a:solidFill>
                <a:schemeClr val="dk1"/>
              </a:solidFill>
              <a:latin typeface="Lora"/>
              <a:ea typeface="Lora"/>
              <a:cs typeface="Lora"/>
              <a:sym typeface="Lora"/>
            </a:endParaRPr>
          </a:p>
        </p:txBody>
      </p:sp>
      <p:pic>
        <p:nvPicPr>
          <p:cNvPr id="194" name="Google Shape;194;p32"/>
          <p:cNvPicPr preferRelativeResize="0"/>
          <p:nvPr/>
        </p:nvPicPr>
        <p:blipFill>
          <a:blip r:embed="rId3">
            <a:alphaModFix/>
          </a:blip>
          <a:stretch>
            <a:fillRect/>
          </a:stretch>
        </p:blipFill>
        <p:spPr>
          <a:xfrm>
            <a:off x="6430975" y="2346025"/>
            <a:ext cx="2633675" cy="2223225"/>
          </a:xfrm>
          <a:prstGeom prst="rect">
            <a:avLst/>
          </a:prstGeom>
          <a:noFill/>
          <a:ln>
            <a:noFill/>
          </a:ln>
        </p:spPr>
      </p:pic>
      <p:pic>
        <p:nvPicPr>
          <p:cNvPr id="195" name="Google Shape;195;p32"/>
          <p:cNvPicPr preferRelativeResize="0"/>
          <p:nvPr/>
        </p:nvPicPr>
        <p:blipFill>
          <a:blip r:embed="rId4">
            <a:alphaModFix/>
          </a:blip>
          <a:stretch>
            <a:fillRect/>
          </a:stretch>
        </p:blipFill>
        <p:spPr>
          <a:xfrm>
            <a:off x="1443700" y="3224457"/>
            <a:ext cx="1354025" cy="466375"/>
          </a:xfrm>
          <a:prstGeom prst="rect">
            <a:avLst/>
          </a:prstGeom>
          <a:noFill/>
          <a:ln>
            <a:noFill/>
          </a:ln>
        </p:spPr>
      </p:pic>
      <p:pic>
        <p:nvPicPr>
          <p:cNvPr id="196" name="Google Shape;196;p32"/>
          <p:cNvPicPr preferRelativeResize="0"/>
          <p:nvPr/>
        </p:nvPicPr>
        <p:blipFill>
          <a:blip r:embed="rId5">
            <a:alphaModFix/>
          </a:blip>
          <a:stretch>
            <a:fillRect/>
          </a:stretch>
        </p:blipFill>
        <p:spPr>
          <a:xfrm>
            <a:off x="5262205" y="4176650"/>
            <a:ext cx="1168775" cy="385008"/>
          </a:xfrm>
          <a:prstGeom prst="rect">
            <a:avLst/>
          </a:prstGeom>
          <a:noFill/>
          <a:ln>
            <a:noFill/>
          </a:ln>
        </p:spPr>
      </p:pic>
      <p:sp>
        <p:nvSpPr>
          <p:cNvPr id="197" name="Google Shape;197;p32"/>
          <p:cNvSpPr txBox="1"/>
          <p:nvPr/>
        </p:nvSpPr>
        <p:spPr>
          <a:xfrm>
            <a:off x="79350" y="3290625"/>
            <a:ext cx="151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ora"/>
                <a:ea typeface="Lora"/>
                <a:cs typeface="Lora"/>
                <a:sym typeface="Lora"/>
              </a:rPr>
              <a:t>“Power law” =  </a:t>
            </a:r>
            <a:endParaRPr>
              <a:latin typeface="Lora"/>
              <a:ea typeface="Lora"/>
              <a:cs typeface="Lora"/>
              <a:sym typeface="Lora"/>
            </a:endParaRPr>
          </a:p>
        </p:txBody>
      </p:sp>
      <p:sp>
        <p:nvSpPr>
          <p:cNvPr id="198" name="Google Shape;198;p32"/>
          <p:cNvSpPr/>
          <p:nvPr/>
        </p:nvSpPr>
        <p:spPr>
          <a:xfrm>
            <a:off x="2842175" y="3690823"/>
            <a:ext cx="547376" cy="37249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VS</a:t>
            </a:r>
          </a:p>
        </p:txBody>
      </p:sp>
      <p:sp>
        <p:nvSpPr>
          <p:cNvPr id="199" name="Google Shape;199;p32"/>
          <p:cNvSpPr txBox="1"/>
          <p:nvPr/>
        </p:nvSpPr>
        <p:spPr>
          <a:xfrm>
            <a:off x="3229550" y="4169050"/>
            <a:ext cx="251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ora"/>
                <a:ea typeface="Lora"/>
                <a:cs typeface="Lora"/>
                <a:sym typeface="Lora"/>
              </a:rPr>
              <a:t>Exponential function = </a:t>
            </a:r>
            <a:endParaRPr>
              <a:latin typeface="Lora"/>
              <a:ea typeface="Lora"/>
              <a:cs typeface="Lora"/>
              <a:sym typeface="Lor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3"/>
          <p:cNvSpPr txBox="1"/>
          <p:nvPr>
            <p:ph type="title"/>
          </p:nvPr>
        </p:nvSpPr>
        <p:spPr>
          <a:xfrm>
            <a:off x="311700" y="2728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ora"/>
                <a:ea typeface="Lora"/>
                <a:cs typeface="Lora"/>
                <a:sym typeface="Lora"/>
              </a:rPr>
              <a:t>Model Selection Consideration</a:t>
            </a:r>
            <a:endParaRPr>
              <a:latin typeface="Lora"/>
              <a:ea typeface="Lora"/>
              <a:cs typeface="Lora"/>
              <a:sym typeface="Lora"/>
            </a:endParaRPr>
          </a:p>
        </p:txBody>
      </p:sp>
      <p:sp>
        <p:nvSpPr>
          <p:cNvPr id="205" name="Google Shape;205;p33"/>
          <p:cNvSpPr txBox="1"/>
          <p:nvPr>
            <p:ph idx="1" type="body"/>
          </p:nvPr>
        </p:nvSpPr>
        <p:spPr>
          <a:xfrm>
            <a:off x="311700" y="926500"/>
            <a:ext cx="8520600" cy="4034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i="1" lang="en">
                <a:solidFill>
                  <a:schemeClr val="dk1"/>
                </a:solidFill>
                <a:latin typeface="Lora"/>
                <a:ea typeface="Lora"/>
                <a:cs typeface="Lora"/>
                <a:sym typeface="Lora"/>
              </a:rPr>
              <a:t>Overfitting:</a:t>
            </a:r>
            <a:endParaRPr i="1">
              <a:solidFill>
                <a:schemeClr val="dk1"/>
              </a:solidFill>
              <a:latin typeface="Lora"/>
              <a:ea typeface="Lora"/>
              <a:cs typeface="Lora"/>
              <a:sym typeface="Lora"/>
            </a:endParaRPr>
          </a:p>
          <a:p>
            <a:pPr indent="0" lvl="0" marL="0" rtl="0" algn="l">
              <a:spcBef>
                <a:spcPts val="1200"/>
              </a:spcBef>
              <a:spcAft>
                <a:spcPts val="0"/>
              </a:spcAft>
              <a:buNone/>
            </a:pPr>
            <a:r>
              <a:rPr lang="en">
                <a:latin typeface="Lora"/>
                <a:ea typeface="Lora"/>
                <a:cs typeface="Lora"/>
                <a:sym typeface="Lora"/>
              </a:rPr>
              <a:t>-model is too complex fitting both the </a:t>
            </a:r>
            <a:r>
              <a:rPr b="1" lang="en">
                <a:latin typeface="Lora"/>
                <a:ea typeface="Lora"/>
                <a:cs typeface="Lora"/>
                <a:sym typeface="Lora"/>
              </a:rPr>
              <a:t>noise</a:t>
            </a:r>
            <a:r>
              <a:rPr lang="en">
                <a:latin typeface="Lora"/>
                <a:ea typeface="Lora"/>
                <a:cs typeface="Lora"/>
                <a:sym typeface="Lora"/>
              </a:rPr>
              <a:t> and </a:t>
            </a:r>
            <a:r>
              <a:rPr b="1" lang="en">
                <a:latin typeface="Lora"/>
                <a:ea typeface="Lora"/>
                <a:cs typeface="Lora"/>
                <a:sym typeface="Lora"/>
              </a:rPr>
              <a:t>signal</a:t>
            </a:r>
            <a:r>
              <a:rPr lang="en">
                <a:latin typeface="Lora"/>
                <a:ea typeface="Lora"/>
                <a:cs typeface="Lora"/>
                <a:sym typeface="Lora"/>
              </a:rPr>
              <a:t> </a:t>
            </a:r>
            <a:endParaRPr>
              <a:latin typeface="Lora"/>
              <a:ea typeface="Lora"/>
              <a:cs typeface="Lora"/>
              <a:sym typeface="Lora"/>
            </a:endParaRPr>
          </a:p>
          <a:p>
            <a:pPr indent="0" lvl="0" marL="0" rtl="0" algn="l">
              <a:spcBef>
                <a:spcPts val="1200"/>
              </a:spcBef>
              <a:spcAft>
                <a:spcPts val="0"/>
              </a:spcAft>
              <a:buNone/>
            </a:pPr>
            <a:r>
              <a:rPr lang="en">
                <a:latin typeface="Lora"/>
                <a:ea typeface="Lora"/>
                <a:cs typeface="Lora"/>
                <a:sym typeface="Lora"/>
              </a:rPr>
              <a:t>-overfitted models will not generalize to other datasets and do not help explain underlying behavioral mechanisms </a:t>
            </a:r>
            <a:endParaRPr>
              <a:latin typeface="Lora"/>
              <a:ea typeface="Lora"/>
              <a:cs typeface="Lora"/>
              <a:sym typeface="Lora"/>
            </a:endParaRPr>
          </a:p>
          <a:p>
            <a:pPr indent="0" lvl="0" marL="0" rtl="0" algn="l">
              <a:spcBef>
                <a:spcPts val="1200"/>
              </a:spcBef>
              <a:spcAft>
                <a:spcPts val="0"/>
              </a:spcAft>
              <a:buNone/>
            </a:pPr>
            <a:r>
              <a:t/>
            </a:r>
            <a:endParaRPr>
              <a:latin typeface="Lora"/>
              <a:ea typeface="Lora"/>
              <a:cs typeface="Lora"/>
              <a:sym typeface="Lora"/>
            </a:endParaRPr>
          </a:p>
          <a:p>
            <a:pPr indent="0" lvl="0" marL="0" rtl="0" algn="l">
              <a:spcBef>
                <a:spcPts val="1200"/>
              </a:spcBef>
              <a:spcAft>
                <a:spcPts val="0"/>
              </a:spcAft>
              <a:buNone/>
            </a:pPr>
            <a:r>
              <a:t/>
            </a:r>
            <a:endParaRPr>
              <a:latin typeface="Lora"/>
              <a:ea typeface="Lora"/>
              <a:cs typeface="Lora"/>
              <a:sym typeface="Lora"/>
            </a:endParaRPr>
          </a:p>
          <a:p>
            <a:pPr indent="0" lvl="0" marL="0" rtl="0" algn="l">
              <a:spcBef>
                <a:spcPts val="1200"/>
              </a:spcBef>
              <a:spcAft>
                <a:spcPts val="0"/>
              </a:spcAft>
              <a:buNone/>
            </a:pPr>
            <a:r>
              <a:t/>
            </a:r>
            <a:endParaRPr>
              <a:latin typeface="Lora"/>
              <a:ea typeface="Lora"/>
              <a:cs typeface="Lora"/>
              <a:sym typeface="Lora"/>
            </a:endParaRPr>
          </a:p>
          <a:p>
            <a:pPr indent="0" lvl="0" marL="0" rtl="0" algn="l">
              <a:spcBef>
                <a:spcPts val="1200"/>
              </a:spcBef>
              <a:spcAft>
                <a:spcPts val="0"/>
              </a:spcAft>
              <a:buNone/>
            </a:pPr>
            <a:r>
              <a:t/>
            </a:r>
            <a:endParaRPr>
              <a:solidFill>
                <a:schemeClr val="dk1"/>
              </a:solidFill>
              <a:latin typeface="Lora"/>
              <a:ea typeface="Lora"/>
              <a:cs typeface="Lora"/>
              <a:sym typeface="Lora"/>
            </a:endParaRPr>
          </a:p>
          <a:p>
            <a:pPr indent="0" lvl="0" marL="0" rtl="0" algn="l">
              <a:spcBef>
                <a:spcPts val="1200"/>
              </a:spcBef>
              <a:spcAft>
                <a:spcPts val="1200"/>
              </a:spcAft>
              <a:buNone/>
            </a:pPr>
            <a:r>
              <a:rPr i="1" lang="en">
                <a:solidFill>
                  <a:schemeClr val="dk1"/>
                </a:solidFill>
                <a:latin typeface="Lora"/>
                <a:ea typeface="Lora"/>
                <a:cs typeface="Lora"/>
                <a:sym typeface="Lora"/>
              </a:rPr>
              <a:t>MODELLING GOAL = find the </a:t>
            </a:r>
            <a:r>
              <a:rPr b="1" i="1" lang="en">
                <a:solidFill>
                  <a:schemeClr val="dk1"/>
                </a:solidFill>
                <a:latin typeface="Lora"/>
                <a:ea typeface="Lora"/>
                <a:cs typeface="Lora"/>
                <a:sym typeface="Lora"/>
              </a:rPr>
              <a:t>best</a:t>
            </a:r>
            <a:r>
              <a:rPr i="1" lang="en">
                <a:solidFill>
                  <a:schemeClr val="dk1"/>
                </a:solidFill>
                <a:latin typeface="Lora"/>
                <a:ea typeface="Lora"/>
                <a:cs typeface="Lora"/>
                <a:sym typeface="Lora"/>
              </a:rPr>
              <a:t> and </a:t>
            </a:r>
            <a:r>
              <a:rPr b="1" i="1" lang="en">
                <a:solidFill>
                  <a:schemeClr val="dk1"/>
                </a:solidFill>
                <a:latin typeface="Lora"/>
                <a:ea typeface="Lora"/>
                <a:cs typeface="Lora"/>
                <a:sym typeface="Lora"/>
              </a:rPr>
              <a:t>simplest</a:t>
            </a:r>
            <a:r>
              <a:rPr i="1" lang="en">
                <a:solidFill>
                  <a:schemeClr val="dk1"/>
                </a:solidFill>
                <a:latin typeface="Lora"/>
                <a:ea typeface="Lora"/>
                <a:cs typeface="Lora"/>
                <a:sym typeface="Lora"/>
              </a:rPr>
              <a:t> model </a:t>
            </a:r>
            <a:endParaRPr i="1">
              <a:solidFill>
                <a:schemeClr val="dk1"/>
              </a:solidFill>
              <a:latin typeface="Lora"/>
              <a:ea typeface="Lora"/>
              <a:cs typeface="Lora"/>
              <a:sym typeface="Lora"/>
            </a:endParaRPr>
          </a:p>
        </p:txBody>
      </p:sp>
      <p:pic>
        <p:nvPicPr>
          <p:cNvPr id="206" name="Google Shape;206;p33"/>
          <p:cNvPicPr preferRelativeResize="0"/>
          <p:nvPr/>
        </p:nvPicPr>
        <p:blipFill>
          <a:blip r:embed="rId3">
            <a:alphaModFix/>
          </a:blip>
          <a:stretch>
            <a:fillRect/>
          </a:stretch>
        </p:blipFill>
        <p:spPr>
          <a:xfrm>
            <a:off x="1961550" y="2571751"/>
            <a:ext cx="4946650" cy="1518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lnSpc>
                <a:spcPct val="115000"/>
              </a:lnSpc>
              <a:spcBef>
                <a:spcPts val="0"/>
              </a:spcBef>
              <a:spcAft>
                <a:spcPts val="1200"/>
              </a:spcAft>
              <a:buClr>
                <a:schemeClr val="dk1"/>
              </a:buClr>
              <a:buSzPct val="44594"/>
              <a:buFont typeface="Arial"/>
              <a:buNone/>
            </a:pPr>
            <a:r>
              <a:rPr lang="en" sz="2466">
                <a:latin typeface="Lora"/>
                <a:ea typeface="Lora"/>
                <a:cs typeface="Lora"/>
                <a:sym typeface="Lora"/>
              </a:rPr>
              <a:t>Considerations for Model </a:t>
            </a:r>
            <a:r>
              <a:rPr lang="en" sz="2466">
                <a:latin typeface="Lora"/>
                <a:ea typeface="Lora"/>
                <a:cs typeface="Lora"/>
                <a:sym typeface="Lora"/>
              </a:rPr>
              <a:t>Characteristics</a:t>
            </a:r>
            <a:endParaRPr sz="3466"/>
          </a:p>
        </p:txBody>
      </p:sp>
      <p:sp>
        <p:nvSpPr>
          <p:cNvPr id="212" name="Google Shape;212;p34"/>
          <p:cNvSpPr txBox="1"/>
          <p:nvPr>
            <p:ph idx="1" type="body"/>
          </p:nvPr>
        </p:nvSpPr>
        <p:spPr>
          <a:xfrm>
            <a:off x="376275" y="1017725"/>
            <a:ext cx="8520600" cy="39588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Clr>
                <a:schemeClr val="dk1"/>
              </a:buClr>
              <a:buSzPts val="1100"/>
              <a:buFont typeface="Arial"/>
              <a:buNone/>
            </a:pPr>
            <a:r>
              <a:t/>
            </a:r>
            <a:endParaRPr i="1">
              <a:solidFill>
                <a:schemeClr val="dk1"/>
              </a:solidFill>
              <a:latin typeface="Lora"/>
              <a:ea typeface="Lora"/>
              <a:cs typeface="Lora"/>
              <a:sym typeface="Lora"/>
            </a:endParaRPr>
          </a:p>
          <a:p>
            <a:pPr indent="0" lvl="0" marL="0" rtl="0" algn="l">
              <a:spcBef>
                <a:spcPts val="1200"/>
              </a:spcBef>
              <a:spcAft>
                <a:spcPts val="0"/>
              </a:spcAft>
              <a:buClr>
                <a:schemeClr val="dk1"/>
              </a:buClr>
              <a:buSzPts val="1100"/>
              <a:buFont typeface="Arial"/>
              <a:buNone/>
            </a:pPr>
            <a:r>
              <a:rPr lang="en">
                <a:solidFill>
                  <a:schemeClr val="dk1"/>
                </a:solidFill>
                <a:latin typeface="Lora"/>
                <a:ea typeface="Lora"/>
                <a:cs typeface="Lora"/>
                <a:sym typeface="Lora"/>
              </a:rPr>
              <a:t>-</a:t>
            </a:r>
            <a:r>
              <a:rPr b="1" lang="en">
                <a:solidFill>
                  <a:schemeClr val="dk1"/>
                </a:solidFill>
                <a:latin typeface="Lora"/>
                <a:ea typeface="Lora"/>
                <a:cs typeface="Lora"/>
                <a:sym typeface="Lora"/>
              </a:rPr>
              <a:t>data never speaks for itself</a:t>
            </a:r>
            <a:r>
              <a:rPr lang="en">
                <a:solidFill>
                  <a:schemeClr val="dk1"/>
                </a:solidFill>
                <a:latin typeface="Lora"/>
                <a:ea typeface="Lora"/>
                <a:cs typeface="Lora"/>
                <a:sym typeface="Lora"/>
              </a:rPr>
              <a:t>, requiring a model for explanation</a:t>
            </a:r>
            <a:endParaRPr>
              <a:solidFill>
                <a:schemeClr val="dk1"/>
              </a:solidFill>
              <a:latin typeface="Lora"/>
              <a:ea typeface="Lora"/>
              <a:cs typeface="Lora"/>
              <a:sym typeface="Lora"/>
            </a:endParaRPr>
          </a:p>
          <a:p>
            <a:pPr indent="0" lvl="0" marL="0" rtl="0" algn="l">
              <a:spcBef>
                <a:spcPts val="1200"/>
              </a:spcBef>
              <a:spcAft>
                <a:spcPts val="0"/>
              </a:spcAft>
              <a:buClr>
                <a:schemeClr val="dk1"/>
              </a:buClr>
              <a:buSzPts val="1100"/>
              <a:buFont typeface="Arial"/>
              <a:buNone/>
            </a:pPr>
            <a:r>
              <a:rPr lang="en">
                <a:solidFill>
                  <a:schemeClr val="dk1"/>
                </a:solidFill>
                <a:latin typeface="Lora"/>
                <a:ea typeface="Lora"/>
                <a:cs typeface="Lora"/>
                <a:sym typeface="Lora"/>
              </a:rPr>
              <a:t>-we must </a:t>
            </a:r>
            <a:r>
              <a:rPr b="1" lang="en">
                <a:solidFill>
                  <a:schemeClr val="dk1"/>
                </a:solidFill>
                <a:latin typeface="Lora"/>
                <a:ea typeface="Lora"/>
                <a:cs typeface="Lora"/>
                <a:sym typeface="Lora"/>
              </a:rPr>
              <a:t>select amongst the several existing models </a:t>
            </a:r>
            <a:r>
              <a:rPr lang="en">
                <a:solidFill>
                  <a:schemeClr val="dk1"/>
                </a:solidFill>
                <a:latin typeface="Lora"/>
                <a:ea typeface="Lora"/>
                <a:cs typeface="Lora"/>
                <a:sym typeface="Lora"/>
              </a:rPr>
              <a:t>that explain our data</a:t>
            </a:r>
            <a:endParaRPr>
              <a:solidFill>
                <a:schemeClr val="dk1"/>
              </a:solidFill>
              <a:latin typeface="Lora"/>
              <a:ea typeface="Lora"/>
              <a:cs typeface="Lora"/>
              <a:sym typeface="Lora"/>
            </a:endParaRPr>
          </a:p>
          <a:p>
            <a:pPr indent="0" lvl="0" marL="0" rtl="0" algn="l">
              <a:spcBef>
                <a:spcPts val="1200"/>
              </a:spcBef>
              <a:spcAft>
                <a:spcPts val="0"/>
              </a:spcAft>
              <a:buNone/>
            </a:pPr>
            <a:r>
              <a:rPr lang="en">
                <a:solidFill>
                  <a:schemeClr val="dk1"/>
                </a:solidFill>
                <a:latin typeface="Lora"/>
                <a:ea typeface="Lora"/>
                <a:cs typeface="Lora"/>
                <a:sym typeface="Lora"/>
              </a:rPr>
              <a:t>-</a:t>
            </a:r>
            <a:r>
              <a:rPr b="1" lang="en">
                <a:solidFill>
                  <a:schemeClr val="dk1"/>
                </a:solidFill>
                <a:latin typeface="Lora"/>
                <a:ea typeface="Lora"/>
                <a:cs typeface="Lora"/>
                <a:sym typeface="Lora"/>
              </a:rPr>
              <a:t>model selection</a:t>
            </a:r>
            <a:r>
              <a:rPr lang="en">
                <a:solidFill>
                  <a:schemeClr val="dk1"/>
                </a:solidFill>
                <a:latin typeface="Lora"/>
                <a:ea typeface="Lora"/>
                <a:cs typeface="Lora"/>
                <a:sym typeface="Lora"/>
              </a:rPr>
              <a:t> = </a:t>
            </a:r>
            <a:r>
              <a:rPr b="1" lang="en">
                <a:solidFill>
                  <a:schemeClr val="dk1"/>
                </a:solidFill>
                <a:latin typeface="Lora"/>
                <a:ea typeface="Lora"/>
                <a:cs typeface="Lora"/>
                <a:sym typeface="Lora"/>
              </a:rPr>
              <a:t>intellectual judgement</a:t>
            </a:r>
            <a:r>
              <a:rPr lang="en">
                <a:solidFill>
                  <a:schemeClr val="dk1"/>
                </a:solidFill>
                <a:latin typeface="Lora"/>
                <a:ea typeface="Lora"/>
                <a:cs typeface="Lora"/>
                <a:sym typeface="Lora"/>
              </a:rPr>
              <a:t> + </a:t>
            </a:r>
            <a:r>
              <a:rPr b="1" lang="en">
                <a:solidFill>
                  <a:schemeClr val="dk1"/>
                </a:solidFill>
                <a:latin typeface="Lora"/>
                <a:ea typeface="Lora"/>
                <a:cs typeface="Lora"/>
                <a:sym typeface="Lora"/>
              </a:rPr>
              <a:t>quantitative evaluation</a:t>
            </a:r>
            <a:endParaRPr b="1">
              <a:solidFill>
                <a:schemeClr val="dk1"/>
              </a:solidFill>
              <a:latin typeface="Lora"/>
              <a:ea typeface="Lora"/>
              <a:cs typeface="Lora"/>
              <a:sym typeface="Lora"/>
            </a:endParaRPr>
          </a:p>
          <a:p>
            <a:pPr indent="0" lvl="0" marL="0" rtl="0" algn="l">
              <a:spcBef>
                <a:spcPts val="1200"/>
              </a:spcBef>
              <a:spcAft>
                <a:spcPts val="0"/>
              </a:spcAft>
              <a:buNone/>
            </a:pPr>
            <a:r>
              <a:rPr lang="en">
                <a:solidFill>
                  <a:schemeClr val="dk1"/>
                </a:solidFill>
                <a:latin typeface="Lora"/>
                <a:ea typeface="Lora"/>
                <a:cs typeface="Lora"/>
                <a:sym typeface="Lora"/>
              </a:rPr>
              <a:t>- model should be </a:t>
            </a:r>
            <a:r>
              <a:rPr b="1" lang="en">
                <a:solidFill>
                  <a:schemeClr val="dk1"/>
                </a:solidFill>
                <a:latin typeface="Lora"/>
                <a:ea typeface="Lora"/>
                <a:cs typeface="Lora"/>
                <a:sym typeface="Lora"/>
              </a:rPr>
              <a:t>“as simple as possible but no simpler”</a:t>
            </a:r>
            <a:r>
              <a:rPr lang="en">
                <a:solidFill>
                  <a:schemeClr val="dk1"/>
                </a:solidFill>
                <a:latin typeface="Lora"/>
                <a:ea typeface="Lora"/>
                <a:cs typeface="Lora"/>
                <a:sym typeface="Lora"/>
              </a:rPr>
              <a:t> </a:t>
            </a:r>
            <a:endParaRPr>
              <a:solidFill>
                <a:schemeClr val="dk1"/>
              </a:solidFill>
              <a:latin typeface="Lora"/>
              <a:ea typeface="Lora"/>
              <a:cs typeface="Lora"/>
              <a:sym typeface="Lora"/>
            </a:endParaRPr>
          </a:p>
          <a:p>
            <a:pPr indent="0" lvl="0" marL="0" rtl="0" algn="l">
              <a:spcBef>
                <a:spcPts val="1200"/>
              </a:spcBef>
              <a:spcAft>
                <a:spcPts val="0"/>
              </a:spcAft>
              <a:buNone/>
            </a:pPr>
            <a:r>
              <a:rPr lang="en">
                <a:solidFill>
                  <a:schemeClr val="dk1"/>
                </a:solidFill>
                <a:latin typeface="Lora"/>
                <a:ea typeface="Lora"/>
                <a:cs typeface="Lora"/>
                <a:sym typeface="Lora"/>
              </a:rPr>
              <a:t>-model should be </a:t>
            </a:r>
            <a:r>
              <a:rPr b="1" lang="en">
                <a:solidFill>
                  <a:schemeClr val="dk1"/>
                </a:solidFill>
                <a:latin typeface="Lora"/>
                <a:ea typeface="Lora"/>
                <a:cs typeface="Lora"/>
                <a:sym typeface="Lora"/>
              </a:rPr>
              <a:t>interpretable</a:t>
            </a:r>
            <a:r>
              <a:rPr lang="en">
                <a:solidFill>
                  <a:schemeClr val="dk1"/>
                </a:solidFill>
                <a:latin typeface="Lora"/>
                <a:ea typeface="Lora"/>
                <a:cs typeface="Lora"/>
                <a:sym typeface="Lora"/>
              </a:rPr>
              <a:t> </a:t>
            </a:r>
            <a:endParaRPr>
              <a:solidFill>
                <a:schemeClr val="dk1"/>
              </a:solidFill>
              <a:latin typeface="Lora"/>
              <a:ea typeface="Lora"/>
              <a:cs typeface="Lora"/>
              <a:sym typeface="Lora"/>
            </a:endParaRPr>
          </a:p>
          <a:p>
            <a:pPr indent="0" lvl="0" marL="0" rtl="0" algn="l">
              <a:spcBef>
                <a:spcPts val="1200"/>
              </a:spcBef>
              <a:spcAft>
                <a:spcPts val="0"/>
              </a:spcAft>
              <a:buClr>
                <a:schemeClr val="dk1"/>
              </a:buClr>
              <a:buSzPts val="1100"/>
              <a:buFont typeface="Arial"/>
              <a:buNone/>
            </a:pPr>
            <a:r>
              <a:rPr lang="en">
                <a:solidFill>
                  <a:schemeClr val="dk1"/>
                </a:solidFill>
                <a:latin typeface="Lora"/>
                <a:ea typeface="Lora"/>
                <a:cs typeface="Lora"/>
                <a:sym typeface="Lora"/>
              </a:rPr>
              <a:t>-model should </a:t>
            </a:r>
            <a:r>
              <a:rPr b="1" lang="en">
                <a:solidFill>
                  <a:schemeClr val="dk1"/>
                </a:solidFill>
                <a:latin typeface="Lora"/>
                <a:ea typeface="Lora"/>
                <a:cs typeface="Lora"/>
                <a:sym typeface="Lora"/>
              </a:rPr>
              <a:t>capture all hypotheses</a:t>
            </a:r>
            <a:r>
              <a:rPr lang="en">
                <a:solidFill>
                  <a:schemeClr val="dk1"/>
                </a:solidFill>
                <a:latin typeface="Lora"/>
                <a:ea typeface="Lora"/>
                <a:cs typeface="Lora"/>
                <a:sym typeface="Lora"/>
              </a:rPr>
              <a:t> that you plan to test  </a:t>
            </a:r>
            <a:endParaRPr>
              <a:solidFill>
                <a:schemeClr val="dk1"/>
              </a:solidFill>
              <a:latin typeface="Lora"/>
              <a:ea typeface="Lora"/>
              <a:cs typeface="Lora"/>
              <a:sym typeface="Lora"/>
            </a:endParaRPr>
          </a:p>
          <a:p>
            <a:pPr indent="0" lvl="0" marL="0" rtl="0" algn="l">
              <a:spcBef>
                <a:spcPts val="1200"/>
              </a:spcBef>
              <a:spcAft>
                <a:spcPts val="0"/>
              </a:spcAft>
              <a:buNone/>
            </a:pPr>
            <a:r>
              <a:t/>
            </a:r>
            <a:endParaRPr>
              <a:solidFill>
                <a:schemeClr val="dk1"/>
              </a:solidFill>
              <a:latin typeface="Lora"/>
              <a:ea typeface="Lora"/>
              <a:cs typeface="Lora"/>
              <a:sym typeface="Lora"/>
            </a:endParaRPr>
          </a:p>
          <a:p>
            <a:pPr indent="0" lvl="0" marL="0" rtl="0" algn="l">
              <a:spcBef>
                <a:spcPts val="1200"/>
              </a:spcBef>
              <a:spcAft>
                <a:spcPts val="1200"/>
              </a:spcAft>
              <a:buClr>
                <a:schemeClr val="dk1"/>
              </a:buClr>
              <a:buSzPts val="1100"/>
              <a:buFont typeface="Arial"/>
              <a:buNone/>
            </a:pPr>
            <a:r>
              <a:rPr lang="en">
                <a:solidFill>
                  <a:schemeClr val="dk1"/>
                </a:solidFill>
                <a:latin typeface="Lora"/>
                <a:ea typeface="Lora"/>
                <a:cs typeface="Lora"/>
                <a:sym typeface="Lora"/>
              </a:rPr>
              <a:t>Wilson &amp; Collins, 2019; Farrell &amp; Lewandowsky, 2018</a:t>
            </a:r>
            <a:endParaRPr>
              <a:solidFill>
                <a:schemeClr val="dk1"/>
              </a:solidFill>
              <a:latin typeface="Lora"/>
              <a:ea typeface="Lora"/>
              <a:cs typeface="Lora"/>
              <a:sym typeface="Lor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5"/>
          <p:cNvSpPr txBox="1"/>
          <p:nvPr>
            <p:ph type="title"/>
          </p:nvPr>
        </p:nvSpPr>
        <p:spPr>
          <a:xfrm>
            <a:off x="311700" y="101225"/>
            <a:ext cx="8520600" cy="572700"/>
          </a:xfrm>
          <a:prstGeom prst="rect">
            <a:avLst/>
          </a:prstGeom>
        </p:spPr>
        <p:txBody>
          <a:bodyPr anchorCtr="0" anchor="t" bIns="91425" lIns="91425" spcFirstLastPara="1" rIns="91425" wrap="square" tIns="91425">
            <a:normAutofit fontScale="90000"/>
          </a:bodyPr>
          <a:lstStyle/>
          <a:p>
            <a:pPr indent="0" lvl="0" marL="0" rtl="0" algn="ctr">
              <a:lnSpc>
                <a:spcPct val="115000"/>
              </a:lnSpc>
              <a:spcBef>
                <a:spcPts val="0"/>
              </a:spcBef>
              <a:spcAft>
                <a:spcPts val="1200"/>
              </a:spcAft>
              <a:buNone/>
            </a:pPr>
            <a:r>
              <a:rPr lang="en" sz="2466">
                <a:latin typeface="Lora"/>
                <a:ea typeface="Lora"/>
                <a:cs typeface="Lora"/>
                <a:sym typeface="Lora"/>
              </a:rPr>
              <a:t>Measures of Fit: </a:t>
            </a:r>
            <a:r>
              <a:rPr lang="en" sz="2466">
                <a:latin typeface="Lora"/>
                <a:ea typeface="Lora"/>
                <a:cs typeface="Lora"/>
                <a:sym typeface="Lora"/>
              </a:rPr>
              <a:t>The Likelihood Ratio Test </a:t>
            </a:r>
            <a:endParaRPr sz="3466"/>
          </a:p>
        </p:txBody>
      </p:sp>
      <p:sp>
        <p:nvSpPr>
          <p:cNvPr id="218" name="Google Shape;218;p35"/>
          <p:cNvSpPr txBox="1"/>
          <p:nvPr>
            <p:ph idx="1" type="body"/>
          </p:nvPr>
        </p:nvSpPr>
        <p:spPr>
          <a:xfrm>
            <a:off x="0" y="742650"/>
            <a:ext cx="9144000" cy="429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Lora"/>
                <a:ea typeface="Lora"/>
                <a:cs typeface="Lora"/>
                <a:sym typeface="Lora"/>
              </a:rPr>
              <a:t>-Examining whether increased likelihood for a more complex model is merited by its extra parameters</a:t>
            </a:r>
            <a:endParaRPr>
              <a:solidFill>
                <a:schemeClr val="dk1"/>
              </a:solidFill>
              <a:latin typeface="Lora"/>
              <a:ea typeface="Lora"/>
              <a:cs typeface="Lora"/>
              <a:sym typeface="Lora"/>
            </a:endParaRPr>
          </a:p>
          <a:p>
            <a:pPr indent="0" lvl="0" marL="0" rtl="0" algn="l">
              <a:spcBef>
                <a:spcPts val="1200"/>
              </a:spcBef>
              <a:spcAft>
                <a:spcPts val="0"/>
              </a:spcAft>
              <a:buNone/>
            </a:pPr>
            <a:r>
              <a:rPr lang="en">
                <a:solidFill>
                  <a:schemeClr val="dk1"/>
                </a:solidFill>
                <a:highlight>
                  <a:srgbClr val="FFFFFF"/>
                </a:highlight>
                <a:latin typeface="Lora"/>
                <a:ea typeface="Lora"/>
                <a:cs typeface="Lora"/>
                <a:sym typeface="Lora"/>
              </a:rPr>
              <a:t>- Comparing a more complex model to a simpler model to see if it fits a particular dataset significantly better.</a:t>
            </a:r>
            <a:endParaRPr>
              <a:solidFill>
                <a:schemeClr val="dk1"/>
              </a:solidFill>
              <a:latin typeface="Lora"/>
              <a:ea typeface="Lora"/>
              <a:cs typeface="Lora"/>
              <a:sym typeface="Lora"/>
            </a:endParaRPr>
          </a:p>
          <a:p>
            <a:pPr indent="0" lvl="0" marL="0" rtl="0" algn="l">
              <a:spcBef>
                <a:spcPts val="1200"/>
              </a:spcBef>
              <a:spcAft>
                <a:spcPts val="0"/>
              </a:spcAft>
              <a:buNone/>
            </a:pPr>
            <a:r>
              <a:t/>
            </a:r>
            <a:endParaRPr>
              <a:solidFill>
                <a:schemeClr val="dk1"/>
              </a:solidFill>
              <a:latin typeface="Lora"/>
              <a:ea typeface="Lora"/>
              <a:cs typeface="Lora"/>
              <a:sym typeface="Lora"/>
            </a:endParaRPr>
          </a:p>
          <a:p>
            <a:pPr indent="0" lvl="0" marL="0" rtl="0" algn="l">
              <a:spcBef>
                <a:spcPts val="1200"/>
              </a:spcBef>
              <a:spcAft>
                <a:spcPts val="0"/>
              </a:spcAft>
              <a:buNone/>
            </a:pPr>
            <a:r>
              <a:t/>
            </a:r>
            <a:endParaRPr>
              <a:solidFill>
                <a:schemeClr val="dk1"/>
              </a:solidFill>
              <a:latin typeface="Lora"/>
              <a:ea typeface="Lora"/>
              <a:cs typeface="Lora"/>
              <a:sym typeface="Lora"/>
            </a:endParaRPr>
          </a:p>
          <a:p>
            <a:pPr indent="0" lvl="0" marL="0" rtl="0" algn="l">
              <a:spcBef>
                <a:spcPts val="1200"/>
              </a:spcBef>
              <a:spcAft>
                <a:spcPts val="0"/>
              </a:spcAft>
              <a:buNone/>
            </a:pPr>
            <a:r>
              <a:t/>
            </a:r>
            <a:endParaRPr>
              <a:solidFill>
                <a:schemeClr val="dk1"/>
              </a:solidFill>
              <a:latin typeface="Lora"/>
              <a:ea typeface="Lora"/>
              <a:cs typeface="Lora"/>
              <a:sym typeface="Lora"/>
            </a:endParaRPr>
          </a:p>
          <a:p>
            <a:pPr indent="0" lvl="0" marL="0" rtl="0" algn="l">
              <a:spcBef>
                <a:spcPts val="1200"/>
              </a:spcBef>
              <a:spcAft>
                <a:spcPts val="0"/>
              </a:spcAft>
              <a:buNone/>
            </a:pPr>
            <a:r>
              <a:t/>
            </a:r>
            <a:endParaRPr>
              <a:solidFill>
                <a:schemeClr val="dk1"/>
              </a:solidFill>
              <a:latin typeface="Lora"/>
              <a:ea typeface="Lora"/>
              <a:cs typeface="Lora"/>
              <a:sym typeface="Lora"/>
            </a:endParaRPr>
          </a:p>
          <a:p>
            <a:pPr indent="0" lvl="0" marL="0" rtl="0" algn="l">
              <a:spcBef>
                <a:spcPts val="1200"/>
              </a:spcBef>
              <a:spcAft>
                <a:spcPts val="1200"/>
              </a:spcAft>
              <a:buNone/>
            </a:pPr>
            <a:r>
              <a:rPr lang="en">
                <a:solidFill>
                  <a:schemeClr val="dk1"/>
                </a:solidFill>
                <a:latin typeface="Lora"/>
                <a:ea typeface="Lora"/>
                <a:cs typeface="Lora"/>
                <a:sym typeface="Lora"/>
              </a:rPr>
              <a:t>-</a:t>
            </a:r>
            <a:r>
              <a:rPr i="1" lang="en">
                <a:solidFill>
                  <a:schemeClr val="dk1"/>
                </a:solidFill>
                <a:latin typeface="Lora"/>
                <a:ea typeface="Lora"/>
                <a:cs typeface="Lora"/>
                <a:sym typeface="Lora"/>
              </a:rPr>
              <a:t>Limitations: only appropriate for nested </a:t>
            </a:r>
            <a:r>
              <a:rPr i="1" lang="en">
                <a:solidFill>
                  <a:schemeClr val="dk1"/>
                </a:solidFill>
                <a:latin typeface="Lora"/>
                <a:ea typeface="Lora"/>
                <a:cs typeface="Lora"/>
                <a:sym typeface="Lora"/>
              </a:rPr>
              <a:t>models</a:t>
            </a:r>
            <a:r>
              <a:rPr i="1" lang="en">
                <a:solidFill>
                  <a:schemeClr val="dk1"/>
                </a:solidFill>
                <a:latin typeface="Lora"/>
                <a:ea typeface="Lora"/>
                <a:cs typeface="Lora"/>
                <a:sym typeface="Lora"/>
              </a:rPr>
              <a:t> and </a:t>
            </a:r>
            <a:r>
              <a:rPr i="1" lang="en">
                <a:solidFill>
                  <a:schemeClr val="dk1"/>
                </a:solidFill>
                <a:latin typeface="Lora"/>
                <a:ea typeface="Lora"/>
                <a:cs typeface="Lora"/>
                <a:sym typeface="Lora"/>
              </a:rPr>
              <a:t>depends</a:t>
            </a:r>
            <a:r>
              <a:rPr i="1" lang="en">
                <a:solidFill>
                  <a:schemeClr val="dk1"/>
                </a:solidFill>
                <a:latin typeface="Lora"/>
                <a:ea typeface="Lora"/>
                <a:cs typeface="Lora"/>
                <a:sym typeface="Lora"/>
              </a:rPr>
              <a:t> on the null hypothesis testing </a:t>
            </a:r>
            <a:r>
              <a:rPr i="1" lang="en">
                <a:solidFill>
                  <a:schemeClr val="dk1"/>
                </a:solidFill>
                <a:latin typeface="Lora"/>
                <a:ea typeface="Lora"/>
                <a:cs typeface="Lora"/>
                <a:sym typeface="Lora"/>
              </a:rPr>
              <a:t>approach    </a:t>
            </a:r>
            <a:r>
              <a:rPr i="1" lang="en">
                <a:solidFill>
                  <a:schemeClr val="dk1"/>
                </a:solidFill>
                <a:latin typeface="Lora"/>
                <a:ea typeface="Lora"/>
                <a:cs typeface="Lora"/>
                <a:sym typeface="Lora"/>
              </a:rPr>
              <a:t> </a:t>
            </a:r>
            <a:endParaRPr i="1">
              <a:solidFill>
                <a:schemeClr val="dk1"/>
              </a:solidFill>
              <a:latin typeface="Lora"/>
              <a:ea typeface="Lora"/>
              <a:cs typeface="Lora"/>
              <a:sym typeface="Lora"/>
            </a:endParaRPr>
          </a:p>
        </p:txBody>
      </p:sp>
      <p:pic>
        <p:nvPicPr>
          <p:cNvPr id="219" name="Google Shape;219;p35"/>
          <p:cNvPicPr preferRelativeResize="0"/>
          <p:nvPr/>
        </p:nvPicPr>
        <p:blipFill>
          <a:blip r:embed="rId3">
            <a:alphaModFix/>
          </a:blip>
          <a:stretch>
            <a:fillRect/>
          </a:stretch>
        </p:blipFill>
        <p:spPr>
          <a:xfrm>
            <a:off x="2056225" y="2323100"/>
            <a:ext cx="4600051" cy="1883000"/>
          </a:xfrm>
          <a:prstGeom prst="rect">
            <a:avLst/>
          </a:prstGeom>
          <a:noFill/>
          <a:ln>
            <a:noFill/>
          </a:ln>
        </p:spPr>
      </p:pic>
      <p:sp>
        <p:nvSpPr>
          <p:cNvPr id="220" name="Google Shape;220;p35"/>
          <p:cNvSpPr txBox="1"/>
          <p:nvPr/>
        </p:nvSpPr>
        <p:spPr>
          <a:xfrm>
            <a:off x="7041375" y="2434225"/>
            <a:ext cx="17910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ora"/>
                <a:ea typeface="Lora"/>
                <a:cs typeface="Lora"/>
                <a:sym typeface="Lora"/>
              </a:rPr>
              <a:t>Code Source: </a:t>
            </a:r>
            <a:endParaRPr>
              <a:latin typeface="Lora"/>
              <a:ea typeface="Lora"/>
              <a:cs typeface="Lora"/>
              <a:sym typeface="Lora"/>
            </a:endParaRPr>
          </a:p>
          <a:p>
            <a:pPr indent="0" lvl="0" marL="0" rtl="0" algn="l">
              <a:spcBef>
                <a:spcPts val="0"/>
              </a:spcBef>
              <a:spcAft>
                <a:spcPts val="0"/>
              </a:spcAft>
              <a:buNone/>
            </a:pPr>
            <a:r>
              <a:rPr lang="en" u="sng">
                <a:solidFill>
                  <a:schemeClr val="hlink"/>
                </a:solidFill>
                <a:hlinkClick r:id="rId4"/>
              </a:rPr>
              <a:t>https://www.youtube.com/watch?v=xoM1ynjQYtc</a:t>
            </a:r>
            <a:endParaRPr/>
          </a:p>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6"/>
          <p:cNvSpPr txBox="1"/>
          <p:nvPr>
            <p:ph type="title"/>
          </p:nvPr>
        </p:nvSpPr>
        <p:spPr>
          <a:xfrm>
            <a:off x="311700" y="73700"/>
            <a:ext cx="8520600" cy="572700"/>
          </a:xfrm>
          <a:prstGeom prst="rect">
            <a:avLst/>
          </a:prstGeom>
        </p:spPr>
        <p:txBody>
          <a:bodyPr anchorCtr="0" anchor="t" bIns="91425" lIns="91425" spcFirstLastPara="1" rIns="91425" wrap="square" tIns="91425">
            <a:normAutofit/>
          </a:bodyPr>
          <a:lstStyle/>
          <a:p>
            <a:pPr indent="0" lvl="0" marL="0" rtl="0" algn="ctr">
              <a:lnSpc>
                <a:spcPct val="115000"/>
              </a:lnSpc>
              <a:spcBef>
                <a:spcPts val="0"/>
              </a:spcBef>
              <a:spcAft>
                <a:spcPts val="1200"/>
              </a:spcAft>
              <a:buNone/>
            </a:pPr>
            <a:r>
              <a:rPr lang="en" sz="2466">
                <a:latin typeface="Lora"/>
                <a:ea typeface="Lora"/>
                <a:cs typeface="Lora"/>
                <a:sym typeface="Lora"/>
              </a:rPr>
              <a:t>Measures of Fit: </a:t>
            </a:r>
            <a:r>
              <a:rPr lang="en" sz="2200">
                <a:latin typeface="Lora"/>
                <a:ea typeface="Lora"/>
                <a:cs typeface="Lora"/>
                <a:sym typeface="Lora"/>
              </a:rPr>
              <a:t>Akaike’s Information Criterion (AIC)</a:t>
            </a:r>
            <a:endParaRPr sz="2200"/>
          </a:p>
        </p:txBody>
      </p:sp>
      <p:sp>
        <p:nvSpPr>
          <p:cNvPr id="226" name="Google Shape;226;p36"/>
          <p:cNvSpPr txBox="1"/>
          <p:nvPr>
            <p:ph idx="1" type="body"/>
          </p:nvPr>
        </p:nvSpPr>
        <p:spPr>
          <a:xfrm>
            <a:off x="0" y="770150"/>
            <a:ext cx="9144000" cy="4373100"/>
          </a:xfrm>
          <a:prstGeom prst="rect">
            <a:avLst/>
          </a:prstGeom>
        </p:spPr>
        <p:txBody>
          <a:bodyPr anchorCtr="0" anchor="t" bIns="91425" lIns="91425" spcFirstLastPara="1" rIns="91425" wrap="square" tIns="91425">
            <a:normAutofit fontScale="92500" lnSpcReduction="10000"/>
          </a:bodyPr>
          <a:lstStyle/>
          <a:p>
            <a:pPr indent="-334327" lvl="0" marL="457200" rtl="0" algn="l">
              <a:spcBef>
                <a:spcPts val="0"/>
              </a:spcBef>
              <a:spcAft>
                <a:spcPts val="0"/>
              </a:spcAft>
              <a:buClr>
                <a:srgbClr val="000000"/>
              </a:buClr>
              <a:buSzPct val="100000"/>
              <a:buFont typeface="Lora"/>
              <a:buChar char="-"/>
            </a:pPr>
            <a:r>
              <a:rPr lang="en">
                <a:solidFill>
                  <a:srgbClr val="000000"/>
                </a:solidFill>
                <a:latin typeface="Lora"/>
                <a:ea typeface="Lora"/>
                <a:cs typeface="Lora"/>
                <a:sym typeface="Lora"/>
              </a:rPr>
              <a:t>Estimates </a:t>
            </a:r>
            <a:r>
              <a:rPr b="1" lang="en">
                <a:solidFill>
                  <a:srgbClr val="000000"/>
                </a:solidFill>
                <a:latin typeface="Lora"/>
                <a:ea typeface="Lora"/>
                <a:cs typeface="Lora"/>
                <a:sym typeface="Lora"/>
              </a:rPr>
              <a:t>prediction error </a:t>
            </a:r>
            <a:r>
              <a:rPr lang="en">
                <a:solidFill>
                  <a:srgbClr val="000000"/>
                </a:solidFill>
                <a:latin typeface="Lora"/>
                <a:ea typeface="Lora"/>
                <a:cs typeface="Lora"/>
                <a:sym typeface="Lora"/>
              </a:rPr>
              <a:t>and </a:t>
            </a:r>
            <a:r>
              <a:rPr b="1" lang="en">
                <a:solidFill>
                  <a:srgbClr val="000000"/>
                </a:solidFill>
                <a:latin typeface="Lora"/>
                <a:ea typeface="Lora"/>
                <a:cs typeface="Lora"/>
                <a:sym typeface="Lora"/>
              </a:rPr>
              <a:t>model quality</a:t>
            </a:r>
            <a:endParaRPr b="1">
              <a:solidFill>
                <a:srgbClr val="000000"/>
              </a:solidFill>
              <a:latin typeface="Lora"/>
              <a:ea typeface="Lora"/>
              <a:cs typeface="Lora"/>
              <a:sym typeface="Lora"/>
            </a:endParaRPr>
          </a:p>
          <a:p>
            <a:pPr indent="-334327" lvl="0" marL="457200" rtl="0" algn="l">
              <a:spcBef>
                <a:spcPts val="0"/>
              </a:spcBef>
              <a:spcAft>
                <a:spcPts val="0"/>
              </a:spcAft>
              <a:buClr>
                <a:srgbClr val="000000"/>
              </a:buClr>
              <a:buSzPct val="100000"/>
              <a:buFont typeface="Lora"/>
              <a:buChar char="-"/>
            </a:pPr>
            <a:r>
              <a:rPr lang="en">
                <a:solidFill>
                  <a:srgbClr val="000000"/>
                </a:solidFill>
                <a:latin typeface="Lora"/>
                <a:ea typeface="Lora"/>
                <a:cs typeface="Lora"/>
                <a:sym typeface="Lora"/>
              </a:rPr>
              <a:t>Based on information theory, AIC computes the relative amount of information lost by a given model. </a:t>
            </a:r>
            <a:r>
              <a:rPr b="1" lang="en">
                <a:solidFill>
                  <a:srgbClr val="000000"/>
                </a:solidFill>
                <a:latin typeface="Lora"/>
                <a:ea typeface="Lora"/>
                <a:cs typeface="Lora"/>
                <a:sym typeface="Lora"/>
              </a:rPr>
              <a:t>Less information lost = higher model quality.</a:t>
            </a:r>
            <a:endParaRPr b="1">
              <a:solidFill>
                <a:srgbClr val="000000"/>
              </a:solidFill>
              <a:latin typeface="Lora"/>
              <a:ea typeface="Lora"/>
              <a:cs typeface="Lora"/>
              <a:sym typeface="Lora"/>
            </a:endParaRPr>
          </a:p>
          <a:p>
            <a:pPr indent="-334327" lvl="0" marL="457200" rtl="0" algn="l">
              <a:spcBef>
                <a:spcPts val="0"/>
              </a:spcBef>
              <a:spcAft>
                <a:spcPts val="0"/>
              </a:spcAft>
              <a:buClr>
                <a:srgbClr val="000000"/>
              </a:buClr>
              <a:buSzPct val="100000"/>
              <a:buFont typeface="Lora"/>
              <a:buChar char="-"/>
            </a:pPr>
            <a:r>
              <a:rPr lang="en">
                <a:solidFill>
                  <a:srgbClr val="000000"/>
                </a:solidFill>
                <a:latin typeface="Lora"/>
                <a:ea typeface="Lora"/>
                <a:cs typeface="Lora"/>
                <a:sym typeface="Lora"/>
              </a:rPr>
              <a:t>Accounts for the trade-off between </a:t>
            </a:r>
            <a:r>
              <a:rPr b="1" lang="en">
                <a:solidFill>
                  <a:srgbClr val="000000"/>
                </a:solidFill>
                <a:latin typeface="Lora"/>
                <a:ea typeface="Lora"/>
                <a:cs typeface="Lora"/>
                <a:sym typeface="Lora"/>
              </a:rPr>
              <a:t>goodness-of-fit</a:t>
            </a:r>
            <a:r>
              <a:rPr lang="en">
                <a:solidFill>
                  <a:srgbClr val="000000"/>
                </a:solidFill>
                <a:latin typeface="Lora"/>
                <a:ea typeface="Lora"/>
                <a:cs typeface="Lora"/>
                <a:sym typeface="Lora"/>
              </a:rPr>
              <a:t> and </a:t>
            </a:r>
            <a:r>
              <a:rPr b="1" lang="en">
                <a:solidFill>
                  <a:srgbClr val="000000"/>
                </a:solidFill>
                <a:latin typeface="Lora"/>
                <a:ea typeface="Lora"/>
                <a:cs typeface="Lora"/>
                <a:sym typeface="Lora"/>
              </a:rPr>
              <a:t>model complexity </a:t>
            </a:r>
            <a:endParaRPr b="1">
              <a:solidFill>
                <a:srgbClr val="000000"/>
              </a:solidFill>
              <a:latin typeface="Lora"/>
              <a:ea typeface="Lora"/>
              <a:cs typeface="Lora"/>
              <a:sym typeface="Lora"/>
            </a:endParaRPr>
          </a:p>
          <a:p>
            <a:pPr indent="0" lvl="0" marL="0" rtl="0" algn="l">
              <a:spcBef>
                <a:spcPts val="1200"/>
              </a:spcBef>
              <a:spcAft>
                <a:spcPts val="0"/>
              </a:spcAft>
              <a:buNone/>
            </a:pPr>
            <a:r>
              <a:t/>
            </a:r>
            <a:endParaRPr>
              <a:solidFill>
                <a:srgbClr val="000000"/>
              </a:solidFill>
              <a:latin typeface="Lora"/>
              <a:ea typeface="Lora"/>
              <a:cs typeface="Lora"/>
              <a:sym typeface="Lora"/>
            </a:endParaRPr>
          </a:p>
          <a:p>
            <a:pPr indent="0" lvl="0" marL="0" rtl="0" algn="l">
              <a:spcBef>
                <a:spcPts val="1200"/>
              </a:spcBef>
              <a:spcAft>
                <a:spcPts val="0"/>
              </a:spcAft>
              <a:buClr>
                <a:schemeClr val="dk1"/>
              </a:buClr>
              <a:buSzPct val="61111"/>
              <a:buFont typeface="Arial"/>
              <a:buNone/>
            </a:pPr>
            <a:r>
              <a:t/>
            </a:r>
            <a:endParaRPr>
              <a:solidFill>
                <a:srgbClr val="000000"/>
              </a:solidFill>
              <a:latin typeface="Lora"/>
              <a:ea typeface="Lora"/>
              <a:cs typeface="Lora"/>
              <a:sym typeface="Lora"/>
            </a:endParaRPr>
          </a:p>
          <a:p>
            <a:pPr indent="0" lvl="0" marL="0" rtl="0" algn="l">
              <a:spcBef>
                <a:spcPts val="1200"/>
              </a:spcBef>
              <a:spcAft>
                <a:spcPts val="0"/>
              </a:spcAft>
              <a:buNone/>
            </a:pPr>
            <a:r>
              <a:t/>
            </a:r>
            <a:endParaRPr>
              <a:solidFill>
                <a:srgbClr val="000000"/>
              </a:solidFill>
              <a:latin typeface="Lora"/>
              <a:ea typeface="Lora"/>
              <a:cs typeface="Lora"/>
              <a:sym typeface="Lora"/>
            </a:endParaRPr>
          </a:p>
          <a:p>
            <a:pPr indent="0" lvl="0" marL="0" rtl="0" algn="l">
              <a:spcBef>
                <a:spcPts val="1200"/>
              </a:spcBef>
              <a:spcAft>
                <a:spcPts val="0"/>
              </a:spcAft>
              <a:buNone/>
            </a:pPr>
            <a:r>
              <a:t/>
            </a:r>
            <a:endParaRPr>
              <a:solidFill>
                <a:srgbClr val="000000"/>
              </a:solidFill>
              <a:latin typeface="Lora"/>
              <a:ea typeface="Lora"/>
              <a:cs typeface="Lora"/>
              <a:sym typeface="Lora"/>
            </a:endParaRPr>
          </a:p>
          <a:p>
            <a:pPr indent="0" lvl="0" marL="0" rtl="0" algn="l">
              <a:spcBef>
                <a:spcPts val="1200"/>
              </a:spcBef>
              <a:spcAft>
                <a:spcPts val="0"/>
              </a:spcAft>
              <a:buNone/>
            </a:pPr>
            <a:r>
              <a:t/>
            </a:r>
            <a:endParaRPr>
              <a:solidFill>
                <a:srgbClr val="000000"/>
              </a:solidFill>
              <a:latin typeface="Lora"/>
              <a:ea typeface="Lora"/>
              <a:cs typeface="Lora"/>
              <a:sym typeface="Lora"/>
            </a:endParaRPr>
          </a:p>
          <a:p>
            <a:pPr indent="-334327" lvl="0" marL="457200" rtl="0" algn="l">
              <a:spcBef>
                <a:spcPts val="1200"/>
              </a:spcBef>
              <a:spcAft>
                <a:spcPts val="0"/>
              </a:spcAft>
              <a:buClr>
                <a:srgbClr val="000000"/>
              </a:buClr>
              <a:buSzPct val="100000"/>
              <a:buFont typeface="Lora"/>
              <a:buChar char="-"/>
            </a:pPr>
            <a:r>
              <a:rPr b="1" lang="en">
                <a:solidFill>
                  <a:srgbClr val="000000"/>
                </a:solidFill>
                <a:latin typeface="Lora"/>
                <a:ea typeface="Lora"/>
                <a:cs typeface="Lora"/>
                <a:sym typeface="Lora"/>
              </a:rPr>
              <a:t>Goal:</a:t>
            </a:r>
            <a:r>
              <a:rPr lang="en">
                <a:solidFill>
                  <a:srgbClr val="000000"/>
                </a:solidFill>
                <a:latin typeface="Lora"/>
                <a:ea typeface="Lora"/>
                <a:cs typeface="Lora"/>
                <a:sym typeface="Lora"/>
              </a:rPr>
              <a:t> minimize information lost. </a:t>
            </a:r>
            <a:r>
              <a:rPr b="1" lang="en">
                <a:solidFill>
                  <a:srgbClr val="000000"/>
                </a:solidFill>
                <a:latin typeface="Lora"/>
                <a:ea typeface="Lora"/>
                <a:cs typeface="Lora"/>
                <a:sym typeface="Lora"/>
              </a:rPr>
              <a:t>Model with the smallest AIC is the “winning” model. </a:t>
            </a:r>
            <a:endParaRPr b="1">
              <a:solidFill>
                <a:srgbClr val="000000"/>
              </a:solidFill>
              <a:latin typeface="Lora"/>
              <a:ea typeface="Lora"/>
              <a:cs typeface="Lora"/>
              <a:sym typeface="Lora"/>
            </a:endParaRPr>
          </a:p>
          <a:p>
            <a:pPr indent="0" lvl="0" marL="0" rtl="0" algn="l">
              <a:spcBef>
                <a:spcPts val="1200"/>
              </a:spcBef>
              <a:spcAft>
                <a:spcPts val="1200"/>
              </a:spcAft>
              <a:buNone/>
            </a:pPr>
            <a:r>
              <a:rPr lang="en">
                <a:solidFill>
                  <a:schemeClr val="dk1"/>
                </a:solidFill>
                <a:latin typeface="Lora"/>
                <a:ea typeface="Lora"/>
                <a:cs typeface="Lora"/>
                <a:sym typeface="Lora"/>
              </a:rPr>
              <a:t>Farrell &amp; Lewandowsky, 2018</a:t>
            </a:r>
            <a:endParaRPr>
              <a:solidFill>
                <a:srgbClr val="000000"/>
              </a:solidFill>
              <a:latin typeface="Lora"/>
              <a:ea typeface="Lora"/>
              <a:cs typeface="Lora"/>
              <a:sym typeface="Lora"/>
            </a:endParaRPr>
          </a:p>
        </p:txBody>
      </p:sp>
      <p:pic>
        <p:nvPicPr>
          <p:cNvPr id="227" name="Google Shape;227;p36"/>
          <p:cNvPicPr preferRelativeResize="0"/>
          <p:nvPr/>
        </p:nvPicPr>
        <p:blipFill>
          <a:blip r:embed="rId3">
            <a:alphaModFix/>
          </a:blip>
          <a:stretch>
            <a:fillRect/>
          </a:stretch>
        </p:blipFill>
        <p:spPr>
          <a:xfrm>
            <a:off x="2910725" y="2007072"/>
            <a:ext cx="3523200" cy="716450"/>
          </a:xfrm>
          <a:prstGeom prst="rect">
            <a:avLst/>
          </a:prstGeom>
          <a:noFill/>
          <a:ln>
            <a:noFill/>
          </a:ln>
        </p:spPr>
      </p:pic>
      <p:pic>
        <p:nvPicPr>
          <p:cNvPr id="228" name="Google Shape;228;p36"/>
          <p:cNvPicPr preferRelativeResize="0"/>
          <p:nvPr/>
        </p:nvPicPr>
        <p:blipFill>
          <a:blip r:embed="rId4">
            <a:alphaModFix/>
          </a:blip>
          <a:stretch>
            <a:fillRect/>
          </a:stretch>
        </p:blipFill>
        <p:spPr>
          <a:xfrm>
            <a:off x="3245868" y="2808250"/>
            <a:ext cx="5586425" cy="1153875"/>
          </a:xfrm>
          <a:prstGeom prst="rect">
            <a:avLst/>
          </a:prstGeom>
          <a:noFill/>
          <a:ln>
            <a:noFill/>
          </a:ln>
        </p:spPr>
      </p:pic>
      <p:sp>
        <p:nvSpPr>
          <p:cNvPr id="229" name="Google Shape;229;p36"/>
          <p:cNvSpPr txBox="1"/>
          <p:nvPr/>
        </p:nvSpPr>
        <p:spPr>
          <a:xfrm>
            <a:off x="690650" y="3089725"/>
            <a:ext cx="1999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Lora"/>
                <a:ea typeface="Lora"/>
                <a:cs typeface="Lora"/>
                <a:sym typeface="Lora"/>
              </a:rPr>
              <a:t>Example R output: </a:t>
            </a:r>
            <a:endParaRPr sz="1600">
              <a:latin typeface="Lora"/>
              <a:ea typeface="Lora"/>
              <a:cs typeface="Lora"/>
              <a:sym typeface="Lor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7"/>
          <p:cNvSpPr txBox="1"/>
          <p:nvPr>
            <p:ph idx="1" type="body"/>
          </p:nvPr>
        </p:nvSpPr>
        <p:spPr>
          <a:xfrm>
            <a:off x="311700" y="731475"/>
            <a:ext cx="8520600" cy="3837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Lora"/>
              <a:buChar char="-"/>
            </a:pPr>
            <a:r>
              <a:rPr lang="en">
                <a:latin typeface="Lora"/>
                <a:ea typeface="Lora"/>
                <a:cs typeface="Lora"/>
                <a:sym typeface="Lora"/>
              </a:rPr>
              <a:t>Ratio of the likelihood of one particular hypothesis (or model) to the likelihood of another. </a:t>
            </a:r>
            <a:endParaRPr>
              <a:latin typeface="Lora"/>
              <a:ea typeface="Lora"/>
              <a:cs typeface="Lora"/>
              <a:sym typeface="Lora"/>
            </a:endParaRPr>
          </a:p>
          <a:p>
            <a:pPr indent="-342900" lvl="0" marL="457200" rtl="0" algn="l">
              <a:spcBef>
                <a:spcPts val="0"/>
              </a:spcBef>
              <a:spcAft>
                <a:spcPts val="0"/>
              </a:spcAft>
              <a:buSzPts val="1800"/>
              <a:buFont typeface="Lora"/>
              <a:buChar char="-"/>
            </a:pPr>
            <a:r>
              <a:rPr lang="en">
                <a:latin typeface="Lora"/>
                <a:ea typeface="Lora"/>
                <a:cs typeface="Lora"/>
                <a:sym typeface="Lora"/>
              </a:rPr>
              <a:t>Interpreted as a measure of </a:t>
            </a:r>
            <a:r>
              <a:rPr b="1" lang="en">
                <a:latin typeface="Lora"/>
                <a:ea typeface="Lora"/>
                <a:cs typeface="Lora"/>
                <a:sym typeface="Lora"/>
              </a:rPr>
              <a:t>model evidence</a:t>
            </a:r>
            <a:r>
              <a:rPr lang="en">
                <a:latin typeface="Lora"/>
                <a:ea typeface="Lora"/>
                <a:cs typeface="Lora"/>
                <a:sym typeface="Lora"/>
              </a:rPr>
              <a:t> or the strength of evidence in favor of one model among competing models.</a:t>
            </a:r>
            <a:endParaRPr>
              <a:latin typeface="Lora"/>
              <a:ea typeface="Lora"/>
              <a:cs typeface="Lora"/>
              <a:sym typeface="Lora"/>
            </a:endParaRPr>
          </a:p>
          <a:p>
            <a:pPr indent="0" lvl="0" marL="0" rtl="0" algn="l">
              <a:spcBef>
                <a:spcPts val="1200"/>
              </a:spcBef>
              <a:spcAft>
                <a:spcPts val="1200"/>
              </a:spcAft>
              <a:buNone/>
            </a:pPr>
            <a:r>
              <a:t/>
            </a:r>
            <a:endParaRPr/>
          </a:p>
        </p:txBody>
      </p:sp>
      <p:sp>
        <p:nvSpPr>
          <p:cNvPr id="235" name="Google Shape;235;p37"/>
          <p:cNvSpPr txBox="1"/>
          <p:nvPr>
            <p:ph type="title"/>
          </p:nvPr>
        </p:nvSpPr>
        <p:spPr>
          <a:xfrm>
            <a:off x="311700" y="73700"/>
            <a:ext cx="8520600" cy="572700"/>
          </a:xfrm>
          <a:prstGeom prst="rect">
            <a:avLst/>
          </a:prstGeom>
        </p:spPr>
        <p:txBody>
          <a:bodyPr anchorCtr="0" anchor="t" bIns="91425" lIns="91425" spcFirstLastPara="1" rIns="91425" wrap="square" tIns="91425">
            <a:normAutofit/>
          </a:bodyPr>
          <a:lstStyle/>
          <a:p>
            <a:pPr indent="0" lvl="0" marL="0" rtl="0" algn="ctr">
              <a:lnSpc>
                <a:spcPct val="115000"/>
              </a:lnSpc>
              <a:spcBef>
                <a:spcPts val="0"/>
              </a:spcBef>
              <a:spcAft>
                <a:spcPts val="1200"/>
              </a:spcAft>
              <a:buNone/>
            </a:pPr>
            <a:r>
              <a:rPr lang="en" sz="2466">
                <a:latin typeface="Lora"/>
                <a:ea typeface="Lora"/>
                <a:cs typeface="Lora"/>
                <a:sym typeface="Lora"/>
              </a:rPr>
              <a:t>Bayes Factor </a:t>
            </a:r>
            <a:endParaRPr sz="2200"/>
          </a:p>
        </p:txBody>
      </p:sp>
      <p:pic>
        <p:nvPicPr>
          <p:cNvPr id="236" name="Google Shape;236;p37"/>
          <p:cNvPicPr preferRelativeResize="0"/>
          <p:nvPr/>
        </p:nvPicPr>
        <p:blipFill>
          <a:blip r:embed="rId3">
            <a:alphaModFix/>
          </a:blip>
          <a:stretch>
            <a:fillRect/>
          </a:stretch>
        </p:blipFill>
        <p:spPr>
          <a:xfrm>
            <a:off x="1853675" y="2124650"/>
            <a:ext cx="4580925" cy="789600"/>
          </a:xfrm>
          <a:prstGeom prst="rect">
            <a:avLst/>
          </a:prstGeom>
          <a:noFill/>
          <a:ln>
            <a:noFill/>
          </a:ln>
        </p:spPr>
      </p:pic>
      <p:pic>
        <p:nvPicPr>
          <p:cNvPr id="237" name="Google Shape;237;p37"/>
          <p:cNvPicPr preferRelativeResize="0"/>
          <p:nvPr/>
        </p:nvPicPr>
        <p:blipFill>
          <a:blip r:embed="rId4">
            <a:alphaModFix/>
          </a:blip>
          <a:stretch>
            <a:fillRect/>
          </a:stretch>
        </p:blipFill>
        <p:spPr>
          <a:xfrm>
            <a:off x="3726900" y="3410013"/>
            <a:ext cx="5105400" cy="657225"/>
          </a:xfrm>
          <a:prstGeom prst="rect">
            <a:avLst/>
          </a:prstGeom>
          <a:noFill/>
          <a:ln>
            <a:noFill/>
          </a:ln>
        </p:spPr>
      </p:pic>
      <p:sp>
        <p:nvSpPr>
          <p:cNvPr id="238" name="Google Shape;238;p37"/>
          <p:cNvSpPr txBox="1"/>
          <p:nvPr/>
        </p:nvSpPr>
        <p:spPr>
          <a:xfrm>
            <a:off x="69675" y="3239350"/>
            <a:ext cx="33207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Lora"/>
                <a:ea typeface="Lora"/>
                <a:cs typeface="Lora"/>
                <a:sym typeface="Lora"/>
              </a:rPr>
              <a:t>Function from R library “BayesFactor” (computes the  Bayes factors for specific linear models against the intercept-only null)</a:t>
            </a:r>
            <a:endParaRPr>
              <a:latin typeface="Lora"/>
              <a:ea typeface="Lora"/>
              <a:cs typeface="Lora"/>
              <a:sym typeface="Lora"/>
            </a:endParaRPr>
          </a:p>
        </p:txBody>
      </p:sp>
      <p:sp>
        <p:nvSpPr>
          <p:cNvPr id="239" name="Google Shape;239;p37"/>
          <p:cNvSpPr/>
          <p:nvPr/>
        </p:nvSpPr>
        <p:spPr>
          <a:xfrm>
            <a:off x="3332250" y="3599300"/>
            <a:ext cx="336600" cy="1857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7"/>
          <p:cNvSpPr txBox="1"/>
          <p:nvPr/>
        </p:nvSpPr>
        <p:spPr>
          <a:xfrm>
            <a:off x="185775" y="4319150"/>
            <a:ext cx="4296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ora"/>
                <a:ea typeface="Lora"/>
                <a:cs typeface="Lora"/>
                <a:sym typeface="Lora"/>
              </a:rPr>
              <a:t>Source:</a:t>
            </a:r>
            <a:r>
              <a:rPr lang="en"/>
              <a:t> http://pcl.missouri.edu/bayesfactor</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8"/>
          <p:cNvSpPr txBox="1"/>
          <p:nvPr>
            <p:ph type="title"/>
          </p:nvPr>
        </p:nvSpPr>
        <p:spPr>
          <a:xfrm>
            <a:off x="311700" y="101200"/>
            <a:ext cx="8520600" cy="572700"/>
          </a:xfrm>
          <a:prstGeom prst="rect">
            <a:avLst/>
          </a:prstGeom>
        </p:spPr>
        <p:txBody>
          <a:bodyPr anchorCtr="0" anchor="t" bIns="91425" lIns="91425" spcFirstLastPara="1" rIns="91425" wrap="square" tIns="91425">
            <a:normAutofit/>
          </a:bodyPr>
          <a:lstStyle/>
          <a:p>
            <a:pPr indent="0" lvl="0" marL="0" rtl="0" algn="ctr">
              <a:lnSpc>
                <a:spcPct val="115000"/>
              </a:lnSpc>
              <a:spcBef>
                <a:spcPts val="0"/>
              </a:spcBef>
              <a:spcAft>
                <a:spcPts val="1200"/>
              </a:spcAft>
              <a:buNone/>
            </a:pPr>
            <a:r>
              <a:rPr lang="en" sz="2466">
                <a:latin typeface="Lora"/>
                <a:ea typeface="Lora"/>
                <a:cs typeface="Lora"/>
                <a:sym typeface="Lora"/>
              </a:rPr>
              <a:t>Measures of Fit: </a:t>
            </a:r>
            <a:r>
              <a:rPr lang="en" sz="2200">
                <a:latin typeface="Lora"/>
                <a:ea typeface="Lora"/>
                <a:cs typeface="Lora"/>
                <a:sym typeface="Lora"/>
              </a:rPr>
              <a:t>Bayesian </a:t>
            </a:r>
            <a:r>
              <a:rPr lang="en" sz="2200">
                <a:latin typeface="Lora"/>
                <a:ea typeface="Lora"/>
                <a:cs typeface="Lora"/>
                <a:sym typeface="Lora"/>
              </a:rPr>
              <a:t>Information</a:t>
            </a:r>
            <a:r>
              <a:rPr lang="en" sz="2200">
                <a:latin typeface="Lora"/>
                <a:ea typeface="Lora"/>
                <a:cs typeface="Lora"/>
                <a:sym typeface="Lora"/>
              </a:rPr>
              <a:t> Criterion (BIC)</a:t>
            </a:r>
            <a:endParaRPr sz="2200"/>
          </a:p>
        </p:txBody>
      </p:sp>
      <p:sp>
        <p:nvSpPr>
          <p:cNvPr id="246" name="Google Shape;246;p38"/>
          <p:cNvSpPr txBox="1"/>
          <p:nvPr>
            <p:ph idx="1" type="body"/>
          </p:nvPr>
        </p:nvSpPr>
        <p:spPr>
          <a:xfrm>
            <a:off x="0" y="767400"/>
            <a:ext cx="9144000" cy="4307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Lora"/>
              <a:buChar char="-"/>
            </a:pPr>
            <a:r>
              <a:rPr lang="en">
                <a:solidFill>
                  <a:schemeClr val="dk1"/>
                </a:solidFill>
                <a:latin typeface="Lora"/>
                <a:ea typeface="Lora"/>
                <a:cs typeface="Lora"/>
                <a:sym typeface="Lora"/>
              </a:rPr>
              <a:t>Alternative to AIC </a:t>
            </a:r>
            <a:endParaRPr>
              <a:solidFill>
                <a:schemeClr val="dk1"/>
              </a:solidFill>
              <a:latin typeface="Lora"/>
              <a:ea typeface="Lora"/>
              <a:cs typeface="Lora"/>
              <a:sym typeface="Lora"/>
            </a:endParaRPr>
          </a:p>
          <a:p>
            <a:pPr indent="-342900" lvl="0" marL="457200" rtl="0" algn="l">
              <a:spcBef>
                <a:spcPts val="0"/>
              </a:spcBef>
              <a:spcAft>
                <a:spcPts val="0"/>
              </a:spcAft>
              <a:buClr>
                <a:schemeClr val="dk1"/>
              </a:buClr>
              <a:buSzPts val="1800"/>
              <a:buFont typeface="Lora"/>
              <a:buChar char="-"/>
            </a:pPr>
            <a:r>
              <a:rPr lang="en">
                <a:solidFill>
                  <a:schemeClr val="dk1"/>
                </a:solidFill>
                <a:latin typeface="Lora"/>
                <a:ea typeface="Lora"/>
                <a:cs typeface="Lora"/>
                <a:sym typeface="Lora"/>
              </a:rPr>
              <a:t>Unit Information Prior = amount of information gained from a </a:t>
            </a:r>
            <a:r>
              <a:rPr lang="en">
                <a:solidFill>
                  <a:schemeClr val="dk1"/>
                </a:solidFill>
                <a:latin typeface="Lora"/>
                <a:ea typeface="Lora"/>
                <a:cs typeface="Lora"/>
                <a:sym typeface="Lora"/>
              </a:rPr>
              <a:t>single</a:t>
            </a:r>
            <a:r>
              <a:rPr lang="en">
                <a:solidFill>
                  <a:schemeClr val="dk1"/>
                </a:solidFill>
                <a:latin typeface="Lora"/>
                <a:ea typeface="Lora"/>
                <a:cs typeface="Lora"/>
                <a:sym typeface="Lora"/>
              </a:rPr>
              <a:t> data point</a:t>
            </a:r>
            <a:endParaRPr>
              <a:solidFill>
                <a:schemeClr val="dk1"/>
              </a:solidFill>
              <a:latin typeface="Lora"/>
              <a:ea typeface="Lora"/>
              <a:cs typeface="Lora"/>
              <a:sym typeface="Lora"/>
            </a:endParaRPr>
          </a:p>
          <a:p>
            <a:pPr indent="0" lvl="0" marL="0" rtl="0" algn="l">
              <a:spcBef>
                <a:spcPts val="1200"/>
              </a:spcBef>
              <a:spcAft>
                <a:spcPts val="0"/>
              </a:spcAft>
              <a:buNone/>
            </a:pPr>
            <a:r>
              <a:t/>
            </a:r>
            <a:endParaRPr>
              <a:solidFill>
                <a:schemeClr val="dk1"/>
              </a:solidFill>
              <a:latin typeface="Lora"/>
              <a:ea typeface="Lora"/>
              <a:cs typeface="Lora"/>
              <a:sym typeface="Lora"/>
            </a:endParaRPr>
          </a:p>
          <a:p>
            <a:pPr indent="0" lvl="0" marL="0" rtl="0" algn="l">
              <a:spcBef>
                <a:spcPts val="1200"/>
              </a:spcBef>
              <a:spcAft>
                <a:spcPts val="0"/>
              </a:spcAft>
              <a:buNone/>
            </a:pPr>
            <a:r>
              <a:t/>
            </a:r>
            <a:endParaRPr>
              <a:solidFill>
                <a:schemeClr val="dk1"/>
              </a:solidFill>
              <a:latin typeface="Lora"/>
              <a:ea typeface="Lora"/>
              <a:cs typeface="Lora"/>
              <a:sym typeface="Lora"/>
            </a:endParaRPr>
          </a:p>
          <a:p>
            <a:pPr indent="0" lvl="0" marL="0" rtl="0" algn="l">
              <a:spcBef>
                <a:spcPts val="1200"/>
              </a:spcBef>
              <a:spcAft>
                <a:spcPts val="0"/>
              </a:spcAft>
              <a:buNone/>
            </a:pPr>
            <a:r>
              <a:t/>
            </a:r>
            <a:endParaRPr>
              <a:solidFill>
                <a:schemeClr val="dk1"/>
              </a:solidFill>
              <a:latin typeface="Lora"/>
              <a:ea typeface="Lora"/>
              <a:cs typeface="Lora"/>
              <a:sym typeface="Lora"/>
            </a:endParaRPr>
          </a:p>
          <a:p>
            <a:pPr indent="0" lvl="0" marL="0" rtl="0" algn="l">
              <a:spcBef>
                <a:spcPts val="1200"/>
              </a:spcBef>
              <a:spcAft>
                <a:spcPts val="0"/>
              </a:spcAft>
              <a:buNone/>
            </a:pPr>
            <a:r>
              <a:t/>
            </a:r>
            <a:endParaRPr>
              <a:solidFill>
                <a:schemeClr val="dk1"/>
              </a:solidFill>
              <a:latin typeface="Lora"/>
              <a:ea typeface="Lora"/>
              <a:cs typeface="Lora"/>
              <a:sym typeface="Lora"/>
            </a:endParaRPr>
          </a:p>
          <a:p>
            <a:pPr indent="-342900" lvl="0" marL="457200" rtl="0" algn="l">
              <a:spcBef>
                <a:spcPts val="1200"/>
              </a:spcBef>
              <a:spcAft>
                <a:spcPts val="0"/>
              </a:spcAft>
              <a:buClr>
                <a:srgbClr val="292929"/>
              </a:buClr>
              <a:buSzPts val="1800"/>
              <a:buFont typeface="Georgia"/>
              <a:buChar char="-"/>
            </a:pPr>
            <a:r>
              <a:rPr lang="en">
                <a:solidFill>
                  <a:srgbClr val="292929"/>
                </a:solidFill>
                <a:highlight>
                  <a:srgbClr val="FFFFFF"/>
                </a:highlight>
                <a:latin typeface="Georgia"/>
                <a:ea typeface="Georgia"/>
                <a:cs typeface="Georgia"/>
                <a:sym typeface="Georgia"/>
              </a:rPr>
              <a:t>BIC addresses problems of overfitting by </a:t>
            </a:r>
            <a:r>
              <a:rPr lang="en">
                <a:solidFill>
                  <a:srgbClr val="292929"/>
                </a:solidFill>
                <a:highlight>
                  <a:srgbClr val="FFFFFF"/>
                </a:highlight>
                <a:latin typeface="Georgia"/>
                <a:ea typeface="Georgia"/>
                <a:cs typeface="Georgia"/>
                <a:sym typeface="Georgia"/>
              </a:rPr>
              <a:t>introducing</a:t>
            </a:r>
            <a:r>
              <a:rPr lang="en">
                <a:solidFill>
                  <a:srgbClr val="292929"/>
                </a:solidFill>
                <a:highlight>
                  <a:srgbClr val="FFFFFF"/>
                </a:highlight>
                <a:latin typeface="Georgia"/>
                <a:ea typeface="Georgia"/>
                <a:cs typeface="Georgia"/>
                <a:sym typeface="Georgia"/>
              </a:rPr>
              <a:t> penalties for the number of </a:t>
            </a:r>
            <a:r>
              <a:rPr lang="en">
                <a:solidFill>
                  <a:srgbClr val="292929"/>
                </a:solidFill>
                <a:highlight>
                  <a:srgbClr val="FFFFFF"/>
                </a:highlight>
                <a:latin typeface="Georgia"/>
                <a:ea typeface="Georgia"/>
                <a:cs typeface="Georgia"/>
                <a:sym typeface="Georgia"/>
              </a:rPr>
              <a:t>parameters. </a:t>
            </a:r>
            <a:r>
              <a:rPr b="1" lang="en">
                <a:solidFill>
                  <a:srgbClr val="292929"/>
                </a:solidFill>
                <a:latin typeface="Georgia"/>
                <a:ea typeface="Georgia"/>
                <a:cs typeface="Georgia"/>
                <a:sym typeface="Georgia"/>
              </a:rPr>
              <a:t>Lower BIC value indicates lower pen</a:t>
            </a:r>
            <a:r>
              <a:rPr b="1" lang="en" sz="1600">
                <a:solidFill>
                  <a:srgbClr val="292929"/>
                </a:solidFill>
                <a:latin typeface="Georgia"/>
                <a:ea typeface="Georgia"/>
                <a:cs typeface="Georgia"/>
                <a:sym typeface="Georgia"/>
              </a:rPr>
              <a:t>alty terms hence a better model.</a:t>
            </a:r>
            <a:endParaRPr b="1" sz="1600">
              <a:solidFill>
                <a:srgbClr val="292929"/>
              </a:solidFill>
              <a:latin typeface="Georgia"/>
              <a:ea typeface="Georgia"/>
              <a:cs typeface="Georgia"/>
              <a:sym typeface="Georgia"/>
            </a:endParaRPr>
          </a:p>
          <a:p>
            <a:pPr indent="0" lvl="0" marL="0" rtl="0" algn="l">
              <a:spcBef>
                <a:spcPts val="1200"/>
              </a:spcBef>
              <a:spcAft>
                <a:spcPts val="1200"/>
              </a:spcAft>
              <a:buNone/>
            </a:pPr>
            <a:r>
              <a:rPr lang="en">
                <a:solidFill>
                  <a:schemeClr val="dk1"/>
                </a:solidFill>
                <a:latin typeface="Lora"/>
                <a:ea typeface="Lora"/>
                <a:cs typeface="Lora"/>
                <a:sym typeface="Lora"/>
              </a:rPr>
              <a:t>Farrell &amp; Lewandowsky, 2018</a:t>
            </a:r>
            <a:endParaRPr b="1" sz="1600">
              <a:solidFill>
                <a:srgbClr val="292929"/>
              </a:solidFill>
              <a:latin typeface="Georgia"/>
              <a:ea typeface="Georgia"/>
              <a:cs typeface="Georgia"/>
              <a:sym typeface="Georgia"/>
            </a:endParaRPr>
          </a:p>
        </p:txBody>
      </p:sp>
      <p:pic>
        <p:nvPicPr>
          <p:cNvPr id="247" name="Google Shape;247;p38"/>
          <p:cNvPicPr preferRelativeResize="0"/>
          <p:nvPr/>
        </p:nvPicPr>
        <p:blipFill>
          <a:blip r:embed="rId3">
            <a:alphaModFix/>
          </a:blip>
          <a:stretch>
            <a:fillRect/>
          </a:stretch>
        </p:blipFill>
        <p:spPr>
          <a:xfrm>
            <a:off x="1857013" y="2000588"/>
            <a:ext cx="5191125" cy="8096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9"/>
          <p:cNvSpPr txBox="1"/>
          <p:nvPr>
            <p:ph type="title"/>
          </p:nvPr>
        </p:nvSpPr>
        <p:spPr>
          <a:xfrm>
            <a:off x="311700" y="791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2466">
                <a:latin typeface="Lora"/>
                <a:ea typeface="Lora"/>
                <a:cs typeface="Lora"/>
                <a:sym typeface="Lora"/>
              </a:rPr>
              <a:t>Measures of Fit: </a:t>
            </a:r>
            <a:r>
              <a:rPr lang="en">
                <a:latin typeface="Lora"/>
                <a:ea typeface="Lora"/>
                <a:cs typeface="Lora"/>
                <a:sym typeface="Lora"/>
              </a:rPr>
              <a:t>AIC</a:t>
            </a:r>
            <a:r>
              <a:rPr lang="en">
                <a:latin typeface="Lora"/>
                <a:ea typeface="Lora"/>
                <a:cs typeface="Lora"/>
                <a:sym typeface="Lora"/>
              </a:rPr>
              <a:t> &amp; BIC </a:t>
            </a:r>
            <a:endParaRPr>
              <a:latin typeface="Lora"/>
              <a:ea typeface="Lora"/>
              <a:cs typeface="Lora"/>
              <a:sym typeface="Lora"/>
            </a:endParaRPr>
          </a:p>
        </p:txBody>
      </p:sp>
      <p:sp>
        <p:nvSpPr>
          <p:cNvPr id="253" name="Google Shape;253;p39"/>
          <p:cNvSpPr txBox="1"/>
          <p:nvPr>
            <p:ph idx="1" type="body"/>
          </p:nvPr>
        </p:nvSpPr>
        <p:spPr>
          <a:xfrm>
            <a:off x="64175" y="651875"/>
            <a:ext cx="9079800" cy="4422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Lora"/>
              <a:buChar char="-"/>
            </a:pPr>
            <a:r>
              <a:rPr lang="en">
                <a:solidFill>
                  <a:schemeClr val="dk1"/>
                </a:solidFill>
                <a:latin typeface="Lora"/>
                <a:ea typeface="Lora"/>
                <a:cs typeface="Lora"/>
                <a:sym typeface="Lora"/>
              </a:rPr>
              <a:t>This weighted punishment of complexity means that the BIC has a greater preference for simplicity than AIC</a:t>
            </a:r>
            <a:endParaRPr>
              <a:solidFill>
                <a:schemeClr val="dk1"/>
              </a:solidFill>
              <a:latin typeface="Lora"/>
              <a:ea typeface="Lora"/>
              <a:cs typeface="Lora"/>
              <a:sym typeface="Lora"/>
            </a:endParaRPr>
          </a:p>
          <a:p>
            <a:pPr indent="-330200" lvl="1" marL="914400" rtl="0" algn="l">
              <a:spcBef>
                <a:spcPts val="0"/>
              </a:spcBef>
              <a:spcAft>
                <a:spcPts val="0"/>
              </a:spcAft>
              <a:buClr>
                <a:schemeClr val="dk1"/>
              </a:buClr>
              <a:buSzPts val="1600"/>
              <a:buFont typeface="Lora"/>
              <a:buChar char="-"/>
            </a:pPr>
            <a:r>
              <a:rPr lang="en" sz="1600">
                <a:solidFill>
                  <a:schemeClr val="dk1"/>
                </a:solidFill>
                <a:latin typeface="Lora"/>
                <a:ea typeface="Lora"/>
                <a:cs typeface="Lora"/>
                <a:sym typeface="Lora"/>
              </a:rPr>
              <a:t>Particularly relevant for nested models</a:t>
            </a:r>
            <a:endParaRPr sz="1600">
              <a:solidFill>
                <a:schemeClr val="dk1"/>
              </a:solidFill>
              <a:latin typeface="Lora"/>
              <a:ea typeface="Lora"/>
              <a:cs typeface="Lora"/>
              <a:sym typeface="Lora"/>
            </a:endParaRPr>
          </a:p>
          <a:p>
            <a:pPr indent="0" lvl="0" marL="0" rtl="0" algn="l">
              <a:spcBef>
                <a:spcPts val="1200"/>
              </a:spcBef>
              <a:spcAft>
                <a:spcPts val="0"/>
              </a:spcAft>
              <a:buNone/>
            </a:pPr>
            <a:r>
              <a:rPr b="1" lang="en" sz="2200">
                <a:solidFill>
                  <a:schemeClr val="dk1"/>
                </a:solidFill>
                <a:latin typeface="Lora"/>
                <a:ea typeface="Lora"/>
                <a:cs typeface="Lora"/>
                <a:sym typeface="Lora"/>
              </a:rPr>
              <a:t>BIC</a:t>
            </a:r>
            <a:endParaRPr b="1" sz="2200">
              <a:solidFill>
                <a:schemeClr val="dk1"/>
              </a:solidFill>
              <a:latin typeface="Lora"/>
              <a:ea typeface="Lora"/>
              <a:cs typeface="Lora"/>
              <a:sym typeface="Lora"/>
            </a:endParaRPr>
          </a:p>
          <a:p>
            <a:pPr indent="457200" lvl="0" marL="0" rtl="0" algn="l">
              <a:spcBef>
                <a:spcPts val="1200"/>
              </a:spcBef>
              <a:spcAft>
                <a:spcPts val="0"/>
              </a:spcAft>
              <a:buNone/>
            </a:pPr>
            <a:r>
              <a:rPr lang="en" sz="1600">
                <a:solidFill>
                  <a:schemeClr val="dk1"/>
                </a:solidFill>
                <a:latin typeface="Lora"/>
                <a:ea typeface="Lora"/>
                <a:cs typeface="Lora"/>
                <a:sym typeface="Lora"/>
              </a:rPr>
              <a:t>-default assumption of priors</a:t>
            </a:r>
            <a:endParaRPr sz="1600">
              <a:solidFill>
                <a:schemeClr val="dk1"/>
              </a:solidFill>
              <a:latin typeface="Lora"/>
              <a:ea typeface="Lora"/>
              <a:cs typeface="Lora"/>
              <a:sym typeface="Lora"/>
            </a:endParaRPr>
          </a:p>
          <a:p>
            <a:pPr indent="457200" lvl="0" marL="0" rtl="0" algn="l">
              <a:spcBef>
                <a:spcPts val="1200"/>
              </a:spcBef>
              <a:spcAft>
                <a:spcPts val="0"/>
              </a:spcAft>
              <a:buNone/>
            </a:pPr>
            <a:r>
              <a:rPr lang="en" sz="1600">
                <a:solidFill>
                  <a:schemeClr val="dk1"/>
                </a:solidFill>
                <a:latin typeface="Lora"/>
                <a:ea typeface="Lora"/>
                <a:cs typeface="Lora"/>
                <a:sym typeface="Lora"/>
              </a:rPr>
              <a:t>-procedure will be more conservative (prefer simpler models) than the AIC</a:t>
            </a:r>
            <a:endParaRPr sz="1600">
              <a:solidFill>
                <a:schemeClr val="dk1"/>
              </a:solidFill>
              <a:latin typeface="Lora"/>
              <a:ea typeface="Lora"/>
              <a:cs typeface="Lora"/>
              <a:sym typeface="Lora"/>
            </a:endParaRPr>
          </a:p>
          <a:p>
            <a:pPr indent="0" lvl="0" marL="0" rtl="0" algn="l">
              <a:spcBef>
                <a:spcPts val="1200"/>
              </a:spcBef>
              <a:spcAft>
                <a:spcPts val="0"/>
              </a:spcAft>
              <a:buNone/>
            </a:pPr>
            <a:r>
              <a:rPr b="1" lang="en" sz="2200">
                <a:solidFill>
                  <a:schemeClr val="dk1"/>
                </a:solidFill>
                <a:latin typeface="Lora"/>
                <a:ea typeface="Lora"/>
                <a:cs typeface="Lora"/>
                <a:sym typeface="Lora"/>
              </a:rPr>
              <a:t>AIC</a:t>
            </a:r>
            <a:endParaRPr b="1" sz="2200">
              <a:solidFill>
                <a:schemeClr val="dk1"/>
              </a:solidFill>
              <a:latin typeface="Lora"/>
              <a:ea typeface="Lora"/>
              <a:cs typeface="Lora"/>
              <a:sym typeface="Lora"/>
            </a:endParaRPr>
          </a:p>
          <a:p>
            <a:pPr indent="457200" lvl="0" marL="0" rtl="0" algn="l">
              <a:spcBef>
                <a:spcPts val="1200"/>
              </a:spcBef>
              <a:spcAft>
                <a:spcPts val="0"/>
              </a:spcAft>
              <a:buNone/>
            </a:pPr>
            <a:r>
              <a:rPr lang="en" sz="1600">
                <a:solidFill>
                  <a:schemeClr val="dk1"/>
                </a:solidFill>
                <a:latin typeface="Lora"/>
                <a:ea typeface="Lora"/>
                <a:cs typeface="Lora"/>
                <a:sym typeface="Lora"/>
              </a:rPr>
              <a:t>-will select more complex models than the BIC </a:t>
            </a:r>
            <a:endParaRPr sz="1600">
              <a:solidFill>
                <a:schemeClr val="dk1"/>
              </a:solidFill>
              <a:latin typeface="Lora"/>
              <a:ea typeface="Lora"/>
              <a:cs typeface="Lora"/>
              <a:sym typeface="Lora"/>
            </a:endParaRPr>
          </a:p>
          <a:p>
            <a:pPr indent="0" lvl="0" marL="0" rtl="0" algn="l">
              <a:spcBef>
                <a:spcPts val="1200"/>
              </a:spcBef>
              <a:spcAft>
                <a:spcPts val="0"/>
              </a:spcAft>
              <a:buNone/>
            </a:pPr>
            <a:r>
              <a:t/>
            </a:r>
            <a:endParaRPr sz="1600">
              <a:solidFill>
                <a:schemeClr val="dk1"/>
              </a:solidFill>
              <a:latin typeface="Lora"/>
              <a:ea typeface="Lora"/>
              <a:cs typeface="Lora"/>
              <a:sym typeface="Lora"/>
            </a:endParaRPr>
          </a:p>
          <a:p>
            <a:pPr indent="0" lvl="0" marL="0" rtl="0" algn="l">
              <a:spcBef>
                <a:spcPts val="1200"/>
              </a:spcBef>
              <a:spcAft>
                <a:spcPts val="1200"/>
              </a:spcAft>
              <a:buClr>
                <a:schemeClr val="dk1"/>
              </a:buClr>
              <a:buSzPts val="1100"/>
              <a:buFont typeface="Arial"/>
              <a:buNone/>
            </a:pPr>
            <a:r>
              <a:rPr lang="en">
                <a:solidFill>
                  <a:schemeClr val="dk1"/>
                </a:solidFill>
                <a:latin typeface="Lora"/>
                <a:ea typeface="Lora"/>
                <a:cs typeface="Lora"/>
                <a:sym typeface="Lora"/>
              </a:rPr>
              <a:t>Farrell &amp; Lewandowsky, 2018</a:t>
            </a:r>
            <a:endParaRPr sz="1600">
              <a:solidFill>
                <a:schemeClr val="dk1"/>
              </a:solidFill>
              <a:latin typeface="Lora"/>
              <a:ea typeface="Lora"/>
              <a:cs typeface="Lora"/>
              <a:sym typeface="Lora"/>
            </a:endParaRPr>
          </a:p>
        </p:txBody>
      </p:sp>
      <p:sp>
        <p:nvSpPr>
          <p:cNvPr id="254" name="Google Shape;254;p39"/>
          <p:cNvSpPr txBox="1"/>
          <p:nvPr/>
        </p:nvSpPr>
        <p:spPr>
          <a:xfrm>
            <a:off x="4830350" y="4193525"/>
            <a:ext cx="4002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Lora"/>
                <a:ea typeface="Lora"/>
                <a:cs typeface="Lora"/>
                <a:sym typeface="Lora"/>
              </a:rPr>
              <a:t>Practical implication : Use both!! </a:t>
            </a:r>
            <a:endParaRPr b="1" sz="1800">
              <a:latin typeface="Lora"/>
              <a:ea typeface="Lora"/>
              <a:cs typeface="Lora"/>
              <a:sym typeface="Lor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0"/>
          <p:cNvSpPr txBox="1"/>
          <p:nvPr>
            <p:ph type="title"/>
          </p:nvPr>
        </p:nvSpPr>
        <p:spPr>
          <a:xfrm>
            <a:off x="311700" y="899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ora"/>
                <a:ea typeface="Lora"/>
                <a:cs typeface="Lora"/>
                <a:sym typeface="Lora"/>
              </a:rPr>
              <a:t>Cross </a:t>
            </a:r>
            <a:r>
              <a:rPr lang="en">
                <a:latin typeface="Lora"/>
                <a:ea typeface="Lora"/>
                <a:cs typeface="Lora"/>
                <a:sym typeface="Lora"/>
              </a:rPr>
              <a:t>Validation</a:t>
            </a:r>
            <a:endParaRPr>
              <a:latin typeface="Lora"/>
              <a:ea typeface="Lora"/>
              <a:cs typeface="Lora"/>
              <a:sym typeface="Lora"/>
            </a:endParaRPr>
          </a:p>
        </p:txBody>
      </p:sp>
      <p:sp>
        <p:nvSpPr>
          <p:cNvPr id="260" name="Google Shape;260;p40"/>
          <p:cNvSpPr txBox="1"/>
          <p:nvPr>
            <p:ph idx="1" type="body"/>
          </p:nvPr>
        </p:nvSpPr>
        <p:spPr>
          <a:xfrm>
            <a:off x="311700" y="1031750"/>
            <a:ext cx="8520600" cy="4252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Lora"/>
              <a:buChar char="-"/>
            </a:pPr>
            <a:r>
              <a:rPr lang="en">
                <a:solidFill>
                  <a:schemeClr val="dk1"/>
                </a:solidFill>
                <a:latin typeface="Lora"/>
                <a:ea typeface="Lora"/>
                <a:cs typeface="Lora"/>
                <a:sym typeface="Lora"/>
              </a:rPr>
              <a:t>Resampling procedure used to evaluate a model on a limited data sample, facilitating efficient model generalization. </a:t>
            </a:r>
            <a:endParaRPr>
              <a:solidFill>
                <a:schemeClr val="dk1"/>
              </a:solidFill>
              <a:latin typeface="Lora"/>
              <a:ea typeface="Lora"/>
              <a:cs typeface="Lora"/>
              <a:sym typeface="Lora"/>
            </a:endParaRPr>
          </a:p>
          <a:p>
            <a:pPr indent="0" lvl="0" marL="457200" rtl="0" algn="l">
              <a:spcBef>
                <a:spcPts val="0"/>
              </a:spcBef>
              <a:spcAft>
                <a:spcPts val="0"/>
              </a:spcAft>
              <a:buNone/>
            </a:pPr>
            <a:r>
              <a:t/>
            </a:r>
            <a:endParaRPr>
              <a:solidFill>
                <a:schemeClr val="dk1"/>
              </a:solidFill>
              <a:latin typeface="Lora"/>
              <a:ea typeface="Lora"/>
              <a:cs typeface="Lora"/>
              <a:sym typeface="Lora"/>
            </a:endParaRPr>
          </a:p>
          <a:p>
            <a:pPr indent="-342900" lvl="0" marL="457200" rtl="0" algn="l">
              <a:spcBef>
                <a:spcPts val="0"/>
              </a:spcBef>
              <a:spcAft>
                <a:spcPts val="0"/>
              </a:spcAft>
              <a:buClr>
                <a:schemeClr val="dk1"/>
              </a:buClr>
              <a:buSzPts val="1800"/>
              <a:buFont typeface="Lora"/>
              <a:buChar char="-"/>
            </a:pPr>
            <a:r>
              <a:rPr b="1" lang="en">
                <a:solidFill>
                  <a:schemeClr val="dk1"/>
                </a:solidFill>
                <a:latin typeface="Lora"/>
                <a:ea typeface="Lora"/>
                <a:cs typeface="Lora"/>
                <a:sym typeface="Lora"/>
              </a:rPr>
              <a:t>Testing how well your model is able to be trained by some data and then predict data it has not seen. </a:t>
            </a:r>
            <a:r>
              <a:rPr lang="en">
                <a:solidFill>
                  <a:schemeClr val="dk1"/>
                </a:solidFill>
                <a:latin typeface="Lora"/>
                <a:ea typeface="Lora"/>
                <a:cs typeface="Lora"/>
                <a:sym typeface="Lora"/>
              </a:rPr>
              <a:t>If you trained with all data, you’d be left with none for testing. </a:t>
            </a:r>
            <a:endParaRPr>
              <a:solidFill>
                <a:schemeClr val="dk1"/>
              </a:solidFill>
              <a:latin typeface="Lora"/>
              <a:ea typeface="Lora"/>
              <a:cs typeface="Lora"/>
              <a:sym typeface="Lora"/>
            </a:endParaRPr>
          </a:p>
          <a:p>
            <a:pPr indent="0" lvl="0" marL="457200" rtl="0" algn="l">
              <a:spcBef>
                <a:spcPts val="0"/>
              </a:spcBef>
              <a:spcAft>
                <a:spcPts val="0"/>
              </a:spcAft>
              <a:buNone/>
            </a:pPr>
            <a:r>
              <a:t/>
            </a:r>
            <a:endParaRPr>
              <a:solidFill>
                <a:schemeClr val="dk1"/>
              </a:solidFill>
              <a:latin typeface="Lora"/>
              <a:ea typeface="Lora"/>
              <a:cs typeface="Lora"/>
              <a:sym typeface="Lora"/>
            </a:endParaRPr>
          </a:p>
          <a:p>
            <a:pPr indent="-342900" lvl="0" marL="457200" rtl="0" algn="l">
              <a:spcBef>
                <a:spcPts val="0"/>
              </a:spcBef>
              <a:spcAft>
                <a:spcPts val="0"/>
              </a:spcAft>
              <a:buClr>
                <a:schemeClr val="dk1"/>
              </a:buClr>
              <a:buSzPts val="1800"/>
              <a:buFont typeface="Lora"/>
              <a:buChar char="-"/>
            </a:pPr>
            <a:r>
              <a:rPr b="1" lang="en">
                <a:solidFill>
                  <a:schemeClr val="dk1"/>
                </a:solidFill>
                <a:latin typeface="Lora"/>
                <a:ea typeface="Lora"/>
                <a:cs typeface="Lora"/>
                <a:sym typeface="Lora"/>
              </a:rPr>
              <a:t>Calibration sample</a:t>
            </a:r>
            <a:r>
              <a:rPr lang="en">
                <a:solidFill>
                  <a:schemeClr val="dk1"/>
                </a:solidFill>
                <a:latin typeface="Lora"/>
                <a:ea typeface="Lora"/>
                <a:cs typeface="Lora"/>
                <a:sym typeface="Lora"/>
              </a:rPr>
              <a:t> is used for model fitting, and the best fitting model is compared to a </a:t>
            </a:r>
            <a:r>
              <a:rPr b="1" lang="en">
                <a:solidFill>
                  <a:schemeClr val="dk1"/>
                </a:solidFill>
                <a:latin typeface="Lora"/>
                <a:ea typeface="Lora"/>
                <a:cs typeface="Lora"/>
                <a:sym typeface="Lora"/>
              </a:rPr>
              <a:t>validation sample</a:t>
            </a:r>
            <a:r>
              <a:rPr lang="en">
                <a:solidFill>
                  <a:schemeClr val="dk1"/>
                </a:solidFill>
                <a:latin typeface="Lora"/>
                <a:ea typeface="Lora"/>
                <a:cs typeface="Lora"/>
                <a:sym typeface="Lora"/>
              </a:rPr>
              <a:t>.</a:t>
            </a:r>
            <a:endParaRPr>
              <a:solidFill>
                <a:schemeClr val="dk1"/>
              </a:solidFill>
              <a:latin typeface="Lora"/>
              <a:ea typeface="Lora"/>
              <a:cs typeface="Lora"/>
              <a:sym typeface="Lora"/>
            </a:endParaRPr>
          </a:p>
          <a:p>
            <a:pPr indent="0" lvl="0" marL="0" rtl="0" algn="l">
              <a:spcBef>
                <a:spcPts val="0"/>
              </a:spcBef>
              <a:spcAft>
                <a:spcPts val="1200"/>
              </a:spcAft>
              <a:buNone/>
            </a:pPr>
            <a:r>
              <a:t/>
            </a:r>
            <a:endParaRPr>
              <a:solidFill>
                <a:schemeClr val="dk1"/>
              </a:solidFill>
              <a:latin typeface="Lora"/>
              <a:ea typeface="Lora"/>
              <a:cs typeface="Lora"/>
              <a:sym typeface="Lor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1"/>
              </a:buClr>
              <a:buSzPts val="1100"/>
              <a:buFont typeface="Arial"/>
              <a:buNone/>
            </a:pPr>
            <a:r>
              <a:rPr b="1" lang="en">
                <a:solidFill>
                  <a:schemeClr val="dk1"/>
                </a:solidFill>
                <a:latin typeface="Lora"/>
                <a:ea typeface="Lora"/>
                <a:cs typeface="Lora"/>
                <a:sym typeface="Lora"/>
              </a:rPr>
              <a:t>Techniques: </a:t>
            </a:r>
            <a:endParaRPr b="1">
              <a:solidFill>
                <a:schemeClr val="dk1"/>
              </a:solidFill>
              <a:latin typeface="Lora"/>
              <a:ea typeface="Lora"/>
              <a:cs typeface="Lora"/>
              <a:sym typeface="Lora"/>
            </a:endParaRPr>
          </a:p>
          <a:p>
            <a:pPr indent="-342900" lvl="0" marL="457200" rtl="0" algn="l">
              <a:spcBef>
                <a:spcPts val="1200"/>
              </a:spcBef>
              <a:spcAft>
                <a:spcPts val="0"/>
              </a:spcAft>
              <a:buClr>
                <a:schemeClr val="dk1"/>
              </a:buClr>
              <a:buSzPts val="1800"/>
              <a:buFont typeface="Lora"/>
              <a:buChar char="-"/>
            </a:pPr>
            <a:r>
              <a:rPr b="1" lang="en">
                <a:solidFill>
                  <a:schemeClr val="dk1"/>
                </a:solidFill>
                <a:latin typeface="Lora"/>
                <a:ea typeface="Lora"/>
                <a:cs typeface="Lora"/>
                <a:sym typeface="Lora"/>
              </a:rPr>
              <a:t>The Holdout Method - </a:t>
            </a:r>
            <a:r>
              <a:rPr lang="en">
                <a:solidFill>
                  <a:srgbClr val="202124"/>
                </a:solidFill>
                <a:highlight>
                  <a:schemeClr val="lt1"/>
                </a:highlight>
                <a:latin typeface="Lora"/>
                <a:ea typeface="Lora"/>
                <a:cs typeface="Lora"/>
                <a:sym typeface="Lora"/>
              </a:rPr>
              <a:t>data separated into two sets, called the Training set and Test set by a classifier.</a:t>
            </a:r>
            <a:endParaRPr b="1">
              <a:solidFill>
                <a:schemeClr val="dk1"/>
              </a:solidFill>
              <a:latin typeface="Lora"/>
              <a:ea typeface="Lora"/>
              <a:cs typeface="Lora"/>
              <a:sym typeface="Lora"/>
            </a:endParaRPr>
          </a:p>
          <a:p>
            <a:pPr indent="-342900" lvl="0" marL="457200" rtl="0" algn="l">
              <a:spcBef>
                <a:spcPts val="0"/>
              </a:spcBef>
              <a:spcAft>
                <a:spcPts val="0"/>
              </a:spcAft>
              <a:buClr>
                <a:schemeClr val="dk1"/>
              </a:buClr>
              <a:buSzPts val="1800"/>
              <a:buFont typeface="Lora"/>
              <a:buChar char="-"/>
            </a:pPr>
            <a:r>
              <a:rPr b="1" lang="en">
                <a:solidFill>
                  <a:schemeClr val="dk1"/>
                </a:solidFill>
                <a:latin typeface="Lora"/>
                <a:ea typeface="Lora"/>
                <a:cs typeface="Lora"/>
                <a:sym typeface="Lora"/>
              </a:rPr>
              <a:t>Random Subsampling -</a:t>
            </a:r>
            <a:r>
              <a:rPr lang="en">
                <a:solidFill>
                  <a:schemeClr val="dk1"/>
                </a:solidFill>
                <a:highlight>
                  <a:schemeClr val="lt1"/>
                </a:highlight>
                <a:latin typeface="Lora"/>
                <a:ea typeface="Lora"/>
                <a:cs typeface="Lora"/>
                <a:sym typeface="Lora"/>
              </a:rPr>
              <a:t>randomly splitting the data into subsets, whereby the size of the subsets is defined by the user</a:t>
            </a:r>
            <a:endParaRPr b="1">
              <a:solidFill>
                <a:schemeClr val="dk1"/>
              </a:solidFill>
              <a:latin typeface="Lora"/>
              <a:ea typeface="Lora"/>
              <a:cs typeface="Lora"/>
              <a:sym typeface="Lora"/>
            </a:endParaRPr>
          </a:p>
          <a:p>
            <a:pPr indent="-342900" lvl="0" marL="457200" rtl="0" algn="l">
              <a:spcBef>
                <a:spcPts val="0"/>
              </a:spcBef>
              <a:spcAft>
                <a:spcPts val="0"/>
              </a:spcAft>
              <a:buClr>
                <a:schemeClr val="dk1"/>
              </a:buClr>
              <a:buSzPts val="1800"/>
              <a:buFont typeface="Lora"/>
              <a:buChar char="-"/>
            </a:pPr>
            <a:r>
              <a:rPr b="1" lang="en">
                <a:solidFill>
                  <a:schemeClr val="dk1"/>
                </a:solidFill>
                <a:latin typeface="Lora"/>
                <a:ea typeface="Lora"/>
                <a:cs typeface="Lora"/>
                <a:sym typeface="Lora"/>
              </a:rPr>
              <a:t>K-Fold Cross Validation </a:t>
            </a:r>
            <a:r>
              <a:rPr lang="en">
                <a:solidFill>
                  <a:schemeClr val="dk1"/>
                </a:solidFill>
                <a:latin typeface="Lora"/>
                <a:ea typeface="Lora"/>
                <a:cs typeface="Lora"/>
                <a:sym typeface="Lora"/>
              </a:rPr>
              <a:t>-  data are split randomly into K sets, and each set j successively serves as the validation set</a:t>
            </a:r>
            <a:endParaRPr>
              <a:solidFill>
                <a:schemeClr val="dk1"/>
              </a:solidFill>
              <a:latin typeface="Lora"/>
              <a:ea typeface="Lora"/>
              <a:cs typeface="Lora"/>
              <a:sym typeface="Lora"/>
            </a:endParaRPr>
          </a:p>
          <a:p>
            <a:pPr indent="-342900" lvl="0" marL="457200" rtl="0" algn="l">
              <a:spcBef>
                <a:spcPts val="0"/>
              </a:spcBef>
              <a:spcAft>
                <a:spcPts val="0"/>
              </a:spcAft>
              <a:buClr>
                <a:schemeClr val="dk1"/>
              </a:buClr>
              <a:buSzPts val="1800"/>
              <a:buFont typeface="Lora"/>
              <a:buChar char="-"/>
            </a:pPr>
            <a:r>
              <a:rPr b="1" lang="en">
                <a:solidFill>
                  <a:schemeClr val="dk1"/>
                </a:solidFill>
                <a:latin typeface="Lora"/>
                <a:ea typeface="Lora"/>
                <a:cs typeface="Lora"/>
                <a:sym typeface="Lora"/>
              </a:rPr>
              <a:t>Leave-one-out Cross Validation</a:t>
            </a:r>
            <a:r>
              <a:rPr lang="en">
                <a:solidFill>
                  <a:schemeClr val="dk1"/>
                </a:solidFill>
                <a:latin typeface="Lora"/>
                <a:ea typeface="Lora"/>
                <a:cs typeface="Lora"/>
                <a:sym typeface="Lora"/>
              </a:rPr>
              <a:t> - each data point is successively left out of the training set and serves as the sole member of the validation set</a:t>
            </a:r>
            <a:endParaRPr>
              <a:solidFill>
                <a:schemeClr val="dk1"/>
              </a:solidFill>
              <a:latin typeface="Lora"/>
              <a:ea typeface="Lora"/>
              <a:cs typeface="Lora"/>
              <a:sym typeface="Lora"/>
            </a:endParaRPr>
          </a:p>
          <a:p>
            <a:pPr indent="0" lvl="0" marL="0" rtl="0" algn="l">
              <a:spcBef>
                <a:spcPts val="1200"/>
              </a:spcBef>
              <a:spcAft>
                <a:spcPts val="1200"/>
              </a:spcAft>
              <a:buNone/>
            </a:pPr>
            <a:r>
              <a:t/>
            </a:r>
            <a:endParaRPr/>
          </a:p>
        </p:txBody>
      </p:sp>
      <p:sp>
        <p:nvSpPr>
          <p:cNvPr id="266" name="Google Shape;266;p41"/>
          <p:cNvSpPr txBox="1"/>
          <p:nvPr>
            <p:ph type="title"/>
          </p:nvPr>
        </p:nvSpPr>
        <p:spPr>
          <a:xfrm>
            <a:off x="311700" y="899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ora"/>
                <a:ea typeface="Lora"/>
                <a:cs typeface="Lora"/>
                <a:sym typeface="Lora"/>
              </a:rPr>
              <a:t>Cross </a:t>
            </a:r>
            <a:r>
              <a:rPr lang="en">
                <a:latin typeface="Lora"/>
                <a:ea typeface="Lora"/>
                <a:cs typeface="Lora"/>
                <a:sym typeface="Lora"/>
              </a:rPr>
              <a:t>Validation</a:t>
            </a:r>
            <a:r>
              <a:rPr lang="en">
                <a:latin typeface="Lora"/>
                <a:ea typeface="Lora"/>
                <a:cs typeface="Lora"/>
                <a:sym typeface="Lora"/>
              </a:rPr>
              <a:t> - Techniques </a:t>
            </a:r>
            <a:endParaRPr>
              <a:latin typeface="Lora"/>
              <a:ea typeface="Lora"/>
              <a:cs typeface="Lora"/>
              <a:sym typeface="Lor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1939325"/>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latin typeface="Lora"/>
                <a:ea typeface="Lora"/>
                <a:cs typeface="Lora"/>
                <a:sym typeface="Lora"/>
              </a:rPr>
              <a:t>PART I: INTRODUCTION TO MODELS</a:t>
            </a:r>
            <a:endParaRPr>
              <a:latin typeface="Lora"/>
              <a:ea typeface="Lora"/>
              <a:cs typeface="Lora"/>
              <a:sym typeface="Lora"/>
            </a:endParaRPr>
          </a:p>
        </p:txBody>
      </p:sp>
      <p:sp>
        <p:nvSpPr>
          <p:cNvPr id="67" name="Google Shape;67;p15"/>
          <p:cNvSpPr txBox="1"/>
          <p:nvPr>
            <p:ph type="title"/>
          </p:nvPr>
        </p:nvSpPr>
        <p:spPr>
          <a:xfrm>
            <a:off x="486400" y="25717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1500">
                <a:latin typeface="Lora"/>
                <a:ea typeface="Lora"/>
                <a:cs typeface="Lora"/>
                <a:sym typeface="Lora"/>
              </a:rPr>
              <a:t>Blanca Piera Pi-Sunyer</a:t>
            </a:r>
            <a:endParaRPr sz="1500">
              <a:latin typeface="Lora"/>
              <a:ea typeface="Lora"/>
              <a:cs typeface="Lora"/>
              <a:sym typeface="Lor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42"/>
          <p:cNvPicPr preferRelativeResize="0"/>
          <p:nvPr/>
        </p:nvPicPr>
        <p:blipFill>
          <a:blip r:embed="rId3">
            <a:alphaModFix/>
          </a:blip>
          <a:stretch>
            <a:fillRect/>
          </a:stretch>
        </p:blipFill>
        <p:spPr>
          <a:xfrm>
            <a:off x="317425" y="289925"/>
            <a:ext cx="4062561" cy="1604250"/>
          </a:xfrm>
          <a:prstGeom prst="rect">
            <a:avLst/>
          </a:prstGeom>
          <a:noFill/>
          <a:ln>
            <a:noFill/>
          </a:ln>
        </p:spPr>
      </p:pic>
      <p:pic>
        <p:nvPicPr>
          <p:cNvPr id="272" name="Google Shape;272;p42"/>
          <p:cNvPicPr preferRelativeResize="0"/>
          <p:nvPr/>
        </p:nvPicPr>
        <p:blipFill>
          <a:blip r:embed="rId4">
            <a:alphaModFix/>
          </a:blip>
          <a:stretch>
            <a:fillRect/>
          </a:stretch>
        </p:blipFill>
        <p:spPr>
          <a:xfrm>
            <a:off x="5041399" y="427450"/>
            <a:ext cx="3697750" cy="1778772"/>
          </a:xfrm>
          <a:prstGeom prst="rect">
            <a:avLst/>
          </a:prstGeom>
          <a:noFill/>
          <a:ln>
            <a:noFill/>
          </a:ln>
        </p:spPr>
      </p:pic>
      <p:pic>
        <p:nvPicPr>
          <p:cNvPr id="273" name="Google Shape;273;p42"/>
          <p:cNvPicPr preferRelativeResize="0"/>
          <p:nvPr/>
        </p:nvPicPr>
        <p:blipFill>
          <a:blip r:embed="rId5">
            <a:alphaModFix/>
          </a:blip>
          <a:stretch>
            <a:fillRect/>
          </a:stretch>
        </p:blipFill>
        <p:spPr>
          <a:xfrm>
            <a:off x="59750" y="2206225"/>
            <a:ext cx="4577900" cy="2601825"/>
          </a:xfrm>
          <a:prstGeom prst="rect">
            <a:avLst/>
          </a:prstGeom>
          <a:noFill/>
          <a:ln>
            <a:noFill/>
          </a:ln>
        </p:spPr>
      </p:pic>
      <p:pic>
        <p:nvPicPr>
          <p:cNvPr id="274" name="Google Shape;274;p42"/>
          <p:cNvPicPr preferRelativeResize="0"/>
          <p:nvPr/>
        </p:nvPicPr>
        <p:blipFill>
          <a:blip r:embed="rId6">
            <a:alphaModFix/>
          </a:blip>
          <a:stretch>
            <a:fillRect/>
          </a:stretch>
        </p:blipFill>
        <p:spPr>
          <a:xfrm>
            <a:off x="4928763" y="2280950"/>
            <a:ext cx="3923016" cy="2257425"/>
          </a:xfrm>
          <a:prstGeom prst="rect">
            <a:avLst/>
          </a:prstGeom>
          <a:noFill/>
          <a:ln>
            <a:noFill/>
          </a:ln>
        </p:spPr>
      </p:pic>
      <p:sp>
        <p:nvSpPr>
          <p:cNvPr id="275" name="Google Shape;275;p42"/>
          <p:cNvSpPr txBox="1"/>
          <p:nvPr/>
        </p:nvSpPr>
        <p:spPr>
          <a:xfrm>
            <a:off x="165025" y="4840950"/>
            <a:ext cx="4978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Based on MfD lecture 2018 (</a:t>
            </a:r>
            <a:r>
              <a:rPr lang="en" sz="1200">
                <a:solidFill>
                  <a:schemeClr val="dk1"/>
                </a:solidFill>
                <a:latin typeface="Calibri"/>
                <a:ea typeface="Calibri"/>
                <a:cs typeface="Calibri"/>
                <a:sym typeface="Calibri"/>
              </a:rPr>
              <a:t>Benrimoh &amp; Bedder) </a:t>
            </a:r>
            <a:endParaRPr sz="12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3"/>
          <p:cNvSpPr txBox="1"/>
          <p:nvPr>
            <p:ph type="title"/>
          </p:nvPr>
        </p:nvSpPr>
        <p:spPr>
          <a:xfrm>
            <a:off x="311700" y="122200"/>
            <a:ext cx="85206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200">
                <a:latin typeface="Lora"/>
                <a:ea typeface="Lora"/>
                <a:cs typeface="Lora"/>
                <a:sym typeface="Lora"/>
              </a:rPr>
              <a:t>Between-Group Model </a:t>
            </a:r>
            <a:r>
              <a:rPr lang="en" sz="2200">
                <a:latin typeface="Lora"/>
                <a:ea typeface="Lora"/>
                <a:cs typeface="Lora"/>
                <a:sym typeface="Lora"/>
              </a:rPr>
              <a:t>Comparison</a:t>
            </a:r>
            <a:endParaRPr sz="2200">
              <a:latin typeface="Lora"/>
              <a:ea typeface="Lora"/>
              <a:cs typeface="Lora"/>
              <a:sym typeface="Lora"/>
            </a:endParaRPr>
          </a:p>
        </p:txBody>
      </p:sp>
      <p:sp>
        <p:nvSpPr>
          <p:cNvPr id="281" name="Google Shape;281;p43"/>
          <p:cNvSpPr txBox="1"/>
          <p:nvPr>
            <p:ph idx="1" type="body"/>
          </p:nvPr>
        </p:nvSpPr>
        <p:spPr>
          <a:xfrm>
            <a:off x="311700" y="549900"/>
            <a:ext cx="8759400" cy="446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900">
              <a:solidFill>
                <a:schemeClr val="dk1"/>
              </a:solidFill>
              <a:latin typeface="Lora"/>
              <a:ea typeface="Lora"/>
              <a:cs typeface="Lora"/>
              <a:sym typeface="Lora"/>
            </a:endParaRPr>
          </a:p>
          <a:p>
            <a:pPr indent="0" lvl="0" marL="0" rtl="0" algn="l">
              <a:spcBef>
                <a:spcPts val="1200"/>
              </a:spcBef>
              <a:spcAft>
                <a:spcPts val="0"/>
              </a:spcAft>
              <a:buNone/>
            </a:pPr>
            <a:r>
              <a:rPr lang="en">
                <a:solidFill>
                  <a:schemeClr val="dk1"/>
                </a:solidFill>
                <a:latin typeface="Lora"/>
                <a:ea typeface="Lora"/>
                <a:cs typeface="Lora"/>
                <a:sym typeface="Lora"/>
              </a:rPr>
              <a:t>Model with highest frequency (fits the most participants) in the population is best model</a:t>
            </a:r>
            <a:endParaRPr>
              <a:solidFill>
                <a:schemeClr val="dk1"/>
              </a:solidFill>
              <a:latin typeface="Lora"/>
              <a:ea typeface="Lora"/>
              <a:cs typeface="Lora"/>
              <a:sym typeface="Lora"/>
            </a:endParaRPr>
          </a:p>
          <a:p>
            <a:pPr indent="0" lvl="0" marL="0" rtl="0" algn="l">
              <a:spcBef>
                <a:spcPts val="0"/>
              </a:spcBef>
              <a:spcAft>
                <a:spcPts val="0"/>
              </a:spcAft>
              <a:buNone/>
            </a:pPr>
            <a:r>
              <a:rPr b="1" lang="en">
                <a:solidFill>
                  <a:schemeClr val="dk1"/>
                </a:solidFill>
                <a:latin typeface="Lora"/>
                <a:ea typeface="Lora"/>
                <a:cs typeface="Lora"/>
                <a:sym typeface="Lora"/>
              </a:rPr>
              <a:t>Protected Exceedance Probabilities (PEPs)</a:t>
            </a:r>
            <a:r>
              <a:rPr lang="en">
                <a:solidFill>
                  <a:schemeClr val="dk1"/>
                </a:solidFill>
                <a:latin typeface="Lora"/>
                <a:ea typeface="Lora"/>
                <a:cs typeface="Lora"/>
                <a:sym typeface="Lora"/>
              </a:rPr>
              <a:t> measure how likely it is that any given model is more frequent than all other models in the comparison set.</a:t>
            </a:r>
            <a:endParaRPr>
              <a:solidFill>
                <a:schemeClr val="dk1"/>
              </a:solidFill>
              <a:latin typeface="Lora"/>
              <a:ea typeface="Lora"/>
              <a:cs typeface="Lora"/>
              <a:sym typeface="Lora"/>
            </a:endParaRPr>
          </a:p>
          <a:p>
            <a:pPr indent="0" lvl="0" marL="0" rtl="0" algn="l">
              <a:spcBef>
                <a:spcPts val="1200"/>
              </a:spcBef>
              <a:spcAft>
                <a:spcPts val="1200"/>
              </a:spcAft>
              <a:buClr>
                <a:schemeClr val="dk1"/>
              </a:buClr>
              <a:buSzPts val="1100"/>
              <a:buFont typeface="Arial"/>
              <a:buNone/>
            </a:pPr>
            <a:r>
              <a:rPr i="1" lang="en" sz="1250">
                <a:solidFill>
                  <a:schemeClr val="dk1"/>
                </a:solidFill>
                <a:latin typeface="Lora"/>
                <a:ea typeface="Lora"/>
                <a:cs typeface="Lora"/>
                <a:sym typeface="Lora"/>
              </a:rPr>
              <a:t>Example: SPM (SPM short course for fMRI, London 2014) </a:t>
            </a:r>
            <a:endParaRPr i="1" sz="1250">
              <a:solidFill>
                <a:schemeClr val="dk1"/>
              </a:solidFill>
              <a:latin typeface="Lora"/>
              <a:ea typeface="Lora"/>
              <a:cs typeface="Lora"/>
              <a:sym typeface="Lora"/>
            </a:endParaRPr>
          </a:p>
        </p:txBody>
      </p:sp>
      <p:pic>
        <p:nvPicPr>
          <p:cNvPr id="282" name="Google Shape;282;p43"/>
          <p:cNvPicPr preferRelativeResize="0"/>
          <p:nvPr/>
        </p:nvPicPr>
        <p:blipFill>
          <a:blip r:embed="rId3">
            <a:alphaModFix/>
          </a:blip>
          <a:stretch>
            <a:fillRect/>
          </a:stretch>
        </p:blipFill>
        <p:spPr>
          <a:xfrm>
            <a:off x="2379850" y="2770750"/>
            <a:ext cx="1657825" cy="478925"/>
          </a:xfrm>
          <a:prstGeom prst="rect">
            <a:avLst/>
          </a:prstGeom>
          <a:noFill/>
          <a:ln>
            <a:noFill/>
          </a:ln>
        </p:spPr>
      </p:pic>
      <p:pic>
        <p:nvPicPr>
          <p:cNvPr id="283" name="Google Shape;283;p43"/>
          <p:cNvPicPr preferRelativeResize="0"/>
          <p:nvPr/>
        </p:nvPicPr>
        <p:blipFill>
          <a:blip r:embed="rId4">
            <a:alphaModFix/>
          </a:blip>
          <a:stretch>
            <a:fillRect/>
          </a:stretch>
        </p:blipFill>
        <p:spPr>
          <a:xfrm>
            <a:off x="2309399" y="3451525"/>
            <a:ext cx="897974" cy="478925"/>
          </a:xfrm>
          <a:prstGeom prst="rect">
            <a:avLst/>
          </a:prstGeom>
          <a:noFill/>
          <a:ln>
            <a:noFill/>
          </a:ln>
        </p:spPr>
      </p:pic>
      <p:pic>
        <p:nvPicPr>
          <p:cNvPr id="284" name="Google Shape;284;p43"/>
          <p:cNvPicPr preferRelativeResize="0"/>
          <p:nvPr/>
        </p:nvPicPr>
        <p:blipFill>
          <a:blip r:embed="rId5">
            <a:alphaModFix/>
          </a:blip>
          <a:stretch>
            <a:fillRect/>
          </a:stretch>
        </p:blipFill>
        <p:spPr>
          <a:xfrm>
            <a:off x="2309411" y="3930450"/>
            <a:ext cx="2950700" cy="737675"/>
          </a:xfrm>
          <a:prstGeom prst="rect">
            <a:avLst/>
          </a:prstGeom>
          <a:noFill/>
          <a:ln>
            <a:noFill/>
          </a:ln>
        </p:spPr>
      </p:pic>
      <p:pic>
        <p:nvPicPr>
          <p:cNvPr id="285" name="Google Shape;285;p43"/>
          <p:cNvPicPr preferRelativeResize="0"/>
          <p:nvPr/>
        </p:nvPicPr>
        <p:blipFill>
          <a:blip r:embed="rId6">
            <a:alphaModFix/>
          </a:blip>
          <a:stretch>
            <a:fillRect/>
          </a:stretch>
        </p:blipFill>
        <p:spPr>
          <a:xfrm>
            <a:off x="5507138" y="2705138"/>
            <a:ext cx="2371725" cy="1971675"/>
          </a:xfrm>
          <a:prstGeom prst="rect">
            <a:avLst/>
          </a:prstGeom>
          <a:noFill/>
          <a:ln>
            <a:noFill/>
          </a:ln>
        </p:spPr>
      </p:pic>
      <p:pic>
        <p:nvPicPr>
          <p:cNvPr id="286" name="Google Shape;286;p43"/>
          <p:cNvPicPr preferRelativeResize="0"/>
          <p:nvPr/>
        </p:nvPicPr>
        <p:blipFill>
          <a:blip r:embed="rId7">
            <a:alphaModFix/>
          </a:blip>
          <a:stretch>
            <a:fillRect/>
          </a:stretch>
        </p:blipFill>
        <p:spPr>
          <a:xfrm>
            <a:off x="6176679" y="2325875"/>
            <a:ext cx="1032675" cy="245875"/>
          </a:xfrm>
          <a:prstGeom prst="rect">
            <a:avLst/>
          </a:prstGeom>
          <a:noFill/>
          <a:ln>
            <a:noFill/>
          </a:ln>
        </p:spPr>
      </p:pic>
      <p:pic>
        <p:nvPicPr>
          <p:cNvPr id="287" name="Google Shape;287;p43"/>
          <p:cNvPicPr preferRelativeResize="0"/>
          <p:nvPr/>
        </p:nvPicPr>
        <p:blipFill>
          <a:blip r:embed="rId8">
            <a:alphaModFix/>
          </a:blip>
          <a:stretch>
            <a:fillRect/>
          </a:stretch>
        </p:blipFill>
        <p:spPr>
          <a:xfrm>
            <a:off x="6176675" y="4668125"/>
            <a:ext cx="1203209" cy="346375"/>
          </a:xfrm>
          <a:prstGeom prst="rect">
            <a:avLst/>
          </a:prstGeom>
          <a:noFill/>
          <a:ln>
            <a:noFill/>
          </a:ln>
        </p:spPr>
      </p:pic>
      <p:sp>
        <p:nvSpPr>
          <p:cNvPr id="288" name="Google Shape;288;p43"/>
          <p:cNvSpPr txBox="1"/>
          <p:nvPr/>
        </p:nvSpPr>
        <p:spPr>
          <a:xfrm>
            <a:off x="118350" y="3460138"/>
            <a:ext cx="1829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Posterior </a:t>
            </a:r>
            <a:r>
              <a:rPr lang="en" sz="900"/>
              <a:t>probability</a:t>
            </a:r>
            <a:r>
              <a:rPr lang="en" sz="900"/>
              <a:t> that frequencies are different </a:t>
            </a:r>
            <a:endParaRPr sz="900"/>
          </a:p>
        </p:txBody>
      </p:sp>
      <p:sp>
        <p:nvSpPr>
          <p:cNvPr id="289" name="Google Shape;289;p43"/>
          <p:cNvSpPr txBox="1"/>
          <p:nvPr/>
        </p:nvSpPr>
        <p:spPr>
          <a:xfrm>
            <a:off x="118350" y="2848663"/>
            <a:ext cx="18294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Bayes Omnibus Risk (BOR)</a:t>
            </a:r>
            <a:r>
              <a:rPr lang="en" sz="900"/>
              <a:t> </a:t>
            </a:r>
            <a:endParaRPr sz="900"/>
          </a:p>
        </p:txBody>
      </p:sp>
      <p:sp>
        <p:nvSpPr>
          <p:cNvPr id="290" name="Google Shape;290;p43"/>
          <p:cNvSpPr txBox="1"/>
          <p:nvPr/>
        </p:nvSpPr>
        <p:spPr>
          <a:xfrm>
            <a:off x="118350" y="4068425"/>
            <a:ext cx="1829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Protected Exceedance Probabilities (PEP) </a:t>
            </a:r>
            <a:endParaRPr sz="900"/>
          </a:p>
        </p:txBody>
      </p:sp>
      <p:sp>
        <p:nvSpPr>
          <p:cNvPr id="291" name="Google Shape;291;p43"/>
          <p:cNvSpPr/>
          <p:nvPr/>
        </p:nvSpPr>
        <p:spPr>
          <a:xfrm>
            <a:off x="1807750" y="2959125"/>
            <a:ext cx="366000" cy="150600"/>
          </a:xfrm>
          <a:prstGeom prst="rightArrow">
            <a:avLst>
              <a:gd fmla="val 50000" name="adj1"/>
              <a:gd fmla="val 50000" name="adj2"/>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43"/>
          <p:cNvSpPr/>
          <p:nvPr/>
        </p:nvSpPr>
        <p:spPr>
          <a:xfrm>
            <a:off x="1807750" y="3615700"/>
            <a:ext cx="366000" cy="150600"/>
          </a:xfrm>
          <a:prstGeom prst="rightArrow">
            <a:avLst>
              <a:gd fmla="val 50000" name="adj1"/>
              <a:gd fmla="val 50000" name="adj2"/>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3"/>
          <p:cNvSpPr/>
          <p:nvPr/>
        </p:nvSpPr>
        <p:spPr>
          <a:xfrm>
            <a:off x="1807750" y="4210225"/>
            <a:ext cx="366000" cy="150600"/>
          </a:xfrm>
          <a:prstGeom prst="rightArrow">
            <a:avLst>
              <a:gd fmla="val 50000" name="adj1"/>
              <a:gd fmla="val 50000" name="adj2"/>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ora"/>
                <a:ea typeface="Lora"/>
                <a:cs typeface="Lora"/>
                <a:sym typeface="Lora"/>
              </a:rPr>
              <a:t>Additional Resources</a:t>
            </a:r>
            <a:endParaRPr>
              <a:latin typeface="Lora"/>
              <a:ea typeface="Lora"/>
              <a:cs typeface="Lora"/>
              <a:sym typeface="Lora"/>
            </a:endParaRPr>
          </a:p>
        </p:txBody>
      </p:sp>
      <p:sp>
        <p:nvSpPr>
          <p:cNvPr id="299" name="Google Shape;299;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Clr>
                <a:schemeClr val="dk1"/>
              </a:buClr>
              <a:buSzPct val="100000"/>
              <a:buFont typeface="Lora"/>
              <a:buChar char="-"/>
            </a:pPr>
            <a:r>
              <a:rPr i="1" lang="en">
                <a:solidFill>
                  <a:schemeClr val="dk1"/>
                </a:solidFill>
                <a:latin typeface="Lora"/>
                <a:ea typeface="Lora"/>
                <a:cs typeface="Lora"/>
                <a:sym typeface="Lora"/>
              </a:rPr>
              <a:t>Computational Modelling of Cognition and Behavior </a:t>
            </a:r>
            <a:r>
              <a:rPr lang="en">
                <a:solidFill>
                  <a:schemeClr val="dk1"/>
                </a:solidFill>
                <a:latin typeface="Lora"/>
                <a:ea typeface="Lora"/>
                <a:cs typeface="Lora"/>
                <a:sym typeface="Lora"/>
              </a:rPr>
              <a:t>by Farrell &amp; Lewandowsky</a:t>
            </a:r>
            <a:endParaRPr>
              <a:solidFill>
                <a:schemeClr val="dk1"/>
              </a:solidFill>
              <a:latin typeface="Lora"/>
              <a:ea typeface="Lora"/>
              <a:cs typeface="Lora"/>
              <a:sym typeface="Lora"/>
            </a:endParaRPr>
          </a:p>
          <a:p>
            <a:pPr indent="-334327" lvl="0" marL="457200" rtl="0" algn="l">
              <a:spcBef>
                <a:spcPts val="0"/>
              </a:spcBef>
              <a:spcAft>
                <a:spcPts val="0"/>
              </a:spcAft>
              <a:buClr>
                <a:schemeClr val="dk1"/>
              </a:buClr>
              <a:buSzPct val="100000"/>
              <a:buFont typeface="Lora"/>
              <a:buChar char="-"/>
            </a:pPr>
            <a:r>
              <a:rPr i="1" lang="en">
                <a:solidFill>
                  <a:schemeClr val="dk1"/>
                </a:solidFill>
                <a:latin typeface="Lora"/>
                <a:ea typeface="Lora"/>
                <a:cs typeface="Lora"/>
                <a:sym typeface="Lora"/>
              </a:rPr>
              <a:t>Computational Psychiatry: A Primer</a:t>
            </a:r>
            <a:r>
              <a:rPr lang="en">
                <a:solidFill>
                  <a:schemeClr val="dk1"/>
                </a:solidFill>
                <a:latin typeface="Lora"/>
                <a:ea typeface="Lora"/>
                <a:cs typeface="Lora"/>
                <a:sym typeface="Lora"/>
              </a:rPr>
              <a:t> by Peggy Series </a:t>
            </a:r>
            <a:endParaRPr>
              <a:solidFill>
                <a:schemeClr val="dk1"/>
              </a:solidFill>
              <a:latin typeface="Lora"/>
              <a:ea typeface="Lora"/>
              <a:cs typeface="Lora"/>
              <a:sym typeface="Lora"/>
            </a:endParaRPr>
          </a:p>
          <a:p>
            <a:pPr indent="-334327" lvl="0" marL="457200" rtl="0" algn="l">
              <a:spcBef>
                <a:spcPts val="0"/>
              </a:spcBef>
              <a:spcAft>
                <a:spcPts val="0"/>
              </a:spcAft>
              <a:buClr>
                <a:schemeClr val="dk1"/>
              </a:buClr>
              <a:buSzPct val="100000"/>
              <a:buFont typeface="Lora"/>
              <a:buChar char="-"/>
            </a:pPr>
            <a:r>
              <a:rPr lang="en">
                <a:solidFill>
                  <a:schemeClr val="accent2"/>
                </a:solidFill>
                <a:highlight>
                  <a:srgbClr val="FFFFFF"/>
                </a:highlight>
                <a:latin typeface="Lora"/>
                <a:ea typeface="Lora"/>
                <a:cs typeface="Lora"/>
                <a:sym typeface="Lora"/>
              </a:rPr>
              <a:t>Wilson, R. C., &amp; Collins, A. G. (2019). Ten simple rules for the computational modeling of behavioral data. </a:t>
            </a:r>
            <a:r>
              <a:rPr i="1" lang="en">
                <a:solidFill>
                  <a:schemeClr val="accent2"/>
                </a:solidFill>
                <a:highlight>
                  <a:srgbClr val="FFFFFF"/>
                </a:highlight>
                <a:latin typeface="Lora"/>
                <a:ea typeface="Lora"/>
                <a:cs typeface="Lora"/>
                <a:sym typeface="Lora"/>
              </a:rPr>
              <a:t>eLife</a:t>
            </a:r>
            <a:r>
              <a:rPr lang="en">
                <a:solidFill>
                  <a:schemeClr val="accent2"/>
                </a:solidFill>
                <a:highlight>
                  <a:srgbClr val="FFFFFF"/>
                </a:highlight>
                <a:latin typeface="Lora"/>
                <a:ea typeface="Lora"/>
                <a:cs typeface="Lora"/>
                <a:sym typeface="Lora"/>
              </a:rPr>
              <a:t>, </a:t>
            </a:r>
            <a:r>
              <a:rPr i="1" lang="en">
                <a:solidFill>
                  <a:schemeClr val="accent2"/>
                </a:solidFill>
                <a:highlight>
                  <a:srgbClr val="FFFFFF"/>
                </a:highlight>
                <a:latin typeface="Lora"/>
                <a:ea typeface="Lora"/>
                <a:cs typeface="Lora"/>
                <a:sym typeface="Lora"/>
              </a:rPr>
              <a:t>8</a:t>
            </a:r>
            <a:r>
              <a:rPr lang="en">
                <a:solidFill>
                  <a:schemeClr val="accent2"/>
                </a:solidFill>
                <a:highlight>
                  <a:srgbClr val="FFFFFF"/>
                </a:highlight>
                <a:latin typeface="Lora"/>
                <a:ea typeface="Lora"/>
                <a:cs typeface="Lora"/>
                <a:sym typeface="Lora"/>
              </a:rPr>
              <a:t>, e49547. </a:t>
            </a:r>
            <a:r>
              <a:rPr lang="en" u="sng">
                <a:solidFill>
                  <a:schemeClr val="hlink"/>
                </a:solidFill>
                <a:highlight>
                  <a:srgbClr val="FFFFFF"/>
                </a:highlight>
                <a:latin typeface="Lora"/>
                <a:ea typeface="Lora"/>
                <a:cs typeface="Lora"/>
                <a:sym typeface="Lora"/>
                <a:hlinkClick r:id="rId3"/>
              </a:rPr>
              <a:t>https://doi.org/10.7554/eLife.49547</a:t>
            </a:r>
            <a:endParaRPr>
              <a:solidFill>
                <a:schemeClr val="accent2"/>
              </a:solidFill>
              <a:highlight>
                <a:srgbClr val="FFFFFF"/>
              </a:highlight>
              <a:latin typeface="Lora"/>
              <a:ea typeface="Lora"/>
              <a:cs typeface="Lora"/>
              <a:sym typeface="Lora"/>
            </a:endParaRPr>
          </a:p>
          <a:p>
            <a:pPr indent="0" lvl="0" marL="0" rtl="0" algn="l">
              <a:spcBef>
                <a:spcPts val="2400"/>
              </a:spcBef>
              <a:spcAft>
                <a:spcPts val="0"/>
              </a:spcAft>
              <a:buNone/>
            </a:pPr>
            <a:r>
              <a:rPr b="1" lang="en">
                <a:solidFill>
                  <a:srgbClr val="505050"/>
                </a:solidFill>
                <a:latin typeface="Georgia"/>
                <a:ea typeface="Georgia"/>
                <a:cs typeface="Georgia"/>
                <a:sym typeface="Georgia"/>
              </a:rPr>
              <a:t>Decision-making ability, psychopathology, and brain connectivity </a:t>
            </a:r>
            <a:r>
              <a:rPr lang="en">
                <a:solidFill>
                  <a:srgbClr val="505050"/>
                </a:solidFill>
                <a:latin typeface="Georgia"/>
                <a:ea typeface="Georgia"/>
                <a:cs typeface="Georgia"/>
                <a:sym typeface="Georgia"/>
              </a:rPr>
              <a:t> (Moutoussis et al., 2021)</a:t>
            </a:r>
            <a:r>
              <a:rPr b="1" lang="en">
                <a:solidFill>
                  <a:srgbClr val="505050"/>
                </a:solidFill>
                <a:latin typeface="Georgia"/>
                <a:ea typeface="Georgia"/>
                <a:cs typeface="Georgia"/>
                <a:sym typeface="Georgia"/>
              </a:rPr>
              <a:t> </a:t>
            </a:r>
            <a:r>
              <a:rPr b="1" lang="en" u="sng">
                <a:solidFill>
                  <a:schemeClr val="hlink"/>
                </a:solidFill>
                <a:latin typeface="Georgia"/>
                <a:ea typeface="Georgia"/>
                <a:cs typeface="Georgia"/>
                <a:sym typeface="Georgia"/>
                <a:hlinkClick r:id="rId4"/>
              </a:rPr>
              <a:t>https://www.sciencedirect.com/science/article/pii/S0896627321002853</a:t>
            </a:r>
            <a:endParaRPr b="1">
              <a:solidFill>
                <a:srgbClr val="505050"/>
              </a:solidFill>
              <a:latin typeface="Georgia"/>
              <a:ea typeface="Georgia"/>
              <a:cs typeface="Georgia"/>
              <a:sym typeface="Georgia"/>
            </a:endParaRPr>
          </a:p>
          <a:p>
            <a:pPr indent="0" lvl="0" marL="0" rtl="0" algn="l">
              <a:spcBef>
                <a:spcPts val="2400"/>
              </a:spcBef>
              <a:spcAft>
                <a:spcPts val="0"/>
              </a:spcAft>
              <a:buNone/>
            </a:pPr>
            <a:r>
              <a:t/>
            </a:r>
            <a:endParaRPr b="1">
              <a:solidFill>
                <a:srgbClr val="505050"/>
              </a:solidFill>
              <a:latin typeface="Georgia"/>
              <a:ea typeface="Georgia"/>
              <a:cs typeface="Georgia"/>
              <a:sym typeface="Georgia"/>
            </a:endParaRPr>
          </a:p>
          <a:p>
            <a:pPr indent="0" lvl="0" marL="0" rtl="0" algn="l">
              <a:spcBef>
                <a:spcPts val="600"/>
              </a:spcBef>
              <a:spcAft>
                <a:spcPts val="1200"/>
              </a:spcAft>
              <a:buNone/>
            </a:pPr>
            <a:r>
              <a:t/>
            </a:r>
            <a:endParaRPr>
              <a:solidFill>
                <a:schemeClr val="accent2"/>
              </a:solidFill>
              <a:highlight>
                <a:srgbClr val="FFFFFF"/>
              </a:highlight>
              <a:latin typeface="Lora"/>
              <a:ea typeface="Lora"/>
              <a:cs typeface="Lora"/>
              <a:sym typeface="Lor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ora"/>
                <a:ea typeface="Lora"/>
                <a:cs typeface="Lora"/>
                <a:sym typeface="Lora"/>
              </a:rPr>
              <a:t>Recap: </a:t>
            </a:r>
            <a:r>
              <a:rPr lang="en">
                <a:latin typeface="Lora"/>
                <a:ea typeface="Lora"/>
                <a:cs typeface="Lora"/>
                <a:sym typeface="Lora"/>
              </a:rPr>
              <a:t>What is a statistical model?</a:t>
            </a:r>
            <a:endParaRPr>
              <a:latin typeface="Lora"/>
              <a:ea typeface="Lora"/>
              <a:cs typeface="Lora"/>
              <a:sym typeface="Lora"/>
            </a:endParaRPr>
          </a:p>
        </p:txBody>
      </p:sp>
      <p:sp>
        <p:nvSpPr>
          <p:cNvPr id="73" name="Google Shape;73;p16"/>
          <p:cNvSpPr txBox="1"/>
          <p:nvPr>
            <p:ph idx="1" type="body"/>
          </p:nvPr>
        </p:nvSpPr>
        <p:spPr>
          <a:xfrm>
            <a:off x="311700" y="1442850"/>
            <a:ext cx="8520600" cy="1200600"/>
          </a:xfrm>
          <a:prstGeom prst="rect">
            <a:avLst/>
          </a:prstGeom>
        </p:spPr>
        <p:txBody>
          <a:bodyPr anchorCtr="0" anchor="t" bIns="91425" lIns="91425" spcFirstLastPara="1" rIns="91425" wrap="square" tIns="91425">
            <a:normAutofit fontScale="85000" lnSpcReduction="10000"/>
          </a:bodyPr>
          <a:lstStyle/>
          <a:p>
            <a:pPr indent="0" lvl="0" marL="0" rtl="0" algn="ctr">
              <a:lnSpc>
                <a:spcPct val="90000"/>
              </a:lnSpc>
              <a:spcBef>
                <a:spcPts val="0"/>
              </a:spcBef>
              <a:spcAft>
                <a:spcPts val="0"/>
              </a:spcAft>
              <a:buNone/>
            </a:pPr>
            <a:r>
              <a:rPr lang="en" sz="2800">
                <a:solidFill>
                  <a:schemeClr val="dk1"/>
                </a:solidFill>
                <a:latin typeface="Lora"/>
                <a:ea typeface="Lora"/>
                <a:cs typeface="Lora"/>
                <a:sym typeface="Lora"/>
              </a:rPr>
              <a:t>A model is a </a:t>
            </a:r>
            <a:r>
              <a:rPr lang="en" sz="2800" u="sng">
                <a:solidFill>
                  <a:schemeClr val="dk1"/>
                </a:solidFill>
                <a:latin typeface="Lora"/>
                <a:ea typeface="Lora"/>
                <a:cs typeface="Lora"/>
                <a:sym typeface="Lora"/>
              </a:rPr>
              <a:t>representation</a:t>
            </a:r>
            <a:r>
              <a:rPr lang="en" sz="2800">
                <a:solidFill>
                  <a:schemeClr val="dk1"/>
                </a:solidFill>
                <a:latin typeface="Lora"/>
                <a:ea typeface="Lora"/>
                <a:cs typeface="Lora"/>
                <a:sym typeface="Lora"/>
              </a:rPr>
              <a:t> of an idea, an object, a process or a system that is used to describe and explain phenomena that cannot be experienced directly.</a:t>
            </a:r>
            <a:endParaRPr sz="2206">
              <a:solidFill>
                <a:schemeClr val="dk1"/>
              </a:solidFill>
              <a:latin typeface="Lora"/>
              <a:ea typeface="Lora"/>
              <a:cs typeface="Lora"/>
              <a:sym typeface="Lora"/>
            </a:endParaRPr>
          </a:p>
        </p:txBody>
      </p:sp>
      <p:sp>
        <p:nvSpPr>
          <p:cNvPr id="74" name="Google Shape;74;p16"/>
          <p:cNvSpPr txBox="1"/>
          <p:nvPr/>
        </p:nvSpPr>
        <p:spPr>
          <a:xfrm>
            <a:off x="353100" y="2912700"/>
            <a:ext cx="8437800" cy="846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chemeClr val="dk1"/>
              </a:buClr>
              <a:buSzPts val="2000"/>
              <a:buFont typeface="Lora"/>
              <a:buChar char="-"/>
            </a:pPr>
            <a:r>
              <a:rPr lang="en" sz="2000">
                <a:solidFill>
                  <a:schemeClr val="dk1"/>
                </a:solidFill>
                <a:latin typeface="Lora"/>
                <a:ea typeface="Lora"/>
                <a:cs typeface="Lora"/>
                <a:sym typeface="Lora"/>
              </a:rPr>
              <a:t>Stands for something </a:t>
            </a:r>
            <a:endParaRPr sz="2000">
              <a:solidFill>
                <a:schemeClr val="dk1"/>
              </a:solidFill>
              <a:latin typeface="Lora"/>
              <a:ea typeface="Lora"/>
              <a:cs typeface="Lora"/>
              <a:sym typeface="Lora"/>
            </a:endParaRPr>
          </a:p>
          <a:p>
            <a:pPr indent="-355600" lvl="0" marL="457200" rtl="0" algn="l">
              <a:lnSpc>
                <a:spcPct val="115000"/>
              </a:lnSpc>
              <a:spcBef>
                <a:spcPts val="0"/>
              </a:spcBef>
              <a:spcAft>
                <a:spcPts val="0"/>
              </a:spcAft>
              <a:buClr>
                <a:schemeClr val="dk1"/>
              </a:buClr>
              <a:buSzPts val="2000"/>
              <a:buFont typeface="Lora"/>
              <a:buChar char="-"/>
            </a:pPr>
            <a:r>
              <a:rPr lang="en" sz="2000">
                <a:solidFill>
                  <a:schemeClr val="dk1"/>
                </a:solidFill>
                <a:latin typeface="Lora"/>
                <a:ea typeface="Lora"/>
                <a:cs typeface="Lora"/>
                <a:sym typeface="Lora"/>
              </a:rPr>
              <a:t>Describes patterns in data in reduced dimensions</a:t>
            </a:r>
            <a:endParaRPr sz="1600"/>
          </a:p>
        </p:txBody>
      </p:sp>
      <p:sp>
        <p:nvSpPr>
          <p:cNvPr id="75" name="Google Shape;75;p16"/>
          <p:cNvSpPr txBox="1"/>
          <p:nvPr/>
        </p:nvSpPr>
        <p:spPr>
          <a:xfrm>
            <a:off x="6365625" y="4743300"/>
            <a:ext cx="27783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rgbClr val="666666"/>
                </a:solidFill>
                <a:latin typeface="Lora"/>
                <a:ea typeface="Lora"/>
                <a:cs typeface="Lora"/>
                <a:sym typeface="Lora"/>
              </a:rPr>
              <a:t>Friedenthal, et al. (2012). </a:t>
            </a:r>
            <a:r>
              <a:rPr i="1" lang="en" sz="1200">
                <a:solidFill>
                  <a:srgbClr val="666666"/>
                </a:solidFill>
                <a:latin typeface="Lora"/>
                <a:ea typeface="Lora"/>
                <a:cs typeface="Lora"/>
                <a:sym typeface="Lora"/>
              </a:rPr>
              <a:t>OMG Press</a:t>
            </a:r>
            <a:r>
              <a:rPr i="1" lang="en">
                <a:solidFill>
                  <a:srgbClr val="666666"/>
                </a:solidFill>
                <a:latin typeface="Lora"/>
                <a:ea typeface="Lora"/>
                <a:cs typeface="Lora"/>
                <a:sym typeface="Lora"/>
              </a:rPr>
              <a:t>.</a:t>
            </a:r>
            <a:endParaRPr i="1">
              <a:solidFill>
                <a:srgbClr val="666666"/>
              </a:solidFill>
              <a:latin typeface="Lora"/>
              <a:ea typeface="Lora"/>
              <a:cs typeface="Lora"/>
              <a:sym typeface="Lo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ora"/>
                <a:ea typeface="Lora"/>
                <a:cs typeface="Lora"/>
                <a:sym typeface="Lora"/>
              </a:rPr>
              <a:t>Recep: Why is it useful</a:t>
            </a:r>
            <a:r>
              <a:rPr lang="en">
                <a:latin typeface="Lora"/>
                <a:ea typeface="Lora"/>
                <a:cs typeface="Lora"/>
                <a:sym typeface="Lora"/>
              </a:rPr>
              <a:t>?</a:t>
            </a:r>
            <a:endParaRPr>
              <a:latin typeface="Lora"/>
              <a:ea typeface="Lora"/>
              <a:cs typeface="Lora"/>
              <a:sym typeface="Lora"/>
            </a:endParaRPr>
          </a:p>
        </p:txBody>
      </p:sp>
      <p:sp>
        <p:nvSpPr>
          <p:cNvPr id="81" name="Google Shape;81;p17"/>
          <p:cNvSpPr txBox="1"/>
          <p:nvPr>
            <p:ph idx="1" type="body"/>
          </p:nvPr>
        </p:nvSpPr>
        <p:spPr>
          <a:xfrm>
            <a:off x="311700" y="1366650"/>
            <a:ext cx="8520600" cy="572700"/>
          </a:xfrm>
          <a:prstGeom prst="rect">
            <a:avLst/>
          </a:prstGeom>
        </p:spPr>
        <p:txBody>
          <a:bodyPr anchorCtr="0" anchor="t" bIns="91425" lIns="91425" spcFirstLastPara="1" rIns="91425" wrap="square" tIns="91425">
            <a:normAutofit/>
          </a:bodyPr>
          <a:lstStyle/>
          <a:p>
            <a:pPr indent="0" lvl="0" marL="457200" rtl="0" algn="ctr">
              <a:spcBef>
                <a:spcPts val="0"/>
              </a:spcBef>
              <a:spcAft>
                <a:spcPts val="1500"/>
              </a:spcAft>
              <a:buNone/>
            </a:pPr>
            <a:r>
              <a:rPr lang="en" sz="2206">
                <a:solidFill>
                  <a:schemeClr val="dk1"/>
                </a:solidFill>
                <a:latin typeface="Lora"/>
                <a:ea typeface="Lora"/>
                <a:cs typeface="Lora"/>
                <a:sym typeface="Lora"/>
              </a:rPr>
              <a:t>A Model is a </a:t>
            </a:r>
            <a:r>
              <a:rPr b="1" lang="en" sz="2206">
                <a:solidFill>
                  <a:schemeClr val="dk1"/>
                </a:solidFill>
                <a:latin typeface="Lora"/>
                <a:ea typeface="Lora"/>
                <a:cs typeface="Lora"/>
                <a:sym typeface="Lora"/>
              </a:rPr>
              <a:t>Representation</a:t>
            </a:r>
            <a:r>
              <a:rPr lang="en" sz="2206">
                <a:solidFill>
                  <a:schemeClr val="dk1"/>
                </a:solidFill>
                <a:latin typeface="Lora"/>
                <a:ea typeface="Lora"/>
                <a:cs typeface="Lora"/>
                <a:sym typeface="Lora"/>
              </a:rPr>
              <a:t> for a </a:t>
            </a:r>
            <a:r>
              <a:rPr b="1" lang="en" sz="2206">
                <a:solidFill>
                  <a:schemeClr val="dk1"/>
                </a:solidFill>
                <a:latin typeface="Lora"/>
                <a:ea typeface="Lora"/>
                <a:cs typeface="Lora"/>
                <a:sym typeface="Lora"/>
              </a:rPr>
              <a:t>Purpose</a:t>
            </a:r>
            <a:endParaRPr>
              <a:solidFill>
                <a:schemeClr val="dk1"/>
              </a:solidFill>
              <a:latin typeface="Lora"/>
              <a:ea typeface="Lora"/>
              <a:cs typeface="Lora"/>
              <a:sym typeface="Lora"/>
            </a:endParaRPr>
          </a:p>
        </p:txBody>
      </p:sp>
      <p:sp>
        <p:nvSpPr>
          <p:cNvPr id="82" name="Google Shape;82;p17"/>
          <p:cNvSpPr txBox="1"/>
          <p:nvPr/>
        </p:nvSpPr>
        <p:spPr>
          <a:xfrm>
            <a:off x="311700" y="2075275"/>
            <a:ext cx="8520600" cy="13023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chemeClr val="dk1"/>
              </a:buClr>
              <a:buSzPts val="2200"/>
              <a:buFont typeface="Lora"/>
              <a:buChar char="-"/>
            </a:pPr>
            <a:r>
              <a:rPr lang="en" sz="2200">
                <a:solidFill>
                  <a:schemeClr val="dk1"/>
                </a:solidFill>
                <a:latin typeface="Lora"/>
                <a:ea typeface="Lora"/>
                <a:cs typeface="Lora"/>
                <a:sym typeface="Lora"/>
              </a:rPr>
              <a:t>Identifies and disentangles influences</a:t>
            </a:r>
            <a:endParaRPr sz="2200">
              <a:solidFill>
                <a:schemeClr val="dk1"/>
              </a:solidFill>
              <a:latin typeface="Lora"/>
              <a:ea typeface="Lora"/>
              <a:cs typeface="Lora"/>
              <a:sym typeface="Lora"/>
            </a:endParaRPr>
          </a:p>
          <a:p>
            <a:pPr indent="-368300" lvl="0" marL="457200" rtl="0" algn="l">
              <a:lnSpc>
                <a:spcPct val="115000"/>
              </a:lnSpc>
              <a:spcBef>
                <a:spcPts val="0"/>
              </a:spcBef>
              <a:spcAft>
                <a:spcPts val="0"/>
              </a:spcAft>
              <a:buClr>
                <a:schemeClr val="dk1"/>
              </a:buClr>
              <a:buSzPts val="2200"/>
              <a:buFont typeface="Lora"/>
              <a:buChar char="-"/>
            </a:pPr>
            <a:r>
              <a:rPr lang="en" sz="2200">
                <a:solidFill>
                  <a:schemeClr val="dk1"/>
                </a:solidFill>
                <a:latin typeface="Lora"/>
                <a:ea typeface="Lora"/>
                <a:cs typeface="Lora"/>
                <a:sym typeface="Lora"/>
              </a:rPr>
              <a:t>Allows to create hypotheses</a:t>
            </a:r>
            <a:endParaRPr sz="2200">
              <a:solidFill>
                <a:schemeClr val="dk1"/>
              </a:solidFill>
              <a:latin typeface="Lora"/>
              <a:ea typeface="Lora"/>
              <a:cs typeface="Lora"/>
              <a:sym typeface="Lora"/>
            </a:endParaRPr>
          </a:p>
          <a:p>
            <a:pPr indent="-368300" lvl="0" marL="457200" rtl="0" algn="l">
              <a:lnSpc>
                <a:spcPct val="115000"/>
              </a:lnSpc>
              <a:spcBef>
                <a:spcPts val="0"/>
              </a:spcBef>
              <a:spcAft>
                <a:spcPts val="0"/>
              </a:spcAft>
              <a:buClr>
                <a:schemeClr val="dk1"/>
              </a:buClr>
              <a:buSzPts val="2200"/>
              <a:buFont typeface="Lora"/>
              <a:buChar char="-"/>
            </a:pPr>
            <a:r>
              <a:rPr lang="en" sz="2200">
                <a:solidFill>
                  <a:schemeClr val="dk1"/>
                </a:solidFill>
                <a:latin typeface="Lora"/>
                <a:ea typeface="Lora"/>
                <a:cs typeface="Lora"/>
                <a:sym typeface="Lora"/>
              </a:rPr>
              <a:t>Allows to classify events</a:t>
            </a:r>
            <a:endParaRPr sz="1800">
              <a:solidFill>
                <a:schemeClr val="dk1"/>
              </a:solidFill>
              <a:latin typeface="Lora"/>
              <a:ea typeface="Lora"/>
              <a:cs typeface="Lora"/>
              <a:sym typeface="Lora"/>
            </a:endParaRPr>
          </a:p>
        </p:txBody>
      </p:sp>
      <p:sp>
        <p:nvSpPr>
          <p:cNvPr id="83" name="Google Shape;83;p17"/>
          <p:cNvSpPr txBox="1"/>
          <p:nvPr/>
        </p:nvSpPr>
        <p:spPr>
          <a:xfrm>
            <a:off x="929250" y="3811175"/>
            <a:ext cx="7285500" cy="600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2700">
                <a:solidFill>
                  <a:srgbClr val="FF0000"/>
                </a:solidFill>
                <a:latin typeface="Lora"/>
                <a:ea typeface="Lora"/>
                <a:cs typeface="Lora"/>
                <a:sym typeface="Lora"/>
              </a:rPr>
              <a:t>“</a:t>
            </a:r>
            <a:r>
              <a:rPr lang="en" sz="2700">
                <a:solidFill>
                  <a:srgbClr val="FF0000"/>
                </a:solidFill>
                <a:latin typeface="Lora"/>
                <a:ea typeface="Lora"/>
                <a:cs typeface="Lora"/>
                <a:sym typeface="Lora"/>
              </a:rPr>
              <a:t>All models are wrong, but some are useful”</a:t>
            </a:r>
            <a:endParaRPr sz="3700">
              <a:solidFill>
                <a:srgbClr val="FF0000"/>
              </a:solidFill>
              <a:latin typeface="Lora"/>
              <a:ea typeface="Lora"/>
              <a:cs typeface="Lora"/>
              <a:sym typeface="Lo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ora"/>
                <a:ea typeface="Lora"/>
                <a:cs typeface="Lora"/>
                <a:sym typeface="Lora"/>
              </a:rPr>
              <a:t>Recap: Common statistical models in Neuroscience</a:t>
            </a:r>
            <a:endParaRPr>
              <a:latin typeface="Lora"/>
              <a:ea typeface="Lora"/>
              <a:cs typeface="Lora"/>
              <a:sym typeface="Lora"/>
            </a:endParaRPr>
          </a:p>
        </p:txBody>
      </p:sp>
      <p:sp>
        <p:nvSpPr>
          <p:cNvPr id="89" name="Google Shape;89;p18"/>
          <p:cNvSpPr txBox="1"/>
          <p:nvPr/>
        </p:nvSpPr>
        <p:spPr>
          <a:xfrm>
            <a:off x="353100" y="1177275"/>
            <a:ext cx="8437800" cy="104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latin typeface="Lora"/>
                <a:ea typeface="Lora"/>
                <a:cs typeface="Lora"/>
                <a:sym typeface="Lora"/>
              </a:rPr>
              <a:t>Descriptive Models</a:t>
            </a:r>
            <a:endParaRPr>
              <a:latin typeface="Lora"/>
              <a:ea typeface="Lora"/>
              <a:cs typeface="Lora"/>
              <a:sym typeface="Lora"/>
            </a:endParaRPr>
          </a:p>
          <a:p>
            <a:pPr indent="-317500" lvl="0" marL="457200" rtl="0" algn="l">
              <a:lnSpc>
                <a:spcPct val="115000"/>
              </a:lnSpc>
              <a:spcBef>
                <a:spcPts val="1200"/>
              </a:spcBef>
              <a:spcAft>
                <a:spcPts val="0"/>
              </a:spcAft>
              <a:buSzPts val="1400"/>
              <a:buFont typeface="Lora"/>
              <a:buChar char="-"/>
            </a:pPr>
            <a:r>
              <a:rPr lang="en">
                <a:latin typeface="Lora"/>
                <a:ea typeface="Lora"/>
                <a:cs typeface="Lora"/>
                <a:sym typeface="Lora"/>
              </a:rPr>
              <a:t>What do nervous systems do?</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
                <a:latin typeface="Lora"/>
                <a:ea typeface="Lora"/>
                <a:cs typeface="Lora"/>
                <a:sym typeface="Lora"/>
              </a:rPr>
              <a:t>Summarise data</a:t>
            </a:r>
            <a:endParaRPr>
              <a:latin typeface="Lora"/>
              <a:ea typeface="Lora"/>
              <a:cs typeface="Lora"/>
              <a:sym typeface="Lora"/>
            </a:endParaRPr>
          </a:p>
        </p:txBody>
      </p:sp>
      <p:sp>
        <p:nvSpPr>
          <p:cNvPr id="90" name="Google Shape;90;p18"/>
          <p:cNvSpPr txBox="1"/>
          <p:nvPr/>
        </p:nvSpPr>
        <p:spPr>
          <a:xfrm>
            <a:off x="353100" y="2287000"/>
            <a:ext cx="8437800" cy="104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latin typeface="Lora"/>
                <a:ea typeface="Lora"/>
                <a:cs typeface="Lora"/>
                <a:sym typeface="Lora"/>
              </a:rPr>
              <a:t>Mechanistic</a:t>
            </a:r>
            <a:r>
              <a:rPr lang="en">
                <a:latin typeface="Lora"/>
                <a:ea typeface="Lora"/>
                <a:cs typeface="Lora"/>
                <a:sym typeface="Lora"/>
              </a:rPr>
              <a:t> Models</a:t>
            </a:r>
            <a:endParaRPr>
              <a:latin typeface="Lora"/>
              <a:ea typeface="Lora"/>
              <a:cs typeface="Lora"/>
              <a:sym typeface="Lora"/>
            </a:endParaRPr>
          </a:p>
          <a:p>
            <a:pPr indent="-317500" lvl="0" marL="457200" rtl="0" algn="l">
              <a:lnSpc>
                <a:spcPct val="115000"/>
              </a:lnSpc>
              <a:spcBef>
                <a:spcPts val="1200"/>
              </a:spcBef>
              <a:spcAft>
                <a:spcPts val="0"/>
              </a:spcAft>
              <a:buSzPts val="1400"/>
              <a:buFont typeface="Lora"/>
              <a:buChar char="-"/>
            </a:pPr>
            <a:r>
              <a:rPr lang="en">
                <a:latin typeface="Lora"/>
                <a:ea typeface="Lora"/>
                <a:cs typeface="Lora"/>
                <a:sym typeface="Lora"/>
              </a:rPr>
              <a:t>How do nervous systems function?</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
                <a:latin typeface="Lora"/>
                <a:ea typeface="Lora"/>
                <a:cs typeface="Lora"/>
                <a:sym typeface="Lora"/>
              </a:rPr>
              <a:t>Bridge descriptive data together</a:t>
            </a:r>
            <a:endParaRPr>
              <a:latin typeface="Lora"/>
              <a:ea typeface="Lora"/>
              <a:cs typeface="Lora"/>
              <a:sym typeface="Lora"/>
            </a:endParaRPr>
          </a:p>
        </p:txBody>
      </p:sp>
      <p:sp>
        <p:nvSpPr>
          <p:cNvPr id="91" name="Google Shape;91;p18"/>
          <p:cNvSpPr txBox="1"/>
          <p:nvPr/>
        </p:nvSpPr>
        <p:spPr>
          <a:xfrm>
            <a:off x="353100" y="3396725"/>
            <a:ext cx="8437800" cy="129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latin typeface="Lora"/>
                <a:ea typeface="Lora"/>
                <a:cs typeface="Lora"/>
                <a:sym typeface="Lora"/>
              </a:rPr>
              <a:t>Interpretive</a:t>
            </a:r>
            <a:r>
              <a:rPr lang="en">
                <a:latin typeface="Lora"/>
                <a:ea typeface="Lora"/>
                <a:cs typeface="Lora"/>
                <a:sym typeface="Lora"/>
              </a:rPr>
              <a:t> Models</a:t>
            </a:r>
            <a:endParaRPr>
              <a:latin typeface="Lora"/>
              <a:ea typeface="Lora"/>
              <a:cs typeface="Lora"/>
              <a:sym typeface="Lora"/>
            </a:endParaRPr>
          </a:p>
          <a:p>
            <a:pPr indent="-317500" lvl="0" marL="457200" rtl="0" algn="l">
              <a:lnSpc>
                <a:spcPct val="115000"/>
              </a:lnSpc>
              <a:spcBef>
                <a:spcPts val="1200"/>
              </a:spcBef>
              <a:spcAft>
                <a:spcPts val="0"/>
              </a:spcAft>
              <a:buSzPts val="1400"/>
              <a:buFont typeface="Lora"/>
              <a:buChar char="-"/>
            </a:pPr>
            <a:r>
              <a:rPr lang="en">
                <a:latin typeface="Lora"/>
                <a:ea typeface="Lora"/>
                <a:cs typeface="Lora"/>
                <a:sym typeface="Lora"/>
              </a:rPr>
              <a:t>Why do nervous systems operate in particular ways?</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
                <a:latin typeface="Lora"/>
                <a:ea typeface="Lora"/>
                <a:cs typeface="Lora"/>
                <a:sym typeface="Lora"/>
              </a:rPr>
              <a:t>Computational and information-theoretic principles</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
                <a:latin typeface="Lora"/>
                <a:ea typeface="Lora"/>
                <a:cs typeface="Lora"/>
                <a:sym typeface="Lora"/>
              </a:rPr>
              <a:t>Behavioural - cognitive - neural relationships</a:t>
            </a:r>
            <a:endParaRPr>
              <a:latin typeface="Lora"/>
              <a:ea typeface="Lora"/>
              <a:cs typeface="Lora"/>
              <a:sym typeface="Lora"/>
            </a:endParaRPr>
          </a:p>
        </p:txBody>
      </p:sp>
      <p:sp>
        <p:nvSpPr>
          <p:cNvPr id="92" name="Google Shape;92;p18"/>
          <p:cNvSpPr txBox="1"/>
          <p:nvPr>
            <p:ph idx="1" type="body"/>
          </p:nvPr>
        </p:nvSpPr>
        <p:spPr>
          <a:xfrm>
            <a:off x="6426300" y="4694225"/>
            <a:ext cx="2717700" cy="41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523"/>
              <a:buNone/>
            </a:pPr>
            <a:r>
              <a:rPr lang="en" sz="1200">
                <a:solidFill>
                  <a:srgbClr val="666666"/>
                </a:solidFill>
                <a:highlight>
                  <a:srgbClr val="FFFFFF"/>
                </a:highlight>
                <a:latin typeface="Calibri"/>
                <a:ea typeface="Calibri"/>
                <a:cs typeface="Calibri"/>
                <a:sym typeface="Calibri"/>
              </a:rPr>
              <a:t>Dayan &amp; Abbott (2001). </a:t>
            </a:r>
            <a:r>
              <a:rPr i="1" lang="en" sz="1200">
                <a:solidFill>
                  <a:srgbClr val="666666"/>
                </a:solidFill>
                <a:highlight>
                  <a:srgbClr val="FFFFFF"/>
                </a:highlight>
                <a:latin typeface="Calibri"/>
                <a:ea typeface="Calibri"/>
                <a:cs typeface="Calibri"/>
                <a:sym typeface="Calibri"/>
              </a:rPr>
              <a:t>The</a:t>
            </a:r>
            <a:r>
              <a:rPr lang="en" sz="1200">
                <a:solidFill>
                  <a:srgbClr val="666666"/>
                </a:solidFill>
                <a:highlight>
                  <a:srgbClr val="FFFFFF"/>
                </a:highlight>
                <a:latin typeface="Calibri"/>
                <a:ea typeface="Calibri"/>
                <a:cs typeface="Calibri"/>
                <a:sym typeface="Calibri"/>
              </a:rPr>
              <a:t> </a:t>
            </a:r>
            <a:r>
              <a:rPr i="1" lang="en" sz="1200">
                <a:solidFill>
                  <a:srgbClr val="666666"/>
                </a:solidFill>
                <a:highlight>
                  <a:srgbClr val="FFFFFF"/>
                </a:highlight>
                <a:latin typeface="Calibri"/>
                <a:ea typeface="Calibri"/>
                <a:cs typeface="Calibri"/>
                <a:sym typeface="Calibri"/>
              </a:rPr>
              <a:t>MIT Press.</a:t>
            </a:r>
            <a:endParaRPr i="1" sz="955">
              <a:solidFill>
                <a:srgbClr val="6666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ora"/>
                <a:ea typeface="Lora"/>
                <a:cs typeface="Lora"/>
                <a:sym typeface="Lora"/>
              </a:rPr>
              <a:t>Example: Does height predict liking dogs?</a:t>
            </a:r>
            <a:endParaRPr>
              <a:latin typeface="Lora"/>
              <a:ea typeface="Lora"/>
              <a:cs typeface="Lora"/>
              <a:sym typeface="Lora"/>
            </a:endParaRPr>
          </a:p>
        </p:txBody>
      </p:sp>
      <p:sp>
        <p:nvSpPr>
          <p:cNvPr id="98" name="Google Shape;98;p19"/>
          <p:cNvSpPr txBox="1"/>
          <p:nvPr/>
        </p:nvSpPr>
        <p:spPr>
          <a:xfrm>
            <a:off x="311700" y="1255175"/>
            <a:ext cx="79824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latin typeface="Calibri"/>
                <a:ea typeface="Calibri"/>
                <a:cs typeface="Calibri"/>
                <a:sym typeface="Calibri"/>
              </a:rPr>
              <a:t>Dataset</a:t>
            </a:r>
            <a:endParaRPr b="1" sz="18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800">
                <a:solidFill>
                  <a:schemeClr val="dk1"/>
                </a:solidFill>
                <a:latin typeface="Calibri"/>
                <a:ea typeface="Calibri"/>
                <a:cs typeface="Calibri"/>
                <a:sym typeface="Calibri"/>
              </a:rPr>
              <a:t>age, gender, height, weight, dog liking ratings</a:t>
            </a:r>
            <a:endParaRPr sz="1800">
              <a:solidFill>
                <a:schemeClr val="dk1"/>
              </a:solidFill>
              <a:latin typeface="Calibri"/>
              <a:ea typeface="Calibri"/>
              <a:cs typeface="Calibri"/>
              <a:sym typeface="Calibri"/>
            </a:endParaRPr>
          </a:p>
        </p:txBody>
      </p:sp>
      <p:sp>
        <p:nvSpPr>
          <p:cNvPr id="99" name="Google Shape;99;p19"/>
          <p:cNvSpPr txBox="1"/>
          <p:nvPr/>
        </p:nvSpPr>
        <p:spPr>
          <a:xfrm>
            <a:off x="338650" y="2711463"/>
            <a:ext cx="27789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Liking dogs ~ intercept + </a:t>
            </a:r>
            <a:r>
              <a:rPr lang="en" sz="1300">
                <a:solidFill>
                  <a:srgbClr val="202122"/>
                </a:solidFill>
                <a:highlight>
                  <a:srgbClr val="F8F9FA"/>
                </a:highlight>
                <a:latin typeface="Calibri"/>
                <a:ea typeface="Calibri"/>
                <a:cs typeface="Calibri"/>
                <a:sym typeface="Calibri"/>
              </a:rPr>
              <a:t>β1</a:t>
            </a:r>
            <a:r>
              <a:rPr b="1" lang="en" sz="1300">
                <a:solidFill>
                  <a:srgbClr val="202122"/>
                </a:solidFill>
                <a:highlight>
                  <a:srgbClr val="FFFFFF"/>
                </a:highlight>
                <a:latin typeface="Calibri"/>
                <a:ea typeface="Calibri"/>
                <a:cs typeface="Calibri"/>
                <a:sym typeface="Calibri"/>
              </a:rPr>
              <a:t> * </a:t>
            </a:r>
            <a:r>
              <a:rPr lang="en" sz="1300">
                <a:solidFill>
                  <a:schemeClr val="dk1"/>
                </a:solidFill>
                <a:latin typeface="Calibri"/>
                <a:ea typeface="Calibri"/>
                <a:cs typeface="Calibri"/>
                <a:sym typeface="Calibri"/>
              </a:rPr>
              <a:t>height</a:t>
            </a:r>
            <a:endParaRPr sz="1300">
              <a:solidFill>
                <a:schemeClr val="dk1"/>
              </a:solidFill>
              <a:latin typeface="Calibri"/>
              <a:ea typeface="Calibri"/>
              <a:cs typeface="Calibri"/>
              <a:sym typeface="Calibri"/>
            </a:endParaRPr>
          </a:p>
        </p:txBody>
      </p:sp>
      <p:sp>
        <p:nvSpPr>
          <p:cNvPr id="100" name="Google Shape;100;p19"/>
          <p:cNvSpPr txBox="1"/>
          <p:nvPr/>
        </p:nvSpPr>
        <p:spPr>
          <a:xfrm>
            <a:off x="2933400" y="2711475"/>
            <a:ext cx="35820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Liking dogs ~ intercept + </a:t>
            </a:r>
            <a:r>
              <a:rPr lang="en" sz="1300">
                <a:solidFill>
                  <a:srgbClr val="202122"/>
                </a:solidFill>
                <a:highlight>
                  <a:srgbClr val="F8F9FA"/>
                </a:highlight>
                <a:latin typeface="Calibri"/>
                <a:ea typeface="Calibri"/>
                <a:cs typeface="Calibri"/>
                <a:sym typeface="Calibri"/>
              </a:rPr>
              <a:t>β</a:t>
            </a:r>
            <a:r>
              <a:rPr lang="en" sz="1300">
                <a:solidFill>
                  <a:srgbClr val="202122"/>
                </a:solidFill>
                <a:highlight>
                  <a:srgbClr val="FFFFFF"/>
                </a:highlight>
                <a:latin typeface="Calibri"/>
                <a:ea typeface="Calibri"/>
                <a:cs typeface="Calibri"/>
                <a:sym typeface="Calibri"/>
              </a:rPr>
              <a:t>1</a:t>
            </a:r>
            <a:r>
              <a:rPr b="1" lang="en" sz="1300">
                <a:solidFill>
                  <a:srgbClr val="202122"/>
                </a:solidFill>
                <a:highlight>
                  <a:srgbClr val="FFFFFF"/>
                </a:highlight>
                <a:latin typeface="Calibri"/>
                <a:ea typeface="Calibri"/>
                <a:cs typeface="Calibri"/>
                <a:sym typeface="Calibri"/>
              </a:rPr>
              <a:t>* </a:t>
            </a:r>
            <a:r>
              <a:rPr lang="en" sz="1300">
                <a:solidFill>
                  <a:schemeClr val="dk1"/>
                </a:solidFill>
                <a:latin typeface="Calibri"/>
                <a:ea typeface="Calibri"/>
                <a:cs typeface="Calibri"/>
                <a:sym typeface="Calibri"/>
              </a:rPr>
              <a:t>height </a:t>
            </a:r>
            <a:r>
              <a:rPr lang="en" sz="1200">
                <a:solidFill>
                  <a:schemeClr val="dk1"/>
                </a:solidFill>
                <a:latin typeface="Calibri"/>
                <a:ea typeface="Calibri"/>
                <a:cs typeface="Calibri"/>
                <a:sym typeface="Calibri"/>
              </a:rPr>
              <a:t>+ </a:t>
            </a:r>
            <a:r>
              <a:rPr lang="en" sz="1300">
                <a:solidFill>
                  <a:srgbClr val="202122"/>
                </a:solidFill>
                <a:highlight>
                  <a:srgbClr val="F8F9FA"/>
                </a:highlight>
                <a:latin typeface="Calibri"/>
                <a:ea typeface="Calibri"/>
                <a:cs typeface="Calibri"/>
                <a:sym typeface="Calibri"/>
              </a:rPr>
              <a:t>β2</a:t>
            </a:r>
            <a:r>
              <a:rPr b="1" lang="en" sz="1300">
                <a:solidFill>
                  <a:srgbClr val="202122"/>
                </a:solidFill>
                <a:highlight>
                  <a:srgbClr val="FFFFFF"/>
                </a:highlight>
                <a:latin typeface="Calibri"/>
                <a:ea typeface="Calibri"/>
                <a:cs typeface="Calibri"/>
                <a:sym typeface="Calibri"/>
              </a:rPr>
              <a:t> * </a:t>
            </a:r>
            <a:r>
              <a:rPr lang="en" sz="1300">
                <a:solidFill>
                  <a:schemeClr val="dk1"/>
                </a:solidFill>
                <a:latin typeface="Calibri"/>
                <a:ea typeface="Calibri"/>
                <a:cs typeface="Calibri"/>
                <a:sym typeface="Calibri"/>
              </a:rPr>
              <a:t>age</a:t>
            </a:r>
            <a:endParaRPr sz="1300">
              <a:solidFill>
                <a:schemeClr val="dk1"/>
              </a:solidFill>
              <a:latin typeface="Calibri"/>
              <a:ea typeface="Calibri"/>
              <a:cs typeface="Calibri"/>
              <a:sym typeface="Calibri"/>
            </a:endParaRPr>
          </a:p>
        </p:txBody>
      </p:sp>
      <p:sp>
        <p:nvSpPr>
          <p:cNvPr id="101" name="Google Shape;101;p19"/>
          <p:cNvSpPr txBox="1"/>
          <p:nvPr/>
        </p:nvSpPr>
        <p:spPr>
          <a:xfrm>
            <a:off x="311700" y="2142625"/>
            <a:ext cx="26325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latin typeface="Calibri"/>
                <a:ea typeface="Calibri"/>
                <a:cs typeface="Calibri"/>
                <a:sym typeface="Calibri"/>
              </a:rPr>
              <a:t>Models</a:t>
            </a:r>
            <a:endParaRPr>
              <a:solidFill>
                <a:schemeClr val="dk1"/>
              </a:solidFill>
              <a:latin typeface="Calibri"/>
              <a:ea typeface="Calibri"/>
              <a:cs typeface="Calibri"/>
              <a:sym typeface="Calibri"/>
            </a:endParaRPr>
          </a:p>
        </p:txBody>
      </p:sp>
      <p:sp>
        <p:nvSpPr>
          <p:cNvPr id="102" name="Google Shape;102;p19"/>
          <p:cNvSpPr txBox="1"/>
          <p:nvPr/>
        </p:nvSpPr>
        <p:spPr>
          <a:xfrm>
            <a:off x="5945450" y="2482875"/>
            <a:ext cx="3094800" cy="61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200">
                <a:solidFill>
                  <a:schemeClr val="dk1"/>
                </a:solidFill>
                <a:latin typeface="Calibri"/>
                <a:ea typeface="Calibri"/>
                <a:cs typeface="Calibri"/>
                <a:sym typeface="Calibri"/>
              </a:rPr>
              <a:t>Liking dogs ~ intercept + </a:t>
            </a:r>
            <a:r>
              <a:rPr lang="en" sz="1300">
                <a:solidFill>
                  <a:srgbClr val="202122"/>
                </a:solidFill>
                <a:highlight>
                  <a:srgbClr val="F8F9FA"/>
                </a:highlight>
                <a:latin typeface="Calibri"/>
                <a:ea typeface="Calibri"/>
                <a:cs typeface="Calibri"/>
                <a:sym typeface="Calibri"/>
              </a:rPr>
              <a:t>β</a:t>
            </a:r>
            <a:r>
              <a:rPr lang="en" sz="1300">
                <a:solidFill>
                  <a:srgbClr val="202122"/>
                </a:solidFill>
                <a:highlight>
                  <a:srgbClr val="FFFFFF"/>
                </a:highlight>
                <a:latin typeface="Calibri"/>
                <a:ea typeface="Calibri"/>
                <a:cs typeface="Calibri"/>
                <a:sym typeface="Calibri"/>
              </a:rPr>
              <a:t>1</a:t>
            </a:r>
            <a:r>
              <a:rPr b="1" lang="en" sz="1300">
                <a:solidFill>
                  <a:srgbClr val="202122"/>
                </a:solidFill>
                <a:highlight>
                  <a:srgbClr val="FFFFFF"/>
                </a:highlight>
                <a:latin typeface="Calibri"/>
                <a:ea typeface="Calibri"/>
                <a:cs typeface="Calibri"/>
                <a:sym typeface="Calibri"/>
              </a:rPr>
              <a:t>* </a:t>
            </a:r>
            <a:r>
              <a:rPr lang="en" sz="1300">
                <a:solidFill>
                  <a:schemeClr val="dk1"/>
                </a:solidFill>
                <a:latin typeface="Calibri"/>
                <a:ea typeface="Calibri"/>
                <a:cs typeface="Calibri"/>
                <a:sym typeface="Calibri"/>
              </a:rPr>
              <a:t>height </a:t>
            </a:r>
            <a:r>
              <a:rPr lang="en" sz="1200">
                <a:solidFill>
                  <a:schemeClr val="dk1"/>
                </a:solidFill>
                <a:latin typeface="Calibri"/>
                <a:ea typeface="Calibri"/>
                <a:cs typeface="Calibri"/>
                <a:sym typeface="Calibri"/>
              </a:rPr>
              <a:t>+ </a:t>
            </a:r>
            <a:r>
              <a:rPr lang="en" sz="1300">
                <a:solidFill>
                  <a:srgbClr val="202122"/>
                </a:solidFill>
                <a:highlight>
                  <a:srgbClr val="F8F9FA"/>
                </a:highlight>
                <a:latin typeface="Calibri"/>
                <a:ea typeface="Calibri"/>
                <a:cs typeface="Calibri"/>
                <a:sym typeface="Calibri"/>
              </a:rPr>
              <a:t>β2</a:t>
            </a:r>
            <a:r>
              <a:rPr b="1" lang="en" sz="1300">
                <a:solidFill>
                  <a:srgbClr val="202122"/>
                </a:solidFill>
                <a:highlight>
                  <a:srgbClr val="FFFFFF"/>
                </a:highlight>
                <a:latin typeface="Calibri"/>
                <a:ea typeface="Calibri"/>
                <a:cs typeface="Calibri"/>
                <a:sym typeface="Calibri"/>
              </a:rPr>
              <a:t> * </a:t>
            </a:r>
            <a:r>
              <a:rPr lang="en" sz="1300">
                <a:solidFill>
                  <a:schemeClr val="dk1"/>
                </a:solidFill>
                <a:latin typeface="Calibri"/>
                <a:ea typeface="Calibri"/>
                <a:cs typeface="Calibri"/>
                <a:sym typeface="Calibri"/>
              </a:rPr>
              <a:t>age + </a:t>
            </a:r>
            <a:r>
              <a:rPr lang="en" sz="1300">
                <a:solidFill>
                  <a:srgbClr val="202122"/>
                </a:solidFill>
                <a:highlight>
                  <a:srgbClr val="F8F9FA"/>
                </a:highlight>
                <a:latin typeface="Calibri"/>
                <a:ea typeface="Calibri"/>
                <a:cs typeface="Calibri"/>
                <a:sym typeface="Calibri"/>
              </a:rPr>
              <a:t>βn * n</a:t>
            </a:r>
            <a:endParaRPr sz="1300">
              <a:solidFill>
                <a:schemeClr val="dk1"/>
              </a:solidFill>
              <a:latin typeface="Calibri"/>
              <a:ea typeface="Calibri"/>
              <a:cs typeface="Calibri"/>
              <a:sym typeface="Calibri"/>
            </a:endParaRPr>
          </a:p>
        </p:txBody>
      </p:sp>
      <p:pic>
        <p:nvPicPr>
          <p:cNvPr id="103" name="Google Shape;103;p19"/>
          <p:cNvPicPr preferRelativeResize="0"/>
          <p:nvPr/>
        </p:nvPicPr>
        <p:blipFill rotWithShape="1">
          <a:blip r:embed="rId3">
            <a:alphaModFix/>
          </a:blip>
          <a:srcRect b="8386" l="54304" r="1131" t="2581"/>
          <a:stretch/>
        </p:blipFill>
        <p:spPr>
          <a:xfrm>
            <a:off x="267438" y="3097475"/>
            <a:ext cx="2665975" cy="1901425"/>
          </a:xfrm>
          <a:prstGeom prst="rect">
            <a:avLst/>
          </a:prstGeom>
          <a:noFill/>
          <a:ln>
            <a:noFill/>
          </a:ln>
        </p:spPr>
      </p:pic>
      <p:pic>
        <p:nvPicPr>
          <p:cNvPr id="104" name="Google Shape;104;p19"/>
          <p:cNvPicPr preferRelativeResize="0"/>
          <p:nvPr/>
        </p:nvPicPr>
        <p:blipFill rotWithShape="1">
          <a:blip r:embed="rId4">
            <a:alphaModFix/>
          </a:blip>
          <a:srcRect b="8225" l="3381" r="51769" t="5827"/>
          <a:stretch/>
        </p:blipFill>
        <p:spPr>
          <a:xfrm>
            <a:off x="3164800" y="3068150"/>
            <a:ext cx="2701645" cy="1960075"/>
          </a:xfrm>
          <a:prstGeom prst="rect">
            <a:avLst/>
          </a:prstGeom>
          <a:noFill/>
          <a:ln>
            <a:noFill/>
          </a:ln>
        </p:spPr>
      </p:pic>
      <p:pic>
        <p:nvPicPr>
          <p:cNvPr id="105" name="Google Shape;105;p19"/>
          <p:cNvPicPr preferRelativeResize="0"/>
          <p:nvPr/>
        </p:nvPicPr>
        <p:blipFill rotWithShape="1">
          <a:blip r:embed="rId4">
            <a:alphaModFix/>
          </a:blip>
          <a:srcRect b="8225" l="53937" r="-69" t="5827"/>
          <a:stretch/>
        </p:blipFill>
        <p:spPr>
          <a:xfrm>
            <a:off x="6097849" y="3068150"/>
            <a:ext cx="2778899" cy="1960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1" name="Google Shape;111;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2" name="Google Shape;112;p2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8" name="Google Shape;118;p21"/>
          <p:cNvSpPr txBox="1"/>
          <p:nvPr>
            <p:ph idx="1" type="body"/>
          </p:nvPr>
        </p:nvSpPr>
        <p:spPr>
          <a:xfrm>
            <a:off x="311700" y="1152475"/>
            <a:ext cx="5520600" cy="3416400"/>
          </a:xfrm>
          <a:prstGeom prst="rect">
            <a:avLst/>
          </a:prstGeom>
        </p:spPr>
        <p:txBody>
          <a:bodyPr anchorCtr="0" anchor="t" bIns="91425" lIns="91425" spcFirstLastPara="1" rIns="91425" wrap="square" tIns="91425">
            <a:normAutofit/>
          </a:bodyPr>
          <a:lstStyle/>
          <a:p>
            <a:pPr indent="0" lvl="0" marL="0" rtl="0" algn="l">
              <a:lnSpc>
                <a:spcPct val="90000"/>
              </a:lnSpc>
              <a:spcBef>
                <a:spcPts val="1000"/>
              </a:spcBef>
              <a:spcAft>
                <a:spcPts val="0"/>
              </a:spcAft>
              <a:buClr>
                <a:schemeClr val="dk1"/>
              </a:buClr>
              <a:buSzPts val="1100"/>
              <a:buFont typeface="Arial"/>
              <a:buNone/>
            </a:pPr>
            <a:r>
              <a:t/>
            </a:r>
            <a:endParaRPr sz="2400">
              <a:solidFill>
                <a:srgbClr val="1F4E79"/>
              </a:solidFill>
              <a:latin typeface="Calibri"/>
              <a:ea typeface="Calibri"/>
              <a:cs typeface="Calibri"/>
              <a:sym typeface="Calibri"/>
            </a:endParaRPr>
          </a:p>
          <a:p>
            <a:pPr indent="0" lvl="0" marL="0" rtl="0" algn="l">
              <a:spcBef>
                <a:spcPts val="0"/>
              </a:spcBef>
              <a:spcAft>
                <a:spcPts val="1200"/>
              </a:spcAft>
              <a:buNone/>
            </a:pPr>
            <a:r>
              <a:t/>
            </a:r>
            <a:endParaRPr/>
          </a:p>
        </p:txBody>
      </p:sp>
      <p:pic>
        <p:nvPicPr>
          <p:cNvPr id="119" name="Google Shape;119;p21"/>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FA3A3F63AB5A4CB7545F4A4F5DA748" ma:contentTypeVersion="8" ma:contentTypeDescription="Create a new document." ma:contentTypeScope="" ma:versionID="5b86aa85beb5c5be497d650d2735d04b">
  <xsd:schema xmlns:xsd="http://www.w3.org/2001/XMLSchema" xmlns:xs="http://www.w3.org/2001/XMLSchema" xmlns:p="http://schemas.microsoft.com/office/2006/metadata/properties" xmlns:ns2="46f2f5ee-1d06-48d0-a48b-171d8a5db8c4" xmlns:ns3="a71d853a-9160-4b06-8871-a2258eaa9eee" targetNamespace="http://schemas.microsoft.com/office/2006/metadata/properties" ma:root="true" ma:fieldsID="d5a243d464bd3cd7a316a20985c255ec" ns2:_="" ns3:_="">
    <xsd:import namespace="46f2f5ee-1d06-48d0-a48b-171d8a5db8c4"/>
    <xsd:import namespace="a71d853a-9160-4b06-8871-a2258eaa9ee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f2f5ee-1d06-48d0-a48b-171d8a5db8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1d853a-9160-4b06-8871-a2258eaa9ee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E6EF2A-58FC-4B9C-8C7F-54A69601C5AC}"/>
</file>

<file path=customXml/itemProps2.xml><?xml version="1.0" encoding="utf-8"?>
<ds:datastoreItem xmlns:ds="http://schemas.openxmlformats.org/officeDocument/2006/customXml" ds:itemID="{664E88FB-CFF9-47AC-9D80-F60F63721406}"/>
</file>

<file path=customXml/itemProps3.xml><?xml version="1.0" encoding="utf-8"?>
<ds:datastoreItem xmlns:ds="http://schemas.openxmlformats.org/officeDocument/2006/customXml" ds:itemID="{11DF9EDB-AEA8-4EBC-85E2-F4A609F3EB3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0x010100D8FA3A3F63AB5A4CB7545F4A4F5DA748</vt:lpwstr>
  </property>
</Properties>
</file>