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4"/>
  </p:sldMasterIdLst>
  <p:notesMasterIdLst>
    <p:notesMasterId r:id="rId57"/>
  </p:notesMasterIdLst>
  <p:sldIdLst>
    <p:sldId id="256"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8" r:id="rId30"/>
    <p:sldId id="286" r:id="rId31"/>
    <p:sldId id="287" r:id="rId32"/>
    <p:sldId id="289" r:id="rId33"/>
    <p:sldId id="290" r:id="rId34"/>
    <p:sldId id="291" r:id="rId35"/>
    <p:sldId id="292" r:id="rId36"/>
    <p:sldId id="294" r:id="rId37"/>
    <p:sldId id="293" r:id="rId38"/>
    <p:sldId id="295" r:id="rId39"/>
    <p:sldId id="296" r:id="rId40"/>
    <p:sldId id="297" r:id="rId41"/>
    <p:sldId id="300" r:id="rId42"/>
    <p:sldId id="301" r:id="rId43"/>
    <p:sldId id="310" r:id="rId44"/>
    <p:sldId id="302" r:id="rId45"/>
    <p:sldId id="303" r:id="rId46"/>
    <p:sldId id="309" r:id="rId47"/>
    <p:sldId id="311" r:id="rId48"/>
    <p:sldId id="312" r:id="rId49"/>
    <p:sldId id="313" r:id="rId50"/>
    <p:sldId id="314" r:id="rId51"/>
    <p:sldId id="315" r:id="rId52"/>
    <p:sldId id="316" r:id="rId53"/>
    <p:sldId id="317" r:id="rId54"/>
    <p:sldId id="318" r:id="rId55"/>
    <p:sldId id="319"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9CA"/>
    <a:srgbClr val="F6BE00"/>
    <a:srgbClr val="D6D2C4"/>
    <a:srgbClr val="B2E2ED"/>
    <a:srgbClr val="00FFFF"/>
    <a:srgbClr val="00FDFF"/>
    <a:srgbClr val="A4DBE8"/>
    <a:srgbClr val="BBC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976"/>
    <p:restoredTop sz="77606" autoAdjust="0"/>
  </p:normalViewPr>
  <p:slideViewPr>
    <p:cSldViewPr snapToGrid="0" snapToObjects="1">
      <p:cViewPr varScale="1">
        <p:scale>
          <a:sx n="148" d="100"/>
          <a:sy n="148" d="100"/>
        </p:scale>
        <p:origin x="132" y="5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EE1CD-6EDF-5C43-ACE9-942F6C137C3E}"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55201-7865-8744-8A9B-9F5FC03C5C4C}" type="slidenum">
              <a:rPr lang="en-US" smtClean="0"/>
              <a:t>‹#›</a:t>
            </a:fld>
            <a:endParaRPr lang="en-US"/>
          </a:p>
        </p:txBody>
      </p:sp>
    </p:spTree>
    <p:extLst>
      <p:ext uri="{BB962C8B-B14F-4D97-AF65-F5344CB8AC3E}">
        <p14:creationId xmlns:p14="http://schemas.microsoft.com/office/powerpoint/2010/main" val="17761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a:t>
            </a:fld>
            <a:endParaRPr lang="en-US"/>
          </a:p>
        </p:txBody>
      </p:sp>
    </p:spTree>
    <p:extLst>
      <p:ext uri="{BB962C8B-B14F-4D97-AF65-F5344CB8AC3E}">
        <p14:creationId xmlns:p14="http://schemas.microsoft.com/office/powerpoint/2010/main" val="46961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10</a:t>
            </a:fld>
            <a:endParaRPr lang="en-US"/>
          </a:p>
        </p:txBody>
      </p:sp>
    </p:spTree>
    <p:extLst>
      <p:ext uri="{BB962C8B-B14F-4D97-AF65-F5344CB8AC3E}">
        <p14:creationId xmlns:p14="http://schemas.microsoft.com/office/powerpoint/2010/main" val="350474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11</a:t>
            </a:fld>
            <a:endParaRPr lang="en-US"/>
          </a:p>
        </p:txBody>
      </p:sp>
    </p:spTree>
    <p:extLst>
      <p:ext uri="{BB962C8B-B14F-4D97-AF65-F5344CB8AC3E}">
        <p14:creationId xmlns:p14="http://schemas.microsoft.com/office/powerpoint/2010/main" val="53257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12</a:t>
            </a:fld>
            <a:endParaRPr lang="en-US"/>
          </a:p>
        </p:txBody>
      </p:sp>
    </p:spTree>
    <p:extLst>
      <p:ext uri="{BB962C8B-B14F-4D97-AF65-F5344CB8AC3E}">
        <p14:creationId xmlns:p14="http://schemas.microsoft.com/office/powerpoint/2010/main" val="12993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13</a:t>
            </a:fld>
            <a:endParaRPr lang="en-US"/>
          </a:p>
        </p:txBody>
      </p:sp>
    </p:spTree>
    <p:extLst>
      <p:ext uri="{BB962C8B-B14F-4D97-AF65-F5344CB8AC3E}">
        <p14:creationId xmlns:p14="http://schemas.microsoft.com/office/powerpoint/2010/main" val="4152765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14</a:t>
            </a:fld>
            <a:endParaRPr lang="en-US"/>
          </a:p>
        </p:txBody>
      </p:sp>
    </p:spTree>
    <p:extLst>
      <p:ext uri="{BB962C8B-B14F-4D97-AF65-F5344CB8AC3E}">
        <p14:creationId xmlns:p14="http://schemas.microsoft.com/office/powerpoint/2010/main" val="237269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15</a:t>
            </a:fld>
            <a:endParaRPr lang="en-US"/>
          </a:p>
        </p:txBody>
      </p:sp>
    </p:spTree>
    <p:extLst>
      <p:ext uri="{BB962C8B-B14F-4D97-AF65-F5344CB8AC3E}">
        <p14:creationId xmlns:p14="http://schemas.microsoft.com/office/powerpoint/2010/main" val="1436127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16</a:t>
            </a:fld>
            <a:endParaRPr lang="en-US"/>
          </a:p>
        </p:txBody>
      </p:sp>
    </p:spTree>
    <p:extLst>
      <p:ext uri="{BB962C8B-B14F-4D97-AF65-F5344CB8AC3E}">
        <p14:creationId xmlns:p14="http://schemas.microsoft.com/office/powerpoint/2010/main" val="72883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17</a:t>
            </a:fld>
            <a:endParaRPr lang="en-US"/>
          </a:p>
        </p:txBody>
      </p:sp>
    </p:spTree>
    <p:extLst>
      <p:ext uri="{BB962C8B-B14F-4D97-AF65-F5344CB8AC3E}">
        <p14:creationId xmlns:p14="http://schemas.microsoft.com/office/powerpoint/2010/main" val="847855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18</a:t>
            </a:fld>
            <a:endParaRPr lang="en-US"/>
          </a:p>
        </p:txBody>
      </p:sp>
    </p:spTree>
    <p:extLst>
      <p:ext uri="{BB962C8B-B14F-4D97-AF65-F5344CB8AC3E}">
        <p14:creationId xmlns:p14="http://schemas.microsoft.com/office/powerpoint/2010/main" val="234537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19</a:t>
            </a:fld>
            <a:endParaRPr lang="en-US"/>
          </a:p>
        </p:txBody>
      </p:sp>
    </p:spTree>
    <p:extLst>
      <p:ext uri="{BB962C8B-B14F-4D97-AF65-F5344CB8AC3E}">
        <p14:creationId xmlns:p14="http://schemas.microsoft.com/office/powerpoint/2010/main" val="75676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a:t>
            </a:fld>
            <a:endParaRPr lang="en-US"/>
          </a:p>
        </p:txBody>
      </p:sp>
    </p:spTree>
    <p:extLst>
      <p:ext uri="{BB962C8B-B14F-4D97-AF65-F5344CB8AC3E}">
        <p14:creationId xmlns:p14="http://schemas.microsoft.com/office/powerpoint/2010/main" val="2398297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20</a:t>
            </a:fld>
            <a:endParaRPr lang="en-US"/>
          </a:p>
        </p:txBody>
      </p:sp>
    </p:spTree>
    <p:extLst>
      <p:ext uri="{BB962C8B-B14F-4D97-AF65-F5344CB8AC3E}">
        <p14:creationId xmlns:p14="http://schemas.microsoft.com/office/powerpoint/2010/main" val="4208786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21</a:t>
            </a:fld>
            <a:endParaRPr lang="en-US"/>
          </a:p>
        </p:txBody>
      </p:sp>
    </p:spTree>
    <p:extLst>
      <p:ext uri="{BB962C8B-B14F-4D97-AF65-F5344CB8AC3E}">
        <p14:creationId xmlns:p14="http://schemas.microsoft.com/office/powerpoint/2010/main" val="315291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22</a:t>
            </a:fld>
            <a:endParaRPr lang="en-US"/>
          </a:p>
        </p:txBody>
      </p:sp>
    </p:spTree>
    <p:extLst>
      <p:ext uri="{BB962C8B-B14F-4D97-AF65-F5344CB8AC3E}">
        <p14:creationId xmlns:p14="http://schemas.microsoft.com/office/powerpoint/2010/main" val="3659799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23</a:t>
            </a:fld>
            <a:endParaRPr lang="en-US"/>
          </a:p>
        </p:txBody>
      </p:sp>
    </p:spTree>
    <p:extLst>
      <p:ext uri="{BB962C8B-B14F-4D97-AF65-F5344CB8AC3E}">
        <p14:creationId xmlns:p14="http://schemas.microsoft.com/office/powerpoint/2010/main" val="944767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24</a:t>
            </a:fld>
            <a:endParaRPr lang="en-US"/>
          </a:p>
        </p:txBody>
      </p:sp>
    </p:spTree>
    <p:extLst>
      <p:ext uri="{BB962C8B-B14F-4D97-AF65-F5344CB8AC3E}">
        <p14:creationId xmlns:p14="http://schemas.microsoft.com/office/powerpoint/2010/main" val="4281428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25</a:t>
            </a:fld>
            <a:endParaRPr lang="en-US"/>
          </a:p>
        </p:txBody>
      </p:sp>
    </p:spTree>
    <p:extLst>
      <p:ext uri="{BB962C8B-B14F-4D97-AF65-F5344CB8AC3E}">
        <p14:creationId xmlns:p14="http://schemas.microsoft.com/office/powerpoint/2010/main" val="1391461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26</a:t>
            </a:fld>
            <a:endParaRPr lang="en-US"/>
          </a:p>
        </p:txBody>
      </p:sp>
    </p:spTree>
    <p:extLst>
      <p:ext uri="{BB962C8B-B14F-4D97-AF65-F5344CB8AC3E}">
        <p14:creationId xmlns:p14="http://schemas.microsoft.com/office/powerpoint/2010/main" val="3293772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27</a:t>
            </a:fld>
            <a:endParaRPr lang="en-US"/>
          </a:p>
        </p:txBody>
      </p:sp>
    </p:spTree>
    <p:extLst>
      <p:ext uri="{BB962C8B-B14F-4D97-AF65-F5344CB8AC3E}">
        <p14:creationId xmlns:p14="http://schemas.microsoft.com/office/powerpoint/2010/main" val="2564266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28</a:t>
            </a:fld>
            <a:endParaRPr lang="en-US"/>
          </a:p>
        </p:txBody>
      </p:sp>
    </p:spTree>
    <p:extLst>
      <p:ext uri="{BB962C8B-B14F-4D97-AF65-F5344CB8AC3E}">
        <p14:creationId xmlns:p14="http://schemas.microsoft.com/office/powerpoint/2010/main" val="4184004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29</a:t>
            </a:fld>
            <a:endParaRPr lang="en-US"/>
          </a:p>
        </p:txBody>
      </p:sp>
    </p:spTree>
    <p:extLst>
      <p:ext uri="{BB962C8B-B14F-4D97-AF65-F5344CB8AC3E}">
        <p14:creationId xmlns:p14="http://schemas.microsoft.com/office/powerpoint/2010/main" val="377062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3</a:t>
            </a:fld>
            <a:endParaRPr lang="en-US"/>
          </a:p>
        </p:txBody>
      </p:sp>
    </p:spTree>
    <p:extLst>
      <p:ext uri="{BB962C8B-B14F-4D97-AF65-F5344CB8AC3E}">
        <p14:creationId xmlns:p14="http://schemas.microsoft.com/office/powerpoint/2010/main" val="1209979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30</a:t>
            </a:fld>
            <a:endParaRPr lang="en-US"/>
          </a:p>
        </p:txBody>
      </p:sp>
    </p:spTree>
    <p:extLst>
      <p:ext uri="{BB962C8B-B14F-4D97-AF65-F5344CB8AC3E}">
        <p14:creationId xmlns:p14="http://schemas.microsoft.com/office/powerpoint/2010/main" val="704108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31</a:t>
            </a:fld>
            <a:endParaRPr lang="en-US"/>
          </a:p>
        </p:txBody>
      </p:sp>
    </p:spTree>
    <p:extLst>
      <p:ext uri="{BB962C8B-B14F-4D97-AF65-F5344CB8AC3E}">
        <p14:creationId xmlns:p14="http://schemas.microsoft.com/office/powerpoint/2010/main" val="1918040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32</a:t>
            </a:fld>
            <a:endParaRPr lang="en-US"/>
          </a:p>
        </p:txBody>
      </p:sp>
    </p:spTree>
    <p:extLst>
      <p:ext uri="{BB962C8B-B14F-4D97-AF65-F5344CB8AC3E}">
        <p14:creationId xmlns:p14="http://schemas.microsoft.com/office/powerpoint/2010/main" val="169000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33</a:t>
            </a:fld>
            <a:endParaRPr lang="en-US"/>
          </a:p>
        </p:txBody>
      </p:sp>
    </p:spTree>
    <p:extLst>
      <p:ext uri="{BB962C8B-B14F-4D97-AF65-F5344CB8AC3E}">
        <p14:creationId xmlns:p14="http://schemas.microsoft.com/office/powerpoint/2010/main" val="301832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34</a:t>
            </a:fld>
            <a:endParaRPr lang="en-US"/>
          </a:p>
        </p:txBody>
      </p:sp>
    </p:spTree>
    <p:extLst>
      <p:ext uri="{BB962C8B-B14F-4D97-AF65-F5344CB8AC3E}">
        <p14:creationId xmlns:p14="http://schemas.microsoft.com/office/powerpoint/2010/main" val="744954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i="0"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35</a:t>
            </a:fld>
            <a:endParaRPr lang="en-US"/>
          </a:p>
        </p:txBody>
      </p:sp>
    </p:spTree>
    <p:extLst>
      <p:ext uri="{BB962C8B-B14F-4D97-AF65-F5344CB8AC3E}">
        <p14:creationId xmlns:p14="http://schemas.microsoft.com/office/powerpoint/2010/main" val="2033141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36</a:t>
            </a:fld>
            <a:endParaRPr lang="en-US"/>
          </a:p>
        </p:txBody>
      </p:sp>
    </p:spTree>
    <p:extLst>
      <p:ext uri="{BB962C8B-B14F-4D97-AF65-F5344CB8AC3E}">
        <p14:creationId xmlns:p14="http://schemas.microsoft.com/office/powerpoint/2010/main" val="1721954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37</a:t>
            </a:fld>
            <a:endParaRPr lang="en-US"/>
          </a:p>
        </p:txBody>
      </p:sp>
    </p:spTree>
    <p:extLst>
      <p:ext uri="{BB962C8B-B14F-4D97-AF65-F5344CB8AC3E}">
        <p14:creationId xmlns:p14="http://schemas.microsoft.com/office/powerpoint/2010/main" val="1150149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GLM is used to identify regions of gray matter concentrations that are significantly related to the particular effects being studied. It’s a flexible framework that allows many different tests to be applied, ranging from group comparisons and identifying regions of gray matter concentration that are related to specified covariates, such as disease severity or age, to complex interactions between different effects of interest (Ashburner &amp; </a:t>
            </a:r>
            <a:r>
              <a:rPr lang="en-US" sz="1200" kern="1200" dirty="0" err="1">
                <a:solidFill>
                  <a:schemeClr val="tx1"/>
                </a:solidFill>
                <a:effectLst/>
                <a:latin typeface="+mn-lt"/>
                <a:ea typeface="+mn-ea"/>
                <a:cs typeface="+mn-cs"/>
              </a:rPr>
              <a:t>Friston</a:t>
            </a:r>
            <a:r>
              <a:rPr lang="en-US" sz="1200" kern="1200" dirty="0">
                <a:solidFill>
                  <a:schemeClr val="tx1"/>
                </a:solidFill>
                <a:effectLst/>
                <a:latin typeface="+mn-lt"/>
                <a:ea typeface="+mn-ea"/>
                <a:cs typeface="+mn-cs"/>
              </a:rPr>
              <a:t>, 2000). </a:t>
            </a:r>
            <a:endParaRPr lang="de-DE" sz="1200" kern="1200" dirty="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5"/>
          </p:nvPr>
        </p:nvSpPr>
        <p:spPr/>
        <p:txBody>
          <a:bodyPr/>
          <a:lstStyle/>
          <a:p>
            <a:fld id="{2FB7664E-E1DF-471B-A03B-9EC32A5FA265}" type="slidenum">
              <a:rPr lang="en-GB" smtClean="0"/>
              <a:t>39</a:t>
            </a:fld>
            <a:endParaRPr lang="en-GB"/>
          </a:p>
        </p:txBody>
      </p:sp>
    </p:spTree>
    <p:extLst>
      <p:ext uri="{BB962C8B-B14F-4D97-AF65-F5344CB8AC3E}">
        <p14:creationId xmlns:p14="http://schemas.microsoft.com/office/powerpoint/2010/main" val="2486539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General Linear Model, is used to model an observed signal in terms of an explanatory variable (also known as a regressor). </a:t>
            </a:r>
          </a:p>
          <a:p>
            <a:endParaRPr lang="en-GB" dirty="0"/>
          </a:p>
          <a:p>
            <a:r>
              <a:rPr lang="en-GB" dirty="0"/>
              <a:t>This signal could be a number of things depending on the experiment.</a:t>
            </a:r>
          </a:p>
          <a:p>
            <a:r>
              <a:rPr lang="en-GB" dirty="0"/>
              <a:t>Some Neuroimaging/VBM examples would be:</a:t>
            </a:r>
          </a:p>
          <a:p>
            <a:pPr marL="171450" indent="-171450">
              <a:buFontTx/>
              <a:buChar char="-"/>
            </a:pPr>
            <a:r>
              <a:rPr lang="en-GB" dirty="0"/>
              <a:t>experiment that looks at the timeseries from a single experiment, in which case our signal may be the BOLD timeseries in a given voxel</a:t>
            </a:r>
          </a:p>
          <a:p>
            <a:pPr marL="171450" indent="-171450">
              <a:buFontTx/>
              <a:buChar char="-"/>
            </a:pPr>
            <a:r>
              <a:rPr lang="en-GB" dirty="0"/>
              <a:t>An experiment that looks at a number of individuals in a group, in which case our signal may be the cortical thickness in different patients at a specific location</a:t>
            </a:r>
          </a:p>
        </p:txBody>
      </p:sp>
      <p:sp>
        <p:nvSpPr>
          <p:cNvPr id="4" name="Foliennummernplatzhalter 3"/>
          <p:cNvSpPr>
            <a:spLocks noGrp="1"/>
          </p:cNvSpPr>
          <p:nvPr>
            <p:ph type="sldNum" sz="quarter" idx="5"/>
          </p:nvPr>
        </p:nvSpPr>
        <p:spPr/>
        <p:txBody>
          <a:bodyPr/>
          <a:lstStyle/>
          <a:p>
            <a:fld id="{2FB7664E-E1DF-471B-A03B-9EC32A5FA265}" type="slidenum">
              <a:rPr lang="en-GB" smtClean="0"/>
              <a:t>40</a:t>
            </a:fld>
            <a:endParaRPr lang="en-GB"/>
          </a:p>
        </p:txBody>
      </p:sp>
    </p:spTree>
    <p:extLst>
      <p:ext uri="{BB962C8B-B14F-4D97-AF65-F5344CB8AC3E}">
        <p14:creationId xmlns:p14="http://schemas.microsoft.com/office/powerpoint/2010/main" val="162446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4</a:t>
            </a:fld>
            <a:endParaRPr lang="en-US"/>
          </a:p>
        </p:txBody>
      </p:sp>
    </p:spTree>
    <p:extLst>
      <p:ext uri="{BB962C8B-B14F-4D97-AF65-F5344CB8AC3E}">
        <p14:creationId xmlns:p14="http://schemas.microsoft.com/office/powerpoint/2010/main" val="1877474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So, as the GLM is a linear model it can scale regressors and sum the up to explain the data. </a:t>
            </a:r>
          </a:p>
          <a:p>
            <a:r>
              <a:rPr lang="en-GB" dirty="0"/>
              <a:t>The GLM therefore tries to see how one signal can fit the data. Or in other words, how does the regressor fit the data.</a:t>
            </a:r>
          </a:p>
        </p:txBody>
      </p:sp>
      <p:sp>
        <p:nvSpPr>
          <p:cNvPr id="4" name="Foliennummernplatzhalter 3"/>
          <p:cNvSpPr>
            <a:spLocks noGrp="1"/>
          </p:cNvSpPr>
          <p:nvPr>
            <p:ph type="sldNum" sz="quarter" idx="5"/>
          </p:nvPr>
        </p:nvSpPr>
        <p:spPr/>
        <p:txBody>
          <a:bodyPr/>
          <a:lstStyle/>
          <a:p>
            <a:fld id="{2FB7664E-E1DF-471B-A03B-9EC32A5FA265}" type="slidenum">
              <a:rPr lang="en-GB" smtClean="0"/>
              <a:t>41</a:t>
            </a:fld>
            <a:endParaRPr lang="en-GB"/>
          </a:p>
        </p:txBody>
      </p:sp>
    </p:spTree>
    <p:extLst>
      <p:ext uri="{BB962C8B-B14F-4D97-AF65-F5344CB8AC3E}">
        <p14:creationId xmlns:p14="http://schemas.microsoft.com/office/powerpoint/2010/main" val="787638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example by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MfD</a:t>
            </a:r>
            <a:r>
              <a:rPr lang="en-US" sz="1200" dirty="0">
                <a:effectLst/>
                <a:latin typeface="Calibri" panose="020F0502020204030204" pitchFamily="34" charset="0"/>
                <a:ea typeface="Calibri" panose="020F0502020204030204" pitchFamily="34" charset="0"/>
                <a:cs typeface="Times New Roman" panose="02020603050405020304" pitchFamily="18" charset="0"/>
              </a:rPr>
              <a:t> group 2009, we are looking at differences in Grey matter concentrations between a group of healthy controls and Alzheimer’s Disease patients.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add predictor variables for each to the GLM to assess whether there is a significant difference based on group.</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GLM controls for covariates that may affect GMC, so we are also investigating whether the differences in grey matter are still present when controlling for a covariate that may affect both groups (in this case life stress). As you can see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Global Volume</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included at the end as its own covariate. It is essential to account for this as differing volumes of brain regions will vary depending on the global brain volume.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Two way of incorporating information regarding global volume during our model building is to either use the “global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normalisaton</a:t>
            </a:r>
            <a:r>
              <a:rPr lang="en-US" sz="1200" dirty="0">
                <a:effectLst/>
                <a:latin typeface="Calibri" panose="020F0502020204030204" pitchFamily="34" charset="0"/>
                <a:ea typeface="Calibri" panose="020F0502020204030204" pitchFamily="34" charset="0"/>
                <a:cs typeface="Times New Roman" panose="02020603050405020304" pitchFamily="18" charset="0"/>
              </a:rPr>
              <a:t>” tab in SPM to specify this covariate, or to perform “proportional scaling,” which scales all voxels of the brain based on the total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incranial</a:t>
            </a:r>
            <a:r>
              <a:rPr lang="en-US" sz="1200" dirty="0">
                <a:effectLst/>
                <a:latin typeface="Calibri" panose="020F0502020204030204" pitchFamily="34" charset="0"/>
                <a:ea typeface="Calibri" panose="020F0502020204030204" pitchFamily="34" charset="0"/>
                <a:cs typeface="Times New Roman" panose="02020603050405020304" pitchFamily="18" charset="0"/>
              </a:rPr>
              <a:t> volume.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liennummernplatzhalter 3"/>
          <p:cNvSpPr>
            <a:spLocks noGrp="1"/>
          </p:cNvSpPr>
          <p:nvPr>
            <p:ph type="sldNum" sz="quarter" idx="5"/>
          </p:nvPr>
        </p:nvSpPr>
        <p:spPr/>
        <p:txBody>
          <a:bodyPr/>
          <a:lstStyle/>
          <a:p>
            <a:fld id="{78455201-7865-8744-8A9B-9F5FC03C5C4C}" type="slidenum">
              <a:rPr lang="en-US" smtClean="0"/>
              <a:t>42</a:t>
            </a:fld>
            <a:endParaRPr lang="en-US"/>
          </a:p>
        </p:txBody>
      </p:sp>
    </p:spTree>
    <p:extLst>
      <p:ext uri="{BB962C8B-B14F-4D97-AF65-F5344CB8AC3E}">
        <p14:creationId xmlns:p14="http://schemas.microsoft.com/office/powerpoint/2010/main" val="2289697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standard parametric statistical procedures (t-tests and F-tests) are used to test the hypotheses, so they are valid providing that the residuals, once fitted to the model, are independent and normally distributed. While the residuals should be independent, there are reasons to them not being normally distributed. Given that original segmented images contain values between 0 and 1, some numbers can be close to either extremes. Thus, only by smoothing the segmented images does the behavior of residuals become more normally distributed (Ashburner &amp; </a:t>
            </a:r>
            <a:r>
              <a:rPr lang="en-US" dirty="0" err="1"/>
              <a:t>Friston</a:t>
            </a:r>
            <a:r>
              <a:rPr lang="en-US" dirty="0"/>
              <a:t>, 2000). </a:t>
            </a:r>
          </a:p>
          <a:p>
            <a:endParaRPr lang="en-GB" dirty="0"/>
          </a:p>
        </p:txBody>
      </p:sp>
      <p:sp>
        <p:nvSpPr>
          <p:cNvPr id="4" name="Foliennummernplatzhalter 3"/>
          <p:cNvSpPr>
            <a:spLocks noGrp="1"/>
          </p:cNvSpPr>
          <p:nvPr>
            <p:ph type="sldNum" sz="quarter" idx="5"/>
          </p:nvPr>
        </p:nvSpPr>
        <p:spPr/>
        <p:txBody>
          <a:bodyPr/>
          <a:lstStyle/>
          <a:p>
            <a:fld id="{2FB7664E-E1DF-471B-A03B-9EC32A5FA265}" type="slidenum">
              <a:rPr lang="en-GB" smtClean="0"/>
              <a:t>43</a:t>
            </a:fld>
            <a:endParaRPr lang="en-GB"/>
          </a:p>
        </p:txBody>
      </p:sp>
    </p:spTree>
    <p:extLst>
      <p:ext uri="{BB962C8B-B14F-4D97-AF65-F5344CB8AC3E}">
        <p14:creationId xmlns:p14="http://schemas.microsoft.com/office/powerpoint/2010/main" val="35123857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 VBM we run an independent statistical test for every voxel. Thus, if we have 100,000 voxels, we run 100,000 tests. </a:t>
            </a:r>
          </a:p>
          <a:p>
            <a:r>
              <a:rPr lang="en-GB" sz="1200" kern="1200" dirty="0">
                <a:solidFill>
                  <a:schemeClr val="tx1"/>
                </a:solidFill>
                <a:effectLst/>
                <a:latin typeface="+mn-lt"/>
                <a:ea typeface="+mn-ea"/>
                <a:cs typeface="+mn-cs"/>
              </a:rPr>
              <a:t>The results of all these tests are clustered together and displayed as Statistical Parametric Maps, or in short, SPMs. </a:t>
            </a:r>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baseline="0" dirty="0"/>
              <a:t>SPMs are image processes with voxel values that are, under the null hypothesis, distributed according to a known probability density function, usually the specific T or F distributions. </a:t>
            </a:r>
          </a:p>
          <a:p>
            <a:r>
              <a:rPr lang="en-US" baseline="0" dirty="0"/>
              <a:t>So basically, </a:t>
            </a:r>
            <a:r>
              <a:rPr lang="en-GB" sz="1200" kern="1200" dirty="0">
                <a:solidFill>
                  <a:schemeClr val="tx1"/>
                </a:solidFill>
                <a:effectLst/>
                <a:latin typeface="+mn-lt"/>
                <a:ea typeface="+mn-ea"/>
                <a:cs typeface="+mn-cs"/>
              </a:rPr>
              <a:t>SPMs can display clusters of significance of grey matter concentrations, for example between two groups or between two variables of interest.</a:t>
            </a:r>
            <a:endParaRPr lang="de-DE" sz="1200" kern="1200" dirty="0">
              <a:solidFill>
                <a:schemeClr val="tx1"/>
              </a:solidFill>
              <a:effectLst/>
              <a:latin typeface="+mn-lt"/>
              <a:ea typeface="+mn-ea"/>
              <a:cs typeface="+mn-cs"/>
            </a:endParaRPr>
          </a:p>
          <a:p>
            <a:endParaRPr lang="en-GB" dirty="0"/>
          </a:p>
          <a:p>
            <a:endParaRPr lang="en-GB" dirty="0"/>
          </a:p>
        </p:txBody>
      </p:sp>
      <p:sp>
        <p:nvSpPr>
          <p:cNvPr id="4" name="Foliennummernplatzhalter 3"/>
          <p:cNvSpPr>
            <a:spLocks noGrp="1"/>
          </p:cNvSpPr>
          <p:nvPr>
            <p:ph type="sldNum" sz="quarter" idx="5"/>
          </p:nvPr>
        </p:nvSpPr>
        <p:spPr/>
        <p:txBody>
          <a:bodyPr/>
          <a:lstStyle/>
          <a:p>
            <a:fld id="{2FB7664E-E1DF-471B-A03B-9EC32A5FA265}" type="slidenum">
              <a:rPr lang="en-GB" smtClean="0"/>
              <a:t>44</a:t>
            </a:fld>
            <a:endParaRPr lang="en-GB"/>
          </a:p>
        </p:txBody>
      </p:sp>
    </p:spTree>
    <p:extLst>
      <p:ext uri="{BB962C8B-B14F-4D97-AF65-F5344CB8AC3E}">
        <p14:creationId xmlns:p14="http://schemas.microsoft.com/office/powerpoint/2010/main" val="1914952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since SPMs incorporate hundreds of thousands of tests, many false positives are generated.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example, a T-test with a p-value of &lt; 0.05 has a 5% chance of at least one false positive. With 100,000 tests, that would lead to 5,000 false positives.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fix this inherent issue with multiple comparisons, we need to employ statistical corrections to ensure the validity of our tests.</a:t>
            </a:r>
            <a:endParaRPr lang="de-DE" sz="1200" kern="1200" dirty="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5"/>
          </p:nvPr>
        </p:nvSpPr>
        <p:spPr/>
        <p:txBody>
          <a:bodyPr/>
          <a:lstStyle/>
          <a:p>
            <a:fld id="{2FB7664E-E1DF-471B-A03B-9EC32A5FA265}" type="slidenum">
              <a:rPr lang="en-GB" smtClean="0"/>
              <a:t>45</a:t>
            </a:fld>
            <a:endParaRPr lang="en-GB"/>
          </a:p>
        </p:txBody>
      </p:sp>
    </p:spTree>
    <p:extLst>
      <p:ext uri="{BB962C8B-B14F-4D97-AF65-F5344CB8AC3E}">
        <p14:creationId xmlns:p14="http://schemas.microsoft.com/office/powerpoint/2010/main" val="334586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So, there are three main corrections that we can use for multiple comparisons.</a:t>
            </a:r>
          </a:p>
          <a:p>
            <a:endParaRPr lang="en-GB" dirty="0"/>
          </a:p>
          <a:p>
            <a:r>
              <a:rPr lang="en-GB" dirty="0"/>
              <a:t>Bonferroni,</a:t>
            </a:r>
          </a:p>
          <a:p>
            <a:r>
              <a:rPr lang="en-GB" dirty="0"/>
              <a:t>False discovery Rate,</a:t>
            </a:r>
          </a:p>
          <a:p>
            <a:r>
              <a:rPr lang="en-GB" dirty="0"/>
              <a:t>And Random Field Theory/Family-Wise Error</a:t>
            </a:r>
          </a:p>
        </p:txBody>
      </p:sp>
      <p:sp>
        <p:nvSpPr>
          <p:cNvPr id="4" name="Foliennummernplatzhalter 3"/>
          <p:cNvSpPr>
            <a:spLocks noGrp="1"/>
          </p:cNvSpPr>
          <p:nvPr>
            <p:ph type="sldNum" sz="quarter" idx="5"/>
          </p:nvPr>
        </p:nvSpPr>
        <p:spPr/>
        <p:txBody>
          <a:bodyPr/>
          <a:lstStyle/>
          <a:p>
            <a:fld id="{2FB7664E-E1DF-471B-A03B-9EC32A5FA265}" type="slidenum">
              <a:rPr lang="en-GB" smtClean="0"/>
              <a:t>46</a:t>
            </a:fld>
            <a:endParaRPr lang="en-GB"/>
          </a:p>
        </p:txBody>
      </p:sp>
    </p:spTree>
    <p:extLst>
      <p:ext uri="{BB962C8B-B14F-4D97-AF65-F5344CB8AC3E}">
        <p14:creationId xmlns:p14="http://schemas.microsoft.com/office/powerpoint/2010/main" val="3553171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For Voxel Based Morphometry, Random Field theory is the best choice to use.</a:t>
            </a:r>
          </a:p>
        </p:txBody>
      </p:sp>
      <p:sp>
        <p:nvSpPr>
          <p:cNvPr id="4" name="Foliennummernplatzhalter 3"/>
          <p:cNvSpPr>
            <a:spLocks noGrp="1"/>
          </p:cNvSpPr>
          <p:nvPr>
            <p:ph type="sldNum" sz="quarter" idx="5"/>
          </p:nvPr>
        </p:nvSpPr>
        <p:spPr/>
        <p:txBody>
          <a:bodyPr/>
          <a:lstStyle/>
          <a:p>
            <a:fld id="{2FB7664E-E1DF-471B-A03B-9EC32A5FA265}" type="slidenum">
              <a:rPr lang="en-GB" smtClean="0"/>
              <a:t>47</a:t>
            </a:fld>
            <a:endParaRPr lang="en-GB"/>
          </a:p>
        </p:txBody>
      </p:sp>
    </p:spTree>
    <p:extLst>
      <p:ext uri="{BB962C8B-B14F-4D97-AF65-F5344CB8AC3E}">
        <p14:creationId xmlns:p14="http://schemas.microsoft.com/office/powerpoint/2010/main" val="3988263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Important to consider that we must look at peak wise corrections rather than cluster wise corrections. This is mainly due to smoothing of residuals not being uniformly distributed in VBM.</a:t>
            </a:r>
          </a:p>
          <a:p>
            <a:endParaRPr lang="en-GB" dirty="0"/>
          </a:p>
        </p:txBody>
      </p:sp>
      <p:sp>
        <p:nvSpPr>
          <p:cNvPr id="4" name="Foliennummernplatzhalter 3"/>
          <p:cNvSpPr>
            <a:spLocks noGrp="1"/>
          </p:cNvSpPr>
          <p:nvPr>
            <p:ph type="sldNum" sz="quarter" idx="5"/>
          </p:nvPr>
        </p:nvSpPr>
        <p:spPr/>
        <p:txBody>
          <a:bodyPr/>
          <a:lstStyle/>
          <a:p>
            <a:fld id="{2FB7664E-E1DF-471B-A03B-9EC32A5FA265}" type="slidenum">
              <a:rPr lang="en-GB" smtClean="0"/>
              <a:t>48</a:t>
            </a:fld>
            <a:endParaRPr lang="en-GB"/>
          </a:p>
        </p:txBody>
      </p:sp>
    </p:spTree>
    <p:extLst>
      <p:ext uri="{BB962C8B-B14F-4D97-AF65-F5344CB8AC3E}">
        <p14:creationId xmlns:p14="http://schemas.microsoft.com/office/powerpoint/2010/main" val="3435702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in a previous slide with the GLM equation example, global brain volume is a constant covariate that needs to be accounted for in our statistical analysis. Brain volume in a specific region would be smaller or larger in one brain or the other depending on the whole brain volume. Regional studies must therefore correct for this by accounting for either Total Grey Matter volume or Total Intra-cranial volume, but this largely depends on your research question.</a:t>
            </a:r>
            <a:endParaRPr lang="de-DE" sz="1200" kern="1200" dirty="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5"/>
          </p:nvPr>
        </p:nvSpPr>
        <p:spPr/>
        <p:txBody>
          <a:bodyPr/>
          <a:lstStyle/>
          <a:p>
            <a:fld id="{2FB7664E-E1DF-471B-A03B-9EC32A5FA265}" type="slidenum">
              <a:rPr lang="en-GB" smtClean="0"/>
              <a:t>49</a:t>
            </a:fld>
            <a:endParaRPr lang="en-GB"/>
          </a:p>
        </p:txBody>
      </p:sp>
    </p:spTree>
    <p:extLst>
      <p:ext uri="{BB962C8B-B14F-4D97-AF65-F5344CB8AC3E}">
        <p14:creationId xmlns:p14="http://schemas.microsoft.com/office/powerpoint/2010/main" val="352744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Here is a brief example of Global Effects:</a:t>
            </a:r>
          </a:p>
          <a:p>
            <a:endParaRPr lang="en-GB" dirty="0"/>
          </a:p>
          <a:p>
            <a:r>
              <a:rPr lang="en-GB" dirty="0"/>
              <a:t>So we can see “Brain (</a:t>
            </a:r>
            <a:r>
              <a:rPr lang="en-GB" dirty="0" err="1"/>
              <a:t>i</a:t>
            </a:r>
            <a:r>
              <a:rPr lang="en-GB" dirty="0"/>
              <a:t>)” is overall thinner than “Brain (ii)”. However, if we are conducting regional studies, and our are of interest is this right area of these brains, then we see that “Brain (</a:t>
            </a:r>
            <a:r>
              <a:rPr lang="en-GB" dirty="0" err="1"/>
              <a:t>i</a:t>
            </a:r>
            <a:r>
              <a:rPr lang="en-GB" dirty="0"/>
              <a:t>)” is THICKER than Brain (ii) in that specific area, RELATIVE to it’s whole brain volume.</a:t>
            </a:r>
          </a:p>
        </p:txBody>
      </p:sp>
      <p:sp>
        <p:nvSpPr>
          <p:cNvPr id="4" name="Foliennummernplatzhalter 3"/>
          <p:cNvSpPr>
            <a:spLocks noGrp="1"/>
          </p:cNvSpPr>
          <p:nvPr>
            <p:ph type="sldNum" sz="quarter" idx="5"/>
          </p:nvPr>
        </p:nvSpPr>
        <p:spPr/>
        <p:txBody>
          <a:bodyPr/>
          <a:lstStyle/>
          <a:p>
            <a:fld id="{2FB7664E-E1DF-471B-A03B-9EC32A5FA265}" type="slidenum">
              <a:rPr lang="en-GB" smtClean="0"/>
              <a:t>50</a:t>
            </a:fld>
            <a:endParaRPr lang="en-GB"/>
          </a:p>
        </p:txBody>
      </p:sp>
    </p:spTree>
    <p:extLst>
      <p:ext uri="{BB962C8B-B14F-4D97-AF65-F5344CB8AC3E}">
        <p14:creationId xmlns:p14="http://schemas.microsoft.com/office/powerpoint/2010/main" val="331535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5</a:t>
            </a:fld>
            <a:endParaRPr lang="en-US"/>
          </a:p>
        </p:txBody>
      </p:sp>
    </p:spTree>
    <p:extLst>
      <p:ext uri="{BB962C8B-B14F-4D97-AF65-F5344CB8AC3E}">
        <p14:creationId xmlns:p14="http://schemas.microsoft.com/office/powerpoint/2010/main" val="35996459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So to recap, the maintaining of statistical validity is very important in VBM, as it works on the assumption that intensity errors are normally distributed (which should be ensured via Gaussian Smoothing). </a:t>
            </a:r>
          </a:p>
          <a:p>
            <a:r>
              <a:rPr lang="en-GB" dirty="0"/>
              <a:t>However, as I talked about in previous slides, the smoothed images are not always normally distributed, and this effect is even more pronounced when we compare single subject to group studies, which tends to inflate false-positive rates. But the inflated false positives can be counterbalanced by using groups that are equal in size.</a:t>
            </a:r>
          </a:p>
        </p:txBody>
      </p:sp>
      <p:sp>
        <p:nvSpPr>
          <p:cNvPr id="4" name="Foliennummernplatzhalter 3"/>
          <p:cNvSpPr>
            <a:spLocks noGrp="1"/>
          </p:cNvSpPr>
          <p:nvPr>
            <p:ph type="sldNum" sz="quarter" idx="5"/>
          </p:nvPr>
        </p:nvSpPr>
        <p:spPr/>
        <p:txBody>
          <a:bodyPr/>
          <a:lstStyle/>
          <a:p>
            <a:fld id="{2FB7664E-E1DF-471B-A03B-9EC32A5FA265}" type="slidenum">
              <a:rPr lang="en-GB" smtClean="0"/>
              <a:t>51</a:t>
            </a:fld>
            <a:endParaRPr lang="en-GB"/>
          </a:p>
        </p:txBody>
      </p:sp>
    </p:spTree>
    <p:extLst>
      <p:ext uri="{BB962C8B-B14F-4D97-AF65-F5344CB8AC3E}">
        <p14:creationId xmlns:p14="http://schemas.microsoft.com/office/powerpoint/2010/main" val="850417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BSI </a:t>
            </a:r>
            <a:r>
              <a:rPr lang="en-GB" dirty="0"/>
              <a:t>allows us to get rather accurate estimates of whole brain volume changes.</a:t>
            </a:r>
          </a:p>
          <a:p>
            <a:endParaRPr lang="en-GB" dirty="0"/>
          </a:p>
          <a:p>
            <a:r>
              <a:rPr lang="en-GB" dirty="0"/>
              <a:t>Fluid Registration on the other hand allows us to do a detailed alignment of longitudinal scans allowing for regional volumes to be computed. These are computed by the Jacobian determinants.</a:t>
            </a:r>
          </a:p>
          <a:p>
            <a:endParaRPr lang="en-GB" dirty="0"/>
          </a:p>
        </p:txBody>
      </p:sp>
      <p:sp>
        <p:nvSpPr>
          <p:cNvPr id="4" name="Foliennummernplatzhalter 3"/>
          <p:cNvSpPr>
            <a:spLocks noGrp="1"/>
          </p:cNvSpPr>
          <p:nvPr>
            <p:ph type="sldNum" sz="quarter" idx="5"/>
          </p:nvPr>
        </p:nvSpPr>
        <p:spPr/>
        <p:txBody>
          <a:bodyPr/>
          <a:lstStyle/>
          <a:p>
            <a:fld id="{2FB7664E-E1DF-471B-A03B-9EC32A5FA265}" type="slidenum">
              <a:rPr lang="en-GB" smtClean="0"/>
              <a:t>52</a:t>
            </a:fld>
            <a:endParaRPr lang="en-GB"/>
          </a:p>
        </p:txBody>
      </p:sp>
    </p:spTree>
    <p:extLst>
      <p:ext uri="{BB962C8B-B14F-4D97-AF65-F5344CB8AC3E}">
        <p14:creationId xmlns:p14="http://schemas.microsoft.com/office/powerpoint/2010/main" val="373175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6</a:t>
            </a:fld>
            <a:endParaRPr lang="en-US"/>
          </a:p>
        </p:txBody>
      </p:sp>
    </p:spTree>
    <p:extLst>
      <p:ext uri="{BB962C8B-B14F-4D97-AF65-F5344CB8AC3E}">
        <p14:creationId xmlns:p14="http://schemas.microsoft.com/office/powerpoint/2010/main" val="372058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7</a:t>
            </a:fld>
            <a:endParaRPr lang="en-US"/>
          </a:p>
        </p:txBody>
      </p:sp>
    </p:spTree>
    <p:extLst>
      <p:ext uri="{BB962C8B-B14F-4D97-AF65-F5344CB8AC3E}">
        <p14:creationId xmlns:p14="http://schemas.microsoft.com/office/powerpoint/2010/main" val="365751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8</a:t>
            </a:fld>
            <a:endParaRPr lang="en-US"/>
          </a:p>
        </p:txBody>
      </p:sp>
    </p:spTree>
    <p:extLst>
      <p:ext uri="{BB962C8B-B14F-4D97-AF65-F5344CB8AC3E}">
        <p14:creationId xmlns:p14="http://schemas.microsoft.com/office/powerpoint/2010/main" val="313636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78455201-7865-8744-8A9B-9F5FC03C5C4C}" type="slidenum">
              <a:rPr lang="en-US" smtClean="0"/>
              <a:t>9</a:t>
            </a:fld>
            <a:endParaRPr lang="en-US"/>
          </a:p>
        </p:txBody>
      </p:sp>
    </p:spTree>
    <p:extLst>
      <p:ext uri="{BB962C8B-B14F-4D97-AF65-F5344CB8AC3E}">
        <p14:creationId xmlns:p14="http://schemas.microsoft.com/office/powerpoint/2010/main" val="26036512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banner">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463"/>
            <a:ext cx="7886700" cy="994172"/>
          </a:xfrm>
          <a:prstGeom prst="rect">
            <a:avLst/>
          </a:prstGeom>
        </p:spPr>
        <p:txBody>
          <a:bodyPr/>
          <a:lstStyle>
            <a:lvl1pPr>
              <a:defRPr sz="3200" b="1">
                <a:solidFill>
                  <a:schemeClr val="tx1">
                    <a:lumMod val="50000"/>
                    <a:lumOff val="50000"/>
                  </a:schemeClr>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28650" y="2606039"/>
            <a:ext cx="7886700" cy="2026683"/>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0" y="0"/>
            <a:ext cx="9144000" cy="1235075"/>
            <a:chOff x="0" y="-66259"/>
            <a:chExt cx="9144000" cy="1235075"/>
          </a:xfrm>
        </p:grpSpPr>
        <p:sp>
          <p:nvSpPr>
            <p:cNvPr id="10"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7" name="Text Placeholder 6"/>
          <p:cNvSpPr>
            <a:spLocks noGrp="1"/>
          </p:cNvSpPr>
          <p:nvPr>
            <p:ph type="body" sz="quarter" idx="12" hasCustomPrompt="1"/>
          </p:nvPr>
        </p:nvSpPr>
        <p:spPr>
          <a:xfrm>
            <a:off x="287999" y="288000"/>
            <a:ext cx="5488958" cy="293044"/>
          </a:xfrm>
        </p:spPr>
        <p:txBody>
          <a:bodyPr lIns="0" tIns="0" rIns="0" bIns="0">
            <a:noAutofit/>
          </a:bodyPr>
          <a:lstStyle>
            <a:lvl1pPr marL="0" indent="0">
              <a:lnSpc>
                <a:spcPct val="80000"/>
              </a:lnSpc>
              <a:buNone/>
              <a:defRPr sz="1100" baseline="0">
                <a:solidFill>
                  <a:schemeClr val="bg1"/>
                </a:solidFill>
              </a:defRPr>
            </a:lvl1pPr>
            <a:lvl2pPr marL="0" indent="0">
              <a:lnSpc>
                <a:spcPct val="80000"/>
              </a:lnSpc>
              <a:buNone/>
              <a:defRPr sz="1100">
                <a:solidFill>
                  <a:schemeClr val="bg1"/>
                </a:solidFill>
              </a:defRPr>
            </a:lvl2pPr>
            <a:lvl3pPr marL="0" indent="0">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stStyle>
          <a:p>
            <a:pPr lvl="0"/>
            <a:r>
              <a:rPr lang="en-US" dirty="0"/>
              <a:t>FACULTY, SCHOOL, DEPARTMENT OR INSTITUTE NAME HERE</a:t>
            </a:r>
          </a:p>
          <a:p>
            <a:pPr lvl="1"/>
            <a:r>
              <a:rPr lang="en-US" dirty="0"/>
              <a:t>SECOND TIER INFORMATION HERE IF NEEDED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reframe banner">
    <p:bg>
      <p:bgPr>
        <a:solidFill>
          <a:schemeClr val="tx1">
            <a:lumMod val="50000"/>
            <a:lumOff val="50000"/>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38713"/>
            <a:ext cx="7886700" cy="678815"/>
          </a:xfrm>
          <a:prstGeom prst="rect">
            <a:avLst/>
          </a:prstGeom>
        </p:spPr>
        <p:txBody>
          <a:bodyPr/>
          <a:lstStyle>
            <a:lvl1pPr>
              <a:defRPr sz="3200" b="1">
                <a:solidFill>
                  <a:schemeClr val="tx1">
                    <a:lumMod val="50000"/>
                    <a:lumOff val="50000"/>
                  </a:schemeClr>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628650" y="2012185"/>
            <a:ext cx="3886200" cy="262053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012185"/>
            <a:ext cx="3886200" cy="2620538"/>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658"/>
            <a:ext cx="9144000" cy="409398"/>
          </a:xfrm>
          <a:prstGeom prst="rect">
            <a:avLst/>
          </a:prstGeom>
        </p:spPr>
      </p:pic>
      <p:sp>
        <p:nvSpPr>
          <p:cNvPr id="9" name="Text Placeholder 6"/>
          <p:cNvSpPr>
            <a:spLocks noGrp="1"/>
          </p:cNvSpPr>
          <p:nvPr>
            <p:ph type="body" sz="quarter" idx="12" hasCustomPrompt="1"/>
          </p:nvPr>
        </p:nvSpPr>
        <p:spPr>
          <a:xfrm>
            <a:off x="216000" y="216000"/>
            <a:ext cx="5488958" cy="293044"/>
          </a:xfrm>
        </p:spPr>
        <p:txBody>
          <a:bodyPr lIns="0" tIns="0" rIns="0" bIns="0">
            <a:noAutofit/>
          </a:bodyPr>
          <a:lstStyle>
            <a:lvl1pPr marL="0" indent="0">
              <a:lnSpc>
                <a:spcPct val="80000"/>
              </a:lnSpc>
              <a:buNone/>
              <a:defRPr sz="1100" baseline="0">
                <a:solidFill>
                  <a:schemeClr val="tx1"/>
                </a:solidFill>
              </a:defRPr>
            </a:lvl1pPr>
            <a:lvl2pPr marL="0" indent="0">
              <a:lnSpc>
                <a:spcPct val="80000"/>
              </a:lnSpc>
              <a:buNone/>
              <a:defRPr sz="1100">
                <a:solidFill>
                  <a:schemeClr val="tx1"/>
                </a:solidFill>
              </a:defRPr>
            </a:lvl2pPr>
            <a:lvl3pPr marL="0" indent="0">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stStyle>
          <a:p>
            <a:pPr lvl="0"/>
            <a:r>
              <a:rPr lang="en-US" dirty="0"/>
              <a:t>FACULTY, SCHOOL, DEPARTMENT OR INSTITUTE NAME HERE</a:t>
            </a:r>
          </a:p>
          <a:p>
            <a:pPr lvl="1"/>
            <a:r>
              <a:rPr lang="en-US" dirty="0"/>
              <a:t>SECOND TIER INFORMATION HERE IF NEEDED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00742"/>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txBox="1">
            <a:spLocks/>
          </p:cNvSpPr>
          <p:nvPr userDrawn="1"/>
        </p:nvSpPr>
        <p:spPr>
          <a:xfrm>
            <a:off x="165187" y="165584"/>
            <a:ext cx="3216840" cy="7049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Arial" charset="0"/>
                <a:ea typeface="Arial" charset="0"/>
                <a:cs typeface="Arial" charset="0"/>
              </a:defRPr>
            </a:lvl1pPr>
          </a:lstStyle>
          <a:p>
            <a:pPr marL="12700"/>
            <a:endParaRPr lang="en-GB" sz="1000" dirty="0">
              <a:solidFill>
                <a:schemeClr val="bg1"/>
              </a:solidFill>
              <a:latin typeface="Arial"/>
              <a:cs typeface="Arial"/>
            </a:endParaRPr>
          </a:p>
        </p:txBody>
      </p:sp>
    </p:spTree>
    <p:extLst>
      <p:ext uri="{BB962C8B-B14F-4D97-AF65-F5344CB8AC3E}">
        <p14:creationId xmlns:p14="http://schemas.microsoft.com/office/powerpoint/2010/main" val="308303588"/>
      </p:ext>
    </p:extLst>
  </p:cSld>
  <p:clrMap bg1="lt1" tx1="dk1" bg2="lt2" tx2="dk2" accent1="accent1" accent2="accent2" accent3="accent3" accent4="accent4" accent5="accent5" accent6="accent6" hlink="hlink" folHlink="folHlink"/>
  <p:sldLayoutIdLst>
    <p:sldLayoutId id="2147483797" r:id="rId1"/>
    <p:sldLayoutId id="214748381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90000" indent="-90000" algn="l" defTabSz="685800" rtl="0" eaLnBrk="1" latinLnBrk="0" hangingPunct="1">
        <a:lnSpc>
          <a:spcPct val="90000"/>
        </a:lnSpc>
        <a:spcBef>
          <a:spcPts val="750"/>
        </a:spcBef>
        <a:buFont typeface="Arial" panose="020B0604020202020204" pitchFamily="34" charset="0"/>
        <a:buChar char="•"/>
        <a:defRPr sz="2800" b="1" kern="1200">
          <a:solidFill>
            <a:schemeClr val="tx1"/>
          </a:solidFill>
          <a:latin typeface="Arial" charset="0"/>
          <a:ea typeface="Arial" charset="0"/>
          <a:cs typeface="Arial" charset="0"/>
        </a:defRPr>
      </a:lvl1pPr>
      <a:lvl2pPr marL="90000" indent="-9000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charset="0"/>
          <a:ea typeface="Arial" charset="0"/>
          <a:cs typeface="Arial" charset="0"/>
        </a:defRPr>
      </a:lvl2pPr>
      <a:lvl3pPr marL="90000" indent="-90000" algn="l" defTabSz="685800" rtl="0" eaLnBrk="1" latinLnBrk="0" hangingPunct="1">
        <a:lnSpc>
          <a:spcPct val="90000"/>
        </a:lnSpc>
        <a:spcBef>
          <a:spcPts val="375"/>
        </a:spcBef>
        <a:buFont typeface="Arial" panose="020B0604020202020204" pitchFamily="34" charset="0"/>
        <a:buChar char="•"/>
        <a:defRPr sz="1400" b="1" kern="1200">
          <a:solidFill>
            <a:schemeClr val="tx1"/>
          </a:solidFill>
          <a:latin typeface="Arial" charset="0"/>
          <a:ea typeface="Arial" charset="0"/>
          <a:cs typeface="Arial" charset="0"/>
        </a:defRPr>
      </a:lvl3pPr>
      <a:lvl4pPr marL="90000" indent="-90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4pPr>
      <a:lvl5pPr marL="90000" indent="-9000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628650" y="1875367"/>
            <a:ext cx="7886700" cy="662094"/>
          </a:xfrm>
        </p:spPr>
        <p:txBody>
          <a:bodyPr/>
          <a:lstStyle/>
          <a:p>
            <a:r>
              <a:rPr lang="en-GB" dirty="0">
                <a:solidFill>
                  <a:schemeClr val="tx1"/>
                </a:solidFill>
              </a:rPr>
              <a:t>Practice of </a:t>
            </a:r>
            <a:r>
              <a:rPr lang="en-GB" dirty="0" err="1">
                <a:solidFill>
                  <a:schemeClr val="tx1"/>
                </a:solidFill>
              </a:rPr>
              <a:t>Preprocessing</a:t>
            </a:r>
            <a:r>
              <a:rPr lang="en-GB" dirty="0">
                <a:solidFill>
                  <a:schemeClr val="tx1"/>
                </a:solidFill>
              </a:rPr>
              <a:t> and Analysis</a:t>
            </a:r>
          </a:p>
        </p:txBody>
      </p:sp>
      <p:sp>
        <p:nvSpPr>
          <p:cNvPr id="12" name="Content Placeholder 11"/>
          <p:cNvSpPr>
            <a:spLocks noGrp="1"/>
          </p:cNvSpPr>
          <p:nvPr>
            <p:ph idx="1"/>
          </p:nvPr>
        </p:nvSpPr>
        <p:spPr>
          <a:xfrm>
            <a:off x="628650" y="2797810"/>
            <a:ext cx="7886700" cy="1707728"/>
          </a:xfrm>
        </p:spPr>
        <p:txBody>
          <a:bodyPr>
            <a:normAutofit/>
          </a:bodyPr>
          <a:lstStyle/>
          <a:p>
            <a:pPr marL="0" indent="0" algn="ctr">
              <a:buNone/>
            </a:pPr>
            <a:r>
              <a:rPr lang="en-US" sz="2000" b="0" dirty="0"/>
              <a:t>Ryo Segawa</a:t>
            </a:r>
          </a:p>
          <a:p>
            <a:pPr marL="0" indent="0" algn="ctr">
              <a:buNone/>
            </a:pPr>
            <a:r>
              <a:rPr lang="en-GB" sz="2000" b="0" dirty="0"/>
              <a:t>UCL Queen Square Institute of Neurology</a:t>
            </a:r>
          </a:p>
          <a:p>
            <a:pPr marL="0" indent="0" algn="ctr">
              <a:buNone/>
            </a:pPr>
            <a:r>
              <a:rPr lang="en-GB" sz="2000" b="0" dirty="0"/>
              <a:t>MSc Advanced Neuroimaging</a:t>
            </a:r>
          </a:p>
          <a:p>
            <a:pPr marL="0" indent="0" algn="ctr">
              <a:buNone/>
            </a:pPr>
            <a:r>
              <a:rPr lang="en-GB" sz="2000" b="0" dirty="0"/>
              <a:t>e-mail: zczlseg@ucl.ac.uk</a:t>
            </a:r>
            <a:endParaRPr lang="en-US" sz="2000" b="0" dirty="0"/>
          </a:p>
        </p:txBody>
      </p:sp>
      <p:sp>
        <p:nvSpPr>
          <p:cNvPr id="13" name="Text Placeholder 12"/>
          <p:cNvSpPr>
            <a:spLocks noGrp="1"/>
          </p:cNvSpPr>
          <p:nvPr>
            <p:ph type="body" sz="quarter" idx="12"/>
          </p:nvPr>
        </p:nvSpPr>
        <p:spPr/>
        <p:txBody>
          <a:bodyPr/>
          <a:lstStyle/>
          <a:p>
            <a:r>
              <a:rPr lang="en-US" dirty="0"/>
              <a:t>Methods for Dummies/Voxel-Based Morphometry</a:t>
            </a:r>
          </a:p>
        </p:txBody>
      </p:sp>
    </p:spTree>
    <p:extLst>
      <p:ext uri="{BB962C8B-B14F-4D97-AF65-F5344CB8AC3E}">
        <p14:creationId xmlns:p14="http://schemas.microsoft.com/office/powerpoint/2010/main" val="46775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pic>
        <p:nvPicPr>
          <p:cNvPr id="3" name="図 2">
            <a:extLst>
              <a:ext uri="{FF2B5EF4-FFF2-40B4-BE49-F238E27FC236}">
                <a16:creationId xmlns:a16="http://schemas.microsoft.com/office/drawing/2014/main" id="{16EDDFC7-B8F7-46A7-B47E-2AB08E20E2C9}"/>
              </a:ext>
            </a:extLst>
          </p:cNvPr>
          <p:cNvPicPr>
            <a:picLocks noChangeAspect="1"/>
          </p:cNvPicPr>
          <p:nvPr/>
        </p:nvPicPr>
        <p:blipFill>
          <a:blip r:embed="rId3"/>
          <a:stretch>
            <a:fillRect/>
          </a:stretch>
        </p:blipFill>
        <p:spPr>
          <a:xfrm>
            <a:off x="347133" y="973051"/>
            <a:ext cx="3352360" cy="4029606"/>
          </a:xfrm>
          <a:prstGeom prst="rect">
            <a:avLst/>
          </a:prstGeom>
        </p:spPr>
      </p:pic>
      <p:sp>
        <p:nvSpPr>
          <p:cNvPr id="10" name="楕円 9">
            <a:extLst>
              <a:ext uri="{FF2B5EF4-FFF2-40B4-BE49-F238E27FC236}">
                <a16:creationId xmlns:a16="http://schemas.microsoft.com/office/drawing/2014/main" id="{C60F1766-D2B5-4E4F-B6B4-4EA70852F86F}"/>
              </a:ext>
            </a:extLst>
          </p:cNvPr>
          <p:cNvSpPr/>
          <p:nvPr/>
        </p:nvSpPr>
        <p:spPr>
          <a:xfrm>
            <a:off x="2642220" y="1786791"/>
            <a:ext cx="742949"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矢印: 右 8">
            <a:extLst>
              <a:ext uri="{FF2B5EF4-FFF2-40B4-BE49-F238E27FC236}">
                <a16:creationId xmlns:a16="http://schemas.microsoft.com/office/drawing/2014/main" id="{A20B25D4-A5B4-4129-A9E8-BC971E2FB958}"/>
              </a:ext>
            </a:extLst>
          </p:cNvPr>
          <p:cNvSpPr/>
          <p:nvPr/>
        </p:nvSpPr>
        <p:spPr>
          <a:xfrm>
            <a:off x="3852333" y="2827867"/>
            <a:ext cx="6625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図 3">
            <a:extLst>
              <a:ext uri="{FF2B5EF4-FFF2-40B4-BE49-F238E27FC236}">
                <a16:creationId xmlns:a16="http://schemas.microsoft.com/office/drawing/2014/main" id="{A65CAFF4-D23F-4918-9FC1-C250348FBB35}"/>
              </a:ext>
            </a:extLst>
          </p:cNvPr>
          <p:cNvPicPr>
            <a:picLocks noChangeAspect="1"/>
          </p:cNvPicPr>
          <p:nvPr/>
        </p:nvPicPr>
        <p:blipFill>
          <a:blip r:embed="rId4"/>
          <a:stretch>
            <a:fillRect/>
          </a:stretch>
        </p:blipFill>
        <p:spPr>
          <a:xfrm>
            <a:off x="4572000" y="1047863"/>
            <a:ext cx="4241920" cy="3879981"/>
          </a:xfrm>
          <a:prstGeom prst="rect">
            <a:avLst/>
          </a:prstGeom>
        </p:spPr>
      </p:pic>
    </p:spTree>
    <p:extLst>
      <p:ext uri="{BB962C8B-B14F-4D97-AF65-F5344CB8AC3E}">
        <p14:creationId xmlns:p14="http://schemas.microsoft.com/office/powerpoint/2010/main" val="211882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8650" y="1037167"/>
            <a:ext cx="7880350" cy="3595556"/>
          </a:xfrm>
        </p:spPr>
        <p:txBody>
          <a:bodyPr>
            <a:normAutofit/>
          </a:bodyPr>
          <a:lstStyle/>
          <a:p>
            <a:r>
              <a:rPr lang="en-GB" altLang="ja-JP" sz="2400" dirty="0"/>
              <a:t>Data</a:t>
            </a:r>
            <a:endParaRPr lang="en-US" sz="600" dirty="0"/>
          </a:p>
          <a:p>
            <a:pPr marL="360000" lvl="1" indent="90000">
              <a:buFont typeface="Arial" panose="020B0604020202020204" pitchFamily="34" charset="0"/>
              <a:buChar char="‒"/>
            </a:pPr>
            <a:r>
              <a:rPr lang="en-US" dirty="0"/>
              <a:t>Channel</a:t>
            </a:r>
          </a:p>
          <a:p>
            <a:pPr marL="1080000" lvl="1" indent="-342900">
              <a:buFont typeface="Wingdings" panose="05000000000000000000" pitchFamily="2" charset="2"/>
              <a:buChar char="Ø"/>
            </a:pPr>
            <a:r>
              <a:rPr lang="en-GB" dirty="0">
                <a:effectLst/>
                <a:latin typeface="Arial" panose="020B0604020202020204" pitchFamily="34" charset="0"/>
              </a:rPr>
              <a:t>Volumes</a:t>
            </a:r>
            <a:r>
              <a:rPr lang="en-US" dirty="0">
                <a:effectLst/>
                <a:latin typeface="Arial" panose="020B0604020202020204" pitchFamily="34" charset="0"/>
              </a:rPr>
              <a:t>: all </a:t>
            </a:r>
            <a:r>
              <a:rPr lang="en-GB" dirty="0">
                <a:effectLst/>
                <a:latin typeface="Arial" panose="020B0604020202020204" pitchFamily="34" charset="0"/>
              </a:rPr>
              <a:t>scans to be segmented</a:t>
            </a:r>
          </a:p>
          <a:p>
            <a:pPr marL="1062900" lvl="1" indent="-342900">
              <a:buFont typeface="Wingdings" panose="05000000000000000000" pitchFamily="2" charset="2"/>
              <a:buChar char="Ø"/>
            </a:pPr>
            <a:r>
              <a:rPr lang="en-GB" dirty="0">
                <a:effectLst/>
                <a:latin typeface="Arial" panose="020B0604020202020204" pitchFamily="34" charset="0"/>
              </a:rPr>
              <a:t>Bias regularisation: (default)</a:t>
            </a:r>
          </a:p>
          <a:p>
            <a:pPr marL="1062900" lvl="1" indent="-342900">
              <a:buFont typeface="Wingdings" panose="05000000000000000000" pitchFamily="2" charset="2"/>
              <a:buChar char="Ø"/>
            </a:pPr>
            <a:r>
              <a:rPr lang="en-GB" dirty="0">
                <a:effectLst/>
                <a:latin typeface="Arial" panose="020B0604020202020204" pitchFamily="34" charset="0"/>
              </a:rPr>
              <a:t>Bias FWHM</a:t>
            </a:r>
            <a:r>
              <a:rPr lang="en-GB" dirty="0">
                <a:latin typeface="Arial" panose="020B0604020202020204" pitchFamily="34" charset="0"/>
              </a:rPr>
              <a:t>: </a:t>
            </a:r>
            <a:r>
              <a:rPr lang="en-GB" dirty="0">
                <a:effectLst/>
                <a:latin typeface="Arial" panose="020B0604020202020204" pitchFamily="34" charset="0"/>
              </a:rPr>
              <a:t>(default)</a:t>
            </a:r>
            <a:endParaRPr lang="en-GB" dirty="0">
              <a:latin typeface="Arial" panose="020B0604020202020204" pitchFamily="34" charset="0"/>
            </a:endParaRPr>
          </a:p>
          <a:p>
            <a:pPr marL="1062900" lvl="1" indent="-342900">
              <a:buFont typeface="Wingdings" panose="05000000000000000000" pitchFamily="2" charset="2"/>
              <a:buChar char="Ø"/>
            </a:pPr>
            <a:r>
              <a:rPr lang="en-GB" dirty="0">
                <a:effectLst/>
                <a:latin typeface="Arial" panose="020B0604020202020204" pitchFamily="34" charset="0"/>
              </a:rPr>
              <a:t>Save Bias Corrected: (default)</a:t>
            </a:r>
          </a:p>
          <a:p>
            <a:pPr marL="1062900" lvl="1" indent="-342900">
              <a:buFont typeface="Wingdings" panose="05000000000000000000" pitchFamily="2" charset="2"/>
              <a:buChar char="Ø"/>
            </a:pPr>
            <a:endParaRPr lang="en-US" dirty="0"/>
          </a:p>
          <a:p>
            <a:pPr lvl="1">
              <a:buFont typeface="Arial" panose="020B0604020202020204" pitchFamily="34" charset="0"/>
              <a:buChar char="‒"/>
            </a:pPr>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spTree>
    <p:extLst>
      <p:ext uri="{BB962C8B-B14F-4D97-AF65-F5344CB8AC3E}">
        <p14:creationId xmlns:p14="http://schemas.microsoft.com/office/powerpoint/2010/main" val="408996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8650" y="1037167"/>
            <a:ext cx="7880350" cy="3595556"/>
          </a:xfrm>
        </p:spPr>
        <p:txBody>
          <a:bodyPr>
            <a:normAutofit/>
          </a:bodyPr>
          <a:lstStyle/>
          <a:p>
            <a:r>
              <a:rPr lang="en-GB" sz="2400" dirty="0"/>
              <a:t>Tissues</a:t>
            </a:r>
            <a:endParaRPr lang="en-US" sz="600" dirty="0"/>
          </a:p>
          <a:p>
            <a:pPr marL="360000" lvl="1" indent="90000">
              <a:buFont typeface="Arial" panose="020B0604020202020204" pitchFamily="34" charset="0"/>
              <a:buChar char="‒"/>
            </a:pPr>
            <a:r>
              <a:rPr lang="en-US" dirty="0"/>
              <a:t>Tissue: </a:t>
            </a:r>
            <a:r>
              <a:rPr lang="en-GB" dirty="0">
                <a:effectLst/>
                <a:latin typeface="Arial" panose="020B0604020202020204" pitchFamily="34" charset="0"/>
              </a:rPr>
              <a:t>corresponds to grey matter</a:t>
            </a:r>
            <a:endParaRPr lang="en-US" dirty="0"/>
          </a:p>
          <a:p>
            <a:pPr marL="1080000" lvl="1" indent="-342900">
              <a:buFont typeface="Wingdings" panose="05000000000000000000" pitchFamily="2" charset="2"/>
              <a:buChar char="Ø"/>
            </a:pPr>
            <a:r>
              <a:rPr lang="en-GB" dirty="0">
                <a:effectLst/>
                <a:latin typeface="Arial" panose="020B0604020202020204" pitchFamily="34" charset="0"/>
              </a:rPr>
              <a:t>Tissue probability map</a:t>
            </a:r>
            <a:r>
              <a:rPr lang="en-US" dirty="0">
                <a:effectLst/>
                <a:latin typeface="Arial" panose="020B0604020202020204" pitchFamily="34" charset="0"/>
              </a:rPr>
              <a:t>: </a:t>
            </a:r>
            <a:r>
              <a:rPr lang="en-GB" dirty="0">
                <a:effectLst/>
                <a:latin typeface="Arial" panose="020B0604020202020204" pitchFamily="34" charset="0"/>
              </a:rPr>
              <a:t>(default)</a:t>
            </a:r>
          </a:p>
          <a:p>
            <a:pPr marL="1062900" lvl="1" indent="-342900">
              <a:buFont typeface="Wingdings" panose="05000000000000000000" pitchFamily="2" charset="2"/>
              <a:buChar char="Ø"/>
            </a:pPr>
            <a:r>
              <a:rPr lang="en-GB" dirty="0">
                <a:effectLst/>
                <a:latin typeface="Arial" panose="020B0604020202020204" pitchFamily="34" charset="0"/>
              </a:rPr>
              <a:t>Num. Gaussians: (default)</a:t>
            </a:r>
          </a:p>
          <a:p>
            <a:pPr marL="1062900" lvl="1" indent="-342900">
              <a:buFont typeface="Wingdings" panose="05000000000000000000" pitchFamily="2" charset="2"/>
              <a:buChar char="Ø"/>
            </a:pPr>
            <a:r>
              <a:rPr lang="en-GB" dirty="0">
                <a:effectLst/>
                <a:latin typeface="Arial" panose="020B0604020202020204" pitchFamily="34" charset="0"/>
              </a:rPr>
              <a:t>Native Tissue</a:t>
            </a:r>
            <a:r>
              <a:rPr lang="en-GB" dirty="0">
                <a:latin typeface="Arial" panose="020B0604020202020204" pitchFamily="34" charset="0"/>
              </a:rPr>
              <a:t>: </a:t>
            </a:r>
            <a:r>
              <a:rPr lang="en-GB" i="1" dirty="0">
                <a:effectLst/>
                <a:latin typeface="Arial" panose="020B0604020202020204" pitchFamily="34" charset="0"/>
              </a:rPr>
              <a:t>Native + </a:t>
            </a:r>
            <a:r>
              <a:rPr lang="en-GB" i="1" dirty="0" err="1">
                <a:effectLst/>
                <a:latin typeface="Arial" panose="020B0604020202020204" pitchFamily="34" charset="0"/>
              </a:rPr>
              <a:t>Dartel</a:t>
            </a:r>
            <a:r>
              <a:rPr lang="en-GB" i="1" dirty="0">
                <a:effectLst/>
                <a:latin typeface="Arial" panose="020B0604020202020204" pitchFamily="34" charset="0"/>
              </a:rPr>
              <a:t> imported</a:t>
            </a:r>
          </a:p>
          <a:p>
            <a:pPr marL="1062900" lvl="1" indent="-342900">
              <a:buFont typeface="Wingdings" panose="05000000000000000000" pitchFamily="2" charset="2"/>
              <a:buChar char="Ø"/>
            </a:pPr>
            <a:r>
              <a:rPr lang="en-GB" dirty="0">
                <a:effectLst/>
                <a:latin typeface="Arial" panose="020B0604020202020204" pitchFamily="34" charset="0"/>
              </a:rPr>
              <a:t>Warped Tissue: </a:t>
            </a:r>
            <a:r>
              <a:rPr lang="en-GB" i="1" dirty="0">
                <a:effectLst/>
                <a:latin typeface="Arial" panose="020B0604020202020204" pitchFamily="34" charset="0"/>
              </a:rPr>
              <a:t>None</a:t>
            </a:r>
          </a:p>
          <a:p>
            <a:pPr marL="1062900" lvl="1" indent="-342900">
              <a:buFont typeface="Wingdings" panose="05000000000000000000" pitchFamily="2" charset="2"/>
              <a:buChar char="Ø"/>
            </a:pPr>
            <a:endParaRPr lang="en-US" dirty="0"/>
          </a:p>
          <a:p>
            <a:pPr lvl="1">
              <a:buFont typeface="Arial" panose="020B0604020202020204" pitchFamily="34" charset="0"/>
              <a:buChar char="‒"/>
            </a:pPr>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spTree>
    <p:extLst>
      <p:ext uri="{BB962C8B-B14F-4D97-AF65-F5344CB8AC3E}">
        <p14:creationId xmlns:p14="http://schemas.microsoft.com/office/powerpoint/2010/main" val="261211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8650" y="1037167"/>
            <a:ext cx="7880350" cy="3595556"/>
          </a:xfrm>
        </p:spPr>
        <p:txBody>
          <a:bodyPr>
            <a:normAutofit/>
          </a:bodyPr>
          <a:lstStyle/>
          <a:p>
            <a:r>
              <a:rPr lang="en-GB" sz="2400" dirty="0"/>
              <a:t>Tissues</a:t>
            </a:r>
            <a:endParaRPr lang="en-US" sz="600" dirty="0"/>
          </a:p>
          <a:p>
            <a:pPr marL="360000" lvl="1" indent="90000">
              <a:buFont typeface="Arial" panose="020B0604020202020204" pitchFamily="34" charset="0"/>
              <a:buChar char="‒"/>
            </a:pPr>
            <a:r>
              <a:rPr lang="en-US" dirty="0"/>
              <a:t>Tissue: </a:t>
            </a:r>
            <a:r>
              <a:rPr lang="en-GB" dirty="0">
                <a:effectLst/>
                <a:latin typeface="Arial" panose="020B0604020202020204" pitchFamily="34" charset="0"/>
              </a:rPr>
              <a:t>corresponds to white matter</a:t>
            </a:r>
            <a:endParaRPr lang="en-US" dirty="0"/>
          </a:p>
          <a:p>
            <a:pPr marL="1080000" lvl="1" indent="-342900">
              <a:buFont typeface="Wingdings" panose="05000000000000000000" pitchFamily="2" charset="2"/>
              <a:buChar char="Ø"/>
            </a:pPr>
            <a:r>
              <a:rPr lang="en-GB" dirty="0">
                <a:effectLst/>
                <a:latin typeface="Arial" panose="020B0604020202020204" pitchFamily="34" charset="0"/>
              </a:rPr>
              <a:t>Tissue probability map</a:t>
            </a:r>
            <a:r>
              <a:rPr lang="en-US" dirty="0">
                <a:effectLst/>
                <a:latin typeface="Arial" panose="020B0604020202020204" pitchFamily="34" charset="0"/>
              </a:rPr>
              <a:t>: </a:t>
            </a:r>
            <a:r>
              <a:rPr lang="en-GB" dirty="0">
                <a:effectLst/>
                <a:latin typeface="Arial" panose="020B0604020202020204" pitchFamily="34" charset="0"/>
              </a:rPr>
              <a:t>(default)</a:t>
            </a:r>
          </a:p>
          <a:p>
            <a:pPr marL="1062900" lvl="1" indent="-342900">
              <a:buFont typeface="Wingdings" panose="05000000000000000000" pitchFamily="2" charset="2"/>
              <a:buChar char="Ø"/>
            </a:pPr>
            <a:r>
              <a:rPr lang="en-GB" dirty="0">
                <a:effectLst/>
                <a:latin typeface="Arial" panose="020B0604020202020204" pitchFamily="34" charset="0"/>
              </a:rPr>
              <a:t>Num. Gaussians: (default)</a:t>
            </a:r>
          </a:p>
          <a:p>
            <a:pPr marL="1062900" lvl="1" indent="-342900">
              <a:buFont typeface="Wingdings" panose="05000000000000000000" pitchFamily="2" charset="2"/>
              <a:buChar char="Ø"/>
            </a:pPr>
            <a:r>
              <a:rPr lang="en-GB" dirty="0">
                <a:effectLst/>
                <a:latin typeface="Arial" panose="020B0604020202020204" pitchFamily="34" charset="0"/>
              </a:rPr>
              <a:t>Native Tissue</a:t>
            </a:r>
            <a:r>
              <a:rPr lang="en-GB" dirty="0">
                <a:latin typeface="Arial" panose="020B0604020202020204" pitchFamily="34" charset="0"/>
              </a:rPr>
              <a:t>: </a:t>
            </a:r>
            <a:r>
              <a:rPr lang="en-GB" i="1" dirty="0">
                <a:effectLst/>
                <a:latin typeface="Arial" panose="020B0604020202020204" pitchFamily="34" charset="0"/>
              </a:rPr>
              <a:t>Native + </a:t>
            </a:r>
            <a:r>
              <a:rPr lang="en-GB" i="1" dirty="0" err="1">
                <a:effectLst/>
                <a:latin typeface="Arial" panose="020B0604020202020204" pitchFamily="34" charset="0"/>
              </a:rPr>
              <a:t>Dartel</a:t>
            </a:r>
            <a:r>
              <a:rPr lang="en-GB" i="1" dirty="0">
                <a:effectLst/>
                <a:latin typeface="Arial" panose="020B0604020202020204" pitchFamily="34" charset="0"/>
              </a:rPr>
              <a:t> imported</a:t>
            </a:r>
          </a:p>
          <a:p>
            <a:pPr marL="1062900" lvl="1" indent="-342900">
              <a:buFont typeface="Wingdings" panose="05000000000000000000" pitchFamily="2" charset="2"/>
              <a:buChar char="Ø"/>
            </a:pPr>
            <a:r>
              <a:rPr lang="en-GB" dirty="0">
                <a:effectLst/>
                <a:latin typeface="Arial" panose="020B0604020202020204" pitchFamily="34" charset="0"/>
              </a:rPr>
              <a:t>Warped Tissue: </a:t>
            </a:r>
            <a:r>
              <a:rPr lang="en-GB" i="1" dirty="0">
                <a:effectLst/>
                <a:latin typeface="Arial" panose="020B0604020202020204" pitchFamily="34" charset="0"/>
              </a:rPr>
              <a:t>None</a:t>
            </a:r>
          </a:p>
          <a:p>
            <a:pPr marL="1062900" lvl="1" indent="-342900">
              <a:buFont typeface="Wingdings" panose="05000000000000000000" pitchFamily="2" charset="2"/>
              <a:buChar char="Ø"/>
            </a:pPr>
            <a:endParaRPr lang="en-US" dirty="0"/>
          </a:p>
          <a:p>
            <a:pPr lvl="1">
              <a:buFont typeface="Arial" panose="020B0604020202020204" pitchFamily="34" charset="0"/>
              <a:buChar char="‒"/>
            </a:pPr>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spTree>
    <p:extLst>
      <p:ext uri="{BB962C8B-B14F-4D97-AF65-F5344CB8AC3E}">
        <p14:creationId xmlns:p14="http://schemas.microsoft.com/office/powerpoint/2010/main" val="109559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8650" y="1037167"/>
            <a:ext cx="7880350" cy="3595556"/>
          </a:xfrm>
        </p:spPr>
        <p:txBody>
          <a:bodyPr>
            <a:normAutofit/>
          </a:bodyPr>
          <a:lstStyle/>
          <a:p>
            <a:r>
              <a:rPr lang="en-GB" sz="2400" dirty="0"/>
              <a:t>Tissues</a:t>
            </a:r>
            <a:endParaRPr lang="en-US" sz="600" dirty="0"/>
          </a:p>
          <a:p>
            <a:pPr marL="360000" lvl="1" indent="90000">
              <a:buFont typeface="Arial" panose="020B0604020202020204" pitchFamily="34" charset="0"/>
              <a:buChar char="‒"/>
            </a:pPr>
            <a:r>
              <a:rPr lang="en-US" dirty="0"/>
              <a:t>Tissue: </a:t>
            </a:r>
            <a:r>
              <a:rPr lang="en-GB" dirty="0">
                <a:effectLst/>
                <a:latin typeface="Arial" panose="020B0604020202020204" pitchFamily="34" charset="0"/>
              </a:rPr>
              <a:t>corresponds to CSF</a:t>
            </a:r>
            <a:endParaRPr lang="en-US" dirty="0"/>
          </a:p>
          <a:p>
            <a:pPr marL="1080000" lvl="1" indent="-342900">
              <a:buFont typeface="Wingdings" panose="05000000000000000000" pitchFamily="2" charset="2"/>
              <a:buChar char="Ø"/>
            </a:pPr>
            <a:r>
              <a:rPr lang="en-GB" dirty="0">
                <a:effectLst/>
                <a:latin typeface="Arial" panose="020B0604020202020204" pitchFamily="34" charset="0"/>
              </a:rPr>
              <a:t>Tissue probability map</a:t>
            </a:r>
            <a:r>
              <a:rPr lang="en-US" dirty="0">
                <a:effectLst/>
                <a:latin typeface="Arial" panose="020B0604020202020204" pitchFamily="34" charset="0"/>
              </a:rPr>
              <a:t>: </a:t>
            </a:r>
            <a:r>
              <a:rPr lang="en-GB" dirty="0">
                <a:effectLst/>
                <a:latin typeface="Arial" panose="020B0604020202020204" pitchFamily="34" charset="0"/>
              </a:rPr>
              <a:t>(default)</a:t>
            </a:r>
          </a:p>
          <a:p>
            <a:pPr marL="1062900" lvl="1" indent="-342900">
              <a:buFont typeface="Wingdings" panose="05000000000000000000" pitchFamily="2" charset="2"/>
              <a:buChar char="Ø"/>
            </a:pPr>
            <a:r>
              <a:rPr lang="en-GB" dirty="0">
                <a:effectLst/>
                <a:latin typeface="Arial" panose="020B0604020202020204" pitchFamily="34" charset="0"/>
              </a:rPr>
              <a:t>Num. Gaussians: (default)</a:t>
            </a:r>
          </a:p>
          <a:p>
            <a:pPr marL="1062900" lvl="1" indent="-342900">
              <a:buFont typeface="Wingdings" panose="05000000000000000000" pitchFamily="2" charset="2"/>
              <a:buChar char="Ø"/>
            </a:pPr>
            <a:r>
              <a:rPr lang="en-GB" dirty="0">
                <a:effectLst/>
                <a:latin typeface="Arial" panose="020B0604020202020204" pitchFamily="34" charset="0"/>
              </a:rPr>
              <a:t>Native Tissue</a:t>
            </a:r>
            <a:r>
              <a:rPr lang="en-GB" dirty="0">
                <a:latin typeface="Arial" panose="020B0604020202020204" pitchFamily="34" charset="0"/>
              </a:rPr>
              <a:t>: </a:t>
            </a:r>
            <a:r>
              <a:rPr lang="en-GB" i="1" dirty="0">
                <a:effectLst/>
                <a:latin typeface="Arial" panose="020B0604020202020204" pitchFamily="34" charset="0"/>
              </a:rPr>
              <a:t>Native Space</a:t>
            </a:r>
          </a:p>
          <a:p>
            <a:pPr marL="1062900" lvl="1" indent="-342900">
              <a:buFont typeface="Wingdings" panose="05000000000000000000" pitchFamily="2" charset="2"/>
              <a:buChar char="Ø"/>
            </a:pPr>
            <a:r>
              <a:rPr lang="en-GB" dirty="0">
                <a:effectLst/>
                <a:latin typeface="Arial" panose="020B0604020202020204" pitchFamily="34" charset="0"/>
              </a:rPr>
              <a:t>Warped Tissue: </a:t>
            </a:r>
            <a:r>
              <a:rPr lang="en-GB" i="1" dirty="0">
                <a:effectLst/>
                <a:latin typeface="Arial" panose="020B0604020202020204" pitchFamily="34" charset="0"/>
              </a:rPr>
              <a:t>None</a:t>
            </a:r>
          </a:p>
          <a:p>
            <a:pPr marL="1062900" lvl="1" indent="-342900">
              <a:buFont typeface="Wingdings" panose="05000000000000000000" pitchFamily="2" charset="2"/>
              <a:buChar char="Ø"/>
            </a:pPr>
            <a:endParaRPr lang="en-US" dirty="0"/>
          </a:p>
          <a:p>
            <a:pPr lvl="1">
              <a:buFont typeface="Arial" panose="020B0604020202020204" pitchFamily="34" charset="0"/>
              <a:buChar char="‒"/>
            </a:pPr>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spTree>
    <p:extLst>
      <p:ext uri="{BB962C8B-B14F-4D97-AF65-F5344CB8AC3E}">
        <p14:creationId xmlns:p14="http://schemas.microsoft.com/office/powerpoint/2010/main" val="429471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8650" y="1037167"/>
            <a:ext cx="7880350" cy="3595556"/>
          </a:xfrm>
        </p:spPr>
        <p:txBody>
          <a:bodyPr>
            <a:normAutofit/>
          </a:bodyPr>
          <a:lstStyle/>
          <a:p>
            <a:r>
              <a:rPr lang="en-GB" sz="2400" dirty="0"/>
              <a:t>Tissues</a:t>
            </a:r>
            <a:endParaRPr lang="en-US" sz="600" dirty="0"/>
          </a:p>
          <a:p>
            <a:pPr marL="360000" lvl="1" indent="90000">
              <a:buFont typeface="Arial" panose="020B0604020202020204" pitchFamily="34" charset="0"/>
              <a:buChar char="‒"/>
            </a:pPr>
            <a:r>
              <a:rPr lang="en-US" dirty="0"/>
              <a:t>Tissue: </a:t>
            </a:r>
            <a:r>
              <a:rPr lang="en-GB" dirty="0">
                <a:effectLst/>
                <a:latin typeface="Arial" panose="020B0604020202020204" pitchFamily="34" charset="0"/>
              </a:rPr>
              <a:t>corresponds to skull</a:t>
            </a:r>
            <a:endParaRPr lang="en-US" dirty="0"/>
          </a:p>
          <a:p>
            <a:pPr marL="1080000" lvl="1" indent="-342900">
              <a:buFont typeface="Wingdings" panose="05000000000000000000" pitchFamily="2" charset="2"/>
              <a:buChar char="Ø"/>
            </a:pPr>
            <a:r>
              <a:rPr lang="en-GB" dirty="0">
                <a:effectLst/>
                <a:latin typeface="Arial" panose="020B0604020202020204" pitchFamily="34" charset="0"/>
              </a:rPr>
              <a:t>Tissue probability map</a:t>
            </a:r>
            <a:r>
              <a:rPr lang="en-US" dirty="0">
                <a:effectLst/>
                <a:latin typeface="Arial" panose="020B0604020202020204" pitchFamily="34" charset="0"/>
              </a:rPr>
              <a:t>: </a:t>
            </a:r>
            <a:r>
              <a:rPr lang="en-GB" dirty="0">
                <a:effectLst/>
                <a:latin typeface="Arial" panose="020B0604020202020204" pitchFamily="34" charset="0"/>
              </a:rPr>
              <a:t>(default)</a:t>
            </a:r>
          </a:p>
          <a:p>
            <a:pPr marL="1062900" lvl="1" indent="-342900">
              <a:buFont typeface="Wingdings" panose="05000000000000000000" pitchFamily="2" charset="2"/>
              <a:buChar char="Ø"/>
            </a:pPr>
            <a:r>
              <a:rPr lang="en-GB" dirty="0">
                <a:effectLst/>
                <a:latin typeface="Arial" panose="020B0604020202020204" pitchFamily="34" charset="0"/>
              </a:rPr>
              <a:t>Num. Gaussians: (default)</a:t>
            </a:r>
          </a:p>
          <a:p>
            <a:pPr marL="1062900" lvl="1" indent="-342900">
              <a:buFont typeface="Wingdings" panose="05000000000000000000" pitchFamily="2" charset="2"/>
              <a:buChar char="Ø"/>
            </a:pPr>
            <a:r>
              <a:rPr lang="en-GB" dirty="0">
                <a:effectLst/>
                <a:latin typeface="Arial" panose="020B0604020202020204" pitchFamily="34" charset="0"/>
              </a:rPr>
              <a:t>Native Tissue</a:t>
            </a:r>
            <a:r>
              <a:rPr lang="en-GB" dirty="0">
                <a:latin typeface="Arial" panose="020B0604020202020204" pitchFamily="34" charset="0"/>
              </a:rPr>
              <a:t>: </a:t>
            </a:r>
            <a:r>
              <a:rPr lang="en-GB" i="1" dirty="0">
                <a:effectLst/>
                <a:latin typeface="Arial" panose="020B0604020202020204" pitchFamily="34" charset="0"/>
              </a:rPr>
              <a:t>None</a:t>
            </a:r>
          </a:p>
          <a:p>
            <a:pPr marL="1062900" lvl="1" indent="-342900">
              <a:buFont typeface="Wingdings" panose="05000000000000000000" pitchFamily="2" charset="2"/>
              <a:buChar char="Ø"/>
            </a:pPr>
            <a:r>
              <a:rPr lang="en-GB" dirty="0">
                <a:effectLst/>
                <a:latin typeface="Arial" panose="020B0604020202020204" pitchFamily="34" charset="0"/>
              </a:rPr>
              <a:t>Warped Tissue: </a:t>
            </a:r>
            <a:r>
              <a:rPr lang="en-GB" i="1" dirty="0">
                <a:effectLst/>
                <a:latin typeface="Arial" panose="020B0604020202020204" pitchFamily="34" charset="0"/>
              </a:rPr>
              <a:t>None</a:t>
            </a:r>
          </a:p>
          <a:p>
            <a:pPr marL="1062900" lvl="1" indent="-342900">
              <a:buFont typeface="Wingdings" panose="05000000000000000000" pitchFamily="2" charset="2"/>
              <a:buChar char="Ø"/>
            </a:pPr>
            <a:endParaRPr lang="en-US" dirty="0"/>
          </a:p>
          <a:p>
            <a:pPr lvl="1">
              <a:buFont typeface="Arial" panose="020B0604020202020204" pitchFamily="34" charset="0"/>
              <a:buChar char="‒"/>
            </a:pPr>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spTree>
    <p:extLst>
      <p:ext uri="{BB962C8B-B14F-4D97-AF65-F5344CB8AC3E}">
        <p14:creationId xmlns:p14="http://schemas.microsoft.com/office/powerpoint/2010/main" val="171643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8650" y="1037167"/>
            <a:ext cx="7880350" cy="3595556"/>
          </a:xfrm>
        </p:spPr>
        <p:txBody>
          <a:bodyPr>
            <a:normAutofit/>
          </a:bodyPr>
          <a:lstStyle/>
          <a:p>
            <a:r>
              <a:rPr lang="en-GB" sz="2400" dirty="0"/>
              <a:t>Tissues</a:t>
            </a:r>
            <a:endParaRPr lang="en-US" sz="600" dirty="0"/>
          </a:p>
          <a:p>
            <a:pPr marL="360000" lvl="1" indent="90000">
              <a:buFont typeface="Arial" panose="020B0604020202020204" pitchFamily="34" charset="0"/>
              <a:buChar char="‒"/>
            </a:pPr>
            <a:r>
              <a:rPr lang="en-US" dirty="0"/>
              <a:t>Tissue: </a:t>
            </a:r>
            <a:r>
              <a:rPr lang="en-GB" dirty="0">
                <a:effectLst/>
                <a:latin typeface="Arial" panose="020B0604020202020204" pitchFamily="34" charset="0"/>
              </a:rPr>
              <a:t>corresponds to soft tissue outside the brain</a:t>
            </a:r>
            <a:endParaRPr lang="en-US" dirty="0"/>
          </a:p>
          <a:p>
            <a:pPr marL="1080000" lvl="1" indent="-342900">
              <a:buFont typeface="Wingdings" panose="05000000000000000000" pitchFamily="2" charset="2"/>
              <a:buChar char="Ø"/>
            </a:pPr>
            <a:r>
              <a:rPr lang="en-GB" dirty="0">
                <a:effectLst/>
                <a:latin typeface="Arial" panose="020B0604020202020204" pitchFamily="34" charset="0"/>
              </a:rPr>
              <a:t>Tissue probability map</a:t>
            </a:r>
            <a:r>
              <a:rPr lang="en-US" dirty="0">
                <a:effectLst/>
                <a:latin typeface="Arial" panose="020B0604020202020204" pitchFamily="34" charset="0"/>
              </a:rPr>
              <a:t>: </a:t>
            </a:r>
            <a:r>
              <a:rPr lang="en-GB" dirty="0">
                <a:effectLst/>
                <a:latin typeface="Arial" panose="020B0604020202020204" pitchFamily="34" charset="0"/>
              </a:rPr>
              <a:t>(default)</a:t>
            </a:r>
          </a:p>
          <a:p>
            <a:pPr marL="1062900" lvl="1" indent="-342900">
              <a:buFont typeface="Wingdings" panose="05000000000000000000" pitchFamily="2" charset="2"/>
              <a:buChar char="Ø"/>
            </a:pPr>
            <a:r>
              <a:rPr lang="en-GB" dirty="0">
                <a:effectLst/>
                <a:latin typeface="Arial" panose="020B0604020202020204" pitchFamily="34" charset="0"/>
              </a:rPr>
              <a:t>Num. Gaussians: (default)</a:t>
            </a:r>
          </a:p>
          <a:p>
            <a:pPr marL="1062900" lvl="1" indent="-342900">
              <a:buFont typeface="Wingdings" panose="05000000000000000000" pitchFamily="2" charset="2"/>
              <a:buChar char="Ø"/>
            </a:pPr>
            <a:r>
              <a:rPr lang="en-GB" dirty="0">
                <a:effectLst/>
                <a:latin typeface="Arial" panose="020B0604020202020204" pitchFamily="34" charset="0"/>
              </a:rPr>
              <a:t>Native Tissue</a:t>
            </a:r>
            <a:r>
              <a:rPr lang="en-GB" dirty="0">
                <a:latin typeface="Arial" panose="020B0604020202020204" pitchFamily="34" charset="0"/>
              </a:rPr>
              <a:t>: </a:t>
            </a:r>
            <a:r>
              <a:rPr lang="en-GB" i="1" dirty="0">
                <a:effectLst/>
                <a:latin typeface="Arial" panose="020B0604020202020204" pitchFamily="34" charset="0"/>
              </a:rPr>
              <a:t>None</a:t>
            </a:r>
          </a:p>
          <a:p>
            <a:pPr marL="1062900" lvl="1" indent="-342900">
              <a:buFont typeface="Wingdings" panose="05000000000000000000" pitchFamily="2" charset="2"/>
              <a:buChar char="Ø"/>
            </a:pPr>
            <a:r>
              <a:rPr lang="en-GB" dirty="0">
                <a:effectLst/>
                <a:latin typeface="Arial" panose="020B0604020202020204" pitchFamily="34" charset="0"/>
              </a:rPr>
              <a:t>Warped Tissue: </a:t>
            </a:r>
            <a:r>
              <a:rPr lang="en-GB" i="1" dirty="0">
                <a:effectLst/>
                <a:latin typeface="Arial" panose="020B0604020202020204" pitchFamily="34" charset="0"/>
              </a:rPr>
              <a:t>None</a:t>
            </a:r>
          </a:p>
          <a:p>
            <a:pPr marL="1062900" lvl="1" indent="-342900">
              <a:buFont typeface="Wingdings" panose="05000000000000000000" pitchFamily="2" charset="2"/>
              <a:buChar char="Ø"/>
            </a:pPr>
            <a:endParaRPr lang="en-US" dirty="0"/>
          </a:p>
          <a:p>
            <a:pPr lvl="1">
              <a:buFont typeface="Arial" panose="020B0604020202020204" pitchFamily="34" charset="0"/>
              <a:buChar char="‒"/>
            </a:pPr>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spTree>
    <p:extLst>
      <p:ext uri="{BB962C8B-B14F-4D97-AF65-F5344CB8AC3E}">
        <p14:creationId xmlns:p14="http://schemas.microsoft.com/office/powerpoint/2010/main" val="33630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8650" y="1037167"/>
            <a:ext cx="7880350" cy="3595556"/>
          </a:xfrm>
        </p:spPr>
        <p:txBody>
          <a:bodyPr>
            <a:normAutofit/>
          </a:bodyPr>
          <a:lstStyle/>
          <a:p>
            <a:r>
              <a:rPr lang="en-GB" sz="2400" dirty="0"/>
              <a:t>Tissues</a:t>
            </a:r>
            <a:endParaRPr lang="en-US" sz="600" dirty="0"/>
          </a:p>
          <a:p>
            <a:pPr marL="360000" lvl="1" indent="90000">
              <a:buFont typeface="Arial" panose="020B0604020202020204" pitchFamily="34" charset="0"/>
              <a:buChar char="‒"/>
            </a:pPr>
            <a:r>
              <a:rPr lang="en-US" dirty="0"/>
              <a:t>Tissue: </a:t>
            </a:r>
            <a:r>
              <a:rPr lang="en-GB" dirty="0">
                <a:effectLst/>
                <a:latin typeface="Arial" panose="020B0604020202020204" pitchFamily="34" charset="0"/>
              </a:rPr>
              <a:t>corresponds to other stuff outside the head</a:t>
            </a:r>
            <a:endParaRPr lang="en-US" dirty="0"/>
          </a:p>
          <a:p>
            <a:pPr marL="1080000" lvl="1" indent="-342900">
              <a:buFont typeface="Wingdings" panose="05000000000000000000" pitchFamily="2" charset="2"/>
              <a:buChar char="Ø"/>
            </a:pPr>
            <a:r>
              <a:rPr lang="en-GB" dirty="0">
                <a:effectLst/>
                <a:latin typeface="Arial" panose="020B0604020202020204" pitchFamily="34" charset="0"/>
              </a:rPr>
              <a:t>Tissue probability map</a:t>
            </a:r>
            <a:r>
              <a:rPr lang="en-US" dirty="0">
                <a:effectLst/>
                <a:latin typeface="Arial" panose="020B0604020202020204" pitchFamily="34" charset="0"/>
              </a:rPr>
              <a:t>: </a:t>
            </a:r>
            <a:r>
              <a:rPr lang="en-GB" dirty="0">
                <a:effectLst/>
                <a:latin typeface="Arial" panose="020B0604020202020204" pitchFamily="34" charset="0"/>
              </a:rPr>
              <a:t>(default)</a:t>
            </a:r>
          </a:p>
          <a:p>
            <a:pPr marL="1062900" lvl="1" indent="-342900">
              <a:buFont typeface="Wingdings" panose="05000000000000000000" pitchFamily="2" charset="2"/>
              <a:buChar char="Ø"/>
            </a:pPr>
            <a:r>
              <a:rPr lang="en-GB" dirty="0">
                <a:effectLst/>
                <a:latin typeface="Arial" panose="020B0604020202020204" pitchFamily="34" charset="0"/>
              </a:rPr>
              <a:t>Num. Gaussians: (default)</a:t>
            </a:r>
          </a:p>
          <a:p>
            <a:pPr marL="1062900" lvl="1" indent="-342900">
              <a:buFont typeface="Wingdings" panose="05000000000000000000" pitchFamily="2" charset="2"/>
              <a:buChar char="Ø"/>
            </a:pPr>
            <a:r>
              <a:rPr lang="en-GB" dirty="0">
                <a:effectLst/>
                <a:latin typeface="Arial" panose="020B0604020202020204" pitchFamily="34" charset="0"/>
              </a:rPr>
              <a:t>Native Tissue</a:t>
            </a:r>
            <a:r>
              <a:rPr lang="en-GB" dirty="0">
                <a:latin typeface="Arial" panose="020B0604020202020204" pitchFamily="34" charset="0"/>
              </a:rPr>
              <a:t>: </a:t>
            </a:r>
            <a:r>
              <a:rPr lang="en-GB" i="1" dirty="0">
                <a:effectLst/>
                <a:latin typeface="Arial" panose="020B0604020202020204" pitchFamily="34" charset="0"/>
              </a:rPr>
              <a:t>None</a:t>
            </a:r>
          </a:p>
          <a:p>
            <a:pPr marL="1062900" lvl="1" indent="-342900">
              <a:buFont typeface="Wingdings" panose="05000000000000000000" pitchFamily="2" charset="2"/>
              <a:buChar char="Ø"/>
            </a:pPr>
            <a:r>
              <a:rPr lang="en-GB" dirty="0">
                <a:effectLst/>
                <a:latin typeface="Arial" panose="020B0604020202020204" pitchFamily="34" charset="0"/>
              </a:rPr>
              <a:t>Warped Tissue: </a:t>
            </a:r>
            <a:r>
              <a:rPr lang="en-GB" i="1" dirty="0">
                <a:effectLst/>
                <a:latin typeface="Arial" panose="020B0604020202020204" pitchFamily="34" charset="0"/>
              </a:rPr>
              <a:t>None</a:t>
            </a:r>
          </a:p>
          <a:p>
            <a:pPr marL="1062900" lvl="1" indent="-342900">
              <a:buFont typeface="Wingdings" panose="05000000000000000000" pitchFamily="2" charset="2"/>
              <a:buChar char="Ø"/>
            </a:pPr>
            <a:endParaRPr lang="en-US" dirty="0"/>
          </a:p>
          <a:p>
            <a:pPr lvl="1">
              <a:buFont typeface="Arial" panose="020B0604020202020204" pitchFamily="34" charset="0"/>
              <a:buChar char="‒"/>
            </a:pPr>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spTree>
    <p:extLst>
      <p:ext uri="{BB962C8B-B14F-4D97-AF65-F5344CB8AC3E}">
        <p14:creationId xmlns:p14="http://schemas.microsoft.com/office/powerpoint/2010/main" val="231811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8650" y="1037167"/>
            <a:ext cx="7880350" cy="3595556"/>
          </a:xfrm>
        </p:spPr>
        <p:txBody>
          <a:bodyPr>
            <a:normAutofit/>
          </a:bodyPr>
          <a:lstStyle/>
          <a:p>
            <a:r>
              <a:rPr lang="en-GB" sz="2400" dirty="0"/>
              <a:t>Warping &amp; MRF</a:t>
            </a:r>
            <a:endParaRPr lang="en-US" sz="600" dirty="0"/>
          </a:p>
          <a:p>
            <a:pPr marL="360000" lvl="1" indent="90000">
              <a:buFont typeface="Arial" panose="020B0604020202020204" pitchFamily="34" charset="0"/>
              <a:buChar char="‒"/>
            </a:pPr>
            <a:r>
              <a:rPr lang="en-GB" dirty="0">
                <a:effectLst/>
                <a:latin typeface="Arial" panose="020B0604020202020204" pitchFamily="34" charset="0"/>
              </a:rPr>
              <a:t>MRF Parameter</a:t>
            </a:r>
            <a:r>
              <a:rPr lang="en-US" dirty="0"/>
              <a:t>: </a:t>
            </a:r>
            <a:r>
              <a:rPr lang="en-GB" dirty="0">
                <a:effectLst/>
                <a:latin typeface="Arial" panose="020B0604020202020204" pitchFamily="34" charset="0"/>
              </a:rPr>
              <a:t>1</a:t>
            </a:r>
          </a:p>
          <a:p>
            <a:pPr marL="360000" lvl="1" indent="90000">
              <a:buFont typeface="Arial" panose="020B0604020202020204" pitchFamily="34" charset="0"/>
              <a:buChar char="‒"/>
            </a:pPr>
            <a:r>
              <a:rPr lang="en-GB" dirty="0">
                <a:effectLst/>
                <a:latin typeface="Arial" panose="020B0604020202020204" pitchFamily="34" charset="0"/>
              </a:rPr>
              <a:t>Clean Up</a:t>
            </a:r>
            <a:r>
              <a:rPr lang="en-GB" dirty="0">
                <a:latin typeface="Arial" panose="020B0604020202020204" pitchFamily="34" charset="0"/>
              </a:rPr>
              <a:t>: </a:t>
            </a:r>
            <a:r>
              <a:rPr lang="en-GB" dirty="0">
                <a:effectLst/>
                <a:latin typeface="Arial" panose="020B0604020202020204" pitchFamily="34" charset="0"/>
              </a:rPr>
              <a:t>(default)</a:t>
            </a:r>
          </a:p>
          <a:p>
            <a:pPr marL="360000" lvl="1" indent="90000">
              <a:buFont typeface="Arial" panose="020B0604020202020204" pitchFamily="34" charset="0"/>
              <a:buChar char="‒"/>
            </a:pPr>
            <a:r>
              <a:rPr lang="en-GB" dirty="0">
                <a:effectLst/>
                <a:latin typeface="Arial" panose="020B0604020202020204" pitchFamily="34" charset="0"/>
              </a:rPr>
              <a:t>Warping regularisation: (default)</a:t>
            </a:r>
          </a:p>
          <a:p>
            <a:pPr marL="360000" lvl="1" indent="90000">
              <a:buFont typeface="Arial" panose="020B0604020202020204" pitchFamily="34" charset="0"/>
              <a:buChar char="‒"/>
            </a:pPr>
            <a:r>
              <a:rPr lang="en-GB" dirty="0">
                <a:effectLst/>
                <a:latin typeface="Arial" panose="020B0604020202020204" pitchFamily="34" charset="0"/>
              </a:rPr>
              <a:t>Affine regularisation: (default)</a:t>
            </a:r>
          </a:p>
          <a:p>
            <a:pPr marL="360000" lvl="1" indent="90000">
              <a:buFont typeface="Arial" panose="020B0604020202020204" pitchFamily="34" charset="0"/>
              <a:buChar char="‒"/>
            </a:pPr>
            <a:r>
              <a:rPr lang="en-GB" dirty="0">
                <a:effectLst/>
                <a:latin typeface="Arial" panose="020B0604020202020204" pitchFamily="34" charset="0"/>
              </a:rPr>
              <a:t>Sampling distance: (default)</a:t>
            </a:r>
          </a:p>
          <a:p>
            <a:pPr marL="360000" lvl="1" indent="90000">
              <a:buFont typeface="Arial" panose="020B0604020202020204" pitchFamily="34" charset="0"/>
              <a:buChar char="‒"/>
            </a:pPr>
            <a:r>
              <a:rPr lang="en-GB" dirty="0">
                <a:effectLst/>
                <a:latin typeface="Arial" panose="020B0604020202020204" pitchFamily="34" charset="0"/>
              </a:rPr>
              <a:t>Deformation fields: </a:t>
            </a:r>
            <a:r>
              <a:rPr lang="en-GB" i="1" dirty="0">
                <a:effectLst/>
                <a:latin typeface="Arial" panose="020B0604020202020204" pitchFamily="34" charset="0"/>
              </a:rPr>
              <a:t>None</a:t>
            </a:r>
            <a:endParaRPr lang="en-US" dirty="0"/>
          </a:p>
          <a:p>
            <a:pPr lvl="1">
              <a:buFont typeface="Arial" panose="020B0604020202020204" pitchFamily="34" charset="0"/>
              <a:buChar char="‒"/>
            </a:pPr>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spTree>
    <p:extLst>
      <p:ext uri="{BB962C8B-B14F-4D97-AF65-F5344CB8AC3E}">
        <p14:creationId xmlns:p14="http://schemas.microsoft.com/office/powerpoint/2010/main" val="129284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pic>
        <p:nvPicPr>
          <p:cNvPr id="7" name="図 6">
            <a:extLst>
              <a:ext uri="{FF2B5EF4-FFF2-40B4-BE49-F238E27FC236}">
                <a16:creationId xmlns:a16="http://schemas.microsoft.com/office/drawing/2014/main" id="{C67E228A-8CB3-45C8-9C4F-4FB01C66F8F0}"/>
              </a:ext>
            </a:extLst>
          </p:cNvPr>
          <p:cNvPicPr/>
          <p:nvPr/>
        </p:nvPicPr>
        <p:blipFill rotWithShape="1">
          <a:blip r:embed="rId3" cstate="print">
            <a:extLst>
              <a:ext uri="{28A0092B-C50C-407E-A947-70E740481C1C}">
                <a14:useLocalDpi xmlns:a14="http://schemas.microsoft.com/office/drawing/2010/main" val="0"/>
              </a:ext>
            </a:extLst>
          </a:blip>
          <a:srcRect t="10824" b="3685"/>
          <a:stretch/>
        </p:blipFill>
        <p:spPr bwMode="auto">
          <a:xfrm>
            <a:off x="2803632" y="783166"/>
            <a:ext cx="3300836" cy="4318001"/>
          </a:xfrm>
          <a:prstGeom prst="rect">
            <a:avLst/>
          </a:prstGeom>
          <a:noFill/>
          <a:ln>
            <a:noFill/>
          </a:ln>
        </p:spPr>
      </p:pic>
    </p:spTree>
    <p:extLst>
      <p:ext uri="{BB962C8B-B14F-4D97-AF65-F5344CB8AC3E}">
        <p14:creationId xmlns:p14="http://schemas.microsoft.com/office/powerpoint/2010/main" val="208807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92101" y="1580385"/>
            <a:ext cx="8428566" cy="2620537"/>
          </a:xfrm>
        </p:spPr>
        <p:txBody>
          <a:bodyPr/>
          <a:lstStyle/>
          <a:p>
            <a:pPr marL="0" indent="0">
              <a:buNone/>
            </a:pPr>
            <a:r>
              <a:rPr lang="en-US" b="0" dirty="0"/>
              <a:t>VBM Tutorial (Ashburner, 2015)</a:t>
            </a:r>
          </a:p>
          <a:p>
            <a:pPr marL="0" indent="0">
              <a:buNone/>
            </a:pPr>
            <a:r>
              <a:rPr lang="ja-JP" altLang="en-US" sz="2400" b="0" dirty="0"/>
              <a:t>・</a:t>
            </a:r>
            <a:r>
              <a:rPr lang="en-US" sz="2400" b="0" dirty="0"/>
              <a:t>https://www.fil.ion.ucl.ac.uk/~john/misc/VBMclass15.pdf</a:t>
            </a:r>
          </a:p>
        </p:txBody>
      </p:sp>
      <p:sp>
        <p:nvSpPr>
          <p:cNvPr id="8" name="Text Placeholder 7"/>
          <p:cNvSpPr>
            <a:spLocks noGrp="1"/>
          </p:cNvSpPr>
          <p:nvPr>
            <p:ph type="body" sz="quarter" idx="12"/>
          </p:nvPr>
        </p:nvSpPr>
        <p:spPr>
          <a:xfrm>
            <a:off x="400050" y="267843"/>
            <a:ext cx="5488958" cy="293044"/>
          </a:xfrm>
        </p:spPr>
        <p:txBody>
          <a:bodyPr/>
          <a:lstStyle/>
          <a:p>
            <a:r>
              <a:rPr lang="en-US" sz="3200" dirty="0"/>
              <a:t>Reference</a:t>
            </a:r>
          </a:p>
        </p:txBody>
      </p:sp>
    </p:spTree>
    <p:extLst>
      <p:ext uri="{BB962C8B-B14F-4D97-AF65-F5344CB8AC3E}">
        <p14:creationId xmlns:p14="http://schemas.microsoft.com/office/powerpoint/2010/main" val="151015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6026150" cy="373594"/>
          </a:xfrm>
        </p:spPr>
        <p:txBody>
          <a:bodyPr/>
          <a:lstStyle/>
          <a:p>
            <a:r>
              <a:rPr lang="en-US" sz="3200" dirty="0"/>
              <a:t>Run </a:t>
            </a:r>
            <a:r>
              <a:rPr lang="en-US" sz="3200" dirty="0" err="1"/>
              <a:t>Dartel</a:t>
            </a:r>
            <a:r>
              <a:rPr lang="en-US" sz="3200" dirty="0"/>
              <a:t> (create Templates)</a:t>
            </a:r>
          </a:p>
        </p:txBody>
      </p:sp>
      <p:pic>
        <p:nvPicPr>
          <p:cNvPr id="3" name="図 2">
            <a:extLst>
              <a:ext uri="{FF2B5EF4-FFF2-40B4-BE49-F238E27FC236}">
                <a16:creationId xmlns:a16="http://schemas.microsoft.com/office/drawing/2014/main" id="{16EDDFC7-B8F7-46A7-B47E-2AB08E20E2C9}"/>
              </a:ext>
            </a:extLst>
          </p:cNvPr>
          <p:cNvPicPr>
            <a:picLocks noChangeAspect="1"/>
          </p:cNvPicPr>
          <p:nvPr/>
        </p:nvPicPr>
        <p:blipFill>
          <a:blip r:embed="rId3"/>
          <a:stretch>
            <a:fillRect/>
          </a:stretch>
        </p:blipFill>
        <p:spPr>
          <a:xfrm>
            <a:off x="347133" y="973051"/>
            <a:ext cx="3352360" cy="4029606"/>
          </a:xfrm>
          <a:prstGeom prst="rect">
            <a:avLst/>
          </a:prstGeom>
        </p:spPr>
      </p:pic>
      <p:sp>
        <p:nvSpPr>
          <p:cNvPr id="10" name="楕円 9">
            <a:extLst>
              <a:ext uri="{FF2B5EF4-FFF2-40B4-BE49-F238E27FC236}">
                <a16:creationId xmlns:a16="http://schemas.microsoft.com/office/drawing/2014/main" id="{C60F1766-D2B5-4E4F-B6B4-4EA70852F86F}"/>
              </a:ext>
            </a:extLst>
          </p:cNvPr>
          <p:cNvSpPr/>
          <p:nvPr/>
        </p:nvSpPr>
        <p:spPr>
          <a:xfrm>
            <a:off x="2642220" y="1786791"/>
            <a:ext cx="742949"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矢印: 右 8">
            <a:extLst>
              <a:ext uri="{FF2B5EF4-FFF2-40B4-BE49-F238E27FC236}">
                <a16:creationId xmlns:a16="http://schemas.microsoft.com/office/drawing/2014/main" id="{A20B25D4-A5B4-4129-A9E8-BC971E2FB958}"/>
              </a:ext>
            </a:extLst>
          </p:cNvPr>
          <p:cNvSpPr/>
          <p:nvPr/>
        </p:nvSpPr>
        <p:spPr>
          <a:xfrm>
            <a:off x="3852333" y="2827867"/>
            <a:ext cx="6625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図 10">
            <a:extLst>
              <a:ext uri="{FF2B5EF4-FFF2-40B4-BE49-F238E27FC236}">
                <a16:creationId xmlns:a16="http://schemas.microsoft.com/office/drawing/2014/main" id="{E8FEE320-3896-4341-B172-19AB23869B37}"/>
              </a:ext>
            </a:extLst>
          </p:cNvPr>
          <p:cNvPicPr>
            <a:picLocks noChangeAspect="1"/>
          </p:cNvPicPr>
          <p:nvPr/>
        </p:nvPicPr>
        <p:blipFill>
          <a:blip r:embed="rId4"/>
          <a:stretch>
            <a:fillRect/>
          </a:stretch>
        </p:blipFill>
        <p:spPr>
          <a:xfrm>
            <a:off x="4568292" y="936094"/>
            <a:ext cx="4536690" cy="4110797"/>
          </a:xfrm>
          <a:prstGeom prst="rect">
            <a:avLst/>
          </a:prstGeom>
        </p:spPr>
      </p:pic>
      <p:sp>
        <p:nvSpPr>
          <p:cNvPr id="12" name="楕円 11">
            <a:extLst>
              <a:ext uri="{FF2B5EF4-FFF2-40B4-BE49-F238E27FC236}">
                <a16:creationId xmlns:a16="http://schemas.microsoft.com/office/drawing/2014/main" id="{FA9D6A60-0C8F-4345-9DF9-9C116E19B954}"/>
              </a:ext>
            </a:extLst>
          </p:cNvPr>
          <p:cNvSpPr/>
          <p:nvPr/>
        </p:nvSpPr>
        <p:spPr>
          <a:xfrm>
            <a:off x="7294653" y="2195354"/>
            <a:ext cx="1413314" cy="25997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62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2"/>
            <a:ext cx="6546850" cy="325461"/>
          </a:xfrm>
        </p:spPr>
        <p:txBody>
          <a:bodyPr/>
          <a:lstStyle/>
          <a:p>
            <a:r>
              <a:rPr lang="en-US" sz="3200" dirty="0"/>
              <a:t>Run </a:t>
            </a:r>
            <a:r>
              <a:rPr lang="en-US" sz="3200" dirty="0" err="1"/>
              <a:t>Dartel</a:t>
            </a:r>
            <a:r>
              <a:rPr lang="en-US" sz="3200" dirty="0"/>
              <a:t> (create Templates)</a:t>
            </a:r>
          </a:p>
          <a:p>
            <a:endParaRPr lang="en-US" sz="3200" dirty="0"/>
          </a:p>
        </p:txBody>
      </p:sp>
      <p:pic>
        <p:nvPicPr>
          <p:cNvPr id="4" name="図 3">
            <a:extLst>
              <a:ext uri="{FF2B5EF4-FFF2-40B4-BE49-F238E27FC236}">
                <a16:creationId xmlns:a16="http://schemas.microsoft.com/office/drawing/2014/main" id="{E8CD191C-2404-432D-A35C-9C99F753376A}"/>
              </a:ext>
            </a:extLst>
          </p:cNvPr>
          <p:cNvPicPr>
            <a:picLocks noChangeAspect="1"/>
          </p:cNvPicPr>
          <p:nvPr/>
        </p:nvPicPr>
        <p:blipFill>
          <a:blip r:embed="rId3"/>
          <a:stretch>
            <a:fillRect/>
          </a:stretch>
        </p:blipFill>
        <p:spPr>
          <a:xfrm>
            <a:off x="2163996" y="753553"/>
            <a:ext cx="4816007" cy="4324578"/>
          </a:xfrm>
          <a:prstGeom prst="rect">
            <a:avLst/>
          </a:prstGeom>
        </p:spPr>
      </p:pic>
    </p:spTree>
    <p:extLst>
      <p:ext uri="{BB962C8B-B14F-4D97-AF65-F5344CB8AC3E}">
        <p14:creationId xmlns:p14="http://schemas.microsoft.com/office/powerpoint/2010/main" val="1716886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6026150" cy="373594"/>
          </a:xfrm>
        </p:spPr>
        <p:txBody>
          <a:bodyPr/>
          <a:lstStyle/>
          <a:p>
            <a:r>
              <a:rPr lang="pl-PL" sz="3200" dirty="0"/>
              <a:t>Normalise to MNI space</a:t>
            </a:r>
            <a:endParaRPr lang="en-US" sz="3200" dirty="0"/>
          </a:p>
        </p:txBody>
      </p:sp>
      <p:pic>
        <p:nvPicPr>
          <p:cNvPr id="3" name="図 2">
            <a:extLst>
              <a:ext uri="{FF2B5EF4-FFF2-40B4-BE49-F238E27FC236}">
                <a16:creationId xmlns:a16="http://schemas.microsoft.com/office/drawing/2014/main" id="{16EDDFC7-B8F7-46A7-B47E-2AB08E20E2C9}"/>
              </a:ext>
            </a:extLst>
          </p:cNvPr>
          <p:cNvPicPr>
            <a:picLocks noChangeAspect="1"/>
          </p:cNvPicPr>
          <p:nvPr/>
        </p:nvPicPr>
        <p:blipFill>
          <a:blip r:embed="rId3"/>
          <a:stretch>
            <a:fillRect/>
          </a:stretch>
        </p:blipFill>
        <p:spPr>
          <a:xfrm>
            <a:off x="347133" y="973051"/>
            <a:ext cx="3352360" cy="4029606"/>
          </a:xfrm>
          <a:prstGeom prst="rect">
            <a:avLst/>
          </a:prstGeom>
        </p:spPr>
      </p:pic>
      <p:sp>
        <p:nvSpPr>
          <p:cNvPr id="10" name="楕円 9">
            <a:extLst>
              <a:ext uri="{FF2B5EF4-FFF2-40B4-BE49-F238E27FC236}">
                <a16:creationId xmlns:a16="http://schemas.microsoft.com/office/drawing/2014/main" id="{C60F1766-D2B5-4E4F-B6B4-4EA70852F86F}"/>
              </a:ext>
            </a:extLst>
          </p:cNvPr>
          <p:cNvSpPr/>
          <p:nvPr/>
        </p:nvSpPr>
        <p:spPr>
          <a:xfrm>
            <a:off x="2642220" y="1786791"/>
            <a:ext cx="742949"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矢印: 右 8">
            <a:extLst>
              <a:ext uri="{FF2B5EF4-FFF2-40B4-BE49-F238E27FC236}">
                <a16:creationId xmlns:a16="http://schemas.microsoft.com/office/drawing/2014/main" id="{A20B25D4-A5B4-4129-A9E8-BC971E2FB958}"/>
              </a:ext>
            </a:extLst>
          </p:cNvPr>
          <p:cNvSpPr/>
          <p:nvPr/>
        </p:nvSpPr>
        <p:spPr>
          <a:xfrm>
            <a:off x="3852333" y="2827867"/>
            <a:ext cx="6625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図 10">
            <a:extLst>
              <a:ext uri="{FF2B5EF4-FFF2-40B4-BE49-F238E27FC236}">
                <a16:creationId xmlns:a16="http://schemas.microsoft.com/office/drawing/2014/main" id="{E8FEE320-3896-4341-B172-19AB23869B37}"/>
              </a:ext>
            </a:extLst>
          </p:cNvPr>
          <p:cNvPicPr>
            <a:picLocks noChangeAspect="1"/>
          </p:cNvPicPr>
          <p:nvPr/>
        </p:nvPicPr>
        <p:blipFill>
          <a:blip r:embed="rId4"/>
          <a:stretch>
            <a:fillRect/>
          </a:stretch>
        </p:blipFill>
        <p:spPr>
          <a:xfrm>
            <a:off x="4568292" y="936094"/>
            <a:ext cx="4536690" cy="4110797"/>
          </a:xfrm>
          <a:prstGeom prst="rect">
            <a:avLst/>
          </a:prstGeom>
        </p:spPr>
      </p:pic>
      <p:sp>
        <p:nvSpPr>
          <p:cNvPr id="12" name="楕円 11">
            <a:extLst>
              <a:ext uri="{FF2B5EF4-FFF2-40B4-BE49-F238E27FC236}">
                <a16:creationId xmlns:a16="http://schemas.microsoft.com/office/drawing/2014/main" id="{FA9D6A60-0C8F-4345-9DF9-9C116E19B954}"/>
              </a:ext>
            </a:extLst>
          </p:cNvPr>
          <p:cNvSpPr/>
          <p:nvPr/>
        </p:nvSpPr>
        <p:spPr>
          <a:xfrm>
            <a:off x="7279827" y="2514600"/>
            <a:ext cx="1326540" cy="2134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56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6026150" cy="373594"/>
          </a:xfrm>
        </p:spPr>
        <p:txBody>
          <a:bodyPr/>
          <a:lstStyle/>
          <a:p>
            <a:r>
              <a:rPr lang="pl-PL" sz="3200" dirty="0"/>
              <a:t>Normalise to MNI space</a:t>
            </a:r>
            <a:endParaRPr lang="en-US" sz="3200" dirty="0"/>
          </a:p>
        </p:txBody>
      </p:sp>
      <p:pic>
        <p:nvPicPr>
          <p:cNvPr id="4" name="図 3">
            <a:extLst>
              <a:ext uri="{FF2B5EF4-FFF2-40B4-BE49-F238E27FC236}">
                <a16:creationId xmlns:a16="http://schemas.microsoft.com/office/drawing/2014/main" id="{7B0E3153-F92D-42E2-A26B-FA1570A2806D}"/>
              </a:ext>
            </a:extLst>
          </p:cNvPr>
          <p:cNvPicPr>
            <a:picLocks noChangeAspect="1"/>
          </p:cNvPicPr>
          <p:nvPr/>
        </p:nvPicPr>
        <p:blipFill>
          <a:blip r:embed="rId3"/>
          <a:stretch>
            <a:fillRect/>
          </a:stretch>
        </p:blipFill>
        <p:spPr>
          <a:xfrm>
            <a:off x="2208712" y="787947"/>
            <a:ext cx="4726576" cy="4319781"/>
          </a:xfrm>
          <a:prstGeom prst="rect">
            <a:avLst/>
          </a:prstGeom>
        </p:spPr>
      </p:pic>
    </p:spTree>
    <p:extLst>
      <p:ext uri="{BB962C8B-B14F-4D97-AF65-F5344CB8AC3E}">
        <p14:creationId xmlns:p14="http://schemas.microsoft.com/office/powerpoint/2010/main" val="1450531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6026150" cy="373594"/>
          </a:xfrm>
        </p:spPr>
        <p:txBody>
          <a:bodyPr/>
          <a:lstStyle/>
          <a:p>
            <a:r>
              <a:rPr lang="pl-PL" sz="3200" dirty="0"/>
              <a:t>Normalise to MNI space</a:t>
            </a:r>
            <a:endParaRPr lang="en-US" sz="3200" dirty="0"/>
          </a:p>
        </p:txBody>
      </p:sp>
      <p:pic>
        <p:nvPicPr>
          <p:cNvPr id="9" name="図 8">
            <a:extLst>
              <a:ext uri="{FF2B5EF4-FFF2-40B4-BE49-F238E27FC236}">
                <a16:creationId xmlns:a16="http://schemas.microsoft.com/office/drawing/2014/main" id="{739AC3AA-7AEA-4717-A03F-414C16F60027}"/>
              </a:ext>
            </a:extLst>
          </p:cNvPr>
          <p:cNvPicPr/>
          <p:nvPr/>
        </p:nvPicPr>
        <p:blipFill rotWithShape="1">
          <a:blip r:embed="rId3" cstate="print">
            <a:extLst>
              <a:ext uri="{28A0092B-C50C-407E-A947-70E740481C1C}">
                <a14:useLocalDpi xmlns:a14="http://schemas.microsoft.com/office/drawing/2010/main" val="0"/>
              </a:ext>
            </a:extLst>
          </a:blip>
          <a:srcRect t="12117" b="52593"/>
          <a:stretch/>
        </p:blipFill>
        <p:spPr bwMode="auto">
          <a:xfrm>
            <a:off x="2121535" y="745068"/>
            <a:ext cx="4529032" cy="2137126"/>
          </a:xfrm>
          <a:prstGeom prst="rect">
            <a:avLst/>
          </a:prstGeom>
          <a:noFill/>
          <a:ln>
            <a:noFill/>
          </a:ln>
        </p:spPr>
      </p:pic>
      <p:pic>
        <p:nvPicPr>
          <p:cNvPr id="10" name="図 9">
            <a:extLst>
              <a:ext uri="{FF2B5EF4-FFF2-40B4-BE49-F238E27FC236}">
                <a16:creationId xmlns:a16="http://schemas.microsoft.com/office/drawing/2014/main" id="{BA470925-3999-4273-BC74-58206EE6FA5D}"/>
              </a:ext>
            </a:extLst>
          </p:cNvPr>
          <p:cNvPicPr/>
          <p:nvPr/>
        </p:nvPicPr>
        <p:blipFill rotWithShape="1">
          <a:blip r:embed="rId3" cstate="print">
            <a:extLst>
              <a:ext uri="{28A0092B-C50C-407E-A947-70E740481C1C}">
                <a14:useLocalDpi xmlns:a14="http://schemas.microsoft.com/office/drawing/2010/main" val="0"/>
              </a:ext>
            </a:extLst>
          </a:blip>
          <a:srcRect t="59034" b="5675"/>
          <a:stretch/>
        </p:blipFill>
        <p:spPr bwMode="auto">
          <a:xfrm>
            <a:off x="2121535" y="2879373"/>
            <a:ext cx="4529032" cy="2137127"/>
          </a:xfrm>
          <a:prstGeom prst="rect">
            <a:avLst/>
          </a:prstGeom>
          <a:noFill/>
          <a:ln>
            <a:noFill/>
          </a:ln>
        </p:spPr>
      </p:pic>
    </p:spTree>
    <p:extLst>
      <p:ext uri="{BB962C8B-B14F-4D97-AF65-F5344CB8AC3E}">
        <p14:creationId xmlns:p14="http://schemas.microsoft.com/office/powerpoint/2010/main" val="3840623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50" y="267843"/>
            <a:ext cx="6026150" cy="373594"/>
          </a:xfrm>
        </p:spPr>
        <p:txBody>
          <a:bodyPr/>
          <a:lstStyle/>
          <a:p>
            <a:r>
              <a:rPr lang="pl-PL" sz="3200" dirty="0"/>
              <a:t>Statistical Analysis</a:t>
            </a:r>
            <a:endParaRPr lang="en-US" sz="3200" dirty="0"/>
          </a:p>
        </p:txBody>
      </p:sp>
      <p:sp>
        <p:nvSpPr>
          <p:cNvPr id="2" name="テキスト ボックス 1">
            <a:extLst>
              <a:ext uri="{FF2B5EF4-FFF2-40B4-BE49-F238E27FC236}">
                <a16:creationId xmlns:a16="http://schemas.microsoft.com/office/drawing/2014/main" id="{629D9537-B23A-4F7E-9A95-A8575CA1E53A}"/>
              </a:ext>
            </a:extLst>
          </p:cNvPr>
          <p:cNvSpPr txBox="1"/>
          <p:nvPr/>
        </p:nvSpPr>
        <p:spPr>
          <a:xfrm>
            <a:off x="-347134" y="1092199"/>
            <a:ext cx="9491134" cy="2434641"/>
          </a:xfrm>
          <a:prstGeom prst="rect">
            <a:avLst/>
          </a:prstGeom>
          <a:noFill/>
        </p:spPr>
        <p:txBody>
          <a:bodyPr wrap="square" rtlCol="0">
            <a:spAutoFit/>
          </a:bodyPr>
          <a:lstStyle/>
          <a:p>
            <a:pPr marL="457200" algn="l">
              <a:lnSpc>
                <a:spcPct val="107000"/>
              </a:lnSpc>
            </a:pPr>
            <a:r>
              <a:rPr lang="en-GB" sz="2400" b="1" dirty="0">
                <a:latin typeface="Arial" panose="020B0604020202020204" pitchFamily="34" charset="0"/>
                <a:cs typeface="Arial" panose="020B0604020202020204" pitchFamily="34" charset="0"/>
              </a:rPr>
              <a:t>1. </a:t>
            </a:r>
            <a:r>
              <a:rPr lang="en-GB" sz="2400" b="1" dirty="0">
                <a:effectLst/>
                <a:latin typeface="Arial" panose="020B0604020202020204" pitchFamily="34" charset="0"/>
                <a:ea typeface="游明朝" panose="02020400000000000000" pitchFamily="18" charset="-128"/>
                <a:cs typeface="Arial" panose="020B0604020202020204" pitchFamily="34" charset="0"/>
              </a:rPr>
              <a:t>Basic Models</a:t>
            </a:r>
            <a:r>
              <a:rPr lang="en-GB" sz="2400" dirty="0">
                <a:effectLst/>
                <a:latin typeface="Arial" panose="020B0604020202020204" pitchFamily="34" charset="0"/>
                <a:ea typeface="游明朝" panose="02020400000000000000" pitchFamily="18" charset="-128"/>
                <a:cs typeface="Arial" panose="020B0604020202020204" pitchFamily="34" charset="0"/>
              </a:rPr>
              <a:t> – to specify a design matrix that explains how 			the processed data are caused</a:t>
            </a:r>
          </a:p>
          <a:p>
            <a:pPr marL="457200" algn="l">
              <a:lnSpc>
                <a:spcPct val="107000"/>
              </a:lnSpc>
            </a:pPr>
            <a:r>
              <a:rPr lang="en-GB" sz="2400" b="1" dirty="0">
                <a:latin typeface="Arial" panose="020B0604020202020204" pitchFamily="34" charset="0"/>
                <a:ea typeface="游明朝" panose="02020400000000000000" pitchFamily="18" charset="-128"/>
                <a:cs typeface="Arial" panose="020B0604020202020204" pitchFamily="34" charset="0"/>
              </a:rPr>
              <a:t>2. </a:t>
            </a:r>
            <a:r>
              <a:rPr lang="en-GB" sz="2400" b="1" dirty="0">
                <a:effectLst/>
                <a:latin typeface="Arial" panose="020B0604020202020204" pitchFamily="34" charset="0"/>
                <a:ea typeface="游明朝" panose="02020400000000000000" pitchFamily="18" charset="-128"/>
                <a:cs typeface="Arial" panose="020B0604020202020204" pitchFamily="34" charset="0"/>
              </a:rPr>
              <a:t>Estimate</a:t>
            </a:r>
            <a:r>
              <a:rPr lang="en-GB" sz="2400" dirty="0">
                <a:effectLst/>
                <a:latin typeface="Arial" panose="020B0604020202020204" pitchFamily="34" charset="0"/>
                <a:ea typeface="游明朝" panose="02020400000000000000" pitchFamily="18" charset="-128"/>
                <a:cs typeface="Arial" panose="020B0604020202020204" pitchFamily="34" charset="0"/>
              </a:rPr>
              <a:t> – to actually fit the GLM to the data, and estimate the 		smoothness of the residuals for the subsequent 			random field 	theory corrections</a:t>
            </a:r>
          </a:p>
          <a:p>
            <a:pPr marL="457200" algn="l">
              <a:lnSpc>
                <a:spcPct val="107000"/>
              </a:lnSpc>
              <a:spcAft>
                <a:spcPts val="800"/>
              </a:spcAft>
            </a:pPr>
            <a:r>
              <a:rPr lang="en-GB" sz="2400" b="1" dirty="0">
                <a:latin typeface="Arial" panose="020B0604020202020204" pitchFamily="34" charset="0"/>
                <a:ea typeface="游明朝" panose="02020400000000000000" pitchFamily="18" charset="-128"/>
                <a:cs typeface="Arial" panose="020B0604020202020204" pitchFamily="34" charset="0"/>
              </a:rPr>
              <a:t>3. </a:t>
            </a:r>
            <a:r>
              <a:rPr lang="en-GB" sz="2400" b="1" dirty="0">
                <a:effectLst/>
                <a:latin typeface="Arial" panose="020B0604020202020204" pitchFamily="34" charset="0"/>
                <a:ea typeface="游明朝" panose="02020400000000000000" pitchFamily="18" charset="-128"/>
                <a:cs typeface="Arial" panose="020B0604020202020204" pitchFamily="34" charset="0"/>
              </a:rPr>
              <a:t>Results</a:t>
            </a:r>
            <a:r>
              <a:rPr lang="en-GB" sz="2400" dirty="0">
                <a:effectLst/>
                <a:latin typeface="Arial" panose="020B0604020202020204" pitchFamily="34" charset="0"/>
                <a:ea typeface="游明朝" panose="02020400000000000000" pitchFamily="18" charset="-128"/>
                <a:cs typeface="Arial" panose="020B0604020202020204" pitchFamily="34" charset="0"/>
              </a:rPr>
              <a:t> – to characterise differences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88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endParaRPr lang="en-US" sz="3200" dirty="0"/>
          </a:p>
        </p:txBody>
      </p:sp>
      <p:sp>
        <p:nvSpPr>
          <p:cNvPr id="2" name="テキスト ボックス 1">
            <a:extLst>
              <a:ext uri="{FF2B5EF4-FFF2-40B4-BE49-F238E27FC236}">
                <a16:creationId xmlns:a16="http://schemas.microsoft.com/office/drawing/2014/main" id="{B841B847-3C01-4017-B126-18937A794C68}"/>
              </a:ext>
            </a:extLst>
          </p:cNvPr>
          <p:cNvSpPr txBox="1"/>
          <p:nvPr/>
        </p:nvSpPr>
        <p:spPr>
          <a:xfrm>
            <a:off x="478367" y="1121833"/>
            <a:ext cx="7255933" cy="2308324"/>
          </a:xfrm>
          <a:prstGeom prst="rect">
            <a:avLst/>
          </a:prstGeom>
          <a:noFill/>
        </p:spPr>
        <p:txBody>
          <a:bodyPr wrap="square" rtlCol="0">
            <a:spAutoFit/>
          </a:bodyPr>
          <a:lstStyle/>
          <a:p>
            <a:r>
              <a:rPr lang="ja-JP" altLang="en-US" sz="2400" dirty="0">
                <a:effectLst/>
                <a:latin typeface="Arial" panose="020B0604020202020204" pitchFamily="34" charset="0"/>
                <a:cs typeface="Arial" panose="020B0604020202020204" pitchFamily="34" charset="0"/>
              </a:rPr>
              <a:t>・</a:t>
            </a:r>
            <a:r>
              <a:rPr lang="en-GB" sz="2400" dirty="0">
                <a:effectLst/>
                <a:latin typeface="Arial" panose="020B0604020202020204" pitchFamily="34" charset="0"/>
                <a:cs typeface="Arial" panose="020B0604020202020204" pitchFamily="34" charset="0"/>
              </a:rPr>
              <a:t>To create design matrix, load the grey matter, white matter and CSF volumes of 55 healthy subjects of different sexes and ages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r>
              <a:rPr lang="en-GB" sz="2400" dirty="0">
                <a:effectLst/>
                <a:latin typeface="Arial" panose="020B0604020202020204" pitchFamily="34" charset="0"/>
                <a:ea typeface="游明朝" panose="02020400000000000000" pitchFamily="18" charset="-128"/>
                <a:cs typeface="Arial" panose="020B0604020202020204" pitchFamily="34" charset="0"/>
              </a:rPr>
              <a:t> – e.g. </a:t>
            </a:r>
            <a:r>
              <a:rPr lang="en-GB" sz="2400" dirty="0">
                <a:latin typeface="Arial" panose="020B0604020202020204" pitchFamily="34" charset="0"/>
                <a:cs typeface="Arial" panose="020B0604020202020204" pitchFamily="34" charset="0"/>
              </a:rPr>
              <a:t>on SPM command window,</a:t>
            </a:r>
          </a:p>
          <a:p>
            <a:r>
              <a:rPr lang="en-GB" sz="2400" i="1" dirty="0">
                <a:latin typeface="Arial" panose="020B0604020202020204" pitchFamily="34" charset="0"/>
                <a:cs typeface="Arial" panose="020B0604020202020204" pitchFamily="34" charset="0"/>
              </a:rPr>
              <a:t>		</a:t>
            </a:r>
            <a:r>
              <a:rPr lang="en-GB" sz="2400" i="1" u="sng" dirty="0">
                <a:latin typeface="Arial" panose="020B0604020202020204" pitchFamily="34" charset="0"/>
                <a:cs typeface="Arial" panose="020B0604020202020204" pitchFamily="34" charset="0"/>
              </a:rPr>
              <a:t>load info.txt</a:t>
            </a:r>
          </a:p>
        </p:txBody>
      </p:sp>
    </p:spTree>
    <p:extLst>
      <p:ext uri="{BB962C8B-B14F-4D97-AF65-F5344CB8AC3E}">
        <p14:creationId xmlns:p14="http://schemas.microsoft.com/office/powerpoint/2010/main" val="1097480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Basic Models</a:t>
            </a:r>
            <a:r>
              <a:rPr lang="en-GB" sz="3200" dirty="0">
                <a:effectLst/>
                <a:latin typeface="Arial" panose="020B0604020202020204" pitchFamily="34" charset="0"/>
                <a:ea typeface="游明朝" panose="02020400000000000000" pitchFamily="18" charset="-128"/>
                <a:cs typeface="Arial" panose="020B0604020202020204" pitchFamily="34" charset="0"/>
              </a:rPr>
              <a:t> </a:t>
            </a:r>
            <a:endParaRPr lang="en-US" sz="3200" dirty="0"/>
          </a:p>
        </p:txBody>
      </p:sp>
      <p:pic>
        <p:nvPicPr>
          <p:cNvPr id="4" name="図 3">
            <a:extLst>
              <a:ext uri="{FF2B5EF4-FFF2-40B4-BE49-F238E27FC236}">
                <a16:creationId xmlns:a16="http://schemas.microsoft.com/office/drawing/2014/main" id="{6B0EEFE1-35B4-4EE4-A4F0-8A35727E3307}"/>
              </a:ext>
            </a:extLst>
          </p:cNvPr>
          <p:cNvPicPr>
            <a:picLocks noChangeAspect="1"/>
          </p:cNvPicPr>
          <p:nvPr/>
        </p:nvPicPr>
        <p:blipFill>
          <a:blip r:embed="rId3"/>
          <a:stretch>
            <a:fillRect/>
          </a:stretch>
        </p:blipFill>
        <p:spPr>
          <a:xfrm>
            <a:off x="347133" y="973051"/>
            <a:ext cx="3352360" cy="4029606"/>
          </a:xfrm>
          <a:prstGeom prst="rect">
            <a:avLst/>
          </a:prstGeom>
        </p:spPr>
      </p:pic>
      <p:sp>
        <p:nvSpPr>
          <p:cNvPr id="5" name="楕円 4">
            <a:extLst>
              <a:ext uri="{FF2B5EF4-FFF2-40B4-BE49-F238E27FC236}">
                <a16:creationId xmlns:a16="http://schemas.microsoft.com/office/drawing/2014/main" id="{96614AC0-940A-477A-8B24-F51FD8D10CC2}"/>
              </a:ext>
            </a:extLst>
          </p:cNvPr>
          <p:cNvSpPr/>
          <p:nvPr/>
        </p:nvSpPr>
        <p:spPr>
          <a:xfrm>
            <a:off x="589053" y="2277858"/>
            <a:ext cx="1370980"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図 5">
            <a:extLst>
              <a:ext uri="{FF2B5EF4-FFF2-40B4-BE49-F238E27FC236}">
                <a16:creationId xmlns:a16="http://schemas.microsoft.com/office/drawing/2014/main" id="{376981A9-5D1D-47CE-969A-8F10520D3386}"/>
              </a:ext>
            </a:extLst>
          </p:cNvPr>
          <p:cNvPicPr>
            <a:picLocks noChangeAspect="1"/>
          </p:cNvPicPr>
          <p:nvPr/>
        </p:nvPicPr>
        <p:blipFill>
          <a:blip r:embed="rId4"/>
          <a:stretch>
            <a:fillRect/>
          </a:stretch>
        </p:blipFill>
        <p:spPr>
          <a:xfrm>
            <a:off x="4594365" y="973051"/>
            <a:ext cx="4438125" cy="3978489"/>
          </a:xfrm>
          <a:prstGeom prst="rect">
            <a:avLst/>
          </a:prstGeom>
        </p:spPr>
      </p:pic>
      <p:sp>
        <p:nvSpPr>
          <p:cNvPr id="9" name="矢印: 右 8">
            <a:extLst>
              <a:ext uri="{FF2B5EF4-FFF2-40B4-BE49-F238E27FC236}">
                <a16:creationId xmlns:a16="http://schemas.microsoft.com/office/drawing/2014/main" id="{2B6447B1-181F-4446-B6D6-A162DC073A7A}"/>
              </a:ext>
            </a:extLst>
          </p:cNvPr>
          <p:cNvSpPr/>
          <p:nvPr/>
        </p:nvSpPr>
        <p:spPr>
          <a:xfrm>
            <a:off x="3852333" y="2827867"/>
            <a:ext cx="6625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676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Basic Models</a:t>
            </a:r>
            <a:r>
              <a:rPr lang="en-GB" sz="3200" dirty="0">
                <a:effectLst/>
                <a:latin typeface="Arial" panose="020B0604020202020204" pitchFamily="34" charset="0"/>
                <a:ea typeface="游明朝" panose="02020400000000000000" pitchFamily="18" charset="-128"/>
                <a:cs typeface="Arial" panose="020B0604020202020204" pitchFamily="34" charset="0"/>
              </a:rPr>
              <a:t> </a:t>
            </a:r>
            <a:endParaRPr lang="en-US" sz="3200" dirty="0"/>
          </a:p>
        </p:txBody>
      </p:sp>
      <p:sp>
        <p:nvSpPr>
          <p:cNvPr id="7" name="Content Placeholder 5">
            <a:extLst>
              <a:ext uri="{FF2B5EF4-FFF2-40B4-BE49-F238E27FC236}">
                <a16:creationId xmlns:a16="http://schemas.microsoft.com/office/drawing/2014/main" id="{B82B73B8-F454-4A1E-8AE8-4F44B93DFF4B}"/>
              </a:ext>
            </a:extLst>
          </p:cNvPr>
          <p:cNvSpPr>
            <a:spLocks noGrp="1"/>
          </p:cNvSpPr>
          <p:nvPr>
            <p:ph sz="half" idx="1"/>
          </p:nvPr>
        </p:nvSpPr>
        <p:spPr>
          <a:xfrm>
            <a:off x="253999" y="1037167"/>
            <a:ext cx="8538634" cy="3595556"/>
          </a:xfrm>
        </p:spPr>
        <p:txBody>
          <a:bodyPr>
            <a:normAutofit/>
          </a:bodyPr>
          <a:lstStyle/>
          <a:p>
            <a:r>
              <a:rPr lang="en-GB" altLang="ja-JP" sz="2400" dirty="0"/>
              <a:t>Directory</a:t>
            </a:r>
            <a:endParaRPr lang="en-US" sz="600" dirty="0"/>
          </a:p>
          <a:p>
            <a:pPr marL="360000" lvl="1" indent="90000">
              <a:buFont typeface="Arial" panose="020B0604020202020204" pitchFamily="34" charset="0"/>
              <a:buChar char="‒"/>
            </a:pPr>
            <a:r>
              <a:rPr lang="en-GB" dirty="0">
                <a:effectLst/>
                <a:latin typeface="Arial" panose="020B0604020202020204" pitchFamily="34" charset="0"/>
              </a:rPr>
              <a:t>specify an arbitrary directory in which to run the analysis</a:t>
            </a: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43722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Basic Models</a:t>
            </a:r>
            <a:r>
              <a:rPr lang="en-GB" sz="3200" dirty="0">
                <a:effectLst/>
                <a:latin typeface="Arial" panose="020B0604020202020204" pitchFamily="34" charset="0"/>
                <a:ea typeface="游明朝" panose="02020400000000000000" pitchFamily="18" charset="-128"/>
                <a:cs typeface="Arial" panose="020B0604020202020204" pitchFamily="34" charset="0"/>
              </a:rPr>
              <a:t> </a:t>
            </a:r>
            <a:endParaRPr lang="en-US" sz="3200" dirty="0"/>
          </a:p>
        </p:txBody>
      </p:sp>
      <p:sp>
        <p:nvSpPr>
          <p:cNvPr id="7" name="Content Placeholder 5">
            <a:extLst>
              <a:ext uri="{FF2B5EF4-FFF2-40B4-BE49-F238E27FC236}">
                <a16:creationId xmlns:a16="http://schemas.microsoft.com/office/drawing/2014/main" id="{B82B73B8-F454-4A1E-8AE8-4F44B93DFF4B}"/>
              </a:ext>
            </a:extLst>
          </p:cNvPr>
          <p:cNvSpPr>
            <a:spLocks noGrp="1"/>
          </p:cNvSpPr>
          <p:nvPr>
            <p:ph sz="half" idx="1"/>
          </p:nvPr>
        </p:nvSpPr>
        <p:spPr>
          <a:xfrm>
            <a:off x="628650" y="1037166"/>
            <a:ext cx="7880350" cy="4055534"/>
          </a:xfrm>
        </p:spPr>
        <p:txBody>
          <a:bodyPr>
            <a:normAutofit fontScale="92500" lnSpcReduction="10000"/>
          </a:bodyPr>
          <a:lstStyle/>
          <a:p>
            <a:r>
              <a:rPr lang="en-GB" altLang="ja-JP" sz="2400" dirty="0"/>
              <a:t>Design</a:t>
            </a:r>
            <a:endParaRPr lang="en-US" sz="600" dirty="0"/>
          </a:p>
          <a:p>
            <a:pPr marL="360000" lvl="1" indent="90000">
              <a:buFont typeface="Arial" panose="020B0604020202020204" pitchFamily="34" charset="0"/>
              <a:buChar char="‒"/>
            </a:pPr>
            <a:r>
              <a:rPr lang="en-GB" dirty="0">
                <a:effectLst/>
                <a:latin typeface="Arial" panose="020B0604020202020204" pitchFamily="34" charset="0"/>
              </a:rPr>
              <a:t>Multiple Regression</a:t>
            </a:r>
            <a:endParaRPr lang="en-US" dirty="0"/>
          </a:p>
          <a:p>
            <a:pPr marL="1080000" lvl="1" indent="-342900">
              <a:buFont typeface="Wingdings" panose="05000000000000000000" pitchFamily="2" charset="2"/>
              <a:buChar char="Ø"/>
            </a:pPr>
            <a:r>
              <a:rPr lang="en-GB" dirty="0">
                <a:effectLst/>
                <a:latin typeface="Arial" panose="020B0604020202020204" pitchFamily="34" charset="0"/>
              </a:rPr>
              <a:t>Scans: </a:t>
            </a:r>
            <a:r>
              <a:rPr lang="en-GB" dirty="0">
                <a:latin typeface="Arial" panose="020B0604020202020204" pitchFamily="34" charset="0"/>
              </a:rPr>
              <a:t>55 </a:t>
            </a:r>
            <a:r>
              <a:rPr lang="en-GB" dirty="0">
                <a:effectLst/>
                <a:latin typeface="Arial" panose="020B0604020202020204" pitchFamily="34" charset="0"/>
              </a:rPr>
              <a:t>previously computed files </a:t>
            </a:r>
          </a:p>
          <a:p>
            <a:pPr marL="1062900" lvl="1" indent="-342900">
              <a:buFont typeface="Wingdings" panose="05000000000000000000" pitchFamily="2" charset="2"/>
              <a:buChar char="Ø"/>
            </a:pPr>
            <a:r>
              <a:rPr lang="en-GB" dirty="0">
                <a:effectLst/>
                <a:latin typeface="Arial" panose="020B0604020202020204" pitchFamily="34" charset="0"/>
              </a:rPr>
              <a:t>Covariates</a:t>
            </a:r>
          </a:p>
          <a:p>
            <a:pPr marL="1440000" lvl="1" indent="-342900">
              <a:buFont typeface="Wingdings" panose="05000000000000000000" pitchFamily="2" charset="2"/>
              <a:buChar char="q"/>
            </a:pPr>
            <a:r>
              <a:rPr lang="en-US" dirty="0"/>
              <a:t>Covariate</a:t>
            </a:r>
          </a:p>
          <a:p>
            <a:pPr marL="1800000" lvl="1" indent="-342900">
              <a:buFont typeface="Wingdings" panose="05000000000000000000" pitchFamily="2" charset="2"/>
              <a:buChar char="§"/>
            </a:pPr>
            <a:r>
              <a:rPr lang="en-US" dirty="0"/>
              <a:t>Vector: </a:t>
            </a:r>
            <a:r>
              <a:rPr lang="en-US" i="1" dirty="0"/>
              <a:t>info(:,1)</a:t>
            </a:r>
          </a:p>
          <a:p>
            <a:pPr marL="1800000" lvl="1" indent="-342900">
              <a:buFont typeface="Wingdings" panose="05000000000000000000" pitchFamily="2" charset="2"/>
              <a:buChar char="§"/>
            </a:pPr>
            <a:r>
              <a:rPr lang="en-US" dirty="0"/>
              <a:t>Name: </a:t>
            </a:r>
            <a:r>
              <a:rPr lang="en-US" i="1" dirty="0"/>
              <a:t>Age</a:t>
            </a:r>
          </a:p>
          <a:p>
            <a:pPr marL="1800000" lvl="1" indent="-342900">
              <a:buFont typeface="Wingdings" panose="05000000000000000000" pitchFamily="2" charset="2"/>
              <a:buChar char="§"/>
            </a:pPr>
            <a:r>
              <a:rPr lang="en-US" dirty="0"/>
              <a:t>Centering: </a:t>
            </a:r>
            <a:r>
              <a:rPr lang="en-US" i="1" dirty="0"/>
              <a:t>No centering</a:t>
            </a:r>
          </a:p>
          <a:p>
            <a:pPr marL="1440000" lvl="1" indent="-342900">
              <a:buFont typeface="Wingdings" panose="05000000000000000000" pitchFamily="2" charset="2"/>
              <a:buChar char="q"/>
            </a:pPr>
            <a:r>
              <a:rPr lang="en-US" dirty="0"/>
              <a:t>Covariate</a:t>
            </a:r>
          </a:p>
          <a:p>
            <a:pPr marL="1800000" lvl="1" indent="-342900">
              <a:buFont typeface="Wingdings" panose="05000000000000000000" pitchFamily="2" charset="2"/>
              <a:buChar char="§"/>
            </a:pPr>
            <a:r>
              <a:rPr lang="en-US" dirty="0"/>
              <a:t>Vector: </a:t>
            </a:r>
            <a:r>
              <a:rPr lang="en-US" i="1" dirty="0"/>
              <a:t>info(:,2)</a:t>
            </a:r>
          </a:p>
          <a:p>
            <a:pPr marL="1800000" lvl="1" indent="-342900">
              <a:buFont typeface="Wingdings" panose="05000000000000000000" pitchFamily="2" charset="2"/>
              <a:buChar char="§"/>
            </a:pPr>
            <a:r>
              <a:rPr lang="en-US" dirty="0"/>
              <a:t>Name: </a:t>
            </a:r>
            <a:r>
              <a:rPr lang="en-US" i="1" dirty="0"/>
              <a:t>Sex</a:t>
            </a:r>
          </a:p>
          <a:p>
            <a:pPr marL="1800000" lvl="1" indent="-342900">
              <a:buFont typeface="Wingdings" panose="05000000000000000000" pitchFamily="2" charset="2"/>
              <a:buChar char="§"/>
            </a:pPr>
            <a:r>
              <a:rPr lang="en-US" dirty="0"/>
              <a:t>Centering: </a:t>
            </a:r>
            <a:r>
              <a:rPr lang="en-US" i="1" dirty="0"/>
              <a:t>No centering</a:t>
            </a:r>
          </a:p>
          <a:p>
            <a:pPr marL="1097100" lvl="1" indent="0">
              <a:buNone/>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81130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00049" y="1097785"/>
            <a:ext cx="7815263" cy="2564578"/>
          </a:xfrm>
        </p:spPr>
        <p:txBody>
          <a:bodyPr>
            <a:normAutofit/>
          </a:bodyPr>
          <a:lstStyle/>
          <a:p>
            <a:r>
              <a:rPr lang="en-US" altLang="ja-JP" dirty="0"/>
              <a:t>MATLAB</a:t>
            </a:r>
          </a:p>
          <a:p>
            <a:pPr marL="0" indent="0">
              <a:buNone/>
            </a:pPr>
            <a:r>
              <a:rPr lang="en-US" altLang="ja-JP" dirty="0"/>
              <a:t>	-SPM12</a:t>
            </a:r>
          </a:p>
          <a:p>
            <a:pPr marL="0" indent="0">
              <a:buNone/>
            </a:pPr>
            <a:endParaRPr lang="en-US" dirty="0"/>
          </a:p>
          <a:p>
            <a:r>
              <a:rPr lang="en-GB" b="1" dirty="0"/>
              <a:t>IXI Dataset</a:t>
            </a:r>
          </a:p>
          <a:p>
            <a:pPr marL="0" indent="0">
              <a:buNone/>
            </a:pPr>
            <a:r>
              <a:rPr lang="en-US" b="0" dirty="0"/>
              <a:t>http://brain-development.org/ixi-dataset/</a:t>
            </a:r>
          </a:p>
        </p:txBody>
      </p:sp>
      <p:sp>
        <p:nvSpPr>
          <p:cNvPr id="8" name="Text Placeholder 7"/>
          <p:cNvSpPr>
            <a:spLocks noGrp="1"/>
          </p:cNvSpPr>
          <p:nvPr>
            <p:ph type="body" sz="quarter" idx="12"/>
          </p:nvPr>
        </p:nvSpPr>
        <p:spPr>
          <a:xfrm>
            <a:off x="400050" y="267843"/>
            <a:ext cx="5488958" cy="293044"/>
          </a:xfrm>
        </p:spPr>
        <p:txBody>
          <a:bodyPr/>
          <a:lstStyle/>
          <a:p>
            <a:r>
              <a:rPr lang="en-US" sz="3200" dirty="0"/>
              <a:t>Prerequisites</a:t>
            </a:r>
          </a:p>
        </p:txBody>
      </p:sp>
    </p:spTree>
    <p:extLst>
      <p:ext uri="{BB962C8B-B14F-4D97-AF65-F5344CB8AC3E}">
        <p14:creationId xmlns:p14="http://schemas.microsoft.com/office/powerpoint/2010/main" val="3305672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Basic Models</a:t>
            </a:r>
            <a:r>
              <a:rPr lang="en-GB" sz="3200" dirty="0">
                <a:effectLst/>
                <a:latin typeface="Arial" panose="020B0604020202020204" pitchFamily="34" charset="0"/>
                <a:ea typeface="游明朝" panose="02020400000000000000" pitchFamily="18" charset="-128"/>
                <a:cs typeface="Arial" panose="020B0604020202020204" pitchFamily="34" charset="0"/>
              </a:rPr>
              <a:t> </a:t>
            </a:r>
            <a:endParaRPr lang="en-US" sz="3200" dirty="0"/>
          </a:p>
        </p:txBody>
      </p:sp>
      <p:sp>
        <p:nvSpPr>
          <p:cNvPr id="3" name="コンテンツ プレースホルダー 2">
            <a:extLst>
              <a:ext uri="{FF2B5EF4-FFF2-40B4-BE49-F238E27FC236}">
                <a16:creationId xmlns:a16="http://schemas.microsoft.com/office/drawing/2014/main" id="{2E5DB524-59CA-4BE9-A9C2-C32861D4AB74}"/>
              </a:ext>
            </a:extLst>
          </p:cNvPr>
          <p:cNvSpPr>
            <a:spLocks noGrp="1"/>
          </p:cNvSpPr>
          <p:nvPr>
            <p:ph sz="half" idx="1"/>
          </p:nvPr>
        </p:nvSpPr>
        <p:spPr/>
        <p:txBody>
          <a:bodyPr/>
          <a:lstStyle/>
          <a:p>
            <a:endParaRPr lang="en-GB"/>
          </a:p>
        </p:txBody>
      </p:sp>
      <p:pic>
        <p:nvPicPr>
          <p:cNvPr id="6" name="図 5">
            <a:extLst>
              <a:ext uri="{FF2B5EF4-FFF2-40B4-BE49-F238E27FC236}">
                <a16:creationId xmlns:a16="http://schemas.microsoft.com/office/drawing/2014/main" id="{1DEEDCAF-A18A-43D1-BDB9-6FB3C08AACB9}"/>
              </a:ext>
            </a:extLst>
          </p:cNvPr>
          <p:cNvPicPr/>
          <p:nvPr/>
        </p:nvPicPr>
        <p:blipFill rotWithShape="1">
          <a:blip r:embed="rId3" cstate="print">
            <a:extLst>
              <a:ext uri="{28A0092B-C50C-407E-A947-70E740481C1C}">
                <a14:useLocalDpi xmlns:a14="http://schemas.microsoft.com/office/drawing/2010/main" val="0"/>
              </a:ext>
            </a:extLst>
          </a:blip>
          <a:srcRect t="15007" b="28264"/>
          <a:stretch/>
        </p:blipFill>
        <p:spPr bwMode="auto">
          <a:xfrm>
            <a:off x="2150533" y="787400"/>
            <a:ext cx="5035444" cy="4250268"/>
          </a:xfrm>
          <a:prstGeom prst="rect">
            <a:avLst/>
          </a:prstGeom>
          <a:noFill/>
          <a:ln>
            <a:noFill/>
          </a:ln>
        </p:spPr>
      </p:pic>
    </p:spTree>
    <p:extLst>
      <p:ext uri="{BB962C8B-B14F-4D97-AF65-F5344CB8AC3E}">
        <p14:creationId xmlns:p14="http://schemas.microsoft.com/office/powerpoint/2010/main" val="319132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Estimate</a:t>
            </a:r>
            <a:endParaRPr lang="en-US" sz="3200" dirty="0"/>
          </a:p>
        </p:txBody>
      </p:sp>
      <p:sp>
        <p:nvSpPr>
          <p:cNvPr id="3" name="コンテンツ プレースホルダー 2">
            <a:extLst>
              <a:ext uri="{FF2B5EF4-FFF2-40B4-BE49-F238E27FC236}">
                <a16:creationId xmlns:a16="http://schemas.microsoft.com/office/drawing/2014/main" id="{2E5DB524-59CA-4BE9-A9C2-C32861D4AB74}"/>
              </a:ext>
            </a:extLst>
          </p:cNvPr>
          <p:cNvSpPr>
            <a:spLocks noGrp="1"/>
          </p:cNvSpPr>
          <p:nvPr>
            <p:ph sz="half" idx="1"/>
          </p:nvPr>
        </p:nvSpPr>
        <p:spPr/>
        <p:txBody>
          <a:bodyPr/>
          <a:lstStyle/>
          <a:p>
            <a:endParaRPr lang="en-GB"/>
          </a:p>
        </p:txBody>
      </p:sp>
      <p:pic>
        <p:nvPicPr>
          <p:cNvPr id="5" name="図 4">
            <a:extLst>
              <a:ext uri="{FF2B5EF4-FFF2-40B4-BE49-F238E27FC236}">
                <a16:creationId xmlns:a16="http://schemas.microsoft.com/office/drawing/2014/main" id="{1F7C66AF-E05C-4FAE-8D63-76FBAE0694D0}"/>
              </a:ext>
            </a:extLst>
          </p:cNvPr>
          <p:cNvPicPr>
            <a:picLocks noChangeAspect="1"/>
          </p:cNvPicPr>
          <p:nvPr/>
        </p:nvPicPr>
        <p:blipFill>
          <a:blip r:embed="rId3"/>
          <a:stretch>
            <a:fillRect/>
          </a:stretch>
        </p:blipFill>
        <p:spPr>
          <a:xfrm>
            <a:off x="347133" y="973051"/>
            <a:ext cx="3352360" cy="4029606"/>
          </a:xfrm>
          <a:prstGeom prst="rect">
            <a:avLst/>
          </a:prstGeom>
        </p:spPr>
      </p:pic>
      <p:sp>
        <p:nvSpPr>
          <p:cNvPr id="7" name="楕円 6">
            <a:extLst>
              <a:ext uri="{FF2B5EF4-FFF2-40B4-BE49-F238E27FC236}">
                <a16:creationId xmlns:a16="http://schemas.microsoft.com/office/drawing/2014/main" id="{DBF2B09A-3826-440D-AEDA-C55795EC8A1B}"/>
              </a:ext>
            </a:extLst>
          </p:cNvPr>
          <p:cNvSpPr/>
          <p:nvPr/>
        </p:nvSpPr>
        <p:spPr>
          <a:xfrm>
            <a:off x="628650" y="2571750"/>
            <a:ext cx="1370980"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図 3">
            <a:extLst>
              <a:ext uri="{FF2B5EF4-FFF2-40B4-BE49-F238E27FC236}">
                <a16:creationId xmlns:a16="http://schemas.microsoft.com/office/drawing/2014/main" id="{63129C25-DAB4-40AF-9429-95AF63005142}"/>
              </a:ext>
            </a:extLst>
          </p:cNvPr>
          <p:cNvPicPr>
            <a:picLocks noChangeAspect="1"/>
          </p:cNvPicPr>
          <p:nvPr/>
        </p:nvPicPr>
        <p:blipFill>
          <a:blip r:embed="rId4"/>
          <a:stretch>
            <a:fillRect/>
          </a:stretch>
        </p:blipFill>
        <p:spPr>
          <a:xfrm>
            <a:off x="4517990" y="931333"/>
            <a:ext cx="4563181" cy="4173166"/>
          </a:xfrm>
          <a:prstGeom prst="rect">
            <a:avLst/>
          </a:prstGeom>
        </p:spPr>
      </p:pic>
      <p:sp>
        <p:nvSpPr>
          <p:cNvPr id="9" name="矢印: 右 8">
            <a:extLst>
              <a:ext uri="{FF2B5EF4-FFF2-40B4-BE49-F238E27FC236}">
                <a16:creationId xmlns:a16="http://schemas.microsoft.com/office/drawing/2014/main" id="{09B300CD-EF97-4710-8351-C85F3F34EDE1}"/>
              </a:ext>
            </a:extLst>
          </p:cNvPr>
          <p:cNvSpPr/>
          <p:nvPr/>
        </p:nvSpPr>
        <p:spPr>
          <a:xfrm>
            <a:off x="3852333" y="2827867"/>
            <a:ext cx="6625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1040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Results</a:t>
            </a:r>
            <a:endParaRPr lang="en-US" sz="3200" dirty="0"/>
          </a:p>
        </p:txBody>
      </p:sp>
      <p:sp>
        <p:nvSpPr>
          <p:cNvPr id="3" name="コンテンツ プレースホルダー 2">
            <a:extLst>
              <a:ext uri="{FF2B5EF4-FFF2-40B4-BE49-F238E27FC236}">
                <a16:creationId xmlns:a16="http://schemas.microsoft.com/office/drawing/2014/main" id="{2E5DB524-59CA-4BE9-A9C2-C32861D4AB74}"/>
              </a:ext>
            </a:extLst>
          </p:cNvPr>
          <p:cNvSpPr>
            <a:spLocks noGrp="1"/>
          </p:cNvSpPr>
          <p:nvPr>
            <p:ph sz="half" idx="1"/>
          </p:nvPr>
        </p:nvSpPr>
        <p:spPr/>
        <p:txBody>
          <a:bodyPr/>
          <a:lstStyle/>
          <a:p>
            <a:endParaRPr lang="en-GB"/>
          </a:p>
        </p:txBody>
      </p:sp>
      <p:pic>
        <p:nvPicPr>
          <p:cNvPr id="5" name="図 4">
            <a:extLst>
              <a:ext uri="{FF2B5EF4-FFF2-40B4-BE49-F238E27FC236}">
                <a16:creationId xmlns:a16="http://schemas.microsoft.com/office/drawing/2014/main" id="{1F7C66AF-E05C-4FAE-8D63-76FBAE0694D0}"/>
              </a:ext>
            </a:extLst>
          </p:cNvPr>
          <p:cNvPicPr>
            <a:picLocks noChangeAspect="1"/>
          </p:cNvPicPr>
          <p:nvPr/>
        </p:nvPicPr>
        <p:blipFill>
          <a:blip r:embed="rId3"/>
          <a:stretch>
            <a:fillRect/>
          </a:stretch>
        </p:blipFill>
        <p:spPr>
          <a:xfrm>
            <a:off x="347133" y="973051"/>
            <a:ext cx="3352360" cy="4029606"/>
          </a:xfrm>
          <a:prstGeom prst="rect">
            <a:avLst/>
          </a:prstGeom>
        </p:spPr>
      </p:pic>
      <p:sp>
        <p:nvSpPr>
          <p:cNvPr id="7" name="楕円 6">
            <a:extLst>
              <a:ext uri="{FF2B5EF4-FFF2-40B4-BE49-F238E27FC236}">
                <a16:creationId xmlns:a16="http://schemas.microsoft.com/office/drawing/2014/main" id="{DBF2B09A-3826-440D-AEDA-C55795EC8A1B}"/>
              </a:ext>
            </a:extLst>
          </p:cNvPr>
          <p:cNvSpPr/>
          <p:nvPr/>
        </p:nvSpPr>
        <p:spPr>
          <a:xfrm>
            <a:off x="1314140" y="2969598"/>
            <a:ext cx="1370980"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図 3">
            <a:extLst>
              <a:ext uri="{FF2B5EF4-FFF2-40B4-BE49-F238E27FC236}">
                <a16:creationId xmlns:a16="http://schemas.microsoft.com/office/drawing/2014/main" id="{63129C25-DAB4-40AF-9429-95AF63005142}"/>
              </a:ext>
            </a:extLst>
          </p:cNvPr>
          <p:cNvPicPr>
            <a:picLocks noChangeAspect="1"/>
          </p:cNvPicPr>
          <p:nvPr/>
        </p:nvPicPr>
        <p:blipFill>
          <a:blip r:embed="rId4"/>
          <a:stretch>
            <a:fillRect/>
          </a:stretch>
        </p:blipFill>
        <p:spPr>
          <a:xfrm>
            <a:off x="4517990" y="931333"/>
            <a:ext cx="4563181" cy="4173166"/>
          </a:xfrm>
          <a:prstGeom prst="rect">
            <a:avLst/>
          </a:prstGeom>
        </p:spPr>
      </p:pic>
      <p:sp>
        <p:nvSpPr>
          <p:cNvPr id="9" name="矢印: 右 8">
            <a:extLst>
              <a:ext uri="{FF2B5EF4-FFF2-40B4-BE49-F238E27FC236}">
                <a16:creationId xmlns:a16="http://schemas.microsoft.com/office/drawing/2014/main" id="{09B300CD-EF97-4710-8351-C85F3F34EDE1}"/>
              </a:ext>
            </a:extLst>
          </p:cNvPr>
          <p:cNvSpPr/>
          <p:nvPr/>
        </p:nvSpPr>
        <p:spPr>
          <a:xfrm>
            <a:off x="3852333" y="2827867"/>
            <a:ext cx="6625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4287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Results</a:t>
            </a:r>
            <a:endParaRPr lang="en-US" sz="3200" dirty="0"/>
          </a:p>
        </p:txBody>
      </p:sp>
      <p:sp>
        <p:nvSpPr>
          <p:cNvPr id="3" name="コンテンツ プレースホルダー 2">
            <a:extLst>
              <a:ext uri="{FF2B5EF4-FFF2-40B4-BE49-F238E27FC236}">
                <a16:creationId xmlns:a16="http://schemas.microsoft.com/office/drawing/2014/main" id="{2E5DB524-59CA-4BE9-A9C2-C32861D4AB74}"/>
              </a:ext>
            </a:extLst>
          </p:cNvPr>
          <p:cNvSpPr>
            <a:spLocks noGrp="1"/>
          </p:cNvSpPr>
          <p:nvPr>
            <p:ph sz="half" idx="1"/>
          </p:nvPr>
        </p:nvSpPr>
        <p:spPr/>
        <p:txBody>
          <a:bodyPr/>
          <a:lstStyle/>
          <a:p>
            <a:endParaRPr lang="en-GB" dirty="0"/>
          </a:p>
        </p:txBody>
      </p:sp>
      <p:pic>
        <p:nvPicPr>
          <p:cNvPr id="6" name="図 5">
            <a:extLst>
              <a:ext uri="{FF2B5EF4-FFF2-40B4-BE49-F238E27FC236}">
                <a16:creationId xmlns:a16="http://schemas.microsoft.com/office/drawing/2014/main" id="{F62A9422-7776-41E3-B25D-9AE80F428AC2}"/>
              </a:ext>
            </a:extLst>
          </p:cNvPr>
          <p:cNvPicPr>
            <a:picLocks noChangeAspect="1"/>
          </p:cNvPicPr>
          <p:nvPr/>
        </p:nvPicPr>
        <p:blipFill>
          <a:blip r:embed="rId3"/>
          <a:stretch>
            <a:fillRect/>
          </a:stretch>
        </p:blipFill>
        <p:spPr>
          <a:xfrm>
            <a:off x="2117813" y="767344"/>
            <a:ext cx="4908374" cy="4327814"/>
          </a:xfrm>
          <a:prstGeom prst="rect">
            <a:avLst/>
          </a:prstGeom>
        </p:spPr>
      </p:pic>
      <p:sp>
        <p:nvSpPr>
          <p:cNvPr id="7" name="楕円 6">
            <a:extLst>
              <a:ext uri="{FF2B5EF4-FFF2-40B4-BE49-F238E27FC236}">
                <a16:creationId xmlns:a16="http://schemas.microsoft.com/office/drawing/2014/main" id="{DBF2B09A-3826-440D-AEDA-C55795EC8A1B}"/>
              </a:ext>
            </a:extLst>
          </p:cNvPr>
          <p:cNvSpPr/>
          <p:nvPr/>
        </p:nvSpPr>
        <p:spPr>
          <a:xfrm>
            <a:off x="2454539" y="4289821"/>
            <a:ext cx="1503627"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27835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Results</a:t>
            </a:r>
            <a:endParaRPr lang="en-US" sz="3200" dirty="0"/>
          </a:p>
        </p:txBody>
      </p:sp>
      <p:sp>
        <p:nvSpPr>
          <p:cNvPr id="3" name="コンテンツ プレースホルダー 2">
            <a:extLst>
              <a:ext uri="{FF2B5EF4-FFF2-40B4-BE49-F238E27FC236}">
                <a16:creationId xmlns:a16="http://schemas.microsoft.com/office/drawing/2014/main" id="{2E5DB524-59CA-4BE9-A9C2-C32861D4AB74}"/>
              </a:ext>
            </a:extLst>
          </p:cNvPr>
          <p:cNvSpPr>
            <a:spLocks noGrp="1"/>
          </p:cNvSpPr>
          <p:nvPr>
            <p:ph sz="half" idx="1"/>
          </p:nvPr>
        </p:nvSpPr>
        <p:spPr/>
        <p:txBody>
          <a:bodyPr/>
          <a:lstStyle/>
          <a:p>
            <a:endParaRPr lang="en-GB" dirty="0"/>
          </a:p>
        </p:txBody>
      </p:sp>
      <p:pic>
        <p:nvPicPr>
          <p:cNvPr id="4" name="図 3">
            <a:extLst>
              <a:ext uri="{FF2B5EF4-FFF2-40B4-BE49-F238E27FC236}">
                <a16:creationId xmlns:a16="http://schemas.microsoft.com/office/drawing/2014/main" id="{DDFEF6E4-0E0E-4E71-9C3D-7B00CA903084}"/>
              </a:ext>
            </a:extLst>
          </p:cNvPr>
          <p:cNvPicPr>
            <a:picLocks noChangeAspect="1"/>
          </p:cNvPicPr>
          <p:nvPr/>
        </p:nvPicPr>
        <p:blipFill>
          <a:blip r:embed="rId3"/>
          <a:stretch>
            <a:fillRect/>
          </a:stretch>
        </p:blipFill>
        <p:spPr>
          <a:xfrm>
            <a:off x="2226640" y="752475"/>
            <a:ext cx="4980608" cy="4341386"/>
          </a:xfrm>
          <a:prstGeom prst="rect">
            <a:avLst/>
          </a:prstGeom>
        </p:spPr>
      </p:pic>
    </p:spTree>
    <p:extLst>
      <p:ext uri="{BB962C8B-B14F-4D97-AF65-F5344CB8AC3E}">
        <p14:creationId xmlns:p14="http://schemas.microsoft.com/office/powerpoint/2010/main" val="2733008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Results</a:t>
            </a:r>
            <a:endParaRPr lang="en-US" sz="3200" dirty="0"/>
          </a:p>
        </p:txBody>
      </p:sp>
      <p:sp>
        <p:nvSpPr>
          <p:cNvPr id="4" name="Content Placeholder 5">
            <a:extLst>
              <a:ext uri="{FF2B5EF4-FFF2-40B4-BE49-F238E27FC236}">
                <a16:creationId xmlns:a16="http://schemas.microsoft.com/office/drawing/2014/main" id="{951A33F1-8604-4E50-A78A-97D1DB16A385}"/>
              </a:ext>
            </a:extLst>
          </p:cNvPr>
          <p:cNvSpPr>
            <a:spLocks noGrp="1"/>
          </p:cNvSpPr>
          <p:nvPr>
            <p:ph sz="half" idx="1"/>
          </p:nvPr>
        </p:nvSpPr>
        <p:spPr>
          <a:xfrm>
            <a:off x="169333" y="1037166"/>
            <a:ext cx="8902699" cy="4055534"/>
          </a:xfrm>
        </p:spPr>
        <p:txBody>
          <a:bodyPr>
            <a:normAutofit/>
          </a:bodyPr>
          <a:lstStyle/>
          <a:p>
            <a:r>
              <a:rPr lang="en-GB" altLang="ja-JP" sz="2400" b="0" dirty="0"/>
              <a:t>mask with other contrast(s): </a:t>
            </a:r>
            <a:r>
              <a:rPr lang="en-GB" altLang="ja-JP" sz="2400" b="0" i="1" dirty="0"/>
              <a:t>no</a:t>
            </a:r>
          </a:p>
          <a:p>
            <a:r>
              <a:rPr lang="en-GB" altLang="ja-JP" sz="2400" b="0" dirty="0"/>
              <a:t>title for comparison: leave this as it is</a:t>
            </a:r>
          </a:p>
          <a:p>
            <a:r>
              <a:rPr lang="en-GB" sz="2400" b="0" dirty="0"/>
              <a:t>p value adjustment to control</a:t>
            </a:r>
            <a:r>
              <a:rPr lang="en-US" sz="2400" b="0" dirty="0"/>
              <a:t>: </a:t>
            </a:r>
            <a:r>
              <a:rPr lang="en-US" sz="2400" b="0" i="1" dirty="0"/>
              <a:t>FWE(family-wise error correction)</a:t>
            </a:r>
          </a:p>
          <a:p>
            <a:r>
              <a:rPr lang="en-GB" sz="2400" b="0" dirty="0"/>
              <a:t>threshold {T or p value}: </a:t>
            </a:r>
            <a:r>
              <a:rPr lang="en-GB" sz="2400" b="0" i="1" dirty="0"/>
              <a:t>0.05</a:t>
            </a:r>
          </a:p>
          <a:p>
            <a:r>
              <a:rPr lang="en-US" sz="2400" b="0" dirty="0"/>
              <a:t>&amp; extent threshold {voxels}: </a:t>
            </a:r>
            <a:r>
              <a:rPr lang="en-US" sz="2400" b="0" i="1" dirty="0"/>
              <a:t>0</a:t>
            </a:r>
          </a:p>
          <a:p>
            <a:endParaRPr lang="en-US" sz="2400" b="0" i="1"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428167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Results</a:t>
            </a:r>
            <a:endParaRPr lang="en-US" sz="3200" dirty="0"/>
          </a:p>
        </p:txBody>
      </p:sp>
      <p:sp>
        <p:nvSpPr>
          <p:cNvPr id="3" name="コンテンツ プレースホルダー 2">
            <a:extLst>
              <a:ext uri="{FF2B5EF4-FFF2-40B4-BE49-F238E27FC236}">
                <a16:creationId xmlns:a16="http://schemas.microsoft.com/office/drawing/2014/main" id="{2E5DB524-59CA-4BE9-A9C2-C32861D4AB74}"/>
              </a:ext>
            </a:extLst>
          </p:cNvPr>
          <p:cNvSpPr>
            <a:spLocks noGrp="1"/>
          </p:cNvSpPr>
          <p:nvPr>
            <p:ph sz="half" idx="1"/>
          </p:nvPr>
        </p:nvSpPr>
        <p:spPr/>
        <p:txBody>
          <a:bodyPr/>
          <a:lstStyle/>
          <a:p>
            <a:endParaRPr lang="en-GB" dirty="0"/>
          </a:p>
        </p:txBody>
      </p:sp>
      <p:pic>
        <p:nvPicPr>
          <p:cNvPr id="5" name="図 4">
            <a:extLst>
              <a:ext uri="{FF2B5EF4-FFF2-40B4-BE49-F238E27FC236}">
                <a16:creationId xmlns:a16="http://schemas.microsoft.com/office/drawing/2014/main" id="{8E54A358-9F99-4303-B927-FE3365D09BAE}"/>
              </a:ext>
            </a:extLst>
          </p:cNvPr>
          <p:cNvPicPr/>
          <p:nvPr/>
        </p:nvPicPr>
        <p:blipFill rotWithShape="1">
          <a:blip r:embed="rId3" cstate="print">
            <a:extLst>
              <a:ext uri="{28A0092B-C50C-407E-A947-70E740481C1C}">
                <a14:useLocalDpi xmlns:a14="http://schemas.microsoft.com/office/drawing/2010/main" val="0"/>
              </a:ext>
            </a:extLst>
          </a:blip>
          <a:srcRect b="50685"/>
          <a:stretch/>
        </p:blipFill>
        <p:spPr bwMode="auto">
          <a:xfrm>
            <a:off x="18361" y="1317429"/>
            <a:ext cx="4637142" cy="3068303"/>
          </a:xfrm>
          <a:prstGeom prst="rect">
            <a:avLst/>
          </a:prstGeom>
          <a:noFill/>
          <a:ln>
            <a:noFill/>
          </a:ln>
        </p:spPr>
      </p:pic>
      <p:pic>
        <p:nvPicPr>
          <p:cNvPr id="6" name="図 5">
            <a:extLst>
              <a:ext uri="{FF2B5EF4-FFF2-40B4-BE49-F238E27FC236}">
                <a16:creationId xmlns:a16="http://schemas.microsoft.com/office/drawing/2014/main" id="{518E25FD-13E6-4030-A6C0-055FB5A25472}"/>
              </a:ext>
            </a:extLst>
          </p:cNvPr>
          <p:cNvPicPr/>
          <p:nvPr/>
        </p:nvPicPr>
        <p:blipFill rotWithShape="1">
          <a:blip r:embed="rId3" cstate="print">
            <a:extLst>
              <a:ext uri="{28A0092B-C50C-407E-A947-70E740481C1C}">
                <a14:useLocalDpi xmlns:a14="http://schemas.microsoft.com/office/drawing/2010/main" val="0"/>
              </a:ext>
            </a:extLst>
          </a:blip>
          <a:srcRect t="49316"/>
          <a:stretch/>
        </p:blipFill>
        <p:spPr bwMode="auto">
          <a:xfrm>
            <a:off x="4655503" y="1236134"/>
            <a:ext cx="4488497" cy="3183466"/>
          </a:xfrm>
          <a:prstGeom prst="rect">
            <a:avLst/>
          </a:prstGeom>
          <a:noFill/>
          <a:ln>
            <a:noFill/>
          </a:ln>
        </p:spPr>
      </p:pic>
    </p:spTree>
    <p:extLst>
      <p:ext uri="{BB962C8B-B14F-4D97-AF65-F5344CB8AC3E}">
        <p14:creationId xmlns:p14="http://schemas.microsoft.com/office/powerpoint/2010/main" val="1904123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00049" y="267843"/>
            <a:ext cx="7084483" cy="373594"/>
          </a:xfrm>
        </p:spPr>
        <p:txBody>
          <a:bodyPr/>
          <a:lstStyle/>
          <a:p>
            <a:r>
              <a:rPr lang="pl-PL" sz="3200" dirty="0"/>
              <a:t>Statistical Analysis</a:t>
            </a:r>
            <a:r>
              <a:rPr lang="en-GB" sz="3200" dirty="0">
                <a:effectLst/>
                <a:latin typeface="Arial" panose="020B0604020202020204" pitchFamily="34" charset="0"/>
                <a:ea typeface="游明朝" panose="02020400000000000000" pitchFamily="18" charset="-128"/>
                <a:cs typeface="Arial" panose="020B0604020202020204" pitchFamily="34" charset="0"/>
              </a:rPr>
              <a:t> – </a:t>
            </a:r>
            <a:r>
              <a:rPr lang="en-GB" sz="3200" b="1" dirty="0">
                <a:effectLst/>
                <a:latin typeface="Arial" panose="020B0604020202020204" pitchFamily="34" charset="0"/>
                <a:ea typeface="游明朝" panose="02020400000000000000" pitchFamily="18" charset="-128"/>
                <a:cs typeface="Arial" panose="020B0604020202020204" pitchFamily="34" charset="0"/>
              </a:rPr>
              <a:t>Results</a:t>
            </a:r>
            <a:endParaRPr lang="en-US" sz="3200" dirty="0"/>
          </a:p>
        </p:txBody>
      </p:sp>
      <p:sp>
        <p:nvSpPr>
          <p:cNvPr id="3" name="コンテンツ プレースホルダー 2">
            <a:extLst>
              <a:ext uri="{FF2B5EF4-FFF2-40B4-BE49-F238E27FC236}">
                <a16:creationId xmlns:a16="http://schemas.microsoft.com/office/drawing/2014/main" id="{2E5DB524-59CA-4BE9-A9C2-C32861D4AB74}"/>
              </a:ext>
            </a:extLst>
          </p:cNvPr>
          <p:cNvSpPr>
            <a:spLocks noGrp="1"/>
          </p:cNvSpPr>
          <p:nvPr>
            <p:ph sz="half" idx="1"/>
          </p:nvPr>
        </p:nvSpPr>
        <p:spPr/>
        <p:txBody>
          <a:bodyPr/>
          <a:lstStyle/>
          <a:p>
            <a:endParaRPr lang="en-GB" dirty="0"/>
          </a:p>
        </p:txBody>
      </p:sp>
      <p:pic>
        <p:nvPicPr>
          <p:cNvPr id="6" name="図 5">
            <a:extLst>
              <a:ext uri="{FF2B5EF4-FFF2-40B4-BE49-F238E27FC236}">
                <a16:creationId xmlns:a16="http://schemas.microsoft.com/office/drawing/2014/main" id="{9B17EFAF-BF9C-47C2-BBD6-46783ADFBCEF}"/>
              </a:ext>
            </a:extLst>
          </p:cNvPr>
          <p:cNvPicPr/>
          <p:nvPr/>
        </p:nvPicPr>
        <p:blipFill rotWithShape="1">
          <a:blip r:embed="rId3" cstate="print">
            <a:extLst>
              <a:ext uri="{28A0092B-C50C-407E-A947-70E740481C1C}">
                <a14:useLocalDpi xmlns:a14="http://schemas.microsoft.com/office/drawing/2010/main" val="0"/>
              </a:ext>
            </a:extLst>
          </a:blip>
          <a:srcRect t="50181"/>
          <a:stretch/>
        </p:blipFill>
        <p:spPr bwMode="auto">
          <a:xfrm>
            <a:off x="4629152" y="1355529"/>
            <a:ext cx="4496487" cy="2958238"/>
          </a:xfrm>
          <a:prstGeom prst="rect">
            <a:avLst/>
          </a:prstGeom>
          <a:noFill/>
          <a:ln>
            <a:noFill/>
          </a:ln>
        </p:spPr>
      </p:pic>
      <p:pic>
        <p:nvPicPr>
          <p:cNvPr id="7" name="図 6">
            <a:extLst>
              <a:ext uri="{FF2B5EF4-FFF2-40B4-BE49-F238E27FC236}">
                <a16:creationId xmlns:a16="http://schemas.microsoft.com/office/drawing/2014/main" id="{B354B581-BE2A-4920-BA8E-54A2393DC5C5}"/>
              </a:ext>
            </a:extLst>
          </p:cNvPr>
          <p:cNvPicPr/>
          <p:nvPr/>
        </p:nvPicPr>
        <p:blipFill rotWithShape="1">
          <a:blip r:embed="rId4" cstate="print">
            <a:extLst>
              <a:ext uri="{28A0092B-C50C-407E-A947-70E740481C1C}">
                <a14:useLocalDpi xmlns:a14="http://schemas.microsoft.com/office/drawing/2010/main" val="0"/>
              </a:ext>
            </a:extLst>
          </a:blip>
          <a:srcRect b="50685"/>
          <a:stretch/>
        </p:blipFill>
        <p:spPr bwMode="auto">
          <a:xfrm>
            <a:off x="18361" y="1317429"/>
            <a:ext cx="4637142" cy="3068303"/>
          </a:xfrm>
          <a:prstGeom prst="rect">
            <a:avLst/>
          </a:prstGeom>
          <a:noFill/>
          <a:ln>
            <a:noFill/>
          </a:ln>
        </p:spPr>
      </p:pic>
    </p:spTree>
    <p:extLst>
      <p:ext uri="{BB962C8B-B14F-4D97-AF65-F5344CB8AC3E}">
        <p14:creationId xmlns:p14="http://schemas.microsoft.com/office/powerpoint/2010/main" val="284792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6317859-FB57-4DEE-989E-68B580FF4557}"/>
              </a:ext>
            </a:extLst>
          </p:cNvPr>
          <p:cNvSpPr>
            <a:spLocks noGrp="1"/>
          </p:cNvSpPr>
          <p:nvPr>
            <p:ph sz="half" idx="1"/>
          </p:nvPr>
        </p:nvSpPr>
        <p:spPr>
          <a:xfrm>
            <a:off x="628650" y="939718"/>
            <a:ext cx="8081010" cy="1247520"/>
          </a:xfrm>
        </p:spPr>
        <p:txBody>
          <a:bodyPr/>
          <a:lstStyle/>
          <a:p>
            <a:pPr marL="0" indent="0">
              <a:buNone/>
            </a:pPr>
            <a:r>
              <a:rPr lang="de-DE" dirty="0"/>
              <a:t>Statistical Analysis </a:t>
            </a:r>
            <a:r>
              <a:rPr lang="de-DE" dirty="0" err="1"/>
              <a:t>of</a:t>
            </a:r>
            <a:r>
              <a:rPr lang="de-DE" dirty="0"/>
              <a:t> VBM </a:t>
            </a:r>
            <a:r>
              <a:rPr lang="de-DE" dirty="0" err="1"/>
              <a:t>is</a:t>
            </a:r>
            <a:r>
              <a:rPr lang="de-DE" dirty="0"/>
              <a:t> </a:t>
            </a:r>
            <a:r>
              <a:rPr lang="de-DE" dirty="0" err="1"/>
              <a:t>primarily</a:t>
            </a:r>
            <a:r>
              <a:rPr lang="de-DE" dirty="0"/>
              <a:t> </a:t>
            </a:r>
            <a:r>
              <a:rPr lang="de-DE" dirty="0" err="1"/>
              <a:t>done</a:t>
            </a:r>
            <a:r>
              <a:rPr lang="de-DE" dirty="0"/>
              <a:t> </a:t>
            </a:r>
            <a:r>
              <a:rPr lang="de-DE" dirty="0" err="1"/>
              <a:t>using</a:t>
            </a:r>
            <a:r>
              <a:rPr lang="de-DE" dirty="0"/>
              <a:t>:</a:t>
            </a:r>
          </a:p>
        </p:txBody>
      </p:sp>
      <p:sp>
        <p:nvSpPr>
          <p:cNvPr id="4" name="Inhaltsplatzhalter 3">
            <a:extLst>
              <a:ext uri="{FF2B5EF4-FFF2-40B4-BE49-F238E27FC236}">
                <a16:creationId xmlns:a16="http://schemas.microsoft.com/office/drawing/2014/main" id="{3E592D2A-F1E5-4624-A425-F078A65F3B99}"/>
              </a:ext>
            </a:extLst>
          </p:cNvPr>
          <p:cNvSpPr>
            <a:spLocks noGrp="1"/>
          </p:cNvSpPr>
          <p:nvPr>
            <p:ph sz="half" idx="2"/>
          </p:nvPr>
        </p:nvSpPr>
        <p:spPr>
          <a:xfrm>
            <a:off x="628650" y="1756610"/>
            <a:ext cx="8081010" cy="2251230"/>
          </a:xfrm>
        </p:spPr>
        <p:txBody>
          <a:bodyPr>
            <a:normAutofit fontScale="92500"/>
          </a:bodyPr>
          <a:lstStyle/>
          <a:p>
            <a:pPr>
              <a:lnSpc>
                <a:spcPct val="150000"/>
              </a:lnSpc>
            </a:pPr>
            <a:r>
              <a:rPr lang="de-DE" sz="2400" dirty="0"/>
              <a:t>A General Linear Model (GLM)</a:t>
            </a:r>
          </a:p>
          <a:p>
            <a:pPr marL="0" indent="0">
              <a:lnSpc>
                <a:spcPct val="150000"/>
              </a:lnSpc>
              <a:buNone/>
            </a:pPr>
            <a:r>
              <a:rPr lang="de-DE" sz="2400" dirty="0"/>
              <a:t> </a:t>
            </a:r>
          </a:p>
          <a:p>
            <a:pPr>
              <a:lnSpc>
                <a:spcPct val="150000"/>
              </a:lnSpc>
            </a:pPr>
            <a:r>
              <a:rPr lang="de-DE" sz="2400" dirty="0"/>
              <a:t>A </a:t>
            </a:r>
            <a:r>
              <a:rPr lang="de-DE" sz="2400" dirty="0" err="1"/>
              <a:t>Mass</a:t>
            </a:r>
            <a:r>
              <a:rPr lang="de-DE" sz="2400" dirty="0"/>
              <a:t> Univariate Approach </a:t>
            </a:r>
          </a:p>
          <a:p>
            <a:pPr lvl="1">
              <a:lnSpc>
                <a:spcPct val="150000"/>
              </a:lnSpc>
            </a:pPr>
            <a:r>
              <a:rPr lang="de-DE" sz="2100" dirty="0"/>
              <a:t>Independent </a:t>
            </a:r>
            <a:r>
              <a:rPr lang="de-DE" sz="2100" dirty="0" err="1"/>
              <a:t>statistical</a:t>
            </a:r>
            <a:r>
              <a:rPr lang="de-DE" sz="2100" dirty="0"/>
              <a:t> </a:t>
            </a:r>
            <a:r>
              <a:rPr lang="de-DE" sz="2100" dirty="0" err="1"/>
              <a:t>test</a:t>
            </a:r>
            <a:r>
              <a:rPr lang="de-DE" sz="2100" dirty="0"/>
              <a:t> </a:t>
            </a:r>
            <a:r>
              <a:rPr lang="de-DE" sz="2100" dirty="0" err="1"/>
              <a:t>conducted</a:t>
            </a:r>
            <a:r>
              <a:rPr lang="de-DE" sz="2100" dirty="0"/>
              <a:t> </a:t>
            </a:r>
            <a:r>
              <a:rPr lang="de-DE" sz="2100" dirty="0" err="1"/>
              <a:t>for</a:t>
            </a:r>
            <a:r>
              <a:rPr lang="de-DE" sz="2100" dirty="0"/>
              <a:t> </a:t>
            </a:r>
            <a:r>
              <a:rPr lang="de-DE" sz="2100" dirty="0" err="1"/>
              <a:t>each</a:t>
            </a:r>
            <a:r>
              <a:rPr lang="de-DE" sz="2100" dirty="0"/>
              <a:t> </a:t>
            </a:r>
            <a:r>
              <a:rPr lang="de-DE" sz="2100" dirty="0" err="1"/>
              <a:t>voxel</a:t>
            </a:r>
            <a:endParaRPr lang="de-DE" sz="2100" dirty="0"/>
          </a:p>
        </p:txBody>
      </p:sp>
      <p:sp>
        <p:nvSpPr>
          <p:cNvPr id="5" name="Textplatzhalter 4">
            <a:extLst>
              <a:ext uri="{FF2B5EF4-FFF2-40B4-BE49-F238E27FC236}">
                <a16:creationId xmlns:a16="http://schemas.microsoft.com/office/drawing/2014/main" id="{2F9847D9-CA00-472C-A7DE-441927E85016}"/>
              </a:ext>
            </a:extLst>
          </p:cNvPr>
          <p:cNvSpPr>
            <a:spLocks noGrp="1"/>
          </p:cNvSpPr>
          <p:nvPr>
            <p:ph type="body" sz="quarter" idx="12"/>
          </p:nvPr>
        </p:nvSpPr>
        <p:spPr/>
        <p:txBody>
          <a:bodyPr/>
          <a:lstStyle/>
          <a:p>
            <a:r>
              <a:rPr lang="de-DE" sz="3200" dirty="0"/>
              <a:t>Statistical Analysis</a:t>
            </a:r>
          </a:p>
        </p:txBody>
      </p:sp>
    </p:spTree>
    <p:extLst>
      <p:ext uri="{BB962C8B-B14F-4D97-AF65-F5344CB8AC3E}">
        <p14:creationId xmlns:p14="http://schemas.microsoft.com/office/powerpoint/2010/main" val="1867492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F56E0EF-BD24-4DD2-ABCE-DFD504821600}"/>
              </a:ext>
            </a:extLst>
          </p:cNvPr>
          <p:cNvSpPr>
            <a:spLocks noGrp="1"/>
          </p:cNvSpPr>
          <p:nvPr>
            <p:ph sz="half" idx="1"/>
          </p:nvPr>
        </p:nvSpPr>
        <p:spPr>
          <a:xfrm>
            <a:off x="3525253" y="950054"/>
            <a:ext cx="2093495" cy="484464"/>
          </a:xfrm>
          <a:ln>
            <a:solidFill>
              <a:srgbClr val="FF0000"/>
            </a:solidFill>
          </a:ln>
        </p:spPr>
        <p:txBody>
          <a:bodyPr>
            <a:normAutofit lnSpcReduction="10000"/>
          </a:bodyPr>
          <a:lstStyle/>
          <a:p>
            <a:pPr marL="0" indent="0" algn="ctr">
              <a:buNone/>
            </a:pPr>
            <a:r>
              <a:rPr lang="en-GB" altLang="en-US" sz="3000" dirty="0">
                <a:solidFill>
                  <a:srgbClr val="C00000"/>
                </a:solidFill>
                <a:ea typeface="ＭＳ Ｐゴシック" pitchFamily="34" charset="-128"/>
              </a:rPr>
              <a:t>Y = X</a:t>
            </a:r>
            <a:r>
              <a:rPr lang="el-GR" altLang="en-US" sz="3000" dirty="0">
                <a:solidFill>
                  <a:srgbClr val="C00000"/>
                </a:solidFill>
                <a:ea typeface="ＭＳ Ｐゴシック" pitchFamily="34" charset="-128"/>
              </a:rPr>
              <a:t>β + ε</a:t>
            </a:r>
            <a:endParaRPr lang="en-US" altLang="en-US" sz="3000" dirty="0">
              <a:solidFill>
                <a:srgbClr val="C00000"/>
              </a:solidFill>
              <a:ea typeface="ＭＳ Ｐゴシック" pitchFamily="34" charset="-128"/>
            </a:endParaRPr>
          </a:p>
          <a:p>
            <a:endParaRPr lang="de-DE" dirty="0"/>
          </a:p>
        </p:txBody>
      </p:sp>
      <p:sp>
        <p:nvSpPr>
          <p:cNvPr id="5" name="Textplatzhalter 4">
            <a:extLst>
              <a:ext uri="{FF2B5EF4-FFF2-40B4-BE49-F238E27FC236}">
                <a16:creationId xmlns:a16="http://schemas.microsoft.com/office/drawing/2014/main" id="{DF62022E-3A24-43A2-8AA3-9FA8C01F147F}"/>
              </a:ext>
            </a:extLst>
          </p:cNvPr>
          <p:cNvSpPr>
            <a:spLocks noGrp="1"/>
          </p:cNvSpPr>
          <p:nvPr>
            <p:ph type="body" sz="quarter" idx="12"/>
          </p:nvPr>
        </p:nvSpPr>
        <p:spPr/>
        <p:txBody>
          <a:bodyPr/>
          <a:lstStyle/>
          <a:p>
            <a:r>
              <a:rPr lang="de-DE" sz="3200" dirty="0">
                <a:solidFill>
                  <a:prstClr val="black"/>
                </a:solidFill>
              </a:rPr>
              <a:t>General Linear Model</a:t>
            </a:r>
            <a:endParaRPr lang="de-DE" b="1" dirty="0"/>
          </a:p>
        </p:txBody>
      </p:sp>
      <p:sp>
        <p:nvSpPr>
          <p:cNvPr id="7" name="Inhaltsplatzhalter 2">
            <a:extLst>
              <a:ext uri="{FF2B5EF4-FFF2-40B4-BE49-F238E27FC236}">
                <a16:creationId xmlns:a16="http://schemas.microsoft.com/office/drawing/2014/main" id="{4D07CC4C-42D9-40E3-9C1C-E1684C2F385C}"/>
              </a:ext>
            </a:extLst>
          </p:cNvPr>
          <p:cNvSpPr txBox="1">
            <a:spLocks/>
          </p:cNvSpPr>
          <p:nvPr/>
        </p:nvSpPr>
        <p:spPr>
          <a:xfrm>
            <a:off x="628650" y="1719934"/>
            <a:ext cx="7886700" cy="3207566"/>
          </a:xfrm>
          <a:prstGeom prst="rect">
            <a:avLst/>
          </a:prstGeom>
        </p:spPr>
        <p:txBody>
          <a:bodyPr vert="horz" lIns="91440" tIns="45720" rIns="91440" bIns="45720" rtlCol="0">
            <a:normAutofit/>
          </a:bodyPr>
          <a:lstStyle>
            <a:lvl1pPr marL="90000" indent="-90000" algn="l" defTabSz="685800" rtl="0" eaLnBrk="1" latinLnBrk="0" hangingPunct="1">
              <a:lnSpc>
                <a:spcPct val="90000"/>
              </a:lnSpc>
              <a:spcBef>
                <a:spcPts val="750"/>
              </a:spcBef>
              <a:buFont typeface="Arial" panose="020B0604020202020204" pitchFamily="34" charset="0"/>
              <a:buChar char="•"/>
              <a:defRPr sz="2800" b="1" kern="1200">
                <a:solidFill>
                  <a:schemeClr val="tx1"/>
                </a:solidFill>
                <a:latin typeface="Arial" charset="0"/>
                <a:ea typeface="Arial" charset="0"/>
                <a:cs typeface="Arial" charset="0"/>
              </a:defRPr>
            </a:lvl1pPr>
            <a:lvl2pPr marL="90000" indent="-9000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charset="0"/>
                <a:ea typeface="Arial" charset="0"/>
                <a:cs typeface="Arial" charset="0"/>
              </a:defRPr>
            </a:lvl2pPr>
            <a:lvl3pPr marL="90000" indent="-90000" algn="l" defTabSz="685800" rtl="0" eaLnBrk="1" latinLnBrk="0" hangingPunct="1">
              <a:lnSpc>
                <a:spcPct val="90000"/>
              </a:lnSpc>
              <a:spcBef>
                <a:spcPts val="375"/>
              </a:spcBef>
              <a:buFont typeface="Arial" panose="020B0604020202020204" pitchFamily="34" charset="0"/>
              <a:buChar char="•"/>
              <a:defRPr sz="1400" b="1" kern="1200">
                <a:solidFill>
                  <a:schemeClr val="tx1"/>
                </a:solidFill>
                <a:latin typeface="Arial" charset="0"/>
                <a:ea typeface="Arial" charset="0"/>
                <a:cs typeface="Arial" charset="0"/>
              </a:defRPr>
            </a:lvl3pPr>
            <a:lvl4pPr marL="90000" indent="-90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4pPr>
            <a:lvl5pPr marL="90000" indent="-9000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ltLang="en-US" sz="2000" b="0" dirty="0">
                <a:ea typeface="ＭＳ Ｐゴシック" pitchFamily="34" charset="-128"/>
              </a:rPr>
              <a:t> </a:t>
            </a:r>
            <a:r>
              <a:rPr lang="de-DE" altLang="en-US" sz="2000" dirty="0">
                <a:ea typeface="ＭＳ Ｐゴシック" pitchFamily="34" charset="-128"/>
              </a:rPr>
              <a:t>Y</a:t>
            </a:r>
            <a:r>
              <a:rPr lang="de-DE" altLang="en-US" sz="2000" b="0" dirty="0">
                <a:ea typeface="ＭＳ Ｐゴシック" pitchFamily="34" charset="-128"/>
              </a:rPr>
              <a:t> : </a:t>
            </a:r>
            <a:r>
              <a:rPr lang="de-DE" altLang="en-US" sz="2000" b="0" dirty="0" err="1">
                <a:ea typeface="ＭＳ Ｐゴシック" pitchFamily="34" charset="-128"/>
              </a:rPr>
              <a:t>Voxel</a:t>
            </a:r>
            <a:r>
              <a:rPr lang="de-DE" altLang="en-US" sz="2000" b="0" dirty="0">
                <a:ea typeface="ＭＳ Ｐゴシック" pitchFamily="34" charset="-128"/>
              </a:rPr>
              <a:t> </a:t>
            </a:r>
            <a:r>
              <a:rPr lang="de-DE" altLang="en-US" sz="2000" b="0" dirty="0" err="1">
                <a:ea typeface="ＭＳ Ｐゴシック" pitchFamily="34" charset="-128"/>
              </a:rPr>
              <a:t>Intensity</a:t>
            </a:r>
            <a:r>
              <a:rPr lang="de-DE" altLang="en-US" sz="2000" b="0" dirty="0">
                <a:ea typeface="ＭＳ Ｐゴシック" pitchFamily="34" charset="-128"/>
              </a:rPr>
              <a:t> (DV) (</a:t>
            </a:r>
            <a:r>
              <a:rPr lang="en-GB" altLang="en-US" sz="2000" b="0" dirty="0">
                <a:solidFill>
                  <a:schemeClr val="bg2">
                    <a:lumMod val="50000"/>
                  </a:schemeClr>
                </a:solidFill>
                <a:ea typeface="ＭＳ Ｐゴシック" pitchFamily="34" charset="-128"/>
              </a:rPr>
              <a:t>“data”</a:t>
            </a:r>
            <a:r>
              <a:rPr lang="en-GB" altLang="en-US" sz="2000" b="0" dirty="0">
                <a:ea typeface="ＭＳ Ｐゴシック" pitchFamily="34" charset="-128"/>
              </a:rPr>
              <a:t>)</a:t>
            </a:r>
            <a:endParaRPr lang="de-DE" altLang="en-US" sz="2000" b="0" dirty="0">
              <a:solidFill>
                <a:schemeClr val="bg2">
                  <a:lumMod val="50000"/>
                </a:schemeClr>
              </a:solidFill>
              <a:ea typeface="ＭＳ Ｐゴシック" pitchFamily="34" charset="-128"/>
            </a:endParaRPr>
          </a:p>
          <a:p>
            <a:r>
              <a:rPr lang="de-DE" altLang="en-US" sz="2000" b="0" dirty="0">
                <a:ea typeface="ＭＳ Ｐゴシック" pitchFamily="34" charset="-128"/>
              </a:rPr>
              <a:t> </a:t>
            </a:r>
            <a:r>
              <a:rPr lang="de-DE" altLang="en-US" sz="2000" dirty="0">
                <a:ea typeface="ＭＳ Ｐゴシック" pitchFamily="34" charset="-128"/>
              </a:rPr>
              <a:t>X</a:t>
            </a:r>
            <a:r>
              <a:rPr lang="el-GR" altLang="en-US" sz="2000" dirty="0">
                <a:ea typeface="ＭＳ Ｐゴシック" pitchFamily="34" charset="-128"/>
              </a:rPr>
              <a:t>β</a:t>
            </a:r>
            <a:r>
              <a:rPr lang="de-DE" altLang="en-US" sz="2000" b="0" dirty="0">
                <a:ea typeface="ＭＳ Ｐゴシック" pitchFamily="34" charset="-128"/>
              </a:rPr>
              <a:t>: </a:t>
            </a:r>
            <a:r>
              <a:rPr lang="de-DE" altLang="en-US" sz="2000" b="0" dirty="0" err="1">
                <a:ea typeface="ＭＳ Ｐゴシック" pitchFamily="34" charset="-128"/>
              </a:rPr>
              <a:t>predictor</a:t>
            </a:r>
            <a:r>
              <a:rPr lang="de-DE" altLang="en-US" sz="2000" b="0" dirty="0">
                <a:ea typeface="ＭＳ Ｐゴシック" pitchFamily="34" charset="-128"/>
              </a:rPr>
              <a:t> variables (</a:t>
            </a:r>
            <a:r>
              <a:rPr lang="en-GB" altLang="en-US" sz="2000" b="0" dirty="0">
                <a:ea typeface="ＭＳ Ｐゴシック" pitchFamily="34" charset="-128"/>
              </a:rPr>
              <a:t>“</a:t>
            </a:r>
            <a:r>
              <a:rPr lang="en-GB" altLang="en-US" sz="2000" b="0" dirty="0">
                <a:solidFill>
                  <a:schemeClr val="bg2">
                    <a:lumMod val="50000"/>
                  </a:schemeClr>
                </a:solidFill>
                <a:ea typeface="ＭＳ Ｐゴシック" pitchFamily="34" charset="-128"/>
              </a:rPr>
              <a:t>regressor</a:t>
            </a:r>
            <a:r>
              <a:rPr lang="en-GB" altLang="en-US" sz="2000" b="0" dirty="0">
                <a:ea typeface="ＭＳ Ｐゴシック" pitchFamily="34" charset="-128"/>
              </a:rPr>
              <a:t>”) </a:t>
            </a:r>
            <a:r>
              <a:rPr lang="de-DE" altLang="en-US" sz="2000" b="0" dirty="0">
                <a:ea typeface="ＭＳ Ｐゴシック" pitchFamily="34" charset="-128"/>
              </a:rPr>
              <a:t>+ </a:t>
            </a:r>
            <a:r>
              <a:rPr lang="de-DE" altLang="en-US" sz="2000" b="0" dirty="0" err="1">
                <a:ea typeface="ＭＳ Ｐゴシック" pitchFamily="34" charset="-128"/>
              </a:rPr>
              <a:t>scaling</a:t>
            </a:r>
            <a:r>
              <a:rPr lang="de-DE" altLang="en-US" sz="2000" b="0" dirty="0">
                <a:ea typeface="ＭＳ Ｐゴシック" pitchFamily="34" charset="-128"/>
              </a:rPr>
              <a:t> </a:t>
            </a:r>
            <a:r>
              <a:rPr lang="de-DE" altLang="en-US" sz="2000" b="0" dirty="0" err="1">
                <a:ea typeface="ＭＳ Ｐゴシック" pitchFamily="34" charset="-128"/>
              </a:rPr>
              <a:t>parameters</a:t>
            </a:r>
            <a:endParaRPr lang="de-DE" altLang="en-US" sz="2000" b="0" dirty="0">
              <a:ea typeface="ＭＳ Ｐゴシック" pitchFamily="34" charset="-128"/>
            </a:endParaRPr>
          </a:p>
          <a:p>
            <a:r>
              <a:rPr lang="de-DE" altLang="en-US" sz="2000" b="0" dirty="0">
                <a:ea typeface="ＭＳ Ｐゴシック" pitchFamily="34" charset="-128"/>
              </a:rPr>
              <a:t> </a:t>
            </a:r>
            <a:r>
              <a:rPr lang="el-GR" altLang="en-US" sz="2000" dirty="0">
                <a:ea typeface="ＭＳ Ｐゴシック" pitchFamily="34" charset="-128"/>
              </a:rPr>
              <a:t>ε</a:t>
            </a:r>
            <a:r>
              <a:rPr lang="de-DE" altLang="en-US" sz="2000" b="0" dirty="0">
                <a:ea typeface="ＭＳ Ｐゴシック" pitchFamily="34" charset="-128"/>
              </a:rPr>
              <a:t> : </a:t>
            </a:r>
            <a:r>
              <a:rPr lang="en-GB" altLang="en-US" sz="2000" b="0" dirty="0">
                <a:ea typeface="ＭＳ Ｐゴシック" pitchFamily="34" charset="-128"/>
              </a:rPr>
              <a:t>error term (“</a:t>
            </a:r>
            <a:r>
              <a:rPr lang="en-GB" altLang="en-US" sz="2000" b="0" dirty="0">
                <a:solidFill>
                  <a:schemeClr val="bg2">
                    <a:lumMod val="50000"/>
                  </a:schemeClr>
                </a:solidFill>
                <a:ea typeface="ＭＳ Ｐゴシック" pitchFamily="34" charset="-128"/>
              </a:rPr>
              <a:t>residuals</a:t>
            </a:r>
            <a:r>
              <a:rPr lang="en-GB" altLang="en-US" sz="2000" b="0" dirty="0">
                <a:ea typeface="ＭＳ Ｐゴシック" pitchFamily="34" charset="-128"/>
              </a:rPr>
              <a:t>”)</a:t>
            </a:r>
            <a:endParaRPr lang="en-GB" altLang="en-US" sz="2000" dirty="0">
              <a:ea typeface="ＭＳ Ｐゴシック" pitchFamily="34" charset="-128"/>
            </a:endParaRPr>
          </a:p>
          <a:p>
            <a:endParaRPr lang="de-DE" sz="2000" b="0" dirty="0"/>
          </a:p>
          <a:p>
            <a:r>
              <a:rPr lang="de-DE" sz="2000" b="0" dirty="0"/>
              <a:t> </a:t>
            </a:r>
            <a:r>
              <a:rPr lang="de-DE" sz="2000" b="0" dirty="0" err="1"/>
              <a:t>Voxel</a:t>
            </a:r>
            <a:r>
              <a:rPr lang="de-DE" sz="2000" b="0" dirty="0"/>
              <a:t> </a:t>
            </a:r>
            <a:r>
              <a:rPr lang="de-DE" sz="2000" b="0" dirty="0" err="1"/>
              <a:t>Intensity</a:t>
            </a:r>
            <a:r>
              <a:rPr lang="de-DE" sz="2000" b="0" dirty="0"/>
              <a:t>: </a:t>
            </a:r>
            <a:r>
              <a:rPr lang="de-DE" sz="2000" b="0" dirty="0" err="1"/>
              <a:t>function</a:t>
            </a:r>
            <a:r>
              <a:rPr lang="de-DE" sz="2000" b="0" dirty="0"/>
              <a:t> </a:t>
            </a:r>
            <a:r>
              <a:rPr lang="de-DE" sz="2000" b="0" dirty="0" err="1"/>
              <a:t>modelling</a:t>
            </a:r>
            <a:r>
              <a:rPr lang="de-DE" sz="2000" b="0" dirty="0"/>
              <a:t> different </a:t>
            </a:r>
            <a:r>
              <a:rPr lang="de-DE" sz="2000" b="0" dirty="0" err="1"/>
              <a:t>things</a:t>
            </a:r>
            <a:r>
              <a:rPr lang="de-DE" sz="2000" b="0" dirty="0"/>
              <a:t> </a:t>
            </a:r>
            <a:r>
              <a:rPr lang="de-DE" sz="2000" b="0" dirty="0" err="1"/>
              <a:t>that</a:t>
            </a:r>
            <a:r>
              <a:rPr lang="de-DE" sz="2000" b="0" dirty="0"/>
              <a:t> </a:t>
            </a:r>
            <a:r>
              <a:rPr lang="de-DE" sz="2000" b="0" dirty="0" err="1"/>
              <a:t>lead</a:t>
            </a:r>
            <a:r>
              <a:rPr lang="de-DE" sz="2000" b="0" dirty="0"/>
              <a:t> </a:t>
            </a:r>
            <a:r>
              <a:rPr lang="de-DE" sz="2000" b="0" dirty="0" err="1"/>
              <a:t>to</a:t>
            </a:r>
            <a:r>
              <a:rPr lang="de-DE" sz="2000" b="0" dirty="0"/>
              <a:t> </a:t>
            </a:r>
            <a:r>
              <a:rPr lang="de-DE" sz="2000" b="0" dirty="0" err="1"/>
              <a:t>differences</a:t>
            </a:r>
            <a:r>
              <a:rPr lang="de-DE" sz="2000" b="0" dirty="0"/>
              <a:t> </a:t>
            </a:r>
            <a:r>
              <a:rPr lang="de-DE" sz="2000" b="0" dirty="0" err="1"/>
              <a:t>between</a:t>
            </a:r>
            <a:r>
              <a:rPr lang="de-DE" sz="2000" b="0" dirty="0"/>
              <a:t> </a:t>
            </a:r>
            <a:r>
              <a:rPr lang="de-DE" sz="2000" b="0" dirty="0" err="1"/>
              <a:t>scans</a:t>
            </a:r>
            <a:endParaRPr lang="de-DE" sz="2000" b="0" dirty="0"/>
          </a:p>
          <a:p>
            <a:r>
              <a:rPr lang="de-DE" sz="2000" b="0" dirty="0"/>
              <a:t> </a:t>
            </a:r>
            <a:r>
              <a:rPr lang="de-DE" sz="2000" b="0" dirty="0" err="1"/>
              <a:t>Predictor</a:t>
            </a:r>
            <a:r>
              <a:rPr lang="de-DE" sz="2000" b="0" dirty="0"/>
              <a:t> Variables: Any </a:t>
            </a:r>
            <a:r>
              <a:rPr lang="de-DE" sz="2000" b="0" dirty="0" err="1"/>
              <a:t>factors</a:t>
            </a:r>
            <a:r>
              <a:rPr lang="de-DE" sz="2000" b="0" dirty="0"/>
              <a:t> </a:t>
            </a:r>
            <a:r>
              <a:rPr lang="de-DE" sz="2000" b="0" dirty="0" err="1"/>
              <a:t>that</a:t>
            </a:r>
            <a:r>
              <a:rPr lang="de-DE" sz="2000" b="0" dirty="0"/>
              <a:t> </a:t>
            </a:r>
            <a:r>
              <a:rPr lang="de-DE" sz="2000" b="0" dirty="0" err="1"/>
              <a:t>may</a:t>
            </a:r>
            <a:r>
              <a:rPr lang="de-DE" sz="2000" b="0" dirty="0"/>
              <a:t> </a:t>
            </a:r>
            <a:r>
              <a:rPr lang="de-DE" sz="2000" b="0" dirty="0" err="1"/>
              <a:t>account</a:t>
            </a:r>
            <a:r>
              <a:rPr lang="de-DE" sz="2000" b="0" dirty="0"/>
              <a:t> </a:t>
            </a:r>
            <a:r>
              <a:rPr lang="de-DE" sz="2000" b="0" dirty="0" err="1"/>
              <a:t>for</a:t>
            </a:r>
            <a:r>
              <a:rPr lang="de-DE" sz="2000" b="0" dirty="0"/>
              <a:t> </a:t>
            </a:r>
            <a:r>
              <a:rPr lang="de-DE" sz="2000" b="0" dirty="0" err="1"/>
              <a:t>differences</a:t>
            </a:r>
            <a:r>
              <a:rPr lang="de-DE" sz="2000" b="0" dirty="0"/>
              <a:t> in GMC</a:t>
            </a:r>
          </a:p>
          <a:p>
            <a:r>
              <a:rPr lang="de-DE" sz="2000" b="0" dirty="0" err="1"/>
              <a:t>Residuals</a:t>
            </a:r>
            <a:r>
              <a:rPr lang="de-DE" sz="2000" b="0" dirty="0"/>
              <a:t>: </a:t>
            </a:r>
            <a:r>
              <a:rPr lang="en-US" sz="2000" b="0" dirty="0"/>
              <a:t>Difference between data and scaled regressor</a:t>
            </a:r>
            <a:endParaRPr lang="de-DE" dirty="0"/>
          </a:p>
        </p:txBody>
      </p:sp>
    </p:spTree>
    <p:extLst>
      <p:ext uri="{BB962C8B-B14F-4D97-AF65-F5344CB8AC3E}">
        <p14:creationId xmlns:p14="http://schemas.microsoft.com/office/powerpoint/2010/main" val="260445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12"/>
          </p:nvPr>
        </p:nvSpPr>
        <p:spPr>
          <a:xfrm>
            <a:off x="400050" y="267843"/>
            <a:ext cx="5488958" cy="293044"/>
          </a:xfrm>
        </p:spPr>
        <p:txBody>
          <a:bodyPr/>
          <a:lstStyle/>
          <a:p>
            <a:r>
              <a:rPr lang="en-US" sz="3200" dirty="0"/>
              <a:t>Preprocessing</a:t>
            </a:r>
          </a:p>
        </p:txBody>
      </p:sp>
      <p:pic>
        <p:nvPicPr>
          <p:cNvPr id="9" name="図 8">
            <a:extLst>
              <a:ext uri="{FF2B5EF4-FFF2-40B4-BE49-F238E27FC236}">
                <a16:creationId xmlns:a16="http://schemas.microsoft.com/office/drawing/2014/main" id="{ED13E19C-A396-46D0-A898-66007BA9ED18}"/>
              </a:ext>
            </a:extLst>
          </p:cNvPr>
          <p:cNvPicPr>
            <a:picLocks noChangeAspect="1"/>
          </p:cNvPicPr>
          <p:nvPr/>
        </p:nvPicPr>
        <p:blipFill>
          <a:blip r:embed="rId3"/>
          <a:stretch>
            <a:fillRect/>
          </a:stretch>
        </p:blipFill>
        <p:spPr>
          <a:xfrm>
            <a:off x="1276757" y="904799"/>
            <a:ext cx="6385576" cy="3966992"/>
          </a:xfrm>
          <a:prstGeom prst="rect">
            <a:avLst/>
          </a:prstGeom>
        </p:spPr>
      </p:pic>
      <p:sp>
        <p:nvSpPr>
          <p:cNvPr id="10" name="楕円 9">
            <a:extLst>
              <a:ext uri="{FF2B5EF4-FFF2-40B4-BE49-F238E27FC236}">
                <a16:creationId xmlns:a16="http://schemas.microsoft.com/office/drawing/2014/main" id="{C60F1766-D2B5-4E4F-B6B4-4EA70852F86F}"/>
              </a:ext>
            </a:extLst>
          </p:cNvPr>
          <p:cNvSpPr/>
          <p:nvPr/>
        </p:nvSpPr>
        <p:spPr>
          <a:xfrm>
            <a:off x="2950633" y="3433234"/>
            <a:ext cx="1303866" cy="5376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4411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E2E30EB-C04A-4544-A4FA-B80DA14CA6E8}"/>
              </a:ext>
            </a:extLst>
          </p:cNvPr>
          <p:cNvSpPr>
            <a:spLocks noGrp="1"/>
          </p:cNvSpPr>
          <p:nvPr>
            <p:ph sz="half" idx="1"/>
          </p:nvPr>
        </p:nvSpPr>
        <p:spPr>
          <a:xfrm>
            <a:off x="516882" y="1154430"/>
            <a:ext cx="8110236" cy="3638796"/>
          </a:xfrm>
        </p:spPr>
        <p:txBody>
          <a:bodyPr>
            <a:normAutofit/>
          </a:bodyPr>
          <a:lstStyle/>
          <a:p>
            <a:pPr>
              <a:lnSpc>
                <a:spcPts val="2400"/>
              </a:lnSpc>
              <a:spcBef>
                <a:spcPts val="1200"/>
              </a:spcBef>
              <a:spcAft>
                <a:spcPts val="600"/>
              </a:spcAft>
            </a:pPr>
            <a:r>
              <a:rPr lang="de-DE" sz="2000" dirty="0"/>
              <a:t> </a:t>
            </a:r>
            <a:r>
              <a:rPr lang="de-DE" dirty="0"/>
              <a:t>GLM </a:t>
            </a:r>
            <a:r>
              <a:rPr lang="de-DE" dirty="0" err="1"/>
              <a:t>models</a:t>
            </a:r>
            <a:r>
              <a:rPr lang="de-DE" dirty="0"/>
              <a:t> an </a:t>
            </a:r>
            <a:r>
              <a:rPr lang="de-DE" dirty="0" err="1"/>
              <a:t>observed</a:t>
            </a:r>
            <a:r>
              <a:rPr lang="de-DE" dirty="0"/>
              <a:t> </a:t>
            </a:r>
            <a:r>
              <a:rPr lang="de-DE" b="1" dirty="0" err="1"/>
              <a:t>signal</a:t>
            </a:r>
            <a:r>
              <a:rPr lang="de-DE" dirty="0"/>
              <a:t> in </a:t>
            </a:r>
            <a:r>
              <a:rPr lang="de-DE" dirty="0" err="1"/>
              <a:t>terms</a:t>
            </a:r>
            <a:r>
              <a:rPr lang="de-DE" dirty="0"/>
              <a:t> </a:t>
            </a:r>
            <a:r>
              <a:rPr lang="de-DE" dirty="0" err="1"/>
              <a:t>of</a:t>
            </a:r>
            <a:r>
              <a:rPr lang="de-DE" dirty="0"/>
              <a:t> an </a:t>
            </a:r>
            <a:r>
              <a:rPr lang="de-DE" dirty="0" err="1"/>
              <a:t>explanatory</a:t>
            </a:r>
            <a:r>
              <a:rPr lang="de-DE" dirty="0"/>
              <a:t> variable (aka </a:t>
            </a:r>
            <a:r>
              <a:rPr lang="de-DE" b="1" dirty="0" err="1"/>
              <a:t>regressor</a:t>
            </a:r>
            <a:r>
              <a:rPr lang="de-DE" dirty="0"/>
              <a:t>)</a:t>
            </a:r>
          </a:p>
          <a:p>
            <a:pPr>
              <a:lnSpc>
                <a:spcPts val="2400"/>
              </a:lnSpc>
              <a:spcBef>
                <a:spcPts val="1200"/>
              </a:spcBef>
              <a:spcAft>
                <a:spcPts val="600"/>
              </a:spcAft>
            </a:pPr>
            <a:r>
              <a:rPr lang="de-DE" dirty="0"/>
              <a:t> In Neuroimaging/VBM: </a:t>
            </a:r>
          </a:p>
          <a:p>
            <a:pPr lvl="1">
              <a:lnSpc>
                <a:spcPts val="2400"/>
              </a:lnSpc>
              <a:spcBef>
                <a:spcPts val="1200"/>
              </a:spcBef>
              <a:spcAft>
                <a:spcPts val="600"/>
              </a:spcAft>
            </a:pPr>
            <a:r>
              <a:rPr lang="de-DE" sz="2100" dirty="0" err="1"/>
              <a:t>Timeseries</a:t>
            </a:r>
            <a:r>
              <a:rPr lang="de-DE" sz="2100" dirty="0"/>
              <a:t> </a:t>
            </a:r>
            <a:r>
              <a:rPr lang="de-DE" sz="2100" dirty="0" err="1"/>
              <a:t>arising</a:t>
            </a:r>
            <a:r>
              <a:rPr lang="de-DE" sz="2100" dirty="0"/>
              <a:t> </a:t>
            </a:r>
            <a:r>
              <a:rPr lang="de-DE" sz="2100" dirty="0" err="1"/>
              <a:t>from</a:t>
            </a:r>
            <a:r>
              <a:rPr lang="de-DE" sz="2100" dirty="0"/>
              <a:t> </a:t>
            </a:r>
            <a:r>
              <a:rPr lang="de-DE" sz="2100" dirty="0" err="1"/>
              <a:t>single</a:t>
            </a:r>
            <a:r>
              <a:rPr lang="de-DE" sz="2100" dirty="0"/>
              <a:t> </a:t>
            </a:r>
            <a:r>
              <a:rPr lang="de-DE" sz="2100" dirty="0" err="1"/>
              <a:t>experiment</a:t>
            </a:r>
            <a:endParaRPr lang="de-DE" sz="2100" dirty="0"/>
          </a:p>
          <a:p>
            <a:pPr lvl="2">
              <a:lnSpc>
                <a:spcPts val="2400"/>
              </a:lnSpc>
              <a:spcBef>
                <a:spcPts val="1200"/>
              </a:spcBef>
              <a:spcAft>
                <a:spcPts val="600"/>
              </a:spcAft>
            </a:pPr>
            <a:r>
              <a:rPr lang="de-DE" sz="1800" dirty="0"/>
              <a:t>BOLD </a:t>
            </a:r>
            <a:r>
              <a:rPr lang="de-DE" sz="1800" dirty="0" err="1"/>
              <a:t>Timeseries</a:t>
            </a:r>
            <a:r>
              <a:rPr lang="de-DE" sz="1800" dirty="0"/>
              <a:t> in a </a:t>
            </a:r>
            <a:r>
              <a:rPr lang="de-DE" sz="1800" dirty="0" err="1"/>
              <a:t>given</a:t>
            </a:r>
            <a:r>
              <a:rPr lang="de-DE" sz="1800" dirty="0"/>
              <a:t> </a:t>
            </a:r>
            <a:r>
              <a:rPr lang="de-DE" sz="1800" dirty="0" err="1"/>
              <a:t>voxel</a:t>
            </a:r>
            <a:endParaRPr lang="de-DE" sz="1800" dirty="0"/>
          </a:p>
          <a:p>
            <a:pPr lvl="1">
              <a:lnSpc>
                <a:spcPts val="2400"/>
              </a:lnSpc>
              <a:spcBef>
                <a:spcPts val="1200"/>
              </a:spcBef>
              <a:spcAft>
                <a:spcPts val="600"/>
              </a:spcAft>
            </a:pPr>
            <a:r>
              <a:rPr lang="de-DE" sz="2100" dirty="0"/>
              <a:t>Series </a:t>
            </a:r>
            <a:r>
              <a:rPr lang="de-DE" sz="2100" dirty="0" err="1"/>
              <a:t>of</a:t>
            </a:r>
            <a:r>
              <a:rPr lang="de-DE" sz="2100" dirty="0"/>
              <a:t> </a:t>
            </a:r>
            <a:r>
              <a:rPr lang="de-DE" sz="2100" dirty="0" err="1"/>
              <a:t>measurements</a:t>
            </a:r>
            <a:r>
              <a:rPr lang="de-DE" sz="2100" dirty="0"/>
              <a:t> </a:t>
            </a:r>
            <a:r>
              <a:rPr lang="de-DE" sz="2100" dirty="0" err="1"/>
              <a:t>associated</a:t>
            </a:r>
            <a:r>
              <a:rPr lang="de-DE" sz="2100" dirty="0"/>
              <a:t> </a:t>
            </a:r>
            <a:r>
              <a:rPr lang="de-DE" sz="2100" dirty="0" err="1"/>
              <a:t>with</a:t>
            </a:r>
            <a:r>
              <a:rPr lang="de-DE" sz="2100" dirty="0"/>
              <a:t> </a:t>
            </a:r>
            <a:r>
              <a:rPr lang="de-DE" sz="2100" dirty="0" err="1"/>
              <a:t>individuals</a:t>
            </a:r>
            <a:r>
              <a:rPr lang="de-DE" sz="2100" dirty="0"/>
              <a:t> in a </a:t>
            </a:r>
            <a:r>
              <a:rPr lang="de-DE" sz="2100" dirty="0" err="1"/>
              <a:t>group</a:t>
            </a:r>
            <a:endParaRPr lang="de-DE" sz="2100" dirty="0"/>
          </a:p>
          <a:p>
            <a:pPr lvl="2">
              <a:lnSpc>
                <a:spcPts val="2400"/>
              </a:lnSpc>
              <a:spcBef>
                <a:spcPts val="1200"/>
              </a:spcBef>
              <a:spcAft>
                <a:spcPts val="600"/>
              </a:spcAft>
            </a:pPr>
            <a:r>
              <a:rPr lang="de-DE" sz="1800" dirty="0" err="1"/>
              <a:t>Cortical</a:t>
            </a:r>
            <a:r>
              <a:rPr lang="de-DE" sz="1800" dirty="0"/>
              <a:t> </a:t>
            </a:r>
            <a:r>
              <a:rPr lang="de-DE" sz="1800" dirty="0" err="1"/>
              <a:t>thickness</a:t>
            </a:r>
            <a:r>
              <a:rPr lang="de-DE" sz="1800" dirty="0"/>
              <a:t> in different </a:t>
            </a:r>
            <a:r>
              <a:rPr lang="de-DE" sz="1800" dirty="0" err="1"/>
              <a:t>patients</a:t>
            </a:r>
            <a:r>
              <a:rPr lang="de-DE" sz="1800" dirty="0"/>
              <a:t> at </a:t>
            </a:r>
            <a:r>
              <a:rPr lang="de-DE" sz="1800" dirty="0" err="1"/>
              <a:t>specific</a:t>
            </a:r>
            <a:r>
              <a:rPr lang="de-DE" sz="1800" dirty="0"/>
              <a:t> </a:t>
            </a:r>
            <a:r>
              <a:rPr lang="de-DE" sz="1800" dirty="0" err="1"/>
              <a:t>location</a:t>
            </a:r>
            <a:endParaRPr lang="de-DE" sz="1800" dirty="0"/>
          </a:p>
          <a:p>
            <a:pPr>
              <a:lnSpc>
                <a:spcPts val="2400"/>
              </a:lnSpc>
              <a:spcBef>
                <a:spcPts val="1200"/>
              </a:spcBef>
              <a:spcAft>
                <a:spcPts val="600"/>
              </a:spcAft>
            </a:pPr>
            <a:endParaRPr lang="de-DE" sz="2000" dirty="0"/>
          </a:p>
          <a:p>
            <a:pPr>
              <a:lnSpc>
                <a:spcPts val="2400"/>
              </a:lnSpc>
              <a:spcBef>
                <a:spcPts val="1200"/>
              </a:spcBef>
              <a:spcAft>
                <a:spcPts val="600"/>
              </a:spcAft>
            </a:pPr>
            <a:endParaRPr lang="de-DE" sz="2000" dirty="0"/>
          </a:p>
        </p:txBody>
      </p:sp>
      <p:sp>
        <p:nvSpPr>
          <p:cNvPr id="5" name="Textplatzhalter 4">
            <a:extLst>
              <a:ext uri="{FF2B5EF4-FFF2-40B4-BE49-F238E27FC236}">
                <a16:creationId xmlns:a16="http://schemas.microsoft.com/office/drawing/2014/main" id="{C5AE81E8-9F44-4ECA-A74E-5574E3CFEB1D}"/>
              </a:ext>
            </a:extLst>
          </p:cNvPr>
          <p:cNvSpPr>
            <a:spLocks noGrp="1"/>
          </p:cNvSpPr>
          <p:nvPr>
            <p:ph type="body" sz="quarter" idx="12"/>
          </p:nvPr>
        </p:nvSpPr>
        <p:spPr/>
        <p:txBody>
          <a:bodyPr/>
          <a:lstStyle/>
          <a:p>
            <a:r>
              <a:rPr lang="de-DE" sz="3200" dirty="0"/>
              <a:t>The General Linear Model</a:t>
            </a:r>
          </a:p>
        </p:txBody>
      </p:sp>
    </p:spTree>
    <p:extLst>
      <p:ext uri="{BB962C8B-B14F-4D97-AF65-F5344CB8AC3E}">
        <p14:creationId xmlns:p14="http://schemas.microsoft.com/office/powerpoint/2010/main" val="3829003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8D3D43-6C2C-47E1-95AF-C8F6E046839E}"/>
              </a:ext>
            </a:extLst>
          </p:cNvPr>
          <p:cNvSpPr>
            <a:spLocks noGrp="1"/>
          </p:cNvSpPr>
          <p:nvPr>
            <p:ph sz="half" idx="1"/>
          </p:nvPr>
        </p:nvSpPr>
        <p:spPr>
          <a:xfrm>
            <a:off x="628650" y="1443790"/>
            <a:ext cx="7886700" cy="3275695"/>
          </a:xfrm>
        </p:spPr>
        <p:txBody>
          <a:bodyPr>
            <a:normAutofit/>
          </a:bodyPr>
          <a:lstStyle/>
          <a:p>
            <a:pPr>
              <a:lnSpc>
                <a:spcPts val="3120"/>
              </a:lnSpc>
              <a:spcBef>
                <a:spcPts val="1200"/>
              </a:spcBef>
              <a:spcAft>
                <a:spcPts val="600"/>
              </a:spcAft>
            </a:pPr>
            <a:r>
              <a:rPr lang="de-DE" sz="1600" dirty="0"/>
              <a:t>  </a:t>
            </a:r>
            <a:r>
              <a:rPr lang="de-DE" sz="2300" dirty="0"/>
              <a:t>GLM </a:t>
            </a:r>
            <a:r>
              <a:rPr lang="de-DE" sz="2300" dirty="0" err="1"/>
              <a:t>is</a:t>
            </a:r>
            <a:r>
              <a:rPr lang="de-DE" sz="2300" dirty="0"/>
              <a:t> a linear </a:t>
            </a:r>
            <a:r>
              <a:rPr lang="de-DE" sz="2300" dirty="0" err="1"/>
              <a:t>model</a:t>
            </a:r>
            <a:r>
              <a:rPr lang="de-DE" sz="2300" dirty="0"/>
              <a:t> - </a:t>
            </a:r>
            <a:r>
              <a:rPr lang="de-DE" sz="2300" dirty="0" err="1"/>
              <a:t>it</a:t>
            </a:r>
            <a:r>
              <a:rPr lang="de-DE" sz="2300" dirty="0"/>
              <a:t> </a:t>
            </a:r>
            <a:r>
              <a:rPr lang="de-DE" sz="2300" dirty="0" err="1"/>
              <a:t>can</a:t>
            </a:r>
            <a:r>
              <a:rPr lang="de-DE" sz="2300" dirty="0"/>
              <a:t> </a:t>
            </a:r>
            <a:r>
              <a:rPr lang="de-DE" sz="2300" dirty="0" err="1"/>
              <a:t>scale</a:t>
            </a:r>
            <a:r>
              <a:rPr lang="de-DE" sz="2300" dirty="0"/>
              <a:t> </a:t>
            </a:r>
            <a:r>
              <a:rPr lang="de-DE" sz="2300" dirty="0" err="1"/>
              <a:t>regressors</a:t>
            </a:r>
            <a:r>
              <a:rPr lang="de-DE" sz="2300" dirty="0"/>
              <a:t> and </a:t>
            </a:r>
            <a:r>
              <a:rPr lang="de-DE" sz="2300" dirty="0" err="1"/>
              <a:t>sum</a:t>
            </a:r>
            <a:r>
              <a:rPr lang="de-DE" sz="2300" dirty="0"/>
              <a:t> </a:t>
            </a:r>
            <a:r>
              <a:rPr lang="de-DE" sz="2300" dirty="0" err="1"/>
              <a:t>them</a:t>
            </a:r>
            <a:r>
              <a:rPr lang="de-DE" sz="2300" dirty="0"/>
              <a:t> </a:t>
            </a:r>
            <a:r>
              <a:rPr lang="de-DE" sz="2300" dirty="0" err="1"/>
              <a:t>to</a:t>
            </a:r>
            <a:r>
              <a:rPr lang="de-DE" sz="2300" dirty="0"/>
              <a:t> </a:t>
            </a:r>
            <a:r>
              <a:rPr lang="de-DE" sz="2300" dirty="0" err="1"/>
              <a:t>explain</a:t>
            </a:r>
            <a:r>
              <a:rPr lang="de-DE" sz="2300" dirty="0"/>
              <a:t> </a:t>
            </a:r>
            <a:r>
              <a:rPr lang="de-DE" sz="2300" dirty="0" err="1"/>
              <a:t>the</a:t>
            </a:r>
            <a:r>
              <a:rPr lang="de-DE" sz="2300" dirty="0"/>
              <a:t> </a:t>
            </a:r>
            <a:r>
              <a:rPr lang="de-DE" sz="2300" dirty="0" err="1"/>
              <a:t>data</a:t>
            </a:r>
            <a:endParaRPr lang="de-DE" sz="2300" dirty="0"/>
          </a:p>
          <a:p>
            <a:pPr marL="0" indent="0">
              <a:lnSpc>
                <a:spcPts val="3120"/>
              </a:lnSpc>
              <a:spcBef>
                <a:spcPts val="1200"/>
              </a:spcBef>
              <a:spcAft>
                <a:spcPts val="600"/>
              </a:spcAft>
              <a:buNone/>
            </a:pPr>
            <a:endParaRPr lang="de-DE" sz="2300" dirty="0"/>
          </a:p>
          <a:p>
            <a:pPr>
              <a:lnSpc>
                <a:spcPct val="120000"/>
              </a:lnSpc>
              <a:spcBef>
                <a:spcPts val="1200"/>
              </a:spcBef>
              <a:spcAft>
                <a:spcPts val="600"/>
              </a:spcAft>
            </a:pPr>
            <a:r>
              <a:rPr lang="de-DE" sz="2300" dirty="0"/>
              <a:t> </a:t>
            </a:r>
            <a:r>
              <a:rPr lang="de-DE" sz="2300" dirty="0" err="1"/>
              <a:t>How</a:t>
            </a:r>
            <a:r>
              <a:rPr lang="de-DE" sz="2300" dirty="0"/>
              <a:t> </a:t>
            </a:r>
            <a:r>
              <a:rPr lang="de-DE" sz="2300" dirty="0" err="1"/>
              <a:t>can</a:t>
            </a:r>
            <a:r>
              <a:rPr lang="de-DE" sz="2300" dirty="0"/>
              <a:t> </a:t>
            </a:r>
            <a:r>
              <a:rPr lang="de-DE" sz="2300" dirty="0" err="1"/>
              <a:t>one</a:t>
            </a:r>
            <a:r>
              <a:rPr lang="de-DE" sz="2300" dirty="0"/>
              <a:t> </a:t>
            </a:r>
            <a:r>
              <a:rPr lang="de-DE" sz="2300" dirty="0" err="1"/>
              <a:t>signal</a:t>
            </a:r>
            <a:r>
              <a:rPr lang="de-DE" sz="2300" dirty="0"/>
              <a:t> fit </a:t>
            </a:r>
            <a:r>
              <a:rPr lang="de-DE" sz="2300" dirty="0" err="1"/>
              <a:t>the</a:t>
            </a:r>
            <a:r>
              <a:rPr lang="de-DE" sz="2300" dirty="0"/>
              <a:t> </a:t>
            </a:r>
            <a:r>
              <a:rPr lang="de-DE" sz="2300" dirty="0" err="1"/>
              <a:t>other</a:t>
            </a:r>
            <a:r>
              <a:rPr lang="de-DE" sz="2300" dirty="0"/>
              <a:t>?</a:t>
            </a:r>
          </a:p>
          <a:p>
            <a:pPr marL="0" lvl="1" indent="0">
              <a:lnSpc>
                <a:spcPct val="120000"/>
              </a:lnSpc>
              <a:spcBef>
                <a:spcPts val="1200"/>
              </a:spcBef>
              <a:spcAft>
                <a:spcPts val="600"/>
              </a:spcAft>
              <a:buNone/>
            </a:pPr>
            <a:r>
              <a:rPr lang="de-DE" dirty="0"/>
              <a:t>	= </a:t>
            </a:r>
            <a:r>
              <a:rPr lang="de-DE" sz="1950" dirty="0" err="1"/>
              <a:t>How</a:t>
            </a:r>
            <a:r>
              <a:rPr lang="de-DE" sz="1950" dirty="0"/>
              <a:t> </a:t>
            </a:r>
            <a:r>
              <a:rPr lang="de-DE" sz="1950" dirty="0" err="1"/>
              <a:t>does</a:t>
            </a:r>
            <a:r>
              <a:rPr lang="de-DE" sz="1950" dirty="0"/>
              <a:t> </a:t>
            </a:r>
            <a:r>
              <a:rPr lang="de-DE" sz="1950" dirty="0" err="1"/>
              <a:t>the</a:t>
            </a:r>
            <a:r>
              <a:rPr lang="de-DE" sz="1950" dirty="0"/>
              <a:t> </a:t>
            </a:r>
            <a:r>
              <a:rPr lang="de-DE" sz="1950" dirty="0" err="1"/>
              <a:t>regressor</a:t>
            </a:r>
            <a:r>
              <a:rPr lang="de-DE" sz="1950" dirty="0"/>
              <a:t> fit </a:t>
            </a:r>
            <a:r>
              <a:rPr lang="de-DE" sz="1950" dirty="0" err="1"/>
              <a:t>the</a:t>
            </a:r>
            <a:r>
              <a:rPr lang="de-DE" sz="1950" dirty="0"/>
              <a:t> </a:t>
            </a:r>
            <a:r>
              <a:rPr lang="de-DE" sz="1950" dirty="0" err="1"/>
              <a:t>data</a:t>
            </a:r>
            <a:r>
              <a:rPr lang="de-DE" sz="1950" dirty="0"/>
              <a:t>?</a:t>
            </a:r>
            <a:r>
              <a:rPr lang="de-DE" dirty="0"/>
              <a:t>	</a:t>
            </a:r>
          </a:p>
          <a:p>
            <a:pPr marL="0" lvl="1" indent="0">
              <a:lnSpc>
                <a:spcPct val="120000"/>
              </a:lnSpc>
              <a:spcBef>
                <a:spcPts val="1200"/>
              </a:spcBef>
              <a:spcAft>
                <a:spcPts val="600"/>
              </a:spcAft>
              <a:buNone/>
            </a:pPr>
            <a:endParaRPr lang="de-DE" sz="2300" dirty="0"/>
          </a:p>
        </p:txBody>
      </p:sp>
      <p:sp>
        <p:nvSpPr>
          <p:cNvPr id="5" name="Textplatzhalter 4">
            <a:extLst>
              <a:ext uri="{FF2B5EF4-FFF2-40B4-BE49-F238E27FC236}">
                <a16:creationId xmlns:a16="http://schemas.microsoft.com/office/drawing/2014/main" id="{36059A5D-6433-46B2-A245-58289572611D}"/>
              </a:ext>
            </a:extLst>
          </p:cNvPr>
          <p:cNvSpPr>
            <a:spLocks noGrp="1"/>
          </p:cNvSpPr>
          <p:nvPr>
            <p:ph type="body" sz="quarter" idx="12"/>
          </p:nvPr>
        </p:nvSpPr>
        <p:spPr/>
        <p:txBody>
          <a:bodyPr/>
          <a:lstStyle/>
          <a:p>
            <a:r>
              <a:rPr lang="de-DE" sz="3200" dirty="0"/>
              <a:t>The General Linear Model</a:t>
            </a:r>
          </a:p>
        </p:txBody>
      </p:sp>
    </p:spTree>
    <p:extLst>
      <p:ext uri="{BB962C8B-B14F-4D97-AF65-F5344CB8AC3E}">
        <p14:creationId xmlns:p14="http://schemas.microsoft.com/office/powerpoint/2010/main" val="3961920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A77598C-7CC4-480A-A82D-95454B4E7814}"/>
              </a:ext>
            </a:extLst>
          </p:cNvPr>
          <p:cNvSpPr>
            <a:spLocks noGrp="1"/>
          </p:cNvSpPr>
          <p:nvPr>
            <p:ph sz="half" idx="1"/>
          </p:nvPr>
        </p:nvSpPr>
        <p:spPr>
          <a:xfrm>
            <a:off x="2960479" y="715584"/>
            <a:ext cx="3607684" cy="446938"/>
          </a:xfrm>
        </p:spPr>
        <p:txBody>
          <a:bodyPr>
            <a:normAutofit lnSpcReduction="10000"/>
          </a:bodyPr>
          <a:lstStyle/>
          <a:p>
            <a:pPr marL="0" indent="0">
              <a:buNone/>
            </a:pPr>
            <a:r>
              <a:rPr lang="en-GB" altLang="en-US" dirty="0">
                <a:ea typeface="ＭＳ Ｐゴシック" pitchFamily="34" charset="-128"/>
              </a:rPr>
              <a:t>	</a:t>
            </a:r>
            <a:r>
              <a:rPr lang="en-GB" altLang="en-US" sz="2700" dirty="0">
                <a:ea typeface="ＭＳ Ｐゴシック" pitchFamily="34" charset="-128"/>
              </a:rPr>
              <a:t>Y = X</a:t>
            </a:r>
            <a:r>
              <a:rPr lang="el-GR" altLang="en-US" sz="2700" dirty="0">
                <a:ea typeface="ＭＳ Ｐゴシック" pitchFamily="34" charset="-128"/>
              </a:rPr>
              <a:t>β + ε</a:t>
            </a:r>
            <a:endParaRPr lang="en-US" altLang="en-US" sz="2700" dirty="0">
              <a:ea typeface="ＭＳ Ｐゴシック" pitchFamily="34" charset="-128"/>
            </a:endParaRPr>
          </a:p>
          <a:p>
            <a:endParaRPr lang="de-DE" dirty="0"/>
          </a:p>
        </p:txBody>
      </p:sp>
      <p:sp>
        <p:nvSpPr>
          <p:cNvPr id="4" name="Inhaltsplatzhalter 3">
            <a:extLst>
              <a:ext uri="{FF2B5EF4-FFF2-40B4-BE49-F238E27FC236}">
                <a16:creationId xmlns:a16="http://schemas.microsoft.com/office/drawing/2014/main" id="{DA7BF344-E392-4949-A3F7-1033DB699AE4}"/>
              </a:ext>
            </a:extLst>
          </p:cNvPr>
          <p:cNvSpPr>
            <a:spLocks noGrp="1"/>
          </p:cNvSpPr>
          <p:nvPr>
            <p:ph sz="half" idx="2"/>
          </p:nvPr>
        </p:nvSpPr>
        <p:spPr>
          <a:xfrm>
            <a:off x="354837" y="1162522"/>
            <a:ext cx="8434327" cy="3453660"/>
          </a:xfrm>
        </p:spPr>
        <p:txBody>
          <a:bodyPr>
            <a:normAutofit/>
          </a:bodyPr>
          <a:lstStyle/>
          <a:p>
            <a:pPr>
              <a:lnSpc>
                <a:spcPct val="100000"/>
              </a:lnSpc>
              <a:spcBef>
                <a:spcPts val="1200"/>
              </a:spcBef>
              <a:spcAft>
                <a:spcPts val="600"/>
              </a:spcAft>
            </a:pPr>
            <a:r>
              <a:rPr lang="de-DE" sz="1800" dirty="0"/>
              <a:t> </a:t>
            </a:r>
            <a:r>
              <a:rPr lang="de-DE" sz="1800" dirty="0" err="1"/>
              <a:t>Voxel</a:t>
            </a:r>
            <a:r>
              <a:rPr lang="de-DE" sz="1800" dirty="0"/>
              <a:t> </a:t>
            </a:r>
            <a:r>
              <a:rPr lang="de-DE" sz="1800" dirty="0" err="1"/>
              <a:t>Intensity</a:t>
            </a:r>
            <a:r>
              <a:rPr lang="de-DE" sz="1800" dirty="0"/>
              <a:t>: a </a:t>
            </a:r>
            <a:r>
              <a:rPr lang="de-DE" sz="1800" dirty="0" err="1"/>
              <a:t>function</a:t>
            </a:r>
            <a:r>
              <a:rPr lang="de-DE" sz="1800" dirty="0"/>
              <a:t> </a:t>
            </a:r>
            <a:r>
              <a:rPr lang="de-DE" sz="1800" dirty="0" err="1"/>
              <a:t>modelling</a:t>
            </a:r>
            <a:r>
              <a:rPr lang="de-DE" sz="1800" dirty="0"/>
              <a:t> different </a:t>
            </a:r>
            <a:r>
              <a:rPr lang="de-DE" sz="1800" dirty="0" err="1"/>
              <a:t>things</a:t>
            </a:r>
            <a:r>
              <a:rPr lang="de-DE" sz="1800" dirty="0"/>
              <a:t> </a:t>
            </a:r>
            <a:r>
              <a:rPr lang="de-DE" sz="1800" dirty="0" err="1"/>
              <a:t>that</a:t>
            </a:r>
            <a:r>
              <a:rPr lang="de-DE" sz="1800" dirty="0"/>
              <a:t> </a:t>
            </a:r>
            <a:r>
              <a:rPr lang="de-DE" sz="1800" dirty="0" err="1"/>
              <a:t>lead</a:t>
            </a:r>
            <a:r>
              <a:rPr lang="de-DE" sz="1800" dirty="0"/>
              <a:t> </a:t>
            </a:r>
            <a:r>
              <a:rPr lang="de-DE" sz="1800" dirty="0" err="1"/>
              <a:t>to</a:t>
            </a:r>
            <a:r>
              <a:rPr lang="de-DE" sz="1800" dirty="0"/>
              <a:t> </a:t>
            </a:r>
            <a:r>
              <a:rPr lang="de-DE" sz="1800" dirty="0" err="1"/>
              <a:t>differences</a:t>
            </a:r>
            <a:r>
              <a:rPr lang="de-DE" sz="1800" dirty="0"/>
              <a:t> </a:t>
            </a:r>
            <a:r>
              <a:rPr lang="de-DE" sz="1800" dirty="0" err="1"/>
              <a:t>between</a:t>
            </a:r>
            <a:r>
              <a:rPr lang="de-DE" sz="1800" dirty="0"/>
              <a:t> </a:t>
            </a:r>
            <a:r>
              <a:rPr lang="de-DE" sz="1800" dirty="0" err="1"/>
              <a:t>scans</a:t>
            </a:r>
            <a:endParaRPr lang="en-GB" altLang="en-US" sz="1800" dirty="0"/>
          </a:p>
          <a:p>
            <a:pPr marL="0" indent="0">
              <a:lnSpc>
                <a:spcPct val="100000"/>
              </a:lnSpc>
              <a:spcBef>
                <a:spcPts val="1200"/>
              </a:spcBef>
              <a:spcAft>
                <a:spcPts val="600"/>
              </a:spcAft>
              <a:buNone/>
            </a:pPr>
            <a:r>
              <a:rPr lang="en-GB" altLang="en-US" sz="1800" dirty="0"/>
              <a:t>Example:</a:t>
            </a:r>
          </a:p>
          <a:p>
            <a:pPr marL="0" indent="0">
              <a:lnSpc>
                <a:spcPct val="100000"/>
              </a:lnSpc>
              <a:spcBef>
                <a:spcPts val="1200"/>
              </a:spcBef>
              <a:spcAft>
                <a:spcPts val="600"/>
              </a:spcAft>
              <a:buNone/>
            </a:pPr>
            <a:r>
              <a:rPr lang="en-GB" altLang="en-US" sz="1800" dirty="0"/>
              <a:t>Two-Group Comparison</a:t>
            </a:r>
          </a:p>
          <a:p>
            <a:pPr>
              <a:lnSpc>
                <a:spcPct val="100000"/>
              </a:lnSpc>
              <a:spcBef>
                <a:spcPts val="1200"/>
              </a:spcBef>
              <a:spcAft>
                <a:spcPts val="600"/>
              </a:spcAft>
            </a:pPr>
            <a:r>
              <a:rPr lang="en-GB" altLang="en-US" sz="1800" dirty="0"/>
              <a:t> </a:t>
            </a:r>
            <a:r>
              <a:rPr lang="en-GB" altLang="en-US" sz="1500" dirty="0"/>
              <a:t>V = β</a:t>
            </a:r>
            <a:r>
              <a:rPr lang="en-GB" altLang="en-US" sz="1500" baseline="-25000" dirty="0"/>
              <a:t>1</a:t>
            </a:r>
            <a:r>
              <a:rPr lang="en-GB" altLang="en-US" sz="1500" dirty="0"/>
              <a:t>(G1) + β</a:t>
            </a:r>
            <a:r>
              <a:rPr lang="en-GB" altLang="en-US" sz="1500" baseline="-25000" dirty="0"/>
              <a:t>2</a:t>
            </a:r>
            <a:r>
              <a:rPr lang="en-GB" altLang="en-US" sz="1500" dirty="0"/>
              <a:t>(G2) + β</a:t>
            </a:r>
            <a:r>
              <a:rPr lang="en-GB" altLang="en-US" sz="1500" baseline="-25000" dirty="0"/>
              <a:t>3</a:t>
            </a:r>
            <a:r>
              <a:rPr lang="en-GB" altLang="en-US" sz="1500" dirty="0"/>
              <a:t>(covariates) </a:t>
            </a:r>
            <a:r>
              <a:rPr lang="en-GB" altLang="en-US" sz="1500" i="1" dirty="0">
                <a:solidFill>
                  <a:srgbClr val="7030A0"/>
                </a:solidFill>
              </a:rPr>
              <a:t>+ β</a:t>
            </a:r>
            <a:r>
              <a:rPr lang="en-GB" altLang="en-US" sz="1500" i="1" baseline="-25000" dirty="0">
                <a:solidFill>
                  <a:srgbClr val="7030A0"/>
                </a:solidFill>
              </a:rPr>
              <a:t>4</a:t>
            </a:r>
            <a:r>
              <a:rPr lang="en-GB" altLang="en-US" sz="1500" i="1" dirty="0">
                <a:solidFill>
                  <a:srgbClr val="7030A0"/>
                </a:solidFill>
              </a:rPr>
              <a:t>(global volume) </a:t>
            </a:r>
            <a:r>
              <a:rPr lang="en-GB" altLang="en-US" sz="1500" i="1" dirty="0"/>
              <a:t>+ </a:t>
            </a:r>
            <a:r>
              <a:rPr lang="en-GB" altLang="en-US" sz="1500" dirty="0"/>
              <a:t>μ + ε </a:t>
            </a:r>
          </a:p>
          <a:p>
            <a:pPr>
              <a:lnSpc>
                <a:spcPct val="100000"/>
              </a:lnSpc>
              <a:spcBef>
                <a:spcPts val="1200"/>
              </a:spcBef>
              <a:spcAft>
                <a:spcPts val="600"/>
              </a:spcAft>
            </a:pPr>
            <a:r>
              <a:rPr lang="en-GB" altLang="en-US" sz="1500" dirty="0">
                <a:ea typeface="Times New Roman" charset="0"/>
                <a:cs typeface="Times New Roman" charset="0"/>
              </a:rPr>
              <a:t> V = β</a:t>
            </a:r>
            <a:r>
              <a:rPr lang="en-GB" altLang="en-US" sz="1500" baseline="-25000" dirty="0">
                <a:ea typeface="Times New Roman" charset="0"/>
                <a:cs typeface="Times New Roman" charset="0"/>
              </a:rPr>
              <a:t>1</a:t>
            </a:r>
            <a:r>
              <a:rPr lang="en-GB" altLang="en-US" sz="1500" dirty="0">
                <a:ea typeface="Times New Roman" charset="0"/>
                <a:cs typeface="Times New Roman" charset="0"/>
              </a:rPr>
              <a:t>(</a:t>
            </a:r>
            <a:r>
              <a:rPr lang="en-GB" altLang="en-US" sz="1500" dirty="0"/>
              <a:t>AD</a:t>
            </a:r>
            <a:r>
              <a:rPr lang="en-GB" altLang="en-US" sz="1500" dirty="0">
                <a:ea typeface="Times New Roman" charset="0"/>
                <a:cs typeface="Times New Roman" charset="0"/>
              </a:rPr>
              <a:t>) + β</a:t>
            </a:r>
            <a:r>
              <a:rPr lang="en-GB" altLang="en-US" sz="1500" baseline="-25000" dirty="0">
                <a:ea typeface="Times New Roman" charset="0"/>
                <a:cs typeface="Times New Roman" charset="0"/>
              </a:rPr>
              <a:t>2</a:t>
            </a:r>
            <a:r>
              <a:rPr lang="en-GB" altLang="en-US" sz="1500" dirty="0">
                <a:ea typeface="Times New Roman" charset="0"/>
                <a:cs typeface="Times New Roman" charset="0"/>
              </a:rPr>
              <a:t>(</a:t>
            </a:r>
            <a:r>
              <a:rPr lang="en-GB" altLang="en-US" sz="1500" dirty="0"/>
              <a:t>HC</a:t>
            </a:r>
            <a:r>
              <a:rPr lang="en-GB" altLang="en-US" sz="1500" dirty="0">
                <a:ea typeface="Times New Roman" charset="0"/>
                <a:cs typeface="Times New Roman" charset="0"/>
              </a:rPr>
              <a:t>) </a:t>
            </a:r>
            <a:r>
              <a:rPr lang="en-GB" altLang="en-US" sz="1500" dirty="0"/>
              <a:t>+ β3(life stress) </a:t>
            </a:r>
            <a:r>
              <a:rPr lang="en-GB" altLang="en-US" sz="1500" i="1" dirty="0">
                <a:solidFill>
                  <a:srgbClr val="7030A0"/>
                </a:solidFill>
              </a:rPr>
              <a:t>+ β4(global volume) </a:t>
            </a:r>
            <a:r>
              <a:rPr lang="en-GB" altLang="en-US" sz="1500" i="1" dirty="0">
                <a:solidFill>
                  <a:schemeClr val="accent4"/>
                </a:solidFill>
              </a:rPr>
              <a:t>+</a:t>
            </a:r>
            <a:r>
              <a:rPr lang="en-GB" altLang="en-US" sz="1500" i="1" dirty="0">
                <a:solidFill>
                  <a:srgbClr val="7030A0"/>
                </a:solidFill>
              </a:rPr>
              <a:t> </a:t>
            </a:r>
            <a:r>
              <a:rPr lang="en-GB" altLang="en-US" sz="1500" dirty="0"/>
              <a:t>μ + ε </a:t>
            </a:r>
          </a:p>
          <a:p>
            <a:pPr lvl="1">
              <a:lnSpc>
                <a:spcPct val="150000"/>
              </a:lnSpc>
              <a:spcBef>
                <a:spcPts val="1200"/>
              </a:spcBef>
              <a:spcAft>
                <a:spcPts val="600"/>
              </a:spcAft>
            </a:pPr>
            <a:endParaRPr lang="de-DE" sz="2000" dirty="0"/>
          </a:p>
        </p:txBody>
      </p:sp>
      <p:sp>
        <p:nvSpPr>
          <p:cNvPr id="5" name="Textplatzhalter 4">
            <a:extLst>
              <a:ext uri="{FF2B5EF4-FFF2-40B4-BE49-F238E27FC236}">
                <a16:creationId xmlns:a16="http://schemas.microsoft.com/office/drawing/2014/main" id="{705F6393-EC41-4A77-8EC6-1CE5226B2942}"/>
              </a:ext>
            </a:extLst>
          </p:cNvPr>
          <p:cNvSpPr>
            <a:spLocks noGrp="1"/>
          </p:cNvSpPr>
          <p:nvPr>
            <p:ph type="body" sz="quarter" idx="12"/>
          </p:nvPr>
        </p:nvSpPr>
        <p:spPr/>
        <p:txBody>
          <a:bodyPr/>
          <a:lstStyle/>
          <a:p>
            <a:r>
              <a:rPr lang="de-DE" sz="3200" dirty="0"/>
              <a:t>The General Linear Model</a:t>
            </a:r>
          </a:p>
        </p:txBody>
      </p:sp>
      <p:pic>
        <p:nvPicPr>
          <p:cNvPr id="6" name="Picture 4" descr="GroupDistribution">
            <a:extLst>
              <a:ext uri="{FF2B5EF4-FFF2-40B4-BE49-F238E27FC236}">
                <a16:creationId xmlns:a16="http://schemas.microsoft.com/office/drawing/2014/main" id="{FB2E005B-B2DE-4C4D-BB9A-8019E01CB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57" t="3830" r="4552"/>
          <a:stretch>
            <a:fillRect/>
          </a:stretch>
        </p:blipFill>
        <p:spPr bwMode="auto">
          <a:xfrm>
            <a:off x="5904620" y="2500116"/>
            <a:ext cx="3095001" cy="192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374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2404EE7-3E97-4C9D-9616-C012042A00C9}"/>
              </a:ext>
            </a:extLst>
          </p:cNvPr>
          <p:cNvSpPr>
            <a:spLocks noGrp="1"/>
          </p:cNvSpPr>
          <p:nvPr>
            <p:ph type="body" sz="quarter" idx="12"/>
          </p:nvPr>
        </p:nvSpPr>
        <p:spPr/>
        <p:txBody>
          <a:bodyPr/>
          <a:lstStyle/>
          <a:p>
            <a:r>
              <a:rPr lang="de-DE" sz="3200" dirty="0" err="1"/>
              <a:t>Mass</a:t>
            </a:r>
            <a:r>
              <a:rPr lang="de-DE" sz="3200" dirty="0"/>
              <a:t> Multivariate Approach</a:t>
            </a:r>
          </a:p>
        </p:txBody>
      </p:sp>
      <p:sp>
        <p:nvSpPr>
          <p:cNvPr id="6" name="Textfeld 5">
            <a:extLst>
              <a:ext uri="{FF2B5EF4-FFF2-40B4-BE49-F238E27FC236}">
                <a16:creationId xmlns:a16="http://schemas.microsoft.com/office/drawing/2014/main" id="{4B83EDBD-C9D1-480B-99D1-F30602D4F655}"/>
              </a:ext>
            </a:extLst>
          </p:cNvPr>
          <p:cNvSpPr txBox="1"/>
          <p:nvPr/>
        </p:nvSpPr>
        <p:spPr>
          <a:xfrm>
            <a:off x="391026" y="844016"/>
            <a:ext cx="8361948" cy="4057393"/>
          </a:xfrm>
          <a:prstGeom prst="rect">
            <a:avLst/>
          </a:prstGeom>
          <a:noFill/>
        </p:spPr>
        <p:txBody>
          <a:bodyPr wrap="square" rtlCol="0">
            <a:spAutoFit/>
          </a:bodyPr>
          <a:lstStyle/>
          <a:p>
            <a:pPr marL="214313" indent="-214313">
              <a:buFont typeface="Arial" panose="020B0604020202020204" pitchFamily="34" charset="0"/>
              <a:buChar char="•"/>
            </a:pPr>
            <a:r>
              <a:rPr lang="de-DE" dirty="0" err="1"/>
              <a:t>We</a:t>
            </a:r>
            <a:r>
              <a:rPr lang="de-DE" dirty="0"/>
              <a:t> </a:t>
            </a:r>
            <a:r>
              <a:rPr lang="de-DE" dirty="0" err="1"/>
              <a:t>start</a:t>
            </a:r>
            <a:r>
              <a:rPr lang="de-DE" dirty="0"/>
              <a:t> off </a:t>
            </a:r>
            <a:r>
              <a:rPr lang="de-DE" dirty="0" err="1"/>
              <a:t>with</a:t>
            </a:r>
            <a:r>
              <a:rPr lang="de-DE" dirty="0"/>
              <a:t> </a:t>
            </a:r>
            <a:r>
              <a:rPr lang="de-DE" dirty="0" err="1"/>
              <a:t>the</a:t>
            </a:r>
            <a:r>
              <a:rPr lang="de-DE" dirty="0"/>
              <a:t> </a:t>
            </a:r>
            <a:r>
              <a:rPr lang="de-DE" dirty="0" err="1"/>
              <a:t>assumption</a:t>
            </a:r>
            <a:r>
              <a:rPr lang="de-DE" dirty="0"/>
              <a:t> </a:t>
            </a:r>
            <a:r>
              <a:rPr lang="de-DE" dirty="0" err="1"/>
              <a:t>that</a:t>
            </a:r>
            <a:r>
              <a:rPr lang="de-DE" dirty="0"/>
              <a:t> </a:t>
            </a:r>
            <a:r>
              <a:rPr lang="de-DE" dirty="0" err="1"/>
              <a:t>there</a:t>
            </a:r>
            <a:r>
              <a:rPr lang="de-DE" dirty="0"/>
              <a:t> </a:t>
            </a:r>
            <a:r>
              <a:rPr lang="de-DE" dirty="0" err="1"/>
              <a:t>are</a:t>
            </a:r>
            <a:r>
              <a:rPr lang="de-DE" dirty="0"/>
              <a:t> </a:t>
            </a:r>
            <a:r>
              <a:rPr lang="de-DE" dirty="0" err="1"/>
              <a:t>no</a:t>
            </a:r>
            <a:r>
              <a:rPr lang="de-DE" dirty="0"/>
              <a:t> </a:t>
            </a:r>
            <a:r>
              <a:rPr lang="de-DE" dirty="0" err="1"/>
              <a:t>signals</a:t>
            </a:r>
            <a:r>
              <a:rPr lang="de-DE" dirty="0"/>
              <a:t>/</a:t>
            </a:r>
            <a:r>
              <a:rPr lang="de-DE" dirty="0" err="1"/>
              <a:t>effects</a:t>
            </a:r>
            <a:r>
              <a:rPr lang="de-DE" dirty="0"/>
              <a:t> in </a:t>
            </a:r>
            <a:r>
              <a:rPr lang="de-DE" dirty="0" err="1"/>
              <a:t>our</a:t>
            </a:r>
            <a:r>
              <a:rPr lang="de-DE" dirty="0"/>
              <a:t> </a:t>
            </a:r>
            <a:r>
              <a:rPr lang="de-DE" dirty="0" err="1"/>
              <a:t>data</a:t>
            </a:r>
            <a:r>
              <a:rPr lang="de-DE" dirty="0"/>
              <a:t>.</a:t>
            </a:r>
          </a:p>
          <a:p>
            <a:pPr marL="600075" lvl="1" indent="-257175">
              <a:buFont typeface="Arial" panose="020B0604020202020204" pitchFamily="34" charset="0"/>
              <a:buChar char="•"/>
            </a:pPr>
            <a:r>
              <a:rPr lang="de-DE" sz="1500" dirty="0" err="1"/>
              <a:t>That</a:t>
            </a:r>
            <a:r>
              <a:rPr lang="de-DE" sz="1500" dirty="0"/>
              <a:t> </a:t>
            </a:r>
            <a:r>
              <a:rPr lang="de-DE" sz="1500" dirty="0" err="1"/>
              <a:t>is</a:t>
            </a:r>
            <a:r>
              <a:rPr lang="de-DE" sz="1500" dirty="0"/>
              <a:t> </a:t>
            </a:r>
            <a:r>
              <a:rPr lang="de-DE" sz="1500" dirty="0" err="1"/>
              <a:t>our</a:t>
            </a:r>
            <a:r>
              <a:rPr lang="de-DE" sz="1500" dirty="0"/>
              <a:t> Null Hypothesis </a:t>
            </a:r>
            <a:r>
              <a:rPr lang="de-DE" sz="1500" b="1" dirty="0"/>
              <a:t>(</a:t>
            </a:r>
            <a:r>
              <a:rPr lang="en-US" altLang="en-US" sz="1500" b="1" i="1" dirty="0"/>
              <a:t>H</a:t>
            </a:r>
            <a:r>
              <a:rPr lang="en-US" altLang="en-US" sz="1350" b="1" i="1" dirty="0"/>
              <a:t>0</a:t>
            </a:r>
            <a:r>
              <a:rPr lang="en-US" altLang="en-US" sz="1500" b="1" dirty="0"/>
              <a:t>)</a:t>
            </a:r>
            <a:endParaRPr lang="de-DE" sz="1500" b="1" dirty="0"/>
          </a:p>
          <a:p>
            <a:pPr marL="900113" lvl="2" indent="-214313" algn="just">
              <a:buFont typeface="Arial" panose="020B0604020202020204" pitchFamily="34" charset="0"/>
              <a:buChar char="•"/>
            </a:pPr>
            <a:r>
              <a:rPr lang="en-US" altLang="en-US" sz="1500" dirty="0">
                <a:ea typeface="ＭＳ Ｐゴシック" pitchFamily="34" charset="-128"/>
              </a:rPr>
              <a:t>Tested using parametric tests such as </a:t>
            </a:r>
            <a:r>
              <a:rPr lang="en-US" altLang="en-US" sz="1500" i="1" dirty="0">
                <a:ea typeface="ＭＳ Ｐゴシック" pitchFamily="34" charset="-128"/>
              </a:rPr>
              <a:t>T-</a:t>
            </a:r>
            <a:r>
              <a:rPr lang="en-US" altLang="en-US" sz="1500" dirty="0">
                <a:ea typeface="ＭＳ Ｐゴシック" pitchFamily="34" charset="-128"/>
              </a:rPr>
              <a:t>test and </a:t>
            </a:r>
            <a:r>
              <a:rPr lang="en-US" altLang="en-US" sz="1500" i="1" dirty="0">
                <a:ea typeface="ＭＳ Ｐゴシック" pitchFamily="34" charset="-128"/>
              </a:rPr>
              <a:t>F-</a:t>
            </a:r>
            <a:r>
              <a:rPr lang="en-US" altLang="en-US" sz="1500" dirty="0">
                <a:ea typeface="ＭＳ Ｐゴシック" pitchFamily="34" charset="-128"/>
              </a:rPr>
              <a:t>Test</a:t>
            </a:r>
            <a:endParaRPr lang="de-DE" sz="1500" dirty="0"/>
          </a:p>
          <a:p>
            <a:pPr marL="342900" indent="-342900">
              <a:lnSpc>
                <a:spcPct val="150000"/>
              </a:lnSpc>
              <a:spcBef>
                <a:spcPts val="1200"/>
              </a:spcBef>
              <a:spcAft>
                <a:spcPts val="600"/>
              </a:spcAft>
              <a:buFont typeface="Arial" panose="020B0604020202020204" pitchFamily="34" charset="0"/>
              <a:buChar char="•"/>
            </a:pPr>
            <a:r>
              <a:rPr lang="de-DE" dirty="0"/>
              <a:t>Standard </a:t>
            </a:r>
            <a:r>
              <a:rPr lang="de-DE" dirty="0" err="1"/>
              <a:t>parametric</a:t>
            </a:r>
            <a:r>
              <a:rPr lang="de-DE" dirty="0"/>
              <a:t> </a:t>
            </a:r>
            <a:r>
              <a:rPr lang="de-DE" dirty="0" err="1"/>
              <a:t>tests</a:t>
            </a:r>
            <a:r>
              <a:rPr lang="de-DE" dirty="0"/>
              <a:t> </a:t>
            </a:r>
            <a:r>
              <a:rPr lang="de-DE" dirty="0" err="1"/>
              <a:t>are</a:t>
            </a:r>
            <a:r>
              <a:rPr lang="de-DE" dirty="0"/>
              <a:t> </a:t>
            </a:r>
            <a:r>
              <a:rPr lang="de-DE" dirty="0" err="1"/>
              <a:t>used</a:t>
            </a:r>
            <a:r>
              <a:rPr lang="de-DE" dirty="0"/>
              <a:t> </a:t>
            </a:r>
            <a:r>
              <a:rPr lang="de-DE" dirty="0" err="1"/>
              <a:t>to</a:t>
            </a:r>
            <a:r>
              <a:rPr lang="de-DE" dirty="0"/>
              <a:t> </a:t>
            </a:r>
            <a:r>
              <a:rPr lang="de-DE" dirty="0" err="1"/>
              <a:t>test</a:t>
            </a:r>
            <a:r>
              <a:rPr lang="de-DE" dirty="0"/>
              <a:t> </a:t>
            </a:r>
            <a:r>
              <a:rPr lang="de-DE" dirty="0" err="1"/>
              <a:t>the</a:t>
            </a:r>
            <a:r>
              <a:rPr lang="de-DE" dirty="0"/>
              <a:t> null </a:t>
            </a:r>
            <a:r>
              <a:rPr lang="de-DE" dirty="0" err="1"/>
              <a:t>hypothesis</a:t>
            </a:r>
            <a:r>
              <a:rPr lang="de-DE" dirty="0"/>
              <a:t> (</a:t>
            </a:r>
            <a:r>
              <a:rPr lang="de-DE" dirty="0" err="1"/>
              <a:t>must</a:t>
            </a:r>
            <a:r>
              <a:rPr lang="de-DE" dirty="0"/>
              <a:t> </a:t>
            </a:r>
            <a:r>
              <a:rPr lang="de-DE" dirty="0" err="1"/>
              <a:t>be</a:t>
            </a:r>
            <a:r>
              <a:rPr lang="de-DE" dirty="0"/>
              <a:t> </a:t>
            </a:r>
            <a:r>
              <a:rPr lang="de-DE" dirty="0" err="1"/>
              <a:t>normally</a:t>
            </a:r>
            <a:r>
              <a:rPr lang="de-DE" dirty="0"/>
              <a:t> </a:t>
            </a:r>
            <a:r>
              <a:rPr lang="de-DE" dirty="0" err="1"/>
              <a:t>distributed</a:t>
            </a:r>
            <a:r>
              <a:rPr lang="de-DE" dirty="0"/>
              <a:t>)</a:t>
            </a:r>
          </a:p>
          <a:p>
            <a:pPr marL="600075" lvl="1" indent="-257175">
              <a:lnSpc>
                <a:spcPct val="150000"/>
              </a:lnSpc>
              <a:spcBef>
                <a:spcPts val="1200"/>
              </a:spcBef>
              <a:spcAft>
                <a:spcPts val="600"/>
              </a:spcAft>
              <a:buFont typeface="Arial" panose="020B0604020202020204" pitchFamily="34" charset="0"/>
              <a:buChar char="•"/>
            </a:pPr>
            <a:r>
              <a:rPr lang="de-DE" sz="1500" b="1" i="1" u="sng" dirty="0"/>
              <a:t>T</a:t>
            </a:r>
            <a:r>
              <a:rPr lang="de-DE" sz="1500" b="1" u="sng" dirty="0"/>
              <a:t>-test</a:t>
            </a:r>
            <a:r>
              <a:rPr lang="de-DE" sz="1500" dirty="0"/>
              <a:t>: </a:t>
            </a:r>
            <a:r>
              <a:rPr lang="de-DE" sz="1500" dirty="0" err="1"/>
              <a:t>Used</a:t>
            </a:r>
            <a:r>
              <a:rPr lang="de-DE" sz="1500" dirty="0"/>
              <a:t> </a:t>
            </a:r>
            <a:r>
              <a:rPr lang="de-DE" sz="1500" dirty="0" err="1"/>
              <a:t>to</a:t>
            </a:r>
            <a:r>
              <a:rPr lang="de-DE" sz="1500" dirty="0"/>
              <a:t> check </a:t>
            </a:r>
            <a:r>
              <a:rPr lang="de-DE" sz="1500" dirty="0" err="1"/>
              <a:t>if</a:t>
            </a:r>
            <a:r>
              <a:rPr lang="de-DE" sz="1500" dirty="0"/>
              <a:t> </a:t>
            </a:r>
            <a:r>
              <a:rPr lang="de-DE" sz="1500" dirty="0" err="1"/>
              <a:t>two</a:t>
            </a:r>
            <a:r>
              <a:rPr lang="de-DE" sz="1500" dirty="0"/>
              <a:t> </a:t>
            </a:r>
            <a:r>
              <a:rPr lang="de-DE" sz="1500" dirty="0" err="1"/>
              <a:t>samples</a:t>
            </a:r>
            <a:r>
              <a:rPr lang="de-DE" sz="1500" dirty="0"/>
              <a:t> </a:t>
            </a:r>
            <a:r>
              <a:rPr lang="de-DE" sz="1500" dirty="0" err="1"/>
              <a:t>have</a:t>
            </a:r>
            <a:r>
              <a:rPr lang="de-DE" sz="1500" dirty="0"/>
              <a:t> </a:t>
            </a:r>
            <a:r>
              <a:rPr lang="de-DE" sz="1500" dirty="0" err="1"/>
              <a:t>the</a:t>
            </a:r>
            <a:r>
              <a:rPr lang="de-DE" sz="1500" dirty="0"/>
              <a:t> same </a:t>
            </a:r>
            <a:r>
              <a:rPr lang="de-DE" sz="1500" dirty="0" err="1"/>
              <a:t>mean</a:t>
            </a:r>
            <a:endParaRPr lang="de-DE" sz="1500" dirty="0"/>
          </a:p>
          <a:p>
            <a:pPr marL="600075" lvl="1" indent="-257175">
              <a:lnSpc>
                <a:spcPct val="150000"/>
              </a:lnSpc>
              <a:spcBef>
                <a:spcPts val="1200"/>
              </a:spcBef>
              <a:spcAft>
                <a:spcPts val="600"/>
              </a:spcAft>
              <a:buFont typeface="Arial" panose="020B0604020202020204" pitchFamily="34" charset="0"/>
              <a:buChar char="•"/>
            </a:pPr>
            <a:r>
              <a:rPr lang="de-DE" sz="1500" b="1" i="1" u="sng" dirty="0"/>
              <a:t>F</a:t>
            </a:r>
            <a:r>
              <a:rPr lang="de-DE" sz="1500" b="1" u="sng" dirty="0"/>
              <a:t>-test</a:t>
            </a:r>
            <a:r>
              <a:rPr lang="de-DE" sz="1500" dirty="0"/>
              <a:t>: </a:t>
            </a:r>
            <a:r>
              <a:rPr lang="de-DE" sz="1500" dirty="0" err="1"/>
              <a:t>Used</a:t>
            </a:r>
            <a:r>
              <a:rPr lang="de-DE" sz="1500" dirty="0"/>
              <a:t> </a:t>
            </a:r>
            <a:r>
              <a:rPr lang="de-DE" sz="1500" dirty="0" err="1"/>
              <a:t>to</a:t>
            </a:r>
            <a:r>
              <a:rPr lang="de-DE" sz="1500" dirty="0"/>
              <a:t> check </a:t>
            </a:r>
            <a:r>
              <a:rPr lang="de-DE" sz="1500" dirty="0" err="1"/>
              <a:t>if</a:t>
            </a:r>
            <a:r>
              <a:rPr lang="de-DE" sz="1500" dirty="0"/>
              <a:t> </a:t>
            </a:r>
            <a:r>
              <a:rPr lang="de-DE" sz="1500" dirty="0" err="1"/>
              <a:t>two</a:t>
            </a:r>
            <a:r>
              <a:rPr lang="de-DE" sz="1500" dirty="0"/>
              <a:t> </a:t>
            </a:r>
            <a:r>
              <a:rPr lang="de-DE" sz="1500" dirty="0" err="1"/>
              <a:t>samples</a:t>
            </a:r>
            <a:r>
              <a:rPr lang="de-DE" sz="1500" dirty="0"/>
              <a:t> </a:t>
            </a:r>
            <a:r>
              <a:rPr lang="de-DE" sz="1500" dirty="0" err="1"/>
              <a:t>have</a:t>
            </a:r>
            <a:r>
              <a:rPr lang="de-DE" sz="1500" dirty="0"/>
              <a:t> </a:t>
            </a:r>
            <a:r>
              <a:rPr lang="de-DE" sz="1500" dirty="0" err="1"/>
              <a:t>the</a:t>
            </a:r>
            <a:r>
              <a:rPr lang="de-DE" sz="1500" dirty="0"/>
              <a:t> same </a:t>
            </a:r>
            <a:r>
              <a:rPr lang="de-DE" sz="1500" dirty="0" err="1"/>
              <a:t>variance</a:t>
            </a:r>
            <a:endParaRPr lang="de-DE" sz="1500" dirty="0"/>
          </a:p>
          <a:p>
            <a:pPr marL="214313" indent="-214313">
              <a:lnSpc>
                <a:spcPct val="150000"/>
              </a:lnSpc>
              <a:spcBef>
                <a:spcPts val="1200"/>
              </a:spcBef>
              <a:spcAft>
                <a:spcPts val="600"/>
              </a:spcAft>
              <a:buFont typeface="Arial" panose="020B0604020202020204" pitchFamily="34" charset="0"/>
              <a:buChar char="•"/>
            </a:pPr>
            <a:r>
              <a:rPr lang="de-DE" sz="1500" dirty="0"/>
              <a:t> </a:t>
            </a:r>
            <a:r>
              <a:rPr lang="de-DE" sz="1500" dirty="0" err="1"/>
              <a:t>Smoothing</a:t>
            </a:r>
            <a:r>
              <a:rPr lang="de-DE" sz="1500" dirty="0"/>
              <a:t> </a:t>
            </a:r>
            <a:r>
              <a:rPr lang="de-DE" sz="1500" dirty="0" err="1"/>
              <a:t>of</a:t>
            </a:r>
            <a:r>
              <a:rPr lang="de-DE" sz="1500" dirty="0"/>
              <a:t> </a:t>
            </a:r>
            <a:r>
              <a:rPr lang="de-DE" sz="1500" dirty="0" err="1"/>
              <a:t>Segmented</a:t>
            </a:r>
            <a:r>
              <a:rPr lang="de-DE" sz="1500" dirty="0"/>
              <a:t> </a:t>
            </a:r>
            <a:r>
              <a:rPr lang="de-DE" sz="1500" dirty="0" err="1"/>
              <a:t>images</a:t>
            </a:r>
            <a:r>
              <a:rPr lang="de-DE" sz="1500" dirty="0"/>
              <a:t> </a:t>
            </a:r>
            <a:r>
              <a:rPr lang="de-DE" sz="1500" dirty="0" err="1"/>
              <a:t>is</a:t>
            </a:r>
            <a:r>
              <a:rPr lang="de-DE" sz="1500" dirty="0"/>
              <a:t> </a:t>
            </a:r>
            <a:r>
              <a:rPr lang="de-DE" sz="1500" dirty="0" err="1"/>
              <a:t>required</a:t>
            </a:r>
            <a:r>
              <a:rPr lang="de-DE" sz="1500" dirty="0"/>
              <a:t> </a:t>
            </a:r>
            <a:r>
              <a:rPr lang="de-DE" sz="1500" dirty="0" err="1"/>
              <a:t>for</a:t>
            </a:r>
            <a:r>
              <a:rPr lang="de-DE" sz="1500" dirty="0"/>
              <a:t> normal </a:t>
            </a:r>
            <a:r>
              <a:rPr lang="de-DE" sz="1500" dirty="0" err="1"/>
              <a:t>distribution</a:t>
            </a:r>
            <a:r>
              <a:rPr lang="de-DE" sz="1500" dirty="0"/>
              <a:t> </a:t>
            </a:r>
            <a:r>
              <a:rPr lang="de-DE" sz="1500" dirty="0" err="1"/>
              <a:t>of</a:t>
            </a:r>
            <a:r>
              <a:rPr lang="de-DE" sz="1500" dirty="0"/>
              <a:t> </a:t>
            </a:r>
            <a:r>
              <a:rPr lang="de-DE" sz="1500" dirty="0" err="1"/>
              <a:t>residuals</a:t>
            </a:r>
            <a:endParaRPr lang="de-DE" sz="1500" dirty="0"/>
          </a:p>
          <a:p>
            <a:pPr marL="600075" lvl="1" indent="-257175">
              <a:lnSpc>
                <a:spcPct val="150000"/>
              </a:lnSpc>
              <a:spcBef>
                <a:spcPts val="1200"/>
              </a:spcBef>
              <a:spcAft>
                <a:spcPts val="600"/>
              </a:spcAft>
              <a:buFont typeface="Arial" panose="020B0604020202020204" pitchFamily="34" charset="0"/>
              <a:buChar char="•"/>
            </a:pPr>
            <a:r>
              <a:rPr lang="de-DE" sz="1350" b="1" dirty="0" err="1"/>
              <a:t>Residuals</a:t>
            </a:r>
            <a:r>
              <a:rPr lang="de-DE" sz="1350" dirty="0"/>
              <a:t>: The </a:t>
            </a:r>
            <a:r>
              <a:rPr lang="de-DE" sz="1350" dirty="0" err="1"/>
              <a:t>difference</a:t>
            </a:r>
            <a:r>
              <a:rPr lang="de-DE" sz="1350" dirty="0"/>
              <a:t> </a:t>
            </a:r>
            <a:r>
              <a:rPr lang="de-DE" sz="1350" dirty="0" err="1"/>
              <a:t>between</a:t>
            </a:r>
            <a:r>
              <a:rPr lang="de-DE" sz="1350" dirty="0"/>
              <a:t> </a:t>
            </a:r>
            <a:r>
              <a:rPr lang="de-DE" sz="1350" dirty="0" err="1"/>
              <a:t>data</a:t>
            </a:r>
            <a:r>
              <a:rPr lang="de-DE" sz="1350" dirty="0"/>
              <a:t> and </a:t>
            </a:r>
            <a:r>
              <a:rPr lang="de-DE" sz="1350" dirty="0" err="1"/>
              <a:t>the</a:t>
            </a:r>
            <a:r>
              <a:rPr lang="de-DE" sz="1350" dirty="0"/>
              <a:t> </a:t>
            </a:r>
            <a:r>
              <a:rPr lang="de-DE" sz="1350" dirty="0" err="1"/>
              <a:t>scaled</a:t>
            </a:r>
            <a:r>
              <a:rPr lang="de-DE" sz="1350" dirty="0"/>
              <a:t> </a:t>
            </a:r>
            <a:r>
              <a:rPr lang="de-DE" sz="1350" dirty="0" err="1"/>
              <a:t>regressor</a:t>
            </a:r>
            <a:endParaRPr lang="de-DE" sz="1350" dirty="0"/>
          </a:p>
        </p:txBody>
      </p:sp>
    </p:spTree>
    <p:extLst>
      <p:ext uri="{BB962C8B-B14F-4D97-AF65-F5344CB8AC3E}">
        <p14:creationId xmlns:p14="http://schemas.microsoft.com/office/powerpoint/2010/main" val="3388675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0EB51AF-C91A-4878-ACBB-AA52CCE2BD79}"/>
              </a:ext>
            </a:extLst>
          </p:cNvPr>
          <p:cNvSpPr>
            <a:spLocks noGrp="1"/>
          </p:cNvSpPr>
          <p:nvPr>
            <p:ph type="body" sz="quarter" idx="12"/>
          </p:nvPr>
        </p:nvSpPr>
        <p:spPr>
          <a:xfrm>
            <a:off x="216000" y="215999"/>
            <a:ext cx="6125806" cy="294777"/>
          </a:xfrm>
        </p:spPr>
        <p:txBody>
          <a:bodyPr/>
          <a:lstStyle/>
          <a:p>
            <a:r>
              <a:rPr lang="en-GB" sz="2800" dirty="0"/>
              <a:t>Statistical Parametric Maps (SPM)</a:t>
            </a:r>
          </a:p>
        </p:txBody>
      </p:sp>
      <p:sp>
        <p:nvSpPr>
          <p:cNvPr id="8" name="Textfeld 7">
            <a:extLst>
              <a:ext uri="{FF2B5EF4-FFF2-40B4-BE49-F238E27FC236}">
                <a16:creationId xmlns:a16="http://schemas.microsoft.com/office/drawing/2014/main" id="{6D25EC1B-F1E4-4BA8-BA79-E52166F77AB2}"/>
              </a:ext>
            </a:extLst>
          </p:cNvPr>
          <p:cNvSpPr txBox="1"/>
          <p:nvPr/>
        </p:nvSpPr>
        <p:spPr>
          <a:xfrm>
            <a:off x="216001" y="877439"/>
            <a:ext cx="4931186" cy="3782574"/>
          </a:xfrm>
          <a:prstGeom prst="rect">
            <a:avLst/>
          </a:prstGeom>
          <a:noFill/>
        </p:spPr>
        <p:txBody>
          <a:bodyPr wrap="square" rtlCol="0">
            <a:spAutoFit/>
          </a:bodyPr>
          <a:lstStyle/>
          <a:p>
            <a:pPr marL="342892" indent="-342892">
              <a:lnSpc>
                <a:spcPct val="160000"/>
              </a:lnSpc>
              <a:spcBef>
                <a:spcPts val="1200"/>
              </a:spcBef>
              <a:spcAft>
                <a:spcPts val="600"/>
              </a:spcAft>
              <a:buFont typeface="Arial" panose="020B0604020202020204" pitchFamily="34" charset="0"/>
              <a:buChar char="•"/>
            </a:pPr>
            <a:r>
              <a:rPr lang="en-GB" dirty="0"/>
              <a:t>Mass univariate independent statistical tests conducted for every voxel (with around 100,000 voxels, VBM runs 100,000 tests)</a:t>
            </a:r>
          </a:p>
          <a:p>
            <a:pPr marL="800080" lvl="1" indent="-342892">
              <a:lnSpc>
                <a:spcPct val="160000"/>
              </a:lnSpc>
              <a:spcBef>
                <a:spcPts val="1200"/>
              </a:spcBef>
              <a:spcAft>
                <a:spcPts val="600"/>
              </a:spcAft>
              <a:buFont typeface="Arial" panose="020B0604020202020204" pitchFamily="34" charset="0"/>
              <a:buChar char="•"/>
            </a:pPr>
            <a:r>
              <a:rPr lang="en-GB" sz="1600" dirty="0"/>
              <a:t>The results of these tests are displayed as </a:t>
            </a:r>
            <a:r>
              <a:rPr lang="en-GB" sz="1600" b="1" dirty="0"/>
              <a:t>SPMs</a:t>
            </a:r>
          </a:p>
          <a:p>
            <a:pPr marL="285743" indent="-285743">
              <a:lnSpc>
                <a:spcPct val="160000"/>
              </a:lnSpc>
              <a:spcBef>
                <a:spcPts val="1200"/>
              </a:spcBef>
              <a:spcAft>
                <a:spcPts val="600"/>
              </a:spcAft>
              <a:buFont typeface="Arial" panose="020B0604020202020204" pitchFamily="34" charset="0"/>
              <a:buChar char="•"/>
            </a:pPr>
            <a:r>
              <a:rPr lang="en-GB" sz="1600" dirty="0"/>
              <a:t>SPM can display clusters of significant differences in grey matter concentrations (GMC) between the two groups/variables of interest</a:t>
            </a:r>
            <a:endParaRPr lang="en-GB" sz="1400" dirty="0"/>
          </a:p>
          <a:p>
            <a:pPr marL="285743" indent="-285743">
              <a:buFont typeface="Arial" panose="020B0604020202020204" pitchFamily="34" charset="0"/>
              <a:buChar char="•"/>
            </a:pPr>
            <a:endParaRPr lang="en-GB" sz="1600" dirty="0"/>
          </a:p>
        </p:txBody>
      </p:sp>
      <p:pic>
        <p:nvPicPr>
          <p:cNvPr id="4" name="Picture 9" descr="6monthgrey1">
            <a:extLst>
              <a:ext uri="{FF2B5EF4-FFF2-40B4-BE49-F238E27FC236}">
                <a16:creationId xmlns:a16="http://schemas.microsoft.com/office/drawing/2014/main" id="{8BE37720-7A72-4786-B155-DA8BD8A4B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852" y="1155135"/>
            <a:ext cx="3101148" cy="2833230"/>
          </a:xfrm>
          <a:prstGeom prst="rect">
            <a:avLst/>
          </a:prstGeom>
          <a:noFill/>
          <a:extLst>
            <a:ext uri="{909E8E84-426E-40DD-AFC4-6F175D3DCCD1}">
              <a14:hiddenFill xmlns:a14="http://schemas.microsoft.com/office/drawing/2010/main">
                <a:solidFill>
                  <a:srgbClr val="FFFFFF"/>
                </a:solidFill>
              </a14:hiddenFill>
            </a:ext>
          </a:extLst>
        </p:spPr>
      </p:pic>
      <p:sp>
        <p:nvSpPr>
          <p:cNvPr id="6" name="Pfeil: nach rechts 5">
            <a:extLst>
              <a:ext uri="{FF2B5EF4-FFF2-40B4-BE49-F238E27FC236}">
                <a16:creationId xmlns:a16="http://schemas.microsoft.com/office/drawing/2014/main" id="{3DF4CFBA-272D-4C4E-A2FC-7B0ADF6FE1FE}"/>
              </a:ext>
            </a:extLst>
          </p:cNvPr>
          <p:cNvSpPr/>
          <p:nvPr/>
        </p:nvSpPr>
        <p:spPr>
          <a:xfrm>
            <a:off x="5147188" y="2677288"/>
            <a:ext cx="51619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829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0EB51AF-C91A-4878-ACBB-AA52CCE2BD79}"/>
              </a:ext>
            </a:extLst>
          </p:cNvPr>
          <p:cNvSpPr>
            <a:spLocks noGrp="1"/>
          </p:cNvSpPr>
          <p:nvPr>
            <p:ph type="body" sz="quarter" idx="12"/>
          </p:nvPr>
        </p:nvSpPr>
        <p:spPr>
          <a:xfrm>
            <a:off x="216000" y="215999"/>
            <a:ext cx="6125806" cy="294777"/>
          </a:xfrm>
        </p:spPr>
        <p:txBody>
          <a:bodyPr/>
          <a:lstStyle/>
          <a:p>
            <a:r>
              <a:rPr lang="en-GB" sz="2800" dirty="0"/>
              <a:t>Multiple Comparisons</a:t>
            </a:r>
          </a:p>
        </p:txBody>
      </p:sp>
      <p:sp>
        <p:nvSpPr>
          <p:cNvPr id="6" name="Textfeld 5">
            <a:extLst>
              <a:ext uri="{FF2B5EF4-FFF2-40B4-BE49-F238E27FC236}">
                <a16:creationId xmlns:a16="http://schemas.microsoft.com/office/drawing/2014/main" id="{F9ACFDCF-061B-4AA6-BC4C-F9CDDD5A7B74}"/>
              </a:ext>
            </a:extLst>
          </p:cNvPr>
          <p:cNvSpPr txBox="1"/>
          <p:nvPr/>
        </p:nvSpPr>
        <p:spPr>
          <a:xfrm>
            <a:off x="867335" y="1270748"/>
            <a:ext cx="7315200" cy="3185487"/>
          </a:xfrm>
          <a:prstGeom prst="rect">
            <a:avLst/>
          </a:prstGeom>
          <a:noFill/>
        </p:spPr>
        <p:txBody>
          <a:bodyPr wrap="square" rtlCol="0">
            <a:spAutoFit/>
          </a:bodyPr>
          <a:lstStyle/>
          <a:p>
            <a:pPr marL="285743" indent="-285743">
              <a:lnSpc>
                <a:spcPct val="150000"/>
              </a:lnSpc>
              <a:spcBef>
                <a:spcPts val="600"/>
              </a:spcBef>
              <a:buFont typeface="Arial" panose="020B0604020202020204" pitchFamily="34" charset="0"/>
              <a:buChar char="•"/>
            </a:pPr>
            <a:r>
              <a:rPr lang="en-GB" dirty="0"/>
              <a:t>More tests = More false positives generated</a:t>
            </a:r>
          </a:p>
          <a:p>
            <a:pPr marL="742931" lvl="1" indent="-285743">
              <a:lnSpc>
                <a:spcPct val="150000"/>
              </a:lnSpc>
              <a:spcBef>
                <a:spcPts val="600"/>
              </a:spcBef>
              <a:buFont typeface="Arial" panose="020B0604020202020204" pitchFamily="34" charset="0"/>
              <a:buChar char="•"/>
            </a:pPr>
            <a:r>
              <a:rPr lang="en-GB" dirty="0"/>
              <a:t>a </a:t>
            </a:r>
            <a:r>
              <a:rPr lang="en-GB" i="1" dirty="0"/>
              <a:t>t-</a:t>
            </a:r>
            <a:r>
              <a:rPr lang="en-GB" dirty="0"/>
              <a:t>test performed at p &lt; .05 has a 5% chance of at least 1 false positive</a:t>
            </a:r>
          </a:p>
          <a:p>
            <a:pPr marL="1200120" lvl="2" indent="-285743">
              <a:lnSpc>
                <a:spcPct val="150000"/>
              </a:lnSpc>
              <a:spcBef>
                <a:spcPts val="600"/>
              </a:spcBef>
              <a:buFont typeface="Arial" panose="020B0604020202020204" pitchFamily="34" charset="0"/>
              <a:buChar char="•"/>
            </a:pPr>
            <a:r>
              <a:rPr lang="en-GB" dirty="0"/>
              <a:t>100,000 tests = 5,000 false positives</a:t>
            </a:r>
            <a:endParaRPr lang="en-GB" sz="2800" dirty="0"/>
          </a:p>
          <a:p>
            <a:pPr marL="342892" indent="-342892">
              <a:lnSpc>
                <a:spcPct val="150000"/>
              </a:lnSpc>
              <a:spcBef>
                <a:spcPts val="600"/>
              </a:spcBef>
              <a:buFont typeface="Arial" panose="020B0604020202020204" pitchFamily="34" charset="0"/>
              <a:buChar char="•"/>
            </a:pPr>
            <a:r>
              <a:rPr lang="en-GB" sz="2000" dirty="0"/>
              <a:t>Thus, multiple comparisons require good </a:t>
            </a:r>
            <a:r>
              <a:rPr lang="en-GB" sz="2000" b="1" dirty="0"/>
              <a:t>statistical corrections </a:t>
            </a:r>
            <a:r>
              <a:rPr lang="en-GB" sz="2000" dirty="0"/>
              <a:t>in order to be valid</a:t>
            </a:r>
          </a:p>
          <a:p>
            <a:endParaRPr lang="en-GB" dirty="0"/>
          </a:p>
        </p:txBody>
      </p:sp>
    </p:spTree>
    <p:extLst>
      <p:ext uri="{BB962C8B-B14F-4D97-AF65-F5344CB8AC3E}">
        <p14:creationId xmlns:p14="http://schemas.microsoft.com/office/powerpoint/2010/main" val="880135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252F356-462D-4285-BDA9-C4B017F68086}"/>
              </a:ext>
            </a:extLst>
          </p:cNvPr>
          <p:cNvSpPr>
            <a:spLocks noGrp="1"/>
          </p:cNvSpPr>
          <p:nvPr>
            <p:ph sz="half" idx="1"/>
          </p:nvPr>
        </p:nvSpPr>
        <p:spPr>
          <a:xfrm>
            <a:off x="652617" y="1270451"/>
            <a:ext cx="4406081" cy="3508026"/>
          </a:xfrm>
        </p:spPr>
        <p:txBody>
          <a:bodyPr>
            <a:normAutofit/>
          </a:bodyPr>
          <a:lstStyle/>
          <a:p>
            <a:pPr>
              <a:lnSpc>
                <a:spcPct val="150000"/>
              </a:lnSpc>
              <a:spcBef>
                <a:spcPts val="1200"/>
              </a:spcBef>
              <a:spcAft>
                <a:spcPts val="600"/>
              </a:spcAft>
            </a:pPr>
            <a:r>
              <a:rPr lang="en-GB" b="0" dirty="0"/>
              <a:t> </a:t>
            </a:r>
            <a:r>
              <a:rPr lang="en-GB" sz="1800" dirty="0"/>
              <a:t>There are three main corrections we can use</a:t>
            </a:r>
          </a:p>
          <a:p>
            <a:pPr marL="514337" indent="-514337">
              <a:lnSpc>
                <a:spcPct val="150000"/>
              </a:lnSpc>
              <a:spcBef>
                <a:spcPts val="1200"/>
              </a:spcBef>
              <a:spcAft>
                <a:spcPts val="600"/>
              </a:spcAft>
              <a:buFont typeface="+mj-lt"/>
              <a:buAutoNum type="arabicPeriod"/>
            </a:pPr>
            <a:r>
              <a:rPr lang="en-GB" sz="1800" dirty="0"/>
              <a:t>Bonferroni correction</a:t>
            </a:r>
          </a:p>
          <a:p>
            <a:pPr marL="514337" indent="-514337">
              <a:lnSpc>
                <a:spcPct val="150000"/>
              </a:lnSpc>
              <a:spcBef>
                <a:spcPts val="1200"/>
              </a:spcBef>
              <a:spcAft>
                <a:spcPts val="600"/>
              </a:spcAft>
              <a:buFont typeface="+mj-lt"/>
              <a:buAutoNum type="arabicPeriod"/>
            </a:pPr>
            <a:r>
              <a:rPr lang="en-GB" sz="1800" dirty="0"/>
              <a:t>False Discovery Rate</a:t>
            </a:r>
          </a:p>
          <a:p>
            <a:pPr marL="514337" indent="-514337">
              <a:lnSpc>
                <a:spcPct val="150000"/>
              </a:lnSpc>
              <a:spcBef>
                <a:spcPts val="1200"/>
              </a:spcBef>
              <a:spcAft>
                <a:spcPts val="600"/>
              </a:spcAft>
              <a:buFont typeface="+mj-lt"/>
              <a:buAutoNum type="arabicPeriod"/>
            </a:pPr>
            <a:r>
              <a:rPr lang="en-GB" sz="1800" dirty="0"/>
              <a:t>Random Field Theory/Family-wise Error</a:t>
            </a:r>
          </a:p>
        </p:txBody>
      </p:sp>
      <p:sp>
        <p:nvSpPr>
          <p:cNvPr id="5" name="Textplatzhalter 4">
            <a:extLst>
              <a:ext uri="{FF2B5EF4-FFF2-40B4-BE49-F238E27FC236}">
                <a16:creationId xmlns:a16="http://schemas.microsoft.com/office/drawing/2014/main" id="{40EB51AF-C91A-4878-ACBB-AA52CCE2BD79}"/>
              </a:ext>
            </a:extLst>
          </p:cNvPr>
          <p:cNvSpPr>
            <a:spLocks noGrp="1"/>
          </p:cNvSpPr>
          <p:nvPr>
            <p:ph type="body" sz="quarter" idx="12"/>
          </p:nvPr>
        </p:nvSpPr>
        <p:spPr>
          <a:xfrm>
            <a:off x="216000" y="215999"/>
            <a:ext cx="6125806" cy="294777"/>
          </a:xfrm>
        </p:spPr>
        <p:txBody>
          <a:bodyPr/>
          <a:lstStyle/>
          <a:p>
            <a:r>
              <a:rPr lang="en-GB" sz="2800" dirty="0"/>
              <a:t>Statistical Corrections</a:t>
            </a:r>
          </a:p>
        </p:txBody>
      </p:sp>
      <p:pic>
        <p:nvPicPr>
          <p:cNvPr id="4" name="Picture 3" descr="Macintosh HD:Users:clarisseaichelburg:Desktop:correcting.png">
            <a:extLst>
              <a:ext uri="{FF2B5EF4-FFF2-40B4-BE49-F238E27FC236}">
                <a16:creationId xmlns:a16="http://schemas.microsoft.com/office/drawing/2014/main" id="{939764CF-AC05-4076-B514-0F3031BC3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698" y="1778524"/>
            <a:ext cx="3384376" cy="249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418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0EB51AF-C91A-4878-ACBB-AA52CCE2BD79}"/>
              </a:ext>
            </a:extLst>
          </p:cNvPr>
          <p:cNvSpPr>
            <a:spLocks noGrp="1"/>
          </p:cNvSpPr>
          <p:nvPr>
            <p:ph type="body" sz="quarter" idx="12"/>
          </p:nvPr>
        </p:nvSpPr>
        <p:spPr>
          <a:xfrm>
            <a:off x="216000" y="215999"/>
            <a:ext cx="6125806" cy="294777"/>
          </a:xfrm>
        </p:spPr>
        <p:txBody>
          <a:bodyPr/>
          <a:lstStyle/>
          <a:p>
            <a:r>
              <a:rPr lang="en-GB" sz="2800" dirty="0"/>
              <a:t>Statistical Corrections</a:t>
            </a:r>
          </a:p>
        </p:txBody>
      </p:sp>
      <p:sp>
        <p:nvSpPr>
          <p:cNvPr id="6" name="Textfeld 5">
            <a:extLst>
              <a:ext uri="{FF2B5EF4-FFF2-40B4-BE49-F238E27FC236}">
                <a16:creationId xmlns:a16="http://schemas.microsoft.com/office/drawing/2014/main" id="{CA358BA3-E61D-48E3-A9AD-64AA1EDAEB78}"/>
              </a:ext>
            </a:extLst>
          </p:cNvPr>
          <p:cNvSpPr txBox="1"/>
          <p:nvPr/>
        </p:nvSpPr>
        <p:spPr>
          <a:xfrm>
            <a:off x="618566" y="860613"/>
            <a:ext cx="7906870" cy="4093428"/>
          </a:xfrm>
          <a:prstGeom prst="rect">
            <a:avLst/>
          </a:prstGeom>
          <a:noFill/>
        </p:spPr>
        <p:txBody>
          <a:bodyPr wrap="square" rtlCol="0">
            <a:spAutoFit/>
          </a:bodyPr>
          <a:lstStyle/>
          <a:p>
            <a:pPr marL="342892" indent="-342892">
              <a:buFont typeface="+mj-lt"/>
              <a:buAutoNum type="arabicPeriod"/>
            </a:pPr>
            <a:r>
              <a:rPr lang="en-GB" b="1" dirty="0"/>
              <a:t>Bonferroni</a:t>
            </a:r>
          </a:p>
          <a:p>
            <a:pPr marL="742931" lvl="1" indent="-285743" algn="just">
              <a:buFont typeface="Arial" panose="020B0604020202020204" pitchFamily="34" charset="0"/>
              <a:buChar char="•"/>
            </a:pPr>
            <a:r>
              <a:rPr lang="en-GB" sz="1400" dirty="0"/>
              <a:t>Treats each voxel separately </a:t>
            </a:r>
            <a:endParaRPr lang="de-DE" sz="1400" dirty="0"/>
          </a:p>
          <a:p>
            <a:pPr marL="742931" lvl="1" indent="-285743" algn="just">
              <a:buFont typeface="Arial" panose="020B0604020202020204" pitchFamily="34" charset="0"/>
              <a:buChar char="•"/>
            </a:pPr>
            <a:r>
              <a:rPr lang="en-GB" sz="1400" dirty="0"/>
              <a:t>P value threshold is set to equal number of tests run</a:t>
            </a:r>
            <a:endParaRPr lang="de-DE" sz="1400" dirty="0"/>
          </a:p>
          <a:p>
            <a:pPr marL="742931" lvl="1" indent="-285743" algn="just">
              <a:buFont typeface="Arial" panose="020B0604020202020204" pitchFamily="34" charset="0"/>
              <a:buChar char="•"/>
            </a:pPr>
            <a:r>
              <a:rPr lang="en-GB" sz="1400" dirty="0"/>
              <a:t>Assumption: all tests are independent</a:t>
            </a:r>
            <a:endParaRPr lang="de-DE" sz="1400" dirty="0"/>
          </a:p>
          <a:p>
            <a:pPr marL="742931" lvl="1" indent="-285743" algn="just">
              <a:buFont typeface="Arial" panose="020B0604020202020204" pitchFamily="34" charset="0"/>
              <a:buChar char="•"/>
            </a:pPr>
            <a:r>
              <a:rPr lang="en-GB" sz="1400" dirty="0"/>
              <a:t>Problems with SPM: many voxels are highly correlated with adjacent voxels (this effect increases with smoothing)</a:t>
            </a:r>
            <a:endParaRPr lang="de-DE" sz="1400" dirty="0"/>
          </a:p>
          <a:p>
            <a:pPr marL="342892" indent="-342892" algn="just">
              <a:spcBef>
                <a:spcPts val="600"/>
              </a:spcBef>
              <a:buFont typeface="+mj-lt"/>
              <a:buAutoNum type="arabicPeriod"/>
            </a:pPr>
            <a:r>
              <a:rPr lang="en-GB" b="1" dirty="0"/>
              <a:t>False Discovery Rate</a:t>
            </a:r>
          </a:p>
          <a:p>
            <a:pPr marL="742931" lvl="1" indent="-285743">
              <a:buFont typeface="Arial" panose="020B0604020202020204" pitchFamily="34" charset="0"/>
              <a:buChar char="•"/>
            </a:pPr>
            <a:r>
              <a:rPr lang="en-GB" sz="1400" dirty="0"/>
              <a:t>Treats each voxel separately</a:t>
            </a:r>
            <a:endParaRPr lang="de-DE" sz="1400" dirty="0"/>
          </a:p>
          <a:p>
            <a:pPr marL="742931" lvl="1" indent="-285743">
              <a:buFont typeface="Arial" panose="020B0604020202020204" pitchFamily="34" charset="0"/>
              <a:buChar char="•"/>
            </a:pPr>
            <a:r>
              <a:rPr lang="en-GB" sz="1400" dirty="0"/>
              <a:t>Calculates expected false positives rate within uncorrected, already detected positives</a:t>
            </a:r>
            <a:endParaRPr lang="de-DE" sz="1400" dirty="0"/>
          </a:p>
          <a:p>
            <a:pPr marL="742931" lvl="1" indent="-285743">
              <a:buFont typeface="Arial" panose="020B0604020202020204" pitchFamily="34" charset="0"/>
              <a:buChar char="•"/>
            </a:pPr>
            <a:r>
              <a:rPr lang="en-GB" sz="1400" dirty="0"/>
              <a:t>More sensitive, but less specific</a:t>
            </a:r>
            <a:endParaRPr lang="de-DE" sz="1400" dirty="0"/>
          </a:p>
          <a:p>
            <a:pPr marL="342892" indent="-342892" algn="just">
              <a:spcBef>
                <a:spcPts val="600"/>
              </a:spcBef>
              <a:buFont typeface="+mj-lt"/>
              <a:buAutoNum type="arabicPeriod"/>
            </a:pPr>
            <a:r>
              <a:rPr lang="en-GB" b="1" dirty="0"/>
              <a:t>Random-Field-Theory/Family-Wise Error</a:t>
            </a:r>
          </a:p>
          <a:p>
            <a:pPr marL="742931" lvl="1" indent="-285743">
              <a:buFont typeface="Arial" panose="020B0604020202020204" pitchFamily="34" charset="0"/>
              <a:buChar char="•"/>
            </a:pPr>
            <a:r>
              <a:rPr lang="en-GB" sz="1400" dirty="0"/>
              <a:t>Looks at pixel’s width of smoothing kernels (“</a:t>
            </a:r>
            <a:r>
              <a:rPr lang="en-GB" sz="1400" dirty="0" err="1"/>
              <a:t>resels</a:t>
            </a:r>
            <a:r>
              <a:rPr lang="en-GB" sz="1400" dirty="0"/>
              <a:t>”) instead of voxels. </a:t>
            </a:r>
            <a:endParaRPr lang="de-DE" sz="1400" dirty="0"/>
          </a:p>
          <a:p>
            <a:pPr marL="742931" lvl="1" indent="-285743">
              <a:buFont typeface="Arial" panose="020B0604020202020204" pitchFamily="34" charset="0"/>
              <a:buChar char="•"/>
            </a:pPr>
            <a:r>
              <a:rPr lang="en-GB" sz="1400" dirty="0"/>
              <a:t>Good choice for highly correlated voxels of a VBM SPM</a:t>
            </a:r>
            <a:endParaRPr lang="de-DE" sz="1400" dirty="0"/>
          </a:p>
          <a:p>
            <a:pPr marL="742931" lvl="1" indent="-285743">
              <a:buFont typeface="Arial" panose="020B0604020202020204" pitchFamily="34" charset="0"/>
              <a:buChar char="•"/>
            </a:pPr>
            <a:r>
              <a:rPr lang="en-GB" sz="1400" dirty="0"/>
              <a:t>Data is treated as continuous measurement instead of independent</a:t>
            </a:r>
          </a:p>
          <a:p>
            <a:pPr marL="742931" lvl="1" indent="-285743">
              <a:buFont typeface="Arial" panose="020B0604020202020204" pitchFamily="34" charset="0"/>
              <a:buChar char="•"/>
            </a:pPr>
            <a:r>
              <a:rPr lang="en-GB" sz="1400" dirty="0"/>
              <a:t>Gaussian random field theory is more appropriate choice than Bonferroni or False discovery Rate for VBM</a:t>
            </a:r>
          </a:p>
          <a:p>
            <a:pPr marL="742931" lvl="1" indent="-285743">
              <a:buFont typeface="Arial" panose="020B0604020202020204" pitchFamily="34" charset="0"/>
              <a:buChar char="•"/>
            </a:pPr>
            <a:endParaRPr lang="en-GB" sz="1400" dirty="0"/>
          </a:p>
        </p:txBody>
      </p:sp>
    </p:spTree>
    <p:extLst>
      <p:ext uri="{BB962C8B-B14F-4D97-AF65-F5344CB8AC3E}">
        <p14:creationId xmlns:p14="http://schemas.microsoft.com/office/powerpoint/2010/main" val="3395422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0EB51AF-C91A-4878-ACBB-AA52CCE2BD79}"/>
              </a:ext>
            </a:extLst>
          </p:cNvPr>
          <p:cNvSpPr>
            <a:spLocks noGrp="1"/>
          </p:cNvSpPr>
          <p:nvPr>
            <p:ph type="body" sz="quarter" idx="12"/>
          </p:nvPr>
        </p:nvSpPr>
        <p:spPr>
          <a:xfrm>
            <a:off x="216000" y="215999"/>
            <a:ext cx="6125806" cy="294777"/>
          </a:xfrm>
        </p:spPr>
        <p:txBody>
          <a:bodyPr/>
          <a:lstStyle/>
          <a:p>
            <a:r>
              <a:rPr lang="en-GB" sz="2800" dirty="0"/>
              <a:t>Multiple Comparisons</a:t>
            </a:r>
          </a:p>
        </p:txBody>
      </p:sp>
      <p:sp>
        <p:nvSpPr>
          <p:cNvPr id="6" name="Textfeld 5">
            <a:extLst>
              <a:ext uri="{FF2B5EF4-FFF2-40B4-BE49-F238E27FC236}">
                <a16:creationId xmlns:a16="http://schemas.microsoft.com/office/drawing/2014/main" id="{CA358BA3-E61D-48E3-A9AD-64AA1EDAEB78}"/>
              </a:ext>
            </a:extLst>
          </p:cNvPr>
          <p:cNvSpPr txBox="1"/>
          <p:nvPr/>
        </p:nvSpPr>
        <p:spPr>
          <a:xfrm>
            <a:off x="618566" y="860613"/>
            <a:ext cx="7906870" cy="3139321"/>
          </a:xfrm>
          <a:prstGeom prst="rect">
            <a:avLst/>
          </a:prstGeom>
          <a:noFill/>
        </p:spPr>
        <p:txBody>
          <a:bodyPr wrap="square" rtlCol="0">
            <a:spAutoFit/>
          </a:bodyPr>
          <a:lstStyle/>
          <a:p>
            <a:pPr marL="285743" indent="-285743">
              <a:buFont typeface="Arial" charset="0"/>
              <a:buChar char="•"/>
              <a:defRPr/>
            </a:pPr>
            <a:r>
              <a:rPr lang="en-GB" altLang="en-US" dirty="0">
                <a:ea typeface="ＭＳ Ｐゴシック" pitchFamily="34" charset="-128"/>
              </a:rPr>
              <a:t>M</a:t>
            </a:r>
            <a:r>
              <a:rPr lang="en-US" altLang="en-US" dirty="0" err="1">
                <a:ea typeface="ＭＳ Ｐゴシック" pitchFamily="34" charset="-128"/>
              </a:rPr>
              <a:t>ust</a:t>
            </a:r>
            <a:r>
              <a:rPr lang="en-GB" altLang="en-US" dirty="0">
                <a:ea typeface="ＭＳ Ｐゴシック" pitchFamily="34" charset="-128"/>
              </a:rPr>
              <a:t> base corrections on peak heights (voxel-wise) vs. cluster extent as smoothness of residuals is not uniformly distributed in VBM (</a:t>
            </a:r>
            <a:r>
              <a:rPr lang="en-GB" altLang="en-US" dirty="0" err="1">
                <a:ea typeface="ＭＳ Ｐゴシック" pitchFamily="34" charset="-128"/>
              </a:rPr>
              <a:t>Mechelli</a:t>
            </a:r>
            <a:r>
              <a:rPr lang="en-GB" altLang="en-US" dirty="0">
                <a:ea typeface="ＭＳ Ｐゴシック" pitchFamily="34" charset="-128"/>
              </a:rPr>
              <a:t>, Price, </a:t>
            </a:r>
            <a:r>
              <a:rPr lang="en-GB" altLang="en-US" dirty="0" err="1">
                <a:ea typeface="ＭＳ Ｐゴシック" pitchFamily="34" charset="-128"/>
              </a:rPr>
              <a:t>Friston</a:t>
            </a:r>
            <a:r>
              <a:rPr lang="en-GB" altLang="en-US" dirty="0">
                <a:ea typeface="ＭＳ Ｐゴシック" pitchFamily="34" charset="-128"/>
              </a:rPr>
              <a:t> &amp; Ashburner, 2005)</a:t>
            </a:r>
          </a:p>
          <a:p>
            <a:pPr marL="285743" indent="-285743">
              <a:buFont typeface="Arial" charset="0"/>
              <a:buChar char="•"/>
              <a:defRPr/>
            </a:pPr>
            <a:endParaRPr lang="en-GB" altLang="en-US" dirty="0">
              <a:ea typeface="ＭＳ Ｐゴシック" pitchFamily="34" charset="-128"/>
            </a:endParaRPr>
          </a:p>
          <a:p>
            <a:pPr marL="285743" indent="-285743">
              <a:buFont typeface="Arial" charset="0"/>
              <a:buChar char="•"/>
              <a:defRPr/>
            </a:pPr>
            <a:endParaRPr lang="en-GB" altLang="en-US" dirty="0">
              <a:ea typeface="ＭＳ Ｐゴシック" pitchFamily="34" charset="-128"/>
            </a:endParaRPr>
          </a:p>
          <a:p>
            <a:pPr marL="285743" indent="-285743">
              <a:buFont typeface="Arial" charset="0"/>
              <a:buChar char="•"/>
              <a:defRPr/>
            </a:pPr>
            <a:r>
              <a:rPr lang="en-GB" altLang="en-US" dirty="0">
                <a:ea typeface="ＭＳ Ｐゴシック" pitchFamily="34" charset="-128"/>
              </a:rPr>
              <a:t>Why not uniformly distributed?</a:t>
            </a:r>
          </a:p>
          <a:p>
            <a:pPr marL="742931" lvl="1" indent="-285743">
              <a:buFont typeface="Arial" panose="020B0604020202020204" pitchFamily="34" charset="0"/>
              <a:buChar char="•"/>
              <a:defRPr/>
            </a:pPr>
            <a:r>
              <a:rPr lang="en-GB" altLang="en-US" dirty="0">
                <a:ea typeface="ＭＳ Ｐゴシック" pitchFamily="34" charset="-128"/>
              </a:rPr>
              <a:t>Underlying neuroanatomy is non-stationary</a:t>
            </a:r>
          </a:p>
          <a:p>
            <a:pPr marL="742931" lvl="1" indent="-285743">
              <a:buFont typeface="Arial" panose="020B0604020202020204" pitchFamily="34" charset="0"/>
              <a:buChar char="•"/>
              <a:defRPr/>
            </a:pPr>
            <a:r>
              <a:rPr lang="en-GB" altLang="en-US" dirty="0">
                <a:ea typeface="ＭＳ Ｐゴシック" pitchFamily="34" charset="-128"/>
              </a:rPr>
              <a:t>Smoother regions will have larger clusters, and less-smooth regions will have smaller clusters</a:t>
            </a:r>
          </a:p>
          <a:p>
            <a:pPr marL="742931" lvl="1" indent="-285743">
              <a:buFont typeface="Arial" panose="020B0604020202020204" pitchFamily="34" charset="0"/>
              <a:buChar char="•"/>
              <a:defRPr/>
            </a:pPr>
            <a:r>
              <a:rPr lang="en-GB" altLang="en-US" dirty="0">
                <a:ea typeface="ＭＳ Ｐゴシック" pitchFamily="34" charset="-128"/>
              </a:rPr>
              <a:t>Therefore, bigger blobs expected in smoother regions, purely by chance</a:t>
            </a:r>
          </a:p>
          <a:p>
            <a:pPr marL="742931" lvl="1" indent="-285743">
              <a:buFont typeface="Arial" charset="0"/>
              <a:buChar char="•"/>
              <a:defRPr/>
            </a:pPr>
            <a:endParaRPr lang="en-GB" altLang="en-US" dirty="0">
              <a:ea typeface="ＭＳ Ｐゴシック" pitchFamily="34" charset="-128"/>
            </a:endParaRPr>
          </a:p>
        </p:txBody>
      </p:sp>
    </p:spTree>
    <p:extLst>
      <p:ext uri="{BB962C8B-B14F-4D97-AF65-F5344CB8AC3E}">
        <p14:creationId xmlns:p14="http://schemas.microsoft.com/office/powerpoint/2010/main" val="2991280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0EB51AF-C91A-4878-ACBB-AA52CCE2BD79}"/>
              </a:ext>
            </a:extLst>
          </p:cNvPr>
          <p:cNvSpPr>
            <a:spLocks noGrp="1"/>
          </p:cNvSpPr>
          <p:nvPr>
            <p:ph type="body" sz="quarter" idx="12"/>
          </p:nvPr>
        </p:nvSpPr>
        <p:spPr>
          <a:xfrm>
            <a:off x="216000" y="215999"/>
            <a:ext cx="6125806" cy="294777"/>
          </a:xfrm>
        </p:spPr>
        <p:txBody>
          <a:bodyPr/>
          <a:lstStyle/>
          <a:p>
            <a:r>
              <a:rPr lang="en-GB" sz="2800" dirty="0"/>
              <a:t>Global Effects</a:t>
            </a:r>
          </a:p>
        </p:txBody>
      </p:sp>
      <p:sp>
        <p:nvSpPr>
          <p:cNvPr id="6" name="Textfeld 5">
            <a:extLst>
              <a:ext uri="{FF2B5EF4-FFF2-40B4-BE49-F238E27FC236}">
                <a16:creationId xmlns:a16="http://schemas.microsoft.com/office/drawing/2014/main" id="{CA358BA3-E61D-48E3-A9AD-64AA1EDAEB78}"/>
              </a:ext>
            </a:extLst>
          </p:cNvPr>
          <p:cNvSpPr txBox="1"/>
          <p:nvPr/>
        </p:nvSpPr>
        <p:spPr>
          <a:xfrm>
            <a:off x="618566" y="860613"/>
            <a:ext cx="7906870" cy="1975926"/>
          </a:xfrm>
          <a:prstGeom prst="rect">
            <a:avLst/>
          </a:prstGeom>
          <a:noFill/>
        </p:spPr>
        <p:txBody>
          <a:bodyPr wrap="square" rtlCol="0">
            <a:spAutoFit/>
          </a:bodyPr>
          <a:lstStyle/>
          <a:p>
            <a:pPr marL="342892" indent="-342892" eaLnBrk="0" fontAlgn="base" hangingPunct="0">
              <a:spcBef>
                <a:spcPct val="20000"/>
              </a:spcBef>
              <a:spcAft>
                <a:spcPct val="0"/>
              </a:spcAft>
              <a:buFontTx/>
              <a:buChar char="•"/>
              <a:defRPr/>
            </a:pPr>
            <a:r>
              <a:rPr lang="en-GB" altLang="en-US" dirty="0">
                <a:solidFill>
                  <a:srgbClr val="000000"/>
                </a:solidFill>
                <a:latin typeface="Arial"/>
                <a:ea typeface="ＭＳ Ｐゴシック" pitchFamily="34" charset="-128"/>
              </a:rPr>
              <a:t>Global effects need to be modelled in the statistical analysis</a:t>
            </a:r>
          </a:p>
          <a:p>
            <a:pPr marL="742931" lvl="1" indent="-285743" eaLnBrk="0" fontAlgn="base" hangingPunct="0">
              <a:spcBef>
                <a:spcPct val="20000"/>
              </a:spcBef>
              <a:spcAft>
                <a:spcPct val="0"/>
              </a:spcAft>
              <a:buFont typeface="Arial" panose="020B0604020202020204" pitchFamily="34" charset="0"/>
              <a:buChar char="•"/>
              <a:defRPr/>
            </a:pPr>
            <a:r>
              <a:rPr lang="en-US" altLang="en-US" dirty="0">
                <a:solidFill>
                  <a:srgbClr val="000000"/>
                </a:solidFill>
                <a:latin typeface="Arial"/>
                <a:ea typeface="ＭＳ Ｐゴシック" pitchFamily="34" charset="-128"/>
              </a:rPr>
              <a:t>Regional volumes differ as a function of whole brain volume</a:t>
            </a:r>
          </a:p>
          <a:p>
            <a:pPr marL="742931" lvl="1" indent="-285743" eaLnBrk="0" fontAlgn="base" hangingPunct="0">
              <a:spcBef>
                <a:spcPct val="20000"/>
              </a:spcBef>
              <a:spcAft>
                <a:spcPct val="0"/>
              </a:spcAft>
              <a:buFont typeface="Arial" panose="020B0604020202020204" pitchFamily="34" charset="0"/>
              <a:buChar char="•"/>
              <a:defRPr/>
            </a:pPr>
            <a:r>
              <a:rPr lang="en-US" altLang="en-US" dirty="0">
                <a:solidFill>
                  <a:srgbClr val="000000"/>
                </a:solidFill>
                <a:latin typeface="Arial"/>
                <a:ea typeface="ＭＳ Ｐゴシック" pitchFamily="34" charset="-128"/>
              </a:rPr>
              <a:t>Regional studies must correct for global brain volume by counting either:</a:t>
            </a:r>
          </a:p>
          <a:p>
            <a:pPr marL="1200120" lvl="2" indent="-285743" eaLnBrk="0" fontAlgn="base" hangingPunct="0">
              <a:spcBef>
                <a:spcPct val="20000"/>
              </a:spcBef>
              <a:spcAft>
                <a:spcPct val="0"/>
              </a:spcAft>
              <a:buFont typeface="Arial" panose="020B0604020202020204" pitchFamily="34" charset="0"/>
              <a:buChar char="•"/>
              <a:defRPr/>
            </a:pPr>
            <a:r>
              <a:rPr lang="en-US" altLang="en-US" dirty="0">
                <a:solidFill>
                  <a:srgbClr val="000000"/>
                </a:solidFill>
                <a:latin typeface="Arial"/>
                <a:ea typeface="ＭＳ Ｐゴシック" pitchFamily="34" charset="-128"/>
              </a:rPr>
              <a:t>Total Grey matter volume</a:t>
            </a:r>
          </a:p>
          <a:p>
            <a:pPr marL="1200120" lvl="2" indent="-285743" eaLnBrk="0" fontAlgn="base" hangingPunct="0">
              <a:spcBef>
                <a:spcPct val="20000"/>
              </a:spcBef>
              <a:spcAft>
                <a:spcPct val="0"/>
              </a:spcAft>
              <a:buFont typeface="Arial" panose="020B0604020202020204" pitchFamily="34" charset="0"/>
              <a:buChar char="•"/>
              <a:defRPr/>
            </a:pPr>
            <a:r>
              <a:rPr lang="en-US" altLang="en-US" dirty="0">
                <a:solidFill>
                  <a:srgbClr val="000000"/>
                </a:solidFill>
                <a:latin typeface="Arial"/>
                <a:ea typeface="ＭＳ Ｐゴシック" pitchFamily="34" charset="-128"/>
              </a:rPr>
              <a:t>Total intra-cranial volume</a:t>
            </a:r>
            <a:endParaRPr lang="en-GB" altLang="en-US" dirty="0">
              <a:solidFill>
                <a:srgbClr val="000000"/>
              </a:solidFill>
              <a:latin typeface="Arial"/>
              <a:ea typeface="ＭＳ Ｐゴシック" pitchFamily="34" charset="-128"/>
            </a:endParaRPr>
          </a:p>
        </p:txBody>
      </p:sp>
      <p:pic>
        <p:nvPicPr>
          <p:cNvPr id="7" name="Picture 2">
            <a:extLst>
              <a:ext uri="{FF2B5EF4-FFF2-40B4-BE49-F238E27FC236}">
                <a16:creationId xmlns:a16="http://schemas.microsoft.com/office/drawing/2014/main" id="{6A6800F2-2044-4904-95D7-B7577EE06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406" t="44409" r="28754" b="16933"/>
          <a:stretch>
            <a:fillRect/>
          </a:stretch>
        </p:blipFill>
        <p:spPr bwMode="auto">
          <a:xfrm>
            <a:off x="4837831" y="2085368"/>
            <a:ext cx="4173434" cy="266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39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Checking the alignment</a:t>
            </a:r>
          </a:p>
        </p:txBody>
      </p:sp>
      <p:pic>
        <p:nvPicPr>
          <p:cNvPr id="3" name="図 2">
            <a:extLst>
              <a:ext uri="{FF2B5EF4-FFF2-40B4-BE49-F238E27FC236}">
                <a16:creationId xmlns:a16="http://schemas.microsoft.com/office/drawing/2014/main" id="{16EDDFC7-B8F7-46A7-B47E-2AB08E20E2C9}"/>
              </a:ext>
            </a:extLst>
          </p:cNvPr>
          <p:cNvPicPr>
            <a:picLocks noChangeAspect="1"/>
          </p:cNvPicPr>
          <p:nvPr/>
        </p:nvPicPr>
        <p:blipFill>
          <a:blip r:embed="rId3"/>
          <a:stretch>
            <a:fillRect/>
          </a:stretch>
        </p:blipFill>
        <p:spPr>
          <a:xfrm>
            <a:off x="347133" y="973051"/>
            <a:ext cx="3352360" cy="4029606"/>
          </a:xfrm>
          <a:prstGeom prst="rect">
            <a:avLst/>
          </a:prstGeom>
        </p:spPr>
      </p:pic>
      <p:sp>
        <p:nvSpPr>
          <p:cNvPr id="10" name="楕円 9">
            <a:extLst>
              <a:ext uri="{FF2B5EF4-FFF2-40B4-BE49-F238E27FC236}">
                <a16:creationId xmlns:a16="http://schemas.microsoft.com/office/drawing/2014/main" id="{C60F1766-D2B5-4E4F-B6B4-4EA70852F86F}"/>
              </a:ext>
            </a:extLst>
          </p:cNvPr>
          <p:cNvSpPr/>
          <p:nvPr/>
        </p:nvSpPr>
        <p:spPr>
          <a:xfrm>
            <a:off x="1267884" y="3949699"/>
            <a:ext cx="742949"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5874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0EB51AF-C91A-4878-ACBB-AA52CCE2BD79}"/>
              </a:ext>
            </a:extLst>
          </p:cNvPr>
          <p:cNvSpPr>
            <a:spLocks noGrp="1"/>
          </p:cNvSpPr>
          <p:nvPr>
            <p:ph type="body" sz="quarter" idx="12"/>
          </p:nvPr>
        </p:nvSpPr>
        <p:spPr>
          <a:xfrm>
            <a:off x="216000" y="215999"/>
            <a:ext cx="6125806" cy="294777"/>
          </a:xfrm>
        </p:spPr>
        <p:txBody>
          <a:bodyPr/>
          <a:lstStyle/>
          <a:p>
            <a:r>
              <a:rPr lang="en-GB" sz="2800" dirty="0"/>
              <a:t>Global Effects</a:t>
            </a:r>
          </a:p>
        </p:txBody>
      </p:sp>
      <p:pic>
        <p:nvPicPr>
          <p:cNvPr id="8" name="Picture 5" descr="age4image48000">
            <a:extLst>
              <a:ext uri="{FF2B5EF4-FFF2-40B4-BE49-F238E27FC236}">
                <a16:creationId xmlns:a16="http://schemas.microsoft.com/office/drawing/2014/main" id="{1B336D3A-3277-4038-9908-8C00BE91D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0" y="996354"/>
            <a:ext cx="3689698" cy="21129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
            <a:extLst>
              <a:ext uri="{FF2B5EF4-FFF2-40B4-BE49-F238E27FC236}">
                <a16:creationId xmlns:a16="http://schemas.microsoft.com/office/drawing/2014/main" id="{6C46834E-9040-4E8B-8DF9-29B402DBFAF2}"/>
              </a:ext>
            </a:extLst>
          </p:cNvPr>
          <p:cNvSpPr txBox="1"/>
          <p:nvPr/>
        </p:nvSpPr>
        <p:spPr>
          <a:xfrm>
            <a:off x="4572000" y="1096141"/>
            <a:ext cx="4486134" cy="1477328"/>
          </a:xfrm>
          <a:prstGeom prst="rect">
            <a:avLst/>
          </a:prstGeom>
          <a:noFill/>
        </p:spPr>
        <p:txBody>
          <a:bodyPr wrap="square" rtlCol="0">
            <a:spAutoFit/>
          </a:bodyPr>
          <a:lstStyle/>
          <a:p>
            <a:r>
              <a:rPr lang="en-US" b="1" dirty="0"/>
              <a:t>(</a:t>
            </a:r>
            <a:r>
              <a:rPr lang="en-US" b="1" dirty="0" err="1"/>
              <a:t>i</a:t>
            </a:r>
            <a:r>
              <a:rPr lang="en-US" b="1" dirty="0"/>
              <a:t>) </a:t>
            </a:r>
            <a:r>
              <a:rPr lang="en-US" dirty="0"/>
              <a:t>is globally thinner, but locally thicker than </a:t>
            </a:r>
            <a:r>
              <a:rPr lang="en-US" b="1" dirty="0"/>
              <a:t>(ii)</a:t>
            </a:r>
            <a:r>
              <a:rPr lang="en-US" dirty="0"/>
              <a:t>;</a:t>
            </a:r>
            <a:r>
              <a:rPr lang="en-US" b="1" dirty="0"/>
              <a:t> </a:t>
            </a:r>
            <a:r>
              <a:rPr lang="en-US" dirty="0"/>
              <a:t>which effect do we care about? </a:t>
            </a:r>
          </a:p>
          <a:p>
            <a:endParaRPr lang="en-US" dirty="0"/>
          </a:p>
          <a:p>
            <a:r>
              <a:rPr lang="en-US" dirty="0"/>
              <a:t>For regional studies we tend to look at differences in </a:t>
            </a:r>
            <a:r>
              <a:rPr lang="en-US" b="1" dirty="0"/>
              <a:t>local thickness</a:t>
            </a:r>
            <a:r>
              <a:rPr lang="en-US" dirty="0"/>
              <a:t>!</a:t>
            </a:r>
          </a:p>
        </p:txBody>
      </p:sp>
      <p:sp>
        <p:nvSpPr>
          <p:cNvPr id="10" name="Rectangle 7">
            <a:extLst>
              <a:ext uri="{FF2B5EF4-FFF2-40B4-BE49-F238E27FC236}">
                <a16:creationId xmlns:a16="http://schemas.microsoft.com/office/drawing/2014/main" id="{B82CD9D5-F401-472C-BA13-6336596ACD68}"/>
              </a:ext>
            </a:extLst>
          </p:cNvPr>
          <p:cNvSpPr/>
          <p:nvPr/>
        </p:nvSpPr>
        <p:spPr>
          <a:xfrm>
            <a:off x="216001" y="3158834"/>
            <a:ext cx="5063923" cy="1938992"/>
          </a:xfrm>
          <a:prstGeom prst="rect">
            <a:avLst/>
          </a:prstGeom>
        </p:spPr>
        <p:txBody>
          <a:bodyPr wrap="square">
            <a:spAutoFit/>
          </a:bodyPr>
          <a:lstStyle/>
          <a:p>
            <a:pPr algn="just"/>
            <a:r>
              <a:rPr lang="en-US" sz="1200" b="1" dirty="0">
                <a:latin typeface="TimesNewRomanPS" charset="0"/>
              </a:rPr>
              <a:t>Fig. (2). </a:t>
            </a:r>
            <a:r>
              <a:rPr lang="en-US" sz="1200" dirty="0">
                <a:latin typeface="TimesNewRomanPSMT" charset="0"/>
              </a:rPr>
              <a:t>Global and localized inferences may identify different brain regions. In the example, images (</a:t>
            </a:r>
            <a:r>
              <a:rPr lang="en-US" sz="1200" dirty="0" err="1">
                <a:latin typeface="TimesNewRomanPSMT" charset="0"/>
              </a:rPr>
              <a:t>i</a:t>
            </a:r>
            <a:r>
              <a:rPr lang="en-US" sz="1200" dirty="0">
                <a:latin typeface="TimesNewRomanPSMT" charset="0"/>
              </a:rPr>
              <a:t>) and (ii) differ at both global and local levels. Without modelling some kind of “global'' value as a confounding effect, the comparison would identify greater volume for image (ii) relative to image (</a:t>
            </a:r>
            <a:r>
              <a:rPr lang="en-US" sz="1200" dirty="0" err="1">
                <a:latin typeface="TimesNewRomanPSMT" charset="0"/>
              </a:rPr>
              <a:t>i</a:t>
            </a:r>
            <a:r>
              <a:rPr lang="en-US" sz="1200" dirty="0">
                <a:latin typeface="TimesNewRomanPSMT" charset="0"/>
              </a:rPr>
              <a:t>) in all voxels apart from the thinner area on the right side of image (ii). When global differences are discounted, however, the same comparison will detect greater volume for image (</a:t>
            </a:r>
            <a:r>
              <a:rPr lang="en-US" sz="1200" dirty="0" err="1">
                <a:latin typeface="TimesNewRomanPSMT" charset="0"/>
              </a:rPr>
              <a:t>i</a:t>
            </a:r>
            <a:r>
              <a:rPr lang="en-US" sz="1200" dirty="0">
                <a:latin typeface="TimesNewRomanPSMT" charset="0"/>
              </a:rPr>
              <a:t>) relative to image (ii) in the thinner area on the right side of image (ii) only.</a:t>
            </a:r>
          </a:p>
          <a:p>
            <a:pPr algn="just"/>
            <a:endParaRPr lang="en-US" sz="1200" dirty="0">
              <a:latin typeface="TimesNewRomanPSMT" charset="0"/>
            </a:endParaRPr>
          </a:p>
          <a:p>
            <a:pPr algn="just"/>
            <a:r>
              <a:rPr lang="en-US" sz="1200" dirty="0">
                <a:latin typeface="TimesNewRomanPSMT" charset="0"/>
              </a:rPr>
              <a:t>(</a:t>
            </a:r>
            <a:r>
              <a:rPr lang="en-US" sz="1200" dirty="0" err="1">
                <a:latin typeface="TimesNewRomanPSMT" charset="0"/>
              </a:rPr>
              <a:t>Mechelli</a:t>
            </a:r>
            <a:r>
              <a:rPr lang="en-US" sz="1200" dirty="0">
                <a:latin typeface="TimesNewRomanPSMT" charset="0"/>
              </a:rPr>
              <a:t>, Price, </a:t>
            </a:r>
            <a:r>
              <a:rPr lang="en-US" sz="1200" dirty="0" err="1">
                <a:latin typeface="TimesNewRomanPSMT" charset="0"/>
              </a:rPr>
              <a:t>Friston</a:t>
            </a:r>
            <a:r>
              <a:rPr lang="en-US" sz="1200" dirty="0">
                <a:latin typeface="TimesNewRomanPSMT" charset="0"/>
              </a:rPr>
              <a:t>, and </a:t>
            </a:r>
            <a:r>
              <a:rPr lang="en-US" sz="1200" dirty="0" err="1">
                <a:latin typeface="TimesNewRomanPSMT" charset="0"/>
              </a:rPr>
              <a:t>Ashburner</a:t>
            </a:r>
            <a:r>
              <a:rPr lang="en-US" sz="1200" dirty="0">
                <a:latin typeface="TimesNewRomanPSMT" charset="0"/>
              </a:rPr>
              <a:t>, 2005)</a:t>
            </a:r>
            <a:endParaRPr lang="en-US" sz="1200" dirty="0"/>
          </a:p>
        </p:txBody>
      </p:sp>
    </p:spTree>
    <p:extLst>
      <p:ext uri="{BB962C8B-B14F-4D97-AF65-F5344CB8AC3E}">
        <p14:creationId xmlns:p14="http://schemas.microsoft.com/office/powerpoint/2010/main" val="2526969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0EB51AF-C91A-4878-ACBB-AA52CCE2BD79}"/>
              </a:ext>
            </a:extLst>
          </p:cNvPr>
          <p:cNvSpPr>
            <a:spLocks noGrp="1"/>
          </p:cNvSpPr>
          <p:nvPr>
            <p:ph type="body" sz="quarter" idx="12"/>
          </p:nvPr>
        </p:nvSpPr>
        <p:spPr>
          <a:xfrm>
            <a:off x="216000" y="215999"/>
            <a:ext cx="6125806" cy="294777"/>
          </a:xfrm>
        </p:spPr>
        <p:txBody>
          <a:bodyPr/>
          <a:lstStyle/>
          <a:p>
            <a:r>
              <a:rPr lang="en-GB" sz="2800" dirty="0"/>
              <a:t>Maintaining Statistical Validity</a:t>
            </a:r>
          </a:p>
        </p:txBody>
      </p:sp>
      <p:sp>
        <p:nvSpPr>
          <p:cNvPr id="6" name="Textfeld 5">
            <a:extLst>
              <a:ext uri="{FF2B5EF4-FFF2-40B4-BE49-F238E27FC236}">
                <a16:creationId xmlns:a16="http://schemas.microsoft.com/office/drawing/2014/main" id="{CA358BA3-E61D-48E3-A9AD-64AA1EDAEB78}"/>
              </a:ext>
            </a:extLst>
          </p:cNvPr>
          <p:cNvSpPr txBox="1"/>
          <p:nvPr/>
        </p:nvSpPr>
        <p:spPr>
          <a:xfrm>
            <a:off x="618566" y="860613"/>
            <a:ext cx="7906870" cy="4164217"/>
          </a:xfrm>
          <a:prstGeom prst="rect">
            <a:avLst/>
          </a:prstGeom>
          <a:noFill/>
        </p:spPr>
        <p:txBody>
          <a:bodyPr wrap="square" rtlCol="0">
            <a:spAutoFit/>
          </a:bodyPr>
          <a:lstStyle/>
          <a:p>
            <a:pPr marL="285743" indent="-285743">
              <a:lnSpc>
                <a:spcPct val="150000"/>
              </a:lnSpc>
              <a:buFont typeface="Arial" panose="020B0604020202020204" pitchFamily="34" charset="0"/>
              <a:buChar char="•"/>
            </a:pPr>
            <a:r>
              <a:rPr lang="en-GB" dirty="0"/>
              <a:t>Important to </a:t>
            </a:r>
            <a:r>
              <a:rPr lang="en-GB" b="1" dirty="0"/>
              <a:t>maintain statistical validity </a:t>
            </a:r>
            <a:r>
              <a:rPr lang="en-GB" dirty="0"/>
              <a:t>as:</a:t>
            </a:r>
            <a:endParaRPr lang="de-DE" dirty="0"/>
          </a:p>
          <a:p>
            <a:pPr marL="742931" lvl="1" indent="-285743">
              <a:lnSpc>
                <a:spcPct val="150000"/>
              </a:lnSpc>
              <a:buFont typeface="Arial" panose="020B0604020202020204" pitchFamily="34" charset="0"/>
              <a:buChar char="•"/>
            </a:pPr>
            <a:r>
              <a:rPr lang="en-GB" dirty="0"/>
              <a:t>VBM assumption</a:t>
            </a:r>
          </a:p>
          <a:p>
            <a:pPr marL="1085831" lvl="2" indent="-285743">
              <a:lnSpc>
                <a:spcPct val="150000"/>
              </a:lnSpc>
              <a:buFont typeface="Arial" panose="020B0604020202020204" pitchFamily="34" charset="0"/>
              <a:buChar char="•"/>
            </a:pPr>
            <a:r>
              <a:rPr lang="en-GB" dirty="0"/>
              <a:t>that voxel intensity errors are normally distributed</a:t>
            </a:r>
            <a:endParaRPr lang="de-DE" dirty="0"/>
          </a:p>
          <a:p>
            <a:pPr marL="1428731" lvl="3" indent="-285743">
              <a:lnSpc>
                <a:spcPct val="150000"/>
              </a:lnSpc>
              <a:buFont typeface="Arial" panose="020B0604020202020204" pitchFamily="34" charset="0"/>
              <a:buChar char="•"/>
            </a:pPr>
            <a:r>
              <a:rPr lang="en-GB" dirty="0"/>
              <a:t>ensured via Gaussian RFT smoothing</a:t>
            </a:r>
            <a:endParaRPr lang="de-DE" dirty="0"/>
          </a:p>
          <a:p>
            <a:pPr marL="742931" lvl="1" indent="-285743">
              <a:lnSpc>
                <a:spcPct val="150000"/>
              </a:lnSpc>
              <a:buFont typeface="Arial" panose="020B0604020202020204" pitchFamily="34" charset="0"/>
              <a:buChar char="•"/>
            </a:pPr>
            <a:r>
              <a:rPr lang="en-GB" dirty="0"/>
              <a:t>BUT</a:t>
            </a:r>
            <a:endParaRPr lang="de-DE" dirty="0"/>
          </a:p>
          <a:p>
            <a:pPr marL="1200120" lvl="2" indent="-285743">
              <a:lnSpc>
                <a:spcPct val="150000"/>
              </a:lnSpc>
              <a:buFont typeface="Arial" panose="020B0604020202020204" pitchFamily="34" charset="0"/>
              <a:buChar char="•"/>
            </a:pPr>
            <a:r>
              <a:rPr lang="en-GB" dirty="0"/>
              <a:t>Smoothed image residuals NOT always normally distributed </a:t>
            </a:r>
          </a:p>
          <a:p>
            <a:pPr marL="1200120" lvl="2" indent="-285743">
              <a:lnSpc>
                <a:spcPct val="150000"/>
              </a:lnSpc>
              <a:buFont typeface="Arial" panose="020B0604020202020204" pitchFamily="34" charset="0"/>
              <a:buChar char="•"/>
            </a:pPr>
            <a:r>
              <a:rPr lang="en-GB" dirty="0"/>
              <a:t>Effect is increased when comparing single subject vs. group studies -&gt; false positives are inflated </a:t>
            </a:r>
          </a:p>
          <a:p>
            <a:pPr marL="1543020" lvl="3" indent="-285743">
              <a:lnSpc>
                <a:spcPct val="150000"/>
              </a:lnSpc>
              <a:buFont typeface="Arial" panose="020B0604020202020204" pitchFamily="34" charset="0"/>
              <a:buChar char="•"/>
            </a:pPr>
            <a:r>
              <a:rPr lang="en-GB" dirty="0"/>
              <a:t>Can be counterbalanced by having groups of equal size </a:t>
            </a:r>
            <a:endParaRPr lang="de-DE" dirty="0"/>
          </a:p>
          <a:p>
            <a:pPr marL="342892" indent="-342892" eaLnBrk="0" fontAlgn="base" hangingPunct="0">
              <a:spcBef>
                <a:spcPct val="20000"/>
              </a:spcBef>
              <a:spcAft>
                <a:spcPct val="0"/>
              </a:spcAft>
              <a:buFontTx/>
              <a:buChar char="•"/>
              <a:defRPr/>
            </a:pPr>
            <a:endParaRPr lang="en-GB" altLang="en-US" dirty="0">
              <a:solidFill>
                <a:srgbClr val="000000"/>
              </a:solidFill>
              <a:latin typeface="Arial"/>
              <a:ea typeface="ＭＳ Ｐゴシック" pitchFamily="34" charset="-128"/>
            </a:endParaRPr>
          </a:p>
        </p:txBody>
      </p:sp>
    </p:spTree>
    <p:extLst>
      <p:ext uri="{BB962C8B-B14F-4D97-AF65-F5344CB8AC3E}">
        <p14:creationId xmlns:p14="http://schemas.microsoft.com/office/powerpoint/2010/main" val="2182157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0EB51AF-C91A-4878-ACBB-AA52CCE2BD79}"/>
              </a:ext>
            </a:extLst>
          </p:cNvPr>
          <p:cNvSpPr>
            <a:spLocks noGrp="1"/>
          </p:cNvSpPr>
          <p:nvPr>
            <p:ph type="body" sz="quarter" idx="12"/>
          </p:nvPr>
        </p:nvSpPr>
        <p:spPr>
          <a:xfrm>
            <a:off x="216000" y="215999"/>
            <a:ext cx="6125806" cy="294777"/>
          </a:xfrm>
        </p:spPr>
        <p:txBody>
          <a:bodyPr/>
          <a:lstStyle/>
          <a:p>
            <a:r>
              <a:rPr lang="en-GB" sz="2800" dirty="0"/>
              <a:t>Longitudinal Analysis</a:t>
            </a:r>
          </a:p>
        </p:txBody>
      </p:sp>
      <p:sp>
        <p:nvSpPr>
          <p:cNvPr id="6" name="Textfeld 5">
            <a:extLst>
              <a:ext uri="{FF2B5EF4-FFF2-40B4-BE49-F238E27FC236}">
                <a16:creationId xmlns:a16="http://schemas.microsoft.com/office/drawing/2014/main" id="{CA358BA3-E61D-48E3-A9AD-64AA1EDAEB78}"/>
              </a:ext>
            </a:extLst>
          </p:cNvPr>
          <p:cNvSpPr txBox="1"/>
          <p:nvPr/>
        </p:nvSpPr>
        <p:spPr>
          <a:xfrm>
            <a:off x="618566" y="860613"/>
            <a:ext cx="7906870" cy="4164217"/>
          </a:xfrm>
          <a:prstGeom prst="rect">
            <a:avLst/>
          </a:prstGeom>
          <a:noFill/>
        </p:spPr>
        <p:txBody>
          <a:bodyPr wrap="square" rtlCol="0">
            <a:spAutoFit/>
          </a:bodyPr>
          <a:lstStyle/>
          <a:p>
            <a:pPr marL="285743" indent="-285743">
              <a:lnSpc>
                <a:spcPct val="150000"/>
              </a:lnSpc>
              <a:buFont typeface="Arial" panose="020B0604020202020204" pitchFamily="34" charset="0"/>
              <a:buChar char="•"/>
            </a:pPr>
            <a:r>
              <a:rPr lang="en-GB" b="1" dirty="0"/>
              <a:t>Boundary shift integral (BSI)</a:t>
            </a:r>
            <a:endParaRPr lang="de-DE" dirty="0"/>
          </a:p>
          <a:p>
            <a:pPr marL="742931" lvl="1" indent="-285743">
              <a:lnSpc>
                <a:spcPct val="150000"/>
              </a:lnSpc>
              <a:buFont typeface="Arial" panose="020B0604020202020204" pitchFamily="34" charset="0"/>
              <a:buChar char="•"/>
            </a:pPr>
            <a:r>
              <a:rPr lang="en-GB" dirty="0"/>
              <a:t>Allows us to get accurate estimates of </a:t>
            </a:r>
            <a:r>
              <a:rPr lang="en-GB" b="1" dirty="0"/>
              <a:t>whole brain </a:t>
            </a:r>
            <a:r>
              <a:rPr lang="en-GB" dirty="0"/>
              <a:t>volume changes -&gt; (BUT misses out </a:t>
            </a:r>
            <a:r>
              <a:rPr lang="en-GB" b="1" dirty="0"/>
              <a:t>on regional changes</a:t>
            </a:r>
            <a:r>
              <a:rPr lang="en-GB" dirty="0"/>
              <a:t>)</a:t>
            </a:r>
            <a:endParaRPr lang="de-DE" dirty="0"/>
          </a:p>
          <a:p>
            <a:pPr marL="285743" indent="-285743">
              <a:lnSpc>
                <a:spcPct val="150000"/>
              </a:lnSpc>
              <a:buFont typeface="Arial" panose="020B0604020202020204" pitchFamily="34" charset="0"/>
              <a:buChar char="•"/>
            </a:pPr>
            <a:r>
              <a:rPr lang="en-GB" dirty="0"/>
              <a:t>Fluid Registration</a:t>
            </a:r>
            <a:endParaRPr lang="de-DE" dirty="0"/>
          </a:p>
          <a:p>
            <a:pPr marL="742931" lvl="1" indent="-285743">
              <a:lnSpc>
                <a:spcPct val="150000"/>
              </a:lnSpc>
              <a:buFont typeface="Arial" panose="020B0604020202020204" pitchFamily="34" charset="0"/>
              <a:buChar char="•"/>
            </a:pPr>
            <a:r>
              <a:rPr lang="en-GB" dirty="0"/>
              <a:t>Allows us to do very detailed alignment of longitudinal scans, allowing for regional volumes to be computed -&gt; computed by </a:t>
            </a:r>
            <a:r>
              <a:rPr lang="en-GB" b="1" dirty="0"/>
              <a:t>Jacobian determinants </a:t>
            </a:r>
            <a:r>
              <a:rPr lang="en-GB" dirty="0"/>
              <a:t>of Warps -&gt; Jacobian determinant encode relative volume before and after warping</a:t>
            </a:r>
            <a:endParaRPr lang="de-DE" dirty="0"/>
          </a:p>
          <a:p>
            <a:pPr marL="742931" lvl="1" indent="-285743">
              <a:lnSpc>
                <a:spcPct val="150000"/>
              </a:lnSpc>
              <a:buFont typeface="Arial" panose="020B0604020202020204" pitchFamily="34" charset="0"/>
              <a:buChar char="•"/>
            </a:pPr>
            <a:r>
              <a:rPr lang="en-GB" dirty="0"/>
              <a:t>Voxels at later time point are warped to voxels from the start</a:t>
            </a:r>
            <a:endParaRPr lang="de-DE" dirty="0"/>
          </a:p>
          <a:p>
            <a:pPr marL="342892" indent="-342892" eaLnBrk="0" fontAlgn="base" hangingPunct="0">
              <a:spcBef>
                <a:spcPct val="20000"/>
              </a:spcBef>
              <a:spcAft>
                <a:spcPct val="0"/>
              </a:spcAft>
              <a:buFontTx/>
              <a:buChar char="•"/>
              <a:defRPr/>
            </a:pPr>
            <a:endParaRPr lang="en-GB" altLang="en-US" dirty="0">
              <a:solidFill>
                <a:srgbClr val="000000"/>
              </a:solidFill>
              <a:latin typeface="Arial"/>
              <a:ea typeface="ＭＳ Ｐゴシック" pitchFamily="34" charset="-128"/>
            </a:endParaRPr>
          </a:p>
        </p:txBody>
      </p:sp>
    </p:spTree>
    <p:extLst>
      <p:ext uri="{BB962C8B-B14F-4D97-AF65-F5344CB8AC3E}">
        <p14:creationId xmlns:p14="http://schemas.microsoft.com/office/powerpoint/2010/main" val="170737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Checking the alignment</a:t>
            </a:r>
          </a:p>
        </p:txBody>
      </p:sp>
      <p:pic>
        <p:nvPicPr>
          <p:cNvPr id="3" name="図 2">
            <a:extLst>
              <a:ext uri="{FF2B5EF4-FFF2-40B4-BE49-F238E27FC236}">
                <a16:creationId xmlns:a16="http://schemas.microsoft.com/office/drawing/2014/main" id="{16EDDFC7-B8F7-46A7-B47E-2AB08E20E2C9}"/>
              </a:ext>
            </a:extLst>
          </p:cNvPr>
          <p:cNvPicPr>
            <a:picLocks noChangeAspect="1"/>
          </p:cNvPicPr>
          <p:nvPr/>
        </p:nvPicPr>
        <p:blipFill>
          <a:blip r:embed="rId3"/>
          <a:stretch>
            <a:fillRect/>
          </a:stretch>
        </p:blipFill>
        <p:spPr>
          <a:xfrm>
            <a:off x="347133" y="973051"/>
            <a:ext cx="3352360" cy="4029606"/>
          </a:xfrm>
          <a:prstGeom prst="rect">
            <a:avLst/>
          </a:prstGeom>
        </p:spPr>
      </p:pic>
      <p:sp>
        <p:nvSpPr>
          <p:cNvPr id="10" name="楕円 9">
            <a:extLst>
              <a:ext uri="{FF2B5EF4-FFF2-40B4-BE49-F238E27FC236}">
                <a16:creationId xmlns:a16="http://schemas.microsoft.com/office/drawing/2014/main" id="{C60F1766-D2B5-4E4F-B6B4-4EA70852F86F}"/>
              </a:ext>
            </a:extLst>
          </p:cNvPr>
          <p:cNvSpPr/>
          <p:nvPr/>
        </p:nvSpPr>
        <p:spPr>
          <a:xfrm>
            <a:off x="1267884" y="3949699"/>
            <a:ext cx="742949"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矢印: 右 8">
            <a:extLst>
              <a:ext uri="{FF2B5EF4-FFF2-40B4-BE49-F238E27FC236}">
                <a16:creationId xmlns:a16="http://schemas.microsoft.com/office/drawing/2014/main" id="{A20B25D4-A5B4-4129-A9E8-BC971E2FB958}"/>
              </a:ext>
            </a:extLst>
          </p:cNvPr>
          <p:cNvSpPr/>
          <p:nvPr/>
        </p:nvSpPr>
        <p:spPr>
          <a:xfrm>
            <a:off x="3852333" y="2827867"/>
            <a:ext cx="6625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図 10">
            <a:extLst>
              <a:ext uri="{FF2B5EF4-FFF2-40B4-BE49-F238E27FC236}">
                <a16:creationId xmlns:a16="http://schemas.microsoft.com/office/drawing/2014/main" id="{7A115D16-8ED4-499C-B194-B428629CFB1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867" y="883463"/>
            <a:ext cx="3208866" cy="4208781"/>
          </a:xfrm>
          <a:prstGeom prst="rect">
            <a:avLst/>
          </a:prstGeom>
          <a:noFill/>
          <a:ln>
            <a:noFill/>
          </a:ln>
        </p:spPr>
      </p:pic>
    </p:spTree>
    <p:extLst>
      <p:ext uri="{BB962C8B-B14F-4D97-AF65-F5344CB8AC3E}">
        <p14:creationId xmlns:p14="http://schemas.microsoft.com/office/powerpoint/2010/main" val="289607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Setting the origin</a:t>
            </a:r>
          </a:p>
        </p:txBody>
      </p:sp>
      <p:pic>
        <p:nvPicPr>
          <p:cNvPr id="3" name="図 2">
            <a:extLst>
              <a:ext uri="{FF2B5EF4-FFF2-40B4-BE49-F238E27FC236}">
                <a16:creationId xmlns:a16="http://schemas.microsoft.com/office/drawing/2014/main" id="{16EDDFC7-B8F7-46A7-B47E-2AB08E20E2C9}"/>
              </a:ext>
            </a:extLst>
          </p:cNvPr>
          <p:cNvPicPr>
            <a:picLocks noChangeAspect="1"/>
          </p:cNvPicPr>
          <p:nvPr/>
        </p:nvPicPr>
        <p:blipFill>
          <a:blip r:embed="rId3"/>
          <a:stretch>
            <a:fillRect/>
          </a:stretch>
        </p:blipFill>
        <p:spPr>
          <a:xfrm>
            <a:off x="347133" y="973051"/>
            <a:ext cx="3352360" cy="4029606"/>
          </a:xfrm>
          <a:prstGeom prst="rect">
            <a:avLst/>
          </a:prstGeom>
        </p:spPr>
      </p:pic>
      <p:sp>
        <p:nvSpPr>
          <p:cNvPr id="10" name="楕円 9">
            <a:extLst>
              <a:ext uri="{FF2B5EF4-FFF2-40B4-BE49-F238E27FC236}">
                <a16:creationId xmlns:a16="http://schemas.microsoft.com/office/drawing/2014/main" id="{C60F1766-D2B5-4E4F-B6B4-4EA70852F86F}"/>
              </a:ext>
            </a:extLst>
          </p:cNvPr>
          <p:cNvSpPr/>
          <p:nvPr/>
        </p:nvSpPr>
        <p:spPr>
          <a:xfrm>
            <a:off x="476251" y="3949699"/>
            <a:ext cx="742949"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643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Setting the origin</a:t>
            </a:r>
          </a:p>
        </p:txBody>
      </p:sp>
      <p:pic>
        <p:nvPicPr>
          <p:cNvPr id="3" name="図 2">
            <a:extLst>
              <a:ext uri="{FF2B5EF4-FFF2-40B4-BE49-F238E27FC236}">
                <a16:creationId xmlns:a16="http://schemas.microsoft.com/office/drawing/2014/main" id="{16EDDFC7-B8F7-46A7-B47E-2AB08E20E2C9}"/>
              </a:ext>
            </a:extLst>
          </p:cNvPr>
          <p:cNvPicPr>
            <a:picLocks noChangeAspect="1"/>
          </p:cNvPicPr>
          <p:nvPr/>
        </p:nvPicPr>
        <p:blipFill>
          <a:blip r:embed="rId3"/>
          <a:stretch>
            <a:fillRect/>
          </a:stretch>
        </p:blipFill>
        <p:spPr>
          <a:xfrm>
            <a:off x="347133" y="973051"/>
            <a:ext cx="3352360" cy="4029606"/>
          </a:xfrm>
          <a:prstGeom prst="rect">
            <a:avLst/>
          </a:prstGeom>
        </p:spPr>
      </p:pic>
      <p:sp>
        <p:nvSpPr>
          <p:cNvPr id="10" name="楕円 9">
            <a:extLst>
              <a:ext uri="{FF2B5EF4-FFF2-40B4-BE49-F238E27FC236}">
                <a16:creationId xmlns:a16="http://schemas.microsoft.com/office/drawing/2014/main" id="{C60F1766-D2B5-4E4F-B6B4-4EA70852F86F}"/>
              </a:ext>
            </a:extLst>
          </p:cNvPr>
          <p:cNvSpPr/>
          <p:nvPr/>
        </p:nvSpPr>
        <p:spPr>
          <a:xfrm>
            <a:off x="476251" y="3949699"/>
            <a:ext cx="742949"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矢印: 右 8">
            <a:extLst>
              <a:ext uri="{FF2B5EF4-FFF2-40B4-BE49-F238E27FC236}">
                <a16:creationId xmlns:a16="http://schemas.microsoft.com/office/drawing/2014/main" id="{A20B25D4-A5B4-4129-A9E8-BC971E2FB958}"/>
              </a:ext>
            </a:extLst>
          </p:cNvPr>
          <p:cNvSpPr/>
          <p:nvPr/>
        </p:nvSpPr>
        <p:spPr>
          <a:xfrm>
            <a:off x="3852333" y="2827867"/>
            <a:ext cx="6625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図 11">
            <a:extLst>
              <a:ext uri="{FF2B5EF4-FFF2-40B4-BE49-F238E27FC236}">
                <a16:creationId xmlns:a16="http://schemas.microsoft.com/office/drawing/2014/main" id="{328E3E37-2346-4E4D-B8CC-7E78502BED0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2338" y="855133"/>
            <a:ext cx="3352360" cy="4147524"/>
          </a:xfrm>
          <a:prstGeom prst="rect">
            <a:avLst/>
          </a:prstGeom>
          <a:noFill/>
          <a:ln>
            <a:noFill/>
          </a:ln>
        </p:spPr>
      </p:pic>
    </p:spTree>
    <p:extLst>
      <p:ext uri="{BB962C8B-B14F-4D97-AF65-F5344CB8AC3E}">
        <p14:creationId xmlns:p14="http://schemas.microsoft.com/office/powerpoint/2010/main" val="34272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12"/>
          </p:nvPr>
        </p:nvSpPr>
        <p:spPr>
          <a:xfrm>
            <a:off x="400050" y="267843"/>
            <a:ext cx="5488958" cy="293044"/>
          </a:xfrm>
        </p:spPr>
        <p:txBody>
          <a:bodyPr/>
          <a:lstStyle/>
          <a:p>
            <a:r>
              <a:rPr lang="en-US" sz="3200" dirty="0"/>
              <a:t>Segmentation</a:t>
            </a:r>
          </a:p>
        </p:txBody>
      </p:sp>
      <p:pic>
        <p:nvPicPr>
          <p:cNvPr id="3" name="図 2">
            <a:extLst>
              <a:ext uri="{FF2B5EF4-FFF2-40B4-BE49-F238E27FC236}">
                <a16:creationId xmlns:a16="http://schemas.microsoft.com/office/drawing/2014/main" id="{16EDDFC7-B8F7-46A7-B47E-2AB08E20E2C9}"/>
              </a:ext>
            </a:extLst>
          </p:cNvPr>
          <p:cNvPicPr>
            <a:picLocks noChangeAspect="1"/>
          </p:cNvPicPr>
          <p:nvPr/>
        </p:nvPicPr>
        <p:blipFill>
          <a:blip r:embed="rId3"/>
          <a:stretch>
            <a:fillRect/>
          </a:stretch>
        </p:blipFill>
        <p:spPr>
          <a:xfrm>
            <a:off x="347133" y="973051"/>
            <a:ext cx="3352360" cy="4029606"/>
          </a:xfrm>
          <a:prstGeom prst="rect">
            <a:avLst/>
          </a:prstGeom>
        </p:spPr>
      </p:pic>
      <p:sp>
        <p:nvSpPr>
          <p:cNvPr id="10" name="楕円 9">
            <a:extLst>
              <a:ext uri="{FF2B5EF4-FFF2-40B4-BE49-F238E27FC236}">
                <a16:creationId xmlns:a16="http://schemas.microsoft.com/office/drawing/2014/main" id="{C60F1766-D2B5-4E4F-B6B4-4EA70852F86F}"/>
              </a:ext>
            </a:extLst>
          </p:cNvPr>
          <p:cNvSpPr/>
          <p:nvPr/>
        </p:nvSpPr>
        <p:spPr>
          <a:xfrm>
            <a:off x="2642220" y="1786791"/>
            <a:ext cx="742949" cy="3429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5749210"/>
      </p:ext>
    </p:extLst>
  </p:cSld>
  <p:clrMapOvr>
    <a:masterClrMapping/>
  </p:clrMapOvr>
</p:sld>
</file>

<file path=ppt/theme/theme1.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FA3A3F63AB5A4CB7545F4A4F5DA748" ma:contentTypeVersion="8" ma:contentTypeDescription="Create a new document." ma:contentTypeScope="" ma:versionID="5b86aa85beb5c5be497d650d2735d04b">
  <xsd:schema xmlns:xsd="http://www.w3.org/2001/XMLSchema" xmlns:xs="http://www.w3.org/2001/XMLSchema" xmlns:p="http://schemas.microsoft.com/office/2006/metadata/properties" xmlns:ns2="46f2f5ee-1d06-48d0-a48b-171d8a5db8c4" xmlns:ns3="a71d853a-9160-4b06-8871-a2258eaa9eee" targetNamespace="http://schemas.microsoft.com/office/2006/metadata/properties" ma:root="true" ma:fieldsID="d5a243d464bd3cd7a316a20985c255ec" ns2:_="" ns3:_="">
    <xsd:import namespace="46f2f5ee-1d06-48d0-a48b-171d8a5db8c4"/>
    <xsd:import namespace="a71d853a-9160-4b06-8871-a2258eaa9e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2f5ee-1d06-48d0-a48b-171d8a5db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d853a-9160-4b06-8871-a2258eaa9e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C798BC-9F39-4AF6-B008-E75BB65F0FEA}">
  <ds:schemaRefs>
    <ds:schemaRef ds:uri="http://schemas.microsoft.com/sharepoint/v3/contenttype/forms"/>
  </ds:schemaRefs>
</ds:datastoreItem>
</file>

<file path=customXml/itemProps2.xml><?xml version="1.0" encoding="utf-8"?>
<ds:datastoreItem xmlns:ds="http://schemas.openxmlformats.org/officeDocument/2006/customXml" ds:itemID="{6834A65A-9C9B-43D3-9756-9F0926C98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f2f5ee-1d06-48d0-a48b-171d8a5db8c4"/>
    <ds:schemaRef ds:uri="a71d853a-9160-4b06-8871-a2258eaa9e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CDEEFD-36C4-4DB5-8E53-D4330B31529B}">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a71d853a-9160-4b06-8871-a2258eaa9eee"/>
    <ds:schemaRef ds:uri="http://schemas.openxmlformats.org/package/2006/metadata/core-properties"/>
    <ds:schemaRef ds:uri="http://purl.org/dc/terms/"/>
    <ds:schemaRef ds:uri="46f2f5ee-1d06-48d0-a48b-171d8a5db8c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7538</TotalTime>
  <Words>2783</Words>
  <Application>Microsoft Office PowerPoint</Application>
  <PresentationFormat>On-screen Show (16:9)</PresentationFormat>
  <Paragraphs>326</Paragraphs>
  <Slides>52</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ＭＳ Ｐゴシック</vt:lpstr>
      <vt:lpstr>游ゴシック</vt:lpstr>
      <vt:lpstr>游明朝</vt:lpstr>
      <vt:lpstr>Arial</vt:lpstr>
      <vt:lpstr>Calibri</vt:lpstr>
      <vt:lpstr>Times New Roman</vt:lpstr>
      <vt:lpstr>TimesNewRomanPS</vt:lpstr>
      <vt:lpstr>TimesNewRomanPSMT</vt:lpstr>
      <vt:lpstr>Wingdings</vt:lpstr>
      <vt:lpstr>4_Custom Design</vt:lpstr>
      <vt:lpstr>Practice of Preprocessing and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16:9 PP Plain - BLACK</dc:title>
  <dc:subject/>
  <dc:creator>Clayton, Janine</dc:creator>
  <cp:keywords/>
  <dc:description/>
  <cp:lastModifiedBy>Magda Dubois</cp:lastModifiedBy>
  <cp:revision>152</cp:revision>
  <dcterms:created xsi:type="dcterms:W3CDTF">2016-12-07T10:36:45Z</dcterms:created>
  <dcterms:modified xsi:type="dcterms:W3CDTF">2021-10-11T14:35:50Z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0x010100D8FA3A3F63AB5A4CB7545F4A4F5DA748</vt:lpwstr>
  </property>
</Properties>
</file>