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794500" cy="9931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kcx68h4sS8S8tYLIj8xw9yIlf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/>
          <p:nvPr>
            <p:ph idx="2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/>
          <p:nvPr>
            <p:ph idx="2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/>
          <p:nvPr>
            <p:ph idx="2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/>
          <p:nvPr>
            <p:ph idx="2" type="sldImg"/>
          </p:nvPr>
        </p:nvSpPr>
        <p:spPr>
          <a:xfrm>
            <a:off x="914400" y="744538"/>
            <a:ext cx="4965700" cy="37242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 txBox="1"/>
          <p:nvPr>
            <p:ph idx="12" type="sldNum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fil.ion.ucl.ac.uk/mfd/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714348" y="171448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Arial"/>
              <a:buNone/>
            </a:pPr>
            <a:r>
              <a:rPr b="1" lang="en-GB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Methods for Dummies</a:t>
            </a:r>
            <a:br>
              <a:rPr b="1" lang="en-GB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GB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Overview and Introduction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214282" y="3929066"/>
            <a:ext cx="8643998" cy="2714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GB">
                <a:solidFill>
                  <a:schemeClr val="dk1"/>
                </a:solidFill>
              </a:rPr>
              <a:t>Jolanda Malamud &amp; Magda Dubois</a:t>
            </a:r>
            <a:endParaRPr/>
          </a:p>
        </p:txBody>
      </p:sp>
      <p:grpSp>
        <p:nvGrpSpPr>
          <p:cNvPr id="91" name="Google Shape;91;p1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92" name="Google Shape;92;p1"/>
            <p:cNvSpPr/>
            <p:nvPr/>
          </p:nvSpPr>
          <p:spPr>
            <a:xfrm>
              <a:off x="0" y="-1588"/>
              <a:ext cx="9144000" cy="741363"/>
            </a:xfrm>
            <a:custGeom>
              <a:rect b="b" l="l" r="r" t="t"/>
              <a:pathLst>
                <a:path extrusionOk="0" h="90" w="1123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>
            <p:ph type="title"/>
          </p:nvPr>
        </p:nvSpPr>
        <p:spPr>
          <a:xfrm>
            <a:off x="71406" y="785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Calibri"/>
              <a:buNone/>
            </a:pPr>
            <a:r>
              <a:rPr b="1" lang="en-GB">
                <a:solidFill>
                  <a:srgbClr val="FFC000"/>
                </a:solidFill>
              </a:rPr>
              <a:t>What is Methods for Dummies</a:t>
            </a:r>
            <a:endParaRPr/>
          </a:p>
        </p:txBody>
      </p:sp>
      <p:sp>
        <p:nvSpPr>
          <p:cNvPr id="100" name="Google Shape;100;p2"/>
          <p:cNvSpPr txBox="1"/>
          <p:nvPr>
            <p:ph idx="1" type="body"/>
          </p:nvPr>
        </p:nvSpPr>
        <p:spPr>
          <a:xfrm>
            <a:off x="428596" y="200024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31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900"/>
              <a:t>Aim: provide a </a:t>
            </a:r>
            <a:r>
              <a:rPr lang="en-GB" sz="2900">
                <a:solidFill>
                  <a:srgbClr val="FFC000"/>
                </a:solidFill>
              </a:rPr>
              <a:t>basic introduction to human brain imaging analysis methods </a:t>
            </a:r>
            <a:r>
              <a:rPr lang="en-GB" sz="2900"/>
              <a:t>(fMRI and M/EEG) </a:t>
            </a:r>
            <a:endParaRPr/>
          </a:p>
          <a:p>
            <a:pPr indent="-272415" lvl="0" marL="342900" rtl="0" algn="l">
              <a:lnSpc>
                <a:spcPct val="120000"/>
              </a:lnSpc>
              <a:spcBef>
                <a:spcPts val="22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200"/>
          </a:p>
          <a:p>
            <a:pPr indent="-342931" lvl="0" marL="342900" rtl="0" algn="l">
              <a:lnSpc>
                <a:spcPct val="120000"/>
              </a:lnSpc>
              <a:spcBef>
                <a:spcPts val="53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900"/>
              <a:t>Wednesdays </a:t>
            </a:r>
            <a:r>
              <a:rPr lang="en-GB" sz="2900">
                <a:solidFill>
                  <a:srgbClr val="FFC000"/>
                </a:solidFill>
              </a:rPr>
              <a:t>12.00-13.00</a:t>
            </a:r>
            <a:r>
              <a:rPr lang="en-GB" sz="2900"/>
              <a:t> hrs on Zoom</a:t>
            </a:r>
            <a:endParaRPr sz="1300"/>
          </a:p>
          <a:p>
            <a:pPr indent="-342931" lvl="0" marL="342900" rtl="0" algn="l">
              <a:lnSpc>
                <a:spcPct val="120000"/>
              </a:lnSpc>
              <a:spcBef>
                <a:spcPts val="53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900"/>
              <a:t>Each talk: </a:t>
            </a:r>
            <a:endParaRPr/>
          </a:p>
          <a:p>
            <a:pPr indent="-285781" lvl="1" marL="742950" rtl="0" algn="l">
              <a:lnSpc>
                <a:spcPct val="120000"/>
              </a:lnSpc>
              <a:spcBef>
                <a:spcPts val="536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Noto Sans Symbols"/>
              <a:buChar char="▪"/>
            </a:pPr>
            <a:r>
              <a:rPr lang="en-GB" sz="2900">
                <a:solidFill>
                  <a:srgbClr val="FFC000"/>
                </a:solidFill>
              </a:rPr>
              <a:t>2-3</a:t>
            </a:r>
            <a:r>
              <a:rPr lang="en-GB" sz="2900"/>
              <a:t> presenters </a:t>
            </a:r>
            <a:endParaRPr/>
          </a:p>
          <a:p>
            <a:pPr indent="-285781" lvl="1" marL="742950" rtl="0" algn="l">
              <a:lnSpc>
                <a:spcPct val="120000"/>
              </a:lnSpc>
              <a:spcBef>
                <a:spcPts val="53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GB" sz="2900"/>
              <a:t>Lasts about </a:t>
            </a:r>
            <a:r>
              <a:rPr lang="en-GB" sz="2900">
                <a:solidFill>
                  <a:srgbClr val="FFC000"/>
                </a:solidFill>
              </a:rPr>
              <a:t>45 minutes + 15 minutes for questions</a:t>
            </a:r>
            <a:endParaRPr/>
          </a:p>
          <a:p>
            <a:pPr indent="-285781" lvl="1" marL="742950" rtl="0" algn="l">
              <a:lnSpc>
                <a:spcPct val="120000"/>
              </a:lnSpc>
              <a:spcBef>
                <a:spcPts val="53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GB" sz="2900"/>
              <a:t>Introduce the </a:t>
            </a:r>
            <a:r>
              <a:rPr lang="en-GB" sz="2900">
                <a:solidFill>
                  <a:srgbClr val="FFC000"/>
                </a:solidFill>
              </a:rPr>
              <a:t>theory </a:t>
            </a:r>
            <a:r>
              <a:rPr lang="en-GB" sz="2900"/>
              <a:t>and be followed by a </a:t>
            </a:r>
            <a:r>
              <a:rPr lang="en-GB" sz="2900">
                <a:solidFill>
                  <a:srgbClr val="FFC000"/>
                </a:solidFill>
              </a:rPr>
              <a:t>demonstration</a:t>
            </a:r>
            <a:r>
              <a:rPr lang="en-GB" sz="2900"/>
              <a:t> whenever appropriate.</a:t>
            </a:r>
            <a:endParaRPr/>
          </a:p>
          <a:p>
            <a:pPr indent="-178435" lvl="0" marL="3429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grpSp>
        <p:nvGrpSpPr>
          <p:cNvPr id="101" name="Google Shape;101;p2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102" name="Google Shape;102;p2"/>
            <p:cNvSpPr/>
            <p:nvPr/>
          </p:nvSpPr>
          <p:spPr>
            <a:xfrm>
              <a:off x="0" y="-1588"/>
              <a:ext cx="9144000" cy="741363"/>
            </a:xfrm>
            <a:custGeom>
              <a:rect b="b" l="l" r="r" t="t"/>
              <a:pathLst>
                <a:path extrusionOk="0" h="90" w="1123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3" name="Google Shape;103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71406" y="785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Calibri"/>
              <a:buNone/>
            </a:pPr>
            <a:r>
              <a:rPr b="1" lang="en-GB">
                <a:solidFill>
                  <a:srgbClr val="FFC000"/>
                </a:solidFill>
              </a:rPr>
              <a:t>How to Prepare</a:t>
            </a:r>
            <a:endParaRPr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323528" y="19287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Read the </a:t>
            </a:r>
            <a:r>
              <a:rPr lang="en-GB" sz="2700">
                <a:solidFill>
                  <a:srgbClr val="FFC000"/>
                </a:solidFill>
              </a:rPr>
              <a:t>Presenter’s Guide</a:t>
            </a:r>
            <a:endParaRPr/>
          </a:p>
          <a:p>
            <a:pPr indent="-342900" lvl="0" marL="3429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Prepare the slides with your </a:t>
            </a:r>
            <a:r>
              <a:rPr lang="en-GB" sz="2700">
                <a:solidFill>
                  <a:srgbClr val="FFC000"/>
                </a:solidFill>
              </a:rPr>
              <a:t>partner</a:t>
            </a:r>
            <a:endParaRPr/>
          </a:p>
          <a:p>
            <a:pPr indent="-342900" lvl="0" marL="3429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Meet with your </a:t>
            </a:r>
            <a:r>
              <a:rPr lang="en-GB" sz="2700">
                <a:solidFill>
                  <a:srgbClr val="FFC000"/>
                </a:solidFill>
              </a:rPr>
              <a:t>expert</a:t>
            </a:r>
            <a:endParaRPr/>
          </a:p>
          <a:p>
            <a:pPr indent="-342900" lvl="0" marL="3429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Remember your audience are </a:t>
            </a:r>
            <a:r>
              <a:rPr lang="en-GB" sz="2700">
                <a:solidFill>
                  <a:srgbClr val="FFC000"/>
                </a:solidFill>
              </a:rPr>
              <a:t>not experts</a:t>
            </a:r>
            <a:endParaRPr sz="2700">
              <a:solidFill>
                <a:srgbClr val="FFC000"/>
              </a:solidFill>
            </a:endParaRPr>
          </a:p>
          <a:p>
            <a:pPr indent="-342900" lvl="0" marL="3429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Email us if you have </a:t>
            </a:r>
            <a:r>
              <a:rPr lang="en-GB" sz="2700">
                <a:solidFill>
                  <a:srgbClr val="FFC000"/>
                </a:solidFill>
              </a:rPr>
              <a:t>any questions</a:t>
            </a:r>
            <a:r>
              <a:rPr lang="en-GB" sz="2700"/>
              <a:t>! </a:t>
            </a:r>
            <a:endParaRPr/>
          </a:p>
          <a:p>
            <a:pPr indent="0" lvl="1" marL="4572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t/>
            </a:r>
            <a:endParaRPr sz="2700"/>
          </a:p>
          <a:p>
            <a:pPr indent="0" lvl="1" marL="457200" rtl="0" algn="l"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t/>
            </a:r>
            <a:endParaRPr sz="27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t/>
            </a:r>
            <a:endParaRPr sz="2700"/>
          </a:p>
        </p:txBody>
      </p:sp>
      <p:grpSp>
        <p:nvGrpSpPr>
          <p:cNvPr id="111" name="Google Shape;111;p3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112" name="Google Shape;112;p3"/>
            <p:cNvSpPr/>
            <p:nvPr/>
          </p:nvSpPr>
          <p:spPr>
            <a:xfrm>
              <a:off x="0" y="-1588"/>
              <a:ext cx="9144000" cy="741363"/>
            </a:xfrm>
            <a:custGeom>
              <a:rect b="b" l="l" r="r" t="t"/>
              <a:pathLst>
                <a:path extrusionOk="0" h="90" w="1123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3" name="Google Shape;113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/>
          <p:nvPr>
            <p:ph type="title"/>
          </p:nvPr>
        </p:nvSpPr>
        <p:spPr>
          <a:xfrm>
            <a:off x="0" y="785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Calibri"/>
              <a:buNone/>
            </a:pPr>
            <a:r>
              <a:rPr b="1" lang="en-GB">
                <a:solidFill>
                  <a:srgbClr val="FFC000"/>
                </a:solidFill>
              </a:rPr>
              <a:t>Where to find information</a:t>
            </a:r>
            <a:endParaRPr/>
          </a:p>
        </p:txBody>
      </p:sp>
      <p:sp>
        <p:nvSpPr>
          <p:cNvPr id="120" name="Google Shape;120;p4"/>
          <p:cNvSpPr txBox="1"/>
          <p:nvPr>
            <p:ph idx="1" type="body"/>
          </p:nvPr>
        </p:nvSpPr>
        <p:spPr>
          <a:xfrm>
            <a:off x="285720" y="200024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FFC000"/>
                </a:solidFill>
              </a:rPr>
              <a:t>-&gt; </a:t>
            </a:r>
            <a:r>
              <a:rPr b="1" lang="en-GB" sz="2700">
                <a:solidFill>
                  <a:srgbClr val="FFC000"/>
                </a:solidFill>
              </a:rPr>
              <a:t>MfD website</a:t>
            </a:r>
            <a:r>
              <a:rPr b="1" lang="en-GB" sz="2700"/>
              <a:t>: </a:t>
            </a:r>
            <a:r>
              <a:rPr lang="en-GB" sz="2700" u="sng">
                <a:solidFill>
                  <a:srgbClr val="0066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http://www.fil.ion.ucl.ac.uk/mfd/</a:t>
            </a:r>
            <a:endParaRPr sz="2100">
              <a:solidFill>
                <a:srgbClr val="0066FF"/>
              </a:solidFill>
            </a:endParaRPr>
          </a:p>
          <a:p>
            <a:pPr indent="-342900" lvl="0" marL="342900" rtl="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Previous years’ </a:t>
            </a:r>
            <a:r>
              <a:rPr lang="en-GB" sz="2700">
                <a:solidFill>
                  <a:srgbClr val="FFC000"/>
                </a:solidFill>
              </a:rPr>
              <a:t>slides</a:t>
            </a:r>
            <a:endParaRPr sz="2700"/>
          </a:p>
          <a:p>
            <a:pPr indent="-342900" lvl="0" marL="342900" rtl="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Human Brain Function </a:t>
            </a:r>
            <a:r>
              <a:rPr lang="en-GB" sz="2700">
                <a:solidFill>
                  <a:srgbClr val="FFC000"/>
                </a:solidFill>
              </a:rPr>
              <a:t>Textbook</a:t>
            </a:r>
            <a:r>
              <a:rPr lang="en-GB" sz="2700"/>
              <a:t> (online)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rgbClr val="FFC000"/>
              </a:buClr>
              <a:buSzPts val="2700"/>
              <a:buFont typeface="Calibri"/>
              <a:buChar char="•"/>
            </a:pPr>
            <a:r>
              <a:rPr lang="en-GB" sz="2700">
                <a:solidFill>
                  <a:srgbClr val="FFC000"/>
                </a:solidFill>
              </a:rPr>
              <a:t>SPM course </a:t>
            </a:r>
            <a:r>
              <a:rPr lang="en-GB" sz="2700"/>
              <a:t>slides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GB" sz="2700"/>
              <a:t>Cambridge CBU homepage (</a:t>
            </a:r>
            <a:r>
              <a:rPr lang="en-GB" sz="2700">
                <a:solidFill>
                  <a:srgbClr val="FFC000"/>
                </a:solidFill>
              </a:rPr>
              <a:t>Rik Henson’s slides</a:t>
            </a:r>
            <a:r>
              <a:rPr lang="en-GB" sz="2700"/>
              <a:t>)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rgbClr val="FFC000"/>
              </a:buClr>
              <a:buSzPts val="2700"/>
              <a:buFont typeface="Calibri"/>
              <a:buChar char="•"/>
            </a:pPr>
            <a:r>
              <a:rPr lang="en-GB" sz="2700">
                <a:solidFill>
                  <a:srgbClr val="FFC000"/>
                </a:solidFill>
              </a:rPr>
              <a:t>Experts</a:t>
            </a:r>
            <a:endParaRPr sz="2700">
              <a:solidFill>
                <a:srgbClr val="FFC000"/>
              </a:solidFill>
            </a:endParaRPr>
          </a:p>
        </p:txBody>
      </p:sp>
      <p:grpSp>
        <p:nvGrpSpPr>
          <p:cNvPr id="121" name="Google Shape;121;p4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122" name="Google Shape;122;p4"/>
            <p:cNvSpPr/>
            <p:nvPr/>
          </p:nvSpPr>
          <p:spPr>
            <a:xfrm>
              <a:off x="0" y="-1588"/>
              <a:ext cx="9144000" cy="741363"/>
            </a:xfrm>
            <a:custGeom>
              <a:rect b="b" l="l" r="r" t="t"/>
              <a:pathLst>
                <a:path extrusionOk="0" h="90" w="1123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3" name="Google Shape;123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>
            <p:ph idx="1" type="body"/>
          </p:nvPr>
        </p:nvSpPr>
        <p:spPr>
          <a:xfrm>
            <a:off x="214282" y="1785926"/>
            <a:ext cx="8643998" cy="4811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GB" sz="2600"/>
              <a:t>Course only works if everyone </a:t>
            </a:r>
            <a:r>
              <a:rPr lang="en-GB" sz="2600">
                <a:solidFill>
                  <a:srgbClr val="FFC000"/>
                </a:solidFill>
              </a:rPr>
              <a:t>participates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GB" sz="2600"/>
              <a:t>E-mail us in case of any changes</a:t>
            </a:r>
            <a:endParaRPr sz="2600"/>
          </a:p>
          <a:p>
            <a:pPr indent="0" lvl="1" marL="457200" rtl="0" algn="l">
              <a:lnSpc>
                <a:spcPct val="15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2200"/>
              <a:t>Rules for swaps: Ask your friends or on Teams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GB" sz="2600"/>
              <a:t>Some of the topics seem hard but </a:t>
            </a:r>
            <a:r>
              <a:rPr lang="en-GB" sz="2600">
                <a:solidFill>
                  <a:srgbClr val="FFC000"/>
                </a:solidFill>
              </a:rPr>
              <a:t>please don’t worry </a:t>
            </a:r>
            <a:endParaRPr/>
          </a:p>
          <a:p>
            <a:pPr indent="0" lvl="1" marL="457200" rtl="0" algn="l">
              <a:lnSpc>
                <a:spcPct val="15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GB" sz="2200"/>
              <a:t>“</a:t>
            </a:r>
            <a:r>
              <a:rPr i="1" lang="en-GB" sz="2200"/>
              <a:t>I have no idea what 90% of these words mean</a:t>
            </a:r>
            <a:r>
              <a:rPr lang="en-GB" sz="2200"/>
              <a:t>” (Anonymous, 2017)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rgbClr val="FFC000"/>
              </a:buClr>
              <a:buSzPts val="2600"/>
              <a:buChar char="•"/>
            </a:pPr>
            <a:r>
              <a:rPr lang="en-GB" sz="2600">
                <a:solidFill>
                  <a:srgbClr val="FFC000"/>
                </a:solidFill>
              </a:rPr>
              <a:t>Send us the slides </a:t>
            </a:r>
            <a:r>
              <a:rPr lang="en-GB" sz="2600"/>
              <a:t>so we can post them </a:t>
            </a:r>
            <a:endParaRPr sz="2600"/>
          </a:p>
          <a:p>
            <a:pPr indent="-342900" lvl="0" marL="34290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GB" sz="2600"/>
              <a:t>Enjoy!</a:t>
            </a:r>
            <a:endParaRPr sz="2600"/>
          </a:p>
          <a:p>
            <a:pPr indent="-177800" lvl="0" marL="34290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 sz="26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  <p:sp>
        <p:nvSpPr>
          <p:cNvPr id="130" name="Google Shape;130;p5"/>
          <p:cNvSpPr txBox="1"/>
          <p:nvPr/>
        </p:nvSpPr>
        <p:spPr>
          <a:xfrm>
            <a:off x="71406" y="785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 sz="4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71406" y="785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Calibri"/>
              <a:buNone/>
            </a:pPr>
            <a:r>
              <a:rPr b="1" lang="en-GB" sz="44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Final Points</a:t>
            </a:r>
            <a:endParaRPr/>
          </a:p>
        </p:txBody>
      </p:sp>
      <p:grpSp>
        <p:nvGrpSpPr>
          <p:cNvPr id="132" name="Google Shape;132;p5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133" name="Google Shape;133;p5"/>
            <p:cNvSpPr/>
            <p:nvPr/>
          </p:nvSpPr>
          <p:spPr>
            <a:xfrm>
              <a:off x="0" y="-1588"/>
              <a:ext cx="9144000" cy="741363"/>
            </a:xfrm>
            <a:custGeom>
              <a:rect b="b" l="l" r="r" t="t"/>
              <a:pathLst>
                <a:path extrusionOk="0" h="90" w="1123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4" name="Google Shape;134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2014-10-22T20:05:16Z</dcterms:created>
  <dc:creator>Flauschilein</dc:creator>
</cp:coreProperties>
</file>