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3"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275" r:id="rId21"/>
    <p:sldId id="269" r:id="rId22"/>
    <p:sldId id="270" r:id="rId23"/>
    <p:sldId id="273" r:id="rId24"/>
    <p:sldId id="274" r:id="rId25"/>
    <p:sldId id="271" r:id="rId26"/>
    <p:sldId id="272" r:id="rId27"/>
    <p:sldId id="276" r:id="rId28"/>
    <p:sldId id="277" r:id="rId29"/>
    <p:sldId id="278" r:id="rId30"/>
    <p:sldId id="279" r:id="rId31"/>
    <p:sldId id="281" r:id="rId32"/>
    <p:sldId id="28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1" autoAdjust="0"/>
    <p:restoredTop sz="86054"/>
  </p:normalViewPr>
  <p:slideViewPr>
    <p:cSldViewPr snapToGrid="0">
      <p:cViewPr varScale="1">
        <p:scale>
          <a:sx n="87" d="100"/>
          <a:sy n="87" d="100"/>
        </p:scale>
        <p:origin x="64" y="1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7FDAA-A18C-C441-9F9F-27B0CECEC8F3}" type="datetimeFigureOut">
              <a:rPr lang="en-GB" smtClean="0"/>
              <a:t>08/12/2021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7576A-D29A-EB44-A24D-0742A1741CF9}" type="slidenum">
              <a:rPr lang="en-GB" smtClean="0"/>
              <a:t>‹#›</a:t>
            </a:fld>
            <a:endParaRPr lang="en-GB"/>
          </a:p>
        </p:txBody>
      </p:sp>
    </p:spTree>
    <p:extLst>
      <p:ext uri="{BB962C8B-B14F-4D97-AF65-F5344CB8AC3E}">
        <p14:creationId xmlns:p14="http://schemas.microsoft.com/office/powerpoint/2010/main" val="26203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t>
            </a:r>
            <a:r>
              <a:rPr lang="en-GB" sz="1200" b="1" i="1" kern="1200" dirty="0" err="1">
                <a:solidFill>
                  <a:schemeClr val="tx1"/>
                </a:solidFill>
                <a:effectLst/>
                <a:latin typeface="+mn-lt"/>
                <a:ea typeface="+mn-ea"/>
                <a:cs typeface="+mn-cs"/>
              </a:rPr>
              <a:t>Talaraich</a:t>
            </a:r>
            <a:r>
              <a:rPr lang="en-GB" sz="1200" b="1" i="1" kern="1200" dirty="0">
                <a:solidFill>
                  <a:schemeClr val="tx1"/>
                </a:solidFill>
                <a:effectLst/>
                <a:latin typeface="+mn-lt"/>
                <a:ea typeface="+mn-ea"/>
                <a:cs typeface="+mn-cs"/>
              </a:rPr>
              <a:t> Atlas</a:t>
            </a:r>
            <a:r>
              <a:rPr lang="en-GB" sz="1200" b="0" i="0" kern="1200" dirty="0">
                <a:solidFill>
                  <a:schemeClr val="tx1"/>
                </a:solidFill>
                <a:effectLst/>
                <a:latin typeface="+mn-lt"/>
                <a:ea typeface="+mn-ea"/>
                <a:cs typeface="+mn-cs"/>
              </a:rPr>
              <a:t> is the oldest (1988), based on photographs of thick sagittal anatomic sections taken from autopsy of a single woman's brain. Hand-drawn tracings of these photographs were then created and placed on rectangular coordinate system whose reference was the anterior commissure-posterior commissure (AC-PC) line. However, using one single brain is not enough; would be better to take an average of many brains to get a typical shape. The two spaces can be converted into one another, albeit with some difficulty, as the </a:t>
            </a:r>
            <a:r>
              <a:rPr lang="en-GB" sz="1200" b="0" i="0" kern="1200" dirty="0" err="1">
                <a:solidFill>
                  <a:schemeClr val="tx1"/>
                </a:solidFill>
                <a:effectLst/>
                <a:latin typeface="+mn-lt"/>
                <a:ea typeface="+mn-ea"/>
                <a:cs typeface="+mn-cs"/>
              </a:rPr>
              <a:t>Talaraich</a:t>
            </a:r>
            <a:r>
              <a:rPr lang="en-GB" sz="1200" b="0" i="0" kern="1200" dirty="0">
                <a:solidFill>
                  <a:schemeClr val="tx1"/>
                </a:solidFill>
                <a:effectLst/>
                <a:latin typeface="+mn-lt"/>
                <a:ea typeface="+mn-ea"/>
                <a:cs typeface="+mn-cs"/>
              </a:rPr>
              <a:t> brain has larger temporal lobes than the MNI. </a:t>
            </a:r>
            <a:endParaRPr lang="en-GB" dirty="0"/>
          </a:p>
        </p:txBody>
      </p:sp>
      <p:sp>
        <p:nvSpPr>
          <p:cNvPr id="4" name="Slide Number Placeholder 3"/>
          <p:cNvSpPr>
            <a:spLocks noGrp="1"/>
          </p:cNvSpPr>
          <p:nvPr>
            <p:ph type="sldNum" sz="quarter" idx="5"/>
          </p:nvPr>
        </p:nvSpPr>
        <p:spPr/>
        <p:txBody>
          <a:bodyPr/>
          <a:lstStyle/>
          <a:p>
            <a:fld id="{95A7576A-D29A-EB44-A24D-0742A1741CF9}" type="slidenum">
              <a:rPr lang="en-GB" smtClean="0"/>
              <a:t>23</a:t>
            </a:fld>
            <a:endParaRPr lang="en-GB"/>
          </a:p>
        </p:txBody>
      </p:sp>
    </p:spTree>
    <p:extLst>
      <p:ext uri="{BB962C8B-B14F-4D97-AF65-F5344CB8AC3E}">
        <p14:creationId xmlns:p14="http://schemas.microsoft.com/office/powerpoint/2010/main" val="339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using a different population, say children or elderly, consider using a different template. </a:t>
            </a:r>
          </a:p>
        </p:txBody>
      </p:sp>
      <p:sp>
        <p:nvSpPr>
          <p:cNvPr id="4" name="Slide Number Placeholder 3"/>
          <p:cNvSpPr>
            <a:spLocks noGrp="1"/>
          </p:cNvSpPr>
          <p:nvPr>
            <p:ph type="sldNum" sz="quarter" idx="5"/>
          </p:nvPr>
        </p:nvSpPr>
        <p:spPr/>
        <p:txBody>
          <a:bodyPr/>
          <a:lstStyle/>
          <a:p>
            <a:fld id="{95A7576A-D29A-EB44-A24D-0742A1741CF9}" type="slidenum">
              <a:rPr lang="en-GB" smtClean="0"/>
              <a:t>24</a:t>
            </a:fld>
            <a:endParaRPr lang="en-GB"/>
          </a:p>
        </p:txBody>
      </p:sp>
    </p:spTree>
    <p:extLst>
      <p:ext uri="{BB962C8B-B14F-4D97-AF65-F5344CB8AC3E}">
        <p14:creationId xmlns:p14="http://schemas.microsoft.com/office/powerpoint/2010/main" val="3896980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Whereas translations and rotations are easy to do, zooms and shears are a little different. Zooms either shrink or enlarge an image, whereas shears take the diagonally opposite corners and stretch them away from each other. </a:t>
            </a:r>
          </a:p>
          <a:p>
            <a:r>
              <a:rPr lang="en-GB" dirty="0"/>
              <a:t>As with rigid body translations – rotations and translations, zooms and shears have 3 DOF, in the x, y and z co-ordinates. This gives 12 DOF total.</a:t>
            </a:r>
          </a:p>
          <a:p>
            <a:r>
              <a:rPr lang="en-GB" dirty="0"/>
              <a:t>Called linear transformations because a transformation in one direction is accompanied by a transformation of equal magnitude in the opposite direction. E.g., transformation of 1mm to the left implies that a the image has been moved by 1mm *from* the right. </a:t>
            </a:r>
          </a:p>
        </p:txBody>
      </p:sp>
      <p:sp>
        <p:nvSpPr>
          <p:cNvPr id="4" name="Slide Number Placeholder 3"/>
          <p:cNvSpPr>
            <a:spLocks noGrp="1"/>
          </p:cNvSpPr>
          <p:nvPr>
            <p:ph type="sldNum" sz="quarter" idx="5"/>
          </p:nvPr>
        </p:nvSpPr>
        <p:spPr/>
        <p:txBody>
          <a:bodyPr/>
          <a:lstStyle/>
          <a:p>
            <a:fld id="{95A7576A-D29A-EB44-A24D-0742A1741CF9}" type="slidenum">
              <a:rPr lang="en-GB" smtClean="0"/>
              <a:t>25</a:t>
            </a:fld>
            <a:endParaRPr lang="en-GB"/>
          </a:p>
        </p:txBody>
      </p:sp>
    </p:spTree>
    <p:extLst>
      <p:ext uri="{BB962C8B-B14F-4D97-AF65-F5344CB8AC3E}">
        <p14:creationId xmlns:p14="http://schemas.microsoft.com/office/powerpoint/2010/main" val="1337202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if we don’t want to have an equal transformation on both sides? Then we can apply non-linear transformations. </a:t>
            </a:r>
          </a:p>
          <a:p>
            <a:r>
              <a:rPr lang="en-GB" dirty="0"/>
              <a:t>A non-linear transformation can enlarge the image in one direction whilst shrinking it in another, such as when you squeeze a sponge, except you squeeze a brain. </a:t>
            </a:r>
          </a:p>
        </p:txBody>
      </p:sp>
      <p:sp>
        <p:nvSpPr>
          <p:cNvPr id="4" name="Slide Number Placeholder 3"/>
          <p:cNvSpPr>
            <a:spLocks noGrp="1"/>
          </p:cNvSpPr>
          <p:nvPr>
            <p:ph type="sldNum" sz="quarter" idx="5"/>
          </p:nvPr>
        </p:nvSpPr>
        <p:spPr/>
        <p:txBody>
          <a:bodyPr/>
          <a:lstStyle/>
          <a:p>
            <a:fld id="{95A7576A-D29A-EB44-A24D-0742A1741CF9}" type="slidenum">
              <a:rPr lang="en-GB" smtClean="0"/>
              <a:t>26</a:t>
            </a:fld>
            <a:endParaRPr lang="en-GB"/>
          </a:p>
        </p:txBody>
      </p:sp>
    </p:spTree>
    <p:extLst>
      <p:ext uri="{BB962C8B-B14F-4D97-AF65-F5344CB8AC3E}">
        <p14:creationId xmlns:p14="http://schemas.microsoft.com/office/powerpoint/2010/main" val="22075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A7576A-D29A-EB44-A24D-0742A1741CF9}" type="slidenum">
              <a:rPr lang="en-GB" smtClean="0"/>
              <a:t>28</a:t>
            </a:fld>
            <a:endParaRPr lang="en-GB"/>
          </a:p>
        </p:txBody>
      </p:sp>
    </p:spTree>
    <p:extLst>
      <p:ext uri="{BB962C8B-B14F-4D97-AF65-F5344CB8AC3E}">
        <p14:creationId xmlns:p14="http://schemas.microsoft.com/office/powerpoint/2010/main" val="6535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 we have one voxel that is at an extreme to its neighbours, an outlier, smoothing will act to reduce this affect.</a:t>
            </a:r>
          </a:p>
          <a:p>
            <a:r>
              <a:rPr lang="en-GB" dirty="0"/>
              <a:t>Compensation for imperfect registration; </a:t>
            </a:r>
            <a:r>
              <a:rPr lang="en-GB" sz="1200" b="0" i="0" kern="1200" dirty="0">
                <a:solidFill>
                  <a:schemeClr val="tx1"/>
                </a:solidFill>
                <a:effectLst/>
                <a:latin typeface="+mn-lt"/>
                <a:ea typeface="+mn-ea"/>
                <a:cs typeface="+mn-cs"/>
              </a:rPr>
              <a:t>Imagine that every subject in an fMRI experiment showed activity in a particular portion of the left inferior frontal gyrus. However, because spatial normalization across subjects is imperfect, these activations will not line up perfectly in a group analysis. Smoothing the data makes it more likely that the activations will overlap, and thus be detected, despite errors in normalization.</a:t>
            </a:r>
          </a:p>
          <a:p>
            <a:r>
              <a:rPr lang="en-GB" sz="1200" b="0" i="0" kern="1200" dirty="0">
                <a:solidFill>
                  <a:schemeClr val="tx1"/>
                </a:solidFill>
                <a:effectLst/>
                <a:latin typeface="+mn-lt"/>
                <a:ea typeface="+mn-ea"/>
                <a:cs typeface="+mn-cs"/>
              </a:rPr>
              <a:t>Compensation for </a:t>
            </a:r>
            <a:r>
              <a:rPr lang="en-GB" sz="1200" b="0" i="0" kern="1200" dirty="0" err="1">
                <a:solidFill>
                  <a:schemeClr val="tx1"/>
                </a:solidFill>
                <a:effectLst/>
                <a:latin typeface="+mn-lt"/>
                <a:ea typeface="+mn-ea"/>
                <a:cs typeface="+mn-cs"/>
              </a:rPr>
              <a:t>intersubject</a:t>
            </a:r>
            <a:r>
              <a:rPr lang="en-GB" sz="1200" b="0" i="0" kern="1200" dirty="0">
                <a:solidFill>
                  <a:schemeClr val="tx1"/>
                </a:solidFill>
                <a:effectLst/>
                <a:latin typeface="+mn-lt"/>
                <a:ea typeface="+mn-ea"/>
                <a:cs typeface="+mn-cs"/>
              </a:rPr>
              <a:t> variability: Even if spatial normalization was perfect, there still would likely be imperfect alignment of activity patterns (or structural characteristics) across participants. However, although there is general agreement in functional localization across subjects, it is not perfect. Imperfect correspondence in microanatomical landmarks and cytoarchitecture. As in the case of imperfect registration, smoothing the data (often) makes it more likely that common patterns will be detected when looking at a group of subjects.</a:t>
            </a:r>
            <a:endParaRPr lang="en-GB" dirty="0"/>
          </a:p>
        </p:txBody>
      </p:sp>
      <p:sp>
        <p:nvSpPr>
          <p:cNvPr id="4" name="Slide Number Placeholder 3"/>
          <p:cNvSpPr>
            <a:spLocks noGrp="1"/>
          </p:cNvSpPr>
          <p:nvPr>
            <p:ph type="sldNum" sz="quarter" idx="5"/>
          </p:nvPr>
        </p:nvSpPr>
        <p:spPr/>
        <p:txBody>
          <a:bodyPr/>
          <a:lstStyle/>
          <a:p>
            <a:fld id="{95A7576A-D29A-EB44-A24D-0742A1741CF9}" type="slidenum">
              <a:rPr lang="en-GB" smtClean="0"/>
              <a:t>31</a:t>
            </a:fld>
            <a:endParaRPr lang="en-GB"/>
          </a:p>
        </p:txBody>
      </p:sp>
    </p:spTree>
    <p:extLst>
      <p:ext uri="{BB962C8B-B14F-4D97-AF65-F5344CB8AC3E}">
        <p14:creationId xmlns:p14="http://schemas.microsoft.com/office/powerpoint/2010/main" val="17623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B4D7-B749-4F68-A91F-5BA4AFEAE1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5BE2D3-CD1F-4112-BC93-47A4369F7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6F4BDF-6658-4802-B38A-E37532A3E406}"/>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5" name="Footer Placeholder 4">
            <a:extLst>
              <a:ext uri="{FF2B5EF4-FFF2-40B4-BE49-F238E27FC236}">
                <a16:creationId xmlns:a16="http://schemas.microsoft.com/office/drawing/2014/main" id="{6477B54A-7CA3-468A-A0BB-2197E22BB3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1C25F9-E669-4619-B22F-A445B9C0F3B5}"/>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255981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2CA1-C87F-4A56-AAB6-5A454426CA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87DA2C-3264-4CCC-B87D-CA86991281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4E25E-DF0F-47BD-9F79-9409100FFFB2}"/>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5" name="Footer Placeholder 4">
            <a:extLst>
              <a:ext uri="{FF2B5EF4-FFF2-40B4-BE49-F238E27FC236}">
                <a16:creationId xmlns:a16="http://schemas.microsoft.com/office/drawing/2014/main" id="{3F0E40C2-927B-4A3C-811B-8B731F673C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FDC099-F6D7-4A7A-8A88-46110F0E88EB}"/>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2300858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7944F-6396-4A59-9D12-4A101D32D4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2DBDE8-8130-4224-849D-1FB5B955E5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8498C7-E009-4C6C-BDF9-3D21867C8345}"/>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5" name="Footer Placeholder 4">
            <a:extLst>
              <a:ext uri="{FF2B5EF4-FFF2-40B4-BE49-F238E27FC236}">
                <a16:creationId xmlns:a16="http://schemas.microsoft.com/office/drawing/2014/main" id="{C31B383E-08A2-4703-80FF-D0227C6826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22C575-0A51-41CC-B506-808ED0E8F16C}"/>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237116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3571-0C5C-4777-A39E-AB8D80CC88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83BFFF-9B11-4667-9609-234EC22DF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493B5-05B3-49EC-B879-1294954D1D50}"/>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5" name="Footer Placeholder 4">
            <a:extLst>
              <a:ext uri="{FF2B5EF4-FFF2-40B4-BE49-F238E27FC236}">
                <a16:creationId xmlns:a16="http://schemas.microsoft.com/office/drawing/2014/main" id="{5646D249-D6E5-4E21-AF88-0A15970706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B650DC-7BD4-494C-9150-69B06C4AF896}"/>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3386520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101F-CE39-445B-84EF-F690441E8A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CA9C76-06F1-4808-A337-6E3067063D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5F8E8-CF78-4E2B-8EF9-6B1A0F87F2D9}"/>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5" name="Footer Placeholder 4">
            <a:extLst>
              <a:ext uri="{FF2B5EF4-FFF2-40B4-BE49-F238E27FC236}">
                <a16:creationId xmlns:a16="http://schemas.microsoft.com/office/drawing/2014/main" id="{C3D0D055-6FFC-4639-9DD5-2CB9B1F9A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7C7CF9-11F4-45D9-97CB-C5FC45133F39}"/>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182571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E426-DD1E-4468-8A91-C0D36704BE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488182-7140-4F67-90FE-F0E9CAE081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8A304E-1D49-44E5-BD4E-D1AB3F1479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9C0F8C-BC41-4514-801A-6C1E42F29132}"/>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6" name="Footer Placeholder 5">
            <a:extLst>
              <a:ext uri="{FF2B5EF4-FFF2-40B4-BE49-F238E27FC236}">
                <a16:creationId xmlns:a16="http://schemas.microsoft.com/office/drawing/2014/main" id="{338D6CBB-4B56-4419-8BB0-7DDC7E59F9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D005FC-9892-4AB3-8EA1-07E9064374FA}"/>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132016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5492-D9F7-4744-8FC8-E548597F5C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2E5371-2A64-4A2A-8492-19DC30EBE9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88315-7857-44C2-8966-777551A0ED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219321-84A8-487E-A4B8-F77CB661BE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20E412-D638-4B01-8768-B3986D245C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099184-897D-4A73-96EC-3771F5F7DF31}"/>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8" name="Footer Placeholder 7">
            <a:extLst>
              <a:ext uri="{FF2B5EF4-FFF2-40B4-BE49-F238E27FC236}">
                <a16:creationId xmlns:a16="http://schemas.microsoft.com/office/drawing/2014/main" id="{7E00C54B-F2E2-4B44-93D0-4FCEFC25D0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89BAC4-C97E-4311-80E8-35179BB872D8}"/>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412575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48C6-77EC-45C0-8CA0-9352F36E5E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A61859-E9EE-43F2-83FB-7FB73FABF03B}"/>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4" name="Footer Placeholder 3">
            <a:extLst>
              <a:ext uri="{FF2B5EF4-FFF2-40B4-BE49-F238E27FC236}">
                <a16:creationId xmlns:a16="http://schemas.microsoft.com/office/drawing/2014/main" id="{AE0A7404-F5C3-45E8-9A4A-A58745EED0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27B0D38-D9C4-4489-8102-3293CC14D8A8}"/>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308078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DD044-2E26-4598-AE4D-7418FE47458D}"/>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3" name="Footer Placeholder 2">
            <a:extLst>
              <a:ext uri="{FF2B5EF4-FFF2-40B4-BE49-F238E27FC236}">
                <a16:creationId xmlns:a16="http://schemas.microsoft.com/office/drawing/2014/main" id="{6C8C2CAF-2F69-4385-B462-8C54BADEFA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1132D8-EEF9-48A7-AC38-1D81E6F1DB10}"/>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1443255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1FA-9E8B-4298-AB03-D53F710AA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B48B87-A98C-4959-9427-DCC68600E1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C8479A-8339-40F1-B529-3CE428142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493C7-9021-43C6-923A-E1BF5B35243C}"/>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6" name="Footer Placeholder 5">
            <a:extLst>
              <a:ext uri="{FF2B5EF4-FFF2-40B4-BE49-F238E27FC236}">
                <a16:creationId xmlns:a16="http://schemas.microsoft.com/office/drawing/2014/main" id="{FA330AFD-7371-4DD7-AF20-50FFB26958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B671D5-53DE-4F4D-9CAD-F832C1397F88}"/>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307533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C09B-3957-4158-8322-86B492EF2B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A999E7-7079-4929-B0BD-429DF5A85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CB353C-4805-441D-BDE0-541AC2D7A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56401-0814-478B-896E-BD4524CD5E3C}"/>
              </a:ext>
            </a:extLst>
          </p:cNvPr>
          <p:cNvSpPr>
            <a:spLocks noGrp="1"/>
          </p:cNvSpPr>
          <p:nvPr>
            <p:ph type="dt" sz="half" idx="10"/>
          </p:nvPr>
        </p:nvSpPr>
        <p:spPr/>
        <p:txBody>
          <a:bodyPr/>
          <a:lstStyle/>
          <a:p>
            <a:fld id="{589518B0-FDC3-45C4-9D24-7188401B77E3}" type="datetimeFigureOut">
              <a:rPr lang="en-GB" smtClean="0"/>
              <a:t>08/12/2021</a:t>
            </a:fld>
            <a:endParaRPr lang="en-GB"/>
          </a:p>
        </p:txBody>
      </p:sp>
      <p:sp>
        <p:nvSpPr>
          <p:cNvPr id="6" name="Footer Placeholder 5">
            <a:extLst>
              <a:ext uri="{FF2B5EF4-FFF2-40B4-BE49-F238E27FC236}">
                <a16:creationId xmlns:a16="http://schemas.microsoft.com/office/drawing/2014/main" id="{62630601-11CE-4C2A-BA32-E5C8A3EF1D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5C78FE-904A-4853-88CA-A1FB9AE09CCB}"/>
              </a:ext>
            </a:extLst>
          </p:cNvPr>
          <p:cNvSpPr>
            <a:spLocks noGrp="1"/>
          </p:cNvSpPr>
          <p:nvPr>
            <p:ph type="sldNum" sz="quarter" idx="12"/>
          </p:nvPr>
        </p:nvSpPr>
        <p:spPr/>
        <p:txBody>
          <a:bodyPr/>
          <a:lstStyle/>
          <a:p>
            <a:fld id="{A2CCA69A-33A0-4CCB-9799-25AE55A07CAB}" type="slidenum">
              <a:rPr lang="en-GB" smtClean="0"/>
              <a:t>‹#›</a:t>
            </a:fld>
            <a:endParaRPr lang="en-GB"/>
          </a:p>
        </p:txBody>
      </p:sp>
    </p:spTree>
    <p:extLst>
      <p:ext uri="{BB962C8B-B14F-4D97-AF65-F5344CB8AC3E}">
        <p14:creationId xmlns:p14="http://schemas.microsoft.com/office/powerpoint/2010/main" val="23801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9B652-1F04-4133-B333-A741AE8D4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B81317-BC2D-4E3D-94CF-7FD5E11BD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D0E63B-274C-45CA-AC00-FD0543ED61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518B0-FDC3-45C4-9D24-7188401B77E3}" type="datetimeFigureOut">
              <a:rPr lang="en-GB" smtClean="0"/>
              <a:t>08/12/2021</a:t>
            </a:fld>
            <a:endParaRPr lang="en-GB"/>
          </a:p>
        </p:txBody>
      </p:sp>
      <p:sp>
        <p:nvSpPr>
          <p:cNvPr id="5" name="Footer Placeholder 4">
            <a:extLst>
              <a:ext uri="{FF2B5EF4-FFF2-40B4-BE49-F238E27FC236}">
                <a16:creationId xmlns:a16="http://schemas.microsoft.com/office/drawing/2014/main" id="{78DFB77F-97E0-4DAF-9E7D-821E47C76D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801BA8-5B88-480A-907E-66073AEAD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CA69A-33A0-4CCB-9799-25AE55A07CAB}" type="slidenum">
              <a:rPr lang="en-GB" smtClean="0"/>
              <a:t>‹#›</a:t>
            </a:fld>
            <a:endParaRPr lang="en-GB"/>
          </a:p>
        </p:txBody>
      </p:sp>
    </p:spTree>
    <p:extLst>
      <p:ext uri="{BB962C8B-B14F-4D97-AF65-F5344CB8AC3E}">
        <p14:creationId xmlns:p14="http://schemas.microsoft.com/office/powerpoint/2010/main" val="105293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E4EB-C1B3-42C7-B1E4-1299C0F1A57A}"/>
              </a:ext>
            </a:extLst>
          </p:cNvPr>
          <p:cNvSpPr>
            <a:spLocks noGrp="1"/>
          </p:cNvSpPr>
          <p:nvPr>
            <p:ph type="ctrTitle"/>
          </p:nvPr>
        </p:nvSpPr>
        <p:spPr>
          <a:xfrm>
            <a:off x="1593574" y="868362"/>
            <a:ext cx="9144000" cy="2387600"/>
          </a:xfrm>
        </p:spPr>
        <p:txBody>
          <a:bodyPr/>
          <a:lstStyle/>
          <a:p>
            <a:r>
              <a:rPr lang="en-GB" b="1" dirty="0">
                <a:solidFill>
                  <a:srgbClr val="0070C0"/>
                </a:solidFill>
                <a:latin typeface="Amasis MT Pro Black" panose="020B0604020202020204" pitchFamily="18" charset="0"/>
              </a:rPr>
              <a:t>Co-registration and Spatial Normalization</a:t>
            </a:r>
          </a:p>
        </p:txBody>
      </p:sp>
      <p:sp>
        <p:nvSpPr>
          <p:cNvPr id="3" name="Subtitle 2">
            <a:extLst>
              <a:ext uri="{FF2B5EF4-FFF2-40B4-BE49-F238E27FC236}">
                <a16:creationId xmlns:a16="http://schemas.microsoft.com/office/drawing/2014/main" id="{DA5C1900-F851-4036-91AB-B2EB823901EB}"/>
              </a:ext>
            </a:extLst>
          </p:cNvPr>
          <p:cNvSpPr>
            <a:spLocks noGrp="1"/>
          </p:cNvSpPr>
          <p:nvPr>
            <p:ph type="subTitle" idx="1"/>
          </p:nvPr>
        </p:nvSpPr>
        <p:spPr>
          <a:xfrm>
            <a:off x="1371600" y="4466821"/>
            <a:ext cx="9587948" cy="2271988"/>
          </a:xfrm>
        </p:spPr>
        <p:txBody>
          <a:bodyPr/>
          <a:lstStyle/>
          <a:p>
            <a:r>
              <a:rPr lang="en-GB" b="1" dirty="0"/>
              <a:t>Methods for Dummies, 2021-2022</a:t>
            </a:r>
          </a:p>
          <a:p>
            <a:r>
              <a:rPr lang="en-GB" b="1" dirty="0"/>
              <a:t>8</a:t>
            </a:r>
            <a:r>
              <a:rPr lang="en-GB" b="1" baseline="30000" dirty="0"/>
              <a:t>th</a:t>
            </a:r>
            <a:r>
              <a:rPr lang="en-GB" b="1" dirty="0"/>
              <a:t> Dec 2021</a:t>
            </a:r>
          </a:p>
          <a:p>
            <a:r>
              <a:rPr lang="en-GB" b="1" dirty="0"/>
              <a:t>Hee Kyung Park, India Walford</a:t>
            </a:r>
          </a:p>
        </p:txBody>
      </p:sp>
      <p:sp>
        <p:nvSpPr>
          <p:cNvPr id="4" name="Rectangle 3">
            <a:extLst>
              <a:ext uri="{FF2B5EF4-FFF2-40B4-BE49-F238E27FC236}">
                <a16:creationId xmlns:a16="http://schemas.microsoft.com/office/drawing/2014/main" id="{5AE101DA-9140-4B53-8840-5EB25AB25634}"/>
              </a:ext>
            </a:extLst>
          </p:cNvPr>
          <p:cNvSpPr/>
          <p:nvPr/>
        </p:nvSpPr>
        <p:spPr>
          <a:xfrm>
            <a:off x="1667867" y="1082650"/>
            <a:ext cx="8930560" cy="2589580"/>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7154-7AE4-4AB4-A72E-677C79A61A4E}"/>
              </a:ext>
            </a:extLst>
          </p:cNvPr>
          <p:cNvSpPr>
            <a:spLocks noGrp="1"/>
          </p:cNvSpPr>
          <p:nvPr>
            <p:ph type="title"/>
          </p:nvPr>
        </p:nvSpPr>
        <p:spPr>
          <a:xfrm>
            <a:off x="838200" y="0"/>
            <a:ext cx="10515600" cy="1325563"/>
          </a:xfrm>
        </p:spPr>
        <p:txBody>
          <a:bodyPr>
            <a:normAutofit/>
          </a:bodyPr>
          <a:lstStyle/>
          <a:p>
            <a:r>
              <a:rPr lang="en-GB" sz="4000" b="1" dirty="0">
                <a:solidFill>
                  <a:srgbClr val="FF0000"/>
                </a:solidFill>
              </a:rPr>
              <a:t>Affine transformation </a:t>
            </a:r>
            <a:r>
              <a:rPr lang="en-GB" sz="4000" dirty="0"/>
              <a:t>is used in co-registration </a:t>
            </a:r>
          </a:p>
        </p:txBody>
      </p:sp>
      <p:sp>
        <p:nvSpPr>
          <p:cNvPr id="4" name="TextBox 3">
            <a:extLst>
              <a:ext uri="{FF2B5EF4-FFF2-40B4-BE49-F238E27FC236}">
                <a16:creationId xmlns:a16="http://schemas.microsoft.com/office/drawing/2014/main" id="{3B6F94F0-B0F1-497A-BE13-33CF5A9DA66A}"/>
              </a:ext>
            </a:extLst>
          </p:cNvPr>
          <p:cNvSpPr txBox="1"/>
          <p:nvPr/>
        </p:nvSpPr>
        <p:spPr>
          <a:xfrm>
            <a:off x="8214970" y="6492875"/>
            <a:ext cx="3833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Previous slides,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MfD</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2019-2020,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Baihan</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Wang </a:t>
            </a:r>
          </a:p>
        </p:txBody>
      </p:sp>
      <p:sp>
        <p:nvSpPr>
          <p:cNvPr id="5" name="Flowchart: Process 4">
            <a:extLst>
              <a:ext uri="{FF2B5EF4-FFF2-40B4-BE49-F238E27FC236}">
                <a16:creationId xmlns:a16="http://schemas.microsoft.com/office/drawing/2014/main" id="{E18354E9-AA93-4D6B-8C46-C51F9844AD55}"/>
              </a:ext>
            </a:extLst>
          </p:cNvPr>
          <p:cNvSpPr/>
          <p:nvPr/>
        </p:nvSpPr>
        <p:spPr>
          <a:xfrm>
            <a:off x="2913149" y="1508238"/>
            <a:ext cx="2060632" cy="1675181"/>
          </a:xfrm>
          <a:prstGeom prst="flowChartProcess">
            <a:avLst/>
          </a:prstGeom>
          <a:noFill/>
          <a:ln w="254000"/>
          <a:scene3d>
            <a:camera prst="obliqueTop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Process 5">
            <a:extLst>
              <a:ext uri="{FF2B5EF4-FFF2-40B4-BE49-F238E27FC236}">
                <a16:creationId xmlns:a16="http://schemas.microsoft.com/office/drawing/2014/main" id="{B2A080CC-8F64-409F-ADA9-86F8997B48F6}"/>
              </a:ext>
            </a:extLst>
          </p:cNvPr>
          <p:cNvSpPr/>
          <p:nvPr/>
        </p:nvSpPr>
        <p:spPr>
          <a:xfrm>
            <a:off x="3647440" y="1910020"/>
            <a:ext cx="1977504" cy="1675181"/>
          </a:xfrm>
          <a:prstGeom prst="flowChartProcess">
            <a:avLst/>
          </a:prstGeom>
          <a:noFill/>
          <a:ln w="254000">
            <a:solidFill>
              <a:srgbClr val="FFC000"/>
            </a:solidFill>
          </a:ln>
          <a:scene3d>
            <a:camera prst="obliqueTop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Process 6">
            <a:extLst>
              <a:ext uri="{FF2B5EF4-FFF2-40B4-BE49-F238E27FC236}">
                <a16:creationId xmlns:a16="http://schemas.microsoft.com/office/drawing/2014/main" id="{DBD3E0C3-B4A9-4D3B-8CA3-B52BD78D7FC4}"/>
              </a:ext>
            </a:extLst>
          </p:cNvPr>
          <p:cNvSpPr/>
          <p:nvPr/>
        </p:nvSpPr>
        <p:spPr>
          <a:xfrm>
            <a:off x="7026701" y="1325563"/>
            <a:ext cx="1977505" cy="1675181"/>
          </a:xfrm>
          <a:prstGeom prst="flowChartProcess">
            <a:avLst/>
          </a:prstGeom>
          <a:noFill/>
          <a:ln w="254000"/>
          <a:scene3d>
            <a:camera prst="obliqueTop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lowchart: Process 7">
            <a:extLst>
              <a:ext uri="{FF2B5EF4-FFF2-40B4-BE49-F238E27FC236}">
                <a16:creationId xmlns:a16="http://schemas.microsoft.com/office/drawing/2014/main" id="{C0D20F45-85E1-469C-ADBA-BF142EF1446F}"/>
              </a:ext>
            </a:extLst>
          </p:cNvPr>
          <p:cNvSpPr/>
          <p:nvPr/>
        </p:nvSpPr>
        <p:spPr>
          <a:xfrm rot="1643845">
            <a:off x="7430436" y="1843020"/>
            <a:ext cx="1863390" cy="1675181"/>
          </a:xfrm>
          <a:prstGeom prst="flowChartProcess">
            <a:avLst/>
          </a:prstGeom>
          <a:noFill/>
          <a:ln w="254000">
            <a:solidFill>
              <a:srgbClr val="FFC000"/>
            </a:solidFill>
          </a:ln>
          <a:scene3d>
            <a:camera prst="obliqueTop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Process 8">
            <a:extLst>
              <a:ext uri="{FF2B5EF4-FFF2-40B4-BE49-F238E27FC236}">
                <a16:creationId xmlns:a16="http://schemas.microsoft.com/office/drawing/2014/main" id="{1F34B3AD-BE67-47F3-8099-11B82E967EF7}"/>
              </a:ext>
            </a:extLst>
          </p:cNvPr>
          <p:cNvSpPr/>
          <p:nvPr/>
        </p:nvSpPr>
        <p:spPr>
          <a:xfrm>
            <a:off x="2982422" y="4422310"/>
            <a:ext cx="2060632" cy="1675181"/>
          </a:xfrm>
          <a:prstGeom prst="flowChartProcess">
            <a:avLst/>
          </a:prstGeom>
          <a:noFill/>
          <a:ln w="254000"/>
          <a:scene3d>
            <a:camera prst="obliqueTop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Process 9">
            <a:extLst>
              <a:ext uri="{FF2B5EF4-FFF2-40B4-BE49-F238E27FC236}">
                <a16:creationId xmlns:a16="http://schemas.microsoft.com/office/drawing/2014/main" id="{98FEA59C-8A43-4963-BF65-BF8B049860BA}"/>
              </a:ext>
            </a:extLst>
          </p:cNvPr>
          <p:cNvSpPr/>
          <p:nvPr/>
        </p:nvSpPr>
        <p:spPr>
          <a:xfrm>
            <a:off x="6985137" y="4335338"/>
            <a:ext cx="2060632" cy="1675181"/>
          </a:xfrm>
          <a:prstGeom prst="flowChartProcess">
            <a:avLst/>
          </a:prstGeom>
          <a:noFill/>
          <a:ln w="254000"/>
          <a:scene3d>
            <a:camera prst="obliqueTop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Data 10">
            <a:extLst>
              <a:ext uri="{FF2B5EF4-FFF2-40B4-BE49-F238E27FC236}">
                <a16:creationId xmlns:a16="http://schemas.microsoft.com/office/drawing/2014/main" id="{F752B5DD-B093-4E9F-BD7F-C56BAD652A50}"/>
              </a:ext>
            </a:extLst>
          </p:cNvPr>
          <p:cNvSpPr/>
          <p:nvPr/>
        </p:nvSpPr>
        <p:spPr>
          <a:xfrm>
            <a:off x="3028602" y="4413074"/>
            <a:ext cx="2522451" cy="1718666"/>
          </a:xfrm>
          <a:prstGeom prst="flowChartInputOutput">
            <a:avLst/>
          </a:prstGeom>
          <a:noFill/>
          <a:ln w="254000">
            <a:solidFill>
              <a:srgbClr val="FFC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Process 11">
            <a:extLst>
              <a:ext uri="{FF2B5EF4-FFF2-40B4-BE49-F238E27FC236}">
                <a16:creationId xmlns:a16="http://schemas.microsoft.com/office/drawing/2014/main" id="{2BA1E043-A1B9-4A24-BF16-8127013AFEDD}"/>
              </a:ext>
            </a:extLst>
          </p:cNvPr>
          <p:cNvSpPr/>
          <p:nvPr/>
        </p:nvSpPr>
        <p:spPr>
          <a:xfrm>
            <a:off x="6936057" y="4849091"/>
            <a:ext cx="1223502" cy="1152397"/>
          </a:xfrm>
          <a:prstGeom prst="flowChartProcess">
            <a:avLst/>
          </a:prstGeom>
          <a:noFill/>
          <a:ln w="254000">
            <a:solidFill>
              <a:srgbClr val="FFC000"/>
            </a:solidFill>
          </a:ln>
          <a:scene3d>
            <a:camera prst="obliqueTop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Process 13">
            <a:extLst>
              <a:ext uri="{FF2B5EF4-FFF2-40B4-BE49-F238E27FC236}">
                <a16:creationId xmlns:a16="http://schemas.microsoft.com/office/drawing/2014/main" id="{AEC9FE9C-20C2-4762-B018-90044ECBD587}"/>
              </a:ext>
            </a:extLst>
          </p:cNvPr>
          <p:cNvSpPr/>
          <p:nvPr/>
        </p:nvSpPr>
        <p:spPr>
          <a:xfrm>
            <a:off x="397164" y="1967345"/>
            <a:ext cx="1977505" cy="849746"/>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Translation</a:t>
            </a:r>
          </a:p>
        </p:txBody>
      </p:sp>
      <p:sp>
        <p:nvSpPr>
          <p:cNvPr id="15" name="Flowchart: Process 14">
            <a:extLst>
              <a:ext uri="{FF2B5EF4-FFF2-40B4-BE49-F238E27FC236}">
                <a16:creationId xmlns:a16="http://schemas.microsoft.com/office/drawing/2014/main" id="{131905E2-6FDA-4417-82F9-7C282F4A1D37}"/>
              </a:ext>
            </a:extLst>
          </p:cNvPr>
          <p:cNvSpPr/>
          <p:nvPr/>
        </p:nvSpPr>
        <p:spPr>
          <a:xfrm>
            <a:off x="441853" y="4575543"/>
            <a:ext cx="1977505" cy="849746"/>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Shear</a:t>
            </a:r>
          </a:p>
        </p:txBody>
      </p:sp>
      <p:sp>
        <p:nvSpPr>
          <p:cNvPr id="16" name="Flowchart: Process 15">
            <a:extLst>
              <a:ext uri="{FF2B5EF4-FFF2-40B4-BE49-F238E27FC236}">
                <a16:creationId xmlns:a16="http://schemas.microsoft.com/office/drawing/2014/main" id="{C192F657-4EEA-4E3F-B470-78611824E1FC}"/>
              </a:ext>
            </a:extLst>
          </p:cNvPr>
          <p:cNvSpPr/>
          <p:nvPr/>
        </p:nvSpPr>
        <p:spPr>
          <a:xfrm>
            <a:off x="9817331" y="1967345"/>
            <a:ext cx="1977505" cy="849746"/>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Rotation</a:t>
            </a:r>
          </a:p>
        </p:txBody>
      </p:sp>
      <p:sp>
        <p:nvSpPr>
          <p:cNvPr id="17" name="Flowchart: Process 16">
            <a:extLst>
              <a:ext uri="{FF2B5EF4-FFF2-40B4-BE49-F238E27FC236}">
                <a16:creationId xmlns:a16="http://schemas.microsoft.com/office/drawing/2014/main" id="{06F7ED2D-9261-4AE5-B9D6-0748885BAA22}"/>
              </a:ext>
            </a:extLst>
          </p:cNvPr>
          <p:cNvSpPr/>
          <p:nvPr/>
        </p:nvSpPr>
        <p:spPr>
          <a:xfrm>
            <a:off x="9772642" y="4575543"/>
            <a:ext cx="1977505" cy="849746"/>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Zoom</a:t>
            </a:r>
          </a:p>
        </p:txBody>
      </p:sp>
    </p:spTree>
    <p:extLst>
      <p:ext uri="{BB962C8B-B14F-4D97-AF65-F5344CB8AC3E}">
        <p14:creationId xmlns:p14="http://schemas.microsoft.com/office/powerpoint/2010/main" val="7128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3E891-E576-4D16-AC69-912FFF27BA3C}"/>
              </a:ext>
            </a:extLst>
          </p:cNvPr>
          <p:cNvPicPr>
            <a:picLocks noChangeAspect="1"/>
          </p:cNvPicPr>
          <p:nvPr/>
        </p:nvPicPr>
        <p:blipFill>
          <a:blip r:embed="rId2"/>
          <a:stretch>
            <a:fillRect/>
          </a:stretch>
        </p:blipFill>
        <p:spPr>
          <a:xfrm>
            <a:off x="1519385" y="0"/>
            <a:ext cx="8920148" cy="6858000"/>
          </a:xfrm>
          <a:prstGeom prst="rect">
            <a:avLst/>
          </a:prstGeom>
        </p:spPr>
      </p:pic>
      <p:sp>
        <p:nvSpPr>
          <p:cNvPr id="6" name="Arrow: Right 5">
            <a:extLst>
              <a:ext uri="{FF2B5EF4-FFF2-40B4-BE49-F238E27FC236}">
                <a16:creationId xmlns:a16="http://schemas.microsoft.com/office/drawing/2014/main" id="{9716575C-8B8B-43C5-8802-B04DEE494C20}"/>
              </a:ext>
            </a:extLst>
          </p:cNvPr>
          <p:cNvSpPr/>
          <p:nvPr/>
        </p:nvSpPr>
        <p:spPr>
          <a:xfrm rot="10800000">
            <a:off x="9389805" y="4271748"/>
            <a:ext cx="1786977" cy="982639"/>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0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9BCCC-CF4E-4815-9049-F86F8329AFDB}"/>
              </a:ext>
            </a:extLst>
          </p:cNvPr>
          <p:cNvPicPr>
            <a:picLocks noChangeAspect="1"/>
          </p:cNvPicPr>
          <p:nvPr/>
        </p:nvPicPr>
        <p:blipFill>
          <a:blip r:embed="rId2"/>
          <a:stretch>
            <a:fillRect/>
          </a:stretch>
        </p:blipFill>
        <p:spPr>
          <a:xfrm>
            <a:off x="1336303" y="0"/>
            <a:ext cx="5909417" cy="6858000"/>
          </a:xfrm>
          <a:prstGeom prst="rect">
            <a:avLst/>
          </a:prstGeom>
        </p:spPr>
      </p:pic>
      <p:sp>
        <p:nvSpPr>
          <p:cNvPr id="6" name="Arrow: Right 5">
            <a:extLst>
              <a:ext uri="{FF2B5EF4-FFF2-40B4-BE49-F238E27FC236}">
                <a16:creationId xmlns:a16="http://schemas.microsoft.com/office/drawing/2014/main" id="{B058DFB7-3E83-46E6-881B-891043FF9993}"/>
              </a:ext>
            </a:extLst>
          </p:cNvPr>
          <p:cNvSpPr/>
          <p:nvPr/>
        </p:nvSpPr>
        <p:spPr>
          <a:xfrm>
            <a:off x="7417670" y="1179871"/>
            <a:ext cx="747252" cy="422787"/>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F19CCC4-0A6A-45C7-971E-222235AE07B8}"/>
              </a:ext>
            </a:extLst>
          </p:cNvPr>
          <p:cNvPicPr>
            <a:picLocks noChangeAspect="1"/>
          </p:cNvPicPr>
          <p:nvPr/>
        </p:nvPicPr>
        <p:blipFill>
          <a:blip r:embed="rId3"/>
          <a:stretch>
            <a:fillRect/>
          </a:stretch>
        </p:blipFill>
        <p:spPr>
          <a:xfrm>
            <a:off x="8336872" y="793033"/>
            <a:ext cx="3371850" cy="1619250"/>
          </a:xfrm>
          <a:prstGeom prst="rect">
            <a:avLst/>
          </a:prstGeom>
          <a:ln w="76200">
            <a:solidFill>
              <a:schemeClr val="bg1">
                <a:lumMod val="65000"/>
              </a:schemeClr>
            </a:solidFill>
          </a:ln>
        </p:spPr>
      </p:pic>
      <p:pic>
        <p:nvPicPr>
          <p:cNvPr id="4" name="Picture 3">
            <a:extLst>
              <a:ext uri="{FF2B5EF4-FFF2-40B4-BE49-F238E27FC236}">
                <a16:creationId xmlns:a16="http://schemas.microsoft.com/office/drawing/2014/main" id="{2D213606-5083-4FE0-B368-446B172AEC31}"/>
              </a:ext>
            </a:extLst>
          </p:cNvPr>
          <p:cNvPicPr>
            <a:picLocks noChangeAspect="1"/>
          </p:cNvPicPr>
          <p:nvPr/>
        </p:nvPicPr>
        <p:blipFill>
          <a:blip r:embed="rId4"/>
          <a:stretch>
            <a:fillRect/>
          </a:stretch>
        </p:blipFill>
        <p:spPr>
          <a:xfrm>
            <a:off x="1339156" y="0"/>
            <a:ext cx="5906564" cy="6858000"/>
          </a:xfrm>
          <a:prstGeom prst="rect">
            <a:avLst/>
          </a:prstGeom>
        </p:spPr>
      </p:pic>
      <p:sp>
        <p:nvSpPr>
          <p:cNvPr id="7" name="Arrow: Right 6">
            <a:extLst>
              <a:ext uri="{FF2B5EF4-FFF2-40B4-BE49-F238E27FC236}">
                <a16:creationId xmlns:a16="http://schemas.microsoft.com/office/drawing/2014/main" id="{26AC736A-5BF2-49B4-8822-8442BB682A71}"/>
              </a:ext>
            </a:extLst>
          </p:cNvPr>
          <p:cNvSpPr/>
          <p:nvPr/>
        </p:nvSpPr>
        <p:spPr>
          <a:xfrm>
            <a:off x="1001123" y="1179871"/>
            <a:ext cx="747252" cy="422787"/>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47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8CD133-2297-4258-BEC2-BD8C046A5707}"/>
              </a:ext>
            </a:extLst>
          </p:cNvPr>
          <p:cNvSpPr txBox="1"/>
          <p:nvPr/>
        </p:nvSpPr>
        <p:spPr>
          <a:xfrm>
            <a:off x="6481769" y="176981"/>
            <a:ext cx="5080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Within the </a:t>
            </a: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SPM Batch GUI</a:t>
            </a:r>
          </a:p>
        </p:txBody>
      </p:sp>
      <p:pic>
        <p:nvPicPr>
          <p:cNvPr id="6" name="Picture 5">
            <a:extLst>
              <a:ext uri="{FF2B5EF4-FFF2-40B4-BE49-F238E27FC236}">
                <a16:creationId xmlns:a16="http://schemas.microsoft.com/office/drawing/2014/main" id="{E7E0D393-4B55-4DF5-A0ED-A6C3C7CFA1D5}"/>
              </a:ext>
            </a:extLst>
          </p:cNvPr>
          <p:cNvPicPr>
            <a:picLocks noChangeAspect="1"/>
          </p:cNvPicPr>
          <p:nvPr/>
        </p:nvPicPr>
        <p:blipFill>
          <a:blip r:embed="rId2"/>
          <a:stretch>
            <a:fillRect/>
          </a:stretch>
        </p:blipFill>
        <p:spPr>
          <a:xfrm>
            <a:off x="359170" y="0"/>
            <a:ext cx="5736830" cy="6858000"/>
          </a:xfrm>
          <a:prstGeom prst="rect">
            <a:avLst/>
          </a:prstGeom>
        </p:spPr>
      </p:pic>
      <p:sp>
        <p:nvSpPr>
          <p:cNvPr id="7" name="Rectangle: Rounded Corners 6">
            <a:extLst>
              <a:ext uri="{FF2B5EF4-FFF2-40B4-BE49-F238E27FC236}">
                <a16:creationId xmlns:a16="http://schemas.microsoft.com/office/drawing/2014/main" id="{7D102B7B-A5C7-4C3A-93E1-CEAE455241F3}"/>
              </a:ext>
            </a:extLst>
          </p:cNvPr>
          <p:cNvSpPr/>
          <p:nvPr/>
        </p:nvSpPr>
        <p:spPr>
          <a:xfrm>
            <a:off x="6725264" y="904568"/>
            <a:ext cx="4937417" cy="1348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Reference Image: image which other images will be warped to match</a:t>
            </a:r>
          </a:p>
        </p:txBody>
      </p:sp>
      <p:sp>
        <p:nvSpPr>
          <p:cNvPr id="9" name="Arrow: Right 8">
            <a:extLst>
              <a:ext uri="{FF2B5EF4-FFF2-40B4-BE49-F238E27FC236}">
                <a16:creationId xmlns:a16="http://schemas.microsoft.com/office/drawing/2014/main" id="{AD968FC2-093F-47C7-9199-D56EC08E9845}"/>
              </a:ext>
            </a:extLst>
          </p:cNvPr>
          <p:cNvSpPr/>
          <p:nvPr/>
        </p:nvSpPr>
        <p:spPr>
          <a:xfrm>
            <a:off x="5983443" y="1151238"/>
            <a:ext cx="639097" cy="196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A805355-6EBE-4059-A30C-D0606136B51E}"/>
              </a:ext>
            </a:extLst>
          </p:cNvPr>
          <p:cNvPicPr>
            <a:picLocks noChangeAspect="1"/>
          </p:cNvPicPr>
          <p:nvPr/>
        </p:nvPicPr>
        <p:blipFill>
          <a:blip r:embed="rId3"/>
          <a:stretch>
            <a:fillRect/>
          </a:stretch>
        </p:blipFill>
        <p:spPr>
          <a:xfrm>
            <a:off x="330956" y="0"/>
            <a:ext cx="5793257" cy="6858000"/>
          </a:xfrm>
          <a:prstGeom prst="rect">
            <a:avLst/>
          </a:prstGeom>
        </p:spPr>
      </p:pic>
    </p:spTree>
    <p:extLst>
      <p:ext uri="{BB962C8B-B14F-4D97-AF65-F5344CB8AC3E}">
        <p14:creationId xmlns:p14="http://schemas.microsoft.com/office/powerpoint/2010/main" val="468403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8CD133-2297-4258-BEC2-BD8C046A5707}"/>
              </a:ext>
            </a:extLst>
          </p:cNvPr>
          <p:cNvSpPr txBox="1"/>
          <p:nvPr/>
        </p:nvSpPr>
        <p:spPr>
          <a:xfrm>
            <a:off x="6481769" y="176981"/>
            <a:ext cx="5080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Within the </a:t>
            </a: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SPM Batch GUI</a:t>
            </a:r>
          </a:p>
        </p:txBody>
      </p:sp>
      <p:sp>
        <p:nvSpPr>
          <p:cNvPr id="8" name="Rectangle: Rounded Corners 7">
            <a:extLst>
              <a:ext uri="{FF2B5EF4-FFF2-40B4-BE49-F238E27FC236}">
                <a16:creationId xmlns:a16="http://schemas.microsoft.com/office/drawing/2014/main" id="{4E76D93C-32E7-4A7A-B0F9-8701D9237C61}"/>
              </a:ext>
            </a:extLst>
          </p:cNvPr>
          <p:cNvSpPr/>
          <p:nvPr/>
        </p:nvSpPr>
        <p:spPr>
          <a:xfrm>
            <a:off x="6553543" y="1224391"/>
            <a:ext cx="4937417" cy="1348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Source Image (s): image(s) which to be warped to match the Reference Image</a:t>
            </a:r>
          </a:p>
        </p:txBody>
      </p:sp>
      <p:sp>
        <p:nvSpPr>
          <p:cNvPr id="9" name="Arrow: Right 8">
            <a:extLst>
              <a:ext uri="{FF2B5EF4-FFF2-40B4-BE49-F238E27FC236}">
                <a16:creationId xmlns:a16="http://schemas.microsoft.com/office/drawing/2014/main" id="{AD968FC2-093F-47C7-9199-D56EC08E9845}"/>
              </a:ext>
            </a:extLst>
          </p:cNvPr>
          <p:cNvSpPr/>
          <p:nvPr/>
        </p:nvSpPr>
        <p:spPr>
          <a:xfrm>
            <a:off x="5776451" y="1424154"/>
            <a:ext cx="639097" cy="196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FE32850-B783-475F-B4F3-47211A1FBAB8}"/>
              </a:ext>
            </a:extLst>
          </p:cNvPr>
          <p:cNvPicPr>
            <a:picLocks noChangeAspect="1"/>
          </p:cNvPicPr>
          <p:nvPr/>
        </p:nvPicPr>
        <p:blipFill>
          <a:blip r:embed="rId2"/>
          <a:stretch>
            <a:fillRect/>
          </a:stretch>
        </p:blipFill>
        <p:spPr>
          <a:xfrm>
            <a:off x="118184" y="0"/>
            <a:ext cx="5721980" cy="6858000"/>
          </a:xfrm>
          <a:prstGeom prst="rect">
            <a:avLst/>
          </a:prstGeom>
        </p:spPr>
      </p:pic>
      <p:pic>
        <p:nvPicPr>
          <p:cNvPr id="5" name="Picture 4">
            <a:extLst>
              <a:ext uri="{FF2B5EF4-FFF2-40B4-BE49-F238E27FC236}">
                <a16:creationId xmlns:a16="http://schemas.microsoft.com/office/drawing/2014/main" id="{CF99509E-D53C-4C7F-99C8-84B5D23DCF5D}"/>
              </a:ext>
            </a:extLst>
          </p:cNvPr>
          <p:cNvPicPr>
            <a:picLocks noChangeAspect="1"/>
          </p:cNvPicPr>
          <p:nvPr/>
        </p:nvPicPr>
        <p:blipFill>
          <a:blip r:embed="rId3"/>
          <a:stretch>
            <a:fillRect/>
          </a:stretch>
        </p:blipFill>
        <p:spPr>
          <a:xfrm>
            <a:off x="486" y="0"/>
            <a:ext cx="5817704" cy="6858000"/>
          </a:xfrm>
          <a:prstGeom prst="rect">
            <a:avLst/>
          </a:prstGeom>
        </p:spPr>
      </p:pic>
    </p:spTree>
    <p:extLst>
      <p:ext uri="{BB962C8B-B14F-4D97-AF65-F5344CB8AC3E}">
        <p14:creationId xmlns:p14="http://schemas.microsoft.com/office/powerpoint/2010/main" val="363094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3257D2-02A9-4DDB-A090-BB9AE480E8C3}"/>
              </a:ext>
            </a:extLst>
          </p:cNvPr>
          <p:cNvSpPr txBox="1"/>
          <p:nvPr/>
        </p:nvSpPr>
        <p:spPr>
          <a:xfrm>
            <a:off x="6481769" y="176981"/>
            <a:ext cx="5080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Within the </a:t>
            </a: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SPM Batch GUI</a:t>
            </a:r>
          </a:p>
        </p:txBody>
      </p:sp>
      <p:sp>
        <p:nvSpPr>
          <p:cNvPr id="5" name="Rectangle: Rounded Corners 4">
            <a:extLst>
              <a:ext uri="{FF2B5EF4-FFF2-40B4-BE49-F238E27FC236}">
                <a16:creationId xmlns:a16="http://schemas.microsoft.com/office/drawing/2014/main" id="{F6595014-50EB-4DE9-8F38-C826798821D0}"/>
              </a:ext>
            </a:extLst>
          </p:cNvPr>
          <p:cNvSpPr/>
          <p:nvPr/>
        </p:nvSpPr>
        <p:spPr>
          <a:xfrm>
            <a:off x="6258575" y="884902"/>
            <a:ext cx="4937417" cy="1348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Estimate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0" u="sng" strike="noStrike" kern="1200" cap="none" spc="0" normalizeH="0" baseline="0" noProof="0" dirty="0" err="1">
                <a:ln>
                  <a:noFill/>
                </a:ln>
                <a:solidFill>
                  <a:prstClr val="black"/>
                </a:solidFill>
                <a:effectLst/>
                <a:uLnTx/>
                <a:uFillTx/>
                <a:latin typeface="Calibri" panose="020F0502020204030204"/>
                <a:ea typeface="+mn-ea"/>
                <a:cs typeface="+mn-cs"/>
              </a:rPr>
              <a:t>Reslice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corrects for patient movement by aligning intra-series images</a:t>
            </a:r>
          </a:p>
        </p:txBody>
      </p:sp>
      <p:sp>
        <p:nvSpPr>
          <p:cNvPr id="6" name="Rectangle: Rounded Corners 5">
            <a:extLst>
              <a:ext uri="{FF2B5EF4-FFF2-40B4-BE49-F238E27FC236}">
                <a16:creationId xmlns:a16="http://schemas.microsoft.com/office/drawing/2014/main" id="{082668AA-87D5-4891-9725-E98058C8D584}"/>
              </a:ext>
            </a:extLst>
          </p:cNvPr>
          <p:cNvSpPr/>
          <p:nvPr/>
        </p:nvSpPr>
        <p:spPr>
          <a:xfrm>
            <a:off x="6258575" y="2590798"/>
            <a:ext cx="5080966" cy="15879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Important for modalities that have extended acquisition times and rely on temporal resolution, such as dynamic contrast-enhance MRI </a:t>
            </a:r>
          </a:p>
        </p:txBody>
      </p:sp>
      <p:sp>
        <p:nvSpPr>
          <p:cNvPr id="7" name="TextBox 6">
            <a:extLst>
              <a:ext uri="{FF2B5EF4-FFF2-40B4-BE49-F238E27FC236}">
                <a16:creationId xmlns:a16="http://schemas.microsoft.com/office/drawing/2014/main" id="{FCD0C5DA-6358-4B33-8107-AD808EF0ED49}"/>
              </a:ext>
            </a:extLst>
          </p:cNvPr>
          <p:cNvSpPr txBox="1"/>
          <p:nvPr/>
        </p:nvSpPr>
        <p:spPr>
          <a:xfrm>
            <a:off x="7093240" y="6133321"/>
            <a:ext cx="47063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Vizza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P.,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Tradigo</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G., Messina, D. et al. Methodologies for the analysis and classification of PET neuroimages.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Netw</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Model Anal Health Inform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Bioinforma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a:t>
            </a:r>
            <a:r>
              <a:rPr kumimoji="0" lang="en-GB" sz="1200" b="1" i="1" u="none" strike="noStrike" kern="1200" cap="none" spc="0" normalizeH="0" baseline="0" noProof="0" dirty="0">
                <a:ln>
                  <a:noFill/>
                </a:ln>
                <a:solidFill>
                  <a:srgbClr val="333333"/>
                </a:solidFill>
                <a:effectLst/>
                <a:uLnTx/>
                <a:uFillTx/>
                <a:latin typeface="-apple-system"/>
                <a:ea typeface="+mn-ea"/>
                <a:cs typeface="+mn-cs"/>
              </a:rPr>
              <a:t>2, </a:t>
            </a:r>
            <a:r>
              <a:rPr kumimoji="0" lang="en-GB" sz="1200" b="0" i="1" u="none" strike="noStrike" kern="1200" cap="none" spc="0" normalizeH="0" baseline="0" noProof="0" dirty="0">
                <a:ln>
                  <a:noFill/>
                </a:ln>
                <a:solidFill>
                  <a:srgbClr val="333333"/>
                </a:solidFill>
                <a:effectLst/>
                <a:uLnTx/>
                <a:uFillTx/>
                <a:latin typeface="-apple-system"/>
                <a:ea typeface="+mn-ea"/>
                <a:cs typeface="+mn-cs"/>
              </a:rPr>
              <a:t>191–208 (2013).</a:t>
            </a: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699B27E-CBA1-490C-B450-6FE7F4329E30}"/>
              </a:ext>
            </a:extLst>
          </p:cNvPr>
          <p:cNvPicPr>
            <a:picLocks noChangeAspect="1"/>
          </p:cNvPicPr>
          <p:nvPr/>
        </p:nvPicPr>
        <p:blipFill>
          <a:blip r:embed="rId2"/>
          <a:stretch>
            <a:fillRect/>
          </a:stretch>
        </p:blipFill>
        <p:spPr>
          <a:xfrm>
            <a:off x="0" y="0"/>
            <a:ext cx="5162970" cy="6858000"/>
          </a:xfrm>
          <a:prstGeom prst="rect">
            <a:avLst/>
          </a:prstGeom>
        </p:spPr>
      </p:pic>
    </p:spTree>
    <p:extLst>
      <p:ext uri="{BB962C8B-B14F-4D97-AF65-F5344CB8AC3E}">
        <p14:creationId xmlns:p14="http://schemas.microsoft.com/office/powerpoint/2010/main" val="2066072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CBE705-3A03-42A3-9ECD-1E05E72930C5}"/>
              </a:ext>
            </a:extLst>
          </p:cNvPr>
          <p:cNvSpPr txBox="1"/>
          <p:nvPr/>
        </p:nvSpPr>
        <p:spPr>
          <a:xfrm>
            <a:off x="6481769" y="176981"/>
            <a:ext cx="5080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Within the </a:t>
            </a: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SPM Batch GUI</a:t>
            </a:r>
          </a:p>
        </p:txBody>
      </p:sp>
      <p:sp>
        <p:nvSpPr>
          <p:cNvPr id="6" name="Rectangle: Rounded Corners 5">
            <a:extLst>
              <a:ext uri="{FF2B5EF4-FFF2-40B4-BE49-F238E27FC236}">
                <a16:creationId xmlns:a16="http://schemas.microsoft.com/office/drawing/2014/main" id="{21A59AFF-A2A5-425B-AD9A-0A6AFDE5E8CB}"/>
              </a:ext>
            </a:extLst>
          </p:cNvPr>
          <p:cNvSpPr/>
          <p:nvPr/>
        </p:nvSpPr>
        <p:spPr>
          <a:xfrm>
            <a:off x="6203022" y="1636195"/>
            <a:ext cx="5638457" cy="11758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Within-subject registration using a rigid-body model</a:t>
            </a:r>
          </a:p>
        </p:txBody>
      </p:sp>
      <p:sp>
        <p:nvSpPr>
          <p:cNvPr id="8" name="Rectangle: Rounded Corners 7">
            <a:extLst>
              <a:ext uri="{FF2B5EF4-FFF2-40B4-BE49-F238E27FC236}">
                <a16:creationId xmlns:a16="http://schemas.microsoft.com/office/drawing/2014/main" id="{60152FE2-BFDE-4746-AF78-7DE677E78203}"/>
              </a:ext>
            </a:extLst>
          </p:cNvPr>
          <p:cNvSpPr/>
          <p:nvPr/>
        </p:nvSpPr>
        <p:spPr>
          <a:xfrm>
            <a:off x="6203023" y="852948"/>
            <a:ext cx="5638456" cy="58477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Estimation</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4F3A748D-D3EB-49C8-978C-DD3A1EAF48CB}"/>
              </a:ext>
            </a:extLst>
          </p:cNvPr>
          <p:cNvSpPr/>
          <p:nvPr/>
        </p:nvSpPr>
        <p:spPr>
          <a:xfrm>
            <a:off x="6203021" y="3355323"/>
            <a:ext cx="5638457" cy="26823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Fixed Image: is assumed to remain stationary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Moved Image: is jiggled about the best match the fixed image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Other Image: any images that need to remain in alignment with the moved image</a:t>
            </a:r>
          </a:p>
        </p:txBody>
      </p:sp>
      <p:sp>
        <p:nvSpPr>
          <p:cNvPr id="12" name="TextBox 11">
            <a:extLst>
              <a:ext uri="{FF2B5EF4-FFF2-40B4-BE49-F238E27FC236}">
                <a16:creationId xmlns:a16="http://schemas.microsoft.com/office/drawing/2014/main" id="{4058C30F-65BF-47B8-9D7C-102FBD8510C9}"/>
              </a:ext>
            </a:extLst>
          </p:cNvPr>
          <p:cNvSpPr txBox="1"/>
          <p:nvPr/>
        </p:nvSpPr>
        <p:spPr>
          <a:xfrm>
            <a:off x="9412910" y="6581001"/>
            <a:ext cx="24285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https://www.fil.ion.ucl.ac.uk/spm/</a:t>
            </a:r>
          </a:p>
        </p:txBody>
      </p:sp>
      <p:pic>
        <p:nvPicPr>
          <p:cNvPr id="9" name="Picture 8">
            <a:extLst>
              <a:ext uri="{FF2B5EF4-FFF2-40B4-BE49-F238E27FC236}">
                <a16:creationId xmlns:a16="http://schemas.microsoft.com/office/drawing/2014/main" id="{16205F8E-6DEC-4F06-9519-5EC15C45F8E8}"/>
              </a:ext>
            </a:extLst>
          </p:cNvPr>
          <p:cNvPicPr>
            <a:picLocks noChangeAspect="1"/>
          </p:cNvPicPr>
          <p:nvPr/>
        </p:nvPicPr>
        <p:blipFill>
          <a:blip r:embed="rId2"/>
          <a:stretch>
            <a:fillRect/>
          </a:stretch>
        </p:blipFill>
        <p:spPr>
          <a:xfrm>
            <a:off x="0" y="0"/>
            <a:ext cx="5162970" cy="6858000"/>
          </a:xfrm>
          <a:prstGeom prst="rect">
            <a:avLst/>
          </a:prstGeom>
        </p:spPr>
      </p:pic>
    </p:spTree>
    <p:extLst>
      <p:ext uri="{BB962C8B-B14F-4D97-AF65-F5344CB8AC3E}">
        <p14:creationId xmlns:p14="http://schemas.microsoft.com/office/powerpoint/2010/main" val="936730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0EA6F-757E-4F9A-BC97-DACF72950E6A}"/>
              </a:ext>
            </a:extLst>
          </p:cNvPr>
          <p:cNvPicPr>
            <a:picLocks noChangeAspect="1"/>
          </p:cNvPicPr>
          <p:nvPr/>
        </p:nvPicPr>
        <p:blipFill>
          <a:blip r:embed="rId2"/>
          <a:stretch>
            <a:fillRect/>
          </a:stretch>
        </p:blipFill>
        <p:spPr>
          <a:xfrm>
            <a:off x="0" y="0"/>
            <a:ext cx="5818670" cy="6858000"/>
          </a:xfrm>
          <a:prstGeom prst="rect">
            <a:avLst/>
          </a:prstGeom>
        </p:spPr>
      </p:pic>
      <p:sp>
        <p:nvSpPr>
          <p:cNvPr id="4" name="TextBox 3">
            <a:extLst>
              <a:ext uri="{FF2B5EF4-FFF2-40B4-BE49-F238E27FC236}">
                <a16:creationId xmlns:a16="http://schemas.microsoft.com/office/drawing/2014/main" id="{C3CBE705-3A03-42A3-9ECD-1E05E72930C5}"/>
              </a:ext>
            </a:extLst>
          </p:cNvPr>
          <p:cNvSpPr txBox="1"/>
          <p:nvPr/>
        </p:nvSpPr>
        <p:spPr>
          <a:xfrm>
            <a:off x="6481769" y="176981"/>
            <a:ext cx="5080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Within the </a:t>
            </a: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SPM Batch GUI</a:t>
            </a:r>
          </a:p>
        </p:txBody>
      </p:sp>
      <p:sp>
        <p:nvSpPr>
          <p:cNvPr id="6" name="Rectangle: Rounded Corners 5">
            <a:extLst>
              <a:ext uri="{FF2B5EF4-FFF2-40B4-BE49-F238E27FC236}">
                <a16:creationId xmlns:a16="http://schemas.microsoft.com/office/drawing/2014/main" id="{21A59AFF-A2A5-425B-AD9A-0A6AFDE5E8CB}"/>
              </a:ext>
            </a:extLst>
          </p:cNvPr>
          <p:cNvSpPr/>
          <p:nvPr/>
        </p:nvSpPr>
        <p:spPr>
          <a:xfrm>
            <a:off x="6666271" y="1636195"/>
            <a:ext cx="5175208" cy="1348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sng" strike="noStrike" kern="1200" cap="none" spc="0" normalizeH="0" baseline="0" noProof="0" dirty="0">
                <a:ln>
                  <a:noFill/>
                </a:ln>
                <a:solidFill>
                  <a:srgbClr val="0070C0"/>
                </a:solidFill>
                <a:effectLst/>
                <a:uLnTx/>
                <a:uFillTx/>
                <a:latin typeface="Calibri" panose="020F0502020204030204"/>
                <a:ea typeface="+mn-ea"/>
                <a:cs typeface="+mn-cs"/>
              </a:rPr>
              <a:t>The objective (cost) function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parameter that is either minimized or maximized during estimation. </a:t>
            </a:r>
          </a:p>
        </p:txBody>
      </p:sp>
      <p:sp>
        <p:nvSpPr>
          <p:cNvPr id="7" name="Rectangle: Rounded Corners 6">
            <a:extLst>
              <a:ext uri="{FF2B5EF4-FFF2-40B4-BE49-F238E27FC236}">
                <a16:creationId xmlns:a16="http://schemas.microsoft.com/office/drawing/2014/main" id="{56E4E162-AF84-4662-9C9D-9AC391FC6683}"/>
              </a:ext>
            </a:extLst>
          </p:cNvPr>
          <p:cNvSpPr/>
          <p:nvPr/>
        </p:nvSpPr>
        <p:spPr>
          <a:xfrm>
            <a:off x="6666271" y="3357714"/>
            <a:ext cx="5175208" cy="16960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rPr>
              <a:t>Normalized mutual information (NMI)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Cross-correlation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Mutual information (MI)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Correlation ratio (CR) </a:t>
            </a:r>
          </a:p>
        </p:txBody>
      </p:sp>
      <p:sp>
        <p:nvSpPr>
          <p:cNvPr id="8" name="Rectangle: Rounded Corners 7">
            <a:extLst>
              <a:ext uri="{FF2B5EF4-FFF2-40B4-BE49-F238E27FC236}">
                <a16:creationId xmlns:a16="http://schemas.microsoft.com/office/drawing/2014/main" id="{60152FE2-BFDE-4746-AF78-7DE677E78203}"/>
              </a:ext>
            </a:extLst>
          </p:cNvPr>
          <p:cNvSpPr/>
          <p:nvPr/>
        </p:nvSpPr>
        <p:spPr>
          <a:xfrm>
            <a:off x="6666271" y="852948"/>
            <a:ext cx="5175208" cy="58477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Estimation</a:t>
            </a:r>
            <a:endParaRPr kumimoji="0" lang="en-GB"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A0F3F62-9F12-4BF1-A803-C5261F1CD7B8}"/>
              </a:ext>
            </a:extLst>
          </p:cNvPr>
          <p:cNvCxnSpPr>
            <a:cxnSpLocks/>
            <a:stCxn id="6" idx="2"/>
            <a:endCxn id="7" idx="0"/>
          </p:cNvCxnSpPr>
          <p:nvPr/>
        </p:nvCxnSpPr>
        <p:spPr>
          <a:xfrm>
            <a:off x="9253875" y="2984970"/>
            <a:ext cx="0" cy="3727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A76570-DA09-457F-ACA4-1B564A80FFA2}"/>
              </a:ext>
            </a:extLst>
          </p:cNvPr>
          <p:cNvSpPr txBox="1"/>
          <p:nvPr/>
        </p:nvSpPr>
        <p:spPr>
          <a:xfrm>
            <a:off x="9412910" y="6581001"/>
            <a:ext cx="24285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https://www.fil.ion.ucl.ac.uk/spm/</a:t>
            </a:r>
          </a:p>
        </p:txBody>
      </p:sp>
      <p:pic>
        <p:nvPicPr>
          <p:cNvPr id="5" name="Picture 4">
            <a:extLst>
              <a:ext uri="{FF2B5EF4-FFF2-40B4-BE49-F238E27FC236}">
                <a16:creationId xmlns:a16="http://schemas.microsoft.com/office/drawing/2014/main" id="{E50A8694-AC5D-4A17-9C7B-156D60B40D9E}"/>
              </a:ext>
            </a:extLst>
          </p:cNvPr>
          <p:cNvPicPr>
            <a:picLocks noChangeAspect="1"/>
          </p:cNvPicPr>
          <p:nvPr/>
        </p:nvPicPr>
        <p:blipFill>
          <a:blip r:embed="rId3"/>
          <a:stretch>
            <a:fillRect/>
          </a:stretch>
        </p:blipFill>
        <p:spPr>
          <a:xfrm>
            <a:off x="0" y="0"/>
            <a:ext cx="6421995" cy="6848168"/>
          </a:xfrm>
          <a:prstGeom prst="rect">
            <a:avLst/>
          </a:prstGeom>
        </p:spPr>
      </p:pic>
    </p:spTree>
    <p:extLst>
      <p:ext uri="{BB962C8B-B14F-4D97-AF65-F5344CB8AC3E}">
        <p14:creationId xmlns:p14="http://schemas.microsoft.com/office/powerpoint/2010/main" val="261723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35D5B-4338-41C1-BF35-4B0256744F41}"/>
              </a:ext>
            </a:extLst>
          </p:cNvPr>
          <p:cNvPicPr>
            <a:picLocks noChangeAspect="1"/>
          </p:cNvPicPr>
          <p:nvPr/>
        </p:nvPicPr>
        <p:blipFill>
          <a:blip r:embed="rId2"/>
          <a:stretch>
            <a:fillRect/>
          </a:stretch>
        </p:blipFill>
        <p:spPr>
          <a:xfrm>
            <a:off x="0" y="0"/>
            <a:ext cx="5797769" cy="6858000"/>
          </a:xfrm>
          <a:prstGeom prst="rect">
            <a:avLst/>
          </a:prstGeom>
        </p:spPr>
      </p:pic>
      <p:sp>
        <p:nvSpPr>
          <p:cNvPr id="4" name="TextBox 3">
            <a:extLst>
              <a:ext uri="{FF2B5EF4-FFF2-40B4-BE49-F238E27FC236}">
                <a16:creationId xmlns:a16="http://schemas.microsoft.com/office/drawing/2014/main" id="{7ED29C08-F4BB-4EAF-A663-78BFD2465416}"/>
              </a:ext>
            </a:extLst>
          </p:cNvPr>
          <p:cNvSpPr txBox="1"/>
          <p:nvPr/>
        </p:nvSpPr>
        <p:spPr>
          <a:xfrm>
            <a:off x="6725263" y="176981"/>
            <a:ext cx="48374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Within the </a:t>
            </a: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SPM Batch GUI</a:t>
            </a:r>
          </a:p>
        </p:txBody>
      </p:sp>
      <p:sp>
        <p:nvSpPr>
          <p:cNvPr id="5" name="Rectangle: Rounded Corners 4">
            <a:extLst>
              <a:ext uri="{FF2B5EF4-FFF2-40B4-BE49-F238E27FC236}">
                <a16:creationId xmlns:a16="http://schemas.microsoft.com/office/drawing/2014/main" id="{C8B690BC-9B0C-4BDE-AC17-97F34B7311D7}"/>
              </a:ext>
            </a:extLst>
          </p:cNvPr>
          <p:cNvSpPr/>
          <p:nvPr/>
        </p:nvSpPr>
        <p:spPr>
          <a:xfrm>
            <a:off x="6725263" y="852948"/>
            <a:ext cx="5116215" cy="58477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err="1">
                <a:ln>
                  <a:noFill/>
                </a:ln>
                <a:solidFill>
                  <a:prstClr val="white"/>
                </a:solidFill>
                <a:effectLst/>
                <a:uLnTx/>
                <a:uFillTx/>
                <a:latin typeface="Calibri" panose="020F0502020204030204"/>
                <a:ea typeface="+mn-ea"/>
                <a:cs typeface="+mn-cs"/>
              </a:rPr>
              <a:t>Reslice</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898FF000-16A9-4F0C-85DE-A967B066B9FB}"/>
              </a:ext>
            </a:extLst>
          </p:cNvPr>
          <p:cNvSpPr/>
          <p:nvPr/>
        </p:nvSpPr>
        <p:spPr>
          <a:xfrm>
            <a:off x="6725265" y="1636195"/>
            <a:ext cx="5116214" cy="17928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Reslice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images to match voxel-for-voxel with an image defining some space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Default prefix of the filenames: ‘r’’ </a:t>
            </a:r>
          </a:p>
        </p:txBody>
      </p:sp>
      <p:sp>
        <p:nvSpPr>
          <p:cNvPr id="7" name="TextBox 6">
            <a:extLst>
              <a:ext uri="{FF2B5EF4-FFF2-40B4-BE49-F238E27FC236}">
                <a16:creationId xmlns:a16="http://schemas.microsoft.com/office/drawing/2014/main" id="{94376ECF-0A07-48F2-B18D-41FC94DAE424}"/>
              </a:ext>
            </a:extLst>
          </p:cNvPr>
          <p:cNvSpPr txBox="1"/>
          <p:nvPr/>
        </p:nvSpPr>
        <p:spPr>
          <a:xfrm>
            <a:off x="9412910" y="6581001"/>
            <a:ext cx="24285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https://www.fil.ion.ucl.ac.uk/spm/</a:t>
            </a:r>
          </a:p>
        </p:txBody>
      </p:sp>
      <p:pic>
        <p:nvPicPr>
          <p:cNvPr id="10" name="Picture 9">
            <a:extLst>
              <a:ext uri="{FF2B5EF4-FFF2-40B4-BE49-F238E27FC236}">
                <a16:creationId xmlns:a16="http://schemas.microsoft.com/office/drawing/2014/main" id="{41ABC6C0-7D27-4DA3-B859-3873A0EC4C98}"/>
              </a:ext>
            </a:extLst>
          </p:cNvPr>
          <p:cNvPicPr>
            <a:picLocks noChangeAspect="1"/>
          </p:cNvPicPr>
          <p:nvPr/>
        </p:nvPicPr>
        <p:blipFill>
          <a:blip r:embed="rId3"/>
          <a:stretch>
            <a:fillRect/>
          </a:stretch>
        </p:blipFill>
        <p:spPr>
          <a:xfrm>
            <a:off x="12143" y="0"/>
            <a:ext cx="6435516" cy="6858000"/>
          </a:xfrm>
          <a:prstGeom prst="rect">
            <a:avLst/>
          </a:prstGeom>
        </p:spPr>
      </p:pic>
    </p:spTree>
    <p:extLst>
      <p:ext uri="{BB962C8B-B14F-4D97-AF65-F5344CB8AC3E}">
        <p14:creationId xmlns:p14="http://schemas.microsoft.com/office/powerpoint/2010/main" val="239438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7B94D-4395-404B-97CC-E4E83AEA15E7}"/>
              </a:ext>
            </a:extLst>
          </p:cNvPr>
          <p:cNvPicPr>
            <a:picLocks noChangeAspect="1"/>
          </p:cNvPicPr>
          <p:nvPr/>
        </p:nvPicPr>
        <p:blipFill rotWithShape="1">
          <a:blip r:embed="rId2"/>
          <a:srcRect t="5305" b="46894"/>
          <a:stretch/>
        </p:blipFill>
        <p:spPr>
          <a:xfrm>
            <a:off x="252337" y="127818"/>
            <a:ext cx="6042108" cy="3864079"/>
          </a:xfrm>
          <a:prstGeom prst="rect">
            <a:avLst/>
          </a:prstGeom>
        </p:spPr>
      </p:pic>
      <p:sp>
        <p:nvSpPr>
          <p:cNvPr id="4" name="TextBox 3">
            <a:extLst>
              <a:ext uri="{FF2B5EF4-FFF2-40B4-BE49-F238E27FC236}">
                <a16:creationId xmlns:a16="http://schemas.microsoft.com/office/drawing/2014/main" id="{9860CE75-C683-47A6-BA4E-4CF5873C026A}"/>
              </a:ext>
            </a:extLst>
          </p:cNvPr>
          <p:cNvSpPr txBox="1"/>
          <p:nvPr/>
        </p:nvSpPr>
        <p:spPr>
          <a:xfrm>
            <a:off x="1101213" y="6581001"/>
            <a:ext cx="1179958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Vizza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P.,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Tradigo</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G., Messina, D. et al. Methodologies for the analysis and classification of PET neuroimages.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Netw</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Model Anal Health Inform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Bioinforma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a:t>
            </a:r>
            <a:r>
              <a:rPr kumimoji="0" lang="en-GB" sz="1200" b="1" i="1" u="none" strike="noStrike" kern="1200" cap="none" spc="0" normalizeH="0" baseline="0" noProof="0" dirty="0">
                <a:ln>
                  <a:noFill/>
                </a:ln>
                <a:solidFill>
                  <a:srgbClr val="333333"/>
                </a:solidFill>
                <a:effectLst/>
                <a:uLnTx/>
                <a:uFillTx/>
                <a:latin typeface="-apple-system"/>
                <a:ea typeface="+mn-ea"/>
                <a:cs typeface="+mn-cs"/>
              </a:rPr>
              <a:t>2, </a:t>
            </a:r>
            <a:r>
              <a:rPr kumimoji="0" lang="en-GB" sz="1200" b="0" i="1" u="none" strike="noStrike" kern="1200" cap="none" spc="0" normalizeH="0" baseline="0" noProof="0" dirty="0">
                <a:ln>
                  <a:noFill/>
                </a:ln>
                <a:solidFill>
                  <a:srgbClr val="333333"/>
                </a:solidFill>
                <a:effectLst/>
                <a:uLnTx/>
                <a:uFillTx/>
                <a:latin typeface="-apple-system"/>
                <a:ea typeface="+mn-ea"/>
                <a:cs typeface="+mn-cs"/>
              </a:rPr>
              <a:t>191–208 (2013).</a:t>
            </a: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B70F699-106A-4B39-935F-4450786D6314}"/>
              </a:ext>
            </a:extLst>
          </p:cNvPr>
          <p:cNvPicPr>
            <a:picLocks noChangeAspect="1"/>
          </p:cNvPicPr>
          <p:nvPr/>
        </p:nvPicPr>
        <p:blipFill rotWithShape="1">
          <a:blip r:embed="rId2"/>
          <a:srcRect t="62582" b="5923"/>
          <a:stretch/>
        </p:blipFill>
        <p:spPr>
          <a:xfrm>
            <a:off x="639098" y="4129549"/>
            <a:ext cx="5623393" cy="2369574"/>
          </a:xfrm>
          <a:prstGeom prst="rect">
            <a:avLst/>
          </a:prstGeom>
        </p:spPr>
      </p:pic>
      <p:sp>
        <p:nvSpPr>
          <p:cNvPr id="7" name="Rectangle: Rounded Corners 6">
            <a:extLst>
              <a:ext uri="{FF2B5EF4-FFF2-40B4-BE49-F238E27FC236}">
                <a16:creationId xmlns:a16="http://schemas.microsoft.com/office/drawing/2014/main" id="{5E71A7E5-7249-49CD-99BB-ABC5905B3335}"/>
              </a:ext>
            </a:extLst>
          </p:cNvPr>
          <p:cNvSpPr/>
          <p:nvPr/>
        </p:nvSpPr>
        <p:spPr>
          <a:xfrm>
            <a:off x="7030065" y="481781"/>
            <a:ext cx="4739148" cy="8160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voxel-to-voxel affine transformation matrix</a:t>
            </a:r>
          </a:p>
        </p:txBody>
      </p:sp>
      <p:sp>
        <p:nvSpPr>
          <p:cNvPr id="8" name="Arrow: Right 7">
            <a:extLst>
              <a:ext uri="{FF2B5EF4-FFF2-40B4-BE49-F238E27FC236}">
                <a16:creationId xmlns:a16="http://schemas.microsoft.com/office/drawing/2014/main" id="{3930E634-A886-4CC0-B27D-6F9A1704BB6F}"/>
              </a:ext>
            </a:extLst>
          </p:cNvPr>
          <p:cNvSpPr/>
          <p:nvPr/>
        </p:nvSpPr>
        <p:spPr>
          <a:xfrm>
            <a:off x="6331316" y="684189"/>
            <a:ext cx="588136" cy="41125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45310056-27CB-4623-8023-466E1F11C62F}"/>
              </a:ext>
            </a:extLst>
          </p:cNvPr>
          <p:cNvSpPr/>
          <p:nvPr/>
        </p:nvSpPr>
        <p:spPr>
          <a:xfrm>
            <a:off x="6956323" y="1503574"/>
            <a:ext cx="2354825" cy="22916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histograms for the images in the original orientation</a:t>
            </a:r>
          </a:p>
        </p:txBody>
      </p:sp>
      <p:sp>
        <p:nvSpPr>
          <p:cNvPr id="10" name="Rectangle: Rounded Corners 9">
            <a:extLst>
              <a:ext uri="{FF2B5EF4-FFF2-40B4-BE49-F238E27FC236}">
                <a16:creationId xmlns:a16="http://schemas.microsoft.com/office/drawing/2014/main" id="{3FC9CBC8-DDA9-4DC5-BC5B-34A78386BFE5}"/>
              </a:ext>
            </a:extLst>
          </p:cNvPr>
          <p:cNvSpPr/>
          <p:nvPr/>
        </p:nvSpPr>
        <p:spPr>
          <a:xfrm>
            <a:off x="9466006" y="1503574"/>
            <a:ext cx="2303207" cy="22916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histograms for the images in the final orientation</a:t>
            </a:r>
          </a:p>
        </p:txBody>
      </p:sp>
      <p:sp>
        <p:nvSpPr>
          <p:cNvPr id="11" name="Rectangle: Rounded Corners 10">
            <a:extLst>
              <a:ext uri="{FF2B5EF4-FFF2-40B4-BE49-F238E27FC236}">
                <a16:creationId xmlns:a16="http://schemas.microsoft.com/office/drawing/2014/main" id="{4E687BC5-6711-4EF2-8776-ECB335751131}"/>
              </a:ext>
            </a:extLst>
          </p:cNvPr>
          <p:cNvSpPr/>
          <p:nvPr/>
        </p:nvSpPr>
        <p:spPr>
          <a:xfrm>
            <a:off x="7030065" y="4203378"/>
            <a:ext cx="4739148" cy="21728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registered images are displayed at the bottom. </a:t>
            </a:r>
          </a:p>
        </p:txBody>
      </p:sp>
      <p:sp>
        <p:nvSpPr>
          <p:cNvPr id="12" name="TextBox 11">
            <a:extLst>
              <a:ext uri="{FF2B5EF4-FFF2-40B4-BE49-F238E27FC236}">
                <a16:creationId xmlns:a16="http://schemas.microsoft.com/office/drawing/2014/main" id="{CF8923FA-987F-451F-B80D-05A487334043}"/>
              </a:ext>
            </a:extLst>
          </p:cNvPr>
          <p:cNvSpPr txBox="1"/>
          <p:nvPr/>
        </p:nvSpPr>
        <p:spPr>
          <a:xfrm>
            <a:off x="9466006" y="6360623"/>
            <a:ext cx="24285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https://www.fil.ion.ucl.ac.uk/spm/</a:t>
            </a:r>
          </a:p>
        </p:txBody>
      </p:sp>
      <p:sp>
        <p:nvSpPr>
          <p:cNvPr id="2" name="Rectangle 1">
            <a:extLst>
              <a:ext uri="{FF2B5EF4-FFF2-40B4-BE49-F238E27FC236}">
                <a16:creationId xmlns:a16="http://schemas.microsoft.com/office/drawing/2014/main" id="{DB933207-2E05-4DBA-B26C-0E41998ECA7A}"/>
              </a:ext>
            </a:extLst>
          </p:cNvPr>
          <p:cNvSpPr/>
          <p:nvPr/>
        </p:nvSpPr>
        <p:spPr>
          <a:xfrm>
            <a:off x="409651" y="127818"/>
            <a:ext cx="5884794" cy="6371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6AA3-98AA-4473-8439-C2DE48FDE61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CD2486-5D02-449E-A228-89F5B37CC077}"/>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31197EA0-A60B-4E20-9EA4-D79F64291C7A}"/>
              </a:ext>
            </a:extLst>
          </p:cNvPr>
          <p:cNvPicPr>
            <a:picLocks noChangeAspect="1"/>
          </p:cNvPicPr>
          <p:nvPr/>
        </p:nvPicPr>
        <p:blipFill>
          <a:blip r:embed="rId2"/>
          <a:stretch>
            <a:fillRect/>
          </a:stretch>
        </p:blipFill>
        <p:spPr>
          <a:xfrm>
            <a:off x="772971" y="0"/>
            <a:ext cx="10646058" cy="6858000"/>
          </a:xfrm>
          <a:prstGeom prst="rect">
            <a:avLst/>
          </a:prstGeom>
        </p:spPr>
      </p:pic>
      <p:sp>
        <p:nvSpPr>
          <p:cNvPr id="6" name="Rectangle: Rounded Corners 5">
            <a:extLst>
              <a:ext uri="{FF2B5EF4-FFF2-40B4-BE49-F238E27FC236}">
                <a16:creationId xmlns:a16="http://schemas.microsoft.com/office/drawing/2014/main" id="{E08C974D-B588-4A67-8A1F-03892B3337A1}"/>
              </a:ext>
            </a:extLst>
          </p:cNvPr>
          <p:cNvSpPr/>
          <p:nvPr/>
        </p:nvSpPr>
        <p:spPr>
          <a:xfrm>
            <a:off x="7511142" y="134031"/>
            <a:ext cx="4477658" cy="120468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General overview of SPM analysis</a:t>
            </a:r>
          </a:p>
        </p:txBody>
      </p:sp>
      <p:sp>
        <p:nvSpPr>
          <p:cNvPr id="8" name="TextBox 7">
            <a:extLst>
              <a:ext uri="{FF2B5EF4-FFF2-40B4-BE49-F238E27FC236}">
                <a16:creationId xmlns:a16="http://schemas.microsoft.com/office/drawing/2014/main" id="{551EDE96-A883-46A5-99F7-027B1230AF4E}"/>
              </a:ext>
            </a:extLst>
          </p:cNvPr>
          <p:cNvSpPr txBox="1"/>
          <p:nvPr/>
        </p:nvSpPr>
        <p:spPr>
          <a:xfrm>
            <a:off x="584285" y="6015334"/>
            <a:ext cx="47063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Vizza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P.,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Tradigo</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G., Messina, D. et al. Methodologies for the analysis and classification of PET neuroimages.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Netw</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Model Anal Health Inform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Bioinforma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a:t>
            </a:r>
            <a:r>
              <a:rPr kumimoji="0" lang="en-GB" sz="1200" b="1" i="1" u="none" strike="noStrike" kern="1200" cap="none" spc="0" normalizeH="0" baseline="0" noProof="0" dirty="0">
                <a:ln>
                  <a:noFill/>
                </a:ln>
                <a:solidFill>
                  <a:srgbClr val="333333"/>
                </a:solidFill>
                <a:effectLst/>
                <a:uLnTx/>
                <a:uFillTx/>
                <a:latin typeface="-apple-system"/>
                <a:ea typeface="+mn-ea"/>
                <a:cs typeface="+mn-cs"/>
              </a:rPr>
              <a:t>2, </a:t>
            </a:r>
            <a:r>
              <a:rPr kumimoji="0" lang="en-GB" sz="1200" b="0" i="1" u="none" strike="noStrike" kern="1200" cap="none" spc="0" normalizeH="0" baseline="0" noProof="0" dirty="0">
                <a:ln>
                  <a:noFill/>
                </a:ln>
                <a:solidFill>
                  <a:srgbClr val="333333"/>
                </a:solidFill>
                <a:effectLst/>
                <a:uLnTx/>
                <a:uFillTx/>
                <a:latin typeface="-apple-system"/>
                <a:ea typeface="+mn-ea"/>
                <a:cs typeface="+mn-cs"/>
              </a:rPr>
              <a:t>191–208 (2013).</a:t>
            </a: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82F50E5-4E64-4032-B4A3-388B61538912}"/>
              </a:ext>
            </a:extLst>
          </p:cNvPr>
          <p:cNvSpPr/>
          <p:nvPr/>
        </p:nvSpPr>
        <p:spPr>
          <a:xfrm>
            <a:off x="4114800" y="558800"/>
            <a:ext cx="1262743" cy="585788"/>
          </a:xfrm>
          <a:prstGeom prst="round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4D20AC4-5AD9-40D0-AAA5-C8358B506794}"/>
              </a:ext>
            </a:extLst>
          </p:cNvPr>
          <p:cNvSpPr/>
          <p:nvPr/>
        </p:nvSpPr>
        <p:spPr>
          <a:xfrm>
            <a:off x="6023429" y="5058228"/>
            <a:ext cx="1262743" cy="585788"/>
          </a:xfrm>
          <a:prstGeom prst="round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0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A312-13FC-48CA-B63E-3BC0AA7A101B}"/>
              </a:ext>
            </a:extLst>
          </p:cNvPr>
          <p:cNvSpPr>
            <a:spLocks noGrp="1"/>
          </p:cNvSpPr>
          <p:nvPr>
            <p:ph type="title"/>
          </p:nvPr>
        </p:nvSpPr>
        <p:spPr/>
        <p:txBody>
          <a:bodyPr/>
          <a:lstStyle/>
          <a:p>
            <a:r>
              <a:rPr lang="en-GB" dirty="0"/>
              <a:t>In summary</a:t>
            </a:r>
          </a:p>
        </p:txBody>
      </p:sp>
      <p:sp>
        <p:nvSpPr>
          <p:cNvPr id="3" name="Content Placeholder 2">
            <a:extLst>
              <a:ext uri="{FF2B5EF4-FFF2-40B4-BE49-F238E27FC236}">
                <a16:creationId xmlns:a16="http://schemas.microsoft.com/office/drawing/2014/main" id="{9BC969C0-FF72-4CE0-8144-12F6FB67B198}"/>
              </a:ext>
            </a:extLst>
          </p:cNvPr>
          <p:cNvSpPr>
            <a:spLocks noGrp="1"/>
          </p:cNvSpPr>
          <p:nvPr>
            <p:ph idx="1"/>
          </p:nvPr>
        </p:nvSpPr>
        <p:spPr/>
        <p:txBody>
          <a:bodyPr/>
          <a:lstStyle/>
          <a:p>
            <a:r>
              <a:rPr lang="en-GB" dirty="0"/>
              <a:t>Co-registration: the process of geometrically aligning two or more images, in particular functional and structural images (T2*EPI and T1 MPRAGE)</a:t>
            </a:r>
          </a:p>
          <a:p>
            <a:r>
              <a:rPr lang="en-GB" dirty="0"/>
              <a:t>Affine transformation (translation/rotation/shear/zoom) </a:t>
            </a:r>
          </a:p>
          <a:p>
            <a:r>
              <a:rPr lang="en-GB" dirty="0"/>
              <a:t>To maximize mutual information between images</a:t>
            </a:r>
          </a:p>
        </p:txBody>
      </p:sp>
    </p:spTree>
    <p:extLst>
      <p:ext uri="{BB962C8B-B14F-4D97-AF65-F5344CB8AC3E}">
        <p14:creationId xmlns:p14="http://schemas.microsoft.com/office/powerpoint/2010/main" val="3568999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DD714F-F6C4-104F-ABAD-D441E0001A5C}"/>
              </a:ext>
            </a:extLst>
          </p:cNvPr>
          <p:cNvSpPr>
            <a:spLocks noGrp="1"/>
          </p:cNvSpPr>
          <p:nvPr>
            <p:ph type="title"/>
          </p:nvPr>
        </p:nvSpPr>
        <p:spPr>
          <a:xfrm>
            <a:off x="838200" y="2463556"/>
            <a:ext cx="10515600" cy="1325563"/>
          </a:xfrm>
        </p:spPr>
        <p:txBody>
          <a:bodyPr/>
          <a:lstStyle/>
          <a:p>
            <a:pPr algn="ctr"/>
            <a:r>
              <a:rPr lang="en-GB" b="1" dirty="0"/>
              <a:t>Spatial Normalisation</a:t>
            </a:r>
          </a:p>
        </p:txBody>
      </p:sp>
    </p:spTree>
    <p:extLst>
      <p:ext uri="{BB962C8B-B14F-4D97-AF65-F5344CB8AC3E}">
        <p14:creationId xmlns:p14="http://schemas.microsoft.com/office/powerpoint/2010/main" val="756323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A48A-7D0F-984F-97FC-E78B73D51854}"/>
              </a:ext>
            </a:extLst>
          </p:cNvPr>
          <p:cNvSpPr>
            <a:spLocks noGrp="1"/>
          </p:cNvSpPr>
          <p:nvPr>
            <p:ph type="title"/>
          </p:nvPr>
        </p:nvSpPr>
        <p:spPr/>
        <p:txBody>
          <a:bodyPr/>
          <a:lstStyle/>
          <a:p>
            <a:r>
              <a:rPr lang="en-GB" b="1" dirty="0"/>
              <a:t>Why Normalise?</a:t>
            </a:r>
          </a:p>
        </p:txBody>
      </p:sp>
      <p:sp>
        <p:nvSpPr>
          <p:cNvPr id="3" name="Content Placeholder 2">
            <a:extLst>
              <a:ext uri="{FF2B5EF4-FFF2-40B4-BE49-F238E27FC236}">
                <a16:creationId xmlns:a16="http://schemas.microsoft.com/office/drawing/2014/main" id="{32820DD8-F692-B143-95B6-1047FB7BC7F6}"/>
              </a:ext>
            </a:extLst>
          </p:cNvPr>
          <p:cNvSpPr>
            <a:spLocks noGrp="1"/>
          </p:cNvSpPr>
          <p:nvPr>
            <p:ph idx="1"/>
          </p:nvPr>
        </p:nvSpPr>
        <p:spPr>
          <a:xfrm>
            <a:off x="172278" y="1825625"/>
            <a:ext cx="6559826" cy="4351338"/>
          </a:xfrm>
        </p:spPr>
        <p:txBody>
          <a:bodyPr>
            <a:normAutofit/>
          </a:bodyPr>
          <a:lstStyle/>
          <a:p>
            <a:r>
              <a:rPr lang="en-GB" dirty="0"/>
              <a:t>Movement of co-registered images into standardised space.</a:t>
            </a:r>
          </a:p>
          <a:p>
            <a:r>
              <a:rPr lang="en-GB" dirty="0"/>
              <a:t>Inter-individual variability in brain shapes and size.</a:t>
            </a:r>
          </a:p>
          <a:p>
            <a:pPr lvl="1"/>
            <a:r>
              <a:rPr lang="en-GB" dirty="0"/>
              <a:t>Difficult to attribute activation to specific anatomical structures.</a:t>
            </a:r>
          </a:p>
          <a:p>
            <a:r>
              <a:rPr lang="en-GB" dirty="0"/>
              <a:t>Volume varies from ~1100 – 1500cc. Differences of ~35% are possible.  </a:t>
            </a:r>
          </a:p>
          <a:p>
            <a:r>
              <a:rPr lang="en-GB" dirty="0"/>
              <a:t>Permits voxel-wise comparison between subjects</a:t>
            </a:r>
          </a:p>
        </p:txBody>
      </p:sp>
      <p:grpSp>
        <p:nvGrpSpPr>
          <p:cNvPr id="4" name="Group 3">
            <a:extLst>
              <a:ext uri="{FF2B5EF4-FFF2-40B4-BE49-F238E27FC236}">
                <a16:creationId xmlns:a16="http://schemas.microsoft.com/office/drawing/2014/main" id="{D4B0B58B-6BC0-0A4E-A7EA-E8BFAB2CE00A}"/>
              </a:ext>
            </a:extLst>
          </p:cNvPr>
          <p:cNvGrpSpPr>
            <a:grpSpLocks/>
          </p:cNvGrpSpPr>
          <p:nvPr/>
        </p:nvGrpSpPr>
        <p:grpSpPr bwMode="auto">
          <a:xfrm>
            <a:off x="6732104" y="1470992"/>
            <a:ext cx="5194851" cy="4826438"/>
            <a:chOff x="1020" y="799"/>
            <a:chExt cx="3765" cy="3521"/>
          </a:xfrm>
        </p:grpSpPr>
        <p:sp>
          <p:nvSpPr>
            <p:cNvPr id="5" name="Rectangle 4">
              <a:extLst>
                <a:ext uri="{FF2B5EF4-FFF2-40B4-BE49-F238E27FC236}">
                  <a16:creationId xmlns:a16="http://schemas.microsoft.com/office/drawing/2014/main" id="{7E1E5DCF-FE45-5B4C-A85A-6BE8C107387A}"/>
                </a:ext>
              </a:extLst>
            </p:cNvPr>
            <p:cNvSpPr>
              <a:spLocks noChangeArrowheads="1"/>
            </p:cNvSpPr>
            <p:nvPr/>
          </p:nvSpPr>
          <p:spPr bwMode="auto">
            <a:xfrm>
              <a:off x="1020" y="799"/>
              <a:ext cx="3765" cy="3521"/>
            </a:xfrm>
            <a:prstGeom prst="rect">
              <a:avLst/>
            </a:prstGeom>
            <a:solidFill>
              <a:schemeClr val="tx2"/>
            </a:solidFill>
            <a:ln w="9525">
              <a:solidFill>
                <a:schemeClr val="accent2"/>
              </a:solidFill>
              <a:miter lim="800000"/>
              <a:headEnd/>
              <a:tailEnd/>
            </a:ln>
          </p:spPr>
          <p:txBody>
            <a:bodyPr wrap="none" anchor="ctr"/>
            <a:lstStyle>
              <a:defPPr>
                <a:defRPr lang="en-US"/>
              </a:defPPr>
              <a:lvl1pPr algn="l" rtl="0" fontAlgn="base">
                <a:spcBef>
                  <a:spcPct val="0"/>
                </a:spcBef>
                <a:spcAft>
                  <a:spcPct val="0"/>
                </a:spcAft>
                <a:defRPr sz="2000" kern="1200" baseline="-25000">
                  <a:solidFill>
                    <a:schemeClr val="tx1"/>
                  </a:solidFill>
                  <a:latin typeface="Comic Sans MS" pitchFamily="66" charset="0"/>
                  <a:ea typeface="+mn-ea"/>
                  <a:cs typeface="+mn-cs"/>
                </a:defRPr>
              </a:lvl1pPr>
              <a:lvl2pPr marL="457200" algn="l" rtl="0" fontAlgn="base">
                <a:spcBef>
                  <a:spcPct val="0"/>
                </a:spcBef>
                <a:spcAft>
                  <a:spcPct val="0"/>
                </a:spcAft>
                <a:defRPr sz="2000" kern="1200" baseline="-25000">
                  <a:solidFill>
                    <a:schemeClr val="tx1"/>
                  </a:solidFill>
                  <a:latin typeface="Comic Sans MS" pitchFamily="66" charset="0"/>
                  <a:ea typeface="+mn-ea"/>
                  <a:cs typeface="+mn-cs"/>
                </a:defRPr>
              </a:lvl2pPr>
              <a:lvl3pPr marL="914400" algn="l" rtl="0" fontAlgn="base">
                <a:spcBef>
                  <a:spcPct val="0"/>
                </a:spcBef>
                <a:spcAft>
                  <a:spcPct val="0"/>
                </a:spcAft>
                <a:defRPr sz="2000" kern="1200" baseline="-25000">
                  <a:solidFill>
                    <a:schemeClr val="tx1"/>
                  </a:solidFill>
                  <a:latin typeface="Comic Sans MS" pitchFamily="66" charset="0"/>
                  <a:ea typeface="+mn-ea"/>
                  <a:cs typeface="+mn-cs"/>
                </a:defRPr>
              </a:lvl3pPr>
              <a:lvl4pPr marL="1371600" algn="l" rtl="0" fontAlgn="base">
                <a:spcBef>
                  <a:spcPct val="0"/>
                </a:spcBef>
                <a:spcAft>
                  <a:spcPct val="0"/>
                </a:spcAft>
                <a:defRPr sz="2000" kern="1200" baseline="-25000">
                  <a:solidFill>
                    <a:schemeClr val="tx1"/>
                  </a:solidFill>
                  <a:latin typeface="Comic Sans MS" pitchFamily="66" charset="0"/>
                  <a:ea typeface="+mn-ea"/>
                  <a:cs typeface="+mn-cs"/>
                </a:defRPr>
              </a:lvl4pPr>
              <a:lvl5pPr marL="1828800" algn="l" rtl="0" fontAlgn="base">
                <a:spcBef>
                  <a:spcPct val="0"/>
                </a:spcBef>
                <a:spcAft>
                  <a:spcPct val="0"/>
                </a:spcAft>
                <a:defRPr sz="2000" kern="1200" baseline="-25000">
                  <a:solidFill>
                    <a:schemeClr val="tx1"/>
                  </a:solidFill>
                  <a:latin typeface="Comic Sans MS" pitchFamily="66" charset="0"/>
                  <a:ea typeface="+mn-ea"/>
                  <a:cs typeface="+mn-cs"/>
                </a:defRPr>
              </a:lvl5pPr>
              <a:lvl6pPr marL="2286000" algn="l" defTabSz="914400" rtl="0" eaLnBrk="1" latinLnBrk="0" hangingPunct="1">
                <a:defRPr sz="2000" kern="1200" baseline="-25000">
                  <a:solidFill>
                    <a:schemeClr val="tx1"/>
                  </a:solidFill>
                  <a:latin typeface="Comic Sans MS" pitchFamily="66" charset="0"/>
                  <a:ea typeface="+mn-ea"/>
                  <a:cs typeface="+mn-cs"/>
                </a:defRPr>
              </a:lvl6pPr>
              <a:lvl7pPr marL="2743200" algn="l" defTabSz="914400" rtl="0" eaLnBrk="1" latinLnBrk="0" hangingPunct="1">
                <a:defRPr sz="2000" kern="1200" baseline="-25000">
                  <a:solidFill>
                    <a:schemeClr val="tx1"/>
                  </a:solidFill>
                  <a:latin typeface="Comic Sans MS" pitchFamily="66" charset="0"/>
                  <a:ea typeface="+mn-ea"/>
                  <a:cs typeface="+mn-cs"/>
                </a:defRPr>
              </a:lvl7pPr>
              <a:lvl8pPr marL="3200400" algn="l" defTabSz="914400" rtl="0" eaLnBrk="1" latinLnBrk="0" hangingPunct="1">
                <a:defRPr sz="2000" kern="1200" baseline="-25000">
                  <a:solidFill>
                    <a:schemeClr val="tx1"/>
                  </a:solidFill>
                  <a:latin typeface="Comic Sans MS" pitchFamily="66" charset="0"/>
                  <a:ea typeface="+mn-ea"/>
                  <a:cs typeface="+mn-cs"/>
                </a:defRPr>
              </a:lvl8pPr>
              <a:lvl9pPr marL="3657600" algn="l" defTabSz="914400" rtl="0" eaLnBrk="1" latinLnBrk="0" hangingPunct="1">
                <a:defRPr sz="2000" kern="1200" baseline="-25000">
                  <a:solidFill>
                    <a:schemeClr val="tx1"/>
                  </a:solidFill>
                  <a:latin typeface="Comic Sans MS" pitchFamily="66" charset="0"/>
                  <a:ea typeface="+mn-ea"/>
                  <a:cs typeface="+mn-cs"/>
                </a:defRPr>
              </a:lvl9pPr>
            </a:lstStyle>
            <a:p>
              <a:pPr eaLnBrk="0" hangingPunct="0"/>
              <a:endParaRPr lang="en-US"/>
            </a:p>
          </p:txBody>
        </p:sp>
        <p:pic>
          <p:nvPicPr>
            <p:cNvPr id="6" name="Picture 5" descr="s302">
              <a:extLst>
                <a:ext uri="{FF2B5EF4-FFF2-40B4-BE49-F238E27FC236}">
                  <a16:creationId xmlns:a16="http://schemas.microsoft.com/office/drawing/2014/main" id="{45B7BF72-C6D3-5145-A7E8-6C33475457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 y="871"/>
              <a:ext cx="1168"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s174">
              <a:extLst>
                <a:ext uri="{FF2B5EF4-FFF2-40B4-BE49-F238E27FC236}">
                  <a16:creationId xmlns:a16="http://schemas.microsoft.com/office/drawing/2014/main" id="{26AA53F4-61C4-2D4D-9BDC-918B36201A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 y="993"/>
              <a:ext cx="1099" cy="9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s229">
              <a:extLst>
                <a:ext uri="{FF2B5EF4-FFF2-40B4-BE49-F238E27FC236}">
                  <a16:creationId xmlns:a16="http://schemas.microsoft.com/office/drawing/2014/main" id="{69362E0B-96DC-CC42-8E07-D500ECF0F0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6" y="3201"/>
              <a:ext cx="1125" cy="1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s232">
              <a:extLst>
                <a:ext uri="{FF2B5EF4-FFF2-40B4-BE49-F238E27FC236}">
                  <a16:creationId xmlns:a16="http://schemas.microsoft.com/office/drawing/2014/main" id="{D93BC5F1-F914-784C-AA66-B997771C59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 y="2094"/>
              <a:ext cx="1121" cy="1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9" descr="s263">
              <a:extLst>
                <a:ext uri="{FF2B5EF4-FFF2-40B4-BE49-F238E27FC236}">
                  <a16:creationId xmlns:a16="http://schemas.microsoft.com/office/drawing/2014/main" id="{E45B277B-54BE-1347-BAA0-68D8EAA186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6" y="2071"/>
              <a:ext cx="1136" cy="1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descr="s269">
              <a:extLst>
                <a:ext uri="{FF2B5EF4-FFF2-40B4-BE49-F238E27FC236}">
                  <a16:creationId xmlns:a16="http://schemas.microsoft.com/office/drawing/2014/main" id="{28AE47EF-1C91-D64B-A161-B5DC46A431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0" y="2164"/>
              <a:ext cx="1073" cy="9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descr="s301">
              <a:extLst>
                <a:ext uri="{FF2B5EF4-FFF2-40B4-BE49-F238E27FC236}">
                  <a16:creationId xmlns:a16="http://schemas.microsoft.com/office/drawing/2014/main" id="{8E666905-5E28-4741-A4C9-991EB5222C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2" y="946"/>
              <a:ext cx="1173" cy="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descr="s219">
              <a:extLst>
                <a:ext uri="{FF2B5EF4-FFF2-40B4-BE49-F238E27FC236}">
                  <a16:creationId xmlns:a16="http://schemas.microsoft.com/office/drawing/2014/main" id="{327E5C36-445B-B041-B8EB-90C4DF5A38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2" y="3231"/>
              <a:ext cx="1151" cy="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descr="s269">
              <a:extLst>
                <a:ext uri="{FF2B5EF4-FFF2-40B4-BE49-F238E27FC236}">
                  <a16:creationId xmlns:a16="http://schemas.microsoft.com/office/drawing/2014/main" id="{B94A0A38-37E0-0D47-973F-54E30A4231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7" y="3252"/>
              <a:ext cx="1075" cy="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0832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31BA-3209-604B-85F1-8F5B28DAD9BF}"/>
              </a:ext>
            </a:extLst>
          </p:cNvPr>
          <p:cNvSpPr>
            <a:spLocks noGrp="1"/>
          </p:cNvSpPr>
          <p:nvPr>
            <p:ph type="title"/>
          </p:nvPr>
        </p:nvSpPr>
        <p:spPr/>
        <p:txBody>
          <a:bodyPr/>
          <a:lstStyle/>
          <a:p>
            <a:r>
              <a:rPr lang="en-GB" b="1" dirty="0" err="1"/>
              <a:t>Tailrach</a:t>
            </a:r>
            <a:r>
              <a:rPr lang="en-GB" b="1" dirty="0"/>
              <a:t> Atlas</a:t>
            </a:r>
          </a:p>
        </p:txBody>
      </p:sp>
      <p:pic>
        <p:nvPicPr>
          <p:cNvPr id="4" name="Picture 3" descr="Brett_mnitalcor">
            <a:extLst>
              <a:ext uri="{FF2B5EF4-FFF2-40B4-BE49-F238E27FC236}">
                <a16:creationId xmlns:a16="http://schemas.microsoft.com/office/drawing/2014/main" id="{C670050E-E863-BE4D-90CC-17B758476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429"/>
          <a:stretch>
            <a:fillRect/>
          </a:stretch>
        </p:blipFill>
        <p:spPr bwMode="auto">
          <a:xfrm>
            <a:off x="5708924" y="846194"/>
            <a:ext cx="6023943" cy="5330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5679E750-E470-164A-A4E6-DE26699F0E16}"/>
              </a:ext>
            </a:extLst>
          </p:cNvPr>
          <p:cNvSpPr>
            <a:spLocks noGrp="1"/>
          </p:cNvSpPr>
          <p:nvPr>
            <p:ph idx="1"/>
          </p:nvPr>
        </p:nvSpPr>
        <p:spPr>
          <a:xfrm>
            <a:off x="459133" y="1825625"/>
            <a:ext cx="5146537" cy="4351338"/>
          </a:xfrm>
        </p:spPr>
        <p:txBody>
          <a:bodyPr/>
          <a:lstStyle/>
          <a:p>
            <a:r>
              <a:rPr lang="en-IN" dirty="0"/>
              <a:t>Based on single post-mortem dissection</a:t>
            </a:r>
          </a:p>
          <a:p>
            <a:r>
              <a:rPr lang="en-IN" dirty="0"/>
              <a:t>Uses </a:t>
            </a:r>
            <a:r>
              <a:rPr lang="en-IN" dirty="0" err="1"/>
              <a:t>Broodman</a:t>
            </a:r>
            <a:r>
              <a:rPr lang="en-IN" dirty="0"/>
              <a:t> areas as labels for brain regions</a:t>
            </a:r>
          </a:p>
          <a:p>
            <a:r>
              <a:rPr lang="en-IN" dirty="0"/>
              <a:t>Anchors; Anterior Commissure – Posterior Commissure (AC-PC)</a:t>
            </a:r>
          </a:p>
          <a:p>
            <a:r>
              <a:rPr lang="en-IN" dirty="0" err="1"/>
              <a:t>Talaraich</a:t>
            </a:r>
            <a:r>
              <a:rPr lang="en-IN" dirty="0"/>
              <a:t> &amp; </a:t>
            </a:r>
            <a:r>
              <a:rPr lang="en-IN" dirty="0" err="1"/>
              <a:t>Tournoux</a:t>
            </a:r>
            <a:r>
              <a:rPr lang="en-IN" dirty="0"/>
              <a:t>, 1988</a:t>
            </a:r>
            <a:endParaRPr lang="en-GB" dirty="0"/>
          </a:p>
        </p:txBody>
      </p:sp>
    </p:spTree>
    <p:extLst>
      <p:ext uri="{BB962C8B-B14F-4D97-AF65-F5344CB8AC3E}">
        <p14:creationId xmlns:p14="http://schemas.microsoft.com/office/powerpoint/2010/main" val="3264234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1B10-D812-224D-B11A-3B8DC3E41FCB}"/>
              </a:ext>
            </a:extLst>
          </p:cNvPr>
          <p:cNvSpPr>
            <a:spLocks noGrp="1"/>
          </p:cNvSpPr>
          <p:nvPr>
            <p:ph type="title"/>
          </p:nvPr>
        </p:nvSpPr>
        <p:spPr/>
        <p:txBody>
          <a:bodyPr>
            <a:normAutofit/>
          </a:bodyPr>
          <a:lstStyle/>
          <a:p>
            <a:r>
              <a:rPr lang="en-GB" b="1" dirty="0"/>
              <a:t>Montreal Neurological Institute </a:t>
            </a:r>
            <a:br>
              <a:rPr lang="en-GB" b="1" dirty="0"/>
            </a:br>
            <a:r>
              <a:rPr lang="en-GB" b="1" dirty="0"/>
              <a:t>Template MNI152</a:t>
            </a:r>
          </a:p>
        </p:txBody>
      </p:sp>
      <p:sp>
        <p:nvSpPr>
          <p:cNvPr id="3" name="Content Placeholder 2">
            <a:extLst>
              <a:ext uri="{FF2B5EF4-FFF2-40B4-BE49-F238E27FC236}">
                <a16:creationId xmlns:a16="http://schemas.microsoft.com/office/drawing/2014/main" id="{B5D5CE11-B6C8-5A4A-A428-9A7550CEE7EB}"/>
              </a:ext>
            </a:extLst>
          </p:cNvPr>
          <p:cNvSpPr>
            <a:spLocks noGrp="1"/>
          </p:cNvSpPr>
          <p:nvPr>
            <p:ph idx="1"/>
          </p:nvPr>
        </p:nvSpPr>
        <p:spPr>
          <a:xfrm>
            <a:off x="626041" y="1916112"/>
            <a:ext cx="7568390" cy="4351338"/>
          </a:xfrm>
        </p:spPr>
        <p:txBody>
          <a:bodyPr>
            <a:normAutofit fontScale="92500" lnSpcReduction="10000"/>
          </a:bodyPr>
          <a:lstStyle/>
          <a:p>
            <a:r>
              <a:rPr lang="en-GB" dirty="0"/>
              <a:t>Replaced </a:t>
            </a:r>
            <a:r>
              <a:rPr lang="en-GB" dirty="0" err="1"/>
              <a:t>Tailrach</a:t>
            </a:r>
            <a:endParaRPr lang="en-GB" dirty="0"/>
          </a:p>
          <a:p>
            <a:pPr lvl="1"/>
            <a:r>
              <a:rPr lang="en-GB" dirty="0"/>
              <a:t>Different templates (e.g., Colin27,</a:t>
            </a:r>
            <a:br>
              <a:rPr lang="en-GB" dirty="0"/>
            </a:br>
            <a:r>
              <a:rPr lang="en-GB" dirty="0"/>
              <a:t> MNI305)</a:t>
            </a:r>
          </a:p>
          <a:p>
            <a:r>
              <a:rPr lang="en-GB" dirty="0"/>
              <a:t>Average structural scan of 152 </a:t>
            </a:r>
            <a:br>
              <a:rPr lang="en-GB" dirty="0"/>
            </a:br>
            <a:r>
              <a:rPr lang="en-GB" dirty="0"/>
              <a:t>brains</a:t>
            </a:r>
          </a:p>
          <a:p>
            <a:r>
              <a:rPr lang="en-GB" dirty="0"/>
              <a:t>Standard template in SPM</a:t>
            </a:r>
          </a:p>
          <a:p>
            <a:r>
              <a:rPr lang="en-GB" dirty="0"/>
              <a:t>Represents what’s ‘common’;</a:t>
            </a:r>
          </a:p>
          <a:p>
            <a:pPr lvl="1"/>
            <a:r>
              <a:rPr lang="en-GB" dirty="0"/>
              <a:t>E.g., Insular &amp; ventricles are sharp.</a:t>
            </a:r>
          </a:p>
          <a:p>
            <a:pPr lvl="1"/>
            <a:r>
              <a:rPr lang="en-GB" dirty="0"/>
              <a:t>Parietal lobe less defined</a:t>
            </a:r>
          </a:p>
          <a:p>
            <a:r>
              <a:rPr lang="en-GB" dirty="0"/>
              <a:t>Can refer to locations with reference to anchor point; AC-PC line.</a:t>
            </a:r>
          </a:p>
        </p:txBody>
      </p:sp>
      <p:pic>
        <p:nvPicPr>
          <p:cNvPr id="4" name="Content Placeholder 5" descr="A picture containing text&#10;&#10;Description automatically generated">
            <a:extLst>
              <a:ext uri="{FF2B5EF4-FFF2-40B4-BE49-F238E27FC236}">
                <a16:creationId xmlns:a16="http://schemas.microsoft.com/office/drawing/2014/main" id="{B94CA957-61DD-CB44-A087-2B01A6EB1FAA}"/>
              </a:ext>
            </a:extLst>
          </p:cNvPr>
          <p:cNvPicPr>
            <a:picLocks noChangeAspect="1"/>
          </p:cNvPicPr>
          <p:nvPr/>
        </p:nvPicPr>
        <p:blipFill rotWithShape="1">
          <a:blip r:embed="rId3">
            <a:extLst>
              <a:ext uri="{28A0092B-C50C-407E-A947-70E740481C1C}">
                <a14:useLocalDpi xmlns:a14="http://schemas.microsoft.com/office/drawing/2010/main" val="0"/>
              </a:ext>
            </a:extLst>
          </a:blip>
          <a:srcRect l="12044" r="2782" b="1760"/>
          <a:stretch/>
        </p:blipFill>
        <p:spPr>
          <a:xfrm>
            <a:off x="8460490" y="365125"/>
            <a:ext cx="3731510" cy="6127750"/>
          </a:xfrm>
          <a:prstGeom prst="rect">
            <a:avLst/>
          </a:prstGeom>
        </p:spPr>
      </p:pic>
      <p:pic>
        <p:nvPicPr>
          <p:cNvPr id="1026" name="Picture 2" descr="Magnetism - Questions and Answers ​in MRI">
            <a:extLst>
              <a:ext uri="{FF2B5EF4-FFF2-40B4-BE49-F238E27FC236}">
                <a16:creationId xmlns:a16="http://schemas.microsoft.com/office/drawing/2014/main" id="{374F340C-3027-0F42-A46D-E2E526030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097" y="1170050"/>
            <a:ext cx="3188174" cy="240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8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3A1E-A132-BD45-B81B-9DF6EEFB94CC}"/>
              </a:ext>
            </a:extLst>
          </p:cNvPr>
          <p:cNvSpPr>
            <a:spLocks noGrp="1"/>
          </p:cNvSpPr>
          <p:nvPr>
            <p:ph type="title"/>
          </p:nvPr>
        </p:nvSpPr>
        <p:spPr/>
        <p:txBody>
          <a:bodyPr/>
          <a:lstStyle/>
          <a:p>
            <a:r>
              <a:rPr lang="en-GB" b="1" dirty="0"/>
              <a:t>Linear Transformations</a:t>
            </a:r>
          </a:p>
        </p:txBody>
      </p:sp>
      <p:sp>
        <p:nvSpPr>
          <p:cNvPr id="3" name="Content Placeholder 2">
            <a:extLst>
              <a:ext uri="{FF2B5EF4-FFF2-40B4-BE49-F238E27FC236}">
                <a16:creationId xmlns:a16="http://schemas.microsoft.com/office/drawing/2014/main" id="{E8373347-86C7-364B-85A9-CE2DF450E64E}"/>
              </a:ext>
            </a:extLst>
          </p:cNvPr>
          <p:cNvSpPr>
            <a:spLocks noGrp="1"/>
          </p:cNvSpPr>
          <p:nvPr>
            <p:ph idx="1"/>
          </p:nvPr>
        </p:nvSpPr>
        <p:spPr>
          <a:xfrm>
            <a:off x="838200" y="1825625"/>
            <a:ext cx="7285892" cy="4351338"/>
          </a:xfrm>
        </p:spPr>
        <p:txBody>
          <a:bodyPr/>
          <a:lstStyle/>
          <a:p>
            <a:r>
              <a:rPr lang="en-GB" dirty="0"/>
              <a:t>Firstly, </a:t>
            </a:r>
            <a:r>
              <a:rPr lang="en-GB" b="1" dirty="0"/>
              <a:t>linear (affine transformations)</a:t>
            </a:r>
            <a:r>
              <a:rPr lang="en-GB" dirty="0"/>
              <a:t> are used. </a:t>
            </a:r>
          </a:p>
          <a:p>
            <a:r>
              <a:rPr lang="en-GB" dirty="0"/>
              <a:t>Linear refers to equal transformations in opposite directions</a:t>
            </a:r>
          </a:p>
          <a:p>
            <a:r>
              <a:rPr lang="en-GB" dirty="0"/>
              <a:t>12 Degrees of Freedom (DOG). 3 axes. </a:t>
            </a:r>
          </a:p>
        </p:txBody>
      </p:sp>
      <p:pic>
        <p:nvPicPr>
          <p:cNvPr id="5" name="Picture 4" descr="Diagram&#10;&#10;Description automatically generated">
            <a:extLst>
              <a:ext uri="{FF2B5EF4-FFF2-40B4-BE49-F238E27FC236}">
                <a16:creationId xmlns:a16="http://schemas.microsoft.com/office/drawing/2014/main" id="{A7533637-EC9E-2546-A023-E55893E27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620" y="4462580"/>
            <a:ext cx="9004888" cy="2095293"/>
          </a:xfrm>
          <a:prstGeom prst="rect">
            <a:avLst/>
          </a:prstGeom>
        </p:spPr>
      </p:pic>
      <p:pic>
        <p:nvPicPr>
          <p:cNvPr id="9" name="Picture 8" descr="Shape, square, polygon&#10;&#10;Description automatically generated">
            <a:extLst>
              <a:ext uri="{FF2B5EF4-FFF2-40B4-BE49-F238E27FC236}">
                <a16:creationId xmlns:a16="http://schemas.microsoft.com/office/drawing/2014/main" id="{9FCFEC14-6A97-C94D-9863-029EAF85E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5" y="4002157"/>
            <a:ext cx="3048735" cy="2704893"/>
          </a:xfrm>
          <a:prstGeom prst="rect">
            <a:avLst/>
          </a:prstGeom>
        </p:spPr>
      </p:pic>
      <p:pic>
        <p:nvPicPr>
          <p:cNvPr id="10" name="Picture 9">
            <a:extLst>
              <a:ext uri="{FF2B5EF4-FFF2-40B4-BE49-F238E27FC236}">
                <a16:creationId xmlns:a16="http://schemas.microsoft.com/office/drawing/2014/main" id="{63252D20-ECDB-0F43-A893-0BB12F137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123" y="24314"/>
            <a:ext cx="2852531" cy="4425079"/>
          </a:xfrm>
          <a:prstGeom prst="rect">
            <a:avLst/>
          </a:prstGeom>
        </p:spPr>
      </p:pic>
      <p:sp>
        <p:nvSpPr>
          <p:cNvPr id="11" name="TextBox 10">
            <a:extLst>
              <a:ext uri="{FF2B5EF4-FFF2-40B4-BE49-F238E27FC236}">
                <a16:creationId xmlns:a16="http://schemas.microsoft.com/office/drawing/2014/main" id="{136EB840-C466-AE4C-8D75-038FC823F092}"/>
              </a:ext>
            </a:extLst>
          </p:cNvPr>
          <p:cNvSpPr txBox="1"/>
          <p:nvPr/>
        </p:nvSpPr>
        <p:spPr>
          <a:xfrm>
            <a:off x="2075743" y="6245385"/>
            <a:ext cx="1180412" cy="461665"/>
          </a:xfrm>
          <a:prstGeom prst="rect">
            <a:avLst/>
          </a:prstGeom>
          <a:solidFill>
            <a:schemeClr val="bg1"/>
          </a:solidFill>
        </p:spPr>
        <p:txBody>
          <a:bodyPr wrap="square" rtlCol="0">
            <a:spAutoFit/>
          </a:bodyPr>
          <a:lstStyle/>
          <a:p>
            <a:r>
              <a:rPr lang="en-GB" sz="2400" dirty="0">
                <a:latin typeface="+mj-lt"/>
              </a:rPr>
              <a:t>zoom</a:t>
            </a:r>
          </a:p>
        </p:txBody>
      </p:sp>
      <p:sp>
        <p:nvSpPr>
          <p:cNvPr id="12" name="Rectangle 11">
            <a:extLst>
              <a:ext uri="{FF2B5EF4-FFF2-40B4-BE49-F238E27FC236}">
                <a16:creationId xmlns:a16="http://schemas.microsoft.com/office/drawing/2014/main" id="{8EB15EFD-0C0F-7042-8464-F7EF2A3CB692}"/>
              </a:ext>
            </a:extLst>
          </p:cNvPr>
          <p:cNvSpPr/>
          <p:nvPr/>
        </p:nvSpPr>
        <p:spPr>
          <a:xfrm>
            <a:off x="3074620" y="6176963"/>
            <a:ext cx="1831917" cy="357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9381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AED1-651C-9F44-ABCA-F45BB348D982}"/>
              </a:ext>
            </a:extLst>
          </p:cNvPr>
          <p:cNvSpPr>
            <a:spLocks noGrp="1"/>
          </p:cNvSpPr>
          <p:nvPr>
            <p:ph type="title"/>
          </p:nvPr>
        </p:nvSpPr>
        <p:spPr/>
        <p:txBody>
          <a:bodyPr/>
          <a:lstStyle/>
          <a:p>
            <a:r>
              <a:rPr lang="en-GB" b="1" dirty="0"/>
              <a:t>Non-Linear Transformations</a:t>
            </a:r>
          </a:p>
        </p:txBody>
      </p:sp>
      <p:sp>
        <p:nvSpPr>
          <p:cNvPr id="3" name="Content Placeholder 2">
            <a:extLst>
              <a:ext uri="{FF2B5EF4-FFF2-40B4-BE49-F238E27FC236}">
                <a16:creationId xmlns:a16="http://schemas.microsoft.com/office/drawing/2014/main" id="{5ACBAEEE-FD46-6D40-8440-27856DF6F04F}"/>
              </a:ext>
            </a:extLst>
          </p:cNvPr>
          <p:cNvSpPr>
            <a:spLocks noGrp="1"/>
          </p:cNvSpPr>
          <p:nvPr>
            <p:ph idx="1"/>
          </p:nvPr>
        </p:nvSpPr>
        <p:spPr>
          <a:xfrm>
            <a:off x="824189" y="1412682"/>
            <a:ext cx="11181522" cy="4351338"/>
          </a:xfrm>
        </p:spPr>
        <p:txBody>
          <a:bodyPr/>
          <a:lstStyle/>
          <a:p>
            <a:r>
              <a:rPr lang="en-GB" dirty="0"/>
              <a:t>Secondly, </a:t>
            </a:r>
            <a:r>
              <a:rPr lang="en-GB" b="1" dirty="0"/>
              <a:t>non-linear transformations (warping)</a:t>
            </a:r>
            <a:r>
              <a:rPr lang="en-GB" dirty="0"/>
              <a:t> are subsequently used.</a:t>
            </a:r>
          </a:p>
          <a:p>
            <a:r>
              <a:rPr lang="en-GB" dirty="0"/>
              <a:t>1000s DOFs.  </a:t>
            </a:r>
          </a:p>
          <a:p>
            <a:r>
              <a:rPr lang="en-GB" dirty="0"/>
              <a:t>Small scale changes.</a:t>
            </a:r>
          </a:p>
          <a:p>
            <a:r>
              <a:rPr lang="en-GB" dirty="0"/>
              <a:t>Moves voxels to template locations.</a:t>
            </a:r>
          </a:p>
          <a:p>
            <a:r>
              <a:rPr lang="en-GB" dirty="0"/>
              <a:t>Regularisation prevents overfitting</a:t>
            </a:r>
          </a:p>
          <a:p>
            <a:endParaRPr lang="en-GB" dirty="0"/>
          </a:p>
        </p:txBody>
      </p:sp>
      <p:pic>
        <p:nvPicPr>
          <p:cNvPr id="7" name="Picture 6">
            <a:extLst>
              <a:ext uri="{FF2B5EF4-FFF2-40B4-BE49-F238E27FC236}">
                <a16:creationId xmlns:a16="http://schemas.microsoft.com/office/drawing/2014/main" id="{C34EFE91-716E-6F4E-9332-CB90C1B799BE}"/>
              </a:ext>
            </a:extLst>
          </p:cNvPr>
          <p:cNvPicPr>
            <a:picLocks noChangeAspect="1"/>
          </p:cNvPicPr>
          <p:nvPr/>
        </p:nvPicPr>
        <p:blipFill rotWithShape="1">
          <a:blip r:embed="rId3">
            <a:extLst>
              <a:ext uri="{28A0092B-C50C-407E-A947-70E740481C1C}">
                <a14:useLocalDpi xmlns:a14="http://schemas.microsoft.com/office/drawing/2010/main" val="0"/>
              </a:ext>
            </a:extLst>
          </a:blip>
          <a:srcRect l="7003" r="10562"/>
          <a:stretch/>
        </p:blipFill>
        <p:spPr>
          <a:xfrm>
            <a:off x="6353908" y="3588352"/>
            <a:ext cx="2897888" cy="321102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C6B4B83-74A2-4D46-A679-4FA36F3068D7}"/>
              </a:ext>
            </a:extLst>
          </p:cNvPr>
          <p:cNvPicPr>
            <a:picLocks noChangeAspect="1"/>
          </p:cNvPicPr>
          <p:nvPr/>
        </p:nvPicPr>
        <p:blipFill rotWithShape="1">
          <a:blip r:embed="rId4">
            <a:extLst>
              <a:ext uri="{28A0092B-C50C-407E-A947-70E740481C1C}">
                <a14:useLocalDpi xmlns:a14="http://schemas.microsoft.com/office/drawing/2010/main" val="0"/>
              </a:ext>
            </a:extLst>
          </a:blip>
          <a:srcRect r="5828"/>
          <a:stretch/>
        </p:blipFill>
        <p:spPr>
          <a:xfrm>
            <a:off x="9158011" y="3588352"/>
            <a:ext cx="2779649" cy="3211030"/>
          </a:xfrm>
          <a:prstGeom prst="rect">
            <a:avLst/>
          </a:prstGeom>
        </p:spPr>
      </p:pic>
      <p:pic>
        <p:nvPicPr>
          <p:cNvPr id="11" name="Picture 10" descr="A picture containing text, echinoderm, invertebrate, coin&#10;&#10;Description automatically generated">
            <a:extLst>
              <a:ext uri="{FF2B5EF4-FFF2-40B4-BE49-F238E27FC236}">
                <a16:creationId xmlns:a16="http://schemas.microsoft.com/office/drawing/2014/main" id="{A0C87164-EF60-E545-97A7-249789D72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6" y="4267200"/>
            <a:ext cx="6272833" cy="2590800"/>
          </a:xfrm>
          <a:prstGeom prst="rect">
            <a:avLst/>
          </a:prstGeom>
        </p:spPr>
      </p:pic>
    </p:spTree>
    <p:extLst>
      <p:ext uri="{BB962C8B-B14F-4D97-AF65-F5344CB8AC3E}">
        <p14:creationId xmlns:p14="http://schemas.microsoft.com/office/powerpoint/2010/main" val="182904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761F-F044-5F48-87E6-7592D9B8E194}"/>
              </a:ext>
            </a:extLst>
          </p:cNvPr>
          <p:cNvSpPr>
            <a:spLocks noGrp="1"/>
          </p:cNvSpPr>
          <p:nvPr>
            <p:ph type="title"/>
          </p:nvPr>
        </p:nvSpPr>
        <p:spPr/>
        <p:txBody>
          <a:bodyPr/>
          <a:lstStyle/>
          <a:p>
            <a:r>
              <a:rPr lang="en-GB" b="1" dirty="0"/>
              <a:t>SPM Demo: How to Normalise</a:t>
            </a:r>
          </a:p>
        </p:txBody>
      </p:sp>
      <p:pic>
        <p:nvPicPr>
          <p:cNvPr id="9" name="Content Placeholder 8" descr="Graphical user interface, application&#10;&#10;Description automatically generated">
            <a:extLst>
              <a:ext uri="{FF2B5EF4-FFF2-40B4-BE49-F238E27FC236}">
                <a16:creationId xmlns:a16="http://schemas.microsoft.com/office/drawing/2014/main" id="{2C1DAD88-6CE4-7648-ABED-CEAF8E0E79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169" y="2581938"/>
            <a:ext cx="3525456" cy="3956979"/>
          </a:xfrm>
        </p:spPr>
      </p:pic>
      <p:pic>
        <p:nvPicPr>
          <p:cNvPr id="11" name="Picture 10" descr="Graphical user interface, text, application&#10;&#10;Description automatically generated">
            <a:extLst>
              <a:ext uri="{FF2B5EF4-FFF2-40B4-BE49-F238E27FC236}">
                <a16:creationId xmlns:a16="http://schemas.microsoft.com/office/drawing/2014/main" id="{3A65D65F-D5C3-CC4A-86BF-67164AA81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656" y="2525089"/>
            <a:ext cx="4527542" cy="3968511"/>
          </a:xfrm>
          <a:prstGeom prst="rect">
            <a:avLst/>
          </a:prstGeom>
        </p:spPr>
      </p:pic>
      <p:sp>
        <p:nvSpPr>
          <p:cNvPr id="14" name="Oval 13">
            <a:extLst>
              <a:ext uri="{FF2B5EF4-FFF2-40B4-BE49-F238E27FC236}">
                <a16:creationId xmlns:a16="http://schemas.microsoft.com/office/drawing/2014/main" id="{AFED6C9A-0377-3348-91C9-9B8803C0D402}"/>
              </a:ext>
            </a:extLst>
          </p:cNvPr>
          <p:cNvSpPr/>
          <p:nvPr/>
        </p:nvSpPr>
        <p:spPr>
          <a:xfrm>
            <a:off x="2470363" y="3429000"/>
            <a:ext cx="2116006" cy="340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5B9BD7-3306-6C49-A7AB-15A0E9F6EBB3}"/>
              </a:ext>
            </a:extLst>
          </p:cNvPr>
          <p:cNvSpPr/>
          <p:nvPr/>
        </p:nvSpPr>
        <p:spPr>
          <a:xfrm>
            <a:off x="8194210" y="4462913"/>
            <a:ext cx="1899138" cy="3165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a:extLst>
              <a:ext uri="{FF2B5EF4-FFF2-40B4-BE49-F238E27FC236}">
                <a16:creationId xmlns:a16="http://schemas.microsoft.com/office/drawing/2014/main" id="{BCAB933D-F030-AC48-8E94-A1E7DE0D8B05}"/>
              </a:ext>
            </a:extLst>
          </p:cNvPr>
          <p:cNvSpPr/>
          <p:nvPr/>
        </p:nvSpPr>
        <p:spPr>
          <a:xfrm>
            <a:off x="5228492" y="4149968"/>
            <a:ext cx="1878885" cy="3246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82082F2-2765-314E-BD83-6CA4DFAB8006}"/>
              </a:ext>
            </a:extLst>
          </p:cNvPr>
          <p:cNvSpPr txBox="1"/>
          <p:nvPr/>
        </p:nvSpPr>
        <p:spPr>
          <a:xfrm>
            <a:off x="838200" y="1430215"/>
            <a:ext cx="11060723" cy="646331"/>
          </a:xfrm>
          <a:prstGeom prst="rect">
            <a:avLst/>
          </a:prstGeom>
          <a:noFill/>
        </p:spPr>
        <p:txBody>
          <a:bodyPr wrap="square" rtlCol="0">
            <a:spAutoFit/>
          </a:bodyPr>
          <a:lstStyle/>
          <a:p>
            <a:pPr marL="285750" indent="-285750">
              <a:buFont typeface="Arial" panose="020B0604020202020204" pitchFamily="34" charset="0"/>
              <a:buChar char="•"/>
            </a:pPr>
            <a:r>
              <a:rPr lang="en-GB" dirty="0"/>
              <a:t>Use Normalise, Estimate &amp; Write tool.</a:t>
            </a:r>
          </a:p>
          <a:p>
            <a:pPr marL="285750" indent="-285750">
              <a:buFont typeface="Arial" panose="020B0604020202020204" pitchFamily="34" charset="0"/>
              <a:buChar char="•"/>
            </a:pPr>
            <a:r>
              <a:rPr lang="en-GB" dirty="0"/>
              <a:t>In the ‘Data’ section, click on New: Subject.</a:t>
            </a:r>
          </a:p>
        </p:txBody>
      </p:sp>
    </p:spTree>
    <p:extLst>
      <p:ext uri="{BB962C8B-B14F-4D97-AF65-F5344CB8AC3E}">
        <p14:creationId xmlns:p14="http://schemas.microsoft.com/office/powerpoint/2010/main" val="2149577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3BCD-4744-244F-AB7A-E96EC8206B91}"/>
              </a:ext>
            </a:extLst>
          </p:cNvPr>
          <p:cNvSpPr>
            <a:spLocks noGrp="1"/>
          </p:cNvSpPr>
          <p:nvPr>
            <p:ph type="title"/>
          </p:nvPr>
        </p:nvSpPr>
        <p:spPr>
          <a:xfrm>
            <a:off x="838200" y="154111"/>
            <a:ext cx="10515600" cy="1325563"/>
          </a:xfrm>
        </p:spPr>
        <p:txBody>
          <a:bodyPr/>
          <a:lstStyle/>
          <a:p>
            <a:r>
              <a:rPr lang="en-GB" b="1" dirty="0"/>
              <a:t>SPM Demo: How to Normalise</a:t>
            </a:r>
          </a:p>
        </p:txBody>
      </p:sp>
      <p:pic>
        <p:nvPicPr>
          <p:cNvPr id="4" name="Picture 3" descr="Graphical user interface, text, application&#10;&#10;Description automatically generated">
            <a:extLst>
              <a:ext uri="{FF2B5EF4-FFF2-40B4-BE49-F238E27FC236}">
                <a16:creationId xmlns:a16="http://schemas.microsoft.com/office/drawing/2014/main" id="{9ABC1698-49AA-364F-A2F3-2B39ED8E52CC}"/>
              </a:ext>
            </a:extLst>
          </p:cNvPr>
          <p:cNvPicPr>
            <a:picLocks noChangeAspect="1"/>
          </p:cNvPicPr>
          <p:nvPr/>
        </p:nvPicPr>
        <p:blipFill rotWithShape="1">
          <a:blip r:embed="rId3">
            <a:extLst>
              <a:ext uri="{28A0092B-C50C-407E-A947-70E740481C1C}">
                <a14:useLocalDpi xmlns:a14="http://schemas.microsoft.com/office/drawing/2010/main" val="0"/>
              </a:ext>
            </a:extLst>
          </a:blip>
          <a:srcRect l="27658" r="-343"/>
          <a:stretch/>
        </p:blipFill>
        <p:spPr>
          <a:xfrm>
            <a:off x="6914762" y="1379606"/>
            <a:ext cx="4956594" cy="4552271"/>
          </a:xfrm>
          <a:prstGeom prst="rect">
            <a:avLst/>
          </a:prstGeom>
        </p:spPr>
      </p:pic>
      <p:sp>
        <p:nvSpPr>
          <p:cNvPr id="7" name="TextBox 6">
            <a:extLst>
              <a:ext uri="{FF2B5EF4-FFF2-40B4-BE49-F238E27FC236}">
                <a16:creationId xmlns:a16="http://schemas.microsoft.com/office/drawing/2014/main" id="{79F8448E-FD15-D646-B239-E33A239D7BA1}"/>
              </a:ext>
            </a:extLst>
          </p:cNvPr>
          <p:cNvSpPr txBox="1"/>
          <p:nvPr/>
        </p:nvSpPr>
        <p:spPr>
          <a:xfrm>
            <a:off x="838200" y="1479674"/>
            <a:ext cx="5843954" cy="1521434"/>
          </a:xfrm>
          <a:prstGeom prst="rect">
            <a:avLst/>
          </a:prstGeom>
          <a:noFill/>
        </p:spPr>
        <p:txBody>
          <a:bodyPr wrap="square" rtlCol="0">
            <a:spAutoFit/>
          </a:bodyPr>
          <a:lstStyle/>
          <a:p>
            <a:pPr marL="285750" indent="-285750">
              <a:buFont typeface="Arial" panose="020B0604020202020204" pitchFamily="34" charset="0"/>
              <a:buChar char="•"/>
            </a:pPr>
            <a:r>
              <a:rPr lang="en-GB" dirty="0"/>
              <a:t>Select the </a:t>
            </a:r>
            <a:r>
              <a:rPr lang="en-GB" b="1" dirty="0">
                <a:solidFill>
                  <a:srgbClr val="FF0000"/>
                </a:solidFill>
              </a:rPr>
              <a:t>structural</a:t>
            </a:r>
            <a:r>
              <a:rPr lang="en-GB" dirty="0"/>
              <a:t> image to align.</a:t>
            </a:r>
          </a:p>
          <a:p>
            <a:endParaRPr lang="en-GB" dirty="0"/>
          </a:p>
          <a:p>
            <a:r>
              <a:rPr lang="en-GB" b="1" dirty="0"/>
              <a:t>Images to Align:</a:t>
            </a:r>
          </a:p>
          <a:p>
            <a:r>
              <a:rPr lang="en-GB" dirty="0"/>
              <a:t>The image that the template (atlas) data is warped into alignment with. </a:t>
            </a:r>
            <a:endParaRPr lang="en-GB" b="1" dirty="0"/>
          </a:p>
        </p:txBody>
      </p:sp>
      <p:pic>
        <p:nvPicPr>
          <p:cNvPr id="12" name="Picture 11" descr="Graphical user interface, text, application&#10;&#10;Description automatically generated">
            <a:extLst>
              <a:ext uri="{FF2B5EF4-FFF2-40B4-BE49-F238E27FC236}">
                <a16:creationId xmlns:a16="http://schemas.microsoft.com/office/drawing/2014/main" id="{CA4B7428-63C4-964D-B2FC-F2426128A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12" y="3617336"/>
            <a:ext cx="5403108" cy="2892003"/>
          </a:xfrm>
          <a:prstGeom prst="rect">
            <a:avLst/>
          </a:prstGeom>
        </p:spPr>
      </p:pic>
      <p:sp>
        <p:nvSpPr>
          <p:cNvPr id="13" name="Right Arrow 12">
            <a:extLst>
              <a:ext uri="{FF2B5EF4-FFF2-40B4-BE49-F238E27FC236}">
                <a16:creationId xmlns:a16="http://schemas.microsoft.com/office/drawing/2014/main" id="{E9559E2F-6AD2-144B-8B0F-130017CBB1D9}"/>
              </a:ext>
            </a:extLst>
          </p:cNvPr>
          <p:cNvSpPr/>
          <p:nvPr/>
        </p:nvSpPr>
        <p:spPr>
          <a:xfrm rot="9887722">
            <a:off x="6294163" y="4164337"/>
            <a:ext cx="1944409" cy="3246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0616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19E5-5E32-DB48-A6AA-C09C24906ED6}"/>
              </a:ext>
            </a:extLst>
          </p:cNvPr>
          <p:cNvSpPr>
            <a:spLocks noGrp="1"/>
          </p:cNvSpPr>
          <p:nvPr>
            <p:ph type="title"/>
          </p:nvPr>
        </p:nvSpPr>
        <p:spPr/>
        <p:txBody>
          <a:bodyPr/>
          <a:lstStyle/>
          <a:p>
            <a:r>
              <a:rPr lang="en-GB" b="1" dirty="0"/>
              <a:t>SPM Demo: How to Normalise</a:t>
            </a:r>
          </a:p>
        </p:txBody>
      </p:sp>
      <p:pic>
        <p:nvPicPr>
          <p:cNvPr id="7" name="Content Placeholder 6" descr="Graphical user interface, text, application&#10;&#10;Description automatically generated">
            <a:extLst>
              <a:ext uri="{FF2B5EF4-FFF2-40B4-BE49-F238E27FC236}">
                <a16:creationId xmlns:a16="http://schemas.microsoft.com/office/drawing/2014/main" id="{5B47C4D5-F4B9-8445-87F9-A74CAF1B37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7500" y="3429000"/>
            <a:ext cx="4508500" cy="3325777"/>
          </a:xfrm>
        </p:spPr>
      </p:pic>
      <p:pic>
        <p:nvPicPr>
          <p:cNvPr id="4" name="Content Placeholder 5" descr="Graphical user interface, text&#10;&#10;Description automatically generated">
            <a:extLst>
              <a:ext uri="{FF2B5EF4-FFF2-40B4-BE49-F238E27FC236}">
                <a16:creationId xmlns:a16="http://schemas.microsoft.com/office/drawing/2014/main" id="{E100AE49-076C-DF4D-906F-B9446C860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231" y="1474637"/>
            <a:ext cx="4717654" cy="4854115"/>
          </a:xfrm>
          <a:prstGeom prst="rect">
            <a:avLst/>
          </a:prstGeom>
        </p:spPr>
      </p:pic>
      <p:sp>
        <p:nvSpPr>
          <p:cNvPr id="5" name="TextBox 4">
            <a:extLst>
              <a:ext uri="{FF2B5EF4-FFF2-40B4-BE49-F238E27FC236}">
                <a16:creationId xmlns:a16="http://schemas.microsoft.com/office/drawing/2014/main" id="{F59A617D-85C6-A749-88ED-FDB7E069A42A}"/>
              </a:ext>
            </a:extLst>
          </p:cNvPr>
          <p:cNvSpPr txBox="1"/>
          <p:nvPr/>
        </p:nvSpPr>
        <p:spPr>
          <a:xfrm>
            <a:off x="838200" y="1690688"/>
            <a:ext cx="4379806" cy="1477328"/>
          </a:xfrm>
          <a:prstGeom prst="rect">
            <a:avLst/>
          </a:prstGeom>
          <a:noFill/>
        </p:spPr>
        <p:txBody>
          <a:bodyPr wrap="square" rtlCol="0">
            <a:spAutoFit/>
          </a:bodyPr>
          <a:lstStyle/>
          <a:p>
            <a:pPr marL="285750" indent="-285750">
              <a:buFont typeface="Arial" panose="020B0604020202020204" pitchFamily="34" charset="0"/>
              <a:buChar char="•"/>
            </a:pPr>
            <a:r>
              <a:rPr lang="en-GB" dirty="0"/>
              <a:t>Select the </a:t>
            </a:r>
            <a:r>
              <a:rPr lang="en-GB" b="1" dirty="0">
                <a:solidFill>
                  <a:srgbClr val="FF0000"/>
                </a:solidFill>
              </a:rPr>
              <a:t>functional</a:t>
            </a:r>
            <a:r>
              <a:rPr lang="en-GB" dirty="0"/>
              <a:t> images to write.</a:t>
            </a:r>
          </a:p>
          <a:p>
            <a:endParaRPr lang="en-GB" b="1" dirty="0"/>
          </a:p>
          <a:p>
            <a:r>
              <a:rPr lang="en-GB" b="1" dirty="0"/>
              <a:t>Images to Write:</a:t>
            </a:r>
          </a:p>
          <a:p>
            <a:r>
              <a:rPr lang="en-GB" dirty="0"/>
              <a:t>These are the images for warping according to the estimated parameters. </a:t>
            </a:r>
            <a:endParaRPr lang="en-GB" b="1" dirty="0"/>
          </a:p>
        </p:txBody>
      </p:sp>
      <p:sp>
        <p:nvSpPr>
          <p:cNvPr id="8" name="Right Arrow 7">
            <a:extLst>
              <a:ext uri="{FF2B5EF4-FFF2-40B4-BE49-F238E27FC236}">
                <a16:creationId xmlns:a16="http://schemas.microsoft.com/office/drawing/2014/main" id="{18F7E7AC-893A-854D-968B-A7FE7A4FE070}"/>
              </a:ext>
            </a:extLst>
          </p:cNvPr>
          <p:cNvSpPr/>
          <p:nvPr/>
        </p:nvSpPr>
        <p:spPr>
          <a:xfrm rot="10449588">
            <a:off x="6270717" y="4258121"/>
            <a:ext cx="1944409" cy="3246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5047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4F9F-11AB-4099-AD2A-A87368714C55}"/>
              </a:ext>
            </a:extLst>
          </p:cNvPr>
          <p:cNvSpPr>
            <a:spLocks noGrp="1"/>
          </p:cNvSpPr>
          <p:nvPr>
            <p:ph type="title"/>
          </p:nvPr>
        </p:nvSpPr>
        <p:spPr>
          <a:xfrm>
            <a:off x="838200" y="147826"/>
            <a:ext cx="10515600" cy="1066422"/>
          </a:xfrm>
        </p:spPr>
        <p:txBody>
          <a:bodyPr/>
          <a:lstStyle/>
          <a:p>
            <a:r>
              <a:rPr lang="en-GB" dirty="0"/>
              <a:t>Examples: Methods </a:t>
            </a:r>
          </a:p>
        </p:txBody>
      </p:sp>
      <p:sp>
        <p:nvSpPr>
          <p:cNvPr id="4" name="TextBox 3">
            <a:extLst>
              <a:ext uri="{FF2B5EF4-FFF2-40B4-BE49-F238E27FC236}">
                <a16:creationId xmlns:a16="http://schemas.microsoft.com/office/drawing/2014/main" id="{342824CD-C866-4C9A-AC46-848BCE583345}"/>
              </a:ext>
            </a:extLst>
          </p:cNvPr>
          <p:cNvSpPr txBox="1"/>
          <p:nvPr/>
        </p:nvSpPr>
        <p:spPr>
          <a:xfrm>
            <a:off x="219160" y="6402397"/>
            <a:ext cx="32040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Frontiers in Neuroscience. 2019;13:738</a:t>
            </a:r>
          </a:p>
        </p:txBody>
      </p:sp>
      <p:pic>
        <p:nvPicPr>
          <p:cNvPr id="8" name="Picture 7">
            <a:extLst>
              <a:ext uri="{FF2B5EF4-FFF2-40B4-BE49-F238E27FC236}">
                <a16:creationId xmlns:a16="http://schemas.microsoft.com/office/drawing/2014/main" id="{A59495CE-E783-42C6-8C57-CE0DFECD8580}"/>
              </a:ext>
            </a:extLst>
          </p:cNvPr>
          <p:cNvPicPr>
            <a:picLocks noChangeAspect="1"/>
          </p:cNvPicPr>
          <p:nvPr/>
        </p:nvPicPr>
        <p:blipFill>
          <a:blip r:embed="rId2"/>
          <a:stretch>
            <a:fillRect/>
          </a:stretch>
        </p:blipFill>
        <p:spPr>
          <a:xfrm>
            <a:off x="5616507" y="587574"/>
            <a:ext cx="6205729" cy="5682852"/>
          </a:xfrm>
          <a:prstGeom prst="rect">
            <a:avLst/>
          </a:prstGeom>
        </p:spPr>
      </p:pic>
      <p:pic>
        <p:nvPicPr>
          <p:cNvPr id="13" name="Picture 12">
            <a:extLst>
              <a:ext uri="{FF2B5EF4-FFF2-40B4-BE49-F238E27FC236}">
                <a16:creationId xmlns:a16="http://schemas.microsoft.com/office/drawing/2014/main" id="{2AE45ABC-AEC1-4DE5-9100-28E27BCAA74E}"/>
              </a:ext>
            </a:extLst>
          </p:cNvPr>
          <p:cNvPicPr>
            <a:picLocks noChangeAspect="1"/>
          </p:cNvPicPr>
          <p:nvPr/>
        </p:nvPicPr>
        <p:blipFill>
          <a:blip r:embed="rId3"/>
          <a:stretch>
            <a:fillRect/>
          </a:stretch>
        </p:blipFill>
        <p:spPr>
          <a:xfrm>
            <a:off x="85444" y="1973771"/>
            <a:ext cx="5170953" cy="1698459"/>
          </a:xfrm>
          <a:prstGeom prst="rect">
            <a:avLst/>
          </a:prstGeom>
        </p:spPr>
      </p:pic>
      <p:sp>
        <p:nvSpPr>
          <p:cNvPr id="14" name="Rectangle: Rounded Corners 13">
            <a:extLst>
              <a:ext uri="{FF2B5EF4-FFF2-40B4-BE49-F238E27FC236}">
                <a16:creationId xmlns:a16="http://schemas.microsoft.com/office/drawing/2014/main" id="{50E4525A-C0EC-4C58-B951-79979CC24A84}"/>
              </a:ext>
            </a:extLst>
          </p:cNvPr>
          <p:cNvSpPr/>
          <p:nvPr/>
        </p:nvSpPr>
        <p:spPr>
          <a:xfrm>
            <a:off x="5574182" y="2055571"/>
            <a:ext cx="6268831" cy="6437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9EB15CD-A653-4C1B-8D87-EE6321CB6AF5}"/>
              </a:ext>
            </a:extLst>
          </p:cNvPr>
          <p:cNvSpPr/>
          <p:nvPr/>
        </p:nvSpPr>
        <p:spPr>
          <a:xfrm>
            <a:off x="5616507" y="3396082"/>
            <a:ext cx="6268830" cy="6437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585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B788-3282-9649-900D-0036F86DBD40}"/>
              </a:ext>
            </a:extLst>
          </p:cNvPr>
          <p:cNvSpPr>
            <a:spLocks noGrp="1"/>
          </p:cNvSpPr>
          <p:nvPr>
            <p:ph type="title"/>
          </p:nvPr>
        </p:nvSpPr>
        <p:spPr/>
        <p:txBody>
          <a:bodyPr/>
          <a:lstStyle/>
          <a:p>
            <a:r>
              <a:rPr lang="en-GB" b="1" dirty="0"/>
              <a:t>SPM Demo: How to Normalise</a:t>
            </a:r>
          </a:p>
        </p:txBody>
      </p:sp>
      <p:sp>
        <p:nvSpPr>
          <p:cNvPr id="3" name="Content Placeholder 2">
            <a:extLst>
              <a:ext uri="{FF2B5EF4-FFF2-40B4-BE49-F238E27FC236}">
                <a16:creationId xmlns:a16="http://schemas.microsoft.com/office/drawing/2014/main" id="{5A404361-2F3A-9446-BF4E-D27BED4B1AB9}"/>
              </a:ext>
            </a:extLst>
          </p:cNvPr>
          <p:cNvSpPr>
            <a:spLocks noGrp="1"/>
          </p:cNvSpPr>
          <p:nvPr>
            <p:ph idx="1"/>
          </p:nvPr>
        </p:nvSpPr>
        <p:spPr>
          <a:xfrm>
            <a:off x="838200" y="1520825"/>
            <a:ext cx="10515600" cy="4351338"/>
          </a:xfrm>
        </p:spPr>
        <p:txBody>
          <a:bodyPr/>
          <a:lstStyle/>
          <a:p>
            <a:r>
              <a:rPr lang="en-GB" dirty="0"/>
              <a:t>Press run! Can take a minute or two.</a:t>
            </a:r>
          </a:p>
          <a:p>
            <a:r>
              <a:rPr lang="en-GB" dirty="0"/>
              <a:t>Unless changed, files will have the default prefix w (for ‘warped’).</a:t>
            </a:r>
          </a:p>
          <a:p>
            <a:r>
              <a:rPr lang="en-GB" dirty="0"/>
              <a:t>Can check results using the ‘</a:t>
            </a:r>
            <a:r>
              <a:rPr lang="en-GB" dirty="0" err="1"/>
              <a:t>CheckReg</a:t>
            </a:r>
            <a:r>
              <a:rPr lang="en-GB" dirty="0"/>
              <a:t>’ function in SPM.</a:t>
            </a:r>
          </a:p>
          <a:p>
            <a:r>
              <a:rPr lang="en-GB" dirty="0"/>
              <a:t>Go to </a:t>
            </a:r>
            <a:r>
              <a:rPr lang="en-GB" dirty="0" err="1"/>
              <a:t>spm</a:t>
            </a:r>
            <a:r>
              <a:rPr lang="en-GB" dirty="0"/>
              <a:t> canonical folder, and compare with MNI template.</a:t>
            </a:r>
          </a:p>
        </p:txBody>
      </p:sp>
      <p:pic>
        <p:nvPicPr>
          <p:cNvPr id="5" name="Picture 4" descr="Graphical user interface, text, application&#10;&#10;Description automatically generated">
            <a:extLst>
              <a:ext uri="{FF2B5EF4-FFF2-40B4-BE49-F238E27FC236}">
                <a16:creationId xmlns:a16="http://schemas.microsoft.com/office/drawing/2014/main" id="{91933DB8-D192-FB4C-A249-48013E415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63572"/>
            <a:ext cx="5102958" cy="2929303"/>
          </a:xfrm>
          <a:prstGeom prst="rect">
            <a:avLst/>
          </a:prstGeom>
        </p:spPr>
      </p:pic>
      <p:pic>
        <p:nvPicPr>
          <p:cNvPr id="7" name="Picture 6" descr="Logo, company name&#10;&#10;Description automatically generated">
            <a:extLst>
              <a:ext uri="{FF2B5EF4-FFF2-40B4-BE49-F238E27FC236}">
                <a16:creationId xmlns:a16="http://schemas.microsoft.com/office/drawing/2014/main" id="{BAC094A1-E9F8-4C48-AEB8-52F189A9A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292" y="3463925"/>
            <a:ext cx="3136900" cy="3028950"/>
          </a:xfrm>
          <a:prstGeom prst="rect">
            <a:avLst/>
          </a:prstGeom>
        </p:spPr>
      </p:pic>
      <p:sp>
        <p:nvSpPr>
          <p:cNvPr id="8" name="Right Arrow 7">
            <a:extLst>
              <a:ext uri="{FF2B5EF4-FFF2-40B4-BE49-F238E27FC236}">
                <a16:creationId xmlns:a16="http://schemas.microsoft.com/office/drawing/2014/main" id="{72914280-0619-564E-B504-0DB91FD2789A}"/>
              </a:ext>
            </a:extLst>
          </p:cNvPr>
          <p:cNvSpPr/>
          <p:nvPr/>
        </p:nvSpPr>
        <p:spPr>
          <a:xfrm>
            <a:off x="6096000" y="4651089"/>
            <a:ext cx="1643673" cy="3273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9389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BFB8-3819-3449-A1EE-60CCF9B3D277}"/>
              </a:ext>
            </a:extLst>
          </p:cNvPr>
          <p:cNvSpPr>
            <a:spLocks noGrp="1"/>
          </p:cNvSpPr>
          <p:nvPr>
            <p:ph type="title"/>
          </p:nvPr>
        </p:nvSpPr>
        <p:spPr/>
        <p:txBody>
          <a:bodyPr/>
          <a:lstStyle/>
          <a:p>
            <a:r>
              <a:rPr lang="en-GB" b="1" dirty="0"/>
              <a:t>Smoothing</a:t>
            </a:r>
          </a:p>
        </p:txBody>
      </p:sp>
      <p:sp>
        <p:nvSpPr>
          <p:cNvPr id="3" name="Content Placeholder 2">
            <a:extLst>
              <a:ext uri="{FF2B5EF4-FFF2-40B4-BE49-F238E27FC236}">
                <a16:creationId xmlns:a16="http://schemas.microsoft.com/office/drawing/2014/main" id="{FD0C95EE-C6D4-EE4C-9B70-8175242E032B}"/>
              </a:ext>
            </a:extLst>
          </p:cNvPr>
          <p:cNvSpPr>
            <a:spLocks noGrp="1"/>
          </p:cNvSpPr>
          <p:nvPr>
            <p:ph idx="1"/>
          </p:nvPr>
        </p:nvSpPr>
        <p:spPr/>
        <p:txBody>
          <a:bodyPr>
            <a:normAutofit fontScale="85000" lnSpcReduction="20000"/>
          </a:bodyPr>
          <a:lstStyle/>
          <a:p>
            <a:r>
              <a:rPr lang="en-GB" dirty="0"/>
              <a:t>Replace each voxel with a weighted </a:t>
            </a:r>
            <a:br>
              <a:rPr lang="en-GB" dirty="0"/>
            </a:br>
            <a:r>
              <a:rPr lang="en-GB" dirty="0"/>
              <a:t>average of that voxel’s neighbour.</a:t>
            </a:r>
          </a:p>
          <a:p>
            <a:r>
              <a:rPr lang="en-GB" b="1" dirty="0"/>
              <a:t>Decreases</a:t>
            </a:r>
            <a:r>
              <a:rPr lang="en-GB" dirty="0"/>
              <a:t> spatial resolution</a:t>
            </a:r>
            <a:br>
              <a:rPr lang="en-GB" dirty="0"/>
            </a:br>
            <a:endParaRPr lang="en-GB" dirty="0"/>
          </a:p>
          <a:p>
            <a:pPr marL="0" indent="0">
              <a:buNone/>
            </a:pPr>
            <a:r>
              <a:rPr lang="en-GB" i="1" dirty="0">
                <a:solidFill>
                  <a:srgbClr val="FF0000"/>
                </a:solidFill>
              </a:rPr>
              <a:t>Why make the images more blurry?</a:t>
            </a:r>
          </a:p>
          <a:p>
            <a:r>
              <a:rPr lang="en-GB" dirty="0"/>
              <a:t>fMRI data is noisy</a:t>
            </a:r>
          </a:p>
          <a:p>
            <a:r>
              <a:rPr lang="en-GB" dirty="0"/>
              <a:t>Smoothing enhances signal to noise ratio (S:N).</a:t>
            </a:r>
          </a:p>
          <a:p>
            <a:r>
              <a:rPr lang="en-GB" dirty="0"/>
              <a:t>Data becomes more normally distributed</a:t>
            </a:r>
          </a:p>
          <a:p>
            <a:r>
              <a:rPr lang="en-GB" dirty="0"/>
              <a:t>Compensation for imperfect registration</a:t>
            </a:r>
          </a:p>
          <a:p>
            <a:r>
              <a:rPr lang="en-GB" dirty="0"/>
              <a:t>Compensation for </a:t>
            </a:r>
            <a:r>
              <a:rPr lang="en-GB" dirty="0" err="1"/>
              <a:t>intersubject</a:t>
            </a:r>
            <a:r>
              <a:rPr lang="en-GB" dirty="0"/>
              <a:t> variability in neural </a:t>
            </a:r>
            <a:br>
              <a:rPr lang="en-GB" dirty="0"/>
            </a:br>
            <a:r>
              <a:rPr lang="en-GB" dirty="0"/>
              <a:t>organisation</a:t>
            </a:r>
          </a:p>
          <a:p>
            <a:r>
              <a:rPr lang="en-GB" dirty="0"/>
              <a:t>Apply Gaussian Kernel. Full-Width at Half-Maximum.</a:t>
            </a:r>
          </a:p>
          <a:p>
            <a:pPr marL="0" indent="0">
              <a:buNone/>
            </a:pPr>
            <a:endParaRPr lang="en-GB" dirty="0"/>
          </a:p>
        </p:txBody>
      </p:sp>
      <p:pic>
        <p:nvPicPr>
          <p:cNvPr id="5" name="Picture 4" descr="Shape&#10;&#10;Description automatically generated">
            <a:extLst>
              <a:ext uri="{FF2B5EF4-FFF2-40B4-BE49-F238E27FC236}">
                <a16:creationId xmlns:a16="http://schemas.microsoft.com/office/drawing/2014/main" id="{918EB2F5-B809-BE44-8D52-6AFE12484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8" y="10144"/>
            <a:ext cx="4712680" cy="2035524"/>
          </a:xfrm>
          <a:prstGeom prst="rect">
            <a:avLst/>
          </a:prstGeom>
        </p:spPr>
      </p:pic>
      <p:pic>
        <p:nvPicPr>
          <p:cNvPr id="7" name="Picture 6" descr="A pair of sunglasses&#10;&#10;Description automatically generated with low confidence">
            <a:extLst>
              <a:ext uri="{FF2B5EF4-FFF2-40B4-BE49-F238E27FC236}">
                <a16:creationId xmlns:a16="http://schemas.microsoft.com/office/drawing/2014/main" id="{A37ED1A4-EA3F-DD42-B0DD-96CBA275F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269" y="1991235"/>
            <a:ext cx="5195035" cy="1889103"/>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CE11D17D-2DF4-414E-B1E8-5F0E6D3BE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3887924"/>
            <a:ext cx="3272052" cy="2750292"/>
          </a:xfrm>
          <a:prstGeom prst="rect">
            <a:avLst/>
          </a:prstGeom>
        </p:spPr>
      </p:pic>
    </p:spTree>
    <p:extLst>
      <p:ext uri="{BB962C8B-B14F-4D97-AF65-F5344CB8AC3E}">
        <p14:creationId xmlns:p14="http://schemas.microsoft.com/office/powerpoint/2010/main" val="2510407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A7B4F-6BDE-EF40-A144-583F61031041}"/>
              </a:ext>
            </a:extLst>
          </p:cNvPr>
          <p:cNvSpPr>
            <a:spLocks noGrp="1"/>
          </p:cNvSpPr>
          <p:nvPr>
            <p:ph type="title"/>
          </p:nvPr>
        </p:nvSpPr>
        <p:spPr/>
        <p:txBody>
          <a:bodyPr/>
          <a:lstStyle/>
          <a:p>
            <a:r>
              <a:rPr lang="en-GB" dirty="0"/>
              <a:t>SPM Demo: Smoothing</a:t>
            </a:r>
          </a:p>
        </p:txBody>
      </p:sp>
      <p:sp>
        <p:nvSpPr>
          <p:cNvPr id="3" name="Content Placeholder 2">
            <a:extLst>
              <a:ext uri="{FF2B5EF4-FFF2-40B4-BE49-F238E27FC236}">
                <a16:creationId xmlns:a16="http://schemas.microsoft.com/office/drawing/2014/main" id="{E44B89E1-C96C-7047-9A5B-A227E24C07D3}"/>
              </a:ext>
            </a:extLst>
          </p:cNvPr>
          <p:cNvSpPr>
            <a:spLocks noGrp="1"/>
          </p:cNvSpPr>
          <p:nvPr>
            <p:ph idx="1"/>
          </p:nvPr>
        </p:nvSpPr>
        <p:spPr>
          <a:xfrm>
            <a:off x="838200" y="1825625"/>
            <a:ext cx="5726723" cy="4351338"/>
          </a:xfrm>
        </p:spPr>
        <p:txBody>
          <a:bodyPr/>
          <a:lstStyle/>
          <a:p>
            <a:r>
              <a:rPr lang="en-GB" dirty="0"/>
              <a:t>Select ‘smooth’.</a:t>
            </a:r>
          </a:p>
          <a:p>
            <a:r>
              <a:rPr lang="en-GB" dirty="0"/>
              <a:t>Add images which were spatially normalised, i.e., functional images (prefixed with w).</a:t>
            </a:r>
          </a:p>
          <a:p>
            <a:r>
              <a:rPr lang="en-GB" dirty="0"/>
              <a:t>Adjust FWHM.</a:t>
            </a:r>
          </a:p>
          <a:p>
            <a:r>
              <a:rPr lang="en-GB" dirty="0"/>
              <a:t>Images will be</a:t>
            </a:r>
            <a:br>
              <a:rPr lang="en-GB" dirty="0"/>
            </a:br>
            <a:r>
              <a:rPr lang="en-GB" dirty="0"/>
              <a:t> prefixed with s.</a:t>
            </a:r>
          </a:p>
        </p:txBody>
      </p:sp>
      <p:pic>
        <p:nvPicPr>
          <p:cNvPr id="7" name="Picture 6" descr="Graphical user interface, text, application&#10;&#10;Description automatically generated">
            <a:extLst>
              <a:ext uri="{FF2B5EF4-FFF2-40B4-BE49-F238E27FC236}">
                <a16:creationId xmlns:a16="http://schemas.microsoft.com/office/drawing/2014/main" id="{9EFAED96-72CD-4B44-B7FB-09AC84AF3EF3}"/>
              </a:ext>
            </a:extLst>
          </p:cNvPr>
          <p:cNvPicPr>
            <a:picLocks noChangeAspect="1"/>
          </p:cNvPicPr>
          <p:nvPr/>
        </p:nvPicPr>
        <p:blipFill rotWithShape="1">
          <a:blip r:embed="rId2">
            <a:extLst>
              <a:ext uri="{28A0092B-C50C-407E-A947-70E740481C1C}">
                <a14:useLocalDpi xmlns:a14="http://schemas.microsoft.com/office/drawing/2010/main" val="0"/>
              </a:ext>
            </a:extLst>
          </a:blip>
          <a:srcRect t="8358"/>
          <a:stretch/>
        </p:blipFill>
        <p:spPr>
          <a:xfrm>
            <a:off x="7211563" y="515816"/>
            <a:ext cx="4867265" cy="4488839"/>
          </a:xfrm>
          <a:prstGeom prst="rect">
            <a:avLst/>
          </a:prstGeom>
        </p:spPr>
      </p:pic>
      <p:pic>
        <p:nvPicPr>
          <p:cNvPr id="9" name="Picture 8" descr="A screenshot of a phone&#10;&#10;Description automatically generated with medium confidence">
            <a:extLst>
              <a:ext uri="{FF2B5EF4-FFF2-40B4-BE49-F238E27FC236}">
                <a16:creationId xmlns:a16="http://schemas.microsoft.com/office/drawing/2014/main" id="{4D482107-7637-3F4C-B974-4DA0B2EBD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596" y="3974123"/>
            <a:ext cx="3286900" cy="2712061"/>
          </a:xfrm>
          <a:prstGeom prst="rect">
            <a:avLst/>
          </a:prstGeom>
        </p:spPr>
      </p:pic>
      <p:sp>
        <p:nvSpPr>
          <p:cNvPr id="10" name="Oval 9">
            <a:extLst>
              <a:ext uri="{FF2B5EF4-FFF2-40B4-BE49-F238E27FC236}">
                <a16:creationId xmlns:a16="http://schemas.microsoft.com/office/drawing/2014/main" id="{0982B4F5-A04E-7D44-8BBE-7B0C34CBD58D}"/>
              </a:ext>
            </a:extLst>
          </p:cNvPr>
          <p:cNvSpPr/>
          <p:nvPr/>
        </p:nvSpPr>
        <p:spPr>
          <a:xfrm>
            <a:off x="5662246" y="4296507"/>
            <a:ext cx="1354250" cy="340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a:extLst>
              <a:ext uri="{FF2B5EF4-FFF2-40B4-BE49-F238E27FC236}">
                <a16:creationId xmlns:a16="http://schemas.microsoft.com/office/drawing/2014/main" id="{FB957C3D-27F2-994B-81EE-79D308042FC2}"/>
              </a:ext>
            </a:extLst>
          </p:cNvPr>
          <p:cNvSpPr/>
          <p:nvPr/>
        </p:nvSpPr>
        <p:spPr>
          <a:xfrm rot="18513125">
            <a:off x="6520640" y="2977486"/>
            <a:ext cx="1944409" cy="3246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6481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FBDF-E650-4E71-B44D-7BD2462749CF}"/>
              </a:ext>
            </a:extLst>
          </p:cNvPr>
          <p:cNvSpPr>
            <a:spLocks noGrp="1"/>
          </p:cNvSpPr>
          <p:nvPr>
            <p:ph type="ctrTitle"/>
          </p:nvPr>
        </p:nvSpPr>
        <p:spPr/>
        <p:txBody>
          <a:bodyPr/>
          <a:lstStyle/>
          <a:p>
            <a:r>
              <a:rPr lang="en-GB" dirty="0"/>
              <a:t>Thank you for your kind attention</a:t>
            </a:r>
          </a:p>
        </p:txBody>
      </p:sp>
      <p:sp>
        <p:nvSpPr>
          <p:cNvPr id="3" name="Subtitle 2">
            <a:extLst>
              <a:ext uri="{FF2B5EF4-FFF2-40B4-BE49-F238E27FC236}">
                <a16:creationId xmlns:a16="http://schemas.microsoft.com/office/drawing/2014/main" id="{0D83BC44-D64E-4455-B168-CC826AAF7F6D}"/>
              </a:ext>
            </a:extLst>
          </p:cNvPr>
          <p:cNvSpPr>
            <a:spLocks noGrp="1"/>
          </p:cNvSpPr>
          <p:nvPr>
            <p:ph type="subTitle" idx="1"/>
          </p:nvPr>
        </p:nvSpPr>
        <p:spPr>
          <a:xfrm>
            <a:off x="1443533" y="4079875"/>
            <a:ext cx="9144000" cy="1655762"/>
          </a:xfrm>
        </p:spPr>
        <p:txBody>
          <a:bodyPr>
            <a:normAutofit/>
          </a:bodyPr>
          <a:lstStyle/>
          <a:p>
            <a:r>
              <a:rPr lang="en-GB" sz="4000" b="1" dirty="0"/>
              <a:t>Q&amp;A</a:t>
            </a:r>
          </a:p>
        </p:txBody>
      </p:sp>
    </p:spTree>
    <p:extLst>
      <p:ext uri="{BB962C8B-B14F-4D97-AF65-F5344CB8AC3E}">
        <p14:creationId xmlns:p14="http://schemas.microsoft.com/office/powerpoint/2010/main" val="1649630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4F9F-11AB-4099-AD2A-A87368714C55}"/>
              </a:ext>
            </a:extLst>
          </p:cNvPr>
          <p:cNvSpPr>
            <a:spLocks noGrp="1"/>
          </p:cNvSpPr>
          <p:nvPr>
            <p:ph type="title"/>
          </p:nvPr>
        </p:nvSpPr>
        <p:spPr>
          <a:xfrm>
            <a:off x="838200" y="147826"/>
            <a:ext cx="10515600" cy="1066422"/>
          </a:xfrm>
        </p:spPr>
        <p:txBody>
          <a:bodyPr/>
          <a:lstStyle/>
          <a:p>
            <a:r>
              <a:rPr lang="en-GB" dirty="0"/>
              <a:t>Examples: Methods </a:t>
            </a:r>
          </a:p>
        </p:txBody>
      </p:sp>
      <p:sp>
        <p:nvSpPr>
          <p:cNvPr id="4" name="TextBox 3">
            <a:extLst>
              <a:ext uri="{FF2B5EF4-FFF2-40B4-BE49-F238E27FC236}">
                <a16:creationId xmlns:a16="http://schemas.microsoft.com/office/drawing/2014/main" id="{342824CD-C866-4C9A-AC46-848BCE583345}"/>
              </a:ext>
            </a:extLst>
          </p:cNvPr>
          <p:cNvSpPr txBox="1"/>
          <p:nvPr/>
        </p:nvSpPr>
        <p:spPr>
          <a:xfrm>
            <a:off x="8848011" y="6402397"/>
            <a:ext cx="32040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Frontiers in Neuroscience. 2019;13:738</a:t>
            </a:r>
          </a:p>
        </p:txBody>
      </p:sp>
      <p:pic>
        <p:nvPicPr>
          <p:cNvPr id="10" name="Picture 9">
            <a:extLst>
              <a:ext uri="{FF2B5EF4-FFF2-40B4-BE49-F238E27FC236}">
                <a16:creationId xmlns:a16="http://schemas.microsoft.com/office/drawing/2014/main" id="{635FDB26-3B3B-4E5C-87EB-BF43249770DD}"/>
              </a:ext>
            </a:extLst>
          </p:cNvPr>
          <p:cNvPicPr>
            <a:picLocks noChangeAspect="1"/>
          </p:cNvPicPr>
          <p:nvPr/>
        </p:nvPicPr>
        <p:blipFill rotWithShape="1">
          <a:blip r:embed="rId2"/>
          <a:srcRect t="56747"/>
          <a:stretch/>
        </p:blipFill>
        <p:spPr>
          <a:xfrm>
            <a:off x="6511940" y="2002230"/>
            <a:ext cx="5068455" cy="2966314"/>
          </a:xfrm>
          <a:prstGeom prst="rect">
            <a:avLst/>
          </a:prstGeom>
        </p:spPr>
      </p:pic>
      <p:pic>
        <p:nvPicPr>
          <p:cNvPr id="9" name="Picture 8">
            <a:extLst>
              <a:ext uri="{FF2B5EF4-FFF2-40B4-BE49-F238E27FC236}">
                <a16:creationId xmlns:a16="http://schemas.microsoft.com/office/drawing/2014/main" id="{79388294-819F-4E13-B698-9C3BA105A1B8}"/>
              </a:ext>
            </a:extLst>
          </p:cNvPr>
          <p:cNvPicPr>
            <a:picLocks noChangeAspect="1"/>
          </p:cNvPicPr>
          <p:nvPr/>
        </p:nvPicPr>
        <p:blipFill rotWithShape="1">
          <a:blip r:embed="rId2"/>
          <a:srcRect b="44942"/>
          <a:stretch/>
        </p:blipFill>
        <p:spPr>
          <a:xfrm>
            <a:off x="838200" y="1439876"/>
            <a:ext cx="5068455" cy="3775862"/>
          </a:xfrm>
          <a:prstGeom prst="rect">
            <a:avLst/>
          </a:prstGeom>
        </p:spPr>
      </p:pic>
      <p:sp>
        <p:nvSpPr>
          <p:cNvPr id="11" name="Rectangle: Rounded Corners 10">
            <a:extLst>
              <a:ext uri="{FF2B5EF4-FFF2-40B4-BE49-F238E27FC236}">
                <a16:creationId xmlns:a16="http://schemas.microsoft.com/office/drawing/2014/main" id="{B2BB57E2-212D-41C7-B52F-8557E194E334}"/>
              </a:ext>
            </a:extLst>
          </p:cNvPr>
          <p:cNvSpPr/>
          <p:nvPr/>
        </p:nvSpPr>
        <p:spPr>
          <a:xfrm>
            <a:off x="611605" y="3007110"/>
            <a:ext cx="5401489" cy="11568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The functional images were co-registered to the anatomical image. </a:t>
            </a:r>
          </a:p>
        </p:txBody>
      </p:sp>
    </p:spTree>
    <p:extLst>
      <p:ext uri="{BB962C8B-B14F-4D97-AF65-F5344CB8AC3E}">
        <p14:creationId xmlns:p14="http://schemas.microsoft.com/office/powerpoint/2010/main" val="176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CC87BD-4974-4856-ACE2-06EF561A7883}"/>
              </a:ext>
            </a:extLst>
          </p:cNvPr>
          <p:cNvSpPr txBox="1"/>
          <p:nvPr/>
        </p:nvSpPr>
        <p:spPr>
          <a:xfrm>
            <a:off x="9236051" y="6470338"/>
            <a:ext cx="27243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err="1">
                <a:ln>
                  <a:noFill/>
                </a:ln>
                <a:solidFill>
                  <a:srgbClr val="212121"/>
                </a:solidFill>
                <a:effectLst/>
                <a:uLnTx/>
                <a:uFillTx/>
                <a:latin typeface="BlinkMacSystemFont"/>
                <a:ea typeface="+mn-ea"/>
                <a:cs typeface="+mn-cs"/>
              </a:rPr>
              <a:t>PLoS</a:t>
            </a:r>
            <a:r>
              <a:rPr kumimoji="0" lang="en-GB" sz="1200" b="0" i="1" u="none" strike="noStrike" kern="1200" cap="none" spc="0" normalizeH="0" baseline="0" noProof="0" dirty="0">
                <a:ln>
                  <a:noFill/>
                </a:ln>
                <a:solidFill>
                  <a:srgbClr val="212121"/>
                </a:solidFill>
                <a:effectLst/>
                <a:uLnTx/>
                <a:uFillTx/>
                <a:latin typeface="BlinkMacSystemFont"/>
                <a:ea typeface="+mn-ea"/>
                <a:cs typeface="+mn-cs"/>
              </a:rPr>
              <a:t> One. 2010 Nov 1;5(11):e13788. </a:t>
            </a: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B39B3F-9A7A-4F63-9E4F-221424B96DC3}"/>
              </a:ext>
            </a:extLst>
          </p:cNvPr>
          <p:cNvPicPr>
            <a:picLocks noChangeAspect="1"/>
          </p:cNvPicPr>
          <p:nvPr/>
        </p:nvPicPr>
        <p:blipFill>
          <a:blip r:embed="rId2"/>
          <a:stretch>
            <a:fillRect/>
          </a:stretch>
        </p:blipFill>
        <p:spPr>
          <a:xfrm>
            <a:off x="107752" y="369398"/>
            <a:ext cx="5818909" cy="1254908"/>
          </a:xfrm>
          <a:prstGeom prst="rect">
            <a:avLst/>
          </a:prstGeom>
        </p:spPr>
      </p:pic>
      <p:pic>
        <p:nvPicPr>
          <p:cNvPr id="8" name="Picture 7">
            <a:extLst>
              <a:ext uri="{FF2B5EF4-FFF2-40B4-BE49-F238E27FC236}">
                <a16:creationId xmlns:a16="http://schemas.microsoft.com/office/drawing/2014/main" id="{D3DA058E-EF7F-4137-A521-48F9C5405F39}"/>
              </a:ext>
            </a:extLst>
          </p:cNvPr>
          <p:cNvPicPr>
            <a:picLocks noChangeAspect="1"/>
          </p:cNvPicPr>
          <p:nvPr/>
        </p:nvPicPr>
        <p:blipFill>
          <a:blip r:embed="rId3"/>
          <a:stretch>
            <a:fillRect/>
          </a:stretch>
        </p:blipFill>
        <p:spPr>
          <a:xfrm>
            <a:off x="277091" y="2313238"/>
            <a:ext cx="5818909" cy="3504913"/>
          </a:xfrm>
          <a:prstGeom prst="rect">
            <a:avLst/>
          </a:prstGeom>
        </p:spPr>
      </p:pic>
      <p:pic>
        <p:nvPicPr>
          <p:cNvPr id="10" name="Picture 9">
            <a:extLst>
              <a:ext uri="{FF2B5EF4-FFF2-40B4-BE49-F238E27FC236}">
                <a16:creationId xmlns:a16="http://schemas.microsoft.com/office/drawing/2014/main" id="{14514FCC-FEB9-4B63-9521-674DE78BFFC7}"/>
              </a:ext>
            </a:extLst>
          </p:cNvPr>
          <p:cNvPicPr>
            <a:picLocks noChangeAspect="1"/>
          </p:cNvPicPr>
          <p:nvPr/>
        </p:nvPicPr>
        <p:blipFill rotWithShape="1">
          <a:blip r:embed="rId4"/>
          <a:srcRect t="833"/>
          <a:stretch/>
        </p:blipFill>
        <p:spPr>
          <a:xfrm>
            <a:off x="5926661" y="701698"/>
            <a:ext cx="6254123" cy="5116453"/>
          </a:xfrm>
          <a:prstGeom prst="rect">
            <a:avLst/>
          </a:prstGeom>
        </p:spPr>
      </p:pic>
      <p:sp>
        <p:nvSpPr>
          <p:cNvPr id="11" name="Rectangle: Rounded Corners 10">
            <a:extLst>
              <a:ext uri="{FF2B5EF4-FFF2-40B4-BE49-F238E27FC236}">
                <a16:creationId xmlns:a16="http://schemas.microsoft.com/office/drawing/2014/main" id="{DFA64D54-81F1-4560-8ABE-557E1D83C49B}"/>
              </a:ext>
            </a:extLst>
          </p:cNvPr>
          <p:cNvSpPr/>
          <p:nvPr/>
        </p:nvSpPr>
        <p:spPr>
          <a:xfrm>
            <a:off x="6250565" y="1788534"/>
            <a:ext cx="5401489" cy="11568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The functional scan was aligned to the high resolution T1-weighted image.</a:t>
            </a:r>
          </a:p>
        </p:txBody>
      </p:sp>
    </p:spTree>
    <p:extLst>
      <p:ext uri="{BB962C8B-B14F-4D97-AF65-F5344CB8AC3E}">
        <p14:creationId xmlns:p14="http://schemas.microsoft.com/office/powerpoint/2010/main" val="1156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F950-D7BB-4315-A52E-79B4F9719C83}"/>
              </a:ext>
            </a:extLst>
          </p:cNvPr>
          <p:cNvSpPr>
            <a:spLocks noGrp="1"/>
          </p:cNvSpPr>
          <p:nvPr>
            <p:ph type="title"/>
          </p:nvPr>
        </p:nvSpPr>
        <p:spPr/>
        <p:txBody>
          <a:bodyPr/>
          <a:lstStyle/>
          <a:p>
            <a:r>
              <a:rPr lang="en-GB" dirty="0"/>
              <a:t>Co-registration</a:t>
            </a:r>
          </a:p>
        </p:txBody>
      </p:sp>
      <p:sp>
        <p:nvSpPr>
          <p:cNvPr id="3" name="Content Placeholder 2">
            <a:extLst>
              <a:ext uri="{FF2B5EF4-FFF2-40B4-BE49-F238E27FC236}">
                <a16:creationId xmlns:a16="http://schemas.microsoft.com/office/drawing/2014/main" id="{2C8EC8AA-C81A-48C1-BA93-C7F1E1ADD788}"/>
              </a:ext>
            </a:extLst>
          </p:cNvPr>
          <p:cNvSpPr>
            <a:spLocks noGrp="1"/>
          </p:cNvSpPr>
          <p:nvPr>
            <p:ph idx="1"/>
          </p:nvPr>
        </p:nvSpPr>
        <p:spPr>
          <a:xfrm>
            <a:off x="838200" y="1581205"/>
            <a:ext cx="10616380" cy="4709651"/>
          </a:xfrm>
        </p:spPr>
        <p:txBody>
          <a:bodyPr>
            <a:normAutofit/>
          </a:bodyPr>
          <a:lstStyle/>
          <a:p>
            <a:r>
              <a:rPr lang="en-GB" dirty="0"/>
              <a:t>Image co-registration: the process of geometrically aligning two or more images so that corresponding pixels representing the same objects may be integrated or fused.</a:t>
            </a:r>
          </a:p>
          <a:p>
            <a:pPr marL="0" indent="0">
              <a:buNone/>
            </a:pPr>
            <a:endParaRPr lang="en-GB" dirty="0"/>
          </a:p>
          <a:p>
            <a:r>
              <a:rPr lang="en-GB" dirty="0"/>
              <a:t>Inter-subject co-registration: </a:t>
            </a:r>
          </a:p>
          <a:p>
            <a:pPr lvl="1"/>
            <a:r>
              <a:rPr lang="en-GB" dirty="0"/>
              <a:t>To standardize images and measurements to brain atlases</a:t>
            </a:r>
          </a:p>
        </p:txBody>
      </p:sp>
      <p:sp>
        <p:nvSpPr>
          <p:cNvPr id="4" name="TextBox 3">
            <a:extLst>
              <a:ext uri="{FF2B5EF4-FFF2-40B4-BE49-F238E27FC236}">
                <a16:creationId xmlns:a16="http://schemas.microsoft.com/office/drawing/2014/main" id="{6CBBCC27-24C5-4F3E-803F-B17CD91D0516}"/>
              </a:ext>
            </a:extLst>
          </p:cNvPr>
          <p:cNvSpPr txBox="1"/>
          <p:nvPr/>
        </p:nvSpPr>
        <p:spPr>
          <a:xfrm>
            <a:off x="9137210" y="6185098"/>
            <a:ext cx="26811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J Digit Imaging. 2014;27:369-379</a:t>
            </a:r>
          </a:p>
        </p:txBody>
      </p:sp>
      <p:sp>
        <p:nvSpPr>
          <p:cNvPr id="6" name="TextBox 5">
            <a:extLst>
              <a:ext uri="{FF2B5EF4-FFF2-40B4-BE49-F238E27FC236}">
                <a16:creationId xmlns:a16="http://schemas.microsoft.com/office/drawing/2014/main" id="{9E89F495-A9E5-427E-9B40-CD9F8B0D920B}"/>
              </a:ext>
            </a:extLst>
          </p:cNvPr>
          <p:cNvSpPr txBox="1"/>
          <p:nvPr/>
        </p:nvSpPr>
        <p:spPr>
          <a:xfrm>
            <a:off x="4454014" y="6431560"/>
            <a:ext cx="77379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https://en.wikibooks.org/wiki/Neuroimaging_Data_Processing/Processing/Steps/Coregistration_and_Normalization</a:t>
            </a:r>
          </a:p>
        </p:txBody>
      </p:sp>
    </p:spTree>
    <p:extLst>
      <p:ext uri="{BB962C8B-B14F-4D97-AF65-F5344CB8AC3E}">
        <p14:creationId xmlns:p14="http://schemas.microsoft.com/office/powerpoint/2010/main" val="43177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F950-D7BB-4315-A52E-79B4F9719C83}"/>
              </a:ext>
            </a:extLst>
          </p:cNvPr>
          <p:cNvSpPr>
            <a:spLocks noGrp="1"/>
          </p:cNvSpPr>
          <p:nvPr>
            <p:ph type="title"/>
          </p:nvPr>
        </p:nvSpPr>
        <p:spPr/>
        <p:txBody>
          <a:bodyPr/>
          <a:lstStyle/>
          <a:p>
            <a:r>
              <a:rPr lang="en-GB" b="1" dirty="0"/>
              <a:t>Intra-subject Co-registration</a:t>
            </a:r>
          </a:p>
        </p:txBody>
      </p:sp>
      <p:sp>
        <p:nvSpPr>
          <p:cNvPr id="3" name="Content Placeholder 2">
            <a:extLst>
              <a:ext uri="{FF2B5EF4-FFF2-40B4-BE49-F238E27FC236}">
                <a16:creationId xmlns:a16="http://schemas.microsoft.com/office/drawing/2014/main" id="{2C8EC8AA-C81A-48C1-BA93-C7F1E1ADD788}"/>
              </a:ext>
            </a:extLst>
          </p:cNvPr>
          <p:cNvSpPr>
            <a:spLocks noGrp="1"/>
          </p:cNvSpPr>
          <p:nvPr>
            <p:ph idx="1"/>
          </p:nvPr>
        </p:nvSpPr>
        <p:spPr>
          <a:xfrm>
            <a:off x="838200" y="1475447"/>
            <a:ext cx="10616380" cy="4709651"/>
          </a:xfrm>
        </p:spPr>
        <p:txBody>
          <a:bodyPr>
            <a:normAutofit/>
          </a:bodyPr>
          <a:lstStyle/>
          <a:p>
            <a:pPr lvl="1"/>
            <a:r>
              <a:rPr lang="en-GB" sz="2800" dirty="0"/>
              <a:t>For motion correction</a:t>
            </a:r>
          </a:p>
          <a:p>
            <a:pPr lvl="1"/>
            <a:r>
              <a:rPr lang="en-GB" sz="2800" dirty="0"/>
              <a:t>Correction for differences in sequence measurements </a:t>
            </a:r>
          </a:p>
          <a:p>
            <a:pPr lvl="2">
              <a:buFont typeface="Wingdings" panose="05000000000000000000" pitchFamily="2" charset="2"/>
              <a:buChar char="ü"/>
            </a:pPr>
            <a:r>
              <a:rPr lang="en-GB" sz="2800" dirty="0"/>
              <a:t>The images with various sequences are acquired sequentially.</a:t>
            </a:r>
          </a:p>
          <a:p>
            <a:pPr lvl="2">
              <a:buFont typeface="Wingdings" panose="05000000000000000000" pitchFamily="2" charset="2"/>
              <a:buChar char="ü"/>
            </a:pPr>
            <a:r>
              <a:rPr lang="en-GB" sz="2800" dirty="0"/>
              <a:t>T1-weighted gradient echo (anatomic data)/T2*-weighted echo-planar (functional data)</a:t>
            </a:r>
          </a:p>
          <a:p>
            <a:pPr lvl="1"/>
            <a:r>
              <a:rPr lang="en-GB" sz="2800" dirty="0"/>
              <a:t>Sequence localization disagreements when selecting regions of interest</a:t>
            </a:r>
          </a:p>
          <a:p>
            <a:pPr lvl="1"/>
            <a:r>
              <a:rPr lang="en-GB" sz="2800" dirty="0"/>
              <a:t>To mix functional and anatomical information of PET and MRI, respectively</a:t>
            </a:r>
          </a:p>
          <a:p>
            <a:pPr lvl="2">
              <a:buFont typeface="Wingdings" panose="05000000000000000000" pitchFamily="2" charset="2"/>
              <a:buChar char="ü"/>
            </a:pPr>
            <a:r>
              <a:rPr lang="en-GB" sz="2400" dirty="0"/>
              <a:t>Functional-to-structural misalignment may occur, which lead to misinterpretation of the functional significance in studies using fMRI.</a:t>
            </a:r>
          </a:p>
        </p:txBody>
      </p:sp>
      <p:sp>
        <p:nvSpPr>
          <p:cNvPr id="4" name="TextBox 3">
            <a:extLst>
              <a:ext uri="{FF2B5EF4-FFF2-40B4-BE49-F238E27FC236}">
                <a16:creationId xmlns:a16="http://schemas.microsoft.com/office/drawing/2014/main" id="{6CBBCC27-24C5-4F3E-803F-B17CD91D0516}"/>
              </a:ext>
            </a:extLst>
          </p:cNvPr>
          <p:cNvSpPr txBox="1"/>
          <p:nvPr/>
        </p:nvSpPr>
        <p:spPr>
          <a:xfrm>
            <a:off x="9478410" y="6239690"/>
            <a:ext cx="26811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J Digit Imaging. 2014;27:369-379</a:t>
            </a:r>
          </a:p>
        </p:txBody>
      </p:sp>
      <p:sp>
        <p:nvSpPr>
          <p:cNvPr id="6" name="TextBox 5">
            <a:extLst>
              <a:ext uri="{FF2B5EF4-FFF2-40B4-BE49-F238E27FC236}">
                <a16:creationId xmlns:a16="http://schemas.microsoft.com/office/drawing/2014/main" id="{9E89F495-A9E5-427E-9B40-CD9F8B0D920B}"/>
              </a:ext>
            </a:extLst>
          </p:cNvPr>
          <p:cNvSpPr txBox="1"/>
          <p:nvPr/>
        </p:nvSpPr>
        <p:spPr>
          <a:xfrm>
            <a:off x="4454014" y="6472504"/>
            <a:ext cx="77379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https://en.wikibooks.org/wiki/Neuroimaging_Data_Processing/Processing/Steps/Coregistration_and_Normalization</a:t>
            </a:r>
          </a:p>
        </p:txBody>
      </p:sp>
      <p:sp>
        <p:nvSpPr>
          <p:cNvPr id="7" name="TextBox 6">
            <a:extLst>
              <a:ext uri="{FF2B5EF4-FFF2-40B4-BE49-F238E27FC236}">
                <a16:creationId xmlns:a16="http://schemas.microsoft.com/office/drawing/2014/main" id="{637C8075-31A3-4ADF-AAC8-D98BBEEF332B}"/>
              </a:ext>
            </a:extLst>
          </p:cNvPr>
          <p:cNvSpPr txBox="1"/>
          <p:nvPr/>
        </p:nvSpPr>
        <p:spPr>
          <a:xfrm>
            <a:off x="8323007" y="6034172"/>
            <a:ext cx="37657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dirty="0">
                <a:ln>
                  <a:noFill/>
                </a:ln>
                <a:solidFill>
                  <a:srgbClr val="212121"/>
                </a:solidFill>
                <a:effectLst/>
                <a:uLnTx/>
                <a:uFillTx/>
                <a:latin typeface="BlinkMacSystemFont"/>
                <a:ea typeface="+mn-ea"/>
                <a:cs typeface="+mn-cs"/>
              </a:rPr>
              <a:t>AJNR Am J </a:t>
            </a:r>
            <a:r>
              <a:rPr kumimoji="0" lang="de-DE" sz="1200" b="0" i="1" u="none" strike="noStrike" kern="1200" cap="none" spc="0" normalizeH="0" baseline="0" noProof="0" dirty="0" err="1">
                <a:ln>
                  <a:noFill/>
                </a:ln>
                <a:solidFill>
                  <a:srgbClr val="212121"/>
                </a:solidFill>
                <a:effectLst/>
                <a:uLnTx/>
                <a:uFillTx/>
                <a:latin typeface="BlinkMacSystemFont"/>
                <a:ea typeface="+mn-ea"/>
                <a:cs typeface="+mn-cs"/>
              </a:rPr>
              <a:t>Neuroradiol</a:t>
            </a:r>
            <a:r>
              <a:rPr kumimoji="0" lang="de-DE" sz="1200" b="0" i="1" u="none" strike="noStrike" kern="1200" cap="none" spc="0" normalizeH="0" baseline="0" noProof="0" dirty="0">
                <a:ln>
                  <a:noFill/>
                </a:ln>
                <a:solidFill>
                  <a:srgbClr val="212121"/>
                </a:solidFill>
                <a:effectLst/>
                <a:uLnTx/>
                <a:uFillTx/>
                <a:latin typeface="BlinkMacSystemFont"/>
                <a:ea typeface="+mn-ea"/>
                <a:cs typeface="+mn-cs"/>
              </a:rPr>
              <a:t>. 2018 Dec;39(12):2332-2339</a:t>
            </a: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42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4D0FAE-5FA5-457A-B3DE-5A6015E44840}"/>
              </a:ext>
            </a:extLst>
          </p:cNvPr>
          <p:cNvPicPr>
            <a:picLocks noChangeAspect="1"/>
          </p:cNvPicPr>
          <p:nvPr/>
        </p:nvPicPr>
        <p:blipFill>
          <a:blip r:embed="rId2"/>
          <a:stretch>
            <a:fillRect/>
          </a:stretch>
        </p:blipFill>
        <p:spPr>
          <a:xfrm>
            <a:off x="2588068" y="0"/>
            <a:ext cx="6977763" cy="6858000"/>
          </a:xfrm>
          <a:prstGeom prst="rect">
            <a:avLst/>
          </a:prstGeom>
        </p:spPr>
      </p:pic>
      <p:sp>
        <p:nvSpPr>
          <p:cNvPr id="7" name="Rectangle 6">
            <a:extLst>
              <a:ext uri="{FF2B5EF4-FFF2-40B4-BE49-F238E27FC236}">
                <a16:creationId xmlns:a16="http://schemas.microsoft.com/office/drawing/2014/main" id="{B4FB74C1-B662-436B-9325-C7B9ED0F2FBF}"/>
              </a:ext>
            </a:extLst>
          </p:cNvPr>
          <p:cNvSpPr/>
          <p:nvPr/>
        </p:nvSpPr>
        <p:spPr>
          <a:xfrm>
            <a:off x="152518" y="147484"/>
            <a:ext cx="2261420" cy="343145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T2*EPI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Inherently poor resolution of EPI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Signal drop-out from susceptibility artifacts near the sinuses and craniotomy (*)</a:t>
            </a:r>
          </a:p>
          <a:p>
            <a:pPr marL="914400" marR="0" lvl="1"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2F834EF-F906-4A12-81C5-A81D7EBF2BDB}"/>
              </a:ext>
            </a:extLst>
          </p:cNvPr>
          <p:cNvSpPr/>
          <p:nvPr/>
        </p:nvSpPr>
        <p:spPr>
          <a:xfrm>
            <a:off x="9700992" y="137652"/>
            <a:ext cx="2369573" cy="343145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B.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T1-MPRAGE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Anatomic data</a:t>
            </a:r>
          </a:p>
          <a:p>
            <a:pPr marL="914400" marR="0" lvl="1"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DC01EC4-DE0F-48A8-A771-66DF066D3246}"/>
              </a:ext>
            </a:extLst>
          </p:cNvPr>
          <p:cNvSpPr/>
          <p:nvPr/>
        </p:nvSpPr>
        <p:spPr>
          <a:xfrm>
            <a:off x="167148" y="3667430"/>
            <a:ext cx="2261420" cy="29250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C.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The fusion image of the average EPI mask over the MPRAGE image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Signal drop-out at the skull base(*)</a:t>
            </a:r>
          </a:p>
          <a:p>
            <a:pPr marL="914400" marR="0" lvl="1"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B434023-FAED-4C9A-B4B5-184BB67708E0}"/>
              </a:ext>
            </a:extLst>
          </p:cNvPr>
          <p:cNvSpPr/>
          <p:nvPr/>
        </p:nvSpPr>
        <p:spPr>
          <a:xfrm>
            <a:off x="9582048" y="3547287"/>
            <a:ext cx="2618915" cy="304822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D. </a:t>
            </a: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The fusion image of edge-enhanced EPI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Slight misalignment (arrows) due to patient motion between MPRAGE and EPI</a:t>
            </a:r>
          </a:p>
          <a:p>
            <a:pPr marL="914400" marR="0" lvl="1"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72F59-1148-41D7-B460-BD1FF4597047}"/>
              </a:ext>
            </a:extLst>
          </p:cNvPr>
          <p:cNvSpPr/>
          <p:nvPr/>
        </p:nvSpPr>
        <p:spPr>
          <a:xfrm>
            <a:off x="2623335" y="16183"/>
            <a:ext cx="817956" cy="62926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3" name="Rectangle 12">
            <a:extLst>
              <a:ext uri="{FF2B5EF4-FFF2-40B4-BE49-F238E27FC236}">
                <a16:creationId xmlns:a16="http://schemas.microsoft.com/office/drawing/2014/main" id="{066CEE89-CD76-4A6C-B598-0F6124690C04}"/>
              </a:ext>
            </a:extLst>
          </p:cNvPr>
          <p:cNvSpPr/>
          <p:nvPr/>
        </p:nvSpPr>
        <p:spPr>
          <a:xfrm>
            <a:off x="5990883" y="16183"/>
            <a:ext cx="817956" cy="62926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4" name="Rectangle 13">
            <a:extLst>
              <a:ext uri="{FF2B5EF4-FFF2-40B4-BE49-F238E27FC236}">
                <a16:creationId xmlns:a16="http://schemas.microsoft.com/office/drawing/2014/main" id="{B4292271-9D91-4ED2-A691-E16E66F8E3ED}"/>
              </a:ext>
            </a:extLst>
          </p:cNvPr>
          <p:cNvSpPr/>
          <p:nvPr/>
        </p:nvSpPr>
        <p:spPr>
          <a:xfrm>
            <a:off x="2623335" y="3667430"/>
            <a:ext cx="817956" cy="62926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15" name="Rectangle 14">
            <a:extLst>
              <a:ext uri="{FF2B5EF4-FFF2-40B4-BE49-F238E27FC236}">
                <a16:creationId xmlns:a16="http://schemas.microsoft.com/office/drawing/2014/main" id="{1556A69C-6147-4925-9CD6-DE4E552D768D}"/>
              </a:ext>
            </a:extLst>
          </p:cNvPr>
          <p:cNvSpPr/>
          <p:nvPr/>
        </p:nvSpPr>
        <p:spPr>
          <a:xfrm>
            <a:off x="5990883" y="3667430"/>
            <a:ext cx="817956" cy="62926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3" name="TextBox 2">
            <a:extLst>
              <a:ext uri="{FF2B5EF4-FFF2-40B4-BE49-F238E27FC236}">
                <a16:creationId xmlns:a16="http://schemas.microsoft.com/office/drawing/2014/main" id="{79B9C9C2-4DD5-4F41-BBCC-1CA8AF924C10}"/>
              </a:ext>
            </a:extLst>
          </p:cNvPr>
          <p:cNvSpPr txBox="1"/>
          <p:nvPr/>
        </p:nvSpPr>
        <p:spPr>
          <a:xfrm>
            <a:off x="10058400" y="6396335"/>
            <a:ext cx="20121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dirty="0">
                <a:ln>
                  <a:noFill/>
                </a:ln>
                <a:solidFill>
                  <a:srgbClr val="212121"/>
                </a:solidFill>
                <a:effectLst/>
                <a:uLnTx/>
                <a:uFillTx/>
                <a:latin typeface="BlinkMacSystemFont"/>
                <a:ea typeface="+mn-ea"/>
                <a:cs typeface="+mn-cs"/>
              </a:rPr>
              <a:t>AJNR Am J </a:t>
            </a:r>
            <a:r>
              <a:rPr kumimoji="0" lang="de-DE" sz="1200" b="0" i="1" u="none" strike="noStrike" kern="1200" cap="none" spc="0" normalizeH="0" baseline="0" noProof="0" dirty="0" err="1">
                <a:ln>
                  <a:noFill/>
                </a:ln>
                <a:solidFill>
                  <a:srgbClr val="212121"/>
                </a:solidFill>
                <a:effectLst/>
                <a:uLnTx/>
                <a:uFillTx/>
                <a:latin typeface="BlinkMacSystemFont"/>
                <a:ea typeface="+mn-ea"/>
                <a:cs typeface="+mn-cs"/>
              </a:rPr>
              <a:t>Neuroradiol</a:t>
            </a:r>
            <a:r>
              <a:rPr kumimoji="0" lang="de-DE" sz="1200" b="0" i="1" u="none" strike="noStrike" kern="1200" cap="none" spc="0" normalizeH="0" baseline="0" noProof="0" dirty="0">
                <a:ln>
                  <a:noFill/>
                </a:ln>
                <a:solidFill>
                  <a:srgbClr val="212121"/>
                </a:solidFill>
                <a:effectLst/>
                <a:uLnTx/>
                <a:uFillTx/>
                <a:latin typeface="BlinkMacSystemFont"/>
                <a:ea typeface="+mn-ea"/>
                <a:cs typeface="+mn-cs"/>
              </a:rPr>
              <a:t>. 2018 Dec;39(12):2332-2339</a:t>
            </a: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4FBDEE-5ED2-41FB-B828-181D921527EE}"/>
              </a:ext>
            </a:extLst>
          </p:cNvPr>
          <p:cNvSpPr txBox="1"/>
          <p:nvPr/>
        </p:nvSpPr>
        <p:spPr>
          <a:xfrm>
            <a:off x="9725331" y="1199692"/>
            <a:ext cx="2345234"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400" b="1" i="1" u="none" strike="noStrike" kern="1200" cap="none" spc="0" normalizeH="0" baseline="0" noProof="0" dirty="0">
                <a:ln>
                  <a:noFill/>
                </a:ln>
                <a:solidFill>
                  <a:prstClr val="black"/>
                </a:solidFill>
                <a:effectLst/>
                <a:uLnTx/>
                <a:uFillTx/>
                <a:latin typeface="Calibri" panose="020F0502020204030204"/>
                <a:ea typeface="+mn-ea"/>
                <a:cs typeface="+mn-cs"/>
              </a:rPr>
              <a:t>MPRAGE</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magnetization prepared rapid gradient echo</a:t>
            </a:r>
          </a:p>
        </p:txBody>
      </p:sp>
      <p:sp>
        <p:nvSpPr>
          <p:cNvPr id="16" name="TextBox 15">
            <a:extLst>
              <a:ext uri="{FF2B5EF4-FFF2-40B4-BE49-F238E27FC236}">
                <a16:creationId xmlns:a16="http://schemas.microsoft.com/office/drawing/2014/main" id="{76592817-FC20-4104-B243-21B0F97D3229}"/>
              </a:ext>
            </a:extLst>
          </p:cNvPr>
          <p:cNvSpPr txBox="1"/>
          <p:nvPr/>
        </p:nvSpPr>
        <p:spPr>
          <a:xfrm>
            <a:off x="150931" y="3190570"/>
            <a:ext cx="2331160"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400" b="1" i="1" u="none" strike="noStrike" kern="1200" cap="none" spc="0" normalizeH="0" baseline="0" noProof="0" dirty="0">
                <a:ln>
                  <a:noFill/>
                </a:ln>
                <a:solidFill>
                  <a:prstClr val="black"/>
                </a:solidFill>
                <a:effectLst/>
                <a:uLnTx/>
                <a:uFillTx/>
                <a:latin typeface="Calibri" panose="020F0502020204030204"/>
                <a:ea typeface="+mn-ea"/>
                <a:cs typeface="+mn-cs"/>
              </a:rPr>
              <a:t>EPI</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echo-planar imaging</a:t>
            </a:r>
          </a:p>
        </p:txBody>
      </p:sp>
    </p:spTree>
    <p:extLst>
      <p:ext uri="{BB962C8B-B14F-4D97-AF65-F5344CB8AC3E}">
        <p14:creationId xmlns:p14="http://schemas.microsoft.com/office/powerpoint/2010/main" val="439429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6403-C252-4DBE-909B-AB8A01CA2241}"/>
              </a:ext>
            </a:extLst>
          </p:cNvPr>
          <p:cNvSpPr>
            <a:spLocks noGrp="1"/>
          </p:cNvSpPr>
          <p:nvPr>
            <p:ph type="title"/>
          </p:nvPr>
        </p:nvSpPr>
        <p:spPr/>
        <p:txBody>
          <a:bodyPr/>
          <a:lstStyle/>
          <a:p>
            <a:r>
              <a:rPr lang="en-GB" dirty="0"/>
              <a:t>PET and MR images for co-registration step</a:t>
            </a:r>
          </a:p>
        </p:txBody>
      </p:sp>
      <p:pic>
        <p:nvPicPr>
          <p:cNvPr id="5" name="Picture 4">
            <a:extLst>
              <a:ext uri="{FF2B5EF4-FFF2-40B4-BE49-F238E27FC236}">
                <a16:creationId xmlns:a16="http://schemas.microsoft.com/office/drawing/2014/main" id="{71271F8A-EE46-4BE6-9049-766CDC526831}"/>
              </a:ext>
            </a:extLst>
          </p:cNvPr>
          <p:cNvPicPr>
            <a:picLocks noChangeAspect="1"/>
          </p:cNvPicPr>
          <p:nvPr/>
        </p:nvPicPr>
        <p:blipFill>
          <a:blip r:embed="rId2"/>
          <a:stretch>
            <a:fillRect/>
          </a:stretch>
        </p:blipFill>
        <p:spPr>
          <a:xfrm>
            <a:off x="1680087" y="1672431"/>
            <a:ext cx="8458200" cy="4657725"/>
          </a:xfrm>
          <a:prstGeom prst="rect">
            <a:avLst/>
          </a:prstGeom>
        </p:spPr>
      </p:pic>
      <p:sp>
        <p:nvSpPr>
          <p:cNvPr id="6" name="TextBox 5">
            <a:extLst>
              <a:ext uri="{FF2B5EF4-FFF2-40B4-BE49-F238E27FC236}">
                <a16:creationId xmlns:a16="http://schemas.microsoft.com/office/drawing/2014/main" id="{7ABB9B38-507A-415D-9077-1241CD2CEB14}"/>
              </a:ext>
            </a:extLst>
          </p:cNvPr>
          <p:cNvSpPr txBox="1"/>
          <p:nvPr/>
        </p:nvSpPr>
        <p:spPr>
          <a:xfrm>
            <a:off x="6361471" y="6330156"/>
            <a:ext cx="57134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Vizza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P.,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Tradigo</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G., Messina, D. et al. Methodologies for the analysis and classification of PET neuroimages.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Netw</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Model Anal Health Inform </a:t>
            </a:r>
            <a:r>
              <a:rPr kumimoji="0" lang="en-GB" sz="1200" b="0" i="1" u="none" strike="noStrike" kern="1200" cap="none" spc="0" normalizeH="0" baseline="0" noProof="0" dirty="0" err="1">
                <a:ln>
                  <a:noFill/>
                </a:ln>
                <a:solidFill>
                  <a:srgbClr val="333333"/>
                </a:solidFill>
                <a:effectLst/>
                <a:uLnTx/>
                <a:uFillTx/>
                <a:latin typeface="-apple-system"/>
                <a:ea typeface="+mn-ea"/>
                <a:cs typeface="+mn-cs"/>
              </a:rPr>
              <a:t>Bioinforma</a:t>
            </a:r>
            <a:r>
              <a:rPr kumimoji="0" lang="en-GB" sz="1200" b="0" i="1" u="none" strike="noStrike" kern="1200" cap="none" spc="0" normalizeH="0" baseline="0" noProof="0" dirty="0">
                <a:ln>
                  <a:noFill/>
                </a:ln>
                <a:solidFill>
                  <a:srgbClr val="333333"/>
                </a:solidFill>
                <a:effectLst/>
                <a:uLnTx/>
                <a:uFillTx/>
                <a:latin typeface="-apple-system"/>
                <a:ea typeface="+mn-ea"/>
                <a:cs typeface="+mn-cs"/>
              </a:rPr>
              <a:t> </a:t>
            </a:r>
            <a:r>
              <a:rPr kumimoji="0" lang="en-GB" sz="1200" b="1" i="1" u="none" strike="noStrike" kern="1200" cap="none" spc="0" normalizeH="0" baseline="0" noProof="0" dirty="0">
                <a:ln>
                  <a:noFill/>
                </a:ln>
                <a:solidFill>
                  <a:srgbClr val="333333"/>
                </a:solidFill>
                <a:effectLst/>
                <a:uLnTx/>
                <a:uFillTx/>
                <a:latin typeface="-apple-system"/>
                <a:ea typeface="+mn-ea"/>
                <a:cs typeface="+mn-cs"/>
              </a:rPr>
              <a:t>2, </a:t>
            </a:r>
            <a:r>
              <a:rPr kumimoji="0" lang="en-GB" sz="1200" b="0" i="1" u="none" strike="noStrike" kern="1200" cap="none" spc="0" normalizeH="0" baseline="0" noProof="0" dirty="0">
                <a:ln>
                  <a:noFill/>
                </a:ln>
                <a:solidFill>
                  <a:srgbClr val="333333"/>
                </a:solidFill>
                <a:effectLst/>
                <a:uLnTx/>
                <a:uFillTx/>
                <a:latin typeface="-apple-system"/>
                <a:ea typeface="+mn-ea"/>
                <a:cs typeface="+mn-cs"/>
              </a:rPr>
              <a:t>191–208 (2013).</a:t>
            </a: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07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1794</Words>
  <Application>Microsoft Office PowerPoint</Application>
  <PresentationFormat>Widescreen</PresentationFormat>
  <Paragraphs>176</Paragraphs>
  <Slides>33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-apple-system</vt:lpstr>
      <vt:lpstr>BlinkMacSystemFont</vt:lpstr>
      <vt:lpstr>Amasis MT Pro Black</vt:lpstr>
      <vt:lpstr>Arial</vt:lpstr>
      <vt:lpstr>Calibri</vt:lpstr>
      <vt:lpstr>Calibri Light</vt:lpstr>
      <vt:lpstr>Comic Sans MS</vt:lpstr>
      <vt:lpstr>Wingdings</vt:lpstr>
      <vt:lpstr>Office Theme</vt:lpstr>
      <vt:lpstr>Co-registration and Spatial Normalization</vt:lpstr>
      <vt:lpstr>PowerPoint Presentation</vt:lpstr>
      <vt:lpstr>Examples: Methods </vt:lpstr>
      <vt:lpstr>Examples: Methods </vt:lpstr>
      <vt:lpstr>PowerPoint Presentation</vt:lpstr>
      <vt:lpstr>Co-registration</vt:lpstr>
      <vt:lpstr>Intra-subject Co-registration</vt:lpstr>
      <vt:lpstr>PowerPoint Presentation</vt:lpstr>
      <vt:lpstr>PET and MR images for co-registration step</vt:lpstr>
      <vt:lpstr>Affine transformation is used in co-registration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vt:lpstr>
      <vt:lpstr>Spatial Normalisation</vt:lpstr>
      <vt:lpstr>Why Normalise?</vt:lpstr>
      <vt:lpstr>Tailrach Atlas</vt:lpstr>
      <vt:lpstr>Montreal Neurological Institute  Template MNI152</vt:lpstr>
      <vt:lpstr>Linear Transformations</vt:lpstr>
      <vt:lpstr>Non-Linear Transformations</vt:lpstr>
      <vt:lpstr>SPM Demo: How to Normalise</vt:lpstr>
      <vt:lpstr>SPM Demo: How to Normalise</vt:lpstr>
      <vt:lpstr>SPM Demo: How to Normalise</vt:lpstr>
      <vt:lpstr>SPM Demo: How to Normalise</vt:lpstr>
      <vt:lpstr>Smoothing</vt:lpstr>
      <vt:lpstr>SPM Demo: Smoothing</vt:lpstr>
      <vt:lpstr>Thank you for your kind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Co-registration and Spatial Normalization</dc:title>
  <dc:creator>Park, Hee Kyung</dc:creator>
  <cp:lastModifiedBy>Park, Hee Kyung</cp:lastModifiedBy>
  <cp:revision>16</cp:revision>
  <dcterms:created xsi:type="dcterms:W3CDTF">2021-12-05T19:32:43Z</dcterms:created>
  <dcterms:modified xsi:type="dcterms:W3CDTF">2021-12-08T11:25:04Z</dcterms:modified>
</cp:coreProperties>
</file>