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56" r:id="rId2"/>
    <p:sldId id="270" r:id="rId3"/>
    <p:sldId id="258" r:id="rId4"/>
    <p:sldId id="259" r:id="rId5"/>
    <p:sldId id="260" r:id="rId6"/>
    <p:sldId id="271" r:id="rId7"/>
    <p:sldId id="261" r:id="rId8"/>
    <p:sldId id="262" r:id="rId9"/>
    <p:sldId id="263" r:id="rId10"/>
    <p:sldId id="264" r:id="rId11"/>
    <p:sldId id="273" r:id="rId12"/>
    <p:sldId id="274" r:id="rId13"/>
    <p:sldId id="275" r:id="rId14"/>
    <p:sldId id="265" r:id="rId15"/>
    <p:sldId id="272" r:id="rId16"/>
    <p:sldId id="266" r:id="rId17"/>
    <p:sldId id="268" r:id="rId18"/>
    <p:sldId id="269" r:id="rId19"/>
    <p:sldId id="276" r:id="rId20"/>
    <p:sldId id="257" r:id="rId21"/>
    <p:sldId id="277" r:id="rId22"/>
    <p:sldId id="278" r:id="rId23"/>
    <p:sldId id="279" r:id="rId24"/>
    <p:sldId id="280" r:id="rId25"/>
    <p:sldId id="281" r:id="rId26"/>
    <p:sldId id="286" r:id="rId27"/>
    <p:sldId id="287" r:id="rId28"/>
    <p:sldId id="288" r:id="rId29"/>
    <p:sldId id="267" r:id="rId30"/>
    <p:sldId id="289" r:id="rId31"/>
    <p:sldId id="290" r:id="rId32"/>
    <p:sldId id="291" r:id="rId33"/>
    <p:sldId id="292" r:id="rId34"/>
    <p:sldId id="293" r:id="rId35"/>
    <p:sldId id="294" r:id="rId36"/>
    <p:sldId id="295" r:id="rId37"/>
    <p:sldId id="296" r:id="rId38"/>
    <p:sldId id="297" r:id="rId39"/>
    <p:sldId id="298" r:id="rId40"/>
    <p:sldId id="282" r:id="rId41"/>
    <p:sldId id="283" r:id="rId42"/>
    <p:sldId id="284" r:id="rId43"/>
    <p:sldId id="28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839" autoAdjust="0"/>
  </p:normalViewPr>
  <p:slideViewPr>
    <p:cSldViewPr snapToGrid="0">
      <p:cViewPr varScale="1">
        <p:scale>
          <a:sx n="86" d="100"/>
          <a:sy n="86" d="100"/>
        </p:scale>
        <p:origin x="15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1A0FB-9878-44BD-9DA7-07F565CF046F}"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EB1F6-8ADA-4E2E-B2F4-E7E9CBBBCF67}" type="slidenum">
              <a:rPr lang="en-GB" smtClean="0"/>
              <a:t>‹#›</a:t>
            </a:fld>
            <a:endParaRPr lang="en-GB"/>
          </a:p>
        </p:txBody>
      </p:sp>
    </p:spTree>
    <p:extLst>
      <p:ext uri="{BB962C8B-B14F-4D97-AF65-F5344CB8AC3E}">
        <p14:creationId xmlns:p14="http://schemas.microsoft.com/office/powerpoint/2010/main" val="258407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Participants in the scan, they do a task, we get number of volumes, and for any given voxel in the brain we estimate the timeseries (how the signal in this voxel varies over time)</a:t>
            </a:r>
          </a:p>
        </p:txBody>
      </p:sp>
      <p:sp>
        <p:nvSpPr>
          <p:cNvPr id="4" name="Slide Number Placeholder 3"/>
          <p:cNvSpPr>
            <a:spLocks noGrp="1"/>
          </p:cNvSpPr>
          <p:nvPr>
            <p:ph type="sldNum" sz="quarter" idx="5"/>
          </p:nvPr>
        </p:nvSpPr>
        <p:spPr/>
        <p:txBody>
          <a:bodyPr/>
          <a:lstStyle/>
          <a:p>
            <a:fld id="{915EB1F6-8ADA-4E2E-B2F4-E7E9CBBBCF67}" type="slidenum">
              <a:rPr lang="en-GB" smtClean="0"/>
              <a:t>3</a:t>
            </a:fld>
            <a:endParaRPr lang="en-GB"/>
          </a:p>
        </p:txBody>
      </p:sp>
    </p:spTree>
    <p:extLst>
      <p:ext uri="{BB962C8B-B14F-4D97-AF65-F5344CB8AC3E}">
        <p14:creationId xmlns:p14="http://schemas.microsoft.com/office/powerpoint/2010/main" val="74247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Solution 1 is using noise regressors, as mentioned before in the presentation</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our design matrix, we include noise regressors to explain some of the variance and therefore reduce error</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Here we have our design matrix, we can see three runs, in each run we have three conditions, and for each of these conditions we have a regressor of interest that can be intentionally manipulated, as we’ll explain later</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also have six noise regressors (here in yellow)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these are regressors of no interest, they are not manipulated, but they can tell us how much of the variance in our data is explained, for example, by head movement</a:t>
            </a:r>
          </a:p>
        </p:txBody>
      </p:sp>
      <p:sp>
        <p:nvSpPr>
          <p:cNvPr id="4" name="Slide Number Placeholder 3"/>
          <p:cNvSpPr>
            <a:spLocks noGrp="1"/>
          </p:cNvSpPr>
          <p:nvPr>
            <p:ph type="sldNum" sz="quarter" idx="5"/>
          </p:nvPr>
        </p:nvSpPr>
        <p:spPr/>
        <p:txBody>
          <a:bodyPr/>
          <a:lstStyle/>
          <a:p>
            <a:fld id="{915EB1F6-8ADA-4E2E-B2F4-E7E9CBBBCF67}" type="slidenum">
              <a:rPr lang="en-GB" smtClean="0"/>
              <a:t>12</a:t>
            </a:fld>
            <a:endParaRPr lang="en-GB"/>
          </a:p>
        </p:txBody>
      </p:sp>
    </p:spTree>
    <p:extLst>
      <p:ext uri="{BB962C8B-B14F-4D97-AF65-F5344CB8AC3E}">
        <p14:creationId xmlns:p14="http://schemas.microsoft.com/office/powerpoint/2010/main" val="170546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Solution 2 - applying high-pass filter to increase signal to noise ratio</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Scanner heats up over time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decrease in signal intensity – but this decrease has nothing to do with our task of interest!</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decrease in signal intensity affects mainly low frequencies</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Assumption: most low frequencies in our signal are due to scanner heating up (noise)</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Solution: in SPM, we select high-pass filter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low-frequencies are filtered out</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Default high-pass filter in SPM filters out signals which last longer than 128 seconds</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using this filter, we need to accept that some task-relevant info may be filtered out as well</a:t>
            </a:r>
          </a:p>
        </p:txBody>
      </p:sp>
      <p:sp>
        <p:nvSpPr>
          <p:cNvPr id="4" name="Slide Number Placeholder 3"/>
          <p:cNvSpPr>
            <a:spLocks noGrp="1"/>
          </p:cNvSpPr>
          <p:nvPr>
            <p:ph type="sldNum" sz="quarter" idx="5"/>
          </p:nvPr>
        </p:nvSpPr>
        <p:spPr/>
        <p:txBody>
          <a:bodyPr/>
          <a:lstStyle/>
          <a:p>
            <a:fld id="{915EB1F6-8ADA-4E2E-B2F4-E7E9CBBBCF67}" type="slidenum">
              <a:rPr lang="en-GB" smtClean="0"/>
              <a:t>13</a:t>
            </a:fld>
            <a:endParaRPr lang="en-GB"/>
          </a:p>
        </p:txBody>
      </p:sp>
    </p:spTree>
    <p:extLst>
      <p:ext uri="{BB962C8B-B14F-4D97-AF65-F5344CB8AC3E}">
        <p14:creationId xmlns:p14="http://schemas.microsoft.com/office/powerpoint/2010/main" val="126845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estimate our beta parameters for each voxel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Method of ordinary least squares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estimate beta parameter values that minimise the sum of squared errors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Sum of squared errors: sum of squared differences between actual value (recorded fMRI signal, Y) and predicted value (our model, X)</a:t>
            </a:r>
          </a:p>
        </p:txBody>
      </p:sp>
      <p:sp>
        <p:nvSpPr>
          <p:cNvPr id="4" name="Slide Number Placeholder 3"/>
          <p:cNvSpPr>
            <a:spLocks noGrp="1"/>
          </p:cNvSpPr>
          <p:nvPr>
            <p:ph type="sldNum" sz="quarter" idx="5"/>
          </p:nvPr>
        </p:nvSpPr>
        <p:spPr/>
        <p:txBody>
          <a:bodyPr/>
          <a:lstStyle/>
          <a:p>
            <a:fld id="{915EB1F6-8ADA-4E2E-B2F4-E7E9CBBBCF67}" type="slidenum">
              <a:rPr lang="en-GB" smtClean="0"/>
              <a:t>14</a:t>
            </a:fld>
            <a:endParaRPr lang="en-GB"/>
          </a:p>
        </p:txBody>
      </p:sp>
    </p:spTree>
    <p:extLst>
      <p:ext uri="{BB962C8B-B14F-4D97-AF65-F5344CB8AC3E}">
        <p14:creationId xmlns:p14="http://schemas.microsoft.com/office/powerpoint/2010/main" val="286563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Ordinary least squares – assumptions?</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 Independent observations</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Homogeneous variance</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 Normal distribution of residuals</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reality, these assumptions are not satisfied – so we don’t use ordinary least squares, but rather weighted least squares (WLS)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knowledge of the variance of observations incorporated into the regression</a:t>
            </a:r>
          </a:p>
        </p:txBody>
      </p:sp>
      <p:sp>
        <p:nvSpPr>
          <p:cNvPr id="4" name="Slide Number Placeholder 3"/>
          <p:cNvSpPr>
            <a:spLocks noGrp="1"/>
          </p:cNvSpPr>
          <p:nvPr>
            <p:ph type="sldNum" sz="quarter" idx="5"/>
          </p:nvPr>
        </p:nvSpPr>
        <p:spPr/>
        <p:txBody>
          <a:bodyPr/>
          <a:lstStyle/>
          <a:p>
            <a:fld id="{915EB1F6-8ADA-4E2E-B2F4-E7E9CBBBCF67}" type="slidenum">
              <a:rPr lang="en-GB" smtClean="0"/>
              <a:t>15</a:t>
            </a:fld>
            <a:endParaRPr lang="en-GB"/>
          </a:p>
        </p:txBody>
      </p:sp>
    </p:spTree>
    <p:extLst>
      <p:ext uri="{BB962C8B-B14F-4D97-AF65-F5344CB8AC3E}">
        <p14:creationId xmlns:p14="http://schemas.microsoft.com/office/powerpoint/2010/main" val="253429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Which parts of the brain respond to stimulus 1 more than they do to stimulus 2?</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combine beta parameters to find the answer</a:t>
            </a:r>
          </a:p>
        </p:txBody>
      </p:sp>
      <p:sp>
        <p:nvSpPr>
          <p:cNvPr id="4" name="Slide Number Placeholder 3"/>
          <p:cNvSpPr>
            <a:spLocks noGrp="1"/>
          </p:cNvSpPr>
          <p:nvPr>
            <p:ph type="sldNum" sz="quarter" idx="5"/>
          </p:nvPr>
        </p:nvSpPr>
        <p:spPr/>
        <p:txBody>
          <a:bodyPr/>
          <a:lstStyle/>
          <a:p>
            <a:fld id="{915EB1F6-8ADA-4E2E-B2F4-E7E9CBBBCF67}" type="slidenum">
              <a:rPr lang="en-GB" smtClean="0"/>
              <a:t>16</a:t>
            </a:fld>
            <a:endParaRPr lang="en-GB"/>
          </a:p>
        </p:txBody>
      </p:sp>
    </p:spTree>
    <p:extLst>
      <p:ext uri="{BB962C8B-B14F-4D97-AF65-F5344CB8AC3E}">
        <p14:creationId xmlns:p14="http://schemas.microsoft.com/office/powerpoint/2010/main" val="138879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am interested in voxels than respond to stimulus 1 more than to stimulus 2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look for voxels in which beta 1 &gt; beta 2, which becomes beta 1 – beta 2 &gt; zero</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Null hypothesis: beta 1 – beta 2 = 0</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Alternative hypothesis: beta 1 – beta 2 &gt; 0</a:t>
            </a:r>
          </a:p>
          <a:p>
            <a:pPr algn="just">
              <a:lnSpc>
                <a:spcPct val="107000"/>
              </a:lnSpc>
              <a:spcAft>
                <a:spcPts val="800"/>
              </a:spcAft>
            </a:pPr>
            <a:r>
              <a:rPr lang="it-IT" sz="1800" dirty="0">
                <a:effectLst/>
                <a:latin typeface="Calibri" panose="020F0502020204030204" pitchFamily="34" charset="0"/>
                <a:ea typeface="Calibri" panose="020F0502020204030204" pitchFamily="34" charset="0"/>
                <a:cs typeface="Times New Roman" panose="02020603050405020304" pitchFamily="18" charset="0"/>
              </a:rPr>
              <a:t>T-test: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test assumption that – in specific voxel – activation in response to stimulus 1 is significantly greater than activation in response to stimulus 2</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Test against the null hypothesis</a:t>
            </a:r>
          </a:p>
        </p:txBody>
      </p:sp>
      <p:sp>
        <p:nvSpPr>
          <p:cNvPr id="4" name="Slide Number Placeholder 3"/>
          <p:cNvSpPr>
            <a:spLocks noGrp="1"/>
          </p:cNvSpPr>
          <p:nvPr>
            <p:ph type="sldNum" sz="quarter" idx="5"/>
          </p:nvPr>
        </p:nvSpPr>
        <p:spPr/>
        <p:txBody>
          <a:bodyPr/>
          <a:lstStyle/>
          <a:p>
            <a:fld id="{915EB1F6-8ADA-4E2E-B2F4-E7E9CBBBCF67}" type="slidenum">
              <a:rPr lang="en-GB" smtClean="0"/>
              <a:t>17</a:t>
            </a:fld>
            <a:endParaRPr lang="en-GB"/>
          </a:p>
        </p:txBody>
      </p:sp>
    </p:spTree>
    <p:extLst>
      <p:ext uri="{BB962C8B-B14F-4D97-AF65-F5344CB8AC3E}">
        <p14:creationId xmlns:p14="http://schemas.microsoft.com/office/powerpoint/2010/main" val="4130575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the model </a:t>
            </a:r>
            <a:r>
              <a:rPr lang="en-GB" baseline="0" dirty="0"/>
              <a:t>we want to see if there is any significant activation in a particular brain region/voxel due to our experimental conditions. Asking this question means asking if any of parameter weights of interest we calculated with our model justify the signal changes.</a:t>
            </a:r>
          </a:p>
          <a:p>
            <a:endParaRPr lang="en-GB" baseline="0" dirty="0"/>
          </a:p>
          <a:p>
            <a:r>
              <a:rPr lang="en-GB" baseline="0" dirty="0"/>
              <a:t>In order to do that we use contrasts. So in general contrast specify effect of interest by weighting our parameters and selecting </a:t>
            </a:r>
            <a:r>
              <a:rPr lang="en-GB" baseline="0" dirty="0" err="1"/>
              <a:t>regressors</a:t>
            </a:r>
            <a:r>
              <a:rPr lang="en-GB" baseline="0" dirty="0"/>
              <a:t> of interest. Our inference will be performed on a linear combination of regression </a:t>
            </a:r>
            <a:r>
              <a:rPr lang="en-GB" baseline="0" dirty="0" err="1"/>
              <a:t>coefficeints</a:t>
            </a:r>
            <a:r>
              <a:rPr lang="en-GB" baseline="0" dirty="0"/>
              <a:t> (beta)</a:t>
            </a:r>
            <a:r>
              <a:rPr lang="en-GB" altLang="zh-TW" sz="1200" i="1" dirty="0">
                <a:sym typeface="Wingdings" pitchFamily="2" charset="2"/>
              </a:rPr>
              <a:t> </a:t>
            </a:r>
            <a:r>
              <a:rPr lang="en-GB" altLang="zh-TW" sz="1200" i="1" dirty="0" err="1">
                <a:sym typeface="Wingdings" pitchFamily="2" charset="2"/>
              </a:rPr>
              <a:t>c</a:t>
            </a:r>
            <a:r>
              <a:rPr lang="en-GB" altLang="zh-TW" sz="1200" i="1" baseline="30000" dirty="0" err="1">
                <a:sym typeface="Wingdings" pitchFamily="2" charset="2"/>
              </a:rPr>
              <a:t>T</a:t>
            </a:r>
            <a:r>
              <a:rPr lang="el-GR" altLang="zh-TW" sz="1200" dirty="0">
                <a:cs typeface="Arial" charset="0"/>
              </a:rPr>
              <a:t>β</a:t>
            </a:r>
            <a:r>
              <a:rPr lang="en-GB" altLang="zh-TW" sz="1200" dirty="0">
                <a:cs typeface="Arial" charset="0"/>
              </a:rPr>
              <a:t>. Where c represents</a:t>
            </a:r>
            <a:r>
              <a:rPr lang="en-GB" altLang="zh-TW" sz="1200" baseline="0" dirty="0">
                <a:cs typeface="Arial" charset="0"/>
              </a:rPr>
              <a:t> the contrast vector we are using to determine which conditions we want to compare/test.</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1F1C0-F234-4A98-ADA6-06B4AF9B28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04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621F1C0-F234-4A98-ADA6-06B4AF9B2802}" type="slidenum">
              <a:rPr lang="en-GB" smtClean="0"/>
              <a:t>23</a:t>
            </a:fld>
            <a:endParaRPr lang="en-GB"/>
          </a:p>
        </p:txBody>
      </p:sp>
    </p:spTree>
    <p:extLst>
      <p:ext uri="{BB962C8B-B14F-4D97-AF65-F5344CB8AC3E}">
        <p14:creationId xmlns:p14="http://schemas.microsoft.com/office/powerpoint/2010/main" val="285932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B621F1C0-F234-4A98-ADA6-06B4AF9B2802}" type="slidenum">
              <a:rPr lang="en-GB" smtClean="0"/>
              <a:t>24</a:t>
            </a:fld>
            <a:endParaRPr lang="en-GB"/>
          </a:p>
        </p:txBody>
      </p:sp>
    </p:spTree>
    <p:extLst>
      <p:ext uri="{BB962C8B-B14F-4D97-AF65-F5344CB8AC3E}">
        <p14:creationId xmlns:p14="http://schemas.microsoft.com/office/powerpoint/2010/main" val="386453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25</a:t>
            </a:fld>
            <a:endParaRPr lang="en-GB"/>
          </a:p>
        </p:txBody>
      </p:sp>
    </p:spTree>
    <p:extLst>
      <p:ext uri="{BB962C8B-B14F-4D97-AF65-F5344CB8AC3E}">
        <p14:creationId xmlns:p14="http://schemas.microsoft.com/office/powerpoint/2010/main" val="2989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interested in cognitive process X</a:t>
            </a:r>
          </a:p>
          <a:p>
            <a:r>
              <a:rPr lang="en-GB" dirty="0"/>
              <a:t>How would a voxel respond if involved in process X?</a:t>
            </a:r>
          </a:p>
          <a:p>
            <a:pPr marL="0" indent="0">
              <a:buNone/>
            </a:pPr>
            <a:r>
              <a:rPr lang="en-GB" dirty="0"/>
              <a:t>To model the response in each voxel we need:</a:t>
            </a:r>
          </a:p>
          <a:p>
            <a:pPr marL="457200" indent="-457200">
              <a:buAutoNum type="arabicParenR"/>
            </a:pPr>
            <a:r>
              <a:rPr lang="en-GB" dirty="0"/>
              <a:t>Task (input functions) – at what time during the task did a particular condition come up?</a:t>
            </a:r>
          </a:p>
          <a:p>
            <a:pPr marL="457200" indent="-457200">
              <a:buAutoNum type="arabicParenR"/>
            </a:pPr>
            <a:r>
              <a:rPr lang="en-GB" dirty="0"/>
              <a:t>Haemodynamic response function</a:t>
            </a:r>
          </a:p>
        </p:txBody>
      </p:sp>
      <p:sp>
        <p:nvSpPr>
          <p:cNvPr id="4" name="Slide Number Placeholder 3"/>
          <p:cNvSpPr>
            <a:spLocks noGrp="1"/>
          </p:cNvSpPr>
          <p:nvPr>
            <p:ph type="sldNum" sz="quarter" idx="5"/>
          </p:nvPr>
        </p:nvSpPr>
        <p:spPr/>
        <p:txBody>
          <a:bodyPr/>
          <a:lstStyle/>
          <a:p>
            <a:fld id="{915EB1F6-8ADA-4E2E-B2F4-E7E9CBBBCF67}" type="slidenum">
              <a:rPr lang="en-GB" smtClean="0"/>
              <a:t>4</a:t>
            </a:fld>
            <a:endParaRPr lang="en-GB"/>
          </a:p>
        </p:txBody>
      </p:sp>
    </p:spTree>
    <p:extLst>
      <p:ext uri="{BB962C8B-B14F-4D97-AF65-F5344CB8AC3E}">
        <p14:creationId xmlns:p14="http://schemas.microsoft.com/office/powerpoint/2010/main" val="502860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26</a:t>
            </a:fld>
            <a:endParaRPr lang="en-GB"/>
          </a:p>
        </p:txBody>
      </p:sp>
    </p:spTree>
    <p:extLst>
      <p:ext uri="{BB962C8B-B14F-4D97-AF65-F5344CB8AC3E}">
        <p14:creationId xmlns:p14="http://schemas.microsoft.com/office/powerpoint/2010/main" val="1621085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27</a:t>
            </a:fld>
            <a:endParaRPr lang="en-GB"/>
          </a:p>
        </p:txBody>
      </p:sp>
    </p:spTree>
    <p:extLst>
      <p:ext uri="{BB962C8B-B14F-4D97-AF65-F5344CB8AC3E}">
        <p14:creationId xmlns:p14="http://schemas.microsoft.com/office/powerpoint/2010/main" val="1432619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28</a:t>
            </a:fld>
            <a:endParaRPr lang="en-GB"/>
          </a:p>
        </p:txBody>
      </p:sp>
    </p:spTree>
    <p:extLst>
      <p:ext uri="{BB962C8B-B14F-4D97-AF65-F5344CB8AC3E}">
        <p14:creationId xmlns:p14="http://schemas.microsoft.com/office/powerpoint/2010/main" val="167747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event related example where two stimuli are presented a separate points in time.</a:t>
            </a:r>
            <a:r>
              <a:rPr lang="en-GB" baseline="0" dirty="0"/>
              <a:t> We have 3 </a:t>
            </a:r>
            <a:r>
              <a:rPr lang="en-GB" b="0" baseline="0" dirty="0"/>
              <a:t>parameters, the </a:t>
            </a:r>
            <a:r>
              <a:rPr lang="en-GB" baseline="0" dirty="0"/>
              <a:t>first is the constant (mean of the signal) and the 2</a:t>
            </a:r>
            <a:r>
              <a:rPr lang="en-GB" baseline="30000" dirty="0"/>
              <a:t>nd</a:t>
            </a:r>
            <a:r>
              <a:rPr lang="en-GB" baseline="0" dirty="0"/>
              <a:t> and 3</a:t>
            </a:r>
            <a:r>
              <a:rPr lang="en-GB" baseline="30000" dirty="0"/>
              <a:t>rd</a:t>
            </a:r>
            <a:r>
              <a:rPr lang="en-GB" baseline="0" dirty="0"/>
              <a:t> are our </a:t>
            </a:r>
            <a:r>
              <a:rPr lang="en-GB" baseline="0" dirty="0" err="1"/>
              <a:t>regressors</a:t>
            </a:r>
            <a:r>
              <a:rPr lang="en-GB" baseline="0" dirty="0"/>
              <a:t> for each stimulus presented, plus noise. </a:t>
            </a:r>
          </a:p>
          <a:p>
            <a:endParaRPr lang="en-GB" baseline="0" dirty="0"/>
          </a:p>
          <a:p>
            <a:r>
              <a:rPr lang="en-GB" baseline="0" dirty="0"/>
              <a:t>Our vector is written [0 1 -1] if we want to compare one parameter against another</a:t>
            </a:r>
          </a:p>
          <a:p>
            <a:r>
              <a:rPr lang="en-GB" baseline="0" dirty="0"/>
              <a:t>Or [ 0 1 0 ] for the contribution of B2 </a:t>
            </a:r>
          </a:p>
          <a:p>
            <a:r>
              <a:rPr lang="en-GB" baseline="0" dirty="0"/>
              <a:t>Or [ 0 0 1 ]  for the contribution of B3</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016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expected to find a difference in the mean activation of the cerebellum between the two conditions. For example one condition included a higher level cognitive task and the other was a simple cognitive task. You want to assess the question, is the cerebellum involved in higher cognitive thinking? </a:t>
            </a:r>
          </a:p>
          <a:p>
            <a:endParaRPr lang="en-GB" dirty="0"/>
          </a:p>
          <a:p>
            <a:r>
              <a:rPr lang="en-GB" dirty="0"/>
              <a:t>The experimental hypothesis would produce a ‘colourful blob’ on the cerebellum, meaning, there’s a significant difference in the activation of the voxels of the brain in this regions, between these two tasks</a:t>
            </a:r>
          </a:p>
          <a:p>
            <a:endParaRPr lang="en-GB" dirty="0"/>
          </a:p>
          <a:p>
            <a:r>
              <a:rPr lang="en-GB" dirty="0"/>
              <a:t>The null hypothesis on the other hand would show no such activation pattern, suggesting that there is no significant difference (therefore no difference in the contribution of the cerebellum between the two tasks).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642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32</a:t>
            </a:fld>
            <a:endParaRPr lang="en-GB"/>
          </a:p>
        </p:txBody>
      </p:sp>
    </p:spTree>
    <p:extLst>
      <p:ext uri="{BB962C8B-B14F-4D97-AF65-F5344CB8AC3E}">
        <p14:creationId xmlns:p14="http://schemas.microsoft.com/office/powerpoint/2010/main" val="1466409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1F1C0-F234-4A98-ADA6-06B4AF9B2802}" type="slidenum">
              <a:rPr lang="en-GB" smtClean="0"/>
              <a:t>33</a:t>
            </a:fld>
            <a:endParaRPr lang="en-GB"/>
          </a:p>
        </p:txBody>
      </p:sp>
    </p:spTree>
    <p:extLst>
      <p:ext uri="{BB962C8B-B14F-4D97-AF65-F5344CB8AC3E}">
        <p14:creationId xmlns:p14="http://schemas.microsoft.com/office/powerpoint/2010/main" val="3416612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for multiple</a:t>
            </a:r>
            <a:r>
              <a:rPr lang="en-GB" baseline="0" dirty="0"/>
              <a:t> linear hypothesis means testing between two models. Consider this design matrix have a model with X0 and X1 as a full model. We want to know if the added variance can better justify the variability in the error term. So in this case we use an F test as a comparison of reduced sum of square divided by the unexplained variance.</a:t>
            </a:r>
          </a:p>
          <a:p>
            <a:endParaRPr lang="en-GB" baseline="0" dirty="0"/>
          </a:p>
          <a:p>
            <a:r>
              <a:rPr lang="en-GB" baseline="0" dirty="0"/>
              <a:t>WE compute the two residuals, full model will have a less error, as a lot of the noise has already been predicted in the model. In F statistics variance of the noise is approximated by full model. The numerator represents the variance added by X1</a:t>
            </a:r>
          </a:p>
          <a:p>
            <a:endParaRPr lang="en-GB" baseline="0" dirty="0"/>
          </a:p>
          <a:p>
            <a:endParaRPr lang="en-GB" baseline="0" dirty="0"/>
          </a:p>
          <a:p>
            <a:r>
              <a:rPr lang="en-GB" sz="1200" b="0" i="0" kern="1200" dirty="0">
                <a:solidFill>
                  <a:schemeClr val="tx1"/>
                </a:solidFill>
                <a:effectLst/>
                <a:latin typeface="+mn-lt"/>
                <a:ea typeface="+mn-ea"/>
                <a:cs typeface="+mn-cs"/>
              </a:rPr>
              <a:t>What is RSS in F-test?</a:t>
            </a:r>
          </a:p>
          <a:p>
            <a:r>
              <a:rPr lang="en-GB" sz="1200" b="0" i="0" kern="1200" dirty="0">
                <a:solidFill>
                  <a:schemeClr val="tx1"/>
                </a:solidFill>
                <a:effectLst/>
                <a:latin typeface="+mn-lt"/>
                <a:ea typeface="+mn-ea"/>
                <a:cs typeface="+mn-cs"/>
              </a:rPr>
              <a:t>The </a:t>
            </a:r>
            <a:r>
              <a:rPr lang="en-GB" sz="1200" b="1" i="0" kern="1200" dirty="0">
                <a:solidFill>
                  <a:schemeClr val="tx1"/>
                </a:solidFill>
                <a:effectLst/>
                <a:latin typeface="+mn-lt"/>
                <a:ea typeface="+mn-ea"/>
                <a:cs typeface="+mn-cs"/>
              </a:rPr>
              <a:t>residual sum of squares</a:t>
            </a:r>
            <a:r>
              <a:rPr lang="en-GB" sz="1200" b="0" i="0" kern="1200" dirty="0">
                <a:solidFill>
                  <a:schemeClr val="tx1"/>
                </a:solidFill>
                <a:effectLst/>
                <a:latin typeface="+mn-lt"/>
                <a:ea typeface="+mn-ea"/>
                <a:cs typeface="+mn-cs"/>
              </a:rPr>
              <a:t> (RSS) measures the level of variance in the error term, or residuals, of a regression model. The smaller the residual sum of squares, the better your model fits your data; the greater the residual sum of squares, the poorer your model fits your data.</a:t>
            </a:r>
          </a:p>
          <a:p>
            <a:endParaRPr lang="en-GB" dirty="0"/>
          </a:p>
          <a:p>
            <a:r>
              <a:rPr lang="en-GB" sz="1200" b="0" i="0" kern="1200" dirty="0">
                <a:solidFill>
                  <a:schemeClr val="tx1"/>
                </a:solidFill>
                <a:effectLst/>
                <a:latin typeface="+mn-lt"/>
                <a:ea typeface="+mn-ea"/>
                <a:cs typeface="+mn-cs"/>
              </a:rPr>
              <a:t>explained </a:t>
            </a:r>
            <a:r>
              <a:rPr lang="en-GB" sz="1200" b="1" i="0" kern="1200" dirty="0">
                <a:solidFill>
                  <a:schemeClr val="tx1"/>
                </a:solidFill>
                <a:effectLst/>
                <a:latin typeface="+mn-lt"/>
                <a:ea typeface="+mn-ea"/>
                <a:cs typeface="+mn-cs"/>
              </a:rPr>
              <a:t>sum of squares</a:t>
            </a:r>
            <a:r>
              <a:rPr lang="en-GB" sz="1200" b="0" i="0" kern="1200" dirty="0">
                <a:solidFill>
                  <a:schemeClr val="tx1"/>
                </a:solidFill>
                <a:effectLst/>
                <a:latin typeface="+mn-lt"/>
                <a:ea typeface="+mn-ea"/>
                <a:cs typeface="+mn-cs"/>
              </a:rPr>
              <a:t> (ESS)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2386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do</a:t>
            </a:r>
            <a:r>
              <a:rPr lang="en-GB" baseline="0" dirty="0"/>
              <a:t> you test a directional effect? Do you have to do a separate t afterwards?</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287E60-BCA2-4C6A-9E69-15E68C7458E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855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C82241-81F2-4E90-B0D4-914CD2102F00}" type="slidenum">
              <a:rPr lang="en-GB" smtClean="0"/>
              <a:t>41</a:t>
            </a:fld>
            <a:endParaRPr lang="en-GB"/>
          </a:p>
        </p:txBody>
      </p:sp>
    </p:spTree>
    <p:extLst>
      <p:ext uri="{BB962C8B-B14F-4D97-AF65-F5344CB8AC3E}">
        <p14:creationId xmlns:p14="http://schemas.microsoft.com/office/powerpoint/2010/main" val="1552452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Convolution</a:t>
            </a:r>
          </a:p>
          <a:p>
            <a:r>
              <a:rPr lang="en-GB" dirty="0"/>
              <a:t>Model (expectation) of how the signal in a voxel changes over time, if that voxel is processing stimulus A</a:t>
            </a:r>
          </a:p>
          <a:p>
            <a:r>
              <a:rPr lang="en-GB" dirty="0"/>
              <a:t>Then another model is made for stimulus B</a:t>
            </a:r>
          </a:p>
          <a:p>
            <a:r>
              <a:rPr lang="en-GB" dirty="0"/>
              <a:t>The design matrix is a greyscale transposition of this model</a:t>
            </a:r>
          </a:p>
        </p:txBody>
      </p:sp>
      <p:sp>
        <p:nvSpPr>
          <p:cNvPr id="4" name="Slide Number Placeholder 3"/>
          <p:cNvSpPr>
            <a:spLocks noGrp="1"/>
          </p:cNvSpPr>
          <p:nvPr>
            <p:ph type="sldNum" sz="quarter" idx="5"/>
          </p:nvPr>
        </p:nvSpPr>
        <p:spPr/>
        <p:txBody>
          <a:bodyPr/>
          <a:lstStyle/>
          <a:p>
            <a:fld id="{915EB1F6-8ADA-4E2E-B2F4-E7E9CBBBCF67}" type="slidenum">
              <a:rPr lang="en-GB" smtClean="0"/>
              <a:t>5</a:t>
            </a:fld>
            <a:endParaRPr lang="en-GB"/>
          </a:p>
        </p:txBody>
      </p:sp>
    </p:spTree>
    <p:extLst>
      <p:ext uri="{BB962C8B-B14F-4D97-AF65-F5344CB8AC3E}">
        <p14:creationId xmlns:p14="http://schemas.microsoft.com/office/powerpoint/2010/main" val="2955246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would rarely do this because you don’t know which parameter to give the shared variance to. So you can’t do </a:t>
            </a:r>
            <a:r>
              <a:rPr lang="en-GB" dirty="0" err="1"/>
              <a:t>orthogonilaztion</a:t>
            </a:r>
            <a:r>
              <a:rPr lang="en-GB" baseline="0" dirty="0"/>
              <a:t> yourself</a:t>
            </a:r>
          </a:p>
          <a:p>
            <a:r>
              <a:rPr lang="en-GB" baseline="0" dirty="0"/>
              <a:t>SPM will apply it when you have parametric </a:t>
            </a:r>
            <a:r>
              <a:rPr lang="en-GB" baseline="0" dirty="0" err="1"/>
              <a:t>regressors</a:t>
            </a:r>
            <a:endParaRPr lang="en-GB" baseline="0" dirty="0"/>
          </a:p>
          <a:p>
            <a:endParaRPr lang="en-GB" baseline="0" dirty="0"/>
          </a:p>
          <a:p>
            <a:r>
              <a:rPr lang="en-GB" baseline="0" dirty="0"/>
              <a:t>It’s rarely rational to do this in practice</a:t>
            </a:r>
          </a:p>
          <a:p>
            <a:endParaRPr lang="en-GB" baseline="0" dirty="0"/>
          </a:p>
          <a:p>
            <a:r>
              <a:rPr lang="en-GB" baseline="0" dirty="0"/>
              <a:t>If there is still a lot of correlation and you really cannot do anything about removing shared variance. What you can do is to do an F-test across all of them</a:t>
            </a:r>
            <a:endParaRPr lang="en-GB" dirty="0"/>
          </a:p>
        </p:txBody>
      </p:sp>
      <p:sp>
        <p:nvSpPr>
          <p:cNvPr id="4" name="Slide Number Placeholder 3"/>
          <p:cNvSpPr>
            <a:spLocks noGrp="1"/>
          </p:cNvSpPr>
          <p:nvPr>
            <p:ph type="sldNum" sz="quarter" idx="10"/>
          </p:nvPr>
        </p:nvSpPr>
        <p:spPr/>
        <p:txBody>
          <a:bodyPr/>
          <a:lstStyle/>
          <a:p>
            <a:fld id="{9CC82241-81F2-4E90-B0D4-914CD2102F00}" type="slidenum">
              <a:rPr lang="en-GB" smtClean="0"/>
              <a:t>42</a:t>
            </a:fld>
            <a:endParaRPr lang="en-GB"/>
          </a:p>
        </p:txBody>
      </p:sp>
    </p:spTree>
    <p:extLst>
      <p:ext uri="{BB962C8B-B14F-4D97-AF65-F5344CB8AC3E}">
        <p14:creationId xmlns:p14="http://schemas.microsoft.com/office/powerpoint/2010/main" val="274506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convolution, we need to assume: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Linear relationship between stimulus onset and BOLD response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Stimulus presented every 2 seconds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change in BOLD signal every 2 seconds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is it not linear? When a second stimulus is presented too close to the first one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observed BOLD response to second stimulus still reflecting BOLD response to first stimulus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Another thing to keep in mind: we only convolve signal related to neural activity, not signal related to movement for example</a:t>
            </a:r>
          </a:p>
        </p:txBody>
      </p:sp>
      <p:sp>
        <p:nvSpPr>
          <p:cNvPr id="4" name="Slide Number Placeholder 3"/>
          <p:cNvSpPr>
            <a:spLocks noGrp="1"/>
          </p:cNvSpPr>
          <p:nvPr>
            <p:ph type="sldNum" sz="quarter" idx="5"/>
          </p:nvPr>
        </p:nvSpPr>
        <p:spPr/>
        <p:txBody>
          <a:bodyPr/>
          <a:lstStyle/>
          <a:p>
            <a:fld id="{915EB1F6-8ADA-4E2E-B2F4-E7E9CBBBCF67}" type="slidenum">
              <a:rPr lang="en-GB" smtClean="0"/>
              <a:t>6</a:t>
            </a:fld>
            <a:endParaRPr lang="en-GB"/>
          </a:p>
        </p:txBody>
      </p:sp>
    </p:spTree>
    <p:extLst>
      <p:ext uri="{BB962C8B-B14F-4D97-AF65-F5344CB8AC3E}">
        <p14:creationId xmlns:p14="http://schemas.microsoft.com/office/powerpoint/2010/main" val="169127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General Linear Model – multiple linear regression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Mass univariate approach – focusing on one voxel at the time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Other approaches are possible – e.g., considering response to stimulus 1 at time t in all voxels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here we focus on GLM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our data: BOLD fMRI timeseries that we recorded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our task, with two different stimuli, and the timings in which these two stimuli occurred</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have a model of the haemodynamic response function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Convolution: task (timing of stimuli) x haemodynamic response function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X1 and X2 – predicted response (how activity in this specific voxel should change if voxel is involved in processing stimulus 1 and 2 respectively)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Beta parameters (one for each voxel in the brain): indicate how strong response was at each voxel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Error (or residuals): variability in the observed data that cannot be explained with our model</a:t>
            </a:r>
          </a:p>
        </p:txBody>
      </p:sp>
      <p:sp>
        <p:nvSpPr>
          <p:cNvPr id="4" name="Slide Number Placeholder 3"/>
          <p:cNvSpPr>
            <a:spLocks noGrp="1"/>
          </p:cNvSpPr>
          <p:nvPr>
            <p:ph type="sldNum" sz="quarter" idx="5"/>
          </p:nvPr>
        </p:nvSpPr>
        <p:spPr/>
        <p:txBody>
          <a:bodyPr/>
          <a:lstStyle/>
          <a:p>
            <a:fld id="{915EB1F6-8ADA-4E2E-B2F4-E7E9CBBBCF67}" type="slidenum">
              <a:rPr lang="en-GB" smtClean="0"/>
              <a:t>7</a:t>
            </a:fld>
            <a:endParaRPr lang="en-GB"/>
          </a:p>
        </p:txBody>
      </p:sp>
    </p:spTree>
    <p:extLst>
      <p:ext uri="{BB962C8B-B14F-4D97-AF65-F5344CB8AC3E}">
        <p14:creationId xmlns:p14="http://schemas.microsoft.com/office/powerpoint/2010/main" val="112800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Another representation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get one image per beta parameter, and the final image for the residuals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 just wanted to point out that here β parameters are called activation coefficients, but it’s better to call them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regression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coefficients, or simply regressors</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Regressors</a:t>
            </a:r>
            <a:r>
              <a:rPr lang="en-GB" sz="1800" dirty="0">
                <a:effectLst/>
                <a:latin typeface="Calibri" panose="020F0502020204030204" pitchFamily="34" charset="0"/>
                <a:ea typeface="Calibri" panose="020F0502020204030204" pitchFamily="34" charset="0"/>
                <a:cs typeface="Times New Roman" panose="02020603050405020304" pitchFamily="18" charset="0"/>
              </a:rPr>
              <a:t> are not just for the tasks, but for anything that could explain the observed data – could also be confounds, such as movement – how much does movement explain the observed response? The aim is to reduce the error, by fitting as much information as possible in our model – even information that we are not interested in</a:t>
            </a:r>
          </a:p>
        </p:txBody>
      </p:sp>
      <p:sp>
        <p:nvSpPr>
          <p:cNvPr id="4" name="Slide Number Placeholder 3"/>
          <p:cNvSpPr>
            <a:spLocks noGrp="1"/>
          </p:cNvSpPr>
          <p:nvPr>
            <p:ph type="sldNum" sz="quarter" idx="5"/>
          </p:nvPr>
        </p:nvSpPr>
        <p:spPr/>
        <p:txBody>
          <a:bodyPr/>
          <a:lstStyle/>
          <a:p>
            <a:fld id="{915EB1F6-8ADA-4E2E-B2F4-E7E9CBBBCF67}" type="slidenum">
              <a:rPr lang="en-GB" smtClean="0"/>
              <a:t>8</a:t>
            </a:fld>
            <a:endParaRPr lang="en-GB"/>
          </a:p>
        </p:txBody>
      </p:sp>
    </p:spTree>
    <p:extLst>
      <p:ext uri="{BB962C8B-B14F-4D97-AF65-F5344CB8AC3E}">
        <p14:creationId xmlns:p14="http://schemas.microsoft.com/office/powerpoint/2010/main" val="2930873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5EB1F6-8ADA-4E2E-B2F4-E7E9CBBBCF67}" type="slidenum">
              <a:rPr lang="en-GB" smtClean="0"/>
              <a:t>9</a:t>
            </a:fld>
            <a:endParaRPr lang="en-GB"/>
          </a:p>
        </p:txBody>
      </p:sp>
    </p:spTree>
    <p:extLst>
      <p:ext uri="{BB962C8B-B14F-4D97-AF65-F5344CB8AC3E}">
        <p14:creationId xmlns:p14="http://schemas.microsoft.com/office/powerpoint/2010/main" val="329807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15EB1F6-8ADA-4E2E-B2F4-E7E9CBBBCF67}" type="slidenum">
              <a:rPr lang="en-GB" smtClean="0"/>
              <a:t>10</a:t>
            </a:fld>
            <a:endParaRPr lang="en-GB"/>
          </a:p>
        </p:txBody>
      </p:sp>
    </p:spTree>
    <p:extLst>
      <p:ext uri="{BB962C8B-B14F-4D97-AF65-F5344CB8AC3E}">
        <p14:creationId xmlns:p14="http://schemas.microsoft.com/office/powerpoint/2010/main" val="14754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Measured signal is noisy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we measure task-related activation, but also changes in signal related to the scanner itself (scanner warms up over time, intensity of signal decreases), or to the subject’s physiology (for example, heartbeat and breathing), or to the subject’s movements</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Pre-processing to eliminate most of this noise</a:t>
            </a:r>
          </a:p>
          <a:p>
            <a:pPr algn="just">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some of this noise remains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how can we get to the true signal? True signal = task-related changes in the haemodynamic response function (HRF) </a:t>
            </a:r>
            <a:r>
              <a:rPr lang="en-GB"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these changes can be very small – how do we detect them?</a:t>
            </a:r>
          </a:p>
        </p:txBody>
      </p:sp>
      <p:sp>
        <p:nvSpPr>
          <p:cNvPr id="4" name="Slide Number Placeholder 3"/>
          <p:cNvSpPr>
            <a:spLocks noGrp="1"/>
          </p:cNvSpPr>
          <p:nvPr>
            <p:ph type="sldNum" sz="quarter" idx="5"/>
          </p:nvPr>
        </p:nvSpPr>
        <p:spPr/>
        <p:txBody>
          <a:bodyPr/>
          <a:lstStyle/>
          <a:p>
            <a:fld id="{915EB1F6-8ADA-4E2E-B2F4-E7E9CBBBCF67}" type="slidenum">
              <a:rPr lang="en-GB" smtClean="0"/>
              <a:t>11</a:t>
            </a:fld>
            <a:endParaRPr lang="en-GB"/>
          </a:p>
        </p:txBody>
      </p:sp>
    </p:spTree>
    <p:extLst>
      <p:ext uri="{BB962C8B-B14F-4D97-AF65-F5344CB8AC3E}">
        <p14:creationId xmlns:p14="http://schemas.microsoft.com/office/powerpoint/2010/main" val="186001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1/17/2022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1/17/2022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1/17/2022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0.xml"/><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6.jpeg"/><Relationship Id="rId10" Type="http://schemas.openxmlformats.org/officeDocument/2006/relationships/image" Target="../media/image17.wmf"/><Relationship Id="rId4" Type="http://schemas.openxmlformats.org/officeDocument/2006/relationships/image" Target="../media/image15.jpeg"/><Relationship Id="rId9"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notesSlide" Target="../notesSlides/notesSlide22.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7.xml"/><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3.bin"/><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841C-DC6B-4453-9A52-FA404FF5E6D8}"/>
              </a:ext>
            </a:extLst>
          </p:cNvPr>
          <p:cNvSpPr>
            <a:spLocks noGrp="1"/>
          </p:cNvSpPr>
          <p:nvPr>
            <p:ph type="ctrTitle"/>
          </p:nvPr>
        </p:nvSpPr>
        <p:spPr/>
        <p:txBody>
          <a:bodyPr/>
          <a:lstStyle/>
          <a:p>
            <a:r>
              <a:rPr lang="en-US" sz="2800" b="1" i="0" dirty="0">
                <a:solidFill>
                  <a:schemeClr val="tx1"/>
                </a:solidFill>
                <a:effectLst/>
                <a:latin typeface="Verdana" panose="020B0604030504040204" pitchFamily="34" charset="0"/>
              </a:rPr>
              <a:t>1st Level Analysis: Design Matrix, Contrasts, General Linear Modelling</a:t>
            </a:r>
            <a:endParaRPr lang="en-GB" sz="2800" dirty="0">
              <a:solidFill>
                <a:schemeClr val="tx1"/>
              </a:solidFill>
            </a:endParaRPr>
          </a:p>
        </p:txBody>
      </p:sp>
      <p:sp>
        <p:nvSpPr>
          <p:cNvPr id="3" name="Subtitle 2">
            <a:extLst>
              <a:ext uri="{FF2B5EF4-FFF2-40B4-BE49-F238E27FC236}">
                <a16:creationId xmlns:a16="http://schemas.microsoft.com/office/drawing/2014/main" id="{491A977E-2940-460D-A90B-1ECFF8C599D2}"/>
              </a:ext>
            </a:extLst>
          </p:cNvPr>
          <p:cNvSpPr>
            <a:spLocks noGrp="1"/>
          </p:cNvSpPr>
          <p:nvPr>
            <p:ph type="subTitle" idx="1"/>
          </p:nvPr>
        </p:nvSpPr>
        <p:spPr/>
        <p:txBody>
          <a:bodyPr/>
          <a:lstStyle/>
          <a:p>
            <a:r>
              <a:rPr lang="en-GB" dirty="0">
                <a:solidFill>
                  <a:schemeClr val="tx1"/>
                </a:solidFill>
              </a:rPr>
              <a:t>Presented by Rita Bertani and </a:t>
            </a:r>
            <a:r>
              <a:rPr lang="en-GB" dirty="0" err="1">
                <a:solidFill>
                  <a:schemeClr val="tx1"/>
                </a:solidFill>
              </a:rPr>
              <a:t>Mansoureh</a:t>
            </a:r>
            <a:r>
              <a:rPr lang="en-GB" dirty="0">
                <a:solidFill>
                  <a:schemeClr val="tx1"/>
                </a:solidFill>
              </a:rPr>
              <a:t> </a:t>
            </a:r>
            <a:r>
              <a:rPr lang="en-GB" dirty="0" err="1">
                <a:solidFill>
                  <a:schemeClr val="tx1"/>
                </a:solidFill>
              </a:rPr>
              <a:t>Fahimi</a:t>
            </a:r>
            <a:endParaRPr lang="en-GB" dirty="0">
              <a:solidFill>
                <a:schemeClr val="tx1"/>
              </a:solidFill>
            </a:endParaRPr>
          </a:p>
          <a:p>
            <a:r>
              <a:rPr lang="en-GB" dirty="0">
                <a:solidFill>
                  <a:schemeClr val="tx1"/>
                </a:solidFill>
              </a:rPr>
              <a:t>Expert: Guillaume </a:t>
            </a:r>
            <a:r>
              <a:rPr lang="en-GB" dirty="0" err="1">
                <a:solidFill>
                  <a:schemeClr val="tx1"/>
                </a:solidFill>
              </a:rPr>
              <a:t>Flandin</a:t>
            </a:r>
            <a:endParaRPr lang="en-GB" dirty="0">
              <a:solidFill>
                <a:schemeClr val="tx1"/>
              </a:solidFill>
            </a:endParaRPr>
          </a:p>
        </p:txBody>
      </p:sp>
    </p:spTree>
    <p:extLst>
      <p:ext uri="{BB962C8B-B14F-4D97-AF65-F5344CB8AC3E}">
        <p14:creationId xmlns:p14="http://schemas.microsoft.com/office/powerpoint/2010/main" val="17999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44" name="Rectangle 4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57C6A-B29F-4ED8-AFBE-C582B4681617}"/>
              </a:ext>
            </a:extLst>
          </p:cNvPr>
          <p:cNvSpPr>
            <a:spLocks noGrp="1"/>
          </p:cNvSpPr>
          <p:nvPr>
            <p:ph type="title"/>
          </p:nvPr>
        </p:nvSpPr>
        <p:spPr>
          <a:xfrm>
            <a:off x="8186895" y="634028"/>
            <a:ext cx="3355942" cy="3009403"/>
          </a:xfrm>
        </p:spPr>
        <p:txBody>
          <a:bodyPr vert="horz" lIns="91440" tIns="45720" rIns="91440" bIns="45720" rtlCol="0" anchor="b">
            <a:normAutofit/>
          </a:bodyPr>
          <a:lstStyle/>
          <a:p>
            <a:pPr algn="ctr"/>
            <a:r>
              <a:rPr lang="en-US" sz="4800" dirty="0"/>
              <a:t>General Linear Model (GLM)</a:t>
            </a:r>
          </a:p>
        </p:txBody>
      </p:sp>
      <p:sp>
        <p:nvSpPr>
          <p:cNvPr id="4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Picture 4" descr="Bar chart&#10;&#10;Description automatically generated">
            <a:extLst>
              <a:ext uri="{FF2B5EF4-FFF2-40B4-BE49-F238E27FC236}">
                <a16:creationId xmlns:a16="http://schemas.microsoft.com/office/drawing/2014/main" id="{1604F754-4D74-42FF-8511-1A0BFA9C3857}"/>
              </a:ext>
            </a:extLst>
          </p:cNvPr>
          <p:cNvPicPr>
            <a:picLocks noChangeAspect="1"/>
          </p:cNvPicPr>
          <p:nvPr/>
        </p:nvPicPr>
        <p:blipFill>
          <a:blip r:embed="rId3"/>
          <a:stretch>
            <a:fillRect/>
          </a:stretch>
        </p:blipFill>
        <p:spPr>
          <a:xfrm>
            <a:off x="643075" y="1140336"/>
            <a:ext cx="7126608" cy="3616754"/>
          </a:xfrm>
          <a:prstGeom prst="rect">
            <a:avLst/>
          </a:prstGeom>
        </p:spPr>
      </p:pic>
      <p:sp>
        <p:nvSpPr>
          <p:cNvPr id="6" name="TextBox 5">
            <a:extLst>
              <a:ext uri="{FF2B5EF4-FFF2-40B4-BE49-F238E27FC236}">
                <a16:creationId xmlns:a16="http://schemas.microsoft.com/office/drawing/2014/main" id="{2E3E5A23-D5B4-408A-A279-70757C1C6582}"/>
              </a:ext>
            </a:extLst>
          </p:cNvPr>
          <p:cNvSpPr txBox="1"/>
          <p:nvPr/>
        </p:nvSpPr>
        <p:spPr>
          <a:xfrm>
            <a:off x="1136934" y="5026104"/>
            <a:ext cx="5778631" cy="646331"/>
          </a:xfrm>
          <a:prstGeom prst="rect">
            <a:avLst/>
          </a:prstGeom>
          <a:noFill/>
        </p:spPr>
        <p:txBody>
          <a:bodyPr wrap="square" rtlCol="0">
            <a:spAutoFit/>
          </a:bodyPr>
          <a:lstStyle/>
          <a:p>
            <a:r>
              <a:rPr lang="en-GB" sz="1200" dirty="0"/>
              <a:t>From</a:t>
            </a:r>
          </a:p>
          <a:p>
            <a:r>
              <a:rPr lang="en-GB" sz="1200" dirty="0"/>
              <a:t>https://www.brainvoyager.com/bv/doc/UsersGuide/StatisticalAnalysis/TheGeneralLinearModel.html</a:t>
            </a:r>
          </a:p>
        </p:txBody>
      </p:sp>
    </p:spTree>
    <p:extLst>
      <p:ext uri="{BB962C8B-B14F-4D97-AF65-F5344CB8AC3E}">
        <p14:creationId xmlns:p14="http://schemas.microsoft.com/office/powerpoint/2010/main" val="701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B6A69-07A5-44B3-AECB-6A5C7CCDA180}"/>
              </a:ext>
            </a:extLst>
          </p:cNvPr>
          <p:cNvSpPr>
            <a:spLocks noGrp="1"/>
          </p:cNvSpPr>
          <p:nvPr>
            <p:ph type="title"/>
          </p:nvPr>
        </p:nvSpPr>
        <p:spPr>
          <a:xfrm>
            <a:off x="8471423" y="1328884"/>
            <a:ext cx="1304172" cy="525779"/>
          </a:xfrm>
        </p:spPr>
        <p:txBody>
          <a:bodyPr anchor="b">
            <a:normAutofit/>
          </a:bodyPr>
          <a:lstStyle/>
          <a:p>
            <a:r>
              <a:rPr lang="en-GB" sz="2800" dirty="0"/>
              <a:t>Noise</a:t>
            </a:r>
          </a:p>
        </p:txBody>
      </p:sp>
      <p:pic>
        <p:nvPicPr>
          <p:cNvPr id="4" name="Picture 3">
            <a:extLst>
              <a:ext uri="{FF2B5EF4-FFF2-40B4-BE49-F238E27FC236}">
                <a16:creationId xmlns:a16="http://schemas.microsoft.com/office/drawing/2014/main" id="{75A144F9-63A0-48A8-BAEE-F6F0DAAACB1F}"/>
              </a:ext>
            </a:extLst>
          </p:cNvPr>
          <p:cNvPicPr>
            <a:picLocks noChangeAspect="1"/>
          </p:cNvPicPr>
          <p:nvPr/>
        </p:nvPicPr>
        <p:blipFill>
          <a:blip r:embed="rId3"/>
          <a:stretch>
            <a:fillRect/>
          </a:stretch>
        </p:blipFill>
        <p:spPr>
          <a:xfrm>
            <a:off x="692808" y="1328884"/>
            <a:ext cx="6900380" cy="3674451"/>
          </a:xfrm>
          <a:prstGeom prst="rect">
            <a:avLst/>
          </a:prstGeom>
        </p:spPr>
      </p:pic>
      <p:sp>
        <p:nvSpPr>
          <p:cNvPr id="3" name="Content Placeholder 2">
            <a:extLst>
              <a:ext uri="{FF2B5EF4-FFF2-40B4-BE49-F238E27FC236}">
                <a16:creationId xmlns:a16="http://schemas.microsoft.com/office/drawing/2014/main" id="{F61F476B-B04E-40AE-91DE-3A1007B5A173}"/>
              </a:ext>
            </a:extLst>
          </p:cNvPr>
          <p:cNvSpPr>
            <a:spLocks noGrp="1"/>
          </p:cNvSpPr>
          <p:nvPr>
            <p:ph idx="1"/>
          </p:nvPr>
        </p:nvSpPr>
        <p:spPr>
          <a:xfrm>
            <a:off x="8471423" y="2059756"/>
            <a:ext cx="3387497" cy="3931920"/>
          </a:xfrm>
        </p:spPr>
        <p:txBody>
          <a:bodyPr>
            <a:normAutofit/>
          </a:bodyPr>
          <a:lstStyle/>
          <a:p>
            <a:pPr marL="0" indent="0" algn="just">
              <a:lnSpc>
                <a:spcPct val="107000"/>
              </a:lnSpc>
              <a:spcAft>
                <a:spcPts val="800"/>
              </a:spcAft>
              <a:buNone/>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Signal changes related to:</a:t>
            </a:r>
          </a:p>
          <a:p>
            <a:pPr marL="342900" indent="-342900" algn="just">
              <a:lnSpc>
                <a:spcPct val="107000"/>
              </a:lnSpc>
              <a:spcAft>
                <a:spcPts val="800"/>
              </a:spcAft>
              <a:buAutoNum type="arabicParenR"/>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Scanner itself</a:t>
            </a:r>
          </a:p>
          <a:p>
            <a:pPr marL="342900" indent="-342900" algn="just">
              <a:lnSpc>
                <a:spcPct val="107000"/>
              </a:lnSpc>
              <a:spcAft>
                <a:spcPts val="800"/>
              </a:spcAft>
              <a:buAutoNum type="arabicParenR"/>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ubject’s physiology</a:t>
            </a:r>
          </a:p>
          <a:p>
            <a:pPr marL="342900" indent="-342900" algn="just">
              <a:lnSpc>
                <a:spcPct val="107000"/>
              </a:lnSpc>
              <a:spcAft>
                <a:spcPts val="800"/>
              </a:spcAft>
              <a:buAutoNum type="arabicParenR"/>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Subject’s movements</a:t>
            </a:r>
          </a:p>
          <a:p>
            <a:pPr marL="0" indent="0" algn="just">
              <a:lnSpc>
                <a:spcPct val="107000"/>
              </a:lnSpc>
              <a:spcAft>
                <a:spcPts val="800"/>
              </a:spcAft>
              <a:buNone/>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Pre-processing</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eliminate most of the noise</a:t>
            </a:r>
          </a:p>
          <a:p>
            <a:pPr marL="0" indent="0" algn="just">
              <a:lnSpc>
                <a:spcPct val="107000"/>
              </a:lnSpc>
              <a:spcAft>
                <a:spcPts val="800"/>
              </a:spcAft>
              <a:buNone/>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How to deal with </a:t>
            </a: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remaining noise</a:t>
            </a: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4EE85689-9A16-4D8F-AEB7-454B869762FC}"/>
              </a:ext>
            </a:extLst>
          </p:cNvPr>
          <p:cNvSpPr txBox="1"/>
          <p:nvPr/>
        </p:nvSpPr>
        <p:spPr>
          <a:xfrm>
            <a:off x="692808" y="5284336"/>
            <a:ext cx="6751358" cy="646331"/>
          </a:xfrm>
          <a:prstGeom prst="rect">
            <a:avLst/>
          </a:prstGeom>
          <a:noFill/>
        </p:spPr>
        <p:txBody>
          <a:bodyPr wrap="square" rtlCol="0">
            <a:spAutoFit/>
          </a:bodyPr>
          <a:lstStyle/>
          <a:p>
            <a:r>
              <a:rPr lang="it-IT" sz="1200" dirty="0"/>
              <a:t>From https://www.researchgate.net/publication/281486050_Considerations_for_Resting_State_Functional_MRI_and_Functional_Connectivity_Studies_in_Rodents</a:t>
            </a:r>
            <a:endParaRPr lang="en-GB" sz="1200" dirty="0"/>
          </a:p>
        </p:txBody>
      </p:sp>
    </p:spTree>
    <p:extLst>
      <p:ext uri="{BB962C8B-B14F-4D97-AF65-F5344CB8AC3E}">
        <p14:creationId xmlns:p14="http://schemas.microsoft.com/office/powerpoint/2010/main" val="39339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B6A69-07A5-44B3-AECB-6A5C7CCDA180}"/>
              </a:ext>
            </a:extLst>
          </p:cNvPr>
          <p:cNvSpPr>
            <a:spLocks noGrp="1"/>
          </p:cNvSpPr>
          <p:nvPr>
            <p:ph type="title"/>
          </p:nvPr>
        </p:nvSpPr>
        <p:spPr>
          <a:xfrm>
            <a:off x="8471423" y="1328884"/>
            <a:ext cx="2765328" cy="525779"/>
          </a:xfrm>
        </p:spPr>
        <p:txBody>
          <a:bodyPr anchor="b">
            <a:normAutofit fontScale="90000"/>
          </a:bodyPr>
          <a:lstStyle/>
          <a:p>
            <a:r>
              <a:rPr lang="en-GB" sz="2800" dirty="0">
                <a:solidFill>
                  <a:schemeClr val="tx1"/>
                </a:solidFill>
              </a:rPr>
              <a:t>Noise – Solution 1</a:t>
            </a:r>
          </a:p>
        </p:txBody>
      </p:sp>
      <p:sp>
        <p:nvSpPr>
          <p:cNvPr id="3" name="Content Placeholder 2">
            <a:extLst>
              <a:ext uri="{FF2B5EF4-FFF2-40B4-BE49-F238E27FC236}">
                <a16:creationId xmlns:a16="http://schemas.microsoft.com/office/drawing/2014/main" id="{F61F476B-B04E-40AE-91DE-3A1007B5A173}"/>
              </a:ext>
            </a:extLst>
          </p:cNvPr>
          <p:cNvSpPr>
            <a:spLocks noGrp="1"/>
          </p:cNvSpPr>
          <p:nvPr>
            <p:ph idx="1"/>
          </p:nvPr>
        </p:nvSpPr>
        <p:spPr>
          <a:xfrm>
            <a:off x="8471423" y="2059756"/>
            <a:ext cx="3387497" cy="928541"/>
          </a:xfrm>
        </p:spPr>
        <p:txBody>
          <a:bodyPr>
            <a:normAutofit/>
          </a:bodyPr>
          <a:lstStyle/>
          <a:p>
            <a:pPr marL="0" indent="0" algn="just">
              <a:lnSpc>
                <a:spcPct val="107000"/>
              </a:lnSpc>
              <a:spcAft>
                <a:spcPts val="800"/>
              </a:spcAft>
              <a:buNone/>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Noise regressors</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en-GB" sz="18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yellow</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the figure)</a:t>
            </a:r>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0" name="Picture 9">
            <a:extLst>
              <a:ext uri="{FF2B5EF4-FFF2-40B4-BE49-F238E27FC236}">
                <a16:creationId xmlns:a16="http://schemas.microsoft.com/office/drawing/2014/main" id="{F9CD1215-41D8-4EF1-B403-736D37C83D45}"/>
              </a:ext>
            </a:extLst>
          </p:cNvPr>
          <p:cNvPicPr>
            <a:picLocks noChangeAspect="1"/>
          </p:cNvPicPr>
          <p:nvPr/>
        </p:nvPicPr>
        <p:blipFill>
          <a:blip r:embed="rId3"/>
          <a:stretch>
            <a:fillRect/>
          </a:stretch>
        </p:blipFill>
        <p:spPr>
          <a:xfrm>
            <a:off x="1077067" y="752475"/>
            <a:ext cx="5829300" cy="5353050"/>
          </a:xfrm>
          <a:prstGeom prst="rect">
            <a:avLst/>
          </a:prstGeom>
        </p:spPr>
      </p:pic>
    </p:spTree>
    <p:extLst>
      <p:ext uri="{BB962C8B-B14F-4D97-AF65-F5344CB8AC3E}">
        <p14:creationId xmlns:p14="http://schemas.microsoft.com/office/powerpoint/2010/main" val="4615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0B6A69-07A5-44B3-AECB-6A5C7CCDA180}"/>
              </a:ext>
            </a:extLst>
          </p:cNvPr>
          <p:cNvSpPr>
            <a:spLocks noGrp="1"/>
          </p:cNvSpPr>
          <p:nvPr>
            <p:ph type="title"/>
          </p:nvPr>
        </p:nvSpPr>
        <p:spPr>
          <a:xfrm>
            <a:off x="8471423" y="1328884"/>
            <a:ext cx="2765328" cy="525779"/>
          </a:xfrm>
        </p:spPr>
        <p:txBody>
          <a:bodyPr anchor="b">
            <a:normAutofit fontScale="90000"/>
          </a:bodyPr>
          <a:lstStyle/>
          <a:p>
            <a:r>
              <a:rPr lang="en-GB" sz="2800" dirty="0">
                <a:solidFill>
                  <a:schemeClr val="tx1"/>
                </a:solidFill>
              </a:rPr>
              <a:t>Noise – Solution 2</a:t>
            </a:r>
          </a:p>
        </p:txBody>
      </p:sp>
      <p:sp>
        <p:nvSpPr>
          <p:cNvPr id="3" name="Content Placeholder 2">
            <a:extLst>
              <a:ext uri="{FF2B5EF4-FFF2-40B4-BE49-F238E27FC236}">
                <a16:creationId xmlns:a16="http://schemas.microsoft.com/office/drawing/2014/main" id="{F61F476B-B04E-40AE-91DE-3A1007B5A173}"/>
              </a:ext>
            </a:extLst>
          </p:cNvPr>
          <p:cNvSpPr>
            <a:spLocks noGrp="1"/>
          </p:cNvSpPr>
          <p:nvPr>
            <p:ph idx="1"/>
          </p:nvPr>
        </p:nvSpPr>
        <p:spPr>
          <a:xfrm>
            <a:off x="8471423" y="2086798"/>
            <a:ext cx="3387497" cy="1996127"/>
          </a:xfrm>
        </p:spPr>
        <p:txBody>
          <a:bodyPr>
            <a:normAutofit/>
          </a:bodyPr>
          <a:lstStyle/>
          <a:p>
            <a:pPr marL="0" indent="0" algn="just">
              <a:lnSpc>
                <a:spcPct val="107000"/>
              </a:lnSpc>
              <a:spcAft>
                <a:spcPts val="800"/>
              </a:spcAft>
              <a:buNone/>
            </a:pPr>
            <a:r>
              <a:rPr lang="en-GB"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High-pass filter</a:t>
            </a:r>
          </a:p>
          <a:p>
            <a:pPr marL="0" indent="0" algn="just">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rPr>
              <a:t>By default, SPM filter leaves out signals lasting longer than 128 seconds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id="{77E1A41E-4E44-44C0-8F7B-A9F5501C201D}"/>
              </a:ext>
            </a:extLst>
          </p:cNvPr>
          <p:cNvPicPr>
            <a:picLocks noChangeAspect="1"/>
          </p:cNvPicPr>
          <p:nvPr/>
        </p:nvPicPr>
        <p:blipFill>
          <a:blip r:embed="rId3"/>
          <a:stretch>
            <a:fillRect/>
          </a:stretch>
        </p:blipFill>
        <p:spPr>
          <a:xfrm>
            <a:off x="1066800" y="640080"/>
            <a:ext cx="5848350" cy="4905375"/>
          </a:xfrm>
          <a:prstGeom prst="rect">
            <a:avLst/>
          </a:prstGeom>
        </p:spPr>
      </p:pic>
      <p:sp>
        <p:nvSpPr>
          <p:cNvPr id="12" name="TextBox 11">
            <a:extLst>
              <a:ext uri="{FF2B5EF4-FFF2-40B4-BE49-F238E27FC236}">
                <a16:creationId xmlns:a16="http://schemas.microsoft.com/office/drawing/2014/main" id="{E893DF44-B25F-454E-89A2-70AEDD027775}"/>
              </a:ext>
            </a:extLst>
          </p:cNvPr>
          <p:cNvSpPr txBox="1"/>
          <p:nvPr/>
        </p:nvSpPr>
        <p:spPr>
          <a:xfrm>
            <a:off x="1066800" y="5756255"/>
            <a:ext cx="6419850" cy="461665"/>
          </a:xfrm>
          <a:prstGeom prst="rect">
            <a:avLst/>
          </a:prstGeom>
          <a:noFill/>
        </p:spPr>
        <p:txBody>
          <a:bodyPr wrap="square" rtlCol="0">
            <a:spAutoFit/>
          </a:bodyPr>
          <a:lstStyle/>
          <a:p>
            <a:r>
              <a:rPr lang="en-GB" sz="1200" dirty="0"/>
              <a:t>Emily Thomas &amp; Joao Santos</a:t>
            </a:r>
          </a:p>
          <a:p>
            <a:r>
              <a:rPr lang="en-GB" sz="1200" dirty="0"/>
              <a:t>Methods for Dummies 2019/20</a:t>
            </a:r>
          </a:p>
        </p:txBody>
      </p:sp>
    </p:spTree>
    <p:extLst>
      <p:ext uri="{BB962C8B-B14F-4D97-AF65-F5344CB8AC3E}">
        <p14:creationId xmlns:p14="http://schemas.microsoft.com/office/powerpoint/2010/main" val="298302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649BE-C1D2-40FC-9841-EF37F0E57077}"/>
              </a:ext>
            </a:extLst>
          </p:cNvPr>
          <p:cNvSpPr>
            <a:spLocks noGrp="1"/>
          </p:cNvSpPr>
          <p:nvPr>
            <p:ph type="title"/>
          </p:nvPr>
        </p:nvSpPr>
        <p:spPr>
          <a:xfrm>
            <a:off x="8471424" y="1110882"/>
            <a:ext cx="3053039" cy="1060817"/>
          </a:xfrm>
        </p:spPr>
        <p:txBody>
          <a:bodyPr anchor="b">
            <a:normAutofit/>
          </a:bodyPr>
          <a:lstStyle/>
          <a:p>
            <a:r>
              <a:rPr lang="en-GB" sz="2800" dirty="0"/>
              <a:t>Beta parameter estimation</a:t>
            </a:r>
          </a:p>
        </p:txBody>
      </p:sp>
      <p:pic>
        <p:nvPicPr>
          <p:cNvPr id="4" name="Content Placeholder 3">
            <a:extLst>
              <a:ext uri="{FF2B5EF4-FFF2-40B4-BE49-F238E27FC236}">
                <a16:creationId xmlns:a16="http://schemas.microsoft.com/office/drawing/2014/main" id="{3F31CD49-DF77-4C3F-BB59-E5C4B4D91256}"/>
              </a:ext>
            </a:extLst>
          </p:cNvPr>
          <p:cNvPicPr>
            <a:picLocks noChangeAspect="1"/>
          </p:cNvPicPr>
          <p:nvPr/>
        </p:nvPicPr>
        <p:blipFill>
          <a:blip r:embed="rId3"/>
          <a:stretch>
            <a:fillRect/>
          </a:stretch>
        </p:blipFill>
        <p:spPr>
          <a:xfrm>
            <a:off x="634275" y="1160500"/>
            <a:ext cx="6900380" cy="4537000"/>
          </a:xfrm>
          <a:prstGeom prst="rect">
            <a:avLst/>
          </a:prstGeom>
        </p:spPr>
      </p:pic>
      <p:sp>
        <p:nvSpPr>
          <p:cNvPr id="8" name="Content Placeholder 7">
            <a:extLst>
              <a:ext uri="{FF2B5EF4-FFF2-40B4-BE49-F238E27FC236}">
                <a16:creationId xmlns:a16="http://schemas.microsoft.com/office/drawing/2014/main" id="{C359FC16-F15E-47B4-B4B4-9EBF215C03BA}"/>
              </a:ext>
            </a:extLst>
          </p:cNvPr>
          <p:cNvSpPr>
            <a:spLocks noGrp="1"/>
          </p:cNvSpPr>
          <p:nvPr>
            <p:ph idx="1"/>
          </p:nvPr>
        </p:nvSpPr>
        <p:spPr>
          <a:xfrm>
            <a:off x="8471423" y="2286000"/>
            <a:ext cx="3053039" cy="645736"/>
          </a:xfrm>
        </p:spPr>
        <p:txBody>
          <a:bodyPr>
            <a:normAutofit/>
          </a:bodyPr>
          <a:lstStyle/>
          <a:p>
            <a:r>
              <a:rPr lang="en-US" sz="1800" dirty="0"/>
              <a:t>Method of </a:t>
            </a:r>
            <a:r>
              <a:rPr lang="en-US" sz="1800" b="1" dirty="0"/>
              <a:t>ordinary least squares</a:t>
            </a:r>
            <a:r>
              <a:rPr lang="en-US" sz="1800" dirty="0"/>
              <a:t> (OLS)</a:t>
            </a:r>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76278295-BA14-440F-B117-A64D27CFC1E0}"/>
              </a:ext>
            </a:extLst>
          </p:cNvPr>
          <p:cNvSpPr txBox="1"/>
          <p:nvPr/>
        </p:nvSpPr>
        <p:spPr>
          <a:xfrm>
            <a:off x="781050" y="5895975"/>
            <a:ext cx="6419850" cy="461665"/>
          </a:xfrm>
          <a:prstGeom prst="rect">
            <a:avLst/>
          </a:prstGeom>
          <a:noFill/>
        </p:spPr>
        <p:txBody>
          <a:bodyPr wrap="square" rtlCol="0">
            <a:spAutoFit/>
          </a:bodyPr>
          <a:lstStyle/>
          <a:p>
            <a:r>
              <a:rPr lang="en-GB" sz="1200" dirty="0"/>
              <a:t>Emily Thomas &amp; Joao Santos</a:t>
            </a:r>
          </a:p>
          <a:p>
            <a:r>
              <a:rPr lang="en-GB" sz="1200" dirty="0"/>
              <a:t>Methods for Dummies 2019/20</a:t>
            </a:r>
          </a:p>
        </p:txBody>
      </p:sp>
    </p:spTree>
    <p:extLst>
      <p:ext uri="{BB962C8B-B14F-4D97-AF65-F5344CB8AC3E}">
        <p14:creationId xmlns:p14="http://schemas.microsoft.com/office/powerpoint/2010/main" val="415039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649BE-C1D2-40FC-9841-EF37F0E57077}"/>
              </a:ext>
            </a:extLst>
          </p:cNvPr>
          <p:cNvSpPr>
            <a:spLocks noGrp="1"/>
          </p:cNvSpPr>
          <p:nvPr>
            <p:ph type="title"/>
          </p:nvPr>
        </p:nvSpPr>
        <p:spPr>
          <a:xfrm>
            <a:off x="8471424" y="1110882"/>
            <a:ext cx="3053039" cy="1060817"/>
          </a:xfrm>
        </p:spPr>
        <p:txBody>
          <a:bodyPr anchor="b">
            <a:normAutofit/>
          </a:bodyPr>
          <a:lstStyle/>
          <a:p>
            <a:r>
              <a:rPr lang="en-GB" sz="2800" dirty="0"/>
              <a:t>Beta parameter estimation</a:t>
            </a:r>
          </a:p>
        </p:txBody>
      </p:sp>
      <p:pic>
        <p:nvPicPr>
          <p:cNvPr id="4" name="Content Placeholder 3">
            <a:extLst>
              <a:ext uri="{FF2B5EF4-FFF2-40B4-BE49-F238E27FC236}">
                <a16:creationId xmlns:a16="http://schemas.microsoft.com/office/drawing/2014/main" id="{3F31CD49-DF77-4C3F-BB59-E5C4B4D91256}"/>
              </a:ext>
            </a:extLst>
          </p:cNvPr>
          <p:cNvPicPr>
            <a:picLocks noChangeAspect="1"/>
          </p:cNvPicPr>
          <p:nvPr/>
        </p:nvPicPr>
        <p:blipFill>
          <a:blip r:embed="rId3"/>
          <a:stretch>
            <a:fillRect/>
          </a:stretch>
        </p:blipFill>
        <p:spPr>
          <a:xfrm>
            <a:off x="634275" y="1160500"/>
            <a:ext cx="6900380" cy="4537000"/>
          </a:xfrm>
          <a:prstGeom prst="rect">
            <a:avLst/>
          </a:prstGeom>
        </p:spPr>
      </p:pic>
      <p:sp>
        <p:nvSpPr>
          <p:cNvPr id="8" name="Content Placeholder 7">
            <a:extLst>
              <a:ext uri="{FF2B5EF4-FFF2-40B4-BE49-F238E27FC236}">
                <a16:creationId xmlns:a16="http://schemas.microsoft.com/office/drawing/2014/main" id="{C359FC16-F15E-47B4-B4B4-9EBF215C03BA}"/>
              </a:ext>
            </a:extLst>
          </p:cNvPr>
          <p:cNvSpPr>
            <a:spLocks noGrp="1"/>
          </p:cNvSpPr>
          <p:nvPr>
            <p:ph idx="1"/>
          </p:nvPr>
        </p:nvSpPr>
        <p:spPr>
          <a:xfrm>
            <a:off x="8471423" y="2286000"/>
            <a:ext cx="3053039" cy="3931920"/>
          </a:xfrm>
        </p:spPr>
        <p:txBody>
          <a:bodyPr>
            <a:normAutofit/>
          </a:bodyPr>
          <a:lstStyle/>
          <a:p>
            <a:pPr marL="0" indent="0">
              <a:buNone/>
            </a:pPr>
            <a:r>
              <a:rPr lang="en-US" sz="1800" b="1" dirty="0"/>
              <a:t>Ordinary least squares</a:t>
            </a:r>
            <a:r>
              <a:rPr lang="en-US" sz="1800" dirty="0"/>
              <a:t> </a:t>
            </a:r>
            <a:r>
              <a:rPr lang="en-US" sz="1800" dirty="0">
                <a:sym typeface="Wingdings" panose="05000000000000000000" pitchFamily="2" charset="2"/>
              </a:rPr>
              <a:t> assumptions:</a:t>
            </a:r>
          </a:p>
          <a:p>
            <a:pPr marL="0" indent="0">
              <a:buNone/>
            </a:pPr>
            <a:r>
              <a:rPr lang="en-GB" sz="1800" dirty="0"/>
              <a:t>1) Independent observations</a:t>
            </a:r>
          </a:p>
          <a:p>
            <a:pPr marL="0" indent="0">
              <a:buNone/>
            </a:pPr>
            <a:r>
              <a:rPr lang="en-GB" sz="1800" dirty="0"/>
              <a:t>2) Homogeneous variance</a:t>
            </a:r>
          </a:p>
          <a:p>
            <a:pPr marL="0" indent="0">
              <a:buNone/>
            </a:pPr>
            <a:r>
              <a:rPr lang="en-GB" sz="1800" dirty="0"/>
              <a:t>3) Normal distribution of residuals</a:t>
            </a:r>
          </a:p>
          <a:p>
            <a:pPr marL="0" indent="0">
              <a:buNone/>
            </a:pPr>
            <a:endParaRPr lang="en-GB" sz="1800" dirty="0"/>
          </a:p>
          <a:p>
            <a:pPr marL="0" indent="0">
              <a:buNone/>
            </a:pPr>
            <a:r>
              <a:rPr lang="en-GB" sz="1800" dirty="0"/>
              <a:t>If these assumptions are </a:t>
            </a:r>
            <a:r>
              <a:rPr lang="en-GB" sz="1800" b="1" dirty="0"/>
              <a:t>not</a:t>
            </a:r>
            <a:r>
              <a:rPr lang="en-GB" sz="1800" dirty="0"/>
              <a:t> satisfied:</a:t>
            </a:r>
          </a:p>
          <a:p>
            <a:pPr marL="0" indent="0">
              <a:buNone/>
            </a:pPr>
            <a:r>
              <a:rPr lang="en-GB" sz="1800" dirty="0">
                <a:sym typeface="Wingdings" panose="05000000000000000000" pitchFamily="2" charset="2"/>
              </a:rPr>
              <a:t> </a:t>
            </a:r>
            <a:r>
              <a:rPr lang="en-GB" sz="1800" b="1" dirty="0">
                <a:sym typeface="Wingdings" panose="05000000000000000000" pitchFamily="2" charset="2"/>
              </a:rPr>
              <a:t>W</a:t>
            </a:r>
            <a:r>
              <a:rPr lang="en-GB" sz="1800" b="1" dirty="0"/>
              <a:t>eighted least squares</a:t>
            </a:r>
            <a:r>
              <a:rPr lang="en-GB" sz="1800" dirty="0"/>
              <a:t> (WLS)</a:t>
            </a:r>
          </a:p>
          <a:p>
            <a:pPr marL="0" indent="0">
              <a:buNone/>
            </a:pPr>
            <a:endParaRPr lang="en-US" sz="1800" dirty="0">
              <a:sym typeface="Wingdings" panose="05000000000000000000" pitchFamily="2" charset="2"/>
            </a:endParaRPr>
          </a:p>
        </p:txBody>
      </p:sp>
      <p:sp>
        <p:nvSpPr>
          <p:cNvPr id="1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 name="TextBox 4">
            <a:extLst>
              <a:ext uri="{FF2B5EF4-FFF2-40B4-BE49-F238E27FC236}">
                <a16:creationId xmlns:a16="http://schemas.microsoft.com/office/drawing/2014/main" id="{76278295-BA14-440F-B117-A64D27CFC1E0}"/>
              </a:ext>
            </a:extLst>
          </p:cNvPr>
          <p:cNvSpPr txBox="1"/>
          <p:nvPr/>
        </p:nvSpPr>
        <p:spPr>
          <a:xfrm>
            <a:off x="781050" y="5895975"/>
            <a:ext cx="6419850" cy="461665"/>
          </a:xfrm>
          <a:prstGeom prst="rect">
            <a:avLst/>
          </a:prstGeom>
          <a:noFill/>
        </p:spPr>
        <p:txBody>
          <a:bodyPr wrap="square" rtlCol="0">
            <a:spAutoFit/>
          </a:bodyPr>
          <a:lstStyle/>
          <a:p>
            <a:r>
              <a:rPr lang="en-GB" sz="1200" dirty="0"/>
              <a:t>Emily Thomas &amp; Joao Santos</a:t>
            </a:r>
          </a:p>
          <a:p>
            <a:r>
              <a:rPr lang="en-GB" sz="1200" dirty="0"/>
              <a:t>Methods for Dummies 2019/20</a:t>
            </a:r>
          </a:p>
        </p:txBody>
      </p:sp>
    </p:spTree>
    <p:extLst>
      <p:ext uri="{BB962C8B-B14F-4D97-AF65-F5344CB8AC3E}">
        <p14:creationId xmlns:p14="http://schemas.microsoft.com/office/powerpoint/2010/main" val="4061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87729-6FA0-4BAE-B16E-951D47C0ED3D}"/>
              </a:ext>
            </a:extLst>
          </p:cNvPr>
          <p:cNvSpPr>
            <a:spLocks noGrp="1"/>
          </p:cNvSpPr>
          <p:nvPr>
            <p:ph type="title"/>
          </p:nvPr>
        </p:nvSpPr>
        <p:spPr>
          <a:xfrm>
            <a:off x="8471424" y="1110882"/>
            <a:ext cx="3053039" cy="1060817"/>
          </a:xfrm>
        </p:spPr>
        <p:txBody>
          <a:bodyPr anchor="b">
            <a:normAutofit/>
          </a:bodyPr>
          <a:lstStyle/>
          <a:p>
            <a:r>
              <a:rPr lang="en-GB" sz="2800" dirty="0"/>
              <a:t>Contrasts</a:t>
            </a:r>
          </a:p>
        </p:txBody>
      </p:sp>
      <p:pic>
        <p:nvPicPr>
          <p:cNvPr id="5" name="Picture 4">
            <a:extLst>
              <a:ext uri="{FF2B5EF4-FFF2-40B4-BE49-F238E27FC236}">
                <a16:creationId xmlns:a16="http://schemas.microsoft.com/office/drawing/2014/main" id="{B5203629-A6A8-465E-BC85-961C1CFCB879}"/>
              </a:ext>
            </a:extLst>
          </p:cNvPr>
          <p:cNvPicPr>
            <a:picLocks noChangeAspect="1"/>
          </p:cNvPicPr>
          <p:nvPr/>
        </p:nvPicPr>
        <p:blipFill>
          <a:blip r:embed="rId3"/>
          <a:stretch>
            <a:fillRect/>
          </a:stretch>
        </p:blipFill>
        <p:spPr>
          <a:xfrm>
            <a:off x="541527" y="640080"/>
            <a:ext cx="6900380" cy="4654234"/>
          </a:xfrm>
          <a:prstGeom prst="rect">
            <a:avLst/>
          </a:prstGeom>
        </p:spPr>
      </p:pic>
      <p:sp>
        <p:nvSpPr>
          <p:cNvPr id="3" name="Content Placeholder 2">
            <a:extLst>
              <a:ext uri="{FF2B5EF4-FFF2-40B4-BE49-F238E27FC236}">
                <a16:creationId xmlns:a16="http://schemas.microsoft.com/office/drawing/2014/main" id="{861BD1F1-5463-4684-BA84-0B217277F395}"/>
              </a:ext>
            </a:extLst>
          </p:cNvPr>
          <p:cNvSpPr>
            <a:spLocks noGrp="1"/>
          </p:cNvSpPr>
          <p:nvPr>
            <p:ph idx="1"/>
          </p:nvPr>
        </p:nvSpPr>
        <p:spPr>
          <a:xfrm>
            <a:off x="8471423" y="2286000"/>
            <a:ext cx="3053039" cy="1956062"/>
          </a:xfrm>
        </p:spPr>
        <p:txBody>
          <a:bodyPr>
            <a:normAutofit/>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arts of the brain that respond to stimulus 1 more than to stimulus 2?</a:t>
            </a:r>
          </a:p>
          <a:p>
            <a:pPr marL="0" indent="0">
              <a:lnSpc>
                <a:spcPct val="107000"/>
              </a:lnSpc>
              <a:spcAft>
                <a:spcPts val="800"/>
              </a:spcAft>
              <a:buNone/>
            </a:pPr>
            <a:r>
              <a:rPr lang="en-GB"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C</a:t>
            </a:r>
            <a:r>
              <a:rPr lang="en-GB" sz="1800" dirty="0">
                <a:effectLst/>
                <a:latin typeface="Calibri" panose="020F0502020204030204" pitchFamily="34" charset="0"/>
                <a:ea typeface="Calibri" panose="020F0502020204030204" pitchFamily="34" charset="0"/>
                <a:cs typeface="Times New Roman" panose="02020603050405020304" pitchFamily="18" charset="0"/>
              </a:rPr>
              <a:t>ombine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beta parameters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find the answer</a:t>
            </a:r>
          </a:p>
          <a:p>
            <a:pPr marL="0" indent="0">
              <a:buNone/>
            </a:pPr>
            <a:endParaRPr lang="en-GB" sz="1600" dirty="0"/>
          </a:p>
        </p:txBody>
      </p:sp>
      <p:sp>
        <p:nvSpPr>
          <p:cNvPr id="1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6" name="TextBox 5">
            <a:extLst>
              <a:ext uri="{FF2B5EF4-FFF2-40B4-BE49-F238E27FC236}">
                <a16:creationId xmlns:a16="http://schemas.microsoft.com/office/drawing/2014/main" id="{39224A52-4FDE-4368-95C6-E34331B12C85}"/>
              </a:ext>
            </a:extLst>
          </p:cNvPr>
          <p:cNvSpPr txBox="1"/>
          <p:nvPr/>
        </p:nvSpPr>
        <p:spPr>
          <a:xfrm>
            <a:off x="541527" y="5467349"/>
            <a:ext cx="6040248" cy="830997"/>
          </a:xfrm>
          <a:prstGeom prst="rect">
            <a:avLst/>
          </a:prstGeom>
          <a:noFill/>
        </p:spPr>
        <p:txBody>
          <a:bodyPr wrap="square" rtlCol="0">
            <a:spAutoFit/>
          </a:bodyPr>
          <a:lstStyle/>
          <a:p>
            <a:r>
              <a:rPr lang="en-GB" sz="1200" dirty="0"/>
              <a:t>Brain scan from https://www.researchgate.net/publication/244942244_A_Case_of_Severe_Hyponatremia_Induced_by_Radiographic_Contrast_Agent/figures?lo=1&amp;utm_source=google&amp;utm_medium=organic</a:t>
            </a:r>
          </a:p>
        </p:txBody>
      </p:sp>
    </p:spTree>
    <p:extLst>
      <p:ext uri="{BB962C8B-B14F-4D97-AF65-F5344CB8AC3E}">
        <p14:creationId xmlns:p14="http://schemas.microsoft.com/office/powerpoint/2010/main" val="9566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87729-6FA0-4BAE-B16E-951D47C0ED3D}"/>
              </a:ext>
            </a:extLst>
          </p:cNvPr>
          <p:cNvSpPr>
            <a:spLocks noGrp="1"/>
          </p:cNvSpPr>
          <p:nvPr>
            <p:ph type="title"/>
          </p:nvPr>
        </p:nvSpPr>
        <p:spPr>
          <a:xfrm>
            <a:off x="8471424" y="1110882"/>
            <a:ext cx="3053039" cy="1060817"/>
          </a:xfrm>
        </p:spPr>
        <p:txBody>
          <a:bodyPr anchor="b">
            <a:normAutofit/>
          </a:bodyPr>
          <a:lstStyle/>
          <a:p>
            <a:r>
              <a:rPr lang="en-GB" sz="2800" dirty="0"/>
              <a:t>Contrasts</a:t>
            </a:r>
          </a:p>
        </p:txBody>
      </p:sp>
      <p:pic>
        <p:nvPicPr>
          <p:cNvPr id="5" name="Picture 4">
            <a:extLst>
              <a:ext uri="{FF2B5EF4-FFF2-40B4-BE49-F238E27FC236}">
                <a16:creationId xmlns:a16="http://schemas.microsoft.com/office/drawing/2014/main" id="{B5203629-A6A8-465E-BC85-961C1CFCB879}"/>
              </a:ext>
            </a:extLst>
          </p:cNvPr>
          <p:cNvPicPr>
            <a:picLocks noChangeAspect="1"/>
          </p:cNvPicPr>
          <p:nvPr/>
        </p:nvPicPr>
        <p:blipFill>
          <a:blip r:embed="rId3"/>
          <a:stretch>
            <a:fillRect/>
          </a:stretch>
        </p:blipFill>
        <p:spPr>
          <a:xfrm>
            <a:off x="541527" y="640080"/>
            <a:ext cx="6900380" cy="4654234"/>
          </a:xfrm>
          <a:prstGeom prst="rect">
            <a:avLst/>
          </a:prstGeom>
        </p:spPr>
      </p:pic>
      <p:sp>
        <p:nvSpPr>
          <p:cNvPr id="3" name="Content Placeholder 2">
            <a:extLst>
              <a:ext uri="{FF2B5EF4-FFF2-40B4-BE49-F238E27FC236}">
                <a16:creationId xmlns:a16="http://schemas.microsoft.com/office/drawing/2014/main" id="{861BD1F1-5463-4684-BA84-0B217277F395}"/>
              </a:ext>
            </a:extLst>
          </p:cNvPr>
          <p:cNvSpPr>
            <a:spLocks noGrp="1"/>
          </p:cNvSpPr>
          <p:nvPr>
            <p:ph idx="1"/>
          </p:nvPr>
        </p:nvSpPr>
        <p:spPr>
          <a:xfrm>
            <a:off x="8471423" y="2286000"/>
            <a:ext cx="3312082" cy="3274798"/>
          </a:xfrm>
        </p:spPr>
        <p:txBody>
          <a:bodyPr>
            <a:normAutofit fontScale="92500" lnSpcReduction="10000"/>
          </a:bodyPr>
          <a:lstStyle/>
          <a:p>
            <a:pPr>
              <a:lnSpc>
                <a:spcPct val="107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arts of the brain that respond to stimulus 1 more than to stimulus 2?</a:t>
            </a:r>
          </a:p>
          <a:p>
            <a:pPr>
              <a:lnSpc>
                <a:spcPct val="107000"/>
              </a:lnSpc>
              <a:spcAft>
                <a:spcPts val="800"/>
              </a:spcAft>
              <a:buFont typeface="Wingdings" panose="05000000000000000000" pitchFamily="2" charset="2"/>
              <a:buChar char="à"/>
            </a:pPr>
            <a:r>
              <a:rPr lang="en-GB" sz="18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V</a:t>
            </a:r>
            <a:r>
              <a:rPr lang="en-GB" sz="1800" dirty="0">
                <a:latin typeface="Calibri" panose="020F0502020204030204" pitchFamily="34" charset="0"/>
                <a:ea typeface="Calibri" panose="020F0502020204030204" pitchFamily="34" charset="0"/>
                <a:cs typeface="Times New Roman" panose="02020603050405020304" pitchFamily="18" charset="0"/>
              </a:rPr>
              <a:t>oxels in which </a:t>
            </a:r>
            <a:r>
              <a:rPr lang="el-GR" sz="1800" b="1" dirty="0">
                <a:latin typeface="Calibri" panose="020F0502020204030204" pitchFamily="34" charset="0"/>
                <a:ea typeface="Calibri" panose="020F0502020204030204" pitchFamily="34" charset="0"/>
                <a:cs typeface="Times New Roman" panose="02020603050405020304" pitchFamily="18" charset="0"/>
              </a:rPr>
              <a:t>β</a:t>
            </a:r>
            <a:r>
              <a:rPr lang="en-GB" sz="1800" b="1" dirty="0">
                <a:latin typeface="Calibri" panose="020F0502020204030204" pitchFamily="34" charset="0"/>
                <a:ea typeface="Calibri" panose="020F0502020204030204" pitchFamily="34" charset="0"/>
                <a:cs typeface="Times New Roman" panose="02020603050405020304" pitchFamily="18" charset="0"/>
              </a:rPr>
              <a:t>1 &gt; </a:t>
            </a:r>
            <a:r>
              <a:rPr lang="el-GR" sz="1800" b="1" dirty="0">
                <a:latin typeface="Calibri" panose="020F0502020204030204" pitchFamily="34" charset="0"/>
                <a:ea typeface="Calibri" panose="020F0502020204030204" pitchFamily="34" charset="0"/>
                <a:cs typeface="Times New Roman" panose="02020603050405020304" pitchFamily="18" charset="0"/>
              </a:rPr>
              <a:t>β</a:t>
            </a:r>
            <a:r>
              <a:rPr lang="en-GB" sz="1800" b="1" dirty="0">
                <a:latin typeface="Calibri" panose="020F0502020204030204" pitchFamily="34" charset="0"/>
                <a:ea typeface="Calibri" panose="020F0502020204030204" pitchFamily="34" charset="0"/>
                <a:cs typeface="Times New Roman" panose="02020603050405020304" pitchFamily="18" charset="0"/>
              </a:rPr>
              <a:t>2</a:t>
            </a:r>
          </a:p>
          <a:p>
            <a:pPr>
              <a:lnSpc>
                <a:spcPct val="107000"/>
              </a:lnSpc>
              <a:spcAft>
                <a:spcPts val="800"/>
              </a:spcAft>
              <a:buFont typeface="Wingdings" panose="05000000000000000000" pitchFamily="2" charset="2"/>
              <a:buChar char="à"/>
            </a:pPr>
            <a:r>
              <a:rPr lang="el-GR" sz="1800" b="1" dirty="0">
                <a:latin typeface="Calibri" panose="020F0502020204030204" pitchFamily="34" charset="0"/>
                <a:ea typeface="Calibri" panose="020F0502020204030204" pitchFamily="34" charset="0"/>
                <a:cs typeface="Times New Roman" panose="02020603050405020304" pitchFamily="18" charset="0"/>
              </a:rPr>
              <a:t>β</a:t>
            </a:r>
            <a:r>
              <a:rPr lang="en-GB" sz="1800" b="1" dirty="0">
                <a:latin typeface="Calibri" panose="020F0502020204030204" pitchFamily="34" charset="0"/>
                <a:ea typeface="Calibri" panose="020F0502020204030204" pitchFamily="34" charset="0"/>
                <a:cs typeface="Times New Roman" panose="02020603050405020304" pitchFamily="18" charset="0"/>
              </a:rPr>
              <a:t>1 – </a:t>
            </a:r>
            <a:r>
              <a:rPr lang="el-GR" sz="1800" b="1" dirty="0">
                <a:latin typeface="Calibri" panose="020F0502020204030204" pitchFamily="34" charset="0"/>
                <a:ea typeface="Calibri" panose="020F0502020204030204" pitchFamily="34" charset="0"/>
                <a:cs typeface="Times New Roman" panose="02020603050405020304" pitchFamily="18" charset="0"/>
              </a:rPr>
              <a:t>β</a:t>
            </a:r>
            <a:r>
              <a:rPr lang="en-GB" sz="1800" b="1" dirty="0">
                <a:latin typeface="Calibri" panose="020F0502020204030204" pitchFamily="34" charset="0"/>
                <a:ea typeface="Calibri" panose="020F0502020204030204" pitchFamily="34" charset="0"/>
                <a:cs typeface="Times New Roman" panose="02020603050405020304" pitchFamily="18" charset="0"/>
              </a:rPr>
              <a:t>2 &gt; 0</a:t>
            </a:r>
          </a:p>
          <a:p>
            <a:pPr marL="0" indent="0">
              <a:lnSpc>
                <a:spcPct val="107000"/>
              </a:lnSpc>
              <a:spcAft>
                <a:spcPts val="8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H0</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β</a:t>
            </a:r>
            <a:r>
              <a:rPr lang="en-GB" sz="1800" dirty="0">
                <a:latin typeface="Calibri" panose="020F0502020204030204" pitchFamily="34" charset="0"/>
                <a:ea typeface="Calibri" panose="020F0502020204030204" pitchFamily="34" charset="0"/>
                <a:cs typeface="Times New Roman" panose="02020603050405020304" pitchFamily="18" charset="0"/>
              </a:rPr>
              <a:t>1 – </a:t>
            </a:r>
            <a:r>
              <a:rPr lang="el-GR" sz="1800" dirty="0">
                <a:latin typeface="Calibri" panose="020F0502020204030204" pitchFamily="34" charset="0"/>
                <a:ea typeface="Calibri" panose="020F0502020204030204" pitchFamily="34" charset="0"/>
                <a:cs typeface="Times New Roman" panose="02020603050405020304" pitchFamily="18" charset="0"/>
              </a:rPr>
              <a:t>β</a:t>
            </a:r>
            <a:r>
              <a:rPr lang="en-GB" sz="1800" dirty="0">
                <a:latin typeface="Calibri" panose="020F0502020204030204" pitchFamily="34" charset="0"/>
                <a:ea typeface="Calibri" panose="020F0502020204030204" pitchFamily="34" charset="0"/>
                <a:cs typeface="Times New Roman" panose="02020603050405020304" pitchFamily="18" charset="0"/>
              </a:rPr>
              <a:t>2 = 0</a:t>
            </a:r>
          </a:p>
          <a:p>
            <a:pPr marL="0" indent="0">
              <a:lnSpc>
                <a:spcPct val="107000"/>
              </a:lnSpc>
              <a:spcAft>
                <a:spcPts val="8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H1</a:t>
            </a:r>
            <a:r>
              <a:rPr lang="en-GB" sz="1800" dirty="0">
                <a:latin typeface="Calibri" panose="020F0502020204030204" pitchFamily="34" charset="0"/>
                <a:ea typeface="Calibri" panose="020F0502020204030204" pitchFamily="34" charset="0"/>
                <a:cs typeface="Times New Roman" panose="02020603050405020304" pitchFamily="18" charset="0"/>
              </a:rPr>
              <a:t>: </a:t>
            </a:r>
            <a:r>
              <a:rPr lang="el-GR" sz="1800" dirty="0">
                <a:latin typeface="Calibri" panose="020F0502020204030204" pitchFamily="34" charset="0"/>
                <a:ea typeface="Calibri" panose="020F0502020204030204" pitchFamily="34" charset="0"/>
                <a:cs typeface="Times New Roman" panose="02020603050405020304" pitchFamily="18" charset="0"/>
              </a:rPr>
              <a:t>β</a:t>
            </a:r>
            <a:r>
              <a:rPr lang="en-GB" sz="1800" dirty="0">
                <a:latin typeface="Calibri" panose="020F0502020204030204" pitchFamily="34" charset="0"/>
                <a:ea typeface="Calibri" panose="020F0502020204030204" pitchFamily="34" charset="0"/>
                <a:cs typeface="Times New Roman" panose="02020603050405020304" pitchFamily="18" charset="0"/>
              </a:rPr>
              <a:t>1 – </a:t>
            </a:r>
            <a:r>
              <a:rPr lang="el-GR" sz="1800" dirty="0">
                <a:latin typeface="Calibri" panose="020F0502020204030204" pitchFamily="34" charset="0"/>
                <a:ea typeface="Calibri" panose="020F0502020204030204" pitchFamily="34" charset="0"/>
                <a:cs typeface="Times New Roman" panose="02020603050405020304" pitchFamily="18" charset="0"/>
              </a:rPr>
              <a:t>β</a:t>
            </a:r>
            <a:r>
              <a:rPr lang="en-GB" sz="1800" dirty="0">
                <a:latin typeface="Calibri" panose="020F0502020204030204" pitchFamily="34" charset="0"/>
                <a:ea typeface="Calibri" panose="020F0502020204030204" pitchFamily="34" charset="0"/>
                <a:cs typeface="Times New Roman" panose="02020603050405020304" pitchFamily="18" charset="0"/>
              </a:rPr>
              <a:t>2 &gt; 0</a:t>
            </a:r>
          </a:p>
          <a:p>
            <a:pPr marL="0" indent="0">
              <a:lnSpc>
                <a:spcPct val="107000"/>
              </a:lnSpc>
              <a:spcAft>
                <a:spcPts val="800"/>
              </a:spcAft>
              <a:buNone/>
            </a:pPr>
            <a:r>
              <a:rPr lang="en-GB" sz="1800" b="1" dirty="0">
                <a:latin typeface="Calibri" panose="020F0502020204030204" pitchFamily="34" charset="0"/>
                <a:ea typeface="Calibri" panose="020F0502020204030204" pitchFamily="34" charset="0"/>
                <a:cs typeface="Times New Roman" panose="02020603050405020304" pitchFamily="18" charset="0"/>
              </a:rPr>
              <a:t>T-test</a:t>
            </a:r>
          </a:p>
        </p:txBody>
      </p:sp>
      <p:sp>
        <p:nvSpPr>
          <p:cNvPr id="12"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Picture 6">
            <a:extLst>
              <a:ext uri="{FF2B5EF4-FFF2-40B4-BE49-F238E27FC236}">
                <a16:creationId xmlns:a16="http://schemas.microsoft.com/office/drawing/2014/main" id="{E06539C6-1CEE-4631-8C3E-319ED6F12A21}"/>
              </a:ext>
            </a:extLst>
          </p:cNvPr>
          <p:cNvPicPr>
            <a:picLocks noChangeAspect="1"/>
          </p:cNvPicPr>
          <p:nvPr/>
        </p:nvPicPr>
        <p:blipFill rotWithShape="1">
          <a:blip r:embed="rId4"/>
          <a:srcRect t="24169"/>
          <a:stretch/>
        </p:blipFill>
        <p:spPr>
          <a:xfrm>
            <a:off x="3157461" y="5560797"/>
            <a:ext cx="1668512" cy="747193"/>
          </a:xfrm>
          <a:prstGeom prst="rect">
            <a:avLst/>
          </a:prstGeom>
        </p:spPr>
      </p:pic>
    </p:spTree>
    <p:extLst>
      <p:ext uri="{BB962C8B-B14F-4D97-AF65-F5344CB8AC3E}">
        <p14:creationId xmlns:p14="http://schemas.microsoft.com/office/powerpoint/2010/main" val="153541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D81E-6CAF-4D36-8423-D7051499DBCA}"/>
              </a:ext>
            </a:extLst>
          </p:cNvPr>
          <p:cNvSpPr>
            <a:spLocks noGrp="1"/>
          </p:cNvSpPr>
          <p:nvPr>
            <p:ph type="title"/>
          </p:nvPr>
        </p:nvSpPr>
        <p:spPr/>
        <p:txBody>
          <a:bodyPr/>
          <a:lstStyle/>
          <a:p>
            <a:r>
              <a:rPr lang="it-IT" cap="none" dirty="0"/>
              <a:t>END of PART 1</a:t>
            </a:r>
            <a:endParaRPr lang="en-GB" cap="none" dirty="0"/>
          </a:p>
        </p:txBody>
      </p:sp>
      <p:sp>
        <p:nvSpPr>
          <p:cNvPr id="3" name="Text Placeholder 2">
            <a:extLst>
              <a:ext uri="{FF2B5EF4-FFF2-40B4-BE49-F238E27FC236}">
                <a16:creationId xmlns:a16="http://schemas.microsoft.com/office/drawing/2014/main" id="{A226EF58-EF1C-40AF-ACEA-4CBA963294CE}"/>
              </a:ext>
            </a:extLst>
          </p:cNvPr>
          <p:cNvSpPr>
            <a:spLocks noGrp="1"/>
          </p:cNvSpPr>
          <p:nvPr>
            <p:ph type="body" idx="1"/>
          </p:nvPr>
        </p:nvSpPr>
        <p:spPr>
          <a:xfrm>
            <a:off x="765024" y="4235182"/>
            <a:ext cx="9612971" cy="1143324"/>
          </a:xfrm>
        </p:spPr>
        <p:txBody>
          <a:bodyPr/>
          <a:lstStyle/>
          <a:p>
            <a:r>
              <a:rPr lang="en-GB" dirty="0"/>
              <a:t>Thanks for your attention!</a:t>
            </a:r>
          </a:p>
        </p:txBody>
      </p:sp>
    </p:spTree>
    <p:extLst>
      <p:ext uri="{BB962C8B-B14F-4D97-AF65-F5344CB8AC3E}">
        <p14:creationId xmlns:p14="http://schemas.microsoft.com/office/powerpoint/2010/main" val="28245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1</a:t>
            </a:r>
            <a:r>
              <a:rPr lang="en-GB" baseline="30000" dirty="0"/>
              <a:t>st</a:t>
            </a:r>
            <a:r>
              <a:rPr lang="en-GB" dirty="0"/>
              <a:t> Level Analysis:</a:t>
            </a:r>
            <a:br>
              <a:rPr lang="en-GB" dirty="0"/>
            </a:br>
            <a:r>
              <a:rPr lang="en-GB" dirty="0"/>
              <a:t>Design Matrix, GLM, Contrasts &amp; Inference</a:t>
            </a:r>
          </a:p>
        </p:txBody>
      </p:sp>
      <p:sp>
        <p:nvSpPr>
          <p:cNvPr id="3" name="Subtitle 2"/>
          <p:cNvSpPr>
            <a:spLocks noGrp="1"/>
          </p:cNvSpPr>
          <p:nvPr>
            <p:ph type="subTitle" idx="1"/>
          </p:nvPr>
        </p:nvSpPr>
        <p:spPr/>
        <p:txBody>
          <a:bodyPr/>
          <a:lstStyle/>
          <a:p>
            <a:r>
              <a:rPr lang="en-GB" dirty="0"/>
              <a:t>Part 2</a:t>
            </a:r>
          </a:p>
          <a:p>
            <a:r>
              <a:rPr lang="en-GB" dirty="0"/>
              <a:t>Mansoureh Fahimi </a:t>
            </a:r>
          </a:p>
        </p:txBody>
      </p:sp>
    </p:spTree>
    <p:extLst>
      <p:ext uri="{BB962C8B-B14F-4D97-AF65-F5344CB8AC3E}">
        <p14:creationId xmlns:p14="http://schemas.microsoft.com/office/powerpoint/2010/main" val="416431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97AA6-28C1-4AA6-AD83-F5FF1F90A330}"/>
              </a:ext>
            </a:extLst>
          </p:cNvPr>
          <p:cNvSpPr txBox="1"/>
          <p:nvPr/>
        </p:nvSpPr>
        <p:spPr>
          <a:xfrm>
            <a:off x="1574276" y="697583"/>
            <a:ext cx="7154945" cy="4832092"/>
          </a:xfrm>
          <a:prstGeom prst="rect">
            <a:avLst/>
          </a:prstGeom>
          <a:noFill/>
        </p:spPr>
        <p:txBody>
          <a:bodyPr wrap="square" rtlCol="0">
            <a:spAutoFit/>
          </a:bodyPr>
          <a:lstStyle/>
          <a:p>
            <a:r>
              <a:rPr lang="en-GB" sz="3600" b="1" dirty="0"/>
              <a:t>Part 1</a:t>
            </a:r>
            <a:r>
              <a:rPr lang="en-GB" sz="3600" dirty="0"/>
              <a:t>:</a:t>
            </a:r>
          </a:p>
          <a:p>
            <a:endParaRPr lang="en-GB" sz="3600" dirty="0"/>
          </a:p>
          <a:p>
            <a:r>
              <a:rPr lang="en-GB" sz="3600" dirty="0"/>
              <a:t>Convolution</a:t>
            </a:r>
          </a:p>
          <a:p>
            <a:endParaRPr lang="en-GB" sz="3600" dirty="0"/>
          </a:p>
          <a:p>
            <a:r>
              <a:rPr lang="en-GB" sz="3600" dirty="0"/>
              <a:t>Design matrix</a:t>
            </a:r>
          </a:p>
          <a:p>
            <a:endParaRPr lang="en-GB" sz="3600" dirty="0"/>
          </a:p>
          <a:p>
            <a:r>
              <a:rPr lang="en-GB" sz="3600" dirty="0"/>
              <a:t>General Linear Model</a:t>
            </a:r>
          </a:p>
          <a:p>
            <a:endParaRPr lang="en-GB" sz="3200" dirty="0"/>
          </a:p>
          <a:p>
            <a:r>
              <a:rPr lang="en-GB" sz="2400" dirty="0"/>
              <a:t>Presented by Rita Bertani</a:t>
            </a:r>
          </a:p>
        </p:txBody>
      </p:sp>
    </p:spTree>
    <p:extLst>
      <p:ext uri="{BB962C8B-B14F-4D97-AF65-F5344CB8AC3E}">
        <p14:creationId xmlns:p14="http://schemas.microsoft.com/office/powerpoint/2010/main" val="89121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b="1" dirty="0"/>
              <a:t>Classical Inference</a:t>
            </a:r>
          </a:p>
        </p:txBody>
      </p:sp>
      <p:sp>
        <p:nvSpPr>
          <p:cNvPr id="3" name="Content Placeholder 2"/>
          <p:cNvSpPr>
            <a:spLocks noGrp="1"/>
          </p:cNvSpPr>
          <p:nvPr>
            <p:ph idx="1"/>
          </p:nvPr>
        </p:nvSpPr>
        <p:spPr>
          <a:xfrm>
            <a:off x="838200" y="2706774"/>
            <a:ext cx="10515600" cy="4351338"/>
          </a:xfrm>
        </p:spPr>
        <p:txBody>
          <a:bodyPr>
            <a:normAutofit/>
          </a:bodyPr>
          <a:lstStyle/>
          <a:p>
            <a:r>
              <a:rPr lang="en-GB" sz="4400" dirty="0"/>
              <a:t>Contrasts and inference (t-tests and F-tests)</a:t>
            </a:r>
          </a:p>
          <a:p>
            <a:pPr marL="0" indent="0">
              <a:buNone/>
            </a:pPr>
            <a:endParaRPr lang="en-GB" sz="4400" dirty="0"/>
          </a:p>
          <a:p>
            <a:r>
              <a:rPr lang="en-GB" sz="4400" dirty="0"/>
              <a:t>Correlated </a:t>
            </a:r>
            <a:r>
              <a:rPr lang="en-GB" sz="4400" dirty="0" err="1"/>
              <a:t>regressors</a:t>
            </a:r>
            <a:r>
              <a:rPr lang="en-GB" sz="4400" dirty="0"/>
              <a:t> and </a:t>
            </a:r>
            <a:r>
              <a:rPr lang="en-GB" sz="4400" dirty="0" err="1"/>
              <a:t>orthogonalisation</a:t>
            </a:r>
            <a:endParaRPr lang="en-GB" sz="4400" dirty="0"/>
          </a:p>
        </p:txBody>
      </p:sp>
    </p:spTree>
    <p:extLst>
      <p:ext uri="{BB962C8B-B14F-4D97-AF65-F5344CB8AC3E}">
        <p14:creationId xmlns:p14="http://schemas.microsoft.com/office/powerpoint/2010/main" val="19220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inference: Contrasts</a:t>
            </a:r>
          </a:p>
        </p:txBody>
      </p:sp>
      <p:sp>
        <p:nvSpPr>
          <p:cNvPr id="3" name="Content Placeholder 2"/>
          <p:cNvSpPr>
            <a:spLocks noGrp="1"/>
          </p:cNvSpPr>
          <p:nvPr>
            <p:ph idx="1"/>
          </p:nvPr>
        </p:nvSpPr>
        <p:spPr>
          <a:xfrm>
            <a:off x="1251678" y="1716505"/>
            <a:ext cx="10178322" cy="4163087"/>
          </a:xfrm>
        </p:spPr>
        <p:txBody>
          <a:bodyPr>
            <a:normAutofit fontScale="92500" lnSpcReduction="20000"/>
          </a:bodyPr>
          <a:lstStyle/>
          <a:p>
            <a:pPr marL="0" indent="0">
              <a:buNone/>
            </a:pPr>
            <a:r>
              <a:rPr lang="en-GB" dirty="0">
                <a:solidFill>
                  <a:schemeClr val="tx1"/>
                </a:solidFill>
              </a:rPr>
              <a:t>WHAT:</a:t>
            </a:r>
          </a:p>
          <a:p>
            <a:pPr marL="0" indent="0">
              <a:buNone/>
            </a:pPr>
            <a:r>
              <a:rPr lang="en-GB" dirty="0">
                <a:solidFill>
                  <a:schemeClr val="tx1"/>
                </a:solidFill>
              </a:rPr>
              <a:t>We want to know if there is a </a:t>
            </a:r>
            <a:r>
              <a:rPr lang="en-GB" b="1" dirty="0">
                <a:solidFill>
                  <a:schemeClr val="tx1"/>
                </a:solidFill>
              </a:rPr>
              <a:t>significant activation </a:t>
            </a:r>
            <a:r>
              <a:rPr lang="en-GB" dirty="0">
                <a:solidFill>
                  <a:schemeClr val="tx1"/>
                </a:solidFill>
              </a:rPr>
              <a:t>in a particular voxel due to our experiment conditions</a:t>
            </a:r>
          </a:p>
          <a:p>
            <a:pPr lvl="1"/>
            <a:r>
              <a:rPr lang="en-GB" dirty="0">
                <a:solidFill>
                  <a:schemeClr val="tx1"/>
                </a:solidFill>
              </a:rPr>
              <a:t>Evaluating whether the experimental manipulation caused a significant change in the parameter weights</a:t>
            </a:r>
          </a:p>
          <a:p>
            <a:pPr marL="0" indent="0">
              <a:buNone/>
            </a:pPr>
            <a:endParaRPr lang="en-GB" dirty="0">
              <a:solidFill>
                <a:schemeClr val="tx1"/>
              </a:solidFill>
            </a:endParaRPr>
          </a:p>
          <a:p>
            <a:pPr marL="0" indent="0">
              <a:buNone/>
            </a:pPr>
            <a:r>
              <a:rPr lang="en-GB" dirty="0">
                <a:solidFill>
                  <a:schemeClr val="tx1"/>
                </a:solidFill>
              </a:rPr>
              <a:t>HOW:</a:t>
            </a:r>
          </a:p>
          <a:p>
            <a:pPr marL="0" indent="0">
              <a:buNone/>
            </a:pPr>
            <a:r>
              <a:rPr lang="en-GB" dirty="0">
                <a:solidFill>
                  <a:schemeClr val="tx1"/>
                </a:solidFill>
              </a:rPr>
              <a:t>We use </a:t>
            </a:r>
            <a:r>
              <a:rPr lang="en-GB" b="1" dirty="0">
                <a:solidFill>
                  <a:schemeClr val="tx1"/>
                </a:solidFill>
              </a:rPr>
              <a:t>contrasts</a:t>
            </a:r>
          </a:p>
          <a:p>
            <a:pPr lvl="1"/>
            <a:r>
              <a:rPr lang="en-GB" dirty="0">
                <a:solidFill>
                  <a:schemeClr val="tx1"/>
                </a:solidFill>
              </a:rPr>
              <a:t>Specify effects of interest</a:t>
            </a:r>
          </a:p>
          <a:p>
            <a:pPr lvl="1"/>
            <a:r>
              <a:rPr lang="en-GB" dirty="0">
                <a:solidFill>
                  <a:schemeClr val="tx1"/>
                </a:solidFill>
              </a:rPr>
              <a:t>Perform statistical evaluation of hypothesis</a:t>
            </a:r>
          </a:p>
          <a:p>
            <a:pPr marL="457200" lvl="1" indent="0">
              <a:buNone/>
            </a:pPr>
            <a:endParaRPr lang="en-GB" dirty="0">
              <a:solidFill>
                <a:schemeClr val="tx1"/>
              </a:solidFill>
            </a:endParaRPr>
          </a:p>
          <a:p>
            <a:r>
              <a:rPr lang="en-GB" dirty="0">
                <a:solidFill>
                  <a:schemeClr val="tx1"/>
                </a:solidFill>
              </a:rPr>
              <a:t>Contrasts and their interpretation depend on the model specification and design of the experiment</a:t>
            </a:r>
          </a:p>
        </p:txBody>
      </p:sp>
      <p:pic>
        <p:nvPicPr>
          <p:cNvPr id="6" name="Picture 5"/>
          <p:cNvPicPr>
            <a:picLocks noChangeAspect="1"/>
          </p:cNvPicPr>
          <p:nvPr/>
        </p:nvPicPr>
        <p:blipFill>
          <a:blip r:embed="rId3"/>
          <a:stretch>
            <a:fillRect/>
          </a:stretch>
        </p:blipFill>
        <p:spPr>
          <a:xfrm>
            <a:off x="3708196" y="5601680"/>
            <a:ext cx="4460841" cy="555824"/>
          </a:xfrm>
          <a:prstGeom prst="rect">
            <a:avLst/>
          </a:prstGeom>
        </p:spPr>
      </p:pic>
    </p:spTree>
    <p:extLst>
      <p:ext uri="{BB962C8B-B14F-4D97-AF65-F5344CB8AC3E}">
        <p14:creationId xmlns:p14="http://schemas.microsoft.com/office/powerpoint/2010/main" val="417553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With the right contrast design you can model any linear test with the GLM</a:t>
            </a:r>
          </a:p>
        </p:txBody>
      </p:sp>
      <p:sp>
        <p:nvSpPr>
          <p:cNvPr id="3" name="Content Placeholder 2"/>
          <p:cNvSpPr>
            <a:spLocks noGrp="1"/>
          </p:cNvSpPr>
          <p:nvPr>
            <p:ph idx="1"/>
          </p:nvPr>
        </p:nvSpPr>
        <p:spPr/>
        <p:txBody>
          <a:bodyPr>
            <a:normAutofit fontScale="92500" lnSpcReduction="20000"/>
          </a:bodyPr>
          <a:lstStyle/>
          <a:p>
            <a:endParaRPr lang="en-GB" dirty="0"/>
          </a:p>
          <a:p>
            <a:r>
              <a:rPr lang="en-GB" dirty="0"/>
              <a:t>T-test</a:t>
            </a:r>
          </a:p>
          <a:p>
            <a:r>
              <a:rPr lang="en-GB" dirty="0"/>
              <a:t>F-test</a:t>
            </a:r>
          </a:p>
          <a:p>
            <a:r>
              <a:rPr lang="en-GB" dirty="0"/>
              <a:t>Multiple regression</a:t>
            </a:r>
          </a:p>
          <a:p>
            <a:r>
              <a:rPr lang="en-GB" dirty="0"/>
              <a:t>Analysis of variance (ANOVA)</a:t>
            </a:r>
          </a:p>
          <a:p>
            <a:r>
              <a:rPr lang="en-GB" dirty="0"/>
              <a:t>Analysis of covariance (ANCOVA)</a:t>
            </a:r>
          </a:p>
          <a:p>
            <a:endParaRPr lang="en-GB" dirty="0"/>
          </a:p>
          <a:p>
            <a:endParaRPr lang="en-GB" dirty="0"/>
          </a:p>
          <a:p>
            <a:pPr marL="0" indent="0">
              <a:buNone/>
            </a:pPr>
            <a:r>
              <a:rPr lang="en-GB" dirty="0"/>
              <a:t>These are all mass-</a:t>
            </a:r>
            <a:r>
              <a:rPr lang="en-GB" dirty="0" err="1"/>
              <a:t>univariate</a:t>
            </a:r>
            <a:r>
              <a:rPr lang="en-GB" dirty="0"/>
              <a:t> approaches! With the t or f test you will create a statistical image over all voxels (or points in time or space)</a:t>
            </a:r>
          </a:p>
        </p:txBody>
      </p:sp>
    </p:spTree>
    <p:extLst>
      <p:ext uri="{BB962C8B-B14F-4D97-AF65-F5344CB8AC3E}">
        <p14:creationId xmlns:p14="http://schemas.microsoft.com/office/powerpoint/2010/main" val="3866402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5">
            <a:extLst>
              <a:ext uri="{FF2B5EF4-FFF2-40B4-BE49-F238E27FC236}">
                <a16:creationId xmlns:a16="http://schemas.microsoft.com/office/drawing/2014/main" id="{669EE994-A45F-460B-9790-27E4ADD47F2F}"/>
              </a:ext>
            </a:extLst>
          </p:cNvPr>
          <p:cNvGrpSpPr/>
          <p:nvPr/>
        </p:nvGrpSpPr>
        <p:grpSpPr>
          <a:xfrm>
            <a:off x="1858227" y="1802215"/>
            <a:ext cx="2467193" cy="2769785"/>
            <a:chOff x="4612759" y="2785630"/>
            <a:chExt cx="2628900" cy="2873375"/>
          </a:xfrm>
        </p:grpSpPr>
        <p:pic>
          <p:nvPicPr>
            <p:cNvPr id="9" name="Picture 17" descr="x1improved_img">
              <a:extLst>
                <a:ext uri="{FF2B5EF4-FFF2-40B4-BE49-F238E27FC236}">
                  <a16:creationId xmlns:a16="http://schemas.microsoft.com/office/drawing/2014/main" id="{06A82428-CF3E-4196-82F4-7C22BA06DB98}"/>
                </a:ext>
              </a:extLst>
            </p:cNvPr>
            <p:cNvPicPr>
              <a:picLocks noChangeAspect="1" noChangeArrowheads="1"/>
            </p:cNvPicPr>
            <p:nvPr/>
          </p:nvPicPr>
          <p:blipFill>
            <a:blip r:embed="rId3"/>
            <a:srcRect l="15256" t="6679" r="14993" b="11111"/>
            <a:stretch>
              <a:fillRect/>
            </a:stretch>
          </p:blipFill>
          <p:spPr bwMode="auto">
            <a:xfrm>
              <a:off x="4612759" y="2785630"/>
              <a:ext cx="230135" cy="2873375"/>
            </a:xfrm>
            <a:prstGeom prst="rect">
              <a:avLst/>
            </a:prstGeom>
            <a:noFill/>
            <a:ln w="9525">
              <a:noFill/>
              <a:miter lim="800000"/>
              <a:headEnd/>
              <a:tailEnd/>
            </a:ln>
          </p:spPr>
        </p:pic>
        <p:sp>
          <p:nvSpPr>
            <p:cNvPr id="10" name="Rectangle 18">
              <a:extLst>
                <a:ext uri="{FF2B5EF4-FFF2-40B4-BE49-F238E27FC236}">
                  <a16:creationId xmlns:a16="http://schemas.microsoft.com/office/drawing/2014/main" id="{E26F73B2-1624-4445-A63C-5D9F338E087F}"/>
                </a:ext>
              </a:extLst>
            </p:cNvPr>
            <p:cNvSpPr>
              <a:spLocks noChangeArrowheads="1"/>
            </p:cNvSpPr>
            <p:nvPr/>
          </p:nvSpPr>
          <p:spPr bwMode="auto">
            <a:xfrm>
              <a:off x="4842894" y="2785630"/>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1" name="Picture 19" descr="highpass">
              <a:extLst>
                <a:ext uri="{FF2B5EF4-FFF2-40B4-BE49-F238E27FC236}">
                  <a16:creationId xmlns:a16="http://schemas.microsoft.com/office/drawing/2014/main" id="{62182D90-1295-4344-AF0E-241A8C007C80}"/>
                </a:ext>
              </a:extLst>
            </p:cNvPr>
            <p:cNvPicPr>
              <a:picLocks noChangeAspect="1" noChangeArrowheads="1"/>
            </p:cNvPicPr>
            <p:nvPr/>
          </p:nvPicPr>
          <p:blipFill>
            <a:blip r:embed="rId4"/>
            <a:srcRect l="13324" t="7777" r="9993" b="11111"/>
            <a:stretch>
              <a:fillRect/>
            </a:stretch>
          </p:blipFill>
          <p:spPr bwMode="auto">
            <a:xfrm>
              <a:off x="5071616" y="2785630"/>
              <a:ext cx="2170043" cy="2873375"/>
            </a:xfrm>
            <a:prstGeom prst="rect">
              <a:avLst/>
            </a:prstGeom>
            <a:noFill/>
            <a:ln w="9525">
              <a:noFill/>
              <a:miter lim="800000"/>
              <a:headEnd/>
              <a:tailEnd/>
            </a:ln>
          </p:spPr>
        </p:pic>
      </p:grpSp>
      <p:sp>
        <p:nvSpPr>
          <p:cNvPr id="19" name="Parenthèse ouvrante 18">
            <a:extLst>
              <a:ext uri="{FF2B5EF4-FFF2-40B4-BE49-F238E27FC236}">
                <a16:creationId xmlns:a16="http://schemas.microsoft.com/office/drawing/2014/main" id="{F8CD64C0-16A7-4D87-918E-3440B2C3ACF8}"/>
              </a:ext>
            </a:extLst>
          </p:cNvPr>
          <p:cNvSpPr/>
          <p:nvPr/>
        </p:nvSpPr>
        <p:spPr>
          <a:xfrm rot="16200000">
            <a:off x="3263728" y="3704072"/>
            <a:ext cx="86821" cy="203656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Rectangle 20">
            <a:extLst>
              <a:ext uri="{FF2B5EF4-FFF2-40B4-BE49-F238E27FC236}">
                <a16:creationId xmlns:a16="http://schemas.microsoft.com/office/drawing/2014/main" id="{3F861046-DCC8-4C4E-A395-D58958285A29}"/>
              </a:ext>
            </a:extLst>
          </p:cNvPr>
          <p:cNvSpPr/>
          <p:nvPr/>
        </p:nvSpPr>
        <p:spPr>
          <a:xfrm>
            <a:off x="2429189" y="4765763"/>
            <a:ext cx="2194182" cy="369332"/>
          </a:xfrm>
          <a:prstGeom prst="rect">
            <a:avLst/>
          </a:prstGeom>
        </p:spPr>
        <p:txBody>
          <a:bodyPr wrap="square">
            <a:spAutoFit/>
          </a:bodyPr>
          <a:lstStyle/>
          <a:p>
            <a:pPr eaLnBrk="0" hangingPunct="0">
              <a:spcBef>
                <a:spcPct val="50000"/>
              </a:spcBef>
            </a:pPr>
            <a:r>
              <a:rPr lang="en-GB" dirty="0"/>
              <a:t>Noise regressors (X</a:t>
            </a:r>
            <a:r>
              <a:rPr lang="en-GB" baseline="-25000" dirty="0"/>
              <a:t>2</a:t>
            </a:r>
            <a:r>
              <a:rPr lang="en-GB" dirty="0"/>
              <a:t>)</a:t>
            </a:r>
          </a:p>
        </p:txBody>
      </p:sp>
      <p:sp>
        <p:nvSpPr>
          <p:cNvPr id="22" name="Rectangle 21">
            <a:extLst>
              <a:ext uri="{FF2B5EF4-FFF2-40B4-BE49-F238E27FC236}">
                <a16:creationId xmlns:a16="http://schemas.microsoft.com/office/drawing/2014/main" id="{52350F3C-0E34-40DF-9F24-46C1A3A65ED6}"/>
              </a:ext>
            </a:extLst>
          </p:cNvPr>
          <p:cNvSpPr/>
          <p:nvPr/>
        </p:nvSpPr>
        <p:spPr>
          <a:xfrm>
            <a:off x="1615755" y="5616765"/>
            <a:ext cx="2316525" cy="369332"/>
          </a:xfrm>
          <a:prstGeom prst="rect">
            <a:avLst/>
          </a:prstGeom>
        </p:spPr>
        <p:txBody>
          <a:bodyPr wrap="square">
            <a:spAutoFit/>
          </a:bodyPr>
          <a:lstStyle/>
          <a:p>
            <a:pPr eaLnBrk="0" hangingPunct="0">
              <a:spcBef>
                <a:spcPct val="50000"/>
              </a:spcBef>
            </a:pPr>
            <a:r>
              <a:rPr lang="en-GB" dirty="0"/>
              <a:t>Defined regressor (X</a:t>
            </a:r>
            <a:r>
              <a:rPr lang="en-GB" baseline="-25000" dirty="0"/>
              <a:t>1</a:t>
            </a:r>
            <a:r>
              <a:rPr lang="en-GB" dirty="0"/>
              <a:t>)</a:t>
            </a:r>
          </a:p>
        </p:txBody>
      </p:sp>
      <p:sp>
        <p:nvSpPr>
          <p:cNvPr id="23" name="Rectangle 22">
            <a:extLst>
              <a:ext uri="{FF2B5EF4-FFF2-40B4-BE49-F238E27FC236}">
                <a16:creationId xmlns:a16="http://schemas.microsoft.com/office/drawing/2014/main" id="{907449B1-166C-49A2-B52B-7965F65ACDB5}"/>
              </a:ext>
            </a:extLst>
          </p:cNvPr>
          <p:cNvSpPr/>
          <p:nvPr/>
        </p:nvSpPr>
        <p:spPr>
          <a:xfrm>
            <a:off x="2202636" y="5261155"/>
            <a:ext cx="1729649" cy="369332"/>
          </a:xfrm>
          <a:prstGeom prst="rect">
            <a:avLst/>
          </a:prstGeom>
        </p:spPr>
        <p:txBody>
          <a:bodyPr wrap="square">
            <a:spAutoFit/>
          </a:bodyPr>
          <a:lstStyle/>
          <a:p>
            <a:pPr eaLnBrk="0" hangingPunct="0">
              <a:spcBef>
                <a:spcPct val="50000"/>
              </a:spcBef>
            </a:pPr>
            <a:r>
              <a:rPr lang="en-GB" dirty="0"/>
              <a:t>Constant</a:t>
            </a:r>
          </a:p>
        </p:txBody>
      </p:sp>
      <p:sp>
        <p:nvSpPr>
          <p:cNvPr id="24" name="Parenthèse ouvrante 23">
            <a:extLst>
              <a:ext uri="{FF2B5EF4-FFF2-40B4-BE49-F238E27FC236}">
                <a16:creationId xmlns:a16="http://schemas.microsoft.com/office/drawing/2014/main" id="{4FA353EC-AE2D-4A65-80FD-F5E8CF9289C0}"/>
              </a:ext>
            </a:extLst>
          </p:cNvPr>
          <p:cNvSpPr/>
          <p:nvPr/>
        </p:nvSpPr>
        <p:spPr>
          <a:xfrm rot="16200000">
            <a:off x="2145489" y="4753330"/>
            <a:ext cx="114295" cy="31277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Parenthèse ouvrante 24">
            <a:extLst>
              <a:ext uri="{FF2B5EF4-FFF2-40B4-BE49-F238E27FC236}">
                <a16:creationId xmlns:a16="http://schemas.microsoft.com/office/drawing/2014/main" id="{6580F320-88A6-43E0-B4E8-DCBAC374876E}"/>
              </a:ext>
            </a:extLst>
          </p:cNvPr>
          <p:cNvSpPr/>
          <p:nvPr/>
        </p:nvSpPr>
        <p:spPr>
          <a:xfrm rot="16200000">
            <a:off x="1909068" y="4954431"/>
            <a:ext cx="114295" cy="31277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11DFC904-5121-4A47-8472-CF2C44C70AE2}"/>
              </a:ext>
            </a:extLst>
          </p:cNvPr>
          <p:cNvCxnSpPr>
            <a:stCxn id="24" idx="1"/>
          </p:cNvCxnSpPr>
          <p:nvPr/>
        </p:nvCxnSpPr>
        <p:spPr>
          <a:xfrm>
            <a:off x="2202637" y="4966865"/>
            <a:ext cx="226552" cy="294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FDE15B7-8EBC-478D-BB46-09A031C7A446}"/>
              </a:ext>
            </a:extLst>
          </p:cNvPr>
          <p:cNvCxnSpPr>
            <a:cxnSpLocks/>
            <a:stCxn id="25" idx="1"/>
          </p:cNvCxnSpPr>
          <p:nvPr/>
        </p:nvCxnSpPr>
        <p:spPr>
          <a:xfrm>
            <a:off x="1966216" y="5167966"/>
            <a:ext cx="0" cy="38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A00A16A6-660F-41EF-A85D-DD059DDBBA56}"/>
              </a:ext>
            </a:extLst>
          </p:cNvPr>
          <p:cNvSpPr txBox="1">
            <a:spLocks/>
          </p:cNvSpPr>
          <p:nvPr/>
        </p:nvSpPr>
        <p:spPr>
          <a:xfrm>
            <a:off x="719191" y="345051"/>
            <a:ext cx="6138957" cy="1088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Contrast definition</a:t>
            </a:r>
          </a:p>
        </p:txBody>
      </p:sp>
      <p:sp>
        <p:nvSpPr>
          <p:cNvPr id="46" name="Line 7">
            <a:extLst>
              <a:ext uri="{FF2B5EF4-FFF2-40B4-BE49-F238E27FC236}">
                <a16:creationId xmlns:a16="http://schemas.microsoft.com/office/drawing/2014/main" id="{10050AF7-8D42-46C2-86E4-EAE5904DF520}"/>
              </a:ext>
            </a:extLst>
          </p:cNvPr>
          <p:cNvSpPr>
            <a:spLocks noChangeShapeType="1"/>
          </p:cNvSpPr>
          <p:nvPr/>
        </p:nvSpPr>
        <p:spPr bwMode="auto">
          <a:xfrm flipH="1">
            <a:off x="664017" y="1890698"/>
            <a:ext cx="14780" cy="288533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Rectangle 8">
            <a:extLst>
              <a:ext uri="{FF2B5EF4-FFF2-40B4-BE49-F238E27FC236}">
                <a16:creationId xmlns:a16="http://schemas.microsoft.com/office/drawing/2014/main" id="{1E60EB73-AFBB-4036-8401-0A9AD376B89B}"/>
              </a:ext>
            </a:extLst>
          </p:cNvPr>
          <p:cNvSpPr>
            <a:spLocks noChangeArrowheads="1"/>
          </p:cNvSpPr>
          <p:nvPr/>
        </p:nvSpPr>
        <p:spPr bwMode="auto">
          <a:xfrm>
            <a:off x="34829" y="3105279"/>
            <a:ext cx="649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dirty="0"/>
              <a:t>Time</a:t>
            </a:r>
          </a:p>
        </p:txBody>
      </p:sp>
      <p:sp>
        <p:nvSpPr>
          <p:cNvPr id="18" name="Rectangle 17">
            <a:extLst>
              <a:ext uri="{FF2B5EF4-FFF2-40B4-BE49-F238E27FC236}">
                <a16:creationId xmlns:a16="http://schemas.microsoft.com/office/drawing/2014/main" id="{6C4D5E25-3617-4B18-ABAB-B05FD25D318E}"/>
              </a:ext>
            </a:extLst>
          </p:cNvPr>
          <p:cNvSpPr/>
          <p:nvPr/>
        </p:nvSpPr>
        <p:spPr>
          <a:xfrm>
            <a:off x="4551971" y="1775850"/>
            <a:ext cx="5680609" cy="3277820"/>
          </a:xfrm>
          <a:prstGeom prst="rect">
            <a:avLst/>
          </a:prstGeom>
        </p:spPr>
        <p:txBody>
          <a:bodyPr wrap="square">
            <a:spAutoFit/>
          </a:bodyPr>
          <a:lstStyle/>
          <a:p>
            <a:pPr eaLnBrk="0" hangingPunct="0">
              <a:spcBef>
                <a:spcPct val="50000"/>
              </a:spcBef>
            </a:pPr>
            <a:r>
              <a:rPr lang="en-GB" dirty="0"/>
              <a:t>Design matrix in all voxels :</a:t>
            </a:r>
          </a:p>
          <a:p>
            <a:pPr eaLnBrk="0" hangingPunct="0">
              <a:spcBef>
                <a:spcPct val="50000"/>
              </a:spcBef>
            </a:pPr>
            <a:r>
              <a:rPr lang="en-GB" dirty="0"/>
              <a:t>Y = X</a:t>
            </a:r>
            <a:r>
              <a:rPr lang="en-GB" baseline="-25000" dirty="0"/>
              <a:t>1</a:t>
            </a:r>
            <a:r>
              <a:rPr lang="en-GB" dirty="0">
                <a:latin typeface="Times New Roman" panose="02020603050405020304" pitchFamily="18" charset="0"/>
                <a:cs typeface="Times New Roman" panose="02020603050405020304" pitchFamily="18" charset="0"/>
              </a:rPr>
              <a:t>β</a:t>
            </a:r>
            <a:r>
              <a:rPr lang="en-GB" baseline="-25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 + </a:t>
            </a:r>
            <a:r>
              <a:rPr lang="en-GB" dirty="0"/>
              <a:t>X</a:t>
            </a:r>
            <a:r>
              <a:rPr lang="en-GB" baseline="-25000" dirty="0"/>
              <a:t>2</a:t>
            </a:r>
            <a:r>
              <a:rPr lang="en-GB" dirty="0">
                <a:latin typeface="Times New Roman" panose="02020603050405020304" pitchFamily="18" charset="0"/>
                <a:cs typeface="Times New Roman" panose="02020603050405020304" pitchFamily="18" charset="0"/>
              </a:rPr>
              <a:t>β</a:t>
            </a:r>
            <a:r>
              <a:rPr lang="en-GB" baseline="-25000" dirty="0">
                <a:latin typeface="Times New Roman" panose="02020603050405020304" pitchFamily="18" charset="0"/>
                <a:cs typeface="Times New Roman" panose="02020603050405020304" pitchFamily="18" charset="0"/>
              </a:rPr>
              <a:t>2 </a:t>
            </a:r>
            <a:r>
              <a:rPr lang="en-GB" dirty="0">
                <a:latin typeface="Times New Roman" panose="02020603050405020304" pitchFamily="18" charset="0"/>
                <a:cs typeface="Times New Roman" panose="02020603050405020304" pitchFamily="18" charset="0"/>
              </a:rPr>
              <a:t>+ β</a:t>
            </a:r>
            <a:r>
              <a:rPr lang="en-GB" baseline="-25000" dirty="0">
                <a:latin typeface="Times New Roman" panose="02020603050405020304" pitchFamily="18" charset="0"/>
                <a:cs typeface="Times New Roman" panose="02020603050405020304" pitchFamily="18" charset="0"/>
              </a:rPr>
              <a:t>3 </a:t>
            </a:r>
            <a:r>
              <a:rPr lang="en-GB" dirty="0">
                <a:latin typeface="Times New Roman" panose="02020603050405020304" pitchFamily="18" charset="0"/>
                <a:cs typeface="Times New Roman" panose="02020603050405020304" pitchFamily="18" charset="0"/>
              </a:rPr>
              <a:t>constant + errors </a:t>
            </a:r>
          </a:p>
          <a:p>
            <a:pPr eaLnBrk="0" hangingPunct="0">
              <a:spcBef>
                <a:spcPct val="50000"/>
              </a:spcBef>
            </a:pPr>
            <a:r>
              <a:rPr lang="en-GB" dirty="0">
                <a:latin typeface="Times New Roman" panose="02020603050405020304" pitchFamily="18" charset="0"/>
                <a:cs typeface="Times New Roman" panose="02020603050405020304" pitchFamily="18" charset="0"/>
              </a:rPr>
              <a:t>With :</a:t>
            </a:r>
          </a:p>
          <a:p>
            <a:pPr eaLnBrk="0" hangingPunct="0">
              <a:spcBef>
                <a:spcPct val="50000"/>
              </a:spcBef>
            </a:pPr>
            <a:r>
              <a:rPr lang="en-GB" dirty="0">
                <a:latin typeface="Times New Roman" panose="02020603050405020304" pitchFamily="18" charset="0"/>
                <a:cs typeface="Times New Roman" panose="02020603050405020304" pitchFamily="18" charset="0"/>
              </a:rPr>
              <a:t>Y : the measured signal</a:t>
            </a:r>
            <a:endParaRPr lang="en-GB" dirty="0"/>
          </a:p>
          <a:p>
            <a:pPr eaLnBrk="0" hangingPunct="0">
              <a:spcBef>
                <a:spcPct val="50000"/>
              </a:spcBef>
            </a:pPr>
            <a:r>
              <a:rPr lang="en-GB" dirty="0">
                <a:latin typeface="Times New Roman" panose="02020603050405020304" pitchFamily="18" charset="0"/>
                <a:cs typeface="Times New Roman" panose="02020603050405020304" pitchFamily="18" charset="0"/>
              </a:rPr>
              <a:t>X</a:t>
            </a:r>
            <a:r>
              <a:rPr lang="en-GB" baseline="-25000" dirty="0">
                <a:latin typeface="Times New Roman" panose="02020603050405020304" pitchFamily="18" charset="0"/>
                <a:cs typeface="Times New Roman" panose="02020603050405020304" pitchFamily="18" charset="0"/>
              </a:rPr>
              <a:t>1</a:t>
            </a:r>
            <a:r>
              <a:rPr lang="en-GB" dirty="0">
                <a:latin typeface="Times New Roman" panose="02020603050405020304" pitchFamily="18" charset="0"/>
                <a:cs typeface="Times New Roman" panose="02020603050405020304" pitchFamily="18" charset="0"/>
              </a:rPr>
              <a:t> : experimental variable </a:t>
            </a:r>
          </a:p>
          <a:p>
            <a:pPr eaLnBrk="0" hangingPunct="0">
              <a:spcBef>
                <a:spcPct val="50000"/>
              </a:spcBef>
            </a:pPr>
            <a:r>
              <a:rPr lang="en-GB" dirty="0">
                <a:latin typeface="Times New Roman" panose="02020603050405020304" pitchFamily="18" charset="0"/>
                <a:cs typeface="Times New Roman" panose="02020603050405020304" pitchFamily="18" charset="0"/>
              </a:rPr>
              <a:t>X</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 : nuisance variables </a:t>
            </a:r>
          </a:p>
          <a:p>
            <a:pPr eaLnBrk="0" hangingPunct="0">
              <a:spcBef>
                <a:spcPct val="50000"/>
              </a:spcBef>
            </a:pPr>
            <a:r>
              <a:rPr lang="en-GB" dirty="0">
                <a:latin typeface="Times New Roman" panose="02020603050405020304" pitchFamily="18" charset="0"/>
                <a:cs typeface="Times New Roman" panose="02020603050405020304" pitchFamily="18" charset="0"/>
              </a:rPr>
              <a:t>Constant : mean signal</a:t>
            </a:r>
          </a:p>
          <a:p>
            <a:pPr eaLnBrk="0" hangingPunct="0">
              <a:spcBef>
                <a:spcPct val="50000"/>
              </a:spcBef>
            </a:pPr>
            <a:r>
              <a:rPr lang="en-GB" dirty="0">
                <a:latin typeface="Times New Roman" panose="02020603050405020304" pitchFamily="18" charset="0"/>
                <a:cs typeface="Times New Roman" panose="02020603050405020304" pitchFamily="18" charset="0"/>
              </a:rPr>
              <a:t>β : contribution of each variable to Y </a:t>
            </a:r>
          </a:p>
        </p:txBody>
      </p:sp>
    </p:spTree>
    <p:extLst>
      <p:ext uri="{BB962C8B-B14F-4D97-AF65-F5344CB8AC3E}">
        <p14:creationId xmlns:p14="http://schemas.microsoft.com/office/powerpoint/2010/main" val="191888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5">
            <a:extLst>
              <a:ext uri="{FF2B5EF4-FFF2-40B4-BE49-F238E27FC236}">
                <a16:creationId xmlns:a16="http://schemas.microsoft.com/office/drawing/2014/main" id="{669EE994-A45F-460B-9790-27E4ADD47F2F}"/>
              </a:ext>
            </a:extLst>
          </p:cNvPr>
          <p:cNvGrpSpPr/>
          <p:nvPr/>
        </p:nvGrpSpPr>
        <p:grpSpPr>
          <a:xfrm>
            <a:off x="1858227" y="1802215"/>
            <a:ext cx="2467193" cy="2769785"/>
            <a:chOff x="4612759" y="2785630"/>
            <a:chExt cx="2628900" cy="2873375"/>
          </a:xfrm>
        </p:grpSpPr>
        <p:pic>
          <p:nvPicPr>
            <p:cNvPr id="9" name="Picture 17" descr="x1improved_img">
              <a:extLst>
                <a:ext uri="{FF2B5EF4-FFF2-40B4-BE49-F238E27FC236}">
                  <a16:creationId xmlns:a16="http://schemas.microsoft.com/office/drawing/2014/main" id="{06A82428-CF3E-4196-82F4-7C22BA06DB98}"/>
                </a:ext>
              </a:extLst>
            </p:cNvPr>
            <p:cNvPicPr>
              <a:picLocks noChangeAspect="1" noChangeArrowheads="1"/>
            </p:cNvPicPr>
            <p:nvPr/>
          </p:nvPicPr>
          <p:blipFill>
            <a:blip r:embed="rId3"/>
            <a:srcRect l="15256" t="6679" r="14993" b="11111"/>
            <a:stretch>
              <a:fillRect/>
            </a:stretch>
          </p:blipFill>
          <p:spPr bwMode="auto">
            <a:xfrm>
              <a:off x="4612759" y="2785630"/>
              <a:ext cx="230135" cy="2873375"/>
            </a:xfrm>
            <a:prstGeom prst="rect">
              <a:avLst/>
            </a:prstGeom>
            <a:noFill/>
            <a:ln w="9525">
              <a:noFill/>
              <a:miter lim="800000"/>
              <a:headEnd/>
              <a:tailEnd/>
            </a:ln>
          </p:spPr>
        </p:pic>
        <p:sp>
          <p:nvSpPr>
            <p:cNvPr id="10" name="Rectangle 18">
              <a:extLst>
                <a:ext uri="{FF2B5EF4-FFF2-40B4-BE49-F238E27FC236}">
                  <a16:creationId xmlns:a16="http://schemas.microsoft.com/office/drawing/2014/main" id="{E26F73B2-1624-4445-A63C-5D9F338E087F}"/>
                </a:ext>
              </a:extLst>
            </p:cNvPr>
            <p:cNvSpPr>
              <a:spLocks noChangeArrowheads="1"/>
            </p:cNvSpPr>
            <p:nvPr/>
          </p:nvSpPr>
          <p:spPr bwMode="auto">
            <a:xfrm>
              <a:off x="4842894" y="2785630"/>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1" name="Picture 19" descr="highpass">
              <a:extLst>
                <a:ext uri="{FF2B5EF4-FFF2-40B4-BE49-F238E27FC236}">
                  <a16:creationId xmlns:a16="http://schemas.microsoft.com/office/drawing/2014/main" id="{62182D90-1295-4344-AF0E-241A8C007C80}"/>
                </a:ext>
              </a:extLst>
            </p:cNvPr>
            <p:cNvPicPr>
              <a:picLocks noChangeAspect="1" noChangeArrowheads="1"/>
            </p:cNvPicPr>
            <p:nvPr/>
          </p:nvPicPr>
          <p:blipFill>
            <a:blip r:embed="rId4"/>
            <a:srcRect l="13324" t="7777" r="9993" b="11111"/>
            <a:stretch>
              <a:fillRect/>
            </a:stretch>
          </p:blipFill>
          <p:spPr bwMode="auto">
            <a:xfrm>
              <a:off x="5071616" y="2785630"/>
              <a:ext cx="2170043" cy="2873375"/>
            </a:xfrm>
            <a:prstGeom prst="rect">
              <a:avLst/>
            </a:prstGeom>
            <a:noFill/>
            <a:ln w="9525">
              <a:noFill/>
              <a:miter lim="800000"/>
              <a:headEnd/>
              <a:tailEnd/>
            </a:ln>
          </p:spPr>
        </p:pic>
      </p:grpSp>
      <p:sp>
        <p:nvSpPr>
          <p:cNvPr id="19" name="Parenthèse ouvrante 18">
            <a:extLst>
              <a:ext uri="{FF2B5EF4-FFF2-40B4-BE49-F238E27FC236}">
                <a16:creationId xmlns:a16="http://schemas.microsoft.com/office/drawing/2014/main" id="{F8CD64C0-16A7-4D87-918E-3440B2C3ACF8}"/>
              </a:ext>
            </a:extLst>
          </p:cNvPr>
          <p:cNvSpPr/>
          <p:nvPr/>
        </p:nvSpPr>
        <p:spPr>
          <a:xfrm rot="16200000">
            <a:off x="3263728" y="3704072"/>
            <a:ext cx="86821" cy="203656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Rectangle 22">
            <a:extLst>
              <a:ext uri="{FF2B5EF4-FFF2-40B4-BE49-F238E27FC236}">
                <a16:creationId xmlns:a16="http://schemas.microsoft.com/office/drawing/2014/main" id="{907449B1-166C-49A2-B52B-7965F65ACDB5}"/>
              </a:ext>
            </a:extLst>
          </p:cNvPr>
          <p:cNvSpPr/>
          <p:nvPr/>
        </p:nvSpPr>
        <p:spPr>
          <a:xfrm>
            <a:off x="2202636" y="5261155"/>
            <a:ext cx="1729649" cy="369332"/>
          </a:xfrm>
          <a:prstGeom prst="rect">
            <a:avLst/>
          </a:prstGeom>
        </p:spPr>
        <p:txBody>
          <a:bodyPr wrap="square">
            <a:spAutoFit/>
          </a:bodyPr>
          <a:lstStyle/>
          <a:p>
            <a:pPr eaLnBrk="0" hangingPunct="0">
              <a:spcBef>
                <a:spcPct val="50000"/>
              </a:spcBef>
            </a:pPr>
            <a:r>
              <a:rPr lang="en-GB" dirty="0"/>
              <a:t>Constant</a:t>
            </a:r>
          </a:p>
        </p:txBody>
      </p:sp>
      <p:sp>
        <p:nvSpPr>
          <p:cNvPr id="24" name="Parenthèse ouvrante 23">
            <a:extLst>
              <a:ext uri="{FF2B5EF4-FFF2-40B4-BE49-F238E27FC236}">
                <a16:creationId xmlns:a16="http://schemas.microsoft.com/office/drawing/2014/main" id="{4FA353EC-AE2D-4A65-80FD-F5E8CF9289C0}"/>
              </a:ext>
            </a:extLst>
          </p:cNvPr>
          <p:cNvSpPr/>
          <p:nvPr/>
        </p:nvSpPr>
        <p:spPr>
          <a:xfrm rot="16200000">
            <a:off x="2145489" y="4753330"/>
            <a:ext cx="114295" cy="31277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Parenthèse ouvrante 24">
            <a:extLst>
              <a:ext uri="{FF2B5EF4-FFF2-40B4-BE49-F238E27FC236}">
                <a16:creationId xmlns:a16="http://schemas.microsoft.com/office/drawing/2014/main" id="{6580F320-88A6-43E0-B4E8-DCBAC374876E}"/>
              </a:ext>
            </a:extLst>
          </p:cNvPr>
          <p:cNvSpPr/>
          <p:nvPr/>
        </p:nvSpPr>
        <p:spPr>
          <a:xfrm rot="16200000">
            <a:off x="1909068" y="4954431"/>
            <a:ext cx="114295" cy="31277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11DFC904-5121-4A47-8472-CF2C44C70AE2}"/>
              </a:ext>
            </a:extLst>
          </p:cNvPr>
          <p:cNvCxnSpPr>
            <a:stCxn id="24" idx="1"/>
          </p:cNvCxnSpPr>
          <p:nvPr/>
        </p:nvCxnSpPr>
        <p:spPr>
          <a:xfrm>
            <a:off x="2202637" y="4966865"/>
            <a:ext cx="226552" cy="294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FDE15B7-8EBC-478D-BB46-09A031C7A446}"/>
              </a:ext>
            </a:extLst>
          </p:cNvPr>
          <p:cNvCxnSpPr>
            <a:cxnSpLocks/>
            <a:stCxn id="25" idx="1"/>
          </p:cNvCxnSpPr>
          <p:nvPr/>
        </p:nvCxnSpPr>
        <p:spPr>
          <a:xfrm>
            <a:off x="1966216" y="5167966"/>
            <a:ext cx="0" cy="38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A00A16A6-660F-41EF-A85D-DD059DDBBA56}"/>
              </a:ext>
            </a:extLst>
          </p:cNvPr>
          <p:cNvSpPr txBox="1">
            <a:spLocks/>
          </p:cNvSpPr>
          <p:nvPr/>
        </p:nvSpPr>
        <p:spPr>
          <a:xfrm>
            <a:off x="719191" y="345051"/>
            <a:ext cx="6138957" cy="10887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Contrast definition</a:t>
            </a:r>
          </a:p>
        </p:txBody>
      </p:sp>
      <p:pic>
        <p:nvPicPr>
          <p:cNvPr id="42" name="Picture 3">
            <a:extLst>
              <a:ext uri="{FF2B5EF4-FFF2-40B4-BE49-F238E27FC236}">
                <a16:creationId xmlns:a16="http://schemas.microsoft.com/office/drawing/2014/main" id="{450BA21E-3E19-4AEA-8FE0-BFDDF28109D4}"/>
              </a:ext>
            </a:extLst>
          </p:cNvPr>
          <p:cNvPicPr>
            <a:picLocks noChangeAspect="1"/>
          </p:cNvPicPr>
          <p:nvPr/>
        </p:nvPicPr>
        <p:blipFill>
          <a:blip r:embed="rId5"/>
          <a:stretch>
            <a:fillRect/>
          </a:stretch>
        </p:blipFill>
        <p:spPr>
          <a:xfrm>
            <a:off x="5935478" y="2458966"/>
            <a:ext cx="4460841" cy="555824"/>
          </a:xfrm>
          <a:prstGeom prst="rect">
            <a:avLst/>
          </a:prstGeom>
        </p:spPr>
      </p:pic>
      <p:sp>
        <p:nvSpPr>
          <p:cNvPr id="43" name="Rectangle 42">
            <a:extLst>
              <a:ext uri="{FF2B5EF4-FFF2-40B4-BE49-F238E27FC236}">
                <a16:creationId xmlns:a16="http://schemas.microsoft.com/office/drawing/2014/main" id="{1EFA3B4E-A01D-400E-BF90-32AB70BBED01}"/>
              </a:ext>
            </a:extLst>
          </p:cNvPr>
          <p:cNvSpPr/>
          <p:nvPr/>
        </p:nvSpPr>
        <p:spPr>
          <a:xfrm>
            <a:off x="5325593" y="3187107"/>
            <a:ext cx="5680609" cy="2031325"/>
          </a:xfrm>
          <a:prstGeom prst="rect">
            <a:avLst/>
          </a:prstGeom>
        </p:spPr>
        <p:txBody>
          <a:bodyPr wrap="square">
            <a:spAutoFit/>
          </a:bodyPr>
          <a:lstStyle/>
          <a:p>
            <a:pPr eaLnBrk="0" hangingPunct="0">
              <a:spcBef>
                <a:spcPct val="50000"/>
              </a:spcBef>
            </a:pPr>
            <a:r>
              <a:rPr lang="en-GB" dirty="0"/>
              <a:t>With : </a:t>
            </a:r>
          </a:p>
          <a:p>
            <a:pPr marL="285750" indent="-285750" eaLnBrk="0" hangingPunct="0">
              <a:spcBef>
                <a:spcPct val="50000"/>
              </a:spcBef>
              <a:buFont typeface="Arial" panose="020B0604020202020204" pitchFamily="34" charset="0"/>
              <a:buChar char="•"/>
            </a:pPr>
            <a:r>
              <a:rPr lang="en-GB" dirty="0"/>
              <a:t>C: contrast vector, entered manually when using SPM</a:t>
            </a:r>
          </a:p>
          <a:p>
            <a:pPr eaLnBrk="0" hangingPunct="0">
              <a:spcBef>
                <a:spcPct val="50000"/>
              </a:spcBef>
            </a:pPr>
            <a:r>
              <a:rPr lang="en-GB" dirty="0"/>
              <a:t> </a:t>
            </a:r>
          </a:p>
          <a:p>
            <a:pPr marL="285750" indent="-285750" eaLnBrk="0" hangingPunct="0">
              <a:spcBef>
                <a:spcPct val="50000"/>
              </a:spcBef>
              <a:buFont typeface="Arial" panose="020B0604020202020204" pitchFamily="34" charset="0"/>
              <a:buChar char="•"/>
            </a:pPr>
            <a:r>
              <a:rPr lang="en-GB" i="1" dirty="0" err="1"/>
              <a:t>c</a:t>
            </a:r>
            <a:r>
              <a:rPr lang="en-GB" i="1" baseline="30000" dirty="0" err="1"/>
              <a:t>T</a:t>
            </a:r>
            <a:r>
              <a:rPr lang="en-GB" dirty="0">
                <a:latin typeface="Times New Roman" panose="02020603050405020304" pitchFamily="18" charset="0"/>
                <a:cs typeface="Times New Roman" panose="02020603050405020304" pitchFamily="18" charset="0"/>
              </a:rPr>
              <a:t>β: the linear combinaison of the estimated parameters</a:t>
            </a:r>
          </a:p>
          <a:p>
            <a:pPr marL="285750" indent="-285750" eaLnBrk="0" hangingPunct="0">
              <a:spcBef>
                <a:spcPct val="50000"/>
              </a:spcBef>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n: the number of parameters </a:t>
            </a:r>
            <a:endParaRPr lang="en-GB" dirty="0"/>
          </a:p>
        </p:txBody>
      </p:sp>
      <p:sp>
        <p:nvSpPr>
          <p:cNvPr id="46" name="Line 7">
            <a:extLst>
              <a:ext uri="{FF2B5EF4-FFF2-40B4-BE49-F238E27FC236}">
                <a16:creationId xmlns:a16="http://schemas.microsoft.com/office/drawing/2014/main" id="{10050AF7-8D42-46C2-86E4-EAE5904DF520}"/>
              </a:ext>
            </a:extLst>
          </p:cNvPr>
          <p:cNvSpPr>
            <a:spLocks noChangeShapeType="1"/>
          </p:cNvSpPr>
          <p:nvPr/>
        </p:nvSpPr>
        <p:spPr bwMode="auto">
          <a:xfrm flipH="1">
            <a:off x="664017" y="1890698"/>
            <a:ext cx="14780" cy="288533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Rectangle 8">
            <a:extLst>
              <a:ext uri="{FF2B5EF4-FFF2-40B4-BE49-F238E27FC236}">
                <a16:creationId xmlns:a16="http://schemas.microsoft.com/office/drawing/2014/main" id="{1E60EB73-AFBB-4036-8401-0A9AD376B89B}"/>
              </a:ext>
            </a:extLst>
          </p:cNvPr>
          <p:cNvSpPr>
            <a:spLocks noChangeArrowheads="1"/>
          </p:cNvSpPr>
          <p:nvPr/>
        </p:nvSpPr>
        <p:spPr bwMode="auto">
          <a:xfrm>
            <a:off x="34829" y="3105279"/>
            <a:ext cx="649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dirty="0"/>
              <a:t>Time</a:t>
            </a:r>
          </a:p>
        </p:txBody>
      </p:sp>
      <p:sp>
        <p:nvSpPr>
          <p:cNvPr id="29" name="Rectangle 28">
            <a:extLst>
              <a:ext uri="{FF2B5EF4-FFF2-40B4-BE49-F238E27FC236}">
                <a16:creationId xmlns:a16="http://schemas.microsoft.com/office/drawing/2014/main" id="{66CDCCBD-18E4-4612-84DC-E5F9EBC469C2}"/>
              </a:ext>
            </a:extLst>
          </p:cNvPr>
          <p:cNvSpPr/>
          <p:nvPr/>
        </p:nvSpPr>
        <p:spPr>
          <a:xfrm>
            <a:off x="5001699" y="1904522"/>
            <a:ext cx="7090984" cy="369332"/>
          </a:xfrm>
          <a:prstGeom prst="rect">
            <a:avLst/>
          </a:prstGeom>
        </p:spPr>
        <p:txBody>
          <a:bodyPr wrap="square">
            <a:spAutoFit/>
          </a:bodyPr>
          <a:lstStyle/>
          <a:p>
            <a:pPr eaLnBrk="0" hangingPunct="0">
              <a:spcBef>
                <a:spcPct val="50000"/>
              </a:spcBef>
            </a:pPr>
            <a:r>
              <a:rPr lang="en-GB" dirty="0"/>
              <a:t>A contrast specifies the effect of interest through the following formula : </a:t>
            </a:r>
          </a:p>
        </p:txBody>
      </p:sp>
      <p:sp>
        <p:nvSpPr>
          <p:cNvPr id="30" name="Rectangle 29">
            <a:extLst>
              <a:ext uri="{FF2B5EF4-FFF2-40B4-BE49-F238E27FC236}">
                <a16:creationId xmlns:a16="http://schemas.microsoft.com/office/drawing/2014/main" id="{CD0A481B-2338-45EC-B17F-EB95FFB86288}"/>
              </a:ext>
            </a:extLst>
          </p:cNvPr>
          <p:cNvSpPr/>
          <p:nvPr/>
        </p:nvSpPr>
        <p:spPr>
          <a:xfrm>
            <a:off x="2429189" y="4765763"/>
            <a:ext cx="2194182" cy="369332"/>
          </a:xfrm>
          <a:prstGeom prst="rect">
            <a:avLst/>
          </a:prstGeom>
        </p:spPr>
        <p:txBody>
          <a:bodyPr wrap="square">
            <a:spAutoFit/>
          </a:bodyPr>
          <a:lstStyle/>
          <a:p>
            <a:pPr eaLnBrk="0" hangingPunct="0">
              <a:spcBef>
                <a:spcPct val="50000"/>
              </a:spcBef>
            </a:pPr>
            <a:r>
              <a:rPr lang="en-GB" dirty="0"/>
              <a:t>Noise regressors (X</a:t>
            </a:r>
            <a:r>
              <a:rPr lang="en-GB" baseline="-25000" dirty="0"/>
              <a:t>2</a:t>
            </a:r>
            <a:r>
              <a:rPr lang="en-GB" dirty="0"/>
              <a:t>)</a:t>
            </a:r>
          </a:p>
        </p:txBody>
      </p:sp>
      <p:sp>
        <p:nvSpPr>
          <p:cNvPr id="31" name="Rectangle 30">
            <a:extLst>
              <a:ext uri="{FF2B5EF4-FFF2-40B4-BE49-F238E27FC236}">
                <a16:creationId xmlns:a16="http://schemas.microsoft.com/office/drawing/2014/main" id="{A0A5D738-EFFC-4E60-BDD8-4E7FE705C17C}"/>
              </a:ext>
            </a:extLst>
          </p:cNvPr>
          <p:cNvSpPr/>
          <p:nvPr/>
        </p:nvSpPr>
        <p:spPr>
          <a:xfrm>
            <a:off x="1615755" y="5616765"/>
            <a:ext cx="2316525" cy="369332"/>
          </a:xfrm>
          <a:prstGeom prst="rect">
            <a:avLst/>
          </a:prstGeom>
        </p:spPr>
        <p:txBody>
          <a:bodyPr wrap="square">
            <a:spAutoFit/>
          </a:bodyPr>
          <a:lstStyle/>
          <a:p>
            <a:pPr eaLnBrk="0" hangingPunct="0">
              <a:spcBef>
                <a:spcPct val="50000"/>
              </a:spcBef>
            </a:pPr>
            <a:r>
              <a:rPr lang="en-GB" dirty="0"/>
              <a:t>Defined regressor (X</a:t>
            </a:r>
            <a:r>
              <a:rPr lang="en-GB" baseline="-25000" dirty="0"/>
              <a:t>1</a:t>
            </a:r>
            <a:r>
              <a:rPr lang="en-GB" dirty="0"/>
              <a:t>)</a:t>
            </a:r>
          </a:p>
        </p:txBody>
      </p:sp>
    </p:spTree>
    <p:extLst>
      <p:ext uri="{BB962C8B-B14F-4D97-AF65-F5344CB8AC3E}">
        <p14:creationId xmlns:p14="http://schemas.microsoft.com/office/powerpoint/2010/main" val="871586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924" y="1772816"/>
            <a:ext cx="10833243" cy="4488026"/>
          </a:xfrm>
        </p:spPr>
        <p:txBody>
          <a:bodyPr>
            <a:normAutofit/>
          </a:bodyPr>
          <a:lstStyle/>
          <a:p>
            <a:pPr>
              <a:lnSpc>
                <a:spcPct val="170000"/>
              </a:lnSpc>
            </a:pPr>
            <a:r>
              <a:rPr lang="en-GB" sz="1800" dirty="0"/>
              <a:t>Objective : assess the effect of </a:t>
            </a:r>
          </a:p>
          <a:p>
            <a:pPr marL="0" indent="0">
              <a:lnSpc>
                <a:spcPct val="170000"/>
              </a:lnSpc>
              <a:buNone/>
            </a:pPr>
            <a:r>
              <a:rPr lang="en-GB" sz="1800" dirty="0"/>
              <a:t>(1) one parameter </a:t>
            </a:r>
            <a:r>
              <a:rPr lang="en-GB" sz="1800" b="1" dirty="0"/>
              <a:t>: </a:t>
            </a:r>
            <a:r>
              <a:rPr lang="en-GB" sz="1800" dirty="0"/>
              <a:t>(</a:t>
            </a:r>
            <a:r>
              <a:rPr lang="en-GB" sz="1800" dirty="0" err="1"/>
              <a:t>c</a:t>
            </a:r>
            <a:r>
              <a:rPr lang="en-GB" sz="1800" baseline="30000" dirty="0" err="1"/>
              <a:t>T</a:t>
            </a:r>
            <a:r>
              <a:rPr lang="en-GB" sz="1800" dirty="0"/>
              <a:t> = [1 0 0 0 …])</a:t>
            </a:r>
            <a:br>
              <a:rPr lang="en-GB" sz="1800" b="1" dirty="0"/>
            </a:br>
            <a:r>
              <a:rPr lang="en-GB" sz="1800" dirty="0"/>
              <a:t>(2) A combination of parameters : (</a:t>
            </a:r>
            <a:r>
              <a:rPr lang="en-GB" sz="1800" dirty="0" err="1"/>
              <a:t>c</a:t>
            </a:r>
            <a:r>
              <a:rPr lang="en-GB" sz="1800" baseline="30000" dirty="0" err="1"/>
              <a:t>T</a:t>
            </a:r>
            <a:r>
              <a:rPr lang="en-GB" sz="1800" dirty="0"/>
              <a:t> = [-1 1 0 0 …])</a:t>
            </a:r>
            <a:endParaRPr lang="en-GB" altLang="ja-JP" sz="1800" dirty="0">
              <a:cs typeface="Arial" panose="020B0604020202020204" pitchFamily="34" charset="0"/>
            </a:endParaRPr>
          </a:p>
          <a:p>
            <a:pPr>
              <a:lnSpc>
                <a:spcPct val="170000"/>
              </a:lnSpc>
            </a:pPr>
            <a:r>
              <a:rPr lang="en-US" sz="1800" dirty="0"/>
              <a:t>T-test is a signal-to-noise ratio measure</a:t>
            </a:r>
          </a:p>
          <a:p>
            <a:pPr lvl="1">
              <a:lnSpc>
                <a:spcPct val="170000"/>
              </a:lnSpc>
            </a:pPr>
            <a:r>
              <a:rPr lang="en-US" sz="1800" dirty="0"/>
              <a:t>Estimate the standard deviation of the estimate in each “on” vs each “off” conditions in the time-series   </a:t>
            </a:r>
          </a:p>
          <a:p>
            <a:pPr>
              <a:lnSpc>
                <a:spcPct val="170000"/>
              </a:lnSpc>
              <a:spcBef>
                <a:spcPct val="50000"/>
              </a:spcBef>
              <a:buClr>
                <a:schemeClr val="tx1"/>
              </a:buClr>
            </a:pPr>
            <a:r>
              <a:rPr lang="en-GB" altLang="ja-JP" sz="1800" dirty="0" err="1">
                <a:cs typeface="Arial" panose="020B0604020202020204" pitchFamily="34" charset="0"/>
              </a:rPr>
              <a:t>Unidimensional</a:t>
            </a:r>
            <a:r>
              <a:rPr lang="en-GB" altLang="ja-JP" sz="1800" dirty="0">
                <a:cs typeface="Arial" panose="020B0604020202020204" pitchFamily="34" charset="0"/>
              </a:rPr>
              <a:t> </a:t>
            </a:r>
            <a:r>
              <a:rPr lang="en-GB" altLang="ja-JP" sz="1800" dirty="0">
                <a:cs typeface="Arial" panose="020B0604020202020204" pitchFamily="34" charset="0"/>
                <a:sym typeface="Wingdings" panose="05000000000000000000" pitchFamily="2" charset="2"/>
              </a:rPr>
              <a:t> </a:t>
            </a:r>
            <a:r>
              <a:rPr lang="en-US" sz="1800" dirty="0"/>
              <a:t>C</a:t>
            </a:r>
            <a:r>
              <a:rPr lang="en-US" sz="1800" baseline="30000" dirty="0"/>
              <a:t>T </a:t>
            </a:r>
            <a:r>
              <a:rPr lang="en-US" sz="1800" dirty="0"/>
              <a:t>is a vector, not a matrix with several dimensions </a:t>
            </a:r>
            <a:endParaRPr lang="en-US" sz="1800" baseline="30000" dirty="0"/>
          </a:p>
          <a:p>
            <a:pPr>
              <a:lnSpc>
                <a:spcPct val="170000"/>
              </a:lnSpc>
              <a:spcBef>
                <a:spcPct val="50000"/>
              </a:spcBef>
              <a:buClr>
                <a:schemeClr val="tx1"/>
              </a:buClr>
            </a:pPr>
            <a:r>
              <a:rPr lang="en-GB" altLang="ja-JP" sz="1800" dirty="0">
                <a:cs typeface="Arial" panose="020B0604020202020204" pitchFamily="34" charset="0"/>
              </a:rPr>
              <a:t>Unidirectional </a:t>
            </a:r>
            <a:r>
              <a:rPr lang="en-GB" altLang="ja-JP" sz="1800" dirty="0">
                <a:cs typeface="Arial" panose="020B0604020202020204" pitchFamily="34" charset="0"/>
                <a:sym typeface="Wingdings" panose="05000000000000000000" pitchFamily="2" charset="2"/>
              </a:rPr>
              <a:t></a:t>
            </a:r>
            <a:r>
              <a:rPr lang="en-GB" altLang="ja-JP" sz="1800" dirty="0">
                <a:cs typeface="Arial" panose="020B0604020202020204" pitchFamily="34" charset="0"/>
              </a:rPr>
              <a:t> </a:t>
            </a:r>
            <a:r>
              <a:rPr lang="en-US" sz="1800" dirty="0"/>
              <a:t>H</a:t>
            </a:r>
            <a:r>
              <a:rPr lang="en-US" sz="1800" baseline="-25000" dirty="0"/>
              <a:t>0</a:t>
            </a:r>
            <a:r>
              <a:rPr lang="en-US" sz="1800" dirty="0"/>
              <a:t>: C</a:t>
            </a:r>
            <a:r>
              <a:rPr lang="en-US" sz="1800" baseline="30000" dirty="0"/>
              <a:t>T</a:t>
            </a:r>
            <a:r>
              <a:rPr lang="en-US" sz="1800" dirty="0"/>
              <a:t> </a:t>
            </a:r>
            <a:r>
              <a:rPr lang="el-GR" sz="1800" dirty="0"/>
              <a:t>β</a:t>
            </a:r>
            <a:r>
              <a:rPr lang="en-US" sz="1800" dirty="0"/>
              <a:t>=0 vs H</a:t>
            </a:r>
            <a:r>
              <a:rPr lang="en-US" sz="1800" baseline="-25000" dirty="0"/>
              <a:t>1</a:t>
            </a:r>
            <a:r>
              <a:rPr lang="en-US" sz="1800" dirty="0"/>
              <a:t>: C</a:t>
            </a:r>
            <a:r>
              <a:rPr lang="en-US" sz="1800" baseline="30000" dirty="0"/>
              <a:t>T</a:t>
            </a:r>
            <a:r>
              <a:rPr lang="en-US" sz="1800" dirty="0"/>
              <a:t> </a:t>
            </a:r>
            <a:r>
              <a:rPr lang="el-GR" sz="1800" dirty="0"/>
              <a:t>β</a:t>
            </a:r>
            <a:r>
              <a:rPr lang="en-US" sz="1800" dirty="0"/>
              <a:t>&gt;0 or C</a:t>
            </a:r>
            <a:r>
              <a:rPr lang="en-US" sz="1800" baseline="30000" dirty="0"/>
              <a:t>T</a:t>
            </a:r>
            <a:r>
              <a:rPr lang="en-US" sz="1800" dirty="0"/>
              <a:t> </a:t>
            </a:r>
            <a:r>
              <a:rPr lang="el-GR" sz="1800" dirty="0"/>
              <a:t>β</a:t>
            </a:r>
            <a:r>
              <a:rPr lang="en-US" sz="1800" dirty="0"/>
              <a:t>&lt;0</a:t>
            </a:r>
          </a:p>
        </p:txBody>
      </p:sp>
      <p:sp>
        <p:nvSpPr>
          <p:cNvPr id="5" name="Title 1">
            <a:extLst>
              <a:ext uri="{FF2B5EF4-FFF2-40B4-BE49-F238E27FC236}">
                <a16:creationId xmlns:a16="http://schemas.microsoft.com/office/drawing/2014/main" id="{6BC6B980-0232-40D9-A918-8A6C310CEDBF}"/>
              </a:ext>
            </a:extLst>
          </p:cNvPr>
          <p:cNvSpPr txBox="1">
            <a:spLocks/>
          </p:cNvSpPr>
          <p:nvPr/>
        </p:nvSpPr>
        <p:spPr>
          <a:xfrm>
            <a:off x="719191" y="345051"/>
            <a:ext cx="10941976" cy="11344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dirty="0"/>
              <a:t>Statistical evaluation of the hypothesis </a:t>
            </a:r>
          </a:p>
          <a:p>
            <a:pPr>
              <a:lnSpc>
                <a:spcPct val="120000"/>
              </a:lnSpc>
            </a:pPr>
            <a:r>
              <a:rPr lang="en-GB" sz="3200" dirty="0"/>
              <a:t>Case 1 </a:t>
            </a:r>
            <a:r>
              <a:rPr lang="en-GB" sz="3200" dirty="0">
                <a:sym typeface="Wingdings" panose="05000000000000000000" pitchFamily="2" charset="2"/>
              </a:rPr>
              <a:t> T test </a:t>
            </a:r>
            <a:endParaRPr lang="en-GB" sz="3200" dirty="0"/>
          </a:p>
        </p:txBody>
      </p:sp>
    </p:spTree>
    <p:extLst>
      <p:ext uri="{BB962C8B-B14F-4D97-AF65-F5344CB8AC3E}">
        <p14:creationId xmlns:p14="http://schemas.microsoft.com/office/powerpoint/2010/main" val="296078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C6B980-0232-40D9-A918-8A6C310CEDBF}"/>
              </a:ext>
            </a:extLst>
          </p:cNvPr>
          <p:cNvSpPr txBox="1">
            <a:spLocks/>
          </p:cNvSpPr>
          <p:nvPr/>
        </p:nvSpPr>
        <p:spPr>
          <a:xfrm>
            <a:off x="719191" y="345051"/>
            <a:ext cx="10941976" cy="11344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dirty="0"/>
              <a:t>2) Statistical evaluation of the hypothesis </a:t>
            </a:r>
          </a:p>
          <a:p>
            <a:pPr>
              <a:lnSpc>
                <a:spcPct val="120000"/>
              </a:lnSpc>
            </a:pPr>
            <a:r>
              <a:rPr lang="en-GB" sz="3200" dirty="0"/>
              <a:t>Case 1 </a:t>
            </a:r>
            <a:r>
              <a:rPr lang="en-GB" sz="3200" dirty="0">
                <a:sym typeface="Wingdings" panose="05000000000000000000" pitchFamily="2" charset="2"/>
              </a:rPr>
              <a:t> T test </a:t>
            </a:r>
            <a:endParaRPr lang="en-GB" sz="3200" dirty="0"/>
          </a:p>
        </p:txBody>
      </p:sp>
      <p:grpSp>
        <p:nvGrpSpPr>
          <p:cNvPr id="6" name="Group 15">
            <a:extLst>
              <a:ext uri="{FF2B5EF4-FFF2-40B4-BE49-F238E27FC236}">
                <a16:creationId xmlns:a16="http://schemas.microsoft.com/office/drawing/2014/main" id="{122F0C45-3CB5-415F-951E-247DBFE0E72D}"/>
              </a:ext>
            </a:extLst>
          </p:cNvPr>
          <p:cNvGrpSpPr/>
          <p:nvPr/>
        </p:nvGrpSpPr>
        <p:grpSpPr>
          <a:xfrm>
            <a:off x="1858227" y="1802215"/>
            <a:ext cx="2467193" cy="2769785"/>
            <a:chOff x="4612759" y="2785630"/>
            <a:chExt cx="2628900" cy="2873375"/>
          </a:xfrm>
        </p:grpSpPr>
        <p:pic>
          <p:nvPicPr>
            <p:cNvPr id="7" name="Picture 17" descr="x1improved_img">
              <a:extLst>
                <a:ext uri="{FF2B5EF4-FFF2-40B4-BE49-F238E27FC236}">
                  <a16:creationId xmlns:a16="http://schemas.microsoft.com/office/drawing/2014/main" id="{1D38EFAD-6072-4481-A046-CC298D2B645E}"/>
                </a:ext>
              </a:extLst>
            </p:cNvPr>
            <p:cNvPicPr>
              <a:picLocks noChangeAspect="1" noChangeArrowheads="1"/>
            </p:cNvPicPr>
            <p:nvPr/>
          </p:nvPicPr>
          <p:blipFill>
            <a:blip r:embed="rId4"/>
            <a:srcRect l="15256" t="6679" r="14993" b="11111"/>
            <a:stretch>
              <a:fillRect/>
            </a:stretch>
          </p:blipFill>
          <p:spPr bwMode="auto">
            <a:xfrm>
              <a:off x="4612759" y="2785630"/>
              <a:ext cx="230135" cy="2873375"/>
            </a:xfrm>
            <a:prstGeom prst="rect">
              <a:avLst/>
            </a:prstGeom>
            <a:noFill/>
            <a:ln w="9525">
              <a:noFill/>
              <a:miter lim="800000"/>
              <a:headEnd/>
              <a:tailEnd/>
            </a:ln>
          </p:spPr>
        </p:pic>
        <p:sp>
          <p:nvSpPr>
            <p:cNvPr id="8" name="Rectangle 18">
              <a:extLst>
                <a:ext uri="{FF2B5EF4-FFF2-40B4-BE49-F238E27FC236}">
                  <a16:creationId xmlns:a16="http://schemas.microsoft.com/office/drawing/2014/main" id="{F2B558A7-A7E6-4B4B-8CE5-2937D63ED540}"/>
                </a:ext>
              </a:extLst>
            </p:cNvPr>
            <p:cNvSpPr>
              <a:spLocks noChangeArrowheads="1"/>
            </p:cNvSpPr>
            <p:nvPr/>
          </p:nvSpPr>
          <p:spPr bwMode="auto">
            <a:xfrm>
              <a:off x="4842894" y="2785630"/>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9" name="Picture 19" descr="highpass">
              <a:extLst>
                <a:ext uri="{FF2B5EF4-FFF2-40B4-BE49-F238E27FC236}">
                  <a16:creationId xmlns:a16="http://schemas.microsoft.com/office/drawing/2014/main" id="{38B3E784-51E2-4FCF-8C5C-A325312D3F56}"/>
                </a:ext>
              </a:extLst>
            </p:cNvPr>
            <p:cNvPicPr>
              <a:picLocks noChangeAspect="1" noChangeArrowheads="1"/>
            </p:cNvPicPr>
            <p:nvPr/>
          </p:nvPicPr>
          <p:blipFill>
            <a:blip r:embed="rId5"/>
            <a:srcRect l="13324" t="7777" r="9993" b="11111"/>
            <a:stretch>
              <a:fillRect/>
            </a:stretch>
          </p:blipFill>
          <p:spPr bwMode="auto">
            <a:xfrm>
              <a:off x="5071616" y="2785630"/>
              <a:ext cx="2170043" cy="2873375"/>
            </a:xfrm>
            <a:prstGeom prst="rect">
              <a:avLst/>
            </a:prstGeom>
            <a:noFill/>
            <a:ln w="9525">
              <a:noFill/>
              <a:miter lim="800000"/>
              <a:headEnd/>
              <a:tailEnd/>
            </a:ln>
          </p:spPr>
        </p:pic>
      </p:grpSp>
      <p:sp>
        <p:nvSpPr>
          <p:cNvPr id="10" name="Parenthèse ouvrante 9">
            <a:extLst>
              <a:ext uri="{FF2B5EF4-FFF2-40B4-BE49-F238E27FC236}">
                <a16:creationId xmlns:a16="http://schemas.microsoft.com/office/drawing/2014/main" id="{8ACCB676-CEEE-4119-AEE9-018CE60FECFB}"/>
              </a:ext>
            </a:extLst>
          </p:cNvPr>
          <p:cNvSpPr/>
          <p:nvPr/>
        </p:nvSpPr>
        <p:spPr>
          <a:xfrm rot="16200000">
            <a:off x="3263728" y="3704072"/>
            <a:ext cx="86821" cy="2036561"/>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10">
            <a:extLst>
              <a:ext uri="{FF2B5EF4-FFF2-40B4-BE49-F238E27FC236}">
                <a16:creationId xmlns:a16="http://schemas.microsoft.com/office/drawing/2014/main" id="{D129F96A-1976-4639-8994-D9693757FFBF}"/>
              </a:ext>
            </a:extLst>
          </p:cNvPr>
          <p:cNvSpPr/>
          <p:nvPr/>
        </p:nvSpPr>
        <p:spPr>
          <a:xfrm>
            <a:off x="2202636" y="5261155"/>
            <a:ext cx="1729649" cy="369332"/>
          </a:xfrm>
          <a:prstGeom prst="rect">
            <a:avLst/>
          </a:prstGeom>
        </p:spPr>
        <p:txBody>
          <a:bodyPr wrap="square">
            <a:spAutoFit/>
          </a:bodyPr>
          <a:lstStyle/>
          <a:p>
            <a:pPr eaLnBrk="0" hangingPunct="0">
              <a:spcBef>
                <a:spcPct val="50000"/>
              </a:spcBef>
            </a:pPr>
            <a:r>
              <a:rPr lang="en-GB" dirty="0"/>
              <a:t>Constant</a:t>
            </a:r>
          </a:p>
        </p:txBody>
      </p:sp>
      <p:sp>
        <p:nvSpPr>
          <p:cNvPr id="12" name="Parenthèse ouvrante 11">
            <a:extLst>
              <a:ext uri="{FF2B5EF4-FFF2-40B4-BE49-F238E27FC236}">
                <a16:creationId xmlns:a16="http://schemas.microsoft.com/office/drawing/2014/main" id="{04FED541-3E4B-41B9-A623-D8AE8DF1887C}"/>
              </a:ext>
            </a:extLst>
          </p:cNvPr>
          <p:cNvSpPr/>
          <p:nvPr/>
        </p:nvSpPr>
        <p:spPr>
          <a:xfrm rot="16200000">
            <a:off x="2145489" y="4753330"/>
            <a:ext cx="114295" cy="31277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Parenthèse ouvrante 12">
            <a:extLst>
              <a:ext uri="{FF2B5EF4-FFF2-40B4-BE49-F238E27FC236}">
                <a16:creationId xmlns:a16="http://schemas.microsoft.com/office/drawing/2014/main" id="{451A5A64-3EEA-476B-AAFA-87DF12E68F90}"/>
              </a:ext>
            </a:extLst>
          </p:cNvPr>
          <p:cNvSpPr/>
          <p:nvPr/>
        </p:nvSpPr>
        <p:spPr>
          <a:xfrm rot="16200000">
            <a:off x="1909068" y="4954431"/>
            <a:ext cx="114295" cy="312774"/>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B49637A5-913F-4F34-BDDB-66BC079393FB}"/>
              </a:ext>
            </a:extLst>
          </p:cNvPr>
          <p:cNvCxnSpPr>
            <a:stCxn id="12" idx="1"/>
          </p:cNvCxnSpPr>
          <p:nvPr/>
        </p:nvCxnSpPr>
        <p:spPr>
          <a:xfrm>
            <a:off x="2202637" y="4966865"/>
            <a:ext cx="226552" cy="294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4E53C8AB-536A-4B90-B224-8CFE5167CE6D}"/>
              </a:ext>
            </a:extLst>
          </p:cNvPr>
          <p:cNvCxnSpPr>
            <a:cxnSpLocks/>
            <a:stCxn id="13" idx="1"/>
          </p:cNvCxnSpPr>
          <p:nvPr/>
        </p:nvCxnSpPr>
        <p:spPr>
          <a:xfrm>
            <a:off x="1966216" y="5167966"/>
            <a:ext cx="0" cy="3874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385AFA-2FDB-473F-9699-9741F0E83E45}"/>
              </a:ext>
            </a:extLst>
          </p:cNvPr>
          <p:cNvSpPr/>
          <p:nvPr/>
        </p:nvSpPr>
        <p:spPr>
          <a:xfrm>
            <a:off x="1380861" y="1755230"/>
            <a:ext cx="461653" cy="369332"/>
          </a:xfrm>
          <a:prstGeom prst="rect">
            <a:avLst/>
          </a:prstGeom>
        </p:spPr>
        <p:txBody>
          <a:bodyPr wrap="square">
            <a:spAutoFit/>
          </a:bodyPr>
          <a:lstStyle/>
          <a:p>
            <a:pPr eaLnBrk="0" hangingPunct="0">
              <a:spcBef>
                <a:spcPct val="50000"/>
              </a:spcBef>
            </a:pPr>
            <a:r>
              <a:rPr lang="en-GB" dirty="0"/>
              <a:t>On</a:t>
            </a:r>
          </a:p>
        </p:txBody>
      </p:sp>
      <p:sp>
        <p:nvSpPr>
          <p:cNvPr id="17" name="Rectangle 16">
            <a:extLst>
              <a:ext uri="{FF2B5EF4-FFF2-40B4-BE49-F238E27FC236}">
                <a16:creationId xmlns:a16="http://schemas.microsoft.com/office/drawing/2014/main" id="{7F3A98FD-C2BD-4F06-9BF2-D2EE60681F87}"/>
              </a:ext>
            </a:extLst>
          </p:cNvPr>
          <p:cNvSpPr/>
          <p:nvPr/>
        </p:nvSpPr>
        <p:spPr>
          <a:xfrm>
            <a:off x="1386912" y="1996065"/>
            <a:ext cx="601299" cy="369332"/>
          </a:xfrm>
          <a:prstGeom prst="rect">
            <a:avLst/>
          </a:prstGeom>
        </p:spPr>
        <p:txBody>
          <a:bodyPr wrap="square">
            <a:spAutoFit/>
          </a:bodyPr>
          <a:lstStyle/>
          <a:p>
            <a:pPr eaLnBrk="0" hangingPunct="0">
              <a:spcBef>
                <a:spcPct val="50000"/>
              </a:spcBef>
            </a:pPr>
            <a:r>
              <a:rPr lang="en-GB" dirty="0"/>
              <a:t>Off</a:t>
            </a:r>
          </a:p>
        </p:txBody>
      </p:sp>
      <p:sp>
        <p:nvSpPr>
          <p:cNvPr id="18" name="Rectangle 17">
            <a:extLst>
              <a:ext uri="{FF2B5EF4-FFF2-40B4-BE49-F238E27FC236}">
                <a16:creationId xmlns:a16="http://schemas.microsoft.com/office/drawing/2014/main" id="{3F4AEC42-6D82-4E69-8CD5-F4F873F74176}"/>
              </a:ext>
            </a:extLst>
          </p:cNvPr>
          <p:cNvSpPr/>
          <p:nvPr/>
        </p:nvSpPr>
        <p:spPr>
          <a:xfrm>
            <a:off x="719191" y="1714134"/>
            <a:ext cx="461653" cy="369332"/>
          </a:xfrm>
          <a:prstGeom prst="rect">
            <a:avLst/>
          </a:prstGeom>
        </p:spPr>
        <p:txBody>
          <a:bodyPr wrap="square">
            <a:spAutoFit/>
          </a:bodyPr>
          <a:lstStyle/>
          <a:p>
            <a:pPr eaLnBrk="0" hangingPunct="0">
              <a:spcBef>
                <a:spcPct val="50000"/>
              </a:spcBef>
            </a:pPr>
            <a:r>
              <a:rPr lang="en-GB" dirty="0"/>
              <a:t>1</a:t>
            </a:r>
          </a:p>
        </p:txBody>
      </p:sp>
      <p:sp>
        <p:nvSpPr>
          <p:cNvPr id="19" name="Rectangle 18">
            <a:extLst>
              <a:ext uri="{FF2B5EF4-FFF2-40B4-BE49-F238E27FC236}">
                <a16:creationId xmlns:a16="http://schemas.microsoft.com/office/drawing/2014/main" id="{893452B7-4B2C-4F41-9080-2182CB9CA527}"/>
              </a:ext>
            </a:extLst>
          </p:cNvPr>
          <p:cNvSpPr/>
          <p:nvPr/>
        </p:nvSpPr>
        <p:spPr>
          <a:xfrm>
            <a:off x="735203" y="1977858"/>
            <a:ext cx="461653" cy="369332"/>
          </a:xfrm>
          <a:prstGeom prst="rect">
            <a:avLst/>
          </a:prstGeom>
        </p:spPr>
        <p:txBody>
          <a:bodyPr wrap="square">
            <a:spAutoFit/>
          </a:bodyPr>
          <a:lstStyle/>
          <a:p>
            <a:pPr eaLnBrk="0" hangingPunct="0">
              <a:spcBef>
                <a:spcPct val="50000"/>
              </a:spcBef>
            </a:pPr>
            <a:r>
              <a:rPr lang="en-GB" dirty="0"/>
              <a:t>0</a:t>
            </a:r>
          </a:p>
        </p:txBody>
      </p:sp>
      <p:cxnSp>
        <p:nvCxnSpPr>
          <p:cNvPr id="20" name="Connecteur droit avec flèche 19">
            <a:extLst>
              <a:ext uri="{FF2B5EF4-FFF2-40B4-BE49-F238E27FC236}">
                <a16:creationId xmlns:a16="http://schemas.microsoft.com/office/drawing/2014/main" id="{C06B4E12-AC95-4FB4-8F4D-386DF79D5175}"/>
              </a:ext>
            </a:extLst>
          </p:cNvPr>
          <p:cNvCxnSpPr>
            <a:endCxn id="16" idx="1"/>
          </p:cNvCxnSpPr>
          <p:nvPr/>
        </p:nvCxnSpPr>
        <p:spPr>
          <a:xfrm>
            <a:off x="966029" y="1939896"/>
            <a:ext cx="4148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9119A42-F20A-40E3-ACAF-CBF04C10A336}"/>
              </a:ext>
            </a:extLst>
          </p:cNvPr>
          <p:cNvCxnSpPr/>
          <p:nvPr/>
        </p:nvCxnSpPr>
        <p:spPr>
          <a:xfrm>
            <a:off x="987056" y="2180731"/>
            <a:ext cx="4148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3">
            <a:extLst>
              <a:ext uri="{FF2B5EF4-FFF2-40B4-BE49-F238E27FC236}">
                <a16:creationId xmlns:a16="http://schemas.microsoft.com/office/drawing/2014/main" id="{EF6A71BF-E648-43E0-A8E1-77770B654058}"/>
              </a:ext>
            </a:extLst>
          </p:cNvPr>
          <p:cNvPicPr>
            <a:picLocks noChangeAspect="1"/>
          </p:cNvPicPr>
          <p:nvPr/>
        </p:nvPicPr>
        <p:blipFill>
          <a:blip r:embed="rId6"/>
          <a:stretch>
            <a:fillRect/>
          </a:stretch>
        </p:blipFill>
        <p:spPr>
          <a:xfrm>
            <a:off x="5871413" y="1085023"/>
            <a:ext cx="4460841" cy="555824"/>
          </a:xfrm>
          <a:prstGeom prst="rect">
            <a:avLst/>
          </a:prstGeom>
        </p:spPr>
      </p:pic>
      <p:sp>
        <p:nvSpPr>
          <p:cNvPr id="23" name="Line 7">
            <a:extLst>
              <a:ext uri="{FF2B5EF4-FFF2-40B4-BE49-F238E27FC236}">
                <a16:creationId xmlns:a16="http://schemas.microsoft.com/office/drawing/2014/main" id="{6A5F34EF-FEE6-4C82-95ED-BE3EF54492B1}"/>
              </a:ext>
            </a:extLst>
          </p:cNvPr>
          <p:cNvSpPr>
            <a:spLocks noChangeShapeType="1"/>
          </p:cNvSpPr>
          <p:nvPr/>
        </p:nvSpPr>
        <p:spPr bwMode="auto">
          <a:xfrm flipH="1">
            <a:off x="664017" y="1890698"/>
            <a:ext cx="14780" cy="2885339"/>
          </a:xfrm>
          <a:prstGeom prst="line">
            <a:avLst/>
          </a:prstGeom>
          <a:noFill/>
          <a:ln w="254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Rectangle 8">
            <a:extLst>
              <a:ext uri="{FF2B5EF4-FFF2-40B4-BE49-F238E27FC236}">
                <a16:creationId xmlns:a16="http://schemas.microsoft.com/office/drawing/2014/main" id="{D455E55A-9FF1-4FA6-952D-9C673B5A24C3}"/>
              </a:ext>
            </a:extLst>
          </p:cNvPr>
          <p:cNvSpPr>
            <a:spLocks noChangeArrowheads="1"/>
          </p:cNvSpPr>
          <p:nvPr/>
        </p:nvSpPr>
        <p:spPr bwMode="auto">
          <a:xfrm>
            <a:off x="34829" y="3105279"/>
            <a:ext cx="6495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dirty="0"/>
              <a:t>Time</a:t>
            </a:r>
          </a:p>
        </p:txBody>
      </p:sp>
      <mc:AlternateContent xmlns:mc="http://schemas.openxmlformats.org/markup-compatibility/2006" xmlns:a14="http://schemas.microsoft.com/office/drawing/2010/main">
        <mc:Choice Requires="a14">
          <p:sp>
            <p:nvSpPr>
              <p:cNvPr id="25" name="TextBox 20">
                <a:extLst>
                  <a:ext uri="{FF2B5EF4-FFF2-40B4-BE49-F238E27FC236}">
                    <a16:creationId xmlns:a16="http://schemas.microsoft.com/office/drawing/2014/main" id="{310B15E0-1DE8-4101-B047-F7B0AE73EE9F}"/>
                  </a:ext>
                </a:extLst>
              </p:cNvPr>
              <p:cNvSpPr txBox="1"/>
              <p:nvPr/>
            </p:nvSpPr>
            <p:spPr>
              <a:xfrm>
                <a:off x="5483519" y="1755230"/>
                <a:ext cx="5389748" cy="1446550"/>
              </a:xfrm>
              <a:prstGeom prst="rect">
                <a:avLst/>
              </a:prstGeom>
              <a:noFill/>
            </p:spPr>
            <p:txBody>
              <a:bodyPr wrap="square" rtlCol="0">
                <a:spAutoFit/>
              </a:bodyPr>
              <a:lstStyle/>
              <a:p>
                <a14:m>
                  <m:oMath xmlns:m="http://schemas.openxmlformats.org/officeDocument/2006/math">
                    <m:r>
                      <a:rPr lang="en-GB" sz="2000" i="1" smtClean="0">
                        <a:latin typeface="Cambria Math"/>
                      </a:rPr>
                      <m:t>𝑐</m:t>
                    </m:r>
                    <m:r>
                      <a:rPr lang="en-GB" sz="2000" i="1" smtClean="0">
                        <a:latin typeface="Cambria Math"/>
                      </a:rPr>
                      <m:t>=</m:t>
                    </m:r>
                    <m:sSup>
                      <m:sSupPr>
                        <m:ctrlPr>
                          <a:rPr lang="en-GB" sz="2000" i="1">
                            <a:latin typeface="Cambria Math" panose="02040503050406030204" pitchFamily="18" charset="0"/>
                          </a:rPr>
                        </m:ctrlPr>
                      </m:sSupPr>
                      <m:e>
                        <m:r>
                          <a:rPr lang="en-GB" sz="2000" i="1">
                            <a:latin typeface="Cambria Math"/>
                          </a:rPr>
                          <m:t>[1 0 0 0 </m:t>
                        </m:r>
                        <m:r>
                          <a:rPr lang="fr-FR" sz="2000" b="0" i="1" smtClean="0">
                            <a:latin typeface="Cambria Math" panose="02040503050406030204" pitchFamily="18" charset="0"/>
                          </a:rPr>
                          <m:t>]</m:t>
                        </m:r>
                      </m:e>
                      <m:sup>
                        <m:r>
                          <a:rPr lang="en-GB" sz="2000" i="1" smtClean="0">
                            <a:latin typeface="Cambria Math"/>
                          </a:rPr>
                          <m:t>𝑇</m:t>
                        </m:r>
                      </m:sup>
                    </m:sSup>
                  </m:oMath>
                </a14:m>
                <a:r>
                  <a:rPr lang="en-GB" sz="2000" i="1" dirty="0">
                    <a:latin typeface="Cambria Math"/>
                  </a:rPr>
                  <a:t> </a:t>
                </a:r>
                <a:r>
                  <a:rPr lang="en-GB" sz="2000" dirty="0">
                    <a:latin typeface="Cambria Math"/>
                    <a:sym typeface="Wingdings" panose="05000000000000000000" pitchFamily="2" charset="2"/>
                  </a:rPr>
                  <a:t> one parameter</a:t>
                </a:r>
                <a:endParaRPr lang="en-GB" sz="2000" dirty="0">
                  <a:latin typeface="Cambria Math"/>
                </a:endParaRPr>
              </a:p>
              <a:p>
                <a:endParaRPr lang="en-GB" sz="2000" i="1" dirty="0">
                  <a:latin typeface="Cambria Math"/>
                </a:endParaRPr>
              </a:p>
              <a:p>
                <a:pPr/>
                <a14:m>
                  <m:oMathPara xmlns:m="http://schemas.openxmlformats.org/officeDocument/2006/math">
                    <m:oMathParaPr>
                      <m:jc m:val="left"/>
                    </m:oMathParaPr>
                    <m:oMath xmlns:m="http://schemas.openxmlformats.org/officeDocument/2006/math">
                      <m:sSup>
                        <m:sSupPr>
                          <m:ctrlPr>
                            <a:rPr lang="en-GB" sz="2000" i="1">
                              <a:latin typeface="Cambria Math" panose="02040503050406030204" pitchFamily="18" charset="0"/>
                            </a:rPr>
                          </m:ctrlPr>
                        </m:sSupPr>
                        <m:e>
                          <m:r>
                            <a:rPr lang="en-GB" sz="2000" i="1">
                              <a:latin typeface="Cambria Math"/>
                            </a:rPr>
                            <m:t>𝑐</m:t>
                          </m:r>
                        </m:e>
                        <m:sup>
                          <m:r>
                            <a:rPr lang="en-GB" sz="2000" i="1">
                              <a:latin typeface="Cambria Math"/>
                            </a:rPr>
                            <m:t>𝑇</m:t>
                          </m:r>
                        </m:sup>
                      </m:sSup>
                      <m:r>
                        <a:rPr lang="en-GB" sz="2000" i="1">
                          <a:latin typeface="Cambria Math"/>
                          <a:ea typeface="Cambria Math"/>
                        </a:rPr>
                        <m:t>𝛽</m:t>
                      </m:r>
                      <m:r>
                        <a:rPr lang="en-GB" sz="2000" i="1">
                          <a:latin typeface="Cambria Math"/>
                          <a:ea typeface="Cambria Math"/>
                        </a:rPr>
                        <m:t>=</m:t>
                      </m:r>
                      <m:r>
                        <a:rPr lang="en-GB" sz="2000" b="1" i="1">
                          <a:solidFill>
                            <a:srgbClr val="FF0000"/>
                          </a:solidFill>
                          <a:latin typeface="Cambria Math"/>
                          <a:ea typeface="Cambria Math"/>
                        </a:rPr>
                        <m:t>𝟏</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1</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2</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3</m:t>
                          </m:r>
                        </m:sub>
                      </m:sSub>
                      <m:r>
                        <a:rPr lang="en-GB" sz="2000" i="1">
                          <a:latin typeface="Cambria Math"/>
                          <a:ea typeface="Cambria Math"/>
                        </a:rPr>
                        <m:t>+</m:t>
                      </m:r>
                      <m:r>
                        <a:rPr lang="en-GB" sz="2000" b="1" i="1">
                          <a:solidFill>
                            <a:srgbClr val="FF0000"/>
                          </a:solidFill>
                          <a:latin typeface="Cambria Math"/>
                          <a:ea typeface="Cambria Math"/>
                        </a:rPr>
                        <m:t>𝟎</m:t>
                      </m:r>
                      <m:r>
                        <a:rPr lang="en-GB" sz="2000" i="1">
                          <a:latin typeface="Cambria Math"/>
                          <a:ea typeface="Cambria Math"/>
                        </a:rPr>
                        <m:t>×</m:t>
                      </m:r>
                      <m:sSub>
                        <m:sSubPr>
                          <m:ctrlPr>
                            <a:rPr lang="en-GB" sz="2000" i="1">
                              <a:latin typeface="Cambria Math" panose="02040503050406030204" pitchFamily="18" charset="0"/>
                              <a:ea typeface="Cambria Math"/>
                            </a:rPr>
                          </m:ctrlPr>
                        </m:sSubPr>
                        <m:e>
                          <m:r>
                            <a:rPr lang="en-GB" sz="2000" i="1">
                              <a:latin typeface="Cambria Math"/>
                              <a:ea typeface="Cambria Math"/>
                            </a:rPr>
                            <m:t>𝛽</m:t>
                          </m:r>
                        </m:e>
                        <m:sub>
                          <m:r>
                            <a:rPr lang="en-GB" sz="2000" i="1">
                              <a:latin typeface="Cambria Math"/>
                              <a:ea typeface="Cambria Math"/>
                            </a:rPr>
                            <m:t>4</m:t>
                          </m:r>
                        </m:sub>
                      </m:sSub>
                    </m:oMath>
                  </m:oMathPara>
                </a14:m>
                <a:endParaRPr lang="en-GB" dirty="0"/>
              </a:p>
              <a:p>
                <a:endParaRPr lang="en-GB" sz="800" dirty="0"/>
              </a:p>
              <a:p>
                <a:r>
                  <a:rPr lang="en-GB" dirty="0"/>
                  <a:t>        </a:t>
                </a:r>
                <a14:m>
                  <m:oMath xmlns:m="http://schemas.openxmlformats.org/officeDocument/2006/math">
                    <m:r>
                      <a:rPr lang="fr-FR" b="0" i="0" smtClean="0">
                        <a:latin typeface="Cambria Math" panose="02040503050406030204" pitchFamily="18" charset="0"/>
                      </a:rPr>
                      <m:t>  </m:t>
                    </m:r>
                    <m:r>
                      <a:rPr lang="en-GB" i="1">
                        <a:latin typeface="Cambria Math"/>
                      </a:rPr>
                      <m:t>=</m:t>
                    </m:r>
                    <m:sSub>
                      <m:sSubPr>
                        <m:ctrlPr>
                          <a:rPr lang="en-GB" b="1" i="1">
                            <a:solidFill>
                              <a:srgbClr val="FF0000"/>
                            </a:solidFill>
                            <a:latin typeface="Cambria Math" panose="02040503050406030204" pitchFamily="18" charset="0"/>
                            <a:ea typeface="Cambria Math"/>
                          </a:rPr>
                        </m:ctrlPr>
                      </m:sSubPr>
                      <m:e>
                        <m:r>
                          <a:rPr lang="en-GB" b="1" i="1">
                            <a:solidFill>
                              <a:srgbClr val="FF0000"/>
                            </a:solidFill>
                            <a:latin typeface="Cambria Math"/>
                            <a:ea typeface="Cambria Math"/>
                          </a:rPr>
                          <m:t>𝜷</m:t>
                        </m:r>
                      </m:e>
                      <m:sub>
                        <m:r>
                          <a:rPr lang="en-GB" b="1" i="1">
                            <a:solidFill>
                              <a:srgbClr val="FF0000"/>
                            </a:solidFill>
                            <a:latin typeface="Cambria Math"/>
                            <a:ea typeface="Cambria Math"/>
                          </a:rPr>
                          <m:t>𝟏</m:t>
                        </m:r>
                      </m:sub>
                    </m:sSub>
                    <m:r>
                      <m:rPr>
                        <m:nor/>
                      </m:rPr>
                      <a:rPr lang="en-GB" b="1" dirty="0"/>
                      <m:t> </m:t>
                    </m:r>
                    <m:r>
                      <m:rPr>
                        <m:nor/>
                      </m:rPr>
                      <a:rPr lang="en-GB" dirty="0">
                        <a:latin typeface="Cambria Math"/>
                        <a:sym typeface="Wingdings" panose="05000000000000000000" pitchFamily="2" charset="2"/>
                      </a:rPr>
                      <m:t> </m:t>
                    </m:r>
                    <m:r>
                      <m:rPr>
                        <m:nor/>
                      </m:rPr>
                      <a:rPr lang="en-GB" dirty="0">
                        <a:latin typeface="Cambria Math"/>
                        <a:sym typeface="Wingdings" panose="05000000000000000000" pitchFamily="2" charset="2"/>
                      </a:rPr>
                      <m:t>Contrast</m:t>
                    </m:r>
                    <m:r>
                      <m:rPr>
                        <m:nor/>
                      </m:rPr>
                      <a:rPr lang="en-GB" dirty="0">
                        <a:latin typeface="Cambria Math"/>
                        <a:sym typeface="Wingdings" panose="05000000000000000000" pitchFamily="2" charset="2"/>
                      </a:rPr>
                      <m:t> </m:t>
                    </m:r>
                    <m:r>
                      <m:rPr>
                        <m:nor/>
                      </m:rPr>
                      <a:rPr lang="en-GB" dirty="0">
                        <a:latin typeface="Cambria Math"/>
                        <a:sym typeface="Wingdings" panose="05000000000000000000" pitchFamily="2" charset="2"/>
                      </a:rPr>
                      <m:t>of</m:t>
                    </m:r>
                    <m:r>
                      <m:rPr>
                        <m:nor/>
                      </m:rPr>
                      <a:rPr lang="en-GB" dirty="0">
                        <a:latin typeface="Cambria Math"/>
                        <a:sym typeface="Wingdings" panose="05000000000000000000" pitchFamily="2" charset="2"/>
                      </a:rPr>
                      <m:t> </m:t>
                    </m:r>
                    <m:r>
                      <m:rPr>
                        <m:nor/>
                      </m:rPr>
                      <a:rPr lang="en-GB" dirty="0">
                        <a:latin typeface="Cambria Math"/>
                        <a:sym typeface="Wingdings" panose="05000000000000000000" pitchFamily="2" charset="2"/>
                      </a:rPr>
                      <m:t>the</m:t>
                    </m:r>
                    <m:r>
                      <m:rPr>
                        <m:nor/>
                      </m:rPr>
                      <a:rPr lang="en-GB" dirty="0">
                        <a:latin typeface="Cambria Math"/>
                        <a:sym typeface="Wingdings" panose="05000000000000000000" pitchFamily="2" charset="2"/>
                      </a:rPr>
                      <m:t> </m:t>
                    </m:r>
                    <m:r>
                      <m:rPr>
                        <m:nor/>
                      </m:rPr>
                      <a:rPr lang="en-GB" dirty="0">
                        <a:latin typeface="Cambria Math"/>
                        <a:sym typeface="Wingdings" panose="05000000000000000000" pitchFamily="2" charset="2"/>
                      </a:rPr>
                      <m:t>estimated</m:t>
                    </m:r>
                    <m:r>
                      <m:rPr>
                        <m:nor/>
                      </m:rPr>
                      <a:rPr lang="en-GB" dirty="0">
                        <a:latin typeface="Cambria Math"/>
                        <a:sym typeface="Wingdings" panose="05000000000000000000" pitchFamily="2" charset="2"/>
                      </a:rPr>
                      <m:t> </m:t>
                    </m:r>
                    <m:r>
                      <m:rPr>
                        <m:nor/>
                      </m:rPr>
                      <a:rPr lang="en-GB" dirty="0">
                        <a:latin typeface="Cambria Math"/>
                        <a:sym typeface="Wingdings" panose="05000000000000000000" pitchFamily="2" charset="2"/>
                      </a:rPr>
                      <m:t>parameter</m:t>
                    </m:r>
                  </m:oMath>
                </a14:m>
                <a:endParaRPr lang="en-GB" b="1" dirty="0"/>
              </a:p>
            </p:txBody>
          </p:sp>
        </mc:Choice>
        <mc:Fallback xmlns="">
          <p:sp>
            <p:nvSpPr>
              <p:cNvPr id="25" name="TextBox 20">
                <a:extLst>
                  <a:ext uri="{FF2B5EF4-FFF2-40B4-BE49-F238E27FC236}">
                    <a16:creationId xmlns="" xmlns:a16="http://schemas.microsoft.com/office/drawing/2014/main" xmlns:a14="http://schemas.microsoft.com/office/drawing/2010/main" id="{310B15E0-1DE8-4101-B047-F7B0AE73EE9F}"/>
                  </a:ext>
                </a:extLst>
              </p:cNvPr>
              <p:cNvSpPr txBox="1">
                <a:spLocks noRot="1" noChangeAspect="1" noMove="1" noResize="1" noEditPoints="1" noAdjustHandles="1" noChangeArrowheads="1" noChangeShapeType="1" noTextEdit="1"/>
              </p:cNvSpPr>
              <p:nvPr/>
            </p:nvSpPr>
            <p:spPr>
              <a:xfrm>
                <a:off x="5483519" y="1755230"/>
                <a:ext cx="5389748" cy="1446550"/>
              </a:xfrm>
              <a:prstGeom prst="rect">
                <a:avLst/>
              </a:prstGeom>
              <a:blipFill rotWithShape="0">
                <a:blip r:embed="rId7"/>
                <a:stretch>
                  <a:fillRect t="-2532" b="-422"/>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02676983-1D9E-4C06-BCED-45F3BCC7257A}"/>
              </a:ext>
            </a:extLst>
          </p:cNvPr>
          <p:cNvSpPr/>
          <p:nvPr/>
        </p:nvSpPr>
        <p:spPr>
          <a:xfrm>
            <a:off x="2429189" y="4765763"/>
            <a:ext cx="2194182" cy="369332"/>
          </a:xfrm>
          <a:prstGeom prst="rect">
            <a:avLst/>
          </a:prstGeom>
        </p:spPr>
        <p:txBody>
          <a:bodyPr wrap="square">
            <a:spAutoFit/>
          </a:bodyPr>
          <a:lstStyle/>
          <a:p>
            <a:pPr eaLnBrk="0" hangingPunct="0">
              <a:spcBef>
                <a:spcPct val="50000"/>
              </a:spcBef>
            </a:pPr>
            <a:r>
              <a:rPr lang="en-GB" dirty="0"/>
              <a:t>Noise regressors (X</a:t>
            </a:r>
            <a:r>
              <a:rPr lang="en-GB" baseline="-25000" dirty="0"/>
              <a:t>2</a:t>
            </a:r>
            <a:r>
              <a:rPr lang="en-GB" dirty="0"/>
              <a:t>)</a:t>
            </a:r>
          </a:p>
        </p:txBody>
      </p:sp>
      <p:sp>
        <p:nvSpPr>
          <p:cNvPr id="28" name="Rectangle 27">
            <a:extLst>
              <a:ext uri="{FF2B5EF4-FFF2-40B4-BE49-F238E27FC236}">
                <a16:creationId xmlns:a16="http://schemas.microsoft.com/office/drawing/2014/main" id="{5CEB9A80-4B1A-4D98-8822-EBA9299F5B99}"/>
              </a:ext>
            </a:extLst>
          </p:cNvPr>
          <p:cNvSpPr/>
          <p:nvPr/>
        </p:nvSpPr>
        <p:spPr>
          <a:xfrm>
            <a:off x="1615760" y="5569683"/>
            <a:ext cx="2316525" cy="369332"/>
          </a:xfrm>
          <a:prstGeom prst="rect">
            <a:avLst/>
          </a:prstGeom>
        </p:spPr>
        <p:txBody>
          <a:bodyPr wrap="square">
            <a:spAutoFit/>
          </a:bodyPr>
          <a:lstStyle/>
          <a:p>
            <a:pPr eaLnBrk="0" hangingPunct="0">
              <a:spcBef>
                <a:spcPct val="50000"/>
              </a:spcBef>
            </a:pPr>
            <a:r>
              <a:rPr lang="en-GB" dirty="0"/>
              <a:t>Defined regressor (X</a:t>
            </a:r>
            <a:r>
              <a:rPr lang="en-GB" baseline="-25000" dirty="0"/>
              <a:t>1</a:t>
            </a:r>
            <a:r>
              <a:rPr lang="en-GB" dirty="0"/>
              <a:t>)</a:t>
            </a:r>
          </a:p>
        </p:txBody>
      </p:sp>
      <p:grpSp>
        <p:nvGrpSpPr>
          <p:cNvPr id="29" name="Group 41">
            <a:extLst>
              <a:ext uri="{FF2B5EF4-FFF2-40B4-BE49-F238E27FC236}">
                <a16:creationId xmlns:a16="http://schemas.microsoft.com/office/drawing/2014/main" id="{FD39BFA6-F8E2-4624-8BC7-EEC99A132A25}"/>
              </a:ext>
            </a:extLst>
          </p:cNvPr>
          <p:cNvGrpSpPr/>
          <p:nvPr/>
        </p:nvGrpSpPr>
        <p:grpSpPr>
          <a:xfrm>
            <a:off x="1609475" y="5953253"/>
            <a:ext cx="2538035" cy="630165"/>
            <a:chOff x="251520" y="1786600"/>
            <a:chExt cx="2538035" cy="572613"/>
          </a:xfrm>
        </p:grpSpPr>
        <p:grpSp>
          <p:nvGrpSpPr>
            <p:cNvPr id="30" name="Group 39">
              <a:extLst>
                <a:ext uri="{FF2B5EF4-FFF2-40B4-BE49-F238E27FC236}">
                  <a16:creationId xmlns:a16="http://schemas.microsoft.com/office/drawing/2014/main" id="{E6D5E41E-4D76-43C4-8760-4E38538F90FA}"/>
                </a:ext>
              </a:extLst>
            </p:cNvPr>
            <p:cNvGrpSpPr/>
            <p:nvPr/>
          </p:nvGrpSpPr>
          <p:grpSpPr>
            <a:xfrm>
              <a:off x="251520" y="1987255"/>
              <a:ext cx="2538035" cy="371958"/>
              <a:chOff x="251520" y="1987255"/>
              <a:chExt cx="2538035" cy="371958"/>
            </a:xfrm>
          </p:grpSpPr>
          <p:sp>
            <p:nvSpPr>
              <p:cNvPr id="33" name="TextBox 34">
                <a:extLst>
                  <a:ext uri="{FF2B5EF4-FFF2-40B4-BE49-F238E27FC236}">
                    <a16:creationId xmlns:a16="http://schemas.microsoft.com/office/drawing/2014/main" id="{52DC3FEC-BCEE-4D3F-9718-FD444538388D}"/>
                  </a:ext>
                </a:extLst>
              </p:cNvPr>
              <p:cNvSpPr txBox="1"/>
              <p:nvPr/>
            </p:nvSpPr>
            <p:spPr>
              <a:xfrm>
                <a:off x="251520" y="1987255"/>
                <a:ext cx="2013693" cy="371958"/>
              </a:xfrm>
              <a:prstGeom prst="rect">
                <a:avLst/>
              </a:prstGeom>
              <a:noFill/>
            </p:spPr>
            <p:txBody>
              <a:bodyPr wrap="none" rtlCol="0">
                <a:spAutoFit/>
              </a:bodyPr>
              <a:lstStyle/>
              <a:p>
                <a:r>
                  <a:rPr lang="en-GB" sz="2060" dirty="0"/>
                  <a:t>[1   0  0             0 ]</a:t>
                </a:r>
              </a:p>
            </p:txBody>
          </p:sp>
          <p:cxnSp>
            <p:nvCxnSpPr>
              <p:cNvPr id="34" name="Straight Connector 37">
                <a:extLst>
                  <a:ext uri="{FF2B5EF4-FFF2-40B4-BE49-F238E27FC236}">
                    <a16:creationId xmlns:a16="http://schemas.microsoft.com/office/drawing/2014/main" id="{A4958420-E06E-40B6-9713-3934B86F11B6}"/>
                  </a:ext>
                </a:extLst>
              </p:cNvPr>
              <p:cNvCxnSpPr>
                <a:cxnSpLocks/>
              </p:cNvCxnSpPr>
              <p:nvPr/>
            </p:nvCxnSpPr>
            <p:spPr>
              <a:xfrm flipV="1">
                <a:off x="359532" y="2016641"/>
                <a:ext cx="2430023" cy="17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C95369F4-08F6-4C9E-A705-A9DD5DA38A6E}"/>
                </a:ext>
              </a:extLst>
            </p:cNvPr>
            <p:cNvSpPr/>
            <p:nvPr/>
          </p:nvSpPr>
          <p:spPr>
            <a:xfrm>
              <a:off x="359532" y="1786600"/>
              <a:ext cx="227207" cy="247621"/>
            </a:xfrm>
            <a:prstGeom prst="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37">
            <a:extLst>
              <a:ext uri="{FF2B5EF4-FFF2-40B4-BE49-F238E27FC236}">
                <a16:creationId xmlns:a16="http://schemas.microsoft.com/office/drawing/2014/main" id="{39D9A9AA-5AFD-44AC-A578-9462F4D047D6}"/>
              </a:ext>
            </a:extLst>
          </p:cNvPr>
          <p:cNvGrpSpPr>
            <a:grpSpLocks/>
          </p:cNvGrpSpPr>
          <p:nvPr/>
        </p:nvGrpSpPr>
        <p:grpSpPr bwMode="auto">
          <a:xfrm>
            <a:off x="7349752" y="3267091"/>
            <a:ext cx="2765140" cy="1997075"/>
            <a:chOff x="1409" y="3010"/>
            <a:chExt cx="1228" cy="1258"/>
          </a:xfrm>
        </p:grpSpPr>
        <p:sp>
          <p:nvSpPr>
            <p:cNvPr id="42" name="Rectangle 15">
              <a:extLst>
                <a:ext uri="{FF2B5EF4-FFF2-40B4-BE49-F238E27FC236}">
                  <a16:creationId xmlns:a16="http://schemas.microsoft.com/office/drawing/2014/main" id="{5865616F-AE4D-4B8C-BB99-AE819D91F6C7}"/>
                </a:ext>
              </a:extLst>
            </p:cNvPr>
            <p:cNvSpPr>
              <a:spLocks noChangeArrowheads="1"/>
            </p:cNvSpPr>
            <p:nvPr/>
          </p:nvSpPr>
          <p:spPr bwMode="auto">
            <a:xfrm>
              <a:off x="1409" y="3543"/>
              <a:ext cx="3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000" i="1">
                  <a:latin typeface="Times New Roman" pitchFamily="18" charset="0"/>
                </a:rPr>
                <a:t>T</a:t>
              </a:r>
              <a:r>
                <a:rPr lang="en-GB" sz="2000"/>
                <a:t> = </a:t>
              </a:r>
            </a:p>
          </p:txBody>
        </p:sp>
        <p:sp>
          <p:nvSpPr>
            <p:cNvPr id="43" name="Rectangle 16">
              <a:extLst>
                <a:ext uri="{FF2B5EF4-FFF2-40B4-BE49-F238E27FC236}">
                  <a16:creationId xmlns:a16="http://schemas.microsoft.com/office/drawing/2014/main" id="{452322F1-E6B6-47A6-8702-12D69D43CD4C}"/>
                </a:ext>
              </a:extLst>
            </p:cNvPr>
            <p:cNvSpPr>
              <a:spLocks noChangeArrowheads="1"/>
            </p:cNvSpPr>
            <p:nvPr/>
          </p:nvSpPr>
          <p:spPr bwMode="auto">
            <a:xfrm>
              <a:off x="1670" y="3010"/>
              <a:ext cx="958"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dirty="0"/>
                <a:t>Mean contrast of the</a:t>
              </a:r>
              <a:br>
                <a:rPr lang="en-GB" dirty="0"/>
              </a:br>
              <a:r>
                <a:rPr lang="en-GB" dirty="0"/>
                <a:t>estimated</a:t>
              </a:r>
              <a:br>
                <a:rPr lang="en-GB" dirty="0"/>
              </a:br>
              <a:r>
                <a:rPr lang="en-GB" dirty="0"/>
                <a:t>parameter</a:t>
              </a:r>
            </a:p>
          </p:txBody>
        </p:sp>
        <p:sp>
          <p:nvSpPr>
            <p:cNvPr id="44" name="Rectangle 17">
              <a:extLst>
                <a:ext uri="{FF2B5EF4-FFF2-40B4-BE49-F238E27FC236}">
                  <a16:creationId xmlns:a16="http://schemas.microsoft.com/office/drawing/2014/main" id="{EF56777A-D008-4EDA-8D51-758B08EBF946}"/>
                </a:ext>
              </a:extLst>
            </p:cNvPr>
            <p:cNvSpPr>
              <a:spLocks noChangeArrowheads="1"/>
            </p:cNvSpPr>
            <p:nvPr/>
          </p:nvSpPr>
          <p:spPr bwMode="auto">
            <a:xfrm>
              <a:off x="1743" y="3688"/>
              <a:ext cx="831"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GB" dirty="0"/>
                <a:t>Contrast variance </a:t>
              </a:r>
            </a:p>
            <a:p>
              <a:pPr algn="ctr"/>
              <a:r>
                <a:rPr lang="en-GB" dirty="0"/>
                <a:t>of the estimated </a:t>
              </a:r>
            </a:p>
            <a:p>
              <a:pPr algn="ctr"/>
              <a:r>
                <a:rPr lang="en-GB" dirty="0"/>
                <a:t>parameter</a:t>
              </a:r>
            </a:p>
          </p:txBody>
        </p:sp>
        <p:sp>
          <p:nvSpPr>
            <p:cNvPr id="45" name="Line 18">
              <a:extLst>
                <a:ext uri="{FF2B5EF4-FFF2-40B4-BE49-F238E27FC236}">
                  <a16:creationId xmlns:a16="http://schemas.microsoft.com/office/drawing/2014/main" id="{02C0A0F4-A455-45FA-B969-7D0E58BF2E9E}"/>
                </a:ext>
              </a:extLst>
            </p:cNvPr>
            <p:cNvSpPr>
              <a:spLocks noChangeShapeType="1"/>
            </p:cNvSpPr>
            <p:nvPr/>
          </p:nvSpPr>
          <p:spPr bwMode="auto">
            <a:xfrm flipV="1">
              <a:off x="1650" y="3626"/>
              <a:ext cx="987" cy="2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Freeform 19">
              <a:extLst>
                <a:ext uri="{FF2B5EF4-FFF2-40B4-BE49-F238E27FC236}">
                  <a16:creationId xmlns:a16="http://schemas.microsoft.com/office/drawing/2014/main" id="{9B5729ED-1C5C-4F70-A0D4-0B6BFB1905F1}"/>
                </a:ext>
              </a:extLst>
            </p:cNvPr>
            <p:cNvSpPr>
              <a:spLocks/>
            </p:cNvSpPr>
            <p:nvPr/>
          </p:nvSpPr>
          <p:spPr bwMode="auto">
            <a:xfrm>
              <a:off x="1674" y="3688"/>
              <a:ext cx="904" cy="580"/>
            </a:xfrm>
            <a:custGeom>
              <a:avLst/>
              <a:gdLst>
                <a:gd name="T0" fmla="*/ 0 w 1070"/>
                <a:gd name="T1" fmla="*/ 245 h 364"/>
                <a:gd name="T2" fmla="*/ 114 w 1070"/>
                <a:gd name="T3" fmla="*/ 363 h 364"/>
                <a:gd name="T4" fmla="*/ 114 w 1070"/>
                <a:gd name="T5" fmla="*/ 0 h 364"/>
                <a:gd name="T6" fmla="*/ 1017 w 1070"/>
                <a:gd name="T7" fmla="*/ 0 h 364"/>
                <a:gd name="T8" fmla="*/ 1069 w 1070"/>
                <a:gd name="T9" fmla="*/ 54 h 364"/>
              </a:gdLst>
              <a:ahLst/>
              <a:cxnLst>
                <a:cxn ang="0">
                  <a:pos x="T0" y="T1"/>
                </a:cxn>
                <a:cxn ang="0">
                  <a:pos x="T2" y="T3"/>
                </a:cxn>
                <a:cxn ang="0">
                  <a:pos x="T4" y="T5"/>
                </a:cxn>
                <a:cxn ang="0">
                  <a:pos x="T6" y="T7"/>
                </a:cxn>
                <a:cxn ang="0">
                  <a:pos x="T8" y="T9"/>
                </a:cxn>
              </a:cxnLst>
              <a:rect l="0" t="0" r="r" b="b"/>
              <a:pathLst>
                <a:path w="1070" h="364">
                  <a:moveTo>
                    <a:pt x="0" y="245"/>
                  </a:moveTo>
                  <a:lnTo>
                    <a:pt x="114" y="363"/>
                  </a:lnTo>
                  <a:lnTo>
                    <a:pt x="114" y="0"/>
                  </a:lnTo>
                  <a:lnTo>
                    <a:pt x="1017" y="0"/>
                  </a:lnTo>
                  <a:lnTo>
                    <a:pt x="1069" y="54"/>
                  </a:lnTo>
                </a:path>
              </a:pathLst>
            </a:custGeom>
            <a:noFill/>
            <a:ln w="254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59FF2A2C-4977-4F0C-97FA-8BE041457383}"/>
                  </a:ext>
                </a:extLst>
              </p:cNvPr>
              <p:cNvSpPr/>
              <p:nvPr/>
            </p:nvSpPr>
            <p:spPr>
              <a:xfrm>
                <a:off x="5747087" y="4143816"/>
                <a:ext cx="1846979" cy="92333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nor/>
                        </m:rPr>
                        <a:rPr lang="fr-FR" b="0" i="0" dirty="0" smtClean="0">
                          <a:latin typeface="Cambria Math"/>
                          <a:sym typeface="Wingdings" panose="05000000000000000000" pitchFamily="2" charset="2"/>
                        </a:rPr>
                        <m:t>Test</m:t>
                      </m:r>
                      <m:r>
                        <m:rPr>
                          <m:nor/>
                        </m:rPr>
                        <a:rPr lang="fr-FR" b="0" i="0" dirty="0" smtClean="0">
                          <a:latin typeface="Cambria Math"/>
                          <a:sym typeface="Wingdings" panose="05000000000000000000" pitchFamily="2" charset="2"/>
                        </a:rPr>
                        <m:t> </m:t>
                      </m:r>
                      <m:r>
                        <m:rPr>
                          <m:nor/>
                        </m:rPr>
                        <a:rPr lang="fr-FR" b="0" i="0" dirty="0" smtClean="0">
                          <a:latin typeface="Cambria Math"/>
                          <a:sym typeface="Wingdings" panose="05000000000000000000" pitchFamily="2" charset="2"/>
                        </a:rPr>
                        <m:t>statistic</m:t>
                      </m:r>
                      <m:r>
                        <m:rPr>
                          <m:nor/>
                        </m:rPr>
                        <a:rPr lang="fr-FR" b="0" i="0" dirty="0" smtClean="0">
                          <a:latin typeface="Cambria Math"/>
                          <a:sym typeface="Wingdings" panose="05000000000000000000" pitchFamily="2" charset="2"/>
                        </a:rPr>
                        <m:t> </m:t>
                      </m:r>
                    </m:oMath>
                  </m:oMathPara>
                </a14:m>
                <a:endParaRPr lang="fr-FR" dirty="0"/>
              </a:p>
              <a:p>
                <a:pPr algn="ctr"/>
                <a:r>
                  <a:rPr lang="en-GB" dirty="0"/>
                  <a:t>in a voxel </a:t>
                </a:r>
              </a:p>
              <a:p>
                <a:pPr algn="ctr"/>
                <a:r>
                  <a:rPr lang="en-GB" dirty="0"/>
                  <a:t>in the time-series</a:t>
                </a:r>
                <a:endParaRPr lang="fr-FR" dirty="0"/>
              </a:p>
            </p:txBody>
          </p:sp>
        </mc:Choice>
        <mc:Fallback xmlns="">
          <p:sp>
            <p:nvSpPr>
              <p:cNvPr id="47" name="Rectangle 46">
                <a:extLst>
                  <a:ext uri="{FF2B5EF4-FFF2-40B4-BE49-F238E27FC236}">
                    <a16:creationId xmlns="" xmlns:a16="http://schemas.microsoft.com/office/drawing/2014/main" xmlns:a14="http://schemas.microsoft.com/office/drawing/2010/main" id="{59FF2A2C-4977-4F0C-97FA-8BE041457383}"/>
                  </a:ext>
                </a:extLst>
              </p:cNvPr>
              <p:cNvSpPr>
                <a:spLocks noRot="1" noChangeAspect="1" noMove="1" noResize="1" noEditPoints="1" noAdjustHandles="1" noChangeArrowheads="1" noChangeShapeType="1" noTextEdit="1"/>
              </p:cNvSpPr>
              <p:nvPr/>
            </p:nvSpPr>
            <p:spPr>
              <a:xfrm>
                <a:off x="5747087" y="4143816"/>
                <a:ext cx="1846979" cy="923330"/>
              </a:xfrm>
              <a:prstGeom prst="rect">
                <a:avLst/>
              </a:prstGeom>
              <a:blipFill rotWithShape="0">
                <a:blip r:embed="rId8"/>
                <a:stretch>
                  <a:fillRect l="-2310" r="-1980" b="-9934"/>
                </a:stretch>
              </a:blipFill>
            </p:spPr>
            <p:txBody>
              <a:bodyPr/>
              <a:lstStyle/>
              <a:p>
                <a:r>
                  <a:rPr lang="en-GB">
                    <a:noFill/>
                  </a:rPr>
                  <a:t> </a:t>
                </a:r>
              </a:p>
            </p:txBody>
          </p:sp>
        </mc:Fallback>
      </mc:AlternateContent>
      <p:graphicFrame>
        <p:nvGraphicFramePr>
          <p:cNvPr id="48" name="Object 25">
            <a:extLst>
              <a:ext uri="{FF2B5EF4-FFF2-40B4-BE49-F238E27FC236}">
                <a16:creationId xmlns:a16="http://schemas.microsoft.com/office/drawing/2014/main" id="{4576A436-7CA8-4A72-BA46-1B0D34B041D0}"/>
              </a:ext>
            </a:extLst>
          </p:cNvPr>
          <p:cNvGraphicFramePr>
            <a:graphicFrameLocks noChangeAspect="1"/>
          </p:cNvGraphicFramePr>
          <p:nvPr>
            <p:extLst/>
          </p:nvPr>
        </p:nvGraphicFramePr>
        <p:xfrm>
          <a:off x="6096000" y="5354028"/>
          <a:ext cx="4656137" cy="968375"/>
        </p:xfrm>
        <a:graphic>
          <a:graphicData uri="http://schemas.openxmlformats.org/presentationml/2006/ole">
            <mc:AlternateContent xmlns:mc="http://schemas.openxmlformats.org/markup-compatibility/2006">
              <mc:Choice xmlns:v="urn:schemas-microsoft-com:vml" Requires="v">
                <p:oleObj spid="_x0000_s1026" name="Equation" r:id="rId9" imgW="2565360" imgH="533160" progId="Equation.3">
                  <p:embed/>
                </p:oleObj>
              </mc:Choice>
              <mc:Fallback>
                <p:oleObj name="Equation" r:id="rId9" imgW="2565360" imgH="533160" progId="Equation.3">
                  <p:embed/>
                  <p:pic>
                    <p:nvPicPr>
                      <p:cNvPr id="48" name="Object 25">
                        <a:extLst>
                          <a:ext uri="{FF2B5EF4-FFF2-40B4-BE49-F238E27FC236}">
                            <a16:creationId xmlns:a16="http://schemas.microsoft.com/office/drawing/2014/main" id="{4576A436-7CA8-4A72-BA46-1B0D34B041D0}"/>
                          </a:ext>
                        </a:extLst>
                      </p:cNvPr>
                      <p:cNvPicPr/>
                      <p:nvPr/>
                    </p:nvPicPr>
                    <p:blipFill>
                      <a:blip r:embed="rId10"/>
                      <a:stretch>
                        <a:fillRect/>
                      </a:stretch>
                    </p:blipFill>
                    <p:spPr>
                      <a:xfrm>
                        <a:off x="6096000" y="5354028"/>
                        <a:ext cx="4656137" cy="968375"/>
                      </a:xfrm>
                      <a:prstGeom prst="rect">
                        <a:avLst/>
                      </a:prstGeom>
                    </p:spPr>
                  </p:pic>
                </p:oleObj>
              </mc:Fallback>
            </mc:AlternateContent>
          </a:graphicData>
        </a:graphic>
      </p:graphicFrame>
    </p:spTree>
    <p:extLst>
      <p:ext uri="{BB962C8B-B14F-4D97-AF65-F5344CB8AC3E}">
        <p14:creationId xmlns:p14="http://schemas.microsoft.com/office/powerpoint/2010/main" val="205704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C6B980-0232-40D9-A918-8A6C310CEDBF}"/>
              </a:ext>
            </a:extLst>
          </p:cNvPr>
          <p:cNvSpPr txBox="1">
            <a:spLocks/>
          </p:cNvSpPr>
          <p:nvPr/>
        </p:nvSpPr>
        <p:spPr>
          <a:xfrm>
            <a:off x="719191" y="345051"/>
            <a:ext cx="10941976" cy="11344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dirty="0"/>
              <a:t>Statistical evaluation of the hypothesis </a:t>
            </a:r>
          </a:p>
          <a:p>
            <a:pPr>
              <a:lnSpc>
                <a:spcPct val="120000"/>
              </a:lnSpc>
            </a:pPr>
            <a:r>
              <a:rPr lang="en-GB" sz="3200" dirty="0"/>
              <a:t>Case 1 </a:t>
            </a:r>
            <a:r>
              <a:rPr lang="en-GB" sz="3200" dirty="0">
                <a:sym typeface="Wingdings" panose="05000000000000000000" pitchFamily="2" charset="2"/>
              </a:rPr>
              <a:t> T test </a:t>
            </a:r>
            <a:endParaRPr lang="en-GB" sz="3200" dirty="0"/>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EFEC707C-29D5-4ABB-AF46-A23CAEB01FE9}"/>
                  </a:ext>
                </a:extLst>
              </p:cNvPr>
              <p:cNvSpPr>
                <a:spLocks noGrp="1"/>
              </p:cNvSpPr>
              <p:nvPr>
                <p:ph idx="1"/>
              </p:nvPr>
            </p:nvSpPr>
            <p:spPr>
              <a:xfrm>
                <a:off x="827924" y="1974001"/>
                <a:ext cx="10833243" cy="5234682"/>
              </a:xfrm>
            </p:spPr>
            <p:txBody>
              <a:bodyPr>
                <a:noAutofit/>
              </a:bodyPr>
              <a:lstStyle/>
              <a:p>
                <a:pPr>
                  <a:lnSpc>
                    <a:spcPct val="170000"/>
                  </a:lnSpc>
                </a:pPr>
                <a:r>
                  <a:rPr lang="fr-FR" sz="1800" dirty="0"/>
                  <a:t>Question : Is </a:t>
                </a:r>
                <a:r>
                  <a:rPr lang="en-GB" sz="1800" dirty="0"/>
                  <a:t>there a significant activation in a particular voxel due to our experiment conditions ? </a:t>
                </a:r>
              </a:p>
              <a:p>
                <a:pPr marL="0" indent="0">
                  <a:lnSpc>
                    <a:spcPct val="170000"/>
                  </a:lnSpc>
                  <a:buNone/>
                </a:pPr>
                <a:r>
                  <a:rPr lang="en-GB" sz="1800" dirty="0"/>
                  <a:t> = is the contrast of the estimated parameter superior to zero ?</a:t>
                </a:r>
              </a:p>
              <a:p>
                <a:pPr>
                  <a:lnSpc>
                    <a:spcPct val="170000"/>
                  </a:lnSpc>
                </a:pPr>
                <a:r>
                  <a:rPr lang="en-GB" sz="1800" dirty="0"/>
                  <a:t>Null hypothesis : H</a:t>
                </a:r>
                <a:r>
                  <a:rPr lang="en-GB" sz="1800" baseline="-25000" dirty="0"/>
                  <a:t>0 </a:t>
                </a:r>
                <a:r>
                  <a:rPr lang="en-GB" sz="1800" dirty="0"/>
                  <a:t>= </a:t>
                </a:r>
                <a14:m>
                  <m:oMath xmlns:m="http://schemas.openxmlformats.org/officeDocument/2006/math">
                    <m:sSup>
                      <m:sSupPr>
                        <m:ctrlPr>
                          <a:rPr lang="en-GB" sz="1800" i="1">
                            <a:latin typeface="Cambria Math" panose="02040503050406030204" pitchFamily="18" charset="0"/>
                          </a:rPr>
                        </m:ctrlPr>
                      </m:sSupPr>
                      <m:e>
                        <m:r>
                          <a:rPr lang="en-GB" sz="1800" i="1">
                            <a:latin typeface="Cambria Math"/>
                          </a:rPr>
                          <m:t>𝑐</m:t>
                        </m:r>
                      </m:e>
                      <m:sup>
                        <m:r>
                          <a:rPr lang="en-GB" sz="1800" i="1">
                            <a:latin typeface="Cambria Math"/>
                          </a:rPr>
                          <m:t>𝑇</m:t>
                        </m:r>
                      </m:sup>
                    </m:sSup>
                    <m:r>
                      <a:rPr lang="en-GB" sz="1800" i="1">
                        <a:latin typeface="Cambria Math"/>
                        <a:ea typeface="Cambria Math"/>
                      </a:rPr>
                      <m:t>𝛽</m:t>
                    </m:r>
                    <m:r>
                      <a:rPr lang="en-GB" sz="1800" i="1">
                        <a:latin typeface="Cambria Math"/>
                        <a:ea typeface="Cambria Math"/>
                      </a:rPr>
                      <m:t>=</m:t>
                    </m:r>
                  </m:oMath>
                </a14:m>
                <a:r>
                  <a:rPr lang="en-US" sz="1800" dirty="0"/>
                  <a:t> 0</a:t>
                </a:r>
              </a:p>
              <a:p>
                <a:pPr>
                  <a:lnSpc>
                    <a:spcPct val="170000"/>
                  </a:lnSpc>
                </a:pPr>
                <a:r>
                  <a:rPr lang="en-US" sz="1800" dirty="0"/>
                  <a:t>Alternative hypothesis : H</a:t>
                </a:r>
                <a:r>
                  <a:rPr lang="en-US" sz="1800" baseline="-25000" dirty="0"/>
                  <a:t>1</a:t>
                </a:r>
                <a:r>
                  <a:rPr lang="en-US" sz="1800" dirty="0"/>
                  <a:t> </a:t>
                </a:r>
                <a:r>
                  <a:rPr lang="en-GB" sz="1800" dirty="0"/>
                  <a:t>= </a:t>
                </a:r>
                <a14:m>
                  <m:oMath xmlns:m="http://schemas.openxmlformats.org/officeDocument/2006/math">
                    <m:sSup>
                      <m:sSupPr>
                        <m:ctrlPr>
                          <a:rPr lang="en-GB" sz="1800" i="1">
                            <a:latin typeface="Cambria Math" panose="02040503050406030204" pitchFamily="18" charset="0"/>
                          </a:rPr>
                        </m:ctrlPr>
                      </m:sSupPr>
                      <m:e>
                        <m:r>
                          <a:rPr lang="en-GB" sz="1800" i="1">
                            <a:latin typeface="Cambria Math"/>
                          </a:rPr>
                          <m:t>𝑐</m:t>
                        </m:r>
                      </m:e>
                      <m:sup>
                        <m:r>
                          <a:rPr lang="en-GB" sz="1800" i="1">
                            <a:latin typeface="Cambria Math"/>
                          </a:rPr>
                          <m:t>𝑇</m:t>
                        </m:r>
                      </m:sup>
                    </m:sSup>
                    <m:r>
                      <a:rPr lang="en-GB" sz="1800" i="1">
                        <a:latin typeface="Cambria Math"/>
                        <a:ea typeface="Cambria Math"/>
                      </a:rPr>
                      <m:t>𝛽</m:t>
                    </m:r>
                    <m:r>
                      <a:rPr lang="fr-FR" sz="1800" b="0" i="1" smtClean="0">
                        <a:latin typeface="Cambria Math" panose="02040503050406030204" pitchFamily="18" charset="0"/>
                        <a:ea typeface="Cambria Math"/>
                      </a:rPr>
                      <m:t>&gt;</m:t>
                    </m:r>
                  </m:oMath>
                </a14:m>
                <a:r>
                  <a:rPr lang="en-US" sz="1800" dirty="0"/>
                  <a:t> 0</a:t>
                </a:r>
              </a:p>
              <a:p>
                <a:pPr marL="0" indent="0">
                  <a:lnSpc>
                    <a:spcPct val="170000"/>
                  </a:lnSpc>
                  <a:buNone/>
                </a:pPr>
                <a:r>
                  <a:rPr lang="en-US" sz="1800" dirty="0"/>
                  <a:t>Note that if we evaluated the same or another parameter with the following contrast </a:t>
                </a:r>
                <a14:m>
                  <m:oMath xmlns:m="http://schemas.openxmlformats.org/officeDocument/2006/math">
                    <m:r>
                      <a:rPr lang="en-GB" sz="1800" i="1">
                        <a:latin typeface="Cambria Math"/>
                      </a:rPr>
                      <m:t>𝑐</m:t>
                    </m:r>
                    <m:r>
                      <a:rPr lang="en-GB" sz="1800" i="1">
                        <a:latin typeface="Cambria Math"/>
                      </a:rPr>
                      <m:t>=</m:t>
                    </m:r>
                    <m:sSup>
                      <m:sSupPr>
                        <m:ctrlPr>
                          <a:rPr lang="en-GB" sz="1800" i="1">
                            <a:latin typeface="Cambria Math" panose="02040503050406030204" pitchFamily="18" charset="0"/>
                          </a:rPr>
                        </m:ctrlPr>
                      </m:sSupPr>
                      <m:e>
                        <m:r>
                          <a:rPr lang="en-GB" sz="1800" i="1">
                            <a:latin typeface="Cambria Math"/>
                          </a:rPr>
                          <m:t>[</m:t>
                        </m:r>
                        <m:r>
                          <a:rPr lang="fr-FR" sz="1800" b="0" i="1" smtClean="0">
                            <a:latin typeface="Cambria Math" panose="02040503050406030204" pitchFamily="18" charset="0"/>
                          </a:rPr>
                          <m:t>−</m:t>
                        </m:r>
                        <m:r>
                          <a:rPr lang="en-GB" sz="1800" i="1">
                            <a:latin typeface="Cambria Math"/>
                          </a:rPr>
                          <m:t>1 0 0 0 </m:t>
                        </m:r>
                        <m:r>
                          <a:rPr lang="fr-FR" sz="1800" i="1">
                            <a:latin typeface="Cambria Math" panose="02040503050406030204" pitchFamily="18" charset="0"/>
                          </a:rPr>
                          <m:t>]</m:t>
                        </m:r>
                      </m:e>
                      <m:sup>
                        <m:r>
                          <a:rPr lang="en-GB" sz="1800" i="1">
                            <a:latin typeface="Cambria Math"/>
                          </a:rPr>
                          <m:t>𝑇</m:t>
                        </m:r>
                      </m:sup>
                    </m:sSup>
                  </m:oMath>
                </a14:m>
                <a:r>
                  <a:rPr lang="en-GB" sz="1800" i="1" dirty="0">
                    <a:latin typeface="Cambria Math"/>
                  </a:rPr>
                  <a:t> </a:t>
                </a:r>
                <a:r>
                  <a:rPr lang="en-GB" sz="1800" dirty="0">
                    <a:latin typeface="Cambria Math"/>
                  </a:rPr>
                  <a:t>the question will change to “</a:t>
                </a:r>
                <a:r>
                  <a:rPr lang="en-GB" sz="1800" dirty="0"/>
                  <a:t>is the contrast of the estimated parameter inferior to zero ?” and the </a:t>
                </a:r>
                <a:r>
                  <a:rPr lang="en-US" sz="1800" dirty="0"/>
                  <a:t>alternative hypothesis will be: H</a:t>
                </a:r>
                <a:r>
                  <a:rPr lang="en-US" sz="1800" baseline="-25000" dirty="0"/>
                  <a:t>1</a:t>
                </a:r>
                <a:r>
                  <a:rPr lang="en-US" sz="1800" dirty="0"/>
                  <a:t> </a:t>
                </a:r>
                <a:r>
                  <a:rPr lang="en-GB" sz="1800" dirty="0"/>
                  <a:t>= </a:t>
                </a:r>
                <a14:m>
                  <m:oMath xmlns:m="http://schemas.openxmlformats.org/officeDocument/2006/math">
                    <m:sSup>
                      <m:sSupPr>
                        <m:ctrlPr>
                          <a:rPr lang="en-GB" sz="1800" i="1">
                            <a:latin typeface="Cambria Math" panose="02040503050406030204" pitchFamily="18" charset="0"/>
                          </a:rPr>
                        </m:ctrlPr>
                      </m:sSupPr>
                      <m:e>
                        <m:r>
                          <a:rPr lang="en-GB" sz="1800" i="1">
                            <a:latin typeface="Cambria Math"/>
                          </a:rPr>
                          <m:t>𝑐</m:t>
                        </m:r>
                      </m:e>
                      <m:sup>
                        <m:r>
                          <a:rPr lang="en-GB" sz="1800" i="1">
                            <a:latin typeface="Cambria Math"/>
                          </a:rPr>
                          <m:t>𝑇</m:t>
                        </m:r>
                      </m:sup>
                    </m:sSup>
                    <m:r>
                      <a:rPr lang="en-GB" sz="1800" i="1">
                        <a:latin typeface="Cambria Math"/>
                        <a:ea typeface="Cambria Math"/>
                      </a:rPr>
                      <m:t>𝛽</m:t>
                    </m:r>
                  </m:oMath>
                </a14:m>
                <a:r>
                  <a:rPr lang="en-US" sz="1800" dirty="0"/>
                  <a:t> &lt; 0</a:t>
                </a:r>
              </a:p>
              <a:p>
                <a:pPr marL="0" indent="0">
                  <a:lnSpc>
                    <a:spcPct val="170000"/>
                  </a:lnSpc>
                  <a:buNone/>
                </a:pPr>
                <a:endParaRPr lang="en-US" sz="1800" dirty="0"/>
              </a:p>
              <a:p>
                <a:pPr>
                  <a:lnSpc>
                    <a:spcPct val="170000"/>
                  </a:lnSpc>
                </a:pPr>
                <a:endParaRPr lang="en-US" sz="1800" dirty="0"/>
              </a:p>
            </p:txBody>
          </p:sp>
        </mc:Choice>
        <mc:Fallback xmlns="">
          <p:sp>
            <p:nvSpPr>
              <p:cNvPr id="38" name="Content Placeholder 2">
                <a:extLst>
                  <a:ext uri="{FF2B5EF4-FFF2-40B4-BE49-F238E27FC236}">
                    <a16:creationId xmlns="" xmlns:a16="http://schemas.microsoft.com/office/drawing/2014/main" xmlns:a14="http://schemas.microsoft.com/office/drawing/2010/main" id="{EFEC707C-29D5-4ABB-AF46-A23CAEB01FE9}"/>
                  </a:ext>
                </a:extLst>
              </p:cNvPr>
              <p:cNvSpPr>
                <a:spLocks noGrp="1" noRot="1" noChangeAspect="1" noMove="1" noResize="1" noEditPoints="1" noAdjustHandles="1" noChangeArrowheads="1" noChangeShapeType="1" noTextEdit="1"/>
              </p:cNvSpPr>
              <p:nvPr>
                <p:ph idx="1"/>
              </p:nvPr>
            </p:nvSpPr>
            <p:spPr>
              <a:xfrm>
                <a:off x="827924" y="1974001"/>
                <a:ext cx="10833243" cy="5234682"/>
              </a:xfrm>
              <a:blipFill rotWithShape="0">
                <a:blip r:embed="rId3"/>
                <a:stretch>
                  <a:fillRect l="-1351" r="-1238"/>
                </a:stretch>
              </a:blipFill>
            </p:spPr>
            <p:txBody>
              <a:bodyPr/>
              <a:lstStyle/>
              <a:p>
                <a:r>
                  <a:rPr lang="en-GB">
                    <a:noFill/>
                  </a:rPr>
                  <a:t> </a:t>
                </a:r>
              </a:p>
            </p:txBody>
          </p:sp>
        </mc:Fallback>
      </mc:AlternateContent>
    </p:spTree>
    <p:extLst>
      <p:ext uri="{BB962C8B-B14F-4D97-AF65-F5344CB8AC3E}">
        <p14:creationId xmlns:p14="http://schemas.microsoft.com/office/powerpoint/2010/main" val="65713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C6B980-0232-40D9-A918-8A6C310CEDBF}"/>
              </a:ext>
            </a:extLst>
          </p:cNvPr>
          <p:cNvSpPr txBox="1">
            <a:spLocks/>
          </p:cNvSpPr>
          <p:nvPr/>
        </p:nvSpPr>
        <p:spPr>
          <a:xfrm>
            <a:off x="719191" y="345051"/>
            <a:ext cx="10941976" cy="11344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dirty="0"/>
              <a:t>Statistical evaluation of the hypothesis </a:t>
            </a:r>
          </a:p>
          <a:p>
            <a:pPr>
              <a:lnSpc>
                <a:spcPct val="120000"/>
              </a:lnSpc>
            </a:pPr>
            <a:r>
              <a:rPr lang="en-GB" sz="3200" dirty="0"/>
              <a:t>Case 1 </a:t>
            </a:r>
            <a:r>
              <a:rPr lang="en-GB" sz="3200" dirty="0">
                <a:sym typeface="Wingdings" panose="05000000000000000000" pitchFamily="2" charset="2"/>
              </a:rPr>
              <a:t> T test </a:t>
            </a:r>
            <a:endParaRPr lang="en-GB" sz="3200" dirty="0"/>
          </a:p>
        </p:txBody>
      </p:sp>
      <p:pic>
        <p:nvPicPr>
          <p:cNvPr id="7" name="Picture 5">
            <a:extLst>
              <a:ext uri="{FF2B5EF4-FFF2-40B4-BE49-F238E27FC236}">
                <a16:creationId xmlns:a16="http://schemas.microsoft.com/office/drawing/2014/main" id="{0169067D-D74B-4429-829F-32C0289B1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693" y="434458"/>
            <a:ext cx="3509738" cy="300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11">
            <a:extLst>
              <a:ext uri="{FF2B5EF4-FFF2-40B4-BE49-F238E27FC236}">
                <a16:creationId xmlns:a16="http://schemas.microsoft.com/office/drawing/2014/main" id="{45BE2041-A243-48BC-8A75-02DFFA817730}"/>
              </a:ext>
            </a:extLst>
          </p:cNvPr>
          <p:cNvSpPr>
            <a:spLocks noChangeArrowheads="1"/>
          </p:cNvSpPr>
          <p:nvPr/>
        </p:nvSpPr>
        <p:spPr bwMode="auto">
          <a:xfrm>
            <a:off x="4108272" y="2856545"/>
            <a:ext cx="2900363" cy="688975"/>
          </a:xfrm>
          <a:prstGeom prst="rect">
            <a:avLst/>
          </a:prstGeom>
          <a:noFill/>
          <a:ln w="25400">
            <a:solidFill>
              <a:schemeClr val="tx1"/>
            </a:solidFill>
            <a:miter lim="800000"/>
            <a:headEnd/>
            <a:tailEnd/>
          </a:ln>
          <a:effectLst/>
        </p:spPr>
        <p:txBody>
          <a:bodyPr anchor="ctr"/>
          <a:lstStyle/>
          <a:p>
            <a:pPr algn="ctr"/>
            <a:r>
              <a:rPr lang="de-DE" dirty="0">
                <a:solidFill>
                  <a:srgbClr val="000000"/>
                </a:solidFill>
                <a:latin typeface="Arial Unicode MS" pitchFamily="34" charset="-128"/>
              </a:rPr>
              <a:t>Q: activation during listening ?</a:t>
            </a:r>
            <a:endParaRPr lang="en-GB" dirty="0">
              <a:solidFill>
                <a:srgbClr val="000000"/>
              </a:solidFill>
              <a:latin typeface="Arial Unicode MS" pitchFamily="34" charset="-128"/>
            </a:endParaRPr>
          </a:p>
        </p:txBody>
      </p:sp>
      <p:sp>
        <p:nvSpPr>
          <p:cNvPr id="9" name="Rectangle 14">
            <a:extLst>
              <a:ext uri="{FF2B5EF4-FFF2-40B4-BE49-F238E27FC236}">
                <a16:creationId xmlns:a16="http://schemas.microsoft.com/office/drawing/2014/main" id="{07718024-FFE4-4459-BBCA-6AD5F876B933}"/>
              </a:ext>
            </a:extLst>
          </p:cNvPr>
          <p:cNvSpPr>
            <a:spLocks noChangeArrowheads="1"/>
          </p:cNvSpPr>
          <p:nvPr/>
        </p:nvSpPr>
        <p:spPr bwMode="auto">
          <a:xfrm>
            <a:off x="985891" y="2292188"/>
            <a:ext cx="2362200" cy="381000"/>
          </a:xfrm>
          <a:prstGeom prst="rect">
            <a:avLst/>
          </a:prstGeom>
          <a:solidFill>
            <a:srgbClr val="33CC33"/>
          </a:solidFill>
          <a:ln w="254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lstStyle/>
          <a:p>
            <a:pPr algn="ctr"/>
            <a:r>
              <a:rPr lang="de-DE" b="1" i="1" dirty="0">
                <a:solidFill>
                  <a:srgbClr val="000000"/>
                </a:solidFill>
                <a:latin typeface="Arial Unicode MS" pitchFamily="34" charset="-128"/>
              </a:rPr>
              <a:t>c</a:t>
            </a:r>
            <a:r>
              <a:rPr lang="en-US" b="1" i="1" baseline="30000" dirty="0">
                <a:solidFill>
                  <a:srgbClr val="000000"/>
                </a:solidFill>
                <a:latin typeface="Arial Unicode MS" pitchFamily="34" charset="-128"/>
              </a:rPr>
              <a:t>T</a:t>
            </a:r>
            <a:r>
              <a:rPr lang="de-DE" b="1" dirty="0">
                <a:solidFill>
                  <a:srgbClr val="000000"/>
                </a:solidFill>
                <a:latin typeface="Arial Unicode MS" pitchFamily="34" charset="-128"/>
              </a:rPr>
              <a:t> = [ </a:t>
            </a:r>
            <a:r>
              <a:rPr lang="en-US" b="1" dirty="0">
                <a:solidFill>
                  <a:srgbClr val="000000"/>
                </a:solidFill>
                <a:latin typeface="Arial Unicode MS" pitchFamily="34" charset="-128"/>
              </a:rPr>
              <a:t>1 0 0 0 0 0 0 0]</a:t>
            </a:r>
            <a:endParaRPr lang="en-GB" b="1" dirty="0">
              <a:solidFill>
                <a:srgbClr val="000000"/>
              </a:solidFill>
              <a:latin typeface="Arial Unicode MS" pitchFamily="34" charset="-128"/>
            </a:endParaRPr>
          </a:p>
        </p:txBody>
      </p:sp>
      <p:sp>
        <p:nvSpPr>
          <p:cNvPr id="10" name="Rectangle 15">
            <a:extLst>
              <a:ext uri="{FF2B5EF4-FFF2-40B4-BE49-F238E27FC236}">
                <a16:creationId xmlns:a16="http://schemas.microsoft.com/office/drawing/2014/main" id="{8CC599CE-35B0-477B-BDA6-B2BF5D2305D2}"/>
              </a:ext>
            </a:extLst>
          </p:cNvPr>
          <p:cNvSpPr>
            <a:spLocks noChangeArrowheads="1"/>
          </p:cNvSpPr>
          <p:nvPr/>
        </p:nvSpPr>
        <p:spPr bwMode="auto">
          <a:xfrm>
            <a:off x="4133957" y="3947908"/>
            <a:ext cx="2900363" cy="688975"/>
          </a:xfrm>
          <a:prstGeom prst="rect">
            <a:avLst/>
          </a:prstGeom>
          <a:noFill/>
          <a:ln w="25400">
            <a:solidFill>
              <a:schemeClr val="tx1"/>
            </a:solidFill>
            <a:miter lim="800000"/>
            <a:headEnd/>
            <a:tailEnd/>
          </a:ln>
          <a:effectLst/>
        </p:spPr>
        <p:txBody>
          <a:bodyPr anchor="ctr"/>
          <a:lstStyle/>
          <a:p>
            <a:r>
              <a:rPr lang="de-DE">
                <a:solidFill>
                  <a:srgbClr val="000000"/>
                </a:solidFill>
                <a:latin typeface="Arial Unicode MS" pitchFamily="34" charset="-128"/>
              </a:rPr>
              <a:t>Null hypothesis:</a:t>
            </a:r>
            <a:endParaRPr lang="en-GB">
              <a:solidFill>
                <a:srgbClr val="000000"/>
              </a:solidFill>
              <a:latin typeface="Arial Unicode MS" pitchFamily="34" charset="-128"/>
            </a:endParaRPr>
          </a:p>
        </p:txBody>
      </p:sp>
      <p:graphicFrame>
        <p:nvGraphicFramePr>
          <p:cNvPr id="11" name="Object 16">
            <a:extLst>
              <a:ext uri="{FF2B5EF4-FFF2-40B4-BE49-F238E27FC236}">
                <a16:creationId xmlns:a16="http://schemas.microsoft.com/office/drawing/2014/main" id="{A250100D-2866-4163-A784-1D8A69EBF298}"/>
              </a:ext>
            </a:extLst>
          </p:cNvPr>
          <p:cNvGraphicFramePr>
            <a:graphicFrameLocks noChangeAspect="1"/>
          </p:cNvGraphicFramePr>
          <p:nvPr>
            <p:extLst/>
          </p:nvPr>
        </p:nvGraphicFramePr>
        <p:xfrm>
          <a:off x="5882669" y="4059525"/>
          <a:ext cx="927100" cy="477838"/>
        </p:xfrm>
        <a:graphic>
          <a:graphicData uri="http://schemas.openxmlformats.org/presentationml/2006/ole">
            <mc:AlternateContent xmlns:mc="http://schemas.openxmlformats.org/markup-compatibility/2006">
              <mc:Choice xmlns:v="urn:schemas-microsoft-com:vml" Requires="v">
                <p:oleObj spid="_x0000_s2050" name="Equation" r:id="rId5" imgW="419040" imgH="215640" progId="Equation.3">
                  <p:embed/>
                </p:oleObj>
              </mc:Choice>
              <mc:Fallback>
                <p:oleObj name="Equation" r:id="rId5" imgW="419040" imgH="215640" progId="Equation.3">
                  <p:embed/>
                  <p:pic>
                    <p:nvPicPr>
                      <p:cNvPr id="11" name="Object 16">
                        <a:extLst>
                          <a:ext uri="{FF2B5EF4-FFF2-40B4-BE49-F238E27FC236}">
                            <a16:creationId xmlns:a16="http://schemas.microsoft.com/office/drawing/2014/main" id="{A250100D-2866-4163-A784-1D8A69EBF2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2669" y="4059525"/>
                        <a:ext cx="92710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21">
            <a:extLst>
              <a:ext uri="{FF2B5EF4-FFF2-40B4-BE49-F238E27FC236}">
                <a16:creationId xmlns:a16="http://schemas.microsoft.com/office/drawing/2014/main" id="{50218165-CB25-47DC-AFBE-E971B52156EF}"/>
              </a:ext>
            </a:extLst>
          </p:cNvPr>
          <p:cNvSpPr>
            <a:spLocks noChangeArrowheads="1"/>
          </p:cNvSpPr>
          <p:nvPr/>
        </p:nvSpPr>
        <p:spPr bwMode="auto">
          <a:xfrm>
            <a:off x="838200" y="1913994"/>
            <a:ext cx="5257800" cy="369332"/>
          </a:xfrm>
          <a:prstGeom prst="rect">
            <a:avLst/>
          </a:prstGeom>
          <a:solidFill>
            <a:schemeClr val="bg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p>
            <a:r>
              <a:rPr lang="de-DE" dirty="0">
                <a:latin typeface="Arial Unicode MS" pitchFamily="34" charset="-128"/>
              </a:rPr>
              <a:t>Passive word listening versus rest</a:t>
            </a:r>
            <a:endParaRPr lang="en-GB" dirty="0">
              <a:latin typeface="Arial Unicode MS" pitchFamily="34" charset="-128"/>
            </a:endParaRPr>
          </a:p>
        </p:txBody>
      </p:sp>
      <p:grpSp>
        <p:nvGrpSpPr>
          <p:cNvPr id="13" name="Group 365">
            <a:extLst>
              <a:ext uri="{FF2B5EF4-FFF2-40B4-BE49-F238E27FC236}">
                <a16:creationId xmlns:a16="http://schemas.microsoft.com/office/drawing/2014/main" id="{54449BFB-5BF3-4CD8-9F05-9E33AEF8A932}"/>
              </a:ext>
            </a:extLst>
          </p:cNvPr>
          <p:cNvGrpSpPr>
            <a:grpSpLocks/>
          </p:cNvGrpSpPr>
          <p:nvPr/>
        </p:nvGrpSpPr>
        <p:grpSpPr bwMode="auto">
          <a:xfrm>
            <a:off x="8520711" y="3687956"/>
            <a:ext cx="2519363" cy="422275"/>
            <a:chOff x="3648" y="2374"/>
            <a:chExt cx="1587" cy="266"/>
          </a:xfrm>
        </p:grpSpPr>
        <p:sp>
          <p:nvSpPr>
            <p:cNvPr id="14" name="Rectangle 36">
              <a:extLst>
                <a:ext uri="{FF2B5EF4-FFF2-40B4-BE49-F238E27FC236}">
                  <a16:creationId xmlns:a16="http://schemas.microsoft.com/office/drawing/2014/main" id="{3BA692B6-6C9C-4B19-BAF2-06727B9ACFA4}"/>
                </a:ext>
              </a:extLst>
            </p:cNvPr>
            <p:cNvSpPr>
              <a:spLocks noChangeArrowheads="1"/>
            </p:cNvSpPr>
            <p:nvPr/>
          </p:nvSpPr>
          <p:spPr bwMode="auto">
            <a:xfrm>
              <a:off x="3648" y="2374"/>
              <a:ext cx="5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latin typeface="Arial Narrow" pitchFamily="34" charset="0"/>
                </a:rPr>
                <a:t>SPMresults:</a:t>
              </a:r>
              <a:endParaRPr lang="en-US" sz="1400"/>
            </a:p>
          </p:txBody>
        </p:sp>
        <p:sp>
          <p:nvSpPr>
            <p:cNvPr id="15" name="Rectangle 38">
              <a:extLst>
                <a:ext uri="{FF2B5EF4-FFF2-40B4-BE49-F238E27FC236}">
                  <a16:creationId xmlns:a16="http://schemas.microsoft.com/office/drawing/2014/main" id="{3489142F-E4B5-4030-AEEB-AD6F68357AF7}"/>
                </a:ext>
              </a:extLst>
            </p:cNvPr>
            <p:cNvSpPr>
              <a:spLocks noChangeArrowheads="1"/>
            </p:cNvSpPr>
            <p:nvPr/>
          </p:nvSpPr>
          <p:spPr bwMode="auto">
            <a:xfrm>
              <a:off x="3648" y="2506"/>
              <a:ext cx="15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dirty="0">
                  <a:latin typeface="Arial Narrow" pitchFamily="34" charset="0"/>
                </a:rPr>
                <a:t>Height threshold T = 3.2057  {p&lt;0.001}</a:t>
              </a:r>
              <a:endParaRPr lang="en-US" sz="1400" dirty="0"/>
            </a:p>
          </p:txBody>
        </p:sp>
      </p:grpSp>
      <p:grpSp>
        <p:nvGrpSpPr>
          <p:cNvPr id="16" name="Group 514">
            <a:extLst>
              <a:ext uri="{FF2B5EF4-FFF2-40B4-BE49-F238E27FC236}">
                <a16:creationId xmlns:a16="http://schemas.microsoft.com/office/drawing/2014/main" id="{92641F89-8FF1-4A4A-B18E-6DDEE2C17052}"/>
              </a:ext>
            </a:extLst>
          </p:cNvPr>
          <p:cNvGrpSpPr>
            <a:grpSpLocks/>
          </p:cNvGrpSpPr>
          <p:nvPr/>
        </p:nvGrpSpPr>
        <p:grpSpPr bwMode="auto">
          <a:xfrm>
            <a:off x="8520711" y="4198957"/>
            <a:ext cx="2907908" cy="1951442"/>
            <a:chOff x="6630" y="2592"/>
            <a:chExt cx="1897" cy="1192"/>
          </a:xfrm>
        </p:grpSpPr>
        <p:sp>
          <p:nvSpPr>
            <p:cNvPr id="17" name="Rectangle 382">
              <a:extLst>
                <a:ext uri="{FF2B5EF4-FFF2-40B4-BE49-F238E27FC236}">
                  <a16:creationId xmlns:a16="http://schemas.microsoft.com/office/drawing/2014/main" id="{185EFE07-CA6D-4539-A65D-5B03121BF609}"/>
                </a:ext>
              </a:extLst>
            </p:cNvPr>
            <p:cNvSpPr>
              <a:spLocks noChangeArrowheads="1"/>
            </p:cNvSpPr>
            <p:nvPr/>
          </p:nvSpPr>
          <p:spPr bwMode="auto">
            <a:xfrm>
              <a:off x="6671" y="2592"/>
              <a:ext cx="43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latin typeface="Arial Narrow" pitchFamily="34" charset="0"/>
                </a:rPr>
                <a:t>voxel-level</a:t>
              </a:r>
              <a:endParaRPr lang="en-US" sz="3600"/>
            </a:p>
          </p:txBody>
        </p:sp>
        <p:sp>
          <p:nvSpPr>
            <p:cNvPr id="18" name="Line 383">
              <a:extLst>
                <a:ext uri="{FF2B5EF4-FFF2-40B4-BE49-F238E27FC236}">
                  <a16:creationId xmlns:a16="http://schemas.microsoft.com/office/drawing/2014/main" id="{F2232834-C049-4633-A75E-C65A32965A59}"/>
                </a:ext>
              </a:extLst>
            </p:cNvPr>
            <p:cNvSpPr>
              <a:spLocks noChangeShapeType="1"/>
            </p:cNvSpPr>
            <p:nvPr/>
          </p:nvSpPr>
          <p:spPr bwMode="auto">
            <a:xfrm flipV="1">
              <a:off x="6672" y="2736"/>
              <a:ext cx="1200"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Rectangle 388">
              <a:extLst>
                <a:ext uri="{FF2B5EF4-FFF2-40B4-BE49-F238E27FC236}">
                  <a16:creationId xmlns:a16="http://schemas.microsoft.com/office/drawing/2014/main" id="{13797634-F43F-4624-B7E9-9C52696DBF55}"/>
                </a:ext>
              </a:extLst>
            </p:cNvPr>
            <p:cNvSpPr>
              <a:spLocks noChangeArrowheads="1"/>
            </p:cNvSpPr>
            <p:nvPr/>
          </p:nvSpPr>
          <p:spPr bwMode="auto">
            <a:xfrm>
              <a:off x="7339" y="2721"/>
              <a:ext cx="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p </a:t>
              </a:r>
              <a:endParaRPr lang="en-US" sz="3600"/>
            </a:p>
          </p:txBody>
        </p:sp>
        <p:sp>
          <p:nvSpPr>
            <p:cNvPr id="20" name="Rectangle 389">
              <a:extLst>
                <a:ext uri="{FF2B5EF4-FFF2-40B4-BE49-F238E27FC236}">
                  <a16:creationId xmlns:a16="http://schemas.microsoft.com/office/drawing/2014/main" id="{A964CAC6-C692-49AE-8E38-E1239DFEE175}"/>
                </a:ext>
              </a:extLst>
            </p:cNvPr>
            <p:cNvSpPr>
              <a:spLocks noChangeArrowheads="1"/>
            </p:cNvSpPr>
            <p:nvPr/>
          </p:nvSpPr>
          <p:spPr bwMode="auto">
            <a:xfrm>
              <a:off x="7403" y="2772"/>
              <a:ext cx="3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dirty="0">
                  <a:solidFill>
                    <a:srgbClr val="000000"/>
                  </a:solidFill>
                  <a:latin typeface="Arial Narrow" pitchFamily="34" charset="0"/>
                </a:rPr>
                <a:t>uncorrected</a:t>
              </a:r>
              <a:endParaRPr lang="en-US" sz="3600" dirty="0"/>
            </a:p>
          </p:txBody>
        </p:sp>
        <p:sp>
          <p:nvSpPr>
            <p:cNvPr id="21" name="Rectangle 390">
              <a:extLst>
                <a:ext uri="{FF2B5EF4-FFF2-40B4-BE49-F238E27FC236}">
                  <a16:creationId xmlns:a16="http://schemas.microsoft.com/office/drawing/2014/main" id="{1104C985-AED3-440D-8561-C84D40091842}"/>
                </a:ext>
              </a:extLst>
            </p:cNvPr>
            <p:cNvSpPr>
              <a:spLocks noChangeArrowheads="1"/>
            </p:cNvSpPr>
            <p:nvPr/>
          </p:nvSpPr>
          <p:spPr bwMode="auto">
            <a:xfrm>
              <a:off x="6711"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T</a:t>
              </a:r>
              <a:endParaRPr lang="en-US" sz="3600"/>
            </a:p>
          </p:txBody>
        </p:sp>
        <p:sp>
          <p:nvSpPr>
            <p:cNvPr id="22" name="Rectangle 391">
              <a:extLst>
                <a:ext uri="{FF2B5EF4-FFF2-40B4-BE49-F238E27FC236}">
                  <a16:creationId xmlns:a16="http://schemas.microsoft.com/office/drawing/2014/main" id="{6F1303EB-764E-47D0-99A4-0955A36968CD}"/>
                </a:ext>
              </a:extLst>
            </p:cNvPr>
            <p:cNvSpPr>
              <a:spLocks noChangeArrowheads="1"/>
            </p:cNvSpPr>
            <p:nvPr/>
          </p:nvSpPr>
          <p:spPr bwMode="auto">
            <a:xfrm>
              <a:off x="7029"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a:t>
              </a:r>
              <a:endParaRPr lang="en-US" sz="3600"/>
            </a:p>
          </p:txBody>
        </p:sp>
        <p:sp>
          <p:nvSpPr>
            <p:cNvPr id="23" name="Rectangle 392">
              <a:extLst>
                <a:ext uri="{FF2B5EF4-FFF2-40B4-BE49-F238E27FC236}">
                  <a16:creationId xmlns:a16="http://schemas.microsoft.com/office/drawing/2014/main" id="{BFE8D4EF-9063-4101-AF5E-9A6AA84E7044}"/>
                </a:ext>
              </a:extLst>
            </p:cNvPr>
            <p:cNvSpPr>
              <a:spLocks noChangeArrowheads="1"/>
            </p:cNvSpPr>
            <p:nvPr/>
          </p:nvSpPr>
          <p:spPr bwMode="auto">
            <a:xfrm>
              <a:off x="7074" y="272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i="1">
                  <a:solidFill>
                    <a:srgbClr val="000000"/>
                  </a:solidFill>
                  <a:latin typeface="Arial Narrow" pitchFamily="34" charset="0"/>
                </a:rPr>
                <a:t>Z</a:t>
              </a:r>
              <a:endParaRPr lang="en-US" sz="3600"/>
            </a:p>
          </p:txBody>
        </p:sp>
        <p:sp>
          <p:nvSpPr>
            <p:cNvPr id="24" name="Rectangle 393">
              <a:extLst>
                <a:ext uri="{FF2B5EF4-FFF2-40B4-BE49-F238E27FC236}">
                  <a16:creationId xmlns:a16="http://schemas.microsoft.com/office/drawing/2014/main" id="{3336B08F-2CB7-4064-86E1-ED930F61CC0A}"/>
                </a:ext>
              </a:extLst>
            </p:cNvPr>
            <p:cNvSpPr>
              <a:spLocks noChangeArrowheads="1"/>
            </p:cNvSpPr>
            <p:nvPr/>
          </p:nvSpPr>
          <p:spPr bwMode="auto">
            <a:xfrm>
              <a:off x="7124" y="2785"/>
              <a:ext cx="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a:solidFill>
                    <a:srgbClr val="000000"/>
                  </a:solidFill>
                  <a:latin typeface="Symbol" pitchFamily="18" charset="2"/>
                </a:rPr>
                <a:t>º</a:t>
              </a:r>
              <a:endParaRPr lang="en-US" sz="3600"/>
            </a:p>
          </p:txBody>
        </p:sp>
        <p:sp>
          <p:nvSpPr>
            <p:cNvPr id="25" name="Rectangle 394">
              <a:extLst>
                <a:ext uri="{FF2B5EF4-FFF2-40B4-BE49-F238E27FC236}">
                  <a16:creationId xmlns:a16="http://schemas.microsoft.com/office/drawing/2014/main" id="{971150DA-DE52-4910-ADEB-09A242A4A9AA}"/>
                </a:ext>
              </a:extLst>
            </p:cNvPr>
            <p:cNvSpPr>
              <a:spLocks noChangeArrowheads="1"/>
            </p:cNvSpPr>
            <p:nvPr/>
          </p:nvSpPr>
          <p:spPr bwMode="auto">
            <a:xfrm>
              <a:off x="7157" y="2729"/>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Arial Narrow" pitchFamily="34" charset="0"/>
                </a:rPr>
                <a:t>)</a:t>
              </a:r>
              <a:endParaRPr lang="en-US" sz="3600"/>
            </a:p>
          </p:txBody>
        </p:sp>
        <p:sp>
          <p:nvSpPr>
            <p:cNvPr id="26" name="Rectangle 395">
              <a:extLst>
                <a:ext uri="{FF2B5EF4-FFF2-40B4-BE49-F238E27FC236}">
                  <a16:creationId xmlns:a16="http://schemas.microsoft.com/office/drawing/2014/main" id="{83A99FB5-1C12-4973-B59D-459C082EC427}"/>
                </a:ext>
              </a:extLst>
            </p:cNvPr>
            <p:cNvSpPr>
              <a:spLocks noChangeArrowheads="1"/>
            </p:cNvSpPr>
            <p:nvPr/>
          </p:nvSpPr>
          <p:spPr bwMode="auto">
            <a:xfrm>
              <a:off x="7968" y="2671"/>
              <a:ext cx="44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Arial Narrow" pitchFamily="34" charset="0"/>
                </a:rPr>
                <a:t>mm </a:t>
              </a:r>
              <a:r>
                <a:rPr lang="en-US" sz="1200" dirty="0" err="1">
                  <a:solidFill>
                    <a:srgbClr val="000000"/>
                  </a:solidFill>
                  <a:latin typeface="Arial Narrow" pitchFamily="34" charset="0"/>
                </a:rPr>
                <a:t>mm</a:t>
              </a:r>
              <a:r>
                <a:rPr lang="en-US" sz="1200" dirty="0">
                  <a:solidFill>
                    <a:srgbClr val="000000"/>
                  </a:solidFill>
                  <a:latin typeface="Arial Narrow" pitchFamily="34" charset="0"/>
                </a:rPr>
                <a:t> </a:t>
              </a:r>
              <a:r>
                <a:rPr lang="en-US" sz="1200" dirty="0" err="1">
                  <a:solidFill>
                    <a:srgbClr val="000000"/>
                  </a:solidFill>
                  <a:latin typeface="Arial Narrow" pitchFamily="34" charset="0"/>
                </a:rPr>
                <a:t>mm</a:t>
              </a:r>
              <a:endParaRPr lang="en-US" sz="3600" dirty="0"/>
            </a:p>
          </p:txBody>
        </p:sp>
        <p:sp>
          <p:nvSpPr>
            <p:cNvPr id="27" name="Line 396">
              <a:extLst>
                <a:ext uri="{FF2B5EF4-FFF2-40B4-BE49-F238E27FC236}">
                  <a16:creationId xmlns:a16="http://schemas.microsoft.com/office/drawing/2014/main" id="{1F98CAC3-D56E-4BE8-B7A3-85D24B57F85F}"/>
                </a:ext>
              </a:extLst>
            </p:cNvPr>
            <p:cNvSpPr>
              <a:spLocks noChangeShapeType="1"/>
            </p:cNvSpPr>
            <p:nvPr/>
          </p:nvSpPr>
          <p:spPr bwMode="auto">
            <a:xfrm flipV="1">
              <a:off x="6672" y="2880"/>
              <a:ext cx="1824" cy="0"/>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Rectangle 404">
              <a:extLst>
                <a:ext uri="{FF2B5EF4-FFF2-40B4-BE49-F238E27FC236}">
                  <a16:creationId xmlns:a16="http://schemas.microsoft.com/office/drawing/2014/main" id="{670B5B78-E81C-419F-9D95-759C2F27F32E}"/>
                </a:ext>
              </a:extLst>
            </p:cNvPr>
            <p:cNvSpPr>
              <a:spLocks noChangeArrowheads="1"/>
            </p:cNvSpPr>
            <p:nvPr/>
          </p:nvSpPr>
          <p:spPr bwMode="auto">
            <a:xfrm>
              <a:off x="6630" y="289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13.94</a:t>
              </a:r>
              <a:endParaRPr lang="en-US" sz="3600"/>
            </a:p>
          </p:txBody>
        </p:sp>
        <p:sp>
          <p:nvSpPr>
            <p:cNvPr id="29" name="Rectangle 405">
              <a:extLst>
                <a:ext uri="{FF2B5EF4-FFF2-40B4-BE49-F238E27FC236}">
                  <a16:creationId xmlns:a16="http://schemas.microsoft.com/office/drawing/2014/main" id="{F9BE7D00-6A1D-45AF-BAC0-45B706739844}"/>
                </a:ext>
              </a:extLst>
            </p:cNvPr>
            <p:cNvSpPr>
              <a:spLocks noChangeArrowheads="1"/>
            </p:cNvSpPr>
            <p:nvPr/>
          </p:nvSpPr>
          <p:spPr bwMode="auto">
            <a:xfrm>
              <a:off x="7009"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Inf</a:t>
              </a:r>
              <a:endParaRPr lang="en-US" sz="3600"/>
            </a:p>
          </p:txBody>
        </p:sp>
        <p:sp>
          <p:nvSpPr>
            <p:cNvPr id="30" name="Rectangle 406">
              <a:extLst>
                <a:ext uri="{FF2B5EF4-FFF2-40B4-BE49-F238E27FC236}">
                  <a16:creationId xmlns:a16="http://schemas.microsoft.com/office/drawing/2014/main" id="{5E5C5BAF-89B6-4043-8F94-CED318A47602}"/>
                </a:ext>
              </a:extLst>
            </p:cNvPr>
            <p:cNvSpPr>
              <a:spLocks noChangeArrowheads="1"/>
            </p:cNvSpPr>
            <p:nvPr/>
          </p:nvSpPr>
          <p:spPr bwMode="auto">
            <a:xfrm>
              <a:off x="7387" y="289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31" name="Rectangle 407">
              <a:extLst>
                <a:ext uri="{FF2B5EF4-FFF2-40B4-BE49-F238E27FC236}">
                  <a16:creationId xmlns:a16="http://schemas.microsoft.com/office/drawing/2014/main" id="{46348169-E77C-44B1-BE1B-121F571C43AD}"/>
                </a:ext>
              </a:extLst>
            </p:cNvPr>
            <p:cNvSpPr>
              <a:spLocks noChangeArrowheads="1"/>
            </p:cNvSpPr>
            <p:nvPr/>
          </p:nvSpPr>
          <p:spPr bwMode="auto">
            <a:xfrm>
              <a:off x="7889" y="289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FF0000"/>
                  </a:solidFill>
                  <a:latin typeface="Courier New" pitchFamily="49" charset="0"/>
                </a:rPr>
                <a:t>-63 -27  15</a:t>
              </a:r>
              <a:endParaRPr lang="en-US" sz="3600"/>
            </a:p>
          </p:txBody>
        </p:sp>
        <p:sp>
          <p:nvSpPr>
            <p:cNvPr id="32" name="Rectangle 410">
              <a:extLst>
                <a:ext uri="{FF2B5EF4-FFF2-40B4-BE49-F238E27FC236}">
                  <a16:creationId xmlns:a16="http://schemas.microsoft.com/office/drawing/2014/main" id="{E7EB25D4-EAC2-4D44-9C1A-E595E19F09E7}"/>
                </a:ext>
              </a:extLst>
            </p:cNvPr>
            <p:cNvSpPr>
              <a:spLocks noChangeArrowheads="1"/>
            </p:cNvSpPr>
            <p:nvPr/>
          </p:nvSpPr>
          <p:spPr bwMode="auto">
            <a:xfrm>
              <a:off x="6630" y="2986"/>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12.04</a:t>
              </a:r>
              <a:endParaRPr lang="en-US" sz="3600"/>
            </a:p>
          </p:txBody>
        </p:sp>
        <p:sp>
          <p:nvSpPr>
            <p:cNvPr id="33" name="Rectangle 411">
              <a:extLst>
                <a:ext uri="{FF2B5EF4-FFF2-40B4-BE49-F238E27FC236}">
                  <a16:creationId xmlns:a16="http://schemas.microsoft.com/office/drawing/2014/main" id="{FFF3D0F6-52F6-4D9D-BFE5-130E02E14063}"/>
                </a:ext>
              </a:extLst>
            </p:cNvPr>
            <p:cNvSpPr>
              <a:spLocks noChangeArrowheads="1"/>
            </p:cNvSpPr>
            <p:nvPr/>
          </p:nvSpPr>
          <p:spPr bwMode="auto">
            <a:xfrm>
              <a:off x="7009"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34" name="Rectangle 412">
              <a:extLst>
                <a:ext uri="{FF2B5EF4-FFF2-40B4-BE49-F238E27FC236}">
                  <a16:creationId xmlns:a16="http://schemas.microsoft.com/office/drawing/2014/main" id="{7BA88434-4EC2-41FC-8A23-BEDF195D6210}"/>
                </a:ext>
              </a:extLst>
            </p:cNvPr>
            <p:cNvSpPr>
              <a:spLocks noChangeArrowheads="1"/>
            </p:cNvSpPr>
            <p:nvPr/>
          </p:nvSpPr>
          <p:spPr bwMode="auto">
            <a:xfrm>
              <a:off x="7387" y="2986"/>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35" name="Rectangle 413">
              <a:extLst>
                <a:ext uri="{FF2B5EF4-FFF2-40B4-BE49-F238E27FC236}">
                  <a16:creationId xmlns:a16="http://schemas.microsoft.com/office/drawing/2014/main" id="{0C4DDB1D-BEC4-4111-B290-32260D44A285}"/>
                </a:ext>
              </a:extLst>
            </p:cNvPr>
            <p:cNvSpPr>
              <a:spLocks noChangeArrowheads="1"/>
            </p:cNvSpPr>
            <p:nvPr/>
          </p:nvSpPr>
          <p:spPr bwMode="auto">
            <a:xfrm>
              <a:off x="7889" y="2986"/>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Courier New" pitchFamily="49" charset="0"/>
                </a:rPr>
                <a:t>-48 -33  12</a:t>
              </a:r>
              <a:endParaRPr lang="en-US" sz="3600" dirty="0"/>
            </a:p>
          </p:txBody>
        </p:sp>
        <p:sp>
          <p:nvSpPr>
            <p:cNvPr id="36" name="Rectangle 416">
              <a:extLst>
                <a:ext uri="{FF2B5EF4-FFF2-40B4-BE49-F238E27FC236}">
                  <a16:creationId xmlns:a16="http://schemas.microsoft.com/office/drawing/2014/main" id="{90F9D41D-9DB3-4D64-98E1-375154E8EA4C}"/>
                </a:ext>
              </a:extLst>
            </p:cNvPr>
            <p:cNvSpPr>
              <a:spLocks noChangeArrowheads="1"/>
            </p:cNvSpPr>
            <p:nvPr/>
          </p:nvSpPr>
          <p:spPr bwMode="auto">
            <a:xfrm>
              <a:off x="6630" y="3073"/>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11.82</a:t>
              </a:r>
              <a:endParaRPr lang="en-US" sz="3600"/>
            </a:p>
          </p:txBody>
        </p:sp>
        <p:sp>
          <p:nvSpPr>
            <p:cNvPr id="37" name="Rectangle 417">
              <a:extLst>
                <a:ext uri="{FF2B5EF4-FFF2-40B4-BE49-F238E27FC236}">
                  <a16:creationId xmlns:a16="http://schemas.microsoft.com/office/drawing/2014/main" id="{94A8FDA7-A23F-4889-ADA3-C666AF07AEC8}"/>
                </a:ext>
              </a:extLst>
            </p:cNvPr>
            <p:cNvSpPr>
              <a:spLocks noChangeArrowheads="1"/>
            </p:cNvSpPr>
            <p:nvPr/>
          </p:nvSpPr>
          <p:spPr bwMode="auto">
            <a:xfrm>
              <a:off x="7009"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39" name="Rectangle 418">
              <a:extLst>
                <a:ext uri="{FF2B5EF4-FFF2-40B4-BE49-F238E27FC236}">
                  <a16:creationId xmlns:a16="http://schemas.microsoft.com/office/drawing/2014/main" id="{4247BBA5-E3A3-4672-9C99-BA1C47F7FD10}"/>
                </a:ext>
              </a:extLst>
            </p:cNvPr>
            <p:cNvSpPr>
              <a:spLocks noChangeArrowheads="1"/>
            </p:cNvSpPr>
            <p:nvPr/>
          </p:nvSpPr>
          <p:spPr bwMode="auto">
            <a:xfrm>
              <a:off x="7387" y="3073"/>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40" name="Rectangle 419">
              <a:extLst>
                <a:ext uri="{FF2B5EF4-FFF2-40B4-BE49-F238E27FC236}">
                  <a16:creationId xmlns:a16="http://schemas.microsoft.com/office/drawing/2014/main" id="{656FC846-4DDF-4ECD-9AC2-84891453505F}"/>
                </a:ext>
              </a:extLst>
            </p:cNvPr>
            <p:cNvSpPr>
              <a:spLocks noChangeArrowheads="1"/>
            </p:cNvSpPr>
            <p:nvPr/>
          </p:nvSpPr>
          <p:spPr bwMode="auto">
            <a:xfrm>
              <a:off x="7889" y="3073"/>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-66 -21   6</a:t>
              </a:r>
              <a:endParaRPr lang="en-US" sz="3600"/>
            </a:p>
          </p:txBody>
        </p:sp>
        <p:sp>
          <p:nvSpPr>
            <p:cNvPr id="41" name="Rectangle 425">
              <a:extLst>
                <a:ext uri="{FF2B5EF4-FFF2-40B4-BE49-F238E27FC236}">
                  <a16:creationId xmlns:a16="http://schemas.microsoft.com/office/drawing/2014/main" id="{A7503900-AE7D-4185-A3C5-EF1B8B574CCF}"/>
                </a:ext>
              </a:extLst>
            </p:cNvPr>
            <p:cNvSpPr>
              <a:spLocks noChangeArrowheads="1"/>
            </p:cNvSpPr>
            <p:nvPr/>
          </p:nvSpPr>
          <p:spPr bwMode="auto">
            <a:xfrm>
              <a:off x="6630" y="3153"/>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13.72</a:t>
              </a:r>
              <a:endParaRPr lang="en-US" sz="3600"/>
            </a:p>
          </p:txBody>
        </p:sp>
        <p:sp>
          <p:nvSpPr>
            <p:cNvPr id="42" name="Rectangle 426">
              <a:extLst>
                <a:ext uri="{FF2B5EF4-FFF2-40B4-BE49-F238E27FC236}">
                  <a16:creationId xmlns:a16="http://schemas.microsoft.com/office/drawing/2014/main" id="{2D6EF938-8D59-4E99-A9F0-002E9D8A6A81}"/>
                </a:ext>
              </a:extLst>
            </p:cNvPr>
            <p:cNvSpPr>
              <a:spLocks noChangeArrowheads="1"/>
            </p:cNvSpPr>
            <p:nvPr/>
          </p:nvSpPr>
          <p:spPr bwMode="auto">
            <a:xfrm>
              <a:off x="7009"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Inf</a:t>
              </a:r>
              <a:endParaRPr lang="en-US" sz="3600"/>
            </a:p>
          </p:txBody>
        </p:sp>
        <p:sp>
          <p:nvSpPr>
            <p:cNvPr id="43" name="Rectangle 427">
              <a:extLst>
                <a:ext uri="{FF2B5EF4-FFF2-40B4-BE49-F238E27FC236}">
                  <a16:creationId xmlns:a16="http://schemas.microsoft.com/office/drawing/2014/main" id="{DAACE0CD-2F20-426E-9DDB-5EFB8E68AFCC}"/>
                </a:ext>
              </a:extLst>
            </p:cNvPr>
            <p:cNvSpPr>
              <a:spLocks noChangeArrowheads="1"/>
            </p:cNvSpPr>
            <p:nvPr/>
          </p:nvSpPr>
          <p:spPr bwMode="auto">
            <a:xfrm>
              <a:off x="7387" y="3153"/>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44" name="Rectangle 428">
              <a:extLst>
                <a:ext uri="{FF2B5EF4-FFF2-40B4-BE49-F238E27FC236}">
                  <a16:creationId xmlns:a16="http://schemas.microsoft.com/office/drawing/2014/main" id="{26462885-EE2C-49A2-8D27-155D89D3CF2A}"/>
                </a:ext>
              </a:extLst>
            </p:cNvPr>
            <p:cNvSpPr>
              <a:spLocks noChangeArrowheads="1"/>
            </p:cNvSpPr>
            <p:nvPr/>
          </p:nvSpPr>
          <p:spPr bwMode="auto">
            <a:xfrm>
              <a:off x="7889" y="3153"/>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57 -21  12</a:t>
              </a:r>
              <a:endParaRPr lang="en-US" sz="3600"/>
            </a:p>
          </p:txBody>
        </p:sp>
        <p:sp>
          <p:nvSpPr>
            <p:cNvPr id="45" name="Rectangle 431">
              <a:extLst>
                <a:ext uri="{FF2B5EF4-FFF2-40B4-BE49-F238E27FC236}">
                  <a16:creationId xmlns:a16="http://schemas.microsoft.com/office/drawing/2014/main" id="{47BFDE88-C3AB-4707-9236-3D8E5E382888}"/>
                </a:ext>
              </a:extLst>
            </p:cNvPr>
            <p:cNvSpPr>
              <a:spLocks noChangeArrowheads="1"/>
            </p:cNvSpPr>
            <p:nvPr/>
          </p:nvSpPr>
          <p:spPr bwMode="auto">
            <a:xfrm>
              <a:off x="6630" y="3246"/>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dirty="0">
                  <a:solidFill>
                    <a:srgbClr val="000000"/>
                  </a:solidFill>
                  <a:latin typeface="Courier New" pitchFamily="49" charset="0"/>
                </a:rPr>
                <a:t> 12.29</a:t>
              </a:r>
              <a:endParaRPr lang="en-US" sz="3600" dirty="0"/>
            </a:p>
          </p:txBody>
        </p:sp>
        <p:sp>
          <p:nvSpPr>
            <p:cNvPr id="46" name="Rectangle 432">
              <a:extLst>
                <a:ext uri="{FF2B5EF4-FFF2-40B4-BE49-F238E27FC236}">
                  <a16:creationId xmlns:a16="http://schemas.microsoft.com/office/drawing/2014/main" id="{2BC8C8DA-4479-4231-8E70-19D1EECC2EBF}"/>
                </a:ext>
              </a:extLst>
            </p:cNvPr>
            <p:cNvSpPr>
              <a:spLocks noChangeArrowheads="1"/>
            </p:cNvSpPr>
            <p:nvPr/>
          </p:nvSpPr>
          <p:spPr bwMode="auto">
            <a:xfrm>
              <a:off x="7009"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Inf</a:t>
              </a:r>
              <a:endParaRPr lang="en-US" sz="3600"/>
            </a:p>
          </p:txBody>
        </p:sp>
        <p:sp>
          <p:nvSpPr>
            <p:cNvPr id="47" name="Rectangle 433">
              <a:extLst>
                <a:ext uri="{FF2B5EF4-FFF2-40B4-BE49-F238E27FC236}">
                  <a16:creationId xmlns:a16="http://schemas.microsoft.com/office/drawing/2014/main" id="{917EE99C-D6BD-4786-A962-45328CC221DB}"/>
                </a:ext>
              </a:extLst>
            </p:cNvPr>
            <p:cNvSpPr>
              <a:spLocks noChangeArrowheads="1"/>
            </p:cNvSpPr>
            <p:nvPr/>
          </p:nvSpPr>
          <p:spPr bwMode="auto">
            <a:xfrm>
              <a:off x="7387" y="3246"/>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48" name="Rectangle 434">
              <a:extLst>
                <a:ext uri="{FF2B5EF4-FFF2-40B4-BE49-F238E27FC236}">
                  <a16:creationId xmlns:a16="http://schemas.microsoft.com/office/drawing/2014/main" id="{C9EBA1B4-ED8F-46DD-AD0E-9B509BE6409C}"/>
                </a:ext>
              </a:extLst>
            </p:cNvPr>
            <p:cNvSpPr>
              <a:spLocks noChangeArrowheads="1"/>
            </p:cNvSpPr>
            <p:nvPr/>
          </p:nvSpPr>
          <p:spPr bwMode="auto">
            <a:xfrm>
              <a:off x="7889" y="3246"/>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63 -12  -3</a:t>
              </a:r>
              <a:endParaRPr lang="en-US" sz="3600"/>
            </a:p>
          </p:txBody>
        </p:sp>
        <p:sp>
          <p:nvSpPr>
            <p:cNvPr id="49" name="Rectangle 437">
              <a:extLst>
                <a:ext uri="{FF2B5EF4-FFF2-40B4-BE49-F238E27FC236}">
                  <a16:creationId xmlns:a16="http://schemas.microsoft.com/office/drawing/2014/main" id="{4004E0DF-5D75-4B65-B926-D7B27F26A665}"/>
                </a:ext>
              </a:extLst>
            </p:cNvPr>
            <p:cNvSpPr>
              <a:spLocks noChangeArrowheads="1"/>
            </p:cNvSpPr>
            <p:nvPr/>
          </p:nvSpPr>
          <p:spPr bwMode="auto">
            <a:xfrm>
              <a:off x="6630" y="3331"/>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9.89</a:t>
              </a:r>
              <a:endParaRPr lang="en-US" sz="3600"/>
            </a:p>
          </p:txBody>
        </p:sp>
        <p:sp>
          <p:nvSpPr>
            <p:cNvPr id="50" name="Rectangle 438">
              <a:extLst>
                <a:ext uri="{FF2B5EF4-FFF2-40B4-BE49-F238E27FC236}">
                  <a16:creationId xmlns:a16="http://schemas.microsoft.com/office/drawing/2014/main" id="{F9939A38-3F38-49A0-B575-37244408779D}"/>
                </a:ext>
              </a:extLst>
            </p:cNvPr>
            <p:cNvSpPr>
              <a:spLocks noChangeArrowheads="1"/>
            </p:cNvSpPr>
            <p:nvPr/>
          </p:nvSpPr>
          <p:spPr bwMode="auto">
            <a:xfrm>
              <a:off x="7009"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7.83</a:t>
              </a:r>
              <a:endParaRPr lang="en-US" sz="3600"/>
            </a:p>
          </p:txBody>
        </p:sp>
        <p:sp>
          <p:nvSpPr>
            <p:cNvPr id="51" name="Rectangle 439">
              <a:extLst>
                <a:ext uri="{FF2B5EF4-FFF2-40B4-BE49-F238E27FC236}">
                  <a16:creationId xmlns:a16="http://schemas.microsoft.com/office/drawing/2014/main" id="{8F2687FB-DC54-466E-869E-8FF6B2A6DA0B}"/>
                </a:ext>
              </a:extLst>
            </p:cNvPr>
            <p:cNvSpPr>
              <a:spLocks noChangeArrowheads="1"/>
            </p:cNvSpPr>
            <p:nvPr/>
          </p:nvSpPr>
          <p:spPr bwMode="auto">
            <a:xfrm>
              <a:off x="7387" y="3331"/>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0.000</a:t>
              </a:r>
              <a:endParaRPr lang="en-US" sz="3600"/>
            </a:p>
          </p:txBody>
        </p:sp>
        <p:sp>
          <p:nvSpPr>
            <p:cNvPr id="52" name="Rectangle 440">
              <a:extLst>
                <a:ext uri="{FF2B5EF4-FFF2-40B4-BE49-F238E27FC236}">
                  <a16:creationId xmlns:a16="http://schemas.microsoft.com/office/drawing/2014/main" id="{05C9EBE0-27F8-4417-B861-A51940608BCC}"/>
                </a:ext>
              </a:extLst>
            </p:cNvPr>
            <p:cNvSpPr>
              <a:spLocks noChangeArrowheads="1"/>
            </p:cNvSpPr>
            <p:nvPr/>
          </p:nvSpPr>
          <p:spPr bwMode="auto">
            <a:xfrm>
              <a:off x="7889" y="3331"/>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latin typeface="Courier New" pitchFamily="49" charset="0"/>
                </a:rPr>
                <a:t> 57 -39   6</a:t>
              </a:r>
              <a:endParaRPr lang="en-US" sz="3600"/>
            </a:p>
          </p:txBody>
        </p:sp>
        <p:sp>
          <p:nvSpPr>
            <p:cNvPr id="53" name="Rectangle 446">
              <a:extLst>
                <a:ext uri="{FF2B5EF4-FFF2-40B4-BE49-F238E27FC236}">
                  <a16:creationId xmlns:a16="http://schemas.microsoft.com/office/drawing/2014/main" id="{A70F99ED-C221-4AA3-8435-34464BBE548A}"/>
                </a:ext>
              </a:extLst>
            </p:cNvPr>
            <p:cNvSpPr>
              <a:spLocks noChangeArrowheads="1"/>
            </p:cNvSpPr>
            <p:nvPr/>
          </p:nvSpPr>
          <p:spPr bwMode="auto">
            <a:xfrm>
              <a:off x="6630" y="3410"/>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7.39</a:t>
              </a:r>
              <a:endParaRPr lang="en-US" sz="3600"/>
            </a:p>
          </p:txBody>
        </p:sp>
        <p:sp>
          <p:nvSpPr>
            <p:cNvPr id="54" name="Rectangle 447">
              <a:extLst>
                <a:ext uri="{FF2B5EF4-FFF2-40B4-BE49-F238E27FC236}">
                  <a16:creationId xmlns:a16="http://schemas.microsoft.com/office/drawing/2014/main" id="{368A107C-A9CB-47A2-973B-490286C96815}"/>
                </a:ext>
              </a:extLst>
            </p:cNvPr>
            <p:cNvSpPr>
              <a:spLocks noChangeArrowheads="1"/>
            </p:cNvSpPr>
            <p:nvPr/>
          </p:nvSpPr>
          <p:spPr bwMode="auto">
            <a:xfrm>
              <a:off x="7009"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6.36</a:t>
              </a:r>
              <a:endParaRPr lang="en-US" sz="3600"/>
            </a:p>
          </p:txBody>
        </p:sp>
        <p:sp>
          <p:nvSpPr>
            <p:cNvPr id="55" name="Rectangle 448">
              <a:extLst>
                <a:ext uri="{FF2B5EF4-FFF2-40B4-BE49-F238E27FC236}">
                  <a16:creationId xmlns:a16="http://schemas.microsoft.com/office/drawing/2014/main" id="{0DB04986-BD36-44C9-8BCF-6EDF712D4894}"/>
                </a:ext>
              </a:extLst>
            </p:cNvPr>
            <p:cNvSpPr>
              <a:spLocks noChangeArrowheads="1"/>
            </p:cNvSpPr>
            <p:nvPr/>
          </p:nvSpPr>
          <p:spPr bwMode="auto">
            <a:xfrm>
              <a:off x="7387" y="3410"/>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56" name="Rectangle 449">
              <a:extLst>
                <a:ext uri="{FF2B5EF4-FFF2-40B4-BE49-F238E27FC236}">
                  <a16:creationId xmlns:a16="http://schemas.microsoft.com/office/drawing/2014/main" id="{E4423A97-A349-4042-B375-E78991341B95}"/>
                </a:ext>
              </a:extLst>
            </p:cNvPr>
            <p:cNvSpPr>
              <a:spLocks noChangeArrowheads="1"/>
            </p:cNvSpPr>
            <p:nvPr/>
          </p:nvSpPr>
          <p:spPr bwMode="auto">
            <a:xfrm>
              <a:off x="7889" y="3410"/>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Courier New" pitchFamily="49" charset="0"/>
                </a:rPr>
                <a:t> 36 -30 -15</a:t>
              </a:r>
              <a:endParaRPr lang="en-US" sz="3600" dirty="0"/>
            </a:p>
          </p:txBody>
        </p:sp>
        <p:sp>
          <p:nvSpPr>
            <p:cNvPr id="57" name="Rectangle 455">
              <a:extLst>
                <a:ext uri="{FF2B5EF4-FFF2-40B4-BE49-F238E27FC236}">
                  <a16:creationId xmlns:a16="http://schemas.microsoft.com/office/drawing/2014/main" id="{7A3CE122-0ED5-4463-945A-DD04ECB7D550}"/>
                </a:ext>
              </a:extLst>
            </p:cNvPr>
            <p:cNvSpPr>
              <a:spLocks noChangeArrowheads="1"/>
            </p:cNvSpPr>
            <p:nvPr/>
          </p:nvSpPr>
          <p:spPr bwMode="auto">
            <a:xfrm>
              <a:off x="6630" y="3497"/>
              <a:ext cx="34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Courier New" pitchFamily="49" charset="0"/>
                </a:rPr>
                <a:t>  6.84</a:t>
              </a:r>
              <a:endParaRPr lang="en-US" sz="3600" dirty="0"/>
            </a:p>
          </p:txBody>
        </p:sp>
        <p:sp>
          <p:nvSpPr>
            <p:cNvPr id="58" name="Rectangle 456">
              <a:extLst>
                <a:ext uri="{FF2B5EF4-FFF2-40B4-BE49-F238E27FC236}">
                  <a16:creationId xmlns:a16="http://schemas.microsoft.com/office/drawing/2014/main" id="{FF57226A-C07D-4FBC-B052-647C590D4E13}"/>
                </a:ext>
              </a:extLst>
            </p:cNvPr>
            <p:cNvSpPr>
              <a:spLocks noChangeArrowheads="1"/>
            </p:cNvSpPr>
            <p:nvPr/>
          </p:nvSpPr>
          <p:spPr bwMode="auto">
            <a:xfrm>
              <a:off x="7009"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5.99</a:t>
              </a:r>
              <a:endParaRPr lang="en-US" sz="3600"/>
            </a:p>
          </p:txBody>
        </p:sp>
        <p:sp>
          <p:nvSpPr>
            <p:cNvPr id="59" name="Rectangle 457">
              <a:extLst>
                <a:ext uri="{FF2B5EF4-FFF2-40B4-BE49-F238E27FC236}">
                  <a16:creationId xmlns:a16="http://schemas.microsoft.com/office/drawing/2014/main" id="{34B4C817-989C-435D-9916-20DBE0788C39}"/>
                </a:ext>
              </a:extLst>
            </p:cNvPr>
            <p:cNvSpPr>
              <a:spLocks noChangeArrowheads="1"/>
            </p:cNvSpPr>
            <p:nvPr/>
          </p:nvSpPr>
          <p:spPr bwMode="auto">
            <a:xfrm>
              <a:off x="7387" y="3497"/>
              <a:ext cx="290"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0" name="Rectangle 458">
              <a:extLst>
                <a:ext uri="{FF2B5EF4-FFF2-40B4-BE49-F238E27FC236}">
                  <a16:creationId xmlns:a16="http://schemas.microsoft.com/office/drawing/2014/main" id="{877218A4-3EC9-44CF-A217-E70793848F83}"/>
                </a:ext>
              </a:extLst>
            </p:cNvPr>
            <p:cNvSpPr>
              <a:spLocks noChangeArrowheads="1"/>
            </p:cNvSpPr>
            <p:nvPr/>
          </p:nvSpPr>
          <p:spPr bwMode="auto">
            <a:xfrm>
              <a:off x="7889" y="3497"/>
              <a:ext cx="63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51   0  48</a:t>
              </a:r>
              <a:endParaRPr lang="en-US" sz="3600"/>
            </a:p>
          </p:txBody>
        </p:sp>
        <p:sp>
          <p:nvSpPr>
            <p:cNvPr id="61" name="Rectangle 464">
              <a:extLst>
                <a:ext uri="{FF2B5EF4-FFF2-40B4-BE49-F238E27FC236}">
                  <a16:creationId xmlns:a16="http://schemas.microsoft.com/office/drawing/2014/main" id="{4C71D62E-34B6-4B13-B761-45F161B8F9F4}"/>
                </a:ext>
              </a:extLst>
            </p:cNvPr>
            <p:cNvSpPr>
              <a:spLocks noChangeArrowheads="1"/>
            </p:cNvSpPr>
            <p:nvPr/>
          </p:nvSpPr>
          <p:spPr bwMode="auto">
            <a:xfrm>
              <a:off x="6630" y="3582"/>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srgbClr val="000000"/>
                  </a:solidFill>
                  <a:latin typeface="Courier New" pitchFamily="49" charset="0"/>
                </a:rPr>
                <a:t>  6.36</a:t>
              </a:r>
              <a:endParaRPr lang="en-US" sz="3600" dirty="0"/>
            </a:p>
          </p:txBody>
        </p:sp>
        <p:sp>
          <p:nvSpPr>
            <p:cNvPr id="62" name="Rectangle 465">
              <a:extLst>
                <a:ext uri="{FF2B5EF4-FFF2-40B4-BE49-F238E27FC236}">
                  <a16:creationId xmlns:a16="http://schemas.microsoft.com/office/drawing/2014/main" id="{76DC47A2-119B-4CBD-88D7-0470BD4281BB}"/>
                </a:ext>
              </a:extLst>
            </p:cNvPr>
            <p:cNvSpPr>
              <a:spLocks noChangeArrowheads="1"/>
            </p:cNvSpPr>
            <p:nvPr/>
          </p:nvSpPr>
          <p:spPr bwMode="auto">
            <a:xfrm>
              <a:off x="7009"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5.65</a:t>
              </a:r>
              <a:endParaRPr lang="en-US" sz="3600"/>
            </a:p>
          </p:txBody>
        </p:sp>
        <p:sp>
          <p:nvSpPr>
            <p:cNvPr id="63" name="Rectangle 466">
              <a:extLst>
                <a:ext uri="{FF2B5EF4-FFF2-40B4-BE49-F238E27FC236}">
                  <a16:creationId xmlns:a16="http://schemas.microsoft.com/office/drawing/2014/main" id="{11A1D799-896C-40E8-93B1-C654C8E7EBBD}"/>
                </a:ext>
              </a:extLst>
            </p:cNvPr>
            <p:cNvSpPr>
              <a:spLocks noChangeArrowheads="1"/>
            </p:cNvSpPr>
            <p:nvPr/>
          </p:nvSpPr>
          <p:spPr bwMode="auto">
            <a:xfrm>
              <a:off x="7387" y="3582"/>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4" name="Rectangle 467">
              <a:extLst>
                <a:ext uri="{FF2B5EF4-FFF2-40B4-BE49-F238E27FC236}">
                  <a16:creationId xmlns:a16="http://schemas.microsoft.com/office/drawing/2014/main" id="{31130D6F-3BBF-4786-9519-800F151A2205}"/>
                </a:ext>
              </a:extLst>
            </p:cNvPr>
            <p:cNvSpPr>
              <a:spLocks noChangeArrowheads="1"/>
            </p:cNvSpPr>
            <p:nvPr/>
          </p:nvSpPr>
          <p:spPr bwMode="auto">
            <a:xfrm>
              <a:off x="7889" y="3582"/>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-63 -54  -3</a:t>
              </a:r>
              <a:endParaRPr lang="en-US" sz="3600"/>
            </a:p>
          </p:txBody>
        </p:sp>
        <p:sp>
          <p:nvSpPr>
            <p:cNvPr id="65" name="Rectangle 473">
              <a:extLst>
                <a:ext uri="{FF2B5EF4-FFF2-40B4-BE49-F238E27FC236}">
                  <a16:creationId xmlns:a16="http://schemas.microsoft.com/office/drawing/2014/main" id="{B7D1041D-00A3-4BC6-8980-77A3700DC514}"/>
                </a:ext>
              </a:extLst>
            </p:cNvPr>
            <p:cNvSpPr>
              <a:spLocks noChangeArrowheads="1"/>
            </p:cNvSpPr>
            <p:nvPr/>
          </p:nvSpPr>
          <p:spPr bwMode="auto">
            <a:xfrm>
              <a:off x="6630" y="3669"/>
              <a:ext cx="3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6.19</a:t>
              </a:r>
              <a:endParaRPr lang="en-US" sz="3600"/>
            </a:p>
          </p:txBody>
        </p:sp>
        <p:sp>
          <p:nvSpPr>
            <p:cNvPr id="66" name="Rectangle 474">
              <a:extLst>
                <a:ext uri="{FF2B5EF4-FFF2-40B4-BE49-F238E27FC236}">
                  <a16:creationId xmlns:a16="http://schemas.microsoft.com/office/drawing/2014/main" id="{8E0172DE-2D75-499A-92D4-A1A489673C0F}"/>
                </a:ext>
              </a:extLst>
            </p:cNvPr>
            <p:cNvSpPr>
              <a:spLocks noChangeArrowheads="1"/>
            </p:cNvSpPr>
            <p:nvPr/>
          </p:nvSpPr>
          <p:spPr bwMode="auto">
            <a:xfrm>
              <a:off x="7009"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 5.53</a:t>
              </a:r>
              <a:endParaRPr lang="en-US" sz="3600"/>
            </a:p>
          </p:txBody>
        </p:sp>
        <p:sp>
          <p:nvSpPr>
            <p:cNvPr id="67" name="Rectangle 475">
              <a:extLst>
                <a:ext uri="{FF2B5EF4-FFF2-40B4-BE49-F238E27FC236}">
                  <a16:creationId xmlns:a16="http://schemas.microsoft.com/office/drawing/2014/main" id="{E952B3FA-AA75-4DCE-B8E0-7F53F87B3EE1}"/>
                </a:ext>
              </a:extLst>
            </p:cNvPr>
            <p:cNvSpPr>
              <a:spLocks noChangeArrowheads="1"/>
            </p:cNvSpPr>
            <p:nvPr/>
          </p:nvSpPr>
          <p:spPr bwMode="auto">
            <a:xfrm>
              <a:off x="7387" y="3669"/>
              <a:ext cx="29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0.000</a:t>
              </a:r>
              <a:endParaRPr lang="en-US" sz="3600"/>
            </a:p>
          </p:txBody>
        </p:sp>
        <p:sp>
          <p:nvSpPr>
            <p:cNvPr id="68" name="Rectangle 476">
              <a:extLst>
                <a:ext uri="{FF2B5EF4-FFF2-40B4-BE49-F238E27FC236}">
                  <a16:creationId xmlns:a16="http://schemas.microsoft.com/office/drawing/2014/main" id="{AA0D05F6-AED8-4187-B161-0B5294DDCB3E}"/>
                </a:ext>
              </a:extLst>
            </p:cNvPr>
            <p:cNvSpPr>
              <a:spLocks noChangeArrowheads="1"/>
            </p:cNvSpPr>
            <p:nvPr/>
          </p:nvSpPr>
          <p:spPr bwMode="auto">
            <a:xfrm>
              <a:off x="7889" y="3669"/>
              <a:ext cx="6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latin typeface="Courier New" pitchFamily="49" charset="0"/>
                </a:rPr>
                <a:t>-30 -33 -18</a:t>
              </a:r>
              <a:endParaRPr lang="en-US" sz="3600"/>
            </a:p>
          </p:txBody>
        </p:sp>
      </p:grpSp>
      <p:grpSp>
        <p:nvGrpSpPr>
          <p:cNvPr id="85" name="Group 80">
            <a:extLst>
              <a:ext uri="{FF2B5EF4-FFF2-40B4-BE49-F238E27FC236}">
                <a16:creationId xmlns:a16="http://schemas.microsoft.com/office/drawing/2014/main" id="{E7C9F8B9-58A8-4342-A18C-8715F9A72F91}"/>
              </a:ext>
            </a:extLst>
          </p:cNvPr>
          <p:cNvGrpSpPr/>
          <p:nvPr/>
        </p:nvGrpSpPr>
        <p:grpSpPr>
          <a:xfrm>
            <a:off x="1102123" y="3486999"/>
            <a:ext cx="1944216" cy="2808312"/>
            <a:chOff x="4206875" y="1087438"/>
            <a:chExt cx="5353050" cy="5581650"/>
          </a:xfrm>
        </p:grpSpPr>
        <p:sp>
          <p:nvSpPr>
            <p:cNvPr id="86" name="Rectangle 114">
              <a:extLst>
                <a:ext uri="{FF2B5EF4-FFF2-40B4-BE49-F238E27FC236}">
                  <a16:creationId xmlns:a16="http://schemas.microsoft.com/office/drawing/2014/main" id="{C289F4B1-FA40-46F0-8B13-4D86BC373973}"/>
                </a:ext>
              </a:extLst>
            </p:cNvPr>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Rectangle 115">
              <a:extLst>
                <a:ext uri="{FF2B5EF4-FFF2-40B4-BE49-F238E27FC236}">
                  <a16:creationId xmlns:a16="http://schemas.microsoft.com/office/drawing/2014/main" id="{AE6A5B27-DE02-435A-8163-CFF1B7C02074}"/>
                </a:ext>
              </a:extLst>
            </p:cNvPr>
            <p:cNvSpPr>
              <a:spLocks noChangeArrowheads="1"/>
            </p:cNvSpPr>
            <p:nvPr/>
          </p:nvSpPr>
          <p:spPr bwMode="auto">
            <a:xfrm>
              <a:off x="4206875" y="1087438"/>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8" name="Picture 116">
              <a:extLst>
                <a:ext uri="{FF2B5EF4-FFF2-40B4-BE49-F238E27FC236}">
                  <a16:creationId xmlns:a16="http://schemas.microsoft.com/office/drawing/2014/main" id="{BCB61311-E78F-4F4E-8FAE-93951840D7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117">
              <a:extLst>
                <a:ext uri="{FF2B5EF4-FFF2-40B4-BE49-F238E27FC236}">
                  <a16:creationId xmlns:a16="http://schemas.microsoft.com/office/drawing/2014/main" id="{BA475FB0-4C55-4506-935B-BD72B94D7D55}"/>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118">
              <a:extLst>
                <a:ext uri="{FF2B5EF4-FFF2-40B4-BE49-F238E27FC236}">
                  <a16:creationId xmlns:a16="http://schemas.microsoft.com/office/drawing/2014/main" id="{630F1C96-140F-44DC-B27C-85B5CDBDBE3C}"/>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119">
              <a:extLst>
                <a:ext uri="{FF2B5EF4-FFF2-40B4-BE49-F238E27FC236}">
                  <a16:creationId xmlns:a16="http://schemas.microsoft.com/office/drawing/2014/main" id="{80E18286-ADD1-4067-9F8E-2C4E55A87EE9}"/>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120">
              <a:extLst>
                <a:ext uri="{FF2B5EF4-FFF2-40B4-BE49-F238E27FC236}">
                  <a16:creationId xmlns:a16="http://schemas.microsoft.com/office/drawing/2014/main" id="{DF187EB5-43B3-4C5C-9042-FDB85ABCB192}"/>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121">
              <a:extLst>
                <a:ext uri="{FF2B5EF4-FFF2-40B4-BE49-F238E27FC236}">
                  <a16:creationId xmlns:a16="http://schemas.microsoft.com/office/drawing/2014/main" id="{6B2ABA22-E842-492C-B84B-595795F828D1}"/>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122">
              <a:extLst>
                <a:ext uri="{FF2B5EF4-FFF2-40B4-BE49-F238E27FC236}">
                  <a16:creationId xmlns:a16="http://schemas.microsoft.com/office/drawing/2014/main" id="{A509395C-2C35-44FA-8146-E2DD18A98F7B}"/>
                </a:ext>
              </a:extLst>
            </p:cNvPr>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123">
              <a:extLst>
                <a:ext uri="{FF2B5EF4-FFF2-40B4-BE49-F238E27FC236}">
                  <a16:creationId xmlns:a16="http://schemas.microsoft.com/office/drawing/2014/main" id="{6E5D6EA8-962A-4C1E-BB87-96591E796270}"/>
                </a:ext>
              </a:extLst>
            </p:cNvPr>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124">
              <a:extLst>
                <a:ext uri="{FF2B5EF4-FFF2-40B4-BE49-F238E27FC236}">
                  <a16:creationId xmlns:a16="http://schemas.microsoft.com/office/drawing/2014/main" id="{EE0E8C74-A968-4FD9-BD50-DE0C6772C5E0}"/>
                </a:ext>
              </a:extLst>
            </p:cNvPr>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25">
              <a:extLst>
                <a:ext uri="{FF2B5EF4-FFF2-40B4-BE49-F238E27FC236}">
                  <a16:creationId xmlns:a16="http://schemas.microsoft.com/office/drawing/2014/main" id="{D36D11BD-0C49-42C4-857D-73DC8B42A1EF}"/>
                </a:ext>
              </a:extLst>
            </p:cNvPr>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98" name="Group 93">
            <a:extLst>
              <a:ext uri="{FF2B5EF4-FFF2-40B4-BE49-F238E27FC236}">
                <a16:creationId xmlns:a16="http://schemas.microsoft.com/office/drawing/2014/main" id="{FBE2B277-6571-4041-A597-1F859721997D}"/>
              </a:ext>
            </a:extLst>
          </p:cNvPr>
          <p:cNvGrpSpPr/>
          <p:nvPr/>
        </p:nvGrpSpPr>
        <p:grpSpPr>
          <a:xfrm>
            <a:off x="970595" y="2914046"/>
            <a:ext cx="2075744" cy="360885"/>
            <a:chOff x="323527" y="3248135"/>
            <a:chExt cx="2075744" cy="360885"/>
          </a:xfrm>
        </p:grpSpPr>
        <p:sp>
          <p:nvSpPr>
            <p:cNvPr id="99" name="Line 518">
              <a:extLst>
                <a:ext uri="{FF2B5EF4-FFF2-40B4-BE49-F238E27FC236}">
                  <a16:creationId xmlns:a16="http://schemas.microsoft.com/office/drawing/2014/main" id="{768D8567-AF65-4C87-82C3-C4537EE2F6B0}"/>
                </a:ext>
              </a:extLst>
            </p:cNvPr>
            <p:cNvSpPr>
              <a:spLocks noChangeShapeType="1"/>
            </p:cNvSpPr>
            <p:nvPr/>
          </p:nvSpPr>
          <p:spPr bwMode="auto">
            <a:xfrm flipV="1">
              <a:off x="441398" y="3248135"/>
              <a:ext cx="0" cy="3608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0" name="Line 521">
              <a:extLst>
                <a:ext uri="{FF2B5EF4-FFF2-40B4-BE49-F238E27FC236}">
                  <a16:creationId xmlns:a16="http://schemas.microsoft.com/office/drawing/2014/main" id="{68E492DC-F817-4DDB-984E-80D4789D8AFB}"/>
                </a:ext>
              </a:extLst>
            </p:cNvPr>
            <p:cNvSpPr>
              <a:spLocks noChangeShapeType="1"/>
            </p:cNvSpPr>
            <p:nvPr/>
          </p:nvSpPr>
          <p:spPr bwMode="auto">
            <a:xfrm flipH="1">
              <a:off x="433863" y="3576062"/>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1" name="Line 522">
              <a:extLst>
                <a:ext uri="{FF2B5EF4-FFF2-40B4-BE49-F238E27FC236}">
                  <a16:creationId xmlns:a16="http://schemas.microsoft.com/office/drawing/2014/main" id="{D8FE684E-3052-44E7-9D3E-D65D9A07A34E}"/>
                </a:ext>
              </a:extLst>
            </p:cNvPr>
            <p:cNvSpPr>
              <a:spLocks noChangeShapeType="1"/>
            </p:cNvSpPr>
            <p:nvPr/>
          </p:nvSpPr>
          <p:spPr bwMode="auto">
            <a:xfrm flipH="1">
              <a:off x="433863" y="3274501"/>
              <a:ext cx="753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2" name="Rectangle 523">
              <a:extLst>
                <a:ext uri="{FF2B5EF4-FFF2-40B4-BE49-F238E27FC236}">
                  <a16:creationId xmlns:a16="http://schemas.microsoft.com/office/drawing/2014/main" id="{1EE1FB9D-92E5-4E69-BC4C-8E395ED5CF05}"/>
                </a:ext>
              </a:extLst>
            </p:cNvPr>
            <p:cNvSpPr>
              <a:spLocks noChangeArrowheads="1"/>
            </p:cNvSpPr>
            <p:nvPr/>
          </p:nvSpPr>
          <p:spPr bwMode="auto">
            <a:xfrm>
              <a:off x="441398" y="3274501"/>
              <a:ext cx="280950" cy="301561"/>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 name="Rectangle 524">
              <a:extLst>
                <a:ext uri="{FF2B5EF4-FFF2-40B4-BE49-F238E27FC236}">
                  <a16:creationId xmlns:a16="http://schemas.microsoft.com/office/drawing/2014/main" id="{1F35CAB6-FD3E-47B0-85D8-24D0A24A62FC}"/>
                </a:ext>
              </a:extLst>
            </p:cNvPr>
            <p:cNvSpPr>
              <a:spLocks noChangeArrowheads="1"/>
            </p:cNvSpPr>
            <p:nvPr/>
          </p:nvSpPr>
          <p:spPr bwMode="auto">
            <a:xfrm>
              <a:off x="441398" y="3274501"/>
              <a:ext cx="280950" cy="30156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4" name="Rectangle 527">
              <a:extLst>
                <a:ext uri="{FF2B5EF4-FFF2-40B4-BE49-F238E27FC236}">
                  <a16:creationId xmlns:a16="http://schemas.microsoft.com/office/drawing/2014/main" id="{320038D3-D562-4773-8ABC-C31F479DC808}"/>
                </a:ext>
              </a:extLst>
            </p:cNvPr>
            <p:cNvSpPr>
              <a:spLocks noChangeArrowheads="1"/>
            </p:cNvSpPr>
            <p:nvPr/>
          </p:nvSpPr>
          <p:spPr bwMode="auto">
            <a:xfrm rot="16200000">
              <a:off x="332302" y="3416507"/>
              <a:ext cx="23894" cy="4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a:solidFill>
                    <a:srgbClr val="000000"/>
                  </a:solidFill>
                  <a:latin typeface="Arial Narrow" pitchFamily="34" charset="0"/>
                </a:rPr>
                <a:t>1</a:t>
              </a:r>
              <a:endParaRPr lang="en-US"/>
            </a:p>
          </p:txBody>
        </p:sp>
        <p:cxnSp>
          <p:nvCxnSpPr>
            <p:cNvPr id="105" name="Straight Connector 100">
              <a:extLst>
                <a:ext uri="{FF2B5EF4-FFF2-40B4-BE49-F238E27FC236}">
                  <a16:creationId xmlns:a16="http://schemas.microsoft.com/office/drawing/2014/main" id="{49AC8168-8296-42F5-850C-CA55079225EF}"/>
                </a:ext>
              </a:extLst>
            </p:cNvPr>
            <p:cNvCxnSpPr/>
            <p:nvPr/>
          </p:nvCxnSpPr>
          <p:spPr>
            <a:xfrm>
              <a:off x="455055" y="3573016"/>
              <a:ext cx="19442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6" name="TextBox 101">
                <a:extLst>
                  <a:ext uri="{FF2B5EF4-FFF2-40B4-BE49-F238E27FC236}">
                    <a16:creationId xmlns:a16="http://schemas.microsoft.com/office/drawing/2014/main" id="{2266F67D-4025-4F62-9959-36688868FA5E}"/>
                  </a:ext>
                </a:extLst>
              </p:cNvPr>
              <p:cNvSpPr txBox="1"/>
              <p:nvPr/>
            </p:nvSpPr>
            <p:spPr>
              <a:xfrm>
                <a:off x="4142635" y="5089885"/>
                <a:ext cx="2268044" cy="1008546"/>
              </a:xfrm>
              <a:prstGeom prst="rect">
                <a:avLst/>
              </a:prstGeom>
              <a:noFill/>
              <a:ln>
                <a:solidFill>
                  <a:schemeClr val="tx1"/>
                </a:solidFill>
              </a:ln>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𝑡</m:t>
                      </m:r>
                      <m:r>
                        <a:rPr lang="en-GB" b="0" i="1" smtClean="0">
                          <a:latin typeface="Cambria Math"/>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a:rPr>
                                <m:t>𝑐</m:t>
                              </m:r>
                            </m:e>
                            <m:sup>
                              <m:r>
                                <a:rPr lang="en-GB" b="0" i="1" smtClean="0">
                                  <a:latin typeface="Cambria Math"/>
                                </a:rPr>
                                <m:t>𝑇</m:t>
                              </m:r>
                            </m:sup>
                          </m:sSup>
                          <m:acc>
                            <m:accPr>
                              <m:chr m:val="̂"/>
                              <m:ctrlPr>
                                <a:rPr lang="en-GB" b="0" i="1" smtClean="0">
                                  <a:latin typeface="Cambria Math" panose="02040503050406030204" pitchFamily="18" charset="0"/>
                                </a:rPr>
                              </m:ctrlPr>
                            </m:accPr>
                            <m:e>
                              <m:r>
                                <a:rPr lang="en-GB" b="0" i="1" smtClean="0">
                                  <a:latin typeface="Cambria Math"/>
                                  <a:ea typeface="Cambria Math"/>
                                </a:rPr>
                                <m:t>𝛽</m:t>
                              </m:r>
                            </m:e>
                          </m:acc>
                        </m:num>
                        <m:den>
                          <m:rad>
                            <m:radPr>
                              <m:degHide m:val="on"/>
                              <m:ctrlPr>
                                <a:rPr lang="en-GB" b="0" i="1" smtClean="0">
                                  <a:latin typeface="Cambria Math" panose="02040503050406030204" pitchFamily="18" charset="0"/>
                                </a:rPr>
                              </m:ctrlPr>
                            </m:radPr>
                            <m:deg/>
                            <m:e>
                              <m:r>
                                <m:rPr>
                                  <m:nor/>
                                </m:rPr>
                                <a:rPr lang="en-GB" b="0" i="0" smtClean="0">
                                  <a:latin typeface="Cambria Math"/>
                                </a:rPr>
                                <m:t>var</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𝑐</m:t>
                                      </m:r>
                                    </m:e>
                                    <m:sup>
                                      <m:r>
                                        <a:rPr lang="en-GB" b="0" i="1" smtClean="0">
                                          <a:latin typeface="Cambria Math"/>
                                        </a:rPr>
                                        <m:t>𝑇</m:t>
                                      </m:r>
                                    </m:sup>
                                  </m:sSup>
                                  <m:acc>
                                    <m:accPr>
                                      <m:chr m:val="̂"/>
                                      <m:ctrlPr>
                                        <a:rPr lang="en-GB" b="0" i="1" smtClean="0">
                                          <a:latin typeface="Cambria Math" panose="02040503050406030204" pitchFamily="18" charset="0"/>
                                        </a:rPr>
                                      </m:ctrlPr>
                                    </m:accPr>
                                    <m:e>
                                      <m:r>
                                        <a:rPr lang="en-GB" b="0" i="1" smtClean="0">
                                          <a:latin typeface="Cambria Math"/>
                                          <a:ea typeface="Cambria Math"/>
                                        </a:rPr>
                                        <m:t>𝛽</m:t>
                                      </m:r>
                                    </m:e>
                                  </m:acc>
                                </m:e>
                              </m:d>
                            </m:e>
                          </m:rad>
                        </m:den>
                      </m:f>
                    </m:oMath>
                  </m:oMathPara>
                </a14:m>
                <a:endParaRPr lang="en-GB" dirty="0"/>
              </a:p>
            </p:txBody>
          </p:sp>
        </mc:Choice>
        <mc:Fallback xmlns="">
          <p:sp>
            <p:nvSpPr>
              <p:cNvPr id="106" name="TextBox 101">
                <a:extLst>
                  <a:ext uri="{FF2B5EF4-FFF2-40B4-BE49-F238E27FC236}">
                    <a16:creationId xmlns:a16="http://schemas.microsoft.com/office/drawing/2014/main" xmlns:a14="http://schemas.microsoft.com/office/drawing/2010/main" xmlns="" id="{2266F67D-4025-4F62-9959-36688868FA5E}"/>
                  </a:ext>
                </a:extLst>
              </p:cNvPr>
              <p:cNvSpPr txBox="1">
                <a:spLocks noRot="1" noChangeAspect="1" noMove="1" noResize="1" noEditPoints="1" noAdjustHandles="1" noChangeArrowheads="1" noChangeShapeType="1" noTextEdit="1"/>
              </p:cNvSpPr>
              <p:nvPr/>
            </p:nvSpPr>
            <p:spPr>
              <a:xfrm>
                <a:off x="4142635" y="5089885"/>
                <a:ext cx="2268044" cy="1008546"/>
              </a:xfrm>
              <a:prstGeom prst="rect">
                <a:avLst/>
              </a:prstGeom>
              <a:blipFill rotWithShape="0">
                <a:blip r:embed="rId8"/>
                <a:stretch>
                  <a:fillRect/>
                </a:stretch>
              </a:blipFill>
              <a:ln>
                <a:solidFill>
                  <a:schemeClr val="tx1"/>
                </a:solidFill>
              </a:ln>
              <a:effectLst/>
            </p:spPr>
            <p:txBody>
              <a:bodyPr/>
              <a:lstStyle/>
              <a:p>
                <a:r>
                  <a:rPr lang="en-GB">
                    <a:noFill/>
                  </a:rPr>
                  <a:t> </a:t>
                </a:r>
              </a:p>
            </p:txBody>
          </p:sp>
        </mc:Fallback>
      </mc:AlternateContent>
    </p:spTree>
    <p:extLst>
      <p:ext uri="{BB962C8B-B14F-4D97-AF65-F5344CB8AC3E}">
        <p14:creationId xmlns:p14="http://schemas.microsoft.com/office/powerpoint/2010/main" val="1456039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Example</a:t>
            </a:r>
            <a:br>
              <a:rPr lang="en-GB" dirty="0"/>
            </a:br>
            <a:endParaRPr lang="en-GB" dirty="0"/>
          </a:p>
        </p:txBody>
      </p:sp>
      <p:sp>
        <p:nvSpPr>
          <p:cNvPr id="3" name="Content Placeholder 2"/>
          <p:cNvSpPr>
            <a:spLocks noGrp="1"/>
          </p:cNvSpPr>
          <p:nvPr>
            <p:ph idx="1"/>
          </p:nvPr>
        </p:nvSpPr>
        <p:spPr>
          <a:xfrm>
            <a:off x="648910" y="1907933"/>
            <a:ext cx="10515600" cy="4351338"/>
          </a:xfrm>
        </p:spPr>
        <p:txBody>
          <a:bodyPr>
            <a:normAutofit/>
          </a:bodyPr>
          <a:lstStyle/>
          <a:p>
            <a:r>
              <a:rPr lang="en-GB" sz="2200" dirty="0">
                <a:solidFill>
                  <a:schemeClr val="tx1"/>
                </a:solidFill>
              </a:rPr>
              <a:t>Event-related experiment with two types of stimuli.</a:t>
            </a:r>
            <a:br>
              <a:rPr lang="en-GB" sz="2200" dirty="0">
                <a:solidFill>
                  <a:schemeClr val="tx1"/>
                </a:solidFill>
              </a:rPr>
            </a:br>
            <a:endParaRPr lang="en-GB" sz="2200" dirty="0">
              <a:solidFill>
                <a:schemeClr val="tx1"/>
              </a:solidFill>
            </a:endParaRPr>
          </a:p>
        </p:txBody>
      </p:sp>
      <p:pic>
        <p:nvPicPr>
          <p:cNvPr id="12" name="Picture 11" descr="A close up of a logo&#10;&#10;Description automatically generated">
            <a:extLst>
              <a:ext uri="{FF2B5EF4-FFF2-40B4-BE49-F238E27FC236}">
                <a16:creationId xmlns:a16="http://schemas.microsoft.com/office/drawing/2014/main" id="{BA6AC50A-960D-AC49-B135-E26417E22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7526" y="2471480"/>
            <a:ext cx="3911165" cy="1330528"/>
          </a:xfrm>
          <a:prstGeom prst="rect">
            <a:avLst/>
          </a:prstGeom>
          <a:ln>
            <a:noFill/>
          </a:ln>
          <a:effectLst>
            <a:softEdge rad="112500"/>
          </a:effectLst>
        </p:spPr>
      </p:pic>
      <p:sp>
        <p:nvSpPr>
          <p:cNvPr id="13" name="Rectangle 12">
            <a:extLst>
              <a:ext uri="{FF2B5EF4-FFF2-40B4-BE49-F238E27FC236}">
                <a16:creationId xmlns:a16="http://schemas.microsoft.com/office/drawing/2014/main" id="{FA8F68CC-5A7D-F648-BF87-A0AA4AF049B4}"/>
              </a:ext>
            </a:extLst>
          </p:cNvPr>
          <p:cNvSpPr/>
          <p:nvPr/>
        </p:nvSpPr>
        <p:spPr>
          <a:xfrm>
            <a:off x="2902041" y="2557281"/>
            <a:ext cx="253093" cy="1036663"/>
          </a:xfrm>
          <a:prstGeom prst="rect">
            <a:avLst/>
          </a:prstGeom>
          <a:solidFill>
            <a:srgbClr val="6DCFE2">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64E863E3-2F42-D04E-9A63-DDC8AB9BD6EC}"/>
              </a:ext>
            </a:extLst>
          </p:cNvPr>
          <p:cNvSpPr/>
          <p:nvPr/>
        </p:nvSpPr>
        <p:spPr>
          <a:xfrm>
            <a:off x="3786561" y="2557281"/>
            <a:ext cx="253093" cy="1036663"/>
          </a:xfrm>
          <a:prstGeom prst="rect">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6" name="Picture 15" descr="A close up of a logo&#10;&#10;Description automatically generated">
            <a:extLst>
              <a:ext uri="{FF2B5EF4-FFF2-40B4-BE49-F238E27FC236}">
                <a16:creationId xmlns:a16="http://schemas.microsoft.com/office/drawing/2014/main" id="{CD098FCC-320F-BA44-BCC6-86ECA9801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526" y="3863165"/>
            <a:ext cx="3049167" cy="741464"/>
          </a:xfrm>
          <a:prstGeom prst="rect">
            <a:avLst/>
          </a:prstGeom>
          <a:ln>
            <a:noFill/>
          </a:ln>
          <a:effectLst>
            <a:softEdge rad="112500"/>
          </a:effectLst>
        </p:spPr>
      </p:pic>
      <p:pic>
        <p:nvPicPr>
          <p:cNvPr id="18" name="Picture 17" descr="A close up of a logo&#10;&#10;Description automatically generated">
            <a:extLst>
              <a:ext uri="{FF2B5EF4-FFF2-40B4-BE49-F238E27FC236}">
                <a16:creationId xmlns:a16="http://schemas.microsoft.com/office/drawing/2014/main" id="{DC5DD714-BDAD-F94C-ACFD-185CA1E75F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7526" y="4693927"/>
            <a:ext cx="3049167" cy="658432"/>
          </a:xfrm>
          <a:prstGeom prst="rect">
            <a:avLst/>
          </a:prstGeom>
          <a:ln>
            <a:noFill/>
          </a:ln>
          <a:effectLst>
            <a:softEdge rad="112500"/>
          </a:effectLst>
        </p:spPr>
      </p:pic>
      <p:pic>
        <p:nvPicPr>
          <p:cNvPr id="20" name="Picture 19" descr="A picture containing sitting&#10;&#10;Description automatically generated">
            <a:extLst>
              <a:ext uri="{FF2B5EF4-FFF2-40B4-BE49-F238E27FC236}">
                <a16:creationId xmlns:a16="http://schemas.microsoft.com/office/drawing/2014/main" id="{79798047-7151-0F4C-A499-861E8CE758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7526" y="5441657"/>
            <a:ext cx="3049167" cy="648430"/>
          </a:xfrm>
          <a:prstGeom prst="rect">
            <a:avLst/>
          </a:prstGeom>
          <a:ln>
            <a:noFill/>
          </a:ln>
          <a:effectLst>
            <a:softEdge rad="112500"/>
          </a:effectLst>
        </p:spPr>
      </p:pic>
      <p:sp>
        <p:nvSpPr>
          <p:cNvPr id="21" name="Rectangle 20">
            <a:extLst>
              <a:ext uri="{FF2B5EF4-FFF2-40B4-BE49-F238E27FC236}">
                <a16:creationId xmlns:a16="http://schemas.microsoft.com/office/drawing/2014/main" id="{8361E940-0B14-324B-AC34-1D16DEE1225E}"/>
              </a:ext>
            </a:extLst>
          </p:cNvPr>
          <p:cNvSpPr/>
          <p:nvPr/>
        </p:nvSpPr>
        <p:spPr>
          <a:xfrm>
            <a:off x="3125254" y="5441657"/>
            <a:ext cx="253093" cy="648430"/>
          </a:xfrm>
          <a:prstGeom prst="rect">
            <a:avLst/>
          </a:prstGeom>
          <a:solidFill>
            <a:srgbClr val="FF000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DFFA0ACF-498B-2B47-B1EC-C240BF5A5897}"/>
              </a:ext>
            </a:extLst>
          </p:cNvPr>
          <p:cNvSpPr/>
          <p:nvPr/>
        </p:nvSpPr>
        <p:spPr>
          <a:xfrm>
            <a:off x="2610904" y="4703929"/>
            <a:ext cx="253093" cy="648430"/>
          </a:xfrm>
          <a:prstGeom prst="rect">
            <a:avLst/>
          </a:prstGeom>
          <a:solidFill>
            <a:schemeClr val="accent1">
              <a:alpha val="4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3" name="Rectangle 22">
            <a:extLst>
              <a:ext uri="{FF2B5EF4-FFF2-40B4-BE49-F238E27FC236}">
                <a16:creationId xmlns:a16="http://schemas.microsoft.com/office/drawing/2014/main" id="{41026686-093C-D94A-9783-0C410180011C}"/>
              </a:ext>
            </a:extLst>
          </p:cNvPr>
          <p:cNvSpPr/>
          <p:nvPr/>
        </p:nvSpPr>
        <p:spPr>
          <a:xfrm rot="5400000">
            <a:off x="3890247" y="1289368"/>
            <a:ext cx="45719" cy="3526770"/>
          </a:xfrm>
          <a:prstGeom prst="rect">
            <a:avLst/>
          </a:prstGeom>
          <a:solidFill>
            <a:srgbClr val="00B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F3B8F969-3AF0-F943-BA58-B951BC861CE3}"/>
              </a:ext>
            </a:extLst>
          </p:cNvPr>
          <p:cNvSpPr/>
          <p:nvPr/>
        </p:nvSpPr>
        <p:spPr>
          <a:xfrm rot="5400000">
            <a:off x="3084559" y="3187670"/>
            <a:ext cx="45719" cy="2299786"/>
          </a:xfrm>
          <a:prstGeom prst="rect">
            <a:avLst/>
          </a:prstGeom>
          <a:solidFill>
            <a:srgbClr val="00B05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TextBox 24">
            <a:extLst>
              <a:ext uri="{FF2B5EF4-FFF2-40B4-BE49-F238E27FC236}">
                <a16:creationId xmlns:a16="http://schemas.microsoft.com/office/drawing/2014/main" id="{F3F3D270-6A69-CF4F-9220-C7F0B86FA6C0}"/>
              </a:ext>
            </a:extLst>
          </p:cNvPr>
          <p:cNvSpPr txBox="1"/>
          <p:nvPr/>
        </p:nvSpPr>
        <p:spPr>
          <a:xfrm>
            <a:off x="6145950" y="2287190"/>
            <a:ext cx="498868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‘In what areas of the brain is there a difference between condition A(</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and B(</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3</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a:t>
            </a:r>
          </a:p>
        </p:txBody>
      </p:sp>
      <p:sp>
        <p:nvSpPr>
          <p:cNvPr id="27" name="TextBox 26">
            <a:extLst>
              <a:ext uri="{FF2B5EF4-FFF2-40B4-BE49-F238E27FC236}">
                <a16:creationId xmlns:a16="http://schemas.microsoft.com/office/drawing/2014/main" id="{4A159973-58FE-5849-8F85-BA8EDF708B0A}"/>
              </a:ext>
            </a:extLst>
          </p:cNvPr>
          <p:cNvSpPr txBox="1"/>
          <p:nvPr/>
        </p:nvSpPr>
        <p:spPr>
          <a:xfrm>
            <a:off x="6174421" y="3328053"/>
            <a:ext cx="4988688" cy="36830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Statistical equivalent: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3</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H</a:t>
            </a:r>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 1, -1]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highlight>
                <a:srgbClr val="FF5B00"/>
              </a:highligh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prstClr val="black">
                    <a:lumMod val="95000"/>
                    <a:lumOff val="5000"/>
                  </a:prstClr>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lumMod val="95000"/>
                    <a:lumOff val="5000"/>
                  </a:prstClr>
                </a:solidFill>
                <a:effectLst/>
                <a:uLnTx/>
                <a:uFillTx/>
                <a:latin typeface="Gill Sans MT" panose="020B0502020104020203"/>
                <a:ea typeface="+mn-ea"/>
                <a:cs typeface="+mn-cs"/>
              </a:rPr>
              <a:t>2</a:t>
            </a:r>
            <a:r>
              <a:rPr kumimoji="0" lang="en-US" sz="2000" b="0" i="0" u="none" strike="noStrike" kern="1200" cap="none" spc="0" normalizeH="0" baseline="0" noProof="0" dirty="0">
                <a:ln>
                  <a:noFill/>
                </a:ln>
                <a:solidFill>
                  <a:prstClr val="black">
                    <a:lumMod val="95000"/>
                    <a:lumOff val="5000"/>
                  </a:prstClr>
                </a:solidFill>
                <a:effectLst/>
                <a:uLnTx/>
                <a:uFillTx/>
                <a:latin typeface="Gill Sans MT" panose="020B0502020104020203"/>
                <a:ea typeface="+mn-ea"/>
                <a:cs typeface="+mn-cs"/>
              </a:rPr>
              <a:t>(1)</a:t>
            </a:r>
            <a:r>
              <a:rPr kumimoji="0" lang="en-US" sz="2000" b="0" i="0" u="none" strike="noStrike" kern="1200" cap="none" spc="0" normalizeH="0" baseline="0" noProof="0" dirty="0">
                <a:ln>
                  <a:noFill/>
                </a:ln>
                <a:solidFill>
                  <a:srgbClr val="FF5B00"/>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&gt; </a:t>
            </a:r>
            <a:r>
              <a:rPr kumimoji="0" lang="el-GR" sz="2000" b="0" i="0" u="none" strike="noStrike" kern="1200" cap="none" spc="0" normalizeH="0" baseline="0" noProof="0" dirty="0">
                <a:ln>
                  <a:noFill/>
                </a:ln>
                <a:solidFill>
                  <a:prstClr val="black">
                    <a:lumMod val="95000"/>
                    <a:lumOff val="5000"/>
                  </a:prstClr>
                </a:solidFill>
                <a:effectLst/>
                <a:uLnTx/>
                <a:uFillTx/>
                <a:latin typeface="Corbel" panose="020B0503020204020204" pitchFamily="34" charset="0"/>
                <a:ea typeface="+mn-ea"/>
                <a:cs typeface="+mn-cs"/>
              </a:rPr>
              <a:t>β</a:t>
            </a:r>
            <a:r>
              <a:rPr kumimoji="0" lang="en-GB" sz="2000" b="0" i="0" u="none" strike="noStrike" kern="1200" cap="none" spc="0" normalizeH="0" baseline="-25000" noProof="0" dirty="0">
                <a:ln>
                  <a:noFill/>
                </a:ln>
                <a:solidFill>
                  <a:prstClr val="black">
                    <a:lumMod val="95000"/>
                    <a:lumOff val="5000"/>
                  </a:prstClr>
                </a:solidFill>
                <a:effectLst/>
                <a:uLnTx/>
                <a:uFillTx/>
                <a:latin typeface="Gill Sans MT" panose="020B0502020104020203"/>
                <a:ea typeface="+mn-ea"/>
                <a:cs typeface="+mn-cs"/>
              </a:rPr>
              <a:t>3</a:t>
            </a:r>
            <a:r>
              <a:rPr kumimoji="0" lang="en-US" sz="2000" b="0" i="0" u="none" strike="noStrike" kern="1200" cap="none" spc="0" normalizeH="0" baseline="0" noProof="0" dirty="0">
                <a:ln>
                  <a:noFill/>
                </a:ln>
                <a:solidFill>
                  <a:prstClr val="black">
                    <a:lumMod val="95000"/>
                    <a:lumOff val="5000"/>
                  </a:prstClr>
                </a:solidFill>
                <a:effectLst/>
                <a:uLnTx/>
                <a:uFillTx/>
                <a:latin typeface="Gill Sans MT" panose="020B0502020104020203"/>
                <a:ea typeface="+mn-ea"/>
                <a:cs typeface="+mn-cs"/>
              </a:rPr>
              <a:t>(-1) </a:t>
            </a: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8107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p:tgtEl>
                                          <p:spTgt spid="23"/>
                                        </p:tgtEl>
                                        <p:attrNameLst>
                                          <p:attrName>ppt_y</p:attrName>
                                        </p:attrNameLst>
                                      </p:cBhvr>
                                      <p:tavLst>
                                        <p:tav tm="0">
                                          <p:val>
                                            <p:strVal val="#ppt_y+#ppt_h*1.125000"/>
                                          </p:val>
                                        </p:tav>
                                        <p:tav tm="100000">
                                          <p:val>
                                            <p:strVal val="#ppt_y"/>
                                          </p:val>
                                        </p:tav>
                                      </p:tavLst>
                                    </p:anim>
                                    <p:animEffect transition="in" filter="wipe(up)">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1" grpId="0" animBg="1"/>
      <p:bldP spid="22" grpId="0" animBg="1"/>
      <p:bldP spid="23" grpId="0" animBg="1"/>
      <p:bldP spid="24" grpId="0" animBg="1"/>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1D7F-36BF-4FE0-8B6E-D2638BCE4076}"/>
              </a:ext>
            </a:extLst>
          </p:cNvPr>
          <p:cNvSpPr>
            <a:spLocks noGrp="1"/>
          </p:cNvSpPr>
          <p:nvPr>
            <p:ph type="title"/>
          </p:nvPr>
        </p:nvSpPr>
        <p:spPr>
          <a:xfrm>
            <a:off x="6682145" y="1317735"/>
            <a:ext cx="5127172" cy="1485900"/>
          </a:xfrm>
        </p:spPr>
        <p:txBody>
          <a:bodyPr>
            <a:normAutofit/>
          </a:bodyPr>
          <a:lstStyle/>
          <a:p>
            <a:r>
              <a:rPr lang="en-US" dirty="0">
                <a:solidFill>
                  <a:schemeClr val="tx1"/>
                </a:solidFill>
              </a:rPr>
              <a:t>First level (single subject) analysis</a:t>
            </a:r>
            <a:endParaRPr lang="en-GB" dirty="0">
              <a:solidFill>
                <a:schemeClr val="tx1"/>
              </a:solidFill>
            </a:endParaRPr>
          </a:p>
        </p:txBody>
      </p:sp>
      <p:sp>
        <p:nvSpPr>
          <p:cNvPr id="11"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E741C64-CF7F-4FBE-BB44-D497E9A98DC3}"/>
              </a:ext>
            </a:extLst>
          </p:cNvPr>
          <p:cNvPicPr>
            <a:picLocks noChangeAspect="1"/>
          </p:cNvPicPr>
          <p:nvPr/>
        </p:nvPicPr>
        <p:blipFill>
          <a:blip r:embed="rId3"/>
          <a:stretch>
            <a:fillRect/>
          </a:stretch>
        </p:blipFill>
        <p:spPr>
          <a:xfrm>
            <a:off x="1023562" y="1317735"/>
            <a:ext cx="5071256" cy="3902489"/>
          </a:xfrm>
          <a:prstGeom prst="rect">
            <a:avLst/>
          </a:prstGeom>
        </p:spPr>
      </p:pic>
      <p:sp>
        <p:nvSpPr>
          <p:cNvPr id="3" name="Content Placeholder 2">
            <a:extLst>
              <a:ext uri="{FF2B5EF4-FFF2-40B4-BE49-F238E27FC236}">
                <a16:creationId xmlns:a16="http://schemas.microsoft.com/office/drawing/2014/main" id="{8222E40A-0901-412E-A743-89929CDD1183}"/>
              </a:ext>
            </a:extLst>
          </p:cNvPr>
          <p:cNvSpPr>
            <a:spLocks noGrp="1"/>
          </p:cNvSpPr>
          <p:nvPr>
            <p:ph idx="1"/>
          </p:nvPr>
        </p:nvSpPr>
        <p:spPr>
          <a:xfrm>
            <a:off x="6682145" y="3172120"/>
            <a:ext cx="5127172" cy="3581400"/>
          </a:xfrm>
        </p:spPr>
        <p:txBody>
          <a:bodyPr>
            <a:normAutofit/>
          </a:bodyPr>
          <a:lstStyle/>
          <a:p>
            <a:pPr marL="0" indent="0">
              <a:buNone/>
            </a:pPr>
            <a:r>
              <a:rPr lang="en-US" dirty="0">
                <a:solidFill>
                  <a:schemeClr val="tx1"/>
                </a:solidFill>
              </a:rPr>
              <a:t>Model of relationship between time-varying </a:t>
            </a:r>
            <a:r>
              <a:rPr lang="en-US" b="1" dirty="0">
                <a:solidFill>
                  <a:schemeClr val="tx1"/>
                </a:solidFill>
              </a:rPr>
              <a:t>BOLD MRI signal </a:t>
            </a:r>
            <a:r>
              <a:rPr lang="en-US" dirty="0">
                <a:solidFill>
                  <a:schemeClr val="tx1"/>
                </a:solidFill>
              </a:rPr>
              <a:t>and </a:t>
            </a:r>
            <a:r>
              <a:rPr lang="en-US" b="1" dirty="0">
                <a:solidFill>
                  <a:schemeClr val="tx1"/>
                </a:solidFill>
              </a:rPr>
              <a:t>expected response</a:t>
            </a:r>
            <a:r>
              <a:rPr lang="en-US" dirty="0">
                <a:solidFill>
                  <a:schemeClr val="tx1"/>
                </a:solidFill>
              </a:rPr>
              <a:t> induced by task stimuli</a:t>
            </a:r>
          </a:p>
          <a:p>
            <a:pPr marL="0" indent="0">
              <a:buNone/>
            </a:pPr>
            <a:r>
              <a:rPr lang="en-US" dirty="0">
                <a:solidFill>
                  <a:schemeClr val="tx1"/>
                </a:solidFill>
                <a:sym typeface="Wingdings" panose="05000000000000000000" pitchFamily="2" charset="2"/>
              </a:rPr>
              <a:t> First level: </a:t>
            </a:r>
            <a:r>
              <a:rPr lang="en-US" dirty="0">
                <a:solidFill>
                  <a:schemeClr val="tx1"/>
                </a:solidFill>
              </a:rPr>
              <a:t>in </a:t>
            </a:r>
            <a:r>
              <a:rPr lang="en-US" b="1" dirty="0">
                <a:solidFill>
                  <a:schemeClr val="tx1"/>
                </a:solidFill>
              </a:rPr>
              <a:t>each voxel </a:t>
            </a:r>
            <a:r>
              <a:rPr lang="en-US" dirty="0">
                <a:solidFill>
                  <a:schemeClr val="tx1"/>
                </a:solidFill>
              </a:rPr>
              <a:t>for </a:t>
            </a:r>
            <a:r>
              <a:rPr lang="en-US" b="1" dirty="0">
                <a:solidFill>
                  <a:schemeClr val="tx1"/>
                </a:solidFill>
              </a:rPr>
              <a:t>single subjects</a:t>
            </a:r>
            <a:endParaRPr lang="en-GB" b="1" dirty="0">
              <a:solidFill>
                <a:schemeClr val="tx1"/>
              </a:solidFill>
            </a:endParaRPr>
          </a:p>
        </p:txBody>
      </p:sp>
      <p:sp>
        <p:nvSpPr>
          <p:cNvPr id="5" name="TextBox 4">
            <a:extLst>
              <a:ext uri="{FF2B5EF4-FFF2-40B4-BE49-F238E27FC236}">
                <a16:creationId xmlns:a16="http://schemas.microsoft.com/office/drawing/2014/main" id="{BA2B3453-6DAC-460F-ADBE-3BE2D6247E3D}"/>
              </a:ext>
            </a:extLst>
          </p:cNvPr>
          <p:cNvSpPr txBox="1"/>
          <p:nvPr/>
        </p:nvSpPr>
        <p:spPr>
          <a:xfrm>
            <a:off x="1023562" y="5401558"/>
            <a:ext cx="4660801" cy="646331"/>
          </a:xfrm>
          <a:prstGeom prst="rect">
            <a:avLst/>
          </a:prstGeom>
          <a:noFill/>
        </p:spPr>
        <p:txBody>
          <a:bodyPr wrap="square" rtlCol="0">
            <a:spAutoFit/>
          </a:bodyPr>
          <a:lstStyle/>
          <a:p>
            <a:r>
              <a:rPr lang="it-IT" sz="1200" dirty="0"/>
              <a:t>From http://www.mlnl.cs.ucl.ac.uk/pronto/course_slides_2018/ExtractingFeatures_fMRI_2018.pdf</a:t>
            </a:r>
            <a:endParaRPr lang="en-GB" sz="1200" dirty="0"/>
          </a:p>
        </p:txBody>
      </p:sp>
    </p:spTree>
    <p:extLst>
      <p:ext uri="{BB962C8B-B14F-4D97-AF65-F5344CB8AC3E}">
        <p14:creationId xmlns:p14="http://schemas.microsoft.com/office/powerpoint/2010/main" val="103183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T-test</a:t>
            </a:r>
            <a:br>
              <a:rPr lang="en-GB" dirty="0"/>
            </a:b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793455"/>
                <a:ext cx="10737715" cy="4351338"/>
              </a:xfrm>
            </p:spPr>
            <p:txBody>
              <a:bodyPr>
                <a:normAutofit/>
              </a:bodyPr>
              <a:lstStyle/>
              <a:p>
                <a:r>
                  <a:rPr lang="en-GB" dirty="0">
                    <a:solidFill>
                      <a:schemeClr val="tx1"/>
                    </a:solidFill>
                  </a:rPr>
                  <a:t>You can test the assumption that the activation in event 1(</a:t>
                </a:r>
                <a14:m>
                  <m:oMath xmlns:m="http://schemas.openxmlformats.org/officeDocument/2006/math">
                    <m:r>
                      <a:rPr lang="en-GB" i="1">
                        <a:solidFill>
                          <a:schemeClr val="tx1"/>
                        </a:solidFill>
                        <a:latin typeface="Cambria Math" panose="02040503050406030204" pitchFamily="18" charset="0"/>
                      </a:rPr>
                      <m:t>𝛽</m:t>
                    </m:r>
                    <m:r>
                      <a:rPr lang="en-GB" b="0" i="1" baseline="-25000" smtClean="0">
                        <a:solidFill>
                          <a:schemeClr val="tx1"/>
                        </a:solidFill>
                        <a:latin typeface="Cambria Math" panose="02040503050406030204" pitchFamily="18" charset="0"/>
                      </a:rPr>
                      <m:t>1</m:t>
                    </m:r>
                  </m:oMath>
                </a14:m>
                <a:r>
                  <a:rPr lang="en-GB" dirty="0">
                    <a:solidFill>
                      <a:schemeClr val="tx1"/>
                    </a:solidFill>
                  </a:rPr>
                  <a:t>) significantly greater than in event 2(</a:t>
                </a:r>
                <a14:m>
                  <m:oMath xmlns:m="http://schemas.openxmlformats.org/officeDocument/2006/math">
                    <m:r>
                      <a:rPr lang="en-GB" i="1">
                        <a:solidFill>
                          <a:schemeClr val="tx1"/>
                        </a:solidFill>
                        <a:latin typeface="Cambria Math" panose="02040503050406030204" pitchFamily="18" charset="0"/>
                      </a:rPr>
                      <m:t>𝛽</m:t>
                    </m:r>
                  </m:oMath>
                </a14:m>
                <a:r>
                  <a:rPr lang="en-GB" baseline="-25000" dirty="0">
                    <a:solidFill>
                      <a:schemeClr val="tx1"/>
                    </a:solidFill>
                  </a:rPr>
                  <a:t>2</a:t>
                </a:r>
                <a:r>
                  <a:rPr lang="en-GB" dirty="0">
                    <a:solidFill>
                      <a:schemeClr val="tx1"/>
                    </a:solidFill>
                  </a:rPr>
                  <a:t>). This means that your Null/Experimental</a:t>
                </a:r>
                <a:br>
                  <a:rPr lang="en-GB" dirty="0">
                    <a:solidFill>
                      <a:schemeClr val="tx1"/>
                    </a:solidFill>
                  </a:rPr>
                </a:br>
                <a:r>
                  <a:rPr lang="en-GB" dirty="0">
                    <a:solidFill>
                      <a:schemeClr val="tx1"/>
                    </a:solidFill>
                  </a:rPr>
                  <a:t>hypothesis would look like this </a:t>
                </a:r>
              </a:p>
              <a:p>
                <a:pPr lvl="5"/>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pPr marL="0" indent="0">
                  <a:buNone/>
                </a:pPr>
                <a:endParaRPr lang="en-GB" dirty="0">
                  <a:solidFill>
                    <a:schemeClr val="tx1"/>
                  </a:solidFill>
                </a:endParaRPr>
              </a:p>
              <a:p>
                <a:endParaRPr lang="en-GB" dirty="0">
                  <a:solidFill>
                    <a:schemeClr val="tx1"/>
                  </a:solidFill>
                </a:endParaRPr>
              </a:p>
              <a:p>
                <a:pPr marL="0" indent="0">
                  <a:buNone/>
                </a:pPr>
                <a:br>
                  <a:rPr lang="en-GB" dirty="0">
                    <a:solidFill>
                      <a:schemeClr val="tx1"/>
                    </a:solidFill>
                  </a:rPr>
                </a:br>
                <a:br>
                  <a:rPr lang="en-GB" dirty="0">
                    <a:solidFill>
                      <a:schemeClr val="tx1"/>
                    </a:solidFill>
                  </a:rPr>
                </a:br>
                <a:endParaRPr lang="en-GB" dirty="0">
                  <a:solidFill>
                    <a:schemeClr val="tx1"/>
                  </a:solidFill>
                </a:endParaRPr>
              </a:p>
              <a:p>
                <a:endParaRPr lang="en-GB"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793455"/>
                <a:ext cx="10737715" cy="4351338"/>
              </a:xfrm>
              <a:blipFill rotWithShape="0">
                <a:blip r:embed="rId3"/>
                <a:stretch>
                  <a:fillRect l="-568" t="-1401" r="-625"/>
                </a:stretch>
              </a:blipFill>
            </p:spPr>
            <p:txBody>
              <a:bodyPr/>
              <a:lstStyle/>
              <a:p>
                <a:r>
                  <a:rPr lang="en-GB">
                    <a:noFill/>
                  </a:rPr>
                  <a:t> </a:t>
                </a:r>
              </a:p>
            </p:txBody>
          </p:sp>
        </mc:Fallback>
      </mc:AlternateContent>
      <p:sp>
        <p:nvSpPr>
          <p:cNvPr id="8" name="Rectangle 16"/>
          <p:cNvSpPr>
            <a:spLocks noChangeArrowheads="1"/>
          </p:cNvSpPr>
          <p:nvPr/>
        </p:nvSpPr>
        <p:spPr bwMode="auto">
          <a:xfrm>
            <a:off x="10122892" y="2827113"/>
            <a:ext cx="1274763" cy="920750"/>
          </a:xfrm>
          <a:prstGeom prst="rect">
            <a:avLst/>
          </a:prstGeom>
          <a:noFill/>
          <a:ln w="9525">
            <a:noFill/>
            <a:miter lim="800000"/>
            <a:headEnd/>
            <a:tailEnd/>
          </a:ln>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7030A0"/>
                </a:solidFill>
                <a:effectLst/>
                <a:uLnTx/>
                <a:uFillTx/>
                <a:latin typeface="Gill Sans MT" panose="020B0502020104020203"/>
                <a:ea typeface="+mn-ea"/>
                <a:cs typeface="+mn-cs"/>
              </a:rPr>
              <a:t>contrast</a:t>
            </a: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 of</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estimated</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parameters</a:t>
            </a:r>
          </a:p>
        </p:txBody>
      </p:sp>
      <p:sp>
        <p:nvSpPr>
          <p:cNvPr id="9" name="Rectangle 15"/>
          <p:cNvSpPr>
            <a:spLocks noChangeArrowheads="1"/>
          </p:cNvSpPr>
          <p:nvPr/>
        </p:nvSpPr>
        <p:spPr bwMode="auto">
          <a:xfrm>
            <a:off x="9174211" y="3615159"/>
            <a:ext cx="568325" cy="396875"/>
          </a:xfrm>
          <a:prstGeom prst="rect">
            <a:avLst/>
          </a:prstGeom>
          <a:noFill/>
          <a:ln w="9525">
            <a:noFill/>
            <a:miter lim="800000"/>
            <a:headEnd/>
            <a:tailEnd/>
          </a:ln>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Times New Roman" pitchFamily="18" charset="0"/>
                <a:ea typeface="+mn-ea"/>
                <a:cs typeface="+mn-cs"/>
              </a:rPr>
              <a:t>T</a:t>
            </a:r>
            <a:r>
              <a:rPr kumimoji="0" lang="en-GB" sz="2000" b="1" i="0" u="none" strike="noStrike" kern="1200" cap="none" spc="0" normalizeH="0" baseline="0" noProof="0" dirty="0">
                <a:ln>
                  <a:noFill/>
                </a:ln>
                <a:solidFill>
                  <a:srgbClr val="7030A0"/>
                </a:solidFill>
                <a:effectLst/>
                <a:uLnTx/>
                <a:uFillTx/>
                <a:latin typeface="Gill Sans MT" panose="020B0502020104020203"/>
                <a:ea typeface="+mn-ea"/>
                <a:cs typeface="+mn-cs"/>
              </a:rPr>
              <a:t> =</a:t>
            </a: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
        <p:nvSpPr>
          <p:cNvPr id="10" name="Line 18"/>
          <p:cNvSpPr>
            <a:spLocks noChangeShapeType="1"/>
          </p:cNvSpPr>
          <p:nvPr/>
        </p:nvSpPr>
        <p:spPr bwMode="auto">
          <a:xfrm flipV="1">
            <a:off x="10083769" y="3813596"/>
            <a:ext cx="1295400" cy="3175"/>
          </a:xfrm>
          <a:prstGeom prst="line">
            <a:avLst/>
          </a:prstGeom>
          <a:noFill/>
          <a:ln w="25400">
            <a:solidFill>
              <a:srgbClr val="7030A0"/>
            </a:solidFill>
            <a:round/>
            <a:headEnd type="none" w="sm" len="sm"/>
            <a:tailEnd type="none" w="sm" len="sm"/>
          </a:ln>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1" name="Freeform 19"/>
          <p:cNvSpPr>
            <a:spLocks/>
          </p:cNvSpPr>
          <p:nvPr/>
        </p:nvSpPr>
        <p:spPr bwMode="auto">
          <a:xfrm>
            <a:off x="9962582" y="3924035"/>
            <a:ext cx="1568450" cy="577850"/>
          </a:xfrm>
          <a:custGeom>
            <a:avLst/>
            <a:gdLst>
              <a:gd name="T0" fmla="*/ 0 w 1070"/>
              <a:gd name="T1" fmla="*/ 245 h 364"/>
              <a:gd name="T2" fmla="*/ 61 w 1070"/>
              <a:gd name="T3" fmla="*/ 363 h 364"/>
              <a:gd name="T4" fmla="*/ 61 w 1070"/>
              <a:gd name="T5" fmla="*/ 0 h 364"/>
              <a:gd name="T6" fmla="*/ 538 w 1070"/>
              <a:gd name="T7" fmla="*/ 0 h 364"/>
              <a:gd name="T8" fmla="*/ 564 w 1070"/>
              <a:gd name="T9" fmla="*/ 54 h 364"/>
              <a:gd name="T10" fmla="*/ 0 60000 65536"/>
              <a:gd name="T11" fmla="*/ 0 60000 65536"/>
              <a:gd name="T12" fmla="*/ 0 60000 65536"/>
              <a:gd name="T13" fmla="*/ 0 60000 65536"/>
              <a:gd name="T14" fmla="*/ 0 60000 65536"/>
              <a:gd name="T15" fmla="*/ 0 w 1070"/>
              <a:gd name="T16" fmla="*/ 0 h 364"/>
              <a:gd name="T17" fmla="*/ 1070 w 1070"/>
              <a:gd name="T18" fmla="*/ 364 h 364"/>
            </a:gdLst>
            <a:ahLst/>
            <a:cxnLst>
              <a:cxn ang="T10">
                <a:pos x="T0" y="T1"/>
              </a:cxn>
              <a:cxn ang="T11">
                <a:pos x="T2" y="T3"/>
              </a:cxn>
              <a:cxn ang="T12">
                <a:pos x="T4" y="T5"/>
              </a:cxn>
              <a:cxn ang="T13">
                <a:pos x="T6" y="T7"/>
              </a:cxn>
              <a:cxn ang="T14">
                <a:pos x="T8" y="T9"/>
              </a:cxn>
            </a:cxnLst>
            <a:rect l="T15" t="T16" r="T17" b="T18"/>
            <a:pathLst>
              <a:path w="1070" h="364">
                <a:moveTo>
                  <a:pt x="0" y="245"/>
                </a:moveTo>
                <a:lnTo>
                  <a:pt x="114" y="363"/>
                </a:lnTo>
                <a:lnTo>
                  <a:pt x="114" y="0"/>
                </a:lnTo>
                <a:lnTo>
                  <a:pt x="1017" y="0"/>
                </a:lnTo>
                <a:lnTo>
                  <a:pt x="1069" y="54"/>
                </a:lnTo>
              </a:path>
            </a:pathLst>
          </a:custGeom>
          <a:noFill/>
          <a:ln w="25400" cap="rnd" cmpd="sng">
            <a:solidFill>
              <a:srgbClr val="7030A0"/>
            </a:solidFill>
            <a:prstDash val="solid"/>
            <a:round/>
            <a:headEnd type="none" w="sm" len="sm"/>
            <a:tailEnd type="none" w="sm" len="sm"/>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2" name="Rectangle 17"/>
          <p:cNvSpPr>
            <a:spLocks noChangeArrowheads="1"/>
          </p:cNvSpPr>
          <p:nvPr/>
        </p:nvSpPr>
        <p:spPr bwMode="auto">
          <a:xfrm>
            <a:off x="10252273" y="3912978"/>
            <a:ext cx="1016000" cy="644525"/>
          </a:xfrm>
          <a:prstGeom prst="rect">
            <a:avLst/>
          </a:prstGeom>
          <a:noFill/>
          <a:ln w="9525">
            <a:noFill/>
            <a:miter lim="800000"/>
            <a:headEnd/>
            <a:tailEnd/>
          </a:ln>
        </p:spPr>
        <p:txBody>
          <a:bodyPr wrap="none" lIns="90488" tIns="44450" rIns="90488" bIns="4445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variance</a:t>
            </a:r>
            <a:b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br>
            <a:r>
              <a:rPr kumimoji="0" lang="en-GB" sz="1800" b="1" i="0" u="none" strike="noStrike" kern="1200" cap="none" spc="0" normalizeH="0" baseline="0" noProof="0" dirty="0">
                <a:ln>
                  <a:noFill/>
                </a:ln>
                <a:solidFill>
                  <a:srgbClr val="7030A0"/>
                </a:solidFill>
                <a:effectLst/>
                <a:uLnTx/>
                <a:uFillTx/>
                <a:latin typeface="Gill Sans MT" panose="020B0502020104020203"/>
                <a:ea typeface="+mn-ea"/>
                <a:cs typeface="+mn-cs"/>
              </a:rPr>
              <a:t>estimate</a:t>
            </a:r>
          </a:p>
        </p:txBody>
      </p:sp>
      <mc:AlternateContent xmlns:mc="http://schemas.openxmlformats.org/markup-compatibility/2006" xmlns:a14="http://schemas.microsoft.com/office/drawing/2010/main">
        <mc:Choice Requires="a14">
          <p:sp>
            <p:nvSpPr>
              <p:cNvPr id="14" name="Rectangle 13"/>
              <p:cNvSpPr/>
              <p:nvPr/>
            </p:nvSpPr>
            <p:spPr>
              <a:xfrm>
                <a:off x="1021869" y="3135573"/>
                <a:ext cx="260067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Null: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a:rPr kumimoji="0" lang="en-GB" sz="18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m:rPr>
                        <m:nor/>
                      </m:rP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m:t>C</m:t>
                    </m:r>
                    <m:r>
                      <m:rPr>
                        <m:nor/>
                      </m:rP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m:t>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m:rPr>
                        <m:nor/>
                      </m:rPr>
                      <a:rPr kumimoji="0" lang="en-US" sz="18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oMath>
                </a14:m>
                <a:endParaRPr kumimoji="0" lang="en-GB"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Exp</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sup>
                      </m:sSup>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a:rPr kumimoji="0" lang="en-GB" sz="1800" b="0" i="1" u="none" strike="noStrike" kern="1200" cap="none" spc="0" normalizeH="0" baseline="-25000" noProof="0" smtClean="0">
                          <a:ln>
                            <a:noFill/>
                          </a:ln>
                          <a:solidFill>
                            <a:prstClr val="black"/>
                          </a:solidFill>
                          <a:effectLst/>
                          <a:uLnTx/>
                          <a:uFillTx/>
                          <a:latin typeface="Cambria Math" panose="02040503050406030204" pitchFamily="18" charset="0"/>
                          <a:ea typeface="+mn-ea"/>
                          <a:cs typeface="+mn-cs"/>
                        </a:rPr>
                        <m:t>1</m:t>
                      </m:r>
                      <m:r>
                        <a:rPr kumimoji="0" lang="en-GB"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m:rPr>
                          <m:nor/>
                        </m:rP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m:t>C</m:t>
                      </m:r>
                      <m:r>
                        <m:rPr>
                          <m:nor/>
                        </m:rPr>
                        <a:rPr kumimoji="0" lang="en-US" sz="1800" b="0" i="0" u="none" strike="noStrike" kern="1200" cap="none" spc="0" normalizeH="0" baseline="30000" noProof="0" dirty="0">
                          <a:ln>
                            <a:noFill/>
                          </a:ln>
                          <a:solidFill>
                            <a:prstClr val="black"/>
                          </a:solidFill>
                          <a:effectLst/>
                          <a:uLnTx/>
                          <a:uFillTx/>
                          <a:latin typeface="Gill Sans MT" panose="020B0502020104020203"/>
                          <a:ea typeface="+mn-ea"/>
                          <a:cs typeface="+mn-cs"/>
                        </a:rPr>
                        <m:t>t</m:t>
                      </m:r>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r>
                        <m:rPr>
                          <m:nor/>
                        </m:rPr>
                        <a:rPr kumimoji="0" lang="en-US" sz="18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oMath>
                  </m:oMathPara>
                </a14:m>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mc:Choice>
        <mc:Fallback xmlns="">
          <p:sp>
            <p:nvSpPr>
              <p:cNvPr id="14" name="Rectangle 13"/>
              <p:cNvSpPr>
                <a:spLocks noRot="1" noChangeAspect="1" noMove="1" noResize="1" noEditPoints="1" noAdjustHandles="1" noChangeArrowheads="1" noChangeShapeType="1" noTextEdit="1"/>
              </p:cNvSpPr>
              <p:nvPr/>
            </p:nvSpPr>
            <p:spPr>
              <a:xfrm>
                <a:off x="1021869" y="3135573"/>
                <a:ext cx="2600679" cy="646331"/>
              </a:xfrm>
              <a:prstGeom prst="rect">
                <a:avLst/>
              </a:prstGeom>
              <a:blipFill rotWithShape="0">
                <a:blip r:embed="rId4"/>
                <a:stretch>
                  <a:fillRect l="-2113" t="-4717" b="-8491"/>
                </a:stretch>
              </a:blipFill>
            </p:spPr>
            <p:txBody>
              <a:bodyPr/>
              <a:lstStyle/>
              <a:p>
                <a:r>
                  <a:rPr lang="en-GB">
                    <a:noFill/>
                  </a:rPr>
                  <a:t> </a:t>
                </a:r>
              </a:p>
            </p:txBody>
          </p:sp>
        </mc:Fallback>
      </mc:AlternateContent>
      <p:pic>
        <p:nvPicPr>
          <p:cNvPr id="36" name="Picture 35" descr="A picture containing indoor, cake, photo, chocolate&#10;&#10;Description automatically generated">
            <a:extLst>
              <a:ext uri="{FF2B5EF4-FFF2-40B4-BE49-F238E27FC236}">
                <a16:creationId xmlns:a16="http://schemas.microsoft.com/office/drawing/2014/main" id="{F0D28884-7848-114B-9EE9-7574B90F8D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9688" y="2964392"/>
            <a:ext cx="2260647" cy="20094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8" name="Picture 37" descr="A close up of a hand&#10;&#10;Description automatically generated">
            <a:extLst>
              <a:ext uri="{FF2B5EF4-FFF2-40B4-BE49-F238E27FC236}">
                <a16:creationId xmlns:a16="http://schemas.microsoft.com/office/drawing/2014/main" id="{A023720A-7312-BC4F-883B-B15CCB1E43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5985">
            <a:off x="6032508" y="3112878"/>
            <a:ext cx="2382355" cy="20094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7" name="Left-up Arrow 56">
            <a:extLst>
              <a:ext uri="{FF2B5EF4-FFF2-40B4-BE49-F238E27FC236}">
                <a16:creationId xmlns:a16="http://schemas.microsoft.com/office/drawing/2014/main" id="{F26C1507-EBF0-6549-BD35-96501121AA73}"/>
              </a:ext>
            </a:extLst>
          </p:cNvPr>
          <p:cNvSpPr/>
          <p:nvPr/>
        </p:nvSpPr>
        <p:spPr>
          <a:xfrm flipH="1">
            <a:off x="1785047" y="3962393"/>
            <a:ext cx="3196534" cy="850392"/>
          </a:xfrm>
          <a:prstGeom prst="leftUpArrow">
            <a:avLst>
              <a:gd name="adj1" fmla="val 10861"/>
              <a:gd name="adj2" fmla="val 25000"/>
              <a:gd name="adj3" fmla="val 16311"/>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8" name="Left-up Arrow 57">
            <a:extLst>
              <a:ext uri="{FF2B5EF4-FFF2-40B4-BE49-F238E27FC236}">
                <a16:creationId xmlns:a16="http://schemas.microsoft.com/office/drawing/2014/main" id="{3F756394-F885-3947-9D75-44FA671263E8}"/>
              </a:ext>
            </a:extLst>
          </p:cNvPr>
          <p:cNvSpPr/>
          <p:nvPr/>
        </p:nvSpPr>
        <p:spPr>
          <a:xfrm flipV="1">
            <a:off x="3378276" y="3105644"/>
            <a:ext cx="3252446" cy="1290605"/>
          </a:xfrm>
          <a:prstGeom prst="leftUpArrow">
            <a:avLst>
              <a:gd name="adj1" fmla="val 6618"/>
              <a:gd name="adj2" fmla="val 17486"/>
              <a:gd name="adj3" fmla="val 10586"/>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930B7F35-A60C-F848-AEE0-63B787BA9399}"/>
                  </a:ext>
                </a:extLst>
              </p:cNvPr>
              <p:cNvSpPr txBox="1"/>
              <p:nvPr/>
            </p:nvSpPr>
            <p:spPr>
              <a:xfrm>
                <a:off x="1097280" y="5567670"/>
                <a:ext cx="1050979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[1, -1, 0, 0, 0,] - Comparing two conditions. In other words, you are asking SPM to show you the voxels in the brain where mean signal of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14:m>
                  <m:oMath xmlns:m="http://schemas.openxmlformats.org/officeDocument/2006/math">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1</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are greater than the mean signal of those in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14:m>
                  <m:oMath xmlns:m="http://schemas.openxmlformats.org/officeDocument/2006/math">
                    <m:r>
                      <a:rPr kumimoji="0" lang="en-GB"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𝛽</m:t>
                    </m:r>
                  </m:oMath>
                </a14:m>
                <a:r>
                  <a:rPr kumimoji="0" lang="en-US" sz="2000" b="0" i="0" u="none" strike="noStrike" kern="1200" cap="none" spc="0" normalizeH="0" baseline="-25000" noProof="0" dirty="0">
                    <a:ln>
                      <a:noFill/>
                    </a:ln>
                    <a:solidFill>
                      <a:prstClr val="black"/>
                    </a:solidFill>
                    <a:effectLst/>
                    <a:uLnTx/>
                    <a:uFillTx/>
                    <a:latin typeface="Gill Sans MT" panose="020B0502020104020203"/>
                    <a:ea typeface="+mn-ea"/>
                    <a:cs typeface="+mn-cs"/>
                  </a:rPr>
                  <a:t>2</a:t>
                </a:r>
              </a:p>
            </p:txBody>
          </p:sp>
        </mc:Choice>
        <mc:Fallback xmlns="">
          <p:sp>
            <p:nvSpPr>
              <p:cNvPr id="60" name="TextBox 59">
                <a:extLst>
                  <a:ext uri="{FF2B5EF4-FFF2-40B4-BE49-F238E27FC236}">
                    <a16:creationId xmlns="" xmlns:a16="http://schemas.microsoft.com/office/drawing/2014/main" xmlns:a14="http://schemas.microsoft.com/office/drawing/2010/main" id="{930B7F35-A60C-F848-AEE0-63B787BA9399}"/>
                  </a:ext>
                </a:extLst>
              </p:cNvPr>
              <p:cNvSpPr txBox="1">
                <a:spLocks noRot="1" noChangeAspect="1" noMove="1" noResize="1" noEditPoints="1" noAdjustHandles="1" noChangeArrowheads="1" noChangeShapeType="1" noTextEdit="1"/>
              </p:cNvSpPr>
              <p:nvPr/>
            </p:nvSpPr>
            <p:spPr>
              <a:xfrm>
                <a:off x="1097280" y="5567670"/>
                <a:ext cx="10509792" cy="707886"/>
              </a:xfrm>
              <a:prstGeom prst="rect">
                <a:avLst/>
              </a:prstGeom>
              <a:blipFill rotWithShape="0">
                <a:blip r:embed="rId7"/>
                <a:stretch>
                  <a:fillRect l="-580" t="-4310" r="-1044" b="-14655"/>
                </a:stretch>
              </a:blipFill>
            </p:spPr>
            <p:txBody>
              <a:bodyPr/>
              <a:lstStyle/>
              <a:p>
                <a:r>
                  <a:rPr lang="en-GB">
                    <a:noFill/>
                  </a:rPr>
                  <a:t> </a:t>
                </a:r>
              </a:p>
            </p:txBody>
          </p:sp>
        </mc:Fallback>
      </mc:AlternateContent>
    </p:spTree>
    <p:extLst>
      <p:ext uri="{BB962C8B-B14F-4D97-AF65-F5344CB8AC3E}">
        <p14:creationId xmlns:p14="http://schemas.microsoft.com/office/powerpoint/2010/main" val="7382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trips(down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animBg="1"/>
      <p:bldP spid="11" grpId="0" animBg="1"/>
      <p:bldP spid="12" grpId="0"/>
      <p:bldP spid="14" grpId="0"/>
      <p:bldP spid="57" grpId="0" animBg="1"/>
      <p:bldP spid="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T-test summary</a:t>
            </a:r>
            <a:endParaRPr lang="en-GB" dirty="0"/>
          </a:p>
        </p:txBody>
      </p:sp>
      <p:sp>
        <p:nvSpPr>
          <p:cNvPr id="3" name="Content Placeholder 2"/>
          <p:cNvSpPr>
            <a:spLocks noGrp="1"/>
          </p:cNvSpPr>
          <p:nvPr>
            <p:ph idx="1"/>
          </p:nvPr>
        </p:nvSpPr>
        <p:spPr>
          <a:xfrm>
            <a:off x="1251678" y="2045369"/>
            <a:ext cx="10178322" cy="3593591"/>
          </a:xfrm>
        </p:spPr>
        <p:txBody>
          <a:bodyPr>
            <a:normAutofit/>
          </a:bodyPr>
          <a:lstStyle/>
          <a:p>
            <a:r>
              <a:rPr lang="en-US" sz="2200" dirty="0">
                <a:solidFill>
                  <a:schemeClr val="tx1"/>
                </a:solidFill>
              </a:rPr>
              <a:t>T-test is a simple signal-to-noise ratio measure</a:t>
            </a:r>
          </a:p>
          <a:p>
            <a:r>
              <a:rPr lang="en-US" sz="2200" dirty="0">
                <a:solidFill>
                  <a:schemeClr val="tx1"/>
                </a:solidFill>
              </a:rPr>
              <a:t>H</a:t>
            </a:r>
            <a:r>
              <a:rPr lang="en-US" sz="2200" baseline="-25000" dirty="0">
                <a:solidFill>
                  <a:schemeClr val="tx1"/>
                </a:solidFill>
              </a:rPr>
              <a:t>0</a:t>
            </a:r>
            <a:r>
              <a:rPr lang="en-US" sz="2200" dirty="0">
                <a:solidFill>
                  <a:schemeClr val="tx1"/>
                </a:solidFill>
              </a:rPr>
              <a:t>: C</a:t>
            </a:r>
            <a:r>
              <a:rPr lang="en-US" sz="2200" baseline="30000" dirty="0">
                <a:solidFill>
                  <a:schemeClr val="tx1"/>
                </a:solidFill>
              </a:rPr>
              <a:t>T</a:t>
            </a:r>
            <a:r>
              <a:rPr lang="en-US" sz="2200" dirty="0">
                <a:solidFill>
                  <a:schemeClr val="tx1"/>
                </a:solidFill>
              </a:rPr>
              <a:t> </a:t>
            </a:r>
            <a:r>
              <a:rPr lang="el-GR" sz="2200" dirty="0">
                <a:solidFill>
                  <a:schemeClr val="tx1"/>
                </a:solidFill>
              </a:rPr>
              <a:t>β</a:t>
            </a:r>
            <a:r>
              <a:rPr lang="en-US" sz="2200" dirty="0"/>
              <a:t>=</a:t>
            </a:r>
            <a:r>
              <a:rPr lang="en-US" sz="2200" dirty="0">
                <a:solidFill>
                  <a:schemeClr val="tx1"/>
                </a:solidFill>
              </a:rPr>
              <a:t>0 vs H</a:t>
            </a:r>
            <a:r>
              <a:rPr lang="en-US" sz="2200" baseline="-25000" dirty="0">
                <a:solidFill>
                  <a:schemeClr val="tx1"/>
                </a:solidFill>
              </a:rPr>
              <a:t>1</a:t>
            </a:r>
            <a:r>
              <a:rPr lang="en-US" sz="2200" dirty="0">
                <a:solidFill>
                  <a:schemeClr val="tx1"/>
                </a:solidFill>
              </a:rPr>
              <a:t>: C</a:t>
            </a:r>
            <a:r>
              <a:rPr lang="en-US" sz="2200" baseline="30000" dirty="0">
                <a:solidFill>
                  <a:schemeClr val="tx1"/>
                </a:solidFill>
              </a:rPr>
              <a:t>T</a:t>
            </a:r>
            <a:r>
              <a:rPr lang="en-US" sz="2200" dirty="0">
                <a:solidFill>
                  <a:schemeClr val="tx1"/>
                </a:solidFill>
              </a:rPr>
              <a:t> </a:t>
            </a:r>
            <a:r>
              <a:rPr lang="el-GR" sz="2200" dirty="0">
                <a:solidFill>
                  <a:schemeClr val="tx1"/>
                </a:solidFill>
              </a:rPr>
              <a:t>β</a:t>
            </a:r>
            <a:r>
              <a:rPr lang="en-US" sz="2200" dirty="0">
                <a:solidFill>
                  <a:schemeClr val="tx1"/>
                </a:solidFill>
              </a:rPr>
              <a:t>&gt;0 </a:t>
            </a:r>
          </a:p>
          <a:p>
            <a:r>
              <a:rPr lang="en-US" sz="2200" dirty="0">
                <a:solidFill>
                  <a:schemeClr val="tx1"/>
                </a:solidFill>
              </a:rPr>
              <a:t>“One” linear hypothesis testing</a:t>
            </a:r>
          </a:p>
          <a:p>
            <a:r>
              <a:rPr lang="en-US" sz="2200" dirty="0">
                <a:solidFill>
                  <a:schemeClr val="tx1"/>
                </a:solidFill>
              </a:rPr>
              <a:t>We can’t test both </a:t>
            </a:r>
            <a:r>
              <a:rPr lang="el-GR" sz="2200" dirty="0">
                <a:solidFill>
                  <a:srgbClr val="00B050"/>
                </a:solidFill>
              </a:rPr>
              <a:t>β</a:t>
            </a:r>
            <a:r>
              <a:rPr lang="en-US" sz="2200" baseline="-25000" dirty="0">
                <a:solidFill>
                  <a:srgbClr val="00B050"/>
                </a:solidFill>
              </a:rPr>
              <a:t>1</a:t>
            </a:r>
            <a:r>
              <a:rPr lang="en-US" sz="2200" dirty="0">
                <a:solidFill>
                  <a:srgbClr val="00B050"/>
                </a:solidFill>
              </a:rPr>
              <a:t>=0 </a:t>
            </a:r>
            <a:r>
              <a:rPr lang="en-US" sz="2200" dirty="0">
                <a:solidFill>
                  <a:schemeClr val="tx1"/>
                </a:solidFill>
              </a:rPr>
              <a:t>and</a:t>
            </a:r>
            <a:r>
              <a:rPr lang="en-US" sz="2200" dirty="0">
                <a:solidFill>
                  <a:srgbClr val="00B050"/>
                </a:solidFill>
              </a:rPr>
              <a:t> </a:t>
            </a:r>
            <a:r>
              <a:rPr lang="el-GR" sz="2200" dirty="0">
                <a:solidFill>
                  <a:srgbClr val="00B050"/>
                </a:solidFill>
              </a:rPr>
              <a:t>β</a:t>
            </a:r>
            <a:r>
              <a:rPr lang="en-US" sz="2200" baseline="-25000" dirty="0">
                <a:solidFill>
                  <a:srgbClr val="00B050"/>
                </a:solidFill>
              </a:rPr>
              <a:t>2</a:t>
            </a:r>
            <a:r>
              <a:rPr lang="en-US" sz="2200" dirty="0">
                <a:solidFill>
                  <a:srgbClr val="00B050"/>
                </a:solidFill>
              </a:rPr>
              <a:t>=0 </a:t>
            </a:r>
            <a:r>
              <a:rPr lang="en-US" sz="2200" dirty="0">
                <a:solidFill>
                  <a:schemeClr val="tx1"/>
                </a:solidFill>
              </a:rPr>
              <a:t>at a same time</a:t>
            </a:r>
          </a:p>
          <a:p>
            <a:endParaRPr lang="en-US" sz="2200" dirty="0"/>
          </a:p>
          <a:p>
            <a:r>
              <a:rPr lang="en-US" sz="2200" dirty="0">
                <a:solidFill>
                  <a:schemeClr val="tx1"/>
                </a:solidFill>
              </a:rPr>
              <a:t>What if we have many interrelated experimental conditions, e.g. factorial design? </a:t>
            </a:r>
          </a:p>
          <a:p>
            <a:r>
              <a:rPr lang="en-US" sz="2200" dirty="0">
                <a:solidFill>
                  <a:schemeClr val="tx1"/>
                </a:solidFill>
              </a:rPr>
              <a:t>How can we test multiple linear hypothesis?</a:t>
            </a:r>
            <a:endParaRPr lang="en-GB" sz="2200" dirty="0">
              <a:solidFill>
                <a:schemeClr val="tx1"/>
              </a:solidFill>
            </a:endParaRPr>
          </a:p>
        </p:txBody>
      </p:sp>
      <p:sp>
        <p:nvSpPr>
          <p:cNvPr id="4" name="Rectangle 3"/>
          <p:cNvSpPr/>
          <p:nvPr/>
        </p:nvSpPr>
        <p:spPr>
          <a:xfrm>
            <a:off x="6232849" y="2719120"/>
            <a:ext cx="3563333" cy="39241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50" b="0" i="0" u="none" strike="noStrike" kern="1200" cap="none" spc="0" normalizeH="0" baseline="0" noProof="0" dirty="0">
                <a:ln>
                  <a:noFill/>
                </a:ln>
                <a:solidFill>
                  <a:srgbClr val="FF0000"/>
                </a:solidFill>
                <a:effectLst/>
                <a:uLnTx/>
                <a:uFillTx/>
                <a:latin typeface="Gill Sans MT" panose="020B0502020104020203"/>
                <a:ea typeface="+mn-ea"/>
                <a:cs typeface="+mn-cs"/>
              </a:rPr>
              <a:t>Y</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US" sz="1950" b="0" i="0" u="none" strike="noStrike" kern="1200" cap="none" spc="0" normalizeH="0" baseline="0" noProof="0" dirty="0">
                <a:ln>
                  <a:noFill/>
                </a:ln>
                <a:solidFill>
                  <a:srgbClr val="0000FF"/>
                </a:solidFill>
                <a:effectLst/>
                <a:uLnTx/>
                <a:uFillTx/>
                <a:latin typeface="Gill Sans MT" panose="020B0502020104020203"/>
                <a:ea typeface="+mn-ea"/>
                <a:cs typeface="+mn-cs"/>
              </a:rPr>
              <a:t>X1</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1</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n-US" sz="1950" b="0" i="0" u="none" strike="noStrike" kern="1200" cap="none" spc="0" normalizeH="0" baseline="0" noProof="0" dirty="0">
                <a:ln>
                  <a:noFill/>
                </a:ln>
                <a:solidFill>
                  <a:srgbClr val="0000FF"/>
                </a:solidFill>
                <a:effectLst/>
                <a:uLnTx/>
                <a:uFillTx/>
                <a:latin typeface="Gill Sans MT" panose="020B0502020104020203"/>
                <a:ea typeface="+mn-ea"/>
                <a:cs typeface="+mn-cs"/>
              </a:rPr>
              <a:t>X2</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2</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l-GR" sz="1950" b="0" i="0" u="none" strike="noStrike" kern="1200" cap="none" spc="0" normalizeH="0" baseline="0" noProof="0" dirty="0">
                <a:ln>
                  <a:noFill/>
                </a:ln>
                <a:solidFill>
                  <a:srgbClr val="00B050"/>
                </a:solidFill>
                <a:effectLst/>
                <a:uLnTx/>
                <a:uFillTx/>
                <a:latin typeface="Corbel" panose="020B0503020204020204" pitchFamily="34" charset="0"/>
                <a:ea typeface="+mn-ea"/>
                <a:cs typeface="+mn-cs"/>
              </a:rPr>
              <a:t> β</a:t>
            </a:r>
            <a:r>
              <a:rPr kumimoji="0" lang="en-US" sz="1950" b="0" i="0" u="none" strike="noStrike" kern="1200" cap="none" spc="0" normalizeH="0" baseline="0" noProof="0" dirty="0">
                <a:ln>
                  <a:noFill/>
                </a:ln>
                <a:solidFill>
                  <a:srgbClr val="00B050"/>
                </a:solidFill>
                <a:effectLst/>
                <a:uLnTx/>
                <a:uFillTx/>
                <a:latin typeface="Gill Sans MT" panose="020B0502020104020203"/>
                <a:ea typeface="+mn-ea"/>
                <a:cs typeface="+mn-cs"/>
              </a:rPr>
              <a:t>3</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 </a:t>
            </a:r>
            <a:r>
              <a:rPr kumimoji="0" lang="el-GR" sz="195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ε</a:t>
            </a:r>
            <a:r>
              <a:rPr kumimoji="0" lang="en-US" sz="1950" b="0" i="0" u="none" strike="noStrike" kern="1200" cap="none" spc="0" normalizeH="0" baseline="0" noProof="0" dirty="0">
                <a:ln>
                  <a:noFill/>
                </a:ln>
                <a:solidFill>
                  <a:prstClr val="black"/>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486970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C6B980-0232-40D9-A918-8A6C310CEDBF}"/>
              </a:ext>
            </a:extLst>
          </p:cNvPr>
          <p:cNvSpPr txBox="1">
            <a:spLocks/>
          </p:cNvSpPr>
          <p:nvPr/>
        </p:nvSpPr>
        <p:spPr>
          <a:xfrm>
            <a:off x="719191" y="345051"/>
            <a:ext cx="10941976" cy="11344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dirty="0"/>
              <a:t>Statistical evaluation of the hypothesis </a:t>
            </a:r>
          </a:p>
          <a:p>
            <a:pPr>
              <a:lnSpc>
                <a:spcPct val="120000"/>
              </a:lnSpc>
            </a:pPr>
            <a:r>
              <a:rPr lang="en-GB" sz="3200" dirty="0"/>
              <a:t>Case 2 </a:t>
            </a:r>
            <a:r>
              <a:rPr lang="en-GB" sz="3200" dirty="0">
                <a:sym typeface="Wingdings" panose="05000000000000000000" pitchFamily="2" charset="2"/>
              </a:rPr>
              <a:t> F test </a:t>
            </a:r>
            <a:endParaRPr lang="en-GB" sz="3200"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905892-7D98-4437-8CBA-FA22A01E9D8A}"/>
                  </a:ext>
                </a:extLst>
              </p:cNvPr>
              <p:cNvSpPr/>
              <p:nvPr/>
            </p:nvSpPr>
            <p:spPr>
              <a:xfrm>
                <a:off x="719190" y="1745921"/>
                <a:ext cx="11054993" cy="4524315"/>
              </a:xfrm>
              <a:prstGeom prst="rect">
                <a:avLst/>
              </a:prstGeom>
            </p:spPr>
            <p:txBody>
              <a:bodyPr wrap="square">
                <a:spAutoFit/>
              </a:bodyPr>
              <a:lstStyle/>
              <a:p>
                <a:r>
                  <a:rPr lang="en-GB" dirty="0"/>
                  <a:t>Objective : </a:t>
                </a:r>
              </a:p>
              <a:p>
                <a:pPr marL="285750" indent="-285750">
                  <a:buFont typeface="Arial" panose="020B0604020202020204" pitchFamily="34" charset="0"/>
                  <a:buChar char="•"/>
                </a:pPr>
                <a:r>
                  <a:rPr lang="en-GB" dirty="0"/>
                  <a:t>Compare the effect of different regressors (multi-dimensionality), independently and shared (the interaction)</a:t>
                </a:r>
              </a:p>
              <a:p>
                <a:r>
                  <a:rPr lang="en-GB" dirty="0"/>
                  <a:t>This differs from a simple combination that assess the sum of the effects of the combined parameters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 test assess </a:t>
                </a:r>
                <a:r>
                  <a:rPr lang="en-US" altLang="zh-TW" dirty="0"/>
                  <a:t>whether any combination of parameters explain a significant amount of variability in the measured data </a:t>
                </a:r>
              </a:p>
              <a:p>
                <a:pPr marL="285750" indent="-285750">
                  <a:buFont typeface="Wingdings" panose="05000000000000000000" pitchFamily="2" charset="2"/>
                  <a:buChar char="à"/>
                </a:pPr>
                <a:r>
                  <a:rPr lang="en-GB" dirty="0">
                    <a:sym typeface="Wingdings" panose="05000000000000000000" pitchFamily="2" charset="2"/>
                  </a:rPr>
                  <a:t>It compares whether any larger model explained more variance in the observed data than a simpler model </a:t>
                </a:r>
              </a:p>
              <a:p>
                <a:r>
                  <a:rPr lang="en-GB" dirty="0">
                    <a:sym typeface="Wingdings" panose="05000000000000000000" pitchFamily="2" charset="2"/>
                  </a:rPr>
                  <a:t>      = a model comparison </a:t>
                </a:r>
              </a:p>
              <a:p>
                <a:endParaRPr lang="en-GB" dirty="0">
                  <a:sym typeface="Wingdings" panose="05000000000000000000" pitchFamily="2" charset="2"/>
                </a:endParaRPr>
              </a:p>
              <a:p>
                <a:pPr marL="285750" indent="-285750">
                  <a:buFont typeface="Arial" panose="020B0604020202020204" pitchFamily="34" charset="0"/>
                  <a:buChar char="•"/>
                </a:pPr>
                <a:r>
                  <a:rPr lang="en-GB" dirty="0"/>
                  <a:t>F-test is non directional : it can tell existence of significant contrasts but it does not tell which contrast drives the effect nor the direction of it : F-contrast of </a:t>
                </a:r>
                <a:r>
                  <a:rPr lang="el-GR" dirty="0"/>
                  <a:t>β</a:t>
                </a:r>
                <a:r>
                  <a:rPr lang="en-GB" baseline="-25000" dirty="0"/>
                  <a:t>1</a:t>
                </a:r>
                <a:r>
                  <a:rPr lang="en-GB" dirty="0"/>
                  <a:t>-</a:t>
                </a:r>
                <a:r>
                  <a:rPr lang="el-GR" dirty="0"/>
                  <a:t>β</a:t>
                </a:r>
                <a:r>
                  <a:rPr lang="en-GB" baseline="-25000" dirty="0"/>
                  <a:t>2</a:t>
                </a:r>
                <a:r>
                  <a:rPr lang="en-GB" dirty="0"/>
                  <a:t> is the same thing as F-contrast of </a:t>
                </a:r>
                <a:r>
                  <a:rPr lang="el-GR" dirty="0"/>
                  <a:t>β</a:t>
                </a:r>
                <a:r>
                  <a:rPr lang="en-GB" baseline="-25000" dirty="0"/>
                  <a:t>2</a:t>
                </a:r>
                <a:r>
                  <a:rPr lang="en-GB" dirty="0"/>
                  <a:t>-</a:t>
                </a:r>
                <a:r>
                  <a:rPr lang="el-GR" dirty="0"/>
                  <a:t>β</a:t>
                </a:r>
                <a:r>
                  <a:rPr lang="en-GB" baseline="-25000" dirty="0"/>
                  <a:t>1 </a:t>
                </a:r>
                <a:r>
                  <a:rPr lang="en-GB" dirty="0"/>
                  <a:t>contrary to a combination </a:t>
                </a:r>
                <a:r>
                  <a:rPr lang="en-GB" baseline="-25000" dirty="0"/>
                  <a:t>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Equivalent to ANOVA</a:t>
                </a:r>
              </a:p>
              <a:p>
                <a:endParaRPr lang="en-GB" dirty="0"/>
              </a:p>
              <a:p>
                <a:r>
                  <a:rPr lang="en-GB" dirty="0"/>
                  <a:t>In case of 3 different parameters, the model equation becomes :  </a:t>
                </a:r>
                <a:r>
                  <a:rPr lang="en-US" dirty="0">
                    <a:solidFill>
                      <a:prstClr val="black"/>
                    </a:solidFill>
                    <a:latin typeface="Gill Sans MT" panose="020B0502020104020203"/>
                  </a:rPr>
                  <a:t>Y = </a:t>
                </a:r>
                <a14:m>
                  <m:oMath xmlns:m="http://schemas.openxmlformats.org/officeDocument/2006/math">
                    <m:r>
                      <m:rPr>
                        <m:sty m:val="p"/>
                      </m:rPr>
                      <a:rPr lang="en-GB" dirty="0">
                        <a:solidFill>
                          <a:prstClr val="black"/>
                        </a:solidFill>
                        <a:latin typeface="Cambria Math" panose="02040503050406030204" pitchFamily="18" charset="0"/>
                      </a:rPr>
                      <m:t>X</m:t>
                    </m:r>
                    <m:r>
                      <a:rPr lang="en-GB" dirty="0">
                        <a:solidFill>
                          <a:prstClr val="black"/>
                        </a:solidFill>
                        <a:latin typeface="Cambria Math" panose="02040503050406030204" pitchFamily="18" charset="0"/>
                      </a:rPr>
                      <m:t>1(</m:t>
                    </m:r>
                    <m:r>
                      <m:rPr>
                        <m:nor/>
                      </m:rPr>
                      <a:rPr lang="el-GR" dirty="0">
                        <a:solidFill>
                          <a:prstClr val="black"/>
                        </a:solidFill>
                        <a:latin typeface="Corbel" panose="020B0503020204020204" pitchFamily="34" charset="0"/>
                      </a:rPr>
                      <m:t>β</m:t>
                    </m:r>
                    <m:r>
                      <m:rPr>
                        <m:nor/>
                      </m:rPr>
                      <a:rPr lang="en-GB" baseline="-25000" dirty="0">
                        <a:solidFill>
                          <a:prstClr val="black"/>
                        </a:solidFill>
                        <a:latin typeface="Gill Sans MT" panose="020B0502020104020203"/>
                      </a:rPr>
                      <m:t>1</m:t>
                    </m:r>
                    <m:r>
                      <m:rPr>
                        <m:nor/>
                      </m:rPr>
                      <a:rPr lang="en-GB" dirty="0">
                        <a:solidFill>
                          <a:prstClr val="black"/>
                        </a:solidFill>
                        <a:latin typeface="Gill Sans MT" panose="020B0502020104020203"/>
                      </a:rPr>
                      <m:t>)</m:t>
                    </m:r>
                  </m:oMath>
                </a14:m>
                <a:r>
                  <a:rPr lang="en-US" dirty="0">
                    <a:solidFill>
                      <a:prstClr val="black"/>
                    </a:solidFill>
                    <a:latin typeface="Gill Sans MT" panose="020B0502020104020203"/>
                  </a:rPr>
                  <a:t>+</a:t>
                </a:r>
                <a:r>
                  <a:rPr lang="el-GR" dirty="0">
                    <a:solidFill>
                      <a:prstClr val="black"/>
                    </a:solidFill>
                    <a:latin typeface="Corbel" panose="020B0503020204020204" pitchFamily="34" charset="0"/>
                  </a:rPr>
                  <a:t> </a:t>
                </a:r>
                <a14:m>
                  <m:oMath xmlns:m="http://schemas.openxmlformats.org/officeDocument/2006/math">
                    <m:r>
                      <m:rPr>
                        <m:sty m:val="p"/>
                      </m:rPr>
                      <a:rPr lang="en-GB" dirty="0">
                        <a:solidFill>
                          <a:prstClr val="black"/>
                        </a:solidFill>
                        <a:latin typeface="Cambria Math" panose="02040503050406030204" pitchFamily="18" charset="0"/>
                      </a:rPr>
                      <m:t>X</m:t>
                    </m:r>
                    <m:r>
                      <a:rPr lang="en-GB" dirty="0">
                        <a:solidFill>
                          <a:prstClr val="black"/>
                        </a:solidFill>
                        <a:latin typeface="Cambria Math" panose="02040503050406030204" pitchFamily="18" charset="0"/>
                      </a:rPr>
                      <m:t>2</m:t>
                    </m:r>
                  </m:oMath>
                </a14:m>
                <a:r>
                  <a:rPr lang="en-GB" dirty="0">
                    <a:solidFill>
                      <a:prstClr val="black"/>
                    </a:solidFill>
                    <a:latin typeface="Gill Sans MT" panose="020B0502020104020203"/>
                  </a:rPr>
                  <a:t>(</a:t>
                </a:r>
                <a14:m>
                  <m:oMath xmlns:m="http://schemas.openxmlformats.org/officeDocument/2006/math">
                    <m:r>
                      <m:rPr>
                        <m:nor/>
                      </m:rPr>
                      <a:rPr lang="el-GR" dirty="0">
                        <a:solidFill>
                          <a:prstClr val="black"/>
                        </a:solidFill>
                        <a:latin typeface="Corbel" panose="020B0503020204020204" pitchFamily="34" charset="0"/>
                      </a:rPr>
                      <m:t>β</m:t>
                    </m:r>
                    <m:r>
                      <m:rPr>
                        <m:nor/>
                      </m:rPr>
                      <a:rPr lang="en-GB" baseline="-25000" dirty="0">
                        <a:solidFill>
                          <a:prstClr val="black"/>
                        </a:solidFill>
                        <a:latin typeface="Gill Sans MT" panose="020B0502020104020203"/>
                      </a:rPr>
                      <m:t>2</m:t>
                    </m:r>
                    <m:r>
                      <m:rPr>
                        <m:nor/>
                      </m:rPr>
                      <a:rPr lang="en-GB" dirty="0">
                        <a:solidFill>
                          <a:prstClr val="black"/>
                        </a:solidFill>
                        <a:latin typeface="Gill Sans MT" panose="020B0502020104020203"/>
                      </a:rPr>
                      <m:t>)</m:t>
                    </m:r>
                  </m:oMath>
                </a14:m>
                <a:r>
                  <a:rPr lang="en-US" dirty="0">
                    <a:solidFill>
                      <a:prstClr val="black"/>
                    </a:solidFill>
                    <a:latin typeface="Gill Sans MT" panose="020B0502020104020203"/>
                  </a:rPr>
                  <a:t>+</a:t>
                </a:r>
                <a:r>
                  <a:rPr lang="el-GR" dirty="0">
                    <a:solidFill>
                      <a:prstClr val="black"/>
                    </a:solidFill>
                    <a:latin typeface="Corbel" panose="020B0503020204020204" pitchFamily="34" charset="0"/>
                  </a:rPr>
                  <a:t> </a:t>
                </a:r>
                <a14:m>
                  <m:oMath xmlns:m="http://schemas.openxmlformats.org/officeDocument/2006/math">
                    <m:r>
                      <m:rPr>
                        <m:sty m:val="p"/>
                      </m:rPr>
                      <a:rPr lang="en-GB" dirty="0">
                        <a:solidFill>
                          <a:prstClr val="black"/>
                        </a:solidFill>
                        <a:latin typeface="Cambria Math" panose="02040503050406030204" pitchFamily="18" charset="0"/>
                      </a:rPr>
                      <m:t>X</m:t>
                    </m:r>
                    <m:r>
                      <a:rPr lang="en-GB" dirty="0">
                        <a:solidFill>
                          <a:prstClr val="black"/>
                        </a:solidFill>
                        <a:latin typeface="Cambria Math" panose="02040503050406030204" pitchFamily="18" charset="0"/>
                      </a:rPr>
                      <m:t>3(</m:t>
                    </m:r>
                    <m:r>
                      <m:rPr>
                        <m:nor/>
                      </m:rPr>
                      <a:rPr lang="el-GR" dirty="0">
                        <a:solidFill>
                          <a:prstClr val="black"/>
                        </a:solidFill>
                        <a:latin typeface="Corbel" panose="020B0503020204020204" pitchFamily="34" charset="0"/>
                      </a:rPr>
                      <m:t>β</m:t>
                    </m:r>
                    <m:r>
                      <m:rPr>
                        <m:nor/>
                      </m:rPr>
                      <a:rPr lang="en-GB" baseline="-25000" dirty="0">
                        <a:solidFill>
                          <a:prstClr val="black"/>
                        </a:solidFill>
                        <a:latin typeface="Gill Sans MT" panose="020B0502020104020203"/>
                      </a:rPr>
                      <m:t>3</m:t>
                    </m:r>
                    <m:r>
                      <m:rPr>
                        <m:nor/>
                      </m:rPr>
                      <a:rPr lang="en-GB" dirty="0">
                        <a:solidFill>
                          <a:prstClr val="black"/>
                        </a:solidFill>
                        <a:latin typeface="Gill Sans MT" panose="020B0502020104020203"/>
                      </a:rPr>
                      <m:t>)</m:t>
                    </m:r>
                  </m:oMath>
                </a14:m>
                <a:r>
                  <a:rPr lang="en-US" dirty="0">
                    <a:solidFill>
                      <a:prstClr val="black"/>
                    </a:solidFill>
                    <a:latin typeface="Gill Sans MT" panose="020B0502020104020203"/>
                  </a:rPr>
                  <a:t>+</a:t>
                </a:r>
                <a:r>
                  <a:rPr lang="en-GB" dirty="0">
                    <a:solidFill>
                      <a:prstClr val="black"/>
                    </a:solidFill>
                    <a:latin typeface="Gill Sans MT" panose="020B0502020104020203"/>
                  </a:rPr>
                  <a:t> </a:t>
                </a:r>
                <a14:m>
                  <m:oMath xmlns:m="http://schemas.openxmlformats.org/officeDocument/2006/math">
                    <m:r>
                      <m:rPr>
                        <m:sty m:val="p"/>
                      </m:rPr>
                      <a:rPr lang="fr-FR" dirty="0">
                        <a:solidFill>
                          <a:prstClr val="black"/>
                        </a:solidFill>
                        <a:latin typeface="Cambria Math" panose="02040503050406030204" pitchFamily="18" charset="0"/>
                      </a:rPr>
                      <m:t>nuisance</m:t>
                    </m:r>
                    <m:r>
                      <a:rPr lang="en-GB" dirty="0">
                        <a:solidFill>
                          <a:prstClr val="black"/>
                        </a:solidFill>
                        <a:latin typeface="Cambria Math" panose="02040503050406030204" pitchFamily="18" charset="0"/>
                      </a:rPr>
                      <m:t>(</m:t>
                    </m:r>
                    <m:r>
                      <m:rPr>
                        <m:nor/>
                      </m:rPr>
                      <a:rPr lang="el-GR" dirty="0">
                        <a:solidFill>
                          <a:prstClr val="black"/>
                        </a:solidFill>
                        <a:latin typeface="Corbel" panose="020B0503020204020204" pitchFamily="34" charset="0"/>
                      </a:rPr>
                      <m:t>β</m:t>
                    </m:r>
                    <m:r>
                      <m:rPr>
                        <m:nor/>
                      </m:rPr>
                      <a:rPr lang="fr-FR" baseline="-25000" dirty="0">
                        <a:solidFill>
                          <a:prstClr val="black"/>
                        </a:solidFill>
                        <a:latin typeface="Corbel" panose="020B0503020204020204" pitchFamily="34" charset="0"/>
                      </a:rPr>
                      <m:t>4</m:t>
                    </m:r>
                    <m:r>
                      <m:rPr>
                        <m:nor/>
                      </m:rPr>
                      <a:rPr lang="en-GB" dirty="0">
                        <a:solidFill>
                          <a:prstClr val="black"/>
                        </a:solidFill>
                        <a:latin typeface="Gill Sans MT" panose="020B0502020104020203"/>
                      </a:rPr>
                      <m:t>)</m:t>
                    </m:r>
                    <m:r>
                      <m:rPr>
                        <m:nor/>
                      </m:rPr>
                      <a:rPr lang="fr-FR" dirty="0">
                        <a:solidFill>
                          <a:prstClr val="black"/>
                        </a:solidFill>
                        <a:latin typeface="Gill Sans MT" panose="020B0502020104020203"/>
                      </a:rPr>
                      <m:t>+</m:t>
                    </m:r>
                    <m:r>
                      <m:rPr>
                        <m:sty m:val="p"/>
                      </m:rPr>
                      <a:rPr lang="fr-FR" dirty="0">
                        <a:solidFill>
                          <a:prstClr val="black"/>
                        </a:solidFill>
                        <a:latin typeface="Cambria Math" panose="02040503050406030204" pitchFamily="18" charset="0"/>
                      </a:rPr>
                      <m:t>constant</m:t>
                    </m:r>
                    <m:r>
                      <a:rPr lang="en-GB" dirty="0">
                        <a:solidFill>
                          <a:prstClr val="black"/>
                        </a:solidFill>
                        <a:latin typeface="Cambria Math" panose="02040503050406030204" pitchFamily="18" charset="0"/>
                      </a:rPr>
                      <m:t>(</m:t>
                    </m:r>
                    <m:r>
                      <m:rPr>
                        <m:nor/>
                      </m:rPr>
                      <a:rPr lang="el-GR" dirty="0">
                        <a:solidFill>
                          <a:prstClr val="black"/>
                        </a:solidFill>
                        <a:latin typeface="Corbel" panose="020B0503020204020204" pitchFamily="34" charset="0"/>
                      </a:rPr>
                      <m:t>β</m:t>
                    </m:r>
                    <m:r>
                      <m:rPr>
                        <m:nor/>
                      </m:rPr>
                      <a:rPr lang="fr-FR" baseline="-25000" dirty="0">
                        <a:solidFill>
                          <a:prstClr val="black"/>
                        </a:solidFill>
                        <a:latin typeface="Corbel" panose="020B0503020204020204" pitchFamily="34" charset="0"/>
                      </a:rPr>
                      <m:t>5</m:t>
                    </m:r>
                    <m:r>
                      <m:rPr>
                        <m:nor/>
                      </m:rPr>
                      <a:rPr lang="en-GB" dirty="0">
                        <a:solidFill>
                          <a:prstClr val="black"/>
                        </a:solidFill>
                        <a:latin typeface="Gill Sans MT" panose="020B0502020104020203"/>
                      </a:rPr>
                      <m:t>)</m:t>
                    </m:r>
                    <m:r>
                      <m:rPr>
                        <m:nor/>
                      </m:rPr>
                      <a:rPr lang="fr-FR" dirty="0">
                        <a:solidFill>
                          <a:prstClr val="black"/>
                        </a:solidFill>
                        <a:latin typeface="Gill Sans MT" panose="020B0502020104020203"/>
                      </a:rPr>
                      <m:t>+ </m:t>
                    </m:r>
                    <m:r>
                      <m:rPr>
                        <m:nor/>
                      </m:rPr>
                      <a:rPr lang="fr-FR" dirty="0">
                        <a:solidFill>
                          <a:prstClr val="black"/>
                        </a:solidFill>
                      </a:rPr>
                      <m:t>errors</m:t>
                    </m:r>
                    <m:r>
                      <m:rPr>
                        <m:nor/>
                      </m:rPr>
                      <a:rPr lang="fr-FR" dirty="0">
                        <a:solidFill>
                          <a:prstClr val="black"/>
                        </a:solidFill>
                        <a:latin typeface="Gill Sans MT" panose="020B0502020104020203"/>
                      </a:rPr>
                      <m:t> </m:t>
                    </m:r>
                  </m:oMath>
                </a14:m>
                <a:endParaRPr lang="en-GB" dirty="0"/>
              </a:p>
            </p:txBody>
          </p:sp>
        </mc:Choice>
        <mc:Fallback xmlns="">
          <p:sp>
            <p:nvSpPr>
              <p:cNvPr id="2" name="Rectangle 1">
                <a:extLst>
                  <a:ext uri="{FF2B5EF4-FFF2-40B4-BE49-F238E27FC236}">
                    <a16:creationId xmlns="" xmlns:a16="http://schemas.microsoft.com/office/drawing/2014/main" xmlns:a14="http://schemas.microsoft.com/office/drawing/2010/main" id="{4A905892-7D98-4437-8CBA-FA22A01E9D8A}"/>
                  </a:ext>
                </a:extLst>
              </p:cNvPr>
              <p:cNvSpPr>
                <a:spLocks noRot="1" noChangeAspect="1" noMove="1" noResize="1" noEditPoints="1" noAdjustHandles="1" noChangeArrowheads="1" noChangeShapeType="1" noTextEdit="1"/>
              </p:cNvSpPr>
              <p:nvPr/>
            </p:nvSpPr>
            <p:spPr>
              <a:xfrm>
                <a:off x="719190" y="1745921"/>
                <a:ext cx="11054993" cy="4524315"/>
              </a:xfrm>
              <a:prstGeom prst="rect">
                <a:avLst/>
              </a:prstGeom>
              <a:blipFill rotWithShape="0">
                <a:blip r:embed="rId3"/>
                <a:stretch>
                  <a:fillRect l="-496" t="-673" r="-331" b="-404"/>
                </a:stretch>
              </a:blipFill>
            </p:spPr>
            <p:txBody>
              <a:bodyPr/>
              <a:lstStyle/>
              <a:p>
                <a:r>
                  <a:rPr lang="en-GB">
                    <a:noFill/>
                  </a:rPr>
                  <a:t> </a:t>
                </a:r>
              </a:p>
            </p:txBody>
          </p:sp>
        </mc:Fallback>
      </mc:AlternateContent>
    </p:spTree>
    <p:extLst>
      <p:ext uri="{BB962C8B-B14F-4D97-AF65-F5344CB8AC3E}">
        <p14:creationId xmlns:p14="http://schemas.microsoft.com/office/powerpoint/2010/main" val="3413099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C6B980-0232-40D9-A918-8A6C310CEDBF}"/>
              </a:ext>
            </a:extLst>
          </p:cNvPr>
          <p:cNvSpPr txBox="1">
            <a:spLocks/>
          </p:cNvSpPr>
          <p:nvPr/>
        </p:nvSpPr>
        <p:spPr>
          <a:xfrm>
            <a:off x="719191" y="345051"/>
            <a:ext cx="10941976" cy="113442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3200" dirty="0"/>
              <a:t>Statistical evaluation of the hypothesis </a:t>
            </a:r>
          </a:p>
          <a:p>
            <a:pPr>
              <a:lnSpc>
                <a:spcPct val="120000"/>
              </a:lnSpc>
            </a:pPr>
            <a:r>
              <a:rPr lang="en-GB" sz="3200" dirty="0"/>
              <a:t>Case 2 </a:t>
            </a:r>
            <a:r>
              <a:rPr lang="en-GB" sz="3200" dirty="0">
                <a:sym typeface="Wingdings" panose="05000000000000000000" pitchFamily="2" charset="2"/>
              </a:rPr>
              <a:t> F test </a:t>
            </a:r>
            <a:endParaRPr lang="en-GB" sz="3200" dirty="0"/>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905892-7D98-4437-8CBA-FA22A01E9D8A}"/>
                  </a:ext>
                </a:extLst>
              </p:cNvPr>
              <p:cNvSpPr/>
              <p:nvPr/>
            </p:nvSpPr>
            <p:spPr>
              <a:xfrm>
                <a:off x="719191" y="1609382"/>
                <a:ext cx="11180536" cy="4739374"/>
              </a:xfrm>
              <a:prstGeom prst="rect">
                <a:avLst/>
              </a:prstGeom>
            </p:spPr>
            <p:txBody>
              <a:bodyPr wrap="square">
                <a:spAutoFit/>
              </a:bodyPr>
              <a:lstStyle/>
              <a:p>
                <a:endParaRPr lang="en-GB" dirty="0"/>
              </a:p>
              <a:p>
                <a:pPr marL="285750" indent="-285750">
                  <a:buFont typeface="Arial" panose="020B0604020202020204" pitchFamily="34" charset="0"/>
                  <a:buChar char="•"/>
                </a:pPr>
                <a:r>
                  <a:rPr lang="en-GB" dirty="0"/>
                  <a:t>When there are simultaneous tests of several contrasts at once, c becomes a matrix (multiple contrasts)  </a:t>
                </a:r>
                <a:endParaRPr lang="en-US" dirty="0"/>
              </a:p>
              <a:p>
                <a:endParaRPr lang="en-GB" dirty="0">
                  <a:sym typeface="Wingdings" panose="05000000000000000000" pitchFamily="2" charset="2"/>
                </a:endParaRPr>
              </a:p>
              <a:p>
                <a:r>
                  <a:rPr lang="en-US" dirty="0">
                    <a:solidFill>
                      <a:schemeClr val="tx1"/>
                    </a:solidFill>
                  </a:rPr>
                  <a:t>C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5"/>
                                  <m:mcJc m:val="center"/>
                                </m:mcPr>
                              </m:mc>
                            </m:mcs>
                            <m:ctrlPr>
                              <a:rPr lang="en-US" i="1" smtClean="0">
                                <a:solidFill>
                                  <a:schemeClr val="tx1"/>
                                </a:solidFill>
                                <a:latin typeface="Cambria Math" panose="02040503050406030204" pitchFamily="18" charset="0"/>
                              </a:rPr>
                            </m:ctrlPr>
                          </m:mPr>
                          <m:mr>
                            <m:e>
                              <m:r>
                                <a:rPr lang="en-US" i="1" smtClean="0">
                                  <a:solidFill>
                                    <a:srgbClr val="FF0000"/>
                                  </a:solidFill>
                                  <a:latin typeface="Cambria Math" panose="02040503050406030204" pitchFamily="18" charset="0"/>
                                </a:rPr>
                                <m:t>1</m:t>
                              </m:r>
                            </m:e>
                            <m:e>
                              <m:r>
                                <a:rPr lang="en-US" i="1" smtClean="0">
                                  <a:solidFill>
                                    <a:schemeClr val="tx1"/>
                                  </a:solidFill>
                                  <a:latin typeface="Cambria Math" panose="02040503050406030204" pitchFamily="18" charset="0"/>
                                </a:rPr>
                                <m:t>0</m:t>
                              </m:r>
                            </m:e>
                            <m:e>
                              <m:r>
                                <a:rPr lang="en-US"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US" i="1" smtClean="0">
                                  <a:solidFill>
                                    <a:schemeClr val="tx1"/>
                                  </a:solidFill>
                                  <a:latin typeface="Cambria Math" panose="02040503050406030204" pitchFamily="18" charset="0"/>
                                </a:rPr>
                                <m:t>0</m:t>
                              </m:r>
                            </m:e>
                            <m:e>
                              <m:r>
                                <a:rPr lang="en-US" i="1" smtClean="0">
                                  <a:solidFill>
                                    <a:srgbClr val="FF0000"/>
                                  </a:solidFill>
                                  <a:latin typeface="Cambria Math" panose="02040503050406030204" pitchFamily="18" charset="0"/>
                                </a:rPr>
                                <m:t>1</m:t>
                              </m:r>
                            </m:e>
                            <m:e>
                              <m:r>
                                <a:rPr lang="en-US"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US" i="1" smtClean="0">
                                  <a:solidFill>
                                    <a:schemeClr val="tx1"/>
                                  </a:solidFill>
                                  <a:latin typeface="Cambria Math" panose="02040503050406030204" pitchFamily="18" charset="0"/>
                                </a:rPr>
                                <m:t>0</m:t>
                              </m:r>
                            </m:e>
                            <m:e>
                              <m:r>
                                <a:rPr lang="en-US" i="1" smtClean="0">
                                  <a:solidFill>
                                    <a:schemeClr val="tx1"/>
                                  </a:solidFill>
                                  <a:latin typeface="Cambria Math" panose="02040503050406030204" pitchFamily="18" charset="0"/>
                                </a:rPr>
                                <m:t>0</m:t>
                              </m:r>
                            </m:e>
                            <m:e>
                              <m:r>
                                <a:rPr lang="en-US" i="1" smtClean="0">
                                  <a:solidFill>
                                    <a:srgbClr val="FF0000"/>
                                  </a:solidFill>
                                  <a:latin typeface="Cambria Math" panose="02040503050406030204" pitchFamily="18" charset="0"/>
                                </a:rPr>
                                <m:t>1</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mr>
                          <m:mr>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rgbClr val="FF0000"/>
                                  </a:solidFill>
                                  <a:latin typeface="Cambria Math" panose="02040503050406030204" pitchFamily="18" charset="0"/>
                                </a:rPr>
                                <m:t>1</m:t>
                              </m:r>
                            </m:e>
                            <m:e>
                              <m:r>
                                <a:rPr lang="en-GB" b="0" i="1" smtClean="0">
                                  <a:solidFill>
                                    <a:schemeClr val="tx1"/>
                                  </a:solidFill>
                                  <a:latin typeface="Cambria Math" panose="02040503050406030204" pitchFamily="18" charset="0"/>
                                </a:rPr>
                                <m:t>0</m:t>
                              </m:r>
                            </m:e>
                          </m:mr>
                          <m:mr>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chemeClr val="tx1"/>
                                  </a:solidFill>
                                  <a:latin typeface="Cambria Math" panose="02040503050406030204" pitchFamily="18" charset="0"/>
                                </a:rPr>
                                <m:t>0</m:t>
                              </m:r>
                            </m:e>
                            <m:e>
                              <m:r>
                                <a:rPr lang="en-GB" b="0" i="1" smtClean="0">
                                  <a:solidFill>
                                    <a:srgbClr val="FF0000"/>
                                  </a:solidFill>
                                  <a:latin typeface="Cambria Math" panose="02040503050406030204" pitchFamily="18" charset="0"/>
                                </a:rPr>
                                <m:t>1</m:t>
                              </m:r>
                            </m:e>
                          </m:mr>
                        </m:m>
                      </m:e>
                    </m:d>
                  </m:oMath>
                </a14:m>
                <a:r>
                  <a:rPr lang="en-US" dirty="0">
                    <a:solidFill>
                      <a:schemeClr val="tx1"/>
                    </a:solidFill>
                  </a:rPr>
                  <a:t> =&gt; C</a:t>
                </a:r>
                <a:r>
                  <a:rPr lang="en-US" baseline="30000" dirty="0">
                    <a:solidFill>
                      <a:schemeClr val="tx1"/>
                    </a:solidFill>
                  </a:rPr>
                  <a:t>T</a:t>
                </a:r>
                <a:r>
                  <a:rPr lang="el-GR" dirty="0">
                    <a:solidFill>
                      <a:schemeClr val="tx1"/>
                    </a:solidFill>
                  </a:rPr>
                  <a:t>β</a:t>
                </a:r>
                <a:r>
                  <a:rPr lang="en-US" dirty="0">
                    <a:solidFill>
                      <a:schemeClr val="tx1"/>
                    </a:solidFill>
                  </a:rPr>
                  <a:t> = </a:t>
                </a:r>
                <a14:m>
                  <m:oMath xmlns:m="http://schemas.openxmlformats.org/officeDocument/2006/math">
                    <m:d>
                      <m:dPr>
                        <m:begChr m:val="{"/>
                        <m:endChr m:val="}"/>
                        <m:ctrlPr>
                          <a:rPr lang="en-US" i="1" smtClean="0">
                            <a:solidFill>
                              <a:schemeClr val="tx1"/>
                            </a:solidFill>
                            <a:latin typeface="Cambria Math" panose="02040503050406030204" pitchFamily="18" charset="0"/>
                          </a:rPr>
                        </m:ctrlPr>
                      </m:dPr>
                      <m:e>
                        <m:m>
                          <m:mPr>
                            <m:mcs>
                              <m:mc>
                                <m:mcPr>
                                  <m:count m:val="1"/>
                                  <m:mcJc m:val="center"/>
                                </m:mcPr>
                              </m:mc>
                            </m:mcs>
                            <m:ctrlPr>
                              <a:rPr lang="en-US" i="1" smtClean="0">
                                <a:solidFill>
                                  <a:schemeClr val="tx1"/>
                                </a:solidFill>
                                <a:latin typeface="Cambria Math" panose="02040503050406030204" pitchFamily="18" charset="0"/>
                              </a:rPr>
                            </m:ctrlPr>
                          </m:mPr>
                          <m:mr>
                            <m:e>
                              <m:r>
                                <m:rPr>
                                  <m:nor/>
                                </m:rPr>
                                <a:rPr lang="el-GR" dirty="0">
                                  <a:solidFill>
                                    <a:schemeClr val="tx1"/>
                                  </a:solidFill>
                                </a:rPr>
                                <m:t>β</m:t>
                              </m:r>
                              <m:r>
                                <m:rPr>
                                  <m:nor/>
                                </m:rPr>
                                <a:rPr lang="en-GB" b="0" i="0" baseline="-25000" dirty="0" smtClean="0">
                                  <a:solidFill>
                                    <a:schemeClr val="tx1"/>
                                  </a:solidFill>
                                </a:rPr>
                                <m:t>1</m:t>
                              </m:r>
                            </m:e>
                          </m:mr>
                          <m:mr>
                            <m:e>
                              <m:r>
                                <m:rPr>
                                  <m:nor/>
                                </m:rPr>
                                <a:rPr lang="el-GR" dirty="0">
                                  <a:solidFill>
                                    <a:schemeClr val="tx1"/>
                                  </a:solidFill>
                                </a:rPr>
                                <m:t>β</m:t>
                              </m:r>
                              <m:r>
                                <m:rPr>
                                  <m:nor/>
                                </m:rPr>
                                <a:rPr lang="en-GB" b="0" i="0" baseline="-25000" dirty="0" smtClean="0">
                                  <a:solidFill>
                                    <a:schemeClr val="tx1"/>
                                  </a:solidFill>
                                </a:rPr>
                                <m:t>2</m:t>
                              </m:r>
                            </m:e>
                          </m:mr>
                          <m:mr>
                            <m:e>
                              <m:r>
                                <m:rPr>
                                  <m:nor/>
                                </m:rPr>
                                <a:rPr lang="el-GR" dirty="0">
                                  <a:solidFill>
                                    <a:schemeClr val="tx1"/>
                                  </a:solidFill>
                                </a:rPr>
                                <m:t>β</m:t>
                              </m:r>
                              <m:r>
                                <m:rPr>
                                  <m:nor/>
                                </m:rPr>
                                <a:rPr lang="en-GB" b="0" i="0" baseline="-25000" dirty="0" smtClean="0">
                                  <a:solidFill>
                                    <a:schemeClr val="tx1"/>
                                  </a:solidFill>
                                </a:rPr>
                                <m:t>3</m:t>
                              </m:r>
                            </m:e>
                          </m:mr>
                          <m:mr>
                            <m:e>
                              <m:r>
                                <m:rPr>
                                  <m:nor/>
                                </m:rPr>
                                <a:rPr lang="el-GR" dirty="0">
                                  <a:solidFill>
                                    <a:schemeClr val="tx1"/>
                                  </a:solidFill>
                                </a:rPr>
                                <m:t>β</m:t>
                              </m:r>
                              <m:r>
                                <m:rPr>
                                  <m:nor/>
                                </m:rPr>
                                <a:rPr lang="en-GB" b="0" i="0" baseline="-25000" dirty="0" smtClean="0">
                                  <a:solidFill>
                                    <a:schemeClr val="tx1"/>
                                  </a:solidFill>
                                </a:rPr>
                                <m:t>4</m:t>
                              </m:r>
                            </m:e>
                          </m:mr>
                          <m:mr>
                            <m:e>
                              <m:r>
                                <m:rPr>
                                  <m:nor/>
                                </m:rPr>
                                <a:rPr lang="el-GR" dirty="0">
                                  <a:solidFill>
                                    <a:schemeClr val="tx1"/>
                                  </a:solidFill>
                                </a:rPr>
                                <m:t>β</m:t>
                              </m:r>
                              <m:r>
                                <a:rPr lang="en-GB" b="0" i="1" baseline="-25000" dirty="0" smtClean="0">
                                  <a:solidFill>
                                    <a:schemeClr val="tx1"/>
                                  </a:solidFill>
                                  <a:latin typeface="Cambria Math" panose="02040503050406030204" pitchFamily="18" charset="0"/>
                                </a:rPr>
                                <m:t>5</m:t>
                              </m:r>
                            </m:e>
                          </m:mr>
                        </m:m>
                      </m:e>
                    </m:d>
                  </m:oMath>
                </a14:m>
                <a:r>
                  <a:rPr lang="en-US" dirty="0">
                    <a:solidFill>
                      <a:schemeClr val="tx1"/>
                    </a:solidFill>
                  </a:rPr>
                  <a:t> </a:t>
                </a:r>
              </a:p>
              <a:p>
                <a:endParaRPr lang="en-GB" dirty="0">
                  <a:sym typeface="Wingdings" panose="05000000000000000000" pitchFamily="2" charset="2"/>
                </a:endParaRPr>
              </a:p>
              <a:p>
                <a:endParaRPr lang="en-US" dirty="0">
                  <a:solidFill>
                    <a:prstClr val="black"/>
                  </a:solidFill>
                  <a:latin typeface="Calibri "/>
                </a:endParaRPr>
              </a:p>
              <a:p>
                <a:r>
                  <a:rPr lang="en-US" dirty="0">
                    <a:solidFill>
                      <a:prstClr val="black"/>
                    </a:solidFill>
                    <a:latin typeface="Calibri "/>
                  </a:rPr>
                  <a:t>For a F test : </a:t>
                </a:r>
              </a:p>
              <a:p>
                <a:endParaRPr lang="en-US" dirty="0">
                  <a:solidFill>
                    <a:prstClr val="black"/>
                  </a:solidFill>
                  <a:latin typeface="Calibri "/>
                </a:endParaRPr>
              </a:p>
              <a:p>
                <a:pPr marL="285750" indent="-285750">
                  <a:buFont typeface="Arial" panose="020B0604020202020204" pitchFamily="34" charset="0"/>
                  <a:buChar char="•"/>
                </a:pPr>
                <a:r>
                  <a:rPr lang="en-US" dirty="0">
                    <a:solidFill>
                      <a:prstClr val="black"/>
                    </a:solidFill>
                    <a:latin typeface="Calibri "/>
                  </a:rPr>
                  <a:t>Null hypothesis </a:t>
                </a:r>
                <a:r>
                  <a:rPr lang="en-GB" dirty="0">
                    <a:latin typeface="Calibri "/>
                  </a:rPr>
                  <a:t>H</a:t>
                </a:r>
                <a:r>
                  <a:rPr lang="en-GB" baseline="-25000" dirty="0">
                    <a:latin typeface="Calibri "/>
                  </a:rPr>
                  <a:t>0</a:t>
                </a:r>
                <a:r>
                  <a:rPr lang="en-GB" dirty="0">
                    <a:latin typeface="Calibri "/>
                  </a:rPr>
                  <a:t>: </a:t>
                </a:r>
                <a:r>
                  <a:rPr lang="el-GR" dirty="0">
                    <a:latin typeface="Calibri "/>
                  </a:rPr>
                  <a:t>β</a:t>
                </a:r>
                <a:r>
                  <a:rPr lang="en-GB" baseline="-25000" dirty="0">
                    <a:latin typeface="Calibri "/>
                  </a:rPr>
                  <a:t>1 </a:t>
                </a:r>
                <a:r>
                  <a:rPr lang="en-GB" dirty="0">
                    <a:latin typeface="Calibri "/>
                  </a:rPr>
                  <a:t>= </a:t>
                </a:r>
                <a:r>
                  <a:rPr lang="el-GR" dirty="0">
                    <a:latin typeface="Calibri "/>
                  </a:rPr>
                  <a:t>β</a:t>
                </a:r>
                <a:r>
                  <a:rPr lang="en-GB" baseline="-25000" dirty="0">
                    <a:latin typeface="Calibri "/>
                  </a:rPr>
                  <a:t>2 </a:t>
                </a:r>
                <a:r>
                  <a:rPr lang="en-GB" dirty="0">
                    <a:latin typeface="Calibri "/>
                  </a:rPr>
                  <a:t>= </a:t>
                </a:r>
                <a:r>
                  <a:rPr lang="el-GR" dirty="0">
                    <a:latin typeface="Calibri "/>
                  </a:rPr>
                  <a:t>β</a:t>
                </a:r>
                <a:r>
                  <a:rPr lang="en-GB" baseline="-25000" dirty="0">
                    <a:latin typeface="Calibri "/>
                  </a:rPr>
                  <a:t>3 </a:t>
                </a:r>
                <a:r>
                  <a:rPr lang="en-GB" dirty="0">
                    <a:latin typeface="Calibri "/>
                  </a:rPr>
                  <a:t>= 0 </a:t>
                </a:r>
                <a:r>
                  <a:rPr lang="en-GB" dirty="0">
                    <a:latin typeface="Calibri "/>
                    <a:sym typeface="Wingdings" panose="05000000000000000000" pitchFamily="2" charset="2"/>
                  </a:rPr>
                  <a:t> </a:t>
                </a:r>
                <a:r>
                  <a:rPr lang="en-US" dirty="0">
                    <a:latin typeface="Calibri "/>
                    <a:sym typeface="Wingdings" panose="05000000000000000000" pitchFamily="2" charset="2"/>
                  </a:rPr>
                  <a:t>the linear combination of β1–&gt;β5 is equal to 0 </a:t>
                </a:r>
              </a:p>
              <a:p>
                <a:r>
                  <a:rPr lang="en-US" dirty="0">
                    <a:latin typeface="Calibri "/>
                    <a:sym typeface="Wingdings" panose="05000000000000000000" pitchFamily="2" charset="2"/>
                  </a:rPr>
                  <a:t>      = </a:t>
                </a:r>
                <a:r>
                  <a:rPr lang="en-GB" dirty="0">
                    <a:sym typeface="Wingdings" panose="05000000000000000000" pitchFamily="2" charset="2"/>
                  </a:rPr>
                  <a:t>simpler model explained more variance in the observed data than larger models </a:t>
                </a:r>
                <a:endParaRPr lang="en-US" dirty="0">
                  <a:latin typeface="Calibri "/>
                  <a:sym typeface="Wingdings" panose="05000000000000000000" pitchFamily="2" charset="2"/>
                </a:endParaRPr>
              </a:p>
              <a:p>
                <a:pPr marL="285750" indent="-285750">
                  <a:buFont typeface="Arial" panose="020B0604020202020204" pitchFamily="34" charset="0"/>
                  <a:buChar char="•"/>
                </a:pPr>
                <a:endParaRPr lang="en-GB" dirty="0">
                  <a:latin typeface="Calibri "/>
                </a:endParaRPr>
              </a:p>
              <a:p>
                <a:pPr marL="285750" indent="-285750">
                  <a:buFont typeface="Arial" panose="020B0604020202020204" pitchFamily="34" charset="0"/>
                  <a:buChar char="•"/>
                </a:pPr>
                <a:r>
                  <a:rPr lang="en-US" dirty="0">
                    <a:solidFill>
                      <a:prstClr val="black"/>
                    </a:solidFill>
                    <a:latin typeface="Calibri "/>
                  </a:rPr>
                  <a:t>Alternative hypothesis</a:t>
                </a:r>
                <a:r>
                  <a:rPr lang="en-US" dirty="0">
                    <a:solidFill>
                      <a:prstClr val="black"/>
                    </a:solidFill>
                    <a:latin typeface="Gill Sans MT" panose="020B0502020104020203"/>
                  </a:rPr>
                  <a:t>: </a:t>
                </a:r>
                <a:r>
                  <a:rPr lang="en-GB" dirty="0"/>
                  <a:t>H</a:t>
                </a:r>
                <a:r>
                  <a:rPr lang="en-GB" baseline="-25000" dirty="0"/>
                  <a:t>1</a:t>
                </a:r>
                <a:r>
                  <a:rPr lang="en-GB" dirty="0"/>
                  <a:t>: </a:t>
                </a:r>
                <a:r>
                  <a:rPr lang="el-GR" dirty="0"/>
                  <a:t>β</a:t>
                </a:r>
                <a:r>
                  <a:rPr lang="en-GB" baseline="-25000" dirty="0"/>
                  <a:t>1</a:t>
                </a:r>
                <a:r>
                  <a:rPr lang="en-GB" dirty="0"/>
                  <a:t> ≠ </a:t>
                </a:r>
                <a:r>
                  <a:rPr lang="el-GR" dirty="0"/>
                  <a:t>β</a:t>
                </a:r>
                <a:r>
                  <a:rPr lang="en-GB" baseline="-25000" dirty="0"/>
                  <a:t>2</a:t>
                </a:r>
                <a:r>
                  <a:rPr lang="en-GB" dirty="0"/>
                  <a:t> ≠ </a:t>
                </a:r>
                <a:r>
                  <a:rPr lang="el-GR" dirty="0"/>
                  <a:t>β</a:t>
                </a:r>
                <a:r>
                  <a:rPr lang="en-GB" baseline="-25000" dirty="0"/>
                  <a:t>3</a:t>
                </a:r>
                <a:r>
                  <a:rPr lang="en-GB" dirty="0"/>
                  <a:t> ≠ 0 </a:t>
                </a:r>
                <a:r>
                  <a:rPr lang="en-GB" dirty="0">
                    <a:sym typeface="Wingdings" panose="05000000000000000000" pitchFamily="2" charset="2"/>
                  </a:rPr>
                  <a:t> </a:t>
                </a:r>
                <a:r>
                  <a:rPr lang="en-US" dirty="0">
                    <a:sym typeface="Wingdings" panose="05000000000000000000" pitchFamily="2" charset="2"/>
                  </a:rPr>
                  <a:t>the linear combination of β1–&gt;β5 is not equal to 0  </a:t>
                </a:r>
              </a:p>
              <a:p>
                <a:r>
                  <a:rPr lang="en-US" dirty="0">
                    <a:solidFill>
                      <a:prstClr val="black"/>
                    </a:solidFill>
                    <a:latin typeface="Gill Sans MT" panose="020B0502020104020203"/>
                    <a:sym typeface="Wingdings" panose="05000000000000000000" pitchFamily="2" charset="2"/>
                  </a:rPr>
                  <a:t>= </a:t>
                </a:r>
                <a:r>
                  <a:rPr lang="en-GB" dirty="0">
                    <a:sym typeface="Wingdings" panose="05000000000000000000" pitchFamily="2" charset="2"/>
                  </a:rPr>
                  <a:t>larger model explained more variance in the observed data than a simpler model </a:t>
                </a:r>
                <a:endParaRPr lang="en-US" dirty="0">
                  <a:solidFill>
                    <a:prstClr val="black"/>
                  </a:solidFill>
                  <a:latin typeface="Gill Sans MT" panose="020B0502020104020203"/>
                </a:endParaRPr>
              </a:p>
            </p:txBody>
          </p:sp>
        </mc:Choice>
        <mc:Fallback xmlns="">
          <p:sp>
            <p:nvSpPr>
              <p:cNvPr id="2" name="Rectangle 1">
                <a:extLst>
                  <a:ext uri="{FF2B5EF4-FFF2-40B4-BE49-F238E27FC236}">
                    <a16:creationId xmlns="" xmlns:a16="http://schemas.microsoft.com/office/drawing/2014/main" xmlns:a14="http://schemas.microsoft.com/office/drawing/2010/main" id="{4A905892-7D98-4437-8CBA-FA22A01E9D8A}"/>
                  </a:ext>
                </a:extLst>
              </p:cNvPr>
              <p:cNvSpPr>
                <a:spLocks noRot="1" noChangeAspect="1" noMove="1" noResize="1" noEditPoints="1" noAdjustHandles="1" noChangeArrowheads="1" noChangeShapeType="1" noTextEdit="1"/>
              </p:cNvSpPr>
              <p:nvPr/>
            </p:nvSpPr>
            <p:spPr>
              <a:xfrm>
                <a:off x="719191" y="1609382"/>
                <a:ext cx="11180536" cy="4739374"/>
              </a:xfrm>
              <a:prstGeom prst="rect">
                <a:avLst/>
              </a:prstGeom>
              <a:blipFill rotWithShape="0">
                <a:blip r:embed="rId3"/>
                <a:stretch>
                  <a:fillRect l="-491" b="-11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9EF307A-987A-AB4A-A668-42693E5C9982}"/>
                  </a:ext>
                </a:extLst>
              </p:cNvPr>
              <p:cNvSpPr txBox="1"/>
              <p:nvPr/>
            </p:nvSpPr>
            <p:spPr>
              <a:xfrm>
                <a:off x="5501386" y="2308675"/>
                <a:ext cx="5248894" cy="16703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Which means that now</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 H</a:t>
                </a:r>
                <a:r>
                  <a:rPr kumimoji="0" lang="en-US" sz="2000" b="0" i="0" u="none" strike="noStrike" kern="1200" cap="none" spc="0" normalizeH="0" baseline="-25000" noProof="0" dirty="0">
                    <a:ln>
                      <a:noFill/>
                    </a:ln>
                    <a:solidFill>
                      <a:srgbClr val="FF0000"/>
                    </a:solidFill>
                    <a:effectLst/>
                    <a:uLnTx/>
                    <a:uFillTx/>
                    <a:latin typeface="Gill Sans MT" panose="020B0502020104020203"/>
                    <a:ea typeface="+mn-ea"/>
                    <a:cs typeface="+mn-cs"/>
                  </a:rPr>
                  <a:t>0</a:t>
                </a:r>
                <a:r>
                  <a:rPr kumimoji="0" lang="en-US" sz="2000" b="0" i="0" u="none" strike="noStrike" kern="1200" cap="none" spc="0" normalizeH="0" baseline="0" noProof="0" dirty="0">
                    <a:ln>
                      <a:noFill/>
                    </a:ln>
                    <a:solidFill>
                      <a:srgbClr val="FF0000"/>
                    </a:solidFill>
                    <a:effectLst/>
                    <a:uLnTx/>
                    <a:uFillTx/>
                    <a:latin typeface="Gill Sans MT" panose="020B0502020104020203"/>
                    <a:ea typeface="+mn-ea"/>
                    <a:cs typeface="+mn-cs"/>
                  </a:rPr>
                  <a:t> </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C</a:t>
                </a:r>
                <a:r>
                  <a:rPr kumimoji="0" lang="en-US" sz="2000" b="0" i="0" u="none" strike="noStrike" kern="1200" cap="none" spc="0" normalizeH="0" baseline="30000" noProof="0" dirty="0">
                    <a:ln>
                      <a:noFill/>
                    </a:ln>
                    <a:solidFill>
                      <a:prstClr val="black"/>
                    </a:solidFill>
                    <a:effectLst/>
                    <a:uLnTx/>
                    <a:uFillTx/>
                    <a:latin typeface="Gill Sans MT" panose="020B0502020104020203"/>
                    <a:ea typeface="+mn-ea"/>
                    <a:cs typeface="+mn-cs"/>
                  </a:rPr>
                  <a:t>T</a:t>
                </a:r>
                <a: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β</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a:t>
                </a:r>
                <a14:m>
                  <m:oMath xmlns:m="http://schemas.openxmlformats.org/officeDocument/2006/math">
                    <m:d>
                      <m:dPr>
                        <m:begChr m:val="{"/>
                        <m:endChr m:val="}"/>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m>
                          <m:mPr>
                            <m:mcs>
                              <m:mc>
                                <m:mcPr>
                                  <m:count m:val="1"/>
                                  <m:mcJc m:val="center"/>
                                </m:mcPr>
                              </m:mc>
                            </m:mcs>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mP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1</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2</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3</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m:rPr>
                                  <m:nor/>
                                </m:rP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m:t>4</m:t>
                              </m:r>
                            </m:e>
                          </m:mr>
                          <m:mr>
                            <m:e>
                              <m:r>
                                <m:rPr>
                                  <m:nor/>
                                </m:rPr>
                                <a:rPr kumimoji="0" lang="el-GR"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m:t>β</m:t>
                              </m:r>
                              <m:r>
                                <a:rPr kumimoji="0" lang="en-GB" sz="2000" b="0" i="1" u="none" strike="noStrike" kern="1200" cap="none" spc="0" normalizeH="0" baseline="-25000" noProof="0" dirty="0">
                                  <a:ln>
                                    <a:noFill/>
                                  </a:ln>
                                  <a:solidFill>
                                    <a:prstClr val="black"/>
                                  </a:solidFill>
                                  <a:effectLst/>
                                  <a:uLnTx/>
                                  <a:uFillTx/>
                                  <a:latin typeface="Cambria Math" panose="02040503050406030204" pitchFamily="18" charset="0"/>
                                  <a:ea typeface="+mn-ea"/>
                                  <a:cs typeface="+mn-cs"/>
                                </a:rPr>
                                <m:t>5</m:t>
                              </m:r>
                            </m:e>
                          </m:mr>
                        </m:m>
                      </m:e>
                    </m:d>
                  </m:oMath>
                </a14:m>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mn-cs"/>
                  </a:rPr>
                  <a:t> = 0</a:t>
                </a:r>
              </a:p>
            </p:txBody>
          </p:sp>
        </mc:Choice>
        <mc:Fallback xmlns="">
          <p:sp>
            <p:nvSpPr>
              <p:cNvPr id="9" name="TextBox 8">
                <a:extLst>
                  <a:ext uri="{FF2B5EF4-FFF2-40B4-BE49-F238E27FC236}">
                    <a16:creationId xmlns="" xmlns:a16="http://schemas.microsoft.com/office/drawing/2014/main" xmlns:a14="http://schemas.microsoft.com/office/drawing/2010/main" id="{99EF307A-987A-AB4A-A668-42693E5C9982}"/>
                  </a:ext>
                </a:extLst>
              </p:cNvPr>
              <p:cNvSpPr txBox="1">
                <a:spLocks noRot="1" noChangeAspect="1" noMove="1" noResize="1" noEditPoints="1" noAdjustHandles="1" noChangeArrowheads="1" noChangeShapeType="1" noTextEdit="1"/>
              </p:cNvSpPr>
              <p:nvPr/>
            </p:nvSpPr>
            <p:spPr>
              <a:xfrm>
                <a:off x="5501386" y="2308675"/>
                <a:ext cx="5248894" cy="1670394"/>
              </a:xfrm>
              <a:prstGeom prst="rect">
                <a:avLst/>
              </a:prstGeom>
              <a:blipFill rotWithShape="0">
                <a:blip r:embed="rId4"/>
                <a:stretch>
                  <a:fillRect l="-1161"/>
                </a:stretch>
              </a:blipFill>
            </p:spPr>
            <p:txBody>
              <a:bodyPr/>
              <a:lstStyle/>
              <a:p>
                <a:r>
                  <a:rPr lang="en-GB">
                    <a:noFill/>
                  </a:rPr>
                  <a:t> </a:t>
                </a:r>
              </a:p>
            </p:txBody>
          </p:sp>
        </mc:Fallback>
      </mc:AlternateContent>
    </p:spTree>
    <p:extLst>
      <p:ext uri="{BB962C8B-B14F-4D97-AF65-F5344CB8AC3E}">
        <p14:creationId xmlns:p14="http://schemas.microsoft.com/office/powerpoint/2010/main" val="8146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666609"/>
            <a:ext cx="1714500"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2"/>
          <p:cNvSpPr>
            <a:spLocks noGrp="1" noChangeArrowheads="1"/>
          </p:cNvSpPr>
          <p:nvPr>
            <p:ph type="title" idx="4294967295"/>
          </p:nvPr>
        </p:nvSpPr>
        <p:spPr>
          <a:xfrm>
            <a:off x="957263" y="196767"/>
            <a:ext cx="10515600" cy="657226"/>
          </a:xfrm>
        </p:spPr>
        <p:txBody>
          <a:bodyPr/>
          <a:lstStyle/>
          <a:p>
            <a:r>
              <a:rPr lang="en-GB" sz="2800" b="1" dirty="0"/>
              <a:t>F-test</a:t>
            </a:r>
            <a:r>
              <a:rPr lang="en-GB" sz="2800" dirty="0"/>
              <a:t> - the extra-sum-of-squares principle</a:t>
            </a:r>
            <a:endParaRPr lang="en-US" sz="2800" dirty="0"/>
          </a:p>
        </p:txBody>
      </p:sp>
      <p:sp>
        <p:nvSpPr>
          <p:cNvPr id="164868" name="Rectangle 3"/>
          <p:cNvSpPr>
            <a:spLocks noGrp="1" noChangeArrowheads="1"/>
          </p:cNvSpPr>
          <p:nvPr>
            <p:ph type="body" idx="4294967295"/>
          </p:nvPr>
        </p:nvSpPr>
        <p:spPr>
          <a:xfrm>
            <a:off x="715963" y="996847"/>
            <a:ext cx="8229600" cy="428625"/>
          </a:xfrm>
        </p:spPr>
        <p:txBody>
          <a:bodyPr/>
          <a:lstStyle/>
          <a:p>
            <a:r>
              <a:rPr lang="en-GB" sz="2000" dirty="0">
                <a:solidFill>
                  <a:schemeClr val="tx1"/>
                </a:solidFill>
              </a:rPr>
              <a:t>Model comparison:</a:t>
            </a:r>
            <a:endParaRPr lang="en-US" sz="2000" i="1" dirty="0">
              <a:solidFill>
                <a:schemeClr val="tx1"/>
              </a:solidFill>
            </a:endParaRPr>
          </a:p>
        </p:txBody>
      </p:sp>
      <p:sp>
        <p:nvSpPr>
          <p:cNvPr id="42018" name="Rectangle 34"/>
          <p:cNvSpPr>
            <a:spLocks noChangeArrowheads="1"/>
          </p:cNvSpPr>
          <p:nvPr/>
        </p:nvSpPr>
        <p:spPr bwMode="auto">
          <a:xfrm>
            <a:off x="3037102" y="1414603"/>
            <a:ext cx="6081045" cy="39754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Null Hypothesis H</a:t>
            </a:r>
            <a:r>
              <a:rPr kumimoji="0" lang="en-GB" sz="2000" b="1" i="0" u="none" strike="noStrike" kern="1200" cap="none" spc="0" normalizeH="0" baseline="-25000" noProof="0" dirty="0">
                <a:ln>
                  <a:noFill/>
                </a:ln>
                <a:solidFill>
                  <a:prstClr val="black"/>
                </a:solidFill>
                <a:effectLst/>
                <a:uLnTx/>
                <a:uFillTx/>
                <a:latin typeface="Gill Sans MT" panose="020B0502020104020203"/>
                <a:ea typeface="+mn-ea"/>
                <a:cs typeface="+mn-cs"/>
              </a:rPr>
              <a:t>0</a:t>
            </a:r>
            <a:r>
              <a:rPr kumimoji="0" lang="en-GB" sz="2000" b="1" i="0" u="none" strike="noStrike" kern="1200" cap="none" spc="0" normalizeH="0" baseline="0" noProof="0" dirty="0">
                <a:ln>
                  <a:noFill/>
                </a:ln>
                <a:solidFill>
                  <a:prstClr val="black"/>
                </a:solidFill>
                <a:effectLst/>
                <a:uLnTx/>
                <a:uFillTx/>
                <a:latin typeface="Gill Sans MT" panose="020B0502020104020203"/>
                <a:ea typeface="+mn-ea"/>
                <a:cs typeface="+mn-cs"/>
              </a:rPr>
              <a:t>: </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True model is </a:t>
            </a:r>
            <a:r>
              <a:rPr kumimoji="0" lang="en-GB" sz="2000" b="0" i="1" u="none" strike="noStrike" kern="1200" cap="none" spc="0" normalizeH="0" baseline="0" noProof="0" dirty="0">
                <a:ln>
                  <a:noFill/>
                </a:ln>
                <a:solidFill>
                  <a:prstClr val="black"/>
                </a:solidFill>
                <a:effectLst/>
                <a:uLnTx/>
                <a:uFillTx/>
                <a:latin typeface="Gill Sans MT" panose="020B0502020104020203"/>
                <a:ea typeface="+mn-ea"/>
                <a:cs typeface="+mn-cs"/>
              </a:rPr>
              <a:t>X</a:t>
            </a:r>
            <a:r>
              <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rPr>
              <a:t>0 </a:t>
            </a:r>
            <a:r>
              <a:rPr kumimoji="0" lang="en-GB" sz="2000" b="0" i="0" u="none" strike="noStrike" kern="1200" cap="none" spc="0" normalizeH="0" baseline="0" noProof="0" dirty="0">
                <a:ln>
                  <a:noFill/>
                </a:ln>
                <a:solidFill>
                  <a:prstClr val="black"/>
                </a:solidFill>
                <a:effectLst/>
                <a:uLnTx/>
                <a:uFillTx/>
                <a:latin typeface="Gill Sans MT" panose="020B0502020104020203"/>
                <a:ea typeface="+mn-ea"/>
                <a:cs typeface="+mn-cs"/>
              </a:rPr>
              <a:t>(reduced model)</a:t>
            </a:r>
            <a:endParaRPr kumimoji="0" lang="en-GB" sz="2000" b="0" i="0" u="none" strike="noStrike" kern="1200" cap="none" spc="0" normalizeH="0" baseline="-25000" noProof="0" dirty="0">
              <a:ln>
                <a:noFill/>
              </a:ln>
              <a:solidFill>
                <a:prstClr val="black"/>
              </a:solidFill>
              <a:effectLst/>
              <a:uLnTx/>
              <a:uFillTx/>
              <a:latin typeface="Gill Sans MT" panose="020B0502020104020203"/>
              <a:ea typeface="+mn-ea"/>
              <a:cs typeface="+mn-cs"/>
            </a:endParaRPr>
          </a:p>
        </p:txBody>
      </p:sp>
      <p:sp>
        <p:nvSpPr>
          <p:cNvPr id="42017" name="Text Box 33"/>
          <p:cNvSpPr txBox="1">
            <a:spLocks noChangeArrowheads="1"/>
          </p:cNvSpPr>
          <p:nvPr/>
        </p:nvSpPr>
        <p:spPr bwMode="auto">
          <a:xfrm>
            <a:off x="1866900" y="5989248"/>
            <a:ext cx="163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Full model ? </a:t>
            </a:r>
          </a:p>
        </p:txBody>
      </p:sp>
      <p:grpSp>
        <p:nvGrpSpPr>
          <p:cNvPr id="6" name="Group 5"/>
          <p:cNvGrpSpPr>
            <a:grpSpLocks/>
          </p:cNvGrpSpPr>
          <p:nvPr/>
        </p:nvGrpSpPr>
        <p:grpSpPr bwMode="auto">
          <a:xfrm>
            <a:off x="1719263" y="2052247"/>
            <a:ext cx="1712912" cy="3962400"/>
            <a:chOff x="195263" y="2490788"/>
            <a:chExt cx="1712442" cy="3962400"/>
          </a:xfrm>
        </p:grpSpPr>
        <p:sp>
          <p:nvSpPr>
            <p:cNvPr id="164874" name="Line 38"/>
            <p:cNvSpPr>
              <a:spLocks noChangeShapeType="1"/>
            </p:cNvSpPr>
            <p:nvPr/>
          </p:nvSpPr>
          <p:spPr bwMode="auto">
            <a:xfrm flipH="1">
              <a:off x="804863" y="2566988"/>
              <a:ext cx="0" cy="38862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164875" name="Group 39"/>
            <p:cNvGrpSpPr>
              <a:grpSpLocks/>
            </p:cNvGrpSpPr>
            <p:nvPr/>
          </p:nvGrpSpPr>
          <p:grpSpPr bwMode="auto">
            <a:xfrm>
              <a:off x="825501" y="2972594"/>
              <a:ext cx="1082204" cy="119857"/>
              <a:chOff x="383" y="1855"/>
              <a:chExt cx="646" cy="42"/>
            </a:xfrm>
          </p:grpSpPr>
          <p:sp>
            <p:nvSpPr>
              <p:cNvPr id="164876" name="Arc 40"/>
              <p:cNvSpPr>
                <a:spLocks/>
              </p:cNvSpPr>
              <p:nvPr/>
            </p:nvSpPr>
            <p:spPr bwMode="auto">
              <a:xfrm rot="10800000">
                <a:off x="712" y="1855"/>
                <a:ext cx="317" cy="42"/>
              </a:xfrm>
              <a:custGeom>
                <a:avLst/>
                <a:gdLst>
                  <a:gd name="T0" fmla="*/ 317 w 21600"/>
                  <a:gd name="T1" fmla="*/ 42 h 21600"/>
                  <a:gd name="T2" fmla="*/ 0 w 21600"/>
                  <a:gd name="T3" fmla="*/ 0 h 21600"/>
                  <a:gd name="T4" fmla="*/ 31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64877" name="Arc 41"/>
              <p:cNvSpPr>
                <a:spLocks/>
              </p:cNvSpPr>
              <p:nvPr/>
            </p:nvSpPr>
            <p:spPr bwMode="auto">
              <a:xfrm rot="10800000">
                <a:off x="383" y="1855"/>
                <a:ext cx="317" cy="42"/>
              </a:xfrm>
              <a:custGeom>
                <a:avLst/>
                <a:gdLst>
                  <a:gd name="T0" fmla="*/ 317 w 21600"/>
                  <a:gd name="T1" fmla="*/ 0 h 21600"/>
                  <a:gd name="T2" fmla="*/ 0 w 21600"/>
                  <a:gd name="T3" fmla="*/ 4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sp>
          <p:nvSpPr>
            <p:cNvPr id="164878" name="Rectangle 42"/>
            <p:cNvSpPr>
              <a:spLocks noChangeArrowheads="1"/>
            </p:cNvSpPr>
            <p:nvPr/>
          </p:nvSpPr>
          <p:spPr bwMode="auto">
            <a:xfrm>
              <a:off x="1190625" y="2492376"/>
              <a:ext cx="64423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1</a:t>
              </a: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p:txBody>
        </p:sp>
        <p:sp>
          <p:nvSpPr>
            <p:cNvPr id="164879" name="Text Box 43"/>
            <p:cNvSpPr txBox="1">
              <a:spLocks noChangeArrowheads="1"/>
            </p:cNvSpPr>
            <p:nvPr/>
          </p:nvSpPr>
          <p:spPr bwMode="auto">
            <a:xfrm>
              <a:off x="195263" y="2490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dirty="0">
                  <a:ln>
                    <a:noFill/>
                  </a:ln>
                  <a:solidFill>
                    <a:prstClr val="black"/>
                  </a:solidFill>
                  <a:effectLst/>
                  <a:uLnTx/>
                  <a:uFillTx/>
                  <a:latin typeface="Times New Roman" pitchFamily="18" charset="0"/>
                  <a:ea typeface="+mn-ea"/>
                  <a:cs typeface="+mn-cs"/>
                </a:rPr>
                <a:t>0</a:t>
              </a:r>
            </a:p>
          </p:txBody>
        </p:sp>
      </p:grpSp>
      <p:sp>
        <p:nvSpPr>
          <p:cNvPr id="42032" name="Text Box 48"/>
          <p:cNvSpPr txBox="1">
            <a:spLocks noChangeArrowheads="1"/>
          </p:cNvSpPr>
          <p:nvPr/>
        </p:nvSpPr>
        <p:spPr bwMode="auto">
          <a:xfrm>
            <a:off x="4830763" y="6014648"/>
            <a:ext cx="252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itchFamily="34" charset="0"/>
                <a:ea typeface="+mn-ea"/>
                <a:cs typeface="+mn-cs"/>
              </a:rPr>
              <a:t>or Reduced model? </a:t>
            </a:r>
          </a:p>
        </p:txBody>
      </p:sp>
      <p:sp>
        <p:nvSpPr>
          <p:cNvPr id="42033" name="Text Box 49"/>
          <p:cNvSpPr txBox="1">
            <a:spLocks noChangeArrowheads="1"/>
          </p:cNvSpPr>
          <p:nvPr/>
        </p:nvSpPr>
        <p:spPr bwMode="auto">
          <a:xfrm>
            <a:off x="5230813" y="1999859"/>
            <a:ext cx="488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a:ln>
                  <a:noFill/>
                </a:ln>
                <a:solidFill>
                  <a:prstClr val="black"/>
                </a:solidFill>
                <a:effectLst/>
                <a:uLnTx/>
                <a:uFillTx/>
                <a:latin typeface="Times New Roman" pitchFamily="18" charset="0"/>
                <a:ea typeface="+mn-ea"/>
                <a:cs typeface="+mn-cs"/>
              </a:rPr>
              <a:t>X</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p>
        </p:txBody>
      </p:sp>
      <p:sp>
        <p:nvSpPr>
          <p:cNvPr id="42086" name="Text Box 102"/>
          <p:cNvSpPr txBox="1">
            <a:spLocks noChangeArrowheads="1"/>
          </p:cNvSpPr>
          <p:nvPr/>
        </p:nvSpPr>
        <p:spPr bwMode="auto">
          <a:xfrm>
            <a:off x="7299326" y="2076059"/>
            <a:ext cx="32924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itchFamily="34" charset="0"/>
                <a:ea typeface="+mn-ea"/>
                <a:cs typeface="+mn-cs"/>
              </a:rPr>
              <a:t>Test statistic:</a:t>
            </a:r>
            <a:r>
              <a:rPr kumimoji="0" lang="en-GB" sz="1800" b="0" i="0" u="none" strike="noStrike" kern="1200" cap="none" spc="0" normalizeH="0" baseline="0" noProof="0">
                <a:ln>
                  <a:noFill/>
                </a:ln>
                <a:solidFill>
                  <a:prstClr val="black"/>
                </a:solidFill>
                <a:effectLst/>
                <a:uLnTx/>
                <a:uFillTx/>
                <a:latin typeface="Arial" pitchFamily="34" charset="0"/>
                <a:ea typeface="+mn-ea"/>
                <a:cs typeface="+mn-cs"/>
              </a:rPr>
              <a:t> ratio of explained variability and unexplained variability (error)</a:t>
            </a: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42087" name="Text Box 103"/>
          <p:cNvSpPr txBox="1">
            <a:spLocks noChangeArrowheads="1"/>
          </p:cNvSpPr>
          <p:nvPr/>
        </p:nvSpPr>
        <p:spPr bwMode="auto">
          <a:xfrm>
            <a:off x="9806250" y="4704102"/>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mn-cs"/>
                <a:sym typeface="Symbol" pitchFamily="18" charset="2"/>
              </a:rPr>
              <a:t></a:t>
            </a:r>
            <a:r>
              <a:rPr kumimoji="0" lang="en-GB" sz="1400" b="0" i="0" u="none" strike="noStrike" kern="1200" cap="none" spc="0" normalizeH="0" baseline="-25000" noProof="0" dirty="0">
                <a:ln>
                  <a:noFill/>
                </a:ln>
                <a:solidFill>
                  <a:prstClr val="black"/>
                </a:solidFill>
                <a:effectLst/>
                <a:uLnTx/>
                <a:uFillTx/>
                <a:latin typeface="Arial" pitchFamily="34" charset="0"/>
                <a:ea typeface="+mn-ea"/>
                <a:cs typeface="+mn-cs"/>
              </a:rPr>
              <a:t>1</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mn-cs"/>
              </a:rPr>
              <a:t> = rank(X) – rank(X</a:t>
            </a:r>
            <a:r>
              <a:rPr kumimoji="0" lang="en-GB" sz="1400" b="0" i="0" u="none" strike="noStrike" kern="1200" cap="none" spc="0" normalizeH="0" baseline="-25000" noProof="0" dirty="0">
                <a:ln>
                  <a:noFill/>
                </a:ln>
                <a:solidFill>
                  <a:prstClr val="black"/>
                </a:solidFill>
                <a:effectLst/>
                <a:uLnTx/>
                <a:uFillTx/>
                <a:latin typeface="Arial" pitchFamily="34" charset="0"/>
                <a:ea typeface="+mn-ea"/>
                <a:cs typeface="+mn-cs"/>
              </a:rPr>
              <a:t>0</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mn-cs"/>
                <a:sym typeface="Symbol" pitchFamily="18" charset="2"/>
              </a:rPr>
              <a:t></a:t>
            </a:r>
            <a:r>
              <a:rPr kumimoji="0" lang="en-GB" sz="1400" b="0" i="0" u="none" strike="noStrike" kern="1200" cap="none" spc="0" normalizeH="0" baseline="-25000" noProof="0" dirty="0">
                <a:ln>
                  <a:noFill/>
                </a:ln>
                <a:solidFill>
                  <a:prstClr val="black"/>
                </a:solidFill>
                <a:effectLst/>
                <a:uLnTx/>
                <a:uFillTx/>
                <a:latin typeface="Arial" pitchFamily="34" charset="0"/>
                <a:ea typeface="+mn-ea"/>
                <a:cs typeface="+mn-cs"/>
              </a:rPr>
              <a:t>2</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mn-cs"/>
              </a:rPr>
              <a:t> = N – rank(X)</a:t>
            </a:r>
            <a:endPar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endParaRPr>
          </a:p>
        </p:txBody>
      </p:sp>
      <p:grpSp>
        <p:nvGrpSpPr>
          <p:cNvPr id="42092" name="Group 108"/>
          <p:cNvGrpSpPr>
            <a:grpSpLocks/>
          </p:cNvGrpSpPr>
          <p:nvPr/>
        </p:nvGrpSpPr>
        <p:grpSpPr bwMode="auto">
          <a:xfrm>
            <a:off x="3575051" y="3881048"/>
            <a:ext cx="1522413" cy="871537"/>
            <a:chOff x="1356" y="2721"/>
            <a:chExt cx="959" cy="549"/>
          </a:xfrm>
        </p:grpSpPr>
        <p:sp>
          <p:nvSpPr>
            <p:cNvPr id="164885" name="Rectangle 44"/>
            <p:cNvSpPr>
              <a:spLocks noChangeArrowheads="1"/>
            </p:cNvSpPr>
            <p:nvPr/>
          </p:nvSpPr>
          <p:spPr bwMode="auto">
            <a:xfrm>
              <a:off x="1787" y="2721"/>
              <a:ext cx="47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RSS</a:t>
              </a:r>
              <a:endPar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endParaRPr>
            </a:p>
          </p:txBody>
        </p:sp>
        <p:sp>
          <p:nvSpPr>
            <p:cNvPr id="164886" name="Line 45"/>
            <p:cNvSpPr>
              <a:spLocks noChangeShapeType="1"/>
            </p:cNvSpPr>
            <p:nvPr/>
          </p:nvSpPr>
          <p:spPr bwMode="auto">
            <a:xfrm>
              <a:off x="1356" y="2865"/>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64887" name="Object 23"/>
            <p:cNvGraphicFramePr>
              <a:graphicFrameLocks noChangeAspect="1"/>
            </p:cNvGraphicFramePr>
            <p:nvPr/>
          </p:nvGraphicFramePr>
          <p:xfrm>
            <a:off x="1787" y="2976"/>
            <a:ext cx="528" cy="294"/>
          </p:xfrm>
          <a:graphic>
            <a:graphicData uri="http://schemas.openxmlformats.org/presentationml/2006/ole">
              <mc:AlternateContent xmlns:mc="http://schemas.openxmlformats.org/markup-compatibility/2006">
                <mc:Choice xmlns:v="urn:schemas-microsoft-com:vml" Requires="v">
                  <p:oleObj spid="_x0000_s3074" name="Equation" r:id="rId5" imgW="457002" imgH="253890" progId="Equation.3">
                    <p:embed/>
                  </p:oleObj>
                </mc:Choice>
                <mc:Fallback>
                  <p:oleObj name="Equation" r:id="rId5" imgW="457002" imgH="253890" progId="Equation.3">
                    <p:embed/>
                    <p:pic>
                      <p:nvPicPr>
                        <p:cNvPr id="164887"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7" y="2976"/>
                          <a:ext cx="528"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2093" name="Group 109"/>
          <p:cNvGrpSpPr>
            <a:grpSpLocks/>
          </p:cNvGrpSpPr>
          <p:nvPr/>
        </p:nvGrpSpPr>
        <p:grpSpPr bwMode="auto">
          <a:xfrm>
            <a:off x="5910263" y="3854060"/>
            <a:ext cx="1733550" cy="949325"/>
            <a:chOff x="2748" y="2688"/>
            <a:chExt cx="1092" cy="598"/>
          </a:xfrm>
        </p:grpSpPr>
        <p:sp>
          <p:nvSpPr>
            <p:cNvPr id="164889" name="Rectangle 50"/>
            <p:cNvSpPr>
              <a:spLocks noChangeArrowheads="1"/>
            </p:cNvSpPr>
            <p:nvPr/>
          </p:nvSpPr>
          <p:spPr bwMode="auto">
            <a:xfrm>
              <a:off x="3183" y="2688"/>
              <a:ext cx="53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Times New Roman" pitchFamily="18" charset="0"/>
                  <a:ea typeface="+mn-ea"/>
                  <a:cs typeface="+mn-cs"/>
                </a:rPr>
                <a:t>RSS</a:t>
              </a:r>
              <a:r>
                <a:rPr kumimoji="0" lang="en-GB" sz="2400" b="1" i="0" u="none" strike="noStrike" kern="1200" cap="none" spc="0" normalizeH="0" baseline="-25000" noProof="0">
                  <a:ln>
                    <a:noFill/>
                  </a:ln>
                  <a:solidFill>
                    <a:prstClr val="black"/>
                  </a:solidFill>
                  <a:effectLst/>
                  <a:uLnTx/>
                  <a:uFillTx/>
                  <a:latin typeface="Times New Roman" pitchFamily="18" charset="0"/>
                  <a:ea typeface="+mn-ea"/>
                  <a:cs typeface="+mn-cs"/>
                </a:rPr>
                <a:t>0</a:t>
              </a:r>
              <a:endParaRPr kumimoji="0" lang="en-GB" sz="2400" b="1" i="0" u="none" strike="noStrike" kern="1200" cap="none" spc="0" normalizeH="0" baseline="30000" noProof="0">
                <a:ln>
                  <a:noFill/>
                </a:ln>
                <a:solidFill>
                  <a:prstClr val="black"/>
                </a:solidFill>
                <a:effectLst/>
                <a:uLnTx/>
                <a:uFillTx/>
                <a:latin typeface="Times New Roman" pitchFamily="18" charset="0"/>
                <a:ea typeface="+mn-ea"/>
                <a:cs typeface="+mn-cs"/>
              </a:endParaRPr>
            </a:p>
          </p:txBody>
        </p:sp>
        <p:sp>
          <p:nvSpPr>
            <p:cNvPr id="164890" name="Line 51"/>
            <p:cNvSpPr>
              <a:spLocks noChangeShapeType="1"/>
            </p:cNvSpPr>
            <p:nvPr/>
          </p:nvSpPr>
          <p:spPr bwMode="auto">
            <a:xfrm>
              <a:off x="2748" y="2832"/>
              <a:ext cx="384" cy="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64891" name="Object 27"/>
            <p:cNvGraphicFramePr>
              <a:graphicFrameLocks noChangeAspect="1"/>
            </p:cNvGraphicFramePr>
            <p:nvPr/>
          </p:nvGraphicFramePr>
          <p:xfrm>
            <a:off x="3082" y="2976"/>
            <a:ext cx="758" cy="310"/>
          </p:xfrm>
          <a:graphic>
            <a:graphicData uri="http://schemas.openxmlformats.org/presentationml/2006/ole">
              <mc:AlternateContent xmlns:mc="http://schemas.openxmlformats.org/markup-compatibility/2006">
                <mc:Choice xmlns:v="urn:schemas-microsoft-com:vml" Requires="v">
                  <p:oleObj spid="_x0000_s3075" name="Equation" r:id="rId7" imgW="622030" imgH="253890" progId="Equation.3">
                    <p:embed/>
                  </p:oleObj>
                </mc:Choice>
                <mc:Fallback>
                  <p:oleObj name="Equation" r:id="rId7" imgW="622030" imgH="253890" progId="Equation.3">
                    <p:embed/>
                    <p:pic>
                      <p:nvPicPr>
                        <p:cNvPr id="164891"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2" y="2976"/>
                          <a:ext cx="758" cy="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3" name="Picture 32"/>
          <p:cNvPicPr>
            <a:picLocks noChangeAspect="1"/>
          </p:cNvPicPr>
          <p:nvPr/>
        </p:nvPicPr>
        <p:blipFill>
          <a:blip r:embed="rId4">
            <a:extLst>
              <a:ext uri="{28A0092B-C50C-407E-A947-70E740481C1C}">
                <a14:useLocalDpi xmlns:a14="http://schemas.microsoft.com/office/drawing/2010/main" val="0"/>
              </a:ext>
            </a:extLst>
          </a:blip>
          <a:srcRect r="66313"/>
          <a:stretch>
            <a:fillRect/>
          </a:stretch>
        </p:blipFill>
        <p:spPr bwMode="auto">
          <a:xfrm>
            <a:off x="5267325" y="2666609"/>
            <a:ext cx="577850"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a:spLocks noRot="1" noChangeAspect="1" noMove="1" noResize="1" noEditPoints="1" noAdjustHandles="1" noChangeArrowheads="1" noChangeShapeType="1" noTextEdit="1"/>
          </p:cNvSpPr>
          <p:nvPr/>
        </p:nvSpPr>
        <p:spPr>
          <a:xfrm>
            <a:off x="7604460" y="3751158"/>
            <a:ext cx="2776016" cy="901978"/>
          </a:xfrm>
          <a:prstGeom prst="rect">
            <a:avLst/>
          </a:prstGeom>
          <a:blipFill rotWithShape="1">
            <a:blip r:embed="rId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Gill Sans MT" panose="020B0502020104020203"/>
                <a:ea typeface="+mn-ea"/>
                <a:cs typeface="+mn-cs"/>
              </a:rPr>
              <a:t> </a:t>
            </a:r>
          </a:p>
        </p:txBody>
      </p:sp>
      <p:sp>
        <p:nvSpPr>
          <p:cNvPr id="4" name="TextBox 3"/>
          <p:cNvSpPr txBox="1">
            <a:spLocks noRot="1" noChangeAspect="1" noMove="1" noResize="1" noEditPoints="1" noAdjustHandles="1" noChangeArrowheads="1" noChangeShapeType="1" noTextEdit="1"/>
          </p:cNvSpPr>
          <p:nvPr/>
        </p:nvSpPr>
        <p:spPr>
          <a:xfrm>
            <a:off x="7604460" y="5227322"/>
            <a:ext cx="2825004" cy="901978"/>
          </a:xfrm>
          <a:prstGeom prst="rect">
            <a:avLst/>
          </a:prstGeom>
          <a:blipFill rotWithShape="1">
            <a:blip r:embed="rId10"/>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no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2717545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0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09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209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0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0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7" grpId="0"/>
      <p:bldP spid="42032" grpId="0"/>
      <p:bldP spid="42033" grpId="0" animBg="1"/>
      <p:bldP spid="42086" grpId="0"/>
      <p:bldP spid="4208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F-contrast</a:t>
            </a:r>
          </a:p>
        </p:txBody>
      </p:sp>
      <p:sp>
        <p:nvSpPr>
          <p:cNvPr id="3" name="Content Placeholder 2"/>
          <p:cNvSpPr>
            <a:spLocks noGrp="1"/>
          </p:cNvSpPr>
          <p:nvPr>
            <p:ph idx="1"/>
          </p:nvPr>
        </p:nvSpPr>
        <p:spPr>
          <a:xfrm>
            <a:off x="1251678" y="1874517"/>
            <a:ext cx="10178322" cy="4411579"/>
          </a:xfrm>
        </p:spPr>
        <p:txBody>
          <a:bodyPr>
            <a:noAutofit/>
          </a:bodyPr>
          <a:lstStyle/>
          <a:p>
            <a:r>
              <a:rPr lang="en-GB" sz="2400" dirty="0">
                <a:solidFill>
                  <a:srgbClr val="C00000"/>
                </a:solidFill>
              </a:rPr>
              <a:t>Multi-dimensional</a:t>
            </a:r>
            <a:r>
              <a:rPr lang="en-GB" sz="2400" dirty="0"/>
              <a:t> </a:t>
            </a:r>
            <a:r>
              <a:rPr lang="en-GB" sz="2400" dirty="0">
                <a:solidFill>
                  <a:schemeClr val="tx1"/>
                </a:solidFill>
              </a:rPr>
              <a:t>and</a:t>
            </a:r>
            <a:r>
              <a:rPr lang="en-GB" sz="2400" dirty="0"/>
              <a:t> </a:t>
            </a:r>
            <a:r>
              <a:rPr lang="en-GB" sz="2400" dirty="0">
                <a:solidFill>
                  <a:srgbClr val="C00000"/>
                </a:solidFill>
              </a:rPr>
              <a:t>non-directional</a:t>
            </a:r>
          </a:p>
          <a:p>
            <a:pPr lvl="1"/>
            <a:r>
              <a:rPr lang="en-GB" sz="2200" dirty="0">
                <a:solidFill>
                  <a:schemeClr val="tx1"/>
                </a:solidFill>
              </a:rPr>
              <a:t>Tests whether </a:t>
            </a:r>
            <a:r>
              <a:rPr lang="en-GB" sz="2200" dirty="0">
                <a:solidFill>
                  <a:srgbClr val="C00000"/>
                </a:solidFill>
              </a:rPr>
              <a:t>at least one </a:t>
            </a:r>
            <a:r>
              <a:rPr lang="el-GR" sz="2200" dirty="0">
                <a:solidFill>
                  <a:srgbClr val="C00000"/>
                </a:solidFill>
              </a:rPr>
              <a:t>β</a:t>
            </a:r>
            <a:r>
              <a:rPr lang="en-GB" sz="2200" dirty="0">
                <a:solidFill>
                  <a:srgbClr val="C00000"/>
                </a:solidFill>
              </a:rPr>
              <a:t> </a:t>
            </a:r>
            <a:r>
              <a:rPr lang="en-GB" sz="2200" dirty="0">
                <a:solidFill>
                  <a:schemeClr val="tx1"/>
                </a:solidFill>
              </a:rPr>
              <a:t>is different from 0, against the null hypothesis </a:t>
            </a:r>
            <a:br>
              <a:rPr lang="en-GB" sz="2200" dirty="0">
                <a:solidFill>
                  <a:schemeClr val="tx1"/>
                </a:solidFill>
              </a:rPr>
            </a:br>
            <a:r>
              <a:rPr lang="en-GB" sz="2200" dirty="0">
                <a:solidFill>
                  <a:schemeClr val="tx1"/>
                </a:solidFill>
              </a:rPr>
              <a:t>H</a:t>
            </a:r>
            <a:r>
              <a:rPr lang="en-GB" sz="2200" baseline="-25000" dirty="0">
                <a:solidFill>
                  <a:schemeClr val="tx1"/>
                </a:solidFill>
              </a:rPr>
              <a:t>0</a:t>
            </a:r>
            <a:r>
              <a:rPr lang="en-GB" sz="2200" dirty="0">
                <a:solidFill>
                  <a:schemeClr val="tx1"/>
                </a:solidFill>
              </a:rPr>
              <a:t>: </a:t>
            </a:r>
            <a:r>
              <a:rPr lang="el-GR" sz="2200" dirty="0">
                <a:solidFill>
                  <a:schemeClr val="tx1"/>
                </a:solidFill>
              </a:rPr>
              <a:t>β</a:t>
            </a:r>
            <a:r>
              <a:rPr lang="en-GB" sz="2200" baseline="-25000" dirty="0">
                <a:solidFill>
                  <a:schemeClr val="tx1"/>
                </a:solidFill>
              </a:rPr>
              <a:t>1</a:t>
            </a:r>
            <a:r>
              <a:rPr lang="en-GB" sz="2200" dirty="0">
                <a:solidFill>
                  <a:schemeClr val="tx1"/>
                </a:solidFill>
              </a:rPr>
              <a:t>=</a:t>
            </a:r>
            <a:r>
              <a:rPr lang="el-GR" sz="2200" dirty="0">
                <a:solidFill>
                  <a:schemeClr val="tx1"/>
                </a:solidFill>
              </a:rPr>
              <a:t>β</a:t>
            </a:r>
            <a:r>
              <a:rPr lang="en-GB" sz="2200" baseline="-25000" dirty="0">
                <a:solidFill>
                  <a:schemeClr val="tx1"/>
                </a:solidFill>
              </a:rPr>
              <a:t>2</a:t>
            </a:r>
            <a:r>
              <a:rPr lang="en-GB" sz="2200" dirty="0">
                <a:solidFill>
                  <a:schemeClr val="tx1"/>
                </a:solidFill>
              </a:rPr>
              <a:t>=</a:t>
            </a:r>
            <a:r>
              <a:rPr lang="el-GR" sz="2200" dirty="0">
                <a:solidFill>
                  <a:schemeClr val="tx1"/>
                </a:solidFill>
              </a:rPr>
              <a:t>β</a:t>
            </a:r>
            <a:r>
              <a:rPr lang="en-GB" sz="2200" baseline="-25000" dirty="0">
                <a:solidFill>
                  <a:schemeClr val="tx1"/>
                </a:solidFill>
              </a:rPr>
              <a:t>3</a:t>
            </a:r>
            <a:r>
              <a:rPr lang="en-GB" sz="2200" dirty="0">
                <a:solidFill>
                  <a:schemeClr val="tx1"/>
                </a:solidFill>
              </a:rPr>
              <a:t>=0 </a:t>
            </a:r>
          </a:p>
          <a:p>
            <a:pPr lvl="1"/>
            <a:r>
              <a:rPr lang="en-GB" sz="2200" dirty="0">
                <a:solidFill>
                  <a:schemeClr val="tx1"/>
                </a:solidFill>
              </a:rPr>
              <a:t>Equivalent to an ANOVA</a:t>
            </a:r>
          </a:p>
          <a:p>
            <a:r>
              <a:rPr lang="en-GB" sz="2400" dirty="0">
                <a:solidFill>
                  <a:schemeClr val="tx1"/>
                </a:solidFill>
              </a:rPr>
              <a:t>Function: </a:t>
            </a:r>
          </a:p>
          <a:p>
            <a:pPr lvl="1"/>
            <a:r>
              <a:rPr lang="en-GB" sz="2200" dirty="0">
                <a:solidFill>
                  <a:schemeClr val="tx1"/>
                </a:solidFill>
              </a:rPr>
              <a:t>Test</a:t>
            </a:r>
            <a:r>
              <a:rPr lang="en-GB" sz="2200" dirty="0"/>
              <a:t> </a:t>
            </a:r>
            <a:r>
              <a:rPr lang="en-GB" sz="2200" dirty="0">
                <a:solidFill>
                  <a:srgbClr val="C00000"/>
                </a:solidFill>
              </a:rPr>
              <a:t>multiple linear hypotheses</a:t>
            </a:r>
            <a:r>
              <a:rPr lang="en-GB" sz="2200" dirty="0"/>
              <a:t>, </a:t>
            </a:r>
            <a:r>
              <a:rPr lang="en-GB" sz="2200" dirty="0">
                <a:solidFill>
                  <a:srgbClr val="C00000"/>
                </a:solidFill>
              </a:rPr>
              <a:t>main effects</a:t>
            </a:r>
            <a:r>
              <a:rPr lang="en-GB" sz="2200" dirty="0"/>
              <a:t>, </a:t>
            </a:r>
            <a:r>
              <a:rPr lang="en-GB" sz="2200" dirty="0">
                <a:solidFill>
                  <a:schemeClr val="tx1"/>
                </a:solidFill>
              </a:rPr>
              <a:t>and</a:t>
            </a:r>
            <a:r>
              <a:rPr lang="en-GB" sz="2200" dirty="0"/>
              <a:t> </a:t>
            </a:r>
            <a:r>
              <a:rPr lang="en-GB" sz="2200" dirty="0">
                <a:solidFill>
                  <a:srgbClr val="C00000"/>
                </a:solidFill>
              </a:rPr>
              <a:t>interaction</a:t>
            </a:r>
          </a:p>
          <a:p>
            <a:pPr lvl="1"/>
            <a:r>
              <a:rPr lang="en-GB" sz="2200" dirty="0">
                <a:solidFill>
                  <a:schemeClr val="tx1"/>
                </a:solidFill>
              </a:rPr>
              <a:t>But does NOT tell you which parameter is driving the effect nor the direction of the difference (F-contrast of </a:t>
            </a:r>
            <a:r>
              <a:rPr lang="el-GR" sz="2200" dirty="0">
                <a:solidFill>
                  <a:schemeClr val="tx1"/>
                </a:solidFill>
              </a:rPr>
              <a:t>β</a:t>
            </a:r>
            <a:r>
              <a:rPr lang="en-GB" sz="2200" baseline="-25000" dirty="0">
                <a:solidFill>
                  <a:schemeClr val="tx1"/>
                </a:solidFill>
              </a:rPr>
              <a:t>1</a:t>
            </a:r>
            <a:r>
              <a:rPr lang="en-GB" sz="2200" dirty="0">
                <a:solidFill>
                  <a:schemeClr val="tx1"/>
                </a:solidFill>
              </a:rPr>
              <a:t>-</a:t>
            </a:r>
            <a:r>
              <a:rPr lang="el-GR" sz="2200" dirty="0">
                <a:solidFill>
                  <a:schemeClr val="tx1"/>
                </a:solidFill>
              </a:rPr>
              <a:t>β</a:t>
            </a:r>
            <a:r>
              <a:rPr lang="en-GB" sz="2200" baseline="-25000" dirty="0">
                <a:solidFill>
                  <a:schemeClr val="tx1"/>
                </a:solidFill>
              </a:rPr>
              <a:t>2</a:t>
            </a:r>
            <a:r>
              <a:rPr lang="en-GB" sz="2200" dirty="0">
                <a:solidFill>
                  <a:schemeClr val="tx1"/>
                </a:solidFill>
              </a:rPr>
              <a:t> is the same thing as F-contrast of </a:t>
            </a:r>
            <a:r>
              <a:rPr lang="el-GR" sz="2200" dirty="0">
                <a:solidFill>
                  <a:schemeClr val="tx1"/>
                </a:solidFill>
              </a:rPr>
              <a:t>β</a:t>
            </a:r>
            <a:r>
              <a:rPr lang="en-GB" sz="2200" baseline="-25000" dirty="0">
                <a:solidFill>
                  <a:schemeClr val="tx1"/>
                </a:solidFill>
              </a:rPr>
              <a:t>2</a:t>
            </a:r>
            <a:r>
              <a:rPr lang="en-GB" sz="2200" dirty="0">
                <a:solidFill>
                  <a:schemeClr val="tx1"/>
                </a:solidFill>
              </a:rPr>
              <a:t>-</a:t>
            </a:r>
            <a:r>
              <a:rPr lang="el-GR" sz="2200" dirty="0">
                <a:solidFill>
                  <a:schemeClr val="tx1"/>
                </a:solidFill>
              </a:rPr>
              <a:t>β</a:t>
            </a:r>
            <a:r>
              <a:rPr lang="en-GB" sz="2200" baseline="-25000" dirty="0">
                <a:solidFill>
                  <a:schemeClr val="tx1"/>
                </a:solidFill>
              </a:rPr>
              <a:t>1</a:t>
            </a:r>
            <a:r>
              <a:rPr lang="en-GB" sz="2200" dirty="0">
                <a:solidFill>
                  <a:schemeClr val="tx1"/>
                </a:solidFill>
              </a:rPr>
              <a:t>) – like in ANOVA main effect.</a:t>
            </a:r>
          </a:p>
          <a:p>
            <a:endParaRPr lang="en-GB" sz="2400" dirty="0"/>
          </a:p>
        </p:txBody>
      </p:sp>
    </p:spTree>
    <p:extLst>
      <p:ext uri="{BB962C8B-B14F-4D97-AF65-F5344CB8AC3E}">
        <p14:creationId xmlns:p14="http://schemas.microsoft.com/office/powerpoint/2010/main" val="1755805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F-test summary</a:t>
            </a:r>
            <a:endParaRPr lang="en-GB" dirty="0"/>
          </a:p>
        </p:txBody>
      </p:sp>
      <p:sp>
        <p:nvSpPr>
          <p:cNvPr id="3" name="Content Placeholder 2"/>
          <p:cNvSpPr>
            <a:spLocks noGrp="1"/>
          </p:cNvSpPr>
          <p:nvPr>
            <p:ph idx="1"/>
          </p:nvPr>
        </p:nvSpPr>
        <p:spPr>
          <a:xfrm>
            <a:off x="1396056" y="2013285"/>
            <a:ext cx="10033943" cy="3593591"/>
          </a:xfrm>
        </p:spPr>
        <p:txBody>
          <a:bodyPr>
            <a:normAutofit/>
          </a:bodyPr>
          <a:lstStyle/>
          <a:p>
            <a:r>
              <a:rPr lang="en-US" altLang="zh-TW" sz="2400" dirty="0">
                <a:solidFill>
                  <a:schemeClr val="tx1"/>
                </a:solidFill>
              </a:rPr>
              <a:t>The F-test evaluates whether </a:t>
            </a:r>
            <a:r>
              <a:rPr lang="en-US" altLang="zh-TW" sz="2400" dirty="0">
                <a:solidFill>
                  <a:srgbClr val="FF0000"/>
                </a:solidFill>
              </a:rPr>
              <a:t>any combination </a:t>
            </a:r>
            <a:r>
              <a:rPr lang="en-US" altLang="zh-TW" sz="2400" dirty="0">
                <a:solidFill>
                  <a:schemeClr val="tx1"/>
                </a:solidFill>
              </a:rPr>
              <a:t>of contrasts explain a significant amount of variability in the measured data</a:t>
            </a:r>
          </a:p>
          <a:p>
            <a:r>
              <a:rPr lang="en-US" sz="2400" dirty="0">
                <a:solidFill>
                  <a:schemeClr val="tx1"/>
                </a:solidFill>
              </a:rPr>
              <a:t>H</a:t>
            </a:r>
            <a:r>
              <a:rPr lang="en-US" sz="2400" baseline="-25000" dirty="0">
                <a:solidFill>
                  <a:schemeClr val="tx1"/>
                </a:solidFill>
              </a:rPr>
              <a:t>0</a:t>
            </a:r>
            <a:r>
              <a:rPr lang="en-US" sz="2400" dirty="0">
                <a:solidFill>
                  <a:schemeClr val="tx1"/>
                </a:solidFill>
              </a:rPr>
              <a:t>: C </a:t>
            </a:r>
            <a:r>
              <a:rPr lang="el-GR" sz="2400" dirty="0">
                <a:solidFill>
                  <a:schemeClr val="tx1"/>
                </a:solidFill>
              </a:rPr>
              <a:t>β</a:t>
            </a:r>
            <a:r>
              <a:rPr lang="en-US" sz="2400" dirty="0">
                <a:solidFill>
                  <a:schemeClr val="tx1"/>
                </a:solidFill>
              </a:rPr>
              <a:t>=0 vs H</a:t>
            </a:r>
            <a:r>
              <a:rPr lang="en-US" sz="2400" baseline="-25000" dirty="0">
                <a:solidFill>
                  <a:schemeClr val="tx1"/>
                </a:solidFill>
              </a:rPr>
              <a:t>1</a:t>
            </a:r>
            <a:r>
              <a:rPr lang="en-US" sz="2400" dirty="0">
                <a:solidFill>
                  <a:schemeClr val="tx1"/>
                </a:solidFill>
              </a:rPr>
              <a:t>: C </a:t>
            </a:r>
            <a:r>
              <a:rPr lang="el-GR" sz="2400" dirty="0">
                <a:solidFill>
                  <a:schemeClr val="tx1"/>
                </a:solidFill>
              </a:rPr>
              <a:t>β</a:t>
            </a:r>
            <a:r>
              <a:rPr lang="en-US" sz="2400" dirty="0">
                <a:solidFill>
                  <a:schemeClr val="tx1"/>
                </a:solidFill>
              </a:rPr>
              <a:t>≠0 </a:t>
            </a:r>
          </a:p>
          <a:p>
            <a:r>
              <a:rPr lang="en-US" sz="2400" dirty="0">
                <a:solidFill>
                  <a:schemeClr val="tx1"/>
                </a:solidFill>
              </a:rPr>
              <a:t>More flexible than T-test</a:t>
            </a:r>
          </a:p>
          <a:p>
            <a:endParaRPr lang="en-US" sz="2400" dirty="0">
              <a:solidFill>
                <a:schemeClr val="tx1"/>
              </a:solidFill>
            </a:endParaRPr>
          </a:p>
          <a:p>
            <a:r>
              <a:rPr lang="en-US" sz="2400" dirty="0">
                <a:solidFill>
                  <a:schemeClr val="tx1"/>
                </a:solidFill>
              </a:rPr>
              <a:t>F-test can tell the existence of significant contrasts. It does not tell which contrast drives the significant effect or what is the direction of the effect.</a:t>
            </a:r>
          </a:p>
          <a:p>
            <a:pPr marL="0" indent="0">
              <a:buNone/>
            </a:pPr>
            <a:endParaRPr lang="en-US" dirty="0"/>
          </a:p>
          <a:p>
            <a:endParaRPr lang="en-GB" dirty="0"/>
          </a:p>
        </p:txBody>
      </p:sp>
    </p:spTree>
    <p:extLst>
      <p:ext uri="{BB962C8B-B14F-4D97-AF65-F5344CB8AC3E}">
        <p14:creationId xmlns:p14="http://schemas.microsoft.com/office/powerpoint/2010/main" val="2296963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32512" y="182246"/>
            <a:ext cx="9800329" cy="6163892"/>
          </a:xfrm>
          <a:prstGeom prst="rect">
            <a:avLst/>
          </a:prstGeom>
        </p:spPr>
      </p:pic>
    </p:spTree>
    <p:extLst>
      <p:ext uri="{BB962C8B-B14F-4D97-AF65-F5344CB8AC3E}">
        <p14:creationId xmlns:p14="http://schemas.microsoft.com/office/powerpoint/2010/main" val="3671183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62103" y="0"/>
            <a:ext cx="8067090" cy="6212587"/>
          </a:xfrm>
          <a:prstGeom prst="rect">
            <a:avLst/>
          </a:prstGeom>
        </p:spPr>
      </p:pic>
    </p:spTree>
    <p:extLst>
      <p:ext uri="{BB962C8B-B14F-4D97-AF65-F5344CB8AC3E}">
        <p14:creationId xmlns:p14="http://schemas.microsoft.com/office/powerpoint/2010/main" val="565753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b="8027"/>
          <a:stretch/>
        </p:blipFill>
        <p:spPr>
          <a:xfrm>
            <a:off x="2436072" y="1"/>
            <a:ext cx="7978427" cy="6307493"/>
          </a:xfrm>
          <a:prstGeom prst="rect">
            <a:avLst/>
          </a:prstGeom>
        </p:spPr>
      </p:pic>
    </p:spTree>
    <p:extLst>
      <p:ext uri="{BB962C8B-B14F-4D97-AF65-F5344CB8AC3E}">
        <p14:creationId xmlns:p14="http://schemas.microsoft.com/office/powerpoint/2010/main" val="175793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E05AD81-16FD-45A1-9BF9-065B43949203}"/>
              </a:ext>
            </a:extLst>
          </p:cNvPr>
          <p:cNvPicPr>
            <a:picLocks noChangeAspect="1"/>
          </p:cNvPicPr>
          <p:nvPr/>
        </p:nvPicPr>
        <p:blipFill>
          <a:blip r:embed="rId3"/>
          <a:stretch>
            <a:fillRect/>
          </a:stretch>
        </p:blipFill>
        <p:spPr>
          <a:xfrm>
            <a:off x="1110525" y="1277764"/>
            <a:ext cx="5814150" cy="4302471"/>
          </a:xfrm>
          <a:prstGeom prst="rect">
            <a:avLst/>
          </a:prstGeom>
        </p:spPr>
      </p:pic>
      <p:sp>
        <p:nvSpPr>
          <p:cNvPr id="3" name="Content Placeholder 2">
            <a:extLst>
              <a:ext uri="{FF2B5EF4-FFF2-40B4-BE49-F238E27FC236}">
                <a16:creationId xmlns:a16="http://schemas.microsoft.com/office/drawing/2014/main" id="{F0876A3B-DFBE-4737-9C64-34AA3AFFCCB7}"/>
              </a:ext>
            </a:extLst>
          </p:cNvPr>
          <p:cNvSpPr>
            <a:spLocks noGrp="1"/>
          </p:cNvSpPr>
          <p:nvPr>
            <p:ph idx="1"/>
          </p:nvPr>
        </p:nvSpPr>
        <p:spPr>
          <a:xfrm>
            <a:off x="8457552" y="1023221"/>
            <a:ext cx="3053039" cy="3931920"/>
          </a:xfrm>
        </p:spPr>
        <p:txBody>
          <a:bodyPr>
            <a:normAutofit/>
          </a:bodyPr>
          <a:lstStyle/>
          <a:p>
            <a:pPr marL="0" indent="0">
              <a:buNone/>
            </a:pPr>
            <a:endParaRPr lang="en-GB" sz="1600" dirty="0">
              <a:solidFill>
                <a:schemeClr val="tx1"/>
              </a:solidFill>
            </a:endParaRPr>
          </a:p>
          <a:p>
            <a:r>
              <a:rPr lang="en-GB" sz="1800" dirty="0">
                <a:solidFill>
                  <a:schemeClr val="tx1"/>
                </a:solidFill>
              </a:rPr>
              <a:t>How would a </a:t>
            </a:r>
            <a:r>
              <a:rPr lang="en-GB" sz="1800" b="1" dirty="0">
                <a:solidFill>
                  <a:schemeClr val="tx1"/>
                </a:solidFill>
              </a:rPr>
              <a:t>voxel</a:t>
            </a:r>
            <a:r>
              <a:rPr lang="en-GB" sz="1800" dirty="0">
                <a:solidFill>
                  <a:schemeClr val="tx1"/>
                </a:solidFill>
              </a:rPr>
              <a:t> respond if involved in </a:t>
            </a:r>
            <a:r>
              <a:rPr lang="en-GB" sz="1800" b="1" dirty="0">
                <a:solidFill>
                  <a:schemeClr val="tx1"/>
                </a:solidFill>
              </a:rPr>
              <a:t>cognitive process X</a:t>
            </a:r>
            <a:r>
              <a:rPr lang="en-GB" sz="1800" dirty="0">
                <a:solidFill>
                  <a:schemeClr val="tx1"/>
                </a:solidFill>
              </a:rPr>
              <a:t>?</a:t>
            </a:r>
          </a:p>
          <a:p>
            <a:pPr marL="0" indent="0">
              <a:buNone/>
            </a:pPr>
            <a:r>
              <a:rPr lang="en-GB" sz="1800" dirty="0">
                <a:solidFill>
                  <a:schemeClr val="tx1"/>
                </a:solidFill>
              </a:rPr>
              <a:t>To model response in each voxel we need:</a:t>
            </a:r>
          </a:p>
          <a:p>
            <a:pPr marL="457200" indent="-457200">
              <a:buAutoNum type="arabicParenR"/>
            </a:pPr>
            <a:r>
              <a:rPr lang="en-GB" sz="1800" b="1" dirty="0">
                <a:solidFill>
                  <a:schemeClr val="tx1"/>
                </a:solidFill>
              </a:rPr>
              <a:t>Task </a:t>
            </a:r>
            <a:r>
              <a:rPr lang="en-GB" sz="1800" dirty="0">
                <a:solidFill>
                  <a:schemeClr val="tx1"/>
                </a:solidFill>
              </a:rPr>
              <a:t>(input functions) – at what time during the task did a particular condition come up?</a:t>
            </a:r>
          </a:p>
          <a:p>
            <a:pPr marL="457200" indent="-457200">
              <a:buAutoNum type="arabicParenR"/>
            </a:pPr>
            <a:r>
              <a:rPr lang="en-GB" sz="1800" dirty="0">
                <a:solidFill>
                  <a:schemeClr val="tx1"/>
                </a:solidFill>
              </a:rPr>
              <a:t>Haemodynamic response function (</a:t>
            </a:r>
            <a:r>
              <a:rPr lang="en-GB" sz="1800" b="1" dirty="0">
                <a:solidFill>
                  <a:schemeClr val="tx1"/>
                </a:solidFill>
              </a:rPr>
              <a:t>HRF</a:t>
            </a:r>
            <a:r>
              <a:rPr lang="en-GB" sz="1800" dirty="0">
                <a:solidFill>
                  <a:schemeClr val="tx1"/>
                </a:solidFill>
              </a:rPr>
              <a:t>)</a:t>
            </a:r>
          </a:p>
        </p:txBody>
      </p:sp>
      <p:sp>
        <p:nvSpPr>
          <p:cNvPr id="15"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6" name="TextBox 5">
            <a:extLst>
              <a:ext uri="{FF2B5EF4-FFF2-40B4-BE49-F238E27FC236}">
                <a16:creationId xmlns:a16="http://schemas.microsoft.com/office/drawing/2014/main" id="{60C2BF76-E7DB-4067-8831-7D67D50689E4}"/>
              </a:ext>
            </a:extLst>
          </p:cNvPr>
          <p:cNvSpPr txBox="1"/>
          <p:nvPr/>
        </p:nvSpPr>
        <p:spPr>
          <a:xfrm>
            <a:off x="1110525" y="5674995"/>
            <a:ext cx="5814150" cy="461665"/>
          </a:xfrm>
          <a:prstGeom prst="rect">
            <a:avLst/>
          </a:prstGeom>
          <a:noFill/>
        </p:spPr>
        <p:txBody>
          <a:bodyPr wrap="square" rtlCol="0">
            <a:spAutoFit/>
          </a:bodyPr>
          <a:lstStyle/>
          <a:p>
            <a:r>
              <a:rPr lang="it-IT" sz="1200" dirty="0"/>
              <a:t>From</a:t>
            </a:r>
          </a:p>
          <a:p>
            <a:r>
              <a:rPr lang="it-IT" sz="1200" dirty="0"/>
              <a:t>https://www.vut.cz/www_base/zav_prace_soubor_verejne.php?file_id=193076</a:t>
            </a:r>
            <a:endParaRPr lang="en-GB" sz="1200" dirty="0"/>
          </a:p>
        </p:txBody>
      </p:sp>
    </p:spTree>
    <p:extLst>
      <p:ext uri="{BB962C8B-B14F-4D97-AF65-F5344CB8AC3E}">
        <p14:creationId xmlns:p14="http://schemas.microsoft.com/office/powerpoint/2010/main" val="15431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65111" y="0"/>
            <a:ext cx="7565673" cy="6858000"/>
          </a:xfrm>
          <a:prstGeom prst="rect">
            <a:avLst/>
          </a:prstGeom>
        </p:spPr>
      </p:pic>
    </p:spTree>
    <p:extLst>
      <p:ext uri="{BB962C8B-B14F-4D97-AF65-F5344CB8AC3E}">
        <p14:creationId xmlns:p14="http://schemas.microsoft.com/office/powerpoint/2010/main" val="138790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b="4336"/>
          <a:stretch/>
        </p:blipFill>
        <p:spPr>
          <a:xfrm>
            <a:off x="1986001" y="0"/>
            <a:ext cx="8352317" cy="6212008"/>
          </a:xfrm>
          <a:prstGeom prst="rect">
            <a:avLst/>
          </a:prstGeom>
        </p:spPr>
      </p:pic>
    </p:spTree>
    <p:extLst>
      <p:ext uri="{BB962C8B-B14F-4D97-AF65-F5344CB8AC3E}">
        <p14:creationId xmlns:p14="http://schemas.microsoft.com/office/powerpoint/2010/main" val="38812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246224" y="36035"/>
            <a:ext cx="8522927" cy="6239160"/>
          </a:xfrm>
          <a:prstGeom prst="rect">
            <a:avLst/>
          </a:prstGeom>
        </p:spPr>
      </p:pic>
    </p:spTree>
    <p:extLst>
      <p:ext uri="{BB962C8B-B14F-4D97-AF65-F5344CB8AC3E}">
        <p14:creationId xmlns:p14="http://schemas.microsoft.com/office/powerpoint/2010/main" val="3981324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32116" y="0"/>
            <a:ext cx="9015399" cy="6838826"/>
          </a:xfrm>
          <a:prstGeom prst="rect">
            <a:avLst/>
          </a:prstGeom>
        </p:spPr>
      </p:pic>
    </p:spTree>
    <p:extLst>
      <p:ext uri="{BB962C8B-B14F-4D97-AF65-F5344CB8AC3E}">
        <p14:creationId xmlns:p14="http://schemas.microsoft.com/office/powerpoint/2010/main" val="355113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D8BB75D5-93A7-4EC9-A2FB-DCBDE6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Content Placeholder 3" descr="Chart&#10;&#10;Description automatically generated">
            <a:extLst>
              <a:ext uri="{FF2B5EF4-FFF2-40B4-BE49-F238E27FC236}">
                <a16:creationId xmlns:a16="http://schemas.microsoft.com/office/drawing/2014/main" id="{AFFC0C20-16DB-4AA9-9C8C-849D5D5D98A9}"/>
              </a:ext>
            </a:extLst>
          </p:cNvPr>
          <p:cNvPicPr>
            <a:picLocks noGrp="1" noChangeAspect="1"/>
          </p:cNvPicPr>
          <p:nvPr>
            <p:ph idx="1"/>
          </p:nvPr>
        </p:nvPicPr>
        <p:blipFill>
          <a:blip r:embed="rId3"/>
          <a:stretch>
            <a:fillRect/>
          </a:stretch>
        </p:blipFill>
        <p:spPr>
          <a:xfrm>
            <a:off x="1181590" y="1137026"/>
            <a:ext cx="9797173" cy="2571758"/>
          </a:xfrm>
          <a:prstGeom prst="rect">
            <a:avLst/>
          </a:prstGeom>
        </p:spPr>
      </p:pic>
      <p:sp>
        <p:nvSpPr>
          <p:cNvPr id="5" name="TextBox 4">
            <a:extLst>
              <a:ext uri="{FF2B5EF4-FFF2-40B4-BE49-F238E27FC236}">
                <a16:creationId xmlns:a16="http://schemas.microsoft.com/office/drawing/2014/main" id="{135905D8-A622-4058-BF0A-6F2DE023A11F}"/>
              </a:ext>
            </a:extLst>
          </p:cNvPr>
          <p:cNvSpPr txBox="1"/>
          <p:nvPr/>
        </p:nvSpPr>
        <p:spPr>
          <a:xfrm>
            <a:off x="511764" y="3931889"/>
            <a:ext cx="6212914" cy="830997"/>
          </a:xfrm>
          <a:prstGeom prst="rect">
            <a:avLst/>
          </a:prstGeom>
          <a:noFill/>
        </p:spPr>
        <p:txBody>
          <a:bodyPr wrap="square" rtlCol="0">
            <a:spAutoFit/>
          </a:bodyPr>
          <a:lstStyle/>
          <a:p>
            <a:r>
              <a:rPr lang="en-GB" sz="1200" dirty="0"/>
              <a:t>From</a:t>
            </a:r>
          </a:p>
          <a:p>
            <a:r>
              <a:rPr lang="en-GB" sz="1200" dirty="0"/>
              <a:t>https://www.researchgate.net/publication/313497784_Bayesian_Joint_Detection-Estimation_in_Functional_MRI_with_Automatic_Parcellation_and_Functional_Constraints/figures</a:t>
            </a:r>
          </a:p>
        </p:txBody>
      </p:sp>
      <p:sp>
        <p:nvSpPr>
          <p:cNvPr id="6" name="TextBox 5">
            <a:extLst>
              <a:ext uri="{FF2B5EF4-FFF2-40B4-BE49-F238E27FC236}">
                <a16:creationId xmlns:a16="http://schemas.microsoft.com/office/drawing/2014/main" id="{2904187A-C6C1-4282-8BE6-AF0F8869F4B4}"/>
              </a:ext>
            </a:extLst>
          </p:cNvPr>
          <p:cNvSpPr txBox="1"/>
          <p:nvPr/>
        </p:nvSpPr>
        <p:spPr>
          <a:xfrm>
            <a:off x="511764" y="5143447"/>
            <a:ext cx="10927378" cy="954107"/>
          </a:xfrm>
          <a:prstGeom prst="rect">
            <a:avLst/>
          </a:prstGeom>
          <a:noFill/>
        </p:spPr>
        <p:txBody>
          <a:bodyPr wrap="square" rtlCol="0">
            <a:spAutoFit/>
          </a:bodyPr>
          <a:lstStyle/>
          <a:p>
            <a:r>
              <a:rPr lang="en-GB" sz="2800" b="1" dirty="0"/>
              <a:t>Convolution</a:t>
            </a:r>
            <a:r>
              <a:rPr lang="en-GB" sz="2800" dirty="0"/>
              <a:t>: timing of stimuli * haemodynamic response function (HRF)</a:t>
            </a:r>
          </a:p>
          <a:p>
            <a:r>
              <a:rPr lang="en-GB" sz="2800" dirty="0">
                <a:sym typeface="Wingdings" panose="05000000000000000000" pitchFamily="2" charset="2"/>
              </a:rPr>
              <a:t> </a:t>
            </a:r>
            <a:r>
              <a:rPr lang="en-GB" sz="2800" b="1" dirty="0">
                <a:sym typeface="Wingdings" panose="05000000000000000000" pitchFamily="2" charset="2"/>
              </a:rPr>
              <a:t>Design matrix</a:t>
            </a:r>
            <a:r>
              <a:rPr lang="en-GB" sz="2800" b="1" dirty="0"/>
              <a:t>  </a:t>
            </a:r>
          </a:p>
        </p:txBody>
      </p:sp>
    </p:spTree>
    <p:extLst>
      <p:ext uri="{BB962C8B-B14F-4D97-AF65-F5344CB8AC3E}">
        <p14:creationId xmlns:p14="http://schemas.microsoft.com/office/powerpoint/2010/main" val="16104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3" name="Rectangle 12">
            <a:extLst>
              <a:ext uri="{FF2B5EF4-FFF2-40B4-BE49-F238E27FC236}">
                <a16:creationId xmlns:a16="http://schemas.microsoft.com/office/drawing/2014/main" id="{5D213B41-AC9B-4E61-BEED-FF4C168A8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D8BB75D5-93A7-4EC9-A2FB-DCBDE6DE3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046527" y="-13329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628FBD9F-3B86-4C98-8F77-383320737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7838485" y="614084"/>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4" name="Content Placeholder 3" descr="Chart&#10;&#10;Description automatically generated">
            <a:extLst>
              <a:ext uri="{FF2B5EF4-FFF2-40B4-BE49-F238E27FC236}">
                <a16:creationId xmlns:a16="http://schemas.microsoft.com/office/drawing/2014/main" id="{AFFC0C20-16DB-4AA9-9C8C-849D5D5D98A9}"/>
              </a:ext>
            </a:extLst>
          </p:cNvPr>
          <p:cNvPicPr>
            <a:picLocks noGrp="1" noChangeAspect="1"/>
          </p:cNvPicPr>
          <p:nvPr>
            <p:ph idx="1"/>
          </p:nvPr>
        </p:nvPicPr>
        <p:blipFill>
          <a:blip r:embed="rId3"/>
          <a:stretch>
            <a:fillRect/>
          </a:stretch>
        </p:blipFill>
        <p:spPr>
          <a:xfrm>
            <a:off x="1181590" y="1137026"/>
            <a:ext cx="9797173" cy="2571758"/>
          </a:xfrm>
          <a:prstGeom prst="rect">
            <a:avLst/>
          </a:prstGeom>
        </p:spPr>
      </p:pic>
      <p:sp>
        <p:nvSpPr>
          <p:cNvPr id="5" name="TextBox 4">
            <a:extLst>
              <a:ext uri="{FF2B5EF4-FFF2-40B4-BE49-F238E27FC236}">
                <a16:creationId xmlns:a16="http://schemas.microsoft.com/office/drawing/2014/main" id="{135905D8-A622-4058-BF0A-6F2DE023A11F}"/>
              </a:ext>
            </a:extLst>
          </p:cNvPr>
          <p:cNvSpPr txBox="1"/>
          <p:nvPr/>
        </p:nvSpPr>
        <p:spPr>
          <a:xfrm>
            <a:off x="511764" y="3931889"/>
            <a:ext cx="6212914" cy="830997"/>
          </a:xfrm>
          <a:prstGeom prst="rect">
            <a:avLst/>
          </a:prstGeom>
          <a:noFill/>
        </p:spPr>
        <p:txBody>
          <a:bodyPr wrap="square" rtlCol="0">
            <a:spAutoFit/>
          </a:bodyPr>
          <a:lstStyle/>
          <a:p>
            <a:r>
              <a:rPr lang="en-GB" sz="1200" dirty="0"/>
              <a:t>From</a:t>
            </a:r>
          </a:p>
          <a:p>
            <a:r>
              <a:rPr lang="en-GB" sz="1200" dirty="0"/>
              <a:t>https://www.researchgate.net/publication/313497784_Bayesian_Joint_Detection-Estimation_in_Functional_MRI_with_Automatic_Parcellation_and_Functional_Constraints/figures</a:t>
            </a:r>
          </a:p>
        </p:txBody>
      </p:sp>
      <p:sp>
        <p:nvSpPr>
          <p:cNvPr id="6" name="TextBox 5">
            <a:extLst>
              <a:ext uri="{FF2B5EF4-FFF2-40B4-BE49-F238E27FC236}">
                <a16:creationId xmlns:a16="http://schemas.microsoft.com/office/drawing/2014/main" id="{2904187A-C6C1-4282-8BE6-AF0F8869F4B4}"/>
              </a:ext>
            </a:extLst>
          </p:cNvPr>
          <p:cNvSpPr txBox="1"/>
          <p:nvPr/>
        </p:nvSpPr>
        <p:spPr>
          <a:xfrm>
            <a:off x="511764" y="5143447"/>
            <a:ext cx="10927378" cy="954107"/>
          </a:xfrm>
          <a:prstGeom prst="rect">
            <a:avLst/>
          </a:prstGeom>
          <a:noFill/>
        </p:spPr>
        <p:txBody>
          <a:bodyPr wrap="square" rtlCol="0">
            <a:spAutoFit/>
          </a:bodyPr>
          <a:lstStyle/>
          <a:p>
            <a:r>
              <a:rPr lang="en-GB" sz="2800" b="1" dirty="0"/>
              <a:t>Convolution</a:t>
            </a:r>
            <a:r>
              <a:rPr lang="en-GB" sz="2800" dirty="0"/>
              <a:t> </a:t>
            </a:r>
            <a:r>
              <a:rPr lang="en-GB" sz="2800" dirty="0">
                <a:sym typeface="Wingdings" panose="05000000000000000000" pitchFamily="2" charset="2"/>
              </a:rPr>
              <a:t> assumptions:</a:t>
            </a:r>
          </a:p>
          <a:p>
            <a:r>
              <a:rPr lang="en-US" sz="2800" b="1" dirty="0"/>
              <a:t>Linear relationship</a:t>
            </a:r>
            <a:r>
              <a:rPr lang="en-US" sz="2800" dirty="0"/>
              <a:t> between stimulus onset and BOLD response</a:t>
            </a:r>
            <a:endParaRPr lang="en-GB" sz="2800" dirty="0"/>
          </a:p>
        </p:txBody>
      </p:sp>
    </p:spTree>
    <p:extLst>
      <p:ext uri="{BB962C8B-B14F-4D97-AF65-F5344CB8AC3E}">
        <p14:creationId xmlns:p14="http://schemas.microsoft.com/office/powerpoint/2010/main" val="35665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7C6A-B29F-4ED8-AFBE-C582B4681617}"/>
              </a:ext>
            </a:extLst>
          </p:cNvPr>
          <p:cNvSpPr>
            <a:spLocks noGrp="1"/>
          </p:cNvSpPr>
          <p:nvPr>
            <p:ph type="title"/>
          </p:nvPr>
        </p:nvSpPr>
        <p:spPr>
          <a:xfrm>
            <a:off x="6389914" y="685800"/>
            <a:ext cx="5127172" cy="1485900"/>
          </a:xfrm>
        </p:spPr>
        <p:txBody>
          <a:bodyPr>
            <a:normAutofit/>
          </a:bodyPr>
          <a:lstStyle/>
          <a:p>
            <a:r>
              <a:rPr lang="it-IT" dirty="0"/>
              <a:t>General Linear Model (GLM)</a:t>
            </a:r>
            <a:endParaRPr lang="en-GB" dirty="0"/>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2125F679-3766-44BB-897C-F52C140EB923}"/>
              </a:ext>
            </a:extLst>
          </p:cNvPr>
          <p:cNvPicPr>
            <a:picLocks noChangeAspect="1"/>
          </p:cNvPicPr>
          <p:nvPr/>
        </p:nvPicPr>
        <p:blipFill>
          <a:blip r:embed="rId3"/>
          <a:stretch>
            <a:fillRect/>
          </a:stretch>
        </p:blipFill>
        <p:spPr>
          <a:xfrm>
            <a:off x="1528987" y="685800"/>
            <a:ext cx="4090763" cy="5247747"/>
          </a:xfrm>
          <a:prstGeom prst="rect">
            <a:avLst/>
          </a:prstGeom>
        </p:spPr>
      </p:pic>
      <p:sp>
        <p:nvSpPr>
          <p:cNvPr id="3" name="Content Placeholder 2">
            <a:extLst>
              <a:ext uri="{FF2B5EF4-FFF2-40B4-BE49-F238E27FC236}">
                <a16:creationId xmlns:a16="http://schemas.microsoft.com/office/drawing/2014/main" id="{F8EA219D-976C-4FE1-8307-15AADB251ED2}"/>
              </a:ext>
            </a:extLst>
          </p:cNvPr>
          <p:cNvSpPr>
            <a:spLocks noGrp="1"/>
          </p:cNvSpPr>
          <p:nvPr>
            <p:ph idx="1"/>
          </p:nvPr>
        </p:nvSpPr>
        <p:spPr>
          <a:xfrm>
            <a:off x="6389914" y="2286000"/>
            <a:ext cx="5127172" cy="3581400"/>
          </a:xfrm>
        </p:spPr>
        <p:txBody>
          <a:bodyPr>
            <a:normAutofit/>
          </a:bodyPr>
          <a:lstStyle/>
          <a:p>
            <a:pPr marL="0" indent="0">
              <a:buNone/>
            </a:pPr>
            <a:r>
              <a:rPr lang="it-IT" b="1" dirty="0"/>
              <a:t>GLM</a:t>
            </a:r>
            <a:r>
              <a:rPr lang="it-IT" dirty="0"/>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multiple linear regression</a:t>
            </a:r>
          </a:p>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Mass univariate approach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latin typeface="Calibri" panose="020F0502020204030204" pitchFamily="34" charset="0"/>
                <a:cs typeface="Times New Roman" panose="02020603050405020304" pitchFamily="18" charset="0"/>
              </a:rPr>
              <a:t>Y</a:t>
            </a:r>
            <a:r>
              <a:rPr lang="en-GB" sz="1800" dirty="0">
                <a:latin typeface="Calibri" panose="020F0502020204030204" pitchFamily="34" charset="0"/>
                <a:cs typeface="Times New Roman" panose="02020603050405020304" pitchFamily="18" charset="0"/>
              </a:rPr>
              <a:t>: recorded fMRI data</a:t>
            </a:r>
          </a:p>
          <a:p>
            <a:r>
              <a:rPr lang="en-GB" sz="1800" b="1" dirty="0">
                <a:latin typeface="Calibri" panose="020F0502020204030204" pitchFamily="34" charset="0"/>
                <a:cs typeface="Times New Roman" panose="02020603050405020304" pitchFamily="18" charset="0"/>
              </a:rPr>
              <a:t>X1</a:t>
            </a:r>
            <a:r>
              <a:rPr lang="en-GB" sz="1800" dirty="0">
                <a:latin typeface="Calibri" panose="020F0502020204030204" pitchFamily="34" charset="0"/>
                <a:cs typeface="Times New Roman" panose="02020603050405020304" pitchFamily="18" charset="0"/>
              </a:rPr>
              <a:t> and </a:t>
            </a:r>
            <a:r>
              <a:rPr lang="en-GB" sz="1800" b="1" dirty="0">
                <a:latin typeface="Calibri" panose="020F0502020204030204" pitchFamily="34" charset="0"/>
                <a:cs typeface="Times New Roman" panose="02020603050405020304" pitchFamily="18" charset="0"/>
              </a:rPr>
              <a:t>X2</a:t>
            </a:r>
            <a:r>
              <a:rPr lang="en-GB" sz="1800" dirty="0">
                <a:latin typeface="Calibri" panose="020F0502020204030204" pitchFamily="34" charset="0"/>
                <a:cs typeface="Times New Roman" panose="02020603050405020304" pitchFamily="18" charset="0"/>
              </a:rPr>
              <a:t>: predicted response</a:t>
            </a:r>
          </a:p>
          <a:p>
            <a:r>
              <a:rPr lang="el-GR" b="1" dirty="0"/>
              <a:t>β</a:t>
            </a:r>
            <a:r>
              <a:rPr lang="it-IT" b="1" dirty="0"/>
              <a:t>1</a:t>
            </a:r>
            <a:r>
              <a:rPr lang="it-IT" dirty="0"/>
              <a:t> and</a:t>
            </a:r>
            <a:r>
              <a:rPr lang="it-IT" b="1" dirty="0"/>
              <a:t> </a:t>
            </a:r>
            <a:r>
              <a:rPr lang="el-GR" b="1" dirty="0"/>
              <a:t>β</a:t>
            </a:r>
            <a:r>
              <a:rPr lang="it-IT" b="1" dirty="0"/>
              <a:t>2: </a:t>
            </a:r>
            <a:r>
              <a:rPr lang="en-GB" sz="1800" dirty="0">
                <a:latin typeface="Calibri" panose="020F0502020204030204" pitchFamily="34" charset="0"/>
                <a:cs typeface="Times New Roman" panose="02020603050405020304" pitchFamily="18" charset="0"/>
              </a:rPr>
              <a:t>b</a:t>
            </a:r>
            <a:r>
              <a:rPr lang="en-GB" sz="1800" dirty="0">
                <a:effectLst/>
                <a:latin typeface="Calibri" panose="020F0502020204030204" pitchFamily="34" charset="0"/>
                <a:ea typeface="Calibri" panose="020F0502020204030204" pitchFamily="34" charset="0"/>
                <a:cs typeface="Times New Roman" panose="02020603050405020304" pitchFamily="18" charset="0"/>
              </a:rPr>
              <a:t>eta parameters</a:t>
            </a:r>
          </a:p>
          <a:p>
            <a:r>
              <a:rPr lang="en-GB" sz="1800" b="1" dirty="0">
                <a:latin typeface="Calibri" panose="020F0502020204030204" pitchFamily="34" charset="0"/>
                <a:cs typeface="Times New Roman" panose="02020603050405020304" pitchFamily="18" charset="0"/>
              </a:rPr>
              <a:t>Error</a:t>
            </a:r>
            <a:r>
              <a:rPr lang="en-GB" sz="1800" dirty="0">
                <a:latin typeface="Calibri" panose="020F0502020204030204" pitchFamily="34" charset="0"/>
                <a:cs typeface="Times New Roman" panose="02020603050405020304" pitchFamily="18" charset="0"/>
              </a:rPr>
              <a:t> = residuals = noise</a:t>
            </a:r>
          </a:p>
          <a:p>
            <a:pPr marL="0" indent="0">
              <a:buNone/>
            </a:pPr>
            <a:endParaRPr lang="en-GB" sz="1800" dirty="0">
              <a:latin typeface="Calibri" panose="020F0502020204030204" pitchFamily="34" charset="0"/>
              <a:cs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FE112FFD-7DD9-463D-8B0F-0D2A40E8484E}"/>
              </a:ext>
            </a:extLst>
          </p:cNvPr>
          <p:cNvSpPr txBox="1"/>
          <p:nvPr/>
        </p:nvSpPr>
        <p:spPr>
          <a:xfrm>
            <a:off x="1502923" y="6086966"/>
            <a:ext cx="4116827" cy="461665"/>
          </a:xfrm>
          <a:prstGeom prst="rect">
            <a:avLst/>
          </a:prstGeom>
          <a:noFill/>
        </p:spPr>
        <p:txBody>
          <a:bodyPr wrap="square" rtlCol="0">
            <a:spAutoFit/>
          </a:bodyPr>
          <a:lstStyle/>
          <a:p>
            <a:r>
              <a:rPr lang="it-IT" sz="1200" dirty="0"/>
              <a:t>From https://www.fmrib.ox.ac.uk/primers/appendices/glm.pdf</a:t>
            </a:r>
            <a:endParaRPr lang="en-GB" sz="1200" dirty="0"/>
          </a:p>
        </p:txBody>
      </p:sp>
    </p:spTree>
    <p:extLst>
      <p:ext uri="{BB962C8B-B14F-4D97-AF65-F5344CB8AC3E}">
        <p14:creationId xmlns:p14="http://schemas.microsoft.com/office/powerpoint/2010/main" val="301218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8" name="Rectangle 17">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57C6A-B29F-4ED8-AFBE-C582B4681617}"/>
              </a:ext>
            </a:extLst>
          </p:cNvPr>
          <p:cNvSpPr>
            <a:spLocks noGrp="1"/>
          </p:cNvSpPr>
          <p:nvPr>
            <p:ph type="title"/>
          </p:nvPr>
        </p:nvSpPr>
        <p:spPr>
          <a:xfrm>
            <a:off x="8186895" y="634029"/>
            <a:ext cx="3355942" cy="2794971"/>
          </a:xfrm>
        </p:spPr>
        <p:txBody>
          <a:bodyPr vert="horz" lIns="91440" tIns="45720" rIns="91440" bIns="45720" rtlCol="0" anchor="b">
            <a:normAutofit/>
          </a:bodyPr>
          <a:lstStyle/>
          <a:p>
            <a:pPr algn="ctr"/>
            <a:r>
              <a:rPr lang="it-IT" sz="4800" dirty="0"/>
              <a:t>General Linear Model (GLM)</a:t>
            </a:r>
            <a:endParaRPr lang="en-US" sz="4800" cap="all" dirty="0"/>
          </a:p>
        </p:txBody>
      </p:sp>
      <p:sp>
        <p:nvSpPr>
          <p:cNvPr id="20"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8" name="Picture 7">
            <a:extLst>
              <a:ext uri="{FF2B5EF4-FFF2-40B4-BE49-F238E27FC236}">
                <a16:creationId xmlns:a16="http://schemas.microsoft.com/office/drawing/2014/main" id="{14B546A5-D4B8-4E69-8BAD-456CCC32F0C1}"/>
              </a:ext>
            </a:extLst>
          </p:cNvPr>
          <p:cNvPicPr>
            <a:picLocks noChangeAspect="1"/>
          </p:cNvPicPr>
          <p:nvPr/>
        </p:nvPicPr>
        <p:blipFill>
          <a:blip r:embed="rId3"/>
          <a:stretch>
            <a:fillRect/>
          </a:stretch>
        </p:blipFill>
        <p:spPr>
          <a:xfrm>
            <a:off x="1522075" y="1832224"/>
            <a:ext cx="5436556" cy="3805588"/>
          </a:xfrm>
          <a:prstGeom prst="rect">
            <a:avLst/>
          </a:prstGeom>
        </p:spPr>
      </p:pic>
      <p:sp>
        <p:nvSpPr>
          <p:cNvPr id="10" name="TextBox 9">
            <a:extLst>
              <a:ext uri="{FF2B5EF4-FFF2-40B4-BE49-F238E27FC236}">
                <a16:creationId xmlns:a16="http://schemas.microsoft.com/office/drawing/2014/main" id="{5F20C50E-A17F-47C0-84A4-72FC30B12A25}"/>
              </a:ext>
            </a:extLst>
          </p:cNvPr>
          <p:cNvSpPr txBox="1"/>
          <p:nvPr/>
        </p:nvSpPr>
        <p:spPr>
          <a:xfrm>
            <a:off x="649163" y="5593035"/>
            <a:ext cx="3677740" cy="830997"/>
          </a:xfrm>
          <a:prstGeom prst="rect">
            <a:avLst/>
          </a:prstGeom>
          <a:noFill/>
        </p:spPr>
        <p:txBody>
          <a:bodyPr wrap="square" rtlCol="0">
            <a:spAutoFit/>
          </a:bodyPr>
          <a:lstStyle/>
          <a:p>
            <a:r>
              <a:rPr lang="it-IT" sz="1200" dirty="0"/>
              <a:t>From https://www.researchgate.net/publication/278826818_Feature_extraction_and_supervised_learning_on_fMRI_from_practice_to_theory</a:t>
            </a:r>
            <a:endParaRPr lang="en-GB" sz="1200" dirty="0"/>
          </a:p>
        </p:txBody>
      </p:sp>
      <p:sp>
        <p:nvSpPr>
          <p:cNvPr id="5" name="TextBox 4">
            <a:extLst>
              <a:ext uri="{FF2B5EF4-FFF2-40B4-BE49-F238E27FC236}">
                <a16:creationId xmlns:a16="http://schemas.microsoft.com/office/drawing/2014/main" id="{8441E94D-FF7D-451C-8401-D246CE48885A}"/>
              </a:ext>
            </a:extLst>
          </p:cNvPr>
          <p:cNvSpPr txBox="1"/>
          <p:nvPr/>
        </p:nvSpPr>
        <p:spPr>
          <a:xfrm>
            <a:off x="3673279" y="1281705"/>
            <a:ext cx="2843911" cy="377091"/>
          </a:xfrm>
          <a:prstGeom prst="rect">
            <a:avLst/>
          </a:prstGeom>
          <a:noFill/>
        </p:spPr>
        <p:txBody>
          <a:bodyPr wrap="square" rtlCol="0">
            <a:spAutoFit/>
          </a:bodyPr>
          <a:lstStyle/>
          <a:p>
            <a:r>
              <a:rPr lang="el-GR" dirty="0"/>
              <a:t>β</a:t>
            </a:r>
            <a:r>
              <a:rPr lang="it-IT" dirty="0"/>
              <a:t> = </a:t>
            </a:r>
            <a:r>
              <a:rPr lang="en-GB" b="1" dirty="0"/>
              <a:t>regression</a:t>
            </a:r>
            <a:r>
              <a:rPr lang="it-IT" dirty="0"/>
              <a:t> </a:t>
            </a:r>
            <a:r>
              <a:rPr lang="en-GB" dirty="0"/>
              <a:t>coefficients</a:t>
            </a:r>
          </a:p>
        </p:txBody>
      </p:sp>
    </p:spTree>
    <p:extLst>
      <p:ext uri="{BB962C8B-B14F-4D97-AF65-F5344CB8AC3E}">
        <p14:creationId xmlns:p14="http://schemas.microsoft.com/office/powerpoint/2010/main" val="12717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8"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9"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1" name="Rectangle 30">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57C6A-B29F-4ED8-AFBE-C582B4681617}"/>
              </a:ext>
            </a:extLst>
          </p:cNvPr>
          <p:cNvSpPr>
            <a:spLocks noGrp="1"/>
          </p:cNvSpPr>
          <p:nvPr>
            <p:ph type="title"/>
          </p:nvPr>
        </p:nvSpPr>
        <p:spPr>
          <a:xfrm>
            <a:off x="8216506" y="634028"/>
            <a:ext cx="3145923" cy="3094160"/>
          </a:xfrm>
        </p:spPr>
        <p:txBody>
          <a:bodyPr vert="horz" lIns="91440" tIns="45720" rIns="91440" bIns="45720" rtlCol="0" anchor="b">
            <a:normAutofit/>
          </a:bodyPr>
          <a:lstStyle/>
          <a:p>
            <a:pPr algn="ctr"/>
            <a:r>
              <a:rPr lang="it-IT" sz="4800" dirty="0"/>
              <a:t>General Linear Model (GLM)</a:t>
            </a:r>
            <a:endParaRPr lang="en-US" sz="4800" cap="all" dirty="0"/>
          </a:p>
        </p:txBody>
      </p:sp>
      <p:sp>
        <p:nvSpPr>
          <p:cNvPr id="33"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5"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3" name="Picture 2">
            <a:extLst>
              <a:ext uri="{FF2B5EF4-FFF2-40B4-BE49-F238E27FC236}">
                <a16:creationId xmlns:a16="http://schemas.microsoft.com/office/drawing/2014/main" id="{D8891A41-9AA0-4C93-8E4C-9AAC4E71D647}"/>
              </a:ext>
            </a:extLst>
          </p:cNvPr>
          <p:cNvPicPr>
            <a:picLocks noChangeAspect="1"/>
          </p:cNvPicPr>
          <p:nvPr/>
        </p:nvPicPr>
        <p:blipFill rotWithShape="1">
          <a:blip r:embed="rId3"/>
          <a:srcRect t="8817" r="4868"/>
          <a:stretch/>
        </p:blipFill>
        <p:spPr>
          <a:xfrm>
            <a:off x="1379023" y="1466850"/>
            <a:ext cx="5383727" cy="4183954"/>
          </a:xfrm>
          <a:prstGeom prst="rect">
            <a:avLst/>
          </a:prstGeom>
        </p:spPr>
      </p:pic>
      <p:sp>
        <p:nvSpPr>
          <p:cNvPr id="4" name="TextBox 3">
            <a:extLst>
              <a:ext uri="{FF2B5EF4-FFF2-40B4-BE49-F238E27FC236}">
                <a16:creationId xmlns:a16="http://schemas.microsoft.com/office/drawing/2014/main" id="{E08D7D9B-01CA-40C5-92A9-68F08577E102}"/>
              </a:ext>
            </a:extLst>
          </p:cNvPr>
          <p:cNvSpPr txBox="1"/>
          <p:nvPr/>
        </p:nvSpPr>
        <p:spPr>
          <a:xfrm>
            <a:off x="737895" y="5872899"/>
            <a:ext cx="3565636" cy="461665"/>
          </a:xfrm>
          <a:prstGeom prst="rect">
            <a:avLst/>
          </a:prstGeom>
          <a:noFill/>
        </p:spPr>
        <p:txBody>
          <a:bodyPr wrap="square" rtlCol="0">
            <a:spAutoFit/>
          </a:bodyPr>
          <a:lstStyle/>
          <a:p>
            <a:r>
              <a:rPr lang="it-IT" sz="1200" dirty="0"/>
              <a:t>Holly </a:t>
            </a:r>
            <a:r>
              <a:rPr lang="it-IT" sz="1200" dirty="0" err="1"/>
              <a:t>Rossiter</a:t>
            </a:r>
            <a:r>
              <a:rPr lang="it-IT" sz="1200" dirty="0"/>
              <a:t> &amp; Louise Croft</a:t>
            </a:r>
          </a:p>
          <a:p>
            <a:r>
              <a:rPr lang="it-IT" sz="1200" dirty="0" err="1"/>
              <a:t>Methods</a:t>
            </a:r>
            <a:r>
              <a:rPr lang="it-IT" sz="1200" dirty="0"/>
              <a:t> for Dummies 2010</a:t>
            </a:r>
            <a:endParaRPr lang="en-GB" sz="1200" dirty="0"/>
          </a:p>
        </p:txBody>
      </p:sp>
    </p:spTree>
    <p:extLst>
      <p:ext uri="{BB962C8B-B14F-4D97-AF65-F5344CB8AC3E}">
        <p14:creationId xmlns:p14="http://schemas.microsoft.com/office/powerpoint/2010/main" val="4036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{2A4B9615-3191-4B0F-A323-DEEF95CBF11D}tf10001105</Template>
  <TotalTime>470</TotalTime>
  <Words>3961</Words>
  <Application>Microsoft Office PowerPoint</Application>
  <PresentationFormat>Widescreen</PresentationFormat>
  <Paragraphs>454</Paragraphs>
  <Slides>43</Slides>
  <Notes>30</Notes>
  <HiddenSlides>1</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62" baseType="lpstr">
      <vt:lpstr>メイリオ</vt:lpstr>
      <vt:lpstr>微軟正黑體</vt:lpstr>
      <vt:lpstr>新細明體</vt:lpstr>
      <vt:lpstr>Arial</vt:lpstr>
      <vt:lpstr>Arial Narrow</vt:lpstr>
      <vt:lpstr>Arial Unicode MS</vt:lpstr>
      <vt:lpstr>Calibri</vt:lpstr>
      <vt:lpstr>Calibri </vt:lpstr>
      <vt:lpstr>Cambria Math</vt:lpstr>
      <vt:lpstr>Corbel</vt:lpstr>
      <vt:lpstr>Courier New</vt:lpstr>
      <vt:lpstr>Franklin Gothic Book</vt:lpstr>
      <vt:lpstr>Gill Sans MT</vt:lpstr>
      <vt:lpstr>Symbol</vt:lpstr>
      <vt:lpstr>Times New Roman</vt:lpstr>
      <vt:lpstr>Verdana</vt:lpstr>
      <vt:lpstr>Wingdings</vt:lpstr>
      <vt:lpstr>Crop</vt:lpstr>
      <vt:lpstr>Equation</vt:lpstr>
      <vt:lpstr>1st Level Analysis: Design Matrix, Contrasts, General Linear Modelling</vt:lpstr>
      <vt:lpstr>PowerPoint Presentation</vt:lpstr>
      <vt:lpstr>First level (single subject) analysis</vt:lpstr>
      <vt:lpstr>PowerPoint Presentation</vt:lpstr>
      <vt:lpstr>PowerPoint Presentation</vt:lpstr>
      <vt:lpstr>PowerPoint Presentation</vt:lpstr>
      <vt:lpstr>General Linear Model (GLM)</vt:lpstr>
      <vt:lpstr>General Linear Model (GLM)</vt:lpstr>
      <vt:lpstr>General Linear Model (GLM)</vt:lpstr>
      <vt:lpstr>General Linear Model (GLM)</vt:lpstr>
      <vt:lpstr>Noise</vt:lpstr>
      <vt:lpstr>Noise – Solution 1</vt:lpstr>
      <vt:lpstr>Noise – Solution 2</vt:lpstr>
      <vt:lpstr>Beta parameter estimation</vt:lpstr>
      <vt:lpstr>Beta parameter estimation</vt:lpstr>
      <vt:lpstr>Contrasts</vt:lpstr>
      <vt:lpstr>Contrasts</vt:lpstr>
      <vt:lpstr>END of PART 1</vt:lpstr>
      <vt:lpstr>1st Level Analysis: Design Matrix, GLM, Contrasts &amp; Inference</vt:lpstr>
      <vt:lpstr>Classical Inference</vt:lpstr>
      <vt:lpstr>Statistical inference: Contrasts</vt:lpstr>
      <vt:lpstr>With the right contrast design you can model any linear test with the GLM</vt:lpstr>
      <vt:lpstr>PowerPoint Presentation</vt:lpstr>
      <vt:lpstr>PowerPoint Presentation</vt:lpstr>
      <vt:lpstr>PowerPoint Presentation</vt:lpstr>
      <vt:lpstr>PowerPoint Presentation</vt:lpstr>
      <vt:lpstr>PowerPoint Presentation</vt:lpstr>
      <vt:lpstr>PowerPoint Presentation</vt:lpstr>
      <vt:lpstr>Example </vt:lpstr>
      <vt:lpstr>T-test </vt:lpstr>
      <vt:lpstr>T-test summary</vt:lpstr>
      <vt:lpstr>PowerPoint Presentation</vt:lpstr>
      <vt:lpstr>PowerPoint Presentation</vt:lpstr>
      <vt:lpstr>F-test - the extra-sum-of-squares principle</vt:lpstr>
      <vt:lpstr>F-contrast</vt:lpstr>
      <vt:lpstr>F-test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General Linear Modelling</dc:title>
  <dc:creator>Rita Bertani</dc:creator>
  <cp:lastModifiedBy>Magda Dubois</cp:lastModifiedBy>
  <cp:revision>51</cp:revision>
  <dcterms:created xsi:type="dcterms:W3CDTF">2022-01-10T21:43:02Z</dcterms:created>
  <dcterms:modified xsi:type="dcterms:W3CDTF">2022-01-17T10:48:07Z</dcterms:modified>
</cp:coreProperties>
</file>