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2" r:id="rId3"/>
    <p:sldId id="260" r:id="rId4"/>
    <p:sldId id="259" r:id="rId5"/>
    <p:sldId id="274" r:id="rId6"/>
    <p:sldId id="276" r:id="rId7"/>
    <p:sldId id="275" r:id="rId8"/>
    <p:sldId id="279" r:id="rId9"/>
    <p:sldId id="280" r:id="rId10"/>
    <p:sldId id="269" r:id="rId11"/>
    <p:sldId id="277" r:id="rId12"/>
    <p:sldId id="278" r:id="rId13"/>
    <p:sldId id="270" r:id="rId14"/>
    <p:sldId id="309" r:id="rId15"/>
    <p:sldId id="306" r:id="rId16"/>
    <p:sldId id="307" r:id="rId17"/>
    <p:sldId id="308" r:id="rId18"/>
    <p:sldId id="293" r:id="rId19"/>
    <p:sldId id="310" r:id="rId20"/>
    <p:sldId id="311" r:id="rId21"/>
    <p:sldId id="297" r:id="rId22"/>
    <p:sldId id="299" r:id="rId23"/>
    <p:sldId id="300" r:id="rId24"/>
    <p:sldId id="301" r:id="rId25"/>
    <p:sldId id="284" r:id="rId26"/>
    <p:sldId id="285" r:id="rId27"/>
    <p:sldId id="287" r:id="rId28"/>
    <p:sldId id="266" r:id="rId29"/>
    <p:sldId id="267" r:id="rId30"/>
    <p:sldId id="268" r:id="rId31"/>
    <p:sldId id="288" r:id="rId32"/>
    <p:sldId id="273" r:id="rId33"/>
    <p:sldId id="289" r:id="rId34"/>
    <p:sldId id="290" r:id="rId35"/>
    <p:sldId id="304" r:id="rId36"/>
    <p:sldId id="282" r:id="rId37"/>
    <p:sldId id="264" r:id="rId38"/>
    <p:sldId id="298" r:id="rId39"/>
    <p:sldId id="262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6DE5-5301-4626-B9A8-9D7F6FACE65D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FF798-20E7-42F2-AA12-1A7352D57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3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05CDE-A222-4F21-A16C-CCE2B03624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3F1737-9825-4C96-834B-0094CA8B6142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5A66F2C3-67A8-4C96-87F3-8319D6940F1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2C5435A-9ED5-43F0-BAD7-A0FDC97562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7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E34A9-B465-4ABE-8FCC-5F8824CF6B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3A8CC9-261C-4CA6-831D-5B0142296968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92A035A0-CFE9-4A49-9AB5-5C01AC066D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BC68173-EB7E-4911-A5E5-742BD082F9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AC6F59-E14F-4DCF-B08C-7004DAD2ED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D54DD-8843-4C79-B34B-31B9A3B1493A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id="{1B2FAA83-4961-401B-90F6-1B5F5125AA1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E229B1C-8134-4F9F-84F4-4DDBF286FE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76D95F-4A60-4BF7-B6DD-E3CF0E7E3D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AF9F09-ACEC-4310-950F-9AFB31698FB6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id="{77255A85-1F5B-40C5-9046-A85C1FE9B11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26B29F4-3523-4540-AE67-5E675D0174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514A88-7A7B-4FFA-A510-7122222C99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56BCD8-4E0D-4977-BFB0-9FD24B098246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F34EC247-AC0D-4F09-83BB-FC61A584B8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0B3DBE1-C242-445B-8484-ACF5562AC5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BED7B-4E36-4D91-843B-51D9405D58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D52419-2274-4F1A-B7DA-BD2AA680B076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738EE477-0E0E-4066-980C-07DF73C3CA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E533660-E8DF-4960-B4F7-0527E3507F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B2D3AA-936C-4C70-9E61-E917CE6257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AC743D-6F65-42D5-9195-340D3E34A11E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078927B6-6148-4BE8-8A3D-620E8B0DBC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6E3181C-3856-4895-B0FA-BCFAAEBC7F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FF6F18-DF21-4386-AF9D-35D1F16CB9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AFA4F-5319-4598-9ED7-E1211384C17D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D0C1CE46-BAA3-490F-A5A7-9D9683C45E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EB764D2-5746-4413-86A1-1EDDDCA23F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83967-A23E-44B8-9C08-AFB8DD2E14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1043ED-273D-4D0E-90E7-15E1682576BC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4B9E2ECD-8078-43CD-B7DA-F0366483FD4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95EA3FF-73D0-4311-B879-12914D06F0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7BC2DE-A91E-42CE-AC98-E68C05E213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FDD41-6E26-4622-8FF5-D853AF2E09E6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A847E7B6-E7CC-4F1B-A6EE-724575BFCF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D50190B-827A-4584-B454-FB47B63F638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A7F6ED-C334-4007-859A-3D0E7FAC13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AE59C-1711-452B-A32A-31A65DECC410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ECB363A1-6904-4705-84F5-CB3A21B493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173E33C-15AE-49E0-9F50-B56923F2B9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CD410-0D08-4BC4-994D-4599402565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2A82E4-68EF-4C55-83B1-9BB54CEE5786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1AC2B278-DBA0-41DC-8E38-2ED166EC44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4388"/>
            <a:ext cx="7127875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3BE1E7E1-850C-403B-9981-E5A2E27033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A17E-0977-4572-BCB3-A7771535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2FF61-6F5F-4FD5-9668-019DE73F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2BBD8-2A96-433A-B2E4-868AAF4C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4508E-97E9-40AC-B4FA-65398A3D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0429-E427-4E78-AB38-C052B862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40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731B-E37F-4C2A-B6C1-CD51698B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26E97-6F90-4F67-99E9-D9EC14778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6584-C9D3-46D2-A09B-01C1D31E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03A4-F6E1-462B-BD32-90D2E39D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46BA-B729-4F14-9A66-DA5769F5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6C582-2BFF-41A7-AEC9-DCC22E9B1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A2FED-CDDC-46BB-9234-79E46155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9423D-10E3-4B8D-AE45-AAABD199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69B2-A45C-4C11-B63A-3BDFB8D0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37CF-7DC2-41A9-A33F-68F4F393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9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907D-838B-40EB-B6A7-B5311450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58E-AB22-43DB-81F9-7DE7B64D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18E6-ED4F-473C-B0A6-F306AEA9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8201-8DFA-4F40-BCA1-26FF07B9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3A23-1CE8-4151-99B0-7908D432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C363-7D58-43FA-8C20-9D94D744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6E92B-40CF-423A-B44A-653BF2E11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0D41-7E97-4895-A16F-06F00BD1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3029-09C8-47DB-B2D8-78DFF991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D86FF-561A-400B-8FE9-D81EC74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2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0EE2-C9B8-47C8-877A-15C8521C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CA3C-1897-4FA9-956C-AF669F60C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698B-92A0-4984-8208-CB82AC6D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89B4E-01E8-453A-A1C2-04FBAA6C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E9319-D58B-4FEB-9EEA-2EE3A7D4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15FFE-113D-4FD6-A624-9E96C70D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5AAC-1247-416B-800E-DBB38279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09714-AEF6-43E5-979B-B1633494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EDF65-AF64-47E9-8738-11E5CB92B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3A06F-1771-469C-AD78-7957C732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D4D1-29DC-4A83-9426-C76D58785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B1927-1E91-48F9-AA76-B9F40AC4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6829A-AE37-4AD3-9A1B-1F3B466E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7E418-0055-4C94-AE37-AE64E33D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203D-1533-4D05-8125-9E5C8287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86DE7-1B0E-4DB7-B22F-EDB1C4DF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8AC26-920F-493C-8275-D4B7287D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2F1A-51D6-401E-A04B-E81ACE06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6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DE23F-0D56-48E8-AA16-AB93B0C4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63D84-C7F8-4DB3-BC7A-51C3D14D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0886A-188A-4A9F-A1F7-4DB0FF13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61E5-5517-4964-9B0B-9C7AB062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A5C5-EE96-4AEF-80C0-8ECA063F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6B329-4091-4C30-8566-164D31544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8FF0E-358D-4C5E-8636-DF365D1A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A56D7-279D-4263-8BD7-9852F907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783D-16C5-4D5C-BB23-49F70F55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9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6AC3-EF51-4821-AF77-903E2F16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299B-3180-4722-A7C1-6DDC7347C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724DE-7E28-49A8-8BBC-3C6D97720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B8178-7EEF-4D70-BB5D-53995305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8C859-243C-439B-83F4-6311D23A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A4D48-0D71-4DD4-871C-58988CDB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2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199E-99DB-481F-8578-FC7CD2B4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BD08B-6A92-4B53-9288-69BD1C175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FC76-81BE-447D-9561-57BDE378F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89D1-005F-416B-B58B-1E7F90B45EDB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3CB4-7225-4CA2-B396-F8A608026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8639-3C05-4228-BDFD-7B1AE82A9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71B0-59FE-43F0-B2CF-532511EF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16794-68E4-4F94-AB79-2E37B008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131"/>
            <a:ext cx="1926503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70DDC-4C3E-4DB7-B8BB-417057204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Bayes’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21CB-9F24-41AB-8943-8444B85C3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February 2022</a:t>
            </a:r>
          </a:p>
          <a:p>
            <a:endParaRPr lang="en-GB" dirty="0"/>
          </a:p>
          <a:p>
            <a:r>
              <a:rPr lang="en-GB" dirty="0"/>
              <a:t>Dr Hans Odd</a:t>
            </a:r>
          </a:p>
          <a:p>
            <a:r>
              <a:rPr lang="en-GB" dirty="0"/>
              <a:t>Expert: Michael Moutoussis</a:t>
            </a:r>
          </a:p>
        </p:txBody>
      </p:sp>
    </p:spTree>
    <p:extLst>
      <p:ext uri="{BB962C8B-B14F-4D97-AF65-F5344CB8AC3E}">
        <p14:creationId xmlns:p14="http://schemas.microsoft.com/office/powerpoint/2010/main" val="198383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A7A9E-DDDB-422C-BBCB-A30917CE2E51}"/>
              </a:ext>
            </a:extLst>
          </p:cNvPr>
          <p:cNvSpPr txBox="1"/>
          <p:nvPr/>
        </p:nvSpPr>
        <p:spPr>
          <a:xfrm>
            <a:off x="3523129" y="874059"/>
            <a:ext cx="577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/>
              <a:t>Examples of Bayes’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BF605-F825-4F7B-A73E-D70B36AC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57" y="1951277"/>
            <a:ext cx="2413271" cy="32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A7A9E-DDDB-422C-BBCB-A30917CE2E51}"/>
              </a:ext>
            </a:extLst>
          </p:cNvPr>
          <p:cNvSpPr txBox="1"/>
          <p:nvPr/>
        </p:nvSpPr>
        <p:spPr>
          <a:xfrm>
            <a:off x="3523129" y="874059"/>
            <a:ext cx="577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/>
              <a:t>Examples of Bayes’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BF605-F825-4F7B-A73E-D70B36AC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57" y="1951277"/>
            <a:ext cx="2413271" cy="3234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86F13-B6DC-4E8C-84C8-F3CAB215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967" y="2466459"/>
            <a:ext cx="3146611" cy="31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A7A9E-DDDB-422C-BBCB-A30917CE2E51}"/>
              </a:ext>
            </a:extLst>
          </p:cNvPr>
          <p:cNvSpPr txBox="1"/>
          <p:nvPr/>
        </p:nvSpPr>
        <p:spPr>
          <a:xfrm>
            <a:off x="3523129" y="874059"/>
            <a:ext cx="577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/>
              <a:t>Examples of Bayes’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BF605-F825-4F7B-A73E-D70B36AC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57" y="1951277"/>
            <a:ext cx="2413271" cy="3234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86F13-B6DC-4E8C-84C8-F3CAB215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967" y="2466459"/>
            <a:ext cx="3146611" cy="3146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948AD-77CE-49F2-B32C-45A2B1C0C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909" y="3240741"/>
            <a:ext cx="2627779" cy="30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D8AD0-5407-4D14-B90D-63806F82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87" y="1565507"/>
            <a:ext cx="4572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A392FF-D23A-419E-9070-1FE1E328AD95}"/>
              </a:ext>
            </a:extLst>
          </p:cNvPr>
          <p:cNvSpPr txBox="1"/>
          <p:nvPr/>
        </p:nvSpPr>
        <p:spPr>
          <a:xfrm>
            <a:off x="5593976" y="1788459"/>
            <a:ext cx="72748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Want to get those difficult colleagues </a:t>
            </a:r>
          </a:p>
          <a:p>
            <a:r>
              <a:rPr lang="en-GB" sz="3200" dirty="0"/>
              <a:t>off your back and restore your </a:t>
            </a:r>
          </a:p>
          <a:p>
            <a:r>
              <a:rPr lang="en-GB" sz="3200" dirty="0"/>
              <a:t>sanity? </a:t>
            </a:r>
          </a:p>
          <a:p>
            <a:endParaRPr lang="en-GB" sz="3200" dirty="0"/>
          </a:p>
          <a:p>
            <a:r>
              <a:rPr lang="en-GB" sz="3200" dirty="0"/>
              <a:t>NYU psychology </a:t>
            </a:r>
          </a:p>
          <a:p>
            <a:r>
              <a:rPr lang="en-GB" sz="3200" dirty="0"/>
              <a:t>Professor Tessa West shows you how</a:t>
            </a:r>
          </a:p>
        </p:txBody>
      </p:sp>
    </p:spTree>
    <p:extLst>
      <p:ext uri="{BB962C8B-B14F-4D97-AF65-F5344CB8AC3E}">
        <p14:creationId xmlns:p14="http://schemas.microsoft.com/office/powerpoint/2010/main" val="251261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1DFF-A98A-4BE5-B799-F2563323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6921" y="4938743"/>
            <a:ext cx="976643" cy="998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E6A4E-E4CF-460C-9A25-CC49B267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041" y="3730580"/>
            <a:ext cx="1045894" cy="1092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F046-1D93-4834-8EA3-7D112B4B9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420" y="4633013"/>
            <a:ext cx="4005453" cy="202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6DEFBA-42E0-42A7-889E-71CA77295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790" y="2661780"/>
            <a:ext cx="1093175" cy="998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E06043-C5C5-4A4C-8C0F-ED505579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777" y="2686884"/>
            <a:ext cx="992780" cy="998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31140-6895-48EE-8C26-5CB9A81FF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357" y="1555170"/>
            <a:ext cx="1045894" cy="1045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16D05-0BC3-4223-B91B-8BF0F6236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790" y="3774760"/>
            <a:ext cx="1042506" cy="1048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F38FA8-F431-4D93-A445-CD0664D9C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5790" y="4937640"/>
            <a:ext cx="993734" cy="999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3935C-FF3A-41DB-8AC0-E3024339B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0568" y="4914104"/>
            <a:ext cx="1023367" cy="1023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8EB30-E99E-4834-9278-9ADFEDEE7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5516" y="1631629"/>
            <a:ext cx="944008" cy="1019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1DD6E2-4D97-4546-96BF-39501F95A37E}"/>
              </a:ext>
            </a:extLst>
          </p:cNvPr>
          <p:cNvSpPr txBox="1"/>
          <p:nvPr/>
        </p:nvSpPr>
        <p:spPr>
          <a:xfrm>
            <a:off x="4518212" y="720493"/>
            <a:ext cx="423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“What a Jerk!”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79B611-4E63-4409-BA0D-F83F01E98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921" y="3788825"/>
            <a:ext cx="944962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219CBA-65C6-4807-A2A2-B7150980E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0568" y="1537529"/>
            <a:ext cx="1024217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5F30A-6F23-4897-9F45-EB2DB93AE6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4357" y="2692521"/>
            <a:ext cx="1024217" cy="1024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9941F-80D3-46AE-BAA1-3F3F543FFF74}"/>
              </a:ext>
            </a:extLst>
          </p:cNvPr>
          <p:cNvSpPr txBox="1"/>
          <p:nvPr/>
        </p:nvSpPr>
        <p:spPr>
          <a:xfrm>
            <a:off x="6854420" y="1776375"/>
            <a:ext cx="4615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I measure “Jerkiness”?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458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1DFF-A98A-4BE5-B799-F2563323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6921" y="4938743"/>
            <a:ext cx="976643" cy="998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E6A4E-E4CF-460C-9A25-CC49B267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041" y="3730580"/>
            <a:ext cx="1045894" cy="1092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F046-1D93-4834-8EA3-7D112B4B9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420" y="4633013"/>
            <a:ext cx="4005453" cy="202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6DEFBA-42E0-42A7-889E-71CA77295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790" y="2661780"/>
            <a:ext cx="1093175" cy="998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E06043-C5C5-4A4C-8C0F-ED505579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777" y="2686884"/>
            <a:ext cx="992780" cy="998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31140-6895-48EE-8C26-5CB9A81FF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357" y="1555170"/>
            <a:ext cx="1045894" cy="1045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16D05-0BC3-4223-B91B-8BF0F6236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790" y="3774760"/>
            <a:ext cx="1042506" cy="1048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F38FA8-F431-4D93-A445-CD0664D9C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5790" y="4937640"/>
            <a:ext cx="993734" cy="999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3935C-FF3A-41DB-8AC0-E3024339B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0568" y="4914104"/>
            <a:ext cx="1023367" cy="1023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8EB30-E99E-4834-9278-9ADFEDEE7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5516" y="1631629"/>
            <a:ext cx="944008" cy="1019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1DD6E2-4D97-4546-96BF-39501F95A37E}"/>
              </a:ext>
            </a:extLst>
          </p:cNvPr>
          <p:cNvSpPr txBox="1"/>
          <p:nvPr/>
        </p:nvSpPr>
        <p:spPr>
          <a:xfrm>
            <a:off x="4518212" y="720493"/>
            <a:ext cx="423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“What a Jerk!”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79B611-4E63-4409-BA0D-F83F01E98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921" y="3788825"/>
            <a:ext cx="944962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219CBA-65C6-4807-A2A2-B7150980E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0568" y="1537529"/>
            <a:ext cx="1024217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5F30A-6F23-4897-9F45-EB2DB93AE6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4357" y="2692521"/>
            <a:ext cx="1024217" cy="1024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9941F-80D3-46AE-BAA1-3F3F543FFF74}"/>
              </a:ext>
            </a:extLst>
          </p:cNvPr>
          <p:cNvSpPr txBox="1"/>
          <p:nvPr/>
        </p:nvSpPr>
        <p:spPr>
          <a:xfrm>
            <a:off x="6854420" y="1776375"/>
            <a:ext cx="4615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I measure “Jerkiness”?</a:t>
            </a:r>
          </a:p>
          <a:p>
            <a:r>
              <a:rPr lang="en-GB" sz="2400" dirty="0"/>
              <a:t>I measured two parameters in 100 workmates: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427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1DFF-A98A-4BE5-B799-F2563323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6921" y="4938743"/>
            <a:ext cx="976643" cy="998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E6A4E-E4CF-460C-9A25-CC49B267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041" y="3730580"/>
            <a:ext cx="1045894" cy="1092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F046-1D93-4834-8EA3-7D112B4B9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420" y="4633013"/>
            <a:ext cx="4005453" cy="202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6DEFBA-42E0-42A7-889E-71CA77295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790" y="2661780"/>
            <a:ext cx="1093175" cy="998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E06043-C5C5-4A4C-8C0F-ED505579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777" y="2686884"/>
            <a:ext cx="992780" cy="998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31140-6895-48EE-8C26-5CB9A81FF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357" y="1555170"/>
            <a:ext cx="1045894" cy="1045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16D05-0BC3-4223-B91B-8BF0F6236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790" y="3774760"/>
            <a:ext cx="1042506" cy="1048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F38FA8-F431-4D93-A445-CD0664D9C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5790" y="4937640"/>
            <a:ext cx="993734" cy="999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3935C-FF3A-41DB-8AC0-E3024339B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0568" y="4914104"/>
            <a:ext cx="1023367" cy="1023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8EB30-E99E-4834-9278-9ADFEDEE7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5516" y="1631629"/>
            <a:ext cx="944008" cy="1019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1DD6E2-4D97-4546-96BF-39501F95A37E}"/>
              </a:ext>
            </a:extLst>
          </p:cNvPr>
          <p:cNvSpPr txBox="1"/>
          <p:nvPr/>
        </p:nvSpPr>
        <p:spPr>
          <a:xfrm>
            <a:off x="4518212" y="720493"/>
            <a:ext cx="423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“What a Jerk!”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79B611-4E63-4409-BA0D-F83F01E98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921" y="3788825"/>
            <a:ext cx="944962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219CBA-65C6-4807-A2A2-B7150980E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0568" y="1537529"/>
            <a:ext cx="1024217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5F30A-6F23-4897-9F45-EB2DB93AE6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4357" y="2692521"/>
            <a:ext cx="1024217" cy="1024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9941F-80D3-46AE-BAA1-3F3F543FFF74}"/>
              </a:ext>
            </a:extLst>
          </p:cNvPr>
          <p:cNvSpPr txBox="1"/>
          <p:nvPr/>
        </p:nvSpPr>
        <p:spPr>
          <a:xfrm>
            <a:off x="6854420" y="1776375"/>
            <a:ext cx="4615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I measure “Jerkiness”?</a:t>
            </a:r>
          </a:p>
          <a:p>
            <a:r>
              <a:rPr lang="en-GB" sz="2400" dirty="0"/>
              <a:t>I measured two parameters in 100 workmates:</a:t>
            </a:r>
          </a:p>
          <a:p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Kindness</a:t>
            </a:r>
          </a:p>
          <a:p>
            <a:pPr marL="342900" indent="-342900">
              <a:buAutoNum type="arabi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99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61DFF-A98A-4BE5-B799-F2563323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6921" y="4938743"/>
            <a:ext cx="976643" cy="998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E6A4E-E4CF-460C-9A25-CC49B267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041" y="3730580"/>
            <a:ext cx="1045894" cy="1092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F046-1D93-4834-8EA3-7D112B4B9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420" y="4633013"/>
            <a:ext cx="4005453" cy="202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6DEFBA-42E0-42A7-889E-71CA77295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790" y="2661780"/>
            <a:ext cx="1093175" cy="998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E06043-C5C5-4A4C-8C0F-ED505579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777" y="2686884"/>
            <a:ext cx="992780" cy="998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31140-6895-48EE-8C26-5CB9A81FF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357" y="1555170"/>
            <a:ext cx="1045894" cy="1045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16D05-0BC3-4223-B91B-8BF0F6236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790" y="3774760"/>
            <a:ext cx="1042506" cy="1048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F38FA8-F431-4D93-A445-CD0664D9C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5790" y="4937640"/>
            <a:ext cx="993734" cy="999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3935C-FF3A-41DB-8AC0-E3024339B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0568" y="4914104"/>
            <a:ext cx="1023367" cy="1023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8EB30-E99E-4834-9278-9ADFEDEE7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5516" y="1631629"/>
            <a:ext cx="944008" cy="1019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1DD6E2-4D97-4546-96BF-39501F95A37E}"/>
              </a:ext>
            </a:extLst>
          </p:cNvPr>
          <p:cNvSpPr txBox="1"/>
          <p:nvPr/>
        </p:nvSpPr>
        <p:spPr>
          <a:xfrm>
            <a:off x="4518212" y="720493"/>
            <a:ext cx="423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“What a Jerk!”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79B611-4E63-4409-BA0D-F83F01E98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921" y="3788825"/>
            <a:ext cx="944962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219CBA-65C6-4807-A2A2-B7150980E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0568" y="1537529"/>
            <a:ext cx="1024217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5F30A-6F23-4897-9F45-EB2DB93AE6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4357" y="2692521"/>
            <a:ext cx="1024217" cy="1024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9941F-80D3-46AE-BAA1-3F3F543FFF74}"/>
              </a:ext>
            </a:extLst>
          </p:cNvPr>
          <p:cNvSpPr txBox="1"/>
          <p:nvPr/>
        </p:nvSpPr>
        <p:spPr>
          <a:xfrm>
            <a:off x="6854420" y="1776375"/>
            <a:ext cx="4615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I measure “Jerkiness”?</a:t>
            </a:r>
          </a:p>
          <a:p>
            <a:r>
              <a:rPr lang="en-GB" sz="2400" dirty="0"/>
              <a:t>I measured two parameters in 100 workmates:</a:t>
            </a:r>
          </a:p>
          <a:p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Kindness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244181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21BA62-525A-4C86-BAB5-212F127B5A89}"/>
              </a:ext>
            </a:extLst>
          </p:cNvPr>
          <p:cNvSpPr txBox="1"/>
          <p:nvPr/>
        </p:nvSpPr>
        <p:spPr>
          <a:xfrm>
            <a:off x="3348318" y="941294"/>
            <a:ext cx="68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Foundation of Bayesian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32C9D-E829-45D7-B4B9-5FD21233ED2F}"/>
              </a:ext>
            </a:extLst>
          </p:cNvPr>
          <p:cNvSpPr txBox="1"/>
          <p:nvPr/>
        </p:nvSpPr>
        <p:spPr>
          <a:xfrm>
            <a:off x="1546412" y="2447365"/>
            <a:ext cx="77971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Unlike a Frequentist model where I’d simply reject the null hypothesis if it was</a:t>
            </a:r>
          </a:p>
          <a:p>
            <a:r>
              <a:rPr lang="en-GB" dirty="0"/>
              <a:t>More likely that the hypothesis was true, in a Bayesian approach I have to choose</a:t>
            </a:r>
          </a:p>
          <a:p>
            <a:r>
              <a:rPr lang="en-GB" dirty="0"/>
              <a:t>A model, or in other words a Prior.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48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21BA62-525A-4C86-BAB5-212F127B5A89}"/>
              </a:ext>
            </a:extLst>
          </p:cNvPr>
          <p:cNvSpPr txBox="1"/>
          <p:nvPr/>
        </p:nvSpPr>
        <p:spPr>
          <a:xfrm>
            <a:off x="3348318" y="941294"/>
            <a:ext cx="68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Foundation of Bayesian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32C9D-E829-45D7-B4B9-5FD21233ED2F}"/>
              </a:ext>
            </a:extLst>
          </p:cNvPr>
          <p:cNvSpPr txBox="1"/>
          <p:nvPr/>
        </p:nvSpPr>
        <p:spPr>
          <a:xfrm>
            <a:off x="1546412" y="2447365"/>
            <a:ext cx="80218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Unlike a Frequentist model where I’d simply reject the null hypothesis if it was</a:t>
            </a:r>
          </a:p>
          <a:p>
            <a:r>
              <a:rPr lang="en-GB" dirty="0"/>
              <a:t>More likely that the hypothesis was true, in a Bayesian approach I have to choose</a:t>
            </a:r>
          </a:p>
          <a:p>
            <a:r>
              <a:rPr lang="en-GB" dirty="0"/>
              <a:t>A model, or in other words a Prior.</a:t>
            </a:r>
          </a:p>
          <a:p>
            <a:endParaRPr lang="en-GB" dirty="0"/>
          </a:p>
          <a:p>
            <a:r>
              <a:rPr lang="en-GB" dirty="0"/>
              <a:t>This Prior is a model that we think might explain the data, and the Bayesian analysis</a:t>
            </a:r>
          </a:p>
          <a:p>
            <a:r>
              <a:rPr lang="en-GB" dirty="0"/>
              <a:t>Tells us how probable it is that the data is explained by that model.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7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F239F-FE1C-4E79-AD8A-4DAC6703787A}"/>
              </a:ext>
            </a:extLst>
          </p:cNvPr>
          <p:cNvSpPr txBox="1"/>
          <p:nvPr/>
        </p:nvSpPr>
        <p:spPr>
          <a:xfrm>
            <a:off x="1172818" y="2365513"/>
            <a:ext cx="9591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a rigorous method for interpreting evidence in the context of previous experience or knowledge.</a:t>
            </a:r>
          </a:p>
          <a:p>
            <a:endParaRPr lang="en-GB" sz="2400" dirty="0"/>
          </a:p>
          <a:p>
            <a:r>
              <a:rPr lang="en-GB" sz="2400" dirty="0"/>
              <a:t>It provides researchers the tools to update their beliefs in the light of new data.</a:t>
            </a:r>
          </a:p>
          <a:p>
            <a:endParaRPr lang="en-GB" sz="2400" dirty="0"/>
          </a:p>
          <a:p>
            <a:r>
              <a:rPr lang="en-GB" sz="2400" dirty="0"/>
              <a:t>Can be sued to compare the relative strengths of multiple hypotheses, using the Bayes Factor.</a:t>
            </a:r>
          </a:p>
        </p:txBody>
      </p:sp>
    </p:spTree>
    <p:extLst>
      <p:ext uri="{BB962C8B-B14F-4D97-AF65-F5344CB8AC3E}">
        <p14:creationId xmlns:p14="http://schemas.microsoft.com/office/powerpoint/2010/main" val="369833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21BA62-525A-4C86-BAB5-212F127B5A89}"/>
              </a:ext>
            </a:extLst>
          </p:cNvPr>
          <p:cNvSpPr txBox="1"/>
          <p:nvPr/>
        </p:nvSpPr>
        <p:spPr>
          <a:xfrm>
            <a:off x="3348318" y="941294"/>
            <a:ext cx="68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Foundation of Bayesian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32C9D-E829-45D7-B4B9-5FD21233ED2F}"/>
              </a:ext>
            </a:extLst>
          </p:cNvPr>
          <p:cNvSpPr txBox="1"/>
          <p:nvPr/>
        </p:nvSpPr>
        <p:spPr>
          <a:xfrm>
            <a:off x="1546412" y="2447365"/>
            <a:ext cx="83368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Unlike a Frequentist model where I’d simply reject the null hypothesis if it was</a:t>
            </a:r>
          </a:p>
          <a:p>
            <a:r>
              <a:rPr lang="en-GB" dirty="0"/>
              <a:t>More likely that the hypothesis was true, in a Bayesian approach I have to choose</a:t>
            </a:r>
          </a:p>
          <a:p>
            <a:r>
              <a:rPr lang="en-GB" dirty="0"/>
              <a:t>A model, or in other words a Prior.</a:t>
            </a:r>
          </a:p>
          <a:p>
            <a:endParaRPr lang="en-GB" dirty="0"/>
          </a:p>
          <a:p>
            <a:r>
              <a:rPr lang="en-GB" dirty="0"/>
              <a:t>This Prior is a model that we think might explain the data, and the Bayesian analysis</a:t>
            </a:r>
          </a:p>
          <a:p>
            <a:r>
              <a:rPr lang="en-GB" dirty="0"/>
              <a:t>Tells us how probable it is that the data is explained by that model.</a:t>
            </a:r>
          </a:p>
          <a:p>
            <a:endParaRPr lang="en-GB" dirty="0"/>
          </a:p>
          <a:p>
            <a:r>
              <a:rPr lang="en-GB" dirty="0"/>
              <a:t>We could for example propose that all people are equally Jerks – a uniform model</a:t>
            </a:r>
          </a:p>
          <a:p>
            <a:endParaRPr lang="en-GB" dirty="0"/>
          </a:p>
          <a:p>
            <a:r>
              <a:rPr lang="en-GB" dirty="0"/>
              <a:t>Or, because life has told us anecdotally that some people are Jerks all of the time, most</a:t>
            </a:r>
          </a:p>
          <a:p>
            <a:r>
              <a:rPr lang="en-GB" dirty="0"/>
              <a:t>People are only Jerks some of the time, we could employ a natural distribution of </a:t>
            </a:r>
          </a:p>
          <a:p>
            <a:r>
              <a:rPr lang="en-GB" dirty="0"/>
              <a:t>Jerkiness – a gaussian distribution.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42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25359-1370-4FF4-986A-5D5909A1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64" y="1765346"/>
            <a:ext cx="6531348" cy="437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8D0E1-5812-4AD9-90D3-C0A3EDF39A34}"/>
              </a:ext>
            </a:extLst>
          </p:cNvPr>
          <p:cNvSpPr txBox="1"/>
          <p:nvPr/>
        </p:nvSpPr>
        <p:spPr>
          <a:xfrm>
            <a:off x="4020671" y="720493"/>
            <a:ext cx="37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Jerk Natural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1318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25359-1370-4FF4-986A-5D5909A1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64" y="1765346"/>
            <a:ext cx="6531348" cy="437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8D0E1-5812-4AD9-90D3-C0A3EDF39A34}"/>
              </a:ext>
            </a:extLst>
          </p:cNvPr>
          <p:cNvSpPr txBox="1"/>
          <p:nvPr/>
        </p:nvSpPr>
        <p:spPr>
          <a:xfrm>
            <a:off x="4020671" y="720493"/>
            <a:ext cx="37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Jerk Natural Distribution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6864B05-A7C6-4B49-B6E2-B7D97DF8FEF3}"/>
              </a:ext>
            </a:extLst>
          </p:cNvPr>
          <p:cNvSpPr/>
          <p:nvPr/>
        </p:nvSpPr>
        <p:spPr>
          <a:xfrm>
            <a:off x="3603811" y="4961964"/>
            <a:ext cx="268941" cy="309283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9FC01-2D89-4367-BEE0-DB7E9CE5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671" y="1765346"/>
            <a:ext cx="280440" cy="3231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1F4948-5C99-474A-84EC-AD19F2F0E048}"/>
              </a:ext>
            </a:extLst>
          </p:cNvPr>
          <p:cNvSpPr txBox="1"/>
          <p:nvPr/>
        </p:nvSpPr>
        <p:spPr>
          <a:xfrm>
            <a:off x="9247651" y="1765346"/>
            <a:ext cx="138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Jerk</a:t>
            </a:r>
          </a:p>
        </p:txBody>
      </p:sp>
    </p:spTree>
    <p:extLst>
      <p:ext uri="{BB962C8B-B14F-4D97-AF65-F5344CB8AC3E}">
        <p14:creationId xmlns:p14="http://schemas.microsoft.com/office/powerpoint/2010/main" val="188348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25359-1370-4FF4-986A-5D5909A1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64" y="1765346"/>
            <a:ext cx="6531348" cy="437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8D0E1-5812-4AD9-90D3-C0A3EDF39A34}"/>
              </a:ext>
            </a:extLst>
          </p:cNvPr>
          <p:cNvSpPr txBox="1"/>
          <p:nvPr/>
        </p:nvSpPr>
        <p:spPr>
          <a:xfrm>
            <a:off x="4020671" y="720493"/>
            <a:ext cx="37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Jerk Natural Distribution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6864B05-A7C6-4B49-B6E2-B7D97DF8FEF3}"/>
              </a:ext>
            </a:extLst>
          </p:cNvPr>
          <p:cNvSpPr/>
          <p:nvPr/>
        </p:nvSpPr>
        <p:spPr>
          <a:xfrm>
            <a:off x="3603811" y="4961964"/>
            <a:ext cx="268941" cy="309283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9FC01-2D89-4367-BEE0-DB7E9CE5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671" y="1765346"/>
            <a:ext cx="280440" cy="323116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C3356C8-303F-466E-B621-60E5B3FEF137}"/>
              </a:ext>
            </a:extLst>
          </p:cNvPr>
          <p:cNvSpPr/>
          <p:nvPr/>
        </p:nvSpPr>
        <p:spPr>
          <a:xfrm>
            <a:off x="5419164" y="1925013"/>
            <a:ext cx="282387" cy="32689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293E73-572F-4BE3-8CAE-8371527B6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574" y="2575545"/>
            <a:ext cx="292633" cy="335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1F4948-5C99-474A-84EC-AD19F2F0E048}"/>
              </a:ext>
            </a:extLst>
          </p:cNvPr>
          <p:cNvSpPr txBox="1"/>
          <p:nvPr/>
        </p:nvSpPr>
        <p:spPr>
          <a:xfrm>
            <a:off x="9247651" y="1765346"/>
            <a:ext cx="138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Jerk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4941D-CE36-4CBB-AE00-B4E4C60654FE}"/>
              </a:ext>
            </a:extLst>
          </p:cNvPr>
          <p:cNvSpPr txBox="1"/>
          <p:nvPr/>
        </p:nvSpPr>
        <p:spPr>
          <a:xfrm>
            <a:off x="9247651" y="2575522"/>
            <a:ext cx="177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Joe</a:t>
            </a:r>
          </a:p>
        </p:txBody>
      </p:sp>
    </p:spTree>
    <p:extLst>
      <p:ext uri="{BB962C8B-B14F-4D97-AF65-F5344CB8AC3E}">
        <p14:creationId xmlns:p14="http://schemas.microsoft.com/office/powerpoint/2010/main" val="214467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25359-1370-4FF4-986A-5D5909A1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64" y="1765346"/>
            <a:ext cx="6531348" cy="437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8D0E1-5812-4AD9-90D3-C0A3EDF39A34}"/>
              </a:ext>
            </a:extLst>
          </p:cNvPr>
          <p:cNvSpPr txBox="1"/>
          <p:nvPr/>
        </p:nvSpPr>
        <p:spPr>
          <a:xfrm>
            <a:off x="4020671" y="720493"/>
            <a:ext cx="37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Jerk Natural Distribution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6864B05-A7C6-4B49-B6E2-B7D97DF8FEF3}"/>
              </a:ext>
            </a:extLst>
          </p:cNvPr>
          <p:cNvSpPr/>
          <p:nvPr/>
        </p:nvSpPr>
        <p:spPr>
          <a:xfrm>
            <a:off x="3603811" y="4961964"/>
            <a:ext cx="268941" cy="309283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9FC01-2D89-4367-BEE0-DB7E9CE5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671" y="1765346"/>
            <a:ext cx="280440" cy="323116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C3356C8-303F-466E-B621-60E5B3FEF137}"/>
              </a:ext>
            </a:extLst>
          </p:cNvPr>
          <p:cNvSpPr/>
          <p:nvPr/>
        </p:nvSpPr>
        <p:spPr>
          <a:xfrm>
            <a:off x="5419164" y="1925013"/>
            <a:ext cx="282387" cy="32689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293E73-572F-4BE3-8CAE-8371527B6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574" y="2575545"/>
            <a:ext cx="292633" cy="335309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83FFF1A-0666-4927-8FA3-C01B880A0622}"/>
              </a:ext>
            </a:extLst>
          </p:cNvPr>
          <p:cNvSpPr/>
          <p:nvPr/>
        </p:nvSpPr>
        <p:spPr>
          <a:xfrm>
            <a:off x="7205674" y="4961964"/>
            <a:ext cx="270891" cy="32273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3EE00-8A71-43E9-AB57-70E2B4D65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574" y="3538339"/>
            <a:ext cx="317660" cy="3353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1F4948-5C99-474A-84EC-AD19F2F0E048}"/>
              </a:ext>
            </a:extLst>
          </p:cNvPr>
          <p:cNvSpPr txBox="1"/>
          <p:nvPr/>
        </p:nvSpPr>
        <p:spPr>
          <a:xfrm>
            <a:off x="9247651" y="1765346"/>
            <a:ext cx="138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Jerk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4941D-CE36-4CBB-AE00-B4E4C60654FE}"/>
              </a:ext>
            </a:extLst>
          </p:cNvPr>
          <p:cNvSpPr txBox="1"/>
          <p:nvPr/>
        </p:nvSpPr>
        <p:spPr>
          <a:xfrm>
            <a:off x="9247651" y="2575522"/>
            <a:ext cx="177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Joe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D5B78-55F7-4983-B2D1-430F7BD14151}"/>
              </a:ext>
            </a:extLst>
          </p:cNvPr>
          <p:cNvSpPr txBox="1"/>
          <p:nvPr/>
        </p:nvSpPr>
        <p:spPr>
          <a:xfrm>
            <a:off x="9247651" y="3564352"/>
            <a:ext cx="79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Angel</a:t>
            </a:r>
          </a:p>
        </p:txBody>
      </p:sp>
    </p:spTree>
    <p:extLst>
      <p:ext uri="{BB962C8B-B14F-4D97-AF65-F5344CB8AC3E}">
        <p14:creationId xmlns:p14="http://schemas.microsoft.com/office/powerpoint/2010/main" val="289168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C822FB0F-6263-4B93-ABFA-22B3BDE4D4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6962" y="108013"/>
            <a:ext cx="7120108" cy="675430"/>
          </a:xfrm>
          <a:ln/>
        </p:spPr>
        <p:txBody>
          <a:bodyPr vert="horz" lIns="91440" tIns="29033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en-GB" altLang="en-US" dirty="0">
                <a:solidFill>
                  <a:srgbClr val="000000"/>
                </a:solidFill>
              </a:rPr>
              <a:t> Data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878F3EB-7F6E-4DB9-832C-43164776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C1ABB32-7E20-4885-AFEA-860FA31E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7F7807B0-8143-4F4C-872E-B8A13898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DD7FB9B9-6149-4F4F-BEEB-7EA3F9C0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6590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treated me </a:t>
            </a:r>
          </a:p>
          <a:p>
            <a:pPr algn="ctr"/>
            <a:r>
              <a:rPr lang="en-GB" altLang="en-US" sz="2540">
                <a:solidFill>
                  <a:srgbClr val="CC9900"/>
                </a:solidFill>
              </a:rPr>
              <a:t>fairly</a:t>
            </a:r>
            <a:r>
              <a:rPr lang="en-GB" altLang="en-US" sz="2540">
                <a:solidFill>
                  <a:srgbClr val="FF9900"/>
                </a:solidFill>
              </a:rPr>
              <a:t> </a:t>
            </a:r>
            <a:r>
              <a:rPr lang="en-GB" altLang="en-US" sz="2540"/>
              <a:t>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DB5A73B-9144-47D7-A6FE-A85A9CC4D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828993"/>
            <a:ext cx="2024853" cy="3789038"/>
          </a:xfrm>
          <a:prstGeom prst="rect">
            <a:avLst/>
          </a:prstGeom>
          <a:solidFill>
            <a:srgbClr val="999999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40962AC-AB31-4D9B-A1C8-B3F3CD13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3"/>
            <a:ext cx="2024853" cy="3789038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1253192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8073929-8F90-4F79-A599-7507E4C1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554E32C2-FF6D-4FD2-BD00-C5A3A50B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99802D6D-BD6B-4219-BA24-15B0876D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F7CCBB4-9849-4193-AB3E-E12DECF4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3070403"/>
            <a:ext cx="2024853" cy="2547628"/>
          </a:xfrm>
          <a:prstGeom prst="rect">
            <a:avLst/>
          </a:prstGeom>
          <a:solidFill>
            <a:srgbClr val="B2B2B2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2FE235A-3DF6-4194-9AFA-FF4F9281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3"/>
            <a:ext cx="2024853" cy="2808295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7EFB6E61-DF2E-4E23-9185-B616C29B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828993"/>
            <a:ext cx="2024853" cy="124141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08059B0D-9037-479F-BC53-EE8D8869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4376621"/>
            <a:ext cx="2024853" cy="1241410"/>
          </a:xfrm>
          <a:prstGeom prst="rect">
            <a:avLst/>
          </a:prstGeom>
          <a:solidFill>
            <a:srgbClr val="B2B2B2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5E5C9347-B65D-4DAC-BE65-20DD0C8D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397" y="783444"/>
            <a:ext cx="2351767" cy="45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 dirty="0"/>
              <a:t>People's</a:t>
            </a:r>
          </a:p>
          <a:p>
            <a:pPr algn="ctr"/>
            <a:r>
              <a:rPr lang="en-GB" altLang="en-US" sz="2540" dirty="0"/>
              <a:t>character</a:t>
            </a:r>
          </a:p>
          <a:p>
            <a:pPr algn="ctr"/>
            <a:endParaRPr lang="en-GB" altLang="en-US" sz="2540" dirty="0">
              <a:solidFill>
                <a:srgbClr val="FFFFFF"/>
              </a:solidFill>
            </a:endParaRPr>
          </a:p>
          <a:p>
            <a:pPr algn="ctr"/>
            <a:r>
              <a:rPr lang="en-GB" altLang="en-US" sz="4355" dirty="0">
                <a:solidFill>
                  <a:srgbClr val="FFFFFF"/>
                </a:solidFill>
              </a:rPr>
              <a:t>Kind</a:t>
            </a:r>
          </a:p>
          <a:p>
            <a:pPr algn="ctr"/>
            <a:endParaRPr lang="en-GB" altLang="en-US" sz="4355" dirty="0">
              <a:solidFill>
                <a:srgbClr val="FFFFFF"/>
              </a:solidFill>
            </a:endParaRPr>
          </a:p>
          <a:p>
            <a:pPr algn="ctr"/>
            <a:endParaRPr lang="en-GB" altLang="en-US" sz="4355" dirty="0">
              <a:solidFill>
                <a:srgbClr val="FFFFFF"/>
              </a:solidFill>
            </a:endParaRPr>
          </a:p>
          <a:p>
            <a:pPr algn="ctr"/>
            <a:endParaRPr lang="en-GB" altLang="en-US" sz="4355" dirty="0">
              <a:solidFill>
                <a:srgbClr val="FFFFFF"/>
              </a:solidFill>
            </a:endParaRPr>
          </a:p>
          <a:p>
            <a:pPr algn="ctr"/>
            <a:r>
              <a:rPr lang="en-GB" altLang="en-US" sz="4355" dirty="0">
                <a:solidFill>
                  <a:srgbClr val="FFFFFF"/>
                </a:solidFill>
              </a:rPr>
              <a:t>Selfish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D2CA876-FF38-4AB5-B474-7E02B92C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93B16217-BAEC-4718-80FD-51E403CD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FAB9D398-C359-4747-BA19-BE8C3184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F2F89A4-F10A-4496-B0B4-7163AA23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3070403"/>
            <a:ext cx="2024853" cy="254762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41DD77F9-0039-4D94-975C-F849724C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3"/>
            <a:ext cx="2024853" cy="2808295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FC1569E-0F83-4A71-B4E1-566B690E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828993"/>
            <a:ext cx="2024853" cy="124141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2606A54D-F4ED-448B-A1CE-86036815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4376621"/>
            <a:ext cx="2024853" cy="1241410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3B53F58E-26D6-4681-A3A9-9696D60B5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People's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54861F42-3114-44AA-B192-D2ED0F096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treat me </a:t>
            </a:r>
          </a:p>
          <a:p>
            <a:pPr algn="ctr"/>
            <a:r>
              <a:rPr lang="en-GB" altLang="en-US" sz="2540">
                <a:solidFill>
                  <a:srgbClr val="CC9900"/>
                </a:solidFill>
              </a:rPr>
              <a:t>fairly</a:t>
            </a:r>
            <a:r>
              <a:rPr lang="en-GB" altLang="en-US" sz="2540">
                <a:solidFill>
                  <a:srgbClr val="FF9900"/>
                </a:solidFill>
              </a:rPr>
              <a:t> </a:t>
            </a:r>
            <a:r>
              <a:rPr lang="en-GB" altLang="en-US" sz="2540"/>
              <a:t>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85F67814-CCA6-4098-80E6-702121B4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31" y="2743489"/>
            <a:ext cx="124141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40%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0A3CDDA4-8EDD-4F7C-BD22-A93DE473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28" y="4118833"/>
            <a:ext cx="1371024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99A39BA7-BFC3-4BD0-B7B4-A7E27E82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537" y="4637288"/>
            <a:ext cx="1241410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0AB60FB3-716E-4E68-8513-1C6C72E03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83" y="2160227"/>
            <a:ext cx="1241410" cy="7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10%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1F6F0D6B-49F1-4E5F-A14E-549C44165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328" y="-64806"/>
            <a:ext cx="7779131" cy="1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9033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3266" dirty="0">
                <a:solidFill>
                  <a:srgbClr val="FF6600"/>
                </a:solidFill>
              </a:rPr>
              <a:t>Inference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3930E1B-9133-4A27-B312-F7765A96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12D742C6-2CCE-44E2-96E1-C45E00FC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7BEE2135-9305-4D8F-B29E-55565106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8061AA0-C8C5-4206-933A-7D0CFBAA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3070403"/>
            <a:ext cx="2024853" cy="254762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D35BDFD-C533-415F-B180-154A9229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3"/>
            <a:ext cx="2024853" cy="2808295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528E32E9-4E80-4189-BD7B-7284FB58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828993"/>
            <a:ext cx="2024853" cy="124141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F7112EE5-4D77-4391-B4F8-B68E42E3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4376621"/>
            <a:ext cx="2024853" cy="1241410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CD32070E-D3FD-43F2-854F-72B65C11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People's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E5A1E4B1-09F1-4594-B8D1-E9473482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2540"/>
              <a:t>treated me </a:t>
            </a:r>
          </a:p>
          <a:p>
            <a:pPr algn="ctr"/>
            <a:r>
              <a:rPr lang="en-GB" altLang="en-US" sz="2540">
                <a:solidFill>
                  <a:srgbClr val="CC9900"/>
                </a:solidFill>
              </a:rPr>
              <a:t>fairly</a:t>
            </a:r>
            <a:r>
              <a:rPr lang="en-GB" altLang="en-US" sz="2540">
                <a:solidFill>
                  <a:srgbClr val="FF9900"/>
                </a:solidFill>
              </a:rPr>
              <a:t> </a:t>
            </a:r>
            <a:r>
              <a:rPr lang="en-GB" altLang="en-US" sz="2540"/>
              <a:t>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F5C60BEF-3256-4E36-BAFD-BCC8C81C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31" y="2743489"/>
            <a:ext cx="124141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40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7741E353-2F06-4F14-9768-6605F005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28" y="4118833"/>
            <a:ext cx="1371024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AB6BC4B4-E96E-4B38-B4A8-992EE38A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537" y="4637288"/>
            <a:ext cx="1241410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769AE16D-B14C-474C-BD99-957973E0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83" y="2160227"/>
            <a:ext cx="1241410" cy="7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10%</a:t>
            </a:r>
          </a:p>
        </p:txBody>
      </p: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27A3F42D-6C4A-4CF3-ABA9-B64FDA11A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502079"/>
            <a:ext cx="2285519" cy="48993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D1F13A64-7A52-4D50-8BEA-37349FAA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304" y="1960047"/>
            <a:ext cx="2874542" cy="332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/>
              <a:t>Now I just met Maria, and I was treated fairly.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B5A36-9593-418E-9C20-79A1B2C6A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141" y="2874542"/>
            <a:ext cx="2533213" cy="26517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13F4389-C60A-4FF4-B158-02509795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E197DCB-9E1B-4E8F-AA3F-9B08C217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4138CEC5-F41D-45AC-A6D6-48BD5EA7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B83D697-67F5-4CDA-8994-5F10B6AC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3070403"/>
            <a:ext cx="2024853" cy="254762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A4296CD-D8C4-45FA-9D37-9CFC0E4F8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3"/>
            <a:ext cx="2024853" cy="2808295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E00183E-4394-4F26-846F-16480D7B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828993"/>
            <a:ext cx="2024853" cy="124141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00C4FA65-08AF-4794-B2D9-501EF11C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4376621"/>
            <a:ext cx="2024853" cy="1241410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03F8FA8A-DEB2-4A64-8EFD-0ACF053B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People's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556A0494-95B8-43BF-9C85-23D068C0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2540"/>
              <a:t>treated me </a:t>
            </a:r>
          </a:p>
          <a:p>
            <a:pPr algn="ctr"/>
            <a:r>
              <a:rPr lang="en-GB" altLang="en-US" sz="2540">
                <a:solidFill>
                  <a:srgbClr val="CC9900"/>
                </a:solidFill>
              </a:rPr>
              <a:t>fairly</a:t>
            </a:r>
            <a:r>
              <a:rPr lang="en-GB" altLang="en-US" sz="2540">
                <a:solidFill>
                  <a:srgbClr val="FF9900"/>
                </a:solidFill>
              </a:rPr>
              <a:t> </a:t>
            </a:r>
            <a:r>
              <a:rPr lang="en-GB" altLang="en-US" sz="2540"/>
              <a:t>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FA5AB23A-A277-439C-9E94-2E9541F7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31" y="2743489"/>
            <a:ext cx="124141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40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69E760F5-39F4-4D02-BFA2-F12F9B6FA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28" y="4118833"/>
            <a:ext cx="1371024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4E536132-2421-4E1D-BB01-735D3F02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537" y="4637288"/>
            <a:ext cx="1241410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EEAC9DD0-5C09-4A13-872E-DDF1680E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83" y="2160227"/>
            <a:ext cx="1241410" cy="7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10%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A2E7C881-43F6-47AD-859E-1D9046F4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502079"/>
            <a:ext cx="2285519" cy="48993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9C6F027B-6ACF-4C38-9242-5EC78CC9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304" y="1960047"/>
            <a:ext cx="2874542" cy="23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 dirty="0"/>
              <a:t>Now I just met Maria, and I was treated </a:t>
            </a:r>
            <a:r>
              <a:rPr lang="en-GB" altLang="en-US" sz="1633" b="1" dirty="0"/>
              <a:t>fairly.</a:t>
            </a:r>
          </a:p>
          <a:p>
            <a:endParaRPr lang="en-GB" altLang="en-US" sz="1633" dirty="0"/>
          </a:p>
          <a:p>
            <a:r>
              <a:rPr lang="en-GB" altLang="en-US" sz="1633" dirty="0"/>
              <a:t>How likely is that the person was </a:t>
            </a:r>
            <a:r>
              <a:rPr lang="en-GB" altLang="en-US" sz="1633" b="1" dirty="0"/>
              <a:t>kind</a:t>
            </a:r>
            <a:r>
              <a:rPr lang="en-GB" altLang="en-US" sz="1633" dirty="0"/>
              <a:t>, </a:t>
            </a:r>
          </a:p>
          <a:p>
            <a:endParaRPr lang="en-GB" altLang="en-US" sz="1633" dirty="0"/>
          </a:p>
          <a:p>
            <a:r>
              <a:rPr lang="en-GB" altLang="en-US" sz="1633" dirty="0"/>
              <a:t>given my experience of being </a:t>
            </a:r>
          </a:p>
          <a:p>
            <a:r>
              <a:rPr lang="en-GB" altLang="en-US" sz="1633" dirty="0"/>
              <a:t>treated </a:t>
            </a:r>
            <a:r>
              <a:rPr lang="en-GB" altLang="en-US" sz="1633" b="1" dirty="0"/>
              <a:t>fairly</a:t>
            </a:r>
            <a:r>
              <a:rPr lang="en-GB" altLang="en-US" sz="1633" dirty="0"/>
              <a:t> ?</a:t>
            </a:r>
          </a:p>
          <a:p>
            <a:endParaRPr lang="en-GB" altLang="en-US" sz="1633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E59D3-FA69-4F26-AB8C-FBE32B151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327" y="83462"/>
            <a:ext cx="7987545" cy="106139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B6F6C-DA42-4D69-B843-7DB0762E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87" y="1769856"/>
            <a:ext cx="2953786" cy="3165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332B0-8315-4522-A92B-79339E460A9A}"/>
              </a:ext>
            </a:extLst>
          </p:cNvPr>
          <p:cNvSpPr txBox="1"/>
          <p:nvPr/>
        </p:nvSpPr>
        <p:spPr>
          <a:xfrm>
            <a:off x="3913094" y="1635387"/>
            <a:ext cx="150358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Reverend Thomas Bayes (1702-1761)</a:t>
            </a:r>
          </a:p>
          <a:p>
            <a:endParaRPr lang="en-GB" sz="2400" dirty="0"/>
          </a:p>
          <a:p>
            <a:r>
              <a:rPr lang="en-US" altLang="en-US" dirty="0">
                <a:latin typeface="Times New Roman" panose="02020603050405020304" pitchFamily="18" charset="0"/>
              </a:rPr>
              <a:t>‘Essay towards solving a problem in the doctrine of chances’, </a:t>
            </a:r>
          </a:p>
          <a:p>
            <a:r>
              <a:rPr lang="en-US" altLang="en-US" i="1" dirty="0">
                <a:latin typeface="Times New Roman" panose="02020603050405020304" pitchFamily="18" charset="0"/>
              </a:rPr>
              <a:t>Philosophical Transactions of the Royal Society of London </a:t>
            </a:r>
            <a:r>
              <a:rPr lang="en-US" altLang="en-US" dirty="0">
                <a:latin typeface="Times New Roman" panose="02020603050405020304" pitchFamily="18" charset="0"/>
              </a:rPr>
              <a:t>in 1764. 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Never published during his life and his work was edited by Richard Price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Poorly remarked on and the ideas were independently conceived of by the French 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Mathematician Laplace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Ideas relegated to obscurity, supplanted by Frequentist thought until the 1950’s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44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ECCD2F2-9D09-43A7-8642-BB699D9F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29C3A0FD-DAF2-4C9E-95BF-0AE04B7E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8B0C8E4A-7945-48E1-8080-2D0BA284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2D1238D-DE59-4AB6-B94A-41608C62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3070403"/>
            <a:ext cx="2024853" cy="254762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2009031F-0949-42BF-86FA-6DC35B7E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3"/>
            <a:ext cx="2024853" cy="2808295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5ED3889C-BB6B-4230-B5FF-525EFFEE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828993"/>
            <a:ext cx="2024853" cy="124141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7C8500AE-9A56-4190-8757-3CFC83F5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4376621"/>
            <a:ext cx="2024853" cy="1241410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CB39C14F-1D4D-4A64-8FF6-24DB22B5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People's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96779331-3017-4F98-8261-C8A9424C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2540"/>
              <a:t>treated me </a:t>
            </a:r>
          </a:p>
          <a:p>
            <a:pPr algn="ctr"/>
            <a:r>
              <a:rPr lang="en-GB" altLang="en-US" sz="2540">
                <a:solidFill>
                  <a:srgbClr val="CC9900"/>
                </a:solidFill>
              </a:rPr>
              <a:t>fairly</a:t>
            </a:r>
            <a:r>
              <a:rPr lang="en-GB" altLang="en-US" sz="2540">
                <a:solidFill>
                  <a:srgbClr val="FF9900"/>
                </a:solidFill>
              </a:rPr>
              <a:t> </a:t>
            </a:r>
            <a:r>
              <a:rPr lang="en-GB" altLang="en-US" sz="2540"/>
              <a:t>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985F302C-DBB2-4678-A7CD-F9EE49C8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31" y="2743489"/>
            <a:ext cx="124141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40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2E80EF5F-6672-4891-954C-670D9ED1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28" y="4118833"/>
            <a:ext cx="1371024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9E70B6D2-C806-4A0F-9795-2177CE8B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537" y="4637288"/>
            <a:ext cx="1241410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DD4494FE-2146-4C1D-8503-1335F711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83" y="2160227"/>
            <a:ext cx="1241410" cy="7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10%</a:t>
            </a:r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26C8A678-0806-4FE5-B701-769DA130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54" y="1502079"/>
            <a:ext cx="2285519" cy="48993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06B0BC5D-E3BC-408C-97E4-5A59A105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304" y="1960047"/>
            <a:ext cx="2874542" cy="41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/>
              <a:t>Now I just met Maria, and I was treated fairly.</a:t>
            </a:r>
          </a:p>
          <a:p>
            <a:endParaRPr lang="en-GB" altLang="en-US" sz="1633"/>
          </a:p>
          <a:p>
            <a:r>
              <a:rPr lang="en-GB" altLang="en-US" sz="1633"/>
              <a:t>How likely is that the person was </a:t>
            </a:r>
            <a:r>
              <a:rPr lang="en-GB" altLang="en-US" sz="1633" b="1"/>
              <a:t>kind</a:t>
            </a:r>
            <a:r>
              <a:rPr lang="en-GB" altLang="en-US" sz="1633"/>
              <a:t>, </a:t>
            </a:r>
          </a:p>
          <a:p>
            <a:endParaRPr lang="en-GB" altLang="en-US" sz="1633"/>
          </a:p>
          <a:p>
            <a:r>
              <a:rPr lang="en-GB" altLang="en-US" sz="1633"/>
              <a:t>given my experience of being </a:t>
            </a:r>
          </a:p>
          <a:p>
            <a:r>
              <a:rPr lang="en-GB" altLang="en-US" sz="1633"/>
              <a:t>treated </a:t>
            </a:r>
            <a:r>
              <a:rPr lang="en-GB" altLang="en-US" sz="1633" b="1"/>
              <a:t>fairly</a:t>
            </a:r>
            <a:r>
              <a:rPr lang="en-GB" altLang="en-US" sz="1633"/>
              <a:t> ?</a:t>
            </a:r>
          </a:p>
          <a:p>
            <a:endParaRPr lang="en-GB" altLang="en-US" sz="1633"/>
          </a:p>
          <a:p>
            <a:r>
              <a:rPr lang="en-GB" altLang="en-US" sz="1633"/>
              <a:t>Conditional probability, or</a:t>
            </a:r>
          </a:p>
          <a:p>
            <a:r>
              <a:rPr lang="en-GB" altLang="en-US" sz="1633" b="1"/>
              <a:t>p(K|f)</a:t>
            </a:r>
          </a:p>
          <a:p>
            <a:pPr algn="ctr"/>
            <a:endParaRPr lang="en-GB" altLang="en-US" sz="1633" b="1"/>
          </a:p>
          <a:p>
            <a:r>
              <a:rPr lang="en-GB" altLang="en-US" sz="1633" b="1"/>
              <a:t>= n_Kind / n_total</a:t>
            </a:r>
          </a:p>
          <a:p>
            <a:endParaRPr lang="en-GB" altLang="en-US" sz="1633" b="1"/>
          </a:p>
          <a:p>
            <a:r>
              <a:rPr lang="en-GB" altLang="en-US" sz="1633" b="1"/>
              <a:t>= 40/50</a:t>
            </a:r>
          </a:p>
          <a:p>
            <a:endParaRPr lang="en-GB" altLang="en-US" sz="1633" b="1"/>
          </a:p>
          <a:p>
            <a:r>
              <a:rPr lang="en-GB" altLang="en-US" sz="1633" b="1"/>
              <a:t>= </a:t>
            </a:r>
            <a:r>
              <a:rPr lang="en-GB" altLang="en-US" sz="2540" b="1">
                <a:solidFill>
                  <a:srgbClr val="CE181E"/>
                </a:solidFill>
              </a:rPr>
              <a:t>80 out of 100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FBD71C1-BEB6-4832-A811-44B047B573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6962" y="108013"/>
            <a:ext cx="7120108" cy="675430"/>
          </a:xfrm>
          <a:ln/>
        </p:spPr>
        <p:txBody>
          <a:bodyPr vert="horz" lIns="91440" tIns="29033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en-GB" altLang="en-US" dirty="0">
                <a:solidFill>
                  <a:srgbClr val="000000"/>
                </a:solidFill>
              </a:rPr>
              <a:t>U           Updated beliefs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9419176-88C8-419D-8212-B674A644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D4491C9E-7299-4F12-9D1B-26D976AC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B6BE0C2A-A8F4-4AF3-A781-6175356E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CB82E9E-2168-4CA3-A67E-D5A38909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3918652"/>
            <a:ext cx="1437271" cy="169793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4A537C6-2D7C-4C68-9E8B-80CA33A6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2"/>
            <a:ext cx="2612434" cy="3266263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84DD5B4D-FA69-49C4-96AB-D600FBCA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1828993"/>
            <a:ext cx="1437271" cy="208966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E0FFC6B2-26E4-4DE3-A747-6FFA531F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5095256"/>
            <a:ext cx="2612434" cy="522775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B2843346-67C7-4A69-B085-D676686D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859EF4E0-ABF9-4B67-8C31-8E10DD26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 will treat me </a:t>
            </a:r>
          </a:p>
          <a:p>
            <a:pPr algn="ctr"/>
            <a:r>
              <a:rPr lang="en-GB" altLang="en-US" sz="2540">
                <a:solidFill>
                  <a:srgbClr val="CC9900"/>
                </a:solidFill>
              </a:rPr>
              <a:t>fairly</a:t>
            </a:r>
            <a:r>
              <a:rPr lang="en-GB" altLang="en-US" sz="2540">
                <a:solidFill>
                  <a:srgbClr val="FF9900"/>
                </a:solidFill>
              </a:rPr>
              <a:t> </a:t>
            </a:r>
            <a:r>
              <a:rPr lang="en-GB" altLang="en-US" sz="2540"/>
              <a:t>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B32AB86F-1996-408E-9E83-BF90E079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420" y="2743489"/>
            <a:ext cx="849689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64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974373C7-1EFA-4703-9204-A9BDE37EE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44" y="5029009"/>
            <a:ext cx="849689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99E0F596-262F-4431-8EAB-80BD9203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156" y="5033329"/>
            <a:ext cx="1045550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5E492C09-A986-406D-A485-29430DB9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44" y="2743489"/>
            <a:ext cx="849689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16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5ADB2629-4E26-4F27-8F8F-CFD991FEF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009" y="2886064"/>
            <a:ext cx="1306217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>
                <a:solidFill>
                  <a:srgbClr val="CE181E"/>
                </a:solidFill>
              </a:rPr>
              <a:t>80</a:t>
            </a:r>
            <a:r>
              <a:rPr lang="en-GB" altLang="en-US" sz="1633"/>
              <a:t> x 80% =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280E23D9-BABF-4B48-BC0F-22294ED5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82" y="1971568"/>
            <a:ext cx="1306217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>
                <a:solidFill>
                  <a:srgbClr val="FF6600"/>
                </a:solidFill>
              </a:rPr>
              <a:t>80</a:t>
            </a:r>
            <a:r>
              <a:rPr lang="en-GB" altLang="en-US" sz="1633"/>
              <a:t> x 20% =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1251BC5F-C1B1-4519-8A02-D1354519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636" y="4376621"/>
            <a:ext cx="1306218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>
                <a:solidFill>
                  <a:srgbClr val="CE181E"/>
                </a:solidFill>
              </a:rPr>
              <a:t>20 </a:t>
            </a:r>
            <a:r>
              <a:rPr lang="en-GB" altLang="en-US" sz="1633"/>
              <a:t>x 80% =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9F91DB90-6CDD-43E6-A3D1-DFAA73A9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009" y="5224869"/>
            <a:ext cx="1306217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>
                <a:solidFill>
                  <a:srgbClr val="FF6600"/>
                </a:solidFill>
              </a:rPr>
              <a:t>20</a:t>
            </a:r>
            <a:r>
              <a:rPr lang="en-GB" altLang="en-US" sz="1633"/>
              <a:t> x 80% =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D66A034-0B2C-4ACF-9239-F8B4270B19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0049" y="1604329"/>
            <a:ext cx="8164217" cy="3097766"/>
          </a:xfrm>
          <a:ln/>
        </p:spPr>
        <p:txBody>
          <a:bodyPr vert="horz" lIns="91440" tIns="17743" rIns="91440" bIns="45720" rtlCol="0">
            <a:normAutofit/>
          </a:bodyPr>
          <a:lstStyle/>
          <a:p>
            <a:pPr marL="391729" indent="-293797">
              <a:buClr>
                <a:srgbClr val="FF6600"/>
              </a:buClr>
              <a:buSzPct val="45000"/>
              <a:buFont typeface="Wingdings" panose="05000000000000000000" pitchFamily="2" charset="2"/>
              <a:buChar char="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GB" altLang="en-US" sz="1996" dirty="0"/>
              <a:t>You have now experienced the famous 'Bayes Theorem' :</a:t>
            </a:r>
          </a:p>
          <a:p>
            <a:pPr marL="391729" indent="-293797">
              <a:buClr>
                <a:srgbClr val="FF6600"/>
              </a:buClr>
              <a:buSzPct val="45000"/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en-GB" altLang="en-US" sz="1996" dirty="0"/>
          </a:p>
          <a:p>
            <a:pPr marL="391729" indent="-293797">
              <a:buClr>
                <a:srgbClr val="FF6600"/>
              </a:buClr>
              <a:buSzPct val="45000"/>
              <a:buFont typeface="Wingdings" panose="05000000000000000000" pitchFamily="2" charset="2"/>
              <a:buChar char="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GB" altLang="en-US" sz="1996" dirty="0"/>
              <a:t>I started off believing 50:50 that Maria might be kind,</a:t>
            </a:r>
          </a:p>
          <a:p>
            <a:pPr marL="391729" indent="-293797">
              <a:buClr>
                <a:srgbClr val="FF6600"/>
              </a:buClr>
              <a:buSzPct val="45000"/>
              <a:buFont typeface="Wingdings" panose="05000000000000000000" pitchFamily="2" charset="2"/>
              <a:buChar char="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en-GB" altLang="en-US" sz="1996" dirty="0"/>
              <a:t>but now I believe 80% that Maria may be kind ! 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8F623656-5738-4124-90EF-4A257EB5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7CEB93A7-2574-444E-AC6E-6C5D4206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02CCE1A4-441A-4043-B752-AAE432CE24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6962" y="108013"/>
            <a:ext cx="7120108" cy="675430"/>
          </a:xfrm>
          <a:ln/>
        </p:spPr>
        <p:txBody>
          <a:bodyPr vert="horz" lIns="91440" tIns="29033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en-GB" altLang="en-US" dirty="0">
                <a:solidFill>
                  <a:srgbClr val="000000"/>
                </a:solidFill>
              </a:rPr>
              <a:t>An a   Alternative scenario ...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4B4B3A6-917D-43F6-A392-B19099F6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730552DF-A226-48EC-B5A2-7F1B3E18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380061C3-F0A7-40B7-B5B7-83521D0D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A308FBBC-EDA4-4E3F-BEC5-F4DBB613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3918652"/>
            <a:ext cx="1437271" cy="169793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83889234-FD8C-4685-B252-EF328509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2"/>
            <a:ext cx="2612434" cy="3266263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22BFC802-5424-4E87-9B6C-0F743B66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1828993"/>
            <a:ext cx="1437271" cy="208966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43FFEB3E-18EE-41DA-98C2-C243EDB9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5095256"/>
            <a:ext cx="2612434" cy="522775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8833E8A7-11D7-4A50-B81B-1262E738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DCE4779D-5EA4-407A-A372-33418570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 treated me </a:t>
            </a:r>
          </a:p>
          <a:p>
            <a:pPr algn="ctr"/>
            <a:r>
              <a:rPr lang="en-GB" altLang="en-US" sz="2540"/>
              <a:t>	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CC1AE155-5B17-44F5-B1CE-39DBEF42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420" y="2743489"/>
            <a:ext cx="849689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64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8714BC6A-E287-4434-96B1-37C2AC21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44" y="5029009"/>
            <a:ext cx="849689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5921CD65-CD62-4148-A686-1B486BCC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156" y="5033329"/>
            <a:ext cx="1045550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5721405E-C9A4-440C-A919-85D08F4A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44" y="2743489"/>
            <a:ext cx="849689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16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1CE367C5-F61A-438B-AB08-7F4ECB2F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575" y="1828993"/>
            <a:ext cx="1633131" cy="17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/>
              <a:t>What I meet her again, and she now treated me unfairly ?</a:t>
            </a:r>
          </a:p>
          <a:p>
            <a:endParaRPr lang="en-GB" altLang="en-US" sz="1633"/>
          </a:p>
          <a:p>
            <a:endParaRPr lang="en-GB" altLang="en-US" sz="1633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F994FE9F-3909-456F-A68E-3DDE426306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6962" y="108013"/>
            <a:ext cx="7120108" cy="675430"/>
          </a:xfrm>
          <a:ln/>
        </p:spPr>
        <p:txBody>
          <a:bodyPr vert="horz" lIns="91440" tIns="29033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en-GB" altLang="en-US" dirty="0">
                <a:solidFill>
                  <a:srgbClr val="000000"/>
                </a:solidFill>
              </a:rPr>
              <a:t>An     Alternative scenario ...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782D7C84-9CB2-446D-96BC-37210638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D607851D-02F0-43CE-98E8-71D8D8FB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1C5B2B08-44EB-4577-BB09-89FEDFC5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1" y="1828993"/>
            <a:ext cx="4049705" cy="378903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0B68C03C-034C-4809-A885-E3ED83F5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3918652"/>
            <a:ext cx="1437271" cy="1697938"/>
          </a:xfrm>
          <a:prstGeom prst="rect">
            <a:avLst/>
          </a:prstGeom>
          <a:solidFill>
            <a:srgbClr val="CCCCCC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A4A9B09-3581-4E15-B699-5294984D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828992"/>
            <a:ext cx="2612434" cy="3266263"/>
          </a:xfrm>
          <a:prstGeom prst="rect">
            <a:avLst/>
          </a:prstGeom>
          <a:solidFill>
            <a:srgbClr val="FFCC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DEEFBD7-1076-4422-AA3B-C9B0BF8C5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1828993"/>
            <a:ext cx="1437271" cy="2089660"/>
          </a:xfrm>
          <a:prstGeom prst="rect">
            <a:avLst/>
          </a:prstGeom>
          <a:solidFill>
            <a:srgbClr val="9966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D5DB8D0E-F990-4D5D-8E7C-06029D35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5095256"/>
            <a:ext cx="2612434" cy="522775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BE934F3B-82B5-4C62-9FAB-67F32F86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401087F0-260C-42BF-B7D6-F3B6B2A84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148" y="5618031"/>
            <a:ext cx="3984898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 treated me </a:t>
            </a:r>
          </a:p>
          <a:p>
            <a:pPr algn="ctr"/>
            <a:r>
              <a:rPr lang="en-GB" altLang="en-US" sz="2540"/>
              <a:t>					</a:t>
            </a:r>
            <a:r>
              <a:rPr lang="en-GB" altLang="en-US" sz="2540">
                <a:solidFill>
                  <a:srgbClr val="808080"/>
                </a:solidFill>
              </a:rPr>
              <a:t>unfairly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847EEC74-DB6B-4E77-80CC-E5B7337C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420" y="2743489"/>
            <a:ext cx="849689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64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DE01648C-921B-4B90-BFB8-090F8BDA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44" y="5029009"/>
            <a:ext cx="849689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D02CCBDC-BC5B-4755-AF95-EB4A7062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156" y="5033329"/>
            <a:ext cx="1045550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ED8317EF-EEB4-4EAF-A17A-4715548D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44" y="2743489"/>
            <a:ext cx="849689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309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3992" b="1"/>
              <a:t>16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08077D86-41A6-4BC0-936A-82890EC0C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575" y="1828993"/>
            <a:ext cx="1633131" cy="42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GB" altLang="en-US" sz="1633"/>
              <a:t>What I meet her again, and she now treated me unfairly ?</a:t>
            </a:r>
          </a:p>
          <a:p>
            <a:endParaRPr lang="en-GB" altLang="en-US" sz="1633"/>
          </a:p>
          <a:p>
            <a:r>
              <a:rPr lang="en-GB" altLang="en-US" sz="1633"/>
              <a:t>I would just be back to </a:t>
            </a:r>
          </a:p>
          <a:p>
            <a:r>
              <a:rPr lang="en-GB" altLang="en-US" sz="1633"/>
              <a:t>'square 1', and have no idea about Maria!</a:t>
            </a:r>
          </a:p>
          <a:p>
            <a:endParaRPr lang="en-GB" altLang="en-US" sz="1633"/>
          </a:p>
          <a:p>
            <a:r>
              <a:rPr lang="en-GB" altLang="en-US" sz="1633"/>
              <a:t>p(K|f,u) =</a:t>
            </a:r>
          </a:p>
          <a:p>
            <a:endParaRPr lang="en-GB" altLang="en-US" sz="1633"/>
          </a:p>
          <a:p>
            <a:r>
              <a:rPr lang="en-GB" altLang="en-US" sz="1633"/>
              <a:t>= 16/(16+16)</a:t>
            </a:r>
          </a:p>
          <a:p>
            <a:endParaRPr lang="en-GB" altLang="en-US" sz="1633"/>
          </a:p>
          <a:p>
            <a:r>
              <a:rPr lang="en-GB" altLang="en-US" sz="1633"/>
              <a:t>= 50%</a:t>
            </a:r>
          </a:p>
          <a:p>
            <a:endParaRPr lang="en-GB" altLang="en-US" sz="1633"/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158AF8D5-C20E-4227-B9AB-BB25F9BF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094" y="1568326"/>
            <a:ext cx="2678681" cy="4114512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3D5CCEB5-BF19-4C78-BF89-15EBF71C13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6962" y="108013"/>
            <a:ext cx="7120108" cy="675430"/>
          </a:xfrm>
          <a:ln/>
        </p:spPr>
        <p:txBody>
          <a:bodyPr vert="horz" lIns="91440" tIns="29033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en-GB" altLang="en-US" dirty="0">
                <a:solidFill>
                  <a:srgbClr val="000000"/>
                </a:solidFill>
              </a:rPr>
              <a:t>I               In summary ...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E0835F12-BDD1-4314-BCEA-068BF3D8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CD9B7741-254D-4E43-AA1D-91B17AFB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CBF3996D-0244-4939-B524-7F448AA7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805C38CC-C953-41F2-9D07-443B5D48F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451" y="2285521"/>
            <a:ext cx="1440" cy="293934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D10E5095-FEDD-446D-8C7E-0B7A5FBBC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452" y="3789039"/>
            <a:ext cx="352693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 dirty="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A9FF7E92-CC32-44D4-85E3-F8A372ADB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25" y="3657985"/>
            <a:ext cx="91449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50%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3A8E173D-6A3C-435C-A6EC-C9A499817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25" y="2678682"/>
            <a:ext cx="91449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80%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97E53670-B720-41C2-A4C3-086C4B99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25" y="2285521"/>
            <a:ext cx="91449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94%</a:t>
            </a:r>
          </a:p>
        </p:txBody>
      </p:sp>
      <p:sp>
        <p:nvSpPr>
          <p:cNvPr id="31754" name="Oval 10">
            <a:extLst>
              <a:ext uri="{FF2B5EF4-FFF2-40B4-BE49-F238E27FC236}">
                <a16:creationId xmlns:a16="http://schemas.microsoft.com/office/drawing/2014/main" id="{D7875CDD-AA50-40B3-A934-E4CA30E93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397" y="3722792"/>
            <a:ext cx="260668" cy="195861"/>
          </a:xfrm>
          <a:prstGeom prst="ellipse">
            <a:avLst/>
          </a:prstGeom>
          <a:solidFill>
            <a:srgbClr val="99FF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FE5D953F-673D-4C2D-A8D3-2F4F304CC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443" y="3907131"/>
            <a:ext cx="1502078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P(K| no data)</a:t>
            </a:r>
          </a:p>
        </p:txBody>
      </p:sp>
      <p:sp>
        <p:nvSpPr>
          <p:cNvPr id="31756" name="Oval 12">
            <a:extLst>
              <a:ext uri="{FF2B5EF4-FFF2-40B4-BE49-F238E27FC236}">
                <a16:creationId xmlns:a16="http://schemas.microsoft.com/office/drawing/2014/main" id="{332722DD-04E0-4CEA-B42E-8B43A572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984" y="2743489"/>
            <a:ext cx="260668" cy="195861"/>
          </a:xfrm>
          <a:prstGeom prst="ellipse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1757" name="Oval 13">
            <a:extLst>
              <a:ext uri="{FF2B5EF4-FFF2-40B4-BE49-F238E27FC236}">
                <a16:creationId xmlns:a16="http://schemas.microsoft.com/office/drawing/2014/main" id="{DF6B7469-ACC5-4633-83B1-A019F972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816" y="2416574"/>
            <a:ext cx="260667" cy="195861"/>
          </a:xfrm>
          <a:prstGeom prst="ellipse">
            <a:avLst/>
          </a:prstGeom>
          <a:solidFill>
            <a:srgbClr val="000099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A4D2569C-A460-4B91-A3D3-A1C5B0A99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505" y="2937909"/>
            <a:ext cx="1143480" cy="78632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CC85A367-B9CC-40A9-A1EB-A09BABD2A3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0459" y="2546188"/>
            <a:ext cx="979303" cy="26354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29C03B19-F5C2-4943-923A-5880247C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328" y="2939350"/>
            <a:ext cx="914496" cy="4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727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1452"/>
              <a:t>treated</a:t>
            </a:r>
          </a:p>
          <a:p>
            <a:pPr algn="ctr"/>
            <a:r>
              <a:rPr lang="en-GB" altLang="en-US" sz="1452">
                <a:solidFill>
                  <a:srgbClr val="996600"/>
                </a:solidFill>
              </a:rPr>
              <a:t>fairly</a:t>
            </a: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70EDE547-A594-4F42-A053-FF8DC450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846" y="2024854"/>
            <a:ext cx="914496" cy="69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727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1452"/>
              <a:t>if</a:t>
            </a:r>
          </a:p>
          <a:p>
            <a:pPr algn="ctr"/>
            <a:r>
              <a:rPr lang="en-GB" altLang="en-US" sz="1452"/>
              <a:t>treated</a:t>
            </a:r>
          </a:p>
          <a:p>
            <a:pPr algn="ctr"/>
            <a:r>
              <a:rPr lang="en-GB" altLang="en-US" sz="1452">
                <a:solidFill>
                  <a:srgbClr val="996600"/>
                </a:solidFill>
              </a:rPr>
              <a:t>fairly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EB24DCC5-E2A9-44AF-8479-3AC8334F30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6962" y="108013"/>
            <a:ext cx="7120108" cy="675430"/>
          </a:xfrm>
          <a:ln/>
        </p:spPr>
        <p:txBody>
          <a:bodyPr vert="horz" lIns="91440" tIns="29033" rIns="91440" bIns="45720" rtlCol="0" anchor="ctr">
            <a:normAutofit fontScale="90000"/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en-GB" altLang="en-US" dirty="0">
                <a:solidFill>
                  <a:srgbClr val="000000"/>
                </a:solidFill>
              </a:rPr>
              <a:t>                 In summary ...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27C91C12-C53D-4A10-BFCD-BED4BD3B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8" y="131055"/>
            <a:ext cx="1941324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13A52CE-8A48-49DC-BBE3-4F053A7E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6" y="106572"/>
            <a:ext cx="645188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229C8CCC-64B6-448A-930F-2493B2D1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045550"/>
            <a:ext cx="2024853" cy="42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3405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2540"/>
              <a:t>Maria's</a:t>
            </a:r>
          </a:p>
          <a:p>
            <a:pPr algn="ctr"/>
            <a:r>
              <a:rPr lang="en-GB" altLang="en-US" sz="2540"/>
              <a:t>character</a:t>
            </a:r>
          </a:p>
          <a:p>
            <a:pPr algn="ctr"/>
            <a:endParaRPr lang="en-GB" altLang="en-US" sz="2540">
              <a:solidFill>
                <a:srgbClr val="CC9900"/>
              </a:solidFill>
            </a:endParaRPr>
          </a:p>
          <a:p>
            <a:pPr algn="r"/>
            <a:r>
              <a:rPr lang="en-GB" altLang="en-US" sz="4355">
                <a:solidFill>
                  <a:srgbClr val="CC9900"/>
                </a:solidFill>
              </a:rPr>
              <a:t>Kind</a:t>
            </a:r>
          </a:p>
          <a:p>
            <a:pPr algn="r"/>
            <a:endParaRPr lang="en-GB" altLang="en-US" sz="4355">
              <a:solidFill>
                <a:srgbClr val="CC9900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endParaRPr lang="en-GB" altLang="en-US" sz="4355">
              <a:solidFill>
                <a:srgbClr val="999999"/>
              </a:solidFill>
            </a:endParaRPr>
          </a:p>
          <a:p>
            <a:pPr algn="r"/>
            <a:r>
              <a:rPr lang="en-GB" altLang="en-US" sz="4355">
                <a:solidFill>
                  <a:srgbClr val="999999"/>
                </a:solidFill>
              </a:rPr>
              <a:t>Selfish</a:t>
            </a: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75BE478B-742C-4BA9-AEE9-7AB0EA46F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451" y="2285521"/>
            <a:ext cx="1440" cy="293934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C193B71F-D9FA-4FF6-B126-CC3AD8A8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452" y="3789039"/>
            <a:ext cx="352693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44083A1C-2D6F-4E6A-B1E5-5A9D3A4D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25" y="3657985"/>
            <a:ext cx="91449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50%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50271815-F9CD-48B6-9574-1FF4D1E4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25" y="2678682"/>
            <a:ext cx="91449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80%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8CC3E25E-FF01-4070-BD64-7E753344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25" y="2285521"/>
            <a:ext cx="91449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94%</a:t>
            </a:r>
          </a:p>
        </p:txBody>
      </p:sp>
      <p:sp>
        <p:nvSpPr>
          <p:cNvPr id="32778" name="Oval 10">
            <a:extLst>
              <a:ext uri="{FF2B5EF4-FFF2-40B4-BE49-F238E27FC236}">
                <a16:creationId xmlns:a16="http://schemas.microsoft.com/office/drawing/2014/main" id="{285E1E13-E852-40F7-9503-92ADEDF6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397" y="3722792"/>
            <a:ext cx="260668" cy="195861"/>
          </a:xfrm>
          <a:prstGeom prst="ellipse">
            <a:avLst/>
          </a:prstGeom>
          <a:solidFill>
            <a:srgbClr val="99FF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F2B2D244-2983-45ED-AA6E-3BFA7C38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443" y="3907131"/>
            <a:ext cx="1502078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340" rIns="81646" bIns="40823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/>
            <a:r>
              <a:rPr lang="en-GB" altLang="en-US" sz="1633"/>
              <a:t>P(K| no data)</a:t>
            </a:r>
          </a:p>
        </p:txBody>
      </p:sp>
      <p:sp>
        <p:nvSpPr>
          <p:cNvPr id="32780" name="Oval 12">
            <a:extLst>
              <a:ext uri="{FF2B5EF4-FFF2-40B4-BE49-F238E27FC236}">
                <a16:creationId xmlns:a16="http://schemas.microsoft.com/office/drawing/2014/main" id="{C8947DD1-9935-4EE4-8130-55C7BFF1E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984" y="2743489"/>
            <a:ext cx="260668" cy="195861"/>
          </a:xfrm>
          <a:prstGeom prst="ellipse">
            <a:avLst/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2781" name="Oval 13">
            <a:extLst>
              <a:ext uri="{FF2B5EF4-FFF2-40B4-BE49-F238E27FC236}">
                <a16:creationId xmlns:a16="http://schemas.microsoft.com/office/drawing/2014/main" id="{57A79C7B-BB32-4964-B4A9-40AA3973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816" y="2416574"/>
            <a:ext cx="260667" cy="195861"/>
          </a:xfrm>
          <a:prstGeom prst="ellipse">
            <a:avLst/>
          </a:prstGeom>
          <a:solidFill>
            <a:srgbClr val="000099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2782" name="Oval 14">
            <a:extLst>
              <a:ext uri="{FF2B5EF4-FFF2-40B4-BE49-F238E27FC236}">
                <a16:creationId xmlns:a16="http://schemas.microsoft.com/office/drawing/2014/main" id="{B9CCD1D2-71C3-4852-BC9C-AF4A682B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255" y="3691108"/>
            <a:ext cx="260668" cy="195861"/>
          </a:xfrm>
          <a:prstGeom prst="ellipse">
            <a:avLst/>
          </a:prstGeom>
          <a:solidFill>
            <a:srgbClr val="99FF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06139811-5C5C-4C98-816D-036D680EB1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505" y="2937909"/>
            <a:ext cx="1143480" cy="78632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81783EF1-B8BA-483D-978A-5B3DFE00E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0459" y="2546188"/>
            <a:ext cx="979303" cy="26354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2360F0AC-61BF-41F9-BB4A-4E8DE36B2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328" y="2939350"/>
            <a:ext cx="914496" cy="4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727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1452"/>
              <a:t>treated</a:t>
            </a:r>
          </a:p>
          <a:p>
            <a:pPr algn="ctr"/>
            <a:r>
              <a:rPr lang="en-GB" altLang="en-US" sz="1452">
                <a:solidFill>
                  <a:srgbClr val="996600"/>
                </a:solidFill>
              </a:rPr>
              <a:t>fairly</a:t>
            </a: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3BD2036D-C14F-48E8-8375-FFAADC0C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846" y="2024854"/>
            <a:ext cx="914496" cy="69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727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1452"/>
              <a:t>if</a:t>
            </a:r>
          </a:p>
          <a:p>
            <a:pPr algn="ctr"/>
            <a:r>
              <a:rPr lang="en-GB" altLang="en-US" sz="1452"/>
              <a:t>treated</a:t>
            </a:r>
          </a:p>
          <a:p>
            <a:pPr algn="ctr"/>
            <a:r>
              <a:rPr lang="en-GB" altLang="en-US" sz="1452">
                <a:solidFill>
                  <a:srgbClr val="996600"/>
                </a:solidFill>
              </a:rPr>
              <a:t>fairly</a:t>
            </a:r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0563158D-1DFD-4FB3-AC84-1EA402333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459" y="2874542"/>
            <a:ext cx="1045550" cy="78344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/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F0C76AD5-F652-4FD3-A2C3-669894ED6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652" y="3004157"/>
            <a:ext cx="914496" cy="69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727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GB" altLang="en-US" sz="1452"/>
              <a:t>if</a:t>
            </a:r>
          </a:p>
          <a:p>
            <a:pPr algn="ctr"/>
            <a:r>
              <a:rPr lang="en-GB" altLang="en-US" sz="1452"/>
              <a:t>treated</a:t>
            </a:r>
          </a:p>
          <a:p>
            <a:pPr algn="ctr"/>
            <a:r>
              <a:rPr lang="en-GB" altLang="en-US" sz="1452">
                <a:solidFill>
                  <a:srgbClr val="808080"/>
                </a:solidFill>
              </a:rPr>
              <a:t>unfairly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21E6-1911-4341-96B4-5E628EF0019A}"/>
              </a:ext>
            </a:extLst>
          </p:cNvPr>
          <p:cNvSpPr txBox="1"/>
          <p:nvPr/>
        </p:nvSpPr>
        <p:spPr>
          <a:xfrm>
            <a:off x="3361766" y="720494"/>
            <a:ext cx="404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Take Home Message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19BAC-1A50-4F9E-BC2E-3B6B754F7041}"/>
              </a:ext>
            </a:extLst>
          </p:cNvPr>
          <p:cNvSpPr txBox="1"/>
          <p:nvPr/>
        </p:nvSpPr>
        <p:spPr>
          <a:xfrm>
            <a:off x="1465729" y="2138082"/>
            <a:ext cx="81577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 of all, be kind AND fair when you meet people gathering data for a Bayes Theory</a:t>
            </a:r>
          </a:p>
          <a:p>
            <a:r>
              <a:rPr lang="en-GB" dirty="0"/>
              <a:t>Presentation!</a:t>
            </a:r>
          </a:p>
          <a:p>
            <a:endParaRPr lang="en-GB" dirty="0"/>
          </a:p>
          <a:p>
            <a:r>
              <a:rPr lang="en-GB" dirty="0"/>
              <a:t>Bayes inference gives more data than Frequentist analysis about hypotheses – gives</a:t>
            </a:r>
          </a:p>
          <a:p>
            <a:r>
              <a:rPr lang="en-GB" dirty="0" err="1"/>
              <a:t>Probablistic</a:t>
            </a:r>
            <a:r>
              <a:rPr lang="en-GB" dirty="0"/>
              <a:t> answers to what data is correct ( Probability Density Function)</a:t>
            </a:r>
          </a:p>
          <a:p>
            <a:endParaRPr lang="en-GB" dirty="0"/>
          </a:p>
          <a:p>
            <a:r>
              <a:rPr lang="en-GB" dirty="0"/>
              <a:t>Allows to modify our models by incorporating new data</a:t>
            </a:r>
          </a:p>
        </p:txBody>
      </p:sp>
    </p:spTree>
    <p:extLst>
      <p:ext uri="{BB962C8B-B14F-4D97-AF65-F5344CB8AC3E}">
        <p14:creationId xmlns:p14="http://schemas.microsoft.com/office/powerpoint/2010/main" val="1713118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15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30F14-0301-4554-8B03-BDF090A89C01}"/>
              </a:ext>
            </a:extLst>
          </p:cNvPr>
          <p:cNvSpPr txBox="1"/>
          <p:nvPr/>
        </p:nvSpPr>
        <p:spPr>
          <a:xfrm>
            <a:off x="2653748" y="2445026"/>
            <a:ext cx="76870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P(A|B) = </a:t>
            </a:r>
            <a:r>
              <a:rPr lang="en-GB" sz="4400" u="sng" dirty="0"/>
              <a:t>P(B|A) * P(A)</a:t>
            </a:r>
            <a:r>
              <a:rPr lang="en-GB" sz="4400" dirty="0"/>
              <a:t>		</a:t>
            </a:r>
          </a:p>
          <a:p>
            <a:r>
              <a:rPr lang="en-GB" sz="4400" dirty="0"/>
              <a:t>		         P(B)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417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27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30F14-0301-4554-8B03-BDF090A89C01}"/>
              </a:ext>
            </a:extLst>
          </p:cNvPr>
          <p:cNvSpPr txBox="1"/>
          <p:nvPr/>
        </p:nvSpPr>
        <p:spPr>
          <a:xfrm>
            <a:off x="2653748" y="2445026"/>
            <a:ext cx="76870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P(A|B) = </a:t>
            </a:r>
            <a:r>
              <a:rPr lang="en-GB" sz="4400" u="sng" dirty="0"/>
              <a:t>P(B|A) * P(A)</a:t>
            </a:r>
            <a:r>
              <a:rPr lang="en-GB" sz="4400" dirty="0"/>
              <a:t>		</a:t>
            </a:r>
          </a:p>
          <a:p>
            <a:r>
              <a:rPr lang="en-GB" sz="4400" dirty="0"/>
              <a:t>		         P(B)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21AF01-E74E-4ADD-87AD-D6A14728084A}"/>
              </a:ext>
            </a:extLst>
          </p:cNvPr>
          <p:cNvCxnSpPr/>
          <p:nvPr/>
        </p:nvCxnSpPr>
        <p:spPr>
          <a:xfrm flipV="1">
            <a:off x="1748118" y="3307976"/>
            <a:ext cx="1721223" cy="216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C885E0-5619-4B26-9F04-74D670FC0C1A}"/>
              </a:ext>
            </a:extLst>
          </p:cNvPr>
          <p:cNvSpPr txBox="1"/>
          <p:nvPr/>
        </p:nvSpPr>
        <p:spPr>
          <a:xfrm>
            <a:off x="1519518" y="5795682"/>
            <a:ext cx="239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“Posterior” of A given B</a:t>
            </a:r>
          </a:p>
        </p:txBody>
      </p:sp>
    </p:spTree>
    <p:extLst>
      <p:ext uri="{BB962C8B-B14F-4D97-AF65-F5344CB8AC3E}">
        <p14:creationId xmlns:p14="http://schemas.microsoft.com/office/powerpoint/2010/main" val="79207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30F14-0301-4554-8B03-BDF090A89C01}"/>
              </a:ext>
            </a:extLst>
          </p:cNvPr>
          <p:cNvSpPr txBox="1"/>
          <p:nvPr/>
        </p:nvSpPr>
        <p:spPr>
          <a:xfrm>
            <a:off x="2653748" y="2445026"/>
            <a:ext cx="76870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P(A|B) = </a:t>
            </a:r>
            <a:r>
              <a:rPr lang="en-GB" sz="4400" u="sng" dirty="0"/>
              <a:t>P(B|A) * P(A)</a:t>
            </a:r>
            <a:r>
              <a:rPr lang="en-GB" sz="4400" dirty="0"/>
              <a:t>		</a:t>
            </a:r>
          </a:p>
          <a:p>
            <a:r>
              <a:rPr lang="en-GB" sz="4400" dirty="0"/>
              <a:t>		         P(B)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21AF01-E74E-4ADD-87AD-D6A14728084A}"/>
              </a:ext>
            </a:extLst>
          </p:cNvPr>
          <p:cNvCxnSpPr/>
          <p:nvPr/>
        </p:nvCxnSpPr>
        <p:spPr>
          <a:xfrm flipV="1">
            <a:off x="1748118" y="3307976"/>
            <a:ext cx="1721223" cy="216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C885E0-5619-4B26-9F04-74D670FC0C1A}"/>
              </a:ext>
            </a:extLst>
          </p:cNvPr>
          <p:cNvSpPr txBox="1"/>
          <p:nvPr/>
        </p:nvSpPr>
        <p:spPr>
          <a:xfrm>
            <a:off x="1519518" y="579568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“Posterior” of A given 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EF2D09-5D72-454C-817B-35E21B0DCCF6}"/>
              </a:ext>
            </a:extLst>
          </p:cNvPr>
          <p:cNvCxnSpPr>
            <a:cxnSpLocks/>
          </p:cNvCxnSpPr>
          <p:nvPr/>
        </p:nvCxnSpPr>
        <p:spPr>
          <a:xfrm flipH="1" flipV="1">
            <a:off x="7597588" y="3213847"/>
            <a:ext cx="1214719" cy="245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A51D2-AAF7-4F3B-99A9-C68BEF269298}"/>
              </a:ext>
            </a:extLst>
          </p:cNvPr>
          <p:cNvCxnSpPr>
            <a:cxnSpLocks/>
          </p:cNvCxnSpPr>
          <p:nvPr/>
        </p:nvCxnSpPr>
        <p:spPr>
          <a:xfrm flipH="1" flipV="1">
            <a:off x="6656294" y="3825688"/>
            <a:ext cx="2106709" cy="184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73A087-404F-4FAA-813B-8850D388AFA4}"/>
              </a:ext>
            </a:extLst>
          </p:cNvPr>
          <p:cNvSpPr txBox="1"/>
          <p:nvPr/>
        </p:nvSpPr>
        <p:spPr>
          <a:xfrm>
            <a:off x="8722661" y="5795682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“Prior” probabilities of A, B</a:t>
            </a:r>
          </a:p>
        </p:txBody>
      </p:sp>
    </p:spTree>
    <p:extLst>
      <p:ext uri="{BB962C8B-B14F-4D97-AF65-F5344CB8AC3E}">
        <p14:creationId xmlns:p14="http://schemas.microsoft.com/office/powerpoint/2010/main" val="26334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30F14-0301-4554-8B03-BDF090A89C01}"/>
              </a:ext>
            </a:extLst>
          </p:cNvPr>
          <p:cNvSpPr txBox="1"/>
          <p:nvPr/>
        </p:nvSpPr>
        <p:spPr>
          <a:xfrm>
            <a:off x="2653748" y="2445026"/>
            <a:ext cx="76870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P(A|B) = </a:t>
            </a:r>
            <a:r>
              <a:rPr lang="en-GB" sz="4400" u="sng" dirty="0"/>
              <a:t>P(B|A) * P(A)</a:t>
            </a:r>
            <a:r>
              <a:rPr lang="en-GB" sz="4400" dirty="0"/>
              <a:t>		</a:t>
            </a:r>
          </a:p>
          <a:p>
            <a:r>
              <a:rPr lang="en-GB" sz="4400" dirty="0"/>
              <a:t>		         P(B)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21AF01-E74E-4ADD-87AD-D6A14728084A}"/>
              </a:ext>
            </a:extLst>
          </p:cNvPr>
          <p:cNvCxnSpPr/>
          <p:nvPr/>
        </p:nvCxnSpPr>
        <p:spPr>
          <a:xfrm flipV="1">
            <a:off x="1748118" y="3307976"/>
            <a:ext cx="1721223" cy="216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C885E0-5619-4B26-9F04-74D670FC0C1A}"/>
              </a:ext>
            </a:extLst>
          </p:cNvPr>
          <p:cNvSpPr txBox="1"/>
          <p:nvPr/>
        </p:nvSpPr>
        <p:spPr>
          <a:xfrm>
            <a:off x="1519518" y="579568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“Posterior” of A given 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EF2D09-5D72-454C-817B-35E21B0DCCF6}"/>
              </a:ext>
            </a:extLst>
          </p:cNvPr>
          <p:cNvCxnSpPr>
            <a:cxnSpLocks/>
          </p:cNvCxnSpPr>
          <p:nvPr/>
        </p:nvCxnSpPr>
        <p:spPr>
          <a:xfrm flipH="1" flipV="1">
            <a:off x="7597588" y="3213847"/>
            <a:ext cx="1214719" cy="245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A51D2-AAF7-4F3B-99A9-C68BEF269298}"/>
              </a:ext>
            </a:extLst>
          </p:cNvPr>
          <p:cNvCxnSpPr>
            <a:cxnSpLocks/>
          </p:cNvCxnSpPr>
          <p:nvPr/>
        </p:nvCxnSpPr>
        <p:spPr>
          <a:xfrm flipH="1" flipV="1">
            <a:off x="6656294" y="3825688"/>
            <a:ext cx="2106709" cy="184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73A087-404F-4FAA-813B-8850D388AFA4}"/>
              </a:ext>
            </a:extLst>
          </p:cNvPr>
          <p:cNvSpPr txBox="1"/>
          <p:nvPr/>
        </p:nvSpPr>
        <p:spPr>
          <a:xfrm>
            <a:off x="8722661" y="5795682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“Prior” probabilities of A, 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EAAE5-BD40-4E55-9CBA-D70A726B9E23}"/>
              </a:ext>
            </a:extLst>
          </p:cNvPr>
          <p:cNvCxnSpPr/>
          <p:nvPr/>
        </p:nvCxnSpPr>
        <p:spPr>
          <a:xfrm flipV="1">
            <a:off x="4397188" y="3307976"/>
            <a:ext cx="914400" cy="108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0DCCD6-A474-4482-801C-A3A7FE1C9E45}"/>
              </a:ext>
            </a:extLst>
          </p:cNvPr>
          <p:cNvSpPr txBox="1"/>
          <p:nvPr/>
        </p:nvSpPr>
        <p:spPr>
          <a:xfrm>
            <a:off x="4134971" y="4747472"/>
            <a:ext cx="25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“Likelihood” for B given A</a:t>
            </a:r>
          </a:p>
        </p:txBody>
      </p:sp>
    </p:spTree>
    <p:extLst>
      <p:ext uri="{BB962C8B-B14F-4D97-AF65-F5344CB8AC3E}">
        <p14:creationId xmlns:p14="http://schemas.microsoft.com/office/powerpoint/2010/main" val="40090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30F14-0301-4554-8B03-BDF090A89C01}"/>
              </a:ext>
            </a:extLst>
          </p:cNvPr>
          <p:cNvSpPr txBox="1"/>
          <p:nvPr/>
        </p:nvSpPr>
        <p:spPr>
          <a:xfrm>
            <a:off x="2653748" y="2445026"/>
            <a:ext cx="76870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P(A|B) = </a:t>
            </a:r>
            <a:r>
              <a:rPr lang="en-GB" sz="4400" u="sng" dirty="0"/>
              <a:t>P(B|A) * P(A)</a:t>
            </a:r>
            <a:r>
              <a:rPr lang="en-GB" sz="4400" dirty="0"/>
              <a:t>		</a:t>
            </a:r>
          </a:p>
          <a:p>
            <a:r>
              <a:rPr lang="en-GB" sz="4400" dirty="0"/>
              <a:t>		         P(B)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1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4AE7-920B-4754-96FD-7C7AB45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7" y="720493"/>
            <a:ext cx="1926503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30F14-0301-4554-8B03-BDF090A89C01}"/>
              </a:ext>
            </a:extLst>
          </p:cNvPr>
          <p:cNvSpPr txBox="1"/>
          <p:nvPr/>
        </p:nvSpPr>
        <p:spPr>
          <a:xfrm>
            <a:off x="1788459" y="2445026"/>
            <a:ext cx="8888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P(</a:t>
            </a:r>
            <a:r>
              <a:rPr lang="en-GB" sz="2800" dirty="0" err="1"/>
              <a:t>Hypothesis|Data</a:t>
            </a:r>
            <a:r>
              <a:rPr lang="en-GB" sz="2800" dirty="0"/>
              <a:t>)  =     </a:t>
            </a:r>
            <a:r>
              <a:rPr lang="en-GB" sz="2800" u="sng" dirty="0"/>
              <a:t>P(</a:t>
            </a:r>
            <a:r>
              <a:rPr lang="en-GB" sz="2800" u="sng" dirty="0" err="1"/>
              <a:t>Data|Hypothess</a:t>
            </a:r>
            <a:r>
              <a:rPr lang="en-GB" sz="2800" u="sng" dirty="0"/>
              <a:t>) * P(Hypothesis)</a:t>
            </a:r>
            <a:endParaRPr lang="en-GB" sz="2800" dirty="0"/>
          </a:p>
          <a:p>
            <a:r>
              <a:rPr lang="en-GB" sz="2800" dirty="0"/>
              <a:t>		         			</a:t>
            </a:r>
          </a:p>
          <a:p>
            <a:r>
              <a:rPr lang="en-GB" sz="2800" dirty="0"/>
              <a:t>					P(Data)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617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5D2F5C515B449AE3240FA212D9B53" ma:contentTypeVersion="2" ma:contentTypeDescription="Create a new document." ma:contentTypeScope="" ma:versionID="24fc7ca788c42bf2d50708aa2726b5c0">
  <xsd:schema xmlns:xsd="http://www.w3.org/2001/XMLSchema" xmlns:xs="http://www.w3.org/2001/XMLSchema" xmlns:p="http://schemas.microsoft.com/office/2006/metadata/properties" xmlns:ns2="33e5a8c8-f8b4-4f00-86e9-cf5cdb5f7762" targetNamespace="http://schemas.microsoft.com/office/2006/metadata/properties" ma:root="true" ma:fieldsID="69127707710af14fb09ecba040652714" ns2:_="">
    <xsd:import namespace="33e5a8c8-f8b4-4f00-86e9-cf5cdb5f7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5a8c8-f8b4-4f00-86e9-cf5cdb5f7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452EB-E879-496D-9C2A-36BFD1496CB1}"/>
</file>

<file path=customXml/itemProps2.xml><?xml version="1.0" encoding="utf-8"?>
<ds:datastoreItem xmlns:ds="http://schemas.openxmlformats.org/officeDocument/2006/customXml" ds:itemID="{8C6ABF6A-E011-421E-ACD9-31D917FBFFFB}"/>
</file>

<file path=customXml/itemProps3.xml><?xml version="1.0" encoding="utf-8"?>
<ds:datastoreItem xmlns:ds="http://schemas.openxmlformats.org/officeDocument/2006/customXml" ds:itemID="{1A59BA41-FF60-445D-AEA4-6DFF443A5871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1215</Words>
  <Application>Microsoft Office PowerPoint</Application>
  <PresentationFormat>Widescreen</PresentationFormat>
  <Paragraphs>321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DejaVu Sans</vt:lpstr>
      <vt:lpstr>Times New Roman</vt:lpstr>
      <vt:lpstr>Wingdings</vt:lpstr>
      <vt:lpstr>Office Theme</vt:lpstr>
      <vt:lpstr>Bayes’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          Updated beliefs</vt:lpstr>
      <vt:lpstr>PowerPoint Presentation</vt:lpstr>
      <vt:lpstr>An a   Alternative scenario ...</vt:lpstr>
      <vt:lpstr>An     Alternative scenario ...</vt:lpstr>
      <vt:lpstr>I               In summary ...</vt:lpstr>
      <vt:lpstr>                 In summary ...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Theorem</dc:title>
  <dc:creator>Hans Odd</dc:creator>
  <cp:lastModifiedBy>Hans Odd</cp:lastModifiedBy>
  <cp:revision>27</cp:revision>
  <dcterms:created xsi:type="dcterms:W3CDTF">2022-01-31T12:44:16Z</dcterms:created>
  <dcterms:modified xsi:type="dcterms:W3CDTF">2022-02-01T12:49:07Z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0x0101003F75D2F5C515B449AE3240FA212D9B53</vt:lpwstr>
  </property>
</Properties>
</file>