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1.xml" ContentType="application/vnd.openxmlformats-officedocument.drawingml.diagramData+xml"/>
  <Override PartName="/ppt/diagrams/data7.xml" ContentType="application/vnd.openxmlformats-officedocument.drawingml.diagramData+xml"/>
  <Override PartName="/ppt/diagrams/data2.xml" ContentType="application/vnd.openxmlformats-officedocument.drawingml.diagramData+xml"/>
  <Override PartName="/ppt/diagrams/data8.xml" ContentType="application/vnd.openxmlformats-officedocument.drawingml.diagramData+xml"/>
  <Override PartName="/ppt/diagrams/data3.xml" ContentType="application/vnd.openxmlformats-officedocument.drawingml.diagramData+xml"/>
  <Override PartName="/ppt/diagrams/data9.xml" ContentType="application/vnd.openxmlformats-officedocument.drawingml.diagramData+xml"/>
  <Override PartName="/ppt/slideMasters/slideMaster1.xml" ContentType="application/vnd.openxmlformats-officedocument.presentationml.slideMaster+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1.xml" ContentType="application/vnd.openxmlformats-officedocument.presentationml.notesSlide+xml"/>
  <Override PartName="/ppt/notesSlides/notesSlide19.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2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27.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colors1.xml" ContentType="application/vnd.openxmlformats-officedocument.drawingml.diagramCol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custom.xml" ContentType="application/vnd.openxmlformats-officedocument.custom-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321" r:id="rId2"/>
    <p:sldId id="262" r:id="rId3"/>
    <p:sldId id="323" r:id="rId4"/>
    <p:sldId id="267" r:id="rId5"/>
    <p:sldId id="322" r:id="rId6"/>
    <p:sldId id="258" r:id="rId7"/>
    <p:sldId id="271" r:id="rId8"/>
    <p:sldId id="265" r:id="rId9"/>
    <p:sldId id="270" r:id="rId10"/>
    <p:sldId id="257" r:id="rId11"/>
    <p:sldId id="284" r:id="rId12"/>
    <p:sldId id="283" r:id="rId13"/>
    <p:sldId id="272" r:id="rId14"/>
    <p:sldId id="301" r:id="rId15"/>
    <p:sldId id="319" r:id="rId16"/>
    <p:sldId id="302" r:id="rId17"/>
    <p:sldId id="273" r:id="rId18"/>
    <p:sldId id="304" r:id="rId19"/>
    <p:sldId id="303" r:id="rId20"/>
    <p:sldId id="306" r:id="rId21"/>
    <p:sldId id="307" r:id="rId22"/>
    <p:sldId id="308" r:id="rId23"/>
    <p:sldId id="305" r:id="rId24"/>
    <p:sldId id="320" r:id="rId25"/>
    <p:sldId id="310" r:id="rId26"/>
    <p:sldId id="312" r:id="rId27"/>
    <p:sldId id="313" r:id="rId28"/>
    <p:sldId id="314" r:id="rId29"/>
    <p:sldId id="315" r:id="rId30"/>
    <p:sldId id="316" r:id="rId31"/>
    <p:sldId id="318" r:id="rId32"/>
    <p:sldId id="263" r:id="rId33"/>
    <p:sldId id="309" r:id="rId34"/>
    <p:sldId id="286" r:id="rId35"/>
    <p:sldId id="28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5"/>
    <p:restoredTop sz="64277" autoAdjust="0"/>
  </p:normalViewPr>
  <p:slideViewPr>
    <p:cSldViewPr snapToGrid="0" snapToObjects="1">
      <p:cViewPr varScale="1">
        <p:scale>
          <a:sx n="73" d="100"/>
          <a:sy n="73" d="100"/>
        </p:scale>
        <p:origin x="199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651C3E-DD0C-4732-9C20-EA43C13C23F4}"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4E8AB0FC-D2C4-48E1-B20E-B83B8FCE4643}">
      <dgm:prSet/>
      <dgm:spPr/>
      <dgm:t>
        <a:bodyPr/>
        <a:lstStyle/>
        <a:p>
          <a:r>
            <a:rPr lang="it-IT"/>
            <a:t>Why do we need models in data analysis?</a:t>
          </a:r>
          <a:endParaRPr lang="en-US"/>
        </a:p>
      </dgm:t>
    </dgm:pt>
    <dgm:pt modelId="{218B1B26-F4D5-4A0F-BD62-F2ADDD046049}" type="parTrans" cxnId="{92819F4D-BDB9-477F-8A34-4289ECEFC187}">
      <dgm:prSet/>
      <dgm:spPr/>
      <dgm:t>
        <a:bodyPr/>
        <a:lstStyle/>
        <a:p>
          <a:endParaRPr lang="en-US"/>
        </a:p>
      </dgm:t>
    </dgm:pt>
    <dgm:pt modelId="{F4DFCBB7-0C90-4DF6-8656-1D900B2922C0}" type="sibTrans" cxnId="{92819F4D-BDB9-477F-8A34-4289ECEFC187}">
      <dgm:prSet/>
      <dgm:spPr/>
      <dgm:t>
        <a:bodyPr/>
        <a:lstStyle/>
        <a:p>
          <a:endParaRPr lang="en-US"/>
        </a:p>
      </dgm:t>
    </dgm:pt>
    <dgm:pt modelId="{F07ACC94-2C65-4C1E-B62B-6119533FC60C}">
      <dgm:prSet/>
      <dgm:spPr/>
      <dgm:t>
        <a:bodyPr/>
        <a:lstStyle/>
        <a:p>
          <a:r>
            <a:rPr lang="it-IT"/>
            <a:t>Why computational modelling?</a:t>
          </a:r>
          <a:endParaRPr lang="en-US"/>
        </a:p>
      </dgm:t>
    </dgm:pt>
    <dgm:pt modelId="{BF6F3F98-DE6D-4263-A83C-E1A31190FCB4}" type="parTrans" cxnId="{CD522E59-2353-4A6D-9150-143408E356EA}">
      <dgm:prSet/>
      <dgm:spPr/>
      <dgm:t>
        <a:bodyPr/>
        <a:lstStyle/>
        <a:p>
          <a:endParaRPr lang="en-US"/>
        </a:p>
      </dgm:t>
    </dgm:pt>
    <dgm:pt modelId="{B96CF846-4043-43E6-8433-A4B60BDF05D4}" type="sibTrans" cxnId="{CD522E59-2353-4A6D-9150-143408E356EA}">
      <dgm:prSet/>
      <dgm:spPr/>
      <dgm:t>
        <a:bodyPr/>
        <a:lstStyle/>
        <a:p>
          <a:endParaRPr lang="en-US"/>
        </a:p>
      </dgm:t>
    </dgm:pt>
    <dgm:pt modelId="{5127F234-EA48-4021-ADF0-36757326D796}">
      <dgm:prSet/>
      <dgm:spPr/>
      <dgm:t>
        <a:bodyPr/>
        <a:lstStyle/>
        <a:p>
          <a:r>
            <a:rPr lang="it-IT"/>
            <a:t>What is a computational model?</a:t>
          </a:r>
          <a:endParaRPr lang="en-US"/>
        </a:p>
      </dgm:t>
    </dgm:pt>
    <dgm:pt modelId="{60078AFE-362A-4002-9892-7BE9C270A28E}" type="parTrans" cxnId="{152087FE-B91F-44D4-A699-AF64E1A01A62}">
      <dgm:prSet/>
      <dgm:spPr/>
      <dgm:t>
        <a:bodyPr/>
        <a:lstStyle/>
        <a:p>
          <a:endParaRPr lang="en-US"/>
        </a:p>
      </dgm:t>
    </dgm:pt>
    <dgm:pt modelId="{ED2C0E56-C71A-4955-95AE-B277D40F4667}" type="sibTrans" cxnId="{152087FE-B91F-44D4-A699-AF64E1A01A62}">
      <dgm:prSet/>
      <dgm:spPr/>
      <dgm:t>
        <a:bodyPr/>
        <a:lstStyle/>
        <a:p>
          <a:endParaRPr lang="en-US"/>
        </a:p>
      </dgm:t>
    </dgm:pt>
    <dgm:pt modelId="{F98403A6-21DC-4310-9835-1B1FC8819444}">
      <dgm:prSet/>
      <dgm:spPr/>
      <dgm:t>
        <a:bodyPr/>
        <a:lstStyle/>
        <a:p>
          <a:r>
            <a:rPr lang="it-IT"/>
            <a:t>How is computational modelling different from «standard» analysis?</a:t>
          </a:r>
          <a:endParaRPr lang="en-US"/>
        </a:p>
      </dgm:t>
    </dgm:pt>
    <dgm:pt modelId="{A93C4DDA-5BE4-42C3-AB57-8D32BE66CAD0}" type="parTrans" cxnId="{7C819008-7D52-498B-BD9D-7F3E5DAD0034}">
      <dgm:prSet/>
      <dgm:spPr/>
      <dgm:t>
        <a:bodyPr/>
        <a:lstStyle/>
        <a:p>
          <a:endParaRPr lang="en-US"/>
        </a:p>
      </dgm:t>
    </dgm:pt>
    <dgm:pt modelId="{F55317DA-84CC-437B-B30E-3725A700F3A0}" type="sibTrans" cxnId="{7C819008-7D52-498B-BD9D-7F3E5DAD0034}">
      <dgm:prSet/>
      <dgm:spPr/>
      <dgm:t>
        <a:bodyPr/>
        <a:lstStyle/>
        <a:p>
          <a:endParaRPr lang="en-US"/>
        </a:p>
      </dgm:t>
    </dgm:pt>
    <dgm:pt modelId="{8D89E80C-3482-456B-9892-DD609D5A4DAD}">
      <dgm:prSet/>
      <dgm:spPr/>
      <dgm:t>
        <a:bodyPr/>
        <a:lstStyle/>
        <a:p>
          <a:r>
            <a:rPr lang="it-IT"/>
            <a:t>Examples of computational models</a:t>
          </a:r>
          <a:endParaRPr lang="en-US"/>
        </a:p>
      </dgm:t>
    </dgm:pt>
    <dgm:pt modelId="{3D982414-D6E6-4A4F-8340-B4754DF303A9}" type="parTrans" cxnId="{7300DFCA-63F1-47BB-A5D0-5B075CFD4A48}">
      <dgm:prSet/>
      <dgm:spPr/>
      <dgm:t>
        <a:bodyPr/>
        <a:lstStyle/>
        <a:p>
          <a:endParaRPr lang="en-US"/>
        </a:p>
      </dgm:t>
    </dgm:pt>
    <dgm:pt modelId="{11362319-B9E8-4F8F-9923-7346BA647C9C}" type="sibTrans" cxnId="{7300DFCA-63F1-47BB-A5D0-5B075CFD4A48}">
      <dgm:prSet/>
      <dgm:spPr/>
      <dgm:t>
        <a:bodyPr/>
        <a:lstStyle/>
        <a:p>
          <a:endParaRPr lang="en-US"/>
        </a:p>
      </dgm:t>
    </dgm:pt>
    <dgm:pt modelId="{F8FB3DAD-6E29-3047-856D-5D43D21D6C7A}" type="pres">
      <dgm:prSet presAssocID="{C4651C3E-DD0C-4732-9C20-EA43C13C23F4}" presName="vert0" presStyleCnt="0">
        <dgm:presLayoutVars>
          <dgm:dir/>
          <dgm:animOne val="branch"/>
          <dgm:animLvl val="lvl"/>
        </dgm:presLayoutVars>
      </dgm:prSet>
      <dgm:spPr/>
    </dgm:pt>
    <dgm:pt modelId="{AF2FC940-3BE5-8A47-86AA-768EE5B2138B}" type="pres">
      <dgm:prSet presAssocID="{4E8AB0FC-D2C4-48E1-B20E-B83B8FCE4643}" presName="thickLine" presStyleLbl="alignNode1" presStyleIdx="0" presStyleCnt="5"/>
      <dgm:spPr/>
    </dgm:pt>
    <dgm:pt modelId="{94ADA95B-B497-194A-A76A-F4F44F224A86}" type="pres">
      <dgm:prSet presAssocID="{4E8AB0FC-D2C4-48E1-B20E-B83B8FCE4643}" presName="horz1" presStyleCnt="0"/>
      <dgm:spPr/>
    </dgm:pt>
    <dgm:pt modelId="{8BF60721-EA62-1C47-8483-F9CA08228DD1}" type="pres">
      <dgm:prSet presAssocID="{4E8AB0FC-D2C4-48E1-B20E-B83B8FCE4643}" presName="tx1" presStyleLbl="revTx" presStyleIdx="0" presStyleCnt="5"/>
      <dgm:spPr/>
    </dgm:pt>
    <dgm:pt modelId="{C9FB6BD3-B956-9A48-9FBF-14B2B6274040}" type="pres">
      <dgm:prSet presAssocID="{4E8AB0FC-D2C4-48E1-B20E-B83B8FCE4643}" presName="vert1" presStyleCnt="0"/>
      <dgm:spPr/>
    </dgm:pt>
    <dgm:pt modelId="{83F8D630-4F2F-9C45-A6B1-BFC551EACEC9}" type="pres">
      <dgm:prSet presAssocID="{F07ACC94-2C65-4C1E-B62B-6119533FC60C}" presName="thickLine" presStyleLbl="alignNode1" presStyleIdx="1" presStyleCnt="5"/>
      <dgm:spPr/>
    </dgm:pt>
    <dgm:pt modelId="{DFB82D66-216B-D942-A1A5-CB66EE729072}" type="pres">
      <dgm:prSet presAssocID="{F07ACC94-2C65-4C1E-B62B-6119533FC60C}" presName="horz1" presStyleCnt="0"/>
      <dgm:spPr/>
    </dgm:pt>
    <dgm:pt modelId="{10F45D3F-140D-0F4D-9F17-78C584BBB610}" type="pres">
      <dgm:prSet presAssocID="{F07ACC94-2C65-4C1E-B62B-6119533FC60C}" presName="tx1" presStyleLbl="revTx" presStyleIdx="1" presStyleCnt="5"/>
      <dgm:spPr/>
    </dgm:pt>
    <dgm:pt modelId="{354819E4-F9AC-324C-8DCF-A32EA99C6462}" type="pres">
      <dgm:prSet presAssocID="{F07ACC94-2C65-4C1E-B62B-6119533FC60C}" presName="vert1" presStyleCnt="0"/>
      <dgm:spPr/>
    </dgm:pt>
    <dgm:pt modelId="{064D57DB-7A1C-2B4B-96A6-45D6CE232C4E}" type="pres">
      <dgm:prSet presAssocID="{5127F234-EA48-4021-ADF0-36757326D796}" presName="thickLine" presStyleLbl="alignNode1" presStyleIdx="2" presStyleCnt="5"/>
      <dgm:spPr/>
    </dgm:pt>
    <dgm:pt modelId="{BFCA9AEA-C969-5741-A486-DD83BA03ECB7}" type="pres">
      <dgm:prSet presAssocID="{5127F234-EA48-4021-ADF0-36757326D796}" presName="horz1" presStyleCnt="0"/>
      <dgm:spPr/>
    </dgm:pt>
    <dgm:pt modelId="{4C01F485-390B-9542-8612-E8C7E533F2BB}" type="pres">
      <dgm:prSet presAssocID="{5127F234-EA48-4021-ADF0-36757326D796}" presName="tx1" presStyleLbl="revTx" presStyleIdx="2" presStyleCnt="5"/>
      <dgm:spPr/>
    </dgm:pt>
    <dgm:pt modelId="{4B1BA0A8-903D-AE44-9997-DBEFAE9E1A4E}" type="pres">
      <dgm:prSet presAssocID="{5127F234-EA48-4021-ADF0-36757326D796}" presName="vert1" presStyleCnt="0"/>
      <dgm:spPr/>
    </dgm:pt>
    <dgm:pt modelId="{B027ED08-322A-B341-8BE5-FC88B9B3D2D1}" type="pres">
      <dgm:prSet presAssocID="{F98403A6-21DC-4310-9835-1B1FC8819444}" presName="thickLine" presStyleLbl="alignNode1" presStyleIdx="3" presStyleCnt="5"/>
      <dgm:spPr/>
    </dgm:pt>
    <dgm:pt modelId="{60C5FA12-17F2-EE4A-988E-F5D7371A33BC}" type="pres">
      <dgm:prSet presAssocID="{F98403A6-21DC-4310-9835-1B1FC8819444}" presName="horz1" presStyleCnt="0"/>
      <dgm:spPr/>
    </dgm:pt>
    <dgm:pt modelId="{41DE682D-C196-7646-9AF5-D6C5EE26FD40}" type="pres">
      <dgm:prSet presAssocID="{F98403A6-21DC-4310-9835-1B1FC8819444}" presName="tx1" presStyleLbl="revTx" presStyleIdx="3" presStyleCnt="5"/>
      <dgm:spPr/>
    </dgm:pt>
    <dgm:pt modelId="{88FE3FCB-9AA6-3E47-966E-AF1E4F49D677}" type="pres">
      <dgm:prSet presAssocID="{F98403A6-21DC-4310-9835-1B1FC8819444}" presName="vert1" presStyleCnt="0"/>
      <dgm:spPr/>
    </dgm:pt>
    <dgm:pt modelId="{4C49B86E-204D-0F4D-BB38-98A782244FE1}" type="pres">
      <dgm:prSet presAssocID="{8D89E80C-3482-456B-9892-DD609D5A4DAD}" presName="thickLine" presStyleLbl="alignNode1" presStyleIdx="4" presStyleCnt="5"/>
      <dgm:spPr/>
    </dgm:pt>
    <dgm:pt modelId="{36B8F630-57B4-7246-BA4C-135B83649647}" type="pres">
      <dgm:prSet presAssocID="{8D89E80C-3482-456B-9892-DD609D5A4DAD}" presName="horz1" presStyleCnt="0"/>
      <dgm:spPr/>
    </dgm:pt>
    <dgm:pt modelId="{396CBA58-54C0-2C46-9C83-12D6DB8A1DA6}" type="pres">
      <dgm:prSet presAssocID="{8D89E80C-3482-456B-9892-DD609D5A4DAD}" presName="tx1" presStyleLbl="revTx" presStyleIdx="4" presStyleCnt="5"/>
      <dgm:spPr/>
    </dgm:pt>
    <dgm:pt modelId="{95A646BE-D7B9-2A44-BB46-5402839A5376}" type="pres">
      <dgm:prSet presAssocID="{8D89E80C-3482-456B-9892-DD609D5A4DAD}" presName="vert1" presStyleCnt="0"/>
      <dgm:spPr/>
    </dgm:pt>
  </dgm:ptLst>
  <dgm:cxnLst>
    <dgm:cxn modelId="{BAF21D05-F2D5-274B-A2FB-C40E68234218}" type="presOf" srcId="{5127F234-EA48-4021-ADF0-36757326D796}" destId="{4C01F485-390B-9542-8612-E8C7E533F2BB}" srcOrd="0" destOrd="0" presId="urn:microsoft.com/office/officeart/2008/layout/LinedList"/>
    <dgm:cxn modelId="{7C819008-7D52-498B-BD9D-7F3E5DAD0034}" srcId="{C4651C3E-DD0C-4732-9C20-EA43C13C23F4}" destId="{F98403A6-21DC-4310-9835-1B1FC8819444}" srcOrd="3" destOrd="0" parTransId="{A93C4DDA-5BE4-42C3-AB57-8D32BE66CAD0}" sibTransId="{F55317DA-84CC-437B-B30E-3725A700F3A0}"/>
    <dgm:cxn modelId="{D89D6B0A-92FA-5345-93F1-7B96E1464C8F}" type="presOf" srcId="{8D89E80C-3482-456B-9892-DD609D5A4DAD}" destId="{396CBA58-54C0-2C46-9C83-12D6DB8A1DA6}" srcOrd="0" destOrd="0" presId="urn:microsoft.com/office/officeart/2008/layout/LinedList"/>
    <dgm:cxn modelId="{8DC7816C-050F-E346-A8A4-78BF03D799BF}" type="presOf" srcId="{F98403A6-21DC-4310-9835-1B1FC8819444}" destId="{41DE682D-C196-7646-9AF5-D6C5EE26FD40}" srcOrd="0" destOrd="0" presId="urn:microsoft.com/office/officeart/2008/layout/LinedList"/>
    <dgm:cxn modelId="{92819F4D-BDB9-477F-8A34-4289ECEFC187}" srcId="{C4651C3E-DD0C-4732-9C20-EA43C13C23F4}" destId="{4E8AB0FC-D2C4-48E1-B20E-B83B8FCE4643}" srcOrd="0" destOrd="0" parTransId="{218B1B26-F4D5-4A0F-BD62-F2ADDD046049}" sibTransId="{F4DFCBB7-0C90-4DF6-8656-1D900B2922C0}"/>
    <dgm:cxn modelId="{CB28D077-6B65-5043-BE4C-CBAFE789DAD6}" type="presOf" srcId="{4E8AB0FC-D2C4-48E1-B20E-B83B8FCE4643}" destId="{8BF60721-EA62-1C47-8483-F9CA08228DD1}" srcOrd="0" destOrd="0" presId="urn:microsoft.com/office/officeart/2008/layout/LinedList"/>
    <dgm:cxn modelId="{CD522E59-2353-4A6D-9150-143408E356EA}" srcId="{C4651C3E-DD0C-4732-9C20-EA43C13C23F4}" destId="{F07ACC94-2C65-4C1E-B62B-6119533FC60C}" srcOrd="1" destOrd="0" parTransId="{BF6F3F98-DE6D-4263-A83C-E1A31190FCB4}" sibTransId="{B96CF846-4043-43E6-8433-A4B60BDF05D4}"/>
    <dgm:cxn modelId="{599E04A0-180D-5A49-AB55-3B2809B32E30}" type="presOf" srcId="{C4651C3E-DD0C-4732-9C20-EA43C13C23F4}" destId="{F8FB3DAD-6E29-3047-856D-5D43D21D6C7A}" srcOrd="0" destOrd="0" presId="urn:microsoft.com/office/officeart/2008/layout/LinedList"/>
    <dgm:cxn modelId="{6B5890B4-7177-0D4E-A820-8CE6126EBB78}" type="presOf" srcId="{F07ACC94-2C65-4C1E-B62B-6119533FC60C}" destId="{10F45D3F-140D-0F4D-9F17-78C584BBB610}" srcOrd="0" destOrd="0" presId="urn:microsoft.com/office/officeart/2008/layout/LinedList"/>
    <dgm:cxn modelId="{7300DFCA-63F1-47BB-A5D0-5B075CFD4A48}" srcId="{C4651C3E-DD0C-4732-9C20-EA43C13C23F4}" destId="{8D89E80C-3482-456B-9892-DD609D5A4DAD}" srcOrd="4" destOrd="0" parTransId="{3D982414-D6E6-4A4F-8340-B4754DF303A9}" sibTransId="{11362319-B9E8-4F8F-9923-7346BA647C9C}"/>
    <dgm:cxn modelId="{152087FE-B91F-44D4-A699-AF64E1A01A62}" srcId="{C4651C3E-DD0C-4732-9C20-EA43C13C23F4}" destId="{5127F234-EA48-4021-ADF0-36757326D796}" srcOrd="2" destOrd="0" parTransId="{60078AFE-362A-4002-9892-7BE9C270A28E}" sibTransId="{ED2C0E56-C71A-4955-95AE-B277D40F4667}"/>
    <dgm:cxn modelId="{80FAD5CE-5690-1B42-B5FB-6705B1EFDC90}" type="presParOf" srcId="{F8FB3DAD-6E29-3047-856D-5D43D21D6C7A}" destId="{AF2FC940-3BE5-8A47-86AA-768EE5B2138B}" srcOrd="0" destOrd="0" presId="urn:microsoft.com/office/officeart/2008/layout/LinedList"/>
    <dgm:cxn modelId="{B4191489-4223-CF40-A46F-39C9160BFA4D}" type="presParOf" srcId="{F8FB3DAD-6E29-3047-856D-5D43D21D6C7A}" destId="{94ADA95B-B497-194A-A76A-F4F44F224A86}" srcOrd="1" destOrd="0" presId="urn:microsoft.com/office/officeart/2008/layout/LinedList"/>
    <dgm:cxn modelId="{8B68CE9D-15DF-4949-B7AF-70F5916B962F}" type="presParOf" srcId="{94ADA95B-B497-194A-A76A-F4F44F224A86}" destId="{8BF60721-EA62-1C47-8483-F9CA08228DD1}" srcOrd="0" destOrd="0" presId="urn:microsoft.com/office/officeart/2008/layout/LinedList"/>
    <dgm:cxn modelId="{8BEFC4E7-6159-214F-AFA7-34136600C040}" type="presParOf" srcId="{94ADA95B-B497-194A-A76A-F4F44F224A86}" destId="{C9FB6BD3-B956-9A48-9FBF-14B2B6274040}" srcOrd="1" destOrd="0" presId="urn:microsoft.com/office/officeart/2008/layout/LinedList"/>
    <dgm:cxn modelId="{B4810276-FBD2-2C4F-A515-D78F54399338}" type="presParOf" srcId="{F8FB3DAD-6E29-3047-856D-5D43D21D6C7A}" destId="{83F8D630-4F2F-9C45-A6B1-BFC551EACEC9}" srcOrd="2" destOrd="0" presId="urn:microsoft.com/office/officeart/2008/layout/LinedList"/>
    <dgm:cxn modelId="{4D44B950-B370-E74A-BAD0-EB7E122C7529}" type="presParOf" srcId="{F8FB3DAD-6E29-3047-856D-5D43D21D6C7A}" destId="{DFB82D66-216B-D942-A1A5-CB66EE729072}" srcOrd="3" destOrd="0" presId="urn:microsoft.com/office/officeart/2008/layout/LinedList"/>
    <dgm:cxn modelId="{43070E7A-8819-394A-A2F3-B2A47479E24B}" type="presParOf" srcId="{DFB82D66-216B-D942-A1A5-CB66EE729072}" destId="{10F45D3F-140D-0F4D-9F17-78C584BBB610}" srcOrd="0" destOrd="0" presId="urn:microsoft.com/office/officeart/2008/layout/LinedList"/>
    <dgm:cxn modelId="{E8E2E1F0-A8CE-6B4D-ABE8-082874FED32A}" type="presParOf" srcId="{DFB82D66-216B-D942-A1A5-CB66EE729072}" destId="{354819E4-F9AC-324C-8DCF-A32EA99C6462}" srcOrd="1" destOrd="0" presId="urn:microsoft.com/office/officeart/2008/layout/LinedList"/>
    <dgm:cxn modelId="{92F8FFB5-4045-6D45-A0A9-E134E14653D2}" type="presParOf" srcId="{F8FB3DAD-6E29-3047-856D-5D43D21D6C7A}" destId="{064D57DB-7A1C-2B4B-96A6-45D6CE232C4E}" srcOrd="4" destOrd="0" presId="urn:microsoft.com/office/officeart/2008/layout/LinedList"/>
    <dgm:cxn modelId="{3B51AB49-9DB4-D441-BC6D-A93A28F49165}" type="presParOf" srcId="{F8FB3DAD-6E29-3047-856D-5D43D21D6C7A}" destId="{BFCA9AEA-C969-5741-A486-DD83BA03ECB7}" srcOrd="5" destOrd="0" presId="urn:microsoft.com/office/officeart/2008/layout/LinedList"/>
    <dgm:cxn modelId="{1C83231D-A364-1543-B811-C7B29E81FAA0}" type="presParOf" srcId="{BFCA9AEA-C969-5741-A486-DD83BA03ECB7}" destId="{4C01F485-390B-9542-8612-E8C7E533F2BB}" srcOrd="0" destOrd="0" presId="urn:microsoft.com/office/officeart/2008/layout/LinedList"/>
    <dgm:cxn modelId="{B569EFE4-83AC-A740-9726-D7210141E2B6}" type="presParOf" srcId="{BFCA9AEA-C969-5741-A486-DD83BA03ECB7}" destId="{4B1BA0A8-903D-AE44-9997-DBEFAE9E1A4E}" srcOrd="1" destOrd="0" presId="urn:microsoft.com/office/officeart/2008/layout/LinedList"/>
    <dgm:cxn modelId="{2F43B1FF-0ED6-3B41-A0BE-E56F8808E520}" type="presParOf" srcId="{F8FB3DAD-6E29-3047-856D-5D43D21D6C7A}" destId="{B027ED08-322A-B341-8BE5-FC88B9B3D2D1}" srcOrd="6" destOrd="0" presId="urn:microsoft.com/office/officeart/2008/layout/LinedList"/>
    <dgm:cxn modelId="{AF9E5BD8-4325-0448-BAEE-943ACA3BC24D}" type="presParOf" srcId="{F8FB3DAD-6E29-3047-856D-5D43D21D6C7A}" destId="{60C5FA12-17F2-EE4A-988E-F5D7371A33BC}" srcOrd="7" destOrd="0" presId="urn:microsoft.com/office/officeart/2008/layout/LinedList"/>
    <dgm:cxn modelId="{7F7CD4FD-FDDE-F340-A9B1-22C49F4EF366}" type="presParOf" srcId="{60C5FA12-17F2-EE4A-988E-F5D7371A33BC}" destId="{41DE682D-C196-7646-9AF5-D6C5EE26FD40}" srcOrd="0" destOrd="0" presId="urn:microsoft.com/office/officeart/2008/layout/LinedList"/>
    <dgm:cxn modelId="{C82B0A6F-C8CA-E14D-888A-81EF30E864C1}" type="presParOf" srcId="{60C5FA12-17F2-EE4A-988E-F5D7371A33BC}" destId="{88FE3FCB-9AA6-3E47-966E-AF1E4F49D677}" srcOrd="1" destOrd="0" presId="urn:microsoft.com/office/officeart/2008/layout/LinedList"/>
    <dgm:cxn modelId="{F2C152DC-8DDB-E14B-96F2-28524908C09A}" type="presParOf" srcId="{F8FB3DAD-6E29-3047-856D-5D43D21D6C7A}" destId="{4C49B86E-204D-0F4D-BB38-98A782244FE1}" srcOrd="8" destOrd="0" presId="urn:microsoft.com/office/officeart/2008/layout/LinedList"/>
    <dgm:cxn modelId="{B3C21055-CF08-CF43-9E3B-AEB9899F98B7}" type="presParOf" srcId="{F8FB3DAD-6E29-3047-856D-5D43D21D6C7A}" destId="{36B8F630-57B4-7246-BA4C-135B83649647}" srcOrd="9" destOrd="0" presId="urn:microsoft.com/office/officeart/2008/layout/LinedList"/>
    <dgm:cxn modelId="{612D9737-C87F-B444-B494-0772465342B6}" type="presParOf" srcId="{36B8F630-57B4-7246-BA4C-135B83649647}" destId="{396CBA58-54C0-2C46-9C83-12D6DB8A1DA6}" srcOrd="0" destOrd="0" presId="urn:microsoft.com/office/officeart/2008/layout/LinedList"/>
    <dgm:cxn modelId="{BC69D6FE-B979-AE4E-A5EA-A2E77217E6EB}" type="presParOf" srcId="{36B8F630-57B4-7246-BA4C-135B83649647}" destId="{95A646BE-D7B9-2A44-BB46-5402839A537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66C216-C068-407A-B456-ECC9A08FDEF2}"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D8B6534C-7A49-4C64-8F7F-C9FE8FBC6034}">
      <dgm:prSet/>
      <dgm:spPr/>
      <dgm:t>
        <a:bodyPr/>
        <a:lstStyle/>
        <a:p>
          <a:r>
            <a:rPr lang="en-US"/>
            <a:t>Improve reasoning about the experiment</a:t>
          </a:r>
        </a:p>
      </dgm:t>
    </dgm:pt>
    <dgm:pt modelId="{1885A910-CB26-46D9-AE54-5E4F09256222}" type="parTrans" cxnId="{236D55C5-9316-4DC2-B9BB-9951A686B28E}">
      <dgm:prSet/>
      <dgm:spPr/>
      <dgm:t>
        <a:bodyPr/>
        <a:lstStyle/>
        <a:p>
          <a:endParaRPr lang="en-US" sz="1600"/>
        </a:p>
      </dgm:t>
    </dgm:pt>
    <dgm:pt modelId="{E4AAD5BB-BA1C-4FD2-B8FB-2BF042841BBE}" type="sibTrans" cxnId="{236D55C5-9316-4DC2-B9BB-9951A686B28E}">
      <dgm:prSet/>
      <dgm:spPr/>
      <dgm:t>
        <a:bodyPr/>
        <a:lstStyle/>
        <a:p>
          <a:endParaRPr lang="en-US"/>
        </a:p>
      </dgm:t>
    </dgm:pt>
    <dgm:pt modelId="{B17812C7-A999-4793-83EA-980B5B4D97C1}">
      <dgm:prSet/>
      <dgm:spPr/>
      <dgm:t>
        <a:bodyPr/>
        <a:lstStyle/>
        <a:p>
          <a:r>
            <a:rPr lang="en-US"/>
            <a:t>Foster transparent communication</a:t>
          </a:r>
        </a:p>
      </dgm:t>
    </dgm:pt>
    <dgm:pt modelId="{C9A84704-996F-460D-9184-93D1694DA696}" type="parTrans" cxnId="{65749E37-5D5A-4FA2-AF9B-AB341FA232A1}">
      <dgm:prSet/>
      <dgm:spPr/>
      <dgm:t>
        <a:bodyPr/>
        <a:lstStyle/>
        <a:p>
          <a:endParaRPr lang="en-US" sz="1600"/>
        </a:p>
      </dgm:t>
    </dgm:pt>
    <dgm:pt modelId="{F882AA60-B6E5-4AD4-8E22-E8E93DC2C5F5}" type="sibTrans" cxnId="{65749E37-5D5A-4FA2-AF9B-AB341FA232A1}">
      <dgm:prSet/>
      <dgm:spPr/>
      <dgm:t>
        <a:bodyPr/>
        <a:lstStyle/>
        <a:p>
          <a:endParaRPr lang="en-US"/>
        </a:p>
      </dgm:t>
    </dgm:pt>
    <dgm:pt modelId="{382EFDB4-0AB9-47AE-BE63-CDC1B75D6224}">
      <dgm:prSet/>
      <dgm:spPr/>
      <dgm:t>
        <a:bodyPr/>
        <a:lstStyle/>
        <a:p>
          <a:r>
            <a:rPr lang="en-US" dirty="0"/>
            <a:t>Better-specified theories</a:t>
          </a:r>
        </a:p>
      </dgm:t>
    </dgm:pt>
    <dgm:pt modelId="{1CE60FC9-372F-4A8C-9817-90D3A796B609}" type="parTrans" cxnId="{5D488E94-3BC3-4302-8FDA-30C735B0CEB2}">
      <dgm:prSet/>
      <dgm:spPr/>
      <dgm:t>
        <a:bodyPr/>
        <a:lstStyle/>
        <a:p>
          <a:endParaRPr lang="en-US" sz="1600"/>
        </a:p>
      </dgm:t>
    </dgm:pt>
    <dgm:pt modelId="{809942E8-0DB2-4ED3-9CBF-B755CD691921}" type="sibTrans" cxnId="{5D488E94-3BC3-4302-8FDA-30C735B0CEB2}">
      <dgm:prSet/>
      <dgm:spPr/>
      <dgm:t>
        <a:bodyPr/>
        <a:lstStyle/>
        <a:p>
          <a:endParaRPr lang="en-US"/>
        </a:p>
      </dgm:t>
    </dgm:pt>
    <dgm:pt modelId="{5F447929-576B-41A1-8A00-E6B100299A85}">
      <dgm:prSet/>
      <dgm:spPr/>
      <dgm:t>
        <a:bodyPr/>
        <a:lstStyle/>
        <a:p>
          <a:r>
            <a:rPr lang="it-IT" dirty="0" err="1"/>
            <a:t>Parameters</a:t>
          </a:r>
          <a:r>
            <a:rPr lang="it-IT" dirty="0"/>
            <a:t> are </a:t>
          </a:r>
          <a:r>
            <a:rPr lang="it-IT" dirty="0" err="1"/>
            <a:t>psychologically</a:t>
          </a:r>
          <a:r>
            <a:rPr lang="it-IT" dirty="0"/>
            <a:t> </a:t>
          </a:r>
          <a:r>
            <a:rPr lang="it-IT" dirty="0" err="1"/>
            <a:t>meaningful</a:t>
          </a:r>
          <a:endParaRPr lang="en-US" dirty="0"/>
        </a:p>
      </dgm:t>
    </dgm:pt>
    <dgm:pt modelId="{86E8C9E7-FD20-432F-913A-DB5E5C8FF04F}" type="parTrans" cxnId="{9D6ADA57-C73A-4A58-84AD-296092A68036}">
      <dgm:prSet/>
      <dgm:spPr/>
      <dgm:t>
        <a:bodyPr/>
        <a:lstStyle/>
        <a:p>
          <a:endParaRPr lang="en-US"/>
        </a:p>
      </dgm:t>
    </dgm:pt>
    <dgm:pt modelId="{AE94C469-11EE-4B80-81B9-4265F6BA10E2}" type="sibTrans" cxnId="{9D6ADA57-C73A-4A58-84AD-296092A68036}">
      <dgm:prSet/>
      <dgm:spPr/>
      <dgm:t>
        <a:bodyPr/>
        <a:lstStyle/>
        <a:p>
          <a:endParaRPr lang="en-US"/>
        </a:p>
      </dgm:t>
    </dgm:pt>
    <dgm:pt modelId="{E8566B87-A513-4F1A-BE15-F532FF2D46D0}" type="pres">
      <dgm:prSet presAssocID="{5B66C216-C068-407A-B456-ECC9A08FDEF2}" presName="vert0" presStyleCnt="0">
        <dgm:presLayoutVars>
          <dgm:dir/>
          <dgm:animOne val="branch"/>
          <dgm:animLvl val="lvl"/>
        </dgm:presLayoutVars>
      </dgm:prSet>
      <dgm:spPr/>
    </dgm:pt>
    <dgm:pt modelId="{82565EFB-DA7B-470C-8912-9761A4D8262E}" type="pres">
      <dgm:prSet presAssocID="{D8B6534C-7A49-4C64-8F7F-C9FE8FBC6034}" presName="thickLine" presStyleLbl="alignNode1" presStyleIdx="0" presStyleCnt="4"/>
      <dgm:spPr/>
    </dgm:pt>
    <dgm:pt modelId="{D60775B2-9F24-4404-8D99-E5B0B7E2D591}" type="pres">
      <dgm:prSet presAssocID="{D8B6534C-7A49-4C64-8F7F-C9FE8FBC6034}" presName="horz1" presStyleCnt="0"/>
      <dgm:spPr/>
    </dgm:pt>
    <dgm:pt modelId="{5A013376-EDC3-45AE-AD31-F7A1B2F04D1F}" type="pres">
      <dgm:prSet presAssocID="{D8B6534C-7A49-4C64-8F7F-C9FE8FBC6034}" presName="tx1" presStyleLbl="revTx" presStyleIdx="0" presStyleCnt="4"/>
      <dgm:spPr/>
    </dgm:pt>
    <dgm:pt modelId="{C8FC8086-6A38-42B0-9DBE-C1CF7697D57A}" type="pres">
      <dgm:prSet presAssocID="{D8B6534C-7A49-4C64-8F7F-C9FE8FBC6034}" presName="vert1" presStyleCnt="0"/>
      <dgm:spPr/>
    </dgm:pt>
    <dgm:pt modelId="{F9FDDA9D-58E7-4FDB-A0CD-AC54F8AA28F2}" type="pres">
      <dgm:prSet presAssocID="{B17812C7-A999-4793-83EA-980B5B4D97C1}" presName="thickLine" presStyleLbl="alignNode1" presStyleIdx="1" presStyleCnt="4"/>
      <dgm:spPr/>
    </dgm:pt>
    <dgm:pt modelId="{E61A8C6F-C67A-459B-96B8-C63277F4CA8C}" type="pres">
      <dgm:prSet presAssocID="{B17812C7-A999-4793-83EA-980B5B4D97C1}" presName="horz1" presStyleCnt="0"/>
      <dgm:spPr/>
    </dgm:pt>
    <dgm:pt modelId="{7796877D-3047-4EA8-B816-D3E065D4D99C}" type="pres">
      <dgm:prSet presAssocID="{B17812C7-A999-4793-83EA-980B5B4D97C1}" presName="tx1" presStyleLbl="revTx" presStyleIdx="1" presStyleCnt="4"/>
      <dgm:spPr/>
    </dgm:pt>
    <dgm:pt modelId="{B4BA60E7-A73A-4949-9701-05F64675DAB5}" type="pres">
      <dgm:prSet presAssocID="{B17812C7-A999-4793-83EA-980B5B4D97C1}" presName="vert1" presStyleCnt="0"/>
      <dgm:spPr/>
    </dgm:pt>
    <dgm:pt modelId="{E1082893-DD4E-4497-BCFA-113AAA0658D7}" type="pres">
      <dgm:prSet presAssocID="{382EFDB4-0AB9-47AE-BE63-CDC1B75D6224}" presName="thickLine" presStyleLbl="alignNode1" presStyleIdx="2" presStyleCnt="4"/>
      <dgm:spPr/>
    </dgm:pt>
    <dgm:pt modelId="{39D961F5-A141-41E7-BC1B-859EBEB7C30E}" type="pres">
      <dgm:prSet presAssocID="{382EFDB4-0AB9-47AE-BE63-CDC1B75D6224}" presName="horz1" presStyleCnt="0"/>
      <dgm:spPr/>
    </dgm:pt>
    <dgm:pt modelId="{D4D8ED48-7CD8-4316-A675-D5A4639C47AE}" type="pres">
      <dgm:prSet presAssocID="{382EFDB4-0AB9-47AE-BE63-CDC1B75D6224}" presName="tx1" presStyleLbl="revTx" presStyleIdx="2" presStyleCnt="4" custScaleY="77008"/>
      <dgm:spPr/>
    </dgm:pt>
    <dgm:pt modelId="{3725293B-D833-4956-8D15-25CA48E578B2}" type="pres">
      <dgm:prSet presAssocID="{382EFDB4-0AB9-47AE-BE63-CDC1B75D6224}" presName="vert1" presStyleCnt="0"/>
      <dgm:spPr/>
    </dgm:pt>
    <dgm:pt modelId="{38E4871C-9C89-4A07-869F-3B203EA708C2}" type="pres">
      <dgm:prSet presAssocID="{5F447929-576B-41A1-8A00-E6B100299A85}" presName="thickLine" presStyleLbl="alignNode1" presStyleIdx="3" presStyleCnt="4"/>
      <dgm:spPr/>
    </dgm:pt>
    <dgm:pt modelId="{42BED332-16AA-4721-A550-2EBB3C47D737}" type="pres">
      <dgm:prSet presAssocID="{5F447929-576B-41A1-8A00-E6B100299A85}" presName="horz1" presStyleCnt="0"/>
      <dgm:spPr/>
    </dgm:pt>
    <dgm:pt modelId="{DB38EE72-8562-4F84-8941-13278D4FE98E}" type="pres">
      <dgm:prSet presAssocID="{5F447929-576B-41A1-8A00-E6B100299A85}" presName="tx1" presStyleLbl="revTx" presStyleIdx="3" presStyleCnt="4"/>
      <dgm:spPr/>
    </dgm:pt>
    <dgm:pt modelId="{D5BD364F-A077-4E3F-BA6A-947FF0DCDF89}" type="pres">
      <dgm:prSet presAssocID="{5F447929-576B-41A1-8A00-E6B100299A85}" presName="vert1" presStyleCnt="0"/>
      <dgm:spPr/>
    </dgm:pt>
  </dgm:ptLst>
  <dgm:cxnLst>
    <dgm:cxn modelId="{0C9AD008-16C4-42C8-B96C-FBD54320DBAC}" type="presOf" srcId="{5B66C216-C068-407A-B456-ECC9A08FDEF2}" destId="{E8566B87-A513-4F1A-BE15-F532FF2D46D0}" srcOrd="0" destOrd="0" presId="urn:microsoft.com/office/officeart/2008/layout/LinedList"/>
    <dgm:cxn modelId="{65749E37-5D5A-4FA2-AF9B-AB341FA232A1}" srcId="{5B66C216-C068-407A-B456-ECC9A08FDEF2}" destId="{B17812C7-A999-4793-83EA-980B5B4D97C1}" srcOrd="1" destOrd="0" parTransId="{C9A84704-996F-460D-9184-93D1694DA696}" sibTransId="{F882AA60-B6E5-4AD4-8E22-E8E93DC2C5F5}"/>
    <dgm:cxn modelId="{9D6ADA57-C73A-4A58-84AD-296092A68036}" srcId="{5B66C216-C068-407A-B456-ECC9A08FDEF2}" destId="{5F447929-576B-41A1-8A00-E6B100299A85}" srcOrd="3" destOrd="0" parTransId="{86E8C9E7-FD20-432F-913A-DB5E5C8FF04F}" sibTransId="{AE94C469-11EE-4B80-81B9-4265F6BA10E2}"/>
    <dgm:cxn modelId="{20E88493-2D45-4E8A-B06B-875641D1602D}" type="presOf" srcId="{B17812C7-A999-4793-83EA-980B5B4D97C1}" destId="{7796877D-3047-4EA8-B816-D3E065D4D99C}" srcOrd="0" destOrd="0" presId="urn:microsoft.com/office/officeart/2008/layout/LinedList"/>
    <dgm:cxn modelId="{5D488E94-3BC3-4302-8FDA-30C735B0CEB2}" srcId="{5B66C216-C068-407A-B456-ECC9A08FDEF2}" destId="{382EFDB4-0AB9-47AE-BE63-CDC1B75D6224}" srcOrd="2" destOrd="0" parTransId="{1CE60FC9-372F-4A8C-9817-90D3A796B609}" sibTransId="{809942E8-0DB2-4ED3-9CBF-B755CD691921}"/>
    <dgm:cxn modelId="{8C90CA94-99B1-41FD-87B5-98E5BF794C8B}" type="presOf" srcId="{5F447929-576B-41A1-8A00-E6B100299A85}" destId="{DB38EE72-8562-4F84-8941-13278D4FE98E}" srcOrd="0" destOrd="0" presId="urn:microsoft.com/office/officeart/2008/layout/LinedList"/>
    <dgm:cxn modelId="{236D55C5-9316-4DC2-B9BB-9951A686B28E}" srcId="{5B66C216-C068-407A-B456-ECC9A08FDEF2}" destId="{D8B6534C-7A49-4C64-8F7F-C9FE8FBC6034}" srcOrd="0" destOrd="0" parTransId="{1885A910-CB26-46D9-AE54-5E4F09256222}" sibTransId="{E4AAD5BB-BA1C-4FD2-B8FB-2BF042841BBE}"/>
    <dgm:cxn modelId="{918C5DCD-2E3A-488F-8240-EB33E94E0B78}" type="presOf" srcId="{D8B6534C-7A49-4C64-8F7F-C9FE8FBC6034}" destId="{5A013376-EDC3-45AE-AD31-F7A1B2F04D1F}" srcOrd="0" destOrd="0" presId="urn:microsoft.com/office/officeart/2008/layout/LinedList"/>
    <dgm:cxn modelId="{B1B1C4E7-F435-4485-9A07-33D31F2F43A9}" type="presOf" srcId="{382EFDB4-0AB9-47AE-BE63-CDC1B75D6224}" destId="{D4D8ED48-7CD8-4316-A675-D5A4639C47AE}" srcOrd="0" destOrd="0" presId="urn:microsoft.com/office/officeart/2008/layout/LinedList"/>
    <dgm:cxn modelId="{D4225C51-5FE2-47F2-AF8B-5206A82F3A38}" type="presParOf" srcId="{E8566B87-A513-4F1A-BE15-F532FF2D46D0}" destId="{82565EFB-DA7B-470C-8912-9761A4D8262E}" srcOrd="0" destOrd="0" presId="urn:microsoft.com/office/officeart/2008/layout/LinedList"/>
    <dgm:cxn modelId="{E4E22C32-6F93-41F5-8920-EB794AB8F157}" type="presParOf" srcId="{E8566B87-A513-4F1A-BE15-F532FF2D46D0}" destId="{D60775B2-9F24-4404-8D99-E5B0B7E2D591}" srcOrd="1" destOrd="0" presId="urn:microsoft.com/office/officeart/2008/layout/LinedList"/>
    <dgm:cxn modelId="{772AF853-C43C-4F9E-AE14-AAA643A10BBF}" type="presParOf" srcId="{D60775B2-9F24-4404-8D99-E5B0B7E2D591}" destId="{5A013376-EDC3-45AE-AD31-F7A1B2F04D1F}" srcOrd="0" destOrd="0" presId="urn:microsoft.com/office/officeart/2008/layout/LinedList"/>
    <dgm:cxn modelId="{DE0031D3-FA17-4B17-9CA9-8323DADA46D7}" type="presParOf" srcId="{D60775B2-9F24-4404-8D99-E5B0B7E2D591}" destId="{C8FC8086-6A38-42B0-9DBE-C1CF7697D57A}" srcOrd="1" destOrd="0" presId="urn:microsoft.com/office/officeart/2008/layout/LinedList"/>
    <dgm:cxn modelId="{1D3C94D0-53FA-475D-84C8-9BC5A9104339}" type="presParOf" srcId="{E8566B87-A513-4F1A-BE15-F532FF2D46D0}" destId="{F9FDDA9D-58E7-4FDB-A0CD-AC54F8AA28F2}" srcOrd="2" destOrd="0" presId="urn:microsoft.com/office/officeart/2008/layout/LinedList"/>
    <dgm:cxn modelId="{CD0EC178-0AAF-4315-A46F-053290E1150D}" type="presParOf" srcId="{E8566B87-A513-4F1A-BE15-F532FF2D46D0}" destId="{E61A8C6F-C67A-459B-96B8-C63277F4CA8C}" srcOrd="3" destOrd="0" presId="urn:microsoft.com/office/officeart/2008/layout/LinedList"/>
    <dgm:cxn modelId="{EC4DE27A-34BF-4F09-9B2D-178CFA5496AD}" type="presParOf" srcId="{E61A8C6F-C67A-459B-96B8-C63277F4CA8C}" destId="{7796877D-3047-4EA8-B816-D3E065D4D99C}" srcOrd="0" destOrd="0" presId="urn:microsoft.com/office/officeart/2008/layout/LinedList"/>
    <dgm:cxn modelId="{BED932A4-B810-439C-8261-65D3E08C22B8}" type="presParOf" srcId="{E61A8C6F-C67A-459B-96B8-C63277F4CA8C}" destId="{B4BA60E7-A73A-4949-9701-05F64675DAB5}" srcOrd="1" destOrd="0" presId="urn:microsoft.com/office/officeart/2008/layout/LinedList"/>
    <dgm:cxn modelId="{B1B84B3D-B711-4B05-B87F-C1766AE9C790}" type="presParOf" srcId="{E8566B87-A513-4F1A-BE15-F532FF2D46D0}" destId="{E1082893-DD4E-4497-BCFA-113AAA0658D7}" srcOrd="4" destOrd="0" presId="urn:microsoft.com/office/officeart/2008/layout/LinedList"/>
    <dgm:cxn modelId="{C26AEE59-B35A-4875-879F-97CABE65F3B9}" type="presParOf" srcId="{E8566B87-A513-4F1A-BE15-F532FF2D46D0}" destId="{39D961F5-A141-41E7-BC1B-859EBEB7C30E}" srcOrd="5" destOrd="0" presId="urn:microsoft.com/office/officeart/2008/layout/LinedList"/>
    <dgm:cxn modelId="{11537FF4-4FA1-4C70-98B7-142134D52D10}" type="presParOf" srcId="{39D961F5-A141-41E7-BC1B-859EBEB7C30E}" destId="{D4D8ED48-7CD8-4316-A675-D5A4639C47AE}" srcOrd="0" destOrd="0" presId="urn:microsoft.com/office/officeart/2008/layout/LinedList"/>
    <dgm:cxn modelId="{4F6EA3AE-99C4-4B86-BD01-F9097F044607}" type="presParOf" srcId="{39D961F5-A141-41E7-BC1B-859EBEB7C30E}" destId="{3725293B-D833-4956-8D15-25CA48E578B2}" srcOrd="1" destOrd="0" presId="urn:microsoft.com/office/officeart/2008/layout/LinedList"/>
    <dgm:cxn modelId="{083FD97B-4AB8-4CBB-98CC-E44AA0F2424B}" type="presParOf" srcId="{E8566B87-A513-4F1A-BE15-F532FF2D46D0}" destId="{38E4871C-9C89-4A07-869F-3B203EA708C2}" srcOrd="6" destOrd="0" presId="urn:microsoft.com/office/officeart/2008/layout/LinedList"/>
    <dgm:cxn modelId="{48067BA5-E12B-46D5-AF49-3F2903EA1C9C}" type="presParOf" srcId="{E8566B87-A513-4F1A-BE15-F532FF2D46D0}" destId="{42BED332-16AA-4721-A550-2EBB3C47D737}" srcOrd="7" destOrd="0" presId="urn:microsoft.com/office/officeart/2008/layout/LinedList"/>
    <dgm:cxn modelId="{FB957CA0-1AA8-46A4-B5E7-091EA15AA4B1}" type="presParOf" srcId="{42BED332-16AA-4721-A550-2EBB3C47D737}" destId="{DB38EE72-8562-4F84-8941-13278D4FE98E}" srcOrd="0" destOrd="0" presId="urn:microsoft.com/office/officeart/2008/layout/LinedList"/>
    <dgm:cxn modelId="{CFCC041C-A5FA-49A2-9FEA-F7A9CDECA231}" type="presParOf" srcId="{42BED332-16AA-4721-A550-2EBB3C47D737}" destId="{D5BD364F-A077-4E3F-BA6A-947FF0DCDF8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8B9902-008E-4C4E-90C6-7CF07E09170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026EBE6-EAAB-405A-8BC7-7A89A4154C4B}">
      <dgm:prSet/>
      <dgm:spPr/>
      <dgm:t>
        <a:bodyPr/>
        <a:lstStyle/>
        <a:p>
          <a:r>
            <a:rPr lang="en-US"/>
            <a:t>Uses posterior distribution to make inferences </a:t>
          </a:r>
        </a:p>
      </dgm:t>
    </dgm:pt>
    <dgm:pt modelId="{BC69164A-CBC7-4465-98F7-DD9970FF13B0}" type="parTrans" cxnId="{228B4C38-FF8A-4249-A209-03B3C6C4A370}">
      <dgm:prSet/>
      <dgm:spPr/>
      <dgm:t>
        <a:bodyPr/>
        <a:lstStyle/>
        <a:p>
          <a:endParaRPr lang="en-US"/>
        </a:p>
      </dgm:t>
    </dgm:pt>
    <dgm:pt modelId="{C5F075AB-CDF4-4F81-ADC5-8BA825E57D94}" type="sibTrans" cxnId="{228B4C38-FF8A-4249-A209-03B3C6C4A370}">
      <dgm:prSet/>
      <dgm:spPr/>
      <dgm:t>
        <a:bodyPr/>
        <a:lstStyle/>
        <a:p>
          <a:endParaRPr lang="en-US"/>
        </a:p>
      </dgm:t>
    </dgm:pt>
    <dgm:pt modelId="{F5D0EB20-2C66-4859-A2FB-F8D1CB0AF573}">
      <dgm:prSet/>
      <dgm:spPr/>
      <dgm:t>
        <a:bodyPr/>
        <a:lstStyle/>
        <a:p>
          <a:r>
            <a:rPr lang="en-US" dirty="0"/>
            <a:t>Acknowledge uncertainty</a:t>
          </a:r>
        </a:p>
      </dgm:t>
    </dgm:pt>
    <dgm:pt modelId="{C1A78D7B-17D1-4AC2-8DE8-522AF21B3E6F}" type="parTrans" cxnId="{2650FF3C-2CD7-469A-BDE6-1111FEC65632}">
      <dgm:prSet/>
      <dgm:spPr/>
      <dgm:t>
        <a:bodyPr/>
        <a:lstStyle/>
        <a:p>
          <a:endParaRPr lang="en-US"/>
        </a:p>
      </dgm:t>
    </dgm:pt>
    <dgm:pt modelId="{2D2B3ACC-1550-48F4-9B5E-308BC6597275}" type="sibTrans" cxnId="{2650FF3C-2CD7-469A-BDE6-1111FEC65632}">
      <dgm:prSet/>
      <dgm:spPr/>
      <dgm:t>
        <a:bodyPr/>
        <a:lstStyle/>
        <a:p>
          <a:endParaRPr lang="en-US"/>
        </a:p>
      </dgm:t>
    </dgm:pt>
    <dgm:pt modelId="{D28E870A-C1C6-4C52-8A91-1932D5998194}">
      <dgm:prSet/>
      <dgm:spPr/>
      <dgm:t>
        <a:bodyPr/>
        <a:lstStyle/>
        <a:p>
          <a:r>
            <a:rPr lang="en-US" dirty="0"/>
            <a:t>Modeling flexibility </a:t>
          </a:r>
        </a:p>
      </dgm:t>
    </dgm:pt>
    <dgm:pt modelId="{18A1B0D0-E5F3-4FCC-98D4-C5DD4576AE48}" type="parTrans" cxnId="{B0A5674C-9155-4147-B55A-5066BAEBA371}">
      <dgm:prSet/>
      <dgm:spPr/>
      <dgm:t>
        <a:bodyPr/>
        <a:lstStyle/>
        <a:p>
          <a:endParaRPr lang="en-US"/>
        </a:p>
      </dgm:t>
    </dgm:pt>
    <dgm:pt modelId="{77B44665-BE3F-41B9-86C6-2E18C6D03536}" type="sibTrans" cxnId="{B0A5674C-9155-4147-B55A-5066BAEBA371}">
      <dgm:prSet/>
      <dgm:spPr/>
      <dgm:t>
        <a:bodyPr/>
        <a:lstStyle/>
        <a:p>
          <a:endParaRPr lang="en-US"/>
        </a:p>
      </dgm:t>
    </dgm:pt>
    <dgm:pt modelId="{61022590-079C-400F-99CA-CFAA88BB118C}" type="pres">
      <dgm:prSet presAssocID="{A98B9902-008E-4C4E-90C6-7CF07E091706}" presName="root" presStyleCnt="0">
        <dgm:presLayoutVars>
          <dgm:dir/>
          <dgm:resizeHandles val="exact"/>
        </dgm:presLayoutVars>
      </dgm:prSet>
      <dgm:spPr/>
    </dgm:pt>
    <dgm:pt modelId="{46971A5C-E7E7-47A9-999A-9766975E0D5D}" type="pres">
      <dgm:prSet presAssocID="{D026EBE6-EAAB-405A-8BC7-7A89A4154C4B}" presName="compNode" presStyleCnt="0"/>
      <dgm:spPr/>
    </dgm:pt>
    <dgm:pt modelId="{09B53831-82F2-49F9-B78D-0ED0ACE8522C}" type="pres">
      <dgm:prSet presAssocID="{D026EBE6-EAAB-405A-8BC7-7A89A4154C4B}" presName="bgRect" presStyleLbl="bgShp" presStyleIdx="0" presStyleCnt="3"/>
      <dgm:spPr/>
    </dgm:pt>
    <dgm:pt modelId="{11E4C410-4AF7-412A-9141-1AFB5805F79A}" type="pres">
      <dgm:prSet presAssocID="{D026EBE6-EAAB-405A-8BC7-7A89A4154C4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D300F8E5-ADFA-4F40-9BC6-8121AF939005}" type="pres">
      <dgm:prSet presAssocID="{D026EBE6-EAAB-405A-8BC7-7A89A4154C4B}" presName="spaceRect" presStyleCnt="0"/>
      <dgm:spPr/>
    </dgm:pt>
    <dgm:pt modelId="{DE13F442-3CF4-4D93-9DB3-20131E153F0D}" type="pres">
      <dgm:prSet presAssocID="{D026EBE6-EAAB-405A-8BC7-7A89A4154C4B}" presName="parTx" presStyleLbl="revTx" presStyleIdx="0" presStyleCnt="3">
        <dgm:presLayoutVars>
          <dgm:chMax val="0"/>
          <dgm:chPref val="0"/>
        </dgm:presLayoutVars>
      </dgm:prSet>
      <dgm:spPr/>
    </dgm:pt>
    <dgm:pt modelId="{EE90DFC3-2CAF-4A2E-994C-0BAE47BBD328}" type="pres">
      <dgm:prSet presAssocID="{C5F075AB-CDF4-4F81-ADC5-8BA825E57D94}" presName="sibTrans" presStyleCnt="0"/>
      <dgm:spPr/>
    </dgm:pt>
    <dgm:pt modelId="{1D26D98C-8F75-4FC2-8AA1-5B5C1E28B177}" type="pres">
      <dgm:prSet presAssocID="{F5D0EB20-2C66-4859-A2FB-F8D1CB0AF573}" presName="compNode" presStyleCnt="0"/>
      <dgm:spPr/>
    </dgm:pt>
    <dgm:pt modelId="{AECF1E83-F771-470B-9097-CC98FDCB7316}" type="pres">
      <dgm:prSet presAssocID="{F5D0EB20-2C66-4859-A2FB-F8D1CB0AF573}" presName="bgRect" presStyleLbl="bgShp" presStyleIdx="1" presStyleCnt="3"/>
      <dgm:spPr/>
    </dgm:pt>
    <dgm:pt modelId="{35B70714-765E-4A90-8FDD-3CF02B878D49}" type="pres">
      <dgm:prSet presAssocID="{F5D0EB20-2C66-4859-A2FB-F8D1CB0AF57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014FA668-4B28-4D2B-A153-183BBFB1399B}" type="pres">
      <dgm:prSet presAssocID="{F5D0EB20-2C66-4859-A2FB-F8D1CB0AF573}" presName="spaceRect" presStyleCnt="0"/>
      <dgm:spPr/>
    </dgm:pt>
    <dgm:pt modelId="{B1F5F48F-A0C7-4491-B0A1-AB980A3290B9}" type="pres">
      <dgm:prSet presAssocID="{F5D0EB20-2C66-4859-A2FB-F8D1CB0AF573}" presName="parTx" presStyleLbl="revTx" presStyleIdx="1" presStyleCnt="3">
        <dgm:presLayoutVars>
          <dgm:chMax val="0"/>
          <dgm:chPref val="0"/>
        </dgm:presLayoutVars>
      </dgm:prSet>
      <dgm:spPr/>
    </dgm:pt>
    <dgm:pt modelId="{F6B836D7-03B2-438D-931C-46F171B8F945}" type="pres">
      <dgm:prSet presAssocID="{2D2B3ACC-1550-48F4-9B5E-308BC6597275}" presName="sibTrans" presStyleCnt="0"/>
      <dgm:spPr/>
    </dgm:pt>
    <dgm:pt modelId="{2825618B-B886-498E-B511-534AB0865979}" type="pres">
      <dgm:prSet presAssocID="{D28E870A-C1C6-4C52-8A91-1932D5998194}" presName="compNode" presStyleCnt="0"/>
      <dgm:spPr/>
    </dgm:pt>
    <dgm:pt modelId="{0A75B332-4D57-45ED-A3EE-BD1A12771B04}" type="pres">
      <dgm:prSet presAssocID="{D28E870A-C1C6-4C52-8A91-1932D5998194}" presName="bgRect" presStyleLbl="bgShp" presStyleIdx="2" presStyleCnt="3"/>
      <dgm:spPr/>
    </dgm:pt>
    <dgm:pt modelId="{98C30337-BB2C-4E03-B3CE-9F7C35B4E0C5}" type="pres">
      <dgm:prSet presAssocID="{D28E870A-C1C6-4C52-8A91-1932D599819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atistics"/>
        </a:ext>
      </dgm:extLst>
    </dgm:pt>
    <dgm:pt modelId="{C1453730-3336-438E-8D89-BF2B516C7336}" type="pres">
      <dgm:prSet presAssocID="{D28E870A-C1C6-4C52-8A91-1932D5998194}" presName="spaceRect" presStyleCnt="0"/>
      <dgm:spPr/>
    </dgm:pt>
    <dgm:pt modelId="{83DDC009-7B70-4136-B093-799995454AF3}" type="pres">
      <dgm:prSet presAssocID="{D28E870A-C1C6-4C52-8A91-1932D5998194}" presName="parTx" presStyleLbl="revTx" presStyleIdx="2" presStyleCnt="3">
        <dgm:presLayoutVars>
          <dgm:chMax val="0"/>
          <dgm:chPref val="0"/>
        </dgm:presLayoutVars>
      </dgm:prSet>
      <dgm:spPr/>
    </dgm:pt>
  </dgm:ptLst>
  <dgm:cxnLst>
    <dgm:cxn modelId="{228B4C38-FF8A-4249-A209-03B3C6C4A370}" srcId="{A98B9902-008E-4C4E-90C6-7CF07E091706}" destId="{D026EBE6-EAAB-405A-8BC7-7A89A4154C4B}" srcOrd="0" destOrd="0" parTransId="{BC69164A-CBC7-4465-98F7-DD9970FF13B0}" sibTransId="{C5F075AB-CDF4-4F81-ADC5-8BA825E57D94}"/>
    <dgm:cxn modelId="{2650FF3C-2CD7-469A-BDE6-1111FEC65632}" srcId="{A98B9902-008E-4C4E-90C6-7CF07E091706}" destId="{F5D0EB20-2C66-4859-A2FB-F8D1CB0AF573}" srcOrd="1" destOrd="0" parTransId="{C1A78D7B-17D1-4AC2-8DE8-522AF21B3E6F}" sibTransId="{2D2B3ACC-1550-48F4-9B5E-308BC6597275}"/>
    <dgm:cxn modelId="{B0A5674C-9155-4147-B55A-5066BAEBA371}" srcId="{A98B9902-008E-4C4E-90C6-7CF07E091706}" destId="{D28E870A-C1C6-4C52-8A91-1932D5998194}" srcOrd="2" destOrd="0" parTransId="{18A1B0D0-E5F3-4FCC-98D4-C5DD4576AE48}" sibTransId="{77B44665-BE3F-41B9-86C6-2E18C6D03536}"/>
    <dgm:cxn modelId="{0FF7747B-35D0-47B1-8D90-D78D63426BBF}" type="presOf" srcId="{F5D0EB20-2C66-4859-A2FB-F8D1CB0AF573}" destId="{B1F5F48F-A0C7-4491-B0A1-AB980A3290B9}" srcOrd="0" destOrd="0" presId="urn:microsoft.com/office/officeart/2018/2/layout/IconVerticalSolidList"/>
    <dgm:cxn modelId="{45BED291-C997-46C8-A011-6F4310D4A21A}" type="presOf" srcId="{A98B9902-008E-4C4E-90C6-7CF07E091706}" destId="{61022590-079C-400F-99CA-CFAA88BB118C}" srcOrd="0" destOrd="0" presId="urn:microsoft.com/office/officeart/2018/2/layout/IconVerticalSolidList"/>
    <dgm:cxn modelId="{83B368EE-774D-493C-A712-63F34E17532D}" type="presOf" srcId="{D026EBE6-EAAB-405A-8BC7-7A89A4154C4B}" destId="{DE13F442-3CF4-4D93-9DB3-20131E153F0D}" srcOrd="0" destOrd="0" presId="urn:microsoft.com/office/officeart/2018/2/layout/IconVerticalSolidList"/>
    <dgm:cxn modelId="{24556EF3-22DA-48BF-BD1E-C28790F79171}" type="presOf" srcId="{D28E870A-C1C6-4C52-8A91-1932D5998194}" destId="{83DDC009-7B70-4136-B093-799995454AF3}" srcOrd="0" destOrd="0" presId="urn:microsoft.com/office/officeart/2018/2/layout/IconVerticalSolidList"/>
    <dgm:cxn modelId="{3AD42009-D000-47FE-B3CA-13D0B5783ACD}" type="presParOf" srcId="{61022590-079C-400F-99CA-CFAA88BB118C}" destId="{46971A5C-E7E7-47A9-999A-9766975E0D5D}" srcOrd="0" destOrd="0" presId="urn:microsoft.com/office/officeart/2018/2/layout/IconVerticalSolidList"/>
    <dgm:cxn modelId="{5DA00A34-7B50-4B15-A73D-18F835EA3395}" type="presParOf" srcId="{46971A5C-E7E7-47A9-999A-9766975E0D5D}" destId="{09B53831-82F2-49F9-B78D-0ED0ACE8522C}" srcOrd="0" destOrd="0" presId="urn:microsoft.com/office/officeart/2018/2/layout/IconVerticalSolidList"/>
    <dgm:cxn modelId="{4192FFB1-F223-4B54-B629-2D60D6779DD8}" type="presParOf" srcId="{46971A5C-E7E7-47A9-999A-9766975E0D5D}" destId="{11E4C410-4AF7-412A-9141-1AFB5805F79A}" srcOrd="1" destOrd="0" presId="urn:microsoft.com/office/officeart/2018/2/layout/IconVerticalSolidList"/>
    <dgm:cxn modelId="{4F85DB6E-FB73-4EAC-84D9-D94D5B0EA463}" type="presParOf" srcId="{46971A5C-E7E7-47A9-999A-9766975E0D5D}" destId="{D300F8E5-ADFA-4F40-9BC6-8121AF939005}" srcOrd="2" destOrd="0" presId="urn:microsoft.com/office/officeart/2018/2/layout/IconVerticalSolidList"/>
    <dgm:cxn modelId="{14765D9F-DAA8-40EC-BEB1-D75B70734C3F}" type="presParOf" srcId="{46971A5C-E7E7-47A9-999A-9766975E0D5D}" destId="{DE13F442-3CF4-4D93-9DB3-20131E153F0D}" srcOrd="3" destOrd="0" presId="urn:microsoft.com/office/officeart/2018/2/layout/IconVerticalSolidList"/>
    <dgm:cxn modelId="{1BE5025F-4D61-4233-90AC-3873D6720067}" type="presParOf" srcId="{61022590-079C-400F-99CA-CFAA88BB118C}" destId="{EE90DFC3-2CAF-4A2E-994C-0BAE47BBD328}" srcOrd="1" destOrd="0" presId="urn:microsoft.com/office/officeart/2018/2/layout/IconVerticalSolidList"/>
    <dgm:cxn modelId="{4138B3E9-5683-4F07-BFA1-845AF7CBE9B6}" type="presParOf" srcId="{61022590-079C-400F-99CA-CFAA88BB118C}" destId="{1D26D98C-8F75-4FC2-8AA1-5B5C1E28B177}" srcOrd="2" destOrd="0" presId="urn:microsoft.com/office/officeart/2018/2/layout/IconVerticalSolidList"/>
    <dgm:cxn modelId="{8CFC2E02-687E-4683-81B1-B3A83A135A92}" type="presParOf" srcId="{1D26D98C-8F75-4FC2-8AA1-5B5C1E28B177}" destId="{AECF1E83-F771-470B-9097-CC98FDCB7316}" srcOrd="0" destOrd="0" presId="urn:microsoft.com/office/officeart/2018/2/layout/IconVerticalSolidList"/>
    <dgm:cxn modelId="{1E2AE60F-2A5E-4FC5-9DE3-2E5491B32E03}" type="presParOf" srcId="{1D26D98C-8F75-4FC2-8AA1-5B5C1E28B177}" destId="{35B70714-765E-4A90-8FDD-3CF02B878D49}" srcOrd="1" destOrd="0" presId="urn:microsoft.com/office/officeart/2018/2/layout/IconVerticalSolidList"/>
    <dgm:cxn modelId="{F46E5FB7-043D-47A0-901E-C98FF56B104D}" type="presParOf" srcId="{1D26D98C-8F75-4FC2-8AA1-5B5C1E28B177}" destId="{014FA668-4B28-4D2B-A153-183BBFB1399B}" srcOrd="2" destOrd="0" presId="urn:microsoft.com/office/officeart/2018/2/layout/IconVerticalSolidList"/>
    <dgm:cxn modelId="{95B8FC40-5458-45A7-835A-8C598D19CFE2}" type="presParOf" srcId="{1D26D98C-8F75-4FC2-8AA1-5B5C1E28B177}" destId="{B1F5F48F-A0C7-4491-B0A1-AB980A3290B9}" srcOrd="3" destOrd="0" presId="urn:microsoft.com/office/officeart/2018/2/layout/IconVerticalSolidList"/>
    <dgm:cxn modelId="{E5D13D24-992D-4A80-98B8-B0293DBBB650}" type="presParOf" srcId="{61022590-079C-400F-99CA-CFAA88BB118C}" destId="{F6B836D7-03B2-438D-931C-46F171B8F945}" srcOrd="3" destOrd="0" presId="urn:microsoft.com/office/officeart/2018/2/layout/IconVerticalSolidList"/>
    <dgm:cxn modelId="{D7A12F85-07F8-4EE8-99CC-E5C2D846AD18}" type="presParOf" srcId="{61022590-079C-400F-99CA-CFAA88BB118C}" destId="{2825618B-B886-498E-B511-534AB0865979}" srcOrd="4" destOrd="0" presId="urn:microsoft.com/office/officeart/2018/2/layout/IconVerticalSolidList"/>
    <dgm:cxn modelId="{424C41E1-7985-4CC6-8411-4E937FDF5CAB}" type="presParOf" srcId="{2825618B-B886-498E-B511-534AB0865979}" destId="{0A75B332-4D57-45ED-A3EE-BD1A12771B04}" srcOrd="0" destOrd="0" presId="urn:microsoft.com/office/officeart/2018/2/layout/IconVerticalSolidList"/>
    <dgm:cxn modelId="{05AD6948-B4AC-486E-B288-A2EB3D0AFAC2}" type="presParOf" srcId="{2825618B-B886-498E-B511-534AB0865979}" destId="{98C30337-BB2C-4E03-B3CE-9F7C35B4E0C5}" srcOrd="1" destOrd="0" presId="urn:microsoft.com/office/officeart/2018/2/layout/IconVerticalSolidList"/>
    <dgm:cxn modelId="{FA9724E1-1CEC-4D77-A0FD-23CB0DA5589A}" type="presParOf" srcId="{2825618B-B886-498E-B511-534AB0865979}" destId="{C1453730-3336-438E-8D89-BF2B516C7336}" srcOrd="2" destOrd="0" presId="urn:microsoft.com/office/officeart/2018/2/layout/IconVerticalSolidList"/>
    <dgm:cxn modelId="{38FBDA9D-19F2-4CE1-A0A4-141AE88A8F80}" type="presParOf" srcId="{2825618B-B886-498E-B511-534AB0865979}" destId="{83DDC009-7B70-4136-B093-799995454AF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17B0E7-681C-4113-9579-7EA5EB746954}" type="doc">
      <dgm:prSet loTypeId="urn:microsoft.com/office/officeart/2005/8/layout/process2" loCatId="process" qsTypeId="urn:microsoft.com/office/officeart/2005/8/quickstyle/simple1" qsCatId="simple" csTypeId="urn:microsoft.com/office/officeart/2005/8/colors/accent1_2" csCatId="accent1" phldr="1"/>
      <dgm:spPr/>
    </dgm:pt>
    <dgm:pt modelId="{486E3C03-FACE-4F67-8FD3-D5C4671D3225}">
      <dgm:prSet phldrT="[Text]"/>
      <dgm:spPr>
        <a:solidFill>
          <a:schemeClr val="accent1">
            <a:lumMod val="75000"/>
          </a:schemeClr>
        </a:solidFill>
      </dgm:spPr>
      <dgm:t>
        <a:bodyPr/>
        <a:lstStyle/>
        <a:p>
          <a:r>
            <a:rPr lang="en-GB" dirty="0">
              <a:latin typeface="Calibri Light" panose="020F0302020204030204" pitchFamily="34" charset="0"/>
              <a:cs typeface="Calibri Light" panose="020F0302020204030204" pitchFamily="34" charset="0"/>
            </a:rPr>
            <a:t>Framing the question </a:t>
          </a:r>
        </a:p>
      </dgm:t>
    </dgm:pt>
    <dgm:pt modelId="{404EC8BD-86B9-4370-B548-A4BB01F6DBDF}" type="parTrans" cxnId="{7C13AA4A-E632-461C-8C2B-C420F21FC8DE}">
      <dgm:prSet/>
      <dgm:spPr/>
      <dgm:t>
        <a:bodyPr/>
        <a:lstStyle/>
        <a:p>
          <a:endParaRPr lang="en-GB">
            <a:latin typeface="Calibri Light" panose="020F0302020204030204" pitchFamily="34" charset="0"/>
            <a:cs typeface="Calibri Light" panose="020F0302020204030204" pitchFamily="34" charset="0"/>
          </a:endParaRPr>
        </a:p>
      </dgm:t>
    </dgm:pt>
    <dgm:pt modelId="{BCF93642-9119-4ADC-A1F7-6661EBED08BC}" type="sibTrans" cxnId="{7C13AA4A-E632-461C-8C2B-C420F21FC8DE}">
      <dgm:prSet/>
      <dgm:spPr>
        <a:solidFill>
          <a:schemeClr val="accent5">
            <a:lumMod val="40000"/>
            <a:lumOff val="60000"/>
          </a:schemeClr>
        </a:solidFill>
      </dgm:spPr>
      <dgm:t>
        <a:bodyPr/>
        <a:lstStyle/>
        <a:p>
          <a:endParaRPr lang="en-GB">
            <a:latin typeface="Calibri Light" panose="020F0302020204030204" pitchFamily="34" charset="0"/>
            <a:cs typeface="Calibri Light" panose="020F0302020204030204" pitchFamily="34" charset="0"/>
          </a:endParaRPr>
        </a:p>
      </dgm:t>
    </dgm:pt>
    <dgm:pt modelId="{E5B357D0-5536-4300-9503-5BC823B14B31}">
      <dgm:prSet phldrT="[Text]"/>
      <dgm:spPr>
        <a:solidFill>
          <a:schemeClr val="accent1">
            <a:lumMod val="75000"/>
          </a:schemeClr>
        </a:solidFill>
      </dgm:spPr>
      <dgm:t>
        <a:bodyPr/>
        <a:lstStyle/>
        <a:p>
          <a:r>
            <a:rPr lang="en-GB" dirty="0">
              <a:latin typeface="Calibri Light" panose="020F0302020204030204" pitchFamily="34" charset="0"/>
              <a:cs typeface="Calibri Light" panose="020F0302020204030204" pitchFamily="34" charset="0"/>
            </a:rPr>
            <a:t>Implementing the Model</a:t>
          </a:r>
        </a:p>
      </dgm:t>
    </dgm:pt>
    <dgm:pt modelId="{C988A0CE-16B4-41A3-AF3A-2E53E311FB8B}" type="parTrans" cxnId="{10E897E6-99A8-4AB1-A398-1546BDE2BD6D}">
      <dgm:prSet/>
      <dgm:spPr/>
      <dgm:t>
        <a:bodyPr/>
        <a:lstStyle/>
        <a:p>
          <a:endParaRPr lang="en-GB">
            <a:latin typeface="Calibri Light" panose="020F0302020204030204" pitchFamily="34" charset="0"/>
            <a:cs typeface="Calibri Light" panose="020F0302020204030204" pitchFamily="34" charset="0"/>
          </a:endParaRPr>
        </a:p>
      </dgm:t>
    </dgm:pt>
    <dgm:pt modelId="{D5C60D98-9566-4CE7-818C-2D8871319DEA}" type="sibTrans" cxnId="{10E897E6-99A8-4AB1-A398-1546BDE2BD6D}">
      <dgm:prSet/>
      <dgm:spPr>
        <a:solidFill>
          <a:schemeClr val="accent5">
            <a:lumMod val="40000"/>
            <a:lumOff val="60000"/>
          </a:schemeClr>
        </a:solidFill>
      </dgm:spPr>
      <dgm:t>
        <a:bodyPr/>
        <a:lstStyle/>
        <a:p>
          <a:endParaRPr lang="en-GB">
            <a:latin typeface="Calibri Light" panose="020F0302020204030204" pitchFamily="34" charset="0"/>
            <a:cs typeface="Calibri Light" panose="020F0302020204030204" pitchFamily="34" charset="0"/>
          </a:endParaRPr>
        </a:p>
      </dgm:t>
    </dgm:pt>
    <dgm:pt modelId="{2E4E6B62-9DC3-4AC1-8F58-7E448C7E1F42}">
      <dgm:prSet phldrT="[Text]"/>
      <dgm:spPr>
        <a:solidFill>
          <a:schemeClr val="accent1">
            <a:lumMod val="75000"/>
          </a:schemeClr>
        </a:solidFill>
      </dgm:spPr>
      <dgm:t>
        <a:bodyPr/>
        <a:lstStyle/>
        <a:p>
          <a:r>
            <a:rPr lang="en-GB" dirty="0">
              <a:latin typeface="Calibri Light" panose="020F0302020204030204" pitchFamily="34" charset="0"/>
              <a:cs typeface="Calibri Light" panose="020F0302020204030204" pitchFamily="34" charset="0"/>
            </a:rPr>
            <a:t>Model Testing </a:t>
          </a:r>
        </a:p>
      </dgm:t>
    </dgm:pt>
    <dgm:pt modelId="{C8DD9324-A53E-4510-BDAD-201359236DC1}" type="parTrans" cxnId="{BDCBC3F2-1611-42FC-866C-EE612D4A8A1B}">
      <dgm:prSet/>
      <dgm:spPr/>
      <dgm:t>
        <a:bodyPr/>
        <a:lstStyle/>
        <a:p>
          <a:endParaRPr lang="en-GB">
            <a:latin typeface="Calibri Light" panose="020F0302020204030204" pitchFamily="34" charset="0"/>
            <a:cs typeface="Calibri Light" panose="020F0302020204030204" pitchFamily="34" charset="0"/>
          </a:endParaRPr>
        </a:p>
      </dgm:t>
    </dgm:pt>
    <dgm:pt modelId="{17DD3D2C-B501-4E42-BD65-620B11EAE3DB}" type="sibTrans" cxnId="{BDCBC3F2-1611-42FC-866C-EE612D4A8A1B}">
      <dgm:prSet/>
      <dgm:spPr/>
      <dgm:t>
        <a:bodyPr/>
        <a:lstStyle/>
        <a:p>
          <a:endParaRPr lang="en-GB">
            <a:latin typeface="Calibri Light" panose="020F0302020204030204" pitchFamily="34" charset="0"/>
            <a:cs typeface="Calibri Light" panose="020F0302020204030204" pitchFamily="34" charset="0"/>
          </a:endParaRPr>
        </a:p>
      </dgm:t>
    </dgm:pt>
    <dgm:pt modelId="{73685E11-F41E-47FD-AB97-76D0D9DF1BA2}" type="pres">
      <dgm:prSet presAssocID="{3D17B0E7-681C-4113-9579-7EA5EB746954}" presName="linearFlow" presStyleCnt="0">
        <dgm:presLayoutVars>
          <dgm:resizeHandles val="exact"/>
        </dgm:presLayoutVars>
      </dgm:prSet>
      <dgm:spPr/>
    </dgm:pt>
    <dgm:pt modelId="{BA420320-A92E-4DBD-9760-CB4767476B9F}" type="pres">
      <dgm:prSet presAssocID="{486E3C03-FACE-4F67-8FD3-D5C4671D3225}" presName="node" presStyleLbl="node1" presStyleIdx="0" presStyleCnt="3">
        <dgm:presLayoutVars>
          <dgm:bulletEnabled val="1"/>
        </dgm:presLayoutVars>
      </dgm:prSet>
      <dgm:spPr/>
    </dgm:pt>
    <dgm:pt modelId="{07607AF7-D2DA-430D-B44B-619E4E97A0B7}" type="pres">
      <dgm:prSet presAssocID="{BCF93642-9119-4ADC-A1F7-6661EBED08BC}" presName="sibTrans" presStyleLbl="sibTrans2D1" presStyleIdx="0" presStyleCnt="2"/>
      <dgm:spPr/>
    </dgm:pt>
    <dgm:pt modelId="{54DA85E0-D46E-40D4-A7E1-66EAE312E75A}" type="pres">
      <dgm:prSet presAssocID="{BCF93642-9119-4ADC-A1F7-6661EBED08BC}" presName="connectorText" presStyleLbl="sibTrans2D1" presStyleIdx="0" presStyleCnt="2"/>
      <dgm:spPr/>
    </dgm:pt>
    <dgm:pt modelId="{57408A4F-D5DF-48AF-9320-6BCEC3CF9CD2}" type="pres">
      <dgm:prSet presAssocID="{E5B357D0-5536-4300-9503-5BC823B14B31}" presName="node" presStyleLbl="node1" presStyleIdx="1" presStyleCnt="3">
        <dgm:presLayoutVars>
          <dgm:bulletEnabled val="1"/>
        </dgm:presLayoutVars>
      </dgm:prSet>
      <dgm:spPr/>
    </dgm:pt>
    <dgm:pt modelId="{29456D9C-C024-4C98-B54A-655ABCE945B8}" type="pres">
      <dgm:prSet presAssocID="{D5C60D98-9566-4CE7-818C-2D8871319DEA}" presName="sibTrans" presStyleLbl="sibTrans2D1" presStyleIdx="1" presStyleCnt="2"/>
      <dgm:spPr/>
    </dgm:pt>
    <dgm:pt modelId="{20CF8733-4E18-4BF4-9155-7B837E5086D4}" type="pres">
      <dgm:prSet presAssocID="{D5C60D98-9566-4CE7-818C-2D8871319DEA}" presName="connectorText" presStyleLbl="sibTrans2D1" presStyleIdx="1" presStyleCnt="2"/>
      <dgm:spPr/>
    </dgm:pt>
    <dgm:pt modelId="{88DC9ADA-C28D-48EC-8D39-4B616125A958}" type="pres">
      <dgm:prSet presAssocID="{2E4E6B62-9DC3-4AC1-8F58-7E448C7E1F42}" presName="node" presStyleLbl="node1" presStyleIdx="2" presStyleCnt="3">
        <dgm:presLayoutVars>
          <dgm:bulletEnabled val="1"/>
        </dgm:presLayoutVars>
      </dgm:prSet>
      <dgm:spPr/>
    </dgm:pt>
  </dgm:ptLst>
  <dgm:cxnLst>
    <dgm:cxn modelId="{6BFB9223-CA64-47B0-BD79-4FC3AA09B448}" type="presOf" srcId="{D5C60D98-9566-4CE7-818C-2D8871319DEA}" destId="{20CF8733-4E18-4BF4-9155-7B837E5086D4}" srcOrd="1" destOrd="0" presId="urn:microsoft.com/office/officeart/2005/8/layout/process2"/>
    <dgm:cxn modelId="{7C13AA4A-E632-461C-8C2B-C420F21FC8DE}" srcId="{3D17B0E7-681C-4113-9579-7EA5EB746954}" destId="{486E3C03-FACE-4F67-8FD3-D5C4671D3225}" srcOrd="0" destOrd="0" parTransId="{404EC8BD-86B9-4370-B548-A4BB01F6DBDF}" sibTransId="{BCF93642-9119-4ADC-A1F7-6661EBED08BC}"/>
    <dgm:cxn modelId="{5D32DF6B-4A9C-4D9C-9C55-73D67EAF6DC3}" type="presOf" srcId="{BCF93642-9119-4ADC-A1F7-6661EBED08BC}" destId="{07607AF7-D2DA-430D-B44B-619E4E97A0B7}" srcOrd="0" destOrd="0" presId="urn:microsoft.com/office/officeart/2005/8/layout/process2"/>
    <dgm:cxn modelId="{66C0356E-E891-496E-9BAA-52E9B13D0A25}" type="presOf" srcId="{BCF93642-9119-4ADC-A1F7-6661EBED08BC}" destId="{54DA85E0-D46E-40D4-A7E1-66EAE312E75A}" srcOrd="1" destOrd="0" presId="urn:microsoft.com/office/officeart/2005/8/layout/process2"/>
    <dgm:cxn modelId="{8FDDA057-B8C4-46C1-99E4-7DEA2F1E8E70}" type="presOf" srcId="{3D17B0E7-681C-4113-9579-7EA5EB746954}" destId="{73685E11-F41E-47FD-AB97-76D0D9DF1BA2}" srcOrd="0" destOrd="0" presId="urn:microsoft.com/office/officeart/2005/8/layout/process2"/>
    <dgm:cxn modelId="{16B7EFA6-5CED-499A-88A8-AC6833172DCF}" type="presOf" srcId="{E5B357D0-5536-4300-9503-5BC823B14B31}" destId="{57408A4F-D5DF-48AF-9320-6BCEC3CF9CD2}" srcOrd="0" destOrd="0" presId="urn:microsoft.com/office/officeart/2005/8/layout/process2"/>
    <dgm:cxn modelId="{C15F22A9-CE9C-4F53-804B-D66A93200986}" type="presOf" srcId="{2E4E6B62-9DC3-4AC1-8F58-7E448C7E1F42}" destId="{88DC9ADA-C28D-48EC-8D39-4B616125A958}" srcOrd="0" destOrd="0" presId="urn:microsoft.com/office/officeart/2005/8/layout/process2"/>
    <dgm:cxn modelId="{6FCB05B5-AFB4-4859-848C-DF771F2DDF36}" type="presOf" srcId="{486E3C03-FACE-4F67-8FD3-D5C4671D3225}" destId="{BA420320-A92E-4DBD-9760-CB4767476B9F}" srcOrd="0" destOrd="0" presId="urn:microsoft.com/office/officeart/2005/8/layout/process2"/>
    <dgm:cxn modelId="{C33048CA-9481-44A1-A29F-9FB1D9066E23}" type="presOf" srcId="{D5C60D98-9566-4CE7-818C-2D8871319DEA}" destId="{29456D9C-C024-4C98-B54A-655ABCE945B8}" srcOrd="0" destOrd="0" presId="urn:microsoft.com/office/officeart/2005/8/layout/process2"/>
    <dgm:cxn modelId="{10E897E6-99A8-4AB1-A398-1546BDE2BD6D}" srcId="{3D17B0E7-681C-4113-9579-7EA5EB746954}" destId="{E5B357D0-5536-4300-9503-5BC823B14B31}" srcOrd="1" destOrd="0" parTransId="{C988A0CE-16B4-41A3-AF3A-2E53E311FB8B}" sibTransId="{D5C60D98-9566-4CE7-818C-2D8871319DEA}"/>
    <dgm:cxn modelId="{BDCBC3F2-1611-42FC-866C-EE612D4A8A1B}" srcId="{3D17B0E7-681C-4113-9579-7EA5EB746954}" destId="{2E4E6B62-9DC3-4AC1-8F58-7E448C7E1F42}" srcOrd="2" destOrd="0" parTransId="{C8DD9324-A53E-4510-BDAD-201359236DC1}" sibTransId="{17DD3D2C-B501-4E42-BD65-620B11EAE3DB}"/>
    <dgm:cxn modelId="{4C297C8B-5E9F-4C78-87C1-569671084E20}" type="presParOf" srcId="{73685E11-F41E-47FD-AB97-76D0D9DF1BA2}" destId="{BA420320-A92E-4DBD-9760-CB4767476B9F}" srcOrd="0" destOrd="0" presId="urn:microsoft.com/office/officeart/2005/8/layout/process2"/>
    <dgm:cxn modelId="{5EB3238F-5D39-4D3F-A622-3E23A6246A6A}" type="presParOf" srcId="{73685E11-F41E-47FD-AB97-76D0D9DF1BA2}" destId="{07607AF7-D2DA-430D-B44B-619E4E97A0B7}" srcOrd="1" destOrd="0" presId="urn:microsoft.com/office/officeart/2005/8/layout/process2"/>
    <dgm:cxn modelId="{BE524DA3-6AF4-466D-B669-FC91834DD060}" type="presParOf" srcId="{07607AF7-D2DA-430D-B44B-619E4E97A0B7}" destId="{54DA85E0-D46E-40D4-A7E1-66EAE312E75A}" srcOrd="0" destOrd="0" presId="urn:microsoft.com/office/officeart/2005/8/layout/process2"/>
    <dgm:cxn modelId="{9F685473-4CF6-4124-ABF7-7B49AFE09321}" type="presParOf" srcId="{73685E11-F41E-47FD-AB97-76D0D9DF1BA2}" destId="{57408A4F-D5DF-48AF-9320-6BCEC3CF9CD2}" srcOrd="2" destOrd="0" presId="urn:microsoft.com/office/officeart/2005/8/layout/process2"/>
    <dgm:cxn modelId="{BA70CD4F-0829-48A5-A44D-32F05DF4DE9D}" type="presParOf" srcId="{73685E11-F41E-47FD-AB97-76D0D9DF1BA2}" destId="{29456D9C-C024-4C98-B54A-655ABCE945B8}" srcOrd="3" destOrd="0" presId="urn:microsoft.com/office/officeart/2005/8/layout/process2"/>
    <dgm:cxn modelId="{16AEF0A7-5AD6-41B2-A3EF-366744CF0AEC}" type="presParOf" srcId="{29456D9C-C024-4C98-B54A-655ABCE945B8}" destId="{20CF8733-4E18-4BF4-9155-7B837E5086D4}" srcOrd="0" destOrd="0" presId="urn:microsoft.com/office/officeart/2005/8/layout/process2"/>
    <dgm:cxn modelId="{0A9090C0-326D-44B7-9F81-2428A814481B}" type="presParOf" srcId="{73685E11-F41E-47FD-AB97-76D0D9DF1BA2}" destId="{88DC9ADA-C28D-48EC-8D39-4B616125A958}"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5608E1-0C8D-384C-BA39-01ED4D9EDE20}" type="doc">
      <dgm:prSet loTypeId="urn:microsoft.com/office/officeart/2005/8/layout/process2" loCatId="" qsTypeId="urn:microsoft.com/office/officeart/2005/8/quickstyle/simple1" qsCatId="simple" csTypeId="urn:microsoft.com/office/officeart/2005/8/colors/accent1_2" csCatId="accent1" phldr="1"/>
      <dgm:spPr/>
    </dgm:pt>
    <dgm:pt modelId="{EE3B5770-DE9C-CA4F-9BC0-92678F855382}">
      <dgm:prSet phldrT="[Text]"/>
      <dgm:spPr/>
      <dgm:t>
        <a:bodyPr/>
        <a:lstStyle/>
        <a:p>
          <a:r>
            <a:rPr lang="en-GB" dirty="0"/>
            <a:t>1. Define the goal</a:t>
          </a:r>
        </a:p>
      </dgm:t>
    </dgm:pt>
    <dgm:pt modelId="{3640FBD5-A36C-0D45-A991-4FE5038617F7}" type="parTrans" cxnId="{9B2C84BF-0F4C-7842-90E7-15EAAA232821}">
      <dgm:prSet/>
      <dgm:spPr/>
      <dgm:t>
        <a:bodyPr/>
        <a:lstStyle/>
        <a:p>
          <a:endParaRPr lang="en-GB"/>
        </a:p>
      </dgm:t>
    </dgm:pt>
    <dgm:pt modelId="{6B489C22-0DF1-DA44-AEA6-7CDDB2181EB9}" type="sibTrans" cxnId="{9B2C84BF-0F4C-7842-90E7-15EAAA232821}">
      <dgm:prSet/>
      <dgm:spPr/>
      <dgm:t>
        <a:bodyPr/>
        <a:lstStyle/>
        <a:p>
          <a:endParaRPr lang="en-GB"/>
        </a:p>
      </dgm:t>
    </dgm:pt>
    <dgm:pt modelId="{6C0E821A-6A5D-364C-A02C-D0D04820B89F}">
      <dgm:prSet phldrT="[Text]"/>
      <dgm:spPr/>
      <dgm:t>
        <a:bodyPr/>
        <a:lstStyle/>
        <a:p>
          <a:r>
            <a:rPr lang="en-GB" dirty="0"/>
            <a:t>2. Review current evidence</a:t>
          </a:r>
        </a:p>
      </dgm:t>
    </dgm:pt>
    <dgm:pt modelId="{48DD12D8-12B9-7049-954A-FE8B5EEE5DAA}" type="parTrans" cxnId="{89DFD794-76C0-6348-BC19-101C53B441AD}">
      <dgm:prSet/>
      <dgm:spPr/>
      <dgm:t>
        <a:bodyPr/>
        <a:lstStyle/>
        <a:p>
          <a:endParaRPr lang="en-GB"/>
        </a:p>
      </dgm:t>
    </dgm:pt>
    <dgm:pt modelId="{9AE3BE4E-0CDD-6446-8AE6-5EE93A440358}" type="sibTrans" cxnId="{89DFD794-76C0-6348-BC19-101C53B441AD}">
      <dgm:prSet/>
      <dgm:spPr/>
      <dgm:t>
        <a:bodyPr/>
        <a:lstStyle/>
        <a:p>
          <a:endParaRPr lang="en-GB"/>
        </a:p>
      </dgm:t>
    </dgm:pt>
    <dgm:pt modelId="{991A9ECC-52F6-8B48-A0AD-02EDE1B33ECA}">
      <dgm:prSet phldrT="[Text]"/>
      <dgm:spPr/>
      <dgm:t>
        <a:bodyPr/>
        <a:lstStyle/>
        <a:p>
          <a:r>
            <a:rPr lang="en-GB" dirty="0"/>
            <a:t>3. Identify ingredients</a:t>
          </a:r>
        </a:p>
      </dgm:t>
    </dgm:pt>
    <dgm:pt modelId="{396832C3-2CEB-1546-A201-6A07D66E2E42}" type="parTrans" cxnId="{9B924C93-EAD6-B941-8330-E5FED9D73EF3}">
      <dgm:prSet/>
      <dgm:spPr/>
      <dgm:t>
        <a:bodyPr/>
        <a:lstStyle/>
        <a:p>
          <a:endParaRPr lang="en-GB"/>
        </a:p>
      </dgm:t>
    </dgm:pt>
    <dgm:pt modelId="{271E1502-4EC0-1849-9E82-9021AB4DE30B}" type="sibTrans" cxnId="{9B924C93-EAD6-B941-8330-E5FED9D73EF3}">
      <dgm:prSet/>
      <dgm:spPr/>
      <dgm:t>
        <a:bodyPr/>
        <a:lstStyle/>
        <a:p>
          <a:endParaRPr lang="en-GB"/>
        </a:p>
      </dgm:t>
    </dgm:pt>
    <dgm:pt modelId="{4D145239-F045-CA4A-ACE2-B2C71A945DE1}" type="pres">
      <dgm:prSet presAssocID="{9E5608E1-0C8D-384C-BA39-01ED4D9EDE20}" presName="linearFlow" presStyleCnt="0">
        <dgm:presLayoutVars>
          <dgm:resizeHandles val="exact"/>
        </dgm:presLayoutVars>
      </dgm:prSet>
      <dgm:spPr/>
    </dgm:pt>
    <dgm:pt modelId="{9D2D86A9-634C-7A4E-84EE-519DAB6FCFDA}" type="pres">
      <dgm:prSet presAssocID="{EE3B5770-DE9C-CA4F-9BC0-92678F855382}" presName="node" presStyleLbl="node1" presStyleIdx="0" presStyleCnt="3">
        <dgm:presLayoutVars>
          <dgm:bulletEnabled val="1"/>
        </dgm:presLayoutVars>
      </dgm:prSet>
      <dgm:spPr/>
    </dgm:pt>
    <dgm:pt modelId="{AAD42CFA-F968-4F40-BCE1-8D0DFCB005C5}" type="pres">
      <dgm:prSet presAssocID="{6B489C22-0DF1-DA44-AEA6-7CDDB2181EB9}" presName="sibTrans" presStyleLbl="sibTrans2D1" presStyleIdx="0" presStyleCnt="2"/>
      <dgm:spPr/>
    </dgm:pt>
    <dgm:pt modelId="{FECEE413-AF9B-C04B-8B4F-83092E4AF7F2}" type="pres">
      <dgm:prSet presAssocID="{6B489C22-0DF1-DA44-AEA6-7CDDB2181EB9}" presName="connectorText" presStyleLbl="sibTrans2D1" presStyleIdx="0" presStyleCnt="2"/>
      <dgm:spPr/>
    </dgm:pt>
    <dgm:pt modelId="{1CAD2158-D382-3A40-A25A-3B6BBFE72B9C}" type="pres">
      <dgm:prSet presAssocID="{6C0E821A-6A5D-364C-A02C-D0D04820B89F}" presName="node" presStyleLbl="node1" presStyleIdx="1" presStyleCnt="3">
        <dgm:presLayoutVars>
          <dgm:bulletEnabled val="1"/>
        </dgm:presLayoutVars>
      </dgm:prSet>
      <dgm:spPr/>
    </dgm:pt>
    <dgm:pt modelId="{440B2873-1BE9-2949-B09E-37AFF1C74973}" type="pres">
      <dgm:prSet presAssocID="{9AE3BE4E-0CDD-6446-8AE6-5EE93A440358}" presName="sibTrans" presStyleLbl="sibTrans2D1" presStyleIdx="1" presStyleCnt="2"/>
      <dgm:spPr/>
    </dgm:pt>
    <dgm:pt modelId="{3DD2F79E-3B24-6845-8B1F-CF875692E41E}" type="pres">
      <dgm:prSet presAssocID="{9AE3BE4E-0CDD-6446-8AE6-5EE93A440358}" presName="connectorText" presStyleLbl="sibTrans2D1" presStyleIdx="1" presStyleCnt="2"/>
      <dgm:spPr/>
    </dgm:pt>
    <dgm:pt modelId="{F0D69F69-5D15-354C-B477-4297638D3239}" type="pres">
      <dgm:prSet presAssocID="{991A9ECC-52F6-8B48-A0AD-02EDE1B33ECA}" presName="node" presStyleLbl="node1" presStyleIdx="2" presStyleCnt="3">
        <dgm:presLayoutVars>
          <dgm:bulletEnabled val="1"/>
        </dgm:presLayoutVars>
      </dgm:prSet>
      <dgm:spPr/>
    </dgm:pt>
  </dgm:ptLst>
  <dgm:cxnLst>
    <dgm:cxn modelId="{724E035E-8BBC-944E-9729-3664375F8096}" type="presOf" srcId="{9AE3BE4E-0CDD-6446-8AE6-5EE93A440358}" destId="{440B2873-1BE9-2949-B09E-37AFF1C74973}" srcOrd="0" destOrd="0" presId="urn:microsoft.com/office/officeart/2005/8/layout/process2"/>
    <dgm:cxn modelId="{A3562C62-475A-DC4A-836F-DF6D41423726}" type="presOf" srcId="{6B489C22-0DF1-DA44-AEA6-7CDDB2181EB9}" destId="{AAD42CFA-F968-4F40-BCE1-8D0DFCB005C5}" srcOrd="0" destOrd="0" presId="urn:microsoft.com/office/officeart/2005/8/layout/process2"/>
    <dgm:cxn modelId="{203EF642-0103-304F-B2FF-B7BEBD7D790E}" type="presOf" srcId="{EE3B5770-DE9C-CA4F-9BC0-92678F855382}" destId="{9D2D86A9-634C-7A4E-84EE-519DAB6FCFDA}" srcOrd="0" destOrd="0" presId="urn:microsoft.com/office/officeart/2005/8/layout/process2"/>
    <dgm:cxn modelId="{C2C98F74-5559-804F-BF7C-EFED5C9CAC29}" type="presOf" srcId="{9E5608E1-0C8D-384C-BA39-01ED4D9EDE20}" destId="{4D145239-F045-CA4A-ACE2-B2C71A945DE1}" srcOrd="0" destOrd="0" presId="urn:microsoft.com/office/officeart/2005/8/layout/process2"/>
    <dgm:cxn modelId="{A5C74C7C-5509-1E40-84E8-6C2745546D86}" type="presOf" srcId="{991A9ECC-52F6-8B48-A0AD-02EDE1B33ECA}" destId="{F0D69F69-5D15-354C-B477-4297638D3239}" srcOrd="0" destOrd="0" presId="urn:microsoft.com/office/officeart/2005/8/layout/process2"/>
    <dgm:cxn modelId="{7BA31992-7993-1C47-8BE3-A41A0B141CC5}" type="presOf" srcId="{9AE3BE4E-0CDD-6446-8AE6-5EE93A440358}" destId="{3DD2F79E-3B24-6845-8B1F-CF875692E41E}" srcOrd="1" destOrd="0" presId="urn:microsoft.com/office/officeart/2005/8/layout/process2"/>
    <dgm:cxn modelId="{9B924C93-EAD6-B941-8330-E5FED9D73EF3}" srcId="{9E5608E1-0C8D-384C-BA39-01ED4D9EDE20}" destId="{991A9ECC-52F6-8B48-A0AD-02EDE1B33ECA}" srcOrd="2" destOrd="0" parTransId="{396832C3-2CEB-1546-A201-6A07D66E2E42}" sibTransId="{271E1502-4EC0-1849-9E82-9021AB4DE30B}"/>
    <dgm:cxn modelId="{89DFD794-76C0-6348-BC19-101C53B441AD}" srcId="{9E5608E1-0C8D-384C-BA39-01ED4D9EDE20}" destId="{6C0E821A-6A5D-364C-A02C-D0D04820B89F}" srcOrd="1" destOrd="0" parTransId="{48DD12D8-12B9-7049-954A-FE8B5EEE5DAA}" sibTransId="{9AE3BE4E-0CDD-6446-8AE6-5EE93A440358}"/>
    <dgm:cxn modelId="{21B28F95-86C2-CA4B-8932-715EF331E7B5}" type="presOf" srcId="{6B489C22-0DF1-DA44-AEA6-7CDDB2181EB9}" destId="{FECEE413-AF9B-C04B-8B4F-83092E4AF7F2}" srcOrd="1" destOrd="0" presId="urn:microsoft.com/office/officeart/2005/8/layout/process2"/>
    <dgm:cxn modelId="{9B2C84BF-0F4C-7842-90E7-15EAAA232821}" srcId="{9E5608E1-0C8D-384C-BA39-01ED4D9EDE20}" destId="{EE3B5770-DE9C-CA4F-9BC0-92678F855382}" srcOrd="0" destOrd="0" parTransId="{3640FBD5-A36C-0D45-A991-4FE5038617F7}" sibTransId="{6B489C22-0DF1-DA44-AEA6-7CDDB2181EB9}"/>
    <dgm:cxn modelId="{BDF1D2C5-92E0-4F4B-B14C-1DDB37A45050}" type="presOf" srcId="{6C0E821A-6A5D-364C-A02C-D0D04820B89F}" destId="{1CAD2158-D382-3A40-A25A-3B6BBFE72B9C}" srcOrd="0" destOrd="0" presId="urn:microsoft.com/office/officeart/2005/8/layout/process2"/>
    <dgm:cxn modelId="{519BAC4F-5C98-5548-B238-992386A1B0C9}" type="presParOf" srcId="{4D145239-F045-CA4A-ACE2-B2C71A945DE1}" destId="{9D2D86A9-634C-7A4E-84EE-519DAB6FCFDA}" srcOrd="0" destOrd="0" presId="urn:microsoft.com/office/officeart/2005/8/layout/process2"/>
    <dgm:cxn modelId="{7EAB1697-F2FF-3B4F-8C21-D86C1A07D544}" type="presParOf" srcId="{4D145239-F045-CA4A-ACE2-B2C71A945DE1}" destId="{AAD42CFA-F968-4F40-BCE1-8D0DFCB005C5}" srcOrd="1" destOrd="0" presId="urn:microsoft.com/office/officeart/2005/8/layout/process2"/>
    <dgm:cxn modelId="{11E72972-C00E-AB42-8690-DD7236A388B5}" type="presParOf" srcId="{AAD42CFA-F968-4F40-BCE1-8D0DFCB005C5}" destId="{FECEE413-AF9B-C04B-8B4F-83092E4AF7F2}" srcOrd="0" destOrd="0" presId="urn:microsoft.com/office/officeart/2005/8/layout/process2"/>
    <dgm:cxn modelId="{028A42A5-EB6C-0048-95D7-B2088817C603}" type="presParOf" srcId="{4D145239-F045-CA4A-ACE2-B2C71A945DE1}" destId="{1CAD2158-D382-3A40-A25A-3B6BBFE72B9C}" srcOrd="2" destOrd="0" presId="urn:microsoft.com/office/officeart/2005/8/layout/process2"/>
    <dgm:cxn modelId="{079D9293-5E1F-2741-9B09-DC5DA8FA5BF0}" type="presParOf" srcId="{4D145239-F045-CA4A-ACE2-B2C71A945DE1}" destId="{440B2873-1BE9-2949-B09E-37AFF1C74973}" srcOrd="3" destOrd="0" presId="urn:microsoft.com/office/officeart/2005/8/layout/process2"/>
    <dgm:cxn modelId="{D99D27BA-35CC-ED4B-9E66-45AC52AFD963}" type="presParOf" srcId="{440B2873-1BE9-2949-B09E-37AFF1C74973}" destId="{3DD2F79E-3B24-6845-8B1F-CF875692E41E}" srcOrd="0" destOrd="0" presId="urn:microsoft.com/office/officeart/2005/8/layout/process2"/>
    <dgm:cxn modelId="{58C46182-1550-ED42-BDE4-C38D0FB7D9E6}" type="presParOf" srcId="{4D145239-F045-CA4A-ACE2-B2C71A945DE1}" destId="{F0D69F69-5D15-354C-B477-4297638D3239}"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BBBFA35-CE3D-694E-B6D5-C455CB841ED8}" type="doc">
      <dgm:prSet loTypeId="urn:microsoft.com/office/officeart/2005/8/layout/cycle5" loCatId="" qsTypeId="urn:microsoft.com/office/officeart/2005/8/quickstyle/simple1" qsCatId="simple" csTypeId="urn:microsoft.com/office/officeart/2005/8/colors/accent1_2" csCatId="accent1" phldr="1"/>
      <dgm:spPr/>
      <dgm:t>
        <a:bodyPr/>
        <a:lstStyle/>
        <a:p>
          <a:endParaRPr lang="en-GB"/>
        </a:p>
      </dgm:t>
    </dgm:pt>
    <dgm:pt modelId="{84B11331-4BC4-0246-82D6-945DCBF9832F}">
      <dgm:prSet phldrT="[Text]" custT="1"/>
      <dgm:spPr/>
      <dgm:t>
        <a:bodyPr/>
        <a:lstStyle/>
        <a:p>
          <a:r>
            <a:rPr lang="en-GB" sz="1600" b="1" dirty="0"/>
            <a:t>4. Model specification</a:t>
          </a:r>
          <a:endParaRPr lang="en-GB" sz="1200" dirty="0"/>
        </a:p>
      </dgm:t>
    </dgm:pt>
    <dgm:pt modelId="{2C0FB473-E0FE-464E-B917-AF1D0786945E}" type="parTrans" cxnId="{A3D745B6-5FD0-B141-B8A3-221F26A895B4}">
      <dgm:prSet/>
      <dgm:spPr/>
      <dgm:t>
        <a:bodyPr/>
        <a:lstStyle/>
        <a:p>
          <a:endParaRPr lang="en-GB"/>
        </a:p>
      </dgm:t>
    </dgm:pt>
    <dgm:pt modelId="{717EE86A-653A-AB43-9D22-9638A34906B4}" type="sibTrans" cxnId="{A3D745B6-5FD0-B141-B8A3-221F26A895B4}">
      <dgm:prSet/>
      <dgm:spPr/>
      <dgm:t>
        <a:bodyPr/>
        <a:lstStyle/>
        <a:p>
          <a:endParaRPr lang="en-GB"/>
        </a:p>
      </dgm:t>
    </dgm:pt>
    <dgm:pt modelId="{9B138D6C-154A-C54B-9306-C5B4C78B9607}">
      <dgm:prSet phldrT="[Text]" custT="1"/>
      <dgm:spPr/>
      <dgm:t>
        <a:bodyPr/>
        <a:lstStyle/>
        <a:p>
          <a:r>
            <a:rPr lang="en-GB" sz="1600" b="1" dirty="0"/>
            <a:t>5. Model estimation</a:t>
          </a:r>
          <a:endParaRPr lang="en-GB" sz="1300" dirty="0"/>
        </a:p>
      </dgm:t>
    </dgm:pt>
    <dgm:pt modelId="{C35EEFAE-C874-6045-AB9E-BBB2A2066593}" type="parTrans" cxnId="{E9E9C12C-8CCF-6E4B-B15B-FF53A8F12C68}">
      <dgm:prSet/>
      <dgm:spPr/>
      <dgm:t>
        <a:bodyPr/>
        <a:lstStyle/>
        <a:p>
          <a:endParaRPr lang="en-GB"/>
        </a:p>
      </dgm:t>
    </dgm:pt>
    <dgm:pt modelId="{E62623B4-9C0F-7C49-B00A-0764347AC242}" type="sibTrans" cxnId="{E9E9C12C-8CCF-6E4B-B15B-FF53A8F12C68}">
      <dgm:prSet/>
      <dgm:spPr/>
      <dgm:t>
        <a:bodyPr/>
        <a:lstStyle/>
        <a:p>
          <a:endParaRPr lang="en-GB"/>
        </a:p>
      </dgm:t>
    </dgm:pt>
    <dgm:pt modelId="{6CCCFEA3-8626-974B-A603-82D1871C39DB}">
      <dgm:prSet phldrT="[Text]" custT="1"/>
      <dgm:spPr/>
      <dgm:t>
        <a:bodyPr/>
        <a:lstStyle/>
        <a:p>
          <a:r>
            <a:rPr lang="en-GB" sz="1600" b="1" dirty="0"/>
            <a:t>6. Model comparison</a:t>
          </a:r>
          <a:endParaRPr lang="en-GB" sz="1300" dirty="0"/>
        </a:p>
      </dgm:t>
    </dgm:pt>
    <dgm:pt modelId="{D163AC02-4967-0243-A831-94CDD9CE5596}" type="parTrans" cxnId="{6D5CC822-8F64-ED48-A2AE-111E60A1D0D6}">
      <dgm:prSet/>
      <dgm:spPr/>
      <dgm:t>
        <a:bodyPr/>
        <a:lstStyle/>
        <a:p>
          <a:endParaRPr lang="en-GB"/>
        </a:p>
      </dgm:t>
    </dgm:pt>
    <dgm:pt modelId="{3674FC43-68DC-1C40-8556-082E56DF233E}" type="sibTrans" cxnId="{6D5CC822-8F64-ED48-A2AE-111E60A1D0D6}">
      <dgm:prSet/>
      <dgm:spPr/>
      <dgm:t>
        <a:bodyPr/>
        <a:lstStyle/>
        <a:p>
          <a:endParaRPr lang="en-GB"/>
        </a:p>
      </dgm:t>
    </dgm:pt>
    <dgm:pt modelId="{C73C2DB6-2231-D045-8D34-F9967EE9CB02}">
      <dgm:prSet phldrT="[Text]" custT="1"/>
      <dgm:spPr/>
      <dgm:t>
        <a:bodyPr/>
        <a:lstStyle/>
        <a:p>
          <a:r>
            <a:rPr lang="en-GB" sz="1600" b="1" dirty="0"/>
            <a:t>7. Model checking</a:t>
          </a:r>
          <a:endParaRPr lang="en-GB" sz="1300" dirty="0"/>
        </a:p>
      </dgm:t>
    </dgm:pt>
    <dgm:pt modelId="{DBA377D4-2D02-DF46-86E3-A96206B3B400}" type="parTrans" cxnId="{02AE4A6D-1CF8-3049-A51E-DE8348E8EB59}">
      <dgm:prSet/>
      <dgm:spPr/>
      <dgm:t>
        <a:bodyPr/>
        <a:lstStyle/>
        <a:p>
          <a:endParaRPr lang="en-GB"/>
        </a:p>
      </dgm:t>
    </dgm:pt>
    <dgm:pt modelId="{83F8594C-8D49-8F4D-BAF7-2D64D07C404A}" type="sibTrans" cxnId="{02AE4A6D-1CF8-3049-A51E-DE8348E8EB59}">
      <dgm:prSet/>
      <dgm:spPr/>
      <dgm:t>
        <a:bodyPr/>
        <a:lstStyle/>
        <a:p>
          <a:endParaRPr lang="en-GB"/>
        </a:p>
      </dgm:t>
    </dgm:pt>
    <dgm:pt modelId="{CD310D54-DB97-C441-B91A-335AAA4B6319}" type="pres">
      <dgm:prSet presAssocID="{FBBBFA35-CE3D-694E-B6D5-C455CB841ED8}" presName="cycle" presStyleCnt="0">
        <dgm:presLayoutVars>
          <dgm:dir/>
          <dgm:resizeHandles val="exact"/>
        </dgm:presLayoutVars>
      </dgm:prSet>
      <dgm:spPr/>
    </dgm:pt>
    <dgm:pt modelId="{47774559-7951-3B4F-A919-1D8DDFEFD6CB}" type="pres">
      <dgm:prSet presAssocID="{9B138D6C-154A-C54B-9306-C5B4C78B9607}" presName="node" presStyleLbl="node1" presStyleIdx="0" presStyleCnt="4" custScaleX="109992">
        <dgm:presLayoutVars>
          <dgm:bulletEnabled val="1"/>
        </dgm:presLayoutVars>
      </dgm:prSet>
      <dgm:spPr/>
    </dgm:pt>
    <dgm:pt modelId="{A6A53875-151B-2848-8534-E5A774A2C2A6}" type="pres">
      <dgm:prSet presAssocID="{9B138D6C-154A-C54B-9306-C5B4C78B9607}" presName="spNode" presStyleCnt="0"/>
      <dgm:spPr/>
    </dgm:pt>
    <dgm:pt modelId="{DB04DAA1-07A7-EB46-B21C-91747FB6D771}" type="pres">
      <dgm:prSet presAssocID="{E62623B4-9C0F-7C49-B00A-0764347AC242}" presName="sibTrans" presStyleLbl="sibTrans1D1" presStyleIdx="0" presStyleCnt="4"/>
      <dgm:spPr/>
    </dgm:pt>
    <dgm:pt modelId="{7EBB16C3-5287-E244-93B8-E00C6532F85C}" type="pres">
      <dgm:prSet presAssocID="{6CCCFEA3-8626-974B-A603-82D1871C39DB}" presName="node" presStyleLbl="node1" presStyleIdx="1" presStyleCnt="4" custScaleX="111066">
        <dgm:presLayoutVars>
          <dgm:bulletEnabled val="1"/>
        </dgm:presLayoutVars>
      </dgm:prSet>
      <dgm:spPr/>
    </dgm:pt>
    <dgm:pt modelId="{4F982425-281C-254F-8B62-C5C649E95F85}" type="pres">
      <dgm:prSet presAssocID="{6CCCFEA3-8626-974B-A603-82D1871C39DB}" presName="spNode" presStyleCnt="0"/>
      <dgm:spPr/>
    </dgm:pt>
    <dgm:pt modelId="{04367A3D-6A67-2B4D-8ADD-D40FCE6A0383}" type="pres">
      <dgm:prSet presAssocID="{3674FC43-68DC-1C40-8556-082E56DF233E}" presName="sibTrans" presStyleLbl="sibTrans1D1" presStyleIdx="1" presStyleCnt="4"/>
      <dgm:spPr/>
    </dgm:pt>
    <dgm:pt modelId="{28971464-C16A-444B-A30A-62308FFFB990}" type="pres">
      <dgm:prSet presAssocID="{C73C2DB6-2231-D045-8D34-F9967EE9CB02}" presName="node" presStyleLbl="node1" presStyleIdx="2" presStyleCnt="4">
        <dgm:presLayoutVars>
          <dgm:bulletEnabled val="1"/>
        </dgm:presLayoutVars>
      </dgm:prSet>
      <dgm:spPr/>
    </dgm:pt>
    <dgm:pt modelId="{3DE7A23B-1957-1B49-9353-5A915E5B64F6}" type="pres">
      <dgm:prSet presAssocID="{C73C2DB6-2231-D045-8D34-F9967EE9CB02}" presName="spNode" presStyleCnt="0"/>
      <dgm:spPr/>
    </dgm:pt>
    <dgm:pt modelId="{DCA06D3C-ECD2-5B47-AE14-D2F483475B03}" type="pres">
      <dgm:prSet presAssocID="{83F8594C-8D49-8F4D-BAF7-2D64D07C404A}" presName="sibTrans" presStyleLbl="sibTrans1D1" presStyleIdx="2" presStyleCnt="4"/>
      <dgm:spPr/>
    </dgm:pt>
    <dgm:pt modelId="{D352ECEC-4984-AF4D-A85C-FF50434F2F73}" type="pres">
      <dgm:prSet presAssocID="{84B11331-4BC4-0246-82D6-945DCBF9832F}" presName="node" presStyleLbl="node1" presStyleIdx="3" presStyleCnt="4" custScaleX="113327">
        <dgm:presLayoutVars>
          <dgm:bulletEnabled val="1"/>
        </dgm:presLayoutVars>
      </dgm:prSet>
      <dgm:spPr/>
    </dgm:pt>
    <dgm:pt modelId="{459C055C-A2F1-5B42-95F7-9B952123E838}" type="pres">
      <dgm:prSet presAssocID="{84B11331-4BC4-0246-82D6-945DCBF9832F}" presName="spNode" presStyleCnt="0"/>
      <dgm:spPr/>
    </dgm:pt>
    <dgm:pt modelId="{1E2771FB-1E8C-AC47-AA10-6AC7479BAE39}" type="pres">
      <dgm:prSet presAssocID="{717EE86A-653A-AB43-9D22-9638A34906B4}" presName="sibTrans" presStyleLbl="sibTrans1D1" presStyleIdx="3" presStyleCnt="4"/>
      <dgm:spPr/>
    </dgm:pt>
  </dgm:ptLst>
  <dgm:cxnLst>
    <dgm:cxn modelId="{CDA07A08-9CA8-1B42-8E12-4DAB96D07F42}" type="presOf" srcId="{9B138D6C-154A-C54B-9306-C5B4C78B9607}" destId="{47774559-7951-3B4F-A919-1D8DDFEFD6CB}" srcOrd="0" destOrd="0" presId="urn:microsoft.com/office/officeart/2005/8/layout/cycle5"/>
    <dgm:cxn modelId="{6D5CC822-8F64-ED48-A2AE-111E60A1D0D6}" srcId="{FBBBFA35-CE3D-694E-B6D5-C455CB841ED8}" destId="{6CCCFEA3-8626-974B-A603-82D1871C39DB}" srcOrd="1" destOrd="0" parTransId="{D163AC02-4967-0243-A831-94CDD9CE5596}" sibTransId="{3674FC43-68DC-1C40-8556-082E56DF233E}"/>
    <dgm:cxn modelId="{E9E9C12C-8CCF-6E4B-B15B-FF53A8F12C68}" srcId="{FBBBFA35-CE3D-694E-B6D5-C455CB841ED8}" destId="{9B138D6C-154A-C54B-9306-C5B4C78B9607}" srcOrd="0" destOrd="0" parTransId="{C35EEFAE-C874-6045-AB9E-BBB2A2066593}" sibTransId="{E62623B4-9C0F-7C49-B00A-0764347AC242}"/>
    <dgm:cxn modelId="{82479F2E-B889-E743-B0F6-0BF1B4E1BD35}" type="presOf" srcId="{717EE86A-653A-AB43-9D22-9638A34906B4}" destId="{1E2771FB-1E8C-AC47-AA10-6AC7479BAE39}" srcOrd="0" destOrd="0" presId="urn:microsoft.com/office/officeart/2005/8/layout/cycle5"/>
    <dgm:cxn modelId="{94159467-64EF-B64C-965B-0203D7AF08C2}" type="presOf" srcId="{84B11331-4BC4-0246-82D6-945DCBF9832F}" destId="{D352ECEC-4984-AF4D-A85C-FF50434F2F73}" srcOrd="0" destOrd="0" presId="urn:microsoft.com/office/officeart/2005/8/layout/cycle5"/>
    <dgm:cxn modelId="{02AE4A6D-1CF8-3049-A51E-DE8348E8EB59}" srcId="{FBBBFA35-CE3D-694E-B6D5-C455CB841ED8}" destId="{C73C2DB6-2231-D045-8D34-F9967EE9CB02}" srcOrd="2" destOrd="0" parTransId="{DBA377D4-2D02-DF46-86E3-A96206B3B400}" sibTransId="{83F8594C-8D49-8F4D-BAF7-2D64D07C404A}"/>
    <dgm:cxn modelId="{708A8351-72FD-704A-8FEB-673A5A965BA0}" type="presOf" srcId="{3674FC43-68DC-1C40-8556-082E56DF233E}" destId="{04367A3D-6A67-2B4D-8ADD-D40FCE6A0383}" srcOrd="0" destOrd="0" presId="urn:microsoft.com/office/officeart/2005/8/layout/cycle5"/>
    <dgm:cxn modelId="{704A1058-6DE3-1945-A1E7-F41BDF23D731}" type="presOf" srcId="{FBBBFA35-CE3D-694E-B6D5-C455CB841ED8}" destId="{CD310D54-DB97-C441-B91A-335AAA4B6319}" srcOrd="0" destOrd="0" presId="urn:microsoft.com/office/officeart/2005/8/layout/cycle5"/>
    <dgm:cxn modelId="{A0FFFD83-2732-C24C-B4E5-3B2686DC5DE6}" type="presOf" srcId="{6CCCFEA3-8626-974B-A603-82D1871C39DB}" destId="{7EBB16C3-5287-E244-93B8-E00C6532F85C}" srcOrd="0" destOrd="0" presId="urn:microsoft.com/office/officeart/2005/8/layout/cycle5"/>
    <dgm:cxn modelId="{A3D745B6-5FD0-B141-B8A3-221F26A895B4}" srcId="{FBBBFA35-CE3D-694E-B6D5-C455CB841ED8}" destId="{84B11331-4BC4-0246-82D6-945DCBF9832F}" srcOrd="3" destOrd="0" parTransId="{2C0FB473-E0FE-464E-B917-AF1D0786945E}" sibTransId="{717EE86A-653A-AB43-9D22-9638A34906B4}"/>
    <dgm:cxn modelId="{06FBB8B6-FF2D-7F41-A6E3-40D2BD085B72}" type="presOf" srcId="{C73C2DB6-2231-D045-8D34-F9967EE9CB02}" destId="{28971464-C16A-444B-A30A-62308FFFB990}" srcOrd="0" destOrd="0" presId="urn:microsoft.com/office/officeart/2005/8/layout/cycle5"/>
    <dgm:cxn modelId="{D0FA7ADC-C202-EA47-B03B-05EF28F43CF8}" type="presOf" srcId="{E62623B4-9C0F-7C49-B00A-0764347AC242}" destId="{DB04DAA1-07A7-EB46-B21C-91747FB6D771}" srcOrd="0" destOrd="0" presId="urn:microsoft.com/office/officeart/2005/8/layout/cycle5"/>
    <dgm:cxn modelId="{7BDE0DE3-A443-1446-8F9B-BA46D435FDE9}" type="presOf" srcId="{83F8594C-8D49-8F4D-BAF7-2D64D07C404A}" destId="{DCA06D3C-ECD2-5B47-AE14-D2F483475B03}" srcOrd="0" destOrd="0" presId="urn:microsoft.com/office/officeart/2005/8/layout/cycle5"/>
    <dgm:cxn modelId="{EAF547D0-90DE-BB4C-BCE6-9B080B39A6B0}" type="presParOf" srcId="{CD310D54-DB97-C441-B91A-335AAA4B6319}" destId="{47774559-7951-3B4F-A919-1D8DDFEFD6CB}" srcOrd="0" destOrd="0" presId="urn:microsoft.com/office/officeart/2005/8/layout/cycle5"/>
    <dgm:cxn modelId="{A4B3DB6F-0530-9447-A182-8175CBE935DE}" type="presParOf" srcId="{CD310D54-DB97-C441-B91A-335AAA4B6319}" destId="{A6A53875-151B-2848-8534-E5A774A2C2A6}" srcOrd="1" destOrd="0" presId="urn:microsoft.com/office/officeart/2005/8/layout/cycle5"/>
    <dgm:cxn modelId="{1A6BDC2D-71CA-A04C-AAC8-7CC44CB7FB68}" type="presParOf" srcId="{CD310D54-DB97-C441-B91A-335AAA4B6319}" destId="{DB04DAA1-07A7-EB46-B21C-91747FB6D771}" srcOrd="2" destOrd="0" presId="urn:microsoft.com/office/officeart/2005/8/layout/cycle5"/>
    <dgm:cxn modelId="{65E112D4-DF68-374F-81FE-76317010CB7B}" type="presParOf" srcId="{CD310D54-DB97-C441-B91A-335AAA4B6319}" destId="{7EBB16C3-5287-E244-93B8-E00C6532F85C}" srcOrd="3" destOrd="0" presId="urn:microsoft.com/office/officeart/2005/8/layout/cycle5"/>
    <dgm:cxn modelId="{9ABEC7E0-040B-4D44-A210-91053A41DAEA}" type="presParOf" srcId="{CD310D54-DB97-C441-B91A-335AAA4B6319}" destId="{4F982425-281C-254F-8B62-C5C649E95F85}" srcOrd="4" destOrd="0" presId="urn:microsoft.com/office/officeart/2005/8/layout/cycle5"/>
    <dgm:cxn modelId="{26415C03-3A27-F64A-98AB-A3D707D2DCF8}" type="presParOf" srcId="{CD310D54-DB97-C441-B91A-335AAA4B6319}" destId="{04367A3D-6A67-2B4D-8ADD-D40FCE6A0383}" srcOrd="5" destOrd="0" presId="urn:microsoft.com/office/officeart/2005/8/layout/cycle5"/>
    <dgm:cxn modelId="{13F790D2-13F4-6E49-B35A-987030955BB9}" type="presParOf" srcId="{CD310D54-DB97-C441-B91A-335AAA4B6319}" destId="{28971464-C16A-444B-A30A-62308FFFB990}" srcOrd="6" destOrd="0" presId="urn:microsoft.com/office/officeart/2005/8/layout/cycle5"/>
    <dgm:cxn modelId="{43A8AAF5-904C-694E-9D5E-5DF6B092CDCD}" type="presParOf" srcId="{CD310D54-DB97-C441-B91A-335AAA4B6319}" destId="{3DE7A23B-1957-1B49-9353-5A915E5B64F6}" srcOrd="7" destOrd="0" presId="urn:microsoft.com/office/officeart/2005/8/layout/cycle5"/>
    <dgm:cxn modelId="{93E03BCC-5664-864C-AD65-54036DFC5C8E}" type="presParOf" srcId="{CD310D54-DB97-C441-B91A-335AAA4B6319}" destId="{DCA06D3C-ECD2-5B47-AE14-D2F483475B03}" srcOrd="8" destOrd="0" presId="urn:microsoft.com/office/officeart/2005/8/layout/cycle5"/>
    <dgm:cxn modelId="{257FE069-8CA1-5042-8CFE-6430E8780B8C}" type="presParOf" srcId="{CD310D54-DB97-C441-B91A-335AAA4B6319}" destId="{D352ECEC-4984-AF4D-A85C-FF50434F2F73}" srcOrd="9" destOrd="0" presId="urn:microsoft.com/office/officeart/2005/8/layout/cycle5"/>
    <dgm:cxn modelId="{35C4B079-DE79-8E44-A8FD-131DFACE923A}" type="presParOf" srcId="{CD310D54-DB97-C441-B91A-335AAA4B6319}" destId="{459C055C-A2F1-5B42-95F7-9B952123E838}" srcOrd="10" destOrd="0" presId="urn:microsoft.com/office/officeart/2005/8/layout/cycle5"/>
    <dgm:cxn modelId="{373E7633-318C-D642-9F24-91334AEFF7D5}" type="presParOf" srcId="{CD310D54-DB97-C441-B91A-335AAA4B6319}" destId="{1E2771FB-1E8C-AC47-AA10-6AC7479BAE39}" srcOrd="11" destOrd="0" presId="urn:microsoft.com/office/officeart/2005/8/layout/cycle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7FC89B9-A2B7-4F46-AA6A-2496CE11864E}"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4A1FEFE3-F37B-44C0-8D85-D2DC4E4DCA8A}">
      <dgm:prSet/>
      <dgm:spPr/>
      <dgm:t>
        <a:bodyPr/>
        <a:lstStyle/>
        <a:p>
          <a:r>
            <a:rPr lang="en-US"/>
            <a:t>What does the system do?</a:t>
          </a:r>
        </a:p>
      </dgm:t>
    </dgm:pt>
    <dgm:pt modelId="{D48514D7-C4E2-4808-8300-394C327DF7E1}" type="parTrans" cxnId="{D20C84C6-55CB-494F-A91D-7F4C80173D0C}">
      <dgm:prSet/>
      <dgm:spPr/>
      <dgm:t>
        <a:bodyPr/>
        <a:lstStyle/>
        <a:p>
          <a:endParaRPr lang="en-US"/>
        </a:p>
      </dgm:t>
    </dgm:pt>
    <dgm:pt modelId="{299F0AA7-9AB1-4D1B-94FA-CA10966EC501}" type="sibTrans" cxnId="{D20C84C6-55CB-494F-A91D-7F4C80173D0C}">
      <dgm:prSet/>
      <dgm:spPr/>
      <dgm:t>
        <a:bodyPr/>
        <a:lstStyle/>
        <a:p>
          <a:endParaRPr lang="en-US"/>
        </a:p>
      </dgm:t>
    </dgm:pt>
    <dgm:pt modelId="{E292A4FA-9DC2-49F3-A796-79CDE4E95382}">
      <dgm:prSet/>
      <dgm:spPr/>
      <dgm:t>
        <a:bodyPr/>
        <a:lstStyle/>
        <a:p>
          <a:r>
            <a:rPr lang="en-US"/>
            <a:t>What cognitive processes influence accept/reject responses during the task. </a:t>
          </a:r>
        </a:p>
      </dgm:t>
    </dgm:pt>
    <dgm:pt modelId="{7213BD5D-E698-4521-BE92-F2CF0599AFE4}" type="parTrans" cxnId="{FFF3DBCC-04B2-4F1A-BB00-89A2A9A5ED93}">
      <dgm:prSet/>
      <dgm:spPr/>
      <dgm:t>
        <a:bodyPr/>
        <a:lstStyle/>
        <a:p>
          <a:endParaRPr lang="en-US"/>
        </a:p>
      </dgm:t>
    </dgm:pt>
    <dgm:pt modelId="{DC66E441-7DF9-4566-B141-F115BD92492E}" type="sibTrans" cxnId="{FFF3DBCC-04B2-4F1A-BB00-89A2A9A5ED93}">
      <dgm:prSet/>
      <dgm:spPr/>
      <dgm:t>
        <a:bodyPr/>
        <a:lstStyle/>
        <a:p>
          <a:endParaRPr lang="en-US"/>
        </a:p>
      </dgm:t>
    </dgm:pt>
    <dgm:pt modelId="{959114CF-EE97-4CC2-8229-AA9BDA341F1E}">
      <dgm:prSet/>
      <dgm:spPr/>
      <dgm:t>
        <a:bodyPr/>
        <a:lstStyle/>
        <a:p>
          <a:r>
            <a:rPr lang="en-US"/>
            <a:t>How does the system do what it does?</a:t>
          </a:r>
        </a:p>
      </dgm:t>
    </dgm:pt>
    <dgm:pt modelId="{07B8C5DD-4377-4040-A54A-20030402C8F1}" type="parTrans" cxnId="{6AD526A4-F4B0-4C5C-BD43-0C0AA95B64C5}">
      <dgm:prSet/>
      <dgm:spPr/>
      <dgm:t>
        <a:bodyPr/>
        <a:lstStyle/>
        <a:p>
          <a:endParaRPr lang="en-US"/>
        </a:p>
      </dgm:t>
    </dgm:pt>
    <dgm:pt modelId="{7734CEAC-0E31-464C-A318-84B268DE5C8B}" type="sibTrans" cxnId="{6AD526A4-F4B0-4C5C-BD43-0C0AA95B64C5}">
      <dgm:prSet/>
      <dgm:spPr/>
      <dgm:t>
        <a:bodyPr/>
        <a:lstStyle/>
        <a:p>
          <a:endParaRPr lang="en-US"/>
        </a:p>
      </dgm:t>
    </dgm:pt>
    <dgm:pt modelId="{6C19525D-0697-4457-A8E2-56F5196FC36F}">
      <dgm:prSet/>
      <dgm:spPr/>
      <dgm:t>
        <a:bodyPr/>
        <a:lstStyle/>
        <a:p>
          <a:r>
            <a:rPr lang="en-US"/>
            <a:t>Mathematically define hidden parameters (reward sensitivity, effort sensitivity etc). </a:t>
          </a:r>
        </a:p>
      </dgm:t>
    </dgm:pt>
    <dgm:pt modelId="{418F25AA-DB5B-46D9-BE0C-0E9A49F56D14}" type="parTrans" cxnId="{371D7F51-D8C1-46F1-985E-0F1CEAAB3DB8}">
      <dgm:prSet/>
      <dgm:spPr/>
      <dgm:t>
        <a:bodyPr/>
        <a:lstStyle/>
        <a:p>
          <a:endParaRPr lang="en-US"/>
        </a:p>
      </dgm:t>
    </dgm:pt>
    <dgm:pt modelId="{13E45669-FE4E-432D-A3EF-3687E5A6912C}" type="sibTrans" cxnId="{371D7F51-D8C1-46F1-985E-0F1CEAAB3DB8}">
      <dgm:prSet/>
      <dgm:spPr/>
      <dgm:t>
        <a:bodyPr/>
        <a:lstStyle/>
        <a:p>
          <a:endParaRPr lang="en-US"/>
        </a:p>
      </dgm:t>
    </dgm:pt>
    <dgm:pt modelId="{4642C8B7-3C66-4A35-BEE7-D4516870CAAE}">
      <dgm:prSet/>
      <dgm:spPr/>
      <dgm:t>
        <a:bodyPr/>
        <a:lstStyle/>
        <a:p>
          <a:r>
            <a:rPr lang="en-US"/>
            <a:t>Utilise generative modelling. </a:t>
          </a:r>
        </a:p>
      </dgm:t>
    </dgm:pt>
    <dgm:pt modelId="{351C234F-70A4-4860-B73A-05A6A93C9CD1}" type="parTrans" cxnId="{11B53DC6-7376-40CB-AC9E-E89FCFE3A1DC}">
      <dgm:prSet/>
      <dgm:spPr/>
      <dgm:t>
        <a:bodyPr/>
        <a:lstStyle/>
        <a:p>
          <a:endParaRPr lang="en-US"/>
        </a:p>
      </dgm:t>
    </dgm:pt>
    <dgm:pt modelId="{FB52077E-E31F-49D4-A890-678D56D65882}" type="sibTrans" cxnId="{11B53DC6-7376-40CB-AC9E-E89FCFE3A1DC}">
      <dgm:prSet/>
      <dgm:spPr/>
      <dgm:t>
        <a:bodyPr/>
        <a:lstStyle/>
        <a:p>
          <a:endParaRPr lang="en-US"/>
        </a:p>
      </dgm:t>
    </dgm:pt>
    <dgm:pt modelId="{F8387C51-7E9D-490D-981A-2394A44CA7C8}">
      <dgm:prSet/>
      <dgm:spPr/>
      <dgm:t>
        <a:bodyPr/>
        <a:lstStyle/>
        <a:p>
          <a:r>
            <a:rPr lang="en-US"/>
            <a:t>How is the system physically realized?</a:t>
          </a:r>
        </a:p>
      </dgm:t>
    </dgm:pt>
    <dgm:pt modelId="{30979872-AE17-4863-907C-EEEECA4236B9}" type="parTrans" cxnId="{08C5EC5F-3BCC-4E2F-BDA6-755FF625F5F1}">
      <dgm:prSet/>
      <dgm:spPr/>
      <dgm:t>
        <a:bodyPr/>
        <a:lstStyle/>
        <a:p>
          <a:endParaRPr lang="en-US"/>
        </a:p>
      </dgm:t>
    </dgm:pt>
    <dgm:pt modelId="{D3667D15-86E0-4BF6-A9C4-E7EF370296B0}" type="sibTrans" cxnId="{08C5EC5F-3BCC-4E2F-BDA6-755FF625F5F1}">
      <dgm:prSet/>
      <dgm:spPr/>
      <dgm:t>
        <a:bodyPr/>
        <a:lstStyle/>
        <a:p>
          <a:endParaRPr lang="en-US"/>
        </a:p>
      </dgm:t>
    </dgm:pt>
    <dgm:pt modelId="{0197DC0F-4CB8-48EF-B286-90214418A652}">
      <dgm:prSet/>
      <dgm:spPr/>
      <dgm:t>
        <a:bodyPr/>
        <a:lstStyle/>
        <a:p>
          <a:r>
            <a:rPr lang="en-US"/>
            <a:t>Neural correlates of parameters</a:t>
          </a:r>
        </a:p>
      </dgm:t>
    </dgm:pt>
    <dgm:pt modelId="{C7B2A9E7-AA24-456E-8D7F-A859F72704F8}" type="parTrans" cxnId="{5E997C65-8506-4104-B928-1089CEE85237}">
      <dgm:prSet/>
      <dgm:spPr/>
      <dgm:t>
        <a:bodyPr/>
        <a:lstStyle/>
        <a:p>
          <a:endParaRPr lang="en-US"/>
        </a:p>
      </dgm:t>
    </dgm:pt>
    <dgm:pt modelId="{A8CBD818-A8E9-46B6-BC8A-435006523789}" type="sibTrans" cxnId="{5E997C65-8506-4104-B928-1089CEE85237}">
      <dgm:prSet/>
      <dgm:spPr/>
      <dgm:t>
        <a:bodyPr/>
        <a:lstStyle/>
        <a:p>
          <a:endParaRPr lang="en-US"/>
        </a:p>
      </dgm:t>
    </dgm:pt>
    <dgm:pt modelId="{BB84AA44-BD20-5A48-8B7A-2D7A15ECEA47}" type="pres">
      <dgm:prSet presAssocID="{87FC89B9-A2B7-4F46-AA6A-2496CE11864E}" presName="linear" presStyleCnt="0">
        <dgm:presLayoutVars>
          <dgm:dir/>
          <dgm:animLvl val="lvl"/>
          <dgm:resizeHandles val="exact"/>
        </dgm:presLayoutVars>
      </dgm:prSet>
      <dgm:spPr/>
    </dgm:pt>
    <dgm:pt modelId="{83C8D310-7255-6C41-A4C3-CBA760AC72C7}" type="pres">
      <dgm:prSet presAssocID="{4A1FEFE3-F37B-44C0-8D85-D2DC4E4DCA8A}" presName="parentLin" presStyleCnt="0"/>
      <dgm:spPr/>
    </dgm:pt>
    <dgm:pt modelId="{4CCD0297-81B3-8649-B84B-EADFA8369868}" type="pres">
      <dgm:prSet presAssocID="{4A1FEFE3-F37B-44C0-8D85-D2DC4E4DCA8A}" presName="parentLeftMargin" presStyleLbl="node1" presStyleIdx="0" presStyleCnt="3"/>
      <dgm:spPr/>
    </dgm:pt>
    <dgm:pt modelId="{82B2B3A1-8537-EB49-9EA2-79F9393AC46C}" type="pres">
      <dgm:prSet presAssocID="{4A1FEFE3-F37B-44C0-8D85-D2DC4E4DCA8A}" presName="parentText" presStyleLbl="node1" presStyleIdx="0" presStyleCnt="3">
        <dgm:presLayoutVars>
          <dgm:chMax val="0"/>
          <dgm:bulletEnabled val="1"/>
        </dgm:presLayoutVars>
      </dgm:prSet>
      <dgm:spPr/>
    </dgm:pt>
    <dgm:pt modelId="{ED625283-8ECD-6349-9DF1-2D84A198E47B}" type="pres">
      <dgm:prSet presAssocID="{4A1FEFE3-F37B-44C0-8D85-D2DC4E4DCA8A}" presName="negativeSpace" presStyleCnt="0"/>
      <dgm:spPr/>
    </dgm:pt>
    <dgm:pt modelId="{8F686237-F2BF-1840-9FDE-30FC7DB4B08E}" type="pres">
      <dgm:prSet presAssocID="{4A1FEFE3-F37B-44C0-8D85-D2DC4E4DCA8A}" presName="childText" presStyleLbl="conFgAcc1" presStyleIdx="0" presStyleCnt="3">
        <dgm:presLayoutVars>
          <dgm:bulletEnabled val="1"/>
        </dgm:presLayoutVars>
      </dgm:prSet>
      <dgm:spPr/>
    </dgm:pt>
    <dgm:pt modelId="{1220BEDB-2967-AE46-A4E7-AA277292D062}" type="pres">
      <dgm:prSet presAssocID="{299F0AA7-9AB1-4D1B-94FA-CA10966EC501}" presName="spaceBetweenRectangles" presStyleCnt="0"/>
      <dgm:spPr/>
    </dgm:pt>
    <dgm:pt modelId="{95F515FB-7C49-C149-80BA-E7D567EC6F26}" type="pres">
      <dgm:prSet presAssocID="{959114CF-EE97-4CC2-8229-AA9BDA341F1E}" presName="parentLin" presStyleCnt="0"/>
      <dgm:spPr/>
    </dgm:pt>
    <dgm:pt modelId="{BDDA02A1-7324-7B44-B3F2-84991489610A}" type="pres">
      <dgm:prSet presAssocID="{959114CF-EE97-4CC2-8229-AA9BDA341F1E}" presName="parentLeftMargin" presStyleLbl="node1" presStyleIdx="0" presStyleCnt="3"/>
      <dgm:spPr/>
    </dgm:pt>
    <dgm:pt modelId="{5F63EADE-EBDE-AC4D-BE45-A2C532F53A73}" type="pres">
      <dgm:prSet presAssocID="{959114CF-EE97-4CC2-8229-AA9BDA341F1E}" presName="parentText" presStyleLbl="node1" presStyleIdx="1" presStyleCnt="3">
        <dgm:presLayoutVars>
          <dgm:chMax val="0"/>
          <dgm:bulletEnabled val="1"/>
        </dgm:presLayoutVars>
      </dgm:prSet>
      <dgm:spPr/>
    </dgm:pt>
    <dgm:pt modelId="{D4B2BC63-7806-6B44-ACA9-B9B8638BEF87}" type="pres">
      <dgm:prSet presAssocID="{959114CF-EE97-4CC2-8229-AA9BDA341F1E}" presName="negativeSpace" presStyleCnt="0"/>
      <dgm:spPr/>
    </dgm:pt>
    <dgm:pt modelId="{F55D9FD2-F599-C749-871E-776D605D5DB8}" type="pres">
      <dgm:prSet presAssocID="{959114CF-EE97-4CC2-8229-AA9BDA341F1E}" presName="childText" presStyleLbl="conFgAcc1" presStyleIdx="1" presStyleCnt="3">
        <dgm:presLayoutVars>
          <dgm:bulletEnabled val="1"/>
        </dgm:presLayoutVars>
      </dgm:prSet>
      <dgm:spPr/>
    </dgm:pt>
    <dgm:pt modelId="{A026BEB7-6E76-3D4C-93DF-282D4B673EE9}" type="pres">
      <dgm:prSet presAssocID="{7734CEAC-0E31-464C-A318-84B268DE5C8B}" presName="spaceBetweenRectangles" presStyleCnt="0"/>
      <dgm:spPr/>
    </dgm:pt>
    <dgm:pt modelId="{C63EF97E-AD26-6448-AC1D-535A1D0296AB}" type="pres">
      <dgm:prSet presAssocID="{F8387C51-7E9D-490D-981A-2394A44CA7C8}" presName="parentLin" presStyleCnt="0"/>
      <dgm:spPr/>
    </dgm:pt>
    <dgm:pt modelId="{46DBD776-F12F-7D4C-8915-98A4E3A81241}" type="pres">
      <dgm:prSet presAssocID="{F8387C51-7E9D-490D-981A-2394A44CA7C8}" presName="parentLeftMargin" presStyleLbl="node1" presStyleIdx="1" presStyleCnt="3"/>
      <dgm:spPr/>
    </dgm:pt>
    <dgm:pt modelId="{F48249FA-2BFE-4442-9A26-B19CF86C8114}" type="pres">
      <dgm:prSet presAssocID="{F8387C51-7E9D-490D-981A-2394A44CA7C8}" presName="parentText" presStyleLbl="node1" presStyleIdx="2" presStyleCnt="3">
        <dgm:presLayoutVars>
          <dgm:chMax val="0"/>
          <dgm:bulletEnabled val="1"/>
        </dgm:presLayoutVars>
      </dgm:prSet>
      <dgm:spPr/>
    </dgm:pt>
    <dgm:pt modelId="{890FF521-D54D-EC4C-B3D7-8C3187245B80}" type="pres">
      <dgm:prSet presAssocID="{F8387C51-7E9D-490D-981A-2394A44CA7C8}" presName="negativeSpace" presStyleCnt="0"/>
      <dgm:spPr/>
    </dgm:pt>
    <dgm:pt modelId="{3CB520EB-2F6F-1B49-A847-420851990A29}" type="pres">
      <dgm:prSet presAssocID="{F8387C51-7E9D-490D-981A-2394A44CA7C8}" presName="childText" presStyleLbl="conFgAcc1" presStyleIdx="2" presStyleCnt="3">
        <dgm:presLayoutVars>
          <dgm:bulletEnabled val="1"/>
        </dgm:presLayoutVars>
      </dgm:prSet>
      <dgm:spPr/>
    </dgm:pt>
  </dgm:ptLst>
  <dgm:cxnLst>
    <dgm:cxn modelId="{80C6CB0D-9C70-B442-9112-27AEE846714A}" type="presOf" srcId="{E292A4FA-9DC2-49F3-A796-79CDE4E95382}" destId="{8F686237-F2BF-1840-9FDE-30FC7DB4B08E}" srcOrd="0" destOrd="0" presId="urn:microsoft.com/office/officeart/2005/8/layout/list1"/>
    <dgm:cxn modelId="{FAE5B629-F117-1241-AEE2-CC24D281F4D1}" type="presOf" srcId="{87FC89B9-A2B7-4F46-AA6A-2496CE11864E}" destId="{BB84AA44-BD20-5A48-8B7A-2D7A15ECEA47}" srcOrd="0" destOrd="0" presId="urn:microsoft.com/office/officeart/2005/8/layout/list1"/>
    <dgm:cxn modelId="{8EDC8A5D-E27B-1F4F-8618-8ACE1F1AA17D}" type="presOf" srcId="{959114CF-EE97-4CC2-8229-AA9BDA341F1E}" destId="{BDDA02A1-7324-7B44-B3F2-84991489610A}" srcOrd="0" destOrd="0" presId="urn:microsoft.com/office/officeart/2005/8/layout/list1"/>
    <dgm:cxn modelId="{08C5EC5F-3BCC-4E2F-BDA6-755FF625F5F1}" srcId="{87FC89B9-A2B7-4F46-AA6A-2496CE11864E}" destId="{F8387C51-7E9D-490D-981A-2394A44CA7C8}" srcOrd="2" destOrd="0" parTransId="{30979872-AE17-4863-907C-EEEECA4236B9}" sibTransId="{D3667D15-86E0-4BF6-A9C4-E7EF370296B0}"/>
    <dgm:cxn modelId="{5E997C65-8506-4104-B928-1089CEE85237}" srcId="{F8387C51-7E9D-490D-981A-2394A44CA7C8}" destId="{0197DC0F-4CB8-48EF-B286-90214418A652}" srcOrd="0" destOrd="0" parTransId="{C7B2A9E7-AA24-456E-8D7F-A859F72704F8}" sibTransId="{A8CBD818-A8E9-46B6-BC8A-435006523789}"/>
    <dgm:cxn modelId="{F90A8C6A-7B38-5444-B5D3-6426CBC85DD0}" type="presOf" srcId="{4642C8B7-3C66-4A35-BEE7-D4516870CAAE}" destId="{F55D9FD2-F599-C749-871E-776D605D5DB8}" srcOrd="0" destOrd="1" presId="urn:microsoft.com/office/officeart/2005/8/layout/list1"/>
    <dgm:cxn modelId="{371D7F51-D8C1-46F1-985E-0F1CEAAB3DB8}" srcId="{959114CF-EE97-4CC2-8229-AA9BDA341F1E}" destId="{6C19525D-0697-4457-A8E2-56F5196FC36F}" srcOrd="0" destOrd="0" parTransId="{418F25AA-DB5B-46D9-BE0C-0E9A49F56D14}" sibTransId="{13E45669-FE4E-432D-A3EF-3687E5A6912C}"/>
    <dgm:cxn modelId="{6AD526A4-F4B0-4C5C-BD43-0C0AA95B64C5}" srcId="{87FC89B9-A2B7-4F46-AA6A-2496CE11864E}" destId="{959114CF-EE97-4CC2-8229-AA9BDA341F1E}" srcOrd="1" destOrd="0" parTransId="{07B8C5DD-4377-4040-A54A-20030402C8F1}" sibTransId="{7734CEAC-0E31-464C-A318-84B268DE5C8B}"/>
    <dgm:cxn modelId="{F56BCABA-04F4-6444-ABB5-C252E0299A28}" type="presOf" srcId="{4A1FEFE3-F37B-44C0-8D85-D2DC4E4DCA8A}" destId="{82B2B3A1-8537-EB49-9EA2-79F9393AC46C}" srcOrd="1" destOrd="0" presId="urn:microsoft.com/office/officeart/2005/8/layout/list1"/>
    <dgm:cxn modelId="{A42C4CBD-2282-4545-983E-05F92A6D1D73}" type="presOf" srcId="{4A1FEFE3-F37B-44C0-8D85-D2DC4E4DCA8A}" destId="{4CCD0297-81B3-8649-B84B-EADFA8369868}" srcOrd="0" destOrd="0" presId="urn:microsoft.com/office/officeart/2005/8/layout/list1"/>
    <dgm:cxn modelId="{1EFA47C4-0D17-354B-B821-4B4EA0DFC3FE}" type="presOf" srcId="{6C19525D-0697-4457-A8E2-56F5196FC36F}" destId="{F55D9FD2-F599-C749-871E-776D605D5DB8}" srcOrd="0" destOrd="0" presId="urn:microsoft.com/office/officeart/2005/8/layout/list1"/>
    <dgm:cxn modelId="{7D3A8CC4-8422-F74D-849E-65C662EEAFC7}" type="presOf" srcId="{959114CF-EE97-4CC2-8229-AA9BDA341F1E}" destId="{5F63EADE-EBDE-AC4D-BE45-A2C532F53A73}" srcOrd="1" destOrd="0" presId="urn:microsoft.com/office/officeart/2005/8/layout/list1"/>
    <dgm:cxn modelId="{11B53DC6-7376-40CB-AC9E-E89FCFE3A1DC}" srcId="{959114CF-EE97-4CC2-8229-AA9BDA341F1E}" destId="{4642C8B7-3C66-4A35-BEE7-D4516870CAAE}" srcOrd="1" destOrd="0" parTransId="{351C234F-70A4-4860-B73A-05A6A93C9CD1}" sibTransId="{FB52077E-E31F-49D4-A890-678D56D65882}"/>
    <dgm:cxn modelId="{D20C84C6-55CB-494F-A91D-7F4C80173D0C}" srcId="{87FC89B9-A2B7-4F46-AA6A-2496CE11864E}" destId="{4A1FEFE3-F37B-44C0-8D85-D2DC4E4DCA8A}" srcOrd="0" destOrd="0" parTransId="{D48514D7-C4E2-4808-8300-394C327DF7E1}" sibTransId="{299F0AA7-9AB1-4D1B-94FA-CA10966EC501}"/>
    <dgm:cxn modelId="{FFF3DBCC-04B2-4F1A-BB00-89A2A9A5ED93}" srcId="{4A1FEFE3-F37B-44C0-8D85-D2DC4E4DCA8A}" destId="{E292A4FA-9DC2-49F3-A796-79CDE4E95382}" srcOrd="0" destOrd="0" parTransId="{7213BD5D-E698-4521-BE92-F2CF0599AFE4}" sibTransId="{DC66E441-7DF9-4566-B141-F115BD92492E}"/>
    <dgm:cxn modelId="{779E2DDB-A2C3-124C-A32D-EF4A67049E35}" type="presOf" srcId="{F8387C51-7E9D-490D-981A-2394A44CA7C8}" destId="{F48249FA-2BFE-4442-9A26-B19CF86C8114}" srcOrd="1" destOrd="0" presId="urn:microsoft.com/office/officeart/2005/8/layout/list1"/>
    <dgm:cxn modelId="{68636FDD-FBDD-D145-BBAF-F6FCDBDB12B0}" type="presOf" srcId="{0197DC0F-4CB8-48EF-B286-90214418A652}" destId="{3CB520EB-2F6F-1B49-A847-420851990A29}" srcOrd="0" destOrd="0" presId="urn:microsoft.com/office/officeart/2005/8/layout/list1"/>
    <dgm:cxn modelId="{5A21AEE6-2390-0541-A44B-95840C8FE411}" type="presOf" srcId="{F8387C51-7E9D-490D-981A-2394A44CA7C8}" destId="{46DBD776-F12F-7D4C-8915-98A4E3A81241}" srcOrd="0" destOrd="0" presId="urn:microsoft.com/office/officeart/2005/8/layout/list1"/>
    <dgm:cxn modelId="{D4209660-D3A7-6D4E-8B2D-E6FE376B2693}" type="presParOf" srcId="{BB84AA44-BD20-5A48-8B7A-2D7A15ECEA47}" destId="{83C8D310-7255-6C41-A4C3-CBA760AC72C7}" srcOrd="0" destOrd="0" presId="urn:microsoft.com/office/officeart/2005/8/layout/list1"/>
    <dgm:cxn modelId="{36FA57AA-D5BF-874C-BA7C-E8F9BB746897}" type="presParOf" srcId="{83C8D310-7255-6C41-A4C3-CBA760AC72C7}" destId="{4CCD0297-81B3-8649-B84B-EADFA8369868}" srcOrd="0" destOrd="0" presId="urn:microsoft.com/office/officeart/2005/8/layout/list1"/>
    <dgm:cxn modelId="{3FA8EA63-5740-2F4F-A3A4-03524CACE152}" type="presParOf" srcId="{83C8D310-7255-6C41-A4C3-CBA760AC72C7}" destId="{82B2B3A1-8537-EB49-9EA2-79F9393AC46C}" srcOrd="1" destOrd="0" presId="urn:microsoft.com/office/officeart/2005/8/layout/list1"/>
    <dgm:cxn modelId="{A2A3C690-1CE9-EE46-A75F-DAA654A767F1}" type="presParOf" srcId="{BB84AA44-BD20-5A48-8B7A-2D7A15ECEA47}" destId="{ED625283-8ECD-6349-9DF1-2D84A198E47B}" srcOrd="1" destOrd="0" presId="urn:microsoft.com/office/officeart/2005/8/layout/list1"/>
    <dgm:cxn modelId="{7DF0AF05-CB73-A943-92BA-0A98FAB2C55D}" type="presParOf" srcId="{BB84AA44-BD20-5A48-8B7A-2D7A15ECEA47}" destId="{8F686237-F2BF-1840-9FDE-30FC7DB4B08E}" srcOrd="2" destOrd="0" presId="urn:microsoft.com/office/officeart/2005/8/layout/list1"/>
    <dgm:cxn modelId="{BE200BC8-1970-EA44-BF17-E78CD3CF8E85}" type="presParOf" srcId="{BB84AA44-BD20-5A48-8B7A-2D7A15ECEA47}" destId="{1220BEDB-2967-AE46-A4E7-AA277292D062}" srcOrd="3" destOrd="0" presId="urn:microsoft.com/office/officeart/2005/8/layout/list1"/>
    <dgm:cxn modelId="{74010D18-6B20-394C-A91C-2B7EDA221198}" type="presParOf" srcId="{BB84AA44-BD20-5A48-8B7A-2D7A15ECEA47}" destId="{95F515FB-7C49-C149-80BA-E7D567EC6F26}" srcOrd="4" destOrd="0" presId="urn:microsoft.com/office/officeart/2005/8/layout/list1"/>
    <dgm:cxn modelId="{3CEA6DD9-5AFD-D444-A1E1-ECA92DF5D7EB}" type="presParOf" srcId="{95F515FB-7C49-C149-80BA-E7D567EC6F26}" destId="{BDDA02A1-7324-7B44-B3F2-84991489610A}" srcOrd="0" destOrd="0" presId="urn:microsoft.com/office/officeart/2005/8/layout/list1"/>
    <dgm:cxn modelId="{3254EAD8-1E26-1941-8BA0-6EFBD3F6AA03}" type="presParOf" srcId="{95F515FB-7C49-C149-80BA-E7D567EC6F26}" destId="{5F63EADE-EBDE-AC4D-BE45-A2C532F53A73}" srcOrd="1" destOrd="0" presId="urn:microsoft.com/office/officeart/2005/8/layout/list1"/>
    <dgm:cxn modelId="{A11CA540-470D-2A46-B03A-C812F9C388D0}" type="presParOf" srcId="{BB84AA44-BD20-5A48-8B7A-2D7A15ECEA47}" destId="{D4B2BC63-7806-6B44-ACA9-B9B8638BEF87}" srcOrd="5" destOrd="0" presId="urn:microsoft.com/office/officeart/2005/8/layout/list1"/>
    <dgm:cxn modelId="{FFCD14EB-C688-7845-BA88-7E080A41667B}" type="presParOf" srcId="{BB84AA44-BD20-5A48-8B7A-2D7A15ECEA47}" destId="{F55D9FD2-F599-C749-871E-776D605D5DB8}" srcOrd="6" destOrd="0" presId="urn:microsoft.com/office/officeart/2005/8/layout/list1"/>
    <dgm:cxn modelId="{AF0D62A6-2AD2-1743-B884-7750CCB2A988}" type="presParOf" srcId="{BB84AA44-BD20-5A48-8B7A-2D7A15ECEA47}" destId="{A026BEB7-6E76-3D4C-93DF-282D4B673EE9}" srcOrd="7" destOrd="0" presId="urn:microsoft.com/office/officeart/2005/8/layout/list1"/>
    <dgm:cxn modelId="{04DAE7C2-DDE3-744E-B73F-374D43907B30}" type="presParOf" srcId="{BB84AA44-BD20-5A48-8B7A-2D7A15ECEA47}" destId="{C63EF97E-AD26-6448-AC1D-535A1D0296AB}" srcOrd="8" destOrd="0" presId="urn:microsoft.com/office/officeart/2005/8/layout/list1"/>
    <dgm:cxn modelId="{B3A38989-2C2D-AF4A-9449-16855B95112F}" type="presParOf" srcId="{C63EF97E-AD26-6448-AC1D-535A1D0296AB}" destId="{46DBD776-F12F-7D4C-8915-98A4E3A81241}" srcOrd="0" destOrd="0" presId="urn:microsoft.com/office/officeart/2005/8/layout/list1"/>
    <dgm:cxn modelId="{4F9790D6-D168-6341-B187-416917A3B935}" type="presParOf" srcId="{C63EF97E-AD26-6448-AC1D-535A1D0296AB}" destId="{F48249FA-2BFE-4442-9A26-B19CF86C8114}" srcOrd="1" destOrd="0" presId="urn:microsoft.com/office/officeart/2005/8/layout/list1"/>
    <dgm:cxn modelId="{8F0FC384-50E3-CC4C-BA04-8CEC87706609}" type="presParOf" srcId="{BB84AA44-BD20-5A48-8B7A-2D7A15ECEA47}" destId="{890FF521-D54D-EC4C-B3D7-8C3187245B80}" srcOrd="9" destOrd="0" presId="urn:microsoft.com/office/officeart/2005/8/layout/list1"/>
    <dgm:cxn modelId="{49327A6F-6628-724C-BCA3-043F930BAA28}" type="presParOf" srcId="{BB84AA44-BD20-5A48-8B7A-2D7A15ECEA47}" destId="{3CB520EB-2F6F-1B49-A847-420851990A2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7FC89B9-A2B7-4F46-AA6A-2496CE11864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A1FEFE3-F37B-44C0-8D85-D2DC4E4DCA8A}">
      <dgm:prSet/>
      <dgm:spPr/>
      <dgm:t>
        <a:bodyPr/>
        <a:lstStyle/>
        <a:p>
          <a:r>
            <a:rPr lang="en-US" dirty="0"/>
            <a:t>Group comparison</a:t>
          </a:r>
        </a:p>
      </dgm:t>
    </dgm:pt>
    <dgm:pt modelId="{D48514D7-C4E2-4808-8300-394C327DF7E1}" type="parTrans" cxnId="{D20C84C6-55CB-494F-A91D-7F4C80173D0C}">
      <dgm:prSet/>
      <dgm:spPr/>
      <dgm:t>
        <a:bodyPr/>
        <a:lstStyle/>
        <a:p>
          <a:endParaRPr lang="en-US"/>
        </a:p>
      </dgm:t>
    </dgm:pt>
    <dgm:pt modelId="{299F0AA7-9AB1-4D1B-94FA-CA10966EC501}" type="sibTrans" cxnId="{D20C84C6-55CB-494F-A91D-7F4C80173D0C}">
      <dgm:prSet/>
      <dgm:spPr/>
      <dgm:t>
        <a:bodyPr/>
        <a:lstStyle/>
        <a:p>
          <a:endParaRPr lang="en-US"/>
        </a:p>
      </dgm:t>
    </dgm:pt>
    <dgm:pt modelId="{E292A4FA-9DC2-49F3-A796-79CDE4E95382}">
      <dgm:prSet/>
      <dgm:spPr/>
      <dgm:t>
        <a:bodyPr/>
        <a:lstStyle/>
        <a:p>
          <a:r>
            <a:rPr lang="en-US" dirty="0"/>
            <a:t>ANOVA - Compare propensity to exert effort (proportion of offers accepted) of task between groups. </a:t>
          </a:r>
        </a:p>
      </dgm:t>
    </dgm:pt>
    <dgm:pt modelId="{7213BD5D-E698-4521-BE92-F2CF0599AFE4}" type="parTrans" cxnId="{FFF3DBCC-04B2-4F1A-BB00-89A2A9A5ED93}">
      <dgm:prSet/>
      <dgm:spPr/>
      <dgm:t>
        <a:bodyPr/>
        <a:lstStyle/>
        <a:p>
          <a:endParaRPr lang="en-US"/>
        </a:p>
      </dgm:t>
    </dgm:pt>
    <dgm:pt modelId="{DC66E441-7DF9-4566-B141-F115BD92492E}" type="sibTrans" cxnId="{FFF3DBCC-04B2-4F1A-BB00-89A2A9A5ED93}">
      <dgm:prSet/>
      <dgm:spPr/>
      <dgm:t>
        <a:bodyPr/>
        <a:lstStyle/>
        <a:p>
          <a:endParaRPr lang="en-US"/>
        </a:p>
      </dgm:t>
    </dgm:pt>
    <dgm:pt modelId="{959114CF-EE97-4CC2-8229-AA9BDA341F1E}">
      <dgm:prSet/>
      <dgm:spPr/>
      <dgm:t>
        <a:bodyPr/>
        <a:lstStyle/>
        <a:p>
          <a:r>
            <a:rPr lang="en-US" dirty="0"/>
            <a:t>Correlation with anhedonia measure</a:t>
          </a:r>
        </a:p>
      </dgm:t>
    </dgm:pt>
    <dgm:pt modelId="{07B8C5DD-4377-4040-A54A-20030402C8F1}" type="parTrans" cxnId="{6AD526A4-F4B0-4C5C-BD43-0C0AA95B64C5}">
      <dgm:prSet/>
      <dgm:spPr/>
      <dgm:t>
        <a:bodyPr/>
        <a:lstStyle/>
        <a:p>
          <a:endParaRPr lang="en-US"/>
        </a:p>
      </dgm:t>
    </dgm:pt>
    <dgm:pt modelId="{7734CEAC-0E31-464C-A318-84B268DE5C8B}" type="sibTrans" cxnId="{6AD526A4-F4B0-4C5C-BD43-0C0AA95B64C5}">
      <dgm:prSet/>
      <dgm:spPr/>
      <dgm:t>
        <a:bodyPr/>
        <a:lstStyle/>
        <a:p>
          <a:endParaRPr lang="en-US"/>
        </a:p>
      </dgm:t>
    </dgm:pt>
    <dgm:pt modelId="{6C19525D-0697-4457-A8E2-56F5196FC36F}">
      <dgm:prSet/>
      <dgm:spPr/>
      <dgm:t>
        <a:bodyPr/>
        <a:lstStyle/>
        <a:p>
          <a:r>
            <a:rPr lang="en-US" dirty="0"/>
            <a:t>Regress outcomes against anhedonia or apathy measures. </a:t>
          </a:r>
        </a:p>
      </dgm:t>
    </dgm:pt>
    <dgm:pt modelId="{418F25AA-DB5B-46D9-BE0C-0E9A49F56D14}" type="parTrans" cxnId="{371D7F51-D8C1-46F1-985E-0F1CEAAB3DB8}">
      <dgm:prSet/>
      <dgm:spPr/>
      <dgm:t>
        <a:bodyPr/>
        <a:lstStyle/>
        <a:p>
          <a:endParaRPr lang="en-US"/>
        </a:p>
      </dgm:t>
    </dgm:pt>
    <dgm:pt modelId="{13E45669-FE4E-432D-A3EF-3687E5A6912C}" type="sibTrans" cxnId="{371D7F51-D8C1-46F1-985E-0F1CEAAB3DB8}">
      <dgm:prSet/>
      <dgm:spPr/>
      <dgm:t>
        <a:bodyPr/>
        <a:lstStyle/>
        <a:p>
          <a:endParaRPr lang="en-US"/>
        </a:p>
      </dgm:t>
    </dgm:pt>
    <dgm:pt modelId="{BB84AA44-BD20-5A48-8B7A-2D7A15ECEA47}" type="pres">
      <dgm:prSet presAssocID="{87FC89B9-A2B7-4F46-AA6A-2496CE11864E}" presName="linear" presStyleCnt="0">
        <dgm:presLayoutVars>
          <dgm:dir/>
          <dgm:animLvl val="lvl"/>
          <dgm:resizeHandles val="exact"/>
        </dgm:presLayoutVars>
      </dgm:prSet>
      <dgm:spPr/>
    </dgm:pt>
    <dgm:pt modelId="{83C8D310-7255-6C41-A4C3-CBA760AC72C7}" type="pres">
      <dgm:prSet presAssocID="{4A1FEFE3-F37B-44C0-8D85-D2DC4E4DCA8A}" presName="parentLin" presStyleCnt="0"/>
      <dgm:spPr/>
    </dgm:pt>
    <dgm:pt modelId="{4CCD0297-81B3-8649-B84B-EADFA8369868}" type="pres">
      <dgm:prSet presAssocID="{4A1FEFE3-F37B-44C0-8D85-D2DC4E4DCA8A}" presName="parentLeftMargin" presStyleLbl="node1" presStyleIdx="0" presStyleCnt="2"/>
      <dgm:spPr/>
    </dgm:pt>
    <dgm:pt modelId="{82B2B3A1-8537-EB49-9EA2-79F9393AC46C}" type="pres">
      <dgm:prSet presAssocID="{4A1FEFE3-F37B-44C0-8D85-D2DC4E4DCA8A}" presName="parentText" presStyleLbl="node1" presStyleIdx="0" presStyleCnt="2">
        <dgm:presLayoutVars>
          <dgm:chMax val="0"/>
          <dgm:bulletEnabled val="1"/>
        </dgm:presLayoutVars>
      </dgm:prSet>
      <dgm:spPr/>
    </dgm:pt>
    <dgm:pt modelId="{ED625283-8ECD-6349-9DF1-2D84A198E47B}" type="pres">
      <dgm:prSet presAssocID="{4A1FEFE3-F37B-44C0-8D85-D2DC4E4DCA8A}" presName="negativeSpace" presStyleCnt="0"/>
      <dgm:spPr/>
    </dgm:pt>
    <dgm:pt modelId="{8F686237-F2BF-1840-9FDE-30FC7DB4B08E}" type="pres">
      <dgm:prSet presAssocID="{4A1FEFE3-F37B-44C0-8D85-D2DC4E4DCA8A}" presName="childText" presStyleLbl="conFgAcc1" presStyleIdx="0" presStyleCnt="2">
        <dgm:presLayoutVars>
          <dgm:bulletEnabled val="1"/>
        </dgm:presLayoutVars>
      </dgm:prSet>
      <dgm:spPr/>
    </dgm:pt>
    <dgm:pt modelId="{1220BEDB-2967-AE46-A4E7-AA277292D062}" type="pres">
      <dgm:prSet presAssocID="{299F0AA7-9AB1-4D1B-94FA-CA10966EC501}" presName="spaceBetweenRectangles" presStyleCnt="0"/>
      <dgm:spPr/>
    </dgm:pt>
    <dgm:pt modelId="{95F515FB-7C49-C149-80BA-E7D567EC6F26}" type="pres">
      <dgm:prSet presAssocID="{959114CF-EE97-4CC2-8229-AA9BDA341F1E}" presName="parentLin" presStyleCnt="0"/>
      <dgm:spPr/>
    </dgm:pt>
    <dgm:pt modelId="{BDDA02A1-7324-7B44-B3F2-84991489610A}" type="pres">
      <dgm:prSet presAssocID="{959114CF-EE97-4CC2-8229-AA9BDA341F1E}" presName="parentLeftMargin" presStyleLbl="node1" presStyleIdx="0" presStyleCnt="2"/>
      <dgm:spPr/>
    </dgm:pt>
    <dgm:pt modelId="{5F63EADE-EBDE-AC4D-BE45-A2C532F53A73}" type="pres">
      <dgm:prSet presAssocID="{959114CF-EE97-4CC2-8229-AA9BDA341F1E}" presName="parentText" presStyleLbl="node1" presStyleIdx="1" presStyleCnt="2">
        <dgm:presLayoutVars>
          <dgm:chMax val="0"/>
          <dgm:bulletEnabled val="1"/>
        </dgm:presLayoutVars>
      </dgm:prSet>
      <dgm:spPr/>
    </dgm:pt>
    <dgm:pt modelId="{D4B2BC63-7806-6B44-ACA9-B9B8638BEF87}" type="pres">
      <dgm:prSet presAssocID="{959114CF-EE97-4CC2-8229-AA9BDA341F1E}" presName="negativeSpace" presStyleCnt="0"/>
      <dgm:spPr/>
    </dgm:pt>
    <dgm:pt modelId="{F55D9FD2-F599-C749-871E-776D605D5DB8}" type="pres">
      <dgm:prSet presAssocID="{959114CF-EE97-4CC2-8229-AA9BDA341F1E}" presName="childText" presStyleLbl="conFgAcc1" presStyleIdx="1" presStyleCnt="2">
        <dgm:presLayoutVars>
          <dgm:bulletEnabled val="1"/>
        </dgm:presLayoutVars>
      </dgm:prSet>
      <dgm:spPr/>
    </dgm:pt>
  </dgm:ptLst>
  <dgm:cxnLst>
    <dgm:cxn modelId="{80C6CB0D-9C70-B442-9112-27AEE846714A}" type="presOf" srcId="{E292A4FA-9DC2-49F3-A796-79CDE4E95382}" destId="{8F686237-F2BF-1840-9FDE-30FC7DB4B08E}" srcOrd="0" destOrd="0" presId="urn:microsoft.com/office/officeart/2005/8/layout/list1"/>
    <dgm:cxn modelId="{FAE5B629-F117-1241-AEE2-CC24D281F4D1}" type="presOf" srcId="{87FC89B9-A2B7-4F46-AA6A-2496CE11864E}" destId="{BB84AA44-BD20-5A48-8B7A-2D7A15ECEA47}" srcOrd="0" destOrd="0" presId="urn:microsoft.com/office/officeart/2005/8/layout/list1"/>
    <dgm:cxn modelId="{8EDC8A5D-E27B-1F4F-8618-8ACE1F1AA17D}" type="presOf" srcId="{959114CF-EE97-4CC2-8229-AA9BDA341F1E}" destId="{BDDA02A1-7324-7B44-B3F2-84991489610A}" srcOrd="0" destOrd="0" presId="urn:microsoft.com/office/officeart/2005/8/layout/list1"/>
    <dgm:cxn modelId="{371D7F51-D8C1-46F1-985E-0F1CEAAB3DB8}" srcId="{959114CF-EE97-4CC2-8229-AA9BDA341F1E}" destId="{6C19525D-0697-4457-A8E2-56F5196FC36F}" srcOrd="0" destOrd="0" parTransId="{418F25AA-DB5B-46D9-BE0C-0E9A49F56D14}" sibTransId="{13E45669-FE4E-432D-A3EF-3687E5A6912C}"/>
    <dgm:cxn modelId="{6AD526A4-F4B0-4C5C-BD43-0C0AA95B64C5}" srcId="{87FC89B9-A2B7-4F46-AA6A-2496CE11864E}" destId="{959114CF-EE97-4CC2-8229-AA9BDA341F1E}" srcOrd="1" destOrd="0" parTransId="{07B8C5DD-4377-4040-A54A-20030402C8F1}" sibTransId="{7734CEAC-0E31-464C-A318-84B268DE5C8B}"/>
    <dgm:cxn modelId="{F56BCABA-04F4-6444-ABB5-C252E0299A28}" type="presOf" srcId="{4A1FEFE3-F37B-44C0-8D85-D2DC4E4DCA8A}" destId="{82B2B3A1-8537-EB49-9EA2-79F9393AC46C}" srcOrd="1" destOrd="0" presId="urn:microsoft.com/office/officeart/2005/8/layout/list1"/>
    <dgm:cxn modelId="{A42C4CBD-2282-4545-983E-05F92A6D1D73}" type="presOf" srcId="{4A1FEFE3-F37B-44C0-8D85-D2DC4E4DCA8A}" destId="{4CCD0297-81B3-8649-B84B-EADFA8369868}" srcOrd="0" destOrd="0" presId="urn:microsoft.com/office/officeart/2005/8/layout/list1"/>
    <dgm:cxn modelId="{1EFA47C4-0D17-354B-B821-4B4EA0DFC3FE}" type="presOf" srcId="{6C19525D-0697-4457-A8E2-56F5196FC36F}" destId="{F55D9FD2-F599-C749-871E-776D605D5DB8}" srcOrd="0" destOrd="0" presId="urn:microsoft.com/office/officeart/2005/8/layout/list1"/>
    <dgm:cxn modelId="{7D3A8CC4-8422-F74D-849E-65C662EEAFC7}" type="presOf" srcId="{959114CF-EE97-4CC2-8229-AA9BDA341F1E}" destId="{5F63EADE-EBDE-AC4D-BE45-A2C532F53A73}" srcOrd="1" destOrd="0" presId="urn:microsoft.com/office/officeart/2005/8/layout/list1"/>
    <dgm:cxn modelId="{D20C84C6-55CB-494F-A91D-7F4C80173D0C}" srcId="{87FC89B9-A2B7-4F46-AA6A-2496CE11864E}" destId="{4A1FEFE3-F37B-44C0-8D85-D2DC4E4DCA8A}" srcOrd="0" destOrd="0" parTransId="{D48514D7-C4E2-4808-8300-394C327DF7E1}" sibTransId="{299F0AA7-9AB1-4D1B-94FA-CA10966EC501}"/>
    <dgm:cxn modelId="{FFF3DBCC-04B2-4F1A-BB00-89A2A9A5ED93}" srcId="{4A1FEFE3-F37B-44C0-8D85-D2DC4E4DCA8A}" destId="{E292A4FA-9DC2-49F3-A796-79CDE4E95382}" srcOrd="0" destOrd="0" parTransId="{7213BD5D-E698-4521-BE92-F2CF0599AFE4}" sibTransId="{DC66E441-7DF9-4566-B141-F115BD92492E}"/>
    <dgm:cxn modelId="{D4209660-D3A7-6D4E-8B2D-E6FE376B2693}" type="presParOf" srcId="{BB84AA44-BD20-5A48-8B7A-2D7A15ECEA47}" destId="{83C8D310-7255-6C41-A4C3-CBA760AC72C7}" srcOrd="0" destOrd="0" presId="urn:microsoft.com/office/officeart/2005/8/layout/list1"/>
    <dgm:cxn modelId="{36FA57AA-D5BF-874C-BA7C-E8F9BB746897}" type="presParOf" srcId="{83C8D310-7255-6C41-A4C3-CBA760AC72C7}" destId="{4CCD0297-81B3-8649-B84B-EADFA8369868}" srcOrd="0" destOrd="0" presId="urn:microsoft.com/office/officeart/2005/8/layout/list1"/>
    <dgm:cxn modelId="{3FA8EA63-5740-2F4F-A3A4-03524CACE152}" type="presParOf" srcId="{83C8D310-7255-6C41-A4C3-CBA760AC72C7}" destId="{82B2B3A1-8537-EB49-9EA2-79F9393AC46C}" srcOrd="1" destOrd="0" presId="urn:microsoft.com/office/officeart/2005/8/layout/list1"/>
    <dgm:cxn modelId="{A2A3C690-1CE9-EE46-A75F-DAA654A767F1}" type="presParOf" srcId="{BB84AA44-BD20-5A48-8B7A-2D7A15ECEA47}" destId="{ED625283-8ECD-6349-9DF1-2D84A198E47B}" srcOrd="1" destOrd="0" presId="urn:microsoft.com/office/officeart/2005/8/layout/list1"/>
    <dgm:cxn modelId="{7DF0AF05-CB73-A943-92BA-0A98FAB2C55D}" type="presParOf" srcId="{BB84AA44-BD20-5A48-8B7A-2D7A15ECEA47}" destId="{8F686237-F2BF-1840-9FDE-30FC7DB4B08E}" srcOrd="2" destOrd="0" presId="urn:microsoft.com/office/officeart/2005/8/layout/list1"/>
    <dgm:cxn modelId="{BE200BC8-1970-EA44-BF17-E78CD3CF8E85}" type="presParOf" srcId="{BB84AA44-BD20-5A48-8B7A-2D7A15ECEA47}" destId="{1220BEDB-2967-AE46-A4E7-AA277292D062}" srcOrd="3" destOrd="0" presId="urn:microsoft.com/office/officeart/2005/8/layout/list1"/>
    <dgm:cxn modelId="{74010D18-6B20-394C-A91C-2B7EDA221198}" type="presParOf" srcId="{BB84AA44-BD20-5A48-8B7A-2D7A15ECEA47}" destId="{95F515FB-7C49-C149-80BA-E7D567EC6F26}" srcOrd="4" destOrd="0" presId="urn:microsoft.com/office/officeart/2005/8/layout/list1"/>
    <dgm:cxn modelId="{3CEA6DD9-5AFD-D444-A1E1-ECA92DF5D7EB}" type="presParOf" srcId="{95F515FB-7C49-C149-80BA-E7D567EC6F26}" destId="{BDDA02A1-7324-7B44-B3F2-84991489610A}" srcOrd="0" destOrd="0" presId="urn:microsoft.com/office/officeart/2005/8/layout/list1"/>
    <dgm:cxn modelId="{3254EAD8-1E26-1941-8BA0-6EFBD3F6AA03}" type="presParOf" srcId="{95F515FB-7C49-C149-80BA-E7D567EC6F26}" destId="{5F63EADE-EBDE-AC4D-BE45-A2C532F53A73}" srcOrd="1" destOrd="0" presId="urn:microsoft.com/office/officeart/2005/8/layout/list1"/>
    <dgm:cxn modelId="{A11CA540-470D-2A46-B03A-C812F9C388D0}" type="presParOf" srcId="{BB84AA44-BD20-5A48-8B7A-2D7A15ECEA47}" destId="{D4B2BC63-7806-6B44-ACA9-B9B8638BEF87}" srcOrd="5" destOrd="0" presId="urn:microsoft.com/office/officeart/2005/8/layout/list1"/>
    <dgm:cxn modelId="{FFCD14EB-C688-7845-BA88-7E080A41667B}" type="presParOf" srcId="{BB84AA44-BD20-5A48-8B7A-2D7A15ECEA47}" destId="{F55D9FD2-F599-C749-871E-776D605D5DB8}"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BBBFA35-CE3D-694E-B6D5-C455CB841ED8}" type="doc">
      <dgm:prSet loTypeId="urn:microsoft.com/office/officeart/2005/8/layout/cycle5" loCatId="" qsTypeId="urn:microsoft.com/office/officeart/2005/8/quickstyle/simple1" qsCatId="simple" csTypeId="urn:microsoft.com/office/officeart/2005/8/colors/accent1_2" csCatId="accent1" phldr="1"/>
      <dgm:spPr/>
      <dgm:t>
        <a:bodyPr/>
        <a:lstStyle/>
        <a:p>
          <a:endParaRPr lang="en-GB"/>
        </a:p>
      </dgm:t>
    </dgm:pt>
    <dgm:pt modelId="{84B11331-4BC4-0246-82D6-945DCBF9832F}">
      <dgm:prSet phldrT="[Text]" custT="1"/>
      <dgm:spPr/>
      <dgm:t>
        <a:bodyPr/>
        <a:lstStyle/>
        <a:p>
          <a:r>
            <a:rPr lang="en-GB" sz="1600" b="1" dirty="0"/>
            <a:t>4. Model specification: </a:t>
          </a:r>
          <a:r>
            <a:rPr lang="en-GB" sz="1200" dirty="0"/>
            <a:t>formulation of processes generating observed data </a:t>
          </a:r>
        </a:p>
      </dgm:t>
    </dgm:pt>
    <dgm:pt modelId="{2C0FB473-E0FE-464E-B917-AF1D0786945E}" type="parTrans" cxnId="{A3D745B6-5FD0-B141-B8A3-221F26A895B4}">
      <dgm:prSet/>
      <dgm:spPr/>
      <dgm:t>
        <a:bodyPr/>
        <a:lstStyle/>
        <a:p>
          <a:endParaRPr lang="en-GB"/>
        </a:p>
      </dgm:t>
    </dgm:pt>
    <dgm:pt modelId="{717EE86A-653A-AB43-9D22-9638A34906B4}" type="sibTrans" cxnId="{A3D745B6-5FD0-B141-B8A3-221F26A895B4}">
      <dgm:prSet/>
      <dgm:spPr/>
      <dgm:t>
        <a:bodyPr/>
        <a:lstStyle/>
        <a:p>
          <a:endParaRPr lang="en-GB"/>
        </a:p>
      </dgm:t>
    </dgm:pt>
    <dgm:pt modelId="{9B138D6C-154A-C54B-9306-C5B4C78B9607}">
      <dgm:prSet phldrT="[Text]" custT="1"/>
      <dgm:spPr/>
      <dgm:t>
        <a:bodyPr/>
        <a:lstStyle/>
        <a:p>
          <a:r>
            <a:rPr lang="en-GB" sz="1600" b="1" dirty="0"/>
            <a:t>5. Model estimation: </a:t>
          </a:r>
          <a:r>
            <a:rPr lang="en-GB" sz="1300" dirty="0"/>
            <a:t>Adjustment of model parameters to best fit the data</a:t>
          </a:r>
        </a:p>
      </dgm:t>
    </dgm:pt>
    <dgm:pt modelId="{C35EEFAE-C874-6045-AB9E-BBB2A2066593}" type="parTrans" cxnId="{E9E9C12C-8CCF-6E4B-B15B-FF53A8F12C68}">
      <dgm:prSet/>
      <dgm:spPr/>
      <dgm:t>
        <a:bodyPr/>
        <a:lstStyle/>
        <a:p>
          <a:endParaRPr lang="en-GB"/>
        </a:p>
      </dgm:t>
    </dgm:pt>
    <dgm:pt modelId="{E62623B4-9C0F-7C49-B00A-0764347AC242}" type="sibTrans" cxnId="{E9E9C12C-8CCF-6E4B-B15B-FF53A8F12C68}">
      <dgm:prSet/>
      <dgm:spPr/>
      <dgm:t>
        <a:bodyPr/>
        <a:lstStyle/>
        <a:p>
          <a:endParaRPr lang="en-GB"/>
        </a:p>
      </dgm:t>
    </dgm:pt>
    <dgm:pt modelId="{6CCCFEA3-8626-974B-A603-82D1871C39DB}">
      <dgm:prSet phldrT="[Text]" custT="1"/>
      <dgm:spPr/>
      <dgm:t>
        <a:bodyPr/>
        <a:lstStyle/>
        <a:p>
          <a:r>
            <a:rPr lang="en-GB" sz="1600" b="1" dirty="0"/>
            <a:t>6. Model comparison: </a:t>
          </a:r>
          <a:r>
            <a:rPr lang="en-GB" sz="1300" dirty="0"/>
            <a:t>Identify most parsimonious model.</a:t>
          </a:r>
        </a:p>
      </dgm:t>
    </dgm:pt>
    <dgm:pt modelId="{D163AC02-4967-0243-A831-94CDD9CE5596}" type="parTrans" cxnId="{6D5CC822-8F64-ED48-A2AE-111E60A1D0D6}">
      <dgm:prSet/>
      <dgm:spPr/>
      <dgm:t>
        <a:bodyPr/>
        <a:lstStyle/>
        <a:p>
          <a:endParaRPr lang="en-GB"/>
        </a:p>
      </dgm:t>
    </dgm:pt>
    <dgm:pt modelId="{3674FC43-68DC-1C40-8556-082E56DF233E}" type="sibTrans" cxnId="{6D5CC822-8F64-ED48-A2AE-111E60A1D0D6}">
      <dgm:prSet/>
      <dgm:spPr/>
      <dgm:t>
        <a:bodyPr/>
        <a:lstStyle/>
        <a:p>
          <a:endParaRPr lang="en-GB"/>
        </a:p>
      </dgm:t>
    </dgm:pt>
    <dgm:pt modelId="{C73C2DB6-2231-D045-8D34-F9967EE9CB02}">
      <dgm:prSet phldrT="[Text]" custT="1"/>
      <dgm:spPr/>
      <dgm:t>
        <a:bodyPr/>
        <a:lstStyle/>
        <a:p>
          <a:r>
            <a:rPr lang="en-GB" sz="1600" b="1" dirty="0"/>
            <a:t>7. Model checking: </a:t>
          </a:r>
          <a:r>
            <a:rPr lang="en-GB" sz="1300" dirty="0"/>
            <a:t>how well model recapitulates patterns in the data</a:t>
          </a:r>
        </a:p>
      </dgm:t>
    </dgm:pt>
    <dgm:pt modelId="{DBA377D4-2D02-DF46-86E3-A96206B3B400}" type="parTrans" cxnId="{02AE4A6D-1CF8-3049-A51E-DE8348E8EB59}">
      <dgm:prSet/>
      <dgm:spPr/>
      <dgm:t>
        <a:bodyPr/>
        <a:lstStyle/>
        <a:p>
          <a:endParaRPr lang="en-GB"/>
        </a:p>
      </dgm:t>
    </dgm:pt>
    <dgm:pt modelId="{83F8594C-8D49-8F4D-BAF7-2D64D07C404A}" type="sibTrans" cxnId="{02AE4A6D-1CF8-3049-A51E-DE8348E8EB59}">
      <dgm:prSet/>
      <dgm:spPr/>
      <dgm:t>
        <a:bodyPr/>
        <a:lstStyle/>
        <a:p>
          <a:endParaRPr lang="en-GB"/>
        </a:p>
      </dgm:t>
    </dgm:pt>
    <dgm:pt modelId="{CD310D54-DB97-C441-B91A-335AAA4B6319}" type="pres">
      <dgm:prSet presAssocID="{FBBBFA35-CE3D-694E-B6D5-C455CB841ED8}" presName="cycle" presStyleCnt="0">
        <dgm:presLayoutVars>
          <dgm:dir/>
          <dgm:resizeHandles val="exact"/>
        </dgm:presLayoutVars>
      </dgm:prSet>
      <dgm:spPr/>
    </dgm:pt>
    <dgm:pt modelId="{47774559-7951-3B4F-A919-1D8DDFEFD6CB}" type="pres">
      <dgm:prSet presAssocID="{9B138D6C-154A-C54B-9306-C5B4C78B9607}" presName="node" presStyleLbl="node1" presStyleIdx="0" presStyleCnt="4" custScaleX="109992">
        <dgm:presLayoutVars>
          <dgm:bulletEnabled val="1"/>
        </dgm:presLayoutVars>
      </dgm:prSet>
      <dgm:spPr/>
    </dgm:pt>
    <dgm:pt modelId="{A6A53875-151B-2848-8534-E5A774A2C2A6}" type="pres">
      <dgm:prSet presAssocID="{9B138D6C-154A-C54B-9306-C5B4C78B9607}" presName="spNode" presStyleCnt="0"/>
      <dgm:spPr/>
    </dgm:pt>
    <dgm:pt modelId="{DB04DAA1-07A7-EB46-B21C-91747FB6D771}" type="pres">
      <dgm:prSet presAssocID="{E62623B4-9C0F-7C49-B00A-0764347AC242}" presName="sibTrans" presStyleLbl="sibTrans1D1" presStyleIdx="0" presStyleCnt="4"/>
      <dgm:spPr/>
    </dgm:pt>
    <dgm:pt modelId="{7EBB16C3-5287-E244-93B8-E00C6532F85C}" type="pres">
      <dgm:prSet presAssocID="{6CCCFEA3-8626-974B-A603-82D1871C39DB}" presName="node" presStyleLbl="node1" presStyleIdx="1" presStyleCnt="4" custScaleX="111066">
        <dgm:presLayoutVars>
          <dgm:bulletEnabled val="1"/>
        </dgm:presLayoutVars>
      </dgm:prSet>
      <dgm:spPr/>
    </dgm:pt>
    <dgm:pt modelId="{4F982425-281C-254F-8B62-C5C649E95F85}" type="pres">
      <dgm:prSet presAssocID="{6CCCFEA3-8626-974B-A603-82D1871C39DB}" presName="spNode" presStyleCnt="0"/>
      <dgm:spPr/>
    </dgm:pt>
    <dgm:pt modelId="{04367A3D-6A67-2B4D-8ADD-D40FCE6A0383}" type="pres">
      <dgm:prSet presAssocID="{3674FC43-68DC-1C40-8556-082E56DF233E}" presName="sibTrans" presStyleLbl="sibTrans1D1" presStyleIdx="1" presStyleCnt="4"/>
      <dgm:spPr/>
    </dgm:pt>
    <dgm:pt modelId="{28971464-C16A-444B-A30A-62308FFFB990}" type="pres">
      <dgm:prSet presAssocID="{C73C2DB6-2231-D045-8D34-F9967EE9CB02}" presName="node" presStyleLbl="node1" presStyleIdx="2" presStyleCnt="4">
        <dgm:presLayoutVars>
          <dgm:bulletEnabled val="1"/>
        </dgm:presLayoutVars>
      </dgm:prSet>
      <dgm:spPr/>
    </dgm:pt>
    <dgm:pt modelId="{3DE7A23B-1957-1B49-9353-5A915E5B64F6}" type="pres">
      <dgm:prSet presAssocID="{C73C2DB6-2231-D045-8D34-F9967EE9CB02}" presName="spNode" presStyleCnt="0"/>
      <dgm:spPr/>
    </dgm:pt>
    <dgm:pt modelId="{DCA06D3C-ECD2-5B47-AE14-D2F483475B03}" type="pres">
      <dgm:prSet presAssocID="{83F8594C-8D49-8F4D-BAF7-2D64D07C404A}" presName="sibTrans" presStyleLbl="sibTrans1D1" presStyleIdx="2" presStyleCnt="4"/>
      <dgm:spPr/>
    </dgm:pt>
    <dgm:pt modelId="{D352ECEC-4984-AF4D-A85C-FF50434F2F73}" type="pres">
      <dgm:prSet presAssocID="{84B11331-4BC4-0246-82D6-945DCBF9832F}" presName="node" presStyleLbl="node1" presStyleIdx="3" presStyleCnt="4" custScaleX="113327">
        <dgm:presLayoutVars>
          <dgm:bulletEnabled val="1"/>
        </dgm:presLayoutVars>
      </dgm:prSet>
      <dgm:spPr/>
    </dgm:pt>
    <dgm:pt modelId="{459C055C-A2F1-5B42-95F7-9B952123E838}" type="pres">
      <dgm:prSet presAssocID="{84B11331-4BC4-0246-82D6-945DCBF9832F}" presName="spNode" presStyleCnt="0"/>
      <dgm:spPr/>
    </dgm:pt>
    <dgm:pt modelId="{1E2771FB-1E8C-AC47-AA10-6AC7479BAE39}" type="pres">
      <dgm:prSet presAssocID="{717EE86A-653A-AB43-9D22-9638A34906B4}" presName="sibTrans" presStyleLbl="sibTrans1D1" presStyleIdx="3" presStyleCnt="4"/>
      <dgm:spPr/>
    </dgm:pt>
  </dgm:ptLst>
  <dgm:cxnLst>
    <dgm:cxn modelId="{CDA07A08-9CA8-1B42-8E12-4DAB96D07F42}" type="presOf" srcId="{9B138D6C-154A-C54B-9306-C5B4C78B9607}" destId="{47774559-7951-3B4F-A919-1D8DDFEFD6CB}" srcOrd="0" destOrd="0" presId="urn:microsoft.com/office/officeart/2005/8/layout/cycle5"/>
    <dgm:cxn modelId="{6D5CC822-8F64-ED48-A2AE-111E60A1D0D6}" srcId="{FBBBFA35-CE3D-694E-B6D5-C455CB841ED8}" destId="{6CCCFEA3-8626-974B-A603-82D1871C39DB}" srcOrd="1" destOrd="0" parTransId="{D163AC02-4967-0243-A831-94CDD9CE5596}" sibTransId="{3674FC43-68DC-1C40-8556-082E56DF233E}"/>
    <dgm:cxn modelId="{E9E9C12C-8CCF-6E4B-B15B-FF53A8F12C68}" srcId="{FBBBFA35-CE3D-694E-B6D5-C455CB841ED8}" destId="{9B138D6C-154A-C54B-9306-C5B4C78B9607}" srcOrd="0" destOrd="0" parTransId="{C35EEFAE-C874-6045-AB9E-BBB2A2066593}" sibTransId="{E62623B4-9C0F-7C49-B00A-0764347AC242}"/>
    <dgm:cxn modelId="{82479F2E-B889-E743-B0F6-0BF1B4E1BD35}" type="presOf" srcId="{717EE86A-653A-AB43-9D22-9638A34906B4}" destId="{1E2771FB-1E8C-AC47-AA10-6AC7479BAE39}" srcOrd="0" destOrd="0" presId="urn:microsoft.com/office/officeart/2005/8/layout/cycle5"/>
    <dgm:cxn modelId="{94159467-64EF-B64C-965B-0203D7AF08C2}" type="presOf" srcId="{84B11331-4BC4-0246-82D6-945DCBF9832F}" destId="{D352ECEC-4984-AF4D-A85C-FF50434F2F73}" srcOrd="0" destOrd="0" presId="urn:microsoft.com/office/officeart/2005/8/layout/cycle5"/>
    <dgm:cxn modelId="{02AE4A6D-1CF8-3049-A51E-DE8348E8EB59}" srcId="{FBBBFA35-CE3D-694E-B6D5-C455CB841ED8}" destId="{C73C2DB6-2231-D045-8D34-F9967EE9CB02}" srcOrd="2" destOrd="0" parTransId="{DBA377D4-2D02-DF46-86E3-A96206B3B400}" sibTransId="{83F8594C-8D49-8F4D-BAF7-2D64D07C404A}"/>
    <dgm:cxn modelId="{708A8351-72FD-704A-8FEB-673A5A965BA0}" type="presOf" srcId="{3674FC43-68DC-1C40-8556-082E56DF233E}" destId="{04367A3D-6A67-2B4D-8ADD-D40FCE6A0383}" srcOrd="0" destOrd="0" presId="urn:microsoft.com/office/officeart/2005/8/layout/cycle5"/>
    <dgm:cxn modelId="{704A1058-6DE3-1945-A1E7-F41BDF23D731}" type="presOf" srcId="{FBBBFA35-CE3D-694E-B6D5-C455CB841ED8}" destId="{CD310D54-DB97-C441-B91A-335AAA4B6319}" srcOrd="0" destOrd="0" presId="urn:microsoft.com/office/officeart/2005/8/layout/cycle5"/>
    <dgm:cxn modelId="{A0FFFD83-2732-C24C-B4E5-3B2686DC5DE6}" type="presOf" srcId="{6CCCFEA3-8626-974B-A603-82D1871C39DB}" destId="{7EBB16C3-5287-E244-93B8-E00C6532F85C}" srcOrd="0" destOrd="0" presId="urn:microsoft.com/office/officeart/2005/8/layout/cycle5"/>
    <dgm:cxn modelId="{A3D745B6-5FD0-B141-B8A3-221F26A895B4}" srcId="{FBBBFA35-CE3D-694E-B6D5-C455CB841ED8}" destId="{84B11331-4BC4-0246-82D6-945DCBF9832F}" srcOrd="3" destOrd="0" parTransId="{2C0FB473-E0FE-464E-B917-AF1D0786945E}" sibTransId="{717EE86A-653A-AB43-9D22-9638A34906B4}"/>
    <dgm:cxn modelId="{06FBB8B6-FF2D-7F41-A6E3-40D2BD085B72}" type="presOf" srcId="{C73C2DB6-2231-D045-8D34-F9967EE9CB02}" destId="{28971464-C16A-444B-A30A-62308FFFB990}" srcOrd="0" destOrd="0" presId="urn:microsoft.com/office/officeart/2005/8/layout/cycle5"/>
    <dgm:cxn modelId="{D0FA7ADC-C202-EA47-B03B-05EF28F43CF8}" type="presOf" srcId="{E62623B4-9C0F-7C49-B00A-0764347AC242}" destId="{DB04DAA1-07A7-EB46-B21C-91747FB6D771}" srcOrd="0" destOrd="0" presId="urn:microsoft.com/office/officeart/2005/8/layout/cycle5"/>
    <dgm:cxn modelId="{7BDE0DE3-A443-1446-8F9B-BA46D435FDE9}" type="presOf" srcId="{83F8594C-8D49-8F4D-BAF7-2D64D07C404A}" destId="{DCA06D3C-ECD2-5B47-AE14-D2F483475B03}" srcOrd="0" destOrd="0" presId="urn:microsoft.com/office/officeart/2005/8/layout/cycle5"/>
    <dgm:cxn modelId="{EAF547D0-90DE-BB4C-BCE6-9B080B39A6B0}" type="presParOf" srcId="{CD310D54-DB97-C441-B91A-335AAA4B6319}" destId="{47774559-7951-3B4F-A919-1D8DDFEFD6CB}" srcOrd="0" destOrd="0" presId="urn:microsoft.com/office/officeart/2005/8/layout/cycle5"/>
    <dgm:cxn modelId="{A4B3DB6F-0530-9447-A182-8175CBE935DE}" type="presParOf" srcId="{CD310D54-DB97-C441-B91A-335AAA4B6319}" destId="{A6A53875-151B-2848-8534-E5A774A2C2A6}" srcOrd="1" destOrd="0" presId="urn:microsoft.com/office/officeart/2005/8/layout/cycle5"/>
    <dgm:cxn modelId="{1A6BDC2D-71CA-A04C-AAC8-7CC44CB7FB68}" type="presParOf" srcId="{CD310D54-DB97-C441-B91A-335AAA4B6319}" destId="{DB04DAA1-07A7-EB46-B21C-91747FB6D771}" srcOrd="2" destOrd="0" presId="urn:microsoft.com/office/officeart/2005/8/layout/cycle5"/>
    <dgm:cxn modelId="{65E112D4-DF68-374F-81FE-76317010CB7B}" type="presParOf" srcId="{CD310D54-DB97-C441-B91A-335AAA4B6319}" destId="{7EBB16C3-5287-E244-93B8-E00C6532F85C}" srcOrd="3" destOrd="0" presId="urn:microsoft.com/office/officeart/2005/8/layout/cycle5"/>
    <dgm:cxn modelId="{9ABEC7E0-040B-4D44-A210-91053A41DAEA}" type="presParOf" srcId="{CD310D54-DB97-C441-B91A-335AAA4B6319}" destId="{4F982425-281C-254F-8B62-C5C649E95F85}" srcOrd="4" destOrd="0" presId="urn:microsoft.com/office/officeart/2005/8/layout/cycle5"/>
    <dgm:cxn modelId="{26415C03-3A27-F64A-98AB-A3D707D2DCF8}" type="presParOf" srcId="{CD310D54-DB97-C441-B91A-335AAA4B6319}" destId="{04367A3D-6A67-2B4D-8ADD-D40FCE6A0383}" srcOrd="5" destOrd="0" presId="urn:microsoft.com/office/officeart/2005/8/layout/cycle5"/>
    <dgm:cxn modelId="{13F790D2-13F4-6E49-B35A-987030955BB9}" type="presParOf" srcId="{CD310D54-DB97-C441-B91A-335AAA4B6319}" destId="{28971464-C16A-444B-A30A-62308FFFB990}" srcOrd="6" destOrd="0" presId="urn:microsoft.com/office/officeart/2005/8/layout/cycle5"/>
    <dgm:cxn modelId="{43A8AAF5-904C-694E-9D5E-5DF6B092CDCD}" type="presParOf" srcId="{CD310D54-DB97-C441-B91A-335AAA4B6319}" destId="{3DE7A23B-1957-1B49-9353-5A915E5B64F6}" srcOrd="7" destOrd="0" presId="urn:microsoft.com/office/officeart/2005/8/layout/cycle5"/>
    <dgm:cxn modelId="{93E03BCC-5664-864C-AD65-54036DFC5C8E}" type="presParOf" srcId="{CD310D54-DB97-C441-B91A-335AAA4B6319}" destId="{DCA06D3C-ECD2-5B47-AE14-D2F483475B03}" srcOrd="8" destOrd="0" presId="urn:microsoft.com/office/officeart/2005/8/layout/cycle5"/>
    <dgm:cxn modelId="{257FE069-8CA1-5042-8CFE-6430E8780B8C}" type="presParOf" srcId="{CD310D54-DB97-C441-B91A-335AAA4B6319}" destId="{D352ECEC-4984-AF4D-A85C-FF50434F2F73}" srcOrd="9" destOrd="0" presId="urn:microsoft.com/office/officeart/2005/8/layout/cycle5"/>
    <dgm:cxn modelId="{35C4B079-DE79-8E44-A8FD-131DFACE923A}" type="presParOf" srcId="{CD310D54-DB97-C441-B91A-335AAA4B6319}" destId="{459C055C-A2F1-5B42-95F7-9B952123E838}" srcOrd="10" destOrd="0" presId="urn:microsoft.com/office/officeart/2005/8/layout/cycle5"/>
    <dgm:cxn modelId="{373E7633-318C-D642-9F24-91334AEFF7D5}" type="presParOf" srcId="{CD310D54-DB97-C441-B91A-335AAA4B6319}" destId="{1E2771FB-1E8C-AC47-AA10-6AC7479BAE39}"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2FC940-3BE5-8A47-86AA-768EE5B2138B}">
      <dsp:nvSpPr>
        <dsp:cNvPr id="0" name=""/>
        <dsp:cNvSpPr/>
      </dsp:nvSpPr>
      <dsp:spPr>
        <a:xfrm>
          <a:off x="0" y="531"/>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F60721-EA62-1C47-8483-F9CA08228DD1}">
      <dsp:nvSpPr>
        <dsp:cNvPr id="0" name=""/>
        <dsp:cNvSpPr/>
      </dsp:nvSpPr>
      <dsp:spPr>
        <a:xfrm>
          <a:off x="0" y="531"/>
          <a:ext cx="10515600" cy="870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it-IT" sz="2900" kern="1200"/>
            <a:t>Why do we need models in data analysis?</a:t>
          </a:r>
          <a:endParaRPr lang="en-US" sz="2900" kern="1200"/>
        </a:p>
      </dsp:txBody>
      <dsp:txXfrm>
        <a:off x="0" y="531"/>
        <a:ext cx="10515600" cy="870296"/>
      </dsp:txXfrm>
    </dsp:sp>
    <dsp:sp modelId="{83F8D630-4F2F-9C45-A6B1-BFC551EACEC9}">
      <dsp:nvSpPr>
        <dsp:cNvPr id="0" name=""/>
        <dsp:cNvSpPr/>
      </dsp:nvSpPr>
      <dsp:spPr>
        <a:xfrm>
          <a:off x="0" y="870827"/>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F45D3F-140D-0F4D-9F17-78C584BBB610}">
      <dsp:nvSpPr>
        <dsp:cNvPr id="0" name=""/>
        <dsp:cNvSpPr/>
      </dsp:nvSpPr>
      <dsp:spPr>
        <a:xfrm>
          <a:off x="0" y="870827"/>
          <a:ext cx="10515600" cy="870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it-IT" sz="2900" kern="1200"/>
            <a:t>Why computational modelling?</a:t>
          </a:r>
          <a:endParaRPr lang="en-US" sz="2900" kern="1200"/>
        </a:p>
      </dsp:txBody>
      <dsp:txXfrm>
        <a:off x="0" y="870827"/>
        <a:ext cx="10515600" cy="870296"/>
      </dsp:txXfrm>
    </dsp:sp>
    <dsp:sp modelId="{064D57DB-7A1C-2B4B-96A6-45D6CE232C4E}">
      <dsp:nvSpPr>
        <dsp:cNvPr id="0" name=""/>
        <dsp:cNvSpPr/>
      </dsp:nvSpPr>
      <dsp:spPr>
        <a:xfrm>
          <a:off x="0" y="1741123"/>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01F485-390B-9542-8612-E8C7E533F2BB}">
      <dsp:nvSpPr>
        <dsp:cNvPr id="0" name=""/>
        <dsp:cNvSpPr/>
      </dsp:nvSpPr>
      <dsp:spPr>
        <a:xfrm>
          <a:off x="0" y="1741123"/>
          <a:ext cx="10515600" cy="870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it-IT" sz="2900" kern="1200"/>
            <a:t>What is a computational model?</a:t>
          </a:r>
          <a:endParaRPr lang="en-US" sz="2900" kern="1200"/>
        </a:p>
      </dsp:txBody>
      <dsp:txXfrm>
        <a:off x="0" y="1741123"/>
        <a:ext cx="10515600" cy="870296"/>
      </dsp:txXfrm>
    </dsp:sp>
    <dsp:sp modelId="{B027ED08-322A-B341-8BE5-FC88B9B3D2D1}">
      <dsp:nvSpPr>
        <dsp:cNvPr id="0" name=""/>
        <dsp:cNvSpPr/>
      </dsp:nvSpPr>
      <dsp:spPr>
        <a:xfrm>
          <a:off x="0" y="2611420"/>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DE682D-C196-7646-9AF5-D6C5EE26FD40}">
      <dsp:nvSpPr>
        <dsp:cNvPr id="0" name=""/>
        <dsp:cNvSpPr/>
      </dsp:nvSpPr>
      <dsp:spPr>
        <a:xfrm>
          <a:off x="0" y="2611420"/>
          <a:ext cx="10515600" cy="870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it-IT" sz="2900" kern="1200"/>
            <a:t>How is computational modelling different from «standard» analysis?</a:t>
          </a:r>
          <a:endParaRPr lang="en-US" sz="2900" kern="1200"/>
        </a:p>
      </dsp:txBody>
      <dsp:txXfrm>
        <a:off x="0" y="2611420"/>
        <a:ext cx="10515600" cy="870296"/>
      </dsp:txXfrm>
    </dsp:sp>
    <dsp:sp modelId="{4C49B86E-204D-0F4D-BB38-98A782244FE1}">
      <dsp:nvSpPr>
        <dsp:cNvPr id="0" name=""/>
        <dsp:cNvSpPr/>
      </dsp:nvSpPr>
      <dsp:spPr>
        <a:xfrm>
          <a:off x="0" y="3481716"/>
          <a:ext cx="105156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6CBA58-54C0-2C46-9C83-12D6DB8A1DA6}">
      <dsp:nvSpPr>
        <dsp:cNvPr id="0" name=""/>
        <dsp:cNvSpPr/>
      </dsp:nvSpPr>
      <dsp:spPr>
        <a:xfrm>
          <a:off x="0" y="3481716"/>
          <a:ext cx="10515600" cy="870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it-IT" sz="2900" kern="1200"/>
            <a:t>Examples of computational models</a:t>
          </a:r>
          <a:endParaRPr lang="en-US" sz="2900" kern="1200"/>
        </a:p>
      </dsp:txBody>
      <dsp:txXfrm>
        <a:off x="0" y="3481716"/>
        <a:ext cx="10515600" cy="8702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565EFB-DA7B-470C-8912-9761A4D8262E}">
      <dsp:nvSpPr>
        <dsp:cNvPr id="0" name=""/>
        <dsp:cNvSpPr/>
      </dsp:nvSpPr>
      <dsp:spPr>
        <a:xfrm>
          <a:off x="0" y="1137"/>
          <a:ext cx="62636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013376-EDC3-45AE-AD31-F7A1B2F04D1F}">
      <dsp:nvSpPr>
        <dsp:cNvPr id="0" name=""/>
        <dsp:cNvSpPr/>
      </dsp:nvSpPr>
      <dsp:spPr>
        <a:xfrm>
          <a:off x="0" y="1137"/>
          <a:ext cx="6263640" cy="1459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a:t>Improve reasoning about the experiment</a:t>
          </a:r>
        </a:p>
      </dsp:txBody>
      <dsp:txXfrm>
        <a:off x="0" y="1137"/>
        <a:ext cx="6263640" cy="1459494"/>
      </dsp:txXfrm>
    </dsp:sp>
    <dsp:sp modelId="{F9FDDA9D-58E7-4FDB-A0CD-AC54F8AA28F2}">
      <dsp:nvSpPr>
        <dsp:cNvPr id="0" name=""/>
        <dsp:cNvSpPr/>
      </dsp:nvSpPr>
      <dsp:spPr>
        <a:xfrm>
          <a:off x="0" y="1460632"/>
          <a:ext cx="6263640"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96877D-3047-4EA8-B816-D3E065D4D99C}">
      <dsp:nvSpPr>
        <dsp:cNvPr id="0" name=""/>
        <dsp:cNvSpPr/>
      </dsp:nvSpPr>
      <dsp:spPr>
        <a:xfrm>
          <a:off x="0" y="1460632"/>
          <a:ext cx="6263640" cy="1459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a:t>Foster transparent communication</a:t>
          </a:r>
        </a:p>
      </dsp:txBody>
      <dsp:txXfrm>
        <a:off x="0" y="1460632"/>
        <a:ext cx="6263640" cy="1459494"/>
      </dsp:txXfrm>
    </dsp:sp>
    <dsp:sp modelId="{E1082893-DD4E-4497-BCFA-113AAA0658D7}">
      <dsp:nvSpPr>
        <dsp:cNvPr id="0" name=""/>
        <dsp:cNvSpPr/>
      </dsp:nvSpPr>
      <dsp:spPr>
        <a:xfrm>
          <a:off x="0" y="2920127"/>
          <a:ext cx="6263640"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D8ED48-7CD8-4316-A675-D5A4639C47AE}">
      <dsp:nvSpPr>
        <dsp:cNvPr id="0" name=""/>
        <dsp:cNvSpPr/>
      </dsp:nvSpPr>
      <dsp:spPr>
        <a:xfrm>
          <a:off x="0" y="2920127"/>
          <a:ext cx="6263640" cy="1123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dirty="0"/>
            <a:t>Better-specified theories</a:t>
          </a:r>
        </a:p>
      </dsp:txBody>
      <dsp:txXfrm>
        <a:off x="0" y="2920127"/>
        <a:ext cx="6263640" cy="1123927"/>
      </dsp:txXfrm>
    </dsp:sp>
    <dsp:sp modelId="{38E4871C-9C89-4A07-869F-3B203EA708C2}">
      <dsp:nvSpPr>
        <dsp:cNvPr id="0" name=""/>
        <dsp:cNvSpPr/>
      </dsp:nvSpPr>
      <dsp:spPr>
        <a:xfrm>
          <a:off x="0" y="4044055"/>
          <a:ext cx="626364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38EE72-8562-4F84-8941-13278D4FE98E}">
      <dsp:nvSpPr>
        <dsp:cNvPr id="0" name=""/>
        <dsp:cNvSpPr/>
      </dsp:nvSpPr>
      <dsp:spPr>
        <a:xfrm>
          <a:off x="0" y="4044055"/>
          <a:ext cx="6263640" cy="1459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it-IT" sz="4100" kern="1200" dirty="0" err="1"/>
            <a:t>Parameters</a:t>
          </a:r>
          <a:r>
            <a:rPr lang="it-IT" sz="4100" kern="1200" dirty="0"/>
            <a:t> are </a:t>
          </a:r>
          <a:r>
            <a:rPr lang="it-IT" sz="4100" kern="1200" dirty="0" err="1"/>
            <a:t>psychologically</a:t>
          </a:r>
          <a:r>
            <a:rPr lang="it-IT" sz="4100" kern="1200" dirty="0"/>
            <a:t> </a:t>
          </a:r>
          <a:r>
            <a:rPr lang="it-IT" sz="4100" kern="1200" dirty="0" err="1"/>
            <a:t>meaningful</a:t>
          </a:r>
          <a:endParaRPr lang="en-US" sz="4100" kern="1200" dirty="0"/>
        </a:p>
      </dsp:txBody>
      <dsp:txXfrm>
        <a:off x="0" y="4044055"/>
        <a:ext cx="6263640" cy="14594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53831-82F2-49F9-B78D-0ED0ACE8522C}">
      <dsp:nvSpPr>
        <dsp:cNvPr id="0" name=""/>
        <dsp:cNvSpPr/>
      </dsp:nvSpPr>
      <dsp:spPr>
        <a:xfrm>
          <a:off x="0" y="531"/>
          <a:ext cx="10515600" cy="124293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E4C410-4AF7-412A-9141-1AFB5805F79A}">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13F442-3CF4-4D93-9DB3-20131E153F0D}">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kern="1200"/>
            <a:t>Uses posterior distribution to make inferences </a:t>
          </a:r>
        </a:p>
      </dsp:txBody>
      <dsp:txXfrm>
        <a:off x="1435590" y="531"/>
        <a:ext cx="9080009" cy="1242935"/>
      </dsp:txXfrm>
    </dsp:sp>
    <dsp:sp modelId="{AECF1E83-F771-470B-9097-CC98FDCB7316}">
      <dsp:nvSpPr>
        <dsp:cNvPr id="0" name=""/>
        <dsp:cNvSpPr/>
      </dsp:nvSpPr>
      <dsp:spPr>
        <a:xfrm>
          <a:off x="0" y="1554201"/>
          <a:ext cx="10515600"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B70714-765E-4A90-8FDD-3CF02B878D49}">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F5F48F-A0C7-4491-B0A1-AB980A3290B9}">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kern="1200" dirty="0"/>
            <a:t>Acknowledge uncertainty</a:t>
          </a:r>
        </a:p>
      </dsp:txBody>
      <dsp:txXfrm>
        <a:off x="1435590" y="1554201"/>
        <a:ext cx="9080009" cy="1242935"/>
      </dsp:txXfrm>
    </dsp:sp>
    <dsp:sp modelId="{0A75B332-4D57-45ED-A3EE-BD1A12771B04}">
      <dsp:nvSpPr>
        <dsp:cNvPr id="0" name=""/>
        <dsp:cNvSpPr/>
      </dsp:nvSpPr>
      <dsp:spPr>
        <a:xfrm>
          <a:off x="0" y="3107870"/>
          <a:ext cx="10515600" cy="124293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C30337-BB2C-4E03-B3CE-9F7C35B4E0C5}">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DDC009-7B70-4136-B093-799995454AF3}">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kern="1200" dirty="0"/>
            <a:t>Modeling flexibility </a:t>
          </a:r>
        </a:p>
      </dsp:txBody>
      <dsp:txXfrm>
        <a:off x="1435590" y="3107870"/>
        <a:ext cx="9080009" cy="12429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420320-A92E-4DBD-9760-CB4767476B9F}">
      <dsp:nvSpPr>
        <dsp:cNvPr id="0" name=""/>
        <dsp:cNvSpPr/>
      </dsp:nvSpPr>
      <dsp:spPr>
        <a:xfrm>
          <a:off x="2737624" y="0"/>
          <a:ext cx="2301240" cy="1278466"/>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latin typeface="Calibri Light" panose="020F0302020204030204" pitchFamily="34" charset="0"/>
              <a:cs typeface="Calibri Light" panose="020F0302020204030204" pitchFamily="34" charset="0"/>
            </a:rPr>
            <a:t>Framing the question </a:t>
          </a:r>
        </a:p>
      </dsp:txBody>
      <dsp:txXfrm>
        <a:off x="2775069" y="37445"/>
        <a:ext cx="2226350" cy="1203576"/>
      </dsp:txXfrm>
    </dsp:sp>
    <dsp:sp modelId="{07607AF7-D2DA-430D-B44B-619E4E97A0B7}">
      <dsp:nvSpPr>
        <dsp:cNvPr id="0" name=""/>
        <dsp:cNvSpPr/>
      </dsp:nvSpPr>
      <dsp:spPr>
        <a:xfrm rot="5400000">
          <a:off x="3648531" y="1310428"/>
          <a:ext cx="479425" cy="575310"/>
        </a:xfrm>
        <a:prstGeom prst="rightArrow">
          <a:avLst>
            <a:gd name="adj1" fmla="val 60000"/>
            <a:gd name="adj2" fmla="val 50000"/>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GB" sz="2300" kern="1200">
            <a:latin typeface="Calibri Light" panose="020F0302020204030204" pitchFamily="34" charset="0"/>
            <a:cs typeface="Calibri Light" panose="020F0302020204030204" pitchFamily="34" charset="0"/>
          </a:endParaRPr>
        </a:p>
      </dsp:txBody>
      <dsp:txXfrm rot="-5400000">
        <a:off x="3715651" y="1358371"/>
        <a:ext cx="345186" cy="335598"/>
      </dsp:txXfrm>
    </dsp:sp>
    <dsp:sp modelId="{57408A4F-D5DF-48AF-9320-6BCEC3CF9CD2}">
      <dsp:nvSpPr>
        <dsp:cNvPr id="0" name=""/>
        <dsp:cNvSpPr/>
      </dsp:nvSpPr>
      <dsp:spPr>
        <a:xfrm>
          <a:off x="2737624" y="1917700"/>
          <a:ext cx="2301240" cy="1278466"/>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latin typeface="Calibri Light" panose="020F0302020204030204" pitchFamily="34" charset="0"/>
              <a:cs typeface="Calibri Light" panose="020F0302020204030204" pitchFamily="34" charset="0"/>
            </a:rPr>
            <a:t>Implementing the Model</a:t>
          </a:r>
        </a:p>
      </dsp:txBody>
      <dsp:txXfrm>
        <a:off x="2775069" y="1955145"/>
        <a:ext cx="2226350" cy="1203576"/>
      </dsp:txXfrm>
    </dsp:sp>
    <dsp:sp modelId="{29456D9C-C024-4C98-B54A-655ABCE945B8}">
      <dsp:nvSpPr>
        <dsp:cNvPr id="0" name=""/>
        <dsp:cNvSpPr/>
      </dsp:nvSpPr>
      <dsp:spPr>
        <a:xfrm rot="5400000">
          <a:off x="3648531" y="3228128"/>
          <a:ext cx="479425" cy="575310"/>
        </a:xfrm>
        <a:prstGeom prst="rightArrow">
          <a:avLst>
            <a:gd name="adj1" fmla="val 60000"/>
            <a:gd name="adj2" fmla="val 50000"/>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GB" sz="2300" kern="1200">
            <a:latin typeface="Calibri Light" panose="020F0302020204030204" pitchFamily="34" charset="0"/>
            <a:cs typeface="Calibri Light" panose="020F0302020204030204" pitchFamily="34" charset="0"/>
          </a:endParaRPr>
        </a:p>
      </dsp:txBody>
      <dsp:txXfrm rot="-5400000">
        <a:off x="3715651" y="3276071"/>
        <a:ext cx="345186" cy="335598"/>
      </dsp:txXfrm>
    </dsp:sp>
    <dsp:sp modelId="{88DC9ADA-C28D-48EC-8D39-4B616125A958}">
      <dsp:nvSpPr>
        <dsp:cNvPr id="0" name=""/>
        <dsp:cNvSpPr/>
      </dsp:nvSpPr>
      <dsp:spPr>
        <a:xfrm>
          <a:off x="2737624" y="3835400"/>
          <a:ext cx="2301240" cy="1278466"/>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latin typeface="Calibri Light" panose="020F0302020204030204" pitchFamily="34" charset="0"/>
              <a:cs typeface="Calibri Light" panose="020F0302020204030204" pitchFamily="34" charset="0"/>
            </a:rPr>
            <a:t>Model Testing </a:t>
          </a:r>
        </a:p>
      </dsp:txBody>
      <dsp:txXfrm>
        <a:off x="2775069" y="3872845"/>
        <a:ext cx="2226350" cy="12035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2D86A9-634C-7A4E-84EE-519DAB6FCFDA}">
      <dsp:nvSpPr>
        <dsp:cNvPr id="0" name=""/>
        <dsp:cNvSpPr/>
      </dsp:nvSpPr>
      <dsp:spPr>
        <a:xfrm>
          <a:off x="525779" y="0"/>
          <a:ext cx="2111364" cy="11729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1. Define the goal</a:t>
          </a:r>
        </a:p>
      </dsp:txBody>
      <dsp:txXfrm>
        <a:off x="560134" y="34355"/>
        <a:ext cx="2042654" cy="1104270"/>
      </dsp:txXfrm>
    </dsp:sp>
    <dsp:sp modelId="{AAD42CFA-F968-4F40-BCE1-8D0DFCB005C5}">
      <dsp:nvSpPr>
        <dsp:cNvPr id="0" name=""/>
        <dsp:cNvSpPr/>
      </dsp:nvSpPr>
      <dsp:spPr>
        <a:xfrm rot="5400000">
          <a:off x="1361528" y="1202304"/>
          <a:ext cx="439867" cy="5278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rot="-5400000">
        <a:off x="1423109" y="1246291"/>
        <a:ext cx="316705" cy="307907"/>
      </dsp:txXfrm>
    </dsp:sp>
    <dsp:sp modelId="{1CAD2158-D382-3A40-A25A-3B6BBFE72B9C}">
      <dsp:nvSpPr>
        <dsp:cNvPr id="0" name=""/>
        <dsp:cNvSpPr/>
      </dsp:nvSpPr>
      <dsp:spPr>
        <a:xfrm>
          <a:off x="525779" y="1759470"/>
          <a:ext cx="2111364" cy="11729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2. Review current evidence</a:t>
          </a:r>
        </a:p>
      </dsp:txBody>
      <dsp:txXfrm>
        <a:off x="560134" y="1793825"/>
        <a:ext cx="2042654" cy="1104270"/>
      </dsp:txXfrm>
    </dsp:sp>
    <dsp:sp modelId="{440B2873-1BE9-2949-B09E-37AFF1C74973}">
      <dsp:nvSpPr>
        <dsp:cNvPr id="0" name=""/>
        <dsp:cNvSpPr/>
      </dsp:nvSpPr>
      <dsp:spPr>
        <a:xfrm rot="5400000">
          <a:off x="1361528" y="2961774"/>
          <a:ext cx="439867" cy="5278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rot="-5400000">
        <a:off x="1423109" y="3005761"/>
        <a:ext cx="316705" cy="307907"/>
      </dsp:txXfrm>
    </dsp:sp>
    <dsp:sp modelId="{F0D69F69-5D15-354C-B477-4297638D3239}">
      <dsp:nvSpPr>
        <dsp:cNvPr id="0" name=""/>
        <dsp:cNvSpPr/>
      </dsp:nvSpPr>
      <dsp:spPr>
        <a:xfrm>
          <a:off x="525779" y="3518940"/>
          <a:ext cx="2111364" cy="11729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3. Identify ingredients</a:t>
          </a:r>
        </a:p>
      </dsp:txBody>
      <dsp:txXfrm>
        <a:off x="560134" y="3553295"/>
        <a:ext cx="2042654" cy="11042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774559-7951-3B4F-A919-1D8DDFEFD6CB}">
      <dsp:nvSpPr>
        <dsp:cNvPr id="0" name=""/>
        <dsp:cNvSpPr/>
      </dsp:nvSpPr>
      <dsp:spPr>
        <a:xfrm>
          <a:off x="3009812" y="232"/>
          <a:ext cx="2130270" cy="12588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5. Model estimation</a:t>
          </a:r>
          <a:endParaRPr lang="en-GB" sz="1300" kern="1200" dirty="0"/>
        </a:p>
      </dsp:txBody>
      <dsp:txXfrm>
        <a:off x="3071266" y="61686"/>
        <a:ext cx="2007362" cy="1135979"/>
      </dsp:txXfrm>
    </dsp:sp>
    <dsp:sp modelId="{DB04DAA1-07A7-EB46-B21C-91747FB6D771}">
      <dsp:nvSpPr>
        <dsp:cNvPr id="0" name=""/>
        <dsp:cNvSpPr/>
      </dsp:nvSpPr>
      <dsp:spPr>
        <a:xfrm>
          <a:off x="1995290" y="629676"/>
          <a:ext cx="4159314" cy="4159314"/>
        </a:xfrm>
        <a:custGeom>
          <a:avLst/>
          <a:gdLst/>
          <a:ahLst/>
          <a:cxnLst/>
          <a:rect l="0" t="0" r="0" b="0"/>
          <a:pathLst>
            <a:path>
              <a:moveTo>
                <a:pt x="3386789" y="462134"/>
              </a:moveTo>
              <a:arcTo wR="2079657" hR="2079657" stAng="18536516" swAng="151840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EBB16C3-5287-E244-93B8-E00C6532F85C}">
      <dsp:nvSpPr>
        <dsp:cNvPr id="0" name=""/>
        <dsp:cNvSpPr/>
      </dsp:nvSpPr>
      <dsp:spPr>
        <a:xfrm>
          <a:off x="5079069" y="2079889"/>
          <a:ext cx="2151070" cy="12588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6. Model comparison</a:t>
          </a:r>
          <a:endParaRPr lang="en-GB" sz="1300" kern="1200" dirty="0"/>
        </a:p>
      </dsp:txBody>
      <dsp:txXfrm>
        <a:off x="5140523" y="2141343"/>
        <a:ext cx="2028162" cy="1135979"/>
      </dsp:txXfrm>
    </dsp:sp>
    <dsp:sp modelId="{04367A3D-6A67-2B4D-8ADD-D40FCE6A0383}">
      <dsp:nvSpPr>
        <dsp:cNvPr id="0" name=""/>
        <dsp:cNvSpPr/>
      </dsp:nvSpPr>
      <dsp:spPr>
        <a:xfrm>
          <a:off x="1995290" y="629676"/>
          <a:ext cx="4159314" cy="4159314"/>
        </a:xfrm>
        <a:custGeom>
          <a:avLst/>
          <a:gdLst/>
          <a:ahLst/>
          <a:cxnLst/>
          <a:rect l="0" t="0" r="0" b="0"/>
          <a:pathLst>
            <a:path>
              <a:moveTo>
                <a:pt x="3943720" y="3001743"/>
              </a:moveTo>
              <a:arcTo wR="2079657" hR="2079657" stAng="1579199" swAng="163356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8971464-C16A-444B-A30A-62308FFFB990}">
      <dsp:nvSpPr>
        <dsp:cNvPr id="0" name=""/>
        <dsp:cNvSpPr/>
      </dsp:nvSpPr>
      <dsp:spPr>
        <a:xfrm>
          <a:off x="3106572" y="4159546"/>
          <a:ext cx="1936750" cy="12588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7. Model checking</a:t>
          </a:r>
          <a:endParaRPr lang="en-GB" sz="1300" kern="1200" dirty="0"/>
        </a:p>
      </dsp:txBody>
      <dsp:txXfrm>
        <a:off x="3168026" y="4221000"/>
        <a:ext cx="1813842" cy="1135979"/>
      </dsp:txXfrm>
    </dsp:sp>
    <dsp:sp modelId="{DCA06D3C-ECD2-5B47-AE14-D2F483475B03}">
      <dsp:nvSpPr>
        <dsp:cNvPr id="0" name=""/>
        <dsp:cNvSpPr/>
      </dsp:nvSpPr>
      <dsp:spPr>
        <a:xfrm>
          <a:off x="1995290" y="629676"/>
          <a:ext cx="4159314" cy="4159314"/>
        </a:xfrm>
        <a:custGeom>
          <a:avLst/>
          <a:gdLst/>
          <a:ahLst/>
          <a:cxnLst/>
          <a:rect l="0" t="0" r="0" b="0"/>
          <a:pathLst>
            <a:path>
              <a:moveTo>
                <a:pt x="843976" y="3752399"/>
              </a:moveTo>
              <a:arcTo wR="2079657" hR="2079657" stAng="7587232" swAng="163356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352ECEC-4984-AF4D-A85C-FF50434F2F73}">
      <dsp:nvSpPr>
        <dsp:cNvPr id="0" name=""/>
        <dsp:cNvSpPr/>
      </dsp:nvSpPr>
      <dsp:spPr>
        <a:xfrm>
          <a:off x="897859" y="2079889"/>
          <a:ext cx="2194860" cy="12588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4. Model specification</a:t>
          </a:r>
          <a:endParaRPr lang="en-GB" sz="1200" kern="1200" dirty="0"/>
        </a:p>
      </dsp:txBody>
      <dsp:txXfrm>
        <a:off x="959313" y="2141343"/>
        <a:ext cx="2071952" cy="1135979"/>
      </dsp:txXfrm>
    </dsp:sp>
    <dsp:sp modelId="{1E2771FB-1E8C-AC47-AA10-6AC7479BAE39}">
      <dsp:nvSpPr>
        <dsp:cNvPr id="0" name=""/>
        <dsp:cNvSpPr/>
      </dsp:nvSpPr>
      <dsp:spPr>
        <a:xfrm>
          <a:off x="1995290" y="629676"/>
          <a:ext cx="4159314" cy="4159314"/>
        </a:xfrm>
        <a:custGeom>
          <a:avLst/>
          <a:gdLst/>
          <a:ahLst/>
          <a:cxnLst/>
          <a:rect l="0" t="0" r="0" b="0"/>
          <a:pathLst>
            <a:path>
              <a:moveTo>
                <a:pt x="206535" y="1176113"/>
              </a:moveTo>
              <a:arcTo wR="2079657" hR="2079657" stAng="12345085" swAng="151840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686237-F2BF-1840-9FDE-30FC7DB4B08E}">
      <dsp:nvSpPr>
        <dsp:cNvPr id="0" name=""/>
        <dsp:cNvSpPr/>
      </dsp:nvSpPr>
      <dsp:spPr>
        <a:xfrm>
          <a:off x="0" y="795024"/>
          <a:ext cx="4617098" cy="793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8338" tIns="291592" rIns="35833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What cognitive processes influence accept/reject responses during the task. </a:t>
          </a:r>
        </a:p>
      </dsp:txBody>
      <dsp:txXfrm>
        <a:off x="0" y="795024"/>
        <a:ext cx="4617098" cy="793800"/>
      </dsp:txXfrm>
    </dsp:sp>
    <dsp:sp modelId="{82B2B3A1-8537-EB49-9EA2-79F9393AC46C}">
      <dsp:nvSpPr>
        <dsp:cNvPr id="0" name=""/>
        <dsp:cNvSpPr/>
      </dsp:nvSpPr>
      <dsp:spPr>
        <a:xfrm>
          <a:off x="230854" y="588384"/>
          <a:ext cx="3231968"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161" tIns="0" rIns="122161" bIns="0" numCol="1" spcCol="1270" anchor="ctr" anchorCtr="0">
          <a:noAutofit/>
        </a:bodyPr>
        <a:lstStyle/>
        <a:p>
          <a:pPr marL="0" lvl="0" indent="0" algn="l" defTabSz="622300">
            <a:lnSpc>
              <a:spcPct val="90000"/>
            </a:lnSpc>
            <a:spcBef>
              <a:spcPct val="0"/>
            </a:spcBef>
            <a:spcAft>
              <a:spcPct val="35000"/>
            </a:spcAft>
            <a:buNone/>
          </a:pPr>
          <a:r>
            <a:rPr lang="en-US" sz="1400" kern="1200"/>
            <a:t>What does the system do?</a:t>
          </a:r>
        </a:p>
      </dsp:txBody>
      <dsp:txXfrm>
        <a:off x="251029" y="608559"/>
        <a:ext cx="3191618" cy="372930"/>
      </dsp:txXfrm>
    </dsp:sp>
    <dsp:sp modelId="{F55D9FD2-F599-C749-871E-776D605D5DB8}">
      <dsp:nvSpPr>
        <dsp:cNvPr id="0" name=""/>
        <dsp:cNvSpPr/>
      </dsp:nvSpPr>
      <dsp:spPr>
        <a:xfrm>
          <a:off x="0" y="1871064"/>
          <a:ext cx="4617098" cy="10143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8338" tIns="291592" rIns="35833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Mathematically define hidden parameters (reward sensitivity, effort sensitivity etc). </a:t>
          </a:r>
        </a:p>
        <a:p>
          <a:pPr marL="114300" lvl="1" indent="-114300" algn="l" defTabSz="622300">
            <a:lnSpc>
              <a:spcPct val="90000"/>
            </a:lnSpc>
            <a:spcBef>
              <a:spcPct val="0"/>
            </a:spcBef>
            <a:spcAft>
              <a:spcPct val="15000"/>
            </a:spcAft>
            <a:buChar char="•"/>
          </a:pPr>
          <a:r>
            <a:rPr lang="en-US" sz="1400" kern="1200"/>
            <a:t>Utilise generative modelling. </a:t>
          </a:r>
        </a:p>
      </dsp:txBody>
      <dsp:txXfrm>
        <a:off x="0" y="1871064"/>
        <a:ext cx="4617098" cy="1014300"/>
      </dsp:txXfrm>
    </dsp:sp>
    <dsp:sp modelId="{5F63EADE-EBDE-AC4D-BE45-A2C532F53A73}">
      <dsp:nvSpPr>
        <dsp:cNvPr id="0" name=""/>
        <dsp:cNvSpPr/>
      </dsp:nvSpPr>
      <dsp:spPr>
        <a:xfrm>
          <a:off x="230854" y="1664424"/>
          <a:ext cx="3231968"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161" tIns="0" rIns="122161" bIns="0" numCol="1" spcCol="1270" anchor="ctr" anchorCtr="0">
          <a:noAutofit/>
        </a:bodyPr>
        <a:lstStyle/>
        <a:p>
          <a:pPr marL="0" lvl="0" indent="0" algn="l" defTabSz="622300">
            <a:lnSpc>
              <a:spcPct val="90000"/>
            </a:lnSpc>
            <a:spcBef>
              <a:spcPct val="0"/>
            </a:spcBef>
            <a:spcAft>
              <a:spcPct val="35000"/>
            </a:spcAft>
            <a:buNone/>
          </a:pPr>
          <a:r>
            <a:rPr lang="en-US" sz="1400" kern="1200"/>
            <a:t>How does the system do what it does?</a:t>
          </a:r>
        </a:p>
      </dsp:txBody>
      <dsp:txXfrm>
        <a:off x="251029" y="1684599"/>
        <a:ext cx="3191618" cy="372930"/>
      </dsp:txXfrm>
    </dsp:sp>
    <dsp:sp modelId="{3CB520EB-2F6F-1B49-A847-420851990A29}">
      <dsp:nvSpPr>
        <dsp:cNvPr id="0" name=""/>
        <dsp:cNvSpPr/>
      </dsp:nvSpPr>
      <dsp:spPr>
        <a:xfrm>
          <a:off x="0" y="3167604"/>
          <a:ext cx="4617098" cy="5953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8338" tIns="291592" rIns="35833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Neural correlates of parameters</a:t>
          </a:r>
        </a:p>
      </dsp:txBody>
      <dsp:txXfrm>
        <a:off x="0" y="3167604"/>
        <a:ext cx="4617098" cy="595350"/>
      </dsp:txXfrm>
    </dsp:sp>
    <dsp:sp modelId="{F48249FA-2BFE-4442-9A26-B19CF86C8114}">
      <dsp:nvSpPr>
        <dsp:cNvPr id="0" name=""/>
        <dsp:cNvSpPr/>
      </dsp:nvSpPr>
      <dsp:spPr>
        <a:xfrm>
          <a:off x="230854" y="2960964"/>
          <a:ext cx="3231968"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161" tIns="0" rIns="122161" bIns="0" numCol="1" spcCol="1270" anchor="ctr" anchorCtr="0">
          <a:noAutofit/>
        </a:bodyPr>
        <a:lstStyle/>
        <a:p>
          <a:pPr marL="0" lvl="0" indent="0" algn="l" defTabSz="622300">
            <a:lnSpc>
              <a:spcPct val="90000"/>
            </a:lnSpc>
            <a:spcBef>
              <a:spcPct val="0"/>
            </a:spcBef>
            <a:spcAft>
              <a:spcPct val="35000"/>
            </a:spcAft>
            <a:buNone/>
          </a:pPr>
          <a:r>
            <a:rPr lang="en-US" sz="1400" kern="1200"/>
            <a:t>How is the system physically realized?</a:t>
          </a:r>
        </a:p>
      </dsp:txBody>
      <dsp:txXfrm>
        <a:off x="251029" y="2981139"/>
        <a:ext cx="3191618" cy="3729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686237-F2BF-1840-9FDE-30FC7DB4B08E}">
      <dsp:nvSpPr>
        <dsp:cNvPr id="0" name=""/>
        <dsp:cNvSpPr/>
      </dsp:nvSpPr>
      <dsp:spPr>
        <a:xfrm>
          <a:off x="0" y="1178356"/>
          <a:ext cx="4617098" cy="10631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8338" tIns="312420" rIns="358338"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ANOVA - Compare propensity to exert effort (proportion of offers accepted) of task between groups. </a:t>
          </a:r>
        </a:p>
      </dsp:txBody>
      <dsp:txXfrm>
        <a:off x="0" y="1178356"/>
        <a:ext cx="4617098" cy="1063125"/>
      </dsp:txXfrm>
    </dsp:sp>
    <dsp:sp modelId="{82B2B3A1-8537-EB49-9EA2-79F9393AC46C}">
      <dsp:nvSpPr>
        <dsp:cNvPr id="0" name=""/>
        <dsp:cNvSpPr/>
      </dsp:nvSpPr>
      <dsp:spPr>
        <a:xfrm>
          <a:off x="230854" y="956956"/>
          <a:ext cx="3231968"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161" tIns="0" rIns="122161" bIns="0" numCol="1" spcCol="1270" anchor="ctr" anchorCtr="0">
          <a:noAutofit/>
        </a:bodyPr>
        <a:lstStyle/>
        <a:p>
          <a:pPr marL="0" lvl="0" indent="0" algn="l" defTabSz="666750">
            <a:lnSpc>
              <a:spcPct val="90000"/>
            </a:lnSpc>
            <a:spcBef>
              <a:spcPct val="0"/>
            </a:spcBef>
            <a:spcAft>
              <a:spcPct val="35000"/>
            </a:spcAft>
            <a:buNone/>
          </a:pPr>
          <a:r>
            <a:rPr lang="en-US" sz="1500" kern="1200" dirty="0"/>
            <a:t>Group comparison</a:t>
          </a:r>
        </a:p>
      </dsp:txBody>
      <dsp:txXfrm>
        <a:off x="252470" y="978572"/>
        <a:ext cx="3188736" cy="399568"/>
      </dsp:txXfrm>
    </dsp:sp>
    <dsp:sp modelId="{F55D9FD2-F599-C749-871E-776D605D5DB8}">
      <dsp:nvSpPr>
        <dsp:cNvPr id="0" name=""/>
        <dsp:cNvSpPr/>
      </dsp:nvSpPr>
      <dsp:spPr>
        <a:xfrm>
          <a:off x="0" y="2543881"/>
          <a:ext cx="4617098" cy="850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8338" tIns="312420" rIns="358338"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Regress outcomes against anhedonia or apathy measures. </a:t>
          </a:r>
        </a:p>
      </dsp:txBody>
      <dsp:txXfrm>
        <a:off x="0" y="2543881"/>
        <a:ext cx="4617098" cy="850500"/>
      </dsp:txXfrm>
    </dsp:sp>
    <dsp:sp modelId="{5F63EADE-EBDE-AC4D-BE45-A2C532F53A73}">
      <dsp:nvSpPr>
        <dsp:cNvPr id="0" name=""/>
        <dsp:cNvSpPr/>
      </dsp:nvSpPr>
      <dsp:spPr>
        <a:xfrm>
          <a:off x="230854" y="2322481"/>
          <a:ext cx="3231968"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161" tIns="0" rIns="122161" bIns="0" numCol="1" spcCol="1270" anchor="ctr" anchorCtr="0">
          <a:noAutofit/>
        </a:bodyPr>
        <a:lstStyle/>
        <a:p>
          <a:pPr marL="0" lvl="0" indent="0" algn="l" defTabSz="666750">
            <a:lnSpc>
              <a:spcPct val="90000"/>
            </a:lnSpc>
            <a:spcBef>
              <a:spcPct val="0"/>
            </a:spcBef>
            <a:spcAft>
              <a:spcPct val="35000"/>
            </a:spcAft>
            <a:buNone/>
          </a:pPr>
          <a:r>
            <a:rPr lang="en-US" sz="1500" kern="1200" dirty="0"/>
            <a:t>Correlation with anhedonia measure</a:t>
          </a:r>
        </a:p>
      </dsp:txBody>
      <dsp:txXfrm>
        <a:off x="252470" y="2344097"/>
        <a:ext cx="3188736" cy="3995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774559-7951-3B4F-A919-1D8DDFEFD6CB}">
      <dsp:nvSpPr>
        <dsp:cNvPr id="0" name=""/>
        <dsp:cNvSpPr/>
      </dsp:nvSpPr>
      <dsp:spPr>
        <a:xfrm>
          <a:off x="3009812" y="232"/>
          <a:ext cx="2130270" cy="12588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5. Model estimation: </a:t>
          </a:r>
          <a:r>
            <a:rPr lang="en-GB" sz="1300" kern="1200" dirty="0"/>
            <a:t>Adjustment of model parameters to best fit the data</a:t>
          </a:r>
        </a:p>
      </dsp:txBody>
      <dsp:txXfrm>
        <a:off x="3071266" y="61686"/>
        <a:ext cx="2007362" cy="1135979"/>
      </dsp:txXfrm>
    </dsp:sp>
    <dsp:sp modelId="{DB04DAA1-07A7-EB46-B21C-91747FB6D771}">
      <dsp:nvSpPr>
        <dsp:cNvPr id="0" name=""/>
        <dsp:cNvSpPr/>
      </dsp:nvSpPr>
      <dsp:spPr>
        <a:xfrm>
          <a:off x="1995290" y="629676"/>
          <a:ext cx="4159314" cy="4159314"/>
        </a:xfrm>
        <a:custGeom>
          <a:avLst/>
          <a:gdLst/>
          <a:ahLst/>
          <a:cxnLst/>
          <a:rect l="0" t="0" r="0" b="0"/>
          <a:pathLst>
            <a:path>
              <a:moveTo>
                <a:pt x="3386789" y="462134"/>
              </a:moveTo>
              <a:arcTo wR="2079657" hR="2079657" stAng="18536516" swAng="151840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EBB16C3-5287-E244-93B8-E00C6532F85C}">
      <dsp:nvSpPr>
        <dsp:cNvPr id="0" name=""/>
        <dsp:cNvSpPr/>
      </dsp:nvSpPr>
      <dsp:spPr>
        <a:xfrm>
          <a:off x="5079069" y="2079889"/>
          <a:ext cx="2151070" cy="12588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6. Model comparison: </a:t>
          </a:r>
          <a:r>
            <a:rPr lang="en-GB" sz="1300" kern="1200" dirty="0"/>
            <a:t>Identify most parsimonious model.</a:t>
          </a:r>
        </a:p>
      </dsp:txBody>
      <dsp:txXfrm>
        <a:off x="5140523" y="2141343"/>
        <a:ext cx="2028162" cy="1135979"/>
      </dsp:txXfrm>
    </dsp:sp>
    <dsp:sp modelId="{04367A3D-6A67-2B4D-8ADD-D40FCE6A0383}">
      <dsp:nvSpPr>
        <dsp:cNvPr id="0" name=""/>
        <dsp:cNvSpPr/>
      </dsp:nvSpPr>
      <dsp:spPr>
        <a:xfrm>
          <a:off x="1995290" y="629676"/>
          <a:ext cx="4159314" cy="4159314"/>
        </a:xfrm>
        <a:custGeom>
          <a:avLst/>
          <a:gdLst/>
          <a:ahLst/>
          <a:cxnLst/>
          <a:rect l="0" t="0" r="0" b="0"/>
          <a:pathLst>
            <a:path>
              <a:moveTo>
                <a:pt x="3943720" y="3001743"/>
              </a:moveTo>
              <a:arcTo wR="2079657" hR="2079657" stAng="1579199" swAng="163356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8971464-C16A-444B-A30A-62308FFFB990}">
      <dsp:nvSpPr>
        <dsp:cNvPr id="0" name=""/>
        <dsp:cNvSpPr/>
      </dsp:nvSpPr>
      <dsp:spPr>
        <a:xfrm>
          <a:off x="3106572" y="4159546"/>
          <a:ext cx="1936750" cy="12588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7. Model checking: </a:t>
          </a:r>
          <a:r>
            <a:rPr lang="en-GB" sz="1300" kern="1200" dirty="0"/>
            <a:t>how well model recapitulates patterns in the data</a:t>
          </a:r>
        </a:p>
      </dsp:txBody>
      <dsp:txXfrm>
        <a:off x="3168026" y="4221000"/>
        <a:ext cx="1813842" cy="1135979"/>
      </dsp:txXfrm>
    </dsp:sp>
    <dsp:sp modelId="{DCA06D3C-ECD2-5B47-AE14-D2F483475B03}">
      <dsp:nvSpPr>
        <dsp:cNvPr id="0" name=""/>
        <dsp:cNvSpPr/>
      </dsp:nvSpPr>
      <dsp:spPr>
        <a:xfrm>
          <a:off x="1995290" y="629676"/>
          <a:ext cx="4159314" cy="4159314"/>
        </a:xfrm>
        <a:custGeom>
          <a:avLst/>
          <a:gdLst/>
          <a:ahLst/>
          <a:cxnLst/>
          <a:rect l="0" t="0" r="0" b="0"/>
          <a:pathLst>
            <a:path>
              <a:moveTo>
                <a:pt x="843976" y="3752399"/>
              </a:moveTo>
              <a:arcTo wR="2079657" hR="2079657" stAng="7587232" swAng="163356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352ECEC-4984-AF4D-A85C-FF50434F2F73}">
      <dsp:nvSpPr>
        <dsp:cNvPr id="0" name=""/>
        <dsp:cNvSpPr/>
      </dsp:nvSpPr>
      <dsp:spPr>
        <a:xfrm>
          <a:off x="897859" y="2079889"/>
          <a:ext cx="2194860" cy="12588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4. Model specification: </a:t>
          </a:r>
          <a:r>
            <a:rPr lang="en-GB" sz="1200" kern="1200" dirty="0"/>
            <a:t>formulation of processes generating observed data </a:t>
          </a:r>
        </a:p>
      </dsp:txBody>
      <dsp:txXfrm>
        <a:off x="959313" y="2141343"/>
        <a:ext cx="2071952" cy="1135979"/>
      </dsp:txXfrm>
    </dsp:sp>
    <dsp:sp modelId="{1E2771FB-1E8C-AC47-AA10-6AC7479BAE39}">
      <dsp:nvSpPr>
        <dsp:cNvPr id="0" name=""/>
        <dsp:cNvSpPr/>
      </dsp:nvSpPr>
      <dsp:spPr>
        <a:xfrm>
          <a:off x="1995290" y="629676"/>
          <a:ext cx="4159314" cy="4159314"/>
        </a:xfrm>
        <a:custGeom>
          <a:avLst/>
          <a:gdLst/>
          <a:ahLst/>
          <a:cxnLst/>
          <a:rect l="0" t="0" r="0" b="0"/>
          <a:pathLst>
            <a:path>
              <a:moveTo>
                <a:pt x="206535" y="1176113"/>
              </a:moveTo>
              <a:arcTo wR="2079657" hR="2079657" stAng="12345085" swAng="151840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753127-BF6A-5343-8F7F-785E16EF8923}" type="datetimeFigureOut">
              <a:rPr lang="en-US" smtClean="0"/>
              <a:t>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712D03-AA34-EB4A-88D6-AAF7905EF264}" type="slidenum">
              <a:rPr lang="en-US" smtClean="0"/>
              <a:t>‹#›</a:t>
            </a:fld>
            <a:endParaRPr lang="en-US"/>
          </a:p>
        </p:txBody>
      </p:sp>
    </p:spTree>
    <p:extLst>
      <p:ext uri="{BB962C8B-B14F-4D97-AF65-F5344CB8AC3E}">
        <p14:creationId xmlns:p14="http://schemas.microsoft.com/office/powerpoint/2010/main" val="3884217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We</a:t>
            </a:r>
            <a:r>
              <a:rPr lang="it-IT" dirty="0"/>
              <a:t> </a:t>
            </a:r>
            <a:r>
              <a:rPr lang="it-IT" dirty="0" err="1"/>
              <a:t>perform</a:t>
            </a:r>
            <a:r>
              <a:rPr lang="it-IT" dirty="0"/>
              <a:t> </a:t>
            </a:r>
            <a:r>
              <a:rPr lang="it-IT" dirty="0" err="1"/>
              <a:t>analyses</a:t>
            </a:r>
            <a:r>
              <a:rPr lang="it-IT" dirty="0"/>
              <a:t> to make </a:t>
            </a:r>
            <a:r>
              <a:rPr lang="it-IT" dirty="0" err="1"/>
              <a:t>meaning</a:t>
            </a:r>
            <a:r>
              <a:rPr lang="it-IT" dirty="0"/>
              <a:t> out of data, to </a:t>
            </a:r>
            <a:r>
              <a:rPr lang="it-IT" dirty="0" err="1"/>
              <a:t>interpret</a:t>
            </a:r>
            <a:r>
              <a:rPr lang="it-IT" dirty="0"/>
              <a:t> </a:t>
            </a:r>
            <a:r>
              <a:rPr lang="it-IT" dirty="0" err="1"/>
              <a:t>them</a:t>
            </a:r>
            <a:r>
              <a:rPr lang="it-IT" dirty="0"/>
              <a:t> and to </a:t>
            </a:r>
            <a:r>
              <a:rPr lang="it-IT" dirty="0" err="1"/>
              <a:t>recognise</a:t>
            </a:r>
            <a:r>
              <a:rPr lang="it-IT" dirty="0"/>
              <a:t> patterns. Data alone are </a:t>
            </a:r>
            <a:r>
              <a:rPr lang="it-IT" dirty="0" err="1"/>
              <a:t>meaningless</a:t>
            </a:r>
            <a:r>
              <a:rPr lang="it-IT" dirty="0"/>
              <a:t>! </a:t>
            </a:r>
          </a:p>
          <a:p>
            <a:r>
              <a:rPr lang="it-IT" dirty="0" err="1"/>
              <a:t>We</a:t>
            </a:r>
            <a:r>
              <a:rPr lang="it-IT" dirty="0"/>
              <a:t> </a:t>
            </a:r>
            <a:r>
              <a:rPr lang="it-IT" dirty="0" err="1"/>
              <a:t>have</a:t>
            </a:r>
            <a:r>
              <a:rPr lang="it-IT" dirty="0"/>
              <a:t> </a:t>
            </a:r>
            <a:r>
              <a:rPr lang="it-IT" dirty="0" err="1"/>
              <a:t>two</a:t>
            </a:r>
            <a:r>
              <a:rPr lang="it-IT" dirty="0"/>
              <a:t> tools to use to make </a:t>
            </a:r>
            <a:r>
              <a:rPr lang="it-IT" dirty="0" err="1"/>
              <a:t>meaning</a:t>
            </a:r>
            <a:r>
              <a:rPr lang="it-IT" dirty="0"/>
              <a:t> out of data: </a:t>
            </a:r>
            <a:r>
              <a:rPr lang="it-IT" dirty="0" err="1"/>
              <a:t>Experimental</a:t>
            </a:r>
            <a:r>
              <a:rPr lang="it-IT" dirty="0"/>
              <a:t> design and models</a:t>
            </a:r>
          </a:p>
          <a:p>
            <a:r>
              <a:rPr lang="it-IT" dirty="0"/>
              <a:t>A </a:t>
            </a:r>
            <a:r>
              <a:rPr lang="en-US" dirty="0"/>
              <a:t>model is an abstract explanatory device, a tool used to make sense of observations and evidence. </a:t>
            </a:r>
          </a:p>
          <a:p>
            <a:r>
              <a:rPr lang="en-US" dirty="0"/>
              <a:t>Modeling attempts to capture how information is manipulated in the brain to produce the behavior;</a:t>
            </a:r>
            <a:endParaRPr lang="it-IT" dirty="0"/>
          </a:p>
          <a:p>
            <a:r>
              <a:rPr lang="en-US" dirty="0"/>
              <a:t>Ultimate goal: we want to describe, predict and explain people’s behavior.</a:t>
            </a:r>
          </a:p>
          <a:p>
            <a:endParaRPr lang="en-US" dirty="0"/>
          </a:p>
          <a:p>
            <a:r>
              <a:rPr lang="en-US" dirty="0"/>
              <a:t>Data never speak for themselves but require a model to be understood and to be explained. satisfy your goal of identifying a cognitive process in behavior</a:t>
            </a:r>
            <a:r>
              <a:rPr lang="it-IT" dirty="0"/>
              <a:t> . Data can be </a:t>
            </a:r>
            <a:r>
              <a:rPr lang="it-IT" dirty="0" err="1"/>
              <a:t>interpreted</a:t>
            </a:r>
            <a:r>
              <a:rPr lang="it-IT" dirty="0"/>
              <a:t> </a:t>
            </a:r>
            <a:r>
              <a:rPr lang="it-IT" dirty="0" err="1"/>
              <a:t>only</a:t>
            </a:r>
            <a:r>
              <a:rPr lang="it-IT" dirty="0"/>
              <a:t> in the </a:t>
            </a:r>
            <a:r>
              <a:rPr lang="it-IT" dirty="0" err="1"/>
              <a:t>context</a:t>
            </a:r>
            <a:r>
              <a:rPr lang="it-IT" dirty="0"/>
              <a:t> of the design of the </a:t>
            </a:r>
            <a:r>
              <a:rPr lang="it-IT" dirty="0" err="1"/>
              <a:t>experiment</a:t>
            </a:r>
            <a:endParaRPr lang="it-IT" dirty="0"/>
          </a:p>
          <a:p>
            <a:endParaRPr lang="it-IT" dirty="0"/>
          </a:p>
          <a:p>
            <a:r>
              <a:rPr lang="it-IT" dirty="0" err="1"/>
              <a:t>While</a:t>
            </a:r>
            <a:r>
              <a:rPr lang="it-IT" dirty="0"/>
              <a:t> </a:t>
            </a:r>
            <a:r>
              <a:rPr lang="it-IT" dirty="0" err="1"/>
              <a:t>experimental</a:t>
            </a:r>
            <a:r>
              <a:rPr lang="it-IT" dirty="0"/>
              <a:t> design  </a:t>
            </a:r>
            <a:r>
              <a:rPr lang="en-US" dirty="0"/>
              <a:t>means planning a set of procedures to investigate a relationship between variables</a:t>
            </a:r>
            <a:r>
              <a:rPr lang="it-IT" dirty="0"/>
              <a:t> to make the </a:t>
            </a:r>
            <a:r>
              <a:rPr lang="it-IT" dirty="0" err="1"/>
              <a:t>results</a:t>
            </a:r>
            <a:r>
              <a:rPr lang="it-IT" dirty="0"/>
              <a:t> </a:t>
            </a:r>
            <a:r>
              <a:rPr lang="it-IT" dirty="0" err="1"/>
              <a:t>objective</a:t>
            </a:r>
            <a:r>
              <a:rPr lang="it-IT" dirty="0"/>
              <a:t> and </a:t>
            </a:r>
            <a:r>
              <a:rPr lang="it-IT" dirty="0" err="1"/>
              <a:t>valid</a:t>
            </a:r>
            <a:r>
              <a:rPr lang="it-IT" dirty="0"/>
              <a:t>, CM </a:t>
            </a:r>
            <a:r>
              <a:rPr lang="en-US" dirty="0"/>
              <a:t>that “exists” primarily in the minds of the people who use it to describe, predict, and explain the data.”</a:t>
            </a:r>
          </a:p>
          <a:p>
            <a:endParaRPr lang="en-US" dirty="0"/>
          </a:p>
          <a:p>
            <a:r>
              <a:rPr lang="en-US" dirty="0"/>
              <a:t>you designed the experiment to test specific hypotheses, and constructed models to reflect them.</a:t>
            </a:r>
          </a:p>
          <a:p>
            <a:endParaRPr lang="en-US" dirty="0"/>
          </a:p>
          <a:p>
            <a:r>
              <a:rPr lang="en-US" dirty="0"/>
              <a:t>Models are never correct, but some are useful. </a:t>
            </a:r>
          </a:p>
          <a:p>
            <a:endParaRPr lang="en-US" dirty="0"/>
          </a:p>
          <a:p>
            <a:endParaRPr lang="en-US" dirty="0"/>
          </a:p>
        </p:txBody>
      </p:sp>
      <p:sp>
        <p:nvSpPr>
          <p:cNvPr id="4" name="Slide Number Placeholder 3"/>
          <p:cNvSpPr>
            <a:spLocks noGrp="1"/>
          </p:cNvSpPr>
          <p:nvPr>
            <p:ph type="sldNum" sz="quarter" idx="5"/>
          </p:nvPr>
        </p:nvSpPr>
        <p:spPr/>
        <p:txBody>
          <a:bodyPr/>
          <a:lstStyle/>
          <a:p>
            <a:fld id="{2E712D03-AA34-EB4A-88D6-AAF7905EF264}" type="slidenum">
              <a:rPr lang="en-US" smtClean="0"/>
              <a:t>3</a:t>
            </a:fld>
            <a:endParaRPr lang="en-US"/>
          </a:p>
        </p:txBody>
      </p:sp>
    </p:spTree>
    <p:extLst>
      <p:ext uri="{BB962C8B-B14F-4D97-AF65-F5344CB8AC3E}">
        <p14:creationId xmlns:p14="http://schemas.microsoft.com/office/powerpoint/2010/main" val="2192039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FC1F7B3E-CB27-4274-9C88-2E32A8BF2EDB}" type="slidenum">
              <a:rPr lang="en-GB" smtClean="0"/>
              <a:t>12</a:t>
            </a:fld>
            <a:endParaRPr lang="en-GB"/>
          </a:p>
        </p:txBody>
      </p:sp>
    </p:spTree>
    <p:extLst>
      <p:ext uri="{BB962C8B-B14F-4D97-AF65-F5344CB8AC3E}">
        <p14:creationId xmlns:p14="http://schemas.microsoft.com/office/powerpoint/2010/main" val="393253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https://</a:t>
            </a:r>
            <a:r>
              <a:rPr lang="en-GB" b="0" dirty="0" err="1"/>
              <a:t>pubmed.ncbi.nlm.nih.gov</a:t>
            </a:r>
            <a:r>
              <a:rPr lang="en-GB" b="0" dirty="0"/>
              <a:t>/34935117/</a:t>
            </a:r>
          </a:p>
        </p:txBody>
      </p:sp>
      <p:sp>
        <p:nvSpPr>
          <p:cNvPr id="4" name="Slide Number Placeholder 3"/>
          <p:cNvSpPr>
            <a:spLocks noGrp="1"/>
          </p:cNvSpPr>
          <p:nvPr>
            <p:ph type="sldNum" sz="quarter" idx="5"/>
          </p:nvPr>
        </p:nvSpPr>
        <p:spPr/>
        <p:txBody>
          <a:bodyPr/>
          <a:lstStyle/>
          <a:p>
            <a:fld id="{FC1F7B3E-CB27-4274-9C88-2E32A8BF2EDB}" type="slidenum">
              <a:rPr lang="en-GB" smtClean="0"/>
              <a:t>13</a:t>
            </a:fld>
            <a:endParaRPr lang="en-GB"/>
          </a:p>
        </p:txBody>
      </p:sp>
    </p:spTree>
    <p:extLst>
      <p:ext uri="{BB962C8B-B14F-4D97-AF65-F5344CB8AC3E}">
        <p14:creationId xmlns:p14="http://schemas.microsoft.com/office/powerpoint/2010/main" val="1053640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5"/>
          </p:nvPr>
        </p:nvSpPr>
        <p:spPr/>
        <p:txBody>
          <a:bodyPr/>
          <a:lstStyle/>
          <a:p>
            <a:fld id="{FC1F7B3E-CB27-4274-9C88-2E32A8BF2EDB}" type="slidenum">
              <a:rPr lang="en-GB" smtClean="0"/>
              <a:t>14</a:t>
            </a:fld>
            <a:endParaRPr lang="en-GB"/>
          </a:p>
        </p:txBody>
      </p:sp>
    </p:spTree>
    <p:extLst>
      <p:ext uri="{BB962C8B-B14F-4D97-AF65-F5344CB8AC3E}">
        <p14:creationId xmlns:p14="http://schemas.microsoft.com/office/powerpoint/2010/main" val="1451497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model specification where your model of the process is hypothesis driven and mathematically defined. But really this is an iterative process which takes time where developments and different mathematical models go through the same process to identify the optimal </a:t>
            </a:r>
          </a:p>
        </p:txBody>
      </p:sp>
      <p:sp>
        <p:nvSpPr>
          <p:cNvPr id="4" name="Slide Number Placeholder 3"/>
          <p:cNvSpPr>
            <a:spLocks noGrp="1"/>
          </p:cNvSpPr>
          <p:nvPr>
            <p:ph type="sldNum" sz="quarter" idx="5"/>
          </p:nvPr>
        </p:nvSpPr>
        <p:spPr/>
        <p:txBody>
          <a:bodyPr/>
          <a:lstStyle/>
          <a:p>
            <a:fld id="{2E712D03-AA34-EB4A-88D6-AAF7905EF264}" type="slidenum">
              <a:rPr lang="en-US" smtClean="0"/>
              <a:t>16</a:t>
            </a:fld>
            <a:endParaRPr lang="en-US"/>
          </a:p>
        </p:txBody>
      </p:sp>
    </p:spTree>
    <p:extLst>
      <p:ext uri="{BB962C8B-B14F-4D97-AF65-F5344CB8AC3E}">
        <p14:creationId xmlns:p14="http://schemas.microsoft.com/office/powerpoint/2010/main" val="3130374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Bernoulli distribution</a:t>
            </a:r>
            <a:r>
              <a:rPr lang="en-GB" sz="1200" b="0" i="0" kern="1200" dirty="0">
                <a:solidFill>
                  <a:schemeClr val="tx1"/>
                </a:solidFill>
                <a:effectLst/>
                <a:latin typeface="+mn-lt"/>
                <a:ea typeface="+mn-ea"/>
                <a:cs typeface="+mn-cs"/>
              </a:rPr>
              <a:t> is the simplest discrete distribution</a:t>
            </a:r>
            <a:endParaRPr lang="en-GB" sz="1600" b="0" i="0" dirty="0"/>
          </a:p>
        </p:txBody>
      </p:sp>
      <p:sp>
        <p:nvSpPr>
          <p:cNvPr id="4" name="Slide Number Placeholder 3"/>
          <p:cNvSpPr>
            <a:spLocks noGrp="1"/>
          </p:cNvSpPr>
          <p:nvPr>
            <p:ph type="sldNum" sz="quarter" idx="5"/>
          </p:nvPr>
        </p:nvSpPr>
        <p:spPr/>
        <p:txBody>
          <a:bodyPr/>
          <a:lstStyle/>
          <a:p>
            <a:fld id="{FC1F7B3E-CB27-4274-9C88-2E32A8BF2EDB}" type="slidenum">
              <a:rPr lang="en-GB" smtClean="0"/>
              <a:t>17</a:t>
            </a:fld>
            <a:endParaRPr lang="en-GB"/>
          </a:p>
        </p:txBody>
      </p:sp>
    </p:spTree>
    <p:extLst>
      <p:ext uri="{BB962C8B-B14F-4D97-AF65-F5344CB8AC3E}">
        <p14:creationId xmlns:p14="http://schemas.microsoft.com/office/powerpoint/2010/main" val="3108212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reward level increases how does subjective value of reward change. Just a linear scaling.</a:t>
            </a:r>
          </a:p>
        </p:txBody>
      </p:sp>
      <p:sp>
        <p:nvSpPr>
          <p:cNvPr id="4" name="Slide Number Placeholder 3"/>
          <p:cNvSpPr>
            <a:spLocks noGrp="1"/>
          </p:cNvSpPr>
          <p:nvPr>
            <p:ph type="sldNum" sz="quarter" idx="5"/>
          </p:nvPr>
        </p:nvSpPr>
        <p:spPr/>
        <p:txBody>
          <a:bodyPr/>
          <a:lstStyle/>
          <a:p>
            <a:fld id="{2E712D03-AA34-EB4A-88D6-AAF7905EF264}" type="slidenum">
              <a:rPr lang="en-US" smtClean="0"/>
              <a:t>18</a:t>
            </a:fld>
            <a:endParaRPr lang="en-US"/>
          </a:p>
        </p:txBody>
      </p:sp>
    </p:spTree>
    <p:extLst>
      <p:ext uri="{BB962C8B-B14F-4D97-AF65-F5344CB8AC3E}">
        <p14:creationId xmlns:p14="http://schemas.microsoft.com/office/powerpoint/2010/main" val="1260998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effort terms in this model – effort is negative, linear effect but also quadratic effort (as effort gets higher there is this catastrophic response, whereas others maybe become a bit more macho and feel the higher effort is a challenge). </a:t>
            </a:r>
          </a:p>
        </p:txBody>
      </p:sp>
      <p:sp>
        <p:nvSpPr>
          <p:cNvPr id="4" name="Slide Number Placeholder 3"/>
          <p:cNvSpPr>
            <a:spLocks noGrp="1"/>
          </p:cNvSpPr>
          <p:nvPr>
            <p:ph type="sldNum" sz="quarter" idx="5"/>
          </p:nvPr>
        </p:nvSpPr>
        <p:spPr/>
        <p:txBody>
          <a:bodyPr/>
          <a:lstStyle/>
          <a:p>
            <a:fld id="{2E712D03-AA34-EB4A-88D6-AAF7905EF264}" type="slidenum">
              <a:rPr lang="en-US" smtClean="0"/>
              <a:t>19</a:t>
            </a:fld>
            <a:endParaRPr lang="en-US"/>
          </a:p>
        </p:txBody>
      </p:sp>
    </p:spTree>
    <p:extLst>
      <p:ext uri="{BB962C8B-B14F-4D97-AF65-F5344CB8AC3E}">
        <p14:creationId xmlns:p14="http://schemas.microsoft.com/office/powerpoint/2010/main" val="3126646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Combined</a:t>
            </a:r>
          </a:p>
        </p:txBody>
      </p:sp>
      <p:sp>
        <p:nvSpPr>
          <p:cNvPr id="4" name="Slide Number Placeholder 3"/>
          <p:cNvSpPr>
            <a:spLocks noGrp="1"/>
          </p:cNvSpPr>
          <p:nvPr>
            <p:ph type="sldNum" sz="quarter" idx="5"/>
          </p:nvPr>
        </p:nvSpPr>
        <p:spPr/>
        <p:txBody>
          <a:bodyPr/>
          <a:lstStyle/>
          <a:p>
            <a:fld id="{2E712D03-AA34-EB4A-88D6-AAF7905EF264}" type="slidenum">
              <a:rPr lang="en-US" smtClean="0"/>
              <a:t>20</a:t>
            </a:fld>
            <a:endParaRPr lang="en-US"/>
          </a:p>
        </p:txBody>
      </p:sp>
    </p:spTree>
    <p:extLst>
      <p:ext uri="{BB962C8B-B14F-4D97-AF65-F5344CB8AC3E}">
        <p14:creationId xmlns:p14="http://schemas.microsoft.com/office/powerpoint/2010/main" val="2563225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what extent are people just willing to accept – shifts model to the left and the right. </a:t>
            </a:r>
          </a:p>
        </p:txBody>
      </p:sp>
      <p:sp>
        <p:nvSpPr>
          <p:cNvPr id="4" name="Slide Number Placeholder 3"/>
          <p:cNvSpPr>
            <a:spLocks noGrp="1"/>
          </p:cNvSpPr>
          <p:nvPr>
            <p:ph type="sldNum" sz="quarter" idx="5"/>
          </p:nvPr>
        </p:nvSpPr>
        <p:spPr/>
        <p:txBody>
          <a:bodyPr/>
          <a:lstStyle/>
          <a:p>
            <a:fld id="{2E712D03-AA34-EB4A-88D6-AAF7905EF264}" type="slidenum">
              <a:rPr lang="en-US" smtClean="0"/>
              <a:t>21</a:t>
            </a:fld>
            <a:endParaRPr lang="en-US"/>
          </a:p>
        </p:txBody>
      </p:sp>
    </p:spTree>
    <p:extLst>
      <p:ext uri="{BB962C8B-B14F-4D97-AF65-F5344CB8AC3E}">
        <p14:creationId xmlns:p14="http://schemas.microsoft.com/office/powerpoint/2010/main" val="3353221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Decision noise – shaky brain, inattentive, not paying attention, behaving in a more random fashion. </a:t>
            </a:r>
          </a:p>
          <a:p>
            <a:endParaRPr lang="en-US" dirty="0"/>
          </a:p>
          <a:p>
            <a:r>
              <a:rPr lang="en-GB" dirty="0"/>
              <a:t>In this model represented by equations which capture a </a:t>
            </a:r>
            <a:r>
              <a:rPr lang="en-GB" dirty="0" err="1"/>
              <a:t>softmax</a:t>
            </a:r>
            <a:r>
              <a:rPr lang="en-GB" dirty="0"/>
              <a:t> function to model decision probabilities. </a:t>
            </a:r>
          </a:p>
          <a:p>
            <a:endParaRPr lang="en-GB" dirty="0"/>
          </a:p>
          <a:p>
            <a:r>
              <a:rPr lang="en-GB" dirty="0"/>
              <a:t>But are there different methods - </a:t>
            </a:r>
          </a:p>
        </p:txBody>
      </p:sp>
      <p:sp>
        <p:nvSpPr>
          <p:cNvPr id="4" name="Slide Number Placeholder 3"/>
          <p:cNvSpPr>
            <a:spLocks noGrp="1"/>
          </p:cNvSpPr>
          <p:nvPr>
            <p:ph type="sldNum" sz="quarter" idx="5"/>
          </p:nvPr>
        </p:nvSpPr>
        <p:spPr/>
        <p:txBody>
          <a:bodyPr/>
          <a:lstStyle/>
          <a:p>
            <a:fld id="{2E712D03-AA34-EB4A-88D6-AAF7905EF264}" type="slidenum">
              <a:rPr lang="en-US" smtClean="0"/>
              <a:t>22</a:t>
            </a:fld>
            <a:endParaRPr lang="en-US"/>
          </a:p>
        </p:txBody>
      </p:sp>
    </p:spTree>
    <p:extLst>
      <p:ext uri="{BB962C8B-B14F-4D97-AF65-F5344CB8AC3E}">
        <p14:creationId xmlns:p14="http://schemas.microsoft.com/office/powerpoint/2010/main" val="1532904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Simple linear </a:t>
            </a:r>
            <a:r>
              <a:rPr lang="it-IT" dirty="0" err="1"/>
              <a:t>regression</a:t>
            </a:r>
            <a:r>
              <a:rPr lang="it-IT" dirty="0"/>
              <a:t> </a:t>
            </a:r>
            <a:r>
              <a:rPr lang="it-IT" dirty="0" err="1"/>
              <a:t>is</a:t>
            </a:r>
            <a:r>
              <a:rPr lang="it-IT" dirty="0"/>
              <a:t> a model </a:t>
            </a:r>
            <a:r>
              <a:rPr lang="it-IT" dirty="0" err="1"/>
              <a:t>that</a:t>
            </a:r>
            <a:r>
              <a:rPr lang="it-IT" dirty="0"/>
              <a:t> </a:t>
            </a:r>
            <a:r>
              <a:rPr lang="it-IT" dirty="0" err="1"/>
              <a:t>we</a:t>
            </a:r>
            <a:r>
              <a:rPr lang="it-IT" dirty="0"/>
              <a:t> use to </a:t>
            </a:r>
            <a:r>
              <a:rPr lang="it-IT" dirty="0" err="1"/>
              <a:t>describe</a:t>
            </a:r>
            <a:r>
              <a:rPr lang="it-IT" dirty="0"/>
              <a:t> the data. </a:t>
            </a:r>
          </a:p>
          <a:p>
            <a:r>
              <a:rPr lang="it-IT" dirty="0"/>
              <a:t>The </a:t>
            </a:r>
            <a:r>
              <a:rPr lang="it-IT" dirty="0" err="1"/>
              <a:t>problem</a:t>
            </a:r>
            <a:r>
              <a:rPr lang="it-IT" dirty="0"/>
              <a:t> with the use of </a:t>
            </a:r>
            <a:r>
              <a:rPr lang="it-IT" dirty="0" err="1"/>
              <a:t>it</a:t>
            </a:r>
            <a:r>
              <a:rPr lang="it-IT" dirty="0"/>
              <a:t> are the </a:t>
            </a:r>
            <a:r>
              <a:rPr lang="it-IT" dirty="0" err="1"/>
              <a:t>assumptions</a:t>
            </a:r>
            <a:r>
              <a:rPr lang="it-IT" dirty="0"/>
              <a:t> </a:t>
            </a:r>
            <a:r>
              <a:rPr lang="it-IT" dirty="0" err="1"/>
              <a:t>about</a:t>
            </a:r>
            <a:r>
              <a:rPr lang="it-IT" dirty="0"/>
              <a:t> the </a:t>
            </a:r>
            <a:r>
              <a:rPr lang="it-IT" dirty="0" err="1"/>
              <a:t>distributions</a:t>
            </a:r>
            <a:r>
              <a:rPr lang="it-IT" dirty="0"/>
              <a:t> of data </a:t>
            </a:r>
            <a:r>
              <a:rPr lang="it-IT" dirty="0" err="1"/>
              <a:t>that</a:t>
            </a:r>
            <a:r>
              <a:rPr lang="it-IT" dirty="0"/>
              <a:t> </a:t>
            </a:r>
            <a:r>
              <a:rPr lang="it-IT" dirty="0" err="1"/>
              <a:t>we</a:t>
            </a:r>
            <a:r>
              <a:rPr lang="it-IT" dirty="0"/>
              <a:t> </a:t>
            </a:r>
            <a:r>
              <a:rPr lang="it-IT" dirty="0" err="1"/>
              <a:t>analyse</a:t>
            </a:r>
            <a:r>
              <a:rPr lang="it-IT" dirty="0"/>
              <a:t> and </a:t>
            </a:r>
            <a:r>
              <a:rPr lang="it-IT" dirty="0" err="1"/>
              <a:t>we</a:t>
            </a:r>
            <a:r>
              <a:rPr lang="it-IT" dirty="0"/>
              <a:t> </a:t>
            </a:r>
            <a:r>
              <a:rPr lang="it-IT" dirty="0" err="1"/>
              <a:t>have</a:t>
            </a:r>
            <a:r>
              <a:rPr lang="it-IT" dirty="0"/>
              <a:t> </a:t>
            </a:r>
            <a:r>
              <a:rPr lang="it-IT" dirty="0" err="1"/>
              <a:t>fixed</a:t>
            </a:r>
            <a:r>
              <a:rPr lang="it-IT" dirty="0"/>
              <a:t> </a:t>
            </a:r>
            <a:r>
              <a:rPr lang="it-IT" dirty="0" err="1"/>
              <a:t>parameters</a:t>
            </a:r>
            <a:r>
              <a:rPr lang="it-IT" dirty="0"/>
              <a:t> to </a:t>
            </a:r>
            <a:r>
              <a:rPr lang="it-IT" dirty="0" err="1"/>
              <a:t>explain</a:t>
            </a:r>
            <a:r>
              <a:rPr lang="it-IT" dirty="0"/>
              <a:t> the data.  the </a:t>
            </a:r>
            <a:r>
              <a:rPr lang="it-IT" dirty="0" err="1"/>
              <a:t>fact</a:t>
            </a:r>
            <a:r>
              <a:rPr lang="it-IT" dirty="0"/>
              <a:t> </a:t>
            </a:r>
            <a:r>
              <a:rPr lang="it-IT" dirty="0" err="1"/>
              <a:t>that</a:t>
            </a:r>
            <a:r>
              <a:rPr lang="it-IT" dirty="0"/>
              <a:t> </a:t>
            </a:r>
            <a:r>
              <a:rPr lang="it-IT" dirty="0" err="1"/>
              <a:t>it</a:t>
            </a:r>
            <a:r>
              <a:rPr lang="it-IT" dirty="0"/>
              <a:t> </a:t>
            </a:r>
            <a:r>
              <a:rPr lang="it-IT" dirty="0" err="1"/>
              <a:t>may</a:t>
            </a:r>
            <a:r>
              <a:rPr lang="it-IT" dirty="0"/>
              <a:t> </a:t>
            </a:r>
            <a:r>
              <a:rPr lang="it-IT" dirty="0" err="1"/>
              <a:t>not</a:t>
            </a:r>
            <a:r>
              <a:rPr lang="it-IT" dirty="0"/>
              <a:t> </a:t>
            </a:r>
            <a:r>
              <a:rPr lang="it-IT" dirty="0" err="1"/>
              <a:t>reflect</a:t>
            </a:r>
            <a:r>
              <a:rPr lang="it-IT" dirty="0"/>
              <a:t> the </a:t>
            </a:r>
            <a:r>
              <a:rPr lang="it-IT" dirty="0" err="1"/>
              <a:t>specific</a:t>
            </a:r>
            <a:r>
              <a:rPr lang="it-IT" dirty="0"/>
              <a:t> </a:t>
            </a:r>
            <a:r>
              <a:rPr lang="it-IT" dirty="0" err="1"/>
              <a:t>process</a:t>
            </a:r>
            <a:r>
              <a:rPr lang="it-IT" dirty="0"/>
              <a:t> </a:t>
            </a:r>
            <a:r>
              <a:rPr lang="it-IT" dirty="0" err="1"/>
              <a:t>that</a:t>
            </a:r>
            <a:r>
              <a:rPr lang="it-IT" dirty="0"/>
              <a:t> </a:t>
            </a:r>
            <a:r>
              <a:rPr lang="it-IT" dirty="0" err="1"/>
              <a:t>produced</a:t>
            </a:r>
            <a:r>
              <a:rPr lang="it-IT" dirty="0"/>
              <a:t> the data </a:t>
            </a:r>
            <a:r>
              <a:rPr lang="it-IT" dirty="0" err="1"/>
              <a:t>given</a:t>
            </a:r>
            <a:r>
              <a:rPr lang="it-IT" dirty="0"/>
              <a:t> </a:t>
            </a:r>
            <a:r>
              <a:rPr lang="it-IT" dirty="0" err="1"/>
              <a:t>that</a:t>
            </a:r>
            <a:r>
              <a:rPr lang="it-IT" dirty="0"/>
              <a:t> </a:t>
            </a:r>
            <a:r>
              <a:rPr lang="it-IT" dirty="0" err="1"/>
              <a:t>it</a:t>
            </a:r>
            <a:r>
              <a:rPr lang="it-IT" dirty="0"/>
              <a:t> </a:t>
            </a:r>
            <a:r>
              <a:rPr lang="it-IT" dirty="0" err="1"/>
              <a:t>has</a:t>
            </a:r>
            <a:r>
              <a:rPr lang="it-IT" dirty="0"/>
              <a:t> a standard </a:t>
            </a:r>
            <a:r>
              <a:rPr lang="it-IT" dirty="0" err="1"/>
              <a:t>form</a:t>
            </a:r>
            <a:r>
              <a:rPr lang="it-IT" dirty="0"/>
              <a:t>. </a:t>
            </a:r>
          </a:p>
          <a:p>
            <a:endParaRPr lang="it-IT" dirty="0"/>
          </a:p>
          <a:p>
            <a:r>
              <a:rPr lang="it-IT" dirty="0"/>
              <a:t>Models </a:t>
            </a:r>
            <a:r>
              <a:rPr lang="it-IT" dirty="0" err="1"/>
              <a:t>also</a:t>
            </a:r>
            <a:r>
              <a:rPr lang="it-IT" dirty="0"/>
              <a:t> </a:t>
            </a:r>
            <a:r>
              <a:rPr lang="it-IT" dirty="0" err="1"/>
              <a:t>protect</a:t>
            </a:r>
            <a:r>
              <a:rPr lang="it-IT" dirty="0"/>
              <a:t> from cognitive </a:t>
            </a:r>
            <a:r>
              <a:rPr lang="it-IT" dirty="0" err="1"/>
              <a:t>limitations</a:t>
            </a:r>
            <a:r>
              <a:rPr lang="it-IT" dirty="0"/>
              <a:t> by </a:t>
            </a:r>
            <a:r>
              <a:rPr lang="it-IT" dirty="0" err="1"/>
              <a:t>providing</a:t>
            </a:r>
            <a:r>
              <a:rPr lang="it-IT" dirty="0"/>
              <a:t> an «</a:t>
            </a:r>
            <a:r>
              <a:rPr lang="it-IT" dirty="0" err="1"/>
              <a:t>objective</a:t>
            </a:r>
            <a:r>
              <a:rPr lang="it-IT" dirty="0"/>
              <a:t>» and quantitative tool. </a:t>
            </a:r>
            <a:r>
              <a:rPr lang="it-IT" dirty="0" err="1"/>
              <a:t>Allows</a:t>
            </a:r>
            <a:r>
              <a:rPr lang="it-IT" dirty="0"/>
              <a:t> to </a:t>
            </a:r>
            <a:r>
              <a:rPr lang="it-IT" dirty="0" err="1"/>
              <a:t>avoid</a:t>
            </a:r>
            <a:r>
              <a:rPr lang="it-IT" dirty="0"/>
              <a:t> </a:t>
            </a:r>
            <a:r>
              <a:rPr lang="it-IT" dirty="0" err="1"/>
              <a:t>misinterpreting</a:t>
            </a:r>
            <a:r>
              <a:rPr lang="it-IT" dirty="0"/>
              <a:t> the </a:t>
            </a:r>
            <a:r>
              <a:rPr lang="it-IT" dirty="0" err="1"/>
              <a:t>implications</a:t>
            </a:r>
            <a:r>
              <a:rPr lang="it-IT" dirty="0"/>
              <a:t> of the </a:t>
            </a:r>
            <a:r>
              <a:rPr lang="it-IT" dirty="0" err="1"/>
              <a:t>workings</a:t>
            </a:r>
            <a:r>
              <a:rPr lang="it-IT" dirty="0"/>
              <a:t> </a:t>
            </a:r>
            <a:r>
              <a:rPr lang="it-IT" dirty="0" err="1"/>
              <a:t>behind</a:t>
            </a:r>
            <a:r>
              <a:rPr lang="it-IT" dirty="0"/>
              <a:t> the data. </a:t>
            </a:r>
            <a:endParaRPr lang="en-US" dirty="0"/>
          </a:p>
        </p:txBody>
      </p:sp>
      <p:sp>
        <p:nvSpPr>
          <p:cNvPr id="4" name="Slide Number Placeholder 3"/>
          <p:cNvSpPr>
            <a:spLocks noGrp="1"/>
          </p:cNvSpPr>
          <p:nvPr>
            <p:ph type="sldNum" sz="quarter" idx="5"/>
          </p:nvPr>
        </p:nvSpPr>
        <p:spPr/>
        <p:txBody>
          <a:bodyPr/>
          <a:lstStyle/>
          <a:p>
            <a:fld id="{85A66304-51E5-473E-A85F-B899DC540848}" type="slidenum">
              <a:rPr lang="en-US" smtClean="0"/>
              <a:t>4</a:t>
            </a:fld>
            <a:endParaRPr lang="en-US"/>
          </a:p>
        </p:txBody>
      </p:sp>
    </p:spTree>
    <p:extLst>
      <p:ext uri="{BB962C8B-B14F-4D97-AF65-F5344CB8AC3E}">
        <p14:creationId xmlns:p14="http://schemas.microsoft.com/office/powerpoint/2010/main" val="730774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DDM: model of sequential sampling with diffusion signals</a:t>
            </a:r>
            <a:r>
              <a:rPr lang="en-GB" sz="1200" b="0" i="0" kern="1200" dirty="0">
                <a:solidFill>
                  <a:schemeClr val="tx1"/>
                </a:solidFill>
                <a:effectLst/>
                <a:latin typeface="+mn-lt"/>
                <a:ea typeface="+mn-ea"/>
                <a:cs typeface="+mn-cs"/>
              </a:rPr>
              <a:t>, where the decision maker accumulates evidence until the process hits either an upper or lower stopping boundary.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t>
            </a:r>
            <a:r>
              <a:rPr lang="en-GB" sz="1200" b="1" i="0" kern="1200" dirty="0">
                <a:solidFill>
                  <a:schemeClr val="tx1"/>
                </a:solidFill>
                <a:effectLst/>
                <a:latin typeface="+mn-lt"/>
                <a:ea typeface="+mn-ea"/>
                <a:cs typeface="+mn-cs"/>
              </a:rPr>
              <a:t>A</a:t>
            </a:r>
            <a:r>
              <a:rPr lang="en-GB" sz="1200" b="0" i="0" kern="1200" dirty="0">
                <a:solidFill>
                  <a:schemeClr val="tx1"/>
                </a:solidFill>
                <a:effectLst/>
                <a:latin typeface="+mn-lt"/>
                <a:ea typeface="+mn-ea"/>
                <a:cs typeface="+mn-cs"/>
              </a:rPr>
              <a:t>) Model assumes decisions to accept offers arise from a noisy process of evidence accumulation up to a decision boundary, </a:t>
            </a:r>
            <a:r>
              <a:rPr lang="en-GB" sz="1200" b="0" i="1" kern="1200" dirty="0">
                <a:solidFill>
                  <a:schemeClr val="tx1"/>
                </a:solidFill>
                <a:effectLst/>
                <a:latin typeface="+mn-lt"/>
                <a:ea typeface="+mn-ea"/>
                <a:cs typeface="+mn-cs"/>
              </a:rPr>
              <a:t>a</a:t>
            </a:r>
            <a:r>
              <a:rPr lang="en-GB" sz="1200" b="0" i="0" kern="1200" dirty="0">
                <a:solidFill>
                  <a:schemeClr val="tx1"/>
                </a:solidFill>
                <a:effectLst/>
                <a:latin typeface="+mn-lt"/>
                <a:ea typeface="+mn-ea"/>
                <a:cs typeface="+mn-cs"/>
              </a:rPr>
              <a:t>, at a drift rate, </a:t>
            </a:r>
            <a:r>
              <a:rPr lang="en-GB" sz="1200" b="0" i="1" kern="1200" dirty="0">
                <a:solidFill>
                  <a:schemeClr val="tx1"/>
                </a:solidFill>
                <a:effectLst/>
                <a:latin typeface="+mn-lt"/>
                <a:ea typeface="+mn-ea"/>
                <a:cs typeface="+mn-cs"/>
              </a:rPr>
              <a:t>V</a:t>
            </a:r>
            <a:r>
              <a:rPr lang="en-GB" sz="1200" b="0" i="0" kern="1200" dirty="0">
                <a:solidFill>
                  <a:schemeClr val="tx1"/>
                </a:solidFill>
                <a:effectLst/>
                <a:latin typeface="+mn-lt"/>
                <a:ea typeface="+mn-ea"/>
                <a:cs typeface="+mn-cs"/>
              </a:rPr>
              <a:t> and starting point of evidence accumulation termed the bias, </a:t>
            </a:r>
            <a:r>
              <a:rPr lang="en-GB" sz="1200" b="0" i="1" kern="1200" dirty="0">
                <a:solidFill>
                  <a:schemeClr val="tx1"/>
                </a:solidFill>
                <a:effectLst/>
                <a:latin typeface="+mn-lt"/>
                <a:ea typeface="+mn-ea"/>
                <a:cs typeface="+mn-cs"/>
              </a:rPr>
              <a:t>z</a:t>
            </a:r>
            <a:r>
              <a:rPr lang="en-GB" sz="1200" b="0" i="0" kern="1200" dirty="0">
                <a:solidFill>
                  <a:schemeClr val="tx1"/>
                </a:solidFill>
                <a:effectLst/>
                <a:latin typeface="+mn-lt"/>
                <a:ea typeface="+mn-ea"/>
                <a:cs typeface="+mn-cs"/>
              </a:rPr>
              <a:t>. The final term accounts for non-decision time components, </a:t>
            </a:r>
            <a:r>
              <a:rPr lang="en-GB" sz="1200" b="0" i="1" kern="1200" dirty="0">
                <a:solidFill>
                  <a:schemeClr val="tx1"/>
                </a:solidFill>
                <a:effectLst/>
                <a:latin typeface="+mn-lt"/>
                <a:ea typeface="+mn-ea"/>
                <a:cs typeface="+mn-cs"/>
              </a:rPr>
              <a:t>t</a:t>
            </a: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B</a:t>
            </a:r>
            <a:r>
              <a:rPr lang="en-GB" sz="1200" b="0" i="0" kern="1200" dirty="0">
                <a:solidFill>
                  <a:schemeClr val="tx1"/>
                </a:solidFill>
                <a:effectLst/>
                <a:latin typeface="+mn-lt"/>
                <a:ea typeface="+mn-ea"/>
                <a:cs typeface="+mn-cs"/>
              </a:rPr>
              <a:t>) Both reward and effort significantly alter drift rate but reward has a significantly greater impact than effort.</a:t>
            </a:r>
            <a:endParaRPr lang="en-US" dirty="0"/>
          </a:p>
        </p:txBody>
      </p:sp>
      <p:sp>
        <p:nvSpPr>
          <p:cNvPr id="4" name="Slide Number Placeholder 3"/>
          <p:cNvSpPr>
            <a:spLocks noGrp="1"/>
          </p:cNvSpPr>
          <p:nvPr>
            <p:ph type="sldNum" sz="quarter" idx="5"/>
          </p:nvPr>
        </p:nvSpPr>
        <p:spPr/>
        <p:txBody>
          <a:bodyPr/>
          <a:lstStyle/>
          <a:p>
            <a:fld id="{FC1F7B3E-CB27-4274-9C88-2E32A8BF2EDB}" type="slidenum">
              <a:rPr lang="en-GB" smtClean="0"/>
              <a:t>23</a:t>
            </a:fld>
            <a:endParaRPr lang="en-GB"/>
          </a:p>
        </p:txBody>
      </p:sp>
    </p:spTree>
    <p:extLst>
      <p:ext uri="{BB962C8B-B14F-4D97-AF65-F5344CB8AC3E}">
        <p14:creationId xmlns:p14="http://schemas.microsoft.com/office/powerpoint/2010/main" val="1014478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dirty="0" err="1"/>
              <a:t>Otherways</a:t>
            </a:r>
            <a:r>
              <a:rPr lang="en-GB" sz="1600" b="0" i="0" dirty="0"/>
              <a:t> include expectation maximisation. </a:t>
            </a:r>
            <a:r>
              <a:rPr lang="en-GB" sz="1600" b="0" i="0" dirty="0" err="1"/>
              <a:t>Hierarachical</a:t>
            </a:r>
            <a:r>
              <a:rPr lang="en-GB" sz="1600" b="0" i="0" dirty="0"/>
              <a:t> – Bayesian inference, non-hierarchical – maximum likelihood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Bayesian statistics</a:t>
            </a:r>
            <a:r>
              <a:rPr lang="en-GB" sz="1200" b="0" i="0" kern="1200" dirty="0">
                <a:solidFill>
                  <a:schemeClr val="tx1"/>
                </a:solidFill>
                <a:effectLst/>
                <a:latin typeface="+mn-lt"/>
                <a:ea typeface="+mn-ea"/>
                <a:cs typeface="+mn-cs"/>
              </a:rPr>
              <a:t> is a departure from classical inferential statistics that prohibits probability statements about parameters and is based on asymptotically sampling infinite samples from a theoretical population and finding parameter values that maximize the likelihood function.</a:t>
            </a:r>
            <a:endParaRPr lang="en-GB" sz="1600"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Monte Carlo simulations are just a way of estimating a fixed parameter by repeatedly generating random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Markov chain – memoryless sequences of events that are probabilistically related to one another.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MCMC methods are used to approximate the posterior distribution of a parameter of interest by random sampling in a probabilistic space</a:t>
            </a:r>
            <a:endParaRPr lang="en-GB" sz="1600" b="0" i="0" dirty="0"/>
          </a:p>
        </p:txBody>
      </p:sp>
      <p:sp>
        <p:nvSpPr>
          <p:cNvPr id="4" name="Slide Number Placeholder 3"/>
          <p:cNvSpPr>
            <a:spLocks noGrp="1"/>
          </p:cNvSpPr>
          <p:nvPr>
            <p:ph type="sldNum" sz="quarter" idx="5"/>
          </p:nvPr>
        </p:nvSpPr>
        <p:spPr/>
        <p:txBody>
          <a:bodyPr/>
          <a:lstStyle/>
          <a:p>
            <a:fld id="{FC1F7B3E-CB27-4274-9C88-2E32A8BF2EDB}" type="slidenum">
              <a:rPr lang="en-GB" smtClean="0"/>
              <a:t>24</a:t>
            </a:fld>
            <a:endParaRPr lang="en-GB"/>
          </a:p>
        </p:txBody>
      </p:sp>
    </p:spTree>
    <p:extLst>
      <p:ext uri="{BB962C8B-B14F-4D97-AF65-F5344CB8AC3E}">
        <p14:creationId xmlns:p14="http://schemas.microsoft.com/office/powerpoint/2010/main" val="7817156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Family of models that appears to capture the data best incorporates a linear reward &amp; effort function, a quadratic effort function, a bias and lapse (noise).</a:t>
            </a:r>
          </a:p>
        </p:txBody>
      </p:sp>
      <p:sp>
        <p:nvSpPr>
          <p:cNvPr id="4" name="Slide Number Placeholder 3"/>
          <p:cNvSpPr>
            <a:spLocks noGrp="1"/>
          </p:cNvSpPr>
          <p:nvPr>
            <p:ph type="sldNum" sz="quarter" idx="5"/>
          </p:nvPr>
        </p:nvSpPr>
        <p:spPr/>
        <p:txBody>
          <a:bodyPr/>
          <a:lstStyle/>
          <a:p>
            <a:fld id="{2E712D03-AA34-EB4A-88D6-AAF7905EF264}" type="slidenum">
              <a:rPr lang="en-US" smtClean="0"/>
              <a:t>25</a:t>
            </a:fld>
            <a:endParaRPr lang="en-US"/>
          </a:p>
        </p:txBody>
      </p:sp>
    </p:spTree>
    <p:extLst>
      <p:ext uri="{BB962C8B-B14F-4D97-AF65-F5344CB8AC3E}">
        <p14:creationId xmlns:p14="http://schemas.microsoft.com/office/powerpoint/2010/main" val="3094512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dirty="0" err="1"/>
              <a:t>Otherways</a:t>
            </a:r>
            <a:r>
              <a:rPr lang="en-GB" sz="1600" b="0" i="0" dirty="0"/>
              <a:t> include expectation maximisation. </a:t>
            </a:r>
            <a:r>
              <a:rPr lang="en-GB" sz="1600" b="0" i="0" dirty="0" err="1"/>
              <a:t>Hierarachical</a:t>
            </a:r>
            <a:r>
              <a:rPr lang="en-GB" sz="1600" b="0" i="0" dirty="0"/>
              <a:t> – Bayesian inference, non-hierarchical – maximum likelihood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Bayesian statistics</a:t>
            </a:r>
            <a:r>
              <a:rPr lang="en-GB" sz="1200" b="0" i="0" kern="1200" dirty="0">
                <a:solidFill>
                  <a:schemeClr val="tx1"/>
                </a:solidFill>
                <a:effectLst/>
                <a:latin typeface="+mn-lt"/>
                <a:ea typeface="+mn-ea"/>
                <a:cs typeface="+mn-cs"/>
              </a:rPr>
              <a:t> is a departure from classical inferential statistics that prohibits probability statements about parameters and is based on asymptotically sampling infinite samples from a theoretical population and finding parameter values that maximize the likelihood function.</a:t>
            </a:r>
            <a:endParaRPr lang="en-GB" sz="1600"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Monte Carlo simulations are just a way of estimating a fixed parameter by repeatedly generating random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Markov chain – memoryless sequences of events that are probabilistically related to one another.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MCMC methods are used to approximate the posterior distribution of a parameter of interest by random sampling in a probabilistic space</a:t>
            </a:r>
            <a:endParaRPr lang="en-GB" sz="1600" b="0" i="0" dirty="0"/>
          </a:p>
        </p:txBody>
      </p:sp>
      <p:sp>
        <p:nvSpPr>
          <p:cNvPr id="4" name="Slide Number Placeholder 3"/>
          <p:cNvSpPr>
            <a:spLocks noGrp="1"/>
          </p:cNvSpPr>
          <p:nvPr>
            <p:ph type="sldNum" sz="quarter" idx="5"/>
          </p:nvPr>
        </p:nvSpPr>
        <p:spPr/>
        <p:txBody>
          <a:bodyPr/>
          <a:lstStyle/>
          <a:p>
            <a:fld id="{FC1F7B3E-CB27-4274-9C88-2E32A8BF2EDB}" type="slidenum">
              <a:rPr lang="en-GB" smtClean="0"/>
              <a:t>26</a:t>
            </a:fld>
            <a:endParaRPr lang="en-GB"/>
          </a:p>
        </p:txBody>
      </p:sp>
    </p:spTree>
    <p:extLst>
      <p:ext uri="{BB962C8B-B14F-4D97-AF65-F5344CB8AC3E}">
        <p14:creationId xmlns:p14="http://schemas.microsoft.com/office/powerpoint/2010/main" val="1843742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how well model recapitulates patterns in the data (surrogate)</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5"/>
          </p:nvPr>
        </p:nvSpPr>
        <p:spPr/>
        <p:txBody>
          <a:bodyPr/>
          <a:lstStyle/>
          <a:p>
            <a:fld id="{2E712D03-AA34-EB4A-88D6-AAF7905EF264}" type="slidenum">
              <a:rPr lang="en-US" smtClean="0"/>
              <a:t>27</a:t>
            </a:fld>
            <a:endParaRPr lang="en-US"/>
          </a:p>
        </p:txBody>
      </p:sp>
    </p:spTree>
    <p:extLst>
      <p:ext uri="{BB962C8B-B14F-4D97-AF65-F5344CB8AC3E}">
        <p14:creationId xmlns:p14="http://schemas.microsoft.com/office/powerpoint/2010/main" val="1698039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dirty="0" err="1"/>
              <a:t>Otherways</a:t>
            </a:r>
            <a:r>
              <a:rPr lang="en-GB" sz="1600" b="0" i="0" dirty="0"/>
              <a:t> include expectation maximisation. </a:t>
            </a:r>
            <a:r>
              <a:rPr lang="en-GB" sz="1600" b="0" i="0" dirty="0" err="1"/>
              <a:t>Hierarachical</a:t>
            </a:r>
            <a:r>
              <a:rPr lang="en-GB" sz="1600" b="0" i="0" dirty="0"/>
              <a:t> – Bayesian inference, non-hierarchical – maximum likelihood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Bayesian statistics</a:t>
            </a:r>
            <a:r>
              <a:rPr lang="en-GB" sz="1200" b="0" i="0" kern="1200" dirty="0">
                <a:solidFill>
                  <a:schemeClr val="tx1"/>
                </a:solidFill>
                <a:effectLst/>
                <a:latin typeface="+mn-lt"/>
                <a:ea typeface="+mn-ea"/>
                <a:cs typeface="+mn-cs"/>
              </a:rPr>
              <a:t> is a departure from classical inferential statistics that prohibits probability statements about parameters and is based on asymptotically sampling infinite samples from a theoretical population and finding parameter values that maximize the likelihood function.</a:t>
            </a:r>
            <a:endParaRPr lang="en-GB" sz="1600"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Monte Carlo simulations are just a way of estimating a fixed parameter by repeatedly generating random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Markov chain – memoryless sequences of events that are probabilistically related to one another.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MCMC methods are used to approximate the posterior distribution of a parameter of interest by random sampling in a probabilistic space</a:t>
            </a:r>
            <a:endParaRPr lang="en-GB" sz="1600" b="0" i="0" dirty="0"/>
          </a:p>
        </p:txBody>
      </p:sp>
      <p:sp>
        <p:nvSpPr>
          <p:cNvPr id="4" name="Slide Number Placeholder 3"/>
          <p:cNvSpPr>
            <a:spLocks noGrp="1"/>
          </p:cNvSpPr>
          <p:nvPr>
            <p:ph type="sldNum" sz="quarter" idx="5"/>
          </p:nvPr>
        </p:nvSpPr>
        <p:spPr/>
        <p:txBody>
          <a:bodyPr/>
          <a:lstStyle/>
          <a:p>
            <a:fld id="{FC1F7B3E-CB27-4274-9C88-2E32A8BF2EDB}" type="slidenum">
              <a:rPr lang="en-GB" smtClean="0"/>
              <a:t>28</a:t>
            </a:fld>
            <a:endParaRPr lang="en-GB"/>
          </a:p>
        </p:txBody>
      </p:sp>
    </p:spTree>
    <p:extLst>
      <p:ext uri="{BB962C8B-B14F-4D97-AF65-F5344CB8AC3E}">
        <p14:creationId xmlns:p14="http://schemas.microsoft.com/office/powerpoint/2010/main" val="37124327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i="0" dirty="0"/>
          </a:p>
        </p:txBody>
      </p:sp>
      <p:sp>
        <p:nvSpPr>
          <p:cNvPr id="4" name="Slide Number Placeholder 3"/>
          <p:cNvSpPr>
            <a:spLocks noGrp="1"/>
          </p:cNvSpPr>
          <p:nvPr>
            <p:ph type="sldNum" sz="quarter" idx="5"/>
          </p:nvPr>
        </p:nvSpPr>
        <p:spPr/>
        <p:txBody>
          <a:bodyPr/>
          <a:lstStyle/>
          <a:p>
            <a:fld id="{FC1F7B3E-CB27-4274-9C88-2E32A8BF2EDB}" type="slidenum">
              <a:rPr lang="en-GB" smtClean="0"/>
              <a:t>29</a:t>
            </a:fld>
            <a:endParaRPr lang="en-GB"/>
          </a:p>
        </p:txBody>
      </p:sp>
    </p:spTree>
    <p:extLst>
      <p:ext uri="{BB962C8B-B14F-4D97-AF65-F5344CB8AC3E}">
        <p14:creationId xmlns:p14="http://schemas.microsoft.com/office/powerpoint/2010/main" val="704822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i="0" dirty="0"/>
          </a:p>
        </p:txBody>
      </p:sp>
      <p:sp>
        <p:nvSpPr>
          <p:cNvPr id="4" name="Slide Number Placeholder 3"/>
          <p:cNvSpPr>
            <a:spLocks noGrp="1"/>
          </p:cNvSpPr>
          <p:nvPr>
            <p:ph type="sldNum" sz="quarter" idx="5"/>
          </p:nvPr>
        </p:nvSpPr>
        <p:spPr/>
        <p:txBody>
          <a:bodyPr/>
          <a:lstStyle/>
          <a:p>
            <a:fld id="{FC1F7B3E-CB27-4274-9C88-2E32A8BF2EDB}" type="slidenum">
              <a:rPr lang="en-GB" smtClean="0"/>
              <a:t>31</a:t>
            </a:fld>
            <a:endParaRPr lang="en-GB"/>
          </a:p>
        </p:txBody>
      </p:sp>
    </p:spTree>
    <p:extLst>
      <p:ext uri="{BB962C8B-B14F-4D97-AF65-F5344CB8AC3E}">
        <p14:creationId xmlns:p14="http://schemas.microsoft.com/office/powerpoint/2010/main" val="3612720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first</a:t>
            </a:r>
            <a:r>
              <a:rPr lang="en-US" dirty="0"/>
              <a:t> group: assign values to two variables (</a:t>
            </a:r>
            <a:r>
              <a:rPr lang="en-US" dirty="0" err="1"/>
              <a:t>nreps</a:t>
            </a:r>
            <a:r>
              <a:rPr lang="en-US" dirty="0"/>
              <a:t> and </a:t>
            </a:r>
            <a:r>
              <a:rPr lang="en-US" dirty="0" err="1"/>
              <a:t>nsamples</a:t>
            </a:r>
            <a:r>
              <a:rPr lang="en-US" dirty="0"/>
              <a:t>) that determine the behavior of the simulation. , the number of random walks (i.e., decisions) to be conducted and the number of times that evidence is being sampled for each decision.</a:t>
            </a:r>
          </a:p>
          <a:p>
            <a:endParaRPr lang="en-US" dirty="0"/>
          </a:p>
          <a:p>
            <a:r>
              <a:rPr lang="en-US" dirty="0"/>
              <a:t>The </a:t>
            </a:r>
            <a:r>
              <a:rPr lang="en-US" b="1" dirty="0"/>
              <a:t>second</a:t>
            </a:r>
            <a:r>
              <a:rPr lang="en-US" dirty="0"/>
              <a:t> group of statements (lines 5 to 7) assigns values to variables that have a </a:t>
            </a:r>
            <a:r>
              <a:rPr lang="en-US" b="1" dirty="0"/>
              <a:t>psychological content</a:t>
            </a:r>
            <a:r>
              <a:rPr lang="en-US" dirty="0"/>
              <a:t>. We specify a drift rate, which determines the amount of evidence that is available during sampling: The larger the drift rate, the more the random walk is nudged toward a boundary. We also specify the noise in the evidence, via the standard deviation (</a:t>
            </a:r>
            <a:r>
              <a:rPr lang="en-US" dirty="0" err="1"/>
              <a:t>sdrw</a:t>
            </a:r>
            <a:r>
              <a:rPr lang="en-US" dirty="0"/>
              <a:t>) of the distribution from which we will sample the evidence. Finally, we set the response criterion, which determines the distance of the two boundaries (dashed lines in Figure 2.1) from the origin</a:t>
            </a:r>
          </a:p>
          <a:p>
            <a:endParaRPr lang="en-US" dirty="0"/>
          </a:p>
          <a:p>
            <a:r>
              <a:rPr lang="en-US" dirty="0"/>
              <a:t>The next few lines (9 to 11) create variables that are needed to keep track of the simulation results. The evidence is a two-dimensional matrix that has as many rows as there are to-be-simulated decisions</a:t>
            </a:r>
          </a:p>
          <a:p>
            <a:endParaRPr lang="en-US" dirty="0"/>
          </a:p>
          <a:p>
            <a:r>
              <a:rPr lang="en-US" dirty="0"/>
              <a:t>The heart of the simulation takes place within the loop defined by the statement. Line 13 is arguably the most important part of the program. This statement </a:t>
            </a:r>
            <a:r>
              <a:rPr lang="en-US" b="1" dirty="0"/>
              <a:t>performs</a:t>
            </a:r>
          </a:p>
          <a:p>
            <a:r>
              <a:rPr lang="en-US" b="1" dirty="0"/>
              <a:t>the random walk </a:t>
            </a:r>
            <a:r>
              <a:rPr lang="en-US" dirty="0"/>
              <a:t>by calling three different R built-in function. what we are doing here is drawing </a:t>
            </a:r>
            <a:r>
              <a:rPr lang="en-US" dirty="0" err="1"/>
              <a:t>nsamples</a:t>
            </a:r>
            <a:r>
              <a:rPr lang="en-US" dirty="0"/>
              <a:t> observations from a normal (Gaussian) distribution with mean drift and standard deviation </a:t>
            </a:r>
            <a:r>
              <a:rPr lang="en-US" dirty="0" err="1"/>
              <a:t>sdrw</a:t>
            </a:r>
            <a:r>
              <a:rPr lang="en-US" dirty="0"/>
              <a:t>. l c (0, ...) , where the ellipsis represents the call to </a:t>
            </a:r>
            <a:r>
              <a:rPr lang="en-US" dirty="0" err="1"/>
              <a:t>rnorm</a:t>
            </a:r>
            <a:r>
              <a:rPr lang="en-US" dirty="0"/>
              <a:t> just discussed. The function c concatenates the arguments provided in parentheses; all that happens here is that we add a leading zero to the random samples, which represents the state of evidence at the very outset of the decision process. we call </a:t>
            </a:r>
            <a:r>
              <a:rPr lang="en-US" dirty="0" err="1"/>
              <a:t>cumsum</a:t>
            </a:r>
            <a:r>
              <a:rPr lang="en-US" dirty="0"/>
              <a:t> and hand it the zero-prepended vector of samples, line 13 is a random walk toward one or the other evidence boundary</a:t>
            </a:r>
          </a:p>
          <a:p>
            <a:r>
              <a:rPr lang="en-US" dirty="0"/>
              <a:t>, we now have a random walk that we can turn into a decision with a specified response latency</a:t>
            </a:r>
          </a:p>
          <a:p>
            <a:endParaRPr lang="en-US" dirty="0"/>
          </a:p>
          <a:p>
            <a:endParaRPr lang="en-US" dirty="0"/>
          </a:p>
          <a:p>
            <a:endParaRPr lang="en-US" dirty="0"/>
          </a:p>
          <a:p>
            <a:r>
              <a:rPr lang="en-US" dirty="0"/>
              <a:t>Each path corresponds to a single choice trial in which the participant repeatedly samples evidence from the stimulus until the sum of the available evidence is sufficient to make a response.</a:t>
            </a:r>
          </a:p>
          <a:p>
            <a:endParaRPr lang="en-US" dirty="0"/>
          </a:p>
          <a:p>
            <a:r>
              <a:rPr lang="en-US" dirty="0"/>
              <a:t>Now imagine how the model will behave when the evidence favors one decision over</a:t>
            </a:r>
          </a:p>
          <a:p>
            <a:r>
              <a:rPr lang="en-US" dirty="0"/>
              <a:t>the other, as expected when an informative stimulus is present. This introduces some- thing called “drift” toward the favored threshold by “nudging”. a drift rate, which determines the amount of </a:t>
            </a:r>
            <a:r>
              <a:rPr lang="en-US" dirty="0" err="1"/>
              <a:t>evidencethat</a:t>
            </a:r>
            <a:r>
              <a:rPr lang="en-US" dirty="0"/>
              <a:t> is available during sampling: The larger the drift rate, the more the random walk is nudged toward a boundary.</a:t>
            </a:r>
          </a:p>
          <a:p>
            <a:endParaRPr lang="en-US" dirty="0"/>
          </a:p>
          <a:p>
            <a:r>
              <a:rPr lang="en-US" dirty="0"/>
              <a:t>Through writing code, we debug our scientific thinking.</a:t>
            </a:r>
          </a:p>
          <a:p>
            <a:endParaRPr lang="en-US" dirty="0"/>
          </a:p>
          <a:p>
            <a:r>
              <a:rPr lang="en-US" dirty="0"/>
              <a:t>Because data is theory-laden, it can never be free from, or understood outside, the assumptions implicit in its </a:t>
            </a:r>
            <a:r>
              <a:rPr lang="en-US" dirty="0" err="1"/>
              <a:t>collec-tion</a:t>
            </a:r>
            <a:endParaRPr lang="en-US" dirty="0"/>
          </a:p>
        </p:txBody>
      </p:sp>
      <p:sp>
        <p:nvSpPr>
          <p:cNvPr id="4" name="Slide Number Placeholder 3"/>
          <p:cNvSpPr>
            <a:spLocks noGrp="1"/>
          </p:cNvSpPr>
          <p:nvPr>
            <p:ph type="sldNum" sz="quarter" idx="5"/>
          </p:nvPr>
        </p:nvSpPr>
        <p:spPr/>
        <p:txBody>
          <a:bodyPr/>
          <a:lstStyle/>
          <a:p>
            <a:fld id="{85A66304-51E5-473E-A85F-B899DC540848}" type="slidenum">
              <a:rPr lang="en-US" smtClean="0"/>
              <a:t>32</a:t>
            </a:fld>
            <a:endParaRPr lang="en-US"/>
          </a:p>
        </p:txBody>
      </p:sp>
    </p:spTree>
    <p:extLst>
      <p:ext uri="{BB962C8B-B14F-4D97-AF65-F5344CB8AC3E}">
        <p14:creationId xmlns:p14="http://schemas.microsoft.com/office/powerpoint/2010/main" val="31519538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dirty="0" err="1"/>
              <a:t>Otherways</a:t>
            </a:r>
            <a:r>
              <a:rPr lang="en-GB" sz="1600" b="0" i="0" dirty="0"/>
              <a:t> include expectation maximisation. </a:t>
            </a:r>
            <a:r>
              <a:rPr lang="en-GB" sz="1600" b="0" i="0" dirty="0" err="1"/>
              <a:t>Hierarachical</a:t>
            </a:r>
            <a:r>
              <a:rPr lang="en-GB" sz="1600" b="0" i="0" dirty="0"/>
              <a:t> – Bayesian inference, non-hierarchical – maximum likelihood estimate.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Bayesian statistics</a:t>
            </a:r>
            <a:r>
              <a:rPr lang="en-GB" sz="1200" b="0" i="0" kern="1200" dirty="0">
                <a:solidFill>
                  <a:schemeClr val="tx1"/>
                </a:solidFill>
                <a:effectLst/>
                <a:latin typeface="+mn-lt"/>
                <a:ea typeface="+mn-ea"/>
                <a:cs typeface="+mn-cs"/>
              </a:rPr>
              <a:t> is a departure from classical inferential statistics that prohibits probability statements about parameters and is based on asymptotically sampling infinite samples from a theoretical population and finding parameter values that maximize the likelihood function.</a:t>
            </a:r>
            <a:endParaRPr lang="en-GB" sz="1600"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Monte Carlo simulations are just a way of estimating a fixed parameter by repeatedly generating random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Markov chain – memoryless sequences of events that are probabilistically related to one another.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MCMC methods are used to approximate the posterior distribution of a parameter of interest by random sampling in a probabilistic space</a:t>
            </a:r>
            <a:endParaRPr lang="en-GB" sz="1600" b="0" i="0" dirty="0"/>
          </a:p>
        </p:txBody>
      </p:sp>
      <p:sp>
        <p:nvSpPr>
          <p:cNvPr id="4" name="Slide Number Placeholder 3"/>
          <p:cNvSpPr>
            <a:spLocks noGrp="1"/>
          </p:cNvSpPr>
          <p:nvPr>
            <p:ph type="sldNum" sz="quarter" idx="5"/>
          </p:nvPr>
        </p:nvSpPr>
        <p:spPr/>
        <p:txBody>
          <a:bodyPr/>
          <a:lstStyle/>
          <a:p>
            <a:fld id="{FC1F7B3E-CB27-4274-9C88-2E32A8BF2EDB}" type="slidenum">
              <a:rPr lang="en-GB" smtClean="0"/>
              <a:t>33</a:t>
            </a:fld>
            <a:endParaRPr lang="en-GB"/>
          </a:p>
        </p:txBody>
      </p:sp>
    </p:spTree>
    <p:extLst>
      <p:ext uri="{BB962C8B-B14F-4D97-AF65-F5344CB8AC3E}">
        <p14:creationId xmlns:p14="http://schemas.microsoft.com/office/powerpoint/2010/main" val="3154761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Segoe UI" panose="020B0502040204020203" pitchFamily="34" charset="0"/>
                <a:ea typeface="Times New Roman" panose="02020603050405020304" pitchFamily="18" charset="0"/>
              </a:rPr>
              <a:t>What are the benefits of CM? To overcome the problems of the previous/current techniques. (this is always the reason to try something else!)</a:t>
            </a:r>
          </a:p>
          <a:p>
            <a:r>
              <a:rPr lang="en-US" dirty="0"/>
              <a:t>(when doing analyses think in distributions, not in tests). </a:t>
            </a:r>
            <a:r>
              <a:rPr lang="it-IT" sz="1200" dirty="0"/>
              <a:t>Standard </a:t>
            </a:r>
            <a:r>
              <a:rPr lang="it-IT" sz="1200" dirty="0" err="1"/>
              <a:t>analyses</a:t>
            </a:r>
            <a:r>
              <a:rPr lang="it-IT" sz="1200" dirty="0"/>
              <a:t> use </a:t>
            </a:r>
            <a:r>
              <a:rPr lang="it-IT" sz="1200" dirty="0" err="1"/>
              <a:t>averaging</a:t>
            </a:r>
            <a:r>
              <a:rPr lang="it-IT" sz="1200" dirty="0"/>
              <a:t> tools (</a:t>
            </a:r>
            <a:r>
              <a:rPr lang="it-IT" sz="1200" dirty="0" err="1"/>
              <a:t>mean</a:t>
            </a:r>
            <a:r>
              <a:rPr lang="it-IT" sz="1200" dirty="0"/>
              <a:t>) </a:t>
            </a:r>
            <a:r>
              <a:rPr lang="it-IT" sz="1200" dirty="0" err="1"/>
              <a:t>but</a:t>
            </a:r>
            <a:r>
              <a:rPr lang="it-IT" sz="1200" dirty="0"/>
              <a:t> </a:t>
            </a:r>
            <a:r>
              <a:rPr lang="en-US" sz="1200" dirty="0"/>
              <a:t>averaging may misrepresent the existing effect</a:t>
            </a:r>
          </a:p>
          <a:p>
            <a:endParaRPr lang="en-US" sz="1200" dirty="0">
              <a:effectLst/>
              <a:latin typeface="Segoe UI" panose="020B0502040204020203" pitchFamily="34" charset="0"/>
              <a:ea typeface="Times New Roman" panose="02020603050405020304" pitchFamily="18" charset="0"/>
            </a:endParaRPr>
          </a:p>
          <a:p>
            <a:r>
              <a:rPr lang="en-US" dirty="0"/>
              <a:t>By deconstructing mechanisms of behavior and quantifying parameters of interest, computational modeling helps researchers to study brain-behavior mechanisms.</a:t>
            </a:r>
          </a:p>
          <a:p>
            <a:r>
              <a:rPr lang="en-US" sz="1200" dirty="0">
                <a:effectLst/>
                <a:latin typeface="Segoe UI" panose="020B0502040204020203" pitchFamily="34" charset="0"/>
                <a:ea typeface="Times New Roman" panose="02020603050405020304" pitchFamily="18" charset="0"/>
              </a:rPr>
              <a:t>Force to make consistent assumptions </a:t>
            </a:r>
          </a:p>
          <a:p>
            <a:endParaRPr lang="en-US" dirty="0"/>
          </a:p>
          <a:p>
            <a:r>
              <a:rPr lang="en-US" dirty="0"/>
              <a:t>the choice of mathematics is not at all arbitrary but derived from some deeper theoretical principle.</a:t>
            </a:r>
          </a:p>
          <a:p>
            <a:r>
              <a:rPr lang="en-US" dirty="0"/>
              <a:t>We know that the basic aim of modeling is to connect the model’s predictions with our data;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And not only differences between groups/distributions. The goal of computational modelling is to replicate the </a:t>
            </a:r>
            <a:r>
              <a:rPr lang="en-US" sz="1200" dirty="0" err="1"/>
              <a:t>behaviour</a:t>
            </a:r>
            <a:r>
              <a:rPr lang="en-US" sz="1200" dirty="0"/>
              <a:t> of the system it parallels and to do so based on actual, known properties of the system components (</a:t>
            </a:r>
            <a:r>
              <a:rPr lang="en-US" sz="1200" dirty="0" err="1"/>
              <a:t>Brodland</a:t>
            </a:r>
            <a:r>
              <a:rPr lang="en-US" sz="1200" dirty="0"/>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CM seeks to retain information about the underlying structure of each participant’s responses (distributions). </a:t>
            </a:r>
          </a:p>
          <a:p>
            <a:endParaRPr lang="en-US" dirty="0"/>
          </a:p>
          <a:p>
            <a:r>
              <a:rPr lang="en-US" dirty="0"/>
              <a:t>Averaging means discarding information on cognitive structures. </a:t>
            </a:r>
          </a:p>
          <a:p>
            <a:r>
              <a:rPr lang="en-US" dirty="0"/>
              <a:t>Simpson’s paradox happens when an average result obtained by collapsing data over individuals shows the opposite pattern of results that those shown by the individuals separately.</a:t>
            </a:r>
          </a:p>
          <a:p>
            <a:pPr algn="l"/>
            <a:endParaRPr lang="en-US" sz="1800" b="0" i="0" u="none" strike="noStrike" baseline="0" dirty="0">
              <a:solidFill>
                <a:srgbClr val="000000"/>
              </a:solidFill>
              <a:latin typeface="Gill Sans MT" panose="020B0502020104020203" pitchFamily="34" charset="0"/>
            </a:endParaRPr>
          </a:p>
          <a:p>
            <a:r>
              <a:rPr lang="en-US" sz="1800" b="0" i="0" u="none" strike="noStrike" baseline="0" dirty="0">
                <a:solidFill>
                  <a:srgbClr val="000000"/>
                </a:solidFill>
                <a:latin typeface="Gill Sans MT" panose="020B0502020104020203" pitchFamily="34" charset="0"/>
              </a:rPr>
              <a:t>A way to put “word models” into mathematical language and to analyze the result</a:t>
            </a:r>
          </a:p>
          <a:p>
            <a:r>
              <a:rPr lang="en-US" sz="1800" b="0" i="0" u="none" strike="noStrike" baseline="0" dirty="0">
                <a:solidFill>
                  <a:srgbClr val="000000"/>
                </a:solidFill>
                <a:latin typeface="Wingdings 3" panose="05040102010807070707" pitchFamily="18" charset="2"/>
              </a:rPr>
              <a:t></a:t>
            </a:r>
            <a:r>
              <a:rPr lang="en-US" sz="1800" b="0" i="0" u="none" strike="noStrike" baseline="0" dirty="0">
                <a:solidFill>
                  <a:srgbClr val="000000"/>
                </a:solidFill>
                <a:latin typeface="Gill Sans MT" panose="020B0502020104020203" pitchFamily="34" charset="0"/>
              </a:rPr>
              <a:t>Identify hidden assumptions</a:t>
            </a:r>
          </a:p>
          <a:p>
            <a:r>
              <a:rPr lang="en-US" sz="1800" b="0" i="0" u="none" strike="noStrike" baseline="0" dirty="0">
                <a:solidFill>
                  <a:srgbClr val="000000"/>
                </a:solidFill>
                <a:latin typeface="Wingdings 3" panose="05040102010807070707" pitchFamily="18" charset="2"/>
              </a:rPr>
              <a:t></a:t>
            </a:r>
            <a:r>
              <a:rPr lang="en-US" sz="1800" b="0" i="0" u="none" strike="noStrike" baseline="0" dirty="0">
                <a:solidFill>
                  <a:srgbClr val="000000"/>
                </a:solidFill>
                <a:latin typeface="Gill Sans MT" panose="020B0502020104020203" pitchFamily="34" charset="0"/>
              </a:rPr>
              <a:t>Explain observations</a:t>
            </a:r>
          </a:p>
          <a:p>
            <a:r>
              <a:rPr lang="en-US" sz="1800" b="0" i="0" u="none" strike="noStrike" baseline="0" dirty="0">
                <a:solidFill>
                  <a:srgbClr val="000000"/>
                </a:solidFill>
                <a:latin typeface="Wingdings 3" panose="05040102010807070707" pitchFamily="18" charset="2"/>
              </a:rPr>
              <a:t></a:t>
            </a:r>
            <a:r>
              <a:rPr lang="en-US" sz="1800" b="0" i="0" u="none" strike="noStrike" baseline="0" dirty="0">
                <a:solidFill>
                  <a:srgbClr val="000000"/>
                </a:solidFill>
                <a:latin typeface="Gill Sans MT" panose="020B0502020104020203" pitchFamily="34" charset="0"/>
              </a:rPr>
              <a:t>Make quantitative predictions (and therefore better communication)</a:t>
            </a:r>
          </a:p>
          <a:p>
            <a:endParaRPr lang="en-US" sz="1800" b="0" i="0" u="none" strike="noStrike" baseline="0" dirty="0">
              <a:solidFill>
                <a:srgbClr val="000000"/>
              </a:solidFill>
              <a:latin typeface="Gill Sans MT" panose="020B0502020104020203" pitchFamily="34" charset="0"/>
            </a:endParaRPr>
          </a:p>
          <a:p>
            <a:r>
              <a:rPr lang="en-US" sz="1800" b="0" i="0" u="none" strike="noStrike" baseline="0" dirty="0">
                <a:solidFill>
                  <a:srgbClr val="000000"/>
                </a:solidFill>
                <a:latin typeface="Gill Sans MT" panose="020B0502020104020203" pitchFamily="34" charset="0"/>
              </a:rPr>
              <a:t>Read this on Mendeley </a:t>
            </a:r>
            <a:r>
              <a:rPr lang="en-US" sz="2800" dirty="0">
                <a:effectLst/>
              </a:rPr>
              <a:t>Computational Modeling in Cognition and Cognitive Neuroscience</a:t>
            </a:r>
            <a:endParaRPr lang="en-US" sz="1800" b="0" i="0" u="none" strike="noStrike" baseline="0" dirty="0">
              <a:solidFill>
                <a:srgbClr val="000000"/>
              </a:solidFill>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effectLst/>
                <a:latin typeface="Gill Sans MT" panose="020B0502020104020203" pitchFamily="34" charset="0"/>
              </a:rPr>
              <a:t>Create behavioural observation: generative. So anticipated predictions. Provide link of how processes are created and allows quantitative comparison. </a:t>
            </a:r>
            <a:endParaRPr lang="en-US" sz="1000" b="0" i="0" u="none" strike="noStrike" baseline="0" dirty="0">
              <a:solidFill>
                <a:srgbClr val="000000"/>
              </a:solidFill>
              <a:latin typeface="Gill Sans MT" panose="020B0502020104020203" pitchFamily="34" charset="0"/>
            </a:endParaRPr>
          </a:p>
          <a:p>
            <a:endParaRPr lang="en-US" dirty="0"/>
          </a:p>
        </p:txBody>
      </p:sp>
      <p:sp>
        <p:nvSpPr>
          <p:cNvPr id="4" name="Slide Number Placeholder 3"/>
          <p:cNvSpPr>
            <a:spLocks noGrp="1"/>
          </p:cNvSpPr>
          <p:nvPr>
            <p:ph type="sldNum" sz="quarter" idx="5"/>
          </p:nvPr>
        </p:nvSpPr>
        <p:spPr/>
        <p:txBody>
          <a:bodyPr/>
          <a:lstStyle/>
          <a:p>
            <a:fld id="{85A66304-51E5-473E-A85F-B899DC540848}" type="slidenum">
              <a:rPr lang="en-US" smtClean="0"/>
              <a:t>5</a:t>
            </a:fld>
            <a:endParaRPr lang="en-US"/>
          </a:p>
        </p:txBody>
      </p:sp>
    </p:spTree>
    <p:extLst>
      <p:ext uri="{BB962C8B-B14F-4D97-AF65-F5344CB8AC3E}">
        <p14:creationId xmlns:p14="http://schemas.microsoft.com/office/powerpoint/2010/main" val="31558407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Straightforward account of reward learning that links experienced rewards to estimated values</a:t>
            </a:r>
            <a:endParaRPr lang="en-US" dirty="0"/>
          </a:p>
        </p:txBody>
      </p:sp>
      <p:sp>
        <p:nvSpPr>
          <p:cNvPr id="4" name="Slide Number Placeholder 3"/>
          <p:cNvSpPr>
            <a:spLocks noGrp="1"/>
          </p:cNvSpPr>
          <p:nvPr>
            <p:ph type="sldNum" sz="quarter" idx="5"/>
          </p:nvPr>
        </p:nvSpPr>
        <p:spPr/>
        <p:txBody>
          <a:bodyPr/>
          <a:lstStyle/>
          <a:p>
            <a:fld id="{2E712D03-AA34-EB4A-88D6-AAF7905EF264}" type="slidenum">
              <a:rPr lang="en-US" smtClean="0"/>
              <a:t>34</a:t>
            </a:fld>
            <a:endParaRPr lang="en-US"/>
          </a:p>
        </p:txBody>
      </p:sp>
    </p:spTree>
    <p:extLst>
      <p:ext uri="{BB962C8B-B14F-4D97-AF65-F5344CB8AC3E}">
        <p14:creationId xmlns:p14="http://schemas.microsoft.com/office/powerpoint/2010/main" val="2995095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Iterative process to find the best models given different assumptions and modeling choices.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Parameters adapt the structure of the model to a particular situation. The structure can change to describe better the data at hand. Cm can define parameters that reflect the generative processes (</a:t>
            </a:r>
            <a:r>
              <a:rPr lang="en-US" dirty="0" err="1"/>
              <a:t>cneural</a:t>
            </a:r>
            <a:r>
              <a:rPr lang="en-US" dirty="0"/>
              <a:t> correlates of the data. </a:t>
            </a:r>
          </a:p>
          <a:p>
            <a:pPr algn="l"/>
            <a:r>
              <a:rPr lang="en-US" sz="1200" b="0" i="0" u="none" strike="noStrike" baseline="0" dirty="0">
                <a:solidFill>
                  <a:srgbClr val="000000"/>
                </a:solidFill>
                <a:latin typeface="Gill Sans MT" panose="020B0502020104020203" pitchFamily="34" charset="0"/>
              </a:rPr>
              <a:t>What: Compact summary of large amounts of data</a:t>
            </a:r>
          </a:p>
          <a:p>
            <a:r>
              <a:rPr lang="en-US" sz="1200" b="0" i="0" u="none" strike="noStrike" baseline="0" dirty="0">
                <a:solidFill>
                  <a:srgbClr val="000000"/>
                </a:solidFill>
                <a:latin typeface="Gill Sans MT" panose="020B0502020104020203" pitchFamily="34" charset="0"/>
              </a:rPr>
              <a:t>Mechanistic = How? Show how neural circuits perform complex function</a:t>
            </a:r>
          </a:p>
          <a:p>
            <a:pPr algn="l"/>
            <a:r>
              <a:rPr lang="en-US" sz="1200" b="0" i="0" u="none" strike="noStrike" baseline="0" dirty="0">
                <a:solidFill>
                  <a:srgbClr val="000000"/>
                </a:solidFill>
                <a:latin typeface="Gill Sans MT" panose="020B0502020104020203" pitchFamily="34" charset="0"/>
              </a:rPr>
              <a:t>Interpretive = Why? Computations in the brain are usually performed in an optimal or nearly optimal way. Understanding optimal algorithms and their implementation to explain why the brain is designed the way it is</a:t>
            </a:r>
          </a:p>
          <a:p>
            <a:endParaRPr lang="en-US" sz="1200" b="0" i="0" u="none" strike="noStrike" baseline="0" dirty="0">
              <a:solidFill>
                <a:srgbClr val="000000"/>
              </a:solidFill>
              <a:latin typeface="Gill Sans MT" panose="020B0502020104020203" pitchFamily="34" charset="0"/>
            </a:endParaRPr>
          </a:p>
          <a:p>
            <a:pPr algn="l"/>
            <a:r>
              <a:rPr lang="en-US" sz="1200" b="0" i="0" u="none" strike="noStrike" baseline="0" dirty="0">
                <a:solidFill>
                  <a:srgbClr val="000000"/>
                </a:solidFill>
                <a:latin typeface="Bookman Old Style" panose="02050604050505020204" pitchFamily="18" charset="0"/>
              </a:rPr>
              <a:t>Levels of Marr</a:t>
            </a:r>
            <a:r>
              <a:rPr lang="en-US" sz="1200" b="0" i="0" u="none" strike="noStrike" baseline="0" dirty="0">
                <a:solidFill>
                  <a:srgbClr val="000000"/>
                </a:solidFill>
                <a:latin typeface="Gill Sans MT" panose="020B0502020104020203" pitchFamily="34" charset="0"/>
              </a:rPr>
              <a:t>: Brain hierarchy of complexities. Cm allows bridging levels of description (computational, algorithmic, implementational)</a:t>
            </a:r>
          </a:p>
          <a:p>
            <a:endParaRPr lang="en-US" dirty="0"/>
          </a:p>
          <a:p>
            <a:r>
              <a:rPr lang="en-US" dirty="0"/>
              <a:t>What is the role of parameters? </a:t>
            </a:r>
          </a:p>
          <a:p>
            <a:r>
              <a:rPr lang="en-US" b="1" dirty="0"/>
              <a:t>free parameters: </a:t>
            </a:r>
            <a:r>
              <a:rPr lang="en-US" dirty="0"/>
              <a:t>a class of parameters in cognitive models that are adjusted until the predictions are in line with the data to the extent possible.</a:t>
            </a:r>
          </a:p>
          <a:p>
            <a:r>
              <a:rPr lang="en-US" dirty="0"/>
              <a:t>Free parameters are usually estimated from the data that the model seeks to explain, by finding those values that maximally align the model’s predictions with the data</a:t>
            </a:r>
          </a:p>
          <a:p>
            <a:r>
              <a:rPr lang="en-US" b="1" dirty="0"/>
              <a:t>Fixed parameters</a:t>
            </a:r>
            <a:r>
              <a:rPr lang="en-US" dirty="0"/>
              <a:t>, that are not estimated from the data and hence are invariant across. </a:t>
            </a:r>
          </a:p>
          <a:p>
            <a:r>
              <a:rPr lang="en-US" dirty="0"/>
              <a:t>The role of fixed parameters is primarily to “get the model off the ground” by providing </a:t>
            </a:r>
            <a:r>
              <a:rPr lang="en-US" dirty="0" err="1"/>
              <a:t>somemeaningful</a:t>
            </a:r>
            <a:r>
              <a:rPr lang="en-US" dirty="0"/>
              <a:t> values for its components where necessary.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Types of modelling include:</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Machine learning</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Bayesian modelling: integrating </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Neural networks</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Dynamic Causal Modelling</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Connection  models</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Modeling choices like the prior, parameters setting, what cognitive claims they mapped onto. </a:t>
            </a:r>
          </a:p>
          <a:p>
            <a:r>
              <a:rPr lang="en-US" sz="1800" b="0" i="0" u="none" strike="noStrike" baseline="0" dirty="0">
                <a:solidFill>
                  <a:srgbClr val="000000"/>
                </a:solidFill>
                <a:latin typeface="Gill Sans MT" panose="020B0502020104020203" pitchFamily="34" charset="0"/>
              </a:rPr>
              <a:t>Builds mathematical models describing computations in the brain that give rise to mental abilities</a:t>
            </a:r>
          </a:p>
          <a:p>
            <a:endParaRPr lang="en-US" sz="1800" b="0" i="0" u="none" strike="noStrike" baseline="0" dirty="0">
              <a:solidFill>
                <a:srgbClr val="000000"/>
              </a:solidFill>
              <a:latin typeface="Gill Sans MT" panose="020B0502020104020203" pitchFamily="34" charset="0"/>
            </a:endParaRPr>
          </a:p>
          <a:p>
            <a:endParaRPr lang="en-US" sz="1800" b="0" i="0" u="none" strike="noStrike" baseline="0" dirty="0">
              <a:solidFill>
                <a:srgbClr val="000000"/>
              </a:solidFill>
              <a:latin typeface="Gill Sans MT" panose="020B0502020104020203" pitchFamily="34" charset="0"/>
            </a:endParaRPr>
          </a:p>
          <a:p>
            <a:endParaRPr lang="en-US" sz="1800" b="0" i="0" u="none" strike="noStrike" baseline="0" dirty="0">
              <a:solidFill>
                <a:srgbClr val="000000"/>
              </a:solidFill>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85A66304-51E5-473E-A85F-B899DC540848}" type="slidenum">
              <a:rPr lang="en-US" smtClean="0"/>
              <a:t>6</a:t>
            </a:fld>
            <a:endParaRPr lang="en-US"/>
          </a:p>
        </p:txBody>
      </p:sp>
    </p:spTree>
    <p:extLst>
      <p:ext uri="{BB962C8B-B14F-4D97-AF65-F5344CB8AC3E}">
        <p14:creationId xmlns:p14="http://schemas.microsoft.com/office/powerpoint/2010/main" val="1347711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ea typeface="Times New Roman" panose="02020603050405020304" pitchFamily="18" charset="0"/>
              </a:rPr>
              <a:t>How is a computational modelling different to standard analysis?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In my own research, I investigate reaction times: the analyses improved a lot when I abandoned the Gaussian distribution, but still they models are not as good as computational models as the Diffusion model which have specific parameters that are psychologically meaningful. </a:t>
            </a:r>
            <a:r>
              <a:rPr lang="en-US" sz="1800" dirty="0">
                <a:effectLst/>
                <a:latin typeface="Times New Roman" panose="02020603050405020304" pitchFamily="18" charset="0"/>
                <a:ea typeface="Calibri" panose="020F0502020204030204" pitchFamily="34" charset="0"/>
                <a:cs typeface="Arial" panose="020B0604020202020204" pitchFamily="34" charset="0"/>
              </a:rPr>
              <a:t>parameters in computational models have meaning, that is why it is interesting. (example rate of information accumulation before making a decision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Expliciting</a:t>
            </a:r>
            <a:r>
              <a:rPr lang="en-US" dirty="0"/>
              <a:t> models help constrain scientists’ own thinking.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Formal modelling allows open and transparent communication between different groups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Specifying a model naturally results in better-specified theories, and therefore in better science.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 course, there is a tradeoff: require much thinking, knowledge, time and effort compared to more used techniques like ANOVA.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models have many roles, including driving hypotheses, making assumptions explicit, synthesizing knowledge, making experimental predictions, and facilitating applications to medicine (</a:t>
            </a:r>
            <a:r>
              <a:rPr lang="en-US" dirty="0" err="1"/>
              <a:t>blohm</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Report features important to understand what the model shows and why. This includes things like discussing what assumptions are important for achieving the key effects of the model and which assumptions are ancillary ones necessary for implementation, what theoretical claims the assumptions of the model map onto, and what space of possible patterns of performance the model could capture.</a:t>
            </a:r>
          </a:p>
          <a:p>
            <a:endParaRPr lang="en-US" dirty="0"/>
          </a:p>
          <a:p>
            <a:r>
              <a:rPr lang="it-IT" dirty="0" err="1"/>
              <a:t>Verbal</a:t>
            </a:r>
            <a:r>
              <a:rPr lang="it-IT" dirty="0"/>
              <a:t> </a:t>
            </a:r>
            <a:r>
              <a:rPr lang="it-IT" dirty="0" err="1"/>
              <a:t>theorizing</a:t>
            </a:r>
            <a:r>
              <a:rPr lang="it-IT" dirty="0"/>
              <a:t> </a:t>
            </a:r>
            <a:r>
              <a:rPr lang="it-IT" dirty="0" err="1"/>
              <a:t>is</a:t>
            </a:r>
            <a:r>
              <a:rPr lang="it-IT" dirty="0"/>
              <a:t> </a:t>
            </a:r>
            <a:r>
              <a:rPr lang="it-IT" dirty="0" err="1"/>
              <a:t>becoming</a:t>
            </a:r>
            <a:r>
              <a:rPr lang="it-IT" dirty="0"/>
              <a:t> </a:t>
            </a:r>
            <a:r>
              <a:rPr lang="it-IT" dirty="0" err="1"/>
              <a:t>insufficient</a:t>
            </a:r>
            <a:r>
              <a:rPr lang="it-IT" dirty="0"/>
              <a:t> (big data </a:t>
            </a:r>
            <a:r>
              <a:rPr lang="it-IT" dirty="0" err="1"/>
              <a:t>available</a:t>
            </a:r>
            <a:r>
              <a:rPr lang="it-IT" dirty="0"/>
              <a:t>, </a:t>
            </a:r>
            <a:r>
              <a:rPr lang="it-IT" dirty="0" err="1"/>
              <a:t>many</a:t>
            </a:r>
            <a:r>
              <a:rPr lang="it-IT" dirty="0"/>
              <a:t> </a:t>
            </a:r>
            <a:r>
              <a:rPr lang="it-IT" dirty="0" err="1"/>
              <a:t>researchers</a:t>
            </a:r>
            <a:r>
              <a:rPr lang="it-IT" dirty="0"/>
              <a:t> working on the </a:t>
            </a:r>
            <a:r>
              <a:rPr lang="it-IT" dirty="0" err="1"/>
              <a:t>same</a:t>
            </a:r>
            <a:r>
              <a:rPr lang="it-IT" dirty="0"/>
              <a:t> </a:t>
            </a:r>
            <a:r>
              <a:rPr lang="it-IT" dirty="0" err="1"/>
              <a:t>topic</a:t>
            </a:r>
            <a:r>
              <a:rPr lang="it-IT" dirty="0"/>
              <a:t> </a:t>
            </a:r>
            <a:r>
              <a:rPr lang="it-IT" dirty="0" err="1"/>
              <a:t>need</a:t>
            </a:r>
            <a:r>
              <a:rPr lang="it-IT" dirty="0"/>
              <a:t> and </a:t>
            </a:r>
            <a:r>
              <a:rPr lang="it-IT" dirty="0" err="1"/>
              <a:t>effective</a:t>
            </a:r>
            <a:r>
              <a:rPr lang="it-IT" dirty="0"/>
              <a:t> way to </a:t>
            </a:r>
            <a:r>
              <a:rPr lang="it-IT" dirty="0" err="1"/>
              <a:t>communicate</a:t>
            </a:r>
            <a:r>
              <a:rPr lang="it-IT" dirty="0"/>
              <a:t>). </a:t>
            </a:r>
          </a:p>
          <a:p>
            <a:endParaRPr lang="en-US" dirty="0"/>
          </a:p>
          <a:p>
            <a:r>
              <a:rPr lang="en-US" dirty="0"/>
              <a:t>A principal advantage of computational models is that we are forced to specify all parts of our theory.</a:t>
            </a:r>
          </a:p>
          <a:p>
            <a:endParaRPr lang="en-US" dirty="0"/>
          </a:p>
          <a:p>
            <a:r>
              <a:rPr lang="en-US" dirty="0"/>
              <a:t>Hypotheses propose a specific relationship that could explain a given phenomenon.</a:t>
            </a:r>
          </a:p>
          <a:p>
            <a:endParaRPr lang="en-US" dirty="0"/>
          </a:p>
          <a:p>
            <a:r>
              <a:rPr lang="en-US" dirty="0"/>
              <a:t>Generative because it can produce behavioural predictions</a:t>
            </a:r>
          </a:p>
          <a:p>
            <a:endParaRPr lang="en-US" dirty="0"/>
          </a:p>
        </p:txBody>
      </p:sp>
      <p:sp>
        <p:nvSpPr>
          <p:cNvPr id="4" name="Slide Number Placeholder 3"/>
          <p:cNvSpPr>
            <a:spLocks noGrp="1"/>
          </p:cNvSpPr>
          <p:nvPr>
            <p:ph type="sldNum" sz="quarter" idx="5"/>
          </p:nvPr>
        </p:nvSpPr>
        <p:spPr/>
        <p:txBody>
          <a:bodyPr/>
          <a:lstStyle/>
          <a:p>
            <a:fld id="{85A66304-51E5-473E-A85F-B899DC540848}" type="slidenum">
              <a:rPr lang="en-US" smtClean="0"/>
              <a:t>7</a:t>
            </a:fld>
            <a:endParaRPr lang="en-US"/>
          </a:p>
        </p:txBody>
      </p:sp>
    </p:spTree>
    <p:extLst>
      <p:ext uri="{BB962C8B-B14F-4D97-AF65-F5344CB8AC3E}">
        <p14:creationId xmlns:p14="http://schemas.microsoft.com/office/powerpoint/2010/main" val="2430958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Focuses on evidence and allows to respond to the specific and important questions.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it-IT" dirty="0" err="1"/>
              <a:t>Uncertainty</a:t>
            </a:r>
            <a:r>
              <a:rPr lang="it-IT" dirty="0"/>
              <a:t> </a:t>
            </a:r>
            <a:r>
              <a:rPr lang="it-IT" dirty="0" err="1"/>
              <a:t>is</a:t>
            </a:r>
            <a:r>
              <a:rPr lang="it-IT" dirty="0"/>
              <a:t> </a:t>
            </a:r>
            <a:r>
              <a:rPr lang="it-IT" dirty="0" err="1"/>
              <a:t>maintened</a:t>
            </a:r>
            <a:r>
              <a:rPr lang="it-IT" dirty="0"/>
              <a:t> in </a:t>
            </a:r>
            <a:r>
              <a:rPr lang="it-IT" dirty="0" err="1"/>
              <a:t>bayesian</a:t>
            </a:r>
            <a:r>
              <a:rPr lang="it-IT" dirty="0"/>
              <a:t> </a:t>
            </a:r>
            <a:r>
              <a:rPr lang="it-IT" dirty="0" err="1"/>
              <a:t>approach</a:t>
            </a:r>
            <a:r>
              <a:rPr lang="it-IT" dirty="0"/>
              <a:t> </a:t>
            </a:r>
            <a:r>
              <a:rPr lang="it-IT" dirty="0" err="1"/>
              <a:t>through</a:t>
            </a:r>
            <a:r>
              <a:rPr lang="it-IT" dirty="0"/>
              <a:t> the use of </a:t>
            </a:r>
            <a:r>
              <a:rPr lang="it-IT" dirty="0" err="1"/>
              <a:t>prior</a:t>
            </a:r>
            <a:r>
              <a:rPr lang="it-IT" dirty="0"/>
              <a:t> </a:t>
            </a:r>
            <a:r>
              <a:rPr lang="it-IT" dirty="0" err="1"/>
              <a:t>distributions</a:t>
            </a:r>
            <a:r>
              <a:rPr lang="it-IT" dirty="0"/>
              <a:t> and </a:t>
            </a:r>
            <a:r>
              <a:rPr lang="it-IT" dirty="0" err="1"/>
              <a:t>probability</a:t>
            </a:r>
            <a:r>
              <a:rPr lang="it-IT" dirty="0"/>
              <a:t> </a:t>
            </a:r>
            <a:r>
              <a:rPr lang="it-IT" dirty="0" err="1"/>
              <a:t>distributions</a:t>
            </a:r>
            <a:r>
              <a:rPr lang="it-IT"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it-IT" dirty="0" err="1"/>
              <a:t>Flexibility</a:t>
            </a:r>
            <a:r>
              <a:rPr lang="it-IT" dirty="0"/>
              <a:t> </a:t>
            </a:r>
            <a:r>
              <a:rPr lang="it-IT" dirty="0" err="1"/>
              <a:t>because</a:t>
            </a:r>
            <a:r>
              <a:rPr lang="it-IT" dirty="0"/>
              <a:t> </a:t>
            </a:r>
            <a:r>
              <a:rPr lang="it-IT" dirty="0" err="1"/>
              <a:t>is</a:t>
            </a:r>
            <a:r>
              <a:rPr lang="it-IT" dirty="0"/>
              <a:t> </a:t>
            </a:r>
            <a:r>
              <a:rPr lang="it-IT" dirty="0" err="1"/>
              <a:t>based</a:t>
            </a:r>
            <a:r>
              <a:rPr lang="it-IT" dirty="0"/>
              <a:t> on </a:t>
            </a:r>
            <a:r>
              <a:rPr lang="it-IT" dirty="0" err="1"/>
              <a:t>probability</a:t>
            </a:r>
            <a:r>
              <a:rPr lang="it-IT" dirty="0"/>
              <a:t> theory.  </a:t>
            </a:r>
            <a:r>
              <a:rPr lang="it-IT" dirty="0" err="1"/>
              <a:t>Allows</a:t>
            </a:r>
            <a:r>
              <a:rPr lang="it-IT" dirty="0"/>
              <a:t> to </a:t>
            </a:r>
            <a:r>
              <a:rPr lang="it-IT" dirty="0" err="1"/>
              <a:t>translate</a:t>
            </a:r>
            <a:r>
              <a:rPr lang="it-IT" dirty="0"/>
              <a:t> </a:t>
            </a:r>
            <a:r>
              <a:rPr lang="it-IT" dirty="0" err="1"/>
              <a:t>research</a:t>
            </a:r>
            <a:r>
              <a:rPr lang="it-IT" dirty="0"/>
              <a:t> </a:t>
            </a:r>
            <a:r>
              <a:rPr lang="it-IT" dirty="0" err="1"/>
              <a:t>questions</a:t>
            </a:r>
            <a:r>
              <a:rPr lang="it-IT" dirty="0"/>
              <a:t> </a:t>
            </a:r>
            <a:r>
              <a:rPr lang="it-IT" dirty="0" err="1"/>
              <a:t>into</a:t>
            </a:r>
            <a:r>
              <a:rPr lang="it-IT" dirty="0"/>
              <a:t> </a:t>
            </a:r>
            <a:r>
              <a:rPr lang="it-IT" dirty="0" err="1"/>
              <a:t>specific</a:t>
            </a:r>
            <a:r>
              <a:rPr lang="it-IT" dirty="0"/>
              <a:t> </a:t>
            </a:r>
            <a:r>
              <a:rPr lang="it-IT" dirty="0" err="1"/>
              <a:t>statistical</a:t>
            </a:r>
            <a:r>
              <a:rPr lang="it-IT" dirty="0"/>
              <a:t> </a:t>
            </a:r>
            <a:r>
              <a:rPr lang="it-IT" dirty="0" err="1"/>
              <a:t>inferences</a:t>
            </a:r>
            <a:r>
              <a:rPr lang="it-IT" dirty="0"/>
              <a:t>. </a:t>
            </a:r>
            <a:r>
              <a:rPr lang="it-IT" dirty="0" err="1"/>
              <a:t>Allows</a:t>
            </a:r>
            <a:r>
              <a:rPr lang="it-IT" dirty="0"/>
              <a:t> </a:t>
            </a:r>
            <a:r>
              <a:rPr lang="it-IT" dirty="0" err="1"/>
              <a:t>different</a:t>
            </a:r>
            <a:r>
              <a:rPr lang="it-IT" dirty="0"/>
              <a:t> </a:t>
            </a:r>
            <a:r>
              <a:rPr lang="it-IT" dirty="0" err="1"/>
              <a:t>structure</a:t>
            </a:r>
            <a:r>
              <a:rPr lang="it-IT" dirty="0"/>
              <a:t> of models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a:t>Tradeoff</a:t>
            </a:r>
            <a:r>
              <a:rPr lang="it-IT" dirty="0"/>
              <a:t> </a:t>
            </a:r>
            <a:r>
              <a:rPr lang="it-IT" dirty="0" err="1"/>
              <a:t>is</a:t>
            </a:r>
            <a:r>
              <a:rPr lang="it-IT" dirty="0"/>
              <a:t> </a:t>
            </a:r>
            <a:r>
              <a:rPr lang="it-IT" dirty="0" err="1"/>
              <a:t>that</a:t>
            </a:r>
            <a:r>
              <a:rPr lang="it-IT" dirty="0"/>
              <a:t> </a:t>
            </a:r>
            <a:r>
              <a:rPr lang="it-IT" dirty="0" err="1"/>
              <a:t>it</a:t>
            </a:r>
            <a:r>
              <a:rPr lang="it-IT" dirty="0"/>
              <a:t> takes </a:t>
            </a:r>
            <a:r>
              <a:rPr lang="it-IT" dirty="0" err="1"/>
              <a:t>longer</a:t>
            </a:r>
            <a:r>
              <a:rPr lang="it-IT" dirty="0"/>
              <a:t> for </a:t>
            </a:r>
            <a:r>
              <a:rPr lang="it-IT" dirty="0" err="1"/>
              <a:t>computations</a:t>
            </a:r>
            <a:r>
              <a:rPr lang="it-IT" dirty="0"/>
              <a:t> (the model I </a:t>
            </a:r>
            <a:r>
              <a:rPr lang="it-IT" dirty="0" err="1"/>
              <a:t>run</a:t>
            </a:r>
            <a:r>
              <a:rPr lang="it-IT" dirty="0"/>
              <a:t> </a:t>
            </a:r>
            <a:r>
              <a:rPr lang="it-IT" dirty="0" err="1"/>
              <a:t>this</a:t>
            </a:r>
            <a:r>
              <a:rPr lang="it-IT" dirty="0"/>
              <a:t> </a:t>
            </a:r>
            <a:r>
              <a:rPr lang="it-IT" dirty="0" err="1"/>
              <a:t>morning</a:t>
            </a:r>
            <a:r>
              <a:rPr lang="it-IT" dirty="0"/>
              <a:t> </a:t>
            </a:r>
            <a:r>
              <a:rPr lang="it-IT" dirty="0" err="1"/>
              <a:t>is</a:t>
            </a:r>
            <a:r>
              <a:rPr lang="it-IT" dirty="0"/>
              <a:t> </a:t>
            </a:r>
            <a:r>
              <a:rPr lang="it-IT" dirty="0" err="1"/>
              <a:t>still</a:t>
            </a:r>
            <a:r>
              <a:rPr lang="it-IT" dirty="0"/>
              <a:t> </a:t>
            </a:r>
            <a:r>
              <a:rPr lang="it-IT" dirty="0" err="1"/>
              <a:t>going</a:t>
            </a:r>
            <a:r>
              <a:rPr lang="it-IT" dirty="0"/>
              <a:t>!) </a:t>
            </a:r>
            <a:r>
              <a:rPr lang="it-IT" dirty="0" err="1"/>
              <a:t>possibly</a:t>
            </a:r>
            <a:r>
              <a:rPr lang="it-IT" dirty="0"/>
              <a:t> a </a:t>
            </a:r>
            <a:r>
              <a:rPr lang="it-IT" dirty="0" err="1"/>
              <a:t>present</a:t>
            </a:r>
            <a:r>
              <a:rPr lang="it-IT" dirty="0"/>
              <a:t> after the </a:t>
            </a:r>
            <a:r>
              <a:rPr lang="it-IT" dirty="0" err="1"/>
              <a:t>presentation</a:t>
            </a:r>
            <a:r>
              <a:rPr lang="it-IT"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it-IT" dirty="0"/>
          </a:p>
          <a:p>
            <a:r>
              <a:rPr lang="it-IT" dirty="0"/>
              <a:t>The best </a:t>
            </a:r>
            <a:r>
              <a:rPr lang="it-IT" dirty="0" err="1"/>
              <a:t>we</a:t>
            </a:r>
            <a:r>
              <a:rPr lang="it-IT" dirty="0"/>
              <a:t> can </a:t>
            </a:r>
            <a:r>
              <a:rPr lang="it-IT" dirty="0" err="1"/>
              <a:t>hope</a:t>
            </a:r>
            <a:r>
              <a:rPr lang="it-IT" dirty="0"/>
              <a:t> for </a:t>
            </a:r>
            <a:r>
              <a:rPr lang="it-IT" dirty="0" err="1"/>
              <a:t>it</a:t>
            </a:r>
            <a:r>
              <a:rPr lang="it-IT" dirty="0"/>
              <a:t> to compare the relative </a:t>
            </a:r>
            <a:r>
              <a:rPr lang="it-IT" dirty="0" err="1"/>
              <a:t>probabilities</a:t>
            </a:r>
            <a:r>
              <a:rPr lang="it-IT" dirty="0"/>
              <a:t> of </a:t>
            </a:r>
            <a:r>
              <a:rPr lang="it-IT" dirty="0" err="1"/>
              <a:t>opposing</a:t>
            </a:r>
            <a:r>
              <a:rPr lang="it-IT" dirty="0"/>
              <a:t> </a:t>
            </a:r>
            <a:r>
              <a:rPr lang="it-IT" dirty="0" err="1"/>
              <a:t>hypothesis</a:t>
            </a:r>
            <a:r>
              <a:rPr lang="it-IT" dirty="0"/>
              <a:t>. (</a:t>
            </a:r>
            <a:r>
              <a:rPr lang="it-IT" dirty="0" err="1"/>
              <a:t>bayes</a:t>
            </a:r>
            <a:r>
              <a:rPr lang="it-IT" dirty="0"/>
              <a:t> </a:t>
            </a:r>
            <a:r>
              <a:rPr lang="it-IT" dirty="0" err="1"/>
              <a:t>factor</a:t>
            </a:r>
            <a:r>
              <a:rPr lang="it-IT" dirty="0"/>
              <a:t>)</a:t>
            </a:r>
          </a:p>
          <a:p>
            <a:r>
              <a:rPr lang="it-IT" dirty="0" err="1"/>
              <a:t>Bayesian</a:t>
            </a:r>
            <a:r>
              <a:rPr lang="it-IT" dirty="0"/>
              <a:t> </a:t>
            </a:r>
            <a:r>
              <a:rPr lang="it-IT" dirty="0" err="1"/>
              <a:t>inference</a:t>
            </a:r>
            <a:r>
              <a:rPr lang="it-IT" dirty="0"/>
              <a:t> </a:t>
            </a:r>
            <a:r>
              <a:rPr lang="it-IT" dirty="0" err="1"/>
              <a:t>is</a:t>
            </a:r>
            <a:r>
              <a:rPr lang="it-IT" dirty="0"/>
              <a:t> the </a:t>
            </a:r>
            <a:r>
              <a:rPr lang="it-IT" dirty="0" err="1"/>
              <a:t>mathematical</a:t>
            </a:r>
            <a:r>
              <a:rPr lang="it-IT" dirty="0"/>
              <a:t> </a:t>
            </a:r>
            <a:r>
              <a:rPr lang="it-IT" dirty="0" err="1"/>
              <a:t>formulation</a:t>
            </a:r>
            <a:r>
              <a:rPr lang="it-IT" dirty="0"/>
              <a:t> of </a:t>
            </a:r>
            <a:r>
              <a:rPr lang="it-IT" dirty="0" err="1"/>
              <a:t>Occam’s</a:t>
            </a:r>
            <a:r>
              <a:rPr lang="it-IT" dirty="0"/>
              <a:t> </a:t>
            </a:r>
            <a:r>
              <a:rPr lang="it-IT" dirty="0" err="1"/>
              <a:t>razor</a:t>
            </a:r>
            <a:r>
              <a:rPr lang="it-IT" dirty="0"/>
              <a:t>, </a:t>
            </a:r>
            <a:r>
              <a:rPr lang="it-IT" dirty="0" err="1"/>
              <a:t>therefore</a:t>
            </a:r>
            <a:r>
              <a:rPr lang="it-IT" dirty="0"/>
              <a:t> </a:t>
            </a:r>
            <a:r>
              <a:rPr lang="it-IT" dirty="0" err="1"/>
              <a:t>it</a:t>
            </a:r>
            <a:r>
              <a:rPr lang="it-IT" dirty="0"/>
              <a:t> </a:t>
            </a:r>
            <a:r>
              <a:rPr lang="it-IT" dirty="0" err="1"/>
              <a:t>forces</a:t>
            </a:r>
            <a:r>
              <a:rPr lang="it-IT" dirty="0"/>
              <a:t> to </a:t>
            </a:r>
            <a:r>
              <a:rPr lang="it-IT" dirty="0" err="1"/>
              <a:t>accept</a:t>
            </a:r>
            <a:r>
              <a:rPr lang="it-IT" dirty="0"/>
              <a:t> the </a:t>
            </a:r>
            <a:r>
              <a:rPr lang="it-IT" dirty="0" err="1"/>
              <a:t>easiest</a:t>
            </a:r>
            <a:r>
              <a:rPr lang="it-IT" dirty="0"/>
              <a:t> option </a:t>
            </a:r>
            <a:r>
              <a:rPr lang="it-IT" dirty="0" err="1"/>
              <a:t>because</a:t>
            </a:r>
            <a:r>
              <a:rPr lang="it-IT" dirty="0"/>
              <a:t> </a:t>
            </a:r>
            <a:r>
              <a:rPr lang="it-IT" dirty="0" err="1"/>
              <a:t>that</a:t>
            </a:r>
            <a:r>
              <a:rPr lang="it-IT" dirty="0"/>
              <a:t> </a:t>
            </a:r>
            <a:r>
              <a:rPr lang="it-IT" dirty="0" err="1"/>
              <a:t>is</a:t>
            </a:r>
            <a:r>
              <a:rPr lang="it-IT" dirty="0"/>
              <a:t> the </a:t>
            </a:r>
            <a:r>
              <a:rPr lang="it-IT" dirty="0" err="1"/>
              <a:t>most</a:t>
            </a:r>
            <a:r>
              <a:rPr lang="it-IT" dirty="0"/>
              <a:t> </a:t>
            </a:r>
            <a:r>
              <a:rPr lang="it-IT" dirty="0" err="1"/>
              <a:t>likely</a:t>
            </a:r>
            <a:r>
              <a:rPr lang="it-IT" dirty="0"/>
              <a:t> to </a:t>
            </a:r>
            <a:r>
              <a:rPr lang="it-IT" dirty="0" err="1"/>
              <a:t>have</a:t>
            </a:r>
            <a:r>
              <a:rPr lang="it-IT" dirty="0"/>
              <a:t> </a:t>
            </a:r>
            <a:r>
              <a:rPr lang="it-IT" dirty="0" err="1"/>
              <a:t>generated</a:t>
            </a:r>
            <a:r>
              <a:rPr lang="it-IT" dirty="0"/>
              <a:t> the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model should stay as high-level/abstract as possible, but be as detailed as necessary (Occam’s razor)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a:t>Parameter</a:t>
            </a:r>
            <a:r>
              <a:rPr lang="it-IT" dirty="0"/>
              <a:t> </a:t>
            </a:r>
            <a:r>
              <a:rPr lang="it-IT" dirty="0" err="1"/>
              <a:t>estimation</a:t>
            </a:r>
            <a:r>
              <a:rPr lang="it-IT" dirty="0"/>
              <a:t> (</a:t>
            </a:r>
            <a:r>
              <a:rPr lang="en-US" dirty="0"/>
              <a:t>the goal of parameter estimation is to find those parameter values that maximize the agreement between the model’s predictions and the data)</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Model </a:t>
            </a:r>
            <a:r>
              <a:rPr lang="it-IT" dirty="0" err="1"/>
              <a:t>comparison</a:t>
            </a:r>
            <a:r>
              <a:rPr lang="it-IT" dirty="0"/>
              <a:t> (</a:t>
            </a:r>
            <a:r>
              <a:rPr lang="it-IT" dirty="0" err="1"/>
              <a:t>Need</a:t>
            </a:r>
            <a:r>
              <a:rPr lang="it-IT" dirty="0"/>
              <a:t> to </a:t>
            </a:r>
            <a:r>
              <a:rPr lang="it-IT" dirty="0" err="1"/>
              <a:t>evaluate</a:t>
            </a:r>
            <a:r>
              <a:rPr lang="it-IT" dirty="0"/>
              <a:t> </a:t>
            </a:r>
            <a:r>
              <a:rPr lang="it-IT" dirty="0" err="1"/>
              <a:t>different</a:t>
            </a:r>
            <a:r>
              <a:rPr lang="it-IT" dirty="0"/>
              <a:t> models to </a:t>
            </a:r>
            <a:r>
              <a:rPr lang="it-IT" dirty="0" err="1"/>
              <a:t>find</a:t>
            </a:r>
            <a:r>
              <a:rPr lang="it-IT" dirty="0"/>
              <a:t> the one </a:t>
            </a:r>
            <a:r>
              <a:rPr lang="it-IT" dirty="0" err="1"/>
              <a:t>that</a:t>
            </a:r>
            <a:r>
              <a:rPr lang="it-IT" dirty="0"/>
              <a:t> </a:t>
            </a:r>
            <a:r>
              <a:rPr lang="it-IT" dirty="0" err="1"/>
              <a:t>fits</a:t>
            </a:r>
            <a:r>
              <a:rPr lang="it-IT" dirty="0"/>
              <a:t> the data </a:t>
            </a:r>
            <a:r>
              <a:rPr lang="it-IT" dirty="0" err="1"/>
              <a:t>better</a:t>
            </a:r>
            <a:r>
              <a:rPr lang="it-IT"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After building the model, </a:t>
            </a:r>
            <a:r>
              <a:rPr lang="it-IT" dirty="0" err="1"/>
              <a:t>we</a:t>
            </a:r>
            <a:r>
              <a:rPr lang="it-IT" dirty="0"/>
              <a:t> test the </a:t>
            </a:r>
            <a:r>
              <a:rPr lang="it-IT" dirty="0" err="1"/>
              <a:t>predictions</a:t>
            </a:r>
            <a:r>
              <a:rPr lang="it-IT" dirty="0"/>
              <a:t>. </a:t>
            </a:r>
            <a:r>
              <a:rPr lang="it-IT" dirty="0" err="1"/>
              <a:t>We</a:t>
            </a:r>
            <a:r>
              <a:rPr lang="it-IT" dirty="0"/>
              <a:t> use the model to generate some data and compare </a:t>
            </a:r>
            <a:r>
              <a:rPr lang="it-IT" dirty="0" err="1"/>
              <a:t>them</a:t>
            </a:r>
            <a:r>
              <a:rPr lang="it-IT" dirty="0"/>
              <a:t> to the data </a:t>
            </a:r>
            <a:r>
              <a:rPr lang="it-IT" dirty="0" err="1"/>
              <a:t>that</a:t>
            </a:r>
            <a:r>
              <a:rPr lang="it-IT" dirty="0"/>
              <a:t> </a:t>
            </a:r>
            <a:r>
              <a:rPr lang="it-IT" dirty="0" err="1"/>
              <a:t>we</a:t>
            </a:r>
            <a:r>
              <a:rPr lang="it-IT" dirty="0"/>
              <a:t> </a:t>
            </a:r>
            <a:r>
              <a:rPr lang="it-IT" dirty="0" err="1"/>
              <a:t>used</a:t>
            </a:r>
            <a:r>
              <a:rPr lang="it-IT" dirty="0"/>
              <a:t> to create the models to </a:t>
            </a:r>
            <a:r>
              <a:rPr lang="it-IT" dirty="0" err="1"/>
              <a:t>see</a:t>
            </a:r>
            <a:r>
              <a:rPr lang="it-IT" dirty="0"/>
              <a:t> </a:t>
            </a:r>
            <a:r>
              <a:rPr lang="it-IT" dirty="0" err="1"/>
              <a:t>if</a:t>
            </a:r>
            <a:r>
              <a:rPr lang="it-IT" dirty="0"/>
              <a:t> </a:t>
            </a:r>
            <a:r>
              <a:rPr lang="it-IT" dirty="0" err="1"/>
              <a:t>it</a:t>
            </a:r>
            <a:r>
              <a:rPr lang="it-IT" dirty="0"/>
              <a:t> can </a:t>
            </a:r>
            <a:r>
              <a:rPr lang="it-IT" dirty="0" err="1"/>
              <a:t>retrieve</a:t>
            </a:r>
            <a:r>
              <a:rPr lang="it-IT" dirty="0"/>
              <a:t> the </a:t>
            </a:r>
            <a:r>
              <a:rPr lang="it-IT" dirty="0" err="1"/>
              <a:t>parameters</a:t>
            </a:r>
            <a:r>
              <a:rPr lang="it-IT" dirty="0"/>
              <a:t>. </a:t>
            </a:r>
            <a:endParaRPr lang="en-US" dirty="0"/>
          </a:p>
          <a:p>
            <a:endParaRPr lang="en-US" dirty="0"/>
          </a:p>
          <a:p>
            <a:r>
              <a:rPr lang="en-US" dirty="0"/>
              <a:t>interpretation of those parameter values can often shed a light on the underlying processes.</a:t>
            </a:r>
          </a:p>
          <a:p>
            <a:r>
              <a:rPr lang="en-US" dirty="0"/>
              <a:t>minimizing the discrepancy between predictions and data</a:t>
            </a:r>
          </a:p>
          <a:p>
            <a:endParaRPr lang="en-US" dirty="0"/>
          </a:p>
          <a:p>
            <a:r>
              <a:rPr lang="en-US" dirty="0"/>
              <a:t>The goal of fitting a model to data is to find those best-fitting parameter values.</a:t>
            </a:r>
          </a:p>
          <a:p>
            <a:endParaRPr lang="en-US" dirty="0"/>
          </a:p>
          <a:p>
            <a:r>
              <a:rPr lang="en-US" dirty="0"/>
              <a:t>Model fitting: The goal of fitting a model to data is to find those best-fitting parameter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Parameter estimation: Parameter estimation involves finding the set of parameter values that best account for real behavioral data for a given model. These parameters can be used as a succinct summary of a given data set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https://journals.plos.org/ploscompbiol/article?id=10.1371/journal.pcbi.1007043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this on Mendeley </a:t>
            </a:r>
            <a:r>
              <a:rPr lang="en-US" dirty="0">
                <a:effectLst/>
              </a:rPr>
              <a:t>Bayesian Methods in Cognitive Modeling</a:t>
            </a:r>
            <a:endParaRPr lang="en-US" dirty="0"/>
          </a:p>
          <a:p>
            <a:endParaRPr lang="en-US" dirty="0"/>
          </a:p>
        </p:txBody>
      </p:sp>
      <p:sp>
        <p:nvSpPr>
          <p:cNvPr id="4" name="Slide Number Placeholder 3"/>
          <p:cNvSpPr>
            <a:spLocks noGrp="1"/>
          </p:cNvSpPr>
          <p:nvPr>
            <p:ph type="sldNum" sz="quarter" idx="5"/>
          </p:nvPr>
        </p:nvSpPr>
        <p:spPr/>
        <p:txBody>
          <a:bodyPr/>
          <a:lstStyle/>
          <a:p>
            <a:fld id="{85A66304-51E5-473E-A85F-B899DC540848}" type="slidenum">
              <a:rPr lang="en-US" smtClean="0"/>
              <a:t>8</a:t>
            </a:fld>
            <a:endParaRPr lang="en-US"/>
          </a:p>
        </p:txBody>
      </p:sp>
    </p:spTree>
    <p:extLst>
      <p:ext uri="{BB962C8B-B14F-4D97-AF65-F5344CB8AC3E}">
        <p14:creationId xmlns:p14="http://schemas.microsoft.com/office/powerpoint/2010/main" val="607635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9" name="Google Shape;16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i-FI"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12D03-AA34-EB4A-88D6-AAF7905EF264}" type="slidenum">
              <a:rPr lang="en-US" smtClean="0"/>
              <a:t>10</a:t>
            </a:fld>
            <a:endParaRPr lang="en-US"/>
          </a:p>
        </p:txBody>
      </p:sp>
    </p:spTree>
    <p:extLst>
      <p:ext uri="{BB962C8B-B14F-4D97-AF65-F5344CB8AC3E}">
        <p14:creationId xmlns:p14="http://schemas.microsoft.com/office/powerpoint/2010/main" val="1867397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1" i="1" u="sng" dirty="0"/>
          </a:p>
        </p:txBody>
      </p:sp>
      <p:sp>
        <p:nvSpPr>
          <p:cNvPr id="4" name="Slide Number Placeholder 3"/>
          <p:cNvSpPr>
            <a:spLocks noGrp="1"/>
          </p:cNvSpPr>
          <p:nvPr>
            <p:ph type="sldNum" sz="quarter" idx="5"/>
          </p:nvPr>
        </p:nvSpPr>
        <p:spPr/>
        <p:txBody>
          <a:bodyPr/>
          <a:lstStyle/>
          <a:p>
            <a:fld id="{FC1F7B3E-CB27-4274-9C88-2E32A8BF2EDB}" type="slidenum">
              <a:rPr lang="en-GB" smtClean="0"/>
              <a:t>11</a:t>
            </a:fld>
            <a:endParaRPr lang="en-GB"/>
          </a:p>
        </p:txBody>
      </p:sp>
    </p:spTree>
    <p:extLst>
      <p:ext uri="{BB962C8B-B14F-4D97-AF65-F5344CB8AC3E}">
        <p14:creationId xmlns:p14="http://schemas.microsoft.com/office/powerpoint/2010/main" val="1112705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61C43-D29B-5843-8437-2738D969FC3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96FAFBA-2693-FF41-B3BC-2FDF544C16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F4FA481-AB43-E248-AE09-A1DCC512A5E1}"/>
              </a:ext>
            </a:extLst>
          </p:cNvPr>
          <p:cNvSpPr>
            <a:spLocks noGrp="1"/>
          </p:cNvSpPr>
          <p:nvPr>
            <p:ph type="dt" sz="half" idx="10"/>
          </p:nvPr>
        </p:nvSpPr>
        <p:spPr/>
        <p:txBody>
          <a:bodyPr/>
          <a:lstStyle/>
          <a:p>
            <a:fld id="{96E813F0-00FD-B04A-917D-22C5192B5C06}" type="datetimeFigureOut">
              <a:rPr lang="en-US" smtClean="0"/>
              <a:t>2/9/2022</a:t>
            </a:fld>
            <a:endParaRPr lang="en-US"/>
          </a:p>
        </p:txBody>
      </p:sp>
      <p:sp>
        <p:nvSpPr>
          <p:cNvPr id="5" name="Footer Placeholder 4">
            <a:extLst>
              <a:ext uri="{FF2B5EF4-FFF2-40B4-BE49-F238E27FC236}">
                <a16:creationId xmlns:a16="http://schemas.microsoft.com/office/drawing/2014/main" id="{53443EEB-9749-B240-B259-13033D6650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8EBE7C-FBDE-5742-B137-8AC080F9FFDE}"/>
              </a:ext>
            </a:extLst>
          </p:cNvPr>
          <p:cNvSpPr>
            <a:spLocks noGrp="1"/>
          </p:cNvSpPr>
          <p:nvPr>
            <p:ph type="sldNum" sz="quarter" idx="12"/>
          </p:nvPr>
        </p:nvSpPr>
        <p:spPr/>
        <p:txBody>
          <a:bodyPr/>
          <a:lstStyle/>
          <a:p>
            <a:fld id="{D8BC368B-CF28-394D-B533-EE0BA6D00887}" type="slidenum">
              <a:rPr lang="en-US" smtClean="0"/>
              <a:t>‹#›</a:t>
            </a:fld>
            <a:endParaRPr lang="en-US"/>
          </a:p>
        </p:txBody>
      </p:sp>
    </p:spTree>
    <p:extLst>
      <p:ext uri="{BB962C8B-B14F-4D97-AF65-F5344CB8AC3E}">
        <p14:creationId xmlns:p14="http://schemas.microsoft.com/office/powerpoint/2010/main" val="3933015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8FBF9-D62D-2A4A-9396-7BECBBD6664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BED0A67-B5BF-A74C-93FA-E49911202A6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EDDAE7F-9D3C-1145-8B10-20497C10F259}"/>
              </a:ext>
            </a:extLst>
          </p:cNvPr>
          <p:cNvSpPr>
            <a:spLocks noGrp="1"/>
          </p:cNvSpPr>
          <p:nvPr>
            <p:ph type="dt" sz="half" idx="10"/>
          </p:nvPr>
        </p:nvSpPr>
        <p:spPr/>
        <p:txBody>
          <a:bodyPr/>
          <a:lstStyle/>
          <a:p>
            <a:fld id="{96E813F0-00FD-B04A-917D-22C5192B5C06}" type="datetimeFigureOut">
              <a:rPr lang="en-US" smtClean="0"/>
              <a:t>2/9/2022</a:t>
            </a:fld>
            <a:endParaRPr lang="en-US"/>
          </a:p>
        </p:txBody>
      </p:sp>
      <p:sp>
        <p:nvSpPr>
          <p:cNvPr id="5" name="Footer Placeholder 4">
            <a:extLst>
              <a:ext uri="{FF2B5EF4-FFF2-40B4-BE49-F238E27FC236}">
                <a16:creationId xmlns:a16="http://schemas.microsoft.com/office/drawing/2014/main" id="{348043AA-74B4-7B4B-8159-09D371EA9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0F4CF5-C956-5B48-AB06-4A52410CB748}"/>
              </a:ext>
            </a:extLst>
          </p:cNvPr>
          <p:cNvSpPr>
            <a:spLocks noGrp="1"/>
          </p:cNvSpPr>
          <p:nvPr>
            <p:ph type="sldNum" sz="quarter" idx="12"/>
          </p:nvPr>
        </p:nvSpPr>
        <p:spPr/>
        <p:txBody>
          <a:bodyPr/>
          <a:lstStyle/>
          <a:p>
            <a:fld id="{D8BC368B-CF28-394D-B533-EE0BA6D00887}" type="slidenum">
              <a:rPr lang="en-US" smtClean="0"/>
              <a:t>‹#›</a:t>
            </a:fld>
            <a:endParaRPr lang="en-US"/>
          </a:p>
        </p:txBody>
      </p:sp>
    </p:spTree>
    <p:extLst>
      <p:ext uri="{BB962C8B-B14F-4D97-AF65-F5344CB8AC3E}">
        <p14:creationId xmlns:p14="http://schemas.microsoft.com/office/powerpoint/2010/main" val="1110927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1F5805-910E-AD45-A52E-6CD6EBCBAE2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CC9C6D9-0C2D-8941-9A55-4CCAC06775E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CF4B093-FB72-F748-BC51-B0490538074C}"/>
              </a:ext>
            </a:extLst>
          </p:cNvPr>
          <p:cNvSpPr>
            <a:spLocks noGrp="1"/>
          </p:cNvSpPr>
          <p:nvPr>
            <p:ph type="dt" sz="half" idx="10"/>
          </p:nvPr>
        </p:nvSpPr>
        <p:spPr/>
        <p:txBody>
          <a:bodyPr/>
          <a:lstStyle/>
          <a:p>
            <a:fld id="{96E813F0-00FD-B04A-917D-22C5192B5C06}" type="datetimeFigureOut">
              <a:rPr lang="en-US" smtClean="0"/>
              <a:t>2/9/2022</a:t>
            </a:fld>
            <a:endParaRPr lang="en-US"/>
          </a:p>
        </p:txBody>
      </p:sp>
      <p:sp>
        <p:nvSpPr>
          <p:cNvPr id="5" name="Footer Placeholder 4">
            <a:extLst>
              <a:ext uri="{FF2B5EF4-FFF2-40B4-BE49-F238E27FC236}">
                <a16:creationId xmlns:a16="http://schemas.microsoft.com/office/drawing/2014/main" id="{2E5A367E-D181-D641-BC3C-4785C7B3B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7975F0-C694-E844-AD76-BCF603BF1895}"/>
              </a:ext>
            </a:extLst>
          </p:cNvPr>
          <p:cNvSpPr>
            <a:spLocks noGrp="1"/>
          </p:cNvSpPr>
          <p:nvPr>
            <p:ph type="sldNum" sz="quarter" idx="12"/>
          </p:nvPr>
        </p:nvSpPr>
        <p:spPr/>
        <p:txBody>
          <a:bodyPr/>
          <a:lstStyle/>
          <a:p>
            <a:fld id="{D8BC368B-CF28-394D-B533-EE0BA6D00887}" type="slidenum">
              <a:rPr lang="en-US" smtClean="0"/>
              <a:t>‹#›</a:t>
            </a:fld>
            <a:endParaRPr lang="en-US"/>
          </a:p>
        </p:txBody>
      </p:sp>
    </p:spTree>
    <p:extLst>
      <p:ext uri="{BB962C8B-B14F-4D97-AF65-F5344CB8AC3E}">
        <p14:creationId xmlns:p14="http://schemas.microsoft.com/office/powerpoint/2010/main" val="3333230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0E36E-413D-E640-850C-3879F249403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60128A9-0F46-1E46-BC3A-1F20A15F5A1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E7E6BA4-7475-3047-9890-20755CF7362B}"/>
              </a:ext>
            </a:extLst>
          </p:cNvPr>
          <p:cNvSpPr>
            <a:spLocks noGrp="1"/>
          </p:cNvSpPr>
          <p:nvPr>
            <p:ph type="dt" sz="half" idx="10"/>
          </p:nvPr>
        </p:nvSpPr>
        <p:spPr/>
        <p:txBody>
          <a:bodyPr/>
          <a:lstStyle/>
          <a:p>
            <a:fld id="{96E813F0-00FD-B04A-917D-22C5192B5C06}" type="datetimeFigureOut">
              <a:rPr lang="en-US" smtClean="0"/>
              <a:t>2/9/2022</a:t>
            </a:fld>
            <a:endParaRPr lang="en-US"/>
          </a:p>
        </p:txBody>
      </p:sp>
      <p:sp>
        <p:nvSpPr>
          <p:cNvPr id="5" name="Footer Placeholder 4">
            <a:extLst>
              <a:ext uri="{FF2B5EF4-FFF2-40B4-BE49-F238E27FC236}">
                <a16:creationId xmlns:a16="http://schemas.microsoft.com/office/drawing/2014/main" id="{0EF34030-5323-2A44-BA9F-3CDA755204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37B63B-0F13-FA4E-80BA-A55A6954FF87}"/>
              </a:ext>
            </a:extLst>
          </p:cNvPr>
          <p:cNvSpPr>
            <a:spLocks noGrp="1"/>
          </p:cNvSpPr>
          <p:nvPr>
            <p:ph type="sldNum" sz="quarter" idx="12"/>
          </p:nvPr>
        </p:nvSpPr>
        <p:spPr/>
        <p:txBody>
          <a:bodyPr/>
          <a:lstStyle/>
          <a:p>
            <a:fld id="{D8BC368B-CF28-394D-B533-EE0BA6D00887}" type="slidenum">
              <a:rPr lang="en-US" smtClean="0"/>
              <a:t>‹#›</a:t>
            </a:fld>
            <a:endParaRPr lang="en-US"/>
          </a:p>
        </p:txBody>
      </p:sp>
    </p:spTree>
    <p:extLst>
      <p:ext uri="{BB962C8B-B14F-4D97-AF65-F5344CB8AC3E}">
        <p14:creationId xmlns:p14="http://schemas.microsoft.com/office/powerpoint/2010/main" val="3881808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D31B4-1FC5-964B-BF53-2A90DC4E835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76BB2F0-EE09-DA4F-8A08-DDE2F49A2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99D6CB5-A497-374F-BBC8-880DCC33FA84}"/>
              </a:ext>
            </a:extLst>
          </p:cNvPr>
          <p:cNvSpPr>
            <a:spLocks noGrp="1"/>
          </p:cNvSpPr>
          <p:nvPr>
            <p:ph type="dt" sz="half" idx="10"/>
          </p:nvPr>
        </p:nvSpPr>
        <p:spPr/>
        <p:txBody>
          <a:bodyPr/>
          <a:lstStyle/>
          <a:p>
            <a:fld id="{96E813F0-00FD-B04A-917D-22C5192B5C06}" type="datetimeFigureOut">
              <a:rPr lang="en-US" smtClean="0"/>
              <a:t>2/9/2022</a:t>
            </a:fld>
            <a:endParaRPr lang="en-US"/>
          </a:p>
        </p:txBody>
      </p:sp>
      <p:sp>
        <p:nvSpPr>
          <p:cNvPr id="5" name="Footer Placeholder 4">
            <a:extLst>
              <a:ext uri="{FF2B5EF4-FFF2-40B4-BE49-F238E27FC236}">
                <a16:creationId xmlns:a16="http://schemas.microsoft.com/office/drawing/2014/main" id="{7203E074-41A5-CB4B-8F7C-7976EEEF76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2D705-624D-D249-AF32-8108A8552116}"/>
              </a:ext>
            </a:extLst>
          </p:cNvPr>
          <p:cNvSpPr>
            <a:spLocks noGrp="1"/>
          </p:cNvSpPr>
          <p:nvPr>
            <p:ph type="sldNum" sz="quarter" idx="12"/>
          </p:nvPr>
        </p:nvSpPr>
        <p:spPr/>
        <p:txBody>
          <a:bodyPr/>
          <a:lstStyle/>
          <a:p>
            <a:fld id="{D8BC368B-CF28-394D-B533-EE0BA6D00887}" type="slidenum">
              <a:rPr lang="en-US" smtClean="0"/>
              <a:t>‹#›</a:t>
            </a:fld>
            <a:endParaRPr lang="en-US"/>
          </a:p>
        </p:txBody>
      </p:sp>
    </p:spTree>
    <p:extLst>
      <p:ext uri="{BB962C8B-B14F-4D97-AF65-F5344CB8AC3E}">
        <p14:creationId xmlns:p14="http://schemas.microsoft.com/office/powerpoint/2010/main" val="2529378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5C926-D967-A049-9114-2C97AFFF7DD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D864776-FC61-C64E-9697-84347BE35FB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64AB8E2-83F0-254D-8185-AD2384E1B17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CBE767F-DA57-FB4B-874C-586805B239E6}"/>
              </a:ext>
            </a:extLst>
          </p:cNvPr>
          <p:cNvSpPr>
            <a:spLocks noGrp="1"/>
          </p:cNvSpPr>
          <p:nvPr>
            <p:ph type="dt" sz="half" idx="10"/>
          </p:nvPr>
        </p:nvSpPr>
        <p:spPr/>
        <p:txBody>
          <a:bodyPr/>
          <a:lstStyle/>
          <a:p>
            <a:fld id="{96E813F0-00FD-B04A-917D-22C5192B5C06}" type="datetimeFigureOut">
              <a:rPr lang="en-US" smtClean="0"/>
              <a:t>2/9/2022</a:t>
            </a:fld>
            <a:endParaRPr lang="en-US"/>
          </a:p>
        </p:txBody>
      </p:sp>
      <p:sp>
        <p:nvSpPr>
          <p:cNvPr id="6" name="Footer Placeholder 5">
            <a:extLst>
              <a:ext uri="{FF2B5EF4-FFF2-40B4-BE49-F238E27FC236}">
                <a16:creationId xmlns:a16="http://schemas.microsoft.com/office/drawing/2014/main" id="{43FD956E-381F-B848-B3F8-D612827843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0DE587-5F6E-B248-945D-BBCAC09CA4B2}"/>
              </a:ext>
            </a:extLst>
          </p:cNvPr>
          <p:cNvSpPr>
            <a:spLocks noGrp="1"/>
          </p:cNvSpPr>
          <p:nvPr>
            <p:ph type="sldNum" sz="quarter" idx="12"/>
          </p:nvPr>
        </p:nvSpPr>
        <p:spPr/>
        <p:txBody>
          <a:bodyPr/>
          <a:lstStyle/>
          <a:p>
            <a:fld id="{D8BC368B-CF28-394D-B533-EE0BA6D00887}" type="slidenum">
              <a:rPr lang="en-US" smtClean="0"/>
              <a:t>‹#›</a:t>
            </a:fld>
            <a:endParaRPr lang="en-US"/>
          </a:p>
        </p:txBody>
      </p:sp>
    </p:spTree>
    <p:extLst>
      <p:ext uri="{BB962C8B-B14F-4D97-AF65-F5344CB8AC3E}">
        <p14:creationId xmlns:p14="http://schemas.microsoft.com/office/powerpoint/2010/main" val="1909833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EA788-C47D-3941-924E-A7FCF77E426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F0CA284-5A98-9946-B8E3-E1F44ACFE5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1774C75-7D9F-C04F-9BD1-4B1EDC3A86D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5D4E8CB-EDF0-1F46-B569-B3E890188C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560EC5E-4449-4945-8FD6-E3C0A08535D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D0CED1F-5737-1D4A-B5F8-562AED452B10}"/>
              </a:ext>
            </a:extLst>
          </p:cNvPr>
          <p:cNvSpPr>
            <a:spLocks noGrp="1"/>
          </p:cNvSpPr>
          <p:nvPr>
            <p:ph type="dt" sz="half" idx="10"/>
          </p:nvPr>
        </p:nvSpPr>
        <p:spPr/>
        <p:txBody>
          <a:bodyPr/>
          <a:lstStyle/>
          <a:p>
            <a:fld id="{96E813F0-00FD-B04A-917D-22C5192B5C06}" type="datetimeFigureOut">
              <a:rPr lang="en-US" smtClean="0"/>
              <a:t>2/9/2022</a:t>
            </a:fld>
            <a:endParaRPr lang="en-US"/>
          </a:p>
        </p:txBody>
      </p:sp>
      <p:sp>
        <p:nvSpPr>
          <p:cNvPr id="8" name="Footer Placeholder 7">
            <a:extLst>
              <a:ext uri="{FF2B5EF4-FFF2-40B4-BE49-F238E27FC236}">
                <a16:creationId xmlns:a16="http://schemas.microsoft.com/office/drawing/2014/main" id="{B1837298-16A2-4645-AE36-E21A4BF4A9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DBB5F8-14FB-4A43-AE35-57CD69626D9F}"/>
              </a:ext>
            </a:extLst>
          </p:cNvPr>
          <p:cNvSpPr>
            <a:spLocks noGrp="1"/>
          </p:cNvSpPr>
          <p:nvPr>
            <p:ph type="sldNum" sz="quarter" idx="12"/>
          </p:nvPr>
        </p:nvSpPr>
        <p:spPr/>
        <p:txBody>
          <a:bodyPr/>
          <a:lstStyle/>
          <a:p>
            <a:fld id="{D8BC368B-CF28-394D-B533-EE0BA6D00887}" type="slidenum">
              <a:rPr lang="en-US" smtClean="0"/>
              <a:t>‹#›</a:t>
            </a:fld>
            <a:endParaRPr lang="en-US"/>
          </a:p>
        </p:txBody>
      </p:sp>
    </p:spTree>
    <p:extLst>
      <p:ext uri="{BB962C8B-B14F-4D97-AF65-F5344CB8AC3E}">
        <p14:creationId xmlns:p14="http://schemas.microsoft.com/office/powerpoint/2010/main" val="2386320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12321-4482-834C-991B-8273FB7E6B2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49F3B13-61DF-7844-9999-AE95110BD672}"/>
              </a:ext>
            </a:extLst>
          </p:cNvPr>
          <p:cNvSpPr>
            <a:spLocks noGrp="1"/>
          </p:cNvSpPr>
          <p:nvPr>
            <p:ph type="dt" sz="half" idx="10"/>
          </p:nvPr>
        </p:nvSpPr>
        <p:spPr/>
        <p:txBody>
          <a:bodyPr/>
          <a:lstStyle/>
          <a:p>
            <a:fld id="{96E813F0-00FD-B04A-917D-22C5192B5C06}" type="datetimeFigureOut">
              <a:rPr lang="en-US" smtClean="0"/>
              <a:t>2/9/2022</a:t>
            </a:fld>
            <a:endParaRPr lang="en-US"/>
          </a:p>
        </p:txBody>
      </p:sp>
      <p:sp>
        <p:nvSpPr>
          <p:cNvPr id="4" name="Footer Placeholder 3">
            <a:extLst>
              <a:ext uri="{FF2B5EF4-FFF2-40B4-BE49-F238E27FC236}">
                <a16:creationId xmlns:a16="http://schemas.microsoft.com/office/drawing/2014/main" id="{D463F36C-91A8-A646-8AF1-393F3A0139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198449-27C6-C246-8786-C721F88B50C1}"/>
              </a:ext>
            </a:extLst>
          </p:cNvPr>
          <p:cNvSpPr>
            <a:spLocks noGrp="1"/>
          </p:cNvSpPr>
          <p:nvPr>
            <p:ph type="sldNum" sz="quarter" idx="12"/>
          </p:nvPr>
        </p:nvSpPr>
        <p:spPr/>
        <p:txBody>
          <a:bodyPr/>
          <a:lstStyle/>
          <a:p>
            <a:fld id="{D8BC368B-CF28-394D-B533-EE0BA6D00887}" type="slidenum">
              <a:rPr lang="en-US" smtClean="0"/>
              <a:t>‹#›</a:t>
            </a:fld>
            <a:endParaRPr lang="en-US"/>
          </a:p>
        </p:txBody>
      </p:sp>
    </p:spTree>
    <p:extLst>
      <p:ext uri="{BB962C8B-B14F-4D97-AF65-F5344CB8AC3E}">
        <p14:creationId xmlns:p14="http://schemas.microsoft.com/office/powerpoint/2010/main" val="2122866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C4A962-68E1-7A45-BB10-AA2EE5791C95}"/>
              </a:ext>
            </a:extLst>
          </p:cNvPr>
          <p:cNvSpPr>
            <a:spLocks noGrp="1"/>
          </p:cNvSpPr>
          <p:nvPr>
            <p:ph type="dt" sz="half" idx="10"/>
          </p:nvPr>
        </p:nvSpPr>
        <p:spPr/>
        <p:txBody>
          <a:bodyPr/>
          <a:lstStyle/>
          <a:p>
            <a:fld id="{96E813F0-00FD-B04A-917D-22C5192B5C06}" type="datetimeFigureOut">
              <a:rPr lang="en-US" smtClean="0"/>
              <a:t>2/9/2022</a:t>
            </a:fld>
            <a:endParaRPr lang="en-US"/>
          </a:p>
        </p:txBody>
      </p:sp>
      <p:sp>
        <p:nvSpPr>
          <p:cNvPr id="3" name="Footer Placeholder 2">
            <a:extLst>
              <a:ext uri="{FF2B5EF4-FFF2-40B4-BE49-F238E27FC236}">
                <a16:creationId xmlns:a16="http://schemas.microsoft.com/office/drawing/2014/main" id="{08F78F62-7F20-6344-86FC-FF980DAFE7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1B511D-CE57-124A-9AC1-7AB81D7AA2E3}"/>
              </a:ext>
            </a:extLst>
          </p:cNvPr>
          <p:cNvSpPr>
            <a:spLocks noGrp="1"/>
          </p:cNvSpPr>
          <p:nvPr>
            <p:ph type="sldNum" sz="quarter" idx="12"/>
          </p:nvPr>
        </p:nvSpPr>
        <p:spPr/>
        <p:txBody>
          <a:bodyPr/>
          <a:lstStyle/>
          <a:p>
            <a:fld id="{D8BC368B-CF28-394D-B533-EE0BA6D00887}" type="slidenum">
              <a:rPr lang="en-US" smtClean="0"/>
              <a:t>‹#›</a:t>
            </a:fld>
            <a:endParaRPr lang="en-US"/>
          </a:p>
        </p:txBody>
      </p:sp>
    </p:spTree>
    <p:extLst>
      <p:ext uri="{BB962C8B-B14F-4D97-AF65-F5344CB8AC3E}">
        <p14:creationId xmlns:p14="http://schemas.microsoft.com/office/powerpoint/2010/main" val="1134922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9591-B3C7-DC4F-B050-984646077DE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24AFC13-2356-C247-BEEA-827B92E9E3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30A9F4B-0CBE-AA49-BBE5-4CD638F1CF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0109F15-3BF0-1A40-BBBF-7B05382042F2}"/>
              </a:ext>
            </a:extLst>
          </p:cNvPr>
          <p:cNvSpPr>
            <a:spLocks noGrp="1"/>
          </p:cNvSpPr>
          <p:nvPr>
            <p:ph type="dt" sz="half" idx="10"/>
          </p:nvPr>
        </p:nvSpPr>
        <p:spPr/>
        <p:txBody>
          <a:bodyPr/>
          <a:lstStyle/>
          <a:p>
            <a:fld id="{96E813F0-00FD-B04A-917D-22C5192B5C06}" type="datetimeFigureOut">
              <a:rPr lang="en-US" smtClean="0"/>
              <a:t>2/9/2022</a:t>
            </a:fld>
            <a:endParaRPr lang="en-US"/>
          </a:p>
        </p:txBody>
      </p:sp>
      <p:sp>
        <p:nvSpPr>
          <p:cNvPr id="6" name="Footer Placeholder 5">
            <a:extLst>
              <a:ext uri="{FF2B5EF4-FFF2-40B4-BE49-F238E27FC236}">
                <a16:creationId xmlns:a16="http://schemas.microsoft.com/office/drawing/2014/main" id="{4DA560C3-CADC-E34B-A483-B0C25603D9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58B22-494E-FF46-90A5-EBE9D6B07FD3}"/>
              </a:ext>
            </a:extLst>
          </p:cNvPr>
          <p:cNvSpPr>
            <a:spLocks noGrp="1"/>
          </p:cNvSpPr>
          <p:nvPr>
            <p:ph type="sldNum" sz="quarter" idx="12"/>
          </p:nvPr>
        </p:nvSpPr>
        <p:spPr/>
        <p:txBody>
          <a:bodyPr/>
          <a:lstStyle/>
          <a:p>
            <a:fld id="{D8BC368B-CF28-394D-B533-EE0BA6D00887}" type="slidenum">
              <a:rPr lang="en-US" smtClean="0"/>
              <a:t>‹#›</a:t>
            </a:fld>
            <a:endParaRPr lang="en-US"/>
          </a:p>
        </p:txBody>
      </p:sp>
    </p:spTree>
    <p:extLst>
      <p:ext uri="{BB962C8B-B14F-4D97-AF65-F5344CB8AC3E}">
        <p14:creationId xmlns:p14="http://schemas.microsoft.com/office/powerpoint/2010/main" val="846111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FF9FA-2A1F-2342-8B89-A8010EA03B1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185995A-BBF6-2E42-8049-36A423736D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001F03-F2F1-1143-8898-B1FF01196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C802C46-0AE8-624C-B69D-7EB3BCDE2BE4}"/>
              </a:ext>
            </a:extLst>
          </p:cNvPr>
          <p:cNvSpPr>
            <a:spLocks noGrp="1"/>
          </p:cNvSpPr>
          <p:nvPr>
            <p:ph type="dt" sz="half" idx="10"/>
          </p:nvPr>
        </p:nvSpPr>
        <p:spPr/>
        <p:txBody>
          <a:bodyPr/>
          <a:lstStyle/>
          <a:p>
            <a:fld id="{96E813F0-00FD-B04A-917D-22C5192B5C06}" type="datetimeFigureOut">
              <a:rPr lang="en-US" smtClean="0"/>
              <a:t>2/9/2022</a:t>
            </a:fld>
            <a:endParaRPr lang="en-US"/>
          </a:p>
        </p:txBody>
      </p:sp>
      <p:sp>
        <p:nvSpPr>
          <p:cNvPr id="6" name="Footer Placeholder 5">
            <a:extLst>
              <a:ext uri="{FF2B5EF4-FFF2-40B4-BE49-F238E27FC236}">
                <a16:creationId xmlns:a16="http://schemas.microsoft.com/office/drawing/2014/main" id="{B1573E6F-1CCF-234F-A980-837B5CCCB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45AFA4-3D5F-604E-AB91-7920AE129A0B}"/>
              </a:ext>
            </a:extLst>
          </p:cNvPr>
          <p:cNvSpPr>
            <a:spLocks noGrp="1"/>
          </p:cNvSpPr>
          <p:nvPr>
            <p:ph type="sldNum" sz="quarter" idx="12"/>
          </p:nvPr>
        </p:nvSpPr>
        <p:spPr/>
        <p:txBody>
          <a:bodyPr/>
          <a:lstStyle/>
          <a:p>
            <a:fld id="{D8BC368B-CF28-394D-B533-EE0BA6D00887}" type="slidenum">
              <a:rPr lang="en-US" smtClean="0"/>
              <a:t>‹#›</a:t>
            </a:fld>
            <a:endParaRPr lang="en-US"/>
          </a:p>
        </p:txBody>
      </p:sp>
    </p:spTree>
    <p:extLst>
      <p:ext uri="{BB962C8B-B14F-4D97-AF65-F5344CB8AC3E}">
        <p14:creationId xmlns:p14="http://schemas.microsoft.com/office/powerpoint/2010/main" val="534040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7A8FDB-A281-3947-A685-71290EE57D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C0FF3CD-8A82-0A4A-AD24-730364F96B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79948BB-57C6-2A42-AB93-A5518A8019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E813F0-00FD-B04A-917D-22C5192B5C06}" type="datetimeFigureOut">
              <a:rPr lang="en-US" smtClean="0"/>
              <a:t>2/9/2022</a:t>
            </a:fld>
            <a:endParaRPr lang="en-US"/>
          </a:p>
        </p:txBody>
      </p:sp>
      <p:sp>
        <p:nvSpPr>
          <p:cNvPr id="5" name="Footer Placeholder 4">
            <a:extLst>
              <a:ext uri="{FF2B5EF4-FFF2-40B4-BE49-F238E27FC236}">
                <a16:creationId xmlns:a16="http://schemas.microsoft.com/office/drawing/2014/main" id="{3B2B5FA5-70FB-1B41-A863-23D18EB520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CAB430-A56D-6341-9FAE-C4C9DF0A16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BC368B-CF28-394D-B533-EE0BA6D00887}" type="slidenum">
              <a:rPr lang="en-US" smtClean="0"/>
              <a:t>‹#›</a:t>
            </a:fld>
            <a:endParaRPr lang="en-US"/>
          </a:p>
        </p:txBody>
      </p:sp>
    </p:spTree>
    <p:extLst>
      <p:ext uri="{BB962C8B-B14F-4D97-AF65-F5344CB8AC3E}">
        <p14:creationId xmlns:p14="http://schemas.microsoft.com/office/powerpoint/2010/main" val="1290228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3.jpeg"/></Relationships>
</file>

<file path=ppt/slides/_rels/slide2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4.gif"/></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emf"/></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35153216-578C-4F5F-B611-E0A77956E03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7"/>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650A73-317A-4C4A-9BF2-9A1EEF691E5D}"/>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it-IT" sz="5200">
                <a:solidFill>
                  <a:srgbClr val="FFFFFF"/>
                </a:solidFill>
              </a:rPr>
              <a:t>Methods for dummy </a:t>
            </a:r>
            <a:br>
              <a:rPr lang="it-IT" sz="5200">
                <a:solidFill>
                  <a:srgbClr val="FFFFFF"/>
                </a:solidFill>
              </a:rPr>
            </a:br>
            <a:r>
              <a:rPr lang="it-IT" sz="5200">
                <a:solidFill>
                  <a:srgbClr val="FFFFFF"/>
                </a:solidFill>
              </a:rPr>
              <a:t>Behavioural modelling	</a:t>
            </a:r>
            <a:endParaRPr lang="en-US" sz="5200">
              <a:solidFill>
                <a:srgbClr val="FFFFFF"/>
              </a:solidFill>
            </a:endParaRPr>
          </a:p>
        </p:txBody>
      </p:sp>
      <p:sp>
        <p:nvSpPr>
          <p:cNvPr id="3" name="Subtitle 2">
            <a:extLst>
              <a:ext uri="{FF2B5EF4-FFF2-40B4-BE49-F238E27FC236}">
                <a16:creationId xmlns:a16="http://schemas.microsoft.com/office/drawing/2014/main" id="{6E4C7B5B-60DB-4EB8-AECE-328B94859249}"/>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it-IT">
                <a:solidFill>
                  <a:srgbClr val="FFFFFF"/>
                </a:solidFill>
              </a:rPr>
              <a:t>Harry Costello &amp; Tommaso Currò, 9th February 2022</a:t>
            </a:r>
            <a:endParaRPr lang="en-US">
              <a:solidFill>
                <a:srgbClr val="FFFFFF"/>
              </a:solidFill>
            </a:endParaRPr>
          </a:p>
        </p:txBody>
      </p:sp>
    </p:spTree>
    <p:extLst>
      <p:ext uri="{BB962C8B-B14F-4D97-AF65-F5344CB8AC3E}">
        <p14:creationId xmlns:p14="http://schemas.microsoft.com/office/powerpoint/2010/main" val="86964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EA0B205-2A2F-994F-9E18-00A4411328E6}"/>
              </a:ext>
            </a:extLst>
          </p:cNvPr>
          <p:cNvGrpSpPr/>
          <p:nvPr/>
        </p:nvGrpSpPr>
        <p:grpSpPr>
          <a:xfrm rot="16200000">
            <a:off x="3673507" y="4023442"/>
            <a:ext cx="527841" cy="1029658"/>
            <a:chOff x="1317541" y="3005761"/>
            <a:chExt cx="527841" cy="439867"/>
          </a:xfrm>
        </p:grpSpPr>
        <p:sp>
          <p:nvSpPr>
            <p:cNvPr id="4" name="Right Arrow 3">
              <a:extLst>
                <a:ext uri="{FF2B5EF4-FFF2-40B4-BE49-F238E27FC236}">
                  <a16:creationId xmlns:a16="http://schemas.microsoft.com/office/drawing/2014/main" id="{825AF719-F287-D14B-A94C-89562593BCCB}"/>
                </a:ext>
              </a:extLst>
            </p:cNvPr>
            <p:cNvSpPr/>
            <p:nvPr/>
          </p:nvSpPr>
          <p:spPr>
            <a:xfrm rot="5400000">
              <a:off x="1361528" y="2961774"/>
              <a:ext cx="439867" cy="527841"/>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5" name="Right Arrow 4">
              <a:extLst>
                <a:ext uri="{FF2B5EF4-FFF2-40B4-BE49-F238E27FC236}">
                  <a16:creationId xmlns:a16="http://schemas.microsoft.com/office/drawing/2014/main" id="{79755892-FF39-B646-98C7-EAD20B90F30F}"/>
                </a:ext>
              </a:extLst>
            </p:cNvPr>
            <p:cNvSpPr txBox="1"/>
            <p:nvPr/>
          </p:nvSpPr>
          <p:spPr>
            <a:xfrm>
              <a:off x="1423109" y="3005761"/>
              <a:ext cx="316705" cy="3079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p:txBody>
        </p:sp>
      </p:grpSp>
      <p:grpSp>
        <p:nvGrpSpPr>
          <p:cNvPr id="7" name="Group 6">
            <a:extLst>
              <a:ext uri="{FF2B5EF4-FFF2-40B4-BE49-F238E27FC236}">
                <a16:creationId xmlns:a16="http://schemas.microsoft.com/office/drawing/2014/main" id="{E9C87A41-D1E0-744A-809A-9CBE3F7234B3}"/>
              </a:ext>
            </a:extLst>
          </p:cNvPr>
          <p:cNvGrpSpPr/>
          <p:nvPr/>
        </p:nvGrpSpPr>
        <p:grpSpPr>
          <a:xfrm>
            <a:off x="495288" y="798610"/>
            <a:ext cx="11345888" cy="5703617"/>
            <a:chOff x="644578" y="434716"/>
            <a:chExt cx="11345888" cy="5703617"/>
          </a:xfrm>
        </p:grpSpPr>
        <p:graphicFrame>
          <p:nvGraphicFramePr>
            <p:cNvPr id="2" name="Diagram 1">
              <a:extLst>
                <a:ext uri="{FF2B5EF4-FFF2-40B4-BE49-F238E27FC236}">
                  <a16:creationId xmlns:a16="http://schemas.microsoft.com/office/drawing/2014/main" id="{AC9EB7DD-0C8D-B44F-860F-DAEB787CA226}"/>
                </a:ext>
              </a:extLst>
            </p:cNvPr>
            <p:cNvGraphicFramePr/>
            <p:nvPr>
              <p:extLst>
                <p:ext uri="{D42A27DB-BD31-4B8C-83A1-F6EECF244321}">
                  <p14:modId xmlns:p14="http://schemas.microsoft.com/office/powerpoint/2010/main" val="2804693685"/>
                </p:ext>
              </p:extLst>
            </p:nvPr>
          </p:nvGraphicFramePr>
          <p:xfrm>
            <a:off x="644578" y="434716"/>
            <a:ext cx="3162924" cy="4691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29F3FC2E-EC4C-E74C-B18C-90974033405C}"/>
                </a:ext>
              </a:extLst>
            </p:cNvPr>
            <p:cNvGraphicFramePr/>
            <p:nvPr>
              <p:extLst>
                <p:ext uri="{D42A27DB-BD31-4B8C-83A1-F6EECF244321}">
                  <p14:modId xmlns:p14="http://schemas.microsoft.com/office/powerpoint/2010/main" val="492553589"/>
                </p:ext>
              </p:extLst>
            </p:nvPr>
          </p:nvGraphicFramePr>
          <p:xfrm>
            <a:off x="3862466" y="719666"/>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sp>
        <p:nvSpPr>
          <p:cNvPr id="9" name="Google Shape;99;p14">
            <a:extLst>
              <a:ext uri="{FF2B5EF4-FFF2-40B4-BE49-F238E27FC236}">
                <a16:creationId xmlns:a16="http://schemas.microsoft.com/office/drawing/2014/main" id="{40B2A2CD-1DD0-974F-BB14-3FCA60BD127A}"/>
              </a:ext>
            </a:extLst>
          </p:cNvPr>
          <p:cNvSpPr txBox="1"/>
          <p:nvPr/>
        </p:nvSpPr>
        <p:spPr>
          <a:xfrm>
            <a:off x="2076750" y="21730"/>
            <a:ext cx="11117580" cy="746983"/>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0"/>
              </a:spcBef>
              <a:spcAft>
                <a:spcPts val="0"/>
              </a:spcAft>
              <a:buClr>
                <a:srgbClr val="000000"/>
              </a:buClr>
              <a:buSzPts val="3400"/>
              <a:buFont typeface="Calibri"/>
              <a:buNone/>
              <a:tabLst/>
              <a:defRPr/>
            </a:pPr>
            <a:r>
              <a:rPr kumimoji="0" lang="fi-FI" sz="4000" b="0" i="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Calibri"/>
              </a:rPr>
              <a:t>Modelling Process: a step-by-step guide</a:t>
            </a:r>
            <a:endParaRPr kumimoji="0" sz="4000" b="0" i="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Arial"/>
            </a:endParaRPr>
          </a:p>
        </p:txBody>
      </p:sp>
    </p:spTree>
    <p:extLst>
      <p:ext uri="{BB962C8B-B14F-4D97-AF65-F5344CB8AC3E}">
        <p14:creationId xmlns:p14="http://schemas.microsoft.com/office/powerpoint/2010/main" val="3100318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A1FA34-CC55-4A11-99C9-A035C76A6DCD}"/>
              </a:ext>
            </a:extLst>
          </p:cNvPr>
          <p:cNvSpPr/>
          <p:nvPr/>
        </p:nvSpPr>
        <p:spPr>
          <a:xfrm>
            <a:off x="160637" y="1853809"/>
            <a:ext cx="11565924" cy="429407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3543F6-13A7-4A08-A970-D332E322BC20}"/>
              </a:ext>
            </a:extLst>
          </p:cNvPr>
          <p:cNvSpPr>
            <a:spLocks noGrp="1"/>
          </p:cNvSpPr>
          <p:nvPr>
            <p:ph type="title"/>
          </p:nvPr>
        </p:nvSpPr>
        <p:spPr>
          <a:xfrm>
            <a:off x="325395" y="256839"/>
            <a:ext cx="5684108" cy="912573"/>
          </a:xfrm>
        </p:spPr>
        <p:txBody>
          <a:bodyPr>
            <a:normAutofit/>
          </a:bodyPr>
          <a:lstStyle/>
          <a:p>
            <a:r>
              <a:rPr lang="en-GB" sz="3400" b="1" dirty="0"/>
              <a:t>Step 1 – Define the goal</a:t>
            </a:r>
          </a:p>
        </p:txBody>
      </p:sp>
      <p:sp>
        <p:nvSpPr>
          <p:cNvPr id="4" name="TextBox 3">
            <a:extLst>
              <a:ext uri="{FF2B5EF4-FFF2-40B4-BE49-F238E27FC236}">
                <a16:creationId xmlns:a16="http://schemas.microsoft.com/office/drawing/2014/main" id="{C986790C-9D83-4AFD-9C6B-4FB411E07A9B}"/>
              </a:ext>
            </a:extLst>
          </p:cNvPr>
          <p:cNvSpPr txBox="1"/>
          <p:nvPr/>
        </p:nvSpPr>
        <p:spPr>
          <a:xfrm>
            <a:off x="10705069" y="251460"/>
            <a:ext cx="1021492" cy="461665"/>
          </a:xfrm>
          <a:prstGeom prst="rect">
            <a:avLst/>
          </a:prstGeom>
          <a:noFill/>
        </p:spPr>
        <p:txBody>
          <a:bodyPr wrap="square" rtlCol="0">
            <a:spAutoFit/>
          </a:bodyPr>
          <a:lstStyle/>
          <a:p>
            <a:r>
              <a:rPr lang="en-GB" sz="2400" dirty="0"/>
              <a:t>Step 1</a:t>
            </a:r>
          </a:p>
        </p:txBody>
      </p:sp>
      <p:sp>
        <p:nvSpPr>
          <p:cNvPr id="5" name="TextBox 4">
            <a:extLst>
              <a:ext uri="{FF2B5EF4-FFF2-40B4-BE49-F238E27FC236}">
                <a16:creationId xmlns:a16="http://schemas.microsoft.com/office/drawing/2014/main" id="{495A405E-76C4-4FC0-82FB-0B3B28CF3F99}"/>
              </a:ext>
            </a:extLst>
          </p:cNvPr>
          <p:cNvSpPr txBox="1"/>
          <p:nvPr/>
        </p:nvSpPr>
        <p:spPr>
          <a:xfrm>
            <a:off x="160637" y="1289462"/>
            <a:ext cx="11565924" cy="430887"/>
          </a:xfrm>
          <a:prstGeom prst="rect">
            <a:avLst/>
          </a:prstGeom>
          <a:solidFill>
            <a:schemeClr val="accent5">
              <a:lumMod val="20000"/>
              <a:lumOff val="80000"/>
            </a:schemeClr>
          </a:solidFill>
          <a:ln>
            <a:solidFill>
              <a:schemeClr val="accent5">
                <a:lumMod val="20000"/>
                <a:lumOff val="80000"/>
              </a:schemeClr>
            </a:solidFill>
          </a:ln>
        </p:spPr>
        <p:txBody>
          <a:bodyPr wrap="square" rtlCol="0">
            <a:spAutoFit/>
          </a:bodyPr>
          <a:lstStyle/>
          <a:p>
            <a:r>
              <a:rPr lang="en-GB" sz="2200" dirty="0"/>
              <a:t>PURPOSE: Find a phenomenon and ask a question</a:t>
            </a:r>
          </a:p>
        </p:txBody>
      </p:sp>
      <p:sp>
        <p:nvSpPr>
          <p:cNvPr id="6" name="TextBox 5">
            <a:extLst>
              <a:ext uri="{FF2B5EF4-FFF2-40B4-BE49-F238E27FC236}">
                <a16:creationId xmlns:a16="http://schemas.microsoft.com/office/drawing/2014/main" id="{F89734BF-DCEE-40A9-AEAE-1E080A39B82E}"/>
              </a:ext>
            </a:extLst>
          </p:cNvPr>
          <p:cNvSpPr txBox="1"/>
          <p:nvPr/>
        </p:nvSpPr>
        <p:spPr>
          <a:xfrm>
            <a:off x="325395" y="1937203"/>
            <a:ext cx="11168231" cy="1754326"/>
          </a:xfrm>
          <a:prstGeom prst="rect">
            <a:avLst/>
          </a:prstGeom>
          <a:noFill/>
        </p:spPr>
        <p:txBody>
          <a:bodyPr wrap="square" rtlCol="0">
            <a:spAutoFit/>
          </a:bodyPr>
          <a:lstStyle/>
          <a:p>
            <a:r>
              <a:rPr lang="en-GB" sz="2600" dirty="0"/>
              <a:t>Example – </a:t>
            </a:r>
            <a:r>
              <a:rPr lang="en-GB" sz="2600" i="1" dirty="0"/>
              <a:t> Motivation is central in depression:</a:t>
            </a:r>
          </a:p>
          <a:p>
            <a:pPr marL="457200" indent="-457200">
              <a:buFont typeface="Arial" panose="020B0604020202020204" pitchFamily="34" charset="0"/>
              <a:buChar char="•"/>
            </a:pPr>
            <a:r>
              <a:rPr lang="en-GB" sz="2600" dirty="0"/>
              <a:t>Anhedonia a core symptom -  </a:t>
            </a:r>
            <a:r>
              <a:rPr lang="en-GB" sz="2800" dirty="0"/>
              <a:t>loss of interest in engaging with previously rewarding activities. </a:t>
            </a:r>
          </a:p>
          <a:p>
            <a:endParaRPr lang="en-GB" sz="2600" dirty="0"/>
          </a:p>
        </p:txBody>
      </p:sp>
      <p:sp>
        <p:nvSpPr>
          <p:cNvPr id="10" name="TextBox 9">
            <a:extLst>
              <a:ext uri="{FF2B5EF4-FFF2-40B4-BE49-F238E27FC236}">
                <a16:creationId xmlns:a16="http://schemas.microsoft.com/office/drawing/2014/main" id="{12709A3B-0855-476F-9FDE-2FF07689D67F}"/>
              </a:ext>
            </a:extLst>
          </p:cNvPr>
          <p:cNvSpPr txBox="1"/>
          <p:nvPr/>
        </p:nvSpPr>
        <p:spPr>
          <a:xfrm>
            <a:off x="465439" y="4152085"/>
            <a:ext cx="9744224" cy="461665"/>
          </a:xfrm>
          <a:prstGeom prst="rect">
            <a:avLst/>
          </a:prstGeom>
          <a:noFill/>
        </p:spPr>
        <p:txBody>
          <a:bodyPr wrap="square" rtlCol="0">
            <a:spAutoFit/>
          </a:bodyPr>
          <a:lstStyle/>
          <a:p>
            <a:r>
              <a:rPr lang="en-GB" sz="2400" dirty="0"/>
              <a:t>Question: What are the behavioural mechanisms underlying anhedonia?</a:t>
            </a:r>
            <a:endParaRPr lang="en-GB" sz="2400" b="1" dirty="0"/>
          </a:p>
        </p:txBody>
      </p:sp>
      <p:sp>
        <p:nvSpPr>
          <p:cNvPr id="11" name="TextBox 10">
            <a:extLst>
              <a:ext uri="{FF2B5EF4-FFF2-40B4-BE49-F238E27FC236}">
                <a16:creationId xmlns:a16="http://schemas.microsoft.com/office/drawing/2014/main" id="{3DD77FDE-20BE-4A35-BC8F-FF2FC3077555}"/>
              </a:ext>
            </a:extLst>
          </p:cNvPr>
          <p:cNvSpPr txBox="1"/>
          <p:nvPr/>
        </p:nvSpPr>
        <p:spPr>
          <a:xfrm>
            <a:off x="465439" y="5284738"/>
            <a:ext cx="9744224" cy="461665"/>
          </a:xfrm>
          <a:prstGeom prst="rect">
            <a:avLst/>
          </a:prstGeom>
          <a:noFill/>
        </p:spPr>
        <p:txBody>
          <a:bodyPr wrap="square" rtlCol="0">
            <a:spAutoFit/>
          </a:bodyPr>
          <a:lstStyle/>
          <a:p>
            <a:r>
              <a:rPr lang="en-GB" sz="2400" dirty="0"/>
              <a:t>Goal: Develop a computational model of anhedonia</a:t>
            </a:r>
            <a:endParaRPr lang="en-GB" sz="2400" b="1" dirty="0"/>
          </a:p>
        </p:txBody>
      </p:sp>
    </p:spTree>
    <p:extLst>
      <p:ext uri="{BB962C8B-B14F-4D97-AF65-F5344CB8AC3E}">
        <p14:creationId xmlns:p14="http://schemas.microsoft.com/office/powerpoint/2010/main" val="26410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543F6-13A7-4A08-A970-D332E322BC20}"/>
              </a:ext>
            </a:extLst>
          </p:cNvPr>
          <p:cNvSpPr>
            <a:spLocks noGrp="1"/>
          </p:cNvSpPr>
          <p:nvPr>
            <p:ph type="title"/>
          </p:nvPr>
        </p:nvSpPr>
        <p:spPr>
          <a:xfrm>
            <a:off x="411892" y="216405"/>
            <a:ext cx="5684108" cy="912573"/>
          </a:xfrm>
        </p:spPr>
        <p:txBody>
          <a:bodyPr>
            <a:normAutofit/>
          </a:bodyPr>
          <a:lstStyle/>
          <a:p>
            <a:r>
              <a:rPr lang="en-GB" sz="3400" b="1" dirty="0"/>
              <a:t>Step 2 – Literature review</a:t>
            </a:r>
          </a:p>
        </p:txBody>
      </p:sp>
      <p:sp>
        <p:nvSpPr>
          <p:cNvPr id="3" name="Content Placeholder 2">
            <a:extLst>
              <a:ext uri="{FF2B5EF4-FFF2-40B4-BE49-F238E27FC236}">
                <a16:creationId xmlns:a16="http://schemas.microsoft.com/office/drawing/2014/main" id="{4A96F46D-16D4-49E9-A701-9DBFE531CEC9}"/>
              </a:ext>
            </a:extLst>
          </p:cNvPr>
          <p:cNvSpPr>
            <a:spLocks noGrp="1"/>
          </p:cNvSpPr>
          <p:nvPr>
            <p:ph idx="1"/>
          </p:nvPr>
        </p:nvSpPr>
        <p:spPr>
          <a:xfrm>
            <a:off x="249653" y="1502002"/>
            <a:ext cx="10993395" cy="460150"/>
          </a:xfrm>
        </p:spPr>
        <p:txBody>
          <a:bodyPr>
            <a:noAutofit/>
          </a:bodyPr>
          <a:lstStyle/>
          <a:p>
            <a:r>
              <a:rPr lang="en-GB" sz="2600" dirty="0"/>
              <a:t>Background of phenomenon, questions, hypotheses, models used. </a:t>
            </a:r>
          </a:p>
          <a:p>
            <a:r>
              <a:rPr lang="en-GB" sz="2600" dirty="0"/>
              <a:t>Value based decision making is impaired in depression. </a:t>
            </a:r>
          </a:p>
          <a:p>
            <a:r>
              <a:rPr lang="en-GB" sz="2600" dirty="0"/>
              <a:t>Effort-based decision making for reward: the willingness to expend effort in order to attain a reward. </a:t>
            </a:r>
          </a:p>
        </p:txBody>
      </p:sp>
      <p:sp>
        <p:nvSpPr>
          <p:cNvPr id="4" name="TextBox 3">
            <a:extLst>
              <a:ext uri="{FF2B5EF4-FFF2-40B4-BE49-F238E27FC236}">
                <a16:creationId xmlns:a16="http://schemas.microsoft.com/office/drawing/2014/main" id="{C986790C-9D83-4AFD-9C6B-4FB411E07A9B}"/>
              </a:ext>
            </a:extLst>
          </p:cNvPr>
          <p:cNvSpPr txBox="1"/>
          <p:nvPr/>
        </p:nvSpPr>
        <p:spPr>
          <a:xfrm>
            <a:off x="11081951" y="103661"/>
            <a:ext cx="1021492" cy="461665"/>
          </a:xfrm>
          <a:prstGeom prst="rect">
            <a:avLst/>
          </a:prstGeom>
          <a:noFill/>
        </p:spPr>
        <p:txBody>
          <a:bodyPr wrap="square" rtlCol="0">
            <a:spAutoFit/>
          </a:bodyPr>
          <a:lstStyle/>
          <a:p>
            <a:r>
              <a:rPr lang="en-GB" sz="2400" dirty="0"/>
              <a:t>Step 2</a:t>
            </a:r>
          </a:p>
        </p:txBody>
      </p:sp>
      <p:sp>
        <p:nvSpPr>
          <p:cNvPr id="5" name="TextBox 4">
            <a:extLst>
              <a:ext uri="{FF2B5EF4-FFF2-40B4-BE49-F238E27FC236}">
                <a16:creationId xmlns:a16="http://schemas.microsoft.com/office/drawing/2014/main" id="{495A405E-76C4-4FC0-82FB-0B3B28CF3F99}"/>
              </a:ext>
            </a:extLst>
          </p:cNvPr>
          <p:cNvSpPr txBox="1"/>
          <p:nvPr/>
        </p:nvSpPr>
        <p:spPr>
          <a:xfrm>
            <a:off x="249653" y="1049579"/>
            <a:ext cx="11565924" cy="430887"/>
          </a:xfrm>
          <a:prstGeom prst="rect">
            <a:avLst/>
          </a:prstGeom>
          <a:solidFill>
            <a:schemeClr val="accent5">
              <a:lumMod val="20000"/>
              <a:lumOff val="80000"/>
            </a:schemeClr>
          </a:solidFill>
          <a:ln>
            <a:solidFill>
              <a:schemeClr val="accent5">
                <a:lumMod val="20000"/>
                <a:lumOff val="80000"/>
              </a:schemeClr>
            </a:solidFill>
          </a:ln>
        </p:spPr>
        <p:txBody>
          <a:bodyPr wrap="square" rtlCol="0">
            <a:spAutoFit/>
          </a:bodyPr>
          <a:lstStyle/>
          <a:p>
            <a:r>
              <a:rPr lang="en-GB" sz="2200" dirty="0"/>
              <a:t>PURPOSE: To gain important theoretical and experimental insight </a:t>
            </a:r>
          </a:p>
        </p:txBody>
      </p:sp>
      <p:pic>
        <p:nvPicPr>
          <p:cNvPr id="1026" name="Picture 2" descr="Fig. 1">
            <a:extLst>
              <a:ext uri="{FF2B5EF4-FFF2-40B4-BE49-F238E27FC236}">
                <a16:creationId xmlns:a16="http://schemas.microsoft.com/office/drawing/2014/main" id="{894C7AD2-3253-EC4F-9EC7-3C07496A3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914" y="3317829"/>
            <a:ext cx="9461401" cy="3305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14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543F6-13A7-4A08-A970-D332E322BC20}"/>
              </a:ext>
            </a:extLst>
          </p:cNvPr>
          <p:cNvSpPr>
            <a:spLocks noGrp="1"/>
          </p:cNvSpPr>
          <p:nvPr>
            <p:ph type="title"/>
          </p:nvPr>
        </p:nvSpPr>
        <p:spPr>
          <a:xfrm>
            <a:off x="411892" y="27830"/>
            <a:ext cx="5684108" cy="912573"/>
          </a:xfrm>
        </p:spPr>
        <p:txBody>
          <a:bodyPr>
            <a:normAutofit/>
          </a:bodyPr>
          <a:lstStyle/>
          <a:p>
            <a:r>
              <a:rPr lang="en-GB" sz="3400" b="1" dirty="0"/>
              <a:t>Step 3 – Identify ingredients</a:t>
            </a:r>
          </a:p>
        </p:txBody>
      </p:sp>
      <p:sp>
        <p:nvSpPr>
          <p:cNvPr id="3" name="Content Placeholder 2">
            <a:extLst>
              <a:ext uri="{FF2B5EF4-FFF2-40B4-BE49-F238E27FC236}">
                <a16:creationId xmlns:a16="http://schemas.microsoft.com/office/drawing/2014/main" id="{4A96F46D-16D4-49E9-A701-9DBFE531CEC9}"/>
              </a:ext>
            </a:extLst>
          </p:cNvPr>
          <p:cNvSpPr>
            <a:spLocks noGrp="1"/>
          </p:cNvSpPr>
          <p:nvPr>
            <p:ph idx="1"/>
          </p:nvPr>
        </p:nvSpPr>
        <p:spPr>
          <a:xfrm>
            <a:off x="411892" y="1941239"/>
            <a:ext cx="4728558" cy="1964724"/>
          </a:xfrm>
        </p:spPr>
        <p:txBody>
          <a:bodyPr>
            <a:noAutofit/>
          </a:bodyPr>
          <a:lstStyle/>
          <a:p>
            <a:r>
              <a:rPr lang="en-GB" sz="2200" dirty="0"/>
              <a:t>Variables and parameters</a:t>
            </a:r>
          </a:p>
          <a:p>
            <a:r>
              <a:rPr lang="en-GB" sz="2200" dirty="0"/>
              <a:t>What are the ingredients (reward, effort sensitivity)?</a:t>
            </a:r>
            <a:endParaRPr lang="en-GB" sz="2200" i="1" dirty="0"/>
          </a:p>
          <a:p>
            <a:r>
              <a:rPr lang="en-GB" sz="2200" dirty="0"/>
              <a:t>Different latent variables can result in the same observable symptom</a:t>
            </a:r>
          </a:p>
        </p:txBody>
      </p:sp>
      <p:sp>
        <p:nvSpPr>
          <p:cNvPr id="4" name="TextBox 3">
            <a:extLst>
              <a:ext uri="{FF2B5EF4-FFF2-40B4-BE49-F238E27FC236}">
                <a16:creationId xmlns:a16="http://schemas.microsoft.com/office/drawing/2014/main" id="{C986790C-9D83-4AFD-9C6B-4FB411E07A9B}"/>
              </a:ext>
            </a:extLst>
          </p:cNvPr>
          <p:cNvSpPr txBox="1"/>
          <p:nvPr/>
        </p:nvSpPr>
        <p:spPr>
          <a:xfrm>
            <a:off x="11129318" y="75147"/>
            <a:ext cx="1021492" cy="461665"/>
          </a:xfrm>
          <a:prstGeom prst="rect">
            <a:avLst/>
          </a:prstGeom>
          <a:noFill/>
        </p:spPr>
        <p:txBody>
          <a:bodyPr wrap="square" rtlCol="0">
            <a:spAutoFit/>
          </a:bodyPr>
          <a:lstStyle/>
          <a:p>
            <a:r>
              <a:rPr lang="en-GB" sz="2400" dirty="0"/>
              <a:t>Step 3</a:t>
            </a:r>
          </a:p>
        </p:txBody>
      </p:sp>
      <p:sp>
        <p:nvSpPr>
          <p:cNvPr id="5" name="TextBox 4">
            <a:extLst>
              <a:ext uri="{FF2B5EF4-FFF2-40B4-BE49-F238E27FC236}">
                <a16:creationId xmlns:a16="http://schemas.microsoft.com/office/drawing/2014/main" id="{495A405E-76C4-4FC0-82FB-0B3B28CF3F99}"/>
              </a:ext>
            </a:extLst>
          </p:cNvPr>
          <p:cNvSpPr txBox="1"/>
          <p:nvPr/>
        </p:nvSpPr>
        <p:spPr>
          <a:xfrm>
            <a:off x="247133" y="724959"/>
            <a:ext cx="11565924" cy="430887"/>
          </a:xfrm>
          <a:prstGeom prst="rect">
            <a:avLst/>
          </a:prstGeom>
          <a:solidFill>
            <a:schemeClr val="accent5">
              <a:lumMod val="20000"/>
              <a:lumOff val="80000"/>
            </a:schemeClr>
          </a:solidFill>
          <a:ln>
            <a:solidFill>
              <a:schemeClr val="accent5">
                <a:lumMod val="20000"/>
                <a:lumOff val="80000"/>
              </a:schemeClr>
            </a:solidFill>
          </a:ln>
        </p:spPr>
        <p:txBody>
          <a:bodyPr wrap="square" rtlCol="0">
            <a:spAutoFit/>
          </a:bodyPr>
          <a:lstStyle/>
          <a:p>
            <a:r>
              <a:rPr lang="en-GB" sz="2200" dirty="0"/>
              <a:t>PURPOSE: To set up elements required and specific conditions to be satisfied</a:t>
            </a:r>
          </a:p>
        </p:txBody>
      </p:sp>
      <p:pic>
        <p:nvPicPr>
          <p:cNvPr id="10" name="Picture 9">
            <a:extLst>
              <a:ext uri="{FF2B5EF4-FFF2-40B4-BE49-F238E27FC236}">
                <a16:creationId xmlns:a16="http://schemas.microsoft.com/office/drawing/2014/main" id="{6C3A0790-AFF6-5A4C-9681-0663F92A9272}"/>
              </a:ext>
            </a:extLst>
          </p:cNvPr>
          <p:cNvPicPr>
            <a:picLocks noChangeAspect="1"/>
          </p:cNvPicPr>
          <p:nvPr/>
        </p:nvPicPr>
        <p:blipFill rotWithShape="1">
          <a:blip r:embed="rId3"/>
          <a:srcRect b="54422"/>
          <a:stretch/>
        </p:blipFill>
        <p:spPr>
          <a:xfrm>
            <a:off x="5393700" y="1820137"/>
            <a:ext cx="5988784" cy="2206927"/>
          </a:xfrm>
          <a:prstGeom prst="rect">
            <a:avLst/>
          </a:prstGeom>
        </p:spPr>
      </p:pic>
      <p:sp>
        <p:nvSpPr>
          <p:cNvPr id="6" name="TextBox 5">
            <a:extLst>
              <a:ext uri="{FF2B5EF4-FFF2-40B4-BE49-F238E27FC236}">
                <a16:creationId xmlns:a16="http://schemas.microsoft.com/office/drawing/2014/main" id="{E91259B1-FE31-9444-9EA3-DA5CA43201FC}"/>
              </a:ext>
            </a:extLst>
          </p:cNvPr>
          <p:cNvSpPr txBox="1"/>
          <p:nvPr/>
        </p:nvSpPr>
        <p:spPr>
          <a:xfrm>
            <a:off x="7547221" y="5144675"/>
            <a:ext cx="1681742" cy="369332"/>
          </a:xfrm>
          <a:prstGeom prst="rect">
            <a:avLst/>
          </a:prstGeom>
          <a:noFill/>
        </p:spPr>
        <p:txBody>
          <a:bodyPr wrap="none" rtlCol="0">
            <a:spAutoFit/>
          </a:bodyPr>
          <a:lstStyle/>
          <a:p>
            <a:r>
              <a:rPr lang="en-US" dirty="0" err="1"/>
              <a:t>Huys</a:t>
            </a:r>
            <a:r>
              <a:rPr lang="en-US" dirty="0"/>
              <a:t> et al. 2021</a:t>
            </a:r>
          </a:p>
        </p:txBody>
      </p:sp>
    </p:spTree>
    <p:extLst>
      <p:ext uri="{BB962C8B-B14F-4D97-AF65-F5344CB8AC3E}">
        <p14:creationId xmlns:p14="http://schemas.microsoft.com/office/powerpoint/2010/main" val="263712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18B44-DE91-45F0-9968-A37816612933}"/>
              </a:ext>
            </a:extLst>
          </p:cNvPr>
          <p:cNvSpPr>
            <a:spLocks noGrp="1"/>
          </p:cNvSpPr>
          <p:nvPr>
            <p:ph type="title"/>
          </p:nvPr>
        </p:nvSpPr>
        <p:spPr>
          <a:xfrm>
            <a:off x="495300" y="349006"/>
            <a:ext cx="11117580" cy="746983"/>
          </a:xfrm>
          <a:solidFill>
            <a:schemeClr val="accent5">
              <a:lumMod val="20000"/>
              <a:lumOff val="80000"/>
            </a:schemeClr>
          </a:solidFill>
        </p:spPr>
        <p:txBody>
          <a:bodyPr>
            <a:normAutofit/>
          </a:bodyPr>
          <a:lstStyle/>
          <a:p>
            <a:r>
              <a:rPr lang="en-GB" sz="3400" b="1" dirty="0"/>
              <a:t>Experimental design</a:t>
            </a:r>
          </a:p>
        </p:txBody>
      </p:sp>
      <p:sp>
        <p:nvSpPr>
          <p:cNvPr id="6" name="TextBox 5">
            <a:extLst>
              <a:ext uri="{FF2B5EF4-FFF2-40B4-BE49-F238E27FC236}">
                <a16:creationId xmlns:a16="http://schemas.microsoft.com/office/drawing/2014/main" id="{C33B98DE-CFF6-40F9-8AE2-09E1CCC211CC}"/>
              </a:ext>
            </a:extLst>
          </p:cNvPr>
          <p:cNvSpPr txBox="1"/>
          <p:nvPr/>
        </p:nvSpPr>
        <p:spPr>
          <a:xfrm>
            <a:off x="219950" y="1403505"/>
            <a:ext cx="11667250" cy="6186309"/>
          </a:xfrm>
          <a:prstGeom prst="rect">
            <a:avLst/>
          </a:prstGeom>
          <a:solidFill>
            <a:schemeClr val="accent6">
              <a:lumMod val="20000"/>
              <a:lumOff val="80000"/>
            </a:schemeClr>
          </a:solidFill>
          <a:ln>
            <a:solidFill>
              <a:schemeClr val="accent6">
                <a:lumMod val="20000"/>
                <a:lumOff val="80000"/>
              </a:schemeClr>
            </a:solidFill>
          </a:ln>
        </p:spPr>
        <p:txBody>
          <a:bodyPr wrap="square" rtlCol="0">
            <a:spAutoFit/>
          </a:bodyPr>
          <a:lstStyle/>
          <a:p>
            <a:r>
              <a:rPr lang="en-GB" sz="2400" i="1" dirty="0"/>
              <a:t>Example</a:t>
            </a:r>
          </a:p>
          <a:p>
            <a:endParaRPr lang="en-GB" sz="2400" dirty="0"/>
          </a:p>
          <a:p>
            <a:endParaRPr lang="en-GB" sz="2400" dirty="0"/>
          </a:p>
          <a:p>
            <a:endParaRPr lang="en-GB" sz="2400" dirty="0"/>
          </a:p>
          <a:p>
            <a:r>
              <a:rPr lang="en-GB" sz="2400" dirty="0"/>
              <a:t> </a:t>
            </a:r>
          </a:p>
          <a:p>
            <a:endParaRPr lang="en-GB" sz="2400" dirty="0"/>
          </a:p>
          <a:p>
            <a:endParaRPr lang="en-GB" sz="2400" dirty="0"/>
          </a:p>
          <a:p>
            <a:endParaRPr lang="en-GB" sz="2400" dirty="0"/>
          </a:p>
          <a:p>
            <a:endParaRPr lang="en-GB" sz="2400" dirty="0"/>
          </a:p>
          <a:p>
            <a:endParaRPr lang="en-GB" sz="2400" dirty="0"/>
          </a:p>
          <a:p>
            <a:endParaRPr lang="en-GB" sz="2400" dirty="0"/>
          </a:p>
          <a:p>
            <a:r>
              <a:rPr lang="en-GB" b="1" dirty="0"/>
              <a:t>The apple gathering task:</a:t>
            </a:r>
            <a:r>
              <a:rPr lang="en-GB" i="1" dirty="0"/>
              <a:t> an effort task in which participants decide to accept or reject offers within which different levels of reward are available for different levels of physical effort (grip force)</a:t>
            </a:r>
          </a:p>
          <a:p>
            <a:r>
              <a:rPr lang="en-GB" i="1" dirty="0"/>
              <a:t>The likelihood of accepting offers increases with reward on offer and decreases with increasing effort required</a:t>
            </a:r>
            <a:r>
              <a:rPr lang="en-GB" sz="2400" i="1" dirty="0"/>
              <a:t>.</a:t>
            </a:r>
            <a:endParaRPr lang="en-GB" sz="2400" dirty="0"/>
          </a:p>
          <a:p>
            <a:endParaRPr lang="en-GB" sz="2400" dirty="0"/>
          </a:p>
          <a:p>
            <a:endParaRPr lang="en-GB" sz="2400" dirty="0"/>
          </a:p>
          <a:p>
            <a:endParaRPr lang="en-GB" sz="2400" dirty="0"/>
          </a:p>
        </p:txBody>
      </p:sp>
      <p:pic>
        <p:nvPicPr>
          <p:cNvPr id="11" name="Picture 10" descr="A picture containing drawing&#10;&#10;Description automatically generated">
            <a:extLst>
              <a:ext uri="{FF2B5EF4-FFF2-40B4-BE49-F238E27FC236}">
                <a16:creationId xmlns:a16="http://schemas.microsoft.com/office/drawing/2014/main" id="{C9457A32-9985-264D-9B7A-F55BA52C52CA}"/>
              </a:ext>
            </a:extLst>
          </p:cNvPr>
          <p:cNvPicPr>
            <a:picLocks noChangeAspect="1"/>
          </p:cNvPicPr>
          <p:nvPr/>
        </p:nvPicPr>
        <p:blipFill rotWithShape="1">
          <a:blip r:embed="rId3"/>
          <a:srcRect b="-30"/>
          <a:stretch/>
        </p:blipFill>
        <p:spPr bwMode="auto">
          <a:xfrm>
            <a:off x="386443" y="2139904"/>
            <a:ext cx="6613293" cy="2921953"/>
          </a:xfrm>
          <a:prstGeom prst="rect">
            <a:avLst/>
          </a:prstGeom>
          <a:ln>
            <a:noFill/>
          </a:ln>
          <a:extLst>
            <a:ext uri="{53640926-AAD7-44D8-BBD7-CCE9431645EC}">
              <a14:shadowObscured xmlns:a14="http://schemas.microsoft.com/office/drawing/2010/main"/>
            </a:ext>
          </a:extLst>
        </p:spPr>
      </p:pic>
      <p:pic>
        <p:nvPicPr>
          <p:cNvPr id="13" name="Picture 12" descr="A picture containing toy&#10;&#10;Description automatically generated">
            <a:extLst>
              <a:ext uri="{FF2B5EF4-FFF2-40B4-BE49-F238E27FC236}">
                <a16:creationId xmlns:a16="http://schemas.microsoft.com/office/drawing/2014/main" id="{812C9301-775B-D14D-8686-38437B14C609}"/>
              </a:ext>
            </a:extLst>
          </p:cNvPr>
          <p:cNvPicPr>
            <a:picLocks noChangeAspect="1"/>
          </p:cNvPicPr>
          <p:nvPr/>
        </p:nvPicPr>
        <p:blipFill>
          <a:blip r:embed="rId4"/>
          <a:stretch>
            <a:fillRect/>
          </a:stretch>
        </p:blipFill>
        <p:spPr>
          <a:xfrm>
            <a:off x="7523843" y="1894114"/>
            <a:ext cx="3938765" cy="3390151"/>
          </a:xfrm>
          <a:prstGeom prst="rect">
            <a:avLst/>
          </a:prstGeom>
        </p:spPr>
      </p:pic>
    </p:spTree>
    <p:extLst>
      <p:ext uri="{BB962C8B-B14F-4D97-AF65-F5344CB8AC3E}">
        <p14:creationId xmlns:p14="http://schemas.microsoft.com/office/powerpoint/2010/main" val="1170970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E982D-3BEF-CD4A-86A9-8AC838CE73AF}"/>
              </a:ext>
            </a:extLst>
          </p:cNvPr>
          <p:cNvSpPr>
            <a:spLocks noGrp="1"/>
          </p:cNvSpPr>
          <p:nvPr>
            <p:ph type="title"/>
          </p:nvPr>
        </p:nvSpPr>
        <p:spPr>
          <a:xfrm>
            <a:off x="1062135" y="500061"/>
            <a:ext cx="2800739" cy="1325563"/>
          </a:xfrm>
        </p:spPr>
        <p:txBody>
          <a:bodyPr>
            <a:normAutofit/>
          </a:bodyPr>
          <a:lstStyle/>
          <a:p>
            <a:r>
              <a:rPr lang="en-US" dirty="0"/>
              <a:t>Standard</a:t>
            </a:r>
          </a:p>
        </p:txBody>
      </p:sp>
      <p:graphicFrame>
        <p:nvGraphicFramePr>
          <p:cNvPr id="7" name="Content Placeholder 2">
            <a:extLst>
              <a:ext uri="{FF2B5EF4-FFF2-40B4-BE49-F238E27FC236}">
                <a16:creationId xmlns:a16="http://schemas.microsoft.com/office/drawing/2014/main" id="{52D652DA-48F6-448D-BE1F-BF6D5627BDF0}"/>
              </a:ext>
            </a:extLst>
          </p:cNvPr>
          <p:cNvGraphicFramePr>
            <a:graphicFrameLocks noGrp="1"/>
          </p:cNvGraphicFramePr>
          <p:nvPr>
            <p:ph idx="1"/>
            <p:extLst>
              <p:ext uri="{D42A27DB-BD31-4B8C-83A1-F6EECF244321}">
                <p14:modId xmlns:p14="http://schemas.microsoft.com/office/powerpoint/2010/main" val="3534867519"/>
              </p:ext>
            </p:extLst>
          </p:nvPr>
        </p:nvGraphicFramePr>
        <p:xfrm>
          <a:off x="6736702" y="1825624"/>
          <a:ext cx="4617098"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325A318F-382F-F446-8E65-81CCFDE316DC}"/>
              </a:ext>
            </a:extLst>
          </p:cNvPr>
          <p:cNvSpPr txBox="1">
            <a:spLocks/>
          </p:cNvSpPr>
          <p:nvPr/>
        </p:nvSpPr>
        <p:spPr>
          <a:xfrm>
            <a:off x="7236667" y="500062"/>
            <a:ext cx="36171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Computational</a:t>
            </a:r>
          </a:p>
        </p:txBody>
      </p:sp>
      <p:graphicFrame>
        <p:nvGraphicFramePr>
          <p:cNvPr id="8" name="Content Placeholder 2">
            <a:extLst>
              <a:ext uri="{FF2B5EF4-FFF2-40B4-BE49-F238E27FC236}">
                <a16:creationId xmlns:a16="http://schemas.microsoft.com/office/drawing/2014/main" id="{825C3C76-6E6B-3D47-AB72-E6634A806703}"/>
              </a:ext>
            </a:extLst>
          </p:cNvPr>
          <p:cNvGraphicFramePr>
            <a:graphicFrameLocks/>
          </p:cNvGraphicFramePr>
          <p:nvPr>
            <p:extLst>
              <p:ext uri="{D42A27DB-BD31-4B8C-83A1-F6EECF244321}">
                <p14:modId xmlns:p14="http://schemas.microsoft.com/office/powerpoint/2010/main" val="2753212819"/>
              </p:ext>
            </p:extLst>
          </p:nvPr>
        </p:nvGraphicFramePr>
        <p:xfrm>
          <a:off x="432708" y="1438453"/>
          <a:ext cx="4617098"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08073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9C1D03D-879F-3245-965B-053E7552BCA8}"/>
              </a:ext>
            </a:extLst>
          </p:cNvPr>
          <p:cNvGraphicFramePr/>
          <p:nvPr>
            <p:extLst>
              <p:ext uri="{D42A27DB-BD31-4B8C-83A1-F6EECF244321}">
                <p14:modId xmlns:p14="http://schemas.microsoft.com/office/powerpoint/2010/main" val="1998652550"/>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1D665A64-BB94-DB4F-BE21-E4875F9F23A3}"/>
              </a:ext>
            </a:extLst>
          </p:cNvPr>
          <p:cNvSpPr txBox="1"/>
          <p:nvPr/>
        </p:nvSpPr>
        <p:spPr>
          <a:xfrm>
            <a:off x="8242093" y="5274964"/>
            <a:ext cx="3949907" cy="1200329"/>
          </a:xfrm>
          <a:prstGeom prst="rect">
            <a:avLst/>
          </a:prstGeom>
          <a:noFill/>
        </p:spPr>
        <p:txBody>
          <a:bodyPr wrap="square">
            <a:spAutoFit/>
          </a:bodyPr>
          <a:lstStyle/>
          <a:p>
            <a:pPr lvl="1"/>
            <a:r>
              <a:rPr lang="en-GB" b="1" i="1" dirty="0"/>
              <a:t>“</a:t>
            </a:r>
            <a:r>
              <a:rPr lang="en-GB" sz="1800" i="1" dirty="0"/>
              <a:t>Everything should be made as simple as possible – but no simpler!”</a:t>
            </a:r>
          </a:p>
          <a:p>
            <a:pPr lvl="1"/>
            <a:r>
              <a:rPr lang="en-GB" sz="1800" i="1" dirty="0"/>
              <a:t>-Einstein</a:t>
            </a:r>
          </a:p>
        </p:txBody>
      </p:sp>
    </p:spTree>
    <p:extLst>
      <p:ext uri="{BB962C8B-B14F-4D97-AF65-F5344CB8AC3E}">
        <p14:creationId xmlns:p14="http://schemas.microsoft.com/office/powerpoint/2010/main" val="3394321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96F46D-16D4-49E9-A701-9DBFE531CEC9}"/>
              </a:ext>
            </a:extLst>
          </p:cNvPr>
          <p:cNvSpPr>
            <a:spLocks noGrp="1"/>
          </p:cNvSpPr>
          <p:nvPr>
            <p:ph idx="1"/>
          </p:nvPr>
        </p:nvSpPr>
        <p:spPr>
          <a:xfrm>
            <a:off x="205946" y="1420334"/>
            <a:ext cx="11598360" cy="1021301"/>
          </a:xfrm>
        </p:spPr>
        <p:txBody>
          <a:bodyPr>
            <a:normAutofit/>
          </a:bodyPr>
          <a:lstStyle/>
          <a:p>
            <a:pPr marL="0" indent="0">
              <a:buNone/>
            </a:pPr>
            <a:r>
              <a:rPr lang="en-GB" sz="2400" dirty="0"/>
              <a:t>Map out intuitions and proposals about mechanisms and variables into </a:t>
            </a:r>
            <a:r>
              <a:rPr lang="en-GB" sz="2400" b="1" dirty="0"/>
              <a:t>precise mathematical language </a:t>
            </a:r>
          </a:p>
        </p:txBody>
      </p:sp>
      <p:sp>
        <p:nvSpPr>
          <p:cNvPr id="4" name="TextBox 3">
            <a:extLst>
              <a:ext uri="{FF2B5EF4-FFF2-40B4-BE49-F238E27FC236}">
                <a16:creationId xmlns:a16="http://schemas.microsoft.com/office/drawing/2014/main" id="{C986790C-9D83-4AFD-9C6B-4FB411E07A9B}"/>
              </a:ext>
            </a:extLst>
          </p:cNvPr>
          <p:cNvSpPr txBox="1"/>
          <p:nvPr/>
        </p:nvSpPr>
        <p:spPr>
          <a:xfrm>
            <a:off x="10981691" y="46096"/>
            <a:ext cx="1021492" cy="461665"/>
          </a:xfrm>
          <a:prstGeom prst="rect">
            <a:avLst/>
          </a:prstGeom>
          <a:noFill/>
        </p:spPr>
        <p:txBody>
          <a:bodyPr wrap="square" rtlCol="0">
            <a:spAutoFit/>
          </a:bodyPr>
          <a:lstStyle/>
          <a:p>
            <a:r>
              <a:rPr lang="en-GB" sz="2400" dirty="0"/>
              <a:t>Step 4</a:t>
            </a:r>
          </a:p>
        </p:txBody>
      </p:sp>
      <p:sp>
        <p:nvSpPr>
          <p:cNvPr id="5" name="TextBox 4">
            <a:extLst>
              <a:ext uri="{FF2B5EF4-FFF2-40B4-BE49-F238E27FC236}">
                <a16:creationId xmlns:a16="http://schemas.microsoft.com/office/drawing/2014/main" id="{495A405E-76C4-4FC0-82FB-0B3B28CF3F99}"/>
              </a:ext>
            </a:extLst>
          </p:cNvPr>
          <p:cNvSpPr txBox="1"/>
          <p:nvPr/>
        </p:nvSpPr>
        <p:spPr>
          <a:xfrm>
            <a:off x="205946" y="964048"/>
            <a:ext cx="11565924" cy="430887"/>
          </a:xfrm>
          <a:prstGeom prst="rect">
            <a:avLst/>
          </a:prstGeom>
          <a:solidFill>
            <a:schemeClr val="accent5">
              <a:lumMod val="20000"/>
              <a:lumOff val="80000"/>
            </a:schemeClr>
          </a:solidFill>
        </p:spPr>
        <p:txBody>
          <a:bodyPr wrap="square" rtlCol="0">
            <a:spAutoFit/>
          </a:bodyPr>
          <a:lstStyle/>
          <a:p>
            <a:r>
              <a:rPr lang="en-GB" sz="2200" dirty="0"/>
              <a:t>PURPOSE: Mathematical quantification of verbal hypothesis</a:t>
            </a:r>
          </a:p>
        </p:txBody>
      </p:sp>
      <p:sp>
        <p:nvSpPr>
          <p:cNvPr id="9" name="Title 1">
            <a:extLst>
              <a:ext uri="{FF2B5EF4-FFF2-40B4-BE49-F238E27FC236}">
                <a16:creationId xmlns:a16="http://schemas.microsoft.com/office/drawing/2014/main" id="{A262C133-1797-47CD-B6C8-599AB4C686F5}"/>
              </a:ext>
            </a:extLst>
          </p:cNvPr>
          <p:cNvSpPr txBox="1">
            <a:spLocks/>
          </p:cNvSpPr>
          <p:nvPr/>
        </p:nvSpPr>
        <p:spPr>
          <a:xfrm>
            <a:off x="370704" y="51475"/>
            <a:ext cx="5684108" cy="9125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400" b="1" dirty="0"/>
              <a:t>Step 4 – Model specification</a:t>
            </a:r>
          </a:p>
        </p:txBody>
      </p:sp>
      <p:grpSp>
        <p:nvGrpSpPr>
          <p:cNvPr id="27" name="Group 26">
            <a:extLst>
              <a:ext uri="{FF2B5EF4-FFF2-40B4-BE49-F238E27FC236}">
                <a16:creationId xmlns:a16="http://schemas.microsoft.com/office/drawing/2014/main" id="{0CC54417-3515-3641-84DC-1DA467FFC49B}"/>
              </a:ext>
            </a:extLst>
          </p:cNvPr>
          <p:cNvGrpSpPr/>
          <p:nvPr/>
        </p:nvGrpSpPr>
        <p:grpSpPr>
          <a:xfrm>
            <a:off x="144235" y="1851222"/>
            <a:ext cx="10131880" cy="4978400"/>
            <a:chOff x="144235" y="1851222"/>
            <a:chExt cx="10131880" cy="4978400"/>
          </a:xfrm>
        </p:grpSpPr>
        <p:pic>
          <p:nvPicPr>
            <p:cNvPr id="6" name="Picture 5">
              <a:extLst>
                <a:ext uri="{FF2B5EF4-FFF2-40B4-BE49-F238E27FC236}">
                  <a16:creationId xmlns:a16="http://schemas.microsoft.com/office/drawing/2014/main" id="{4B552D24-066F-F143-86F9-D06FE877441D}"/>
                </a:ext>
              </a:extLst>
            </p:cNvPr>
            <p:cNvPicPr>
              <a:picLocks noChangeAspect="1"/>
            </p:cNvPicPr>
            <p:nvPr/>
          </p:nvPicPr>
          <p:blipFill>
            <a:blip r:embed="rId3"/>
            <a:stretch>
              <a:fillRect/>
            </a:stretch>
          </p:blipFill>
          <p:spPr>
            <a:xfrm>
              <a:off x="3929742" y="1851222"/>
              <a:ext cx="3962400" cy="4978400"/>
            </a:xfrm>
            <a:prstGeom prst="rect">
              <a:avLst/>
            </a:prstGeom>
          </p:spPr>
        </p:pic>
        <p:cxnSp>
          <p:nvCxnSpPr>
            <p:cNvPr id="15" name="Straight Arrow Connector 14">
              <a:extLst>
                <a:ext uri="{FF2B5EF4-FFF2-40B4-BE49-F238E27FC236}">
                  <a16:creationId xmlns:a16="http://schemas.microsoft.com/office/drawing/2014/main" id="{DF1DA885-696C-6440-91DE-00F5B0F74456}"/>
                </a:ext>
              </a:extLst>
            </p:cNvPr>
            <p:cNvCxnSpPr/>
            <p:nvPr/>
          </p:nvCxnSpPr>
          <p:spPr>
            <a:xfrm flipH="1">
              <a:off x="6760029" y="4702629"/>
              <a:ext cx="108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B8D93602-0A92-FE4F-91C9-6355C7CF5033}"/>
                </a:ext>
              </a:extLst>
            </p:cNvPr>
            <p:cNvPicPr>
              <a:picLocks noChangeAspect="1"/>
            </p:cNvPicPr>
            <p:nvPr/>
          </p:nvPicPr>
          <p:blipFill>
            <a:blip r:embed="rId4"/>
            <a:stretch>
              <a:fillRect/>
            </a:stretch>
          </p:blipFill>
          <p:spPr>
            <a:xfrm>
              <a:off x="8001001" y="4528457"/>
              <a:ext cx="2275114" cy="348343"/>
            </a:xfrm>
            <a:prstGeom prst="rect">
              <a:avLst/>
            </a:prstGeom>
          </p:spPr>
        </p:pic>
        <p:grpSp>
          <p:nvGrpSpPr>
            <p:cNvPr id="19" name="Group 18">
              <a:extLst>
                <a:ext uri="{FF2B5EF4-FFF2-40B4-BE49-F238E27FC236}">
                  <a16:creationId xmlns:a16="http://schemas.microsoft.com/office/drawing/2014/main" id="{BDF0F102-556C-9C4D-B0EC-8EFE0FFB7C9A}"/>
                </a:ext>
              </a:extLst>
            </p:cNvPr>
            <p:cNvGrpSpPr/>
            <p:nvPr/>
          </p:nvGrpSpPr>
          <p:grpSpPr>
            <a:xfrm>
              <a:off x="144235" y="4834647"/>
              <a:ext cx="3785507" cy="709240"/>
              <a:chOff x="144235" y="4834647"/>
              <a:chExt cx="3785507" cy="709240"/>
            </a:xfrm>
          </p:grpSpPr>
          <p:pic>
            <p:nvPicPr>
              <p:cNvPr id="7" name="Picture 6">
                <a:extLst>
                  <a:ext uri="{FF2B5EF4-FFF2-40B4-BE49-F238E27FC236}">
                    <a16:creationId xmlns:a16="http://schemas.microsoft.com/office/drawing/2014/main" id="{D49AF385-27C5-E24E-8145-4F008F0E744E}"/>
                  </a:ext>
                </a:extLst>
              </p:cNvPr>
              <p:cNvPicPr>
                <a:picLocks noChangeAspect="1"/>
              </p:cNvPicPr>
              <p:nvPr/>
            </p:nvPicPr>
            <p:blipFill>
              <a:blip r:embed="rId5"/>
              <a:stretch>
                <a:fillRect/>
              </a:stretch>
            </p:blipFill>
            <p:spPr>
              <a:xfrm>
                <a:off x="144235" y="5192850"/>
                <a:ext cx="3785507" cy="351037"/>
              </a:xfrm>
              <a:prstGeom prst="rect">
                <a:avLst/>
              </a:prstGeom>
            </p:spPr>
          </p:pic>
          <p:sp>
            <p:nvSpPr>
              <p:cNvPr id="17" name="TextBox 16">
                <a:extLst>
                  <a:ext uri="{FF2B5EF4-FFF2-40B4-BE49-F238E27FC236}">
                    <a16:creationId xmlns:a16="http://schemas.microsoft.com/office/drawing/2014/main" id="{9BFE1994-4770-3546-8A8F-756B463427B7}"/>
                  </a:ext>
                </a:extLst>
              </p:cNvPr>
              <p:cNvSpPr txBox="1"/>
              <p:nvPr/>
            </p:nvSpPr>
            <p:spPr>
              <a:xfrm>
                <a:off x="959370" y="4834647"/>
                <a:ext cx="1804340" cy="369332"/>
              </a:xfrm>
              <a:prstGeom prst="rect">
                <a:avLst/>
              </a:prstGeom>
              <a:noFill/>
            </p:spPr>
            <p:txBody>
              <a:bodyPr wrap="none" rtlCol="0">
                <a:spAutoFit/>
              </a:bodyPr>
              <a:lstStyle/>
              <a:p>
                <a:r>
                  <a:rPr lang="en-US" dirty="0">
                    <a:latin typeface="Avenir Book" panose="02000503020000020003" pitchFamily="2" charset="0"/>
                  </a:rPr>
                  <a:t>Effort sensitivity</a:t>
                </a:r>
              </a:p>
            </p:txBody>
          </p:sp>
        </p:grpSp>
        <p:grpSp>
          <p:nvGrpSpPr>
            <p:cNvPr id="20" name="Group 19">
              <a:extLst>
                <a:ext uri="{FF2B5EF4-FFF2-40B4-BE49-F238E27FC236}">
                  <a16:creationId xmlns:a16="http://schemas.microsoft.com/office/drawing/2014/main" id="{95260629-59B5-4243-9DA2-D510439482E1}"/>
                </a:ext>
              </a:extLst>
            </p:cNvPr>
            <p:cNvGrpSpPr/>
            <p:nvPr/>
          </p:nvGrpSpPr>
          <p:grpSpPr>
            <a:xfrm>
              <a:off x="8001001" y="4876800"/>
              <a:ext cx="2275114" cy="631085"/>
              <a:chOff x="8001001" y="4876800"/>
              <a:chExt cx="2275114" cy="631085"/>
            </a:xfrm>
          </p:grpSpPr>
          <p:pic>
            <p:nvPicPr>
              <p:cNvPr id="10" name="Picture 9">
                <a:extLst>
                  <a:ext uri="{FF2B5EF4-FFF2-40B4-BE49-F238E27FC236}">
                    <a16:creationId xmlns:a16="http://schemas.microsoft.com/office/drawing/2014/main" id="{65AAE7C1-2125-4C4A-A991-289D36FF7825}"/>
                  </a:ext>
                </a:extLst>
              </p:cNvPr>
              <p:cNvPicPr>
                <a:picLocks noChangeAspect="1"/>
              </p:cNvPicPr>
              <p:nvPr/>
            </p:nvPicPr>
            <p:blipFill rotWithShape="1">
              <a:blip r:embed="rId6"/>
              <a:srcRect b="218"/>
              <a:stretch/>
            </p:blipFill>
            <p:spPr>
              <a:xfrm>
                <a:off x="8001001" y="5228851"/>
                <a:ext cx="2275114" cy="279034"/>
              </a:xfrm>
              <a:prstGeom prst="rect">
                <a:avLst/>
              </a:prstGeom>
            </p:spPr>
          </p:pic>
          <p:sp>
            <p:nvSpPr>
              <p:cNvPr id="18" name="TextBox 17">
                <a:extLst>
                  <a:ext uri="{FF2B5EF4-FFF2-40B4-BE49-F238E27FC236}">
                    <a16:creationId xmlns:a16="http://schemas.microsoft.com/office/drawing/2014/main" id="{338F79D1-A6C4-0941-B2DF-D519AAEC51A3}"/>
                  </a:ext>
                </a:extLst>
              </p:cNvPr>
              <p:cNvSpPr txBox="1"/>
              <p:nvPr/>
            </p:nvSpPr>
            <p:spPr>
              <a:xfrm>
                <a:off x="8065825" y="4876800"/>
                <a:ext cx="2009524" cy="369332"/>
              </a:xfrm>
              <a:prstGeom prst="rect">
                <a:avLst/>
              </a:prstGeom>
              <a:noFill/>
            </p:spPr>
            <p:txBody>
              <a:bodyPr wrap="none" rtlCol="0">
                <a:spAutoFit/>
              </a:bodyPr>
              <a:lstStyle/>
              <a:p>
                <a:r>
                  <a:rPr lang="en-US" dirty="0">
                    <a:latin typeface="Avenir Book" panose="02000503020000020003" pitchFamily="2" charset="0"/>
                  </a:rPr>
                  <a:t>Reward sensitivity</a:t>
                </a:r>
              </a:p>
            </p:txBody>
          </p:sp>
        </p:grpSp>
        <p:sp>
          <p:nvSpPr>
            <p:cNvPr id="23" name="TextBox 22">
              <a:extLst>
                <a:ext uri="{FF2B5EF4-FFF2-40B4-BE49-F238E27FC236}">
                  <a16:creationId xmlns:a16="http://schemas.microsoft.com/office/drawing/2014/main" id="{521B3904-5B0B-0240-8985-B5F928D61093}"/>
                </a:ext>
              </a:extLst>
            </p:cNvPr>
            <p:cNvSpPr txBox="1"/>
            <p:nvPr/>
          </p:nvSpPr>
          <p:spPr>
            <a:xfrm>
              <a:off x="1008124" y="2112604"/>
              <a:ext cx="1680268" cy="369332"/>
            </a:xfrm>
            <a:prstGeom prst="rect">
              <a:avLst/>
            </a:prstGeom>
            <a:noFill/>
          </p:spPr>
          <p:txBody>
            <a:bodyPr wrap="none" rtlCol="0">
              <a:spAutoFit/>
            </a:bodyPr>
            <a:lstStyle/>
            <a:p>
              <a:r>
                <a:rPr lang="en-US" dirty="0">
                  <a:latin typeface="Avenir Book" panose="02000503020000020003" pitchFamily="2" charset="0"/>
                </a:rPr>
                <a:t>Decision noise</a:t>
              </a:r>
            </a:p>
          </p:txBody>
        </p:sp>
        <p:grpSp>
          <p:nvGrpSpPr>
            <p:cNvPr id="25" name="Group 24">
              <a:extLst>
                <a:ext uri="{FF2B5EF4-FFF2-40B4-BE49-F238E27FC236}">
                  <a16:creationId xmlns:a16="http://schemas.microsoft.com/office/drawing/2014/main" id="{2FEBA427-FDD7-F246-B8AA-F8F44DB39DD0}"/>
                </a:ext>
              </a:extLst>
            </p:cNvPr>
            <p:cNvGrpSpPr/>
            <p:nvPr/>
          </p:nvGrpSpPr>
          <p:grpSpPr>
            <a:xfrm>
              <a:off x="259041" y="3202800"/>
              <a:ext cx="3385355" cy="619201"/>
              <a:chOff x="259041" y="3202800"/>
              <a:chExt cx="3385355" cy="619201"/>
            </a:xfrm>
          </p:grpSpPr>
          <p:sp>
            <p:nvSpPr>
              <p:cNvPr id="22" name="TextBox 21">
                <a:extLst>
                  <a:ext uri="{FF2B5EF4-FFF2-40B4-BE49-F238E27FC236}">
                    <a16:creationId xmlns:a16="http://schemas.microsoft.com/office/drawing/2014/main" id="{AAABD18F-1B45-A64E-89FF-521AE0ECB703}"/>
                  </a:ext>
                </a:extLst>
              </p:cNvPr>
              <p:cNvSpPr txBox="1"/>
              <p:nvPr/>
            </p:nvSpPr>
            <p:spPr>
              <a:xfrm>
                <a:off x="1008124" y="3202800"/>
                <a:ext cx="1390124" cy="369332"/>
              </a:xfrm>
              <a:prstGeom prst="rect">
                <a:avLst/>
              </a:prstGeom>
              <a:noFill/>
            </p:spPr>
            <p:txBody>
              <a:bodyPr wrap="none" rtlCol="0">
                <a:spAutoFit/>
              </a:bodyPr>
              <a:lstStyle/>
              <a:p>
                <a:r>
                  <a:rPr lang="en-US" dirty="0">
                    <a:latin typeface="Avenir Book" panose="02000503020000020003" pitchFamily="2" charset="0"/>
                  </a:rPr>
                  <a:t>Accept bias</a:t>
                </a:r>
              </a:p>
            </p:txBody>
          </p:sp>
          <p:pic>
            <p:nvPicPr>
              <p:cNvPr id="24" name="Picture 23">
                <a:extLst>
                  <a:ext uri="{FF2B5EF4-FFF2-40B4-BE49-F238E27FC236}">
                    <a16:creationId xmlns:a16="http://schemas.microsoft.com/office/drawing/2014/main" id="{FC89923A-1EDD-1640-8388-FA5469A831AA}"/>
                  </a:ext>
                </a:extLst>
              </p:cNvPr>
              <p:cNvPicPr>
                <a:picLocks noChangeAspect="1"/>
              </p:cNvPicPr>
              <p:nvPr/>
            </p:nvPicPr>
            <p:blipFill>
              <a:blip r:embed="rId7"/>
              <a:stretch>
                <a:fillRect/>
              </a:stretch>
            </p:blipFill>
            <p:spPr>
              <a:xfrm>
                <a:off x="259041" y="3482333"/>
                <a:ext cx="3385355" cy="339668"/>
              </a:xfrm>
              <a:prstGeom prst="rect">
                <a:avLst/>
              </a:prstGeom>
            </p:spPr>
          </p:pic>
        </p:grpSp>
        <p:pic>
          <p:nvPicPr>
            <p:cNvPr id="26" name="Picture 25">
              <a:extLst>
                <a:ext uri="{FF2B5EF4-FFF2-40B4-BE49-F238E27FC236}">
                  <a16:creationId xmlns:a16="http://schemas.microsoft.com/office/drawing/2014/main" id="{7C156110-E385-744B-B561-5C0E25BE9E65}"/>
                </a:ext>
              </a:extLst>
            </p:cNvPr>
            <p:cNvPicPr>
              <a:picLocks noChangeAspect="1"/>
            </p:cNvPicPr>
            <p:nvPr/>
          </p:nvPicPr>
          <p:blipFill>
            <a:blip r:embed="rId8"/>
            <a:stretch>
              <a:fillRect/>
            </a:stretch>
          </p:blipFill>
          <p:spPr>
            <a:xfrm>
              <a:off x="144235" y="2385603"/>
              <a:ext cx="4089727" cy="393605"/>
            </a:xfrm>
            <a:prstGeom prst="rect">
              <a:avLst/>
            </a:prstGeom>
          </p:spPr>
        </p:pic>
      </p:grpSp>
    </p:spTree>
    <p:extLst>
      <p:ext uri="{BB962C8B-B14F-4D97-AF65-F5344CB8AC3E}">
        <p14:creationId xmlns:p14="http://schemas.microsoft.com/office/powerpoint/2010/main" val="201555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C95D3A7-2B5B-2B4D-913B-4A5907BCF868}"/>
              </a:ext>
            </a:extLst>
          </p:cNvPr>
          <p:cNvGrpSpPr/>
          <p:nvPr/>
        </p:nvGrpSpPr>
        <p:grpSpPr>
          <a:xfrm>
            <a:off x="0" y="1879600"/>
            <a:ext cx="10131880" cy="4978400"/>
            <a:chOff x="144235" y="1851222"/>
            <a:chExt cx="10131880" cy="4978400"/>
          </a:xfrm>
        </p:grpSpPr>
        <p:pic>
          <p:nvPicPr>
            <p:cNvPr id="4" name="Picture 3">
              <a:extLst>
                <a:ext uri="{FF2B5EF4-FFF2-40B4-BE49-F238E27FC236}">
                  <a16:creationId xmlns:a16="http://schemas.microsoft.com/office/drawing/2014/main" id="{C9CCC14F-9171-9C4E-AA1F-3ECF4A64B788}"/>
                </a:ext>
              </a:extLst>
            </p:cNvPr>
            <p:cNvPicPr>
              <a:picLocks noChangeAspect="1"/>
            </p:cNvPicPr>
            <p:nvPr/>
          </p:nvPicPr>
          <p:blipFill>
            <a:blip r:embed="rId3"/>
            <a:stretch>
              <a:fillRect/>
            </a:stretch>
          </p:blipFill>
          <p:spPr>
            <a:xfrm>
              <a:off x="3929742" y="1851222"/>
              <a:ext cx="3962400" cy="4978400"/>
            </a:xfrm>
            <a:prstGeom prst="rect">
              <a:avLst/>
            </a:prstGeom>
          </p:spPr>
        </p:pic>
        <p:cxnSp>
          <p:nvCxnSpPr>
            <p:cNvPr id="5" name="Straight Arrow Connector 4">
              <a:extLst>
                <a:ext uri="{FF2B5EF4-FFF2-40B4-BE49-F238E27FC236}">
                  <a16:creationId xmlns:a16="http://schemas.microsoft.com/office/drawing/2014/main" id="{C3C56BDB-37AF-DF42-BF1F-A8F64C64B11A}"/>
                </a:ext>
              </a:extLst>
            </p:cNvPr>
            <p:cNvCxnSpPr/>
            <p:nvPr/>
          </p:nvCxnSpPr>
          <p:spPr>
            <a:xfrm flipH="1">
              <a:off x="6760029" y="4702629"/>
              <a:ext cx="108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CA406D4-0C22-D047-8B1A-4774BF8A8816}"/>
                </a:ext>
              </a:extLst>
            </p:cNvPr>
            <p:cNvPicPr>
              <a:picLocks noChangeAspect="1"/>
            </p:cNvPicPr>
            <p:nvPr/>
          </p:nvPicPr>
          <p:blipFill>
            <a:blip r:embed="rId4"/>
            <a:stretch>
              <a:fillRect/>
            </a:stretch>
          </p:blipFill>
          <p:spPr>
            <a:xfrm>
              <a:off x="8001001" y="4528457"/>
              <a:ext cx="2275114" cy="348343"/>
            </a:xfrm>
            <a:prstGeom prst="rect">
              <a:avLst/>
            </a:prstGeom>
          </p:spPr>
        </p:pic>
        <p:grpSp>
          <p:nvGrpSpPr>
            <p:cNvPr id="7" name="Group 6">
              <a:extLst>
                <a:ext uri="{FF2B5EF4-FFF2-40B4-BE49-F238E27FC236}">
                  <a16:creationId xmlns:a16="http://schemas.microsoft.com/office/drawing/2014/main" id="{61C713C9-7D78-2048-9FB7-44BFD97B1F85}"/>
                </a:ext>
              </a:extLst>
            </p:cNvPr>
            <p:cNvGrpSpPr/>
            <p:nvPr/>
          </p:nvGrpSpPr>
          <p:grpSpPr>
            <a:xfrm>
              <a:off x="144235" y="4834647"/>
              <a:ext cx="3785507" cy="709240"/>
              <a:chOff x="144235" y="4834647"/>
              <a:chExt cx="3785507" cy="709240"/>
            </a:xfrm>
          </p:grpSpPr>
          <p:pic>
            <p:nvPicPr>
              <p:cNvPr id="16" name="Picture 15">
                <a:extLst>
                  <a:ext uri="{FF2B5EF4-FFF2-40B4-BE49-F238E27FC236}">
                    <a16:creationId xmlns:a16="http://schemas.microsoft.com/office/drawing/2014/main" id="{C68F3A26-9675-954C-B681-A077F38637FF}"/>
                  </a:ext>
                </a:extLst>
              </p:cNvPr>
              <p:cNvPicPr>
                <a:picLocks noChangeAspect="1"/>
              </p:cNvPicPr>
              <p:nvPr/>
            </p:nvPicPr>
            <p:blipFill>
              <a:blip r:embed="rId5"/>
              <a:stretch>
                <a:fillRect/>
              </a:stretch>
            </p:blipFill>
            <p:spPr>
              <a:xfrm>
                <a:off x="144235" y="5192850"/>
                <a:ext cx="3785507" cy="351037"/>
              </a:xfrm>
              <a:prstGeom prst="rect">
                <a:avLst/>
              </a:prstGeom>
            </p:spPr>
          </p:pic>
          <p:sp>
            <p:nvSpPr>
              <p:cNvPr id="17" name="TextBox 16">
                <a:extLst>
                  <a:ext uri="{FF2B5EF4-FFF2-40B4-BE49-F238E27FC236}">
                    <a16:creationId xmlns:a16="http://schemas.microsoft.com/office/drawing/2014/main" id="{6172908E-CF4F-9C43-ABBE-508AA8415FCE}"/>
                  </a:ext>
                </a:extLst>
              </p:cNvPr>
              <p:cNvSpPr txBox="1"/>
              <p:nvPr/>
            </p:nvSpPr>
            <p:spPr>
              <a:xfrm>
                <a:off x="959370" y="4834647"/>
                <a:ext cx="1804340" cy="369332"/>
              </a:xfrm>
              <a:prstGeom prst="rect">
                <a:avLst/>
              </a:prstGeom>
              <a:noFill/>
            </p:spPr>
            <p:txBody>
              <a:bodyPr wrap="none" rtlCol="0">
                <a:spAutoFit/>
              </a:bodyPr>
              <a:lstStyle/>
              <a:p>
                <a:r>
                  <a:rPr lang="en-US" dirty="0">
                    <a:latin typeface="Avenir Book" panose="02000503020000020003" pitchFamily="2" charset="0"/>
                  </a:rPr>
                  <a:t>Effort sensitivity</a:t>
                </a:r>
              </a:p>
            </p:txBody>
          </p:sp>
        </p:grpSp>
        <p:grpSp>
          <p:nvGrpSpPr>
            <p:cNvPr id="8" name="Group 7">
              <a:extLst>
                <a:ext uri="{FF2B5EF4-FFF2-40B4-BE49-F238E27FC236}">
                  <a16:creationId xmlns:a16="http://schemas.microsoft.com/office/drawing/2014/main" id="{F425D3C3-BDD3-2047-803C-B153695CE855}"/>
                </a:ext>
              </a:extLst>
            </p:cNvPr>
            <p:cNvGrpSpPr/>
            <p:nvPr/>
          </p:nvGrpSpPr>
          <p:grpSpPr>
            <a:xfrm>
              <a:off x="8001001" y="4876800"/>
              <a:ext cx="2275114" cy="631085"/>
              <a:chOff x="8001001" y="4876800"/>
              <a:chExt cx="2275114" cy="631085"/>
            </a:xfrm>
          </p:grpSpPr>
          <p:pic>
            <p:nvPicPr>
              <p:cNvPr id="14" name="Picture 13">
                <a:extLst>
                  <a:ext uri="{FF2B5EF4-FFF2-40B4-BE49-F238E27FC236}">
                    <a16:creationId xmlns:a16="http://schemas.microsoft.com/office/drawing/2014/main" id="{D2B7CCDF-2828-DC4C-BD2F-3EAB46DC0757}"/>
                  </a:ext>
                </a:extLst>
              </p:cNvPr>
              <p:cNvPicPr>
                <a:picLocks noChangeAspect="1"/>
              </p:cNvPicPr>
              <p:nvPr/>
            </p:nvPicPr>
            <p:blipFill rotWithShape="1">
              <a:blip r:embed="rId6"/>
              <a:srcRect b="218"/>
              <a:stretch/>
            </p:blipFill>
            <p:spPr>
              <a:xfrm>
                <a:off x="8001001" y="5228851"/>
                <a:ext cx="2275114" cy="279034"/>
              </a:xfrm>
              <a:prstGeom prst="rect">
                <a:avLst/>
              </a:prstGeom>
            </p:spPr>
          </p:pic>
          <p:sp>
            <p:nvSpPr>
              <p:cNvPr id="15" name="TextBox 14">
                <a:extLst>
                  <a:ext uri="{FF2B5EF4-FFF2-40B4-BE49-F238E27FC236}">
                    <a16:creationId xmlns:a16="http://schemas.microsoft.com/office/drawing/2014/main" id="{E7982192-2EC6-B340-A166-6396F671018E}"/>
                  </a:ext>
                </a:extLst>
              </p:cNvPr>
              <p:cNvSpPr txBox="1"/>
              <p:nvPr/>
            </p:nvSpPr>
            <p:spPr>
              <a:xfrm>
                <a:off x="8065825" y="4876800"/>
                <a:ext cx="2009524" cy="369332"/>
              </a:xfrm>
              <a:prstGeom prst="rect">
                <a:avLst/>
              </a:prstGeom>
              <a:noFill/>
            </p:spPr>
            <p:txBody>
              <a:bodyPr wrap="none" rtlCol="0">
                <a:spAutoFit/>
              </a:bodyPr>
              <a:lstStyle/>
              <a:p>
                <a:r>
                  <a:rPr lang="en-US" dirty="0">
                    <a:latin typeface="Avenir Book" panose="02000503020000020003" pitchFamily="2" charset="0"/>
                  </a:rPr>
                  <a:t>Reward sensitivity</a:t>
                </a:r>
              </a:p>
            </p:txBody>
          </p:sp>
        </p:grpSp>
        <p:sp>
          <p:nvSpPr>
            <p:cNvPr id="9" name="TextBox 8">
              <a:extLst>
                <a:ext uri="{FF2B5EF4-FFF2-40B4-BE49-F238E27FC236}">
                  <a16:creationId xmlns:a16="http://schemas.microsoft.com/office/drawing/2014/main" id="{BF6CE2FD-CBFE-F24E-AA07-599D85D83989}"/>
                </a:ext>
              </a:extLst>
            </p:cNvPr>
            <p:cNvSpPr txBox="1"/>
            <p:nvPr/>
          </p:nvSpPr>
          <p:spPr>
            <a:xfrm>
              <a:off x="1008124" y="2112604"/>
              <a:ext cx="1680268" cy="369332"/>
            </a:xfrm>
            <a:prstGeom prst="rect">
              <a:avLst/>
            </a:prstGeom>
            <a:noFill/>
          </p:spPr>
          <p:txBody>
            <a:bodyPr wrap="none" rtlCol="0">
              <a:spAutoFit/>
            </a:bodyPr>
            <a:lstStyle/>
            <a:p>
              <a:r>
                <a:rPr lang="en-US" dirty="0">
                  <a:latin typeface="Avenir Book" panose="02000503020000020003" pitchFamily="2" charset="0"/>
                </a:rPr>
                <a:t>Decision noise</a:t>
              </a:r>
            </a:p>
          </p:txBody>
        </p:sp>
        <p:grpSp>
          <p:nvGrpSpPr>
            <p:cNvPr id="10" name="Group 9">
              <a:extLst>
                <a:ext uri="{FF2B5EF4-FFF2-40B4-BE49-F238E27FC236}">
                  <a16:creationId xmlns:a16="http://schemas.microsoft.com/office/drawing/2014/main" id="{19E236F4-4B6E-F540-9D3D-F127707C4AE8}"/>
                </a:ext>
              </a:extLst>
            </p:cNvPr>
            <p:cNvGrpSpPr/>
            <p:nvPr/>
          </p:nvGrpSpPr>
          <p:grpSpPr>
            <a:xfrm>
              <a:off x="259041" y="3202800"/>
              <a:ext cx="3385355" cy="619201"/>
              <a:chOff x="259041" y="3202800"/>
              <a:chExt cx="3385355" cy="619201"/>
            </a:xfrm>
          </p:grpSpPr>
          <p:sp>
            <p:nvSpPr>
              <p:cNvPr id="12" name="TextBox 11">
                <a:extLst>
                  <a:ext uri="{FF2B5EF4-FFF2-40B4-BE49-F238E27FC236}">
                    <a16:creationId xmlns:a16="http://schemas.microsoft.com/office/drawing/2014/main" id="{9C3F2AA8-C178-BA45-8C38-0C3AE712D7BA}"/>
                  </a:ext>
                </a:extLst>
              </p:cNvPr>
              <p:cNvSpPr txBox="1"/>
              <p:nvPr/>
            </p:nvSpPr>
            <p:spPr>
              <a:xfrm>
                <a:off x="1008124" y="3202800"/>
                <a:ext cx="1390124" cy="369332"/>
              </a:xfrm>
              <a:prstGeom prst="rect">
                <a:avLst/>
              </a:prstGeom>
              <a:noFill/>
            </p:spPr>
            <p:txBody>
              <a:bodyPr wrap="none" rtlCol="0">
                <a:spAutoFit/>
              </a:bodyPr>
              <a:lstStyle/>
              <a:p>
                <a:r>
                  <a:rPr lang="en-US" dirty="0">
                    <a:latin typeface="Avenir Book" panose="02000503020000020003" pitchFamily="2" charset="0"/>
                  </a:rPr>
                  <a:t>Accept bias</a:t>
                </a:r>
              </a:p>
            </p:txBody>
          </p:sp>
          <p:pic>
            <p:nvPicPr>
              <p:cNvPr id="13" name="Picture 12">
                <a:extLst>
                  <a:ext uri="{FF2B5EF4-FFF2-40B4-BE49-F238E27FC236}">
                    <a16:creationId xmlns:a16="http://schemas.microsoft.com/office/drawing/2014/main" id="{BAAC0CFA-4745-124D-85FF-9E6529E60C79}"/>
                  </a:ext>
                </a:extLst>
              </p:cNvPr>
              <p:cNvPicPr>
                <a:picLocks noChangeAspect="1"/>
              </p:cNvPicPr>
              <p:nvPr/>
            </p:nvPicPr>
            <p:blipFill>
              <a:blip r:embed="rId7"/>
              <a:stretch>
                <a:fillRect/>
              </a:stretch>
            </p:blipFill>
            <p:spPr>
              <a:xfrm>
                <a:off x="259041" y="3482333"/>
                <a:ext cx="3385355" cy="339668"/>
              </a:xfrm>
              <a:prstGeom prst="rect">
                <a:avLst/>
              </a:prstGeom>
            </p:spPr>
          </p:pic>
        </p:grpSp>
        <p:pic>
          <p:nvPicPr>
            <p:cNvPr id="11" name="Picture 10">
              <a:extLst>
                <a:ext uri="{FF2B5EF4-FFF2-40B4-BE49-F238E27FC236}">
                  <a16:creationId xmlns:a16="http://schemas.microsoft.com/office/drawing/2014/main" id="{BCC0A0F1-7D16-7845-B200-672439373BD6}"/>
                </a:ext>
              </a:extLst>
            </p:cNvPr>
            <p:cNvPicPr>
              <a:picLocks noChangeAspect="1"/>
            </p:cNvPicPr>
            <p:nvPr/>
          </p:nvPicPr>
          <p:blipFill>
            <a:blip r:embed="rId8"/>
            <a:stretch>
              <a:fillRect/>
            </a:stretch>
          </p:blipFill>
          <p:spPr>
            <a:xfrm>
              <a:off x="144235" y="2385603"/>
              <a:ext cx="4089727" cy="393605"/>
            </a:xfrm>
            <a:prstGeom prst="rect">
              <a:avLst/>
            </a:prstGeom>
          </p:spPr>
        </p:pic>
      </p:grpSp>
      <p:sp>
        <p:nvSpPr>
          <p:cNvPr id="19" name="Frame 18">
            <a:extLst>
              <a:ext uri="{FF2B5EF4-FFF2-40B4-BE49-F238E27FC236}">
                <a16:creationId xmlns:a16="http://schemas.microsoft.com/office/drawing/2014/main" id="{3586180A-43A4-4843-82F3-5FF9A563FF6A}"/>
              </a:ext>
            </a:extLst>
          </p:cNvPr>
          <p:cNvSpPr/>
          <p:nvPr/>
        </p:nvSpPr>
        <p:spPr>
          <a:xfrm>
            <a:off x="7542661" y="4760455"/>
            <a:ext cx="3151681" cy="1028109"/>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20" descr="Chart, line chart&#10;&#10;Description automatically generated">
            <a:extLst>
              <a:ext uri="{FF2B5EF4-FFF2-40B4-BE49-F238E27FC236}">
                <a16:creationId xmlns:a16="http://schemas.microsoft.com/office/drawing/2014/main" id="{4D2CEDFA-1E12-364D-8E19-654AE8282FEE}"/>
              </a:ext>
            </a:extLst>
          </p:cNvPr>
          <p:cNvPicPr>
            <a:picLocks noChangeAspect="1"/>
          </p:cNvPicPr>
          <p:nvPr/>
        </p:nvPicPr>
        <p:blipFill>
          <a:blip r:embed="rId9"/>
          <a:stretch>
            <a:fillRect/>
          </a:stretch>
        </p:blipFill>
        <p:spPr>
          <a:xfrm>
            <a:off x="7315200" y="0"/>
            <a:ext cx="4876800" cy="4584700"/>
          </a:xfrm>
          <a:prstGeom prst="rect">
            <a:avLst/>
          </a:prstGeom>
        </p:spPr>
      </p:pic>
    </p:spTree>
    <p:extLst>
      <p:ext uri="{BB962C8B-B14F-4D97-AF65-F5344CB8AC3E}">
        <p14:creationId xmlns:p14="http://schemas.microsoft.com/office/powerpoint/2010/main" val="1456322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C0924F-BD09-874B-B8C6-8AACC999662D}"/>
              </a:ext>
            </a:extLst>
          </p:cNvPr>
          <p:cNvPicPr>
            <a:picLocks noChangeAspect="1"/>
          </p:cNvPicPr>
          <p:nvPr/>
        </p:nvPicPr>
        <p:blipFill>
          <a:blip r:embed="rId3"/>
          <a:stretch>
            <a:fillRect/>
          </a:stretch>
        </p:blipFill>
        <p:spPr>
          <a:xfrm>
            <a:off x="1019907" y="0"/>
            <a:ext cx="10152185" cy="6858000"/>
          </a:xfrm>
          <a:prstGeom prst="rect">
            <a:avLst/>
          </a:prstGeom>
        </p:spPr>
      </p:pic>
    </p:spTree>
    <p:extLst>
      <p:ext uri="{BB962C8B-B14F-4D97-AF65-F5344CB8AC3E}">
        <p14:creationId xmlns:p14="http://schemas.microsoft.com/office/powerpoint/2010/main" val="2653934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8A9627-5D5B-4285-B743-0471572DFE82}"/>
              </a:ext>
            </a:extLst>
          </p:cNvPr>
          <p:cNvSpPr>
            <a:spLocks noGrp="1"/>
          </p:cNvSpPr>
          <p:nvPr>
            <p:ph type="title"/>
          </p:nvPr>
        </p:nvSpPr>
        <p:spPr>
          <a:xfrm>
            <a:off x="838200" y="557188"/>
            <a:ext cx="10515600" cy="1133499"/>
          </a:xfrm>
        </p:spPr>
        <p:txBody>
          <a:bodyPr>
            <a:normAutofit/>
          </a:bodyPr>
          <a:lstStyle/>
          <a:p>
            <a:pPr algn="ctr"/>
            <a:r>
              <a:rPr lang="it-IT" sz="5200"/>
              <a:t>Outline</a:t>
            </a:r>
            <a:endParaRPr lang="en-US" sz="5200"/>
          </a:p>
        </p:txBody>
      </p:sp>
      <p:graphicFrame>
        <p:nvGraphicFramePr>
          <p:cNvPr id="5" name="Content Placeholder 2">
            <a:extLst>
              <a:ext uri="{FF2B5EF4-FFF2-40B4-BE49-F238E27FC236}">
                <a16:creationId xmlns:a16="http://schemas.microsoft.com/office/drawing/2014/main" id="{A202C590-4E8F-405E-9EE1-539A91A98E95}"/>
              </a:ext>
            </a:extLst>
          </p:cNvPr>
          <p:cNvGraphicFramePr>
            <a:graphicFrameLocks noGrp="1"/>
          </p:cNvGraphicFramePr>
          <p:nvPr>
            <p:ph idx="1"/>
            <p:extLst>
              <p:ext uri="{D42A27DB-BD31-4B8C-83A1-F6EECF244321}">
                <p14:modId xmlns:p14="http://schemas.microsoft.com/office/powerpoint/2010/main" val="2824549556"/>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8310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AF77C0-AF0D-3D42-8F3F-9DBDCAA8A582}"/>
              </a:ext>
            </a:extLst>
          </p:cNvPr>
          <p:cNvPicPr>
            <a:picLocks noChangeAspect="1"/>
          </p:cNvPicPr>
          <p:nvPr/>
        </p:nvPicPr>
        <p:blipFill>
          <a:blip r:embed="rId3"/>
          <a:stretch>
            <a:fillRect/>
          </a:stretch>
        </p:blipFill>
        <p:spPr>
          <a:xfrm>
            <a:off x="1393710" y="0"/>
            <a:ext cx="9404580" cy="6858000"/>
          </a:xfrm>
          <a:prstGeom prst="rect">
            <a:avLst/>
          </a:prstGeom>
        </p:spPr>
      </p:pic>
    </p:spTree>
    <p:extLst>
      <p:ext uri="{BB962C8B-B14F-4D97-AF65-F5344CB8AC3E}">
        <p14:creationId xmlns:p14="http://schemas.microsoft.com/office/powerpoint/2010/main" val="2240288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B39F54F-B5D3-3149-B1E6-ACAA13ECF121}"/>
              </a:ext>
            </a:extLst>
          </p:cNvPr>
          <p:cNvGrpSpPr/>
          <p:nvPr/>
        </p:nvGrpSpPr>
        <p:grpSpPr>
          <a:xfrm>
            <a:off x="0" y="1879600"/>
            <a:ext cx="10131880" cy="4978400"/>
            <a:chOff x="144235" y="1851222"/>
            <a:chExt cx="10131880" cy="4978400"/>
          </a:xfrm>
        </p:grpSpPr>
        <p:pic>
          <p:nvPicPr>
            <p:cNvPr id="4" name="Picture 3">
              <a:extLst>
                <a:ext uri="{FF2B5EF4-FFF2-40B4-BE49-F238E27FC236}">
                  <a16:creationId xmlns:a16="http://schemas.microsoft.com/office/drawing/2014/main" id="{BCDE0BC3-E6B8-E147-959D-A5A76027D9C8}"/>
                </a:ext>
              </a:extLst>
            </p:cNvPr>
            <p:cNvPicPr>
              <a:picLocks noChangeAspect="1"/>
            </p:cNvPicPr>
            <p:nvPr/>
          </p:nvPicPr>
          <p:blipFill>
            <a:blip r:embed="rId3"/>
            <a:stretch>
              <a:fillRect/>
            </a:stretch>
          </p:blipFill>
          <p:spPr>
            <a:xfrm>
              <a:off x="3929742" y="1851222"/>
              <a:ext cx="3962400" cy="4978400"/>
            </a:xfrm>
            <a:prstGeom prst="rect">
              <a:avLst/>
            </a:prstGeom>
          </p:spPr>
        </p:pic>
        <p:cxnSp>
          <p:nvCxnSpPr>
            <p:cNvPr id="5" name="Straight Arrow Connector 4">
              <a:extLst>
                <a:ext uri="{FF2B5EF4-FFF2-40B4-BE49-F238E27FC236}">
                  <a16:creationId xmlns:a16="http://schemas.microsoft.com/office/drawing/2014/main" id="{B5FA5B4F-7F93-E946-A222-4D0E0F881630}"/>
                </a:ext>
              </a:extLst>
            </p:cNvPr>
            <p:cNvCxnSpPr/>
            <p:nvPr/>
          </p:nvCxnSpPr>
          <p:spPr>
            <a:xfrm flipH="1">
              <a:off x="6760029" y="4702629"/>
              <a:ext cx="108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C8B5E86-FB92-454A-88A9-32765B5D5FFC}"/>
                </a:ext>
              </a:extLst>
            </p:cNvPr>
            <p:cNvPicPr>
              <a:picLocks noChangeAspect="1"/>
            </p:cNvPicPr>
            <p:nvPr/>
          </p:nvPicPr>
          <p:blipFill>
            <a:blip r:embed="rId4"/>
            <a:stretch>
              <a:fillRect/>
            </a:stretch>
          </p:blipFill>
          <p:spPr>
            <a:xfrm>
              <a:off x="8001001" y="4528457"/>
              <a:ext cx="2275114" cy="348343"/>
            </a:xfrm>
            <a:prstGeom prst="rect">
              <a:avLst/>
            </a:prstGeom>
          </p:spPr>
        </p:pic>
        <p:grpSp>
          <p:nvGrpSpPr>
            <p:cNvPr id="7" name="Group 6">
              <a:extLst>
                <a:ext uri="{FF2B5EF4-FFF2-40B4-BE49-F238E27FC236}">
                  <a16:creationId xmlns:a16="http://schemas.microsoft.com/office/drawing/2014/main" id="{7AF9BB7E-69DA-F74C-8AC7-EDDFBA2D410C}"/>
                </a:ext>
              </a:extLst>
            </p:cNvPr>
            <p:cNvGrpSpPr/>
            <p:nvPr/>
          </p:nvGrpSpPr>
          <p:grpSpPr>
            <a:xfrm>
              <a:off x="144235" y="4834647"/>
              <a:ext cx="3785507" cy="709240"/>
              <a:chOff x="144235" y="4834647"/>
              <a:chExt cx="3785507" cy="709240"/>
            </a:xfrm>
          </p:grpSpPr>
          <p:pic>
            <p:nvPicPr>
              <p:cNvPr id="16" name="Picture 15">
                <a:extLst>
                  <a:ext uri="{FF2B5EF4-FFF2-40B4-BE49-F238E27FC236}">
                    <a16:creationId xmlns:a16="http://schemas.microsoft.com/office/drawing/2014/main" id="{DFF66D83-5C3A-574E-95F0-2D5CFA1B2DF8}"/>
                  </a:ext>
                </a:extLst>
              </p:cNvPr>
              <p:cNvPicPr>
                <a:picLocks noChangeAspect="1"/>
              </p:cNvPicPr>
              <p:nvPr/>
            </p:nvPicPr>
            <p:blipFill>
              <a:blip r:embed="rId5"/>
              <a:stretch>
                <a:fillRect/>
              </a:stretch>
            </p:blipFill>
            <p:spPr>
              <a:xfrm>
                <a:off x="144235" y="5192850"/>
                <a:ext cx="3785507" cy="351037"/>
              </a:xfrm>
              <a:prstGeom prst="rect">
                <a:avLst/>
              </a:prstGeom>
            </p:spPr>
          </p:pic>
          <p:sp>
            <p:nvSpPr>
              <p:cNvPr id="17" name="TextBox 16">
                <a:extLst>
                  <a:ext uri="{FF2B5EF4-FFF2-40B4-BE49-F238E27FC236}">
                    <a16:creationId xmlns:a16="http://schemas.microsoft.com/office/drawing/2014/main" id="{00178B2E-EC73-8C41-B5F8-1F927E0800DF}"/>
                  </a:ext>
                </a:extLst>
              </p:cNvPr>
              <p:cNvSpPr txBox="1"/>
              <p:nvPr/>
            </p:nvSpPr>
            <p:spPr>
              <a:xfrm>
                <a:off x="959370" y="4834647"/>
                <a:ext cx="1804340" cy="369332"/>
              </a:xfrm>
              <a:prstGeom prst="rect">
                <a:avLst/>
              </a:prstGeom>
              <a:noFill/>
            </p:spPr>
            <p:txBody>
              <a:bodyPr wrap="none" rtlCol="0">
                <a:spAutoFit/>
              </a:bodyPr>
              <a:lstStyle/>
              <a:p>
                <a:r>
                  <a:rPr lang="en-US" dirty="0">
                    <a:latin typeface="Avenir Book" panose="02000503020000020003" pitchFamily="2" charset="0"/>
                  </a:rPr>
                  <a:t>Effort sensitivity</a:t>
                </a:r>
              </a:p>
            </p:txBody>
          </p:sp>
        </p:grpSp>
        <p:grpSp>
          <p:nvGrpSpPr>
            <p:cNvPr id="8" name="Group 7">
              <a:extLst>
                <a:ext uri="{FF2B5EF4-FFF2-40B4-BE49-F238E27FC236}">
                  <a16:creationId xmlns:a16="http://schemas.microsoft.com/office/drawing/2014/main" id="{D6794E1F-3264-0940-90FA-8557EBE59CA5}"/>
                </a:ext>
              </a:extLst>
            </p:cNvPr>
            <p:cNvGrpSpPr/>
            <p:nvPr/>
          </p:nvGrpSpPr>
          <p:grpSpPr>
            <a:xfrm>
              <a:off x="8001001" y="4876800"/>
              <a:ext cx="2275114" cy="631085"/>
              <a:chOff x="8001001" y="4876800"/>
              <a:chExt cx="2275114" cy="631085"/>
            </a:xfrm>
          </p:grpSpPr>
          <p:pic>
            <p:nvPicPr>
              <p:cNvPr id="14" name="Picture 13">
                <a:extLst>
                  <a:ext uri="{FF2B5EF4-FFF2-40B4-BE49-F238E27FC236}">
                    <a16:creationId xmlns:a16="http://schemas.microsoft.com/office/drawing/2014/main" id="{6857D22A-C421-CB46-AA76-86A3F88D6017}"/>
                  </a:ext>
                </a:extLst>
              </p:cNvPr>
              <p:cNvPicPr>
                <a:picLocks noChangeAspect="1"/>
              </p:cNvPicPr>
              <p:nvPr/>
            </p:nvPicPr>
            <p:blipFill rotWithShape="1">
              <a:blip r:embed="rId6"/>
              <a:srcRect b="218"/>
              <a:stretch/>
            </p:blipFill>
            <p:spPr>
              <a:xfrm>
                <a:off x="8001001" y="5228851"/>
                <a:ext cx="2275114" cy="279034"/>
              </a:xfrm>
              <a:prstGeom prst="rect">
                <a:avLst/>
              </a:prstGeom>
            </p:spPr>
          </p:pic>
          <p:sp>
            <p:nvSpPr>
              <p:cNvPr id="15" name="TextBox 14">
                <a:extLst>
                  <a:ext uri="{FF2B5EF4-FFF2-40B4-BE49-F238E27FC236}">
                    <a16:creationId xmlns:a16="http://schemas.microsoft.com/office/drawing/2014/main" id="{80911E86-388C-BE41-96FF-6E283ECAA5B3}"/>
                  </a:ext>
                </a:extLst>
              </p:cNvPr>
              <p:cNvSpPr txBox="1"/>
              <p:nvPr/>
            </p:nvSpPr>
            <p:spPr>
              <a:xfrm>
                <a:off x="8065825" y="4876800"/>
                <a:ext cx="2009524" cy="369332"/>
              </a:xfrm>
              <a:prstGeom prst="rect">
                <a:avLst/>
              </a:prstGeom>
              <a:noFill/>
            </p:spPr>
            <p:txBody>
              <a:bodyPr wrap="none" rtlCol="0">
                <a:spAutoFit/>
              </a:bodyPr>
              <a:lstStyle/>
              <a:p>
                <a:r>
                  <a:rPr lang="en-US" dirty="0">
                    <a:latin typeface="Avenir Book" panose="02000503020000020003" pitchFamily="2" charset="0"/>
                  </a:rPr>
                  <a:t>Reward sensitivity</a:t>
                </a:r>
              </a:p>
            </p:txBody>
          </p:sp>
        </p:grpSp>
        <p:sp>
          <p:nvSpPr>
            <p:cNvPr id="9" name="TextBox 8">
              <a:extLst>
                <a:ext uri="{FF2B5EF4-FFF2-40B4-BE49-F238E27FC236}">
                  <a16:creationId xmlns:a16="http://schemas.microsoft.com/office/drawing/2014/main" id="{159BF4A6-BD4F-C24B-AF70-CF246BEFC3CA}"/>
                </a:ext>
              </a:extLst>
            </p:cNvPr>
            <p:cNvSpPr txBox="1"/>
            <p:nvPr/>
          </p:nvSpPr>
          <p:spPr>
            <a:xfrm>
              <a:off x="1008124" y="2112604"/>
              <a:ext cx="1680268" cy="369332"/>
            </a:xfrm>
            <a:prstGeom prst="rect">
              <a:avLst/>
            </a:prstGeom>
            <a:noFill/>
          </p:spPr>
          <p:txBody>
            <a:bodyPr wrap="none" rtlCol="0">
              <a:spAutoFit/>
            </a:bodyPr>
            <a:lstStyle/>
            <a:p>
              <a:r>
                <a:rPr lang="en-US" dirty="0">
                  <a:latin typeface="Avenir Book" panose="02000503020000020003" pitchFamily="2" charset="0"/>
                </a:rPr>
                <a:t>Decision noise</a:t>
              </a:r>
            </a:p>
          </p:txBody>
        </p:sp>
        <p:grpSp>
          <p:nvGrpSpPr>
            <p:cNvPr id="10" name="Group 9">
              <a:extLst>
                <a:ext uri="{FF2B5EF4-FFF2-40B4-BE49-F238E27FC236}">
                  <a16:creationId xmlns:a16="http://schemas.microsoft.com/office/drawing/2014/main" id="{266B3BA4-C192-FD48-A1A2-037E6E37C692}"/>
                </a:ext>
              </a:extLst>
            </p:cNvPr>
            <p:cNvGrpSpPr/>
            <p:nvPr/>
          </p:nvGrpSpPr>
          <p:grpSpPr>
            <a:xfrm>
              <a:off x="259041" y="3202800"/>
              <a:ext cx="3385355" cy="619201"/>
              <a:chOff x="259041" y="3202800"/>
              <a:chExt cx="3385355" cy="619201"/>
            </a:xfrm>
          </p:grpSpPr>
          <p:sp>
            <p:nvSpPr>
              <p:cNvPr id="12" name="TextBox 11">
                <a:extLst>
                  <a:ext uri="{FF2B5EF4-FFF2-40B4-BE49-F238E27FC236}">
                    <a16:creationId xmlns:a16="http://schemas.microsoft.com/office/drawing/2014/main" id="{A05663D4-ED5B-6D47-B21B-1CECBA8D69B9}"/>
                  </a:ext>
                </a:extLst>
              </p:cNvPr>
              <p:cNvSpPr txBox="1"/>
              <p:nvPr/>
            </p:nvSpPr>
            <p:spPr>
              <a:xfrm>
                <a:off x="1008124" y="3202800"/>
                <a:ext cx="1390124" cy="369332"/>
              </a:xfrm>
              <a:prstGeom prst="rect">
                <a:avLst/>
              </a:prstGeom>
              <a:noFill/>
            </p:spPr>
            <p:txBody>
              <a:bodyPr wrap="none" rtlCol="0">
                <a:spAutoFit/>
              </a:bodyPr>
              <a:lstStyle/>
              <a:p>
                <a:r>
                  <a:rPr lang="en-US" dirty="0">
                    <a:latin typeface="Avenir Book" panose="02000503020000020003" pitchFamily="2" charset="0"/>
                  </a:rPr>
                  <a:t>Accept bias</a:t>
                </a:r>
              </a:p>
            </p:txBody>
          </p:sp>
          <p:pic>
            <p:nvPicPr>
              <p:cNvPr id="13" name="Picture 12">
                <a:extLst>
                  <a:ext uri="{FF2B5EF4-FFF2-40B4-BE49-F238E27FC236}">
                    <a16:creationId xmlns:a16="http://schemas.microsoft.com/office/drawing/2014/main" id="{390BD727-EEE2-5943-890D-FB5C078D88E3}"/>
                  </a:ext>
                </a:extLst>
              </p:cNvPr>
              <p:cNvPicPr>
                <a:picLocks noChangeAspect="1"/>
              </p:cNvPicPr>
              <p:nvPr/>
            </p:nvPicPr>
            <p:blipFill>
              <a:blip r:embed="rId7"/>
              <a:stretch>
                <a:fillRect/>
              </a:stretch>
            </p:blipFill>
            <p:spPr>
              <a:xfrm>
                <a:off x="259041" y="3482333"/>
                <a:ext cx="3385355" cy="339668"/>
              </a:xfrm>
              <a:prstGeom prst="rect">
                <a:avLst/>
              </a:prstGeom>
            </p:spPr>
          </p:pic>
        </p:grpSp>
        <p:pic>
          <p:nvPicPr>
            <p:cNvPr id="11" name="Picture 10">
              <a:extLst>
                <a:ext uri="{FF2B5EF4-FFF2-40B4-BE49-F238E27FC236}">
                  <a16:creationId xmlns:a16="http://schemas.microsoft.com/office/drawing/2014/main" id="{15A298A8-74A4-4E4E-BDF1-22AE717AE491}"/>
                </a:ext>
              </a:extLst>
            </p:cNvPr>
            <p:cNvPicPr>
              <a:picLocks noChangeAspect="1"/>
            </p:cNvPicPr>
            <p:nvPr/>
          </p:nvPicPr>
          <p:blipFill>
            <a:blip r:embed="rId8"/>
            <a:stretch>
              <a:fillRect/>
            </a:stretch>
          </p:blipFill>
          <p:spPr>
            <a:xfrm>
              <a:off x="144235" y="2385603"/>
              <a:ext cx="4089727" cy="393605"/>
            </a:xfrm>
            <a:prstGeom prst="rect">
              <a:avLst/>
            </a:prstGeom>
          </p:spPr>
        </p:pic>
      </p:grpSp>
      <p:sp>
        <p:nvSpPr>
          <p:cNvPr id="18" name="Frame 17">
            <a:extLst>
              <a:ext uri="{FF2B5EF4-FFF2-40B4-BE49-F238E27FC236}">
                <a16:creationId xmlns:a16="http://schemas.microsoft.com/office/drawing/2014/main" id="{A5ADB93A-B437-6D4F-AA22-0CA31220998B}"/>
              </a:ext>
            </a:extLst>
          </p:cNvPr>
          <p:cNvSpPr/>
          <p:nvPr/>
        </p:nvSpPr>
        <p:spPr>
          <a:xfrm>
            <a:off x="114806" y="3165789"/>
            <a:ext cx="3470360" cy="769704"/>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9" name="Picture 18">
            <a:extLst>
              <a:ext uri="{FF2B5EF4-FFF2-40B4-BE49-F238E27FC236}">
                <a16:creationId xmlns:a16="http://schemas.microsoft.com/office/drawing/2014/main" id="{1E7FBCCC-3773-F644-B120-535D680E323C}"/>
              </a:ext>
            </a:extLst>
          </p:cNvPr>
          <p:cNvPicPr>
            <a:picLocks noChangeAspect="1"/>
          </p:cNvPicPr>
          <p:nvPr/>
        </p:nvPicPr>
        <p:blipFill>
          <a:blip r:embed="rId9"/>
          <a:stretch>
            <a:fillRect/>
          </a:stretch>
        </p:blipFill>
        <p:spPr>
          <a:xfrm>
            <a:off x="7403891" y="74882"/>
            <a:ext cx="4369719" cy="4305927"/>
          </a:xfrm>
          <a:prstGeom prst="rect">
            <a:avLst/>
          </a:prstGeom>
        </p:spPr>
      </p:pic>
    </p:spTree>
    <p:extLst>
      <p:ext uri="{BB962C8B-B14F-4D97-AF65-F5344CB8AC3E}">
        <p14:creationId xmlns:p14="http://schemas.microsoft.com/office/powerpoint/2010/main" val="785524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926CFC-76BE-3A4C-A89D-86856058BDE6}"/>
              </a:ext>
            </a:extLst>
          </p:cNvPr>
          <p:cNvGrpSpPr/>
          <p:nvPr/>
        </p:nvGrpSpPr>
        <p:grpSpPr>
          <a:xfrm>
            <a:off x="788812" y="1206645"/>
            <a:ext cx="10131880" cy="4978400"/>
            <a:chOff x="144235" y="1851222"/>
            <a:chExt cx="10131880" cy="4978400"/>
          </a:xfrm>
        </p:grpSpPr>
        <p:pic>
          <p:nvPicPr>
            <p:cNvPr id="3" name="Picture 2">
              <a:extLst>
                <a:ext uri="{FF2B5EF4-FFF2-40B4-BE49-F238E27FC236}">
                  <a16:creationId xmlns:a16="http://schemas.microsoft.com/office/drawing/2014/main" id="{E4E412E1-5E88-4D4B-9924-03577628592A}"/>
                </a:ext>
              </a:extLst>
            </p:cNvPr>
            <p:cNvPicPr>
              <a:picLocks noChangeAspect="1"/>
            </p:cNvPicPr>
            <p:nvPr/>
          </p:nvPicPr>
          <p:blipFill>
            <a:blip r:embed="rId3"/>
            <a:stretch>
              <a:fillRect/>
            </a:stretch>
          </p:blipFill>
          <p:spPr>
            <a:xfrm>
              <a:off x="3929742" y="1851222"/>
              <a:ext cx="3962400" cy="4978400"/>
            </a:xfrm>
            <a:prstGeom prst="rect">
              <a:avLst/>
            </a:prstGeom>
          </p:spPr>
        </p:pic>
        <p:cxnSp>
          <p:nvCxnSpPr>
            <p:cNvPr id="4" name="Straight Arrow Connector 3">
              <a:extLst>
                <a:ext uri="{FF2B5EF4-FFF2-40B4-BE49-F238E27FC236}">
                  <a16:creationId xmlns:a16="http://schemas.microsoft.com/office/drawing/2014/main" id="{126E5CCA-39CE-9446-B379-BB952F44B60D}"/>
                </a:ext>
              </a:extLst>
            </p:cNvPr>
            <p:cNvCxnSpPr/>
            <p:nvPr/>
          </p:nvCxnSpPr>
          <p:spPr>
            <a:xfrm flipH="1">
              <a:off x="6760029" y="4702629"/>
              <a:ext cx="108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7A73AE5-86F4-4E4B-871C-3FBA051E5CBF}"/>
                </a:ext>
              </a:extLst>
            </p:cNvPr>
            <p:cNvPicPr>
              <a:picLocks noChangeAspect="1"/>
            </p:cNvPicPr>
            <p:nvPr/>
          </p:nvPicPr>
          <p:blipFill>
            <a:blip r:embed="rId4"/>
            <a:stretch>
              <a:fillRect/>
            </a:stretch>
          </p:blipFill>
          <p:spPr>
            <a:xfrm>
              <a:off x="8001001" y="4528457"/>
              <a:ext cx="2275114" cy="348343"/>
            </a:xfrm>
            <a:prstGeom prst="rect">
              <a:avLst/>
            </a:prstGeom>
          </p:spPr>
        </p:pic>
        <p:grpSp>
          <p:nvGrpSpPr>
            <p:cNvPr id="6" name="Group 5">
              <a:extLst>
                <a:ext uri="{FF2B5EF4-FFF2-40B4-BE49-F238E27FC236}">
                  <a16:creationId xmlns:a16="http://schemas.microsoft.com/office/drawing/2014/main" id="{45F1D817-B270-814F-8790-1C3240A8AAB8}"/>
                </a:ext>
              </a:extLst>
            </p:cNvPr>
            <p:cNvGrpSpPr/>
            <p:nvPr/>
          </p:nvGrpSpPr>
          <p:grpSpPr>
            <a:xfrm>
              <a:off x="144235" y="4834647"/>
              <a:ext cx="3785507" cy="709240"/>
              <a:chOff x="144235" y="4834647"/>
              <a:chExt cx="3785507" cy="709240"/>
            </a:xfrm>
          </p:grpSpPr>
          <p:pic>
            <p:nvPicPr>
              <p:cNvPr id="15" name="Picture 14">
                <a:extLst>
                  <a:ext uri="{FF2B5EF4-FFF2-40B4-BE49-F238E27FC236}">
                    <a16:creationId xmlns:a16="http://schemas.microsoft.com/office/drawing/2014/main" id="{212D73A5-0220-F74E-B4F5-401C5EEE264C}"/>
                  </a:ext>
                </a:extLst>
              </p:cNvPr>
              <p:cNvPicPr>
                <a:picLocks noChangeAspect="1"/>
              </p:cNvPicPr>
              <p:nvPr/>
            </p:nvPicPr>
            <p:blipFill>
              <a:blip r:embed="rId5"/>
              <a:stretch>
                <a:fillRect/>
              </a:stretch>
            </p:blipFill>
            <p:spPr>
              <a:xfrm>
                <a:off x="144235" y="5192850"/>
                <a:ext cx="3785507" cy="351037"/>
              </a:xfrm>
              <a:prstGeom prst="rect">
                <a:avLst/>
              </a:prstGeom>
            </p:spPr>
          </p:pic>
          <p:sp>
            <p:nvSpPr>
              <p:cNvPr id="16" name="TextBox 15">
                <a:extLst>
                  <a:ext uri="{FF2B5EF4-FFF2-40B4-BE49-F238E27FC236}">
                    <a16:creationId xmlns:a16="http://schemas.microsoft.com/office/drawing/2014/main" id="{140950F5-73B3-B64C-A9BF-A9520F7634DD}"/>
                  </a:ext>
                </a:extLst>
              </p:cNvPr>
              <p:cNvSpPr txBox="1"/>
              <p:nvPr/>
            </p:nvSpPr>
            <p:spPr>
              <a:xfrm>
                <a:off x="959370" y="4834647"/>
                <a:ext cx="1804340" cy="369332"/>
              </a:xfrm>
              <a:prstGeom prst="rect">
                <a:avLst/>
              </a:prstGeom>
              <a:noFill/>
            </p:spPr>
            <p:txBody>
              <a:bodyPr wrap="none" rtlCol="0">
                <a:spAutoFit/>
              </a:bodyPr>
              <a:lstStyle/>
              <a:p>
                <a:r>
                  <a:rPr lang="en-US" dirty="0">
                    <a:latin typeface="Avenir Book" panose="02000503020000020003" pitchFamily="2" charset="0"/>
                  </a:rPr>
                  <a:t>Effort sensitivity</a:t>
                </a:r>
              </a:p>
            </p:txBody>
          </p:sp>
        </p:grpSp>
        <p:grpSp>
          <p:nvGrpSpPr>
            <p:cNvPr id="7" name="Group 6">
              <a:extLst>
                <a:ext uri="{FF2B5EF4-FFF2-40B4-BE49-F238E27FC236}">
                  <a16:creationId xmlns:a16="http://schemas.microsoft.com/office/drawing/2014/main" id="{E776C990-A4C5-E947-A78A-A9A73B6EFF5C}"/>
                </a:ext>
              </a:extLst>
            </p:cNvPr>
            <p:cNvGrpSpPr/>
            <p:nvPr/>
          </p:nvGrpSpPr>
          <p:grpSpPr>
            <a:xfrm>
              <a:off x="8001001" y="4876800"/>
              <a:ext cx="2275114" cy="631085"/>
              <a:chOff x="8001001" y="4876800"/>
              <a:chExt cx="2275114" cy="631085"/>
            </a:xfrm>
          </p:grpSpPr>
          <p:pic>
            <p:nvPicPr>
              <p:cNvPr id="13" name="Picture 12">
                <a:extLst>
                  <a:ext uri="{FF2B5EF4-FFF2-40B4-BE49-F238E27FC236}">
                    <a16:creationId xmlns:a16="http://schemas.microsoft.com/office/drawing/2014/main" id="{0CA24FF9-A97D-E340-86C7-8CC1ECC56B34}"/>
                  </a:ext>
                </a:extLst>
              </p:cNvPr>
              <p:cNvPicPr>
                <a:picLocks noChangeAspect="1"/>
              </p:cNvPicPr>
              <p:nvPr/>
            </p:nvPicPr>
            <p:blipFill rotWithShape="1">
              <a:blip r:embed="rId6"/>
              <a:srcRect b="218"/>
              <a:stretch/>
            </p:blipFill>
            <p:spPr>
              <a:xfrm>
                <a:off x="8001001" y="5228851"/>
                <a:ext cx="2275114" cy="279034"/>
              </a:xfrm>
              <a:prstGeom prst="rect">
                <a:avLst/>
              </a:prstGeom>
            </p:spPr>
          </p:pic>
          <p:sp>
            <p:nvSpPr>
              <p:cNvPr id="14" name="TextBox 13">
                <a:extLst>
                  <a:ext uri="{FF2B5EF4-FFF2-40B4-BE49-F238E27FC236}">
                    <a16:creationId xmlns:a16="http://schemas.microsoft.com/office/drawing/2014/main" id="{6EC20B8F-3777-6942-BC86-A7ACC334CA9C}"/>
                  </a:ext>
                </a:extLst>
              </p:cNvPr>
              <p:cNvSpPr txBox="1"/>
              <p:nvPr/>
            </p:nvSpPr>
            <p:spPr>
              <a:xfrm>
                <a:off x="8065825" y="4876800"/>
                <a:ext cx="2009524" cy="369332"/>
              </a:xfrm>
              <a:prstGeom prst="rect">
                <a:avLst/>
              </a:prstGeom>
              <a:noFill/>
            </p:spPr>
            <p:txBody>
              <a:bodyPr wrap="none" rtlCol="0">
                <a:spAutoFit/>
              </a:bodyPr>
              <a:lstStyle/>
              <a:p>
                <a:r>
                  <a:rPr lang="en-US" dirty="0">
                    <a:latin typeface="Avenir Book" panose="02000503020000020003" pitchFamily="2" charset="0"/>
                  </a:rPr>
                  <a:t>Reward sensitivity</a:t>
                </a:r>
              </a:p>
            </p:txBody>
          </p:sp>
        </p:grpSp>
        <p:sp>
          <p:nvSpPr>
            <p:cNvPr id="8" name="TextBox 7">
              <a:extLst>
                <a:ext uri="{FF2B5EF4-FFF2-40B4-BE49-F238E27FC236}">
                  <a16:creationId xmlns:a16="http://schemas.microsoft.com/office/drawing/2014/main" id="{5F9A652F-F29E-C848-AE96-FF59F82127F5}"/>
                </a:ext>
              </a:extLst>
            </p:cNvPr>
            <p:cNvSpPr txBox="1"/>
            <p:nvPr/>
          </p:nvSpPr>
          <p:spPr>
            <a:xfrm>
              <a:off x="1008124" y="2112604"/>
              <a:ext cx="1680268" cy="369332"/>
            </a:xfrm>
            <a:prstGeom prst="rect">
              <a:avLst/>
            </a:prstGeom>
            <a:noFill/>
          </p:spPr>
          <p:txBody>
            <a:bodyPr wrap="none" rtlCol="0">
              <a:spAutoFit/>
            </a:bodyPr>
            <a:lstStyle/>
            <a:p>
              <a:r>
                <a:rPr lang="en-US" dirty="0">
                  <a:latin typeface="Avenir Book" panose="02000503020000020003" pitchFamily="2" charset="0"/>
                </a:rPr>
                <a:t>Decision noise</a:t>
              </a:r>
            </a:p>
          </p:txBody>
        </p:sp>
        <p:grpSp>
          <p:nvGrpSpPr>
            <p:cNvPr id="9" name="Group 8">
              <a:extLst>
                <a:ext uri="{FF2B5EF4-FFF2-40B4-BE49-F238E27FC236}">
                  <a16:creationId xmlns:a16="http://schemas.microsoft.com/office/drawing/2014/main" id="{69E20EC6-A51C-6E4A-941F-0A38421571AE}"/>
                </a:ext>
              </a:extLst>
            </p:cNvPr>
            <p:cNvGrpSpPr/>
            <p:nvPr/>
          </p:nvGrpSpPr>
          <p:grpSpPr>
            <a:xfrm>
              <a:off x="259041" y="3202800"/>
              <a:ext cx="3385355" cy="619201"/>
              <a:chOff x="259041" y="3202800"/>
              <a:chExt cx="3385355" cy="619201"/>
            </a:xfrm>
          </p:grpSpPr>
          <p:sp>
            <p:nvSpPr>
              <p:cNvPr id="11" name="TextBox 10">
                <a:extLst>
                  <a:ext uri="{FF2B5EF4-FFF2-40B4-BE49-F238E27FC236}">
                    <a16:creationId xmlns:a16="http://schemas.microsoft.com/office/drawing/2014/main" id="{2935D37F-ADB6-F246-98DA-AE01B3E09266}"/>
                  </a:ext>
                </a:extLst>
              </p:cNvPr>
              <p:cNvSpPr txBox="1"/>
              <p:nvPr/>
            </p:nvSpPr>
            <p:spPr>
              <a:xfrm>
                <a:off x="1008124" y="3202800"/>
                <a:ext cx="1390124" cy="369332"/>
              </a:xfrm>
              <a:prstGeom prst="rect">
                <a:avLst/>
              </a:prstGeom>
              <a:noFill/>
            </p:spPr>
            <p:txBody>
              <a:bodyPr wrap="none" rtlCol="0">
                <a:spAutoFit/>
              </a:bodyPr>
              <a:lstStyle/>
              <a:p>
                <a:r>
                  <a:rPr lang="en-US" dirty="0">
                    <a:latin typeface="Avenir Book" panose="02000503020000020003" pitchFamily="2" charset="0"/>
                  </a:rPr>
                  <a:t>Accept bias</a:t>
                </a:r>
              </a:p>
            </p:txBody>
          </p:sp>
          <p:pic>
            <p:nvPicPr>
              <p:cNvPr id="12" name="Picture 11">
                <a:extLst>
                  <a:ext uri="{FF2B5EF4-FFF2-40B4-BE49-F238E27FC236}">
                    <a16:creationId xmlns:a16="http://schemas.microsoft.com/office/drawing/2014/main" id="{DC35044A-A111-4347-A280-DD83ED56477B}"/>
                  </a:ext>
                </a:extLst>
              </p:cNvPr>
              <p:cNvPicPr>
                <a:picLocks noChangeAspect="1"/>
              </p:cNvPicPr>
              <p:nvPr/>
            </p:nvPicPr>
            <p:blipFill>
              <a:blip r:embed="rId7"/>
              <a:stretch>
                <a:fillRect/>
              </a:stretch>
            </p:blipFill>
            <p:spPr>
              <a:xfrm>
                <a:off x="259041" y="3482333"/>
                <a:ext cx="3385355" cy="339668"/>
              </a:xfrm>
              <a:prstGeom prst="rect">
                <a:avLst/>
              </a:prstGeom>
            </p:spPr>
          </p:pic>
        </p:grpSp>
        <p:pic>
          <p:nvPicPr>
            <p:cNvPr id="10" name="Picture 9">
              <a:extLst>
                <a:ext uri="{FF2B5EF4-FFF2-40B4-BE49-F238E27FC236}">
                  <a16:creationId xmlns:a16="http://schemas.microsoft.com/office/drawing/2014/main" id="{83912727-10A5-4F4D-BF34-B571AA2F503E}"/>
                </a:ext>
              </a:extLst>
            </p:cNvPr>
            <p:cNvPicPr>
              <a:picLocks noChangeAspect="1"/>
            </p:cNvPicPr>
            <p:nvPr/>
          </p:nvPicPr>
          <p:blipFill>
            <a:blip r:embed="rId8"/>
            <a:stretch>
              <a:fillRect/>
            </a:stretch>
          </p:blipFill>
          <p:spPr>
            <a:xfrm>
              <a:off x="144235" y="2385603"/>
              <a:ext cx="4089727" cy="393605"/>
            </a:xfrm>
            <a:prstGeom prst="rect">
              <a:avLst/>
            </a:prstGeom>
          </p:spPr>
        </p:pic>
      </p:grpSp>
      <p:sp>
        <p:nvSpPr>
          <p:cNvPr id="17" name="Frame 16">
            <a:extLst>
              <a:ext uri="{FF2B5EF4-FFF2-40B4-BE49-F238E27FC236}">
                <a16:creationId xmlns:a16="http://schemas.microsoft.com/office/drawing/2014/main" id="{D03D2106-22E6-DF46-BDC1-8BA27DD917E5}"/>
              </a:ext>
            </a:extLst>
          </p:cNvPr>
          <p:cNvSpPr/>
          <p:nvPr/>
        </p:nvSpPr>
        <p:spPr>
          <a:xfrm>
            <a:off x="612583" y="1442486"/>
            <a:ext cx="4394132" cy="769704"/>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098" name="Picture 2" descr="ja'mie king girl GIF">
            <a:extLst>
              <a:ext uri="{FF2B5EF4-FFF2-40B4-BE49-F238E27FC236}">
                <a16:creationId xmlns:a16="http://schemas.microsoft.com/office/drawing/2014/main" id="{E435BC63-13C1-C748-AF4E-6008929446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52213" y="302371"/>
            <a:ext cx="2032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546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86790C-9D83-4AFD-9C6B-4FB411E07A9B}"/>
              </a:ext>
            </a:extLst>
          </p:cNvPr>
          <p:cNvSpPr txBox="1"/>
          <p:nvPr/>
        </p:nvSpPr>
        <p:spPr>
          <a:xfrm>
            <a:off x="10981691" y="46096"/>
            <a:ext cx="1021492" cy="461665"/>
          </a:xfrm>
          <a:prstGeom prst="rect">
            <a:avLst/>
          </a:prstGeom>
          <a:noFill/>
        </p:spPr>
        <p:txBody>
          <a:bodyPr wrap="square" rtlCol="0">
            <a:spAutoFit/>
          </a:bodyPr>
          <a:lstStyle/>
          <a:p>
            <a:r>
              <a:rPr lang="en-GB" sz="2400" dirty="0"/>
              <a:t>Step 4</a:t>
            </a:r>
          </a:p>
        </p:txBody>
      </p:sp>
      <p:sp>
        <p:nvSpPr>
          <p:cNvPr id="5" name="TextBox 4">
            <a:extLst>
              <a:ext uri="{FF2B5EF4-FFF2-40B4-BE49-F238E27FC236}">
                <a16:creationId xmlns:a16="http://schemas.microsoft.com/office/drawing/2014/main" id="{495A405E-76C4-4FC0-82FB-0B3B28CF3F99}"/>
              </a:ext>
            </a:extLst>
          </p:cNvPr>
          <p:cNvSpPr txBox="1"/>
          <p:nvPr/>
        </p:nvSpPr>
        <p:spPr>
          <a:xfrm>
            <a:off x="205946" y="964048"/>
            <a:ext cx="11565924" cy="430887"/>
          </a:xfrm>
          <a:prstGeom prst="rect">
            <a:avLst/>
          </a:prstGeom>
          <a:solidFill>
            <a:schemeClr val="accent5">
              <a:lumMod val="20000"/>
              <a:lumOff val="80000"/>
            </a:schemeClr>
          </a:solidFill>
        </p:spPr>
        <p:txBody>
          <a:bodyPr wrap="square" rtlCol="0">
            <a:spAutoFit/>
          </a:bodyPr>
          <a:lstStyle/>
          <a:p>
            <a:r>
              <a:rPr lang="en-GB" sz="2200" dirty="0"/>
              <a:t>Are there alternative methods?    Drift Diffusion Modelling</a:t>
            </a:r>
          </a:p>
        </p:txBody>
      </p:sp>
      <p:sp>
        <p:nvSpPr>
          <p:cNvPr id="9" name="Title 1">
            <a:extLst>
              <a:ext uri="{FF2B5EF4-FFF2-40B4-BE49-F238E27FC236}">
                <a16:creationId xmlns:a16="http://schemas.microsoft.com/office/drawing/2014/main" id="{A262C133-1797-47CD-B6C8-599AB4C686F5}"/>
              </a:ext>
            </a:extLst>
          </p:cNvPr>
          <p:cNvSpPr txBox="1">
            <a:spLocks/>
          </p:cNvSpPr>
          <p:nvPr/>
        </p:nvSpPr>
        <p:spPr>
          <a:xfrm>
            <a:off x="370704" y="51475"/>
            <a:ext cx="5684108" cy="9125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400" b="1" dirty="0"/>
              <a:t>Step 4 – Model specification</a:t>
            </a:r>
          </a:p>
        </p:txBody>
      </p:sp>
      <p:pic>
        <p:nvPicPr>
          <p:cNvPr id="28" name="Picture 2" descr="DDM of effort-based decision making for reward. (A) Model assumes decisions to accept offers arise from a noisy process of evidence accumulation up to a decision boundary, a, at a drift rate, V and starting point of evidence accumulation termed the bias, z. The final term accounts for non-decision time components, t. (B) Both reward and effort significantly alter drift rate but reward has a significantly greater impact than effort. (C) Overview of how drift rate (black arrow) varies with each unique combination of reward and effort posed by our task. The drift rate incrementally rises with increasing reward (left to right), and falls with increasing effort (from bottom to top).">
            <a:extLst>
              <a:ext uri="{FF2B5EF4-FFF2-40B4-BE49-F238E27FC236}">
                <a16:creationId xmlns:a16="http://schemas.microsoft.com/office/drawing/2014/main" id="{FFDAEFD6-A9AA-9047-8EC2-84B9C8AD1D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104" y="1438928"/>
            <a:ext cx="9743608" cy="5436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867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96F46D-16D4-49E9-A701-9DBFE531CEC9}"/>
              </a:ext>
            </a:extLst>
          </p:cNvPr>
          <p:cNvSpPr>
            <a:spLocks noGrp="1"/>
          </p:cNvSpPr>
          <p:nvPr>
            <p:ph idx="1"/>
          </p:nvPr>
        </p:nvSpPr>
        <p:spPr>
          <a:xfrm>
            <a:off x="205945" y="1296794"/>
            <a:ext cx="11986055" cy="1021301"/>
          </a:xfrm>
        </p:spPr>
        <p:txBody>
          <a:bodyPr>
            <a:noAutofit/>
          </a:bodyPr>
          <a:lstStyle/>
          <a:p>
            <a:pPr marL="0" indent="0">
              <a:buNone/>
            </a:pPr>
            <a:r>
              <a:rPr lang="en-GB" sz="1600" dirty="0">
                <a:latin typeface="Helvetica Neue" panose="02000503000000020004" pitchFamily="2" charset="0"/>
                <a:ea typeface="Helvetica Neue" panose="02000503000000020004" pitchFamily="2" charset="0"/>
                <a:cs typeface="Helvetica Neue" panose="02000503000000020004" pitchFamily="2" charset="0"/>
              </a:rPr>
              <a:t>Different approaches available. </a:t>
            </a:r>
          </a:p>
          <a:p>
            <a:pPr marL="0" indent="0">
              <a:buNone/>
            </a:pPr>
            <a:r>
              <a:rPr lang="en-GB" sz="1600" dirty="0">
                <a:latin typeface="Helvetica Neue" panose="02000503000000020004" pitchFamily="2" charset="0"/>
                <a:ea typeface="Helvetica Neue" panose="02000503000000020004" pitchFamily="2" charset="0"/>
                <a:cs typeface="Helvetica Neue" panose="02000503000000020004" pitchFamily="2" charset="0"/>
              </a:rPr>
              <a:t>Maximum likelihood estimation –  parameters are chosen to maximize the likelihood that the assumed model results in the observed data</a:t>
            </a:r>
          </a:p>
          <a:p>
            <a:pPr marL="0" indent="0">
              <a:buNone/>
            </a:pPr>
            <a:r>
              <a:rPr lang="en-GB" sz="1600" dirty="0">
                <a:latin typeface="Helvetica Neue" panose="02000503000000020004" pitchFamily="2" charset="0"/>
                <a:ea typeface="Helvetica Neue" panose="02000503000000020004" pitchFamily="2" charset="0"/>
                <a:cs typeface="Helvetica Neue" panose="02000503000000020004" pitchFamily="2" charset="0"/>
              </a:rPr>
              <a:t>The likelihood function expresses the likelihood of parameter values occurring given the observed data. It assumes that the parameters are unknown.</a:t>
            </a:r>
          </a:p>
          <a:p>
            <a:pPr marL="0" indent="0">
              <a:buNone/>
            </a:pPr>
            <a:r>
              <a:rPr lang="en-GB" sz="1600" dirty="0">
                <a:latin typeface="Helvetica Neue" panose="02000503000000020004" pitchFamily="2" charset="0"/>
                <a:ea typeface="Helvetica Neue" panose="02000503000000020004" pitchFamily="2" charset="0"/>
                <a:cs typeface="Helvetica Neue" panose="02000503000000020004" pitchFamily="2" charset="0"/>
              </a:rPr>
              <a:t>Uses the log likelihood function as it is easier to optimise. </a:t>
            </a:r>
          </a:p>
          <a:p>
            <a:pPr marL="0" indent="0">
              <a:buNone/>
            </a:pPr>
            <a:endParaRPr lang="en-GB" sz="16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extBox 3">
            <a:extLst>
              <a:ext uri="{FF2B5EF4-FFF2-40B4-BE49-F238E27FC236}">
                <a16:creationId xmlns:a16="http://schemas.microsoft.com/office/drawing/2014/main" id="{C986790C-9D83-4AFD-9C6B-4FB411E07A9B}"/>
              </a:ext>
            </a:extLst>
          </p:cNvPr>
          <p:cNvSpPr txBox="1"/>
          <p:nvPr/>
        </p:nvSpPr>
        <p:spPr>
          <a:xfrm>
            <a:off x="10981691" y="46096"/>
            <a:ext cx="1021492" cy="461665"/>
          </a:xfrm>
          <a:prstGeom prst="rect">
            <a:avLst/>
          </a:prstGeom>
          <a:noFill/>
        </p:spPr>
        <p:txBody>
          <a:bodyPr wrap="square" rtlCol="0">
            <a:spAutoFit/>
          </a:bodyPr>
          <a:lstStyle/>
          <a:p>
            <a:r>
              <a:rPr lang="en-GB" sz="2400" dirty="0"/>
              <a:t>Step 5</a:t>
            </a:r>
          </a:p>
        </p:txBody>
      </p:sp>
      <p:sp>
        <p:nvSpPr>
          <p:cNvPr id="5" name="TextBox 4">
            <a:extLst>
              <a:ext uri="{FF2B5EF4-FFF2-40B4-BE49-F238E27FC236}">
                <a16:creationId xmlns:a16="http://schemas.microsoft.com/office/drawing/2014/main" id="{495A405E-76C4-4FC0-82FB-0B3B28CF3F99}"/>
              </a:ext>
            </a:extLst>
          </p:cNvPr>
          <p:cNvSpPr txBox="1"/>
          <p:nvPr/>
        </p:nvSpPr>
        <p:spPr>
          <a:xfrm>
            <a:off x="205945" y="840508"/>
            <a:ext cx="11565924" cy="430887"/>
          </a:xfrm>
          <a:prstGeom prst="rect">
            <a:avLst/>
          </a:prstGeom>
          <a:solidFill>
            <a:schemeClr val="accent5">
              <a:lumMod val="20000"/>
              <a:lumOff val="80000"/>
            </a:schemeClr>
          </a:solidFill>
        </p:spPr>
        <p:txBody>
          <a:bodyPr wrap="square" rtlCol="0">
            <a:spAutoFit/>
          </a:bodyPr>
          <a:lstStyle/>
          <a:p>
            <a:r>
              <a:rPr lang="en-GB" sz="2200" dirty="0"/>
              <a:t>PURPOSE: Adjustment of model parameters to best fit the data</a:t>
            </a:r>
          </a:p>
        </p:txBody>
      </p:sp>
      <p:sp>
        <p:nvSpPr>
          <p:cNvPr id="9" name="Title 1">
            <a:extLst>
              <a:ext uri="{FF2B5EF4-FFF2-40B4-BE49-F238E27FC236}">
                <a16:creationId xmlns:a16="http://schemas.microsoft.com/office/drawing/2014/main" id="{A262C133-1797-47CD-B6C8-599AB4C686F5}"/>
              </a:ext>
            </a:extLst>
          </p:cNvPr>
          <p:cNvSpPr txBox="1">
            <a:spLocks/>
          </p:cNvSpPr>
          <p:nvPr/>
        </p:nvSpPr>
        <p:spPr>
          <a:xfrm>
            <a:off x="370704" y="51475"/>
            <a:ext cx="5684108" cy="9125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400" b="1" dirty="0"/>
              <a:t>Step 5 – Model estimation</a:t>
            </a:r>
          </a:p>
        </p:txBody>
      </p:sp>
      <p:pic>
        <p:nvPicPr>
          <p:cNvPr id="1026" name="Picture 2" descr="enter image description here">
            <a:extLst>
              <a:ext uri="{FF2B5EF4-FFF2-40B4-BE49-F238E27FC236}">
                <a16:creationId xmlns:a16="http://schemas.microsoft.com/office/drawing/2014/main" id="{FA11A87D-08EE-0D47-B70C-4EDF52977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7450" y="3429000"/>
            <a:ext cx="4737100" cy="316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34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bar chart, histogram&#10;&#10;Description automatically generated">
            <a:extLst>
              <a:ext uri="{FF2B5EF4-FFF2-40B4-BE49-F238E27FC236}">
                <a16:creationId xmlns:a16="http://schemas.microsoft.com/office/drawing/2014/main" id="{B40581EA-BCBD-CA4A-BD36-430E7038B89E}"/>
              </a:ext>
            </a:extLst>
          </p:cNvPr>
          <p:cNvPicPr>
            <a:picLocks noChangeAspect="1"/>
          </p:cNvPicPr>
          <p:nvPr/>
        </p:nvPicPr>
        <p:blipFill>
          <a:blip r:embed="rId3"/>
          <a:stretch>
            <a:fillRect/>
          </a:stretch>
        </p:blipFill>
        <p:spPr>
          <a:xfrm>
            <a:off x="510048" y="0"/>
            <a:ext cx="11171903" cy="6858000"/>
          </a:xfrm>
          <a:prstGeom prst="rect">
            <a:avLst/>
          </a:prstGeom>
        </p:spPr>
      </p:pic>
    </p:spTree>
    <p:extLst>
      <p:ext uri="{BB962C8B-B14F-4D97-AF65-F5344CB8AC3E}">
        <p14:creationId xmlns:p14="http://schemas.microsoft.com/office/powerpoint/2010/main" val="1737353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86790C-9D83-4AFD-9C6B-4FB411E07A9B}"/>
              </a:ext>
            </a:extLst>
          </p:cNvPr>
          <p:cNvSpPr txBox="1"/>
          <p:nvPr/>
        </p:nvSpPr>
        <p:spPr>
          <a:xfrm>
            <a:off x="10981691" y="46096"/>
            <a:ext cx="1021492" cy="461665"/>
          </a:xfrm>
          <a:prstGeom prst="rect">
            <a:avLst/>
          </a:prstGeom>
          <a:noFill/>
        </p:spPr>
        <p:txBody>
          <a:bodyPr wrap="square" rtlCol="0">
            <a:spAutoFit/>
          </a:bodyPr>
          <a:lstStyle/>
          <a:p>
            <a:r>
              <a:rPr lang="en-GB" sz="2400" dirty="0"/>
              <a:t>Step 6</a:t>
            </a:r>
          </a:p>
        </p:txBody>
      </p:sp>
      <p:sp>
        <p:nvSpPr>
          <p:cNvPr id="5" name="TextBox 4">
            <a:extLst>
              <a:ext uri="{FF2B5EF4-FFF2-40B4-BE49-F238E27FC236}">
                <a16:creationId xmlns:a16="http://schemas.microsoft.com/office/drawing/2014/main" id="{495A405E-76C4-4FC0-82FB-0B3B28CF3F99}"/>
              </a:ext>
            </a:extLst>
          </p:cNvPr>
          <p:cNvSpPr txBox="1"/>
          <p:nvPr/>
        </p:nvSpPr>
        <p:spPr>
          <a:xfrm>
            <a:off x="205946" y="964048"/>
            <a:ext cx="11565924" cy="430887"/>
          </a:xfrm>
          <a:prstGeom prst="rect">
            <a:avLst/>
          </a:prstGeom>
          <a:solidFill>
            <a:schemeClr val="accent5">
              <a:lumMod val="20000"/>
              <a:lumOff val="80000"/>
            </a:schemeClr>
          </a:solidFill>
        </p:spPr>
        <p:txBody>
          <a:bodyPr wrap="square" rtlCol="0">
            <a:spAutoFit/>
          </a:bodyPr>
          <a:lstStyle/>
          <a:p>
            <a:r>
              <a:rPr lang="en-GB" sz="2200" dirty="0"/>
              <a:t>PURPOSE: How well the model captures the data</a:t>
            </a:r>
          </a:p>
        </p:txBody>
      </p:sp>
      <p:sp>
        <p:nvSpPr>
          <p:cNvPr id="9" name="Title 1">
            <a:extLst>
              <a:ext uri="{FF2B5EF4-FFF2-40B4-BE49-F238E27FC236}">
                <a16:creationId xmlns:a16="http://schemas.microsoft.com/office/drawing/2014/main" id="{A262C133-1797-47CD-B6C8-599AB4C686F5}"/>
              </a:ext>
            </a:extLst>
          </p:cNvPr>
          <p:cNvSpPr txBox="1">
            <a:spLocks/>
          </p:cNvSpPr>
          <p:nvPr/>
        </p:nvSpPr>
        <p:spPr>
          <a:xfrm>
            <a:off x="370704" y="51475"/>
            <a:ext cx="5684108" cy="9125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400" b="1" dirty="0"/>
              <a:t>Step 6 – Model checking</a:t>
            </a:r>
          </a:p>
        </p:txBody>
      </p:sp>
      <p:pic>
        <p:nvPicPr>
          <p:cNvPr id="7" name="Picture 6">
            <a:extLst>
              <a:ext uri="{FF2B5EF4-FFF2-40B4-BE49-F238E27FC236}">
                <a16:creationId xmlns:a16="http://schemas.microsoft.com/office/drawing/2014/main" id="{6DEAF7EE-85C4-5C41-A655-FAD103757EF4}"/>
              </a:ext>
            </a:extLst>
          </p:cNvPr>
          <p:cNvPicPr>
            <a:picLocks noChangeAspect="1"/>
          </p:cNvPicPr>
          <p:nvPr/>
        </p:nvPicPr>
        <p:blipFill rotWithShape="1">
          <a:blip r:embed="rId3"/>
          <a:srcRect r="48009" b="832"/>
          <a:stretch/>
        </p:blipFill>
        <p:spPr>
          <a:xfrm>
            <a:off x="323851" y="1394935"/>
            <a:ext cx="5424397" cy="4621223"/>
          </a:xfrm>
          <a:prstGeom prst="rect">
            <a:avLst/>
          </a:prstGeom>
        </p:spPr>
      </p:pic>
      <p:pic>
        <p:nvPicPr>
          <p:cNvPr id="8" name="Picture 7">
            <a:extLst>
              <a:ext uri="{FF2B5EF4-FFF2-40B4-BE49-F238E27FC236}">
                <a16:creationId xmlns:a16="http://schemas.microsoft.com/office/drawing/2014/main" id="{571ABF9D-D37C-A246-9B61-AF450E1663D5}"/>
              </a:ext>
            </a:extLst>
          </p:cNvPr>
          <p:cNvPicPr>
            <a:picLocks noChangeAspect="1"/>
          </p:cNvPicPr>
          <p:nvPr/>
        </p:nvPicPr>
        <p:blipFill rotWithShape="1">
          <a:blip r:embed="rId3"/>
          <a:srcRect l="53012" t="1" b="59"/>
          <a:stretch/>
        </p:blipFill>
        <p:spPr>
          <a:xfrm>
            <a:off x="6654675" y="1420335"/>
            <a:ext cx="4837762" cy="4595824"/>
          </a:xfrm>
          <a:prstGeom prst="rect">
            <a:avLst/>
          </a:prstGeom>
        </p:spPr>
      </p:pic>
      <p:sp>
        <p:nvSpPr>
          <p:cNvPr id="10" name="TextBox 9">
            <a:extLst>
              <a:ext uri="{FF2B5EF4-FFF2-40B4-BE49-F238E27FC236}">
                <a16:creationId xmlns:a16="http://schemas.microsoft.com/office/drawing/2014/main" id="{01F929CF-4556-1A48-97F8-EEA4C8F2C64C}"/>
              </a:ext>
            </a:extLst>
          </p:cNvPr>
          <p:cNvSpPr txBox="1"/>
          <p:nvPr/>
        </p:nvSpPr>
        <p:spPr>
          <a:xfrm>
            <a:off x="2702945" y="6262379"/>
            <a:ext cx="2058449" cy="369332"/>
          </a:xfrm>
          <a:prstGeom prst="rect">
            <a:avLst/>
          </a:prstGeom>
          <a:noFill/>
        </p:spPr>
        <p:txBody>
          <a:bodyPr wrap="none" rtlCol="0">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DATA (all groups)</a:t>
            </a:r>
          </a:p>
        </p:txBody>
      </p:sp>
      <p:sp>
        <p:nvSpPr>
          <p:cNvPr id="11" name="TextBox 10">
            <a:extLst>
              <a:ext uri="{FF2B5EF4-FFF2-40B4-BE49-F238E27FC236}">
                <a16:creationId xmlns:a16="http://schemas.microsoft.com/office/drawing/2014/main" id="{B1DA6696-FE1F-1046-B2C9-581416B6AB92}"/>
              </a:ext>
            </a:extLst>
          </p:cNvPr>
          <p:cNvSpPr txBox="1"/>
          <p:nvPr/>
        </p:nvSpPr>
        <p:spPr>
          <a:xfrm>
            <a:off x="9308892" y="6262379"/>
            <a:ext cx="1031051" cy="369332"/>
          </a:xfrm>
          <a:prstGeom prst="rect">
            <a:avLst/>
          </a:prstGeom>
          <a:noFill/>
        </p:spPr>
        <p:txBody>
          <a:bodyPr wrap="none" rtlCol="0">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MODEL</a:t>
            </a:r>
          </a:p>
        </p:txBody>
      </p:sp>
    </p:spTree>
    <p:extLst>
      <p:ext uri="{BB962C8B-B14F-4D97-AF65-F5344CB8AC3E}">
        <p14:creationId xmlns:p14="http://schemas.microsoft.com/office/powerpoint/2010/main" val="2226608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EED9CE-5920-6F4F-BF0B-4DB7B488AB0F}"/>
              </a:ext>
            </a:extLst>
          </p:cNvPr>
          <p:cNvPicPr>
            <a:picLocks noChangeAspect="1"/>
          </p:cNvPicPr>
          <p:nvPr/>
        </p:nvPicPr>
        <p:blipFill rotWithShape="1">
          <a:blip r:embed="rId3"/>
          <a:srcRect r="72"/>
          <a:stretch/>
        </p:blipFill>
        <p:spPr>
          <a:xfrm>
            <a:off x="4109822" y="621884"/>
            <a:ext cx="4054735" cy="3365500"/>
          </a:xfrm>
          <a:prstGeom prst="rect">
            <a:avLst/>
          </a:prstGeom>
        </p:spPr>
      </p:pic>
      <p:pic>
        <p:nvPicPr>
          <p:cNvPr id="3" name="Picture 2">
            <a:extLst>
              <a:ext uri="{FF2B5EF4-FFF2-40B4-BE49-F238E27FC236}">
                <a16:creationId xmlns:a16="http://schemas.microsoft.com/office/drawing/2014/main" id="{98C65E5A-A30E-1544-9764-24F4FA985F1D}"/>
              </a:ext>
            </a:extLst>
          </p:cNvPr>
          <p:cNvPicPr>
            <a:picLocks noChangeAspect="1"/>
          </p:cNvPicPr>
          <p:nvPr/>
        </p:nvPicPr>
        <p:blipFill>
          <a:blip r:embed="rId4"/>
          <a:stretch>
            <a:fillRect/>
          </a:stretch>
        </p:blipFill>
        <p:spPr>
          <a:xfrm>
            <a:off x="59658" y="3987384"/>
            <a:ext cx="12072684" cy="2870616"/>
          </a:xfrm>
          <a:prstGeom prst="rect">
            <a:avLst/>
          </a:prstGeom>
        </p:spPr>
      </p:pic>
      <p:sp>
        <p:nvSpPr>
          <p:cNvPr id="4" name="Title 1">
            <a:extLst>
              <a:ext uri="{FF2B5EF4-FFF2-40B4-BE49-F238E27FC236}">
                <a16:creationId xmlns:a16="http://schemas.microsoft.com/office/drawing/2014/main" id="{8085DC7E-B255-7740-9CEC-3C0A5F9EC062}"/>
              </a:ext>
            </a:extLst>
          </p:cNvPr>
          <p:cNvSpPr txBox="1">
            <a:spLocks/>
          </p:cNvSpPr>
          <p:nvPr/>
        </p:nvSpPr>
        <p:spPr>
          <a:xfrm>
            <a:off x="0" y="-173378"/>
            <a:ext cx="9158990" cy="9125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400" b="1" dirty="0"/>
              <a:t>Step 6 – Model checking: parameter recovery</a:t>
            </a:r>
          </a:p>
        </p:txBody>
      </p:sp>
    </p:spTree>
    <p:extLst>
      <p:ext uri="{BB962C8B-B14F-4D97-AF65-F5344CB8AC3E}">
        <p14:creationId xmlns:p14="http://schemas.microsoft.com/office/powerpoint/2010/main" val="3245098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5A405E-76C4-4FC0-82FB-0B3B28CF3F99}"/>
              </a:ext>
            </a:extLst>
          </p:cNvPr>
          <p:cNvSpPr txBox="1"/>
          <p:nvPr/>
        </p:nvSpPr>
        <p:spPr>
          <a:xfrm>
            <a:off x="205946" y="964048"/>
            <a:ext cx="11565924" cy="430887"/>
          </a:xfrm>
          <a:prstGeom prst="rect">
            <a:avLst/>
          </a:prstGeom>
          <a:solidFill>
            <a:schemeClr val="accent5">
              <a:lumMod val="20000"/>
              <a:lumOff val="80000"/>
            </a:schemeClr>
          </a:solidFill>
        </p:spPr>
        <p:txBody>
          <a:bodyPr wrap="square" rtlCol="0">
            <a:spAutoFit/>
          </a:bodyPr>
          <a:lstStyle/>
          <a:p>
            <a:r>
              <a:rPr lang="en-GB" sz="2200" dirty="0"/>
              <a:t>PURPOSE: What does the model tell us about anhedonia &amp; other depressive symptoms</a:t>
            </a:r>
          </a:p>
        </p:txBody>
      </p:sp>
      <p:sp>
        <p:nvSpPr>
          <p:cNvPr id="9" name="Title 1">
            <a:extLst>
              <a:ext uri="{FF2B5EF4-FFF2-40B4-BE49-F238E27FC236}">
                <a16:creationId xmlns:a16="http://schemas.microsoft.com/office/drawing/2014/main" id="{A262C133-1797-47CD-B6C8-599AB4C686F5}"/>
              </a:ext>
            </a:extLst>
          </p:cNvPr>
          <p:cNvSpPr txBox="1">
            <a:spLocks/>
          </p:cNvSpPr>
          <p:nvPr/>
        </p:nvSpPr>
        <p:spPr>
          <a:xfrm>
            <a:off x="370703" y="51475"/>
            <a:ext cx="9792628" cy="9125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400" b="1" dirty="0"/>
              <a:t>Implementation of Model – Correlation with symptoms</a:t>
            </a:r>
          </a:p>
        </p:txBody>
      </p:sp>
      <p:pic>
        <p:nvPicPr>
          <p:cNvPr id="2" name="Picture 1">
            <a:extLst>
              <a:ext uri="{FF2B5EF4-FFF2-40B4-BE49-F238E27FC236}">
                <a16:creationId xmlns:a16="http://schemas.microsoft.com/office/drawing/2014/main" id="{32C4E627-88C8-7B4D-8267-80DE93BD2CDC}"/>
              </a:ext>
            </a:extLst>
          </p:cNvPr>
          <p:cNvPicPr>
            <a:picLocks noChangeAspect="1"/>
          </p:cNvPicPr>
          <p:nvPr/>
        </p:nvPicPr>
        <p:blipFill>
          <a:blip r:embed="rId3"/>
          <a:stretch>
            <a:fillRect/>
          </a:stretch>
        </p:blipFill>
        <p:spPr>
          <a:xfrm>
            <a:off x="980606" y="1394935"/>
            <a:ext cx="4114800" cy="4381500"/>
          </a:xfrm>
          <a:prstGeom prst="rect">
            <a:avLst/>
          </a:prstGeom>
        </p:spPr>
      </p:pic>
      <p:cxnSp>
        <p:nvCxnSpPr>
          <p:cNvPr id="6" name="Straight Arrow Connector 5">
            <a:extLst>
              <a:ext uri="{FF2B5EF4-FFF2-40B4-BE49-F238E27FC236}">
                <a16:creationId xmlns:a16="http://schemas.microsoft.com/office/drawing/2014/main" id="{BFF2B3C3-5A6B-2C4C-A1B0-FA4E497E7053}"/>
              </a:ext>
            </a:extLst>
          </p:cNvPr>
          <p:cNvCxnSpPr/>
          <p:nvPr/>
        </p:nvCxnSpPr>
        <p:spPr>
          <a:xfrm>
            <a:off x="824459" y="1741895"/>
            <a:ext cx="0" cy="3687580"/>
          </a:xfrm>
          <a:prstGeom prst="straightConnector1">
            <a:avLst/>
          </a:prstGeom>
          <a:ln w="44450">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188CD54-D265-1D4A-A8B6-7B49FD790576}"/>
              </a:ext>
            </a:extLst>
          </p:cNvPr>
          <p:cNvSpPr txBox="1"/>
          <p:nvPr/>
        </p:nvSpPr>
        <p:spPr>
          <a:xfrm rot="16200000">
            <a:off x="-1355336" y="3295006"/>
            <a:ext cx="3635932" cy="369332"/>
          </a:xfrm>
          <a:prstGeom prst="rect">
            <a:avLst/>
          </a:prstGeom>
          <a:noFill/>
        </p:spPr>
        <p:txBody>
          <a:bodyPr wrap="non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Low anhedonia    High anhedonia</a:t>
            </a:r>
          </a:p>
        </p:txBody>
      </p:sp>
      <p:cxnSp>
        <p:nvCxnSpPr>
          <p:cNvPr id="21" name="Straight Arrow Connector 20">
            <a:extLst>
              <a:ext uri="{FF2B5EF4-FFF2-40B4-BE49-F238E27FC236}">
                <a16:creationId xmlns:a16="http://schemas.microsoft.com/office/drawing/2014/main" id="{C73BF3DD-D7A5-124E-99A5-0B534EB30816}"/>
              </a:ext>
            </a:extLst>
          </p:cNvPr>
          <p:cNvCxnSpPr>
            <a:cxnSpLocks/>
          </p:cNvCxnSpPr>
          <p:nvPr/>
        </p:nvCxnSpPr>
        <p:spPr>
          <a:xfrm flipH="1">
            <a:off x="1392835" y="5787678"/>
            <a:ext cx="3526606" cy="0"/>
          </a:xfrm>
          <a:prstGeom prst="straightConnector1">
            <a:avLst/>
          </a:prstGeom>
          <a:ln w="44450">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2537DBA-FF68-E74C-90C7-C204F6289968}"/>
              </a:ext>
            </a:extLst>
          </p:cNvPr>
          <p:cNvSpPr txBox="1"/>
          <p:nvPr/>
        </p:nvSpPr>
        <p:spPr>
          <a:xfrm>
            <a:off x="1392835" y="5893952"/>
            <a:ext cx="3526606" cy="369332"/>
          </a:xfrm>
          <a:prstGeom prst="rect">
            <a:avLst/>
          </a:prstGeom>
          <a:noFill/>
        </p:spPr>
        <p:txBody>
          <a:bodyPr wrap="non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Effort insensitive  Effort sensitive</a:t>
            </a:r>
          </a:p>
        </p:txBody>
      </p:sp>
      <p:sp>
        <p:nvSpPr>
          <p:cNvPr id="27" name="TextBox 26">
            <a:extLst>
              <a:ext uri="{FF2B5EF4-FFF2-40B4-BE49-F238E27FC236}">
                <a16:creationId xmlns:a16="http://schemas.microsoft.com/office/drawing/2014/main" id="{BAA6BE0D-CFB3-F34F-92D5-F5F48A3C1B83}"/>
              </a:ext>
            </a:extLst>
          </p:cNvPr>
          <p:cNvSpPr txBox="1"/>
          <p:nvPr/>
        </p:nvSpPr>
        <p:spPr>
          <a:xfrm>
            <a:off x="6235908" y="1937203"/>
            <a:ext cx="5257718" cy="3693319"/>
          </a:xfrm>
          <a:prstGeom prst="rect">
            <a:avLst/>
          </a:prstGeom>
          <a:noFill/>
        </p:spPr>
        <p:txBody>
          <a:bodyPr wrap="square" rtlCol="0">
            <a:spAutoFit/>
          </a:bodyPr>
          <a:lstStyle/>
          <a:p>
            <a:r>
              <a:rPr lang="en-GB" sz="2600" dirty="0"/>
              <a:t>Effort sensitivity correlates with anhedonia. Why is this important?</a:t>
            </a:r>
            <a:endParaRPr lang="en-GB" sz="2600" i="1" dirty="0"/>
          </a:p>
          <a:p>
            <a:pPr marL="457200" indent="-457200">
              <a:buFont typeface="Arial" panose="020B0604020202020204" pitchFamily="34" charset="0"/>
              <a:buChar char="•"/>
            </a:pPr>
            <a:r>
              <a:rPr lang="en-GB" sz="2600" dirty="0"/>
              <a:t>Role for behavioural activation?</a:t>
            </a:r>
          </a:p>
          <a:p>
            <a:pPr marL="457200" indent="-457200">
              <a:buFont typeface="Arial" panose="020B0604020202020204" pitchFamily="34" charset="0"/>
              <a:buChar char="•"/>
            </a:pPr>
            <a:r>
              <a:rPr lang="en-GB" sz="2600" dirty="0"/>
              <a:t>Graded activities</a:t>
            </a:r>
          </a:p>
          <a:p>
            <a:pPr marL="457200" indent="-457200">
              <a:buFont typeface="Arial" panose="020B0604020202020204" pitchFamily="34" charset="0"/>
              <a:buChar char="•"/>
            </a:pPr>
            <a:r>
              <a:rPr lang="en-GB" sz="2600" dirty="0"/>
              <a:t>Pharmacological &amp; psychological therapies focusing on effort costs</a:t>
            </a:r>
          </a:p>
          <a:p>
            <a:pPr marL="457200" indent="-457200">
              <a:buFont typeface="Arial" panose="020B0604020202020204" pitchFamily="34" charset="0"/>
              <a:buChar char="•"/>
            </a:pPr>
            <a:r>
              <a:rPr lang="en-GB" sz="2600" dirty="0"/>
              <a:t>Dopamine thought to be key in motivated behaviour. Role for dopaminergic antidepressants. </a:t>
            </a:r>
          </a:p>
        </p:txBody>
      </p:sp>
    </p:spTree>
    <p:extLst>
      <p:ext uri="{BB962C8B-B14F-4D97-AF65-F5344CB8AC3E}">
        <p14:creationId xmlns:p14="http://schemas.microsoft.com/office/powerpoint/2010/main" val="285409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86790C-9D83-4AFD-9C6B-4FB411E07A9B}"/>
              </a:ext>
            </a:extLst>
          </p:cNvPr>
          <p:cNvSpPr txBox="1"/>
          <p:nvPr/>
        </p:nvSpPr>
        <p:spPr>
          <a:xfrm>
            <a:off x="10981691" y="46096"/>
            <a:ext cx="1021492" cy="461665"/>
          </a:xfrm>
          <a:prstGeom prst="rect">
            <a:avLst/>
          </a:prstGeom>
          <a:noFill/>
        </p:spPr>
        <p:txBody>
          <a:bodyPr wrap="square" rtlCol="0">
            <a:spAutoFit/>
          </a:bodyPr>
          <a:lstStyle/>
          <a:p>
            <a:r>
              <a:rPr lang="en-GB" sz="2400" dirty="0"/>
              <a:t>Step 4</a:t>
            </a:r>
          </a:p>
        </p:txBody>
      </p:sp>
      <p:sp>
        <p:nvSpPr>
          <p:cNvPr id="5" name="TextBox 4">
            <a:extLst>
              <a:ext uri="{FF2B5EF4-FFF2-40B4-BE49-F238E27FC236}">
                <a16:creationId xmlns:a16="http://schemas.microsoft.com/office/drawing/2014/main" id="{495A405E-76C4-4FC0-82FB-0B3B28CF3F99}"/>
              </a:ext>
            </a:extLst>
          </p:cNvPr>
          <p:cNvSpPr txBox="1"/>
          <p:nvPr/>
        </p:nvSpPr>
        <p:spPr>
          <a:xfrm>
            <a:off x="205946" y="964048"/>
            <a:ext cx="11565924" cy="430887"/>
          </a:xfrm>
          <a:prstGeom prst="rect">
            <a:avLst/>
          </a:prstGeom>
          <a:solidFill>
            <a:schemeClr val="accent5">
              <a:lumMod val="20000"/>
              <a:lumOff val="80000"/>
            </a:schemeClr>
          </a:solidFill>
        </p:spPr>
        <p:txBody>
          <a:bodyPr wrap="square" rtlCol="0">
            <a:spAutoFit/>
          </a:bodyPr>
          <a:lstStyle/>
          <a:p>
            <a:r>
              <a:rPr lang="en-GB" sz="2200" dirty="0"/>
              <a:t>PURPOSE: What about at the group level?</a:t>
            </a:r>
          </a:p>
        </p:txBody>
      </p:sp>
      <p:sp>
        <p:nvSpPr>
          <p:cNvPr id="9" name="Title 1">
            <a:extLst>
              <a:ext uri="{FF2B5EF4-FFF2-40B4-BE49-F238E27FC236}">
                <a16:creationId xmlns:a16="http://schemas.microsoft.com/office/drawing/2014/main" id="{A262C133-1797-47CD-B6C8-599AB4C686F5}"/>
              </a:ext>
            </a:extLst>
          </p:cNvPr>
          <p:cNvSpPr txBox="1">
            <a:spLocks/>
          </p:cNvSpPr>
          <p:nvPr/>
        </p:nvSpPr>
        <p:spPr>
          <a:xfrm>
            <a:off x="370703" y="51475"/>
            <a:ext cx="9792628" cy="9125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400" b="1" dirty="0"/>
              <a:t>Implementation of Model – Case control study</a:t>
            </a:r>
          </a:p>
        </p:txBody>
      </p:sp>
      <p:grpSp>
        <p:nvGrpSpPr>
          <p:cNvPr id="3" name="Group 2">
            <a:extLst>
              <a:ext uri="{FF2B5EF4-FFF2-40B4-BE49-F238E27FC236}">
                <a16:creationId xmlns:a16="http://schemas.microsoft.com/office/drawing/2014/main" id="{0BA8AAB4-B65D-7142-841E-4A08B364BFA9}"/>
              </a:ext>
            </a:extLst>
          </p:cNvPr>
          <p:cNvGrpSpPr/>
          <p:nvPr/>
        </p:nvGrpSpPr>
        <p:grpSpPr>
          <a:xfrm>
            <a:off x="2181466" y="1851222"/>
            <a:ext cx="7366036" cy="4534588"/>
            <a:chOff x="2593840" y="1268413"/>
            <a:chExt cx="8162613" cy="4897437"/>
          </a:xfrm>
        </p:grpSpPr>
        <p:pic>
          <p:nvPicPr>
            <p:cNvPr id="11" name="Picture 2">
              <a:extLst>
                <a:ext uri="{FF2B5EF4-FFF2-40B4-BE49-F238E27FC236}">
                  <a16:creationId xmlns:a16="http://schemas.microsoft.com/office/drawing/2014/main" id="{62A97B78-47C6-CE4E-BA06-1D51BED694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5" b="-3"/>
            <a:stretch>
              <a:fillRect/>
            </a:stretch>
          </p:blipFill>
          <p:spPr bwMode="auto">
            <a:xfrm>
              <a:off x="6523038" y="1268414"/>
              <a:ext cx="259715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a16="http://schemas.microsoft.com/office/drawing/2014/main" id="{E3CDB71B-45DC-6C43-B4AF-E29FEC85E7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9" b="-31"/>
            <a:stretch>
              <a:fillRect/>
            </a:stretch>
          </p:blipFill>
          <p:spPr bwMode="auto">
            <a:xfrm>
              <a:off x="6489700" y="3789363"/>
              <a:ext cx="2630488"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a:extLst>
                <a:ext uri="{FF2B5EF4-FFF2-40B4-BE49-F238E27FC236}">
                  <a16:creationId xmlns:a16="http://schemas.microsoft.com/office/drawing/2014/main" id="{9FE2D4C2-B473-FD40-A5C9-E2D5040C8C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6" b="-53"/>
            <a:stretch>
              <a:fillRect/>
            </a:stretch>
          </p:blipFill>
          <p:spPr bwMode="auto">
            <a:xfrm>
              <a:off x="3751264" y="1268414"/>
              <a:ext cx="2649537"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a:extLst>
                <a:ext uri="{FF2B5EF4-FFF2-40B4-BE49-F238E27FC236}">
                  <a16:creationId xmlns:a16="http://schemas.microsoft.com/office/drawing/2014/main" id="{6E173C87-2602-B841-B155-D441B8DE4A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8" b="58"/>
            <a:stretch>
              <a:fillRect/>
            </a:stretch>
          </p:blipFill>
          <p:spPr bwMode="auto">
            <a:xfrm>
              <a:off x="3751264" y="3784600"/>
              <a:ext cx="2649537"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9">
              <a:extLst>
                <a:ext uri="{FF2B5EF4-FFF2-40B4-BE49-F238E27FC236}">
                  <a16:creationId xmlns:a16="http://schemas.microsoft.com/office/drawing/2014/main" id="{42EDF8B0-31E9-1240-83AA-5E2D6A89D31E}"/>
                </a:ext>
              </a:extLst>
            </p:cNvPr>
            <p:cNvSpPr txBox="1">
              <a:spLocks noChangeArrowheads="1"/>
            </p:cNvSpPr>
            <p:nvPr/>
          </p:nvSpPr>
          <p:spPr bwMode="auto">
            <a:xfrm>
              <a:off x="2648907" y="1268413"/>
              <a:ext cx="1558218" cy="432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Char char="•"/>
                <a:defRPr sz="3200">
                  <a:solidFill>
                    <a:schemeClr val="tx1"/>
                  </a:solidFill>
                  <a:latin typeface="Times New Roman" panose="02020603050405020304" pitchFamily="18" charset="0"/>
                </a:defRPr>
              </a:lvl1pPr>
              <a:lvl2pPr marL="742950" indent="-285750">
                <a:spcBef>
                  <a:spcPct val="20000"/>
                </a:spcBef>
                <a:buClr>
                  <a:schemeClr val="hlink"/>
                </a:buClr>
                <a:buChar char="•"/>
                <a:defRPr sz="2800">
                  <a:solidFill>
                    <a:schemeClr val="tx1"/>
                  </a:solidFill>
                  <a:latin typeface="Times New Roman" panose="02020603050405020304" pitchFamily="18" charset="0"/>
                </a:defRPr>
              </a:lvl2pPr>
              <a:lvl3pPr marL="1143000" indent="-228600">
                <a:spcBef>
                  <a:spcPct val="20000"/>
                </a:spcBef>
                <a:buClr>
                  <a:schemeClr val="hlink"/>
                </a:buClr>
                <a:buChar char="•"/>
                <a:defRPr sz="2400">
                  <a:solidFill>
                    <a:schemeClr val="tx1"/>
                  </a:solidFill>
                  <a:latin typeface="Times New Roman" panose="02020603050405020304" pitchFamily="18" charset="0"/>
                </a:defRPr>
              </a:lvl3pPr>
              <a:lvl4pPr marL="1600200" indent="-228600">
                <a:spcBef>
                  <a:spcPct val="20000"/>
                </a:spcBef>
                <a:buClr>
                  <a:schemeClr val="hlink"/>
                </a:buClr>
                <a:buChar char="•"/>
                <a:defRPr sz="2000">
                  <a:solidFill>
                    <a:schemeClr val="tx1"/>
                  </a:solidFill>
                  <a:latin typeface="Times New Roman" panose="02020603050405020304" pitchFamily="18" charset="0"/>
                </a:defRPr>
              </a:lvl4pPr>
              <a:lvl5pPr marL="2057400" indent="-228600">
                <a:spcBef>
                  <a:spcPct val="20000"/>
                </a:spcBef>
                <a:buClr>
                  <a:schemeClr val="hlink"/>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2000" dirty="0">
                  <a:solidFill>
                    <a:srgbClr val="66C2A5"/>
                  </a:solidFill>
                </a:rPr>
                <a:t>CTR n = 59</a:t>
              </a:r>
            </a:p>
          </p:txBody>
        </p:sp>
        <p:sp>
          <p:nvSpPr>
            <p:cNvPr id="16" name="TextBox 21">
              <a:extLst>
                <a:ext uri="{FF2B5EF4-FFF2-40B4-BE49-F238E27FC236}">
                  <a16:creationId xmlns:a16="http://schemas.microsoft.com/office/drawing/2014/main" id="{CBE7B7B0-DA40-DF44-9D99-D65BA9E2651B}"/>
                </a:ext>
              </a:extLst>
            </p:cNvPr>
            <p:cNvSpPr txBox="1">
              <a:spLocks noChangeArrowheads="1"/>
            </p:cNvSpPr>
            <p:nvPr/>
          </p:nvSpPr>
          <p:spPr bwMode="auto">
            <a:xfrm>
              <a:off x="9172575" y="1268413"/>
              <a:ext cx="1531716" cy="432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Char char="•"/>
                <a:defRPr sz="3200">
                  <a:solidFill>
                    <a:schemeClr val="tx1"/>
                  </a:solidFill>
                  <a:latin typeface="Times New Roman" panose="02020603050405020304" pitchFamily="18" charset="0"/>
                </a:defRPr>
              </a:lvl1pPr>
              <a:lvl2pPr marL="742950" indent="-285750">
                <a:spcBef>
                  <a:spcPct val="20000"/>
                </a:spcBef>
                <a:buClr>
                  <a:schemeClr val="hlink"/>
                </a:buClr>
                <a:buChar char="•"/>
                <a:defRPr sz="2800">
                  <a:solidFill>
                    <a:schemeClr val="tx1"/>
                  </a:solidFill>
                  <a:latin typeface="Times New Roman" panose="02020603050405020304" pitchFamily="18" charset="0"/>
                </a:defRPr>
              </a:lvl2pPr>
              <a:lvl3pPr marL="1143000" indent="-228600">
                <a:spcBef>
                  <a:spcPct val="20000"/>
                </a:spcBef>
                <a:buClr>
                  <a:schemeClr val="hlink"/>
                </a:buClr>
                <a:buChar char="•"/>
                <a:defRPr sz="2400">
                  <a:solidFill>
                    <a:schemeClr val="tx1"/>
                  </a:solidFill>
                  <a:latin typeface="Times New Roman" panose="02020603050405020304" pitchFamily="18" charset="0"/>
                </a:defRPr>
              </a:lvl3pPr>
              <a:lvl4pPr marL="1600200" indent="-228600">
                <a:spcBef>
                  <a:spcPct val="20000"/>
                </a:spcBef>
                <a:buClr>
                  <a:schemeClr val="hlink"/>
                </a:buClr>
                <a:buChar char="•"/>
                <a:defRPr sz="2000">
                  <a:solidFill>
                    <a:schemeClr val="tx1"/>
                  </a:solidFill>
                  <a:latin typeface="Times New Roman" panose="02020603050405020304" pitchFamily="18" charset="0"/>
                </a:defRPr>
              </a:lvl4pPr>
              <a:lvl5pPr marL="2057400" indent="-228600">
                <a:spcBef>
                  <a:spcPct val="20000"/>
                </a:spcBef>
                <a:buClr>
                  <a:schemeClr val="hlink"/>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2000" dirty="0">
                  <a:solidFill>
                    <a:srgbClr val="8DA0CC"/>
                  </a:solidFill>
                </a:rPr>
                <a:t>REL n = 37</a:t>
              </a:r>
            </a:p>
          </p:txBody>
        </p:sp>
        <p:sp>
          <p:nvSpPr>
            <p:cNvPr id="17" name="TextBox 22">
              <a:extLst>
                <a:ext uri="{FF2B5EF4-FFF2-40B4-BE49-F238E27FC236}">
                  <a16:creationId xmlns:a16="http://schemas.microsoft.com/office/drawing/2014/main" id="{50EFAD09-2680-A54E-8D10-08DC198407CB}"/>
                </a:ext>
              </a:extLst>
            </p:cNvPr>
            <p:cNvSpPr txBox="1">
              <a:spLocks noChangeArrowheads="1"/>
            </p:cNvSpPr>
            <p:nvPr/>
          </p:nvSpPr>
          <p:spPr bwMode="auto">
            <a:xfrm>
              <a:off x="2593840" y="3742998"/>
              <a:ext cx="1668352" cy="432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Char char="•"/>
                <a:defRPr sz="3200">
                  <a:solidFill>
                    <a:schemeClr val="tx1"/>
                  </a:solidFill>
                  <a:latin typeface="Times New Roman" panose="02020603050405020304" pitchFamily="18" charset="0"/>
                </a:defRPr>
              </a:lvl1pPr>
              <a:lvl2pPr marL="742950" indent="-285750">
                <a:spcBef>
                  <a:spcPct val="20000"/>
                </a:spcBef>
                <a:buClr>
                  <a:schemeClr val="hlink"/>
                </a:buClr>
                <a:buChar char="•"/>
                <a:defRPr sz="2800">
                  <a:solidFill>
                    <a:schemeClr val="tx1"/>
                  </a:solidFill>
                  <a:latin typeface="Times New Roman" panose="02020603050405020304" pitchFamily="18" charset="0"/>
                </a:defRPr>
              </a:lvl2pPr>
              <a:lvl3pPr marL="1143000" indent="-228600">
                <a:spcBef>
                  <a:spcPct val="20000"/>
                </a:spcBef>
                <a:buClr>
                  <a:schemeClr val="hlink"/>
                </a:buClr>
                <a:buChar char="•"/>
                <a:defRPr sz="2400">
                  <a:solidFill>
                    <a:schemeClr val="tx1"/>
                  </a:solidFill>
                  <a:latin typeface="Times New Roman" panose="02020603050405020304" pitchFamily="18" charset="0"/>
                </a:defRPr>
              </a:lvl3pPr>
              <a:lvl4pPr marL="1600200" indent="-228600">
                <a:spcBef>
                  <a:spcPct val="20000"/>
                </a:spcBef>
                <a:buClr>
                  <a:schemeClr val="hlink"/>
                </a:buClr>
                <a:buChar char="•"/>
                <a:defRPr sz="2000">
                  <a:solidFill>
                    <a:schemeClr val="tx1"/>
                  </a:solidFill>
                  <a:latin typeface="Times New Roman" panose="02020603050405020304" pitchFamily="18" charset="0"/>
                </a:defRPr>
              </a:lvl4pPr>
              <a:lvl5pPr marL="2057400" indent="-228600">
                <a:spcBef>
                  <a:spcPct val="20000"/>
                </a:spcBef>
                <a:buClr>
                  <a:schemeClr val="hlink"/>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2000" dirty="0">
                  <a:solidFill>
                    <a:srgbClr val="FD8E61"/>
                  </a:solidFill>
                </a:rPr>
                <a:t>MDD n = 48</a:t>
              </a:r>
            </a:p>
          </p:txBody>
        </p:sp>
        <p:sp>
          <p:nvSpPr>
            <p:cNvPr id="18" name="TextBox 23">
              <a:extLst>
                <a:ext uri="{FF2B5EF4-FFF2-40B4-BE49-F238E27FC236}">
                  <a16:creationId xmlns:a16="http://schemas.microsoft.com/office/drawing/2014/main" id="{75116622-6C36-CE4D-9B92-64D79166161F}"/>
                </a:ext>
              </a:extLst>
            </p:cNvPr>
            <p:cNvSpPr txBox="1">
              <a:spLocks noChangeArrowheads="1"/>
            </p:cNvSpPr>
            <p:nvPr/>
          </p:nvSpPr>
          <p:spPr bwMode="auto">
            <a:xfrm>
              <a:off x="9136063" y="3775074"/>
              <a:ext cx="1620392" cy="432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Char char="•"/>
                <a:defRPr sz="3200">
                  <a:solidFill>
                    <a:schemeClr val="tx1"/>
                  </a:solidFill>
                  <a:latin typeface="Times New Roman" panose="02020603050405020304" pitchFamily="18" charset="0"/>
                </a:defRPr>
              </a:lvl1pPr>
              <a:lvl2pPr marL="742950" indent="-285750">
                <a:spcBef>
                  <a:spcPct val="20000"/>
                </a:spcBef>
                <a:buClr>
                  <a:schemeClr val="hlink"/>
                </a:buClr>
                <a:buChar char="•"/>
                <a:defRPr sz="2800">
                  <a:solidFill>
                    <a:schemeClr val="tx1"/>
                  </a:solidFill>
                  <a:latin typeface="Times New Roman" panose="02020603050405020304" pitchFamily="18" charset="0"/>
                </a:defRPr>
              </a:lvl2pPr>
              <a:lvl3pPr marL="1143000" indent="-228600">
                <a:spcBef>
                  <a:spcPct val="20000"/>
                </a:spcBef>
                <a:buClr>
                  <a:schemeClr val="hlink"/>
                </a:buClr>
                <a:buChar char="•"/>
                <a:defRPr sz="2400">
                  <a:solidFill>
                    <a:schemeClr val="tx1"/>
                  </a:solidFill>
                  <a:latin typeface="Times New Roman" panose="02020603050405020304" pitchFamily="18" charset="0"/>
                </a:defRPr>
              </a:lvl3pPr>
              <a:lvl4pPr marL="1600200" indent="-228600">
                <a:spcBef>
                  <a:spcPct val="20000"/>
                </a:spcBef>
                <a:buClr>
                  <a:schemeClr val="hlink"/>
                </a:buClr>
                <a:buChar char="•"/>
                <a:defRPr sz="2000">
                  <a:solidFill>
                    <a:schemeClr val="tx1"/>
                  </a:solidFill>
                  <a:latin typeface="Times New Roman" panose="02020603050405020304" pitchFamily="18" charset="0"/>
                </a:defRPr>
              </a:lvl4pPr>
              <a:lvl5pPr marL="2057400" indent="-228600">
                <a:spcBef>
                  <a:spcPct val="20000"/>
                </a:spcBef>
                <a:buClr>
                  <a:schemeClr val="hlink"/>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2000" dirty="0">
                  <a:solidFill>
                    <a:srgbClr val="E789C3"/>
                  </a:solidFill>
                </a:rPr>
                <a:t>REM n = 50</a:t>
              </a:r>
            </a:p>
          </p:txBody>
        </p:sp>
      </p:grpSp>
    </p:spTree>
    <p:extLst>
      <p:ext uri="{BB962C8B-B14F-4D97-AF65-F5344CB8AC3E}">
        <p14:creationId xmlns:p14="http://schemas.microsoft.com/office/powerpoint/2010/main" val="1416505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1B922-3921-4332-A8B9-1C2AF2CD57AA}"/>
              </a:ext>
            </a:extLst>
          </p:cNvPr>
          <p:cNvSpPr>
            <a:spLocks noGrp="1"/>
          </p:cNvSpPr>
          <p:nvPr>
            <p:ph type="title"/>
          </p:nvPr>
        </p:nvSpPr>
        <p:spPr/>
        <p:txBody>
          <a:bodyPr/>
          <a:lstStyle/>
          <a:p>
            <a:r>
              <a:rPr lang="it-IT" dirty="0" err="1"/>
              <a:t>Why</a:t>
            </a:r>
            <a:r>
              <a:rPr lang="it-IT" dirty="0"/>
              <a:t> do </a:t>
            </a:r>
            <a:r>
              <a:rPr lang="it-IT" dirty="0" err="1"/>
              <a:t>we</a:t>
            </a:r>
            <a:r>
              <a:rPr lang="it-IT" dirty="0"/>
              <a:t> </a:t>
            </a:r>
            <a:r>
              <a:rPr lang="it-IT" dirty="0" err="1"/>
              <a:t>need</a:t>
            </a:r>
            <a:r>
              <a:rPr lang="it-IT" dirty="0"/>
              <a:t> models in data </a:t>
            </a:r>
            <a:r>
              <a:rPr lang="it-IT" dirty="0" err="1"/>
              <a:t>analysis</a:t>
            </a:r>
            <a:r>
              <a:rPr lang="it-IT" dirty="0"/>
              <a:t>?</a:t>
            </a:r>
            <a:endParaRPr lang="en-US" dirty="0"/>
          </a:p>
        </p:txBody>
      </p:sp>
      <p:sp>
        <p:nvSpPr>
          <p:cNvPr id="5" name="Oval 4">
            <a:extLst>
              <a:ext uri="{FF2B5EF4-FFF2-40B4-BE49-F238E27FC236}">
                <a16:creationId xmlns:a16="http://schemas.microsoft.com/office/drawing/2014/main" id="{2D9D98EB-6BBF-4A04-A471-36E440952B33}"/>
              </a:ext>
            </a:extLst>
          </p:cNvPr>
          <p:cNvSpPr/>
          <p:nvPr/>
        </p:nvSpPr>
        <p:spPr>
          <a:xfrm>
            <a:off x="4028661" y="3163953"/>
            <a:ext cx="2676939" cy="1770823"/>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dirty="0"/>
              <a:t>DATA</a:t>
            </a:r>
            <a:endParaRPr lang="en-US" sz="3200" dirty="0"/>
          </a:p>
        </p:txBody>
      </p:sp>
      <p:sp>
        <p:nvSpPr>
          <p:cNvPr id="6" name="Rectangle 5">
            <a:extLst>
              <a:ext uri="{FF2B5EF4-FFF2-40B4-BE49-F238E27FC236}">
                <a16:creationId xmlns:a16="http://schemas.microsoft.com/office/drawing/2014/main" id="{1F172D72-2E0E-4322-B2F3-F3F6F16A9799}"/>
              </a:ext>
            </a:extLst>
          </p:cNvPr>
          <p:cNvSpPr/>
          <p:nvPr/>
        </p:nvSpPr>
        <p:spPr>
          <a:xfrm>
            <a:off x="8362122" y="1987826"/>
            <a:ext cx="2676939" cy="1441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dirty="0"/>
              <a:t>Model</a:t>
            </a:r>
            <a:endParaRPr lang="en-US" dirty="0"/>
          </a:p>
        </p:txBody>
      </p:sp>
      <p:sp>
        <p:nvSpPr>
          <p:cNvPr id="7" name="Rectangle 6">
            <a:extLst>
              <a:ext uri="{FF2B5EF4-FFF2-40B4-BE49-F238E27FC236}">
                <a16:creationId xmlns:a16="http://schemas.microsoft.com/office/drawing/2014/main" id="{CEE7BE9C-C8DD-4D1D-9539-C2B149B224A1}"/>
              </a:ext>
            </a:extLst>
          </p:cNvPr>
          <p:cNvSpPr/>
          <p:nvPr/>
        </p:nvSpPr>
        <p:spPr>
          <a:xfrm>
            <a:off x="8362122" y="4366591"/>
            <a:ext cx="2676939" cy="1441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err="1"/>
              <a:t>Experimental</a:t>
            </a:r>
            <a:r>
              <a:rPr lang="it-IT" sz="2800" dirty="0"/>
              <a:t> design</a:t>
            </a:r>
            <a:endParaRPr lang="en-US" sz="2800" dirty="0"/>
          </a:p>
        </p:txBody>
      </p:sp>
      <p:sp>
        <p:nvSpPr>
          <p:cNvPr id="8" name="Star: 6 Points 7">
            <a:extLst>
              <a:ext uri="{FF2B5EF4-FFF2-40B4-BE49-F238E27FC236}">
                <a16:creationId xmlns:a16="http://schemas.microsoft.com/office/drawing/2014/main" id="{AD33304B-25F0-4075-944B-70799EC38B29}"/>
              </a:ext>
            </a:extLst>
          </p:cNvPr>
          <p:cNvSpPr/>
          <p:nvPr/>
        </p:nvSpPr>
        <p:spPr>
          <a:xfrm>
            <a:off x="293204" y="2626414"/>
            <a:ext cx="3086100" cy="2727463"/>
          </a:xfrm>
          <a:prstGeom prst="star6">
            <a:avLst/>
          </a:prstGeom>
          <a:solidFill>
            <a:srgbClr val="FF00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t>Describe, predict and explain behavior.</a:t>
            </a:r>
          </a:p>
        </p:txBody>
      </p:sp>
      <p:cxnSp>
        <p:nvCxnSpPr>
          <p:cNvPr id="10" name="Straight Arrow Connector 9">
            <a:extLst>
              <a:ext uri="{FF2B5EF4-FFF2-40B4-BE49-F238E27FC236}">
                <a16:creationId xmlns:a16="http://schemas.microsoft.com/office/drawing/2014/main" id="{1503D59A-A3CE-42EB-91CB-83DFC73F3F90}"/>
              </a:ext>
            </a:extLst>
          </p:cNvPr>
          <p:cNvCxnSpPr/>
          <p:nvPr/>
        </p:nvCxnSpPr>
        <p:spPr>
          <a:xfrm flipV="1">
            <a:off x="6877878" y="2708413"/>
            <a:ext cx="1192696" cy="7205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7424690-662B-4500-8173-832F85FFD275}"/>
              </a:ext>
            </a:extLst>
          </p:cNvPr>
          <p:cNvCxnSpPr>
            <a:cxnSpLocks/>
          </p:cNvCxnSpPr>
          <p:nvPr/>
        </p:nvCxnSpPr>
        <p:spPr>
          <a:xfrm>
            <a:off x="6877878" y="4446726"/>
            <a:ext cx="1192696" cy="6404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8862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698B11A-3D59-B246-A46E-C915A608C50F}"/>
              </a:ext>
            </a:extLst>
          </p:cNvPr>
          <p:cNvGrpSpPr/>
          <p:nvPr/>
        </p:nvGrpSpPr>
        <p:grpSpPr>
          <a:xfrm>
            <a:off x="2178261" y="1112044"/>
            <a:ext cx="8308293" cy="4633912"/>
            <a:chOff x="2418104" y="1268414"/>
            <a:chExt cx="8308293" cy="4633912"/>
          </a:xfrm>
        </p:grpSpPr>
        <p:pic>
          <p:nvPicPr>
            <p:cNvPr id="3" name="Picture 3">
              <a:extLst>
                <a:ext uri="{FF2B5EF4-FFF2-40B4-BE49-F238E27FC236}">
                  <a16:creationId xmlns:a16="http://schemas.microsoft.com/office/drawing/2014/main" id="{B5C5E958-A88D-7949-B54A-1DD93EEFE1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35413" y="4868863"/>
              <a:ext cx="10160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ED368B04-04EE-0F4D-AABD-DE2547CCF9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4200" y="4840289"/>
              <a:ext cx="9779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B3C4A076-18C2-FE4A-8708-B96337E10A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35863" y="4740276"/>
              <a:ext cx="9779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id="{A6620FA1-39F0-CB4B-95C0-0636095141F0}"/>
                </a:ext>
              </a:extLst>
            </p:cNvPr>
            <p:cNvSpPr>
              <a:spLocks noChangeArrowheads="1"/>
            </p:cNvSpPr>
            <p:nvPr/>
          </p:nvSpPr>
          <p:spPr bwMode="auto">
            <a:xfrm>
              <a:off x="2424114" y="2101851"/>
              <a:ext cx="11271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Char char="•"/>
                <a:defRPr sz="3200">
                  <a:solidFill>
                    <a:schemeClr val="tx1"/>
                  </a:solidFill>
                  <a:latin typeface="Times New Roman" panose="02020603050405020304" pitchFamily="18" charset="0"/>
                </a:defRPr>
              </a:lvl1pPr>
              <a:lvl2pPr marL="742950" indent="-285750">
                <a:spcBef>
                  <a:spcPct val="20000"/>
                </a:spcBef>
                <a:buClr>
                  <a:schemeClr val="hlink"/>
                </a:buClr>
                <a:buChar char="•"/>
                <a:defRPr sz="2800">
                  <a:solidFill>
                    <a:schemeClr val="tx1"/>
                  </a:solidFill>
                  <a:latin typeface="Times New Roman" panose="02020603050405020304" pitchFamily="18" charset="0"/>
                </a:defRPr>
              </a:lvl2pPr>
              <a:lvl3pPr marL="1143000" indent="-228600">
                <a:spcBef>
                  <a:spcPct val="20000"/>
                </a:spcBef>
                <a:buClr>
                  <a:schemeClr val="hlink"/>
                </a:buClr>
                <a:buChar char="•"/>
                <a:defRPr sz="2400">
                  <a:solidFill>
                    <a:schemeClr val="tx1"/>
                  </a:solidFill>
                  <a:latin typeface="Times New Roman" panose="02020603050405020304" pitchFamily="18" charset="0"/>
                </a:defRPr>
              </a:lvl3pPr>
              <a:lvl4pPr marL="1600200" indent="-228600">
                <a:spcBef>
                  <a:spcPct val="20000"/>
                </a:spcBef>
                <a:buClr>
                  <a:schemeClr val="hlink"/>
                </a:buClr>
                <a:buChar char="•"/>
                <a:defRPr sz="2000">
                  <a:solidFill>
                    <a:schemeClr val="tx1"/>
                  </a:solidFill>
                  <a:latin typeface="Times New Roman" panose="02020603050405020304" pitchFamily="18" charset="0"/>
                </a:defRPr>
              </a:lvl4pPr>
              <a:lvl5pPr marL="2057400" indent="-228600">
                <a:spcBef>
                  <a:spcPct val="20000"/>
                </a:spcBef>
                <a:buClr>
                  <a:schemeClr val="hlink"/>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2400" b="1" dirty="0"/>
                <a:t>Bias*</a:t>
              </a:r>
            </a:p>
            <a:p>
              <a:pPr>
                <a:spcBef>
                  <a:spcPct val="0"/>
                </a:spcBef>
                <a:buClrTx/>
                <a:buFontTx/>
                <a:buNone/>
              </a:pPr>
              <a:r>
                <a:rPr lang="en-GB" altLang="en-US" sz="1400" dirty="0"/>
                <a:t>CTR+REL&gt;DEP+REM</a:t>
              </a:r>
            </a:p>
          </p:txBody>
        </p:sp>
        <p:sp>
          <p:nvSpPr>
            <p:cNvPr id="7" name="Rectangle 12">
              <a:extLst>
                <a:ext uri="{FF2B5EF4-FFF2-40B4-BE49-F238E27FC236}">
                  <a16:creationId xmlns:a16="http://schemas.microsoft.com/office/drawing/2014/main" id="{5F63C25A-933E-7D4E-B157-671900724924}"/>
                </a:ext>
              </a:extLst>
            </p:cNvPr>
            <p:cNvSpPr>
              <a:spLocks noChangeArrowheads="1"/>
            </p:cNvSpPr>
            <p:nvPr/>
          </p:nvSpPr>
          <p:spPr bwMode="auto">
            <a:xfrm>
              <a:off x="9332914" y="2103438"/>
              <a:ext cx="1227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Char char="•"/>
                <a:defRPr sz="3200">
                  <a:solidFill>
                    <a:schemeClr val="tx1"/>
                  </a:solidFill>
                  <a:latin typeface="Times New Roman" panose="02020603050405020304" pitchFamily="18" charset="0"/>
                </a:defRPr>
              </a:lvl1pPr>
              <a:lvl2pPr marL="742950" indent="-285750">
                <a:spcBef>
                  <a:spcPct val="20000"/>
                </a:spcBef>
                <a:buClr>
                  <a:schemeClr val="hlink"/>
                </a:buClr>
                <a:buChar char="•"/>
                <a:defRPr sz="2800">
                  <a:solidFill>
                    <a:schemeClr val="tx1"/>
                  </a:solidFill>
                  <a:latin typeface="Times New Roman" panose="02020603050405020304" pitchFamily="18" charset="0"/>
                </a:defRPr>
              </a:lvl2pPr>
              <a:lvl3pPr marL="1143000" indent="-228600">
                <a:spcBef>
                  <a:spcPct val="20000"/>
                </a:spcBef>
                <a:buClr>
                  <a:schemeClr val="hlink"/>
                </a:buClr>
                <a:buChar char="•"/>
                <a:defRPr sz="2400">
                  <a:solidFill>
                    <a:schemeClr val="tx1"/>
                  </a:solidFill>
                  <a:latin typeface="Times New Roman" panose="02020603050405020304" pitchFamily="18" charset="0"/>
                </a:defRPr>
              </a:lvl3pPr>
              <a:lvl4pPr marL="1600200" indent="-228600">
                <a:spcBef>
                  <a:spcPct val="20000"/>
                </a:spcBef>
                <a:buClr>
                  <a:schemeClr val="hlink"/>
                </a:buClr>
                <a:buChar char="•"/>
                <a:defRPr sz="2000">
                  <a:solidFill>
                    <a:schemeClr val="tx1"/>
                  </a:solidFill>
                  <a:latin typeface="Times New Roman" panose="02020603050405020304" pitchFamily="18" charset="0"/>
                </a:defRPr>
              </a:lvl4pPr>
              <a:lvl5pPr marL="2057400" indent="-228600">
                <a:spcBef>
                  <a:spcPct val="20000"/>
                </a:spcBef>
                <a:buClr>
                  <a:schemeClr val="hlink"/>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2400" b="1"/>
                <a:t>Reward</a:t>
              </a:r>
              <a:endParaRPr lang="en-GB" altLang="en-US" sz="2400" b="1"/>
            </a:p>
          </p:txBody>
        </p:sp>
        <p:sp>
          <p:nvSpPr>
            <p:cNvPr id="8" name="Rectangle 13">
              <a:extLst>
                <a:ext uri="{FF2B5EF4-FFF2-40B4-BE49-F238E27FC236}">
                  <a16:creationId xmlns:a16="http://schemas.microsoft.com/office/drawing/2014/main" id="{76AF52A8-9DD8-794A-B388-0885EB7C05C0}"/>
                </a:ext>
              </a:extLst>
            </p:cNvPr>
            <p:cNvSpPr>
              <a:spLocks noChangeArrowheads="1"/>
            </p:cNvSpPr>
            <p:nvPr/>
          </p:nvSpPr>
          <p:spPr bwMode="auto">
            <a:xfrm>
              <a:off x="2418104" y="4444321"/>
              <a:ext cx="987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Char char="•"/>
                <a:defRPr sz="3200">
                  <a:solidFill>
                    <a:schemeClr val="tx1"/>
                  </a:solidFill>
                  <a:latin typeface="Times New Roman" panose="02020603050405020304" pitchFamily="18" charset="0"/>
                </a:defRPr>
              </a:lvl1pPr>
              <a:lvl2pPr marL="742950" indent="-285750">
                <a:spcBef>
                  <a:spcPct val="20000"/>
                </a:spcBef>
                <a:buClr>
                  <a:schemeClr val="hlink"/>
                </a:buClr>
                <a:buChar char="•"/>
                <a:defRPr sz="2800">
                  <a:solidFill>
                    <a:schemeClr val="tx1"/>
                  </a:solidFill>
                  <a:latin typeface="Times New Roman" panose="02020603050405020304" pitchFamily="18" charset="0"/>
                </a:defRPr>
              </a:lvl2pPr>
              <a:lvl3pPr marL="1143000" indent="-228600">
                <a:spcBef>
                  <a:spcPct val="20000"/>
                </a:spcBef>
                <a:buClr>
                  <a:schemeClr val="hlink"/>
                </a:buClr>
                <a:buChar char="•"/>
                <a:defRPr sz="2400">
                  <a:solidFill>
                    <a:schemeClr val="tx1"/>
                  </a:solidFill>
                  <a:latin typeface="Times New Roman" panose="02020603050405020304" pitchFamily="18" charset="0"/>
                </a:defRPr>
              </a:lvl3pPr>
              <a:lvl4pPr marL="1600200" indent="-228600">
                <a:spcBef>
                  <a:spcPct val="20000"/>
                </a:spcBef>
                <a:buClr>
                  <a:schemeClr val="hlink"/>
                </a:buClr>
                <a:buChar char="•"/>
                <a:defRPr sz="2000">
                  <a:solidFill>
                    <a:schemeClr val="tx1"/>
                  </a:solidFill>
                  <a:latin typeface="Times New Roman" panose="02020603050405020304" pitchFamily="18" charset="0"/>
                </a:defRPr>
              </a:lvl4pPr>
              <a:lvl5pPr marL="2057400" indent="-228600">
                <a:spcBef>
                  <a:spcPct val="20000"/>
                </a:spcBef>
                <a:buClr>
                  <a:schemeClr val="hlink"/>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2400" b="1" dirty="0"/>
                <a:t>Effort</a:t>
              </a:r>
              <a:endParaRPr lang="en-GB" altLang="en-US" sz="2400" b="1" dirty="0"/>
            </a:p>
          </p:txBody>
        </p:sp>
        <p:sp>
          <p:nvSpPr>
            <p:cNvPr id="9" name="Rectangle 14">
              <a:extLst>
                <a:ext uri="{FF2B5EF4-FFF2-40B4-BE49-F238E27FC236}">
                  <a16:creationId xmlns:a16="http://schemas.microsoft.com/office/drawing/2014/main" id="{50200B5F-80CB-4445-A4EC-A714DFCA1C2C}"/>
                </a:ext>
              </a:extLst>
            </p:cNvPr>
            <p:cNvSpPr>
              <a:spLocks noChangeArrowheads="1"/>
            </p:cNvSpPr>
            <p:nvPr/>
          </p:nvSpPr>
          <p:spPr bwMode="auto">
            <a:xfrm>
              <a:off x="9405597" y="4444321"/>
              <a:ext cx="1320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Char char="•"/>
                <a:defRPr sz="3200">
                  <a:solidFill>
                    <a:schemeClr val="tx1"/>
                  </a:solidFill>
                  <a:latin typeface="Times New Roman" panose="02020603050405020304" pitchFamily="18" charset="0"/>
                </a:defRPr>
              </a:lvl1pPr>
              <a:lvl2pPr marL="742950" indent="-285750">
                <a:spcBef>
                  <a:spcPct val="20000"/>
                </a:spcBef>
                <a:buClr>
                  <a:schemeClr val="hlink"/>
                </a:buClr>
                <a:buChar char="•"/>
                <a:defRPr sz="2800">
                  <a:solidFill>
                    <a:schemeClr val="tx1"/>
                  </a:solidFill>
                  <a:latin typeface="Times New Roman" panose="02020603050405020304" pitchFamily="18" charset="0"/>
                </a:defRPr>
              </a:lvl2pPr>
              <a:lvl3pPr marL="1143000" indent="-228600">
                <a:spcBef>
                  <a:spcPct val="20000"/>
                </a:spcBef>
                <a:buClr>
                  <a:schemeClr val="hlink"/>
                </a:buClr>
                <a:buChar char="•"/>
                <a:defRPr sz="2400">
                  <a:solidFill>
                    <a:schemeClr val="tx1"/>
                  </a:solidFill>
                  <a:latin typeface="Times New Roman" panose="02020603050405020304" pitchFamily="18" charset="0"/>
                </a:defRPr>
              </a:lvl3pPr>
              <a:lvl4pPr marL="1600200" indent="-228600">
                <a:spcBef>
                  <a:spcPct val="20000"/>
                </a:spcBef>
                <a:buClr>
                  <a:schemeClr val="hlink"/>
                </a:buClr>
                <a:buChar char="•"/>
                <a:defRPr sz="2000">
                  <a:solidFill>
                    <a:schemeClr val="tx1"/>
                  </a:solidFill>
                  <a:latin typeface="Times New Roman" panose="02020603050405020304" pitchFamily="18" charset="0"/>
                </a:defRPr>
              </a:lvl4pPr>
              <a:lvl5pPr marL="2057400" indent="-228600">
                <a:spcBef>
                  <a:spcPct val="20000"/>
                </a:spcBef>
                <a:buClr>
                  <a:schemeClr val="hlink"/>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2400" b="1" dirty="0"/>
                <a:t>Effort^2</a:t>
              </a:r>
              <a:endParaRPr lang="en-GB" altLang="en-US" sz="2400" b="1" dirty="0"/>
            </a:p>
          </p:txBody>
        </p:sp>
        <p:pic>
          <p:nvPicPr>
            <p:cNvPr id="10" name="Picture 11">
              <a:extLst>
                <a:ext uri="{FF2B5EF4-FFF2-40B4-BE49-F238E27FC236}">
                  <a16:creationId xmlns:a16="http://schemas.microsoft.com/office/drawing/2014/main" id="{4197D054-8842-9245-BB56-ADE8CD6405A2}"/>
                </a:ext>
              </a:extLst>
            </p:cNvPr>
            <p:cNvPicPr>
              <a:picLocks noChangeAspect="1"/>
            </p:cNvPicPr>
            <p:nvPr/>
          </p:nvPicPr>
          <p:blipFill>
            <a:blip r:embed="rId5">
              <a:extLst>
                <a:ext uri="{28A0092B-C50C-407E-A947-70E740481C1C}">
                  <a14:useLocalDpi xmlns:a14="http://schemas.microsoft.com/office/drawing/2010/main" val="0"/>
                </a:ext>
              </a:extLst>
            </a:blip>
            <a:srcRect r="34" b="124"/>
            <a:stretch>
              <a:fillRect/>
            </a:stretch>
          </p:blipFill>
          <p:spPr bwMode="auto">
            <a:xfrm>
              <a:off x="3503613" y="1268414"/>
              <a:ext cx="5803900"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a:extLst>
                <a:ext uri="{FF2B5EF4-FFF2-40B4-BE49-F238E27FC236}">
                  <a16:creationId xmlns:a16="http://schemas.microsoft.com/office/drawing/2014/main" id="{8764F391-222D-E44C-A39D-1E83243C90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53"/>
            <a:stretch>
              <a:fillRect/>
            </a:stretch>
          </p:blipFill>
          <p:spPr bwMode="auto">
            <a:xfrm>
              <a:off x="3503613" y="3716339"/>
              <a:ext cx="580390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394636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5A405E-76C4-4FC0-82FB-0B3B28CF3F99}"/>
              </a:ext>
            </a:extLst>
          </p:cNvPr>
          <p:cNvSpPr txBox="1"/>
          <p:nvPr/>
        </p:nvSpPr>
        <p:spPr>
          <a:xfrm>
            <a:off x="205946" y="964048"/>
            <a:ext cx="11565924" cy="430887"/>
          </a:xfrm>
          <a:prstGeom prst="rect">
            <a:avLst/>
          </a:prstGeom>
          <a:solidFill>
            <a:schemeClr val="accent5">
              <a:lumMod val="20000"/>
              <a:lumOff val="80000"/>
            </a:schemeClr>
          </a:solidFill>
        </p:spPr>
        <p:txBody>
          <a:bodyPr wrap="square" rtlCol="0">
            <a:spAutoFit/>
          </a:bodyPr>
          <a:lstStyle/>
          <a:p>
            <a:r>
              <a:rPr lang="en-GB" sz="2200" dirty="0"/>
              <a:t>Much the same</a:t>
            </a:r>
          </a:p>
        </p:txBody>
      </p:sp>
      <p:sp>
        <p:nvSpPr>
          <p:cNvPr id="9" name="Title 1">
            <a:extLst>
              <a:ext uri="{FF2B5EF4-FFF2-40B4-BE49-F238E27FC236}">
                <a16:creationId xmlns:a16="http://schemas.microsoft.com/office/drawing/2014/main" id="{A262C133-1797-47CD-B6C8-599AB4C686F5}"/>
              </a:ext>
            </a:extLst>
          </p:cNvPr>
          <p:cNvSpPr txBox="1">
            <a:spLocks/>
          </p:cNvSpPr>
          <p:nvPr/>
        </p:nvSpPr>
        <p:spPr>
          <a:xfrm>
            <a:off x="370703" y="51475"/>
            <a:ext cx="9792628" cy="9125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400" b="1" dirty="0"/>
              <a:t>Application to neuroimaging</a:t>
            </a:r>
          </a:p>
        </p:txBody>
      </p:sp>
      <p:pic>
        <p:nvPicPr>
          <p:cNvPr id="11" name="Picture 10">
            <a:extLst>
              <a:ext uri="{FF2B5EF4-FFF2-40B4-BE49-F238E27FC236}">
                <a16:creationId xmlns:a16="http://schemas.microsoft.com/office/drawing/2014/main" id="{91D55426-8819-4046-B1B7-642E93390CA5}"/>
              </a:ext>
            </a:extLst>
          </p:cNvPr>
          <p:cNvPicPr>
            <a:picLocks noChangeAspect="1"/>
          </p:cNvPicPr>
          <p:nvPr/>
        </p:nvPicPr>
        <p:blipFill rotWithShape="1">
          <a:blip r:embed="rId3"/>
          <a:srcRect b="38"/>
          <a:stretch/>
        </p:blipFill>
        <p:spPr>
          <a:xfrm>
            <a:off x="1507582" y="1515321"/>
            <a:ext cx="9176836" cy="3364590"/>
          </a:xfrm>
          <a:prstGeom prst="rect">
            <a:avLst/>
          </a:prstGeom>
        </p:spPr>
      </p:pic>
      <p:sp>
        <p:nvSpPr>
          <p:cNvPr id="6" name="TextBox 5">
            <a:extLst>
              <a:ext uri="{FF2B5EF4-FFF2-40B4-BE49-F238E27FC236}">
                <a16:creationId xmlns:a16="http://schemas.microsoft.com/office/drawing/2014/main" id="{7C5D18A4-9999-BD45-8E3F-0C0846249C53}"/>
              </a:ext>
            </a:extLst>
          </p:cNvPr>
          <p:cNvSpPr txBox="1"/>
          <p:nvPr/>
        </p:nvSpPr>
        <p:spPr>
          <a:xfrm>
            <a:off x="4081346" y="5000297"/>
            <a:ext cx="6885593" cy="923330"/>
          </a:xfrm>
          <a:prstGeom prst="rect">
            <a:avLst/>
          </a:prstGeom>
          <a:noFill/>
        </p:spPr>
        <p:txBody>
          <a:bodyPr wrap="square">
            <a:spAutoFit/>
          </a:bodyPr>
          <a:lstStyle/>
          <a:p>
            <a:r>
              <a:rPr lang="en-US" dirty="0"/>
              <a:t>What does the system do?</a:t>
            </a:r>
          </a:p>
          <a:p>
            <a:r>
              <a:rPr lang="en-US" dirty="0"/>
              <a:t>How does the system do what it does?</a:t>
            </a:r>
          </a:p>
          <a:p>
            <a:r>
              <a:rPr lang="en-US" dirty="0"/>
              <a:t>How is the system physically realized?</a:t>
            </a:r>
          </a:p>
        </p:txBody>
      </p:sp>
    </p:spTree>
    <p:extLst>
      <p:ext uri="{BB962C8B-B14F-4D97-AF65-F5344CB8AC3E}">
        <p14:creationId xmlns:p14="http://schemas.microsoft.com/office/powerpoint/2010/main" val="1432050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C4B0D-A51E-495E-A37C-2382185FA919}"/>
              </a:ext>
            </a:extLst>
          </p:cNvPr>
          <p:cNvSpPr>
            <a:spLocks noGrp="1"/>
          </p:cNvSpPr>
          <p:nvPr>
            <p:ph type="title"/>
          </p:nvPr>
        </p:nvSpPr>
        <p:spPr/>
        <p:txBody>
          <a:bodyPr/>
          <a:lstStyle/>
          <a:p>
            <a:r>
              <a:rPr lang="en-US" sz="4400" dirty="0">
                <a:effectLst/>
                <a:latin typeface="Segoe UI" panose="020B0502040204020203" pitchFamily="34" charset="0"/>
                <a:ea typeface="Times New Roman" panose="02020603050405020304" pitchFamily="18" charset="0"/>
              </a:rPr>
              <a:t>Coding example</a:t>
            </a:r>
            <a:endParaRPr lang="en-US" dirty="0"/>
          </a:p>
        </p:txBody>
      </p:sp>
      <p:sp>
        <p:nvSpPr>
          <p:cNvPr id="3" name="Content Placeholder 2">
            <a:extLst>
              <a:ext uri="{FF2B5EF4-FFF2-40B4-BE49-F238E27FC236}">
                <a16:creationId xmlns:a16="http://schemas.microsoft.com/office/drawing/2014/main" id="{3EE79BF2-BE4A-46D7-9845-265CCA144BA2}"/>
              </a:ext>
            </a:extLst>
          </p:cNvPr>
          <p:cNvSpPr>
            <a:spLocks noGrp="1"/>
          </p:cNvSpPr>
          <p:nvPr>
            <p:ph idx="1"/>
          </p:nvPr>
        </p:nvSpPr>
        <p:spPr/>
        <p:txBody>
          <a:bodyPr/>
          <a:lstStyle/>
          <a:p>
            <a:pPr marL="0" indent="0">
              <a:buNone/>
            </a:pPr>
            <a:r>
              <a:rPr lang="it-IT" dirty="0"/>
              <a:t>Coding </a:t>
            </a:r>
            <a:r>
              <a:rPr lang="it-IT" dirty="0" err="1"/>
              <a:t>example</a:t>
            </a:r>
            <a:r>
              <a:rPr lang="it-IT" dirty="0"/>
              <a:t> from Matlab:  </a:t>
            </a:r>
            <a:r>
              <a:rPr lang="it-IT" dirty="0" err="1"/>
              <a:t>choice</a:t>
            </a:r>
            <a:r>
              <a:rPr lang="it-IT" dirty="0"/>
              <a:t> reaction task (</a:t>
            </a:r>
            <a:r>
              <a:rPr lang="it-IT" dirty="0" err="1"/>
              <a:t>Participants</a:t>
            </a:r>
            <a:r>
              <a:rPr lang="it-IT" dirty="0"/>
              <a:t> must make </a:t>
            </a:r>
            <a:r>
              <a:rPr lang="it-IT" dirty="0" err="1"/>
              <a:t>simple</a:t>
            </a:r>
            <a:r>
              <a:rPr lang="it-IT" dirty="0"/>
              <a:t> </a:t>
            </a:r>
            <a:r>
              <a:rPr lang="it-IT" dirty="0" err="1"/>
              <a:t>decisions</a:t>
            </a:r>
            <a:r>
              <a:rPr lang="it-IT" dirty="0"/>
              <a:t> under time </a:t>
            </a:r>
            <a:r>
              <a:rPr lang="it-IT" dirty="0" err="1"/>
              <a:t>constraints</a:t>
            </a:r>
            <a:r>
              <a:rPr lang="it-IT" dirty="0"/>
              <a:t>)</a:t>
            </a:r>
            <a:endParaRPr lang="en-US" dirty="0"/>
          </a:p>
        </p:txBody>
      </p:sp>
    </p:spTree>
    <p:extLst>
      <p:ext uri="{BB962C8B-B14F-4D97-AF65-F5344CB8AC3E}">
        <p14:creationId xmlns:p14="http://schemas.microsoft.com/office/powerpoint/2010/main" val="3164551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96F46D-16D4-49E9-A701-9DBFE531CEC9}"/>
              </a:ext>
            </a:extLst>
          </p:cNvPr>
          <p:cNvSpPr>
            <a:spLocks noGrp="1"/>
          </p:cNvSpPr>
          <p:nvPr>
            <p:ph idx="1"/>
          </p:nvPr>
        </p:nvSpPr>
        <p:spPr>
          <a:xfrm>
            <a:off x="205946" y="1420334"/>
            <a:ext cx="11598360" cy="1021301"/>
          </a:xfrm>
        </p:spPr>
        <p:txBody>
          <a:bodyPr>
            <a:normAutofit fontScale="62500" lnSpcReduction="20000"/>
          </a:bodyPr>
          <a:lstStyle/>
          <a:p>
            <a:pPr marL="0" indent="0">
              <a:buNone/>
            </a:pPr>
            <a:r>
              <a:rPr lang="en-GB" sz="2400" dirty="0"/>
              <a:t>Different approaches available. In this case Stan (MCMC) approach used – Bayesian statistical inference with Markov chain Monte Carlo (</a:t>
            </a:r>
            <a:r>
              <a:rPr lang="en-GB" sz="2400" b="1" dirty="0"/>
              <a:t>MCMC</a:t>
            </a:r>
            <a:r>
              <a:rPr lang="en-GB" sz="2400" dirty="0"/>
              <a:t>) sampling:</a:t>
            </a:r>
          </a:p>
          <a:p>
            <a:pPr marL="0" lvl="0" indent="0">
              <a:lnSpc>
                <a:spcPct val="100000"/>
              </a:lnSpc>
              <a:spcBef>
                <a:spcPts val="0"/>
              </a:spcBef>
              <a:buNone/>
              <a:defRPr/>
            </a:pPr>
            <a:r>
              <a:rPr lang="en-GB" sz="2400" dirty="0"/>
              <a:t>Monte Carlo simulations: a way of estimating a fixed parameter by repeatedly generating random numbers.</a:t>
            </a:r>
          </a:p>
          <a:p>
            <a:pPr marL="0" lvl="0" indent="0">
              <a:lnSpc>
                <a:spcPct val="100000"/>
              </a:lnSpc>
              <a:spcBef>
                <a:spcPts val="0"/>
              </a:spcBef>
              <a:buNone/>
              <a:defRPr/>
            </a:pPr>
            <a:r>
              <a:rPr lang="en-GB" sz="2400" dirty="0"/>
              <a:t>Markov chain – ‘memoryless’ sequences of events that are probabilistically related to one another.</a:t>
            </a:r>
          </a:p>
          <a:p>
            <a:pPr marL="0" lvl="0" indent="0">
              <a:lnSpc>
                <a:spcPct val="100000"/>
              </a:lnSpc>
              <a:spcBef>
                <a:spcPts val="0"/>
              </a:spcBef>
              <a:buNone/>
              <a:defRPr/>
            </a:pPr>
            <a:r>
              <a:rPr lang="en-GB" sz="2400" i="1" dirty="0"/>
              <a:t>MCMC methods are used to approximate the posterior distribution of a parameter of interest by random sampling in a probabilistic space</a:t>
            </a:r>
            <a:endParaRPr lang="en-GB" sz="3200" dirty="0"/>
          </a:p>
          <a:p>
            <a:pPr marL="0" indent="0">
              <a:buNone/>
            </a:pPr>
            <a:endParaRPr lang="en-GB" sz="2400" dirty="0"/>
          </a:p>
          <a:p>
            <a:pPr marL="0" indent="0">
              <a:buNone/>
            </a:pPr>
            <a:endParaRPr lang="en-GB" sz="2400" b="1" dirty="0"/>
          </a:p>
        </p:txBody>
      </p:sp>
      <p:sp>
        <p:nvSpPr>
          <p:cNvPr id="4" name="TextBox 3">
            <a:extLst>
              <a:ext uri="{FF2B5EF4-FFF2-40B4-BE49-F238E27FC236}">
                <a16:creationId xmlns:a16="http://schemas.microsoft.com/office/drawing/2014/main" id="{C986790C-9D83-4AFD-9C6B-4FB411E07A9B}"/>
              </a:ext>
            </a:extLst>
          </p:cNvPr>
          <p:cNvSpPr txBox="1"/>
          <p:nvPr/>
        </p:nvSpPr>
        <p:spPr>
          <a:xfrm>
            <a:off x="10981691" y="46096"/>
            <a:ext cx="1021492" cy="461665"/>
          </a:xfrm>
          <a:prstGeom prst="rect">
            <a:avLst/>
          </a:prstGeom>
          <a:noFill/>
        </p:spPr>
        <p:txBody>
          <a:bodyPr wrap="square" rtlCol="0">
            <a:spAutoFit/>
          </a:bodyPr>
          <a:lstStyle/>
          <a:p>
            <a:r>
              <a:rPr lang="en-GB" sz="2400" dirty="0"/>
              <a:t>Step 5</a:t>
            </a:r>
          </a:p>
        </p:txBody>
      </p:sp>
      <p:sp>
        <p:nvSpPr>
          <p:cNvPr id="5" name="TextBox 4">
            <a:extLst>
              <a:ext uri="{FF2B5EF4-FFF2-40B4-BE49-F238E27FC236}">
                <a16:creationId xmlns:a16="http://schemas.microsoft.com/office/drawing/2014/main" id="{495A405E-76C4-4FC0-82FB-0B3B28CF3F99}"/>
              </a:ext>
            </a:extLst>
          </p:cNvPr>
          <p:cNvSpPr txBox="1"/>
          <p:nvPr/>
        </p:nvSpPr>
        <p:spPr>
          <a:xfrm>
            <a:off x="205946" y="964048"/>
            <a:ext cx="11565924" cy="430887"/>
          </a:xfrm>
          <a:prstGeom prst="rect">
            <a:avLst/>
          </a:prstGeom>
          <a:solidFill>
            <a:schemeClr val="accent5">
              <a:lumMod val="20000"/>
              <a:lumOff val="80000"/>
            </a:schemeClr>
          </a:solidFill>
        </p:spPr>
        <p:txBody>
          <a:bodyPr wrap="square" rtlCol="0">
            <a:spAutoFit/>
          </a:bodyPr>
          <a:lstStyle/>
          <a:p>
            <a:r>
              <a:rPr lang="en-GB" sz="2200" dirty="0"/>
              <a:t>PURPOSE: Adjustment of model parameters to best fit the data</a:t>
            </a:r>
          </a:p>
        </p:txBody>
      </p:sp>
      <p:sp>
        <p:nvSpPr>
          <p:cNvPr id="9" name="Title 1">
            <a:extLst>
              <a:ext uri="{FF2B5EF4-FFF2-40B4-BE49-F238E27FC236}">
                <a16:creationId xmlns:a16="http://schemas.microsoft.com/office/drawing/2014/main" id="{A262C133-1797-47CD-B6C8-599AB4C686F5}"/>
              </a:ext>
            </a:extLst>
          </p:cNvPr>
          <p:cNvSpPr txBox="1">
            <a:spLocks/>
          </p:cNvSpPr>
          <p:nvPr/>
        </p:nvSpPr>
        <p:spPr>
          <a:xfrm>
            <a:off x="370704" y="51475"/>
            <a:ext cx="5684108" cy="9125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400" b="1" dirty="0"/>
              <a:t>Step 5 – Model estimation</a:t>
            </a:r>
          </a:p>
        </p:txBody>
      </p:sp>
      <p:pic>
        <p:nvPicPr>
          <p:cNvPr id="29" name="Picture 28">
            <a:extLst>
              <a:ext uri="{FF2B5EF4-FFF2-40B4-BE49-F238E27FC236}">
                <a16:creationId xmlns:a16="http://schemas.microsoft.com/office/drawing/2014/main" id="{10A3C10A-7CDC-2345-8EDC-04894EECAE90}"/>
              </a:ext>
            </a:extLst>
          </p:cNvPr>
          <p:cNvPicPr>
            <a:picLocks noChangeAspect="1"/>
          </p:cNvPicPr>
          <p:nvPr/>
        </p:nvPicPr>
        <p:blipFill>
          <a:blip r:embed="rId3"/>
          <a:stretch>
            <a:fillRect/>
          </a:stretch>
        </p:blipFill>
        <p:spPr>
          <a:xfrm>
            <a:off x="6054812" y="2935740"/>
            <a:ext cx="5889597" cy="3073920"/>
          </a:xfrm>
          <a:prstGeom prst="rect">
            <a:avLst/>
          </a:prstGeom>
        </p:spPr>
      </p:pic>
      <p:pic>
        <p:nvPicPr>
          <p:cNvPr id="30" name="Picture 29">
            <a:extLst>
              <a:ext uri="{FF2B5EF4-FFF2-40B4-BE49-F238E27FC236}">
                <a16:creationId xmlns:a16="http://schemas.microsoft.com/office/drawing/2014/main" id="{C2C80623-378A-6540-9EC6-3A8E585127A5}"/>
              </a:ext>
            </a:extLst>
          </p:cNvPr>
          <p:cNvPicPr>
            <a:picLocks noChangeAspect="1"/>
          </p:cNvPicPr>
          <p:nvPr/>
        </p:nvPicPr>
        <p:blipFill>
          <a:blip r:embed="rId4"/>
          <a:stretch>
            <a:fillRect/>
          </a:stretch>
        </p:blipFill>
        <p:spPr>
          <a:xfrm>
            <a:off x="-151404" y="3418271"/>
            <a:ext cx="6033677" cy="2108858"/>
          </a:xfrm>
          <a:prstGeom prst="rect">
            <a:avLst/>
          </a:prstGeom>
        </p:spPr>
      </p:pic>
    </p:spTree>
    <p:extLst>
      <p:ext uri="{BB962C8B-B14F-4D97-AF65-F5344CB8AC3E}">
        <p14:creationId xmlns:p14="http://schemas.microsoft.com/office/powerpoint/2010/main" val="108783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E13545-2F6A-014C-8D33-8B8681B5E969}"/>
              </a:ext>
            </a:extLst>
          </p:cNvPr>
          <p:cNvPicPr>
            <a:picLocks noChangeAspect="1"/>
          </p:cNvPicPr>
          <p:nvPr/>
        </p:nvPicPr>
        <p:blipFill>
          <a:blip r:embed="rId3"/>
          <a:stretch>
            <a:fillRect/>
          </a:stretch>
        </p:blipFill>
        <p:spPr>
          <a:xfrm>
            <a:off x="3710098" y="2065321"/>
            <a:ext cx="4409482" cy="469649"/>
          </a:xfrm>
          <a:prstGeom prst="rect">
            <a:avLst/>
          </a:prstGeom>
        </p:spPr>
      </p:pic>
      <p:grpSp>
        <p:nvGrpSpPr>
          <p:cNvPr id="4" name="Group 3">
            <a:extLst>
              <a:ext uri="{FF2B5EF4-FFF2-40B4-BE49-F238E27FC236}">
                <a16:creationId xmlns:a16="http://schemas.microsoft.com/office/drawing/2014/main" id="{46E6E699-812B-A34A-85AB-BA7C4979F700}"/>
              </a:ext>
            </a:extLst>
          </p:cNvPr>
          <p:cNvGrpSpPr/>
          <p:nvPr/>
        </p:nvGrpSpPr>
        <p:grpSpPr>
          <a:xfrm>
            <a:off x="4044699" y="2620155"/>
            <a:ext cx="527841" cy="1029658"/>
            <a:chOff x="1317541" y="3005761"/>
            <a:chExt cx="527841" cy="439867"/>
          </a:xfrm>
        </p:grpSpPr>
        <p:sp>
          <p:nvSpPr>
            <p:cNvPr id="5" name="Right Arrow 4">
              <a:extLst>
                <a:ext uri="{FF2B5EF4-FFF2-40B4-BE49-F238E27FC236}">
                  <a16:creationId xmlns:a16="http://schemas.microsoft.com/office/drawing/2014/main" id="{58FB5D14-1E31-5E43-B754-EB95A548AD9D}"/>
                </a:ext>
              </a:extLst>
            </p:cNvPr>
            <p:cNvSpPr/>
            <p:nvPr/>
          </p:nvSpPr>
          <p:spPr>
            <a:xfrm rot="5400000">
              <a:off x="1361528" y="2961774"/>
              <a:ext cx="439867" cy="527841"/>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 name="Right Arrow 4">
              <a:extLst>
                <a:ext uri="{FF2B5EF4-FFF2-40B4-BE49-F238E27FC236}">
                  <a16:creationId xmlns:a16="http://schemas.microsoft.com/office/drawing/2014/main" id="{FA4FDA41-5468-434E-8824-BD62891FED4C}"/>
                </a:ext>
              </a:extLst>
            </p:cNvPr>
            <p:cNvSpPr txBox="1"/>
            <p:nvPr/>
          </p:nvSpPr>
          <p:spPr>
            <a:xfrm>
              <a:off x="1423109" y="3005761"/>
              <a:ext cx="316705" cy="3079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p:txBody>
        </p:sp>
      </p:grpSp>
      <p:grpSp>
        <p:nvGrpSpPr>
          <p:cNvPr id="7" name="Group 6">
            <a:extLst>
              <a:ext uri="{FF2B5EF4-FFF2-40B4-BE49-F238E27FC236}">
                <a16:creationId xmlns:a16="http://schemas.microsoft.com/office/drawing/2014/main" id="{FE349396-18F8-F440-B9B6-54E432BFFEB2}"/>
              </a:ext>
            </a:extLst>
          </p:cNvPr>
          <p:cNvGrpSpPr/>
          <p:nvPr/>
        </p:nvGrpSpPr>
        <p:grpSpPr>
          <a:xfrm>
            <a:off x="5256354" y="2620155"/>
            <a:ext cx="527841" cy="1029658"/>
            <a:chOff x="1317541" y="3005761"/>
            <a:chExt cx="527841" cy="439867"/>
          </a:xfrm>
        </p:grpSpPr>
        <p:sp>
          <p:nvSpPr>
            <p:cNvPr id="8" name="Right Arrow 7">
              <a:extLst>
                <a:ext uri="{FF2B5EF4-FFF2-40B4-BE49-F238E27FC236}">
                  <a16:creationId xmlns:a16="http://schemas.microsoft.com/office/drawing/2014/main" id="{022B06B8-D00E-3546-9220-720A366C9DFC}"/>
                </a:ext>
              </a:extLst>
            </p:cNvPr>
            <p:cNvSpPr/>
            <p:nvPr/>
          </p:nvSpPr>
          <p:spPr>
            <a:xfrm rot="5400000">
              <a:off x="1361528" y="2961774"/>
              <a:ext cx="439867" cy="527841"/>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 name="Right Arrow 4">
              <a:extLst>
                <a:ext uri="{FF2B5EF4-FFF2-40B4-BE49-F238E27FC236}">
                  <a16:creationId xmlns:a16="http://schemas.microsoft.com/office/drawing/2014/main" id="{168A9D3C-CEB6-D74F-9EEF-D18650BFA34E}"/>
                </a:ext>
              </a:extLst>
            </p:cNvPr>
            <p:cNvSpPr txBox="1"/>
            <p:nvPr/>
          </p:nvSpPr>
          <p:spPr>
            <a:xfrm>
              <a:off x="1423109" y="3005761"/>
              <a:ext cx="316705" cy="3079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p:txBody>
        </p:sp>
      </p:grpSp>
      <p:grpSp>
        <p:nvGrpSpPr>
          <p:cNvPr id="10" name="Group 9">
            <a:extLst>
              <a:ext uri="{FF2B5EF4-FFF2-40B4-BE49-F238E27FC236}">
                <a16:creationId xmlns:a16="http://schemas.microsoft.com/office/drawing/2014/main" id="{0AA967A5-8393-9F4F-869A-0CB25A3BB533}"/>
              </a:ext>
            </a:extLst>
          </p:cNvPr>
          <p:cNvGrpSpPr/>
          <p:nvPr/>
        </p:nvGrpSpPr>
        <p:grpSpPr>
          <a:xfrm>
            <a:off x="6983238" y="2727499"/>
            <a:ext cx="527841" cy="2849631"/>
            <a:chOff x="1317541" y="3005761"/>
            <a:chExt cx="527841" cy="439867"/>
          </a:xfrm>
        </p:grpSpPr>
        <p:sp>
          <p:nvSpPr>
            <p:cNvPr id="11" name="Right Arrow 10">
              <a:extLst>
                <a:ext uri="{FF2B5EF4-FFF2-40B4-BE49-F238E27FC236}">
                  <a16:creationId xmlns:a16="http://schemas.microsoft.com/office/drawing/2014/main" id="{E76E9D60-6F26-F742-8EAB-AE68732C8FC1}"/>
                </a:ext>
              </a:extLst>
            </p:cNvPr>
            <p:cNvSpPr/>
            <p:nvPr/>
          </p:nvSpPr>
          <p:spPr>
            <a:xfrm rot="5400000">
              <a:off x="1361528" y="2961774"/>
              <a:ext cx="439867" cy="527841"/>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2" name="Right Arrow 4">
              <a:extLst>
                <a:ext uri="{FF2B5EF4-FFF2-40B4-BE49-F238E27FC236}">
                  <a16:creationId xmlns:a16="http://schemas.microsoft.com/office/drawing/2014/main" id="{28A539EF-49B2-634D-B7AC-2D14EB8803BA}"/>
                </a:ext>
              </a:extLst>
            </p:cNvPr>
            <p:cNvSpPr txBox="1"/>
            <p:nvPr/>
          </p:nvSpPr>
          <p:spPr>
            <a:xfrm>
              <a:off x="1423109" y="3005761"/>
              <a:ext cx="316705" cy="3079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p:txBody>
        </p:sp>
      </p:grpSp>
      <p:sp>
        <p:nvSpPr>
          <p:cNvPr id="13" name="Right Brace 12">
            <a:extLst>
              <a:ext uri="{FF2B5EF4-FFF2-40B4-BE49-F238E27FC236}">
                <a16:creationId xmlns:a16="http://schemas.microsoft.com/office/drawing/2014/main" id="{F423B4A8-448E-1D42-8DB4-E5D06E3C9C04}"/>
              </a:ext>
            </a:extLst>
          </p:cNvPr>
          <p:cNvSpPr/>
          <p:nvPr/>
        </p:nvSpPr>
        <p:spPr>
          <a:xfrm rot="5400000">
            <a:off x="7118346" y="1886368"/>
            <a:ext cx="257627" cy="146757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4" name="Group 13">
            <a:extLst>
              <a:ext uri="{FF2B5EF4-FFF2-40B4-BE49-F238E27FC236}">
                <a16:creationId xmlns:a16="http://schemas.microsoft.com/office/drawing/2014/main" id="{0EBC53CC-9202-B740-926A-613FE0111999}"/>
              </a:ext>
            </a:extLst>
          </p:cNvPr>
          <p:cNvGrpSpPr/>
          <p:nvPr/>
        </p:nvGrpSpPr>
        <p:grpSpPr>
          <a:xfrm>
            <a:off x="6196377" y="2661959"/>
            <a:ext cx="302460" cy="1661072"/>
            <a:chOff x="1317541" y="3005761"/>
            <a:chExt cx="527841" cy="439867"/>
          </a:xfrm>
        </p:grpSpPr>
        <p:sp>
          <p:nvSpPr>
            <p:cNvPr id="15" name="Right Arrow 14">
              <a:extLst>
                <a:ext uri="{FF2B5EF4-FFF2-40B4-BE49-F238E27FC236}">
                  <a16:creationId xmlns:a16="http://schemas.microsoft.com/office/drawing/2014/main" id="{C3CC74D3-1E61-254E-B31B-E50C006C3362}"/>
                </a:ext>
              </a:extLst>
            </p:cNvPr>
            <p:cNvSpPr/>
            <p:nvPr/>
          </p:nvSpPr>
          <p:spPr>
            <a:xfrm rot="5400000">
              <a:off x="1361528" y="2961774"/>
              <a:ext cx="439867" cy="527841"/>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6" name="Right Arrow 4">
              <a:extLst>
                <a:ext uri="{FF2B5EF4-FFF2-40B4-BE49-F238E27FC236}">
                  <a16:creationId xmlns:a16="http://schemas.microsoft.com/office/drawing/2014/main" id="{DF84A5F2-D7DA-E64D-B57F-EBC9629EFC3D}"/>
                </a:ext>
              </a:extLst>
            </p:cNvPr>
            <p:cNvSpPr txBox="1"/>
            <p:nvPr/>
          </p:nvSpPr>
          <p:spPr>
            <a:xfrm>
              <a:off x="1423109" y="3005761"/>
              <a:ext cx="316705" cy="3079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p:txBody>
        </p:sp>
      </p:grpSp>
      <p:sp>
        <p:nvSpPr>
          <p:cNvPr id="17" name="TextBox 16">
            <a:extLst>
              <a:ext uri="{FF2B5EF4-FFF2-40B4-BE49-F238E27FC236}">
                <a16:creationId xmlns:a16="http://schemas.microsoft.com/office/drawing/2014/main" id="{08B62EEA-5AF2-384A-B6DA-D06B177E5808}"/>
              </a:ext>
            </a:extLst>
          </p:cNvPr>
          <p:cNvSpPr txBox="1"/>
          <p:nvPr/>
        </p:nvSpPr>
        <p:spPr>
          <a:xfrm>
            <a:off x="746397" y="522589"/>
            <a:ext cx="10584501" cy="646331"/>
          </a:xfrm>
          <a:prstGeom prst="rect">
            <a:avLst/>
          </a:prstGeom>
          <a:noFill/>
        </p:spPr>
        <p:txBody>
          <a:bodyPr wrap="none" rtlCol="0">
            <a:spAutoFit/>
          </a:bodyPr>
          <a:lstStyle/>
          <a:p>
            <a:r>
              <a:rPr lang="en-US" dirty="0"/>
              <a:t>Reinforcement learning: action selected determined by estimating the value, V(s), of the states - the long-term </a:t>
            </a:r>
          </a:p>
          <a:p>
            <a:r>
              <a:rPr lang="en-US" dirty="0"/>
              <a:t>sum of future rewards experienced if the state is visited.</a:t>
            </a:r>
          </a:p>
        </p:txBody>
      </p:sp>
      <p:sp>
        <p:nvSpPr>
          <p:cNvPr id="18" name="TextBox 17">
            <a:extLst>
              <a:ext uri="{FF2B5EF4-FFF2-40B4-BE49-F238E27FC236}">
                <a16:creationId xmlns:a16="http://schemas.microsoft.com/office/drawing/2014/main" id="{F996F25F-2BF2-8A4B-8488-BEB2299A61CC}"/>
              </a:ext>
            </a:extLst>
          </p:cNvPr>
          <p:cNvSpPr txBox="1"/>
          <p:nvPr/>
        </p:nvSpPr>
        <p:spPr>
          <a:xfrm>
            <a:off x="6438345" y="5567195"/>
            <a:ext cx="1798078" cy="830997"/>
          </a:xfrm>
          <a:prstGeom prst="rect">
            <a:avLst/>
          </a:prstGeom>
          <a:noFill/>
        </p:spPr>
        <p:txBody>
          <a:bodyPr wrap="square" rtlCol="0">
            <a:spAutoFit/>
          </a:bodyPr>
          <a:lstStyle/>
          <a:p>
            <a:r>
              <a:rPr lang="en-US" sz="1200" dirty="0"/>
              <a:t>Reward prediction error:</a:t>
            </a:r>
          </a:p>
          <a:p>
            <a:r>
              <a:rPr lang="en-US" sz="1200" dirty="0"/>
              <a:t>Difference between the experienced reward (r</a:t>
            </a:r>
            <a:r>
              <a:rPr lang="en-US" sz="1200" baseline="-25000" dirty="0"/>
              <a:t>t</a:t>
            </a:r>
            <a:r>
              <a:rPr lang="en-US" sz="1200" dirty="0"/>
              <a:t>) &amp;</a:t>
            </a:r>
          </a:p>
          <a:p>
            <a:r>
              <a:rPr lang="en-US" sz="1200" dirty="0"/>
              <a:t>the estimated value (V</a:t>
            </a:r>
            <a:r>
              <a:rPr lang="en-US" sz="1200" baseline="-25000" dirty="0"/>
              <a:t>t</a:t>
            </a:r>
            <a:r>
              <a:rPr lang="en-US" sz="1200" dirty="0"/>
              <a:t>)</a:t>
            </a:r>
          </a:p>
        </p:txBody>
      </p:sp>
      <p:sp>
        <p:nvSpPr>
          <p:cNvPr id="19" name="TextBox 18">
            <a:extLst>
              <a:ext uri="{FF2B5EF4-FFF2-40B4-BE49-F238E27FC236}">
                <a16:creationId xmlns:a16="http://schemas.microsoft.com/office/drawing/2014/main" id="{6F755DF2-0757-B042-993A-C937C9EC4A1E}"/>
              </a:ext>
            </a:extLst>
          </p:cNvPr>
          <p:cNvSpPr txBox="1"/>
          <p:nvPr/>
        </p:nvSpPr>
        <p:spPr>
          <a:xfrm>
            <a:off x="5001899" y="3649814"/>
            <a:ext cx="1036749" cy="461665"/>
          </a:xfrm>
          <a:prstGeom prst="rect">
            <a:avLst/>
          </a:prstGeom>
          <a:noFill/>
        </p:spPr>
        <p:txBody>
          <a:bodyPr wrap="square" rtlCol="0">
            <a:spAutoFit/>
          </a:bodyPr>
          <a:lstStyle/>
          <a:p>
            <a:r>
              <a:rPr lang="en-US" sz="1200" dirty="0"/>
              <a:t>Estimated value (V</a:t>
            </a:r>
            <a:r>
              <a:rPr lang="en-US" sz="1200" baseline="-25000" dirty="0"/>
              <a:t>t</a:t>
            </a:r>
            <a:r>
              <a:rPr lang="en-US" sz="1200" dirty="0"/>
              <a:t>)</a:t>
            </a:r>
          </a:p>
        </p:txBody>
      </p:sp>
      <p:sp>
        <p:nvSpPr>
          <p:cNvPr id="20" name="TextBox 19">
            <a:extLst>
              <a:ext uri="{FF2B5EF4-FFF2-40B4-BE49-F238E27FC236}">
                <a16:creationId xmlns:a16="http://schemas.microsoft.com/office/drawing/2014/main" id="{BE29A294-907B-8441-9689-CDA47BFDCC37}"/>
              </a:ext>
            </a:extLst>
          </p:cNvPr>
          <p:cNvSpPr txBox="1"/>
          <p:nvPr/>
        </p:nvSpPr>
        <p:spPr>
          <a:xfrm>
            <a:off x="5914839" y="4318362"/>
            <a:ext cx="1036749" cy="276999"/>
          </a:xfrm>
          <a:prstGeom prst="rect">
            <a:avLst/>
          </a:prstGeom>
          <a:noFill/>
        </p:spPr>
        <p:txBody>
          <a:bodyPr wrap="square" rtlCol="0">
            <a:spAutoFit/>
          </a:bodyPr>
          <a:lstStyle/>
          <a:p>
            <a:r>
              <a:rPr lang="en-US" sz="1200" dirty="0"/>
              <a:t>Learning rate</a:t>
            </a:r>
          </a:p>
        </p:txBody>
      </p:sp>
      <p:sp>
        <p:nvSpPr>
          <p:cNvPr id="23" name="TextBox 22">
            <a:extLst>
              <a:ext uri="{FF2B5EF4-FFF2-40B4-BE49-F238E27FC236}">
                <a16:creationId xmlns:a16="http://schemas.microsoft.com/office/drawing/2014/main" id="{39B9E2D4-F443-0348-B277-8BA86F7592B3}"/>
              </a:ext>
            </a:extLst>
          </p:cNvPr>
          <p:cNvSpPr txBox="1"/>
          <p:nvPr/>
        </p:nvSpPr>
        <p:spPr>
          <a:xfrm>
            <a:off x="131255" y="5035726"/>
            <a:ext cx="4966604" cy="1754326"/>
          </a:xfrm>
          <a:prstGeom prst="rect">
            <a:avLst/>
          </a:prstGeom>
          <a:noFill/>
        </p:spPr>
        <p:txBody>
          <a:bodyPr wrap="square" rtlCol="0">
            <a:spAutoFit/>
          </a:bodyPr>
          <a:lstStyle/>
          <a:p>
            <a:r>
              <a:rPr lang="en-US" dirty="0"/>
              <a:t>Flaws: </a:t>
            </a:r>
          </a:p>
          <a:p>
            <a:r>
              <a:rPr lang="en-US" dirty="0"/>
              <a:t>No influence of individuals internal state on reward magnitude.</a:t>
            </a:r>
          </a:p>
          <a:p>
            <a:endParaRPr lang="en-US" dirty="0"/>
          </a:p>
          <a:p>
            <a:r>
              <a:rPr lang="en-US" dirty="0"/>
              <a:t>Learns immediate reward and a state, but ignores the values of all subsequent states.</a:t>
            </a:r>
          </a:p>
        </p:txBody>
      </p:sp>
    </p:spTree>
    <p:extLst>
      <p:ext uri="{BB962C8B-B14F-4D97-AF65-F5344CB8AC3E}">
        <p14:creationId xmlns:p14="http://schemas.microsoft.com/office/powerpoint/2010/main" val="3270616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395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D41CF8-5232-42BC-8D05-AFEDE215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56"/>
            <a:ext cx="12192000" cy="6869256"/>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0EE4DB-FE09-4491-9E29-802B7E994996}"/>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a:solidFill>
                  <a:schemeClr val="tx1"/>
                </a:solidFill>
                <a:latin typeface="+mj-lt"/>
                <a:ea typeface="+mj-ea"/>
                <a:cs typeface="+mj-cs"/>
              </a:rPr>
              <a:t>Let’s start simple! </a:t>
            </a:r>
          </a:p>
        </p:txBody>
      </p:sp>
      <p:sp>
        <p:nvSpPr>
          <p:cNvPr id="10" name="Rounded Rectangle 5">
            <a:extLst>
              <a:ext uri="{FF2B5EF4-FFF2-40B4-BE49-F238E27FC236}">
                <a16:creationId xmlns:a16="http://schemas.microsoft.com/office/drawing/2014/main" id="{49237091-E62C-4878-AA4C-0B9995AD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D8D5E4B8-147D-4C51-9E3A-3825896B7C2F}"/>
              </a:ext>
            </a:extLst>
          </p:cNvPr>
          <p:cNvPicPr>
            <a:picLocks noChangeAspect="1"/>
          </p:cNvPicPr>
          <p:nvPr/>
        </p:nvPicPr>
        <p:blipFill>
          <a:blip r:embed="rId3"/>
          <a:stretch>
            <a:fillRect/>
          </a:stretch>
        </p:blipFill>
        <p:spPr>
          <a:xfrm>
            <a:off x="3286757" y="2557669"/>
            <a:ext cx="5618485" cy="2756569"/>
          </a:xfrm>
          <a:prstGeom prst="rect">
            <a:avLst/>
          </a:prstGeom>
          <a:effectLst/>
        </p:spPr>
      </p:pic>
    </p:spTree>
    <p:extLst>
      <p:ext uri="{BB962C8B-B14F-4D97-AF65-F5344CB8AC3E}">
        <p14:creationId xmlns:p14="http://schemas.microsoft.com/office/powerpoint/2010/main" val="1710403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06FAE-DB97-4EB8-841D-FD15E39104CC}"/>
              </a:ext>
            </a:extLst>
          </p:cNvPr>
          <p:cNvSpPr>
            <a:spLocks noGrp="1"/>
          </p:cNvSpPr>
          <p:nvPr>
            <p:ph type="title"/>
          </p:nvPr>
        </p:nvSpPr>
        <p:spPr>
          <a:xfrm>
            <a:off x="815913" y="258774"/>
            <a:ext cx="10588434" cy="1062644"/>
          </a:xfrm>
        </p:spPr>
        <p:txBody>
          <a:bodyPr anchor="b">
            <a:normAutofit/>
          </a:bodyPr>
          <a:lstStyle/>
          <a:p>
            <a:r>
              <a:rPr lang="en-US" dirty="0">
                <a:effectLst/>
                <a:latin typeface="Segoe UI" panose="020B0502040204020203" pitchFamily="34" charset="0"/>
                <a:ea typeface="Times New Roman" panose="02020603050405020304" pitchFamily="18" charset="0"/>
              </a:rPr>
              <a:t>Why computational modelling? </a:t>
            </a:r>
            <a:endParaRPr lang="en-US" dirty="0"/>
          </a:p>
        </p:txBody>
      </p:sp>
      <p:cxnSp>
        <p:nvCxnSpPr>
          <p:cNvPr id="20" name="Straight Connector 19">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ACF7373-A05A-4871-8684-D75CFBA808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807" y="2347181"/>
            <a:ext cx="5611619" cy="4059921"/>
          </a:xfrm>
          <a:prstGeom prst="rect">
            <a:avLst/>
          </a:prstGeom>
        </p:spPr>
      </p:pic>
      <p:sp>
        <p:nvSpPr>
          <p:cNvPr id="3" name="Content Placeholder 2">
            <a:extLst>
              <a:ext uri="{FF2B5EF4-FFF2-40B4-BE49-F238E27FC236}">
                <a16:creationId xmlns:a16="http://schemas.microsoft.com/office/drawing/2014/main" id="{4CDD091B-3F7E-4521-947A-CD89994CA7BA}"/>
              </a:ext>
            </a:extLst>
          </p:cNvPr>
          <p:cNvSpPr>
            <a:spLocks noGrp="1"/>
          </p:cNvSpPr>
          <p:nvPr>
            <p:ph idx="1"/>
          </p:nvPr>
        </p:nvSpPr>
        <p:spPr>
          <a:xfrm>
            <a:off x="5263543" y="3034610"/>
            <a:ext cx="6786073" cy="3372492"/>
          </a:xfrm>
        </p:spPr>
        <p:txBody>
          <a:bodyPr>
            <a:normAutofit/>
          </a:bodyPr>
          <a:lstStyle/>
          <a:p>
            <a:pPr>
              <a:buFont typeface="Wingdings" panose="05000000000000000000" pitchFamily="2" charset="2"/>
              <a:buChar char="Ø"/>
            </a:pPr>
            <a:r>
              <a:rPr lang="it-IT" dirty="0" err="1"/>
              <a:t>Overcome</a:t>
            </a:r>
            <a:r>
              <a:rPr lang="it-IT" dirty="0"/>
              <a:t> </a:t>
            </a:r>
            <a:r>
              <a:rPr lang="it-IT" dirty="0" err="1"/>
              <a:t>problem</a:t>
            </a:r>
            <a:r>
              <a:rPr lang="it-IT" dirty="0"/>
              <a:t> of </a:t>
            </a:r>
            <a:r>
              <a:rPr lang="it-IT" dirty="0" err="1"/>
              <a:t>averaging</a:t>
            </a:r>
            <a:r>
              <a:rPr lang="it-IT" dirty="0"/>
              <a:t> techniques </a:t>
            </a:r>
            <a:r>
              <a:rPr lang="en-US" dirty="0"/>
              <a:t>(Simpson’s paradox)</a:t>
            </a:r>
          </a:p>
          <a:p>
            <a:pPr>
              <a:buFont typeface="Wingdings" panose="05000000000000000000" pitchFamily="2" charset="2"/>
              <a:buChar char="Ø"/>
            </a:pPr>
            <a:r>
              <a:rPr lang="en-US" dirty="0"/>
              <a:t>Allows description of how data were generated </a:t>
            </a:r>
          </a:p>
          <a:p>
            <a:pPr>
              <a:buFont typeface="Wingdings" panose="05000000000000000000" pitchFamily="2" charset="2"/>
              <a:buChar char="Ø"/>
            </a:pPr>
            <a:r>
              <a:rPr lang="en-US" dirty="0"/>
              <a:t>Identify hidden assumptions</a:t>
            </a:r>
          </a:p>
          <a:p>
            <a:pPr>
              <a:buFont typeface="Wingdings" panose="05000000000000000000" pitchFamily="2" charset="2"/>
              <a:buChar char="Ø"/>
            </a:pPr>
            <a:r>
              <a:rPr lang="en-US" dirty="0"/>
              <a:t>Make quantitative predictions</a:t>
            </a:r>
          </a:p>
          <a:p>
            <a:endParaRPr lang="en-US" sz="2000" dirty="0"/>
          </a:p>
        </p:txBody>
      </p:sp>
      <p:sp>
        <p:nvSpPr>
          <p:cNvPr id="15" name="TextBox 14">
            <a:extLst>
              <a:ext uri="{FF2B5EF4-FFF2-40B4-BE49-F238E27FC236}">
                <a16:creationId xmlns:a16="http://schemas.microsoft.com/office/drawing/2014/main" id="{271A73BD-0C0D-4E8C-9936-33742BA5484E}"/>
              </a:ext>
            </a:extLst>
          </p:cNvPr>
          <p:cNvSpPr txBox="1"/>
          <p:nvPr/>
        </p:nvSpPr>
        <p:spPr>
          <a:xfrm>
            <a:off x="0" y="6489245"/>
            <a:ext cx="4319337" cy="368755"/>
          </a:xfrm>
          <a:prstGeom prst="rect">
            <a:avLst/>
          </a:prstGeom>
          <a:noFill/>
        </p:spPr>
        <p:txBody>
          <a:bodyPr wrap="square">
            <a:spAutoFit/>
          </a:bodyPr>
          <a:lstStyle/>
          <a:p>
            <a:pPr>
              <a:lnSpc>
                <a:spcPct val="107000"/>
              </a:lnSpc>
              <a:spcAft>
                <a:spcPts val="800"/>
              </a:spcAft>
            </a:pPr>
            <a:r>
              <a:rPr lang="it-IT">
                <a:effectLst/>
                <a:latin typeface="Times New Roman" panose="02020603050405020304" pitchFamily="18" charset="0"/>
                <a:ea typeface="Calibri" panose="020F0502020204030204" pitchFamily="34" charset="0"/>
                <a:cs typeface="Arial" panose="020B0604020202020204" pitchFamily="34" charset="0"/>
              </a:rPr>
              <a:t>(Guest &amp; Martin, 2020; </a:t>
            </a:r>
            <a:r>
              <a:rPr lang="it-IT" err="1">
                <a:effectLst/>
                <a:latin typeface="Times New Roman" panose="02020603050405020304" pitchFamily="18" charset="0"/>
                <a:ea typeface="Calibri" panose="020F0502020204030204" pitchFamily="34" charset="0"/>
                <a:cs typeface="Arial" panose="020B0604020202020204" pitchFamily="34" charset="0"/>
              </a:rPr>
              <a:t>Broadland</a:t>
            </a:r>
            <a:r>
              <a:rPr lang="it-IT">
                <a:effectLst/>
                <a:latin typeface="Times New Roman" panose="02020603050405020304" pitchFamily="18" charset="0"/>
                <a:ea typeface="Calibri" panose="020F0502020204030204" pitchFamily="34" charset="0"/>
                <a:cs typeface="Arial" panose="020B0604020202020204" pitchFamily="34" charset="0"/>
              </a:rPr>
              <a:t>, 2015)</a:t>
            </a:r>
            <a:endParaRPr lang="en-US">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14152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4BF682-E97C-42F3-962C-007BF0D970EC}"/>
              </a:ext>
            </a:extLst>
          </p:cNvPr>
          <p:cNvSpPr>
            <a:spLocks noGrp="1"/>
          </p:cNvSpPr>
          <p:nvPr>
            <p:ph type="title"/>
          </p:nvPr>
        </p:nvSpPr>
        <p:spPr>
          <a:xfrm>
            <a:off x="1452656" y="1444741"/>
            <a:ext cx="9357865" cy="1041901"/>
          </a:xfrm>
        </p:spPr>
        <p:txBody>
          <a:bodyPr vert="horz" lIns="91440" tIns="45720" rIns="91440" bIns="45720" rtlCol="0" anchor="ctr">
            <a:normAutofit/>
          </a:bodyPr>
          <a:lstStyle/>
          <a:p>
            <a:r>
              <a:rPr lang="en-US" sz="4000" kern="1200">
                <a:solidFill>
                  <a:schemeClr val="tx1"/>
                </a:solidFill>
                <a:effectLst/>
                <a:latin typeface="+mj-lt"/>
                <a:ea typeface="+mj-ea"/>
                <a:cs typeface="+mj-cs"/>
              </a:rPr>
              <a:t>What is a computational model?</a:t>
            </a:r>
            <a:endParaRPr lang="en-US" sz="4000" kern="120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2DCEBE98-7611-40CB-9020-BD697523A136}"/>
              </a:ext>
            </a:extLst>
          </p:cNvPr>
          <p:cNvSpPr>
            <a:spLocks noGrp="1"/>
          </p:cNvSpPr>
          <p:nvPr>
            <p:ph idx="1"/>
          </p:nvPr>
        </p:nvSpPr>
        <p:spPr>
          <a:xfrm>
            <a:off x="1258957" y="2701426"/>
            <a:ext cx="9766852" cy="2917495"/>
          </a:xfrm>
        </p:spPr>
        <p:txBody>
          <a:bodyPr vert="horz" lIns="91440" tIns="45720" rIns="91440" bIns="45720" rtlCol="0">
            <a:normAutofit lnSpcReduction="10000"/>
          </a:bodyPr>
          <a:lstStyle/>
          <a:p>
            <a:r>
              <a:rPr lang="en-US" sz="2400" dirty="0"/>
              <a:t>Mathematical description: a verbal description is </a:t>
            </a:r>
            <a:r>
              <a:rPr lang="en-US" sz="2400" dirty="0" err="1"/>
              <a:t>formalised</a:t>
            </a:r>
            <a:r>
              <a:rPr lang="en-US" sz="2400" dirty="0"/>
              <a:t> to remove ambiguity.</a:t>
            </a:r>
          </a:p>
          <a:p>
            <a:r>
              <a:rPr lang="en-US" sz="2400" dirty="0"/>
              <a:t>Models contain parameters, “tuning knobs” that fine-tune the predictions of the model modulating its architecture</a:t>
            </a:r>
          </a:p>
          <a:p>
            <a:r>
              <a:rPr lang="en-US" sz="2400" dirty="0">
                <a:sym typeface="Calibri"/>
              </a:rPr>
              <a:t>Help answering 3 types of questions(Dayan &amp; Abbott, 2001):</a:t>
            </a:r>
          </a:p>
          <a:p>
            <a:pPr marL="457200" lvl="1">
              <a:spcBef>
                <a:spcPts val="0"/>
              </a:spcBef>
              <a:buClr>
                <a:srgbClr val="000000"/>
              </a:buClr>
              <a:defRPr/>
            </a:pPr>
            <a:r>
              <a:rPr lang="en-US" dirty="0">
                <a:sym typeface="Calibri"/>
              </a:rPr>
              <a:t>Descriptive     =    What</a:t>
            </a:r>
            <a:endParaRPr lang="en-US" dirty="0">
              <a:sym typeface="Arial"/>
            </a:endParaRPr>
          </a:p>
          <a:p>
            <a:pPr marL="457200" lvl="1">
              <a:spcBef>
                <a:spcPts val="0"/>
              </a:spcBef>
              <a:buClr>
                <a:srgbClr val="000000"/>
              </a:buClr>
              <a:defRPr/>
            </a:pPr>
            <a:r>
              <a:rPr lang="en-US" dirty="0">
                <a:sym typeface="Calibri"/>
              </a:rPr>
              <a:t>Mechanistic    =    How</a:t>
            </a:r>
            <a:endParaRPr lang="en-US" dirty="0">
              <a:sym typeface="Arial"/>
            </a:endParaRPr>
          </a:p>
          <a:p>
            <a:pPr marL="457200" lvl="1">
              <a:spcBef>
                <a:spcPts val="0"/>
              </a:spcBef>
              <a:buClr>
                <a:srgbClr val="000000"/>
              </a:buClr>
              <a:defRPr/>
            </a:pPr>
            <a:r>
              <a:rPr lang="en-US" dirty="0">
                <a:sym typeface="Calibri"/>
              </a:rPr>
              <a:t>Interpretive    =    Why</a:t>
            </a:r>
            <a:endParaRPr lang="en-US" dirty="0">
              <a:sym typeface="Arial"/>
            </a:endParaRPr>
          </a:p>
          <a:p>
            <a:endParaRPr lang="en-US" sz="1700" dirty="0"/>
          </a:p>
        </p:txBody>
      </p:sp>
      <p:sp>
        <p:nvSpPr>
          <p:cNvPr id="5" name="TextBox 4">
            <a:extLst>
              <a:ext uri="{FF2B5EF4-FFF2-40B4-BE49-F238E27FC236}">
                <a16:creationId xmlns:a16="http://schemas.microsoft.com/office/drawing/2014/main" id="{CCAFE062-9FA3-4004-8400-4B28D0A7E8C8}"/>
              </a:ext>
            </a:extLst>
          </p:cNvPr>
          <p:cNvSpPr txBox="1"/>
          <p:nvPr/>
        </p:nvSpPr>
        <p:spPr>
          <a:xfrm>
            <a:off x="194196" y="6448039"/>
            <a:ext cx="2516919" cy="428619"/>
          </a:xfrm>
          <a:prstGeom prst="rect">
            <a:avLst/>
          </a:prstGeom>
        </p:spPr>
        <p:txBody>
          <a:bodyPr vert="horz" lIns="91440" tIns="45720" rIns="91440" bIns="45720" rtlCol="0">
            <a:normAutofit/>
          </a:bodyPr>
          <a:lstStyle/>
          <a:p>
            <a:pPr>
              <a:lnSpc>
                <a:spcPct val="90000"/>
              </a:lnSpc>
              <a:spcAft>
                <a:spcPts val="800"/>
              </a:spcAft>
            </a:pPr>
            <a:r>
              <a:rPr lang="en-US" sz="2000" dirty="0">
                <a:effectLst/>
              </a:rPr>
              <a:t>(</a:t>
            </a:r>
            <a:r>
              <a:rPr lang="en-US" sz="2000" dirty="0" err="1">
                <a:effectLst/>
              </a:rPr>
              <a:t>Blohm</a:t>
            </a:r>
            <a:r>
              <a:rPr lang="en-US" sz="2000" dirty="0">
                <a:effectLst/>
              </a:rPr>
              <a:t> et al., 2020)</a:t>
            </a:r>
          </a:p>
        </p:txBody>
      </p:sp>
    </p:spTree>
    <p:extLst>
      <p:ext uri="{BB962C8B-B14F-4D97-AF65-F5344CB8AC3E}">
        <p14:creationId xmlns:p14="http://schemas.microsoft.com/office/powerpoint/2010/main" val="4070834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DDE3A-E114-4AE9-9F5C-672A20184CFD}"/>
              </a:ext>
            </a:extLst>
          </p:cNvPr>
          <p:cNvSpPr>
            <a:spLocks noGrp="1"/>
          </p:cNvSpPr>
          <p:nvPr>
            <p:ph type="title"/>
          </p:nvPr>
        </p:nvSpPr>
        <p:spPr>
          <a:xfrm>
            <a:off x="838200" y="557189"/>
            <a:ext cx="3374136" cy="5567891"/>
          </a:xfrm>
        </p:spPr>
        <p:txBody>
          <a:bodyPr>
            <a:normAutofit/>
          </a:bodyPr>
          <a:lstStyle/>
          <a:p>
            <a:r>
              <a:rPr lang="it-IT" sz="4000"/>
              <a:t>What are the benefits of using computational modelling?</a:t>
            </a:r>
            <a:endParaRPr lang="en-US" sz="4000"/>
          </a:p>
        </p:txBody>
      </p:sp>
      <p:graphicFrame>
        <p:nvGraphicFramePr>
          <p:cNvPr id="5" name="Content Placeholder 2">
            <a:extLst>
              <a:ext uri="{FF2B5EF4-FFF2-40B4-BE49-F238E27FC236}">
                <a16:creationId xmlns:a16="http://schemas.microsoft.com/office/drawing/2014/main" id="{07C55972-0010-4467-B0F9-C946E1E3EC55}"/>
              </a:ext>
            </a:extLst>
          </p:cNvPr>
          <p:cNvGraphicFramePr>
            <a:graphicFrameLocks noGrp="1"/>
          </p:cNvGraphicFramePr>
          <p:nvPr>
            <p:ph idx="1"/>
            <p:extLst>
              <p:ext uri="{D42A27DB-BD31-4B8C-83A1-F6EECF244321}">
                <p14:modId xmlns:p14="http://schemas.microsoft.com/office/powerpoint/2010/main" val="2733234726"/>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619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D39F84-4A37-424D-BD72-0A1E862B5CB5}"/>
              </a:ext>
            </a:extLst>
          </p:cNvPr>
          <p:cNvSpPr>
            <a:spLocks noGrp="1"/>
          </p:cNvSpPr>
          <p:nvPr>
            <p:ph type="title"/>
          </p:nvPr>
        </p:nvSpPr>
        <p:spPr>
          <a:xfrm>
            <a:off x="838200" y="459863"/>
            <a:ext cx="10515600" cy="1004594"/>
          </a:xfrm>
        </p:spPr>
        <p:txBody>
          <a:bodyPr>
            <a:normAutofit/>
          </a:bodyPr>
          <a:lstStyle/>
          <a:p>
            <a:pPr algn="ctr"/>
            <a:r>
              <a:rPr lang="it-IT">
                <a:solidFill>
                  <a:srgbClr val="FFFFFF"/>
                </a:solidFill>
              </a:rPr>
              <a:t>Bayesian approach</a:t>
            </a:r>
            <a:endParaRPr lang="en-US">
              <a:solidFill>
                <a:srgbClr val="FFFFFF"/>
              </a:solidFill>
            </a:endParaRPr>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A7C433D3-A565-4EE7-800F-DC2C0067BC7B}"/>
              </a:ext>
            </a:extLst>
          </p:cNvPr>
          <p:cNvGraphicFramePr>
            <a:graphicFrameLocks noGrp="1"/>
          </p:cNvGraphicFramePr>
          <p:nvPr>
            <p:ph idx="1"/>
            <p:extLst>
              <p:ext uri="{D42A27DB-BD31-4B8C-83A1-F6EECF244321}">
                <p14:modId xmlns:p14="http://schemas.microsoft.com/office/powerpoint/2010/main" val="111532627"/>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5435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170"/>
        <p:cNvGrpSpPr/>
        <p:nvPr/>
      </p:nvGrpSpPr>
      <p:grpSpPr>
        <a:xfrm>
          <a:off x="0" y="0"/>
          <a:ext cx="0" cy="0"/>
          <a:chOff x="0" y="0"/>
          <a:chExt cx="0" cy="0"/>
        </a:xfrm>
      </p:grpSpPr>
      <p:sp>
        <p:nvSpPr>
          <p:cNvPr id="22" name="Rectangle 21">
            <a:extLst>
              <a:ext uri="{FF2B5EF4-FFF2-40B4-BE49-F238E27FC236}">
                <a16:creationId xmlns:a16="http://schemas.microsoft.com/office/drawing/2014/main" id="{970545A0-E1C1-45C5-B2A6-E63936B67B06}"/>
              </a:ext>
            </a:extLst>
          </p:cNvPr>
          <p:cNvSpPr/>
          <p:nvPr/>
        </p:nvSpPr>
        <p:spPr>
          <a:xfrm>
            <a:off x="0" y="6550223"/>
            <a:ext cx="12192000" cy="307777"/>
          </a:xfrm>
          <a:prstGeom prst="rect">
            <a:avLst/>
          </a:prstGeom>
          <a:solidFill>
            <a:srgbClr val="FFF5D9"/>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2" name="Google Shape;172;p21"/>
          <p:cNvSpPr txBox="1"/>
          <p:nvPr/>
        </p:nvSpPr>
        <p:spPr>
          <a:xfrm>
            <a:off x="-22501" y="6555532"/>
            <a:ext cx="5733535" cy="4770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i-FI" sz="1200" b="0" i="0" u="none" strike="noStrike" kern="0" cap="none" spc="0" normalizeH="0" baseline="0" noProof="0" dirty="0">
                <a:ln>
                  <a:noFill/>
                </a:ln>
                <a:solidFill>
                  <a:srgbClr val="000000"/>
                </a:solidFill>
                <a:effectLst/>
                <a:uLnTx/>
                <a:uFillTx/>
                <a:latin typeface="Calibri"/>
                <a:ea typeface="Calibri"/>
                <a:cs typeface="Calibri"/>
                <a:sym typeface="Calibri"/>
              </a:rPr>
              <a:t>Blohm, Kording &amp; Schrater (2020) </a:t>
            </a:r>
            <a:endParaRPr kumimoji="0" sz="1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7" name="Rectangle 6">
            <a:extLst>
              <a:ext uri="{FF2B5EF4-FFF2-40B4-BE49-F238E27FC236}">
                <a16:creationId xmlns:a16="http://schemas.microsoft.com/office/drawing/2014/main" id="{02134E0A-4DCF-4EA6-BF3B-960CAED8CDB8}"/>
              </a:ext>
            </a:extLst>
          </p:cNvPr>
          <p:cNvSpPr/>
          <p:nvPr/>
        </p:nvSpPr>
        <p:spPr>
          <a:xfrm rot="16200000" flipV="1">
            <a:off x="-407809" y="420978"/>
            <a:ext cx="894735" cy="79116"/>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Google Shape;99;p14">
            <a:extLst>
              <a:ext uri="{FF2B5EF4-FFF2-40B4-BE49-F238E27FC236}">
                <a16:creationId xmlns:a16="http://schemas.microsoft.com/office/drawing/2014/main" id="{E95B81AA-A6A1-4C03-A5DD-F7F22D4C91AB}"/>
              </a:ext>
            </a:extLst>
          </p:cNvPr>
          <p:cNvSpPr txBox="1"/>
          <p:nvPr/>
        </p:nvSpPr>
        <p:spPr>
          <a:xfrm>
            <a:off x="152244" y="87044"/>
            <a:ext cx="11117580" cy="746983"/>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0"/>
              </a:spcBef>
              <a:spcAft>
                <a:spcPts val="0"/>
              </a:spcAft>
              <a:buClr>
                <a:srgbClr val="000000"/>
              </a:buClr>
              <a:buSzPts val="3400"/>
              <a:buFont typeface="Calibri"/>
              <a:buNone/>
              <a:tabLst/>
              <a:defRPr/>
            </a:pPr>
            <a:r>
              <a:rPr kumimoji="0" lang="fi-FI" sz="4000" b="0" i="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Calibri"/>
              </a:rPr>
              <a:t>Modelling Process: a step-by-step guide</a:t>
            </a:r>
            <a:endParaRPr kumimoji="0" sz="4000" b="0" i="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Arial"/>
            </a:endParaRPr>
          </a:p>
        </p:txBody>
      </p:sp>
      <p:graphicFrame>
        <p:nvGraphicFramePr>
          <p:cNvPr id="4" name="Diagram 3">
            <a:extLst>
              <a:ext uri="{FF2B5EF4-FFF2-40B4-BE49-F238E27FC236}">
                <a16:creationId xmlns:a16="http://schemas.microsoft.com/office/drawing/2014/main" id="{5035540F-29C7-4AE5-8E24-DF491ABDD3A3}"/>
              </a:ext>
            </a:extLst>
          </p:cNvPr>
          <p:cNvGraphicFramePr/>
          <p:nvPr/>
        </p:nvGraphicFramePr>
        <p:xfrm>
          <a:off x="-1105485" y="1163754"/>
          <a:ext cx="7776489" cy="5113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Rounded Corners 10">
            <a:extLst>
              <a:ext uri="{FF2B5EF4-FFF2-40B4-BE49-F238E27FC236}">
                <a16:creationId xmlns:a16="http://schemas.microsoft.com/office/drawing/2014/main" id="{71A57D34-64F5-4668-9853-F110470EF101}"/>
              </a:ext>
            </a:extLst>
          </p:cNvPr>
          <p:cNvSpPr/>
          <p:nvPr/>
        </p:nvSpPr>
        <p:spPr>
          <a:xfrm>
            <a:off x="3965825" y="1163754"/>
            <a:ext cx="5013788" cy="281727"/>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Light" panose="020F0302020204030204" pitchFamily="34" charset="0"/>
                <a:ea typeface="+mn-ea"/>
                <a:cs typeface="Calibri Light" panose="020F0302020204030204" pitchFamily="34" charset="0"/>
                <a:sym typeface="Arial"/>
              </a:rPr>
              <a:t>STEP 1. </a:t>
            </a:r>
            <a:r>
              <a:rPr kumimoji="0" lang="en-GB" sz="1400" b="0" i="0" u="none" strike="noStrike" kern="0" cap="none" spc="0" normalizeH="0" baseline="0" noProof="0" dirty="0">
                <a:ln w="0"/>
                <a:solidFill>
                  <a:srgbClr val="000000"/>
                </a:solidFill>
                <a:effectLst/>
                <a:uLnTx/>
                <a:uFillTx/>
                <a:latin typeface="Calibri Light" panose="020F0302020204030204" pitchFamily="34" charset="0"/>
                <a:ea typeface="+mn-ea"/>
                <a:cs typeface="Calibri Light" panose="020F0302020204030204" pitchFamily="34" charset="0"/>
                <a:sym typeface="Arial"/>
              </a:rPr>
              <a:t>DEFINE THE GOAL </a:t>
            </a:r>
            <a:endParaRPr kumimoji="0" lang="en-GB" sz="1400" b="0" i="0" u="none" strike="noStrike" kern="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sym typeface="Arial"/>
            </a:endParaRPr>
          </a:p>
        </p:txBody>
      </p:sp>
      <p:sp>
        <p:nvSpPr>
          <p:cNvPr id="26" name="Rectangle: Rounded Corners 25">
            <a:extLst>
              <a:ext uri="{FF2B5EF4-FFF2-40B4-BE49-F238E27FC236}">
                <a16:creationId xmlns:a16="http://schemas.microsoft.com/office/drawing/2014/main" id="{B7A31354-973D-4F90-9ACE-D9653197AE4E}"/>
              </a:ext>
            </a:extLst>
          </p:cNvPr>
          <p:cNvSpPr/>
          <p:nvPr/>
        </p:nvSpPr>
        <p:spPr>
          <a:xfrm>
            <a:off x="3965825" y="1499438"/>
            <a:ext cx="5013788" cy="281727"/>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Light" panose="020F0302020204030204" pitchFamily="34" charset="0"/>
                <a:ea typeface="+mn-ea"/>
                <a:cs typeface="Calibri Light" panose="020F0302020204030204" pitchFamily="34" charset="0"/>
                <a:sym typeface="Arial"/>
              </a:rPr>
              <a:t>STEP 2. </a:t>
            </a:r>
            <a:r>
              <a:rPr kumimoji="0" lang="en-GB" sz="1400" b="0" i="0" u="none" strike="noStrike" kern="0" cap="none" spc="0" normalizeH="0" baseline="0" noProof="0" dirty="0">
                <a:ln w="0"/>
                <a:solidFill>
                  <a:srgbClr val="000000"/>
                </a:solidFill>
                <a:effectLst/>
                <a:uLnTx/>
                <a:uFillTx/>
                <a:latin typeface="Calibri Light" panose="020F0302020204030204" pitchFamily="34" charset="0"/>
                <a:ea typeface="+mn-ea"/>
                <a:cs typeface="Calibri Light" panose="020F0302020204030204" pitchFamily="34" charset="0"/>
                <a:sym typeface="Arial"/>
              </a:rPr>
              <a:t>LITERATURE REVIEW</a:t>
            </a:r>
            <a:endParaRPr kumimoji="0" lang="en-GB" sz="1400" b="0" i="0" u="none" strike="noStrike" kern="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sym typeface="Arial"/>
            </a:endParaRPr>
          </a:p>
        </p:txBody>
      </p:sp>
      <p:sp>
        <p:nvSpPr>
          <p:cNvPr id="27" name="Rectangle: Rounded Corners 26">
            <a:extLst>
              <a:ext uri="{FF2B5EF4-FFF2-40B4-BE49-F238E27FC236}">
                <a16:creationId xmlns:a16="http://schemas.microsoft.com/office/drawing/2014/main" id="{75FEFD26-2FD1-425D-8FE0-1FF0B7B8FEA0}"/>
              </a:ext>
            </a:extLst>
          </p:cNvPr>
          <p:cNvSpPr/>
          <p:nvPr/>
        </p:nvSpPr>
        <p:spPr>
          <a:xfrm>
            <a:off x="3965825" y="1828447"/>
            <a:ext cx="5013788" cy="281727"/>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Light" panose="020F0302020204030204" pitchFamily="34" charset="0"/>
                <a:ea typeface="+mn-ea"/>
                <a:cs typeface="Calibri Light" panose="020F0302020204030204" pitchFamily="34" charset="0"/>
                <a:sym typeface="Arial"/>
              </a:rPr>
              <a:t>STEP 3. </a:t>
            </a:r>
            <a:r>
              <a:rPr kumimoji="0" lang="en-GB" sz="1400" b="0" i="0" u="none" strike="noStrike" kern="0" cap="none" spc="0" normalizeH="0" baseline="0" noProof="0" dirty="0">
                <a:ln w="0"/>
                <a:solidFill>
                  <a:srgbClr val="000000"/>
                </a:solidFill>
                <a:effectLst/>
                <a:uLnTx/>
                <a:uFillTx/>
                <a:latin typeface="Calibri Light" panose="020F0302020204030204" pitchFamily="34" charset="0"/>
                <a:ea typeface="+mn-ea"/>
                <a:cs typeface="Calibri Light" panose="020F0302020204030204" pitchFamily="34" charset="0"/>
                <a:sym typeface="Arial"/>
              </a:rPr>
              <a:t>IDENTIFY INGREDIENTS</a:t>
            </a:r>
            <a:endParaRPr kumimoji="0" lang="en-GB" sz="1400" b="0" i="0" u="none" strike="noStrike" kern="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sym typeface="Arial"/>
            </a:endParaRPr>
          </a:p>
        </p:txBody>
      </p:sp>
      <p:sp>
        <p:nvSpPr>
          <p:cNvPr id="28" name="Rectangle: Rounded Corners 27">
            <a:extLst>
              <a:ext uri="{FF2B5EF4-FFF2-40B4-BE49-F238E27FC236}">
                <a16:creationId xmlns:a16="http://schemas.microsoft.com/office/drawing/2014/main" id="{69AC273A-05AA-47B1-8DFC-1B6C5A51A46D}"/>
              </a:ext>
            </a:extLst>
          </p:cNvPr>
          <p:cNvSpPr/>
          <p:nvPr/>
        </p:nvSpPr>
        <p:spPr>
          <a:xfrm>
            <a:off x="3965825" y="2153064"/>
            <a:ext cx="5013788" cy="281727"/>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Light" panose="020F0302020204030204" pitchFamily="34" charset="0"/>
                <a:ea typeface="+mn-ea"/>
                <a:cs typeface="Calibri Light" panose="020F0302020204030204" pitchFamily="34" charset="0"/>
                <a:sym typeface="Arial"/>
              </a:rPr>
              <a:t>STEP 4. </a:t>
            </a:r>
            <a:r>
              <a:rPr kumimoji="0" lang="en-GB" sz="1400" b="0" i="0" u="none" strike="noStrike" kern="0" cap="none" spc="0" normalizeH="0" baseline="0" noProof="0" dirty="0">
                <a:ln w="0"/>
                <a:solidFill>
                  <a:srgbClr val="000000"/>
                </a:solidFill>
                <a:effectLst/>
                <a:uLnTx/>
                <a:uFillTx/>
                <a:latin typeface="Calibri Light" panose="020F0302020204030204" pitchFamily="34" charset="0"/>
                <a:ea typeface="+mn-ea"/>
                <a:cs typeface="Calibri Light" panose="020F0302020204030204" pitchFamily="34" charset="0"/>
                <a:sym typeface="Arial"/>
              </a:rPr>
              <a:t>QUANTIFY HYPOTHESES</a:t>
            </a:r>
            <a:endParaRPr kumimoji="0" lang="en-GB" sz="1400" b="0" i="0" u="none" strike="noStrike" kern="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sym typeface="Arial"/>
            </a:endParaRPr>
          </a:p>
        </p:txBody>
      </p:sp>
      <p:sp>
        <p:nvSpPr>
          <p:cNvPr id="29" name="Rectangle: Rounded Corners 28">
            <a:extLst>
              <a:ext uri="{FF2B5EF4-FFF2-40B4-BE49-F238E27FC236}">
                <a16:creationId xmlns:a16="http://schemas.microsoft.com/office/drawing/2014/main" id="{FD21B1A0-98D0-41B9-8146-EFCD65E50B4E}"/>
              </a:ext>
            </a:extLst>
          </p:cNvPr>
          <p:cNvSpPr/>
          <p:nvPr/>
        </p:nvSpPr>
        <p:spPr>
          <a:xfrm>
            <a:off x="3965825" y="3094535"/>
            <a:ext cx="5013788" cy="334465"/>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Light" panose="020F0302020204030204" pitchFamily="34" charset="0"/>
                <a:ea typeface="+mn-ea"/>
                <a:cs typeface="Calibri Light" panose="020F0302020204030204" pitchFamily="34" charset="0"/>
                <a:sym typeface="Arial"/>
              </a:rPr>
              <a:t>STEP 5. MODELLING </a:t>
            </a:r>
            <a:r>
              <a:rPr lang="en-GB" sz="1400" kern="0" dirty="0">
                <a:ln w="0"/>
                <a:solidFill>
                  <a:srgbClr val="000000"/>
                </a:solidFill>
                <a:effectLst>
                  <a:outerShdw blurRad="38100" dist="19050" dir="2700000" algn="tl" rotWithShape="0">
                    <a:srgbClr val="000000">
                      <a:alpha val="40000"/>
                    </a:srgbClr>
                  </a:outerShdw>
                </a:effectLst>
                <a:latin typeface="Calibri Light" panose="020F0302020204030204" pitchFamily="34" charset="0"/>
                <a:cs typeface="Calibri Light" panose="020F0302020204030204" pitchFamily="34" charset="0"/>
                <a:sym typeface="Arial"/>
              </a:rPr>
              <a:t>ESTIMATIO</a:t>
            </a:r>
            <a:r>
              <a:rPr kumimoji="0" lang="en-GB"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Light" panose="020F0302020204030204" pitchFamily="34" charset="0"/>
                <a:ea typeface="+mn-ea"/>
                <a:cs typeface="Calibri Light" panose="020F0302020204030204" pitchFamily="34" charset="0"/>
                <a:sym typeface="Arial"/>
              </a:rPr>
              <a:t> </a:t>
            </a:r>
          </a:p>
        </p:txBody>
      </p:sp>
      <p:sp>
        <p:nvSpPr>
          <p:cNvPr id="30" name="Rectangle: Rounded Corners 29">
            <a:extLst>
              <a:ext uri="{FF2B5EF4-FFF2-40B4-BE49-F238E27FC236}">
                <a16:creationId xmlns:a16="http://schemas.microsoft.com/office/drawing/2014/main" id="{954C90CA-6361-409C-93FE-AE57C26FA0F4}"/>
              </a:ext>
            </a:extLst>
          </p:cNvPr>
          <p:cNvSpPr/>
          <p:nvPr/>
        </p:nvSpPr>
        <p:spPr>
          <a:xfrm>
            <a:off x="3965825" y="3480910"/>
            <a:ext cx="5013788" cy="334465"/>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Light" panose="020F0302020204030204" pitchFamily="34" charset="0"/>
                <a:ea typeface="+mn-ea"/>
                <a:cs typeface="Calibri Light" panose="020F0302020204030204" pitchFamily="34" charset="0"/>
                <a:sym typeface="Arial"/>
              </a:rPr>
              <a:t>STEP 6. DRAFT THE MODEL</a:t>
            </a:r>
          </a:p>
        </p:txBody>
      </p:sp>
      <p:sp>
        <p:nvSpPr>
          <p:cNvPr id="31" name="Rectangle: Rounded Corners 30">
            <a:extLst>
              <a:ext uri="{FF2B5EF4-FFF2-40B4-BE49-F238E27FC236}">
                <a16:creationId xmlns:a16="http://schemas.microsoft.com/office/drawing/2014/main" id="{3C10D02B-081B-437A-AA28-D29EF67D6D21}"/>
              </a:ext>
            </a:extLst>
          </p:cNvPr>
          <p:cNvSpPr/>
          <p:nvPr/>
        </p:nvSpPr>
        <p:spPr>
          <a:xfrm>
            <a:off x="3965825" y="3862123"/>
            <a:ext cx="5013788" cy="334465"/>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Light" panose="020F0302020204030204" pitchFamily="34" charset="0"/>
                <a:ea typeface="+mn-ea"/>
                <a:cs typeface="Calibri Light" panose="020F0302020204030204" pitchFamily="34" charset="0"/>
                <a:sym typeface="Arial"/>
              </a:rPr>
              <a:t>STEP 7. </a:t>
            </a:r>
            <a:r>
              <a:rPr kumimoji="0" lang="en-GB" sz="1400" b="0" i="0" u="none" strike="noStrike" kern="0" cap="none" spc="0" normalizeH="0" baseline="0" noProof="0" dirty="0">
                <a:ln w="0"/>
                <a:solidFill>
                  <a:srgbClr val="000000"/>
                </a:solidFill>
                <a:effectLst/>
                <a:uLnTx/>
                <a:uFillTx/>
                <a:latin typeface="Calibri Light" panose="020F0302020204030204" pitchFamily="34" charset="0"/>
                <a:ea typeface="+mn-ea"/>
                <a:cs typeface="Calibri Light" panose="020F0302020204030204" pitchFamily="34" charset="0"/>
                <a:sym typeface="Arial"/>
              </a:rPr>
              <a:t>IMPLEMENT THE MODEL</a:t>
            </a:r>
            <a:endParaRPr kumimoji="0" lang="en-GB" sz="1400" b="0" i="0" u="none" strike="noStrike" kern="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sym typeface="Arial"/>
            </a:endParaRPr>
          </a:p>
        </p:txBody>
      </p:sp>
      <p:sp>
        <p:nvSpPr>
          <p:cNvPr id="32" name="Rectangle: Rounded Corners 31">
            <a:extLst>
              <a:ext uri="{FF2B5EF4-FFF2-40B4-BE49-F238E27FC236}">
                <a16:creationId xmlns:a16="http://schemas.microsoft.com/office/drawing/2014/main" id="{9D0C08BF-7A70-4B03-B847-1C9CC6EE75AD}"/>
              </a:ext>
            </a:extLst>
          </p:cNvPr>
          <p:cNvSpPr/>
          <p:nvPr/>
        </p:nvSpPr>
        <p:spPr>
          <a:xfrm>
            <a:off x="3965825" y="5024097"/>
            <a:ext cx="5013788" cy="412099"/>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Light" panose="020F0302020204030204" pitchFamily="34" charset="0"/>
                <a:ea typeface="+mn-ea"/>
                <a:cs typeface="Calibri Light" panose="020F0302020204030204" pitchFamily="34" charset="0"/>
                <a:sym typeface="Arial"/>
              </a:rPr>
              <a:t>STEP 8. </a:t>
            </a:r>
            <a:r>
              <a:rPr kumimoji="0" lang="en-GB" sz="1400" b="0" i="0" u="none" strike="noStrike" kern="0" cap="none" spc="0" normalizeH="0" baseline="0" noProof="0" dirty="0">
                <a:ln w="0"/>
                <a:solidFill>
                  <a:srgbClr val="000000"/>
                </a:solidFill>
                <a:effectLst/>
                <a:uLnTx/>
                <a:uFillTx/>
                <a:latin typeface="Calibri Light" panose="020F0302020204030204" pitchFamily="34" charset="0"/>
                <a:ea typeface="+mn-ea"/>
                <a:cs typeface="Calibri Light" panose="020F0302020204030204" pitchFamily="34" charset="0"/>
                <a:sym typeface="Arial"/>
              </a:rPr>
              <a:t>MODEL COMPLETION</a:t>
            </a:r>
            <a:endParaRPr kumimoji="0" lang="en-GB" sz="1400" b="0" i="0" u="none" strike="noStrike" kern="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sym typeface="Arial"/>
            </a:endParaRPr>
          </a:p>
        </p:txBody>
      </p:sp>
      <p:sp>
        <p:nvSpPr>
          <p:cNvPr id="33" name="Rectangle: Rounded Corners 32">
            <a:extLst>
              <a:ext uri="{FF2B5EF4-FFF2-40B4-BE49-F238E27FC236}">
                <a16:creationId xmlns:a16="http://schemas.microsoft.com/office/drawing/2014/main" id="{1C468529-638E-477F-BD2F-3B4A4A62B529}"/>
              </a:ext>
            </a:extLst>
          </p:cNvPr>
          <p:cNvSpPr/>
          <p:nvPr/>
        </p:nvSpPr>
        <p:spPr>
          <a:xfrm>
            <a:off x="3965825" y="5485370"/>
            <a:ext cx="5013788" cy="412099"/>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Light" panose="020F0302020204030204" pitchFamily="34" charset="0"/>
                <a:ea typeface="+mn-ea"/>
                <a:cs typeface="Calibri Light" panose="020F0302020204030204" pitchFamily="34" charset="0"/>
                <a:sym typeface="Arial"/>
              </a:rPr>
              <a:t>STEP 9. </a:t>
            </a:r>
            <a:r>
              <a:rPr kumimoji="0" lang="en-GB" sz="1400" b="0" i="0" u="none" strike="noStrike" kern="0" cap="none" spc="0" normalizeH="0" baseline="0" noProof="0" dirty="0">
                <a:ln w="0"/>
                <a:solidFill>
                  <a:srgbClr val="000000"/>
                </a:solidFill>
                <a:effectLst/>
                <a:uLnTx/>
                <a:uFillTx/>
                <a:latin typeface="Calibri Light" panose="020F0302020204030204" pitchFamily="34" charset="0"/>
                <a:ea typeface="+mn-ea"/>
                <a:cs typeface="Calibri Light" panose="020F0302020204030204" pitchFamily="34" charset="0"/>
                <a:sym typeface="Arial"/>
              </a:rPr>
              <a:t>MODEL EVALUATION</a:t>
            </a:r>
            <a:endParaRPr kumimoji="0" lang="en-GB" sz="1400" b="0" i="0" u="none" strike="noStrike" kern="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sym typeface="Arial"/>
            </a:endParaRPr>
          </a:p>
        </p:txBody>
      </p:sp>
      <p:sp>
        <p:nvSpPr>
          <p:cNvPr id="46" name="Rectangle: Rounded Corners 45">
            <a:extLst>
              <a:ext uri="{FF2B5EF4-FFF2-40B4-BE49-F238E27FC236}">
                <a16:creationId xmlns:a16="http://schemas.microsoft.com/office/drawing/2014/main" id="{CDC3E9C3-8587-493E-A84F-3D18481B3DF2}"/>
              </a:ext>
            </a:extLst>
          </p:cNvPr>
          <p:cNvSpPr/>
          <p:nvPr/>
        </p:nvSpPr>
        <p:spPr>
          <a:xfrm>
            <a:off x="9271636" y="3974550"/>
            <a:ext cx="2154756" cy="1049547"/>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Light" panose="020F0302020204030204" pitchFamily="34" charset="0"/>
                <a:ea typeface="+mn-ea"/>
                <a:cs typeface="Calibri Light" panose="020F0302020204030204" pitchFamily="34" charset="0"/>
                <a:sym typeface="Arial"/>
              </a:rPr>
              <a:t>EXPERIMENTS</a:t>
            </a:r>
            <a:endParaRPr kumimoji="0" lang="en-GB" sz="1400" b="0" i="0" u="none" strike="noStrike" kern="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sym typeface="Arial"/>
            </a:endParaRPr>
          </a:p>
        </p:txBody>
      </p:sp>
      <p:sp>
        <p:nvSpPr>
          <p:cNvPr id="47" name="Rectangle: Rounded Corners 46">
            <a:extLst>
              <a:ext uri="{FF2B5EF4-FFF2-40B4-BE49-F238E27FC236}">
                <a16:creationId xmlns:a16="http://schemas.microsoft.com/office/drawing/2014/main" id="{00478811-384C-4018-8CEA-BF4C40D12ADD}"/>
              </a:ext>
            </a:extLst>
          </p:cNvPr>
          <p:cNvSpPr/>
          <p:nvPr/>
        </p:nvSpPr>
        <p:spPr>
          <a:xfrm>
            <a:off x="9271636" y="2110174"/>
            <a:ext cx="2154756" cy="1049547"/>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Light" panose="020F0302020204030204" pitchFamily="34" charset="0"/>
                <a:ea typeface="+mn-ea"/>
                <a:cs typeface="Calibri Light" panose="020F0302020204030204" pitchFamily="34" charset="0"/>
                <a:sym typeface="Arial"/>
              </a:rPr>
              <a:t>NEW HYPOTHESES</a:t>
            </a:r>
            <a:endParaRPr kumimoji="0" lang="en-GB" sz="1400" b="0" i="0" u="none" strike="noStrike" kern="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sym typeface="Arial"/>
            </a:endParaRPr>
          </a:p>
        </p:txBody>
      </p:sp>
      <p:cxnSp>
        <p:nvCxnSpPr>
          <p:cNvPr id="44" name="Connector: Elbow 43">
            <a:extLst>
              <a:ext uri="{FF2B5EF4-FFF2-40B4-BE49-F238E27FC236}">
                <a16:creationId xmlns:a16="http://schemas.microsoft.com/office/drawing/2014/main" id="{0D493DBB-321E-4DA1-8AE1-30C93507D87A}"/>
              </a:ext>
            </a:extLst>
          </p:cNvPr>
          <p:cNvCxnSpPr>
            <a:cxnSpLocks/>
            <a:stCxn id="4" idx="2"/>
            <a:endCxn id="46" idx="2"/>
          </p:cNvCxnSpPr>
          <p:nvPr/>
        </p:nvCxnSpPr>
        <p:spPr>
          <a:xfrm rot="5400000" flipH="1" flipV="1">
            <a:off x="5939124" y="1867731"/>
            <a:ext cx="1253524" cy="7566255"/>
          </a:xfrm>
          <a:prstGeom prst="bentConnector3">
            <a:avLst>
              <a:gd name="adj1" fmla="val -1823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A9F0B5EE-419E-4EE6-A3E8-A6C34582916C}"/>
              </a:ext>
            </a:extLst>
          </p:cNvPr>
          <p:cNvCxnSpPr>
            <a:stCxn id="47" idx="0"/>
            <a:endCxn id="4" idx="0"/>
          </p:cNvCxnSpPr>
          <p:nvPr/>
        </p:nvCxnSpPr>
        <p:spPr>
          <a:xfrm rot="16200000" flipV="1">
            <a:off x="6092677" y="-2146164"/>
            <a:ext cx="946420" cy="7566255"/>
          </a:xfrm>
          <a:prstGeom prst="bentConnector3">
            <a:avLst>
              <a:gd name="adj1" fmla="val 12415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CD70E30C-86A6-405C-B2FA-0FD16C6FD0D3}"/>
              </a:ext>
            </a:extLst>
          </p:cNvPr>
          <p:cNvCxnSpPr>
            <a:cxnSpLocks/>
            <a:stCxn id="46" idx="0"/>
            <a:endCxn id="47" idx="2"/>
          </p:cNvCxnSpPr>
          <p:nvPr/>
        </p:nvCxnSpPr>
        <p:spPr>
          <a:xfrm flipV="1">
            <a:off x="10349014" y="3159721"/>
            <a:ext cx="0" cy="8148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4B8B283-8D63-44A5-A03B-B6A42BE1136A}"/>
              </a:ext>
            </a:extLst>
          </p:cNvPr>
          <p:cNvSpPr txBox="1"/>
          <p:nvPr/>
        </p:nvSpPr>
        <p:spPr>
          <a:xfrm>
            <a:off x="5079082" y="6225694"/>
            <a:ext cx="345919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EXPERIMENTAL PREDICTION </a:t>
            </a:r>
          </a:p>
        </p:txBody>
      </p:sp>
      <p:sp>
        <p:nvSpPr>
          <p:cNvPr id="34" name="TextBox 33">
            <a:extLst>
              <a:ext uri="{FF2B5EF4-FFF2-40B4-BE49-F238E27FC236}">
                <a16:creationId xmlns:a16="http://schemas.microsoft.com/office/drawing/2014/main" id="{483ED9CD-E03B-40F5-BEF1-204F1D853F6E}"/>
              </a:ext>
            </a:extLst>
          </p:cNvPr>
          <p:cNvSpPr txBox="1"/>
          <p:nvPr/>
        </p:nvSpPr>
        <p:spPr>
          <a:xfrm>
            <a:off x="10349014" y="3327568"/>
            <a:ext cx="1264469" cy="5212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UNEXPLAINED </a:t>
            </a:r>
            <a:br>
              <a:rPr kumimoji="0" lang="en-GB" sz="14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br>
            <a:r>
              <a:rPr kumimoji="0" lang="en-GB" sz="14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DATA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anim calcmode="lin" valueType="num">
                                      <p:cBhvr>
                                        <p:cTn id="17" dur="1000" fill="hold"/>
                                        <p:tgtEl>
                                          <p:spTgt spid="26"/>
                                        </p:tgtEl>
                                        <p:attrNameLst>
                                          <p:attrName>ppt_x</p:attrName>
                                        </p:attrNameLst>
                                      </p:cBhvr>
                                      <p:tavLst>
                                        <p:tav tm="0">
                                          <p:val>
                                            <p:strVal val="#ppt_x"/>
                                          </p:val>
                                        </p:tav>
                                        <p:tav tm="100000">
                                          <p:val>
                                            <p:strVal val="#ppt_x"/>
                                          </p:val>
                                        </p:tav>
                                      </p:tavLst>
                                    </p:anim>
                                    <p:anim calcmode="lin" valueType="num">
                                      <p:cBhvr>
                                        <p:cTn id="18" dur="1000" fill="hold"/>
                                        <p:tgtEl>
                                          <p:spTgt spid="2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1000"/>
                                        <p:tgtEl>
                                          <p:spTgt spid="30"/>
                                        </p:tgtEl>
                                      </p:cBhvr>
                                    </p:animEffect>
                                    <p:anim calcmode="lin" valueType="num">
                                      <p:cBhvr>
                                        <p:cTn id="39" dur="1000" fill="hold"/>
                                        <p:tgtEl>
                                          <p:spTgt spid="30"/>
                                        </p:tgtEl>
                                        <p:attrNameLst>
                                          <p:attrName>ppt_x</p:attrName>
                                        </p:attrNameLst>
                                      </p:cBhvr>
                                      <p:tavLst>
                                        <p:tav tm="0">
                                          <p:val>
                                            <p:strVal val="#ppt_x"/>
                                          </p:val>
                                        </p:tav>
                                        <p:tav tm="100000">
                                          <p:val>
                                            <p:strVal val="#ppt_x"/>
                                          </p:val>
                                        </p:tav>
                                      </p:tavLst>
                                    </p:anim>
                                    <p:anim calcmode="lin" valueType="num">
                                      <p:cBhvr>
                                        <p:cTn id="40" dur="1000" fill="hold"/>
                                        <p:tgtEl>
                                          <p:spTgt spid="3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1000"/>
                                        <p:tgtEl>
                                          <p:spTgt spid="31"/>
                                        </p:tgtEl>
                                      </p:cBhvr>
                                    </p:animEffect>
                                    <p:anim calcmode="lin" valueType="num">
                                      <p:cBhvr>
                                        <p:cTn id="44" dur="1000" fill="hold"/>
                                        <p:tgtEl>
                                          <p:spTgt spid="31"/>
                                        </p:tgtEl>
                                        <p:attrNameLst>
                                          <p:attrName>ppt_x</p:attrName>
                                        </p:attrNameLst>
                                      </p:cBhvr>
                                      <p:tavLst>
                                        <p:tav tm="0">
                                          <p:val>
                                            <p:strVal val="#ppt_x"/>
                                          </p:val>
                                        </p:tav>
                                        <p:tav tm="100000">
                                          <p:val>
                                            <p:strVal val="#ppt_x"/>
                                          </p:val>
                                        </p:tav>
                                      </p:tavLst>
                                    </p:anim>
                                    <p:anim calcmode="lin" valueType="num">
                                      <p:cBhvr>
                                        <p:cTn id="4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1000"/>
                                        <p:tgtEl>
                                          <p:spTgt spid="32"/>
                                        </p:tgtEl>
                                      </p:cBhvr>
                                    </p:animEffect>
                                    <p:anim calcmode="lin" valueType="num">
                                      <p:cBhvr>
                                        <p:cTn id="51" dur="1000" fill="hold"/>
                                        <p:tgtEl>
                                          <p:spTgt spid="32"/>
                                        </p:tgtEl>
                                        <p:attrNameLst>
                                          <p:attrName>ppt_x</p:attrName>
                                        </p:attrNameLst>
                                      </p:cBhvr>
                                      <p:tavLst>
                                        <p:tav tm="0">
                                          <p:val>
                                            <p:strVal val="#ppt_x"/>
                                          </p:val>
                                        </p:tav>
                                        <p:tav tm="100000">
                                          <p:val>
                                            <p:strVal val="#ppt_x"/>
                                          </p:val>
                                        </p:tav>
                                      </p:tavLst>
                                    </p:anim>
                                    <p:anim calcmode="lin" valueType="num">
                                      <p:cBhvr>
                                        <p:cTn id="52" dur="1000" fill="hold"/>
                                        <p:tgtEl>
                                          <p:spTgt spid="32"/>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1000"/>
                                        <p:tgtEl>
                                          <p:spTgt spid="33"/>
                                        </p:tgtEl>
                                      </p:cBhvr>
                                    </p:animEffect>
                                    <p:anim calcmode="lin" valueType="num">
                                      <p:cBhvr>
                                        <p:cTn id="56" dur="1000" fill="hold"/>
                                        <p:tgtEl>
                                          <p:spTgt spid="33"/>
                                        </p:tgtEl>
                                        <p:attrNameLst>
                                          <p:attrName>ppt_x</p:attrName>
                                        </p:attrNameLst>
                                      </p:cBhvr>
                                      <p:tavLst>
                                        <p:tav tm="0">
                                          <p:val>
                                            <p:strVal val="#ppt_x"/>
                                          </p:val>
                                        </p:tav>
                                        <p:tav tm="100000">
                                          <p:val>
                                            <p:strVal val="#ppt_x"/>
                                          </p:val>
                                        </p:tav>
                                      </p:tavLst>
                                    </p:anim>
                                    <p:anim calcmode="lin" valueType="num">
                                      <p:cBhvr>
                                        <p:cTn id="57" dur="1000" fill="hold"/>
                                        <p:tgtEl>
                                          <p:spTgt spid="33"/>
                                        </p:tgtEl>
                                        <p:attrNameLst>
                                          <p:attrName>ppt_y</p:attrName>
                                        </p:attrNameLst>
                                      </p:cBhvr>
                                      <p:tavLst>
                                        <p:tav tm="0">
                                          <p:val>
                                            <p:strVal val="#ppt_y+.1"/>
                                          </p:val>
                                        </p:tav>
                                        <p:tav tm="100000">
                                          <p:val>
                                            <p:strVal val="#ppt_y"/>
                                          </p:val>
                                        </p:tav>
                                      </p:tavLst>
                                    </p:anim>
                                  </p:childTnLst>
                                </p:cTn>
                              </p:par>
                              <p:par>
                                <p:cTn id="58" presetID="1" presetClass="entr" presetSubtype="0" fill="hold" nodeType="withEffect">
                                  <p:stCondLst>
                                    <p:cond delay="0"/>
                                  </p:stCondLst>
                                  <p:childTnLst>
                                    <p:set>
                                      <p:cBhvr>
                                        <p:cTn id="59" dur="1" fill="hold">
                                          <p:stCondLst>
                                            <p:cond delay="0"/>
                                          </p:stCondLst>
                                        </p:cTn>
                                        <p:tgtEl>
                                          <p:spTgt spid="44"/>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6"/>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54"/>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47"/>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52"/>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2"/>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11" grpId="0" animBg="1"/>
      <p:bldP spid="26" grpId="0" animBg="1"/>
      <p:bldP spid="27" grpId="0" animBg="1"/>
      <p:bldP spid="28" grpId="0" animBg="1"/>
      <p:bldP spid="29" grpId="0" animBg="1"/>
      <p:bldP spid="30" grpId="0" animBg="1"/>
      <p:bldP spid="31" grpId="0" animBg="1"/>
      <p:bldP spid="32" grpId="0" animBg="1"/>
      <p:bldP spid="33" grpId="0" animBg="1"/>
      <p:bldP spid="46" grpId="0" animBg="1"/>
      <p:bldP spid="47" grpId="0" animBg="1"/>
      <p:bldP spid="2" grpId="0"/>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75D2F5C515B449AE3240FA212D9B53" ma:contentTypeVersion="2" ma:contentTypeDescription="Create a new document." ma:contentTypeScope="" ma:versionID="24fc7ca788c42bf2d50708aa2726b5c0">
  <xsd:schema xmlns:xsd="http://www.w3.org/2001/XMLSchema" xmlns:xs="http://www.w3.org/2001/XMLSchema" xmlns:p="http://schemas.microsoft.com/office/2006/metadata/properties" xmlns:ns2="33e5a8c8-f8b4-4f00-86e9-cf5cdb5f7762" targetNamespace="http://schemas.microsoft.com/office/2006/metadata/properties" ma:root="true" ma:fieldsID="69127707710af14fb09ecba040652714" ns2:_="">
    <xsd:import namespace="33e5a8c8-f8b4-4f00-86e9-cf5cdb5f7762"/>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e5a8c8-f8b4-4f00-86e9-cf5cdb5f77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0C5DAC2-2391-4473-B319-C2024E2B9D20}"/>
</file>

<file path=customXml/itemProps2.xml><?xml version="1.0" encoding="utf-8"?>
<ds:datastoreItem xmlns:ds="http://schemas.openxmlformats.org/officeDocument/2006/customXml" ds:itemID="{8AA57915-4188-475F-87B9-896C6C15CE4B}"/>
</file>

<file path=customXml/itemProps3.xml><?xml version="1.0" encoding="utf-8"?>
<ds:datastoreItem xmlns:ds="http://schemas.openxmlformats.org/officeDocument/2006/customXml" ds:itemID="{AE8FADB7-A3ED-4FAB-8F19-BD251C17614D}"/>
</file>

<file path=docProps/app.xml><?xml version="1.0" encoding="utf-8"?>
<Properties xmlns="http://schemas.openxmlformats.org/officeDocument/2006/extended-properties" xmlns:vt="http://schemas.openxmlformats.org/officeDocument/2006/docPropsVTypes">
  <TotalTime>58723</TotalTime>
  <Words>4040</Words>
  <Application>Microsoft Office PowerPoint</Application>
  <PresentationFormat>Widescreen</PresentationFormat>
  <Paragraphs>401</Paragraphs>
  <Slides>35</Slides>
  <Notes>30</Notes>
  <HiddenSlides>3</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35</vt:i4>
      </vt:variant>
    </vt:vector>
  </HeadingPairs>
  <TitlesOfParts>
    <vt:vector size="47" baseType="lpstr">
      <vt:lpstr>Arial</vt:lpstr>
      <vt:lpstr>Avenir Book</vt:lpstr>
      <vt:lpstr>Bookman Old Style</vt:lpstr>
      <vt:lpstr>Calibri</vt:lpstr>
      <vt:lpstr>Calibri Light</vt:lpstr>
      <vt:lpstr>Gill Sans MT</vt:lpstr>
      <vt:lpstr>Helvetica Neue</vt:lpstr>
      <vt:lpstr>Segoe UI</vt:lpstr>
      <vt:lpstr>Times New Roman</vt:lpstr>
      <vt:lpstr>Wingdings</vt:lpstr>
      <vt:lpstr>Wingdings 3</vt:lpstr>
      <vt:lpstr>Office Theme</vt:lpstr>
      <vt:lpstr>Methods for dummy  Behavioural modelling </vt:lpstr>
      <vt:lpstr>Outline</vt:lpstr>
      <vt:lpstr>Why do we need models in data analysis?</vt:lpstr>
      <vt:lpstr>Let’s start simple! </vt:lpstr>
      <vt:lpstr>Why computational modelling? </vt:lpstr>
      <vt:lpstr>What is a computational model?</vt:lpstr>
      <vt:lpstr>What are the benefits of using computational modelling?</vt:lpstr>
      <vt:lpstr>Bayesian approach</vt:lpstr>
      <vt:lpstr>PowerPoint Presentation</vt:lpstr>
      <vt:lpstr>PowerPoint Presentation</vt:lpstr>
      <vt:lpstr>Step 1 – Define the goal</vt:lpstr>
      <vt:lpstr>Step 2 – Literature review</vt:lpstr>
      <vt:lpstr>Step 3 – Identify ingredients</vt:lpstr>
      <vt:lpstr>Experimental design</vt:lpstr>
      <vt:lpstr>Standard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Coding example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Costello, Harry</dc:creator>
  <cp:lastModifiedBy>Curro, Tommaso</cp:lastModifiedBy>
  <cp:revision>34</cp:revision>
  <dcterms:created xsi:type="dcterms:W3CDTF">2021-12-08T10:15:02Z</dcterms:created>
  <dcterms:modified xsi:type="dcterms:W3CDTF">2022-02-09T11:41:35Z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11181384</vt:lpwstr>
  </property>
  <property fmtid="{D5CDD505-2E9C-101B-9397-08002B2CF9AE}" pid="3" name="NXPowerLiteSettings">
    <vt:lpwstr>F7000400038000</vt:lpwstr>
  </property>
  <property fmtid="{D5CDD505-2E9C-101B-9397-08002B2CF9AE}" pid="4" name="NXPowerLiteVersion">
    <vt:lpwstr>S9.1.2</vt:lpwstr>
  </property>
  <property fmtid="{D5CDD505-2E9C-101B-9397-08002B2CF9AE}" pid="5" name="ContentTypeId">
    <vt:lpwstr>0x0101003F75D2F5C515B449AE3240FA212D9B53</vt:lpwstr>
  </property>
</Properties>
</file>