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24"/>
  </p:notesMasterIdLst>
  <p:sldIdLst>
    <p:sldId id="256" r:id="rId4"/>
    <p:sldId id="257" r:id="rId5"/>
    <p:sldId id="267" r:id="rId6"/>
    <p:sldId id="268" r:id="rId7"/>
    <p:sldId id="269" r:id="rId8"/>
    <p:sldId id="270" r:id="rId9"/>
    <p:sldId id="271" r:id="rId10"/>
    <p:sldId id="272" r:id="rId11"/>
    <p:sldId id="279" r:id="rId12"/>
    <p:sldId id="275" r:id="rId13"/>
    <p:sldId id="274" r:id="rId14"/>
    <p:sldId id="276" r:id="rId15"/>
    <p:sldId id="277" r:id="rId16"/>
    <p:sldId id="278" r:id="rId17"/>
    <p:sldId id="283" r:id="rId18"/>
    <p:sldId id="273" r:id="rId19"/>
    <p:sldId id="285" r:id="rId20"/>
    <p:sldId id="281" r:id="rId21"/>
    <p:sldId id="282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1" autoAdjust="0"/>
    <p:restoredTop sz="74154" autoAdjust="0"/>
  </p:normalViewPr>
  <p:slideViewPr>
    <p:cSldViewPr snapToGrid="0">
      <p:cViewPr varScale="1">
        <p:scale>
          <a:sx n="88" d="100"/>
          <a:sy n="88" d="100"/>
        </p:scale>
        <p:origin x="12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A891A-ED15-4A60-A88D-361EE4064604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9A92-9AA8-49DC-992C-47756AD5D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chemeClr val="accent2"/>
              </a:buClr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two types of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errors that we can make: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2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- Type I error: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is true, but we mistakenly reject it (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False positive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); Controlled by significance level </a:t>
            </a:r>
            <a:r>
              <a:rPr lang="el-GR" sz="1500" dirty="0">
                <a:latin typeface="Arial" panose="020B0604020202020204" pitchFamily="34" charset="0"/>
                <a:cs typeface="Arial" panose="020B0604020202020204" pitchFamily="34" charset="0"/>
              </a:rPr>
              <a:t>α.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2"/>
              </a:buClr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Type II error: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is false, but we fail to reject it (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False negative)</a:t>
            </a:r>
          </a:p>
          <a:p>
            <a:pPr algn="just">
              <a:buClr>
                <a:schemeClr val="accent2"/>
              </a:buClr>
            </a:pP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2"/>
              </a:buClr>
            </a:pPr>
            <a:r>
              <a:rPr lang="en-GB" sz="1500" b="0" dirty="0">
                <a:latin typeface="Arial" panose="020B0604020202020204" pitchFamily="34" charset="0"/>
                <a:cs typeface="Arial" panose="020B0604020202020204" pitchFamily="34" charset="0"/>
              </a:rPr>
              <a:t>I like to remember these by thinking about the law example. If someone innocent is wrongly convicted, that’s always worse than if someone guilty is let go.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55201-7865-8744-8A9B-9F5FC03C5C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55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can use </a:t>
            </a:r>
            <a:r>
              <a:rPr lang="en-GB" dirty="0" err="1"/>
              <a:t>bayes</a:t>
            </a:r>
            <a:r>
              <a:rPr lang="en-GB" dirty="0"/>
              <a:t> theorem to conduct a formal inference</a:t>
            </a:r>
          </a:p>
          <a:p>
            <a:endParaRPr lang="en-GB" dirty="0"/>
          </a:p>
          <a:p>
            <a:r>
              <a:rPr lang="en-GB" dirty="0"/>
              <a:t>Remember how our “real-world” correlation earlier was 0.4? </a:t>
            </a:r>
          </a:p>
          <a:p>
            <a:endParaRPr lang="en-GB" dirty="0"/>
          </a:p>
          <a:p>
            <a:r>
              <a:rPr lang="en-GB" dirty="0"/>
              <a:t>This is a meta-analysis approach, when we cover DCM and PEB we will be looking at a formal inference technique at the individual and group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79A92-9AA8-49DC-992C-47756AD5D8A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0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 ROIs takes the average activation across all the voxels in that region, simplifies the stats and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79A92-9AA8-49DC-992C-47756AD5D8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4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Pearson’s r  -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correlation coefficient 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measure of linear correlation between two sets of data</a:t>
            </a:r>
            <a:endParaRPr lang="en-GB" dirty="0"/>
          </a:p>
          <a:p>
            <a:endParaRPr lang="en-GB" dirty="0"/>
          </a:p>
          <a:p>
            <a:r>
              <a:rPr lang="en-GB" dirty="0"/>
              <a:t>Cohen’s d – effect size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indicate the standardised difference between two means</a:t>
            </a:r>
            <a:endParaRPr lang="en-GB" dirty="0"/>
          </a:p>
          <a:p>
            <a:endParaRPr lang="en-GB" dirty="0"/>
          </a:p>
          <a:p>
            <a:r>
              <a:rPr lang="en-GB" dirty="0"/>
              <a:t>I believe a t-test has more power than a correlation, but loses information. A within-subjects design has more power than a between subjects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79A92-9AA8-49DC-992C-47756AD5D8A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04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Seghier</a:t>
            </a:r>
            <a:r>
              <a:rPr lang="en-GB" dirty="0"/>
              <a:t> et al. then looked at the area the patient relied upon and used it as a hypothesis in a healthy sample of 29 patients.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79A92-9AA8-49DC-992C-47756AD5D8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796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Defining an ROI should be a priori and decided before running a study so it can’t influence be influenced by your data. </a:t>
            </a:r>
          </a:p>
          <a:p>
            <a:endParaRPr lang="en-GB" dirty="0"/>
          </a:p>
          <a:p>
            <a:r>
              <a:rPr lang="en-GB" dirty="0"/>
              <a:t>Using ROIs from probabilistic anatomical maps such as </a:t>
            </a:r>
            <a:r>
              <a:rPr lang="en-GB" dirty="0" err="1"/>
              <a:t>Brainnetome</a:t>
            </a:r>
            <a:r>
              <a:rPr lang="en-GB" dirty="0"/>
              <a:t>,, or functional boundaries from other independent research is recommended.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79A92-9AA8-49DC-992C-47756AD5D8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“The dataset included fMRI data from 108 individuals, each performing one of two versions of a task” which were “previously used to study decision-making under risk”</a:t>
            </a:r>
          </a:p>
          <a:p>
            <a:endParaRPr lang="en-GB" dirty="0"/>
          </a:p>
          <a:p>
            <a:r>
              <a:rPr lang="en-GB" dirty="0"/>
              <a:t>“Seventy teams (69 of whom had previous fMRI publications) were provided with the raw data, and an optional </a:t>
            </a:r>
            <a:r>
              <a:rPr lang="en-GB" dirty="0" err="1"/>
              <a:t>preprocessed</a:t>
            </a:r>
            <a:r>
              <a:rPr lang="en-GB" dirty="0"/>
              <a:t> version of the dataset” and asked to test nine forecasted hypotheses.</a:t>
            </a:r>
          </a:p>
          <a:p>
            <a:endParaRPr lang="en-GB" dirty="0"/>
          </a:p>
          <a:p>
            <a:r>
              <a:rPr lang="en-GB" dirty="0"/>
              <a:t>Support for these 9 hypothesis was either yes or no. </a:t>
            </a:r>
          </a:p>
          <a:p>
            <a:endParaRPr lang="en-GB" dirty="0"/>
          </a:p>
          <a:p>
            <a:r>
              <a:rPr lang="en-GB" dirty="0"/>
              <a:t>You can see from this figure that hypotheses 7, 8 and 9 were consistently refutes, and hypothesis 5 was consistently supported, but the other 5 had much more variability depending on the team analysing the data. </a:t>
            </a:r>
          </a:p>
          <a:p>
            <a:endParaRPr lang="en-GB" dirty="0"/>
          </a:p>
          <a:p>
            <a:r>
              <a:rPr lang="en-GB" dirty="0"/>
              <a:t>Team members (n=83) and a selection of non-team members (n=65) also took place in a market exchange where they effectively bet on the overall outcome of the results. The dots show that all except one hypothesis for team members fell outside of the 95% confidence intervals for actual results. In other words, team members and non-team members were not accurate predictors and tended to overestimate evidence.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79A92-9AA8-49DC-992C-47756AD5D8A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72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higher estimated smoothness of the </a:t>
            </a:r>
            <a:r>
              <a:rPr lang="en-GB" dirty="0" err="1"/>
              <a:t>unthresholded</a:t>
            </a:r>
            <a:r>
              <a:rPr lang="en-GB" dirty="0"/>
              <a:t> statistical maps (estimated using the FMRIB Software Library (FSL) smoothest function) was associated with a greater likelihood of significant outcomes. NOTE this was not the size of the smoothing kernel used in pre-processing, but rather the smoothing used in the overall process. 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Software package difference were not as strong as the smoothness (did not pass nonparametric bootstrapping analysis)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Large variability in the voxels that were activated in the </a:t>
            </a:r>
            <a:r>
              <a:rPr lang="en-GB" dirty="0" err="1"/>
              <a:t>unthresholded</a:t>
            </a:r>
            <a:r>
              <a:rPr lang="en-GB" dirty="0"/>
              <a:t> maps and the thresholding processes led to variable and sometimes contradictory conclusions due to things like multiple regressors being correlated with the gain parameter.</a:t>
            </a:r>
          </a:p>
          <a:p>
            <a:endParaRPr lang="en-GB" dirty="0"/>
          </a:p>
          <a:p>
            <a:r>
              <a:rPr lang="en-GB" dirty="0"/>
              <a:t>The authors concluded that data sharing and “the development of automated statistical analysis tools … that can run a broad range of pipelines and assess their convergence”. But it goes to show how analysis both before and after thresholding still presents big problems for fMRI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79A92-9AA8-49DC-992C-47756AD5D8A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3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79A92-9AA8-49DC-992C-47756AD5D8A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2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can use </a:t>
            </a:r>
            <a:r>
              <a:rPr lang="en-GB" dirty="0" err="1"/>
              <a:t>bayes</a:t>
            </a:r>
            <a:r>
              <a:rPr lang="en-GB" dirty="0"/>
              <a:t> theorem to conduct a formal inference</a:t>
            </a:r>
          </a:p>
          <a:p>
            <a:endParaRPr lang="en-GB" dirty="0"/>
          </a:p>
          <a:p>
            <a:r>
              <a:rPr lang="en-GB" dirty="0"/>
              <a:t>It’s very difficult to find all the times a brain area is activated in response to a task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79A92-9AA8-49DC-992C-47756AD5D8A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2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40B3-6B18-4D88-BD49-AC57B6F4A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E7643-5243-4B66-8185-3C3C89F02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791E-AD25-4103-9686-33BA81AB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56CAF-D69C-49A1-8305-F706CFAC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3EED1-6EDF-431B-9A8B-125A685B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6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B939-DA07-429B-AB6A-4F0BD9AC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C1A70-F134-425A-9614-B9F3590FE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9B3D3-3290-4D01-B643-9B4F2343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BA925-FB3C-4F0E-978B-005EA311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222C0-0F4A-445D-9F71-DEFB5A7D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C43650-8775-41AA-A6B3-2AE8059C8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6E885-4407-473D-8D08-218C0F47C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F4F5-4A3E-4842-B9BE-56E166C1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D9038-030A-41FB-BCA6-F30DF759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4797-78F4-4EF6-B177-9117CE10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8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61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rgbClr val="EA76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4719"/>
            <a:ext cx="10515600" cy="27022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"/>
            <a:ext cx="12192000" cy="1646767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999" y="384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tx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50966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26" y="1379299"/>
            <a:ext cx="9210661" cy="4993416"/>
          </a:xfrm>
        </p:spPr>
        <p:txBody>
          <a:bodyPr>
            <a:normAutofit/>
          </a:bodyPr>
          <a:lstStyle>
            <a:lvl1pPr marL="0" indent="0">
              <a:buNone/>
              <a:defRPr sz="3733" b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2117"/>
            <a:ext cx="12192000" cy="988484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7318611" cy="390725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2667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tx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F8D96E-116C-5743-9BC4-95B8D444EA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448800" y="6476539"/>
            <a:ext cx="2743200" cy="366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3CE22D-A43C-4441-8105-4F4E9698B8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171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59921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80787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7960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805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5908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298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527BC-0B6C-46E7-B5E9-E8DFBEAA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947A-ED88-4B21-B980-0B015D890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B958E-B23E-4EAA-9FA0-9178BC04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98B72-B727-47E6-9CC1-651E48F8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7660B-5FF2-4BFC-BC81-D2F93454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63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2015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7749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674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7646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8692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25579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32203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65202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0168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504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1FA2-46DB-4B3E-8C44-C31A790C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D538C-51DA-4E55-8F6B-296786BDE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843DA-B3FD-47CD-A434-00FDED1C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B66F3-2882-472F-9C66-7BA50F0A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C973B-4FF8-4C27-BF0B-49BD6CF9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34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310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26" y="1379299"/>
            <a:ext cx="9210661" cy="4993416"/>
          </a:xfrm>
        </p:spPr>
        <p:txBody>
          <a:bodyPr>
            <a:normAutofit/>
          </a:bodyPr>
          <a:lstStyle>
            <a:lvl1pPr marL="0" indent="0">
              <a:buNone/>
              <a:defRPr sz="3733" b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2117"/>
            <a:ext cx="12192000" cy="988484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7318611" cy="390725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2667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tx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F8D96E-116C-5743-9BC4-95B8D444EA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448800" y="6476539"/>
            <a:ext cx="2743200" cy="366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3CE22D-A43C-4441-8105-4F4E9698B8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3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D50E-F5B6-43F4-B7B2-5A2D0113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A7A34-FEA7-481B-9469-0F3987A50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C717F-E6E4-4F9C-B723-7D73EF5D6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62BF3-5653-4AD2-834E-DEF217C8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2C899-4652-4F3F-B25D-70E3E132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673C9-C258-4A9A-9232-6D108434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6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8DB1-480E-441C-99CB-AD92857A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3E52D-6944-4244-9F53-0D9D6ACA8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FB4C7-FF4A-49F2-B76D-19BC7F5E1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3754F-59DC-454D-B9AE-5C79BA602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BD8BD-3676-476A-9B5B-97006ABAF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4F295-72AB-4D4C-8EA7-A9E7EE1D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3CC5F-170C-4C56-BA00-51154282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7BB9C-7F27-4C9A-A45B-62C624AF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5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4560-28F1-4EBE-B027-CF3E714A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9AA71-0CA9-4C73-87E2-304EB461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2B104-5731-4726-B79B-29FC6AD1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94BF9-ADF6-488C-8D57-2B6D6AD1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43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8E771-AF3D-440B-BEF2-37AF6B15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EB5A4-6457-4016-B46F-33B89669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0D59F-7349-4671-9ED3-55CF85D3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8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817F-2020-49E8-B76B-B6227C35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75F8-60A4-4E98-B174-0706CBB2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D59F7-CCD4-4312-833E-6DF51A324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B879E-4E89-49CE-BCA4-DE9CA9D0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AEDEC-DDA2-4309-BAEC-E39E34B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74005-A402-475B-A957-AC0D8311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9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9E97-6569-4A1D-82C3-CA2D6B9B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78E8F-B5F6-4167-BF67-B090CA0DD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9E7A6-0695-4178-AA05-EDD9139CD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62F20-0302-48E6-AC79-285FCAB0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92F41-D5FC-4570-9646-F6A232DF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8DF29-F5DF-4981-98F8-26866DA0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9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59065-94CE-424B-A1DE-11FE8C70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C7850-4F49-4297-ABD4-F3E20E6B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82CE-2BBF-4143-B71D-68385DAC3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767E-119F-4A78-8470-AAA647B91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7702-D3D8-4778-9EA1-3520800F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00989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20249" y="220779"/>
            <a:ext cx="4289120" cy="9399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6933"/>
            <a:endParaRPr lang="en-GB" sz="1333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B0D89A-A15B-1E4E-8239-C202E60AC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E22D-A43C-4441-8105-4F4E9698B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9997" indent="-119997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3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33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864712-1A3F-4196-AAEF-75D01D2D8072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CDE5D9-FEAC-4BC9-BA8B-B4B576F3FFC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46AE9B-FABD-4920-9046-BB41A430E01F}"/>
              </a:ext>
            </a:extLst>
          </p:cNvPr>
          <p:cNvSpPr txBox="1">
            <a:spLocks/>
          </p:cNvSpPr>
          <p:nvPr userDrawn="1"/>
        </p:nvSpPr>
        <p:spPr>
          <a:xfrm>
            <a:off x="220249" y="220779"/>
            <a:ext cx="4289120" cy="9399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6933"/>
            <a:endParaRPr lang="en-GB" sz="1333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639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AC54-F83F-42B9-A695-C549D5A13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143"/>
            <a:ext cx="9144000" cy="2094820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Issues with analysis and Interpretation in fMRI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EA4A17-80E6-4FF2-A2D9-61CE61D9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19"/>
          <a:stretch/>
        </p:blipFill>
        <p:spPr bwMode="auto">
          <a:xfrm>
            <a:off x="2306524" y="3716791"/>
            <a:ext cx="7578951" cy="258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3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B024-F569-44D5-99C1-99AB6201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Thresholding</a:t>
            </a:r>
          </a:p>
        </p:txBody>
      </p:sp>
    </p:spTree>
    <p:extLst>
      <p:ext uri="{BB962C8B-B14F-4D97-AF65-F5344CB8AC3E}">
        <p14:creationId xmlns:p14="http://schemas.microsoft.com/office/powerpoint/2010/main" val="65300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8B3A-B0A7-411B-99B2-2B5DAB0B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more salmon…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996B6-F43E-41BC-996E-1D933E1E9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2500" cy="4351338"/>
          </a:xfrm>
        </p:spPr>
        <p:txBody>
          <a:bodyPr/>
          <a:lstStyle/>
          <a:p>
            <a:r>
              <a:rPr lang="en-GB" dirty="0"/>
              <a:t>Bennett et al., (2010) showed how significance thresholds that were not strict enough resulted in false positives at the level of activation in the voxel.</a:t>
            </a:r>
          </a:p>
          <a:p>
            <a:endParaRPr lang="en-GB" dirty="0"/>
          </a:p>
          <a:p>
            <a:r>
              <a:rPr lang="en-GB" dirty="0"/>
              <a:t>Now we all use appropriate thresholds, so problem solved…</a:t>
            </a:r>
          </a:p>
        </p:txBody>
      </p:sp>
      <p:pic>
        <p:nvPicPr>
          <p:cNvPr id="1026" name="Picture 2" descr="Monty Python&amp;amp;#39;s The Meaning of Life] The Salmon Mousse : r/explainthisscreen">
            <a:extLst>
              <a:ext uri="{FF2B5EF4-FFF2-40B4-BE49-F238E27FC236}">
                <a16:creationId xmlns:a16="http://schemas.microsoft.com/office/drawing/2014/main" id="{E60D5CC7-2F5B-4EAC-94CC-114F7C20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9982"/>
            <a:ext cx="5538107" cy="31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9B912A-2CDB-426A-851C-B3210C06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65" y="1183822"/>
            <a:ext cx="4714635" cy="5207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19E0E0-10E7-4E01-A57B-748B4907F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43243"/>
            <a:ext cx="4714635" cy="3848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C68A09-A8F6-4CF4-B6A4-E4AA8CA17713}"/>
              </a:ext>
            </a:extLst>
          </p:cNvPr>
          <p:cNvSpPr txBox="1"/>
          <p:nvPr/>
        </p:nvSpPr>
        <p:spPr>
          <a:xfrm>
            <a:off x="1381365" y="314632"/>
            <a:ext cx="271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Although….</a:t>
            </a:r>
          </a:p>
        </p:txBody>
      </p:sp>
    </p:spTree>
    <p:extLst>
      <p:ext uri="{BB962C8B-B14F-4D97-AF65-F5344CB8AC3E}">
        <p14:creationId xmlns:p14="http://schemas.microsoft.com/office/powerpoint/2010/main" val="186640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05B8-3B8E-4DB7-89BE-64D7D307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536" y="1142681"/>
            <a:ext cx="5761264" cy="5034282"/>
          </a:xfrm>
        </p:spPr>
        <p:txBody>
          <a:bodyPr/>
          <a:lstStyle/>
          <a:p>
            <a:r>
              <a:rPr lang="en-GB" dirty="0"/>
              <a:t>108 individuals performing one of two versions of a decision-making under risk</a:t>
            </a:r>
          </a:p>
          <a:p>
            <a:endParaRPr lang="en-GB" dirty="0"/>
          </a:p>
          <a:p>
            <a:r>
              <a:rPr lang="en-GB" dirty="0"/>
              <a:t>Seventy teams (69 of whom had previous fMRI publications) </a:t>
            </a:r>
          </a:p>
          <a:p>
            <a:endParaRPr lang="en-GB" dirty="0"/>
          </a:p>
          <a:p>
            <a:r>
              <a:rPr lang="en-GB" dirty="0"/>
              <a:t>test nine forecasted hypotheses (yes or no)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59113-6DF1-4D0E-9DAC-3DD3410EE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50" y="1142681"/>
            <a:ext cx="5039428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29FF-C979-46D2-87A4-2FC57CFA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influenced the results?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5744C-49AB-40C9-AEC8-595D2AF0F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Spatial smoothing – increased spatial smoothing of the </a:t>
            </a:r>
            <a:r>
              <a:rPr lang="en-GB" dirty="0" err="1"/>
              <a:t>unthresholded</a:t>
            </a:r>
            <a:r>
              <a:rPr lang="en-GB" dirty="0"/>
              <a:t> statistical maps was more likely to result in a “significant” outcome.</a:t>
            </a:r>
          </a:p>
          <a:p>
            <a:endParaRPr lang="en-GB" dirty="0"/>
          </a:p>
          <a:p>
            <a:r>
              <a:rPr lang="en-GB" dirty="0"/>
              <a:t>Software package used – FSL was more likely than SPM to result in a “significant” outcome.</a:t>
            </a:r>
          </a:p>
          <a:p>
            <a:endParaRPr lang="en-GB" dirty="0"/>
          </a:p>
          <a:p>
            <a:r>
              <a:rPr lang="en-GB" dirty="0"/>
              <a:t>Large variability was present in both </a:t>
            </a:r>
            <a:r>
              <a:rPr lang="en-GB" dirty="0" err="1"/>
              <a:t>thresholded</a:t>
            </a:r>
            <a:r>
              <a:rPr lang="en-GB" dirty="0"/>
              <a:t> and </a:t>
            </a:r>
            <a:r>
              <a:rPr lang="en-GB" dirty="0" err="1"/>
              <a:t>unthresholded</a:t>
            </a:r>
            <a:r>
              <a:rPr lang="en-GB" dirty="0"/>
              <a:t> statistical maps.</a:t>
            </a:r>
          </a:p>
        </p:txBody>
      </p:sp>
    </p:spTree>
    <p:extLst>
      <p:ext uri="{BB962C8B-B14F-4D97-AF65-F5344CB8AC3E}">
        <p14:creationId xmlns:p14="http://schemas.microsoft.com/office/powerpoint/2010/main" val="6975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5A8E-1497-4E2F-835B-4791B307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(Informal) Reverse Inference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E82063-0836-4208-ABA5-224E1077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237" y="3046222"/>
            <a:ext cx="7253748" cy="15590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“Activation in the angular gyrus indicates the participants were using arithmetic strategies to successfully complete the task”.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6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5A8E-1497-4E2F-835B-4791B307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(Informal) Reverse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86A18-0892-4091-A06D-B8AD013791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24" t="2074" r="59837" b="65235"/>
          <a:stretch/>
        </p:blipFill>
        <p:spPr>
          <a:xfrm>
            <a:off x="8775098" y="2755730"/>
            <a:ext cx="1671753" cy="148600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AF470C-2253-4264-A229-8D3CC8851415}"/>
              </a:ext>
            </a:extLst>
          </p:cNvPr>
          <p:cNvCxnSpPr/>
          <p:nvPr/>
        </p:nvCxnSpPr>
        <p:spPr>
          <a:xfrm>
            <a:off x="4788309" y="3529554"/>
            <a:ext cx="26153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he Stroop Effect in Psychology: Definition, Test &amp;amp;amp; Experiment - Video &amp;amp;amp;  Lesson Transcript | Study.com">
            <a:extLst>
              <a:ext uri="{FF2B5EF4-FFF2-40B4-BE49-F238E27FC236}">
                <a16:creationId xmlns:a16="http://schemas.microsoft.com/office/drawing/2014/main" id="{25F55CCC-2316-4905-9979-51D286BEF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r="22355" b="12703"/>
          <a:stretch/>
        </p:blipFill>
        <p:spPr bwMode="auto">
          <a:xfrm>
            <a:off x="1084006" y="2771617"/>
            <a:ext cx="2740133" cy="15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22CE8F-CA98-4CF4-ADE6-4D0A9619EDFD}"/>
              </a:ext>
            </a:extLst>
          </p:cNvPr>
          <p:cNvSpPr txBox="1"/>
          <p:nvPr/>
        </p:nvSpPr>
        <p:spPr>
          <a:xfrm>
            <a:off x="5476567" y="4424871"/>
            <a:ext cx="123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Therefore: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9A5E5D-5CFC-45ED-A942-A450386C5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24" t="2074" r="59837" b="65235"/>
          <a:stretch/>
        </p:blipFill>
        <p:spPr>
          <a:xfrm>
            <a:off x="1734355" y="4917928"/>
            <a:ext cx="1671753" cy="1486003"/>
          </a:xfrm>
          <a:prstGeom prst="rect">
            <a:avLst/>
          </a:prstGeom>
        </p:spPr>
      </p:pic>
      <p:pic>
        <p:nvPicPr>
          <p:cNvPr id="12" name="Picture 2" descr="The Stroop Effect in Psychology: Definition, Test &amp;amp;amp; Experiment - Video &amp;amp;amp;  Lesson Transcript | Study.com">
            <a:extLst>
              <a:ext uri="{FF2B5EF4-FFF2-40B4-BE49-F238E27FC236}">
                <a16:creationId xmlns:a16="http://schemas.microsoft.com/office/drawing/2014/main" id="{0E95E270-4C58-4520-B3D1-68465703D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r="22355" b="12703"/>
          <a:stretch/>
        </p:blipFill>
        <p:spPr bwMode="auto">
          <a:xfrm>
            <a:off x="8124748" y="4933815"/>
            <a:ext cx="2740133" cy="15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46203F-AE46-4A77-85FD-801D9DFB517D}"/>
              </a:ext>
            </a:extLst>
          </p:cNvPr>
          <p:cNvCxnSpPr/>
          <p:nvPr/>
        </p:nvCxnSpPr>
        <p:spPr>
          <a:xfrm>
            <a:off x="4788309" y="5689519"/>
            <a:ext cx="26153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6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renology: It&amp;amp;#39;s all on your head | Interviews | Naked Scientists">
            <a:extLst>
              <a:ext uri="{FF2B5EF4-FFF2-40B4-BE49-F238E27FC236}">
                <a16:creationId xmlns:a16="http://schemas.microsoft.com/office/drawing/2014/main" id="{79A56517-5E4E-47F9-8646-BE979026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32" y="0"/>
            <a:ext cx="9136083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B571F66-9063-49B4-80A4-A2809C0F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16335" cy="1325563"/>
          </a:xfrm>
        </p:spPr>
        <p:txBody>
          <a:bodyPr/>
          <a:lstStyle/>
          <a:p>
            <a:pPr algn="ctr"/>
            <a:r>
              <a:rPr lang="en-GB" dirty="0"/>
              <a:t>(Informal) Reverse Inference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59B69-1CEC-495E-91EB-D588EE758331}"/>
              </a:ext>
            </a:extLst>
          </p:cNvPr>
          <p:cNvSpPr txBox="1"/>
          <p:nvPr/>
        </p:nvSpPr>
        <p:spPr>
          <a:xfrm>
            <a:off x="285008" y="1935678"/>
            <a:ext cx="5474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Relies on a fundamental misunderstanding of the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Regions may have specialised functions, but specialised tasks is very unlikely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Context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Most areas are implicated in many tasks, not for researchers to pick and choose</a:t>
            </a:r>
          </a:p>
        </p:txBody>
      </p:sp>
    </p:spTree>
    <p:extLst>
      <p:ext uri="{BB962C8B-B14F-4D97-AF65-F5344CB8AC3E}">
        <p14:creationId xmlns:p14="http://schemas.microsoft.com/office/powerpoint/2010/main" val="1843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EFD0-B513-4443-9824-67BDFE73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inference using Bayes: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AFDDD-2C8F-4E56-BD64-D5219ED77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51188"/>
                <a:ext cx="10515600" cy="121254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𝑐𝑜𝑔𝑛𝑖𝑡𝑖𝑜𝑛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𝑎𝑐𝑡𝑖𝑣𝑎𝑡𝑖𝑜𝑛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𝑎𝑐𝑡𝑖𝑣𝑎𝑡𝑖𝑜𝑛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𝑐𝑜𝑔𝑛𝑖𝑡𝑖𝑜𝑛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𝑐𝑜𝑔𝑛𝑖𝑡𝑖𝑜𝑛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𝑎𝑐𝑡𝑖𝑣𝑎𝑡𝑖𝑜𝑛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AFDDD-2C8F-4E56-BD64-D5219ED77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51188"/>
                <a:ext cx="10515600" cy="121254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37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EFD0-B513-4443-9824-67BDFE73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inference using Bayes: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AFDDD-2C8F-4E56-BD64-D5219ED77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51188"/>
                <a:ext cx="10515600" cy="121254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𝑙𝑎𝑛𝑔𝑢𝑎𝑔𝑒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𝐵𝑟𝑜𝑐𝑎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𝐵𝑟𝑜𝑐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𝑙𝑎𝑛𝑔𝑢𝑎𝑔𝑒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𝑙𝑎𝑛𝑔𝑢𝑎𝑔𝑒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𝐵𝑟𝑜𝑐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AFDDD-2C8F-4E56-BD64-D5219ED77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51188"/>
                <a:ext cx="10515600" cy="121254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940AFC-55FA-4DBA-B7CF-BB60990E5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40712"/>
            <a:ext cx="4463927" cy="1568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13A3C7-B774-4A8F-A4FA-568988190F53}"/>
              </a:ext>
            </a:extLst>
          </p:cNvPr>
          <p:cNvSpPr txBox="1"/>
          <p:nvPr/>
        </p:nvSpPr>
        <p:spPr>
          <a:xfrm>
            <a:off x="838200" y="6119249"/>
            <a:ext cx="189516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Poldrack</a:t>
            </a:r>
            <a:r>
              <a:rPr lang="en-GB" dirty="0"/>
              <a:t>, 2006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5E6333-34C9-42E1-93A5-1F671A1A7CB3}"/>
              </a:ext>
            </a:extLst>
          </p:cNvPr>
          <p:cNvSpPr txBox="1"/>
          <p:nvPr/>
        </p:nvSpPr>
        <p:spPr>
          <a:xfrm>
            <a:off x="7285703" y="5063134"/>
            <a:ext cx="131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= 0.46</a:t>
            </a:r>
          </a:p>
        </p:txBody>
      </p:sp>
    </p:spTree>
    <p:extLst>
      <p:ext uri="{BB962C8B-B14F-4D97-AF65-F5344CB8AC3E}">
        <p14:creationId xmlns:p14="http://schemas.microsoft.com/office/powerpoint/2010/main" val="4138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1017-690C-47D9-8B6A-51DFE03A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7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Statistical power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C0A412-8243-403F-9D26-12BBC819BE69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A frequentist issue?</a:t>
            </a:r>
          </a:p>
        </p:txBody>
      </p:sp>
    </p:spTree>
    <p:extLst>
      <p:ext uri="{BB962C8B-B14F-4D97-AF65-F5344CB8AC3E}">
        <p14:creationId xmlns:p14="http://schemas.microsoft.com/office/powerpoint/2010/main" val="18469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C7BB-DA55-4B8D-BCAD-20BBD628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82D6F-7436-43E5-A49E-0B382EAF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 sample sizes and ROI selection can </a:t>
            </a:r>
            <a:r>
              <a:rPr lang="en-GB" b="1" dirty="0"/>
              <a:t>inflate </a:t>
            </a:r>
            <a:r>
              <a:rPr lang="en-GB" dirty="0"/>
              <a:t>effect sizes, as well as reduce them. </a:t>
            </a:r>
          </a:p>
          <a:p>
            <a:endParaRPr lang="en-GB" dirty="0"/>
          </a:p>
          <a:p>
            <a:r>
              <a:rPr lang="en-GB" dirty="0"/>
              <a:t>Thresholding is crucial, but so is the pre-processing steps. fMRI research is still variable. </a:t>
            </a:r>
          </a:p>
          <a:p>
            <a:endParaRPr lang="en-GB" dirty="0"/>
          </a:p>
          <a:p>
            <a:r>
              <a:rPr lang="en-GB" dirty="0"/>
              <a:t>Informal inference is a poor interpretation of fMRI results. Formal inference is helpful but difficult to implement. </a:t>
            </a:r>
          </a:p>
        </p:txBody>
      </p:sp>
    </p:spTree>
    <p:extLst>
      <p:ext uri="{BB962C8B-B14F-4D97-AF65-F5344CB8AC3E}">
        <p14:creationId xmlns:p14="http://schemas.microsoft.com/office/powerpoint/2010/main" val="243769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>
                <a:lumMod val="20000"/>
                <a:lumOff val="80000"/>
              </a:schemeClr>
            </a:gs>
            <a:gs pos="100000">
              <a:schemeClr val="tx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36D0CA-74AD-4287-BF71-AFA385E88707}"/>
              </a:ext>
            </a:extLst>
          </p:cNvPr>
          <p:cNvSpPr txBox="1">
            <a:spLocks/>
          </p:cNvSpPr>
          <p:nvPr/>
        </p:nvSpPr>
        <p:spPr>
          <a:xfrm>
            <a:off x="352996" y="1132250"/>
            <a:ext cx="10429305" cy="55469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51" indent="-365751" algn="just" defTabSz="1219170">
              <a:spcBef>
                <a:spcPts val="800"/>
              </a:spcBef>
              <a:buClr>
                <a:srgbClr val="ED7D31"/>
              </a:buClr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probability that a hypothesis test will correctly reject a false null hypothesis is the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94071D-478F-9449-9BAD-1F0AF8D99D9F}"/>
              </a:ext>
            </a:extLst>
          </p:cNvPr>
          <p:cNvSpPr txBox="1"/>
          <p:nvPr/>
        </p:nvSpPr>
        <p:spPr>
          <a:xfrm>
            <a:off x="554403" y="178817"/>
            <a:ext cx="816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– Type I/Type II Error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062466A-52A5-AE4A-A33A-3755119A51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1219170"/>
            <a:fld id="{AC3CE22D-A43C-4441-8105-4F4E9698B87A}" type="slidenum">
              <a:rPr lang="en-GB">
                <a:solidFill>
                  <a:prstClr val="black"/>
                </a:solidFill>
                <a:latin typeface="Calibri"/>
              </a:rPr>
              <a:pPr defTabSz="1219170"/>
              <a:t>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552FD82F-6E24-4427-B81E-7FFBB206830D}"/>
              </a:ext>
            </a:extLst>
          </p:cNvPr>
          <p:cNvGraphicFramePr>
            <a:graphicFrameLocks noGrp="1"/>
          </p:cNvGraphicFramePr>
          <p:nvPr/>
        </p:nvGraphicFramePr>
        <p:xfrm>
          <a:off x="2169627" y="1239351"/>
          <a:ext cx="6667547" cy="4491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80000">
                  <a:extLst>
                    <a:ext uri="{9D8B030D-6E8A-4147-A177-3AD203B41FA5}">
                      <a16:colId xmlns:a16="http://schemas.microsoft.com/office/drawing/2014/main" val="927900909"/>
                    </a:ext>
                  </a:extLst>
                </a:gridCol>
                <a:gridCol w="157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00">
                <a:tc>
                  <a:txBody>
                    <a:bodyPr/>
                    <a:lstStyle/>
                    <a:p>
                      <a:pPr algn="r"/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condition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0402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r"/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1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sz="1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true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1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sz="1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false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000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result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</a:t>
                      </a:r>
                      <a:r>
                        <a:rPr lang="en-GB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1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False positive</a:t>
                      </a:r>
                    </a:p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(Type I error)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positive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00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89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reject </a:t>
                      </a:r>
                      <a:r>
                        <a:rPr lang="en-GB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1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negative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False negative</a:t>
                      </a:r>
                    </a:p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Zapf Dingbats"/>
                        </a:rPr>
                        <a:t>(Type II error)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2000"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proportion of actual negatives which are correctly identified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(power): proportion of actual positives which are correctly identified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26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65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1017-690C-47D9-8B6A-51DFE03A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and </a:t>
            </a:r>
            <a:r>
              <a:rPr lang="en-GB" i="1" dirty="0"/>
              <a:t>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EDBF0-43BD-4FAE-84A0-DB07903F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study is considered to lack power if the sample size is “too small” to demonstrate the effect we look for. </a:t>
            </a:r>
          </a:p>
          <a:p>
            <a:endParaRPr lang="en-GB" dirty="0"/>
          </a:p>
          <a:p>
            <a:r>
              <a:rPr lang="en-GB" dirty="0"/>
              <a:t>We usually expect small sample sizes to result in increased type II error – i.e. failure to reject the null hypothesis when the null hypothesis false.</a:t>
            </a:r>
          </a:p>
          <a:p>
            <a:endParaRPr lang="en-GB" dirty="0"/>
          </a:p>
          <a:p>
            <a:r>
              <a:rPr lang="en-GB" dirty="0"/>
              <a:t>However, in fMRI research, too small a sample size may actually result in a very strong (but spurious) finding (</a:t>
            </a:r>
            <a:r>
              <a:rPr lang="en-GB" dirty="0" err="1"/>
              <a:t>Yarkoni</a:t>
            </a:r>
            <a:r>
              <a:rPr lang="en-GB" dirty="0"/>
              <a:t>, 2009).</a:t>
            </a:r>
          </a:p>
        </p:txBody>
      </p:sp>
    </p:spTree>
    <p:extLst>
      <p:ext uri="{BB962C8B-B14F-4D97-AF65-F5344CB8AC3E}">
        <p14:creationId xmlns:p14="http://schemas.microsoft.com/office/powerpoint/2010/main" val="15663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0B7C-C04D-4A41-9597-5B90992B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Small samples, big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7B59-61EB-45C5-AB7B-9C3CEE907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710265" cy="479593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“An underpowered fMRI analysis will consistently produce spatially circumscribed and numerically inflated effects.”</a:t>
            </a:r>
          </a:p>
          <a:p>
            <a:r>
              <a:rPr lang="en-GB" dirty="0"/>
              <a:t>Lets say we suspect 10 regions of interest may be correlated with a emotional response. (</a:t>
            </a:r>
            <a:r>
              <a:rPr lang="en-GB" i="1" dirty="0"/>
              <a:t>α </a:t>
            </a:r>
            <a:r>
              <a:rPr lang="en-GB" dirty="0"/>
              <a:t>becomes 0.005)</a:t>
            </a:r>
          </a:p>
          <a:p>
            <a:r>
              <a:rPr lang="en-GB" dirty="0"/>
              <a:t>We conduct fMRI on 20 participants. </a:t>
            </a:r>
          </a:p>
          <a:p>
            <a:r>
              <a:rPr lang="en-GB" dirty="0"/>
              <a:t>Now let’s say the “real-world” correlation, </a:t>
            </a:r>
            <a:r>
              <a:rPr lang="en-GB" i="1" dirty="0"/>
              <a:t>r,</a:t>
            </a:r>
            <a:r>
              <a:rPr lang="en-GB" dirty="0"/>
              <a:t> = 0.4. </a:t>
            </a:r>
          </a:p>
          <a:p>
            <a:r>
              <a:rPr lang="en-GB" dirty="0"/>
              <a:t>A power analysis will show us that a) only 13% of the ROIs is likely to show significance, and b) the </a:t>
            </a:r>
            <a:r>
              <a:rPr lang="en-GB" i="1" dirty="0"/>
              <a:t>r </a:t>
            </a:r>
            <a:r>
              <a:rPr lang="en-GB" dirty="0"/>
              <a:t>indicated in our 1 significant ROI will be around 0.7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80221-32F0-49AB-8CF9-F3BA20C11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384"/>
          <a:stretch/>
        </p:blipFill>
        <p:spPr>
          <a:xfrm>
            <a:off x="8138786" y="1825624"/>
            <a:ext cx="3998493" cy="3317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81375A-304C-40D8-B008-723587A0B967}"/>
              </a:ext>
            </a:extLst>
          </p:cNvPr>
          <p:cNvSpPr txBox="1"/>
          <p:nvPr/>
        </p:nvSpPr>
        <p:spPr>
          <a:xfrm>
            <a:off x="10138033" y="6272224"/>
            <a:ext cx="140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Yarkoni</a:t>
            </a:r>
            <a:r>
              <a:rPr lang="en-GB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33893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034A-C640-4527-B909-093E08B8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How many participants do I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A7259-0073-4BFE-A735-96528368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Depends… </a:t>
            </a:r>
          </a:p>
          <a:p>
            <a:endParaRPr lang="en-GB" dirty="0"/>
          </a:p>
          <a:p>
            <a:r>
              <a:rPr lang="en-GB" dirty="0"/>
              <a:t>But a power analyses can be ran if you have: </a:t>
            </a:r>
          </a:p>
          <a:p>
            <a:pPr lvl="1"/>
            <a:r>
              <a:rPr lang="en-GB" dirty="0"/>
              <a:t>an estimated an effect size, </a:t>
            </a:r>
            <a:r>
              <a:rPr lang="en-GB" i="1" dirty="0"/>
              <a:t>r</a:t>
            </a:r>
            <a:r>
              <a:rPr lang="en-GB" dirty="0"/>
              <a:t> or </a:t>
            </a:r>
            <a:r>
              <a:rPr lang="en-GB" i="1" dirty="0"/>
              <a:t>d</a:t>
            </a:r>
            <a:endParaRPr lang="en-GB" dirty="0"/>
          </a:p>
          <a:p>
            <a:pPr lvl="1"/>
            <a:r>
              <a:rPr lang="en-GB" dirty="0"/>
              <a:t>a (suitably corrected) significance threshold </a:t>
            </a:r>
          </a:p>
          <a:p>
            <a:pPr lvl="1"/>
            <a:r>
              <a:rPr lang="en-GB" dirty="0"/>
              <a:t>a suitable study design (correlation or t-test? Within or between subjects?)</a:t>
            </a:r>
          </a:p>
          <a:p>
            <a:pPr lvl="1"/>
            <a:r>
              <a:rPr lang="en-GB" dirty="0"/>
              <a:t>software packages such as R Studio or power calculation websites</a:t>
            </a:r>
          </a:p>
        </p:txBody>
      </p:sp>
    </p:spTree>
    <p:extLst>
      <p:ext uri="{BB962C8B-B14F-4D97-AF65-F5344CB8AC3E}">
        <p14:creationId xmlns:p14="http://schemas.microsoft.com/office/powerpoint/2010/main" val="26971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E5906-EF90-4AEA-AE13-3D93BD3C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185" y="84655"/>
            <a:ext cx="6288995" cy="6409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8BA0B1-EC0B-4327-921D-BCE859971041}"/>
              </a:ext>
            </a:extLst>
          </p:cNvPr>
          <p:cNvSpPr txBox="1"/>
          <p:nvPr/>
        </p:nvSpPr>
        <p:spPr>
          <a:xfrm>
            <a:off x="2443505" y="6494058"/>
            <a:ext cx="317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Yarkoni</a:t>
            </a:r>
            <a:r>
              <a:rPr lang="en-GB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209920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91E1-0596-46C2-B90C-AAE76D07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kind of inference do you want to make?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6BADF-5049-4656-A2A7-81E68725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15863" cy="444042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Making an inference about what is </a:t>
            </a:r>
            <a:r>
              <a:rPr lang="en-GB" i="1" dirty="0"/>
              <a:t>typical</a:t>
            </a:r>
            <a:r>
              <a:rPr lang="en-GB" dirty="0"/>
              <a:t> is less strict than what is an </a:t>
            </a:r>
            <a:r>
              <a:rPr lang="en-GB" i="1" dirty="0"/>
              <a:t>average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Clinical neuroscience may require more patients to find reliable effects specific to a clinical population compared to finding typical activation in the general population.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However, special cases may be inciteful – for example </a:t>
            </a:r>
            <a:r>
              <a:rPr lang="en-GB" dirty="0" err="1"/>
              <a:t>Seghier</a:t>
            </a:r>
            <a:r>
              <a:rPr lang="en-GB" dirty="0"/>
              <a:t> et al. (2012) looked at reading aloud in a patient who had damage to a crucial reading area.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66999-B2F0-4D46-B9D6-0D757D4F9FB3}"/>
              </a:ext>
            </a:extLst>
          </p:cNvPr>
          <p:cNvSpPr txBox="1"/>
          <p:nvPr/>
        </p:nvSpPr>
        <p:spPr>
          <a:xfrm>
            <a:off x="8239224" y="4045834"/>
            <a:ext cx="321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Friston</a:t>
            </a:r>
            <a:r>
              <a:rPr lang="en-GB" dirty="0"/>
              <a:t>, Holmes &amp; Worsley, 1999</a:t>
            </a:r>
          </a:p>
        </p:txBody>
      </p:sp>
    </p:spTree>
    <p:extLst>
      <p:ext uri="{BB962C8B-B14F-4D97-AF65-F5344CB8AC3E}">
        <p14:creationId xmlns:p14="http://schemas.microsoft.com/office/powerpoint/2010/main" val="38713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6E34-9162-40E9-94E3-AA87D554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careful with defining ROIs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7758F-92C6-4ED7-BAE6-A91E2CBEB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364" y="1805959"/>
            <a:ext cx="4992329" cy="463634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Looking at the average activation across many voxels in a defined region of interest is  a way to simplify your analysis, and reduce the influence of statistical thresholds.</a:t>
            </a:r>
          </a:p>
          <a:p>
            <a:endParaRPr lang="en-GB" dirty="0"/>
          </a:p>
          <a:p>
            <a:r>
              <a:rPr lang="en-GB" dirty="0"/>
              <a:t>But how you define an ROI may skew your results. </a:t>
            </a:r>
          </a:p>
          <a:p>
            <a:endParaRPr lang="en-GB" dirty="0"/>
          </a:p>
          <a:p>
            <a:r>
              <a:rPr lang="en-GB" dirty="0"/>
              <a:t>Defining an ROI based on activation observed in your data is cyclical, and will inflate your correlations. </a:t>
            </a:r>
            <a:r>
              <a:rPr lang="en-GB" dirty="0" err="1"/>
              <a:t>Vul</a:t>
            </a:r>
            <a:r>
              <a:rPr lang="en-GB" dirty="0"/>
              <a:t> et al. 2009.</a:t>
            </a:r>
          </a:p>
        </p:txBody>
      </p:sp>
      <p:pic>
        <p:nvPicPr>
          <p:cNvPr id="1026" name="Picture 2" descr="Figure S1. Brainnetome Atlas Combined with Probabilistic Cerebellar Atlas |  Download Scientific Diagram">
            <a:extLst>
              <a:ext uri="{FF2B5EF4-FFF2-40B4-BE49-F238E27FC236}">
                <a16:creationId xmlns:a16="http://schemas.microsoft.com/office/drawing/2014/main" id="{E2826504-FC22-4E11-AD31-7BEE5243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0953"/>
            <a:ext cx="5826113" cy="49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5D2F5C515B449AE3240FA212D9B53" ma:contentTypeVersion="2" ma:contentTypeDescription="Create a new document." ma:contentTypeScope="" ma:versionID="24fc7ca788c42bf2d50708aa2726b5c0">
  <xsd:schema xmlns:xsd="http://www.w3.org/2001/XMLSchema" xmlns:xs="http://www.w3.org/2001/XMLSchema" xmlns:p="http://schemas.microsoft.com/office/2006/metadata/properties" xmlns:ns2="33e5a8c8-f8b4-4f00-86e9-cf5cdb5f7762" targetNamespace="http://schemas.microsoft.com/office/2006/metadata/properties" ma:root="true" ma:fieldsID="69127707710af14fb09ecba040652714" ns2:_="">
    <xsd:import namespace="33e5a8c8-f8b4-4f00-86e9-cf5cdb5f7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5a8c8-f8b4-4f00-86e9-cf5cdb5f7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0D07C1-0B7B-498F-9289-87051C72DD4C}"/>
</file>

<file path=customXml/itemProps2.xml><?xml version="1.0" encoding="utf-8"?>
<ds:datastoreItem xmlns:ds="http://schemas.openxmlformats.org/officeDocument/2006/customXml" ds:itemID="{3F12E653-0EA2-4A3A-8EEE-80723EE928A3}"/>
</file>

<file path=customXml/itemProps3.xml><?xml version="1.0" encoding="utf-8"?>
<ds:datastoreItem xmlns:ds="http://schemas.openxmlformats.org/officeDocument/2006/customXml" ds:itemID="{16379485-2977-4729-99F6-6337D7031745}"/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1468</Words>
  <Application>Microsoft Office PowerPoint</Application>
  <PresentationFormat>Widescreen</PresentationFormat>
  <Paragraphs>162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Century Gothic</vt:lpstr>
      <vt:lpstr>Wingdings</vt:lpstr>
      <vt:lpstr>Wingdings 3</vt:lpstr>
      <vt:lpstr>Office Theme</vt:lpstr>
      <vt:lpstr>4_Custom Design</vt:lpstr>
      <vt:lpstr>Slice</vt:lpstr>
      <vt:lpstr>Issues with analysis and Interpretation in fMRI</vt:lpstr>
      <vt:lpstr>Statistical power</vt:lpstr>
      <vt:lpstr>PowerPoint Presentation</vt:lpstr>
      <vt:lpstr>Power and n</vt:lpstr>
      <vt:lpstr>Small samples, big correlations</vt:lpstr>
      <vt:lpstr>How many participants do I need?</vt:lpstr>
      <vt:lpstr>PowerPoint Presentation</vt:lpstr>
      <vt:lpstr>What kind of inference do you want to make?</vt:lpstr>
      <vt:lpstr>Be careful with defining ROIs</vt:lpstr>
      <vt:lpstr>Thresholding</vt:lpstr>
      <vt:lpstr>No more salmon…</vt:lpstr>
      <vt:lpstr>PowerPoint Presentation</vt:lpstr>
      <vt:lpstr>PowerPoint Presentation</vt:lpstr>
      <vt:lpstr>What influenced the results?</vt:lpstr>
      <vt:lpstr>(Informal) Reverse Inference</vt:lpstr>
      <vt:lpstr>(Informal) Reverse Inference</vt:lpstr>
      <vt:lpstr>(Informal) Reverse Inference</vt:lpstr>
      <vt:lpstr>Formal inference using Bayes:</vt:lpstr>
      <vt:lpstr>Formal inference using Bayes: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with analysis and Interpretation in fMRI</dc:title>
  <dc:creator>Neville, Douglas</dc:creator>
  <cp:lastModifiedBy>Neville, Douglas</cp:lastModifiedBy>
  <cp:revision>47</cp:revision>
  <dcterms:created xsi:type="dcterms:W3CDTF">2022-03-07T12:47:50Z</dcterms:created>
  <dcterms:modified xsi:type="dcterms:W3CDTF">2022-03-14T09:51:09Z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0x0101003F75D2F5C515B449AE3240FA212D9B53</vt:lpwstr>
  </property>
</Properties>
</file>