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71" r:id="rId6"/>
    <p:sldId id="273" r:id="rId7"/>
    <p:sldId id="327" r:id="rId8"/>
    <p:sldId id="328" r:id="rId9"/>
    <p:sldId id="275" r:id="rId10"/>
    <p:sldId id="346" r:id="rId11"/>
    <p:sldId id="324" r:id="rId12"/>
    <p:sldId id="319" r:id="rId13"/>
    <p:sldId id="330" r:id="rId14"/>
    <p:sldId id="342" r:id="rId15"/>
    <p:sldId id="283" r:id="rId16"/>
    <p:sldId id="335" r:id="rId17"/>
    <p:sldId id="339" r:id="rId18"/>
    <p:sldId id="332" r:id="rId19"/>
    <p:sldId id="347" r:id="rId20"/>
    <p:sldId id="257" r:id="rId21"/>
    <p:sldId id="262" r:id="rId22"/>
    <p:sldId id="258" r:id="rId23"/>
    <p:sldId id="263" r:id="rId24"/>
    <p:sldId id="268" r:id="rId25"/>
    <p:sldId id="270" r:id="rId26"/>
    <p:sldId id="267" r:id="rId27"/>
    <p:sldId id="269" r:id="rId28"/>
    <p:sldId id="264" r:id="rId29"/>
    <p:sldId id="260" r:id="rId30"/>
    <p:sldId id="265" r:id="rId31"/>
    <p:sldId id="261" r:id="rId3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95840"/>
  </p:normalViewPr>
  <p:slideViewPr>
    <p:cSldViewPr snapToGrid="0" snapToObjects="1">
      <p:cViewPr varScale="1">
        <p:scale>
          <a:sx n="75" d="100"/>
          <a:sy n="75" d="100"/>
        </p:scale>
        <p:origin x="72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A430-C581-8C42-889A-F8528D7E66E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A6C1F-48B0-0C47-91AF-33E537D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576D014-B710-934B-9FFA-ED3A983C53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2205FF34-D1F6-684A-8636-17E869AE7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venir" panose="02000503020000020003" pitchFamily="2" charset="0"/>
              <a:ea typeface="Avenir" panose="02000503020000020003" pitchFamily="2" charset="0"/>
              <a:cs typeface="Avenir" panose="02000503020000020003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20567360-36B5-EC47-8A92-2F857720BE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C7B53D6-52D2-8549-BC77-77F42AAA3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For comparison.</a:t>
            </a:r>
          </a:p>
          <a:p>
            <a:r>
              <a:rPr lang="en-GB" altLang="en-US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There are a lot more waves and specific wave components which appear depending on circumstances.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302E226A-CD6D-A44C-9EB1-AD9F72272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1486D474-ADAE-2F4D-B67A-5C24670B8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EEG used in practice for its key sensitivity to detect neurophysiological changes in the brain.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D6788-6365-734A-8139-0809A5E190E8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86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1E64-B0C8-2845-9C73-EB1A890AF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C53FC-74F2-704F-86B3-40C4337E6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D7120-4D66-3F44-94D2-E8F529AA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41E-63CA-F941-AE3C-45963B24DDFC}" type="datetime1">
              <a:rPr lang="en-GB" smtClean="0"/>
              <a:t>04/04/2022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B66A-6127-AC45-8B23-6DE1F5D8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6AF4-FC27-2743-AC7A-672BC226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824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E1B5-5E92-474A-99F5-3B287199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4673A-9538-AD4C-9A01-DF896723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6914-2E9D-A240-9692-FC3C30F0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DFF-B170-7A49-BE5E-62E861F16623}" type="datetime1">
              <a:rPr lang="en-GB" smtClean="0"/>
              <a:t>04/04/2022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CC90C-0A17-4E42-B2D7-E2ECE8EA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86A6-F3FF-BA4E-B076-5108BAE6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965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5A19C-6727-684E-A2D9-F7AD1D798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1E157-6610-B64C-B42B-9C26567E7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84A9A-1859-DB41-93AB-DB23D18B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0D9-4AFE-F440-832C-F070A3CB3A60}" type="datetime1">
              <a:rPr lang="en-GB" smtClean="0"/>
              <a:t>04/04/2022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9D874-14AA-7E4D-8657-D006C20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21B27-73B9-B743-8A62-81EC2843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920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163EA-38CB-1A4B-9210-EC9CD14167B1}" type="datetime1">
              <a:rPr lang="en-GB" smtClean="0"/>
              <a:t>04/04/2022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8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7F62-156A-DD49-9057-C87D1B56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D577-C064-3940-9F05-5EFD6D7C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9C04A-DA66-C943-B273-5B730ADE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376-0041-1F43-852A-8986B513D84F}" type="datetime1">
              <a:rPr lang="en-GB" smtClean="0"/>
              <a:t>04/04/2022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DAD2-B472-EE43-AB0A-4ACF404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71C4-B7BB-4A4D-AFE2-A1C19A67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7992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A3DB-A826-2445-BB29-797488F4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8949A-D888-F349-B9EA-C3395AAA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69F57-2DC0-5443-B957-DDD77FA9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71F6-FD36-2B41-B23E-F2837D550C59}" type="datetime1">
              <a:rPr lang="en-GB" smtClean="0"/>
              <a:t>04/04/2022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E97F-E21A-B542-A4F0-28E88223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638A-E464-634A-83A1-2A5D7C7D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4142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95C0-1AB4-BE45-981C-97DB82BD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DAA6-3308-4C46-838D-B47C32AD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01654-41E8-C04A-A7F5-49AE3B3EE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9AAAB-692F-0142-B3EA-D837C9CB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A816-6348-5F4B-A603-659D8369A43B}" type="datetime1">
              <a:rPr lang="en-GB" smtClean="0"/>
              <a:t>04/04/2022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0F74B-43F3-FC46-954F-A1F1ECFF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5BD82-5DA7-F747-BE76-1F6D8760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8052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09C4-145D-EE41-AFD9-81818953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51FB2-E2D0-6A41-B235-BD320CC79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77868-0D55-EB4F-8EFA-FAA84B356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97BAD-23F5-2946-851B-E18CE2A40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52802-1134-DE47-81D2-6B90D4544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ADB46-207F-C842-AE17-95BCFB63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53EF-B042-DD4D-922F-94A749F2155E}" type="datetime1">
              <a:rPr lang="en-GB" smtClean="0"/>
              <a:t>04/04/2022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976C7-BAD6-9140-AD34-0C72DBC3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AE867-E550-2242-A4DF-CE6F55F3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94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3424-A0A4-2F4A-BD5A-4B7DC10C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20D14-B890-8744-8722-5EE8860D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ADD8-636D-F843-8AFD-FCAFA15F4DED}" type="datetime1">
              <a:rPr lang="en-GB" smtClean="0"/>
              <a:t>04/04/2022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EAA11-5D82-CC45-8C49-4FCA4A97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589FA-0B66-3944-B0E6-03AA6A66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8214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ECD5D-A898-E24A-8ABD-57D113EB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1FD3-4D2D-D64D-A329-87644387D34B}" type="datetime1">
              <a:rPr lang="en-GB" smtClean="0"/>
              <a:t>04/04/2022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B872C-2790-3748-A52D-B2F6A03C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2D159-FBC5-4841-BFB0-D375441D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063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9D1A-3358-DE46-9D00-B11702F2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E9F0-94F3-5A45-8C39-D3FA545A3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CE883-EA1D-784B-A201-DD5F19948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73A39-F11E-BD45-B560-7C321414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0D45-FB66-1846-B782-0FE17877D221}" type="datetime1">
              <a:rPr lang="en-GB" smtClean="0"/>
              <a:t>04/04/2022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1F51B-FF82-9D47-923F-BD1B21D2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6C461-E364-1E47-9B29-0A43DC55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61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0567-707B-1D48-8E82-3D0E8D9B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2B0BE-AE43-7B44-8FA1-FECF82D33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00EB2-90D4-4D49-BDAF-586DA122E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5BF5C-E817-3447-BC20-42CB8D34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588-E7C5-C348-BF51-8A8532814DB4}" type="datetime1">
              <a:rPr lang="en-GB" smtClean="0"/>
              <a:t>04/04/2022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E405B-C503-4443-A762-1C29FF04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319B-94F7-5D4C-AEFD-3C0B9896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500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B6A39-17D3-6D4F-80DC-0B057C25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A8AEE-69BD-9F41-8F74-93821F85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5EC9-EF6D-964D-8D5A-3F4D1186C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33A9-13F0-C546-A8B0-D395A917917D}" type="datetime1">
              <a:rPr lang="en-GB" smtClean="0"/>
              <a:t>04/04/2022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4244B-CEC1-E143-9FA9-0067D0B80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0855F-42A7-DF46-ADD4-06100BF95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901A-B82A-A447-B788-00A6B09C37E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54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ache.googleusercontent.com/search?q=cache:6_gW1h8XfiwJ:https://www.mdpi.com/2076-3417/10/21/7453/pdf+&amp;cd=13&amp;hl=en&amp;ct=clnk&amp;gl=uk&amp;client=safari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arxiv.org/pdf/1907.01827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athsgee.com/learn/mod/page/view.php?id=10385" TargetMode="External"/><Relationship Id="rId5" Type="http://schemas.openxmlformats.org/officeDocument/2006/relationships/hyperlink" Target="https://www.brightbraincentre.co.uk/electroencephalogram-eeg-brainwaves/" TargetMode="External"/><Relationship Id="rId4" Type="http://schemas.openxmlformats.org/officeDocument/2006/relationships/hyperlink" Target="https://doi.org/10.3389/fmed.2020.0025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gee.com/learn/mod/page/view.php?id=1038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0A53-BB6E-3E46-8565-DC7302112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b="1"/>
              <a:t>Basi</a:t>
            </a:r>
            <a:r>
              <a:rPr lang="en-GB" b="1" dirty="0"/>
              <a:t>s</a:t>
            </a:r>
            <a:r>
              <a:rPr lang="en-CN" b="1"/>
              <a:t> of M</a:t>
            </a:r>
            <a:r>
              <a:rPr lang="en-GB" b="1" dirty="0"/>
              <a:t>/E</a:t>
            </a:r>
            <a:r>
              <a:rPr lang="en-CN" b="1"/>
              <a:t>EG signals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(Part 1)</a:t>
            </a:r>
            <a:endParaRPr lang="en-C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5E668-AC6B-2647-8738-04D8AB8A7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04452"/>
          </a:xfrm>
        </p:spPr>
        <p:txBody>
          <a:bodyPr>
            <a:normAutofit/>
          </a:bodyPr>
          <a:lstStyle/>
          <a:p>
            <a:endParaRPr lang="en-CN" dirty="0"/>
          </a:p>
          <a:p>
            <a:r>
              <a:rPr lang="en-CN"/>
              <a:t>Yue Kong</a:t>
            </a:r>
            <a:endParaRPr lang="en-GB" dirty="0"/>
          </a:p>
          <a:p>
            <a:r>
              <a:rPr lang="en-GB" dirty="0"/>
              <a:t>Muhammad </a:t>
            </a:r>
            <a:r>
              <a:rPr lang="en-GB" dirty="0" err="1"/>
              <a:t>Akil</a:t>
            </a:r>
            <a:r>
              <a:rPr lang="en-GB" dirty="0"/>
              <a:t> </a:t>
            </a:r>
            <a:r>
              <a:rPr lang="en-GB" dirty="0" err="1"/>
              <a:t>Yerilwan</a:t>
            </a:r>
            <a:r>
              <a:rPr lang="en-GB" dirty="0"/>
              <a:t> Putra</a:t>
            </a:r>
          </a:p>
          <a:p>
            <a:endParaRPr lang="en-CN" dirty="0"/>
          </a:p>
          <a:p>
            <a:r>
              <a:rPr lang="en-CN"/>
              <a:t>March 23</a:t>
            </a:r>
            <a:r>
              <a:rPr lang="en-GB" dirty="0"/>
              <a:t>,</a:t>
            </a:r>
            <a:r>
              <a:rPr lang="en-CN"/>
              <a:t> </a:t>
            </a:r>
            <a:r>
              <a:rPr lang="en-CN" dirty="0"/>
              <a:t>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83265-85B5-D540-AAFC-6332DBFF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2245A-1454-D246-9AF8-48BAE380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9853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DDB5E-B7CC-2C4E-99DB-1DF4B27B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0" y="591209"/>
            <a:ext cx="8999900" cy="1368000"/>
          </a:xfrm>
        </p:spPr>
        <p:txBody>
          <a:bodyPr/>
          <a:lstStyle/>
          <a:p>
            <a:r>
              <a:rPr lang="en-GB" b="1" noProof="0" dirty="0"/>
              <a:t>Mobile EEG</a:t>
            </a:r>
          </a:p>
        </p:txBody>
      </p:sp>
      <p:pic>
        <p:nvPicPr>
          <p:cNvPr id="11" name="Grafik 10" descr="Ein Bild, das Foto, Tisch, verschieden, verschiedene enthält.&#10;&#10;Automatisch generierte Beschreibung">
            <a:extLst>
              <a:ext uri="{FF2B5EF4-FFF2-40B4-BE49-F238E27FC236}">
                <a16:creationId xmlns:a16="http://schemas.microsoft.com/office/drawing/2014/main" id="{98C7C400-AD8F-E241-8B51-E01677BE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90" y="1864778"/>
            <a:ext cx="8522420" cy="4261210"/>
          </a:xfrm>
          <a:prstGeom prst="rect">
            <a:avLst/>
          </a:prstGeom>
        </p:spPr>
      </p:pic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0CC40D0-A160-114C-838D-5CCA55D860A5}"/>
              </a:ext>
            </a:extLst>
          </p:cNvPr>
          <p:cNvSpPr txBox="1">
            <a:spLocks/>
          </p:cNvSpPr>
          <p:nvPr/>
        </p:nvSpPr>
        <p:spPr bwMode="auto">
          <a:xfrm>
            <a:off x="7572578" y="6125988"/>
            <a:ext cx="2784632" cy="2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/>
              <a:t>Lau-Zhu et al.,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FED96-639F-4E4B-BF4A-FBAA312D5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B69A8-4D56-1446-9DF3-6CF207EF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3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. Decomposition of the EEG signal into different frequency bands [8].... |  Download Scientific Diagram">
            <a:extLst>
              <a:ext uri="{FF2B5EF4-FFF2-40B4-BE49-F238E27FC236}">
                <a16:creationId xmlns:a16="http://schemas.microsoft.com/office/drawing/2014/main" id="{F4DDB4EC-3075-4D4A-8D16-F69203DE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57" y="1497330"/>
            <a:ext cx="7413686" cy="46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>
            <a:extLst>
              <a:ext uri="{FF2B5EF4-FFF2-40B4-BE49-F238E27FC236}">
                <a16:creationId xmlns:a16="http://schemas.microsoft.com/office/drawing/2014/main" id="{BE8F0357-A705-D148-89EA-DBF78CB0C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26" y="887094"/>
            <a:ext cx="6985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  <a:ea typeface="Arial Bold" charset="0"/>
                <a:cs typeface="Arial" panose="020B0604020202020204" pitchFamily="34" charset="0"/>
              </a:rPr>
              <a:t>Frequency Spectrum (waves)</a:t>
            </a:r>
            <a:endParaRPr lang="en-US" altLang="en-US" sz="3200" b="1" i="1" dirty="0">
              <a:solidFill>
                <a:schemeClr val="tx1"/>
              </a:solidFill>
              <a:latin typeface="+mj-lt"/>
              <a:ea typeface="Arial Bold" charset="0"/>
              <a:cs typeface="Arial" panose="020B0604020202020204" pitchFamily="34" charset="0"/>
            </a:endParaRPr>
          </a:p>
        </p:txBody>
      </p:sp>
      <p:sp>
        <p:nvSpPr>
          <p:cNvPr id="26629" name="TextBox 8">
            <a:extLst>
              <a:ext uri="{FF2B5EF4-FFF2-40B4-BE49-F238E27FC236}">
                <a16:creationId xmlns:a16="http://schemas.microsoft.com/office/drawing/2014/main" id="{BC17CFD9-05BF-AD47-AC04-E473F401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483" y="6327776"/>
            <a:ext cx="1106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1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Sakhavi</a:t>
            </a:r>
            <a:r>
              <a:rPr lang="en-GB" altLang="en-U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 2017)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83A166-B30E-5340-8B7D-2B23DC34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696A3-7F7B-3B4B-9DA1-C4265E31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11</a:t>
            </a:fld>
            <a:endParaRPr lang="en-C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48921-D9FF-CD48-A42F-50E6912B8DCE}"/>
              </a:ext>
            </a:extLst>
          </p:cNvPr>
          <p:cNvSpPr txBox="1"/>
          <p:nvPr/>
        </p:nvSpPr>
        <p:spPr>
          <a:xfrm>
            <a:off x="8087096" y="1888177"/>
            <a:ext cx="261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DDB5E-B7CC-2C4E-99DB-1DF4B27B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4781"/>
            <a:ext cx="8999900" cy="1368000"/>
          </a:xfrm>
        </p:spPr>
        <p:txBody>
          <a:bodyPr/>
          <a:lstStyle/>
          <a:p>
            <a:r>
              <a:rPr lang="en-GB" b="1" noProof="0" dirty="0"/>
              <a:t>Common signatures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32A9069-B5B5-3641-A635-DC4ABE45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691" y="1455501"/>
            <a:ext cx="1656563" cy="1368001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781088A-72EA-EF48-8502-FECC9A3F7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631063"/>
            <a:ext cx="6439386" cy="4351677"/>
          </a:xfrm>
        </p:spPr>
        <p:txBody>
          <a:bodyPr/>
          <a:lstStyle/>
          <a:p>
            <a:r>
              <a:rPr lang="en-GB" b="1" noProof="0" dirty="0"/>
              <a:t>Event-related potential (ERP)</a:t>
            </a:r>
            <a:r>
              <a:rPr lang="en-GB" noProof="0" dirty="0"/>
              <a:t>: transient activity, time-locked to an event, most often an external stimulus.</a:t>
            </a:r>
          </a:p>
          <a:p>
            <a:pPr marL="0" indent="0">
              <a:buNone/>
            </a:pPr>
            <a:endParaRPr lang="en-GB" sz="1000" noProof="0" dirty="0"/>
          </a:p>
          <a:p>
            <a:r>
              <a:rPr lang="en-GB" b="1" noProof="0" dirty="0"/>
              <a:t>Neural oscillations</a:t>
            </a:r>
            <a:r>
              <a:rPr lang="en-GB" noProof="0" dirty="0"/>
              <a:t>: frequency specific patterns of neural activity</a:t>
            </a:r>
          </a:p>
          <a:p>
            <a:pPr marL="622300" indent="-219075"/>
            <a:r>
              <a:rPr lang="en-GB" b="1" noProof="0" dirty="0"/>
              <a:t>Spontaneous</a:t>
            </a:r>
            <a:r>
              <a:rPr lang="en-GB" noProof="0" dirty="0"/>
              <a:t> oscillations (e.g. sensorimotor rhythm, alpha rhythm)</a:t>
            </a:r>
          </a:p>
          <a:p>
            <a:pPr marL="403225" indent="0">
              <a:buNone/>
            </a:pPr>
            <a:endParaRPr lang="en-GB" sz="1000" noProof="0" dirty="0"/>
          </a:p>
          <a:p>
            <a:pPr marL="622300" indent="-219075"/>
            <a:r>
              <a:rPr lang="en-GB" b="1" noProof="0" dirty="0"/>
              <a:t>Induced</a:t>
            </a:r>
            <a:r>
              <a:rPr lang="en-GB" noProof="0" dirty="0"/>
              <a:t> oscillations (e.g. steady-state visual evoked potentials (SSVEP), evoked by an synchronous to a periodic external stimulus)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EA4AFA-3CF4-C945-B150-D49FC06E0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8" b="62649"/>
          <a:stretch/>
        </p:blipFill>
        <p:spPr>
          <a:xfrm>
            <a:off x="6689968" y="3692980"/>
            <a:ext cx="5502031" cy="823431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9C1EDD4-4685-614B-AEC4-F3257AF3FB37}"/>
              </a:ext>
            </a:extLst>
          </p:cNvPr>
          <p:cNvGrpSpPr/>
          <p:nvPr/>
        </p:nvGrpSpPr>
        <p:grpSpPr>
          <a:xfrm>
            <a:off x="7758082" y="5060289"/>
            <a:ext cx="4433917" cy="823431"/>
            <a:chOff x="7758082" y="5170120"/>
            <a:chExt cx="4433917" cy="82343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21F0233-953F-0945-8926-1885F83B2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638" t="59586" r="27064" b="17833"/>
            <a:stretch/>
          </p:blipFill>
          <p:spPr>
            <a:xfrm>
              <a:off x="7758082" y="5170120"/>
              <a:ext cx="3519111" cy="823431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10193CA-D945-9B41-9E43-88D36EE78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166" t="14168" b="62649"/>
            <a:stretch/>
          </p:blipFill>
          <p:spPr>
            <a:xfrm>
              <a:off x="11320830" y="5170120"/>
              <a:ext cx="871169" cy="823431"/>
            </a:xfrm>
            <a:prstGeom prst="rect">
              <a:avLst/>
            </a:prstGeom>
          </p:spPr>
        </p:pic>
      </p:grp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D2BA7E4-3A03-BB4F-AD77-B6D09F92E14E}"/>
              </a:ext>
            </a:extLst>
          </p:cNvPr>
          <p:cNvSpPr txBox="1">
            <a:spLocks/>
          </p:cNvSpPr>
          <p:nvPr/>
        </p:nvSpPr>
        <p:spPr bwMode="auto">
          <a:xfrm>
            <a:off x="6096000" y="2921520"/>
            <a:ext cx="2632920" cy="2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/>
              <a:t>Wikipedia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0D27B3B-ECE0-074F-9F0A-3EBEE4224E7E}"/>
              </a:ext>
            </a:extLst>
          </p:cNvPr>
          <p:cNvSpPr txBox="1">
            <a:spLocks/>
          </p:cNvSpPr>
          <p:nvPr/>
        </p:nvSpPr>
        <p:spPr bwMode="auto">
          <a:xfrm>
            <a:off x="6111453" y="5937191"/>
            <a:ext cx="2632920" cy="2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/>
              <a:t>Berlin BCI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7F9DE4-6D38-D74B-A6A6-DD38F7EA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2764B-AA0D-0442-A23D-D8FDFA7A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2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27A0720D-E2E3-8C46-831C-E6991949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" y="866776"/>
            <a:ext cx="568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+mn-lt"/>
                <a:ea typeface="Arial Bold" charset="0"/>
                <a:cs typeface="Arial" panose="020B0604020202020204" pitchFamily="34" charset="0"/>
              </a:rPr>
              <a:t>Clinical/Experimental Application </a:t>
            </a:r>
          </a:p>
        </p:txBody>
      </p:sp>
      <p:sp>
        <p:nvSpPr>
          <p:cNvPr id="30724" name="Text Placeholder 2">
            <a:extLst>
              <a:ext uri="{FF2B5EF4-FFF2-40B4-BE49-F238E27FC236}">
                <a16:creationId xmlns:a16="http://schemas.microsoft.com/office/drawing/2014/main" id="{37C4736E-0E97-C84A-9C62-555EB8B9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" y="3706813"/>
            <a:ext cx="73120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EEG monitoring is actively in daily clinical practice.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 Monitoring and treatment patients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Detection of burst suppression on anaesthesia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Detection of cerebral ischemia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Prognostication outcomes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In cases with significant/permanent damage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Cognitive function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Coma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2A90C292-08CA-3C46-8403-F7C10905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665" y="5979250"/>
            <a:ext cx="1196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(Sun et al  2020)</a:t>
            </a:r>
          </a:p>
        </p:txBody>
      </p:sp>
      <p:sp>
        <p:nvSpPr>
          <p:cNvPr id="30726" name="Text Placeholder 2">
            <a:extLst>
              <a:ext uri="{FF2B5EF4-FFF2-40B4-BE49-F238E27FC236}">
                <a16:creationId xmlns:a16="http://schemas.microsoft.com/office/drawing/2014/main" id="{C001E470-86CB-8A44-A834-43C108F1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" y="1535251"/>
            <a:ext cx="5689600" cy="34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b="1" dirty="0">
                <a:solidFill>
                  <a:schemeClr val="tx1"/>
                </a:solidFill>
                <a:latin typeface="+mn-lt"/>
              </a:rPr>
              <a:t>Epilepsy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Parkinson’s disease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Memory problems (“Alzheimer’s”)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b="1" dirty="0">
                <a:solidFill>
                  <a:schemeClr val="tx1"/>
                </a:solidFill>
                <a:latin typeface="+mn-lt"/>
              </a:rPr>
              <a:t>Seizures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Post traumatic stress disorder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Language impairments (“Dyslexia”)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Sleep disorders and insomnia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536C4-BAC2-344A-82E9-6264312CD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665" y="5701437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1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Soufineyestani</a:t>
            </a:r>
            <a:r>
              <a:rPr lang="en-GB" alt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 2020)</a:t>
            </a:r>
            <a:endParaRPr lang="en-GB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B003D-B868-A44C-8084-0A9FE612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7812D-9E28-FD48-BC22-335CFECC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13</a:t>
            </a:fld>
            <a:endParaRPr lang="en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Placeholder 2">
            <a:extLst>
              <a:ext uri="{FF2B5EF4-FFF2-40B4-BE49-F238E27FC236}">
                <a16:creationId xmlns:a16="http://schemas.microsoft.com/office/drawing/2014/main" id="{92323A4D-1682-8942-AA6D-6D79053E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860391"/>
            <a:ext cx="5535929" cy="381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n-lt"/>
                <a:ea typeface="Arial Bold" charset="0"/>
                <a:cs typeface="Arial" panose="020B0604020202020204" pitchFamily="34" charset="0"/>
              </a:rPr>
              <a:t>Advantages</a:t>
            </a:r>
            <a:endParaRPr lang="en-GB" altLang="en-US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Ongoing / real time activity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Non-invasive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Low-cost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Quiet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High temporal resolution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Minimal safety concerns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66" name="Text Placeholder 2">
            <a:extLst>
              <a:ext uri="{FF2B5EF4-FFF2-40B4-BE49-F238E27FC236}">
                <a16:creationId xmlns:a16="http://schemas.microsoft.com/office/drawing/2014/main" id="{422B8B95-FF8D-E742-AD1C-9EF951B3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60391"/>
            <a:ext cx="5688330" cy="33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n-lt"/>
                <a:ea typeface="Arial Bold" charset="0"/>
                <a:cs typeface="Arial" panose="020B0604020202020204" pitchFamily="34" charset="0"/>
              </a:rPr>
              <a:t>Disadvantages</a:t>
            </a:r>
            <a:endParaRPr lang="en-GB" altLang="en-US" sz="2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Poor spatial resolution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High noise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Subjective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Requires a trained physiologist to run and read the recording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808E4-42ED-084F-B346-9CF1DA11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850FE9-3B41-254D-BD30-36B1D21A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7528"/>
            <a:ext cx="10515600" cy="1325563"/>
          </a:xfrm>
        </p:spPr>
        <p:txBody>
          <a:bodyPr/>
          <a:lstStyle/>
          <a:p>
            <a:r>
              <a:rPr lang="en-US" b="1" dirty="0"/>
              <a:t>Advantages and Disadvantages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9EA3C-41AB-FF49-AE60-CA1479E8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14</a:t>
            </a:fld>
            <a:endParaRPr lang="en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067D-1C79-0843-8C93-399E5545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2207894"/>
            <a:ext cx="10924223" cy="4650106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1500" dirty="0">
                <a:latin typeface="+mn-lt"/>
              </a:rPr>
            </a:br>
            <a:br>
              <a:rPr lang="en-GB" sz="1500" dirty="0">
                <a:latin typeface="+mn-lt"/>
              </a:rPr>
            </a:br>
            <a:r>
              <a:rPr lang="en-GB" sz="1500" dirty="0">
                <a:latin typeface="+mn-lt"/>
              </a:rPr>
              <a:t>Jackson, A. F., &amp; Bolger, D. J. (2014). The neurophysiological bases of EEG and EEG measurement: A review for the rest of us. </a:t>
            </a:r>
            <a:r>
              <a:rPr lang="en-GB" sz="1500" i="1" dirty="0">
                <a:latin typeface="+mn-lt"/>
              </a:rPr>
              <a:t>Psychophysiology</a:t>
            </a:r>
            <a:r>
              <a:rPr lang="en-GB" sz="1500" dirty="0">
                <a:latin typeface="+mn-lt"/>
              </a:rPr>
              <a:t>, </a:t>
            </a:r>
            <a:r>
              <a:rPr lang="en-GB" sz="1500" i="1" dirty="0">
                <a:latin typeface="+mn-lt"/>
              </a:rPr>
              <a:t>51</a:t>
            </a:r>
            <a:r>
              <a:rPr lang="en-GB" sz="1500" dirty="0">
                <a:latin typeface="+mn-lt"/>
              </a:rPr>
              <a:t>(11), 1061-1071.</a:t>
            </a:r>
            <a:br>
              <a:rPr lang="en-GB" sz="1500" dirty="0">
                <a:latin typeface="+mn-lt"/>
              </a:rPr>
            </a:br>
            <a:br>
              <a:rPr lang="en-GB" sz="1500" dirty="0">
                <a:latin typeface="+mn-lt"/>
              </a:rPr>
            </a:br>
            <a:r>
              <a:rPr lang="en-GB" sz="1500" dirty="0">
                <a:latin typeface="+mn-lt"/>
              </a:rPr>
              <a:t>Lau- Zhu, A., Lau, M, P,H. &amp; </a:t>
            </a:r>
            <a:r>
              <a:rPr lang="en-GB" sz="1500" dirty="0" err="1">
                <a:latin typeface="+mn-lt"/>
              </a:rPr>
              <a:t>McLoughlin,G</a:t>
            </a:r>
            <a:r>
              <a:rPr lang="en-GB" sz="1500" dirty="0">
                <a:latin typeface="+mn-lt"/>
              </a:rPr>
              <a:t>. (2019). Mobile EEG in research on neurodevelopmental disorders: Opportunities and challenges</a:t>
            </a:r>
            <a:r>
              <a:rPr lang="en-GB" sz="1500" i="1" dirty="0">
                <a:latin typeface="+mn-lt"/>
              </a:rPr>
              <a:t>. Developmental Cognitive Neuroscience</a:t>
            </a:r>
            <a:r>
              <a:rPr lang="en-GB" sz="1500" dirty="0">
                <a:latin typeface="+mn-lt"/>
              </a:rPr>
              <a:t>. 36, https://</a:t>
            </a:r>
            <a:r>
              <a:rPr lang="en-GB" sz="1500" dirty="0" err="1">
                <a:latin typeface="+mn-lt"/>
              </a:rPr>
              <a:t>doi.org</a:t>
            </a:r>
            <a:r>
              <a:rPr lang="en-GB" sz="1500" dirty="0">
                <a:latin typeface="+mn-lt"/>
              </a:rPr>
              <a:t>/10.1016/j.dcn.2019.100635 </a:t>
            </a:r>
            <a:br>
              <a:rPr lang="en-GB" sz="1500" dirty="0">
                <a:latin typeface="+mn-lt"/>
              </a:rPr>
            </a:br>
            <a:br>
              <a:rPr lang="en-GB" sz="1500" dirty="0">
                <a:latin typeface="+mn-lt"/>
              </a:rPr>
            </a:br>
            <a:r>
              <a:rPr lang="en-GB" sz="1500" dirty="0">
                <a:latin typeface="+mn-lt"/>
              </a:rPr>
              <a:t>Mehta, R. K., &amp; Parasuraman, R. (2013). </a:t>
            </a:r>
            <a:r>
              <a:rPr lang="en-GB" sz="1500" dirty="0" err="1">
                <a:latin typeface="+mn-lt"/>
              </a:rPr>
              <a:t>Neuroergonomics</a:t>
            </a:r>
            <a:r>
              <a:rPr lang="en-GB" sz="1500" dirty="0">
                <a:latin typeface="+mn-lt"/>
              </a:rPr>
              <a:t>: a review of applications to physical and cognitive work. </a:t>
            </a:r>
            <a:r>
              <a:rPr lang="en-GB" sz="1500" i="1" dirty="0">
                <a:latin typeface="+mn-lt"/>
              </a:rPr>
              <a:t>Frontiers in human neuroscience</a:t>
            </a:r>
            <a:r>
              <a:rPr lang="en-GB" sz="1500" dirty="0">
                <a:latin typeface="+mn-lt"/>
              </a:rPr>
              <a:t>, </a:t>
            </a:r>
            <a:r>
              <a:rPr lang="en-GB" sz="1500" i="1" dirty="0">
                <a:latin typeface="+mn-lt"/>
              </a:rPr>
              <a:t>7</a:t>
            </a:r>
            <a:r>
              <a:rPr lang="en-GB" sz="1500" dirty="0">
                <a:latin typeface="+mn-lt"/>
              </a:rPr>
              <a:t>, 889.</a:t>
            </a:r>
            <a:br>
              <a:rPr lang="en-GB" sz="1500" dirty="0">
                <a:latin typeface="+mn-lt"/>
              </a:rPr>
            </a:br>
            <a:br>
              <a:rPr lang="en-GB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GB" alt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Modir</a:t>
            </a:r>
            <a:r>
              <a:rPr lang="en-GB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A</a:t>
            </a:r>
            <a:r>
              <a:rPr lang="en-GB" alt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(2017). NIRS signal evaluation in order to epileptic seizure detection. 10.13140/RG.2.2.23784.32007.</a:t>
            </a:r>
            <a:br>
              <a:rPr lang="en-GB" alt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en-GB" alt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GB" sz="1500" dirty="0">
                <a:latin typeface="+mn-lt"/>
              </a:rPr>
              <a:t>Ueda, K., Sakai, Y., &amp; Yanagisawa, H. (2019). Quantitative evaluation of sense of discrepancy to operation response using event-related potential. </a:t>
            </a:r>
            <a:r>
              <a:rPr lang="en-GB" sz="1500" dirty="0">
                <a:latin typeface="+mn-lt"/>
                <a:hlinkClick r:id="rId2"/>
              </a:rPr>
              <a:t>https://arxiv.org/pdf/1907.01827.pdf</a:t>
            </a:r>
            <a:br>
              <a:rPr lang="en-GB" sz="1500" dirty="0">
                <a:latin typeface="+mn-lt"/>
              </a:rPr>
            </a:br>
            <a:br>
              <a:rPr lang="en-GB" sz="1500" dirty="0">
                <a:latin typeface="+mn-lt"/>
              </a:rPr>
            </a:br>
            <a:r>
              <a:rPr lang="en-GB" sz="1500" dirty="0" err="1">
                <a:latin typeface="+mn-lt"/>
                <a:cs typeface="Calibri" panose="020F0502020204030204" pitchFamily="34" charset="0"/>
              </a:rPr>
              <a:t>Soufineyestani</a:t>
            </a:r>
            <a:r>
              <a:rPr lang="en-GB" sz="1500" dirty="0">
                <a:latin typeface="+mn-lt"/>
                <a:cs typeface="Calibri" panose="020F0502020204030204" pitchFamily="34" charset="0"/>
              </a:rPr>
              <a:t>, S., Dowling, D., Khan, A., 2020. Electroencephalography (EEG) Technology Applications and Available Devices. Applied Sciences, University of Minnesota Duluth. </a:t>
            </a:r>
            <a:r>
              <a:rPr lang="en-GB" sz="15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https://webcache.googleusercontent.com/search?q=cache:6_gW1h8XfiwJ:https://www.mdpi.com/2076-3417/10/21/7453/pdf+&amp;cd=13&amp;hl=en&amp;ct=clnk&amp;gl=uk&amp;client=safari</a:t>
            </a:r>
            <a:br>
              <a:rPr lang="en-GB" sz="15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</a:br>
            <a:br>
              <a:rPr lang="en-GB" sz="1500" dirty="0">
                <a:latin typeface="+mn-lt"/>
                <a:cs typeface="Calibri" panose="020F0502020204030204" pitchFamily="34" charset="0"/>
              </a:rPr>
            </a:br>
            <a:r>
              <a:rPr lang="en-GB" sz="1500" dirty="0">
                <a:latin typeface="+mn-lt"/>
              </a:rPr>
              <a:t>Sun, Y., Wei, C., Cui, V., </a:t>
            </a:r>
            <a:r>
              <a:rPr lang="en-GB" sz="1500" dirty="0" err="1">
                <a:latin typeface="+mn-lt"/>
              </a:rPr>
              <a:t>Xiu</a:t>
            </a:r>
            <a:r>
              <a:rPr lang="en-GB" sz="1500" dirty="0">
                <a:latin typeface="+mn-lt"/>
              </a:rPr>
              <a:t>, M., &amp; Wu, A., 2020. Electroencephalography: Clinical Applications During the Perioperative</a:t>
            </a:r>
            <a:br>
              <a:rPr lang="en-GB" sz="1500" dirty="0">
                <a:latin typeface="+mn-lt"/>
              </a:rPr>
            </a:br>
            <a:r>
              <a:rPr lang="en-GB" sz="1500" dirty="0">
                <a:latin typeface="+mn-lt"/>
              </a:rPr>
              <a:t>Period. Frontiers in medicine, 7, 251. </a:t>
            </a:r>
            <a:r>
              <a:rPr lang="en-GB" sz="15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https://doi.org/10.3389/fmed.2020.00251</a:t>
            </a:r>
            <a:br>
              <a:rPr lang="en-GB" sz="1500" dirty="0">
                <a:latin typeface="+mn-lt"/>
              </a:rPr>
            </a:br>
            <a:br>
              <a:rPr lang="en-GB" altLang="en-US" sz="1500" dirty="0">
                <a:latin typeface="+mn-lt"/>
              </a:rPr>
            </a:br>
            <a:r>
              <a:rPr lang="en-GB" altLang="en-US" sz="1500" dirty="0">
                <a:solidFill>
                  <a:schemeClr val="accent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https://www.brightbraincentre.co.uk/electroencephalogram-eeg-brainwaves/</a:t>
            </a:r>
            <a:br>
              <a:rPr lang="en-GB" altLang="en-US" sz="1500" dirty="0">
                <a:solidFill>
                  <a:schemeClr val="accent1"/>
                </a:solidFill>
                <a:latin typeface="+mn-lt"/>
              </a:rPr>
            </a:br>
            <a:br>
              <a:rPr lang="en-GB" altLang="en-US" sz="1500" dirty="0">
                <a:solidFill>
                  <a:schemeClr val="accent1"/>
                </a:solidFill>
                <a:latin typeface="+mn-lt"/>
              </a:rPr>
            </a:br>
            <a:r>
              <a:rPr lang="de-DE" sz="1500" i="1" dirty="0">
                <a:solidFill>
                  <a:schemeClr val="accent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https://mathsgee.com/learn/mod/page/view.php?id=10385</a:t>
            </a:r>
            <a:br>
              <a:rPr lang="en-GB" sz="1500" dirty="0">
                <a:latin typeface="+mn-lt"/>
              </a:rPr>
            </a:br>
            <a:endParaRPr lang="en-US" sz="1500" dirty="0">
              <a:latin typeface="+mn-lt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0A6D773-DF4E-2344-A7D2-AEDE5D5C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57" y="630101"/>
            <a:ext cx="272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10756-539B-2740-8903-816F581DC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FCDD-E188-6C4A-B27F-32946AA9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15</a:t>
            </a:fld>
            <a:endParaRPr lang="en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0A53-BB6E-3E46-8565-DC7302112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b="1" dirty="0"/>
              <a:t>Basi</a:t>
            </a:r>
            <a:r>
              <a:rPr lang="en-GB" b="1" dirty="0"/>
              <a:t>s</a:t>
            </a:r>
            <a:r>
              <a:rPr lang="en-CN" b="1" dirty="0"/>
              <a:t> of M</a:t>
            </a:r>
            <a:r>
              <a:rPr lang="en-GB" b="1" dirty="0"/>
              <a:t>/E</a:t>
            </a:r>
            <a:r>
              <a:rPr lang="en-CN" b="1" dirty="0"/>
              <a:t>EG signals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(Part </a:t>
            </a:r>
            <a:r>
              <a:rPr lang="en-US" altLang="zh-CN" b="1" dirty="0"/>
              <a:t>2</a:t>
            </a:r>
            <a:r>
              <a:rPr lang="en-GB" b="1" dirty="0"/>
              <a:t>)</a:t>
            </a:r>
            <a:endParaRPr lang="en-C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373879-C09C-2F4C-912E-39A2A48DB342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7BB29F-AA8A-A54E-B9AC-D664A2317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A14D00-C209-F44F-8454-3791D442F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46E41D90-E395-FF4B-A764-93074FB6F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04452"/>
          </a:xfrm>
        </p:spPr>
        <p:txBody>
          <a:bodyPr>
            <a:normAutofit/>
          </a:bodyPr>
          <a:lstStyle/>
          <a:p>
            <a:endParaRPr lang="en-CN" dirty="0"/>
          </a:p>
          <a:p>
            <a:r>
              <a:rPr lang="en-CN" dirty="0"/>
              <a:t>Yue Kong</a:t>
            </a:r>
            <a:endParaRPr lang="en-GB" dirty="0"/>
          </a:p>
          <a:p>
            <a:r>
              <a:rPr lang="en-GB" dirty="0"/>
              <a:t>Muhammad </a:t>
            </a:r>
            <a:r>
              <a:rPr lang="en-GB" dirty="0" err="1"/>
              <a:t>Akil</a:t>
            </a:r>
            <a:r>
              <a:rPr lang="en-GB" dirty="0"/>
              <a:t> </a:t>
            </a:r>
            <a:r>
              <a:rPr lang="en-GB" dirty="0" err="1"/>
              <a:t>Yerilwan</a:t>
            </a:r>
            <a:r>
              <a:rPr lang="en-GB" dirty="0"/>
              <a:t> Putra</a:t>
            </a:r>
          </a:p>
          <a:p>
            <a:endParaRPr lang="en-CN" dirty="0"/>
          </a:p>
          <a:p>
            <a:r>
              <a:rPr lang="en-CN" dirty="0"/>
              <a:t>March 23</a:t>
            </a:r>
            <a:r>
              <a:rPr lang="en-GB" dirty="0"/>
              <a:t>,</a:t>
            </a:r>
            <a:r>
              <a:rPr lang="en-CN" dirty="0"/>
              <a:t>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6D0198-5162-874A-A765-0973AF38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0079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88A-BB26-0D45-981A-AB618A9E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A9DE-B920-BB40-8701-9FF2374B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b="1" dirty="0"/>
              <a:t>MEG</a:t>
            </a:r>
            <a:r>
              <a:rPr lang="en-CN" dirty="0"/>
              <a:t>: magnetoencephalography, measure changes in magnetic flux density outside of the head</a:t>
            </a:r>
          </a:p>
          <a:p>
            <a:endParaRPr lang="en-CN" dirty="0"/>
          </a:p>
          <a:p>
            <a:r>
              <a:rPr lang="en-CN" dirty="0"/>
              <a:t>Where do MEG signals come from</a:t>
            </a:r>
          </a:p>
          <a:p>
            <a:r>
              <a:rPr lang="en-CN" dirty="0"/>
              <a:t>How do we record them</a:t>
            </a:r>
          </a:p>
          <a:p>
            <a:r>
              <a:rPr lang="en-CN" dirty="0"/>
              <a:t>What do they mean</a:t>
            </a:r>
          </a:p>
          <a:p>
            <a:r>
              <a:rPr lang="en-CN" dirty="0"/>
              <a:t>EEG versus MEG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D0A6F-A29F-FA49-9CF6-D344354FA9F1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3FA02C-44DB-F042-AEFF-7839383D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5F5AA3-E4BE-BA44-A69A-3058FB0F3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2917C-8CB6-C54A-B3E2-F8D8328D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130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88A-BB26-0D45-981A-AB618A9E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A9DE-B920-BB40-8701-9FF2374B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b="1" dirty="0"/>
              <a:t>Where do MEG signals come from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How do we record them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What do they mean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EEG versus MEG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D0A6F-A29F-FA49-9CF6-D344354FA9F1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3FA02C-44DB-F042-AEFF-7839383D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5F5AA3-E4BE-BA44-A69A-3058FB0F3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96E2E-C752-4E48-9CD2-1ABAA3AA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787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F7AE-8A5E-5F4B-BA7E-2F0B2FBA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Where do MEG signals come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B8C4-992A-4042-A208-A27E2517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4983"/>
            <a:ext cx="5695265" cy="3432619"/>
          </a:xfrm>
        </p:spPr>
        <p:txBody>
          <a:bodyPr/>
          <a:lstStyle/>
          <a:p>
            <a:r>
              <a:rPr lang="en-CN" dirty="0"/>
              <a:t>Pyramidal cells / </a:t>
            </a:r>
            <a:r>
              <a:rPr lang="en-CN" strike="sngStrike" dirty="0"/>
              <a:t>stellate cells</a:t>
            </a:r>
          </a:p>
          <a:p>
            <a:pPr lvl="1"/>
            <a:r>
              <a:rPr lang="en-GB" dirty="0"/>
              <a:t>i</a:t>
            </a:r>
            <a:r>
              <a:rPr lang="en-CN" dirty="0"/>
              <a:t>n </a:t>
            </a:r>
            <a:r>
              <a:rPr lang="en-CN"/>
              <a:t>layer II/III </a:t>
            </a:r>
            <a:r>
              <a:rPr lang="en-CN" dirty="0"/>
              <a:t>and V</a:t>
            </a:r>
          </a:p>
          <a:p>
            <a:pPr lvl="1"/>
            <a:r>
              <a:rPr lang="en-CN" dirty="0"/>
              <a:t>perpendicular to the surface</a:t>
            </a:r>
          </a:p>
          <a:p>
            <a:pPr lvl="1"/>
            <a:r>
              <a:rPr lang="en-CN" dirty="0"/>
              <a:t>synchronous</a:t>
            </a:r>
          </a:p>
          <a:p>
            <a:r>
              <a:rPr lang="en-CN" dirty="0"/>
              <a:t>EPSP / </a:t>
            </a:r>
            <a:r>
              <a:rPr lang="en-CN" strike="sngStrike" dirty="0"/>
              <a:t>action potentials</a:t>
            </a:r>
          </a:p>
          <a:p>
            <a:r>
              <a:rPr lang="en-GB" dirty="0"/>
              <a:t>In</a:t>
            </a:r>
            <a:r>
              <a:rPr lang="en-CN" dirty="0"/>
              <a:t>tracellular / </a:t>
            </a:r>
            <a:r>
              <a:rPr lang="en-CN" strike="sngStrike" dirty="0"/>
              <a:t>extracellular</a:t>
            </a:r>
            <a:r>
              <a:rPr lang="en-CN" dirty="0"/>
              <a:t> currents</a:t>
            </a:r>
          </a:p>
          <a:p>
            <a:r>
              <a:rPr lang="en-CN" dirty="0"/>
              <a:t>Sulci / </a:t>
            </a:r>
            <a:r>
              <a:rPr lang="en-CN" strike="sngStrike" dirty="0"/>
              <a:t>gyri</a:t>
            </a:r>
            <a:r>
              <a:rPr lang="en-US" altLang="zh-CN" dirty="0"/>
              <a:t> *</a:t>
            </a:r>
            <a:endParaRPr lang="en-C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9B342D-8B49-E64D-8316-6889F74DE058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9A19C4-5206-7C4D-A942-2EC992CBB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AF2A93-22F7-A742-9ACE-2A18486C2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0DA1E58-B590-A04E-8F8A-A4E92F58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63" y="1485106"/>
            <a:ext cx="5449859" cy="5032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CA2FA2-B9E7-1F44-ADE6-AEF79504BA04}"/>
              </a:ext>
            </a:extLst>
          </p:cNvPr>
          <p:cNvSpPr txBox="1"/>
          <p:nvPr/>
        </p:nvSpPr>
        <p:spPr>
          <a:xfrm>
            <a:off x="7301561" y="5976907"/>
            <a:ext cx="10789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N" sz="2000" b="1" dirty="0">
                <a:solidFill>
                  <a:schemeClr val="accent1">
                    <a:lumMod val="75000"/>
                  </a:schemeClr>
                </a:solidFill>
              </a:rPr>
              <a:t>gyrus</a:t>
            </a:r>
            <a:endParaRPr lang="en-C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CF46C-1861-DC41-A6D2-F724037850CD}"/>
              </a:ext>
            </a:extLst>
          </p:cNvPr>
          <p:cNvSpPr txBox="1"/>
          <p:nvPr/>
        </p:nvSpPr>
        <p:spPr>
          <a:xfrm>
            <a:off x="9886265" y="5976907"/>
            <a:ext cx="10789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N" sz="2000" b="1" dirty="0">
                <a:solidFill>
                  <a:schemeClr val="accent1">
                    <a:lumMod val="75000"/>
                  </a:schemeClr>
                </a:solidFill>
              </a:rPr>
              <a:t>sulcus</a:t>
            </a:r>
            <a:endParaRPr lang="en-C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4BEDC-7137-9347-AF1A-9AB36B42B7DA}"/>
              </a:ext>
            </a:extLst>
          </p:cNvPr>
          <p:cNvSpPr txBox="1"/>
          <p:nvPr/>
        </p:nvSpPr>
        <p:spPr>
          <a:xfrm>
            <a:off x="838200" y="5976907"/>
            <a:ext cx="25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* </a:t>
            </a:r>
            <a:r>
              <a:rPr lang="en-US" altLang="zh-CN" dirty="0"/>
              <a:t>Generally speaking</a:t>
            </a:r>
            <a:endParaRPr lang="en-C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33C929-79B4-DA43-AFDD-FCD5671B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89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1A9F-25EF-C246-9C52-AD5EE1B2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82EAE-C406-E94A-A724-8A9F2A27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EEG</a:t>
            </a:r>
          </a:p>
          <a:p>
            <a:r>
              <a:rPr lang="en-US" dirty="0"/>
              <a:t>Basis of EEG signals</a:t>
            </a:r>
          </a:p>
          <a:p>
            <a:r>
              <a:rPr lang="en-US" dirty="0"/>
              <a:t>Basic principles of EEG recording</a:t>
            </a:r>
          </a:p>
          <a:p>
            <a:r>
              <a:rPr lang="en-US" dirty="0"/>
              <a:t>Extra:</a:t>
            </a:r>
          </a:p>
          <a:p>
            <a:pPr lvl="1"/>
            <a:r>
              <a:rPr lang="en-US" dirty="0"/>
              <a:t>EEG signatures (ERP and oscillations)</a:t>
            </a:r>
          </a:p>
          <a:p>
            <a:pPr lvl="1"/>
            <a:r>
              <a:rPr lang="en-US" dirty="0"/>
              <a:t>Frequency spectrum (waves)</a:t>
            </a:r>
          </a:p>
          <a:p>
            <a:pPr lvl="1"/>
            <a:r>
              <a:rPr lang="en-US" dirty="0"/>
              <a:t>Clinical applications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F453A-E70D-9C4B-BDF3-C580C939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56A14-CF53-B545-9BD1-87273FE2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2175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88A-BB26-0D45-981A-AB618A9E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A9DE-B920-BB40-8701-9FF2374B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Where do MEG signals come from</a:t>
            </a:r>
          </a:p>
          <a:p>
            <a:r>
              <a:rPr lang="en-CN" b="1" dirty="0"/>
              <a:t>How do we record them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What do they mean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EEG versus MEG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D0A6F-A29F-FA49-9CF6-D344354FA9F1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3FA02C-44DB-F042-AEFF-7839383D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5F5AA3-E4BE-BA44-A69A-3058FB0F3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BB5DE-1B12-5046-A674-0E8A7FC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573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A857-7933-594C-B2DE-08EA72F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How do we record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51FE-AF11-1D4C-A09F-EC66788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083" y="1707391"/>
            <a:ext cx="6392146" cy="4451402"/>
          </a:xfrm>
        </p:spPr>
        <p:txBody>
          <a:bodyPr>
            <a:normAutofit/>
          </a:bodyPr>
          <a:lstStyle/>
          <a:p>
            <a:endParaRPr lang="en-CN" dirty="0"/>
          </a:p>
          <a:p>
            <a:r>
              <a:rPr lang="en-CN" dirty="0"/>
              <a:t>Magnetically Shielded Room</a:t>
            </a:r>
          </a:p>
          <a:p>
            <a:pPr lvl="1"/>
            <a:r>
              <a:rPr lang="en-GB" dirty="0"/>
              <a:t>e</a:t>
            </a:r>
            <a:r>
              <a:rPr lang="en-CN" dirty="0"/>
              <a:t>arth: 25~65 x 10</a:t>
            </a:r>
            <a:r>
              <a:rPr lang="en-CN" baseline="30000" dirty="0"/>
              <a:t>-6</a:t>
            </a:r>
            <a:r>
              <a:rPr lang="en-CN" dirty="0"/>
              <a:t> T; brain: 10</a:t>
            </a:r>
            <a:r>
              <a:rPr lang="en-CN" baseline="30000" dirty="0"/>
              <a:t>-15</a:t>
            </a:r>
            <a:r>
              <a:rPr lang="en-CN" dirty="0"/>
              <a:t> T</a:t>
            </a:r>
          </a:p>
          <a:p>
            <a:r>
              <a:rPr lang="en-CN" dirty="0"/>
              <a:t>SQUIDs: </a:t>
            </a:r>
            <a:r>
              <a:rPr lang="en-CN" b="1" dirty="0"/>
              <a:t>S</a:t>
            </a:r>
            <a:r>
              <a:rPr lang="en-CN" dirty="0"/>
              <a:t>uperconducting </a:t>
            </a:r>
            <a:r>
              <a:rPr lang="en-CN" b="1" dirty="0"/>
              <a:t>Q</a:t>
            </a:r>
            <a:r>
              <a:rPr lang="en-GB" b="1" dirty="0"/>
              <a:t>U</a:t>
            </a:r>
            <a:r>
              <a:rPr lang="en-CN" dirty="0"/>
              <a:t>antum </a:t>
            </a:r>
            <a:r>
              <a:rPr lang="en-CN" b="1" dirty="0"/>
              <a:t>I</a:t>
            </a:r>
            <a:r>
              <a:rPr lang="en-CN" dirty="0"/>
              <a:t>nterference </a:t>
            </a:r>
            <a:r>
              <a:rPr lang="en-CN" b="1" dirty="0"/>
              <a:t>D</a:t>
            </a:r>
            <a:r>
              <a:rPr lang="en-CN" dirty="0"/>
              <a:t>evice</a:t>
            </a:r>
          </a:p>
          <a:p>
            <a:pPr lvl="1"/>
            <a:r>
              <a:rPr lang="en-CN" dirty="0"/>
              <a:t>superconducting: 0 resistance </a:t>
            </a:r>
            <a:r>
              <a:rPr lang="en-CN" dirty="0">
                <a:sym typeface="Wingdings" pitchFamily="2" charset="2"/>
              </a:rPr>
              <a:t> infinite conductivity</a:t>
            </a:r>
          </a:p>
          <a:p>
            <a:pPr lvl="1"/>
            <a:r>
              <a:rPr lang="en-CN" dirty="0">
                <a:sym typeface="Wingdings" pitchFamily="2" charset="2"/>
              </a:rPr>
              <a:t>below 4 K (-269.15 </a:t>
            </a:r>
            <a:r>
              <a:rPr lang="en-GB" dirty="0">
                <a:sym typeface="Wingdings" pitchFamily="2" charset="2"/>
              </a:rPr>
              <a:t>°C</a:t>
            </a:r>
            <a:r>
              <a:rPr lang="en-CN" dirty="0">
                <a:sym typeface="Wingdings" pitchFamily="2" charset="2"/>
              </a:rPr>
              <a:t>), using liquid helium</a:t>
            </a:r>
            <a:endParaRPr lang="en-CN" dirty="0"/>
          </a:p>
          <a:p>
            <a:r>
              <a:rPr lang="en-CN" dirty="0"/>
              <a:t>Don’t move!</a:t>
            </a:r>
          </a:p>
          <a:p>
            <a:pPr lvl="1"/>
            <a:r>
              <a:rPr lang="en-CN" dirty="0"/>
              <a:t>3D-printed headcast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737180-C37D-304D-B725-D69B063749E0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8A3AC6-3062-FE4E-B555-570BC92D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C205D-F21A-5848-AFE0-FE874BBB0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2CB08127-235F-5A40-AA7D-370200566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2"/>
          <a:stretch/>
        </p:blipFill>
        <p:spPr bwMode="auto">
          <a:xfrm>
            <a:off x="838200" y="1855280"/>
            <a:ext cx="4120281" cy="41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A4823D8-8DC2-7D4D-ACFE-1E7F1F92B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7"/>
          <a:stretch/>
        </p:blipFill>
        <p:spPr bwMode="auto">
          <a:xfrm>
            <a:off x="1365216" y="2316841"/>
            <a:ext cx="2982960" cy="323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4B6707-8DA6-FE49-9B43-F2DABDD9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876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A857-7933-594C-B2DE-08EA72F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How do we record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51FE-AF11-1D4C-A09F-EC66788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145"/>
            <a:ext cx="10515600" cy="4351338"/>
          </a:xfrm>
        </p:spPr>
        <p:txBody>
          <a:bodyPr/>
          <a:lstStyle/>
          <a:p>
            <a:endParaRPr lang="en-CN" dirty="0"/>
          </a:p>
          <a:p>
            <a:endParaRPr lang="en-C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737180-C37D-304D-B725-D69B063749E0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8A3AC6-3062-FE4E-B555-570BC92D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C205D-F21A-5848-AFE0-FE874BBB0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FCEB2B1-4DBD-9F4C-AAEB-B6024FF8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60"/>
          <a:stretch/>
        </p:blipFill>
        <p:spPr>
          <a:xfrm>
            <a:off x="958271" y="1617262"/>
            <a:ext cx="2659737" cy="359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108B1-28C5-454C-A444-6ACCA17FD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74" t="33454" b="35857"/>
          <a:stretch/>
        </p:blipFill>
        <p:spPr>
          <a:xfrm>
            <a:off x="905020" y="5211362"/>
            <a:ext cx="3740392" cy="130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906A5-8904-E746-BAE5-095914EAB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354" y="2427480"/>
            <a:ext cx="6870789" cy="30298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5A77-9B2C-F142-B456-1DBD3649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811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A857-7933-594C-B2DE-08EA72F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How do we record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51FE-AF11-1D4C-A09F-EC66788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145"/>
            <a:ext cx="10515600" cy="4351338"/>
          </a:xfrm>
        </p:spPr>
        <p:txBody>
          <a:bodyPr/>
          <a:lstStyle/>
          <a:p>
            <a:endParaRPr lang="en-CN" dirty="0"/>
          </a:p>
          <a:p>
            <a:endParaRPr lang="en-C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737180-C37D-304D-B725-D69B063749E0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8A3AC6-3062-FE4E-B555-570BC92D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C205D-F21A-5848-AFE0-FE874BBB0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FCEB2B1-4DBD-9F4C-AAEB-B6024FF8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60"/>
          <a:stretch/>
        </p:blipFill>
        <p:spPr>
          <a:xfrm>
            <a:off x="958271" y="1617262"/>
            <a:ext cx="2659737" cy="3594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AB2219-8082-4543-9D5E-C06127764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54" r="33969"/>
          <a:stretch/>
        </p:blipFill>
        <p:spPr>
          <a:xfrm>
            <a:off x="5143389" y="1617262"/>
            <a:ext cx="1905221" cy="3594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710B57-4CA0-7141-B79A-BF36D86D6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68"/>
          <a:stretch/>
        </p:blipFill>
        <p:spPr>
          <a:xfrm>
            <a:off x="8575186" y="1617262"/>
            <a:ext cx="2280637" cy="3594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86BE93-F279-A943-9DDE-009B044AE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10" t="5713" b="67048"/>
          <a:stretch/>
        </p:blipFill>
        <p:spPr>
          <a:xfrm>
            <a:off x="4262952" y="5284519"/>
            <a:ext cx="3754581" cy="1155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3A5508-A735-4945-AF15-A34B17D70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52" t="68750"/>
          <a:stretch/>
        </p:blipFill>
        <p:spPr>
          <a:xfrm>
            <a:off x="7979605" y="5187553"/>
            <a:ext cx="3505200" cy="1325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108B1-28C5-454C-A444-6ACCA17FD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74" t="33454" b="35857"/>
          <a:stretch/>
        </p:blipFill>
        <p:spPr>
          <a:xfrm>
            <a:off x="905020" y="5211362"/>
            <a:ext cx="3740392" cy="13017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8BF44-2468-D748-AFDE-D6879894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21121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A857-7933-594C-B2DE-08EA72F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How do we record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51FE-AF11-1D4C-A09F-EC66788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083" y="1707391"/>
            <a:ext cx="6392146" cy="445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N" dirty="0"/>
          </a:p>
          <a:p>
            <a:r>
              <a:rPr lang="en-CN" dirty="0"/>
              <a:t>OPM (</a:t>
            </a:r>
            <a:r>
              <a:rPr lang="en-GB" dirty="0"/>
              <a:t>O</a:t>
            </a:r>
            <a:r>
              <a:rPr lang="en-CN" dirty="0"/>
              <a:t>ptically pumped magnetometers)</a:t>
            </a:r>
          </a:p>
          <a:p>
            <a:pPr lvl="1"/>
            <a:r>
              <a:rPr lang="en-GB" dirty="0"/>
              <a:t>P</a:t>
            </a:r>
            <a:r>
              <a:rPr lang="en-CN" dirty="0"/>
              <a:t>ortable</a:t>
            </a:r>
          </a:p>
          <a:p>
            <a:pPr lvl="1"/>
            <a:r>
              <a:rPr lang="en-GB" dirty="0"/>
              <a:t>S</a:t>
            </a:r>
            <a:r>
              <a:rPr lang="en-CN" dirty="0"/>
              <a:t>horter distance </a:t>
            </a:r>
            <a:r>
              <a:rPr lang="en-CN" dirty="0">
                <a:sym typeface="Wingdings" pitchFamily="2" charset="2"/>
              </a:rPr>
              <a:t> higher SNR</a:t>
            </a:r>
            <a:endParaRPr lang="en-CN" dirty="0"/>
          </a:p>
          <a:p>
            <a:endParaRPr lang="en-CN" dirty="0"/>
          </a:p>
          <a:p>
            <a:pPr lvl="1"/>
            <a:endParaRPr lang="en-C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737180-C37D-304D-B725-D69B063749E0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8A3AC6-3062-FE4E-B555-570BC92D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C205D-F21A-5848-AFE0-FE874BBB0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E6BC63D-DD0F-644E-A37C-405D43F0E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1" y="1611526"/>
            <a:ext cx="2376360" cy="2796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F5317-3DD3-C04B-8623-F94F1402A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967" y="3237293"/>
            <a:ext cx="2376360" cy="3090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4BE120-DEF5-4646-A892-D9A0C67F98D5}"/>
              </a:ext>
            </a:extLst>
          </p:cNvPr>
          <p:cNvSpPr txBox="1"/>
          <p:nvPr/>
        </p:nvSpPr>
        <p:spPr>
          <a:xfrm>
            <a:off x="279851" y="4408394"/>
            <a:ext cx="1578077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OPM (2018)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628C2-1F05-A841-A396-2BF8CD75A22D}"/>
              </a:ext>
            </a:extLst>
          </p:cNvPr>
          <p:cNvSpPr txBox="1"/>
          <p:nvPr/>
        </p:nvSpPr>
        <p:spPr>
          <a:xfrm>
            <a:off x="2739967" y="6344405"/>
            <a:ext cx="1578077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WCHN (2021)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E23C1-FB0A-D845-B556-EEC81B6A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91441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88A-BB26-0D45-981A-AB618A9E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A9DE-B920-BB40-8701-9FF2374B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Where do MEG signals come from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How do we record them</a:t>
            </a:r>
          </a:p>
          <a:p>
            <a:r>
              <a:rPr lang="en-CN" b="1" dirty="0"/>
              <a:t>What do they mean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EEG versus MEG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D0A6F-A29F-FA49-9CF6-D344354FA9F1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3FA02C-44DB-F042-AEFF-7839383D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5F5AA3-E4BE-BA44-A69A-3058FB0F3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3F1B7-37A6-3D45-8E01-76A39830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539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4E1F-E7F1-014E-A079-D31D3E9D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What do they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6408-9653-B84C-A06C-B969114E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</a:t>
            </a:r>
            <a:r>
              <a:rPr lang="en-CN" dirty="0"/>
              <a:t>emporal * spatial * spectral</a:t>
            </a:r>
          </a:p>
          <a:p>
            <a:pPr lvl="1"/>
            <a:r>
              <a:rPr lang="en-GB" dirty="0"/>
              <a:t>C</a:t>
            </a:r>
            <a:r>
              <a:rPr lang="en-CN" dirty="0"/>
              <a:t>areful! </a:t>
            </a:r>
            <a:r>
              <a:rPr lang="en-GB" dirty="0"/>
              <a:t>D</a:t>
            </a:r>
            <a:r>
              <a:rPr lang="en-CN" dirty="0"/>
              <a:t>omain reduction can deceive (Zich, 2020, TiCS)</a:t>
            </a:r>
          </a:p>
          <a:p>
            <a:r>
              <a:rPr lang="en-CN" dirty="0"/>
              <a:t>Epoch</a:t>
            </a:r>
          </a:p>
          <a:p>
            <a:pPr lvl="1"/>
            <a:r>
              <a:rPr lang="en-GB" dirty="0"/>
              <a:t>T</a:t>
            </a:r>
            <a:r>
              <a:rPr lang="en-CN" dirty="0"/>
              <a:t>rial average (ERF)</a:t>
            </a:r>
          </a:p>
          <a:p>
            <a:pPr lvl="1"/>
            <a:r>
              <a:rPr lang="en-CN" dirty="0"/>
              <a:t>Time-frequency analysis</a:t>
            </a:r>
          </a:p>
          <a:p>
            <a:r>
              <a:rPr lang="en-CN" dirty="0"/>
              <a:t>Source localization</a:t>
            </a:r>
          </a:p>
          <a:p>
            <a:pPr lvl="1"/>
            <a:r>
              <a:rPr lang="en-GB" dirty="0"/>
              <a:t>O</a:t>
            </a:r>
            <a:r>
              <a:rPr lang="en-CN" dirty="0"/>
              <a:t>rientation</a:t>
            </a:r>
          </a:p>
          <a:p>
            <a:pPr lvl="1"/>
            <a:r>
              <a:rPr lang="en-GB" dirty="0"/>
              <a:t>E</a:t>
            </a:r>
            <a:r>
              <a:rPr lang="en-CN" dirty="0"/>
              <a:t>xtent</a:t>
            </a:r>
          </a:p>
          <a:p>
            <a:pPr lvl="1"/>
            <a:r>
              <a:rPr lang="en-GB" dirty="0"/>
              <a:t>D</a:t>
            </a:r>
            <a:r>
              <a:rPr lang="en-CN" dirty="0"/>
              <a:t>epth</a:t>
            </a:r>
          </a:p>
          <a:p>
            <a:pPr lvl="0"/>
            <a:r>
              <a:rPr lang="en-CN" dirty="0"/>
              <a:t>Forward &amp; Inverse problem</a:t>
            </a:r>
          </a:p>
          <a:p>
            <a:endParaRPr lang="en-CN" dirty="0"/>
          </a:p>
          <a:p>
            <a:endParaRPr lang="en-C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98121-1682-7345-8040-7C1EB7B60075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3A120B-4744-744C-9F11-08B1AE3B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B861C-7258-6740-A768-688D5B00E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561F03-EF8E-914C-BF65-1DBF9935C016}"/>
              </a:ext>
            </a:extLst>
          </p:cNvPr>
          <p:cNvGrpSpPr/>
          <p:nvPr/>
        </p:nvGrpSpPr>
        <p:grpSpPr>
          <a:xfrm>
            <a:off x="5459646" y="2505306"/>
            <a:ext cx="5940454" cy="3772813"/>
            <a:chOff x="1428750" y="1428750"/>
            <a:chExt cx="6748465" cy="4535184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EBBBE93-8F5B-EF47-BFE1-CE91E8C26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3" b="15956"/>
            <a:stretch>
              <a:fillRect/>
            </a:stretch>
          </p:blipFill>
          <p:spPr bwMode="auto">
            <a:xfrm>
              <a:off x="1500188" y="2357438"/>
              <a:ext cx="1643062" cy="164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B79E565C-05FF-8C47-8EE5-6C6DCF74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9" b="14114"/>
            <a:stretch>
              <a:fillRect/>
            </a:stretch>
          </p:blipFill>
          <p:spPr bwMode="auto">
            <a:xfrm>
              <a:off x="5072063" y="2357438"/>
              <a:ext cx="1554162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D8763C1C-4E4B-364F-A5D6-501F2175B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4000500"/>
              <a:ext cx="2174875" cy="6429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84163" indent="-2841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1363" indent="-2841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</a:pPr>
              <a:r>
                <a:rPr lang="en-US" alt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Trebuchet MS" panose="020B0703020202090204" pitchFamily="34" charset="0"/>
                  <a:cs typeface="Arial" panose="020B0604020202020204" pitchFamily="34" charset="0"/>
                  <a:sym typeface="Trebuchet MS" panose="020B0703020202090204" pitchFamily="34" charset="0"/>
                </a:rPr>
                <a:t>Neuronal activity/</a:t>
              </a:r>
            </a:p>
            <a:p>
              <a:pPr eaLnBrk="1" hangingPunct="1">
                <a:buClr>
                  <a:schemeClr val="accent1"/>
                </a:buClr>
              </a:pPr>
              <a:r>
                <a:rPr lang="en-US" alt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Trebuchet MS" panose="020B0703020202090204" pitchFamily="34" charset="0"/>
                  <a:cs typeface="Arial" panose="020B0604020202020204" pitchFamily="34" charset="0"/>
                  <a:sym typeface="Trebuchet MS" panose="020B0703020202090204" pitchFamily="34" charset="0"/>
                </a:rPr>
                <a:t>Current density</a:t>
              </a:r>
            </a:p>
            <a:p>
              <a:pPr lvl="1" eaLnBrk="1" hangingPunct="1">
                <a:buClr>
                  <a:schemeClr val="accent1"/>
                </a:buClr>
                <a:buFont typeface="Wingdings" pitchFamily="2" charset="2"/>
                <a:buChar char=""/>
              </a:pPr>
              <a:endPara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  <a:sym typeface="Trebuchet MS" panose="020B0703020202090204" pitchFamily="34" charset="0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103B5AD9-C717-F940-A31F-9C73CE4E7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63" y="4071938"/>
              <a:ext cx="3071812" cy="44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</a:pPr>
              <a:r>
                <a:rPr lang="en-US" alt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Trebuchet MS" panose="020B0703020202090204" pitchFamily="34" charset="0"/>
                  <a:cs typeface="Arial" panose="020B0604020202020204" pitchFamily="34" charset="0"/>
                  <a:sym typeface="Trebuchet MS" panose="020B0703020202090204" pitchFamily="34" charset="0"/>
                </a:rPr>
                <a:t>EEG/MEG Sensor data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FFA05896-6B53-1F4A-9D90-E77C2F784AC8}"/>
                </a:ext>
              </a:extLst>
            </p:cNvPr>
            <p:cNvCxnSpPr/>
            <p:nvPr/>
          </p:nvCxnSpPr>
          <p:spPr>
            <a:xfrm rot="16200000" flipH="1">
              <a:off x="4833144" y="-154781"/>
              <a:ext cx="52387" cy="5076825"/>
            </a:xfrm>
            <a:prstGeom prst="curvedConnector3">
              <a:avLst>
                <a:gd name="adj1" fmla="val -945482"/>
              </a:avLst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 descr="Image result for eeg traces">
              <a:extLst>
                <a:ext uri="{FF2B5EF4-FFF2-40B4-BE49-F238E27FC236}">
                  <a16:creationId xmlns:a16="http://schemas.microsoft.com/office/drawing/2014/main" id="{6482BE94-D41F-D342-A295-D7EE301BB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8" r="56786"/>
            <a:stretch>
              <a:fillRect/>
            </a:stretch>
          </p:blipFill>
          <p:spPr bwMode="auto">
            <a:xfrm>
              <a:off x="6721475" y="2409825"/>
              <a:ext cx="1350963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1891540A-3250-1C4B-8AC8-3AB1B397B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841" y="1428750"/>
              <a:ext cx="2510374" cy="8620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84163" indent="-2841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1363" indent="-2841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en-US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Trebuchet MS" panose="020B0703020202090204" pitchFamily="34" charset="0"/>
                  <a:cs typeface="Arial" panose="020B0604020202020204" pitchFamily="34" charset="0"/>
                  <a:sym typeface="Trebuchet MS" panose="020B0703020202090204" pitchFamily="34" charset="0"/>
                </a:rPr>
                <a:t>Forward modelling:</a:t>
              </a:r>
            </a:p>
            <a:p>
              <a:pPr algn="r" eaLnBrk="1" hangingPunct="1">
                <a:lnSpc>
                  <a:spcPct val="150000"/>
                </a:lnSpc>
                <a:buClr>
                  <a:schemeClr val="accent1"/>
                </a:buClr>
              </a:pPr>
              <a:r>
                <a:rPr lang="en-US" alt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Trebuchet MS" panose="020B0703020202090204" pitchFamily="34" charset="0"/>
                  <a:cs typeface="Arial" panose="020B0604020202020204" pitchFamily="34" charset="0"/>
                  <a:sym typeface="Trebuchet MS" panose="020B0703020202090204" pitchFamily="34" charset="0"/>
                </a:rPr>
                <a:t>easy!</a:t>
              </a:r>
            </a:p>
            <a:p>
              <a:pPr lvl="1" algn="r" eaLnBrk="1" hangingPunct="1">
                <a:lnSpc>
                  <a:spcPct val="150000"/>
                </a:lnSpc>
                <a:buClr>
                  <a:schemeClr val="accent1"/>
                </a:buClr>
                <a:buFont typeface="Wingdings" pitchFamily="2" charset="2"/>
                <a:buChar char=""/>
              </a:pPr>
              <a:endPara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  <a:sym typeface="Trebuchet MS" panose="020B0703020202090204" pitchFamily="34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C0526FF4-0C90-834C-BA50-98F03E7F158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15866" y="2211760"/>
              <a:ext cx="52387" cy="5075238"/>
            </a:xfrm>
            <a:prstGeom prst="curvedConnector3">
              <a:avLst>
                <a:gd name="adj1" fmla="val 654564"/>
              </a:avLst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5" descr="Image result for shadow hand puppets">
              <a:extLst>
                <a:ext uri="{FF2B5EF4-FFF2-40B4-BE49-F238E27FC236}">
                  <a16:creationId xmlns:a16="http://schemas.microsoft.com/office/drawing/2014/main" id="{B49F4E36-1891-E34E-8597-6BA6EB16C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652" y="4982859"/>
              <a:ext cx="1220788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33538-F9EB-464B-B6B9-768C892A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0121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88A-BB26-0D45-981A-AB618A9E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A9DE-B920-BB40-8701-9FF2374B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Where do MEG signals come from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How do we record them</a:t>
            </a:r>
          </a:p>
          <a:p>
            <a:r>
              <a:rPr lang="en-CN" dirty="0">
                <a:solidFill>
                  <a:schemeClr val="bg1">
                    <a:lumMod val="50000"/>
                  </a:schemeClr>
                </a:solidFill>
              </a:rPr>
              <a:t>What do they mean</a:t>
            </a:r>
          </a:p>
          <a:p>
            <a:r>
              <a:rPr lang="en-CN" b="1" dirty="0"/>
              <a:t>EEG versus MEG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D0A6F-A29F-FA49-9CF6-D344354FA9F1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3FA02C-44DB-F042-AEFF-7839383D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5F5AA3-E4BE-BA44-A69A-3058FB0F3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780D3-16B9-8242-87E4-6B9E818F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352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C85E-868F-0442-BD63-951027FE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CN" dirty="0"/>
              <a:t>EEG versus MEG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EB7FED-6977-9F40-9E01-E8C72802BE91}"/>
              </a:ext>
            </a:extLst>
          </p:cNvPr>
          <p:cNvGrpSpPr/>
          <p:nvPr/>
        </p:nvGrpSpPr>
        <p:grpSpPr>
          <a:xfrm>
            <a:off x="-353291" y="-31288"/>
            <a:ext cx="12681744" cy="658610"/>
            <a:chOff x="-353291" y="-31288"/>
            <a:chExt cx="12681744" cy="65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C93831-8574-AC48-B8B8-5CFE1DDC0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73" y="-27709"/>
              <a:ext cx="12106780" cy="6550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46A6E0-88F7-6E41-AA21-247977086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988" b="-546"/>
            <a:stretch/>
          </p:blipFill>
          <p:spPr>
            <a:xfrm>
              <a:off x="-353291" y="-31288"/>
              <a:ext cx="3754581" cy="658610"/>
            </a:xfrm>
            <a:prstGeom prst="rect">
              <a:avLst/>
            </a:prstGeom>
          </p:spPr>
        </p:pic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6EAC6DC-14B1-6142-BBDB-B33DB77305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4861" y="1855280"/>
          <a:ext cx="9023493" cy="41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831">
                  <a:extLst>
                    <a:ext uri="{9D8B030D-6E8A-4147-A177-3AD203B41FA5}">
                      <a16:colId xmlns:a16="http://schemas.microsoft.com/office/drawing/2014/main" val="2916210463"/>
                    </a:ext>
                  </a:extLst>
                </a:gridCol>
                <a:gridCol w="3007831">
                  <a:extLst>
                    <a:ext uri="{9D8B030D-6E8A-4147-A177-3AD203B41FA5}">
                      <a16:colId xmlns:a16="http://schemas.microsoft.com/office/drawing/2014/main" val="1632541680"/>
                    </a:ext>
                  </a:extLst>
                </a:gridCol>
                <a:gridCol w="3007831">
                  <a:extLst>
                    <a:ext uri="{9D8B030D-6E8A-4147-A177-3AD203B41FA5}">
                      <a16:colId xmlns:a16="http://schemas.microsoft.com/office/drawing/2014/main" val="4073272334"/>
                    </a:ext>
                  </a:extLst>
                </a:gridCol>
              </a:tblGrid>
              <a:tr h="464880">
                <a:tc>
                  <a:txBody>
                    <a:bodyPr/>
                    <a:lstStyle/>
                    <a:p>
                      <a:pPr algn="ctr"/>
                      <a:endParaRPr lang="en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EEG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MEG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2019898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</a:t>
                      </a:r>
                      <a:r>
                        <a:rPr lang="en-CN" sz="2000" dirty="0"/>
                        <a:t>emporal resolusion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574603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</a:t>
                      </a:r>
                      <a:r>
                        <a:rPr lang="en-CN" sz="2000" dirty="0"/>
                        <a:t>patial resolusion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good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1034318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</a:t>
                      </a:r>
                      <a:r>
                        <a:rPr lang="en-CN" sz="2000" dirty="0"/>
                        <a:t>ource of signals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Deep and </a:t>
                      </a:r>
                      <a:r>
                        <a:rPr lang="en-CN" sz="2000" dirty="0"/>
                        <a:t>shallow dipoles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mainly</a:t>
                      </a:r>
                      <a:r>
                        <a:rPr lang="en-CN" sz="2000" dirty="0"/>
                        <a:t> shallow dipoles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945500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endParaRPr lang="en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</a:t>
                      </a:r>
                      <a:r>
                        <a:rPr lang="en-CN" sz="2000" dirty="0"/>
                        <a:t>yri and sulci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</a:t>
                      </a:r>
                      <a:r>
                        <a:rPr lang="en-CN" sz="2000" dirty="0"/>
                        <a:t>ainly sulci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21012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Q</a:t>
                      </a:r>
                      <a:r>
                        <a:rPr lang="en-CN" sz="2000" dirty="0"/>
                        <a:t>uality of signals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</a:t>
                      </a:r>
                      <a:r>
                        <a:rPr lang="en-CN" sz="2000" dirty="0"/>
                        <a:t>ffected by skull, meninges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U</a:t>
                      </a:r>
                      <a:r>
                        <a:rPr lang="en-CN" sz="2000" dirty="0"/>
                        <a:t>naffected by skull, meninges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943080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SNR*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4907"/>
                  </a:ext>
                </a:extLst>
              </a:tr>
              <a:tr h="464880">
                <a:tc>
                  <a:txBody>
                    <a:bodyPr/>
                    <a:lstStyle/>
                    <a:p>
                      <a:pPr algn="ctr"/>
                      <a:r>
                        <a:rPr lang="en-CN" sz="2000" dirty="0"/>
                        <a:t>feasibility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</a:t>
                      </a:r>
                      <a:r>
                        <a:rPr lang="en-CN" sz="2000" dirty="0"/>
                        <a:t>heap, widely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</a:t>
                      </a:r>
                      <a:r>
                        <a:rPr lang="en-CN" sz="2000" dirty="0"/>
                        <a:t>xpensive, limited availability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8338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52FC72A-E9DF-4648-94AB-9C542B8337CB}"/>
              </a:ext>
            </a:extLst>
          </p:cNvPr>
          <p:cNvSpPr txBox="1"/>
          <p:nvPr/>
        </p:nvSpPr>
        <p:spPr>
          <a:xfrm>
            <a:off x="1544861" y="6046640"/>
            <a:ext cx="902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* EEG needs 3 times of data to get the same results with MEG (Florian Destoky et al., 2018, Neuroimage)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46534-0C17-184C-8993-20381202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7411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51AE-356A-4A41-84CA-DC4B764F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9" y="497613"/>
            <a:ext cx="10515600" cy="1325563"/>
          </a:xfrm>
        </p:spPr>
        <p:txBody>
          <a:bodyPr/>
          <a:lstStyle/>
          <a:p>
            <a:r>
              <a:rPr lang="en-US" b="1" dirty="0"/>
              <a:t>Introduction to EEG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CEF3-9A0F-F844-8008-6C5ACBC4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679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EEG (Electroencephalogram): </a:t>
            </a:r>
            <a:r>
              <a:rPr lang="en-US" dirty="0"/>
              <a:t>a way to measure electrical activity in the brain (cortex)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Characteristics: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Direct  and non-invasive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Excellent temporal resolution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Can be mobile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Combined with other imaging techniques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Commonly used to detect seizure and epileptic activity</a:t>
            </a:r>
            <a:r>
              <a:rPr lang="en-US" b="1" dirty="0"/>
              <a:t> </a:t>
            </a:r>
          </a:p>
        </p:txBody>
      </p:sp>
      <p:pic>
        <p:nvPicPr>
          <p:cNvPr id="4" name="Picture 1" descr="page41image60906608">
            <a:extLst>
              <a:ext uri="{FF2B5EF4-FFF2-40B4-BE49-F238E27FC236}">
                <a16:creationId xmlns:a16="http://schemas.microsoft.com/office/drawing/2014/main" id="{3348B260-5E41-C143-8C15-AF6AC97E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713117" cy="34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DBAA9C4-C5CF-EC43-871A-148898B141A5}"/>
              </a:ext>
            </a:extLst>
          </p:cNvPr>
          <p:cNvSpPr txBox="1">
            <a:spLocks/>
          </p:cNvSpPr>
          <p:nvPr/>
        </p:nvSpPr>
        <p:spPr bwMode="auto">
          <a:xfrm>
            <a:off x="9175545" y="5588919"/>
            <a:ext cx="2784632" cy="5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GB" sz="1600" i="1" dirty="0"/>
              <a:t>Adapted from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GB" sz="1600" i="1" dirty="0"/>
              <a:t>Mehta &amp; Parasuraman, 2013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DA4B1-1601-444F-BA04-9E292A08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3" y="-25119"/>
            <a:ext cx="12106780" cy="655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7CEBC-AFD5-F840-AE89-7C5B9E4E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EAB6-F708-954A-858E-69FC7A29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6571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DDB5E-B7CC-2C4E-99DB-1DF4B27B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0" y="470141"/>
            <a:ext cx="8999900" cy="1368000"/>
          </a:xfrm>
        </p:spPr>
        <p:txBody>
          <a:bodyPr/>
          <a:lstStyle/>
          <a:p>
            <a:r>
              <a:rPr lang="en-GB" b="1" noProof="0" dirty="0"/>
              <a:t>Basis of EEG signals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AE0C88-71BB-3649-920F-2B0EEA82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31" y="1663239"/>
            <a:ext cx="4525937" cy="4192447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5099CF-3AF8-1146-88DF-46B07BC07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79524"/>
            <a:ext cx="6334098" cy="4508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noProof="0" dirty="0"/>
              <a:t>Types of Voltage:</a:t>
            </a:r>
          </a:p>
          <a:p>
            <a:r>
              <a:rPr lang="en-GB" b="1" noProof="0" dirty="0"/>
              <a:t>Action potential</a:t>
            </a:r>
            <a:r>
              <a:rPr lang="en-GB" noProof="0" dirty="0"/>
              <a:t>: discrete voltage spikes that travel from the beginning of the axon at the cell body to the axon terminals, where neurotransmitter are released.</a:t>
            </a:r>
          </a:p>
          <a:p>
            <a:endParaRPr lang="en-GB" noProof="0" dirty="0"/>
          </a:p>
          <a:p>
            <a:r>
              <a:rPr lang="en-GB" b="1" noProof="0" dirty="0"/>
              <a:t>Postsynaptic potentials (PSP)</a:t>
            </a:r>
            <a:r>
              <a:rPr lang="en-GB" noProof="0" dirty="0"/>
              <a:t>: voltages that arise when the neurotransmitters bind to receptors on the membrane of the postsynaptic cell. 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>
                <a:solidFill>
                  <a:srgbClr val="FF0000"/>
                </a:solidFill>
              </a:rPr>
              <a:t>EEG reflects summed post synaptic activity of large cell ensembles.</a:t>
            </a:r>
          </a:p>
          <a:p>
            <a:endParaRPr lang="en-GB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88A507-20F4-3843-AF89-71D0C051AAD8}"/>
              </a:ext>
            </a:extLst>
          </p:cNvPr>
          <p:cNvSpPr txBox="1"/>
          <p:nvPr/>
        </p:nvSpPr>
        <p:spPr>
          <a:xfrm>
            <a:off x="10724084" y="2531058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(EPSP)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68DD08-EA53-7B42-96BF-C7BA70CA6CD3}"/>
              </a:ext>
            </a:extLst>
          </p:cNvPr>
          <p:cNvSpPr txBox="1"/>
          <p:nvPr/>
        </p:nvSpPr>
        <p:spPr>
          <a:xfrm>
            <a:off x="10093756" y="4958485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(IPSP)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7118E8-5EF8-5A49-8E16-125F22788642}"/>
              </a:ext>
            </a:extLst>
          </p:cNvPr>
          <p:cNvSpPr/>
          <p:nvPr/>
        </p:nvSpPr>
        <p:spPr>
          <a:xfrm>
            <a:off x="7419786" y="5866871"/>
            <a:ext cx="4525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https://mathsgee.com/learn/mod/page/view.php?id=10385</a:t>
            </a:r>
            <a:endParaRPr lang="en-GB" sz="1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CF551-9FE4-7F4A-B32C-031FB7330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742B3-871D-9545-BD56-DA3DAF9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5099CF-3AF8-1146-88DF-46B07BC07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50924"/>
            <a:ext cx="6428989" cy="4473969"/>
          </a:xfrm>
        </p:spPr>
        <p:txBody>
          <a:bodyPr/>
          <a:lstStyle/>
          <a:p>
            <a:r>
              <a:rPr lang="en-GB" b="1" noProof="0" dirty="0"/>
              <a:t>Dipole</a:t>
            </a:r>
            <a:r>
              <a:rPr lang="en-GB" noProof="0" dirty="0"/>
              <a:t>: a region of positive charge separated from a region of negative charge by some distance. </a:t>
            </a:r>
          </a:p>
          <a:p>
            <a:endParaRPr lang="en-GB" noProof="0" dirty="0"/>
          </a:p>
          <a:p>
            <a:r>
              <a:rPr lang="en-GB" noProof="0" dirty="0"/>
              <a:t>The region of positive charge is referred to as a </a:t>
            </a:r>
            <a:r>
              <a:rPr lang="en-GB" b="1" noProof="0" dirty="0">
                <a:solidFill>
                  <a:srgbClr val="FF0000"/>
                </a:solidFill>
              </a:rPr>
              <a:t>source</a:t>
            </a:r>
            <a:r>
              <a:rPr lang="en-GB" noProof="0" dirty="0"/>
              <a:t>, while the region of negative charge is referred to as a </a:t>
            </a:r>
            <a:r>
              <a:rPr lang="en-GB" b="1" noProof="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sink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r>
              <a:rPr lang="en-GB" noProof="0" dirty="0"/>
              <a:t>Electrodes detect the sum of positive and negative charges in their proximity.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3CA5330-28EA-8240-99C3-5D5D3644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27"/>
          <a:stretch/>
        </p:blipFill>
        <p:spPr>
          <a:xfrm>
            <a:off x="7797530" y="1570004"/>
            <a:ext cx="3213061" cy="27173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E3C765-5BCB-8846-B5E4-5867D3E6B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44"/>
          <a:stretch/>
        </p:blipFill>
        <p:spPr>
          <a:xfrm>
            <a:off x="7797529" y="4327145"/>
            <a:ext cx="3213061" cy="194447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760496E-6AB7-D14B-8F1E-32579EC8E6BE}"/>
              </a:ext>
            </a:extLst>
          </p:cNvPr>
          <p:cNvSpPr txBox="1">
            <a:spLocks/>
          </p:cNvSpPr>
          <p:nvPr/>
        </p:nvSpPr>
        <p:spPr bwMode="auto">
          <a:xfrm>
            <a:off x="9657964" y="3216004"/>
            <a:ext cx="3136574" cy="120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Radial </a:t>
            </a:r>
            <a:r>
              <a:rPr lang="de-DE" dirty="0" err="1"/>
              <a:t>dipole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D6DECDA-4D65-D147-8838-059DEFACA6C5}"/>
              </a:ext>
            </a:extLst>
          </p:cNvPr>
          <p:cNvSpPr txBox="1">
            <a:spLocks/>
          </p:cNvSpPr>
          <p:nvPr/>
        </p:nvSpPr>
        <p:spPr bwMode="auto">
          <a:xfrm>
            <a:off x="9672894" y="6141921"/>
            <a:ext cx="3136574" cy="120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Tangential </a:t>
            </a:r>
            <a:r>
              <a:rPr lang="de-DE" dirty="0" err="1"/>
              <a:t>dipole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6BFE4E2-23A6-CF4B-A921-0C32FD60B194}"/>
              </a:ext>
            </a:extLst>
          </p:cNvPr>
          <p:cNvSpPr txBox="1">
            <a:spLocks/>
          </p:cNvSpPr>
          <p:nvPr/>
        </p:nvSpPr>
        <p:spPr bwMode="auto">
          <a:xfrm>
            <a:off x="8130733" y="6520381"/>
            <a:ext cx="2784632" cy="2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/>
              <a:t>Jackson &amp; Bolger, 2014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0FF5AF6-5440-8C40-A689-8233BE13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0" y="470141"/>
            <a:ext cx="8999900" cy="1368000"/>
          </a:xfrm>
        </p:spPr>
        <p:txBody>
          <a:bodyPr/>
          <a:lstStyle/>
          <a:p>
            <a:r>
              <a:rPr lang="en-GB" b="1" noProof="0" dirty="0"/>
              <a:t>Basis of EEG signals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EEFD20-08F4-5646-8932-5770C6EA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61B4F-E464-4E4A-9F73-9E30C5EE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5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5099CF-3AF8-1146-88DF-46B07BC07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50924"/>
            <a:ext cx="11277034" cy="4473969"/>
          </a:xfrm>
        </p:spPr>
        <p:txBody>
          <a:bodyPr/>
          <a:lstStyle/>
          <a:p>
            <a:r>
              <a:rPr lang="en-GB" noProof="0" dirty="0"/>
              <a:t>To produce a measurable (nonzero) signal, neurons must be both arranged in a </a:t>
            </a:r>
            <a:r>
              <a:rPr lang="en-GB" b="1" noProof="0" dirty="0"/>
              <a:t>parallel</a:t>
            </a:r>
            <a:r>
              <a:rPr lang="en-GB" noProof="0" dirty="0"/>
              <a:t> fashion, and </a:t>
            </a:r>
            <a:r>
              <a:rPr lang="en-GB" b="1" noProof="0" dirty="0"/>
              <a:t>synchronously</a:t>
            </a:r>
            <a:r>
              <a:rPr lang="en-GB" noProof="0" dirty="0"/>
              <a:t> active.</a:t>
            </a:r>
          </a:p>
          <a:p>
            <a:endParaRPr lang="en-GB" noProof="0" dirty="0"/>
          </a:p>
          <a:p>
            <a:r>
              <a:rPr lang="en-GB" noProof="0" dirty="0"/>
              <a:t>This is most likely to occur in cortical pyramidal cells, which are aligned perpendicular to the surface of the cortex. </a:t>
            </a:r>
          </a:p>
          <a:p>
            <a:endParaRPr lang="en-GB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AD58B0D-9E24-DA4F-B8AA-47BB4EF0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627"/>
          <a:stretch/>
        </p:blipFill>
        <p:spPr>
          <a:xfrm>
            <a:off x="304802" y="4352639"/>
            <a:ext cx="3588589" cy="17088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1407FAD-1410-FE4A-9F0A-ADD05D8E4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75"/>
          <a:stretch/>
        </p:blipFill>
        <p:spPr>
          <a:xfrm>
            <a:off x="8456759" y="3796869"/>
            <a:ext cx="3588589" cy="2693809"/>
          </a:xfrm>
          <a:prstGeom prst="rect">
            <a:avLst/>
          </a:prstGeom>
        </p:spPr>
      </p:pic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0825F4ED-B2E2-9945-B13E-F6B097697B08}"/>
              </a:ext>
            </a:extLst>
          </p:cNvPr>
          <p:cNvSpPr txBox="1">
            <a:spLocks/>
          </p:cNvSpPr>
          <p:nvPr/>
        </p:nvSpPr>
        <p:spPr bwMode="auto">
          <a:xfrm>
            <a:off x="9359900" y="6573024"/>
            <a:ext cx="2784632" cy="2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/>
              <a:t>Jackson &amp; Bolger, 2014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CFFF011-B213-CF43-91B6-DE3B1FE2E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01" b="43627"/>
          <a:stretch/>
        </p:blipFill>
        <p:spPr>
          <a:xfrm>
            <a:off x="4459856" y="4357988"/>
            <a:ext cx="3588589" cy="170887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CC93962-9AEE-5242-9A7E-797BB6EF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0" y="470141"/>
            <a:ext cx="8999900" cy="1368000"/>
          </a:xfrm>
        </p:spPr>
        <p:txBody>
          <a:bodyPr/>
          <a:lstStyle/>
          <a:p>
            <a:r>
              <a:rPr lang="en-GB" b="1" noProof="0" dirty="0"/>
              <a:t>Basis of EEG signals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9FEF12-E861-2448-8688-92532043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8698-96CE-7643-8839-19FA7DB4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6FADF3-FAD4-DA42-87AC-22D76D82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81" y="2267999"/>
            <a:ext cx="4233437" cy="4215461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2099690-E4F3-DA4D-AFDC-4C4E719B80A2}"/>
              </a:ext>
            </a:extLst>
          </p:cNvPr>
          <p:cNvSpPr txBox="1">
            <a:spLocks/>
          </p:cNvSpPr>
          <p:nvPr/>
        </p:nvSpPr>
        <p:spPr bwMode="auto">
          <a:xfrm>
            <a:off x="7859713" y="3906317"/>
            <a:ext cx="3972286" cy="234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Either an EPSP near the soma or an IPSP at the apical dendrites.</a:t>
            </a:r>
            <a:r>
              <a:rPr lang="de-DE" dirty="0"/>
              <a:t> 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5ACF7AE-5876-C34A-BA36-686B1B618158}"/>
              </a:ext>
            </a:extLst>
          </p:cNvPr>
          <p:cNvSpPr txBox="1">
            <a:spLocks/>
          </p:cNvSpPr>
          <p:nvPr/>
        </p:nvSpPr>
        <p:spPr bwMode="auto">
          <a:xfrm>
            <a:off x="360000" y="1650925"/>
            <a:ext cx="11070000" cy="199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Measured EEG cannot determine if activity is excitatory or inhibitory. 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47F25A9-DC73-234A-A109-64A91E7E9C8D}"/>
              </a:ext>
            </a:extLst>
          </p:cNvPr>
          <p:cNvSpPr txBox="1">
            <a:spLocks/>
          </p:cNvSpPr>
          <p:nvPr/>
        </p:nvSpPr>
        <p:spPr bwMode="auto">
          <a:xfrm>
            <a:off x="5029439" y="6483460"/>
            <a:ext cx="2784632" cy="2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/>
              <a:t>Jackson &amp; Bolger, 2014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5099CF-3AF8-1146-88DF-46B07BC07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3906317"/>
            <a:ext cx="4073781" cy="2528985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Either an IPSP (which produces an extracellular positivity) near the soma, or an EPSP (which produces an extracellular negativity) at the apical dendrites.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17F75C4-F071-8649-BB38-1D17E818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0" y="470141"/>
            <a:ext cx="8999900" cy="1368000"/>
          </a:xfrm>
        </p:spPr>
        <p:txBody>
          <a:bodyPr/>
          <a:lstStyle/>
          <a:p>
            <a:r>
              <a:rPr lang="en-GB" b="1" noProof="0" dirty="0"/>
              <a:t>Basis of EEG signals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3F7BE1-400D-BC49-9DFB-6FF1B645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7300BB-09A0-D24C-BB33-89219C36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DDB5E-B7CC-2C4E-99DB-1DF4B27B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2689"/>
            <a:ext cx="8999900" cy="1368000"/>
          </a:xfrm>
        </p:spPr>
        <p:txBody>
          <a:bodyPr/>
          <a:lstStyle/>
          <a:p>
            <a:r>
              <a:rPr lang="en-GB" b="1" noProof="0" dirty="0"/>
              <a:t>Spatial resolution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15099CF-3AF8-1146-88DF-46B07BC07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50925"/>
            <a:ext cx="10846556" cy="3600000"/>
          </a:xfrm>
        </p:spPr>
        <p:txBody>
          <a:bodyPr/>
          <a:lstStyle/>
          <a:p>
            <a:r>
              <a:rPr lang="en-GB" noProof="0" dirty="0"/>
              <a:t>The low spatial resolution is attributable to:</a:t>
            </a:r>
          </a:p>
          <a:p>
            <a:pPr marL="935038" indent="-231775"/>
            <a:r>
              <a:rPr lang="en-GB" noProof="0" dirty="0"/>
              <a:t>Limited number of sensors</a:t>
            </a:r>
          </a:p>
          <a:p>
            <a:pPr marL="935038" indent="-231775"/>
            <a:r>
              <a:rPr lang="en-GB" noProof="0" dirty="0"/>
              <a:t>Volume conduction </a:t>
            </a:r>
          </a:p>
          <a:p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B5F798-6790-8A41-A2F1-35A3F7EB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27" y="3346201"/>
            <a:ext cx="9695660" cy="3117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D3B28-14DA-7C45-8819-7360227E1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1CC8-9442-4145-83F2-63FC7D15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4264DDB9-1EE7-0744-B918-033AE80DE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627" y="985672"/>
            <a:ext cx="10515600" cy="787718"/>
          </a:xfrm>
        </p:spPr>
        <p:txBody>
          <a:bodyPr vert="horz" lIns="0" tIns="0" rIns="0" bIns="45720" rtlCol="0" anchor="t">
            <a:normAutofit/>
          </a:bodyPr>
          <a:lstStyle/>
          <a:p>
            <a:pPr eaLnBrk="1" hangingPunct="1"/>
            <a:r>
              <a:rPr lang="en-US" altLang="en-US" sz="3200" b="1" dirty="0">
                <a:ea typeface="Arial Bold" charset="0"/>
                <a:cs typeface="Arial" panose="020B0604020202020204" pitchFamily="34" charset="0"/>
                <a:sym typeface="Arial Bold" charset="0"/>
              </a:rPr>
              <a:t>Measuring an EEG-signal</a:t>
            </a:r>
            <a:endParaRPr lang="en-US" altLang="en-US" sz="3200" b="1" dirty="0">
              <a:ea typeface="Arial Bold" charset="0"/>
              <a:cs typeface="Arial" panose="020B0604020202020204" pitchFamily="34" charset="0"/>
            </a:endParaRPr>
          </a:p>
        </p:txBody>
      </p:sp>
      <p:sp>
        <p:nvSpPr>
          <p:cNvPr id="22531" name="Text Placeholder 1">
            <a:extLst>
              <a:ext uri="{FF2B5EF4-FFF2-40B4-BE49-F238E27FC236}">
                <a16:creationId xmlns:a16="http://schemas.microsoft.com/office/drawing/2014/main" id="{01B0DC54-5473-9949-AEC2-28168833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04" y="1388104"/>
            <a:ext cx="5962650" cy="2986101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fi-FI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10 – 20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system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: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standardised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placement</a:t>
            </a:r>
            <a:endParaRPr lang="fi-FI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EEG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system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electrodes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differential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amplifier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recording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PC and stimulus PC.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way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the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electrodes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are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connected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to the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amplifiers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are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referred</a:t>
            </a:r>
            <a:r>
              <a:rPr lang="fi-FI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to as a </a:t>
            </a:r>
            <a:r>
              <a:rPr lang="fi-FI" alt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montage</a:t>
            </a:r>
            <a:endParaRPr lang="fi-FI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4822" name="Kuva 6">
            <a:extLst>
              <a:ext uri="{FF2B5EF4-FFF2-40B4-BE49-F238E27FC236}">
                <a16:creationId xmlns:a16="http://schemas.microsoft.com/office/drawing/2014/main" id="{750E5865-7A1C-E443-8564-B0A85878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96" y="2560637"/>
            <a:ext cx="32115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1">
            <a:extLst>
              <a:ext uri="{FF2B5EF4-FFF2-40B4-BE49-F238E27FC236}">
                <a16:creationId xmlns:a16="http://schemas.microsoft.com/office/drawing/2014/main" id="{8F945C98-968B-524B-8AC4-4D7804B2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093" y="5838666"/>
            <a:ext cx="568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latin typeface="Arial" panose="020B0604020202020204" pitchFamily="34" charset="0"/>
                <a:ea typeface="Arial Bold" charset="0"/>
                <a:cs typeface="Arial" panose="020B0604020202020204" pitchFamily="34" charset="0"/>
              </a:rPr>
              <a:t>Ueda, Sakai and Yanagisawa, (2019)</a:t>
            </a:r>
            <a:endParaRPr lang="en-US" altLang="en-US" sz="1200" i="1" dirty="0">
              <a:latin typeface="Arial" panose="020B0604020202020204" pitchFamily="34" charset="0"/>
              <a:ea typeface="Arial Bold" charset="0"/>
              <a:cs typeface="Arial" panose="020B0604020202020204" pitchFamily="34" charset="0"/>
            </a:endParaRPr>
          </a:p>
        </p:txBody>
      </p:sp>
      <p:pic>
        <p:nvPicPr>
          <p:cNvPr id="34824" name="Kuva 8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835D3869-C9FC-D945-9301-7239699D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52" y="4488977"/>
            <a:ext cx="46085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">
            <a:extLst>
              <a:ext uri="{FF2B5EF4-FFF2-40B4-BE49-F238E27FC236}">
                <a16:creationId xmlns:a16="http://schemas.microsoft.com/office/drawing/2014/main" id="{4FE26927-C3C2-9C4F-8895-B9ACCB26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6550025"/>
            <a:ext cx="568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>
                <a:latin typeface="Arial" panose="020B0604020202020204" pitchFamily="34" charset="0"/>
                <a:ea typeface="Arial Bold" charset="0"/>
                <a:cs typeface="Arial" panose="020B0604020202020204" pitchFamily="34" charset="0"/>
              </a:rPr>
              <a:t>Modir (2017)</a:t>
            </a:r>
            <a:endParaRPr lang="en-US" altLang="en-US" sz="1200" i="1">
              <a:latin typeface="Arial" panose="020B0604020202020204" pitchFamily="34" charset="0"/>
              <a:ea typeface="Arial Bold" charset="0"/>
              <a:cs typeface="Arial" panose="020B0604020202020204" pitchFamily="34" charset="0"/>
            </a:endParaRPr>
          </a:p>
        </p:txBody>
      </p:sp>
      <p:sp>
        <p:nvSpPr>
          <p:cNvPr id="34826" name="TextBox 1">
            <a:extLst>
              <a:ext uri="{FF2B5EF4-FFF2-40B4-BE49-F238E27FC236}">
                <a16:creationId xmlns:a16="http://schemas.microsoft.com/office/drawing/2014/main" id="{5AD4C88C-9E76-E74B-AF3D-29677EEAF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0" y="2192336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dirty="0"/>
              <a:t>Nasion</a:t>
            </a:r>
            <a:r>
              <a:rPr lang="en-US" altLang="en-US" dirty="0"/>
              <a:t> </a:t>
            </a:r>
          </a:p>
        </p:txBody>
      </p:sp>
      <p:sp>
        <p:nvSpPr>
          <p:cNvPr id="34827" name="TextBox 2">
            <a:extLst>
              <a:ext uri="{FF2B5EF4-FFF2-40B4-BE49-F238E27FC236}">
                <a16:creationId xmlns:a16="http://schemas.microsoft.com/office/drawing/2014/main" id="{CC4D25AA-6855-6447-8177-2C336BF2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0" y="5506721"/>
            <a:ext cx="1443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dirty="0"/>
              <a:t>Inion</a:t>
            </a:r>
          </a:p>
        </p:txBody>
      </p:sp>
      <p:sp>
        <p:nvSpPr>
          <p:cNvPr id="34828" name="TextBox 4">
            <a:extLst>
              <a:ext uri="{FF2B5EF4-FFF2-40B4-BE49-F238E27FC236}">
                <a16:creationId xmlns:a16="http://schemas.microsoft.com/office/drawing/2014/main" id="{8AF8CC98-E333-9B40-BF13-4068EA97B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1209" y="3984614"/>
            <a:ext cx="80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dirty="0" err="1"/>
              <a:t>Auricullar</a:t>
            </a:r>
            <a:r>
              <a:rPr lang="en-US" altLang="en-US" sz="1000" dirty="0"/>
              <a:t> points</a:t>
            </a:r>
          </a:p>
        </p:txBody>
      </p:sp>
      <p:sp>
        <p:nvSpPr>
          <p:cNvPr id="34829" name="TextBox 5">
            <a:extLst>
              <a:ext uri="{FF2B5EF4-FFF2-40B4-BE49-F238E27FC236}">
                <a16:creationId xmlns:a16="http://schemas.microsoft.com/office/drawing/2014/main" id="{FDC10917-9D28-8B4D-8A23-715283B7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3984614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dirty="0" err="1"/>
              <a:t>Auricullar</a:t>
            </a:r>
            <a:r>
              <a:rPr lang="en-US" altLang="en-US" sz="1000" dirty="0"/>
              <a:t> points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354BA2-96F6-BD46-8446-56F56FA9A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25119"/>
            <a:ext cx="12192000" cy="6552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9940E3-E6CD-924B-89E9-83062B7F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901A-B82A-A447-B788-00A6B09C37E1}" type="slidenum">
              <a:rPr lang="en-CN" smtClean="0"/>
              <a:t>9</a:t>
            </a:fld>
            <a:endParaRPr lang="en-CN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5D2F5C515B449AE3240FA212D9B53" ma:contentTypeVersion="2" ma:contentTypeDescription="Create a new document." ma:contentTypeScope="" ma:versionID="24fc7ca788c42bf2d50708aa2726b5c0">
  <xsd:schema xmlns:xsd="http://www.w3.org/2001/XMLSchema" xmlns:xs="http://www.w3.org/2001/XMLSchema" xmlns:p="http://schemas.microsoft.com/office/2006/metadata/properties" xmlns:ns2="33e5a8c8-f8b4-4f00-86e9-cf5cdb5f7762" targetNamespace="http://schemas.microsoft.com/office/2006/metadata/properties" ma:root="true" ma:fieldsID="69127707710af14fb09ecba040652714" ns2:_="">
    <xsd:import namespace="33e5a8c8-f8b4-4f00-86e9-cf5cdb5f7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5a8c8-f8b4-4f00-86e9-cf5cdb5f7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C77A8-31AA-4BB9-BD85-464912A3D3A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3e5a8c8-f8b4-4f00-86e9-cf5cdb5f7762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1A94F1-FC2F-4A31-A13A-66DF732A7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B858A-E920-40CC-82C2-CA7FEB868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5a8c8-f8b4-4f00-86e9-cf5cdb5f7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1507</Words>
  <Application>Microsoft Office PowerPoint</Application>
  <PresentationFormat>Widescreen</PresentationFormat>
  <Paragraphs>250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等线</vt:lpstr>
      <vt:lpstr>等线 Light</vt:lpstr>
      <vt:lpstr>Arial</vt:lpstr>
      <vt:lpstr>Arial Bold</vt:lpstr>
      <vt:lpstr>Avenir</vt:lpstr>
      <vt:lpstr>Calibri</vt:lpstr>
      <vt:lpstr>Calibri Light</vt:lpstr>
      <vt:lpstr>Trebuchet MS</vt:lpstr>
      <vt:lpstr>Wingdings</vt:lpstr>
      <vt:lpstr>Wingdings 3</vt:lpstr>
      <vt:lpstr>Office Theme</vt:lpstr>
      <vt:lpstr>Basis of M/EEG signals  (Part 1)</vt:lpstr>
      <vt:lpstr>Overview</vt:lpstr>
      <vt:lpstr>Introduction to EEG</vt:lpstr>
      <vt:lpstr>Basis of EEG signals</vt:lpstr>
      <vt:lpstr>Basis of EEG signals</vt:lpstr>
      <vt:lpstr>Basis of EEG signals</vt:lpstr>
      <vt:lpstr>Basis of EEG signals</vt:lpstr>
      <vt:lpstr>Spatial resolution</vt:lpstr>
      <vt:lpstr>Measuring an EEG-signal</vt:lpstr>
      <vt:lpstr>Mobile EEG</vt:lpstr>
      <vt:lpstr>PowerPoint Presentation</vt:lpstr>
      <vt:lpstr>Common signatures</vt:lpstr>
      <vt:lpstr>PowerPoint Presentation</vt:lpstr>
      <vt:lpstr>Advantages and Disadvantages</vt:lpstr>
      <vt:lpstr>  Jackson, A. F., &amp; Bolger, D. J. (2014). The neurophysiological bases of EEG and EEG measurement: A review for the rest of us. Psychophysiology, 51(11), 1061-1071.  Lau- Zhu, A., Lau, M, P,H. &amp; McLoughlin,G. (2019). Mobile EEG in research on neurodevelopmental disorders: Opportunities and challenges. Developmental Cognitive Neuroscience. 36, https://doi.org/10.1016/j.dcn.2019.100635   Mehta, R. K., &amp; Parasuraman, R. (2013). Neuroergonomics: a review of applications to physical and cognitive work. Frontiers in human neuroscience, 7, 889.  Modir, A. (2017). NIRS signal evaluation in order to epileptic seizure detection. 10.13140/RG.2.2.23784.32007.  Ueda, K., Sakai, Y., &amp; Yanagisawa, H. (2019). Quantitative evaluation of sense of discrepancy to operation response using event-related potential. https://arxiv.org/pdf/1907.01827.pdf  Soufineyestani, S., Dowling, D., Khan, A., 2020. Electroencephalography (EEG) Technology Applications and Available Devices. Applied Sciences, University of Minnesota Duluth. https://webcache.googleusercontent.com/search?q=cache:6_gW1h8XfiwJ:https://www.mdpi.com/2076-3417/10/21/7453/pdf+&amp;cd=13&amp;hl=en&amp;ct=clnk&amp;gl=uk&amp;client=safari  Sun, Y., Wei, C., Cui, V., Xiu, M., &amp; Wu, A., 2020. Electroencephalography: Clinical Applications During the Perioperative Period. Frontiers in medicine, 7, 251. https://doi.org/10.3389/fmed.2020.00251  https://www.brightbraincentre.co.uk/electroencephalogram-eeg-brainwaves/  https://mathsgee.com/learn/mod/page/view.php?id=10385 </vt:lpstr>
      <vt:lpstr>Basis of M/EEG signals  (Part 2)</vt:lpstr>
      <vt:lpstr>Outline</vt:lpstr>
      <vt:lpstr>Outline</vt:lpstr>
      <vt:lpstr>Where do MEG signals come from</vt:lpstr>
      <vt:lpstr>Outline</vt:lpstr>
      <vt:lpstr>How do we record them</vt:lpstr>
      <vt:lpstr>How do we record them</vt:lpstr>
      <vt:lpstr>How do we record them</vt:lpstr>
      <vt:lpstr>How do we record them</vt:lpstr>
      <vt:lpstr>Outline</vt:lpstr>
      <vt:lpstr>What do they mean</vt:lpstr>
      <vt:lpstr>Outline</vt:lpstr>
      <vt:lpstr>EEG versus MEG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of MEG signals</dc:title>
  <dc:creator>孔 悦</dc:creator>
  <cp:lastModifiedBy>Magda Dubois</cp:lastModifiedBy>
  <cp:revision>154</cp:revision>
  <dcterms:created xsi:type="dcterms:W3CDTF">2022-03-14T14:28:54Z</dcterms:created>
  <dcterms:modified xsi:type="dcterms:W3CDTF">2022-04-04T14:03:51Z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0x0101003F75D2F5C515B449AE3240FA212D9B53</vt:lpwstr>
  </property>
</Properties>
</file>