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8" r:id="rId6"/>
    <p:sldId id="263" r:id="rId7"/>
    <p:sldId id="270" r:id="rId8"/>
    <p:sldId id="260" r:id="rId9"/>
    <p:sldId id="262" r:id="rId10"/>
    <p:sldId id="269" r:id="rId11"/>
    <p:sldId id="271" r:id="rId12"/>
    <p:sldId id="272" r:id="rId13"/>
    <p:sldId id="264" r:id="rId14"/>
    <p:sldId id="265" r:id="rId15"/>
    <p:sldId id="266" r:id="rId16"/>
    <p:sldId id="267" r:id="rId17"/>
    <p:sldId id="273" r:id="rId18"/>
    <p:sldId id="274"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4BFB17-43B3-2E48-8754-AFB55A72A4C0}" v="43" dt="2022-04-06T08:40:23.5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46"/>
    <p:restoredTop sz="75645"/>
  </p:normalViewPr>
  <p:slideViewPr>
    <p:cSldViewPr snapToGrid="0" snapToObjects="1">
      <p:cViewPr varScale="1">
        <p:scale>
          <a:sx n="75" d="100"/>
          <a:sy n="75" d="100"/>
        </p:scale>
        <p:origin x="2256"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ll, Anna" userId="bddd1d6b-725b-432f-8978-2b06704cf61c" providerId="ADAL" clId="{E74BFB17-43B3-2E48-8754-AFB55A72A4C0}"/>
    <pc:docChg chg="undo custSel delSld modSld modMainMaster">
      <pc:chgData name="Hall, Anna" userId="bddd1d6b-725b-432f-8978-2b06704cf61c" providerId="ADAL" clId="{E74BFB17-43B3-2E48-8754-AFB55A72A4C0}" dt="2022-04-06T08:40:23.541" v="48"/>
      <pc:docMkLst>
        <pc:docMk/>
      </pc:docMkLst>
      <pc:sldChg chg="modTransition">
        <pc:chgData name="Hall, Anna" userId="bddd1d6b-725b-432f-8978-2b06704cf61c" providerId="ADAL" clId="{E74BFB17-43B3-2E48-8754-AFB55A72A4C0}" dt="2022-04-06T08:31:43.901" v="1"/>
        <pc:sldMkLst>
          <pc:docMk/>
          <pc:sldMk cId="3246574429" sldId="256"/>
        </pc:sldMkLst>
      </pc:sldChg>
      <pc:sldChg chg="addSp modSp mod modTransition modAnim">
        <pc:chgData name="Hall, Anna" userId="bddd1d6b-725b-432f-8978-2b06704cf61c" providerId="ADAL" clId="{E74BFB17-43B3-2E48-8754-AFB55A72A4C0}" dt="2022-04-06T08:40:23.541" v="48"/>
        <pc:sldMkLst>
          <pc:docMk/>
          <pc:sldMk cId="4259651974" sldId="257"/>
        </pc:sldMkLst>
        <pc:spChg chg="add mod">
          <ac:chgData name="Hall, Anna" userId="bddd1d6b-725b-432f-8978-2b06704cf61c" providerId="ADAL" clId="{E74BFB17-43B3-2E48-8754-AFB55A72A4C0}" dt="2022-04-06T08:39:21.869" v="44" actId="1076"/>
          <ac:spMkLst>
            <pc:docMk/>
            <pc:sldMk cId="4259651974" sldId="257"/>
            <ac:spMk id="4" creationId="{F4039A35-512D-2049-962A-F1AD15DE81EE}"/>
          </ac:spMkLst>
        </pc:spChg>
      </pc:sldChg>
      <pc:sldChg chg="modTransition">
        <pc:chgData name="Hall, Anna" userId="bddd1d6b-725b-432f-8978-2b06704cf61c" providerId="ADAL" clId="{E74BFB17-43B3-2E48-8754-AFB55A72A4C0}" dt="2022-04-06T08:31:43.901" v="1"/>
        <pc:sldMkLst>
          <pc:docMk/>
          <pc:sldMk cId="3666207189" sldId="258"/>
        </pc:sldMkLst>
      </pc:sldChg>
      <pc:sldChg chg="modTransition">
        <pc:chgData name="Hall, Anna" userId="bddd1d6b-725b-432f-8978-2b06704cf61c" providerId="ADAL" clId="{E74BFB17-43B3-2E48-8754-AFB55A72A4C0}" dt="2022-04-06T08:31:43.901" v="1"/>
        <pc:sldMkLst>
          <pc:docMk/>
          <pc:sldMk cId="2580465422" sldId="259"/>
        </pc:sldMkLst>
      </pc:sldChg>
      <pc:sldChg chg="modTransition">
        <pc:chgData name="Hall, Anna" userId="bddd1d6b-725b-432f-8978-2b06704cf61c" providerId="ADAL" clId="{E74BFB17-43B3-2E48-8754-AFB55A72A4C0}" dt="2022-04-06T08:31:43.901" v="1"/>
        <pc:sldMkLst>
          <pc:docMk/>
          <pc:sldMk cId="2281607645" sldId="260"/>
        </pc:sldMkLst>
      </pc:sldChg>
      <pc:sldChg chg="del modTransition">
        <pc:chgData name="Hall, Anna" userId="bddd1d6b-725b-432f-8978-2b06704cf61c" providerId="ADAL" clId="{E74BFB17-43B3-2E48-8754-AFB55A72A4C0}" dt="2022-04-06T08:38:01.665" v="37" actId="2696"/>
        <pc:sldMkLst>
          <pc:docMk/>
          <pc:sldMk cId="1823356398" sldId="261"/>
        </pc:sldMkLst>
      </pc:sldChg>
      <pc:sldChg chg="modSp mod modTransition">
        <pc:chgData name="Hall, Anna" userId="bddd1d6b-725b-432f-8978-2b06704cf61c" providerId="ADAL" clId="{E74BFB17-43B3-2E48-8754-AFB55A72A4C0}" dt="2022-04-06T08:33:06.316" v="7" actId="20577"/>
        <pc:sldMkLst>
          <pc:docMk/>
          <pc:sldMk cId="4285180879" sldId="262"/>
        </pc:sldMkLst>
        <pc:spChg chg="mod">
          <ac:chgData name="Hall, Anna" userId="bddd1d6b-725b-432f-8978-2b06704cf61c" providerId="ADAL" clId="{E74BFB17-43B3-2E48-8754-AFB55A72A4C0}" dt="2022-04-06T08:33:06.316" v="7" actId="20577"/>
          <ac:spMkLst>
            <pc:docMk/>
            <pc:sldMk cId="4285180879" sldId="262"/>
            <ac:spMk id="3" creationId="{D388F6AE-70FF-2E49-8870-0541DFECCB4D}"/>
          </ac:spMkLst>
        </pc:spChg>
      </pc:sldChg>
      <pc:sldChg chg="addSp delSp modSp mod modTransition modAnim">
        <pc:chgData name="Hall, Anna" userId="bddd1d6b-725b-432f-8978-2b06704cf61c" providerId="ADAL" clId="{E74BFB17-43B3-2E48-8754-AFB55A72A4C0}" dt="2022-04-06T08:32:15.635" v="6" actId="1076"/>
        <pc:sldMkLst>
          <pc:docMk/>
          <pc:sldMk cId="2556053771" sldId="263"/>
        </pc:sldMkLst>
        <pc:picChg chg="add mod">
          <ac:chgData name="Hall, Anna" userId="bddd1d6b-725b-432f-8978-2b06704cf61c" providerId="ADAL" clId="{E74BFB17-43B3-2E48-8754-AFB55A72A4C0}" dt="2022-04-06T08:32:15.635" v="6" actId="1076"/>
          <ac:picMkLst>
            <pc:docMk/>
            <pc:sldMk cId="2556053771" sldId="263"/>
            <ac:picMk id="4" creationId="{48D34F0E-6FA0-5E4C-9AC0-C07160C28629}"/>
          </ac:picMkLst>
        </pc:picChg>
        <pc:picChg chg="add del mod">
          <ac:chgData name="Hall, Anna" userId="bddd1d6b-725b-432f-8978-2b06704cf61c" providerId="ADAL" clId="{E74BFB17-43B3-2E48-8754-AFB55A72A4C0}" dt="2022-04-06T08:32:08.239" v="4"/>
          <ac:picMkLst>
            <pc:docMk/>
            <pc:sldMk cId="2556053771" sldId="263"/>
            <ac:picMk id="8" creationId="{EA23C8E7-A237-7640-BB88-094F83670DFD}"/>
          </ac:picMkLst>
        </pc:picChg>
        <pc:picChg chg="del">
          <ac:chgData name="Hall, Anna" userId="bddd1d6b-725b-432f-8978-2b06704cf61c" providerId="ADAL" clId="{E74BFB17-43B3-2E48-8754-AFB55A72A4C0}" dt="2022-04-06T08:31:58.046" v="2" actId="478"/>
          <ac:picMkLst>
            <pc:docMk/>
            <pc:sldMk cId="2556053771" sldId="263"/>
            <ac:picMk id="10" creationId="{75309E24-AF36-B740-85C4-06BA4CAD7214}"/>
          </ac:picMkLst>
        </pc:picChg>
      </pc:sldChg>
      <pc:sldChg chg="modTransition">
        <pc:chgData name="Hall, Anna" userId="bddd1d6b-725b-432f-8978-2b06704cf61c" providerId="ADAL" clId="{E74BFB17-43B3-2E48-8754-AFB55A72A4C0}" dt="2022-04-06T08:31:43.901" v="1"/>
        <pc:sldMkLst>
          <pc:docMk/>
          <pc:sldMk cId="2725007064" sldId="264"/>
        </pc:sldMkLst>
      </pc:sldChg>
      <pc:sldChg chg="modTransition">
        <pc:chgData name="Hall, Anna" userId="bddd1d6b-725b-432f-8978-2b06704cf61c" providerId="ADAL" clId="{E74BFB17-43B3-2E48-8754-AFB55A72A4C0}" dt="2022-04-06T08:31:43.901" v="1"/>
        <pc:sldMkLst>
          <pc:docMk/>
          <pc:sldMk cId="3145150782" sldId="265"/>
        </pc:sldMkLst>
      </pc:sldChg>
      <pc:sldChg chg="modTransition">
        <pc:chgData name="Hall, Anna" userId="bddd1d6b-725b-432f-8978-2b06704cf61c" providerId="ADAL" clId="{E74BFB17-43B3-2E48-8754-AFB55A72A4C0}" dt="2022-04-06T08:31:43.901" v="1"/>
        <pc:sldMkLst>
          <pc:docMk/>
          <pc:sldMk cId="91666563" sldId="266"/>
        </pc:sldMkLst>
      </pc:sldChg>
      <pc:sldChg chg="modTransition">
        <pc:chgData name="Hall, Anna" userId="bddd1d6b-725b-432f-8978-2b06704cf61c" providerId="ADAL" clId="{E74BFB17-43B3-2E48-8754-AFB55A72A4C0}" dt="2022-04-06T08:31:43.901" v="1"/>
        <pc:sldMkLst>
          <pc:docMk/>
          <pc:sldMk cId="2068057103" sldId="267"/>
        </pc:sldMkLst>
      </pc:sldChg>
      <pc:sldChg chg="modTransition">
        <pc:chgData name="Hall, Anna" userId="bddd1d6b-725b-432f-8978-2b06704cf61c" providerId="ADAL" clId="{E74BFB17-43B3-2E48-8754-AFB55A72A4C0}" dt="2022-04-06T08:31:43.901" v="1"/>
        <pc:sldMkLst>
          <pc:docMk/>
          <pc:sldMk cId="2303995194" sldId="268"/>
        </pc:sldMkLst>
      </pc:sldChg>
      <pc:sldChg chg="modTransition">
        <pc:chgData name="Hall, Anna" userId="bddd1d6b-725b-432f-8978-2b06704cf61c" providerId="ADAL" clId="{E74BFB17-43B3-2E48-8754-AFB55A72A4C0}" dt="2022-04-06T08:31:43.901" v="1"/>
        <pc:sldMkLst>
          <pc:docMk/>
          <pc:sldMk cId="813512574" sldId="269"/>
        </pc:sldMkLst>
      </pc:sldChg>
      <pc:sldChg chg="modTransition">
        <pc:chgData name="Hall, Anna" userId="bddd1d6b-725b-432f-8978-2b06704cf61c" providerId="ADAL" clId="{E74BFB17-43B3-2E48-8754-AFB55A72A4C0}" dt="2022-04-06T08:31:43.901" v="1"/>
        <pc:sldMkLst>
          <pc:docMk/>
          <pc:sldMk cId="4087637022" sldId="270"/>
        </pc:sldMkLst>
      </pc:sldChg>
      <pc:sldChg chg="modSp modTransition modNotesTx">
        <pc:chgData name="Hall, Anna" userId="bddd1d6b-725b-432f-8978-2b06704cf61c" providerId="ADAL" clId="{E74BFB17-43B3-2E48-8754-AFB55A72A4C0}" dt="2022-04-06T08:35:06.740" v="36" actId="20577"/>
        <pc:sldMkLst>
          <pc:docMk/>
          <pc:sldMk cId="3054587004" sldId="271"/>
        </pc:sldMkLst>
        <pc:picChg chg="mod">
          <ac:chgData name="Hall, Anna" userId="bddd1d6b-725b-432f-8978-2b06704cf61c" providerId="ADAL" clId="{E74BFB17-43B3-2E48-8754-AFB55A72A4C0}" dt="2022-04-06T08:34:40.662" v="8" actId="1076"/>
          <ac:picMkLst>
            <pc:docMk/>
            <pc:sldMk cId="3054587004" sldId="271"/>
            <ac:picMk id="3073" creationId="{AAA8112E-C4FA-0849-BB28-F1DCD668B775}"/>
          </ac:picMkLst>
        </pc:picChg>
      </pc:sldChg>
      <pc:sldChg chg="modTransition">
        <pc:chgData name="Hall, Anna" userId="bddd1d6b-725b-432f-8978-2b06704cf61c" providerId="ADAL" clId="{E74BFB17-43B3-2E48-8754-AFB55A72A4C0}" dt="2022-04-06T08:31:43.901" v="1"/>
        <pc:sldMkLst>
          <pc:docMk/>
          <pc:sldMk cId="1491265374" sldId="272"/>
        </pc:sldMkLst>
      </pc:sldChg>
      <pc:sldChg chg="modTransition">
        <pc:chgData name="Hall, Anna" userId="bddd1d6b-725b-432f-8978-2b06704cf61c" providerId="ADAL" clId="{E74BFB17-43B3-2E48-8754-AFB55A72A4C0}" dt="2022-04-06T08:31:43.901" v="1"/>
        <pc:sldMkLst>
          <pc:docMk/>
          <pc:sldMk cId="511956394" sldId="273"/>
        </pc:sldMkLst>
      </pc:sldChg>
      <pc:sldChg chg="modTransition">
        <pc:chgData name="Hall, Anna" userId="bddd1d6b-725b-432f-8978-2b06704cf61c" providerId="ADAL" clId="{E74BFB17-43B3-2E48-8754-AFB55A72A4C0}" dt="2022-04-06T08:31:43.901" v="1"/>
        <pc:sldMkLst>
          <pc:docMk/>
          <pc:sldMk cId="961834099" sldId="274"/>
        </pc:sldMkLst>
      </pc:sldChg>
      <pc:sldChg chg="modTransition">
        <pc:chgData name="Hall, Anna" userId="bddd1d6b-725b-432f-8978-2b06704cf61c" providerId="ADAL" clId="{E74BFB17-43B3-2E48-8754-AFB55A72A4C0}" dt="2022-04-06T08:31:43.901" v="1"/>
        <pc:sldMkLst>
          <pc:docMk/>
          <pc:sldMk cId="1884818127" sldId="275"/>
        </pc:sldMkLst>
      </pc:sldChg>
      <pc:sldMasterChg chg="modTransition modSldLayout">
        <pc:chgData name="Hall, Anna" userId="bddd1d6b-725b-432f-8978-2b06704cf61c" providerId="ADAL" clId="{E74BFB17-43B3-2E48-8754-AFB55A72A4C0}" dt="2022-04-06T08:31:43.901" v="1"/>
        <pc:sldMasterMkLst>
          <pc:docMk/>
          <pc:sldMasterMk cId="2197932361" sldId="2147483648"/>
        </pc:sldMasterMkLst>
        <pc:sldLayoutChg chg="modTransition">
          <pc:chgData name="Hall, Anna" userId="bddd1d6b-725b-432f-8978-2b06704cf61c" providerId="ADAL" clId="{E74BFB17-43B3-2E48-8754-AFB55A72A4C0}" dt="2022-04-06T08:31:43.901" v="1"/>
          <pc:sldLayoutMkLst>
            <pc:docMk/>
            <pc:sldMasterMk cId="2197932361" sldId="2147483648"/>
            <pc:sldLayoutMk cId="2725844786" sldId="2147483649"/>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1866235532" sldId="2147483650"/>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999571171" sldId="2147483651"/>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413731001" sldId="2147483652"/>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1781043577" sldId="2147483653"/>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2794322539" sldId="2147483654"/>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694348174" sldId="2147483655"/>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4272978112" sldId="2147483656"/>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1183024919" sldId="2147483657"/>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758817065" sldId="2147483658"/>
          </pc:sldLayoutMkLst>
        </pc:sldLayoutChg>
        <pc:sldLayoutChg chg="modTransition">
          <pc:chgData name="Hall, Anna" userId="bddd1d6b-725b-432f-8978-2b06704cf61c" providerId="ADAL" clId="{E74BFB17-43B3-2E48-8754-AFB55A72A4C0}" dt="2022-04-06T08:31:43.901" v="1"/>
          <pc:sldLayoutMkLst>
            <pc:docMk/>
            <pc:sldMasterMk cId="2197932361" sldId="2147483648"/>
            <pc:sldLayoutMk cId="1632186419"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87DD35-DC63-4B44-AB7A-DE7F46CB8DCA}" type="datetimeFigureOut">
              <a:rPr lang="en-US" smtClean="0"/>
              <a:t>4/6/22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E6575-E463-0C44-BEF4-F52AE1032D8D}" type="slidenum">
              <a:rPr lang="en-US" smtClean="0"/>
              <a:t>‹#›</a:t>
            </a:fld>
            <a:endParaRPr lang="en-US"/>
          </a:p>
        </p:txBody>
      </p:sp>
    </p:spTree>
    <p:extLst>
      <p:ext uri="{BB962C8B-B14F-4D97-AF65-F5344CB8AC3E}">
        <p14:creationId xmlns:p14="http://schemas.microsoft.com/office/powerpoint/2010/main" val="428777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Bayesian source re-construction provides a principled way of incorporating prior beliefs about how the data were generated, and enables principled methods for model comparison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Dynamic Causal Modelling (DCM), which is a </a:t>
            </a:r>
            <a:r>
              <a:rPr lang="en-GB" sz="1200" kern="1200" dirty="0" err="1">
                <a:solidFill>
                  <a:schemeClr val="tx1"/>
                </a:solidFill>
                <a:effectLst/>
                <a:latin typeface="+mn-lt"/>
                <a:ea typeface="+mn-ea"/>
                <a:cs typeface="+mn-cs"/>
              </a:rPr>
              <a:t>spatio</a:t>
            </a:r>
            <a:r>
              <a:rPr lang="en-GB" sz="1200" kern="1200" dirty="0">
                <a:solidFill>
                  <a:schemeClr val="tx1"/>
                </a:solidFill>
                <a:effectLst/>
                <a:latin typeface="+mn-lt"/>
                <a:ea typeface="+mn-ea"/>
                <a:cs typeface="+mn-cs"/>
              </a:rPr>
              <a:t>-temporal network model to estimate effective connectivity in a network of sources. Won’t cover DCM today</a:t>
            </a:r>
          </a:p>
          <a:p>
            <a:endParaRPr lang="en-US" dirty="0"/>
          </a:p>
        </p:txBody>
      </p:sp>
      <p:sp>
        <p:nvSpPr>
          <p:cNvPr id="4" name="Slide Number Placeholder 3"/>
          <p:cNvSpPr>
            <a:spLocks noGrp="1"/>
          </p:cNvSpPr>
          <p:nvPr>
            <p:ph type="sldNum" sz="quarter" idx="5"/>
          </p:nvPr>
        </p:nvSpPr>
        <p:spPr/>
        <p:txBody>
          <a:bodyPr/>
          <a:lstStyle/>
          <a:p>
            <a:fld id="{BC4E6575-E463-0C44-BEF4-F52AE1032D8D}" type="slidenum">
              <a:rPr lang="en-US" smtClean="0"/>
              <a:t>2</a:t>
            </a:fld>
            <a:endParaRPr lang="en-US"/>
          </a:p>
        </p:txBody>
      </p:sp>
    </p:spTree>
    <p:extLst>
      <p:ext uri="{BB962C8B-B14F-4D97-AF65-F5344CB8AC3E}">
        <p14:creationId xmlns:p14="http://schemas.microsoft.com/office/powerpoint/2010/main" val="1610101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Graphics window displays the head model with the cortical mesh and sensor locations which you should verify for the final time</a:t>
            </a:r>
          </a:p>
        </p:txBody>
      </p:sp>
      <p:sp>
        <p:nvSpPr>
          <p:cNvPr id="4" name="Slide Number Placeholder 3"/>
          <p:cNvSpPr>
            <a:spLocks noGrp="1"/>
          </p:cNvSpPr>
          <p:nvPr>
            <p:ph type="sldNum" sz="quarter" idx="5"/>
          </p:nvPr>
        </p:nvSpPr>
        <p:spPr/>
        <p:txBody>
          <a:bodyPr/>
          <a:lstStyle/>
          <a:p>
            <a:fld id="{BC4E6575-E463-0C44-BEF4-F52AE1032D8D}" type="slidenum">
              <a:rPr lang="en-US" smtClean="0"/>
              <a:t>16</a:t>
            </a:fld>
            <a:endParaRPr lang="en-US"/>
          </a:p>
        </p:txBody>
      </p:sp>
    </p:spTree>
    <p:extLst>
      <p:ext uri="{BB962C8B-B14F-4D97-AF65-F5344CB8AC3E}">
        <p14:creationId xmlns:p14="http://schemas.microsoft.com/office/powerpoint/2010/main" val="4262215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from face vs scrambled faces – highlights areas in b</a:t>
            </a:r>
            <a:r>
              <a:rPr lang="en-GB" sz="1200" kern="1200" dirty="0" err="1">
                <a:solidFill>
                  <a:schemeClr val="tx1"/>
                </a:solidFill>
                <a:effectLst/>
                <a:latin typeface="+mn-lt"/>
                <a:ea typeface="+mn-ea"/>
                <a:cs typeface="+mn-cs"/>
              </a:rPr>
              <a:t>ilateral</a:t>
            </a:r>
            <a:r>
              <a:rPr lang="en-GB" sz="1200" kern="1200" dirty="0">
                <a:solidFill>
                  <a:schemeClr val="tx1"/>
                </a:solidFill>
                <a:effectLst/>
                <a:latin typeface="+mn-lt"/>
                <a:ea typeface="+mn-ea"/>
                <a:cs typeface="+mn-cs"/>
              </a:rPr>
              <a:t> posterior occipitotemporal cortex, bilateral mid-fusiform, and right lateral ventral temporal. Red curve shows current condition (here faces vs scrambled) and the grey curve all other conditions. MEG condition would be faces and the graph would reflect total power (induced and evoked) not just evoked as in EEG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US" dirty="0"/>
          </a:p>
        </p:txBody>
      </p:sp>
      <p:sp>
        <p:nvSpPr>
          <p:cNvPr id="4" name="Slide Number Placeholder 3"/>
          <p:cNvSpPr>
            <a:spLocks noGrp="1"/>
          </p:cNvSpPr>
          <p:nvPr>
            <p:ph type="sldNum" sz="quarter" idx="5"/>
          </p:nvPr>
        </p:nvSpPr>
        <p:spPr/>
        <p:txBody>
          <a:bodyPr/>
          <a:lstStyle/>
          <a:p>
            <a:fld id="{BC4E6575-E463-0C44-BEF4-F52AE1032D8D}" type="slidenum">
              <a:rPr lang="en-US" smtClean="0"/>
              <a:t>17</a:t>
            </a:fld>
            <a:endParaRPr lang="en-US"/>
          </a:p>
        </p:txBody>
      </p:sp>
    </p:spTree>
    <p:extLst>
      <p:ext uri="{BB962C8B-B14F-4D97-AF65-F5344CB8AC3E}">
        <p14:creationId xmlns:p14="http://schemas.microsoft.com/office/powerpoint/2010/main" val="988922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dimensions (x, y, z, time, frequency)</a:t>
            </a:r>
          </a:p>
        </p:txBody>
      </p:sp>
      <p:sp>
        <p:nvSpPr>
          <p:cNvPr id="4" name="Slide Number Placeholder 3"/>
          <p:cNvSpPr>
            <a:spLocks noGrp="1"/>
          </p:cNvSpPr>
          <p:nvPr>
            <p:ph type="sldNum" sz="quarter" idx="5"/>
          </p:nvPr>
        </p:nvSpPr>
        <p:spPr/>
        <p:txBody>
          <a:bodyPr/>
          <a:lstStyle/>
          <a:p>
            <a:fld id="{BC4E6575-E463-0C44-BEF4-F52AE1032D8D}" type="slidenum">
              <a:rPr lang="en-US" smtClean="0"/>
              <a:t>3</a:t>
            </a:fld>
            <a:endParaRPr lang="en-US"/>
          </a:p>
        </p:txBody>
      </p:sp>
    </p:spTree>
    <p:extLst>
      <p:ext uri="{BB962C8B-B14F-4D97-AF65-F5344CB8AC3E}">
        <p14:creationId xmlns:p14="http://schemas.microsoft.com/office/powerpoint/2010/main" val="2010971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Bonferroni is often too conservative</a:t>
            </a:r>
          </a:p>
          <a:p>
            <a:endParaRPr lang="en-US" dirty="0"/>
          </a:p>
          <a:p>
            <a:r>
              <a:rPr lang="en-US" dirty="0"/>
              <a:t>Euler characteristic – topological measure, counts ‘blobs’ and ‘holes’, at high threshold only counts ‘blobs’ – blobs often contain multiple voxels</a:t>
            </a:r>
          </a:p>
          <a:p>
            <a:r>
              <a:rPr lang="en-US" dirty="0"/>
              <a:t>RFT only works on smoothed data. Voxel-wise is usually too conservative but cluster-wise performs better</a:t>
            </a:r>
          </a:p>
        </p:txBody>
      </p:sp>
      <p:sp>
        <p:nvSpPr>
          <p:cNvPr id="4" name="Slide Number Placeholder 3"/>
          <p:cNvSpPr>
            <a:spLocks noGrp="1"/>
          </p:cNvSpPr>
          <p:nvPr>
            <p:ph type="sldNum" sz="quarter" idx="5"/>
          </p:nvPr>
        </p:nvSpPr>
        <p:spPr/>
        <p:txBody>
          <a:bodyPr/>
          <a:lstStyle/>
          <a:p>
            <a:fld id="{BC4E6575-E463-0C44-BEF4-F52AE1032D8D}" type="slidenum">
              <a:rPr lang="en-US" smtClean="0"/>
              <a:t>4</a:t>
            </a:fld>
            <a:endParaRPr lang="en-US"/>
          </a:p>
        </p:txBody>
      </p:sp>
    </p:spTree>
    <p:extLst>
      <p:ext uri="{BB962C8B-B14F-4D97-AF65-F5344CB8AC3E}">
        <p14:creationId xmlns:p14="http://schemas.microsoft.com/office/powerpoint/2010/main" val="1040263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4E6575-E463-0C44-BEF4-F52AE1032D8D}" type="slidenum">
              <a:rPr lang="en-US" smtClean="0"/>
              <a:t>6</a:t>
            </a:fld>
            <a:endParaRPr lang="en-US"/>
          </a:p>
        </p:txBody>
      </p:sp>
    </p:spTree>
    <p:extLst>
      <p:ext uri="{BB962C8B-B14F-4D97-AF65-F5344CB8AC3E}">
        <p14:creationId xmlns:p14="http://schemas.microsoft.com/office/powerpoint/2010/main" val="4101760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Time and frequency are coupled – a longer time window gives us better frequency resolution but then worse temporal precision. But shorter time window gives worse frequency resolution – it is a trade off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these data suggest that the M170 includes an increase both in power and in phase-locking of ongoing oscillatory activity in the alpha range </a:t>
            </a:r>
            <a:endParaRPr lang="en-GB" dirty="0"/>
          </a:p>
          <a:p>
            <a:endParaRPr lang="en-US" dirty="0"/>
          </a:p>
        </p:txBody>
      </p:sp>
      <p:sp>
        <p:nvSpPr>
          <p:cNvPr id="4" name="Slide Number Placeholder 3"/>
          <p:cNvSpPr>
            <a:spLocks noGrp="1"/>
          </p:cNvSpPr>
          <p:nvPr>
            <p:ph type="sldNum" sz="quarter" idx="5"/>
          </p:nvPr>
        </p:nvSpPr>
        <p:spPr/>
        <p:txBody>
          <a:bodyPr/>
          <a:lstStyle/>
          <a:p>
            <a:fld id="{BC4E6575-E463-0C44-BEF4-F52AE1032D8D}" type="slidenum">
              <a:rPr lang="en-US" smtClean="0"/>
              <a:t>7</a:t>
            </a:fld>
            <a:endParaRPr lang="en-US"/>
          </a:p>
        </p:txBody>
      </p:sp>
    </p:spTree>
    <p:extLst>
      <p:ext uri="{BB962C8B-B14F-4D97-AF65-F5344CB8AC3E}">
        <p14:creationId xmlns:p14="http://schemas.microsoft.com/office/powerpoint/2010/main" val="2957937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shows 3D image generated for one trial. Top images are sections through x and y over time, bottom is x-y space from flattened electrode locations as one time point</a:t>
            </a:r>
          </a:p>
        </p:txBody>
      </p:sp>
      <p:sp>
        <p:nvSpPr>
          <p:cNvPr id="4" name="Slide Number Placeholder 3"/>
          <p:cNvSpPr>
            <a:spLocks noGrp="1"/>
          </p:cNvSpPr>
          <p:nvPr>
            <p:ph type="sldNum" sz="quarter" idx="5"/>
          </p:nvPr>
        </p:nvSpPr>
        <p:spPr/>
        <p:txBody>
          <a:bodyPr/>
          <a:lstStyle/>
          <a:p>
            <a:fld id="{BC4E6575-E463-0C44-BEF4-F52AE1032D8D}" type="slidenum">
              <a:rPr lang="en-US" smtClean="0"/>
              <a:t>9</a:t>
            </a:fld>
            <a:endParaRPr lang="en-US"/>
          </a:p>
        </p:txBody>
      </p:sp>
    </p:spTree>
    <p:extLst>
      <p:ext uri="{BB962C8B-B14F-4D97-AF65-F5344CB8AC3E}">
        <p14:creationId xmlns:p14="http://schemas.microsoft.com/office/powerpoint/2010/main" val="2286062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Example results of 3D SPM</a:t>
            </a:r>
          </a:p>
          <a:p>
            <a:endParaRPr lang="en-US" dirty="0"/>
          </a:p>
          <a:p>
            <a:r>
              <a:rPr lang="en-US" dirty="0"/>
              <a:t>EEG shows ‘regions’ within 2D sensor space and within specified epoch in which faces and scrambled faces differ reliably, having corrected for multiple comparisons in time and pixels. You can relate these coordinates back to original sensors by clicking ‘display channels’ (but it can be crowded) or right click in white space, select ‘go to global maxima’ and the cursor will move to the maximum coordinate.</a:t>
            </a:r>
          </a:p>
          <a:p>
            <a:endParaRPr lang="en-US" dirty="0"/>
          </a:p>
          <a:p>
            <a:r>
              <a:rPr lang="en-US" dirty="0"/>
              <a:t>MEG shows two ‘regions’ within the 2-D time-frequency space in which faces produce greater power than scrambled faces , having corrected for multiple comparisons, with statistical test of significance</a:t>
            </a:r>
          </a:p>
        </p:txBody>
      </p:sp>
      <p:sp>
        <p:nvSpPr>
          <p:cNvPr id="4" name="Slide Number Placeholder 3"/>
          <p:cNvSpPr>
            <a:spLocks noGrp="1"/>
          </p:cNvSpPr>
          <p:nvPr>
            <p:ph type="sldNum" sz="quarter" idx="5"/>
          </p:nvPr>
        </p:nvSpPr>
        <p:spPr/>
        <p:txBody>
          <a:bodyPr/>
          <a:lstStyle/>
          <a:p>
            <a:fld id="{BC4E6575-E463-0C44-BEF4-F52AE1032D8D}" type="slidenum">
              <a:rPr lang="en-US" smtClean="0"/>
              <a:t>11</a:t>
            </a:fld>
            <a:endParaRPr lang="en-US"/>
          </a:p>
        </p:txBody>
      </p:sp>
    </p:spTree>
    <p:extLst>
      <p:ext uri="{BB962C8B-B14F-4D97-AF65-F5344CB8AC3E}">
        <p14:creationId xmlns:p14="http://schemas.microsoft.com/office/powerpoint/2010/main" val="1525728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imaging approach is better suited for group analyses and for later-</a:t>
            </a:r>
            <a:r>
              <a:rPr lang="en-GB" sz="1200" kern="1200" dirty="0" err="1">
                <a:solidFill>
                  <a:schemeClr val="tx1"/>
                </a:solidFill>
                <a:effectLst/>
                <a:latin typeface="+mn-lt"/>
                <a:ea typeface="+mn-ea"/>
                <a:cs typeface="+mn-cs"/>
              </a:rPr>
              <a:t>occuring</a:t>
            </a:r>
            <a:r>
              <a:rPr lang="en-GB" sz="1200" kern="1200" dirty="0">
                <a:solidFill>
                  <a:schemeClr val="tx1"/>
                </a:solidFill>
                <a:effectLst/>
                <a:latin typeface="+mn-lt"/>
                <a:ea typeface="+mn-ea"/>
                <a:cs typeface="+mn-cs"/>
              </a:rPr>
              <a:t> ERP components. </a:t>
            </a:r>
            <a:endParaRPr lang="en-GB" dirty="0"/>
          </a:p>
          <a:p>
            <a:endParaRPr lang="en-GB" sz="1200" dirty="0">
              <a:effectLst/>
              <a:latin typeface="CMR10"/>
            </a:endParaRPr>
          </a:p>
          <a:p>
            <a:r>
              <a:rPr lang="en-GB" sz="1200" dirty="0">
                <a:effectLst/>
                <a:latin typeface="CMR10"/>
              </a:rPr>
              <a:t>The cortex (blue), inner skull (red), outer skull (orange) and scalp (pink) meshes will be shown in the Graphics window with slices from the </a:t>
            </a:r>
            <a:r>
              <a:rPr lang="en-GB" sz="1200" dirty="0" err="1">
                <a:effectLst/>
                <a:latin typeface="CMR10"/>
              </a:rPr>
              <a:t>sMRI</a:t>
            </a:r>
            <a:r>
              <a:rPr lang="en-GB" sz="1200" dirty="0">
                <a:effectLst/>
                <a:latin typeface="CMR10"/>
              </a:rPr>
              <a:t> image </a:t>
            </a:r>
            <a:endParaRPr lang="en-GB" dirty="0"/>
          </a:p>
          <a:p>
            <a:endParaRPr lang="en-US" dirty="0"/>
          </a:p>
        </p:txBody>
      </p:sp>
      <p:sp>
        <p:nvSpPr>
          <p:cNvPr id="4" name="Slide Number Placeholder 3"/>
          <p:cNvSpPr>
            <a:spLocks noGrp="1"/>
          </p:cNvSpPr>
          <p:nvPr>
            <p:ph type="sldNum" sz="quarter" idx="5"/>
          </p:nvPr>
        </p:nvSpPr>
        <p:spPr/>
        <p:txBody>
          <a:bodyPr/>
          <a:lstStyle/>
          <a:p>
            <a:fld id="{BC4E6575-E463-0C44-BEF4-F52AE1032D8D}" type="slidenum">
              <a:rPr lang="en-US" smtClean="0"/>
              <a:t>14</a:t>
            </a:fld>
            <a:endParaRPr lang="en-US"/>
          </a:p>
        </p:txBody>
      </p:sp>
    </p:spTree>
    <p:extLst>
      <p:ext uri="{BB962C8B-B14F-4D97-AF65-F5344CB8AC3E}">
        <p14:creationId xmlns:p14="http://schemas.microsoft.com/office/powerpoint/2010/main" val="1622489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Landmark based </a:t>
            </a:r>
            <a:r>
              <a:rPr lang="en-US" dirty="0" err="1"/>
              <a:t>coregistration</a:t>
            </a:r>
            <a:r>
              <a:rPr lang="en-US" dirty="0"/>
              <a:t>: uses fiducials only, matches each fiducial in M/EEG space to </a:t>
            </a:r>
            <a:r>
              <a:rPr lang="en-US" dirty="0" err="1"/>
              <a:t>sMRI</a:t>
            </a:r>
            <a:r>
              <a:rPr lang="en-US" dirty="0"/>
              <a:t> space then the same for sensor positions</a:t>
            </a:r>
          </a:p>
          <a:p>
            <a:r>
              <a:rPr lang="en-US" dirty="0"/>
              <a:t>Surface matching: </a:t>
            </a:r>
            <a:r>
              <a:rPr lang="en-US" dirty="0" err="1"/>
              <a:t>coregisters</a:t>
            </a:r>
            <a:r>
              <a:rPr lang="en-US" dirty="0"/>
              <a:t> </a:t>
            </a:r>
            <a:r>
              <a:rPr lang="en-US" dirty="0" err="1"/>
              <a:t>headshape</a:t>
            </a:r>
            <a:r>
              <a:rPr lang="en-US" dirty="0"/>
              <a:t> to </a:t>
            </a:r>
            <a:r>
              <a:rPr lang="en-US" dirty="0" err="1"/>
              <a:t>sMRI</a:t>
            </a:r>
            <a:r>
              <a:rPr lang="en-US" dirty="0"/>
              <a:t> space (or uses sensor locations in EEG) then applies the inverse transformation to the head model and mesh</a:t>
            </a:r>
          </a:p>
          <a:p>
            <a:endParaRPr lang="en-US" dirty="0"/>
          </a:p>
          <a:p>
            <a:r>
              <a:rPr lang="en-US" dirty="0"/>
              <a:t>In this example image the </a:t>
            </a:r>
            <a:r>
              <a:rPr lang="en-US" dirty="0" err="1"/>
              <a:t>coregistration</a:t>
            </a:r>
            <a:r>
              <a:rPr lang="en-US" dirty="0"/>
              <a:t> is suboptimal as several EEG sensors appear inside the scalp – may be due to inaccurate </a:t>
            </a:r>
            <a:r>
              <a:rPr lang="en-US" dirty="0" err="1"/>
              <a:t>Polhemus</a:t>
            </a:r>
            <a:r>
              <a:rPr lang="en-US" dirty="0"/>
              <a:t> recording or inaccurate surface matching. This error can be reduced by digitizing features like nose and ears to include in the mesh</a:t>
            </a:r>
          </a:p>
        </p:txBody>
      </p:sp>
      <p:sp>
        <p:nvSpPr>
          <p:cNvPr id="4" name="Slide Number Placeholder 3"/>
          <p:cNvSpPr>
            <a:spLocks noGrp="1"/>
          </p:cNvSpPr>
          <p:nvPr>
            <p:ph type="sldNum" sz="quarter" idx="5"/>
          </p:nvPr>
        </p:nvSpPr>
        <p:spPr/>
        <p:txBody>
          <a:bodyPr/>
          <a:lstStyle/>
          <a:p>
            <a:fld id="{BC4E6575-E463-0C44-BEF4-F52AE1032D8D}" type="slidenum">
              <a:rPr lang="en-US" smtClean="0"/>
              <a:t>15</a:t>
            </a:fld>
            <a:endParaRPr lang="en-US"/>
          </a:p>
        </p:txBody>
      </p:sp>
    </p:spTree>
    <p:extLst>
      <p:ext uri="{BB962C8B-B14F-4D97-AF65-F5344CB8AC3E}">
        <p14:creationId xmlns:p14="http://schemas.microsoft.com/office/powerpoint/2010/main" val="1700597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41827-188D-A846-85C7-FFDC7E00DCF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2067461-650B-3542-9F8F-F548E3501D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E76B500-230C-0942-9E41-DF698C18DA3E}"/>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C7ACAFDE-1466-CB49-BF20-E309EC5509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6A67E3-351A-154E-BE54-4DE720231A3B}"/>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272584478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2DACC-F22B-2C48-AB1B-3CA70C08AE5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51964D2-7E04-6545-BD48-FB427363D78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BE0941-4195-8C4C-AC1A-DF284032F19F}"/>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BBCDB02A-4365-EA41-8E37-F43FDD87E8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12F7CD-2158-864E-88A9-91A89D6E9783}"/>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75881706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085D49-D052-6D43-934F-2D1D74629E4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2C0065F-D954-E649-90DB-8DD2D0B0181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0297F0-39C9-6B47-B031-F5F35908F79B}"/>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9E34750C-C05C-AF43-B5B9-2C06565D49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43ACF-DDED-6D47-8271-111CA95EE965}"/>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163218641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DD6D0-B1ED-744C-9AE5-86CA00BA8C5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6002776-FA81-3B4B-84A5-850FAA9B3A1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1260A5-946A-4846-B802-14E7E731A820}"/>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964E2AE8-9D20-4648-A282-326266AB4F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63E86B-DCE4-654C-B5AF-9F7A6F2DACF0}"/>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186623553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919D5-186D-854E-B2B2-DB86E9F2F4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8C10D73-0906-444F-98DB-80CC901974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2E1AF5C-2C2B-1647-8185-4DC41FC9A989}"/>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A18609D2-EF9F-1D40-8040-59A1494AC8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FBABC2-9AEB-4343-AF82-97B20730CF7E}"/>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99957117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41D44-2681-BC42-B354-9FC28CA9067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BE51E66-AD68-534E-8A04-39077BD2F22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3B5214F-F979-3C4D-87FB-2A8A4FF7A6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F187D3A-EDBE-0F42-95C9-CD94BD5CD554}"/>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6" name="Footer Placeholder 5">
            <a:extLst>
              <a:ext uri="{FF2B5EF4-FFF2-40B4-BE49-F238E27FC236}">
                <a16:creationId xmlns:a16="http://schemas.microsoft.com/office/drawing/2014/main" id="{D87B11FE-74D1-FE4A-A72D-2996139C50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E0061F-767F-F642-9D91-2E95D35735A0}"/>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41373100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5121D-E77A-9148-98DD-473DC114E03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184C6E1-939A-5840-AA0F-01D2D5CFBE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77400DC-1AFB-7341-9D3F-834CAFB32CC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D2C5BD4-3F5B-D84F-B796-2FC47C1FFC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C4D7530-15F9-7148-AF4D-A3DB124C82C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BBE8BAC-ECDF-B343-9249-20AB7C417600}"/>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8" name="Footer Placeholder 7">
            <a:extLst>
              <a:ext uri="{FF2B5EF4-FFF2-40B4-BE49-F238E27FC236}">
                <a16:creationId xmlns:a16="http://schemas.microsoft.com/office/drawing/2014/main" id="{0768D9BD-1930-8B45-B77E-B233F6A987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9A16A7-E605-1047-B022-5E131CAFBE94}"/>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178104357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8A860-0053-E442-85CE-C7671DB47F9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9BB5B94-43B5-4E4E-8D28-DD2E35F5650D}"/>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4" name="Footer Placeholder 3">
            <a:extLst>
              <a:ext uri="{FF2B5EF4-FFF2-40B4-BE49-F238E27FC236}">
                <a16:creationId xmlns:a16="http://schemas.microsoft.com/office/drawing/2014/main" id="{C57B51AD-03C6-AB4E-8A6A-7D71F2FF37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9EC9F0-E00F-314A-BC7E-84EB1D76D40C}"/>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279432253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246F58-61E6-4047-BE1E-7F8E46C308CC}"/>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3" name="Footer Placeholder 2">
            <a:extLst>
              <a:ext uri="{FF2B5EF4-FFF2-40B4-BE49-F238E27FC236}">
                <a16:creationId xmlns:a16="http://schemas.microsoft.com/office/drawing/2014/main" id="{48B632DB-52C2-834E-AA8F-DC47C8F14FE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C6502E-972B-1445-9545-A7840014E217}"/>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6943481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9C8E0-0699-044C-827C-D20DF260672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8A13344-903A-EA4B-9A79-15641F3EF2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791FC06-EFC6-7B4D-8500-F8B8024134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1B92E33-21A2-D047-86D8-7A2024C9CEC3}"/>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6" name="Footer Placeholder 5">
            <a:extLst>
              <a:ext uri="{FF2B5EF4-FFF2-40B4-BE49-F238E27FC236}">
                <a16:creationId xmlns:a16="http://schemas.microsoft.com/office/drawing/2014/main" id="{59CA4395-C5CC-7546-8C43-A796E086E1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6218E2-B499-3643-B1B4-77D320A46A0B}"/>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427297811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B2F98-2584-F94F-B493-483DEF45B8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16773B-DE70-3242-B146-5357542719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2A810E-1663-3042-A09D-B41C89E6D1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1CB2D8-C057-B24F-9651-9CE0A3290FF4}"/>
              </a:ext>
            </a:extLst>
          </p:cNvPr>
          <p:cNvSpPr>
            <a:spLocks noGrp="1"/>
          </p:cNvSpPr>
          <p:nvPr>
            <p:ph type="dt" sz="half" idx="10"/>
          </p:nvPr>
        </p:nvSpPr>
        <p:spPr/>
        <p:txBody>
          <a:bodyPr/>
          <a:lstStyle/>
          <a:p>
            <a:fld id="{68A98D32-68F7-8A47-99F1-20FEB68CFD65}" type="datetimeFigureOut">
              <a:rPr lang="en-US" smtClean="0"/>
              <a:t>4/6/22</a:t>
            </a:fld>
            <a:endParaRPr lang="en-US"/>
          </a:p>
        </p:txBody>
      </p:sp>
      <p:sp>
        <p:nvSpPr>
          <p:cNvPr id="6" name="Footer Placeholder 5">
            <a:extLst>
              <a:ext uri="{FF2B5EF4-FFF2-40B4-BE49-F238E27FC236}">
                <a16:creationId xmlns:a16="http://schemas.microsoft.com/office/drawing/2014/main" id="{368F008B-4B62-854B-9408-FC56136D7B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9BAC55-B5AD-D64A-B0FE-550AEF8E6845}"/>
              </a:ext>
            </a:extLst>
          </p:cNvPr>
          <p:cNvSpPr>
            <a:spLocks noGrp="1"/>
          </p:cNvSpPr>
          <p:nvPr>
            <p:ph type="sldNum" sz="quarter" idx="12"/>
          </p:nvPr>
        </p:nvSpPr>
        <p:spPr/>
        <p:txBody>
          <a:bodyPr/>
          <a:lstStyle/>
          <a:p>
            <a:fld id="{43E12C1B-DB2D-0C4A-B7B1-2E38A7714920}" type="slidenum">
              <a:rPr lang="en-US" smtClean="0"/>
              <a:t>‹#›</a:t>
            </a:fld>
            <a:endParaRPr lang="en-US"/>
          </a:p>
        </p:txBody>
      </p:sp>
    </p:spTree>
    <p:extLst>
      <p:ext uri="{BB962C8B-B14F-4D97-AF65-F5344CB8AC3E}">
        <p14:creationId xmlns:p14="http://schemas.microsoft.com/office/powerpoint/2010/main" val="118302491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8BB9FD-8972-4E46-A842-4D55F7BAF4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EFDB46F-2801-E847-8F35-DD0511ABCF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AFABE6E-F7A4-F442-8402-D7AD90050A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A98D32-68F7-8A47-99F1-20FEB68CFD65}" type="datetimeFigureOut">
              <a:rPr lang="en-US" smtClean="0"/>
              <a:t>4/6/22</a:t>
            </a:fld>
            <a:endParaRPr lang="en-US"/>
          </a:p>
        </p:txBody>
      </p:sp>
      <p:sp>
        <p:nvSpPr>
          <p:cNvPr id="5" name="Footer Placeholder 4">
            <a:extLst>
              <a:ext uri="{FF2B5EF4-FFF2-40B4-BE49-F238E27FC236}">
                <a16:creationId xmlns:a16="http://schemas.microsoft.com/office/drawing/2014/main" id="{CB07FED8-D257-A14F-9644-949880B6DC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0813A86-32CC-0640-AE25-CB28F8E0B7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E12C1B-DB2D-0C4A-B7B1-2E38A7714920}" type="slidenum">
              <a:rPr lang="en-US" smtClean="0"/>
              <a:t>‹#›</a:t>
            </a:fld>
            <a:endParaRPr lang="en-US"/>
          </a:p>
        </p:txBody>
      </p:sp>
    </p:spTree>
    <p:extLst>
      <p:ext uri="{BB962C8B-B14F-4D97-AF65-F5344CB8AC3E}">
        <p14:creationId xmlns:p14="http://schemas.microsoft.com/office/powerpoint/2010/main" val="2197932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280AE-3F17-EF41-8506-3BE8FE2719A4}"/>
              </a:ext>
            </a:extLst>
          </p:cNvPr>
          <p:cNvSpPr>
            <a:spLocks noGrp="1"/>
          </p:cNvSpPr>
          <p:nvPr>
            <p:ph type="ctrTitle"/>
          </p:nvPr>
        </p:nvSpPr>
        <p:spPr/>
        <p:txBody>
          <a:bodyPr/>
          <a:lstStyle/>
          <a:p>
            <a:r>
              <a:rPr lang="en-US" dirty="0"/>
              <a:t>M/EEG Statistical Analysis and Source Localization </a:t>
            </a:r>
          </a:p>
        </p:txBody>
      </p:sp>
      <p:sp>
        <p:nvSpPr>
          <p:cNvPr id="3" name="Subtitle 2">
            <a:extLst>
              <a:ext uri="{FF2B5EF4-FFF2-40B4-BE49-F238E27FC236}">
                <a16:creationId xmlns:a16="http://schemas.microsoft.com/office/drawing/2014/main" id="{CFF4EE65-A127-3A4F-894B-29D6170505FD}"/>
              </a:ext>
            </a:extLst>
          </p:cNvPr>
          <p:cNvSpPr>
            <a:spLocks noGrp="1"/>
          </p:cNvSpPr>
          <p:nvPr>
            <p:ph type="subTitle" idx="1"/>
          </p:nvPr>
        </p:nvSpPr>
        <p:spPr/>
        <p:txBody>
          <a:bodyPr/>
          <a:lstStyle/>
          <a:p>
            <a:r>
              <a:rPr lang="en-US" dirty="0"/>
              <a:t>Anna Hall</a:t>
            </a:r>
          </a:p>
        </p:txBody>
      </p:sp>
    </p:spTree>
    <p:extLst>
      <p:ext uri="{BB962C8B-B14F-4D97-AF65-F5344CB8AC3E}">
        <p14:creationId xmlns:p14="http://schemas.microsoft.com/office/powerpoint/2010/main" val="324657442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C508B-5F7B-F344-B77F-BC9052AAAF60}"/>
              </a:ext>
            </a:extLst>
          </p:cNvPr>
          <p:cNvSpPr>
            <a:spLocks noGrp="1"/>
          </p:cNvSpPr>
          <p:nvPr>
            <p:ph type="title"/>
          </p:nvPr>
        </p:nvSpPr>
        <p:spPr/>
        <p:txBody>
          <a:bodyPr/>
          <a:lstStyle/>
          <a:p>
            <a:r>
              <a:rPr lang="en-US" dirty="0"/>
              <a:t>3D SPMs</a:t>
            </a:r>
          </a:p>
        </p:txBody>
      </p:sp>
      <p:sp>
        <p:nvSpPr>
          <p:cNvPr id="3" name="Content Placeholder 2">
            <a:extLst>
              <a:ext uri="{FF2B5EF4-FFF2-40B4-BE49-F238E27FC236}">
                <a16:creationId xmlns:a16="http://schemas.microsoft.com/office/drawing/2014/main" id="{F31C268B-9FB1-7049-852C-56B4C3AE121C}"/>
              </a:ext>
            </a:extLst>
          </p:cNvPr>
          <p:cNvSpPr>
            <a:spLocks noGrp="1"/>
          </p:cNvSpPr>
          <p:nvPr>
            <p:ph idx="1"/>
          </p:nvPr>
        </p:nvSpPr>
        <p:spPr>
          <a:xfrm>
            <a:off x="838200" y="1446028"/>
            <a:ext cx="10515600" cy="4730935"/>
          </a:xfrm>
        </p:spPr>
        <p:txBody>
          <a:bodyPr/>
          <a:lstStyle/>
          <a:p>
            <a:r>
              <a:rPr lang="en-US" dirty="0"/>
              <a:t>Generated images are taken into an unpaired t-test across trials to compare conditions</a:t>
            </a:r>
          </a:p>
          <a:p>
            <a:r>
              <a:rPr lang="en-US" dirty="0"/>
              <a:t>We can then identify locations in time and space in which a difference occurs</a:t>
            </a:r>
          </a:p>
          <a:p>
            <a:pPr lvl="1">
              <a:buFont typeface="Courier New" panose="02070309020205020404" pitchFamily="49" charset="0"/>
              <a:buChar char="o"/>
            </a:pPr>
            <a:r>
              <a:rPr lang="en-US" dirty="0">
                <a:solidFill>
                  <a:schemeClr val="accent6">
                    <a:lumMod val="75000"/>
                  </a:schemeClr>
                </a:solidFill>
              </a:rPr>
              <a:t>Create a new directory for statistical analysis and select ‘Specify 2</a:t>
            </a:r>
            <a:r>
              <a:rPr lang="en-US" baseline="30000" dirty="0">
                <a:solidFill>
                  <a:schemeClr val="accent6">
                    <a:lumMod val="75000"/>
                  </a:schemeClr>
                </a:solidFill>
              </a:rPr>
              <a:t>nd</a:t>
            </a:r>
            <a:r>
              <a:rPr lang="en-US" dirty="0">
                <a:solidFill>
                  <a:schemeClr val="accent6">
                    <a:lumMod val="75000"/>
                  </a:schemeClr>
                </a:solidFill>
              </a:rPr>
              <a:t> level’</a:t>
            </a:r>
          </a:p>
          <a:p>
            <a:pPr lvl="1">
              <a:buFont typeface="Courier New" panose="02070309020205020404" pitchFamily="49" charset="0"/>
              <a:buChar char="o"/>
            </a:pPr>
            <a:r>
              <a:rPr lang="en-US" dirty="0">
                <a:solidFill>
                  <a:schemeClr val="accent6">
                    <a:lumMod val="75000"/>
                  </a:schemeClr>
                </a:solidFill>
              </a:rPr>
              <a:t>Select new directory, ‘two-sample t-test’, images from one condition and ‘run’</a:t>
            </a:r>
          </a:p>
          <a:p>
            <a:pPr lvl="1">
              <a:buFont typeface="Courier New" panose="02070309020205020404" pitchFamily="49" charset="0"/>
              <a:buChar char="o"/>
            </a:pPr>
            <a:r>
              <a:rPr lang="en-US" dirty="0"/>
              <a:t>This produces the design matrix for a two-sampled t-test</a:t>
            </a:r>
          </a:p>
          <a:p>
            <a:pPr lvl="1">
              <a:buFont typeface="Courier New" panose="02070309020205020404" pitchFamily="49" charset="0"/>
              <a:buChar char="o"/>
            </a:pPr>
            <a:r>
              <a:rPr lang="en-US" dirty="0">
                <a:solidFill>
                  <a:schemeClr val="accent6">
                    <a:lumMod val="75000"/>
                  </a:schemeClr>
                </a:solidFill>
              </a:rPr>
              <a:t>Select Estimate -&gt; Results -&gt; define F/T-contrast, threshold FWE, ‘scalp-time’ or ‘time-frequency’</a:t>
            </a:r>
          </a:p>
          <a:p>
            <a:endParaRPr lang="en-US" dirty="0"/>
          </a:p>
        </p:txBody>
      </p:sp>
    </p:spTree>
    <p:extLst>
      <p:ext uri="{BB962C8B-B14F-4D97-AF65-F5344CB8AC3E}">
        <p14:creationId xmlns:p14="http://schemas.microsoft.com/office/powerpoint/2010/main" val="8135125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A0B2C-BF60-E348-87DA-05E0BB9AF41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38AE9EC-8FB7-4942-9D79-D1EB08D71FB6}"/>
              </a:ext>
            </a:extLst>
          </p:cNvPr>
          <p:cNvSpPr>
            <a:spLocks noGrp="1"/>
          </p:cNvSpPr>
          <p:nvPr>
            <p:ph idx="1"/>
          </p:nvPr>
        </p:nvSpPr>
        <p:spPr/>
        <p:txBody>
          <a:bodyPr/>
          <a:lstStyle/>
          <a:p>
            <a:endParaRPr lang="en-US"/>
          </a:p>
        </p:txBody>
      </p:sp>
      <p:pic>
        <p:nvPicPr>
          <p:cNvPr id="3073" name="Picture 1" descr="page385image555508576">
            <a:extLst>
              <a:ext uri="{FF2B5EF4-FFF2-40B4-BE49-F238E27FC236}">
                <a16:creationId xmlns:a16="http://schemas.microsoft.com/office/drawing/2014/main" id="{AAA8112E-C4FA-0849-BB28-F1DCD668B7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794" y="80963"/>
            <a:ext cx="4318000" cy="6096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age399image947043008">
            <a:extLst>
              <a:ext uri="{FF2B5EF4-FFF2-40B4-BE49-F238E27FC236}">
                <a16:creationId xmlns:a16="http://schemas.microsoft.com/office/drawing/2014/main" id="{B075D6C7-9716-254F-BB8C-EB7603AD7F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7531" y="1089354"/>
            <a:ext cx="4291519" cy="4079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58700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0D097-88D7-1A42-AE1D-8B4BD8006D5F}"/>
              </a:ext>
            </a:extLst>
          </p:cNvPr>
          <p:cNvSpPr>
            <a:spLocks noGrp="1"/>
          </p:cNvSpPr>
          <p:nvPr>
            <p:ph type="title"/>
          </p:nvPr>
        </p:nvSpPr>
        <p:spPr/>
        <p:txBody>
          <a:bodyPr/>
          <a:lstStyle/>
          <a:p>
            <a:r>
              <a:rPr lang="en-US" dirty="0"/>
              <a:t>Source Space Analysis</a:t>
            </a:r>
          </a:p>
        </p:txBody>
      </p:sp>
      <p:sp>
        <p:nvSpPr>
          <p:cNvPr id="5" name="Text Placeholder 4">
            <a:extLst>
              <a:ext uri="{FF2B5EF4-FFF2-40B4-BE49-F238E27FC236}">
                <a16:creationId xmlns:a16="http://schemas.microsoft.com/office/drawing/2014/main" id="{9698A07C-16B2-EF41-A80F-2B7D81E4D25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912653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88142-2AE2-A84B-8C29-4366F9EE7775}"/>
              </a:ext>
            </a:extLst>
          </p:cNvPr>
          <p:cNvSpPr>
            <a:spLocks noGrp="1"/>
          </p:cNvSpPr>
          <p:nvPr>
            <p:ph type="title"/>
          </p:nvPr>
        </p:nvSpPr>
        <p:spPr/>
        <p:txBody>
          <a:bodyPr/>
          <a:lstStyle/>
          <a:p>
            <a:r>
              <a:rPr lang="en-US" dirty="0"/>
              <a:t>Imaging approach</a:t>
            </a:r>
          </a:p>
        </p:txBody>
      </p:sp>
      <p:sp>
        <p:nvSpPr>
          <p:cNvPr id="3" name="Content Placeholder 2">
            <a:extLst>
              <a:ext uri="{FF2B5EF4-FFF2-40B4-BE49-F238E27FC236}">
                <a16:creationId xmlns:a16="http://schemas.microsoft.com/office/drawing/2014/main" id="{2B23E5CC-85CA-CC42-8604-8D3558A98224}"/>
              </a:ext>
            </a:extLst>
          </p:cNvPr>
          <p:cNvSpPr>
            <a:spLocks noGrp="1"/>
          </p:cNvSpPr>
          <p:nvPr>
            <p:ph idx="1"/>
          </p:nvPr>
        </p:nvSpPr>
        <p:spPr/>
        <p:txBody>
          <a:bodyPr/>
          <a:lstStyle/>
          <a:p>
            <a:r>
              <a:rPr lang="en-US" dirty="0"/>
              <a:t>Results in a spatial projection of sensor data into brain space and considers brain activity as comprising many dipolar sources</a:t>
            </a:r>
          </a:p>
          <a:p>
            <a:r>
              <a:rPr lang="en-US" dirty="0"/>
              <a:t>Renders a linear observation model with variables being the source of power or amplitudes</a:t>
            </a:r>
          </a:p>
          <a:p>
            <a:r>
              <a:rPr lang="en-US" dirty="0"/>
              <a:t>This approach incorporates anatomy data to improve estimations</a:t>
            </a:r>
          </a:p>
          <a:p>
            <a:r>
              <a:rPr lang="en-US" dirty="0"/>
              <a:t>Four steps:</a:t>
            </a:r>
          </a:p>
          <a:p>
            <a:pPr marL="914400" lvl="1" indent="-457200">
              <a:buFont typeface="+mj-lt"/>
              <a:buAutoNum type="arabicPeriod"/>
            </a:pPr>
            <a:r>
              <a:rPr lang="en-US" dirty="0"/>
              <a:t>Source space modelling</a:t>
            </a:r>
          </a:p>
          <a:p>
            <a:pPr marL="914400" lvl="1" indent="-457200">
              <a:buFont typeface="+mj-lt"/>
              <a:buAutoNum type="arabicPeriod"/>
            </a:pPr>
            <a:r>
              <a:rPr lang="en-US" dirty="0"/>
              <a:t>Data co-registration</a:t>
            </a:r>
          </a:p>
          <a:p>
            <a:pPr marL="914400" lvl="1" indent="-457200">
              <a:buFont typeface="+mj-lt"/>
              <a:buAutoNum type="arabicPeriod"/>
            </a:pPr>
            <a:r>
              <a:rPr lang="en-US" dirty="0"/>
              <a:t>Forward computation</a:t>
            </a:r>
          </a:p>
          <a:p>
            <a:pPr marL="914400" lvl="1" indent="-457200">
              <a:buFont typeface="+mj-lt"/>
              <a:buAutoNum type="arabicPeriod"/>
            </a:pPr>
            <a:r>
              <a:rPr lang="en-US" dirty="0"/>
              <a:t>Inverse reconstruction</a:t>
            </a:r>
          </a:p>
        </p:txBody>
      </p:sp>
    </p:spTree>
    <p:extLst>
      <p:ext uri="{BB962C8B-B14F-4D97-AF65-F5344CB8AC3E}">
        <p14:creationId xmlns:p14="http://schemas.microsoft.com/office/powerpoint/2010/main" val="272500706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EF5AA-4596-AD49-AB30-BFE9303C747A}"/>
              </a:ext>
            </a:extLst>
          </p:cNvPr>
          <p:cNvSpPr>
            <a:spLocks noGrp="1"/>
          </p:cNvSpPr>
          <p:nvPr>
            <p:ph type="title"/>
          </p:nvPr>
        </p:nvSpPr>
        <p:spPr/>
        <p:txBody>
          <a:bodyPr/>
          <a:lstStyle/>
          <a:p>
            <a:r>
              <a:rPr lang="en-US" dirty="0"/>
              <a:t>Source space modelling</a:t>
            </a:r>
          </a:p>
        </p:txBody>
      </p:sp>
      <p:sp>
        <p:nvSpPr>
          <p:cNvPr id="3" name="Content Placeholder 2">
            <a:extLst>
              <a:ext uri="{FF2B5EF4-FFF2-40B4-BE49-F238E27FC236}">
                <a16:creationId xmlns:a16="http://schemas.microsoft.com/office/drawing/2014/main" id="{C011A364-EEFD-E344-8884-E2EE9A3B87DC}"/>
              </a:ext>
            </a:extLst>
          </p:cNvPr>
          <p:cNvSpPr>
            <a:spLocks noGrp="1"/>
          </p:cNvSpPr>
          <p:nvPr>
            <p:ph idx="1"/>
          </p:nvPr>
        </p:nvSpPr>
        <p:spPr>
          <a:xfrm>
            <a:off x="488010" y="1517515"/>
            <a:ext cx="8403077" cy="4659448"/>
          </a:xfrm>
        </p:spPr>
        <p:txBody>
          <a:bodyPr>
            <a:normAutofit lnSpcReduction="10000"/>
          </a:bodyPr>
          <a:lstStyle/>
          <a:p>
            <a:r>
              <a:rPr lang="en-US" dirty="0"/>
              <a:t>Creates cortical meshes describing the boundaries the head and locations of possible sources of M/EEG signal</a:t>
            </a:r>
          </a:p>
          <a:p>
            <a:pPr lvl="1"/>
            <a:r>
              <a:rPr lang="en-US" dirty="0">
                <a:solidFill>
                  <a:schemeClr val="accent6">
                    <a:lumMod val="75000"/>
                  </a:schemeClr>
                </a:solidFill>
              </a:rPr>
              <a:t>Select 3D Source Reconstruction -&gt; load dataset and name analysis</a:t>
            </a:r>
          </a:p>
          <a:p>
            <a:pPr lvl="1"/>
            <a:r>
              <a:rPr lang="en-US" dirty="0">
                <a:solidFill>
                  <a:schemeClr val="accent6">
                    <a:lumMod val="75000"/>
                  </a:schemeClr>
                </a:solidFill>
              </a:rPr>
              <a:t>Select MRI -&gt; select subject’s structural image </a:t>
            </a:r>
          </a:p>
          <a:p>
            <a:pPr lvl="1"/>
            <a:r>
              <a:rPr lang="en-US" dirty="0">
                <a:solidFill>
                  <a:schemeClr val="accent6">
                    <a:lumMod val="75000"/>
                  </a:schemeClr>
                </a:solidFill>
              </a:rPr>
              <a:t>In the absence of a structural image, select Template and use SPM’s template head model based on MNI brain</a:t>
            </a:r>
          </a:p>
          <a:p>
            <a:r>
              <a:rPr lang="en-US" dirty="0"/>
              <a:t>For EEG, this transforms electrode positions to match the template head</a:t>
            </a:r>
          </a:p>
          <a:p>
            <a:r>
              <a:rPr lang="en-US" dirty="0"/>
              <a:t>For MEG, the template head is transformed to match the fiducials and </a:t>
            </a:r>
            <a:r>
              <a:rPr lang="en-US" dirty="0" err="1"/>
              <a:t>headshape</a:t>
            </a:r>
            <a:r>
              <a:rPr lang="en-US" dirty="0"/>
              <a:t> from MEG data</a:t>
            </a:r>
          </a:p>
          <a:p>
            <a:pPr lvl="1">
              <a:buFont typeface="Courier New" panose="02070309020205020404" pitchFamily="49" charset="0"/>
              <a:buChar char="o"/>
            </a:pPr>
            <a:r>
              <a:rPr lang="en-US" dirty="0"/>
              <a:t>Having </a:t>
            </a:r>
            <a:r>
              <a:rPr lang="en-US" dirty="0" err="1"/>
              <a:t>headshape</a:t>
            </a:r>
            <a:r>
              <a:rPr lang="en-US" dirty="0"/>
              <a:t> measurements can therefore be useful</a:t>
            </a:r>
          </a:p>
        </p:txBody>
      </p:sp>
      <p:pic>
        <p:nvPicPr>
          <p:cNvPr id="4097" name="Picture 1" descr="page386image558325456">
            <a:extLst>
              <a:ext uri="{FF2B5EF4-FFF2-40B4-BE49-F238E27FC236}">
                <a16:creationId xmlns:a16="http://schemas.microsoft.com/office/drawing/2014/main" id="{7F1023D3-EE46-FA4D-8621-0F24E87870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1087" y="2140085"/>
            <a:ext cx="32385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15078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84504-EFF4-A140-89DC-D4BE68FB3E94}"/>
              </a:ext>
            </a:extLst>
          </p:cNvPr>
          <p:cNvSpPr>
            <a:spLocks noGrp="1"/>
          </p:cNvSpPr>
          <p:nvPr>
            <p:ph type="title"/>
          </p:nvPr>
        </p:nvSpPr>
        <p:spPr/>
        <p:txBody>
          <a:bodyPr/>
          <a:lstStyle/>
          <a:p>
            <a:r>
              <a:rPr lang="en-US" dirty="0" err="1"/>
              <a:t>Coregistration</a:t>
            </a:r>
            <a:endParaRPr lang="en-US" dirty="0"/>
          </a:p>
        </p:txBody>
      </p:sp>
      <p:sp>
        <p:nvSpPr>
          <p:cNvPr id="3" name="Content Placeholder 2">
            <a:extLst>
              <a:ext uri="{FF2B5EF4-FFF2-40B4-BE49-F238E27FC236}">
                <a16:creationId xmlns:a16="http://schemas.microsoft.com/office/drawing/2014/main" id="{40458636-FE92-524F-BFE3-8230B1CE34BD}"/>
              </a:ext>
            </a:extLst>
          </p:cNvPr>
          <p:cNvSpPr>
            <a:spLocks noGrp="1"/>
          </p:cNvSpPr>
          <p:nvPr>
            <p:ph idx="1"/>
          </p:nvPr>
        </p:nvSpPr>
        <p:spPr/>
        <p:txBody>
          <a:bodyPr/>
          <a:lstStyle/>
          <a:p>
            <a:r>
              <a:rPr lang="en-US" dirty="0"/>
              <a:t>Links the coordinate system in which sensor positions are originally represented to the coordinate system of a structural MRI/MNI</a:t>
            </a:r>
          </a:p>
          <a:p>
            <a:r>
              <a:rPr lang="en-US" dirty="0"/>
              <a:t>You’ll need at least 3 points with known coordinates in both (</a:t>
            </a:r>
            <a:r>
              <a:rPr lang="en-US" dirty="0">
                <a:solidFill>
                  <a:srgbClr val="C00000"/>
                </a:solidFill>
              </a:rPr>
              <a:t>fiducials</a:t>
            </a:r>
            <a:r>
              <a:rPr lang="en-US" dirty="0"/>
              <a:t>)</a:t>
            </a:r>
          </a:p>
          <a:p>
            <a:r>
              <a:rPr lang="en-US" dirty="0"/>
              <a:t>Two </a:t>
            </a:r>
            <a:r>
              <a:rPr lang="en-US" dirty="0" err="1"/>
              <a:t>coregistration</a:t>
            </a:r>
            <a:r>
              <a:rPr lang="en-US" dirty="0"/>
              <a:t> methods: </a:t>
            </a:r>
            <a:r>
              <a:rPr lang="en-US" dirty="0">
                <a:solidFill>
                  <a:srgbClr val="C00000"/>
                </a:solidFill>
              </a:rPr>
              <a:t>landmark-based</a:t>
            </a:r>
            <a:r>
              <a:rPr lang="en-US" dirty="0"/>
              <a:t> and </a:t>
            </a:r>
            <a:r>
              <a:rPr lang="en-US" dirty="0">
                <a:solidFill>
                  <a:srgbClr val="C00000"/>
                </a:solidFill>
              </a:rPr>
              <a:t>surface matching</a:t>
            </a:r>
          </a:p>
          <a:p>
            <a:pPr lvl="1">
              <a:buFont typeface="Courier New" panose="02070309020205020404" pitchFamily="49" charset="0"/>
              <a:buChar char="o"/>
            </a:pPr>
            <a:r>
              <a:rPr lang="en-US" dirty="0">
                <a:solidFill>
                  <a:schemeClr val="accent6">
                    <a:lumMod val="75000"/>
                  </a:schemeClr>
                </a:solidFill>
              </a:rPr>
              <a:t>Select </a:t>
            </a:r>
            <a:r>
              <a:rPr lang="en-US" dirty="0" err="1">
                <a:solidFill>
                  <a:schemeClr val="accent6">
                    <a:lumMod val="75000"/>
                  </a:schemeClr>
                </a:solidFill>
              </a:rPr>
              <a:t>Coregister</a:t>
            </a:r>
            <a:r>
              <a:rPr lang="en-US" dirty="0">
                <a:solidFill>
                  <a:schemeClr val="accent6">
                    <a:lumMod val="75000"/>
                  </a:schemeClr>
                </a:solidFill>
              </a:rPr>
              <a:t> -&gt; input at least 3 fiducials</a:t>
            </a:r>
          </a:p>
          <a:p>
            <a:pPr lvl="2">
              <a:buFont typeface="Wingdings" pitchFamily="2" charset="2"/>
              <a:buChar char="§"/>
            </a:pPr>
            <a:r>
              <a:rPr lang="en-US" i="1" dirty="0">
                <a:solidFill>
                  <a:schemeClr val="accent6">
                    <a:lumMod val="75000"/>
                  </a:schemeClr>
                </a:solidFill>
              </a:rPr>
              <a:t>Select</a:t>
            </a:r>
            <a:r>
              <a:rPr lang="en-US" dirty="0">
                <a:solidFill>
                  <a:schemeClr val="accent6">
                    <a:lumMod val="75000"/>
                  </a:schemeClr>
                </a:solidFill>
              </a:rPr>
              <a:t> fiducials from a list of common location (i.e. nasion) OR</a:t>
            </a:r>
          </a:p>
          <a:p>
            <a:pPr lvl="2">
              <a:buFont typeface="Wingdings" pitchFamily="2" charset="2"/>
              <a:buChar char="§"/>
            </a:pPr>
            <a:r>
              <a:rPr lang="en-US" i="1" dirty="0">
                <a:solidFill>
                  <a:schemeClr val="accent6">
                    <a:lumMod val="75000"/>
                  </a:schemeClr>
                </a:solidFill>
              </a:rPr>
              <a:t>Type</a:t>
            </a:r>
            <a:r>
              <a:rPr lang="en-US" dirty="0">
                <a:solidFill>
                  <a:schemeClr val="accent6">
                    <a:lumMod val="75000"/>
                  </a:schemeClr>
                </a:solidFill>
              </a:rPr>
              <a:t> coordinates for fiducial OR</a:t>
            </a:r>
          </a:p>
          <a:p>
            <a:pPr lvl="2">
              <a:buFont typeface="Wingdings" pitchFamily="2" charset="2"/>
              <a:buChar char="§"/>
            </a:pPr>
            <a:r>
              <a:rPr lang="en-US" i="1" dirty="0">
                <a:solidFill>
                  <a:schemeClr val="accent6">
                    <a:lumMod val="75000"/>
                  </a:schemeClr>
                </a:solidFill>
              </a:rPr>
              <a:t>Click</a:t>
            </a:r>
            <a:r>
              <a:rPr lang="en-US" dirty="0">
                <a:solidFill>
                  <a:schemeClr val="accent6">
                    <a:lumMod val="75000"/>
                  </a:schemeClr>
                </a:solidFill>
              </a:rPr>
              <a:t> on the correct point for the fiducial on a structural image</a:t>
            </a:r>
          </a:p>
          <a:p>
            <a:pPr lvl="1">
              <a:buFont typeface="Courier New" panose="02070309020205020404" pitchFamily="49" charset="0"/>
              <a:buChar char="o"/>
            </a:pPr>
            <a:r>
              <a:rPr lang="en-US" dirty="0">
                <a:solidFill>
                  <a:schemeClr val="accent6">
                    <a:lumMod val="75000"/>
                  </a:schemeClr>
                </a:solidFill>
              </a:rPr>
              <a:t>Check the registration when it has finished</a:t>
            </a:r>
          </a:p>
          <a:p>
            <a:endParaRPr lang="en-US" dirty="0"/>
          </a:p>
        </p:txBody>
      </p:sp>
      <p:pic>
        <p:nvPicPr>
          <p:cNvPr id="5121" name="Picture 1" descr="page387image536574432">
            <a:extLst>
              <a:ext uri="{FF2B5EF4-FFF2-40B4-BE49-F238E27FC236}">
                <a16:creationId xmlns:a16="http://schemas.microsoft.com/office/drawing/2014/main" id="{2424642A-AD23-DF41-9A22-D5396F036D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1626" y="3673058"/>
            <a:ext cx="2923161" cy="2819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66656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51CB5-F690-A44E-9372-2C067EAFBAB4}"/>
              </a:ext>
            </a:extLst>
          </p:cNvPr>
          <p:cNvSpPr>
            <a:spLocks noGrp="1"/>
          </p:cNvSpPr>
          <p:nvPr>
            <p:ph type="title"/>
          </p:nvPr>
        </p:nvSpPr>
        <p:spPr/>
        <p:txBody>
          <a:bodyPr/>
          <a:lstStyle/>
          <a:p>
            <a:r>
              <a:rPr lang="en-US" dirty="0"/>
              <a:t>Forward Computation</a:t>
            </a:r>
          </a:p>
        </p:txBody>
      </p:sp>
      <p:sp>
        <p:nvSpPr>
          <p:cNvPr id="3" name="Content Placeholder 2">
            <a:extLst>
              <a:ext uri="{FF2B5EF4-FFF2-40B4-BE49-F238E27FC236}">
                <a16:creationId xmlns:a16="http://schemas.microsoft.com/office/drawing/2014/main" id="{33EFA418-907F-724F-8851-05F011F7000F}"/>
              </a:ext>
            </a:extLst>
          </p:cNvPr>
          <p:cNvSpPr>
            <a:spLocks noGrp="1"/>
          </p:cNvSpPr>
          <p:nvPr>
            <p:ph idx="1"/>
          </p:nvPr>
        </p:nvSpPr>
        <p:spPr>
          <a:xfrm>
            <a:off x="838200" y="1825625"/>
            <a:ext cx="10515600" cy="2668554"/>
          </a:xfrm>
        </p:spPr>
        <p:txBody>
          <a:bodyPr>
            <a:normAutofit fontScale="92500" lnSpcReduction="10000"/>
          </a:bodyPr>
          <a:lstStyle/>
          <a:p>
            <a:r>
              <a:rPr lang="en-US" dirty="0"/>
              <a:t>For each dipole on the cortical mesh, what effect would it have on the sensors?</a:t>
            </a:r>
          </a:p>
          <a:p>
            <a:r>
              <a:rPr lang="en-US" dirty="0"/>
              <a:t>Generates N (no. of sensors) x M (no. of mesh vertices) matrix</a:t>
            </a:r>
          </a:p>
          <a:p>
            <a:pPr lvl="1"/>
            <a:r>
              <a:rPr lang="en-US" sz="2600" dirty="0"/>
              <a:t>Each column is called a </a:t>
            </a:r>
            <a:r>
              <a:rPr lang="en-US" sz="2600" dirty="0">
                <a:solidFill>
                  <a:srgbClr val="C00000"/>
                </a:solidFill>
              </a:rPr>
              <a:t>lead field </a:t>
            </a:r>
            <a:r>
              <a:rPr lang="en-US" sz="2600" dirty="0"/>
              <a:t>and corresponds to one mesh vertex</a:t>
            </a:r>
          </a:p>
          <a:p>
            <a:pPr lvl="1"/>
            <a:r>
              <a:rPr lang="en-US" sz="2600" dirty="0"/>
              <a:t>Lead fields are computed using the </a:t>
            </a:r>
            <a:r>
              <a:rPr lang="en-US" sz="2600" dirty="0" err="1"/>
              <a:t>forwinv</a:t>
            </a:r>
            <a:r>
              <a:rPr lang="en-US" sz="2600" dirty="0"/>
              <a:t> toolbox</a:t>
            </a:r>
          </a:p>
          <a:p>
            <a:pPr lvl="1"/>
            <a:r>
              <a:rPr lang="en-US" sz="2600" dirty="0"/>
              <a:t>The computation makes assumptions about the physical properties of the head, and the ways to specify this are called forward models</a:t>
            </a:r>
          </a:p>
        </p:txBody>
      </p:sp>
      <p:pic>
        <p:nvPicPr>
          <p:cNvPr id="6145" name="Picture 1" descr="page388image462332400">
            <a:extLst>
              <a:ext uri="{FF2B5EF4-FFF2-40B4-BE49-F238E27FC236}">
                <a16:creationId xmlns:a16="http://schemas.microsoft.com/office/drawing/2014/main" id="{A93A2335-12A7-7746-9C53-106176EC69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2171" y="4356813"/>
            <a:ext cx="2898842" cy="2444983"/>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D792688D-C4EA-5B43-9FE5-B349C11E9689}"/>
              </a:ext>
            </a:extLst>
          </p:cNvPr>
          <p:cNvSpPr txBox="1">
            <a:spLocks/>
          </p:cNvSpPr>
          <p:nvPr/>
        </p:nvSpPr>
        <p:spPr>
          <a:xfrm>
            <a:off x="838201" y="4629116"/>
            <a:ext cx="8247434" cy="28436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Courier New" panose="02070309020205020404" pitchFamily="49" charset="0"/>
              <a:buChar char="o"/>
            </a:pPr>
            <a:r>
              <a:rPr lang="en-US" dirty="0">
                <a:solidFill>
                  <a:schemeClr val="accent6">
                    <a:lumMod val="75000"/>
                  </a:schemeClr>
                </a:solidFill>
              </a:rPr>
              <a:t>Select Forward Model (only enabled after successful </a:t>
            </a:r>
            <a:r>
              <a:rPr lang="en-US" dirty="0" err="1">
                <a:solidFill>
                  <a:schemeClr val="accent6">
                    <a:lumMod val="75000"/>
                  </a:schemeClr>
                </a:solidFill>
              </a:rPr>
              <a:t>coregistration</a:t>
            </a:r>
            <a:r>
              <a:rPr lang="en-US" dirty="0">
                <a:solidFill>
                  <a:schemeClr val="accent6">
                    <a:lumMod val="75000"/>
                  </a:schemeClr>
                </a:solidFill>
              </a:rPr>
              <a:t>)</a:t>
            </a:r>
          </a:p>
          <a:p>
            <a:pPr lvl="1">
              <a:buFont typeface="Courier New" panose="02070309020205020404" pitchFamily="49" charset="0"/>
              <a:buChar char="o"/>
            </a:pPr>
            <a:r>
              <a:rPr lang="en-US" dirty="0">
                <a:solidFill>
                  <a:schemeClr val="accent6">
                    <a:lumMod val="75000"/>
                  </a:schemeClr>
                </a:solidFill>
              </a:rPr>
              <a:t>Select head model (EEG BEM (Boundary Element Model)/MEG Local Spheres  recommended)</a:t>
            </a:r>
          </a:p>
        </p:txBody>
      </p:sp>
    </p:spTree>
    <p:extLst>
      <p:ext uri="{BB962C8B-B14F-4D97-AF65-F5344CB8AC3E}">
        <p14:creationId xmlns:p14="http://schemas.microsoft.com/office/powerpoint/2010/main" val="206805710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5264D-AC0F-7D46-8F7D-D1E1DE358663}"/>
              </a:ext>
            </a:extLst>
          </p:cNvPr>
          <p:cNvSpPr>
            <a:spLocks noGrp="1"/>
          </p:cNvSpPr>
          <p:nvPr>
            <p:ph type="title"/>
          </p:nvPr>
        </p:nvSpPr>
        <p:spPr/>
        <p:txBody>
          <a:bodyPr/>
          <a:lstStyle/>
          <a:p>
            <a:r>
              <a:rPr lang="en-US" dirty="0"/>
              <a:t>Inverse Reconstruction</a:t>
            </a:r>
          </a:p>
        </p:txBody>
      </p:sp>
      <p:sp>
        <p:nvSpPr>
          <p:cNvPr id="3" name="Content Placeholder 2">
            <a:extLst>
              <a:ext uri="{FF2B5EF4-FFF2-40B4-BE49-F238E27FC236}">
                <a16:creationId xmlns:a16="http://schemas.microsoft.com/office/drawing/2014/main" id="{68D47A10-CD31-724D-A346-61F5F5949F4E}"/>
              </a:ext>
            </a:extLst>
          </p:cNvPr>
          <p:cNvSpPr>
            <a:spLocks noGrp="1"/>
          </p:cNvSpPr>
          <p:nvPr>
            <p:ph idx="1"/>
          </p:nvPr>
        </p:nvSpPr>
        <p:spPr>
          <a:xfrm>
            <a:off x="838200" y="1825625"/>
            <a:ext cx="8115300" cy="4667250"/>
          </a:xfrm>
        </p:spPr>
        <p:txBody>
          <a:bodyPr>
            <a:normAutofit/>
          </a:bodyPr>
          <a:lstStyle/>
          <a:p>
            <a:r>
              <a:rPr lang="en-US" dirty="0"/>
              <a:t>Computes and uses lead field values</a:t>
            </a:r>
          </a:p>
          <a:p>
            <a:pPr lvl="1">
              <a:buFont typeface="Courier New" panose="02070309020205020404" pitchFamily="49" charset="0"/>
              <a:buChar char="o"/>
            </a:pPr>
            <a:r>
              <a:rPr lang="en-US" dirty="0">
                <a:solidFill>
                  <a:schemeClr val="accent6">
                    <a:lumMod val="75000"/>
                  </a:schemeClr>
                </a:solidFill>
              </a:rPr>
              <a:t>Select Invert -&gt; Imaging (uses Bayesian approach, can select others)</a:t>
            </a:r>
          </a:p>
          <a:p>
            <a:pPr lvl="1">
              <a:buFont typeface="Courier New" panose="02070309020205020404" pitchFamily="49" charset="0"/>
              <a:buChar char="o"/>
            </a:pPr>
            <a:r>
              <a:rPr lang="en-US" dirty="0">
                <a:solidFill>
                  <a:schemeClr val="accent6">
                    <a:lumMod val="75000"/>
                  </a:schemeClr>
                </a:solidFill>
              </a:rPr>
              <a:t>Standard inversion uses default settings (multiple sparse priors algorithm) which are often fine but can select Custom to fine tune parameters</a:t>
            </a:r>
          </a:p>
          <a:p>
            <a:pPr lvl="1">
              <a:buFont typeface="Courier New" panose="02070309020205020404" pitchFamily="49" charset="0"/>
              <a:buChar char="o"/>
            </a:pPr>
            <a:r>
              <a:rPr lang="en-US" dirty="0">
                <a:solidFill>
                  <a:schemeClr val="accent6">
                    <a:lumMod val="75000"/>
                  </a:schemeClr>
                </a:solidFill>
              </a:rPr>
              <a:t>Can filter by time window and particular brain areas if required</a:t>
            </a:r>
          </a:p>
          <a:p>
            <a:r>
              <a:rPr lang="en-US" dirty="0"/>
              <a:t>The graphics </a:t>
            </a:r>
            <a:r>
              <a:rPr lang="en-US" dirty="0" err="1"/>
              <a:t>timecourses</a:t>
            </a:r>
            <a:r>
              <a:rPr lang="en-US" dirty="0"/>
              <a:t> come from the peak voxel</a:t>
            </a:r>
          </a:p>
          <a:p>
            <a:pPr lvl="1">
              <a:buFont typeface="Courier New" panose="02070309020205020404" pitchFamily="49" charset="0"/>
              <a:buChar char="o"/>
            </a:pPr>
            <a:r>
              <a:rPr lang="en-US" dirty="0"/>
              <a:t>Can toggle by condition and explore time points</a:t>
            </a:r>
          </a:p>
        </p:txBody>
      </p:sp>
      <p:pic>
        <p:nvPicPr>
          <p:cNvPr id="7169" name="Picture 1" descr="page389image535494432">
            <a:extLst>
              <a:ext uri="{FF2B5EF4-FFF2-40B4-BE49-F238E27FC236}">
                <a16:creationId xmlns:a16="http://schemas.microsoft.com/office/drawing/2014/main" id="{E8ACD188-087D-4E4B-9B5C-4A216FBE8AC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0600"/>
          <a:stretch/>
        </p:blipFill>
        <p:spPr bwMode="auto">
          <a:xfrm>
            <a:off x="9234438" y="209016"/>
            <a:ext cx="2957562" cy="31455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descr="page389image535494432">
            <a:extLst>
              <a:ext uri="{FF2B5EF4-FFF2-40B4-BE49-F238E27FC236}">
                <a16:creationId xmlns:a16="http://schemas.microsoft.com/office/drawing/2014/main" id="{F8423F8F-9A88-0D4C-A087-770DE6DFEB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4423"/>
          <a:stretch/>
        </p:blipFill>
        <p:spPr bwMode="auto">
          <a:xfrm>
            <a:off x="8953500" y="3429000"/>
            <a:ext cx="3238500" cy="3177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9563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200A1-3BCE-E84B-B01F-6AC1419636AA}"/>
              </a:ext>
            </a:extLst>
          </p:cNvPr>
          <p:cNvSpPr>
            <a:spLocks noGrp="1"/>
          </p:cNvSpPr>
          <p:nvPr>
            <p:ph type="title"/>
          </p:nvPr>
        </p:nvSpPr>
        <p:spPr/>
        <p:txBody>
          <a:bodyPr/>
          <a:lstStyle/>
          <a:p>
            <a:r>
              <a:rPr lang="en-US" dirty="0"/>
              <a:t>Prepare for statistical analysis</a:t>
            </a:r>
          </a:p>
        </p:txBody>
      </p:sp>
      <p:sp>
        <p:nvSpPr>
          <p:cNvPr id="3" name="Content Placeholder 2">
            <a:extLst>
              <a:ext uri="{FF2B5EF4-FFF2-40B4-BE49-F238E27FC236}">
                <a16:creationId xmlns:a16="http://schemas.microsoft.com/office/drawing/2014/main" id="{AB1D7AF8-2BA5-AD4C-94D4-FF33656927EE}"/>
              </a:ext>
            </a:extLst>
          </p:cNvPr>
          <p:cNvSpPr>
            <a:spLocks noGrp="1"/>
          </p:cNvSpPr>
          <p:nvPr>
            <p:ph idx="1"/>
          </p:nvPr>
        </p:nvSpPr>
        <p:spPr>
          <a:xfrm>
            <a:off x="429637" y="1625869"/>
            <a:ext cx="8072337" cy="4867006"/>
          </a:xfrm>
        </p:spPr>
        <p:txBody>
          <a:bodyPr>
            <a:normAutofit fontScale="92500" lnSpcReduction="10000"/>
          </a:bodyPr>
          <a:lstStyle/>
          <a:p>
            <a:r>
              <a:rPr lang="en-US" dirty="0"/>
              <a:t>Results can be written as 3D </a:t>
            </a:r>
            <a:r>
              <a:rPr lang="en-US" dirty="0" err="1"/>
              <a:t>NIfTI</a:t>
            </a:r>
            <a:r>
              <a:rPr lang="en-US" dirty="0"/>
              <a:t> images to proceed with GLM-based statistical analysis </a:t>
            </a:r>
          </a:p>
          <a:p>
            <a:r>
              <a:rPr lang="en-US" dirty="0"/>
              <a:t>Summarizes trial- and subject-specific responses with a single image in source space</a:t>
            </a:r>
          </a:p>
          <a:p>
            <a:pPr lvl="1">
              <a:buFont typeface="Courier New" panose="02070309020205020404" pitchFamily="49" charset="0"/>
              <a:buChar char="o"/>
            </a:pPr>
            <a:r>
              <a:rPr lang="en-US" dirty="0">
                <a:solidFill>
                  <a:schemeClr val="accent6">
                    <a:lumMod val="75000"/>
                  </a:schemeClr>
                </a:solidFill>
              </a:rPr>
              <a:t>Select Window -&gt; Specify time window, and frequency band if required (can leave at zero to specify all frequencies)</a:t>
            </a:r>
          </a:p>
          <a:p>
            <a:pPr lvl="1">
              <a:buFont typeface="Courier New" panose="02070309020205020404" pitchFamily="49" charset="0"/>
              <a:buChar char="o"/>
            </a:pPr>
            <a:r>
              <a:rPr lang="en-US" dirty="0">
                <a:solidFill>
                  <a:schemeClr val="accent6">
                    <a:lumMod val="75000"/>
                  </a:schemeClr>
                </a:solidFill>
              </a:rPr>
              <a:t>If data is </a:t>
            </a:r>
            <a:r>
              <a:rPr lang="en-US" dirty="0" err="1">
                <a:solidFill>
                  <a:schemeClr val="accent6">
                    <a:lumMod val="75000"/>
                  </a:schemeClr>
                </a:solidFill>
              </a:rPr>
              <a:t>epoched</a:t>
            </a:r>
            <a:r>
              <a:rPr lang="en-US" dirty="0">
                <a:solidFill>
                  <a:schemeClr val="accent6">
                    <a:lumMod val="75000"/>
                  </a:schemeClr>
                </a:solidFill>
              </a:rPr>
              <a:t>, choose between evoked, induced and trials</a:t>
            </a:r>
          </a:p>
          <a:p>
            <a:pPr lvl="1">
              <a:buFont typeface="Courier New" panose="02070309020205020404" pitchFamily="49" charset="0"/>
              <a:buChar char="o"/>
            </a:pPr>
            <a:r>
              <a:rPr lang="en-US" dirty="0">
                <a:solidFill>
                  <a:schemeClr val="accent6">
                    <a:lumMod val="75000"/>
                  </a:schemeClr>
                </a:solidFill>
              </a:rPr>
              <a:t>Select Image to write out contrast results as volumetric 3D images</a:t>
            </a:r>
          </a:p>
          <a:p>
            <a:r>
              <a:rPr lang="en-US" dirty="0"/>
              <a:t>Smoothing from a 2D cortical sheet to 3D volume can make images from the source reconstruction odd but SPM is optimized to deal with this</a:t>
            </a:r>
          </a:p>
          <a:p>
            <a:r>
              <a:rPr lang="en-US" dirty="0"/>
              <a:t>Results with the normalized structure (in MNI space) are displayed in the graphics window</a:t>
            </a:r>
          </a:p>
          <a:p>
            <a:pPr lvl="1">
              <a:buFont typeface="Courier New" panose="02070309020205020404" pitchFamily="49" charset="0"/>
              <a:buChar char="o"/>
            </a:pPr>
            <a:endParaRPr lang="en-US" dirty="0">
              <a:solidFill>
                <a:schemeClr val="accent6">
                  <a:lumMod val="75000"/>
                </a:schemeClr>
              </a:solidFill>
            </a:endParaRPr>
          </a:p>
        </p:txBody>
      </p:sp>
      <p:pic>
        <p:nvPicPr>
          <p:cNvPr id="8193" name="Picture 1" descr="page390image1128565296">
            <a:extLst>
              <a:ext uri="{FF2B5EF4-FFF2-40B4-BE49-F238E27FC236}">
                <a16:creationId xmlns:a16="http://schemas.microsoft.com/office/drawing/2014/main" id="{22FF6127-1ACF-F54A-B861-610BB39A9B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8960" y="2042809"/>
            <a:ext cx="3238500" cy="321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83409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394DD2-EC93-C545-8799-5BF165B65A1C}"/>
              </a:ext>
            </a:extLst>
          </p:cNvPr>
          <p:cNvSpPr>
            <a:spLocks noGrp="1"/>
          </p:cNvSpPr>
          <p:nvPr>
            <p:ph type="title"/>
          </p:nvPr>
        </p:nvSpPr>
        <p:spPr>
          <a:xfrm>
            <a:off x="831850" y="1709738"/>
            <a:ext cx="10515600" cy="1344747"/>
          </a:xfrm>
        </p:spPr>
        <p:txBody>
          <a:bodyPr/>
          <a:lstStyle/>
          <a:p>
            <a:pPr algn="ctr"/>
            <a:r>
              <a:rPr lang="en-US" dirty="0"/>
              <a:t>Thank you!</a:t>
            </a:r>
          </a:p>
        </p:txBody>
      </p:sp>
      <p:sp>
        <p:nvSpPr>
          <p:cNvPr id="5" name="Text Placeholder 4">
            <a:extLst>
              <a:ext uri="{FF2B5EF4-FFF2-40B4-BE49-F238E27FC236}">
                <a16:creationId xmlns:a16="http://schemas.microsoft.com/office/drawing/2014/main" id="{CD442ABB-AA0A-9B43-BAA2-D0961A4B3B4E}"/>
              </a:ext>
            </a:extLst>
          </p:cNvPr>
          <p:cNvSpPr>
            <a:spLocks noGrp="1"/>
          </p:cNvSpPr>
          <p:nvPr>
            <p:ph type="body" idx="1"/>
          </p:nvPr>
        </p:nvSpPr>
        <p:spPr>
          <a:xfrm>
            <a:off x="831850" y="3244716"/>
            <a:ext cx="10515600" cy="1500187"/>
          </a:xfrm>
        </p:spPr>
        <p:txBody>
          <a:bodyPr>
            <a:normAutofit/>
          </a:bodyPr>
          <a:lstStyle/>
          <a:p>
            <a:pPr algn="ctr"/>
            <a:r>
              <a:rPr lang="en-US" sz="3200" dirty="0"/>
              <a:t>Any Questions?</a:t>
            </a:r>
          </a:p>
        </p:txBody>
      </p:sp>
    </p:spTree>
    <p:extLst>
      <p:ext uri="{BB962C8B-B14F-4D97-AF65-F5344CB8AC3E}">
        <p14:creationId xmlns:p14="http://schemas.microsoft.com/office/powerpoint/2010/main" val="188481812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47907-BAA1-EB4F-943F-4BA6ED6AF89B}"/>
              </a:ext>
            </a:extLst>
          </p:cNvPr>
          <p:cNvSpPr>
            <a:spLocks noGrp="1"/>
          </p:cNvSpPr>
          <p:nvPr>
            <p:ph type="title"/>
          </p:nvPr>
        </p:nvSpPr>
        <p:spPr/>
        <p:txBody>
          <a:bodyPr/>
          <a:lstStyle/>
          <a:p>
            <a:r>
              <a:rPr lang="en-US" dirty="0"/>
              <a:t>M/EEG Analysis in SPM</a:t>
            </a:r>
          </a:p>
        </p:txBody>
      </p:sp>
      <p:sp>
        <p:nvSpPr>
          <p:cNvPr id="3" name="Content Placeholder 2">
            <a:extLst>
              <a:ext uri="{FF2B5EF4-FFF2-40B4-BE49-F238E27FC236}">
                <a16:creationId xmlns:a16="http://schemas.microsoft.com/office/drawing/2014/main" id="{369110E6-A8F9-FD41-A872-FDB2AD820B37}"/>
              </a:ext>
            </a:extLst>
          </p:cNvPr>
          <p:cNvSpPr>
            <a:spLocks noGrp="1"/>
          </p:cNvSpPr>
          <p:nvPr>
            <p:ph idx="1"/>
          </p:nvPr>
        </p:nvSpPr>
        <p:spPr/>
        <p:txBody>
          <a:bodyPr>
            <a:normAutofit lnSpcReduction="10000"/>
          </a:bodyPr>
          <a:lstStyle/>
          <a:p>
            <a:pPr marL="514350" indent="-514350">
              <a:buFont typeface="+mj-lt"/>
              <a:buAutoNum type="arabicPeriod"/>
            </a:pPr>
            <a:r>
              <a:rPr lang="en-US" dirty="0"/>
              <a:t>Statistical analysis of voxel-based images</a:t>
            </a:r>
          </a:p>
          <a:p>
            <a:pPr lvl="1"/>
            <a:r>
              <a:rPr lang="en-US" dirty="0"/>
              <a:t>General Linear Model (GLM) </a:t>
            </a:r>
          </a:p>
          <a:p>
            <a:pPr lvl="1"/>
            <a:r>
              <a:rPr lang="en-US" dirty="0"/>
              <a:t>Random Field Theory (RFT)</a:t>
            </a:r>
          </a:p>
          <a:p>
            <a:pPr lvl="1"/>
            <a:r>
              <a:rPr lang="en-US" dirty="0"/>
              <a:t>Multi- (or single-) subject M/EEG studies</a:t>
            </a:r>
          </a:p>
          <a:p>
            <a:endParaRPr lang="en-US" dirty="0"/>
          </a:p>
          <a:p>
            <a:pPr marL="514350" indent="-514350">
              <a:buFont typeface="+mj-lt"/>
              <a:buAutoNum type="arabicPeriod" startAt="2"/>
            </a:pPr>
            <a:r>
              <a:rPr lang="en-US" dirty="0"/>
              <a:t>Source Reconstruction</a:t>
            </a:r>
          </a:p>
          <a:p>
            <a:pPr lvl="1"/>
            <a:r>
              <a:rPr lang="en-US" dirty="0"/>
              <a:t>Bayesian approaches</a:t>
            </a:r>
          </a:p>
          <a:p>
            <a:endParaRPr lang="en-US" dirty="0"/>
          </a:p>
          <a:p>
            <a:pPr marL="514350" indent="-514350">
              <a:buFont typeface="+mj-lt"/>
              <a:buAutoNum type="arabicPeriod" startAt="3"/>
            </a:pPr>
            <a:r>
              <a:rPr lang="en-US" dirty="0"/>
              <a:t>Dynamic Causal Modelling</a:t>
            </a:r>
          </a:p>
          <a:p>
            <a:pPr lvl="1"/>
            <a:r>
              <a:rPr lang="en-US" dirty="0"/>
              <a:t>A </a:t>
            </a:r>
            <a:r>
              <a:rPr lang="en-US" dirty="0" err="1"/>
              <a:t>spatio</a:t>
            </a:r>
            <a:r>
              <a:rPr lang="en-US" dirty="0"/>
              <a:t>-temporal network model</a:t>
            </a:r>
          </a:p>
          <a:p>
            <a:endParaRPr lang="en-US" dirty="0"/>
          </a:p>
        </p:txBody>
      </p:sp>
      <p:sp>
        <p:nvSpPr>
          <p:cNvPr id="4" name="Rounded Rectangle 3">
            <a:extLst>
              <a:ext uri="{FF2B5EF4-FFF2-40B4-BE49-F238E27FC236}">
                <a16:creationId xmlns:a16="http://schemas.microsoft.com/office/drawing/2014/main" id="{F4039A35-512D-2049-962A-F1AD15DE81EE}"/>
              </a:ext>
            </a:extLst>
          </p:cNvPr>
          <p:cNvSpPr/>
          <p:nvPr/>
        </p:nvSpPr>
        <p:spPr>
          <a:xfrm>
            <a:off x="584199" y="1487488"/>
            <a:ext cx="6832600" cy="3355445"/>
          </a:xfrm>
          <a:prstGeom prst="round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965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FB15F-E212-F445-8FE7-F2A8D36FE72E}"/>
              </a:ext>
            </a:extLst>
          </p:cNvPr>
          <p:cNvSpPr>
            <a:spLocks noGrp="1"/>
          </p:cNvSpPr>
          <p:nvPr>
            <p:ph type="title"/>
          </p:nvPr>
        </p:nvSpPr>
        <p:spPr/>
        <p:txBody>
          <a:bodyPr/>
          <a:lstStyle/>
          <a:p>
            <a:r>
              <a:rPr lang="en-US" dirty="0"/>
              <a:t>Multiple Comparison Problem</a:t>
            </a:r>
          </a:p>
        </p:txBody>
      </p:sp>
      <p:sp>
        <p:nvSpPr>
          <p:cNvPr id="3" name="Content Placeholder 2">
            <a:extLst>
              <a:ext uri="{FF2B5EF4-FFF2-40B4-BE49-F238E27FC236}">
                <a16:creationId xmlns:a16="http://schemas.microsoft.com/office/drawing/2014/main" id="{D54B341B-D0C7-6F4B-8594-E8226D170501}"/>
              </a:ext>
            </a:extLst>
          </p:cNvPr>
          <p:cNvSpPr>
            <a:spLocks noGrp="1"/>
          </p:cNvSpPr>
          <p:nvPr>
            <p:ph idx="1"/>
          </p:nvPr>
        </p:nvSpPr>
        <p:spPr>
          <a:xfrm>
            <a:off x="838200" y="1825625"/>
            <a:ext cx="5807529" cy="4351338"/>
          </a:xfrm>
        </p:spPr>
        <p:txBody>
          <a:bodyPr/>
          <a:lstStyle/>
          <a:p>
            <a:r>
              <a:rPr lang="en-US" dirty="0"/>
              <a:t>M/EEG data is multidimensional</a:t>
            </a:r>
          </a:p>
          <a:p>
            <a:pPr lvl="1"/>
            <a:r>
              <a:rPr lang="en-US" dirty="0"/>
              <a:t>Can be up to 5 dimensions</a:t>
            </a:r>
          </a:p>
          <a:p>
            <a:pPr marL="457200" lvl="1" indent="0">
              <a:buNone/>
            </a:pPr>
            <a:endParaRPr lang="en-US" dirty="0"/>
          </a:p>
          <a:p>
            <a:pPr marL="358775" lvl="1" indent="-342900"/>
            <a:r>
              <a:rPr lang="en-US" sz="2800" dirty="0"/>
              <a:t>Increasing the number of comparisons increases the likelihood of Type I error</a:t>
            </a:r>
          </a:p>
          <a:p>
            <a:pPr marL="358775" lvl="1" indent="-342900"/>
            <a:endParaRPr lang="en-US" sz="2800" dirty="0"/>
          </a:p>
          <a:p>
            <a:pPr marL="358775" lvl="1" indent="-342900"/>
            <a:r>
              <a:rPr lang="en-US" sz="2800" dirty="0"/>
              <a:t>Implement corrections to reduce chance of error</a:t>
            </a:r>
          </a:p>
          <a:p>
            <a:endParaRPr lang="en-US" dirty="0"/>
          </a:p>
        </p:txBody>
      </p:sp>
      <p:pic>
        <p:nvPicPr>
          <p:cNvPr id="8" name="Picture 7" descr="Graphical user interface, chart&#10;&#10;Description automatically generated">
            <a:extLst>
              <a:ext uri="{FF2B5EF4-FFF2-40B4-BE49-F238E27FC236}">
                <a16:creationId xmlns:a16="http://schemas.microsoft.com/office/drawing/2014/main" id="{F91B0974-4728-0943-B25E-1FBA26A008BD}"/>
              </a:ext>
            </a:extLst>
          </p:cNvPr>
          <p:cNvPicPr>
            <a:picLocks noChangeAspect="1"/>
          </p:cNvPicPr>
          <p:nvPr/>
        </p:nvPicPr>
        <p:blipFill>
          <a:blip r:embed="rId3"/>
          <a:stretch>
            <a:fillRect/>
          </a:stretch>
        </p:blipFill>
        <p:spPr>
          <a:xfrm>
            <a:off x="6363443" y="1509713"/>
            <a:ext cx="5596328" cy="4667250"/>
          </a:xfrm>
          <a:prstGeom prst="rect">
            <a:avLst/>
          </a:prstGeom>
        </p:spPr>
      </p:pic>
    </p:spTree>
    <p:extLst>
      <p:ext uri="{BB962C8B-B14F-4D97-AF65-F5344CB8AC3E}">
        <p14:creationId xmlns:p14="http://schemas.microsoft.com/office/powerpoint/2010/main" val="366620718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4936D-4607-9F48-979B-025D8E02573B}"/>
              </a:ext>
            </a:extLst>
          </p:cNvPr>
          <p:cNvSpPr>
            <a:spLocks noGrp="1"/>
          </p:cNvSpPr>
          <p:nvPr>
            <p:ph type="title"/>
          </p:nvPr>
        </p:nvSpPr>
        <p:spPr/>
        <p:txBody>
          <a:bodyPr/>
          <a:lstStyle/>
          <a:p>
            <a:r>
              <a:rPr lang="en-US" dirty="0"/>
              <a:t>Solutions to multiple comparison problem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595D83C-7F94-BA46-BE8E-BE7E84407406}"/>
                  </a:ext>
                </a:extLst>
              </p:cNvPr>
              <p:cNvSpPr>
                <a:spLocks noGrp="1"/>
              </p:cNvSpPr>
              <p:nvPr>
                <p:ph idx="1"/>
              </p:nvPr>
            </p:nvSpPr>
            <p:spPr>
              <a:xfrm>
                <a:off x="838200" y="1825625"/>
                <a:ext cx="10640786" cy="4351338"/>
              </a:xfrm>
            </p:spPr>
            <p:txBody>
              <a:bodyPr/>
              <a:lstStyle/>
              <a:p>
                <a:pPr marL="514350" indent="-514350">
                  <a:buFont typeface="+mj-lt"/>
                  <a:buAutoNum type="arabicPeriod"/>
                </a:pPr>
                <a:r>
                  <a:rPr lang="en-US" dirty="0"/>
                  <a:t>Averaging</a:t>
                </a:r>
              </a:p>
              <a:p>
                <a:pPr lvl="1"/>
                <a:r>
                  <a:rPr lang="en-US" dirty="0"/>
                  <a:t>Reduce the multidimensional data to zero dimensional by averaging over a specific window of interest</a:t>
                </a:r>
              </a:p>
              <a:p>
                <a:pPr marL="514350" indent="-514350">
                  <a:buFont typeface="+mj-lt"/>
                  <a:buAutoNum type="arabicPeriod"/>
                </a:pPr>
                <a:r>
                  <a:rPr lang="en-US" dirty="0"/>
                  <a:t>Bonferroni correction</a:t>
                </a:r>
              </a:p>
              <a:p>
                <a:pPr lvl="1"/>
                <a:r>
                  <a:rPr lang="en-US" dirty="0"/>
                  <a:t>Adjust error rate to </a:t>
                </a:r>
                <a14:m>
                  <m:oMath xmlns:m="http://schemas.openxmlformats.org/officeDocument/2006/math">
                    <m:r>
                      <a:rPr lang="en-US"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𝑛</m:t>
                    </m:r>
                  </m:oMath>
                </a14:m>
                <a:r>
                  <a:rPr lang="en-US" dirty="0"/>
                  <a:t> (error rate/number of comparisons)</a:t>
                </a:r>
              </a:p>
              <a:p>
                <a:pPr lvl="1"/>
                <a:r>
                  <a:rPr lang="en-US" dirty="0"/>
                  <a:t>Other less-conservative methods to control FWE rate</a:t>
                </a:r>
              </a:p>
              <a:p>
                <a:pPr marL="514350" indent="-514350">
                  <a:buFont typeface="+mj-lt"/>
                  <a:buAutoNum type="arabicPeriod"/>
                </a:pPr>
                <a:r>
                  <a:rPr lang="en-US" dirty="0"/>
                  <a:t>Random Field Theory</a:t>
                </a:r>
              </a:p>
              <a:p>
                <a:pPr lvl="1"/>
                <a:r>
                  <a:rPr lang="en-US" dirty="0"/>
                  <a:t>Calculates FWER by estimating Euler characteristic</a:t>
                </a:r>
              </a:p>
              <a:p>
                <a:pPr lvl="1"/>
                <a:r>
                  <a:rPr lang="en-US" dirty="0"/>
                  <a:t>Requires smoothness value – but we often know this                                              as we smooth the data in SPM</a:t>
                </a:r>
              </a:p>
              <a:p>
                <a:pPr lvl="1"/>
                <a:endParaRPr lang="en-US" dirty="0"/>
              </a:p>
            </p:txBody>
          </p:sp>
        </mc:Choice>
        <mc:Fallback xmlns="">
          <p:sp>
            <p:nvSpPr>
              <p:cNvPr id="3" name="Content Placeholder 2">
                <a:extLst>
                  <a:ext uri="{FF2B5EF4-FFF2-40B4-BE49-F238E27FC236}">
                    <a16:creationId xmlns:a16="http://schemas.microsoft.com/office/drawing/2014/main" id="{D595D83C-7F94-BA46-BE8E-BE7E84407406}"/>
                  </a:ext>
                </a:extLst>
              </p:cNvPr>
              <p:cNvSpPr>
                <a:spLocks noGrp="1" noRot="1" noChangeAspect="1" noMove="1" noResize="1" noEditPoints="1" noAdjustHandles="1" noChangeArrowheads="1" noChangeShapeType="1" noTextEdit="1"/>
              </p:cNvSpPr>
              <p:nvPr>
                <p:ph idx="1"/>
              </p:nvPr>
            </p:nvSpPr>
            <p:spPr>
              <a:xfrm>
                <a:off x="838200" y="1825625"/>
                <a:ext cx="10640786" cy="4351338"/>
              </a:xfrm>
              <a:blipFill>
                <a:blip r:embed="rId3"/>
                <a:stretch>
                  <a:fillRect l="-1193" t="-2616"/>
                </a:stretch>
              </a:blipFill>
            </p:spPr>
            <p:txBody>
              <a:bodyPr/>
              <a:lstStyle/>
              <a:p>
                <a:r>
                  <a:rPr lang="en-US">
                    <a:noFill/>
                  </a:rPr>
                  <a:t> </a:t>
                </a:r>
              </a:p>
            </p:txBody>
          </p:sp>
        </mc:Fallback>
      </mc:AlternateContent>
      <p:pic>
        <p:nvPicPr>
          <p:cNvPr id="5" name="Picture 4" descr="A picture containing diagram&#10;&#10;Description automatically generated">
            <a:extLst>
              <a:ext uri="{FF2B5EF4-FFF2-40B4-BE49-F238E27FC236}">
                <a16:creationId xmlns:a16="http://schemas.microsoft.com/office/drawing/2014/main" id="{6AADC624-3C76-C046-9F03-C5B7B7418693}"/>
              </a:ext>
            </a:extLst>
          </p:cNvPr>
          <p:cNvPicPr>
            <a:picLocks noChangeAspect="1"/>
          </p:cNvPicPr>
          <p:nvPr/>
        </p:nvPicPr>
        <p:blipFill rotWithShape="1">
          <a:blip r:embed="rId4"/>
          <a:srcRect l="63755" r="15935"/>
          <a:stretch/>
        </p:blipFill>
        <p:spPr>
          <a:xfrm>
            <a:off x="10684328" y="3429000"/>
            <a:ext cx="1338943" cy="2957286"/>
          </a:xfrm>
          <a:prstGeom prst="rect">
            <a:avLst/>
          </a:prstGeom>
        </p:spPr>
      </p:pic>
      <p:pic>
        <p:nvPicPr>
          <p:cNvPr id="6" name="Picture 5" descr="A picture containing diagram&#10;&#10;Description automatically generated">
            <a:extLst>
              <a:ext uri="{FF2B5EF4-FFF2-40B4-BE49-F238E27FC236}">
                <a16:creationId xmlns:a16="http://schemas.microsoft.com/office/drawing/2014/main" id="{2A1EA221-7C00-F241-9C0F-CDC5C7A89C8D}"/>
              </a:ext>
            </a:extLst>
          </p:cNvPr>
          <p:cNvPicPr>
            <a:picLocks noChangeAspect="1"/>
          </p:cNvPicPr>
          <p:nvPr/>
        </p:nvPicPr>
        <p:blipFill rotWithShape="1">
          <a:blip r:embed="rId4"/>
          <a:srcRect r="50790"/>
          <a:stretch/>
        </p:blipFill>
        <p:spPr>
          <a:xfrm>
            <a:off x="8299902" y="4343968"/>
            <a:ext cx="2384426" cy="2173514"/>
          </a:xfrm>
          <a:prstGeom prst="rect">
            <a:avLst/>
          </a:prstGeom>
        </p:spPr>
      </p:pic>
    </p:spTree>
    <p:extLst>
      <p:ext uri="{BB962C8B-B14F-4D97-AF65-F5344CB8AC3E}">
        <p14:creationId xmlns:p14="http://schemas.microsoft.com/office/powerpoint/2010/main" val="258046542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AE9419-3154-9340-B647-17E3E57F0E67}"/>
              </a:ext>
            </a:extLst>
          </p:cNvPr>
          <p:cNvSpPr>
            <a:spLocks noGrp="1"/>
          </p:cNvSpPr>
          <p:nvPr>
            <p:ph type="title"/>
          </p:nvPr>
        </p:nvSpPr>
        <p:spPr/>
        <p:txBody>
          <a:bodyPr/>
          <a:lstStyle/>
          <a:p>
            <a:r>
              <a:rPr lang="en-US" dirty="0"/>
              <a:t>Sensor-space analysis</a:t>
            </a:r>
          </a:p>
        </p:txBody>
      </p:sp>
      <p:sp>
        <p:nvSpPr>
          <p:cNvPr id="5" name="Text Placeholder 4">
            <a:extLst>
              <a:ext uri="{FF2B5EF4-FFF2-40B4-BE49-F238E27FC236}">
                <a16:creationId xmlns:a16="http://schemas.microsoft.com/office/drawing/2014/main" id="{B78F26F2-83B3-E041-B8D0-B539D0B9E1D2}"/>
              </a:ext>
            </a:extLst>
          </p:cNvPr>
          <p:cNvSpPr>
            <a:spLocks noGrp="1"/>
          </p:cNvSpPr>
          <p:nvPr>
            <p:ph type="body" idx="1"/>
          </p:nvPr>
        </p:nvSpPr>
        <p:spPr/>
        <p:txBody>
          <a:bodyPr/>
          <a:lstStyle/>
          <a:p>
            <a:r>
              <a:rPr lang="en-US" dirty="0"/>
              <a:t>Example dataset – faces vs scrambled faces</a:t>
            </a:r>
          </a:p>
          <a:p>
            <a:endParaRPr lang="en-US" dirty="0"/>
          </a:p>
        </p:txBody>
      </p:sp>
    </p:spTree>
    <p:extLst>
      <p:ext uri="{BB962C8B-B14F-4D97-AF65-F5344CB8AC3E}">
        <p14:creationId xmlns:p14="http://schemas.microsoft.com/office/powerpoint/2010/main" val="23039951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C508B-5F7B-F344-B77F-BC9052AAAF60}"/>
              </a:ext>
            </a:extLst>
          </p:cNvPr>
          <p:cNvSpPr>
            <a:spLocks noGrp="1"/>
          </p:cNvSpPr>
          <p:nvPr>
            <p:ph type="title"/>
          </p:nvPr>
        </p:nvSpPr>
        <p:spPr/>
        <p:txBody>
          <a:bodyPr/>
          <a:lstStyle/>
          <a:p>
            <a:r>
              <a:rPr lang="en-US" dirty="0"/>
              <a:t>Exploring time - ERP/Fs</a:t>
            </a:r>
          </a:p>
        </p:txBody>
      </p:sp>
      <p:sp>
        <p:nvSpPr>
          <p:cNvPr id="3" name="Content Placeholder 2">
            <a:extLst>
              <a:ext uri="{FF2B5EF4-FFF2-40B4-BE49-F238E27FC236}">
                <a16:creationId xmlns:a16="http://schemas.microsoft.com/office/drawing/2014/main" id="{F31C268B-9FB1-7049-852C-56B4C3AE121C}"/>
              </a:ext>
            </a:extLst>
          </p:cNvPr>
          <p:cNvSpPr>
            <a:spLocks noGrp="1"/>
          </p:cNvSpPr>
          <p:nvPr>
            <p:ph idx="1"/>
          </p:nvPr>
        </p:nvSpPr>
        <p:spPr>
          <a:xfrm>
            <a:off x="838200" y="1446028"/>
            <a:ext cx="5867264" cy="2298019"/>
          </a:xfrm>
        </p:spPr>
        <p:txBody>
          <a:bodyPr>
            <a:normAutofit/>
          </a:bodyPr>
          <a:lstStyle/>
          <a:p>
            <a:r>
              <a:rPr lang="en-US" dirty="0"/>
              <a:t>Is there a difference in amplitude between faces and scrambled faces?</a:t>
            </a:r>
          </a:p>
          <a:p>
            <a:pPr lvl="1"/>
            <a:r>
              <a:rPr lang="en-US" dirty="0">
                <a:solidFill>
                  <a:schemeClr val="accent6">
                    <a:lumMod val="75000"/>
                  </a:schemeClr>
                </a:solidFill>
              </a:rPr>
              <a:t>Averaging – use robust averaging and save weights</a:t>
            </a:r>
          </a:p>
          <a:p>
            <a:pPr lvl="1"/>
            <a:endParaRPr lang="en-US" dirty="0">
              <a:solidFill>
                <a:schemeClr val="accent6">
                  <a:lumMod val="75000"/>
                </a:schemeClr>
              </a:solidFill>
            </a:endParaRPr>
          </a:p>
        </p:txBody>
      </p:sp>
      <p:pic>
        <p:nvPicPr>
          <p:cNvPr id="1025" name="Picture 1" descr="page395image1121359040">
            <a:extLst>
              <a:ext uri="{FF2B5EF4-FFF2-40B4-BE49-F238E27FC236}">
                <a16:creationId xmlns:a16="http://schemas.microsoft.com/office/drawing/2014/main" id="{F2ABFC14-5BF0-9942-85FA-7135E616B4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448" t="8256" b="9317"/>
          <a:stretch/>
        </p:blipFill>
        <p:spPr bwMode="auto">
          <a:xfrm>
            <a:off x="9522553" y="1228536"/>
            <a:ext cx="2430052" cy="206216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382image561088576">
            <a:extLst>
              <a:ext uri="{FF2B5EF4-FFF2-40B4-BE49-F238E27FC236}">
                <a16:creationId xmlns:a16="http://schemas.microsoft.com/office/drawing/2014/main" id="{817ABD44-1256-4B4D-BFC0-A12630EA27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9803" y="1184706"/>
            <a:ext cx="2422746" cy="2105992"/>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EF5FA4AD-CD3B-3C4C-90B3-5A6C279A210A}"/>
              </a:ext>
            </a:extLst>
          </p:cNvPr>
          <p:cNvSpPr txBox="1">
            <a:spLocks/>
          </p:cNvSpPr>
          <p:nvPr/>
        </p:nvSpPr>
        <p:spPr>
          <a:xfrm>
            <a:off x="5054454" y="4194856"/>
            <a:ext cx="6646479" cy="30658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Select one channel at one time point</a:t>
            </a:r>
          </a:p>
          <a:p>
            <a:r>
              <a:rPr lang="en-US" dirty="0"/>
              <a:t>Average trials for each condition and compare (t-statistic)</a:t>
            </a:r>
          </a:p>
          <a:p>
            <a:pPr lvl="1"/>
            <a:r>
              <a:rPr lang="en-US" dirty="0">
                <a:solidFill>
                  <a:schemeClr val="accent6">
                    <a:lumMod val="75000"/>
                  </a:schemeClr>
                </a:solidFill>
              </a:rPr>
              <a:t>Contrast – select conditions to contrast</a:t>
            </a:r>
          </a:p>
        </p:txBody>
      </p:sp>
      <p:pic>
        <p:nvPicPr>
          <p:cNvPr id="4" name="Picture 3">
            <a:extLst>
              <a:ext uri="{FF2B5EF4-FFF2-40B4-BE49-F238E27FC236}">
                <a16:creationId xmlns:a16="http://schemas.microsoft.com/office/drawing/2014/main" id="{48D34F0E-6FA0-5E4C-9AC0-C07160C28629}"/>
              </a:ext>
            </a:extLst>
          </p:cNvPr>
          <p:cNvPicPr>
            <a:picLocks noChangeAspect="1"/>
          </p:cNvPicPr>
          <p:nvPr/>
        </p:nvPicPr>
        <p:blipFill>
          <a:blip r:embed="rId5"/>
          <a:stretch>
            <a:fillRect/>
          </a:stretch>
        </p:blipFill>
        <p:spPr>
          <a:xfrm>
            <a:off x="1245984" y="3498516"/>
            <a:ext cx="3721100" cy="2667000"/>
          </a:xfrm>
          <a:prstGeom prst="rect">
            <a:avLst/>
          </a:prstGeom>
        </p:spPr>
      </p:pic>
    </p:spTree>
    <p:extLst>
      <p:ext uri="{BB962C8B-B14F-4D97-AF65-F5344CB8AC3E}">
        <p14:creationId xmlns:p14="http://schemas.microsoft.com/office/powerpoint/2010/main" val="255605377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F67FA-F74B-414A-B4E9-9E2D0BC7F789}"/>
              </a:ext>
            </a:extLst>
          </p:cNvPr>
          <p:cNvSpPr>
            <a:spLocks noGrp="1"/>
          </p:cNvSpPr>
          <p:nvPr>
            <p:ph type="title"/>
          </p:nvPr>
        </p:nvSpPr>
        <p:spPr/>
        <p:txBody>
          <a:bodyPr/>
          <a:lstStyle/>
          <a:p>
            <a:r>
              <a:rPr lang="en-US" dirty="0"/>
              <a:t>MEG Time-Frequency Analysis</a:t>
            </a:r>
          </a:p>
        </p:txBody>
      </p:sp>
      <p:sp>
        <p:nvSpPr>
          <p:cNvPr id="3" name="Content Placeholder 2">
            <a:extLst>
              <a:ext uri="{FF2B5EF4-FFF2-40B4-BE49-F238E27FC236}">
                <a16:creationId xmlns:a16="http://schemas.microsoft.com/office/drawing/2014/main" id="{E16F0B01-2A1E-0F45-920D-0A7C6270F0D2}"/>
              </a:ext>
            </a:extLst>
          </p:cNvPr>
          <p:cNvSpPr>
            <a:spLocks noGrp="1"/>
          </p:cNvSpPr>
          <p:nvPr>
            <p:ph idx="1"/>
          </p:nvPr>
        </p:nvSpPr>
        <p:spPr>
          <a:xfrm>
            <a:off x="838200" y="1365360"/>
            <a:ext cx="10515600" cy="3852518"/>
          </a:xfrm>
        </p:spPr>
        <p:txBody>
          <a:bodyPr>
            <a:normAutofit lnSpcReduction="10000"/>
          </a:bodyPr>
          <a:lstStyle/>
          <a:p>
            <a:r>
              <a:rPr lang="en-US" dirty="0"/>
              <a:t>What is changing in frequency over time?</a:t>
            </a:r>
          </a:p>
          <a:p>
            <a:r>
              <a:rPr lang="en-US" dirty="0"/>
              <a:t>SPM has several methods for time-frequency analysis</a:t>
            </a:r>
          </a:p>
          <a:p>
            <a:pPr lvl="1">
              <a:buFont typeface="Courier New" panose="02070309020205020404" pitchFamily="49" charset="0"/>
              <a:buChar char="o"/>
            </a:pPr>
            <a:r>
              <a:rPr lang="en-US" dirty="0">
                <a:solidFill>
                  <a:schemeClr val="accent6">
                    <a:lumMod val="75000"/>
                  </a:schemeClr>
                </a:solidFill>
              </a:rPr>
              <a:t>Select Time-Frequency from the menu</a:t>
            </a:r>
          </a:p>
          <a:p>
            <a:pPr lvl="2">
              <a:buFont typeface="Wingdings" pitchFamily="2" charset="2"/>
              <a:buChar char="§"/>
            </a:pPr>
            <a:r>
              <a:rPr lang="en-US" dirty="0">
                <a:solidFill>
                  <a:schemeClr val="accent6">
                    <a:lumMod val="75000"/>
                  </a:schemeClr>
                </a:solidFill>
              </a:rPr>
              <a:t>Choose file, delete existing channel selection and enter a custom channel</a:t>
            </a:r>
          </a:p>
          <a:p>
            <a:pPr lvl="2">
              <a:buFont typeface="Wingdings" pitchFamily="2" charset="2"/>
              <a:buChar char="§"/>
            </a:pPr>
            <a:r>
              <a:rPr lang="en-US" dirty="0">
                <a:solidFill>
                  <a:schemeClr val="accent6">
                    <a:lumMod val="75000"/>
                  </a:schemeClr>
                </a:solidFill>
              </a:rPr>
              <a:t>Enter frequency of interest and select spectral estimation (here uses </a:t>
            </a:r>
            <a:r>
              <a:rPr lang="en-US" dirty="0" err="1">
                <a:solidFill>
                  <a:schemeClr val="accent6">
                    <a:lumMod val="75000"/>
                  </a:schemeClr>
                </a:solidFill>
              </a:rPr>
              <a:t>Morlet</a:t>
            </a:r>
            <a:r>
              <a:rPr lang="en-US" dirty="0">
                <a:solidFill>
                  <a:schemeClr val="accent6">
                    <a:lumMod val="75000"/>
                  </a:schemeClr>
                </a:solidFill>
              </a:rPr>
              <a:t> wavelet transform)</a:t>
            </a:r>
          </a:p>
          <a:p>
            <a:pPr lvl="1">
              <a:buFont typeface="Courier New" panose="02070309020205020404" pitchFamily="49" charset="0"/>
              <a:buChar char="o"/>
            </a:pPr>
            <a:r>
              <a:rPr lang="en-US" dirty="0">
                <a:solidFill>
                  <a:schemeClr val="accent6">
                    <a:lumMod val="75000"/>
                  </a:schemeClr>
                </a:solidFill>
              </a:rPr>
              <a:t>Select Averaging and select the first (</a:t>
            </a:r>
            <a:r>
              <a:rPr lang="en-US" dirty="0" err="1">
                <a:solidFill>
                  <a:schemeClr val="accent6">
                    <a:lumMod val="75000"/>
                  </a:schemeClr>
                </a:solidFill>
              </a:rPr>
              <a:t>tf</a:t>
            </a:r>
            <a:r>
              <a:rPr lang="en-US" dirty="0">
                <a:solidFill>
                  <a:schemeClr val="accent6">
                    <a:lumMod val="75000"/>
                  </a:schemeClr>
                </a:solidFill>
              </a:rPr>
              <a:t>_) file generated from above step</a:t>
            </a:r>
          </a:p>
          <a:p>
            <a:pPr lvl="1">
              <a:buFont typeface="Courier New" panose="02070309020205020404" pitchFamily="49" charset="0"/>
              <a:buChar char="o"/>
            </a:pPr>
            <a:r>
              <a:rPr lang="en-US" dirty="0"/>
              <a:t>The output file displays power as a function of frequency (y) and time (x)</a:t>
            </a:r>
          </a:p>
          <a:p>
            <a:pPr lvl="1">
              <a:buFont typeface="Courier New" panose="02070309020205020404" pitchFamily="49" charset="0"/>
              <a:buChar char="o"/>
            </a:pPr>
            <a:r>
              <a:rPr lang="en-US" dirty="0"/>
              <a:t>We can also look at evidence for phase-locking:</a:t>
            </a:r>
          </a:p>
          <a:p>
            <a:pPr lvl="1">
              <a:buFont typeface="Courier New" panose="02070309020205020404" pitchFamily="49" charset="0"/>
              <a:buChar char="o"/>
            </a:pPr>
            <a:r>
              <a:rPr lang="en-US" dirty="0">
                <a:solidFill>
                  <a:schemeClr val="accent6">
                    <a:lumMod val="75000"/>
                  </a:schemeClr>
                </a:solidFill>
              </a:rPr>
              <a:t>Select Averaging and select the second (tph_) file generated in the first step</a:t>
            </a:r>
          </a:p>
          <a:p>
            <a:pPr lvl="2">
              <a:buFont typeface="Wingdings" pitchFamily="2" charset="2"/>
              <a:buChar char="§"/>
            </a:pPr>
            <a:r>
              <a:rPr lang="en-US" dirty="0">
                <a:solidFill>
                  <a:schemeClr val="accent6">
                    <a:lumMod val="75000"/>
                  </a:schemeClr>
                </a:solidFill>
              </a:rPr>
              <a:t>Select abs(PLV) average</a:t>
            </a:r>
          </a:p>
          <a:p>
            <a:pPr lvl="1">
              <a:buFont typeface="Courier New" panose="02070309020205020404" pitchFamily="49" charset="0"/>
              <a:buChar char="o"/>
            </a:pPr>
            <a:endParaRPr lang="en-US" dirty="0">
              <a:solidFill>
                <a:schemeClr val="accent6">
                  <a:lumMod val="75000"/>
                </a:schemeClr>
              </a:solidFill>
            </a:endParaRPr>
          </a:p>
        </p:txBody>
      </p:sp>
      <p:pic>
        <p:nvPicPr>
          <p:cNvPr id="2050" name="Picture 2" descr="page396image1121811248">
            <a:extLst>
              <a:ext uri="{FF2B5EF4-FFF2-40B4-BE49-F238E27FC236}">
                <a16:creationId xmlns:a16="http://schemas.microsoft.com/office/drawing/2014/main" id="{10EAFBEB-9443-0248-A1B5-5DD8C5BBE6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6365" y="5207000"/>
            <a:ext cx="2159000" cy="1651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page396image948297952">
            <a:extLst>
              <a:ext uri="{FF2B5EF4-FFF2-40B4-BE49-F238E27FC236}">
                <a16:creationId xmlns:a16="http://schemas.microsoft.com/office/drawing/2014/main" id="{70BEDB08-25A6-A747-8CA0-CBDC52D9DC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207000"/>
            <a:ext cx="2159000" cy="1651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age397image1605070224">
            <a:extLst>
              <a:ext uri="{FF2B5EF4-FFF2-40B4-BE49-F238E27FC236}">
                <a16:creationId xmlns:a16="http://schemas.microsoft.com/office/drawing/2014/main" id="{D084F080-49CE-5943-87B9-B05C770CBE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0" y="5126136"/>
            <a:ext cx="2159000" cy="1651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page397image948256256">
            <a:extLst>
              <a:ext uri="{FF2B5EF4-FFF2-40B4-BE49-F238E27FC236}">
                <a16:creationId xmlns:a16="http://schemas.microsoft.com/office/drawing/2014/main" id="{6F575AF7-9494-BF4D-A694-4CFF5E376B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55200" y="5123539"/>
            <a:ext cx="2159000" cy="1651000"/>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3516EB53-AA56-E34C-BDC9-CC0EC2F8B9EA}"/>
              </a:ext>
            </a:extLst>
          </p:cNvPr>
          <p:cNvSpPr txBox="1">
            <a:spLocks/>
          </p:cNvSpPr>
          <p:nvPr/>
        </p:nvSpPr>
        <p:spPr>
          <a:xfrm>
            <a:off x="4792950" y="5217878"/>
            <a:ext cx="3098800" cy="1814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t>Total power spectra (Left) and Phase-locking values (Right) </a:t>
            </a:r>
          </a:p>
          <a:p>
            <a:pPr marL="0" indent="0" algn="ctr">
              <a:buNone/>
            </a:pPr>
            <a:r>
              <a:rPr lang="en-US" sz="1800" dirty="0"/>
              <a:t>for </a:t>
            </a:r>
          </a:p>
          <a:p>
            <a:pPr marL="0" indent="0" algn="ctr">
              <a:buNone/>
            </a:pPr>
            <a:r>
              <a:rPr lang="en-US" sz="1800" dirty="0"/>
              <a:t>faces (Left) vs Scrambled Faces (Right)</a:t>
            </a:r>
          </a:p>
          <a:p>
            <a:pPr lvl="1" algn="ctr">
              <a:buFont typeface="Courier New" panose="02070309020205020404" pitchFamily="49" charset="0"/>
              <a:buChar char="o"/>
            </a:pPr>
            <a:endParaRPr lang="en-US" dirty="0">
              <a:solidFill>
                <a:schemeClr val="accent6">
                  <a:lumMod val="75000"/>
                </a:schemeClr>
              </a:solidFill>
            </a:endParaRPr>
          </a:p>
        </p:txBody>
      </p:sp>
    </p:spTree>
    <p:extLst>
      <p:ext uri="{BB962C8B-B14F-4D97-AF65-F5344CB8AC3E}">
        <p14:creationId xmlns:p14="http://schemas.microsoft.com/office/powerpoint/2010/main" val="408763702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2A923-1D84-224F-B41C-CE8865BDE6CF}"/>
              </a:ext>
            </a:extLst>
          </p:cNvPr>
          <p:cNvSpPr>
            <a:spLocks noGrp="1"/>
          </p:cNvSpPr>
          <p:nvPr>
            <p:ph type="title"/>
          </p:nvPr>
        </p:nvSpPr>
        <p:spPr/>
        <p:txBody>
          <a:bodyPr/>
          <a:lstStyle/>
          <a:p>
            <a:r>
              <a:rPr lang="en-US" dirty="0"/>
              <a:t>Statistical analysis in SPM</a:t>
            </a:r>
          </a:p>
        </p:txBody>
      </p:sp>
      <p:sp>
        <p:nvSpPr>
          <p:cNvPr id="3" name="Content Placeholder 2">
            <a:extLst>
              <a:ext uri="{FF2B5EF4-FFF2-40B4-BE49-F238E27FC236}">
                <a16:creationId xmlns:a16="http://schemas.microsoft.com/office/drawing/2014/main" id="{D388F6AE-70FF-2E49-8870-0541DFECCB4D}"/>
              </a:ext>
            </a:extLst>
          </p:cNvPr>
          <p:cNvSpPr>
            <a:spLocks noGrp="1"/>
          </p:cNvSpPr>
          <p:nvPr>
            <p:ph idx="1"/>
          </p:nvPr>
        </p:nvSpPr>
        <p:spPr>
          <a:xfrm>
            <a:off x="838200" y="1534886"/>
            <a:ext cx="10515600" cy="3575957"/>
          </a:xfrm>
        </p:spPr>
        <p:txBody>
          <a:bodyPr>
            <a:normAutofit/>
          </a:bodyPr>
          <a:lstStyle/>
          <a:p>
            <a:r>
              <a:rPr lang="en-US" dirty="0"/>
              <a:t>M/EEG files must be converted to image files (</a:t>
            </a:r>
            <a:r>
              <a:rPr lang="en-US" dirty="0" err="1"/>
              <a:t>NIfTI</a:t>
            </a:r>
            <a:r>
              <a:rPr lang="en-US" dirty="0"/>
              <a:t> files)</a:t>
            </a:r>
          </a:p>
          <a:p>
            <a:pPr lvl="1">
              <a:buFont typeface="Courier New" panose="02070309020205020404" pitchFamily="49" charset="0"/>
              <a:buChar char="o"/>
            </a:pPr>
            <a:r>
              <a:rPr lang="en-US" dirty="0">
                <a:solidFill>
                  <a:schemeClr val="accent6">
                    <a:lumMod val="75000"/>
                  </a:schemeClr>
                </a:solidFill>
              </a:rPr>
              <a:t>Images -&gt; Convert to images</a:t>
            </a:r>
          </a:p>
          <a:p>
            <a:pPr lvl="2">
              <a:buFont typeface="Wingdings" pitchFamily="2" charset="2"/>
              <a:buChar char="§"/>
            </a:pPr>
            <a:r>
              <a:rPr lang="en-US" dirty="0">
                <a:solidFill>
                  <a:schemeClr val="accent6">
                    <a:lumMod val="75000"/>
                  </a:schemeClr>
                </a:solidFill>
              </a:rPr>
              <a:t> Select data from previous preprocessing step of a saved mat file</a:t>
            </a:r>
          </a:p>
          <a:p>
            <a:pPr lvl="2">
              <a:buFont typeface="Wingdings" pitchFamily="2" charset="2"/>
              <a:buChar char="§"/>
            </a:pPr>
            <a:r>
              <a:rPr lang="en-US" dirty="0">
                <a:solidFill>
                  <a:schemeClr val="accent6">
                    <a:lumMod val="75000"/>
                  </a:schemeClr>
                </a:solidFill>
              </a:rPr>
              <a:t>‘Mode’ – select which dimensions to reduce</a:t>
            </a:r>
          </a:p>
          <a:p>
            <a:pPr lvl="2">
              <a:buFont typeface="Wingdings" pitchFamily="2" charset="2"/>
              <a:buChar char="§"/>
            </a:pPr>
            <a:r>
              <a:rPr lang="en-US" dirty="0">
                <a:solidFill>
                  <a:schemeClr val="accent6">
                    <a:lumMod val="75000"/>
                  </a:schemeClr>
                </a:solidFill>
              </a:rPr>
              <a:t>‘Conditions’ – makes it possible to convert only a subset of conditions in the file</a:t>
            </a:r>
          </a:p>
          <a:p>
            <a:pPr lvl="2">
              <a:buFont typeface="Wingdings" pitchFamily="2" charset="2"/>
              <a:buChar char="§"/>
            </a:pPr>
            <a:r>
              <a:rPr lang="en-US" dirty="0">
                <a:solidFill>
                  <a:schemeClr val="accent6">
                    <a:lumMod val="75000"/>
                  </a:schemeClr>
                </a:solidFill>
              </a:rPr>
              <a:t>‘Channels’ – allows you to select over which channels to convert</a:t>
            </a:r>
          </a:p>
          <a:p>
            <a:pPr lvl="2">
              <a:buFont typeface="Wingdings" pitchFamily="2" charset="2"/>
              <a:buChar char="§"/>
            </a:pPr>
            <a:r>
              <a:rPr lang="en-US" dirty="0">
                <a:solidFill>
                  <a:schemeClr val="accent6">
                    <a:lumMod val="75000"/>
                  </a:schemeClr>
                </a:solidFill>
              </a:rPr>
              <a:t>Select to interpolate over bad channels</a:t>
            </a:r>
          </a:p>
          <a:p>
            <a:pPr lvl="2">
              <a:buFont typeface="Wingdings" pitchFamily="2" charset="2"/>
              <a:buChar char="§"/>
            </a:pPr>
            <a:r>
              <a:rPr lang="en-US" dirty="0">
                <a:solidFill>
                  <a:schemeClr val="accent6">
                    <a:lumMod val="75000"/>
                  </a:schemeClr>
                </a:solidFill>
              </a:rPr>
              <a:t>‘Time window’ and ‘frequency window’ average over the specified range so choose the range of interest</a:t>
            </a:r>
          </a:p>
          <a:p>
            <a:pPr marL="914400" lvl="2" indent="0">
              <a:buNone/>
            </a:pPr>
            <a:endParaRPr lang="en-US" dirty="0">
              <a:solidFill>
                <a:schemeClr val="accent6">
                  <a:lumMod val="75000"/>
                </a:schemeClr>
              </a:solidFill>
            </a:endParaRPr>
          </a:p>
          <a:p>
            <a:pPr lvl="2">
              <a:buFont typeface="Wingdings" pitchFamily="2" charset="2"/>
              <a:buChar char="§"/>
            </a:pPr>
            <a:endParaRPr lang="en-US" dirty="0">
              <a:solidFill>
                <a:schemeClr val="accent6">
                  <a:lumMod val="75000"/>
                </a:schemeClr>
              </a:solidFill>
            </a:endParaRPr>
          </a:p>
        </p:txBody>
      </p:sp>
      <p:sp>
        <p:nvSpPr>
          <p:cNvPr id="4" name="Content Placeholder 2">
            <a:extLst>
              <a:ext uri="{FF2B5EF4-FFF2-40B4-BE49-F238E27FC236}">
                <a16:creationId xmlns:a16="http://schemas.microsoft.com/office/drawing/2014/main" id="{CB7EADC3-75EC-4A47-A8EF-37BEAB234DD2}"/>
              </a:ext>
            </a:extLst>
          </p:cNvPr>
          <p:cNvSpPr txBox="1">
            <a:spLocks/>
          </p:cNvSpPr>
          <p:nvPr/>
        </p:nvSpPr>
        <p:spPr>
          <a:xfrm>
            <a:off x="838200" y="4882243"/>
            <a:ext cx="10515600" cy="33473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 can average further over time/frequency using the 3D images</a:t>
            </a:r>
          </a:p>
          <a:p>
            <a:pPr lvl="1">
              <a:buFont typeface="Courier New" panose="02070309020205020404" pitchFamily="49" charset="0"/>
              <a:buChar char="o"/>
            </a:pPr>
            <a:r>
              <a:rPr lang="en-US" dirty="0">
                <a:solidFill>
                  <a:schemeClr val="accent6">
                    <a:lumMod val="75000"/>
                  </a:schemeClr>
                </a:solidFill>
              </a:rPr>
              <a:t>Images -&gt; Collapse time</a:t>
            </a:r>
          </a:p>
          <a:p>
            <a:pPr lvl="2">
              <a:buFont typeface="Wingdings" pitchFamily="2" charset="2"/>
              <a:buChar char="§"/>
            </a:pPr>
            <a:endParaRPr lang="en-US" dirty="0">
              <a:solidFill>
                <a:schemeClr val="accent6">
                  <a:lumMod val="75000"/>
                </a:schemeClr>
              </a:solidFill>
            </a:endParaRPr>
          </a:p>
        </p:txBody>
      </p:sp>
    </p:spTree>
    <p:extLst>
      <p:ext uri="{BB962C8B-B14F-4D97-AF65-F5344CB8AC3E}">
        <p14:creationId xmlns:p14="http://schemas.microsoft.com/office/powerpoint/2010/main" val="228160764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2A923-1D84-224F-B41C-CE8865BDE6CF}"/>
              </a:ext>
            </a:extLst>
          </p:cNvPr>
          <p:cNvSpPr>
            <a:spLocks noGrp="1"/>
          </p:cNvSpPr>
          <p:nvPr>
            <p:ph type="title"/>
          </p:nvPr>
        </p:nvSpPr>
        <p:spPr/>
        <p:txBody>
          <a:bodyPr/>
          <a:lstStyle/>
          <a:p>
            <a:r>
              <a:rPr lang="en-US" dirty="0"/>
              <a:t>Statistical analysis in SPM</a:t>
            </a:r>
          </a:p>
        </p:txBody>
      </p:sp>
      <p:sp>
        <p:nvSpPr>
          <p:cNvPr id="3" name="Content Placeholder 2">
            <a:extLst>
              <a:ext uri="{FF2B5EF4-FFF2-40B4-BE49-F238E27FC236}">
                <a16:creationId xmlns:a16="http://schemas.microsoft.com/office/drawing/2014/main" id="{D388F6AE-70FF-2E49-8870-0541DFECCB4D}"/>
              </a:ext>
            </a:extLst>
          </p:cNvPr>
          <p:cNvSpPr>
            <a:spLocks noGrp="1"/>
          </p:cNvSpPr>
          <p:nvPr>
            <p:ph idx="1"/>
          </p:nvPr>
        </p:nvSpPr>
        <p:spPr>
          <a:xfrm>
            <a:off x="838200" y="1534886"/>
            <a:ext cx="9588647" cy="5142361"/>
          </a:xfrm>
        </p:spPr>
        <p:txBody>
          <a:bodyPr>
            <a:normAutofit fontScale="92500" lnSpcReduction="10000"/>
          </a:bodyPr>
          <a:lstStyle/>
          <a:p>
            <a:r>
              <a:rPr lang="en-US" dirty="0"/>
              <a:t>It is a good idea to create a mask</a:t>
            </a:r>
          </a:p>
          <a:p>
            <a:pPr lvl="1">
              <a:buFont typeface="Courier New" panose="02070309020205020404" pitchFamily="49" charset="0"/>
              <a:buChar char="o"/>
            </a:pPr>
            <a:r>
              <a:rPr lang="en-US" dirty="0"/>
              <a:t>Removes values outside the scalp after smoothing and limits time window</a:t>
            </a:r>
          </a:p>
          <a:p>
            <a:pPr lvl="1">
              <a:buFont typeface="Courier New" panose="02070309020205020404" pitchFamily="49" charset="0"/>
              <a:buChar char="o"/>
            </a:pPr>
            <a:r>
              <a:rPr lang="en-US" dirty="0">
                <a:solidFill>
                  <a:schemeClr val="accent6">
                    <a:lumMod val="75000"/>
                  </a:schemeClr>
                </a:solidFill>
              </a:rPr>
              <a:t>Images -&gt; Mask images</a:t>
            </a:r>
          </a:p>
          <a:p>
            <a:pPr lvl="2">
              <a:buFont typeface="Wingdings" pitchFamily="2" charset="2"/>
              <a:buChar char="§"/>
            </a:pPr>
            <a:r>
              <a:rPr lang="en-US" dirty="0">
                <a:solidFill>
                  <a:schemeClr val="accent6">
                    <a:lumMod val="75000"/>
                  </a:schemeClr>
                </a:solidFill>
              </a:rPr>
              <a:t>Select any unsmoothed converted image file as a template and provide time window</a:t>
            </a:r>
          </a:p>
          <a:p>
            <a:pPr lvl="2">
              <a:buFont typeface="Wingdings" pitchFamily="2" charset="2"/>
              <a:buChar char="§"/>
            </a:pPr>
            <a:r>
              <a:rPr lang="en-US" dirty="0">
                <a:solidFill>
                  <a:schemeClr val="accent6">
                    <a:lumMod val="75000"/>
                  </a:schemeClr>
                </a:solidFill>
              </a:rPr>
              <a:t>This mask can be later entered into the statistical design</a:t>
            </a:r>
          </a:p>
          <a:p>
            <a:pPr lvl="0"/>
            <a:r>
              <a:rPr lang="en-US" dirty="0">
                <a:solidFill>
                  <a:prstClr val="black"/>
                </a:solidFill>
              </a:rPr>
              <a:t>Images must be smoothed prior to analysis</a:t>
            </a:r>
          </a:p>
          <a:p>
            <a:pPr lvl="1">
              <a:buFont typeface="Courier New" panose="02070309020205020404" pitchFamily="49" charset="0"/>
              <a:buChar char="o"/>
            </a:pPr>
            <a:r>
              <a:rPr lang="en-GB" dirty="0"/>
              <a:t>Accommodates spatial/temporal variability between subjects and makes the images better conform to the assumptions of random field theory </a:t>
            </a:r>
          </a:p>
          <a:p>
            <a:pPr lvl="1">
              <a:buFont typeface="Courier New" panose="02070309020205020404" pitchFamily="49" charset="0"/>
              <a:buChar char="o"/>
            </a:pPr>
            <a:r>
              <a:rPr lang="en-GB" dirty="0">
                <a:solidFill>
                  <a:schemeClr val="accent6">
                    <a:lumMod val="75000"/>
                  </a:schemeClr>
                </a:solidFill>
              </a:rPr>
              <a:t>Images -&gt; Smooth images</a:t>
            </a:r>
          </a:p>
          <a:p>
            <a:pPr lvl="2">
              <a:buFont typeface="Courier New" panose="02070309020205020404" pitchFamily="49" charset="0"/>
              <a:buChar char="o"/>
            </a:pPr>
            <a:r>
              <a:rPr lang="en-GB" dirty="0">
                <a:solidFill>
                  <a:schemeClr val="accent6">
                    <a:lumMod val="75000"/>
                  </a:schemeClr>
                </a:solidFill>
              </a:rPr>
              <a:t>Specify dimensions of smoothing kernel</a:t>
            </a:r>
          </a:p>
          <a:p>
            <a:pPr lvl="2">
              <a:buFont typeface="Courier New" panose="02070309020205020404" pitchFamily="49" charset="0"/>
              <a:buChar char="o"/>
            </a:pPr>
            <a:r>
              <a:rPr lang="en-GB" dirty="0">
                <a:solidFill>
                  <a:schemeClr val="accent6">
                    <a:lumMod val="75000"/>
                  </a:schemeClr>
                </a:solidFill>
              </a:rPr>
              <a:t>The size of the smoothing kernel should be similar to the extent of the dipolar patterns you are looking for (usually order of magnitude of cm)</a:t>
            </a:r>
          </a:p>
          <a:p>
            <a:pPr lvl="2">
              <a:buFont typeface="Courier New" panose="02070309020205020404" pitchFamily="49" charset="0"/>
              <a:buChar char="o"/>
            </a:pPr>
            <a:r>
              <a:rPr lang="en-GB" dirty="0">
                <a:solidFill>
                  <a:schemeClr val="accent6">
                    <a:lumMod val="75000"/>
                  </a:schemeClr>
                </a:solidFill>
              </a:rPr>
              <a:t>You can try to smooth images with different kernels and see what best suits the data</a:t>
            </a:r>
          </a:p>
          <a:p>
            <a:pPr lvl="2">
              <a:buFont typeface="Courier New" panose="02070309020205020404" pitchFamily="49" charset="0"/>
              <a:buChar char="o"/>
            </a:pPr>
            <a:r>
              <a:rPr lang="en-GB" dirty="0">
                <a:solidFill>
                  <a:schemeClr val="accent6">
                    <a:lumMod val="75000"/>
                  </a:schemeClr>
                </a:solidFill>
              </a:rPr>
              <a:t>Set ‘implicit masking’ to yes to maintain exclusion of areas outside the scalp</a:t>
            </a:r>
          </a:p>
          <a:p>
            <a:pPr lvl="1">
              <a:buFont typeface="Courier New" panose="02070309020205020404" pitchFamily="49" charset="0"/>
              <a:buChar char="o"/>
            </a:pPr>
            <a:endParaRPr lang="en-US" dirty="0">
              <a:solidFill>
                <a:prstClr val="black"/>
              </a:solidFill>
            </a:endParaRPr>
          </a:p>
          <a:p>
            <a:pPr marL="914400" lvl="2" indent="0">
              <a:buNone/>
            </a:pPr>
            <a:endParaRPr lang="en-US" dirty="0">
              <a:solidFill>
                <a:schemeClr val="accent6">
                  <a:lumMod val="75000"/>
                </a:schemeClr>
              </a:solidFill>
            </a:endParaRPr>
          </a:p>
          <a:p>
            <a:pPr marL="914400" lvl="2" indent="0">
              <a:buNone/>
            </a:pPr>
            <a:endParaRPr lang="en-US" dirty="0">
              <a:solidFill>
                <a:schemeClr val="accent6">
                  <a:lumMod val="75000"/>
                </a:schemeClr>
              </a:solidFill>
            </a:endParaRPr>
          </a:p>
          <a:p>
            <a:pPr lvl="2">
              <a:buFont typeface="Wingdings" pitchFamily="2" charset="2"/>
              <a:buChar char="§"/>
            </a:pPr>
            <a:endParaRPr lang="en-US" dirty="0">
              <a:solidFill>
                <a:schemeClr val="accent6">
                  <a:lumMod val="75000"/>
                </a:schemeClr>
              </a:solidFill>
            </a:endParaRPr>
          </a:p>
        </p:txBody>
      </p:sp>
      <p:pic>
        <p:nvPicPr>
          <p:cNvPr id="6" name="Picture 5">
            <a:extLst>
              <a:ext uri="{FF2B5EF4-FFF2-40B4-BE49-F238E27FC236}">
                <a16:creationId xmlns:a16="http://schemas.microsoft.com/office/drawing/2014/main" id="{64A8B72C-6851-2741-A439-763036A65835}"/>
              </a:ext>
            </a:extLst>
          </p:cNvPr>
          <p:cNvPicPr>
            <a:picLocks noChangeAspect="1"/>
          </p:cNvPicPr>
          <p:nvPr/>
        </p:nvPicPr>
        <p:blipFill>
          <a:blip r:embed="rId3"/>
          <a:stretch>
            <a:fillRect/>
          </a:stretch>
        </p:blipFill>
        <p:spPr>
          <a:xfrm>
            <a:off x="10426847" y="1181100"/>
            <a:ext cx="1460500" cy="4495800"/>
          </a:xfrm>
          <a:prstGeom prst="rect">
            <a:avLst/>
          </a:prstGeom>
        </p:spPr>
      </p:pic>
    </p:spTree>
    <p:extLst>
      <p:ext uri="{BB962C8B-B14F-4D97-AF65-F5344CB8AC3E}">
        <p14:creationId xmlns:p14="http://schemas.microsoft.com/office/powerpoint/2010/main" val="428518087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1940</TotalTime>
  <Words>1809</Words>
  <Application>Microsoft Macintosh PowerPoint</Application>
  <PresentationFormat>Widescreen</PresentationFormat>
  <Paragraphs>173</Paragraphs>
  <Slides>19</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Cambria Math</vt:lpstr>
      <vt:lpstr>CMR10</vt:lpstr>
      <vt:lpstr>Courier New</vt:lpstr>
      <vt:lpstr>Wingdings</vt:lpstr>
      <vt:lpstr>Office Theme</vt:lpstr>
      <vt:lpstr>M/EEG Statistical Analysis and Source Localization </vt:lpstr>
      <vt:lpstr>M/EEG Analysis in SPM</vt:lpstr>
      <vt:lpstr>Multiple Comparison Problem</vt:lpstr>
      <vt:lpstr>Solutions to multiple comparison problem</vt:lpstr>
      <vt:lpstr>Sensor-space analysis</vt:lpstr>
      <vt:lpstr>Exploring time - ERP/Fs</vt:lpstr>
      <vt:lpstr>MEG Time-Frequency Analysis</vt:lpstr>
      <vt:lpstr>Statistical analysis in SPM</vt:lpstr>
      <vt:lpstr>Statistical analysis in SPM</vt:lpstr>
      <vt:lpstr>3D SPMs</vt:lpstr>
      <vt:lpstr>PowerPoint Presentation</vt:lpstr>
      <vt:lpstr>Source Space Analysis</vt:lpstr>
      <vt:lpstr>Imaging approach</vt:lpstr>
      <vt:lpstr>Source space modelling</vt:lpstr>
      <vt:lpstr>Coregistration</vt:lpstr>
      <vt:lpstr>Forward Computation</vt:lpstr>
      <vt:lpstr>Inverse Reconstruction</vt:lpstr>
      <vt:lpstr>Prepare for statistical analysis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M/EEG Statistical Analysis and Source Localization </dc:title>
  <dc:creator>Hall, Anna</dc:creator>
  <cp:lastModifiedBy>Hall, Anna</cp:lastModifiedBy>
  <cp:revision>1</cp:revision>
  <dcterms:created xsi:type="dcterms:W3CDTF">2022-04-04T13:10:36Z</dcterms:created>
  <dcterms:modified xsi:type="dcterms:W3CDTF">2022-04-06T08:40:33Z</dcterms:modified>
</cp:coreProperties>
</file>