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Lst>
  <p:sldSz cy="5143500" cx="9144000"/>
  <p:notesSz cx="6858000" cy="9144000"/>
  <p:embeddedFontLst>
    <p:embeddedFont>
      <p:font typeface="Roboto Slab"/>
      <p:regular r:id="rId40"/>
      <p:bold r:id="rId41"/>
    </p:embeddedFont>
    <p:embeddedFont>
      <p:font typeface="Roboto"/>
      <p:regular r:id="rId42"/>
      <p:bold r:id="rId43"/>
      <p:italic r:id="rId44"/>
      <p:boldItalic r:id="rId45"/>
    </p:embeddedFont>
    <p:embeddedFont>
      <p:font typeface="Merriweather"/>
      <p:regular r:id="rId46"/>
      <p:bold r:id="rId47"/>
      <p:italic r:id="rId48"/>
      <p:boldItalic r:id="rId4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RobotoSlab-regular.fntdata"/><Relationship Id="rId42" Type="http://schemas.openxmlformats.org/officeDocument/2006/relationships/font" Target="fonts/Roboto-regular.fntdata"/><Relationship Id="rId41" Type="http://schemas.openxmlformats.org/officeDocument/2006/relationships/font" Target="fonts/RobotoSlab-bold.fntdata"/><Relationship Id="rId44" Type="http://schemas.openxmlformats.org/officeDocument/2006/relationships/font" Target="fonts/Roboto-italic.fntdata"/><Relationship Id="rId43" Type="http://schemas.openxmlformats.org/officeDocument/2006/relationships/font" Target="fonts/Roboto-bold.fntdata"/><Relationship Id="rId46" Type="http://schemas.openxmlformats.org/officeDocument/2006/relationships/font" Target="fonts/Merriweather-regular.fntdata"/><Relationship Id="rId45" Type="http://schemas.openxmlformats.org/officeDocument/2006/relationships/font" Target="fonts/Roboto-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Merriweather-italic.fntdata"/><Relationship Id="rId47" Type="http://schemas.openxmlformats.org/officeDocument/2006/relationships/font" Target="fonts/Merriweather-bold.fntdata"/><Relationship Id="rId49" Type="http://schemas.openxmlformats.org/officeDocument/2006/relationships/font" Target="fonts/Merriweather-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125200738bf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125200738bf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125200738bf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125200738bf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125200738bf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125200738bf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f3d2acc4c5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f3d2acc4c5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Lucy</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12447fdd9e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12447fdd9e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Psychophysiological interaction or PPI is a connectivity analysis method that Friston and colleagues introduced in 1997 </a:t>
            </a:r>
            <a:endParaRPr/>
          </a:p>
          <a:p>
            <a:pPr indent="0" lvl="0" marL="0" rtl="0" algn="l">
              <a:spcBef>
                <a:spcPts val="0"/>
              </a:spcBef>
              <a:spcAft>
                <a:spcPts val="0"/>
              </a:spcAft>
              <a:buNone/>
            </a:pPr>
            <a:r>
              <a:rPr lang="en"/>
              <a:t>It estimates the changes between the coupling, or the effective connectivity, between two brain regions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And this coupling is context dependent. It relies on the interaction between the task at hand (so the psychological content) and the time course of the brain activity in another region, which is the physiological component. </a:t>
            </a:r>
            <a:endParaRPr/>
          </a:p>
          <a:p>
            <a:pPr indent="0" lvl="0" marL="0" rtl="0" algn="l">
              <a:spcBef>
                <a:spcPts val="0"/>
              </a:spcBef>
              <a:spcAft>
                <a:spcPts val="0"/>
              </a:spcAft>
              <a:buNone/>
            </a:pPr>
            <a:r>
              <a:rPr lang="en"/>
              <a:t>That’s where the name psychophysiological interaction comes from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As you can see in the diagram here, the two boxes represent two different brain regions that are connected to one another. And then there’s a psychological variable that is exerting influence on the connection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goal of this analysis is to explain the </a:t>
            </a:r>
            <a:r>
              <a:rPr lang="en"/>
              <a:t>activity</a:t>
            </a:r>
            <a:r>
              <a:rPr lang="en"/>
              <a:t> of one region by measuring the interactions between another region and a psychological variable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12447fdd9e6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12447fdd9e6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 now we’re going to talk through a practical example of PPI and hopefully it will become a bit more clear.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Out question is - How can activity in V5, which is a motion detection area, be explained by the interaction between attention to visual motion and activity in V1/V2, primary visual cortex?</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This question has three main parts which make up the pieces of the diagram below. </a:t>
            </a:r>
            <a:endParaRPr/>
          </a:p>
          <a:p>
            <a:pPr indent="-298450" lvl="0" marL="457200" rtl="0" algn="l">
              <a:spcBef>
                <a:spcPts val="0"/>
              </a:spcBef>
              <a:spcAft>
                <a:spcPts val="0"/>
              </a:spcAft>
              <a:buSzPts val="1100"/>
              <a:buChar char="-"/>
            </a:pPr>
            <a:r>
              <a:rPr lang="en"/>
              <a:t>So the target region or the area of interest is V5. That’s the area whose activity we want to explain </a:t>
            </a:r>
            <a:endParaRPr/>
          </a:p>
          <a:p>
            <a:pPr indent="-298450" lvl="0" marL="457200" rtl="0" algn="l">
              <a:spcBef>
                <a:spcPts val="0"/>
              </a:spcBef>
              <a:spcAft>
                <a:spcPts val="0"/>
              </a:spcAft>
              <a:buSzPts val="1100"/>
              <a:buChar char="-"/>
            </a:pPr>
            <a:r>
              <a:rPr lang="en"/>
              <a:t>The psychological variable is attention to visual motion </a:t>
            </a:r>
            <a:endParaRPr/>
          </a:p>
          <a:p>
            <a:pPr indent="-298450" lvl="0" marL="457200" rtl="0" algn="l">
              <a:spcBef>
                <a:spcPts val="0"/>
              </a:spcBef>
              <a:spcAft>
                <a:spcPts val="0"/>
              </a:spcAft>
              <a:buSzPts val="1100"/>
              <a:buChar char="-"/>
            </a:pPr>
            <a:r>
              <a:rPr lang="en"/>
              <a:t>And the physiological variable is the activity in the primary visual areas (V1/V2).  </a:t>
            </a:r>
            <a:endParaRPr/>
          </a:p>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12447fdd9e6_0_3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12447fdd9e6_0_3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 this example, there is a 2x2 factorial design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There are two types of stimuli. </a:t>
            </a:r>
            <a:r>
              <a:rPr lang="en"/>
              <a:t>Participants</a:t>
            </a:r>
            <a:r>
              <a:rPr lang="en"/>
              <a:t> view a display of dots that are either moving or stationary </a:t>
            </a:r>
            <a:endParaRPr/>
          </a:p>
          <a:p>
            <a:pPr indent="0" lvl="0" marL="0" rtl="0" algn="l">
              <a:spcBef>
                <a:spcPts val="0"/>
              </a:spcBef>
              <a:spcAft>
                <a:spcPts val="0"/>
              </a:spcAft>
              <a:buNone/>
            </a:pPr>
            <a:r>
              <a:rPr lang="en"/>
              <a:t>And they have to actively attend or passively view the stimuli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hypothesis is that area V5, a motion detection area, will show attention-dependent coupling with primary visual areas, V1/V2.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12447fdd9e6_0_3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12447fdd9e6_0_3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 this slide is just a quick reminder of how fMRI data are collected and what the general linear model is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In this top left image, time, or the scan number, is on the x axis. The solid line represents the </a:t>
            </a:r>
            <a:r>
              <a:rPr lang="en"/>
              <a:t>psychological</a:t>
            </a:r>
            <a:r>
              <a:rPr lang="en"/>
              <a:t> variable, or when the task occurred. We can see that a blocked design was used. So when it’s at 1 that’s presumably the attend condition and when it’s at -1 that’s the no attention, or the passive viewing condition.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Then the dotted line is showing the physiological variable so this is the BOLD signal from area V1.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If we multiply the psychological and physiological variables together, we get the graph shown on the right which is the interaction between the two.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So this slide is </a:t>
            </a:r>
            <a:r>
              <a:rPr lang="en"/>
              <a:t>essentially just showing how we d</a:t>
            </a:r>
            <a:r>
              <a:rPr lang="en"/>
              <a:t>efine a psychophysiological interaction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Then the bottom part is a reminder of the GLM equation, which everyone should hopefully already know.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12447fdd9e6_0_3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12447fdd9e6_0_3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Now we’re going to dive into some of the details of PPI and take a look at the math behind it.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So in our example, we’re interested in V5 activity, remember V5 is our target region. There are 3 things that could be explaining the variability in activity in this area.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The first thing is the activity in V1, the V1 timeseries. This is our physiological variable and is shown in black here. This is the main effect of V1. This is also called functional connectivity, it’s just the correlation between V1 and V5. </a:t>
            </a:r>
            <a:endParaRPr>
              <a:solidFill>
                <a:schemeClr val="dk1"/>
              </a:solidFill>
            </a:endParaRPr>
          </a:p>
          <a:p>
            <a:pPr indent="0" lvl="0" marL="0" rtl="0" algn="l">
              <a:spcBef>
                <a:spcPts val="0"/>
              </a:spcBef>
              <a:spcAft>
                <a:spcPts val="0"/>
              </a:spcAft>
              <a:buNone/>
            </a:pPr>
            <a:r>
              <a:rPr lang="en">
                <a:solidFill>
                  <a:schemeClr val="dk1"/>
                </a:solidFill>
              </a:rPr>
              <a:t>A second thing that may cause V5 activity is the task, the psychological variable. So anytime the stimulus is presented the V5 signal may go up and otherwise it goes down, and vice versa. This is shown in green and it’s the main effect of the task. </a:t>
            </a:r>
            <a:endParaRPr>
              <a:solidFill>
                <a:schemeClr val="dk1"/>
              </a:solidFill>
            </a:endParaRPr>
          </a:p>
          <a:p>
            <a:pPr indent="0" lvl="0" marL="0" rtl="0" algn="l">
              <a:spcBef>
                <a:spcPts val="0"/>
              </a:spcBef>
              <a:spcAft>
                <a:spcPts val="0"/>
              </a:spcAft>
              <a:buNone/>
            </a:pPr>
            <a:r>
              <a:rPr lang="en">
                <a:solidFill>
                  <a:schemeClr val="dk1"/>
                </a:solidFill>
              </a:rPr>
              <a:t>The third thing that could explain the V5 activity is the interaction between those two things. And this is the part that we are interested in. We want to know when the V5 signal goes up and down due to the task but only when there’s activity in V1. This is shown in red and notice that it’s just the multiplication of the physiological and the psychological variables. </a:t>
            </a:r>
            <a:endParaRPr>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None/>
            </a:pPr>
            <a:r>
              <a:rPr lang="en"/>
              <a:t>Another way of framing this conceptually is - are the target region (in our case V5)  and seed region (in our case V1) more correlated with one another during the task compared to when the task is not happening?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12447fdd9e6_0_3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12447fdd9e6_0_3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slide is showing a graphical representation of the equation we just went over. Here, time is shown going vertically. And so the terms that just discussed are all vectors.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1221bd802e9_1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1221bd802e9_1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12447fdd9e6_0_3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12447fdd9e6_0_3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slide shows the contrast vector we’d want to use. Because we’re interested in the interaction term, we assign it a 1 and everything else is assigned a 0.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12447fdd9e6_0_3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12447fdd9e6_0_3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Now that we have an understanding of how PPI works, I want to point out that there are two possible scenarios for how the interaction could occur. And this is important because it influences our interpretation of what PPI means.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first possibility is that the psychological or experimental factor modulates the activity of a region which in turn affects the target region. In our example, this would mean that the contribution of area V1 on V5 is altered by the attention task. </a:t>
            </a:r>
            <a:endParaRPr/>
          </a:p>
          <a:p>
            <a:pPr indent="0" lvl="0" marL="0" rtl="0" algn="l">
              <a:spcBef>
                <a:spcPts val="0"/>
              </a:spcBef>
              <a:spcAft>
                <a:spcPts val="0"/>
              </a:spcAft>
              <a:buNone/>
            </a:pPr>
            <a:r>
              <a:rPr lang="en"/>
              <a:t>The second scenario is that the activity of a region modulates the responsiveness of the target area to the psychological factor. In our example, this means that V5’s activity to the attention task is due to V1’s contribution.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So the difference between the two scenarios is just what factor is doing the modulating.</a:t>
            </a:r>
            <a:endParaRPr/>
          </a:p>
          <a:p>
            <a:pPr indent="0" lvl="0" marL="0" rtl="0" algn="l">
              <a:spcBef>
                <a:spcPts val="0"/>
              </a:spcBef>
              <a:spcAft>
                <a:spcPts val="0"/>
              </a:spcAft>
              <a:buNone/>
            </a:pPr>
            <a:r>
              <a:rPr lang="en"/>
              <a:t>Both situations are mathematically equivalent although one could be more neurobiologically plausible </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
                <a:solidFill>
                  <a:schemeClr val="dk1"/>
                </a:solidFill>
              </a:rPr>
              <a:t>Now Ozzie is going to take us through this example using SPM.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f3d2acc4c5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f3d2acc4c5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Ozzie</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12447fdd9e6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12447fdd9e6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First equation is a standard 2x2 </a:t>
            </a:r>
            <a:r>
              <a:rPr lang="en"/>
              <a:t>factorial</a:t>
            </a:r>
            <a:r>
              <a:rPr lang="en"/>
              <a:t> </a:t>
            </a:r>
            <a:r>
              <a:rPr lang="en"/>
              <a:t>design</a:t>
            </a:r>
            <a:r>
              <a:rPr lang="en"/>
              <a:t> GLM equation: 2 main effects, interaction, constant or confounds  such as movement parameters, session effects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 can replace them with the variable from our example, main effect for </a:t>
            </a:r>
            <a:r>
              <a:rPr lang="en"/>
              <a:t>activity</a:t>
            </a:r>
            <a:r>
              <a:rPr lang="en"/>
              <a:t> in the area, main effect for psychological variable, their interaction variable.</a:t>
            </a:r>
            <a:br>
              <a:rPr lang="en"/>
            </a:br>
            <a:endParaRPr/>
          </a:p>
          <a:p>
            <a:pPr indent="0" lvl="0" marL="0" rtl="0" algn="l">
              <a:spcBef>
                <a:spcPts val="0"/>
              </a:spcBef>
              <a:spcAft>
                <a:spcPts val="0"/>
              </a:spcAft>
              <a:buNone/>
            </a:pPr>
            <a:r>
              <a:rPr lang="en"/>
              <a:t>In order to get these variables first we need to </a:t>
            </a:r>
            <a:r>
              <a:rPr lang="en"/>
              <a:t>perform a standard GLM analyses.</a:t>
            </a:r>
            <a:endParaRPr/>
          </a:p>
          <a:p>
            <a:pPr indent="0" lvl="0" marL="0" rtl="0" algn="l">
              <a:spcBef>
                <a:spcPts val="0"/>
              </a:spcBef>
              <a:spcAft>
                <a:spcPts val="0"/>
              </a:spcAft>
              <a:buNone/>
            </a:pPr>
            <a:r>
              <a:rPr lang="en"/>
              <a:t>We will use this for extracting….</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122124f463c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122124f463c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400">
                <a:solidFill>
                  <a:schemeClr val="dk1"/>
                </a:solidFill>
              </a:rPr>
              <a:t>Standard GLM preprocessing, first-level, and second-level analyses</a:t>
            </a:r>
            <a:endParaRPr sz="1400">
              <a:solidFill>
                <a:schemeClr val="dk1"/>
              </a:solidFill>
            </a:endParaRPr>
          </a:p>
          <a:p>
            <a:pPr indent="0" lvl="0" marL="0" rtl="0" algn="l">
              <a:lnSpc>
                <a:spcPct val="115000"/>
              </a:lnSpc>
              <a:spcBef>
                <a:spcPts val="0"/>
              </a:spcBef>
              <a:spcAft>
                <a:spcPts val="0"/>
              </a:spcAft>
              <a:buNone/>
            </a:pPr>
            <a:r>
              <a:t/>
            </a:r>
            <a:endParaRPr sz="1400">
              <a:solidFill>
                <a:schemeClr val="dk1"/>
              </a:solidFill>
            </a:endParaRPr>
          </a:p>
          <a:p>
            <a:pPr indent="0" lvl="0" marL="0" rtl="0" algn="l">
              <a:lnSpc>
                <a:spcPct val="115000"/>
              </a:lnSpc>
              <a:spcBef>
                <a:spcPts val="0"/>
              </a:spcBef>
              <a:spcAft>
                <a:spcPts val="0"/>
              </a:spcAft>
              <a:buNone/>
            </a:pPr>
            <a:r>
              <a:rPr lang="en" sz="1400">
                <a:solidFill>
                  <a:schemeClr val="dk1"/>
                </a:solidFill>
              </a:rPr>
              <a:t>Which will give us a </a:t>
            </a:r>
            <a:r>
              <a:rPr lang="en" sz="1400">
                <a:solidFill>
                  <a:schemeClr val="dk1"/>
                </a:solidFill>
              </a:rPr>
              <a:t>statistical</a:t>
            </a:r>
            <a:r>
              <a:rPr lang="en" sz="1400">
                <a:solidFill>
                  <a:schemeClr val="dk1"/>
                </a:solidFill>
              </a:rPr>
              <a:t> </a:t>
            </a:r>
            <a:r>
              <a:rPr lang="en" sz="1400">
                <a:solidFill>
                  <a:schemeClr val="dk1"/>
                </a:solidFill>
              </a:rPr>
              <a:t>parametric</a:t>
            </a:r>
            <a:r>
              <a:rPr lang="en" sz="1400">
                <a:solidFill>
                  <a:schemeClr val="dk1"/>
                </a:solidFill>
              </a:rPr>
              <a:t> map for the attention contrast alone and </a:t>
            </a:r>
            <a:endParaRPr sz="1400">
              <a:solidFill>
                <a:schemeClr val="dk1"/>
              </a:solidFill>
            </a:endParaRPr>
          </a:p>
          <a:p>
            <a:pPr indent="0" lvl="0" marL="0" rtl="0" algn="l">
              <a:lnSpc>
                <a:spcPct val="115000"/>
              </a:lnSpc>
              <a:spcBef>
                <a:spcPts val="0"/>
              </a:spcBef>
              <a:spcAft>
                <a:spcPts val="0"/>
              </a:spcAft>
              <a:buNone/>
            </a:pPr>
            <a:br>
              <a:rPr lang="en" sz="1400">
                <a:solidFill>
                  <a:schemeClr val="dk1"/>
                </a:solidFill>
              </a:rPr>
            </a:br>
            <a:r>
              <a:rPr lang="en" sz="1400">
                <a:solidFill>
                  <a:schemeClr val="dk1"/>
                </a:solidFill>
              </a:rPr>
              <a:t>Right side has a mask which shows us the location where Attention is greater than No Attention</a:t>
            </a:r>
            <a:endParaRPr sz="1400">
              <a:solidFill>
                <a:schemeClr val="dk1"/>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122124f463c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122124f463c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left side shows the location on a standard brain. The right side shows the first eigenvariate of the extracted BOLD signal.</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122124f463c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122124f463c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lang="en" sz="1000">
                <a:solidFill>
                  <a:schemeClr val="dk1"/>
                </a:solidFill>
              </a:rPr>
              <a:t>Can press either </a:t>
            </a:r>
            <a:endParaRPr sz="1000">
              <a:solidFill>
                <a:schemeClr val="dk1"/>
              </a:solidFill>
            </a:endParaRPr>
          </a:p>
          <a:p>
            <a:pPr indent="0" lvl="0" marL="0" rtl="0" algn="l">
              <a:lnSpc>
                <a:spcPct val="115000"/>
              </a:lnSpc>
              <a:spcBef>
                <a:spcPts val="1200"/>
              </a:spcBef>
              <a:spcAft>
                <a:spcPts val="1200"/>
              </a:spcAft>
              <a:buNone/>
            </a:pPr>
            <a:r>
              <a:rPr lang="en" sz="1000">
                <a:solidFill>
                  <a:schemeClr val="dk1"/>
                </a:solidFill>
              </a:rPr>
              <a:t>Choose the SPM.mat file in the GLM directory from earlier</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122124f463c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122124f463c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400">
                <a:solidFill>
                  <a:schemeClr val="dk1"/>
                </a:solidFill>
              </a:rPr>
              <a:t>Because we are trying to see where a</a:t>
            </a:r>
            <a:r>
              <a:rPr lang="en" sz="1400">
                <a:solidFill>
                  <a:schemeClr val="dk1"/>
                </a:solidFill>
              </a:rPr>
              <a:t>ttention is greater than No Attention, we multiply the no attention condition regressor with -1</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12514947cdf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12514947cdf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When we are forming the interaction variable, </a:t>
            </a:r>
            <a:endParaRPr/>
          </a:p>
          <a:p>
            <a:pPr indent="0" lvl="0" marL="0" rtl="0" algn="l">
              <a:spcBef>
                <a:spcPts val="0"/>
              </a:spcBef>
              <a:spcAft>
                <a:spcPts val="0"/>
              </a:spcAft>
              <a:buNone/>
            </a:pPr>
            <a:r>
              <a:rPr lang="en"/>
              <a:t>We cannot multiple the BOLD signal, our physiological variable, with time onset, our psychological variable, because BOLD responses are delayed by several seconds. Our two variables are shifted in time.</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12514947cdf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8" name="Google Shape;258;g12514947cdf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 first we need </a:t>
            </a:r>
            <a:r>
              <a:rPr lang="en"/>
              <a:t>transform</a:t>
            </a:r>
            <a:r>
              <a:rPr lang="en"/>
              <a:t> the BOLD signals to neuronal activity.</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1221bd802e9_1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1221bd802e9_1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12514947cdf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0" name="Google Shape;270;g12514947cdf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Then we calculate the interaction variable. </a:t>
            </a:r>
            <a:endParaRPr/>
          </a:p>
          <a:p>
            <a:pPr indent="0" lvl="0" marL="0" rtl="0" algn="l">
              <a:spcBef>
                <a:spcPts val="0"/>
              </a:spcBef>
              <a:spcAft>
                <a:spcPts val="0"/>
              </a:spcAft>
              <a:buNone/>
            </a:pPr>
            <a:r>
              <a:rPr lang="en">
                <a:solidFill>
                  <a:schemeClr val="dk1"/>
                </a:solidFill>
              </a:rPr>
              <a:t>However, we are still in neural space and interaction variable we will need to use in the GLM has to be in BOLD</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12514947cdf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5" name="Google Shape;285;g12514947cdf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However, we are still in neural space and, the interaction variable we will need to use in the GLM has to be a BOLD Signal.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So we calculate the interaction variable within the hemodynamic response function.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12514947cdf_0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3" name="Google Shape;303;g12514947cdf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Finally</a:t>
            </a:r>
            <a:r>
              <a:rPr lang="en"/>
              <a:t> we are ready to run the second GLM.</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PPI calculation will create a mat file.</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g124f0ac2568_1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2" name="Google Shape;312;g124f0ac2568_1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One thing to note here is that GLM model on the left is not the same from before and the first </a:t>
            </a:r>
            <a:r>
              <a:rPr lang="en"/>
              <a:t>column</a:t>
            </a:r>
            <a:r>
              <a:rPr lang="en"/>
              <a:t> is the interaction variable.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Now we can </a:t>
            </a:r>
            <a:r>
              <a:rPr lang="en" sz="1800">
                <a:solidFill>
                  <a:schemeClr val="dk1"/>
                </a:solidFill>
              </a:rPr>
              <a:t>specify positive weight for the interaction term to see </a:t>
            </a:r>
            <a:r>
              <a:rPr lang="en" sz="1800">
                <a:solidFill>
                  <a:schemeClr val="dk1"/>
                </a:solidFill>
              </a:rPr>
              <a:t>significant</a:t>
            </a:r>
            <a:r>
              <a:rPr lang="en" sz="1800">
                <a:solidFill>
                  <a:schemeClr val="dk1"/>
                </a:solidFill>
              </a:rPr>
              <a:t> connectivity between original VOI as function of the experimental context.</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g1221bd802e9_1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8" name="Google Shape;318;g1221bd802e9_1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f3d2acc4c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f3d2acc4c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Alexiane</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125200738b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125200738b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125200738bf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125200738bf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125200738bf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125200738bf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125200738bf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125200738bf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125200738bf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125200738bf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1524800" y="672606"/>
            <a:ext cx="1081625" cy="1124950"/>
          </a:xfrm>
          <a:custGeom>
            <a:rect b="b" l="l" r="r" t="t"/>
            <a:pathLst>
              <a:path extrusionOk="0" h="44998" w="43265">
                <a:moveTo>
                  <a:pt x="0" y="44998"/>
                </a:moveTo>
                <a:lnTo>
                  <a:pt x="0" y="0"/>
                </a:lnTo>
                <a:lnTo>
                  <a:pt x="43265" y="0"/>
                </a:lnTo>
              </a:path>
            </a:pathLst>
          </a:custGeom>
          <a:noFill/>
          <a:ln cap="flat" cmpd="sng" w="28575">
            <a:solidFill>
              <a:schemeClr val="accent5"/>
            </a:solidFill>
            <a:prstDash val="solid"/>
            <a:miter lim="8000"/>
            <a:headEnd len="sm" w="sm" type="none"/>
            <a:tailEnd len="sm" w="sm" type="none"/>
          </a:ln>
        </p:spPr>
      </p:sp>
      <p:sp>
        <p:nvSpPr>
          <p:cNvPr id="11" name="Google Shape;11;p2"/>
          <p:cNvSpPr/>
          <p:nvPr/>
        </p:nvSpPr>
        <p:spPr>
          <a:xfrm rot="10800000">
            <a:off x="6537563" y="3342925"/>
            <a:ext cx="1081625" cy="1124950"/>
          </a:xfrm>
          <a:custGeom>
            <a:rect b="b" l="l" r="r" t="t"/>
            <a:pathLst>
              <a:path extrusionOk="0" h="44998" w="43265">
                <a:moveTo>
                  <a:pt x="0" y="44998"/>
                </a:moveTo>
                <a:lnTo>
                  <a:pt x="0" y="0"/>
                </a:lnTo>
                <a:lnTo>
                  <a:pt x="43265" y="0"/>
                </a:lnTo>
              </a:path>
            </a:pathLst>
          </a:custGeom>
          <a:noFill/>
          <a:ln cap="flat" cmpd="sng" w="28575">
            <a:solidFill>
              <a:schemeClr val="accent5"/>
            </a:solidFill>
            <a:prstDash val="solid"/>
            <a:miter lim="8000"/>
            <a:headEnd len="sm" w="sm" type="none"/>
            <a:tailEnd len="sm" w="sm" type="none"/>
          </a:ln>
        </p:spPr>
      </p:sp>
      <p:cxnSp>
        <p:nvCxnSpPr>
          <p:cNvPr id="12" name="Google Shape;12;p2"/>
          <p:cNvCxnSpPr/>
          <p:nvPr/>
        </p:nvCxnSpPr>
        <p:spPr>
          <a:xfrm>
            <a:off x="4359602" y="2817464"/>
            <a:ext cx="424800" cy="0"/>
          </a:xfrm>
          <a:prstGeom prst="straightConnector1">
            <a:avLst/>
          </a:prstGeom>
          <a:noFill/>
          <a:ln cap="flat" cmpd="sng" w="38100">
            <a:solidFill>
              <a:schemeClr val="accent4"/>
            </a:solidFill>
            <a:prstDash val="solid"/>
            <a:round/>
            <a:headEnd len="sm" w="sm" type="none"/>
            <a:tailEnd len="sm" w="sm" type="none"/>
          </a:ln>
        </p:spPr>
      </p:cxnSp>
      <p:sp>
        <p:nvSpPr>
          <p:cNvPr id="13" name="Google Shape;13;p2"/>
          <p:cNvSpPr txBox="1"/>
          <p:nvPr>
            <p:ph type="ctrTitle"/>
          </p:nvPr>
        </p:nvSpPr>
        <p:spPr>
          <a:xfrm>
            <a:off x="1680302" y="1188925"/>
            <a:ext cx="5783400" cy="1457400"/>
          </a:xfrm>
          <a:prstGeom prst="rect">
            <a:avLst/>
          </a:prstGeom>
        </p:spPr>
        <p:txBody>
          <a:bodyPr anchorCtr="0" anchor="b" bIns="91425" lIns="91425" spcFirstLastPara="1" rIns="91425" wrap="square" tIns="91425">
            <a:norm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p:txBody>
      </p:sp>
      <p:sp>
        <p:nvSpPr>
          <p:cNvPr id="14" name="Google Shape;14;p2"/>
          <p:cNvSpPr txBox="1"/>
          <p:nvPr>
            <p:ph idx="1" type="subTitle"/>
          </p:nvPr>
        </p:nvSpPr>
        <p:spPr>
          <a:xfrm>
            <a:off x="1680302" y="3049450"/>
            <a:ext cx="5783400" cy="9090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p:txBody>
      </p:sp>
      <p:sp>
        <p:nvSpPr>
          <p:cNvPr id="15" name="Google Shape;15;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2" name="Shape 52"/>
        <p:cNvGrpSpPr/>
        <p:nvPr/>
      </p:nvGrpSpPr>
      <p:grpSpPr>
        <a:xfrm>
          <a:off x="0" y="0"/>
          <a:ext cx="0" cy="0"/>
          <a:chOff x="0" y="0"/>
          <a:chExt cx="0" cy="0"/>
        </a:xfrm>
      </p:grpSpPr>
      <p:sp>
        <p:nvSpPr>
          <p:cNvPr id="53" name="Google Shape;53;p11"/>
          <p:cNvSpPr/>
          <p:nvPr/>
        </p:nvSpPr>
        <p:spPr>
          <a:xfrm>
            <a:off x="150" y="5076825"/>
            <a:ext cx="9143700" cy="666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1"/>
          <p:cNvSpPr txBox="1"/>
          <p:nvPr>
            <p:ph hasCustomPrompt="1" type="title"/>
          </p:nvPr>
        </p:nvSpPr>
        <p:spPr>
          <a:xfrm>
            <a:off x="387900" y="1152450"/>
            <a:ext cx="8368200" cy="15384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r>
              <a:t>xx%</a:t>
            </a:r>
          </a:p>
        </p:txBody>
      </p:sp>
      <p:sp>
        <p:nvSpPr>
          <p:cNvPr id="55" name="Google Shape;55;p11"/>
          <p:cNvSpPr txBox="1"/>
          <p:nvPr>
            <p:ph idx="1" type="body"/>
          </p:nvPr>
        </p:nvSpPr>
        <p:spPr>
          <a:xfrm>
            <a:off x="387900" y="2919450"/>
            <a:ext cx="83682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6" name="Google Shape;56;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7" name="Shape 57"/>
        <p:cNvGrpSpPr/>
        <p:nvPr/>
      </p:nvGrpSpPr>
      <p:grpSpPr>
        <a:xfrm>
          <a:off x="0" y="0"/>
          <a:ext cx="0" cy="0"/>
          <a:chOff x="0" y="0"/>
          <a:chExt cx="0" cy="0"/>
        </a:xfrm>
      </p:grpSpPr>
      <p:sp>
        <p:nvSpPr>
          <p:cNvPr id="58" name="Google Shape;58;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6" name="Shape 16"/>
        <p:cNvGrpSpPr/>
        <p:nvPr/>
      </p:nvGrpSpPr>
      <p:grpSpPr>
        <a:xfrm>
          <a:off x="0" y="0"/>
          <a:ext cx="0" cy="0"/>
          <a:chOff x="0" y="0"/>
          <a:chExt cx="0" cy="0"/>
        </a:xfrm>
      </p:grpSpPr>
      <p:cxnSp>
        <p:nvCxnSpPr>
          <p:cNvPr id="17" name="Google Shape;17;p3"/>
          <p:cNvCxnSpPr/>
          <p:nvPr/>
        </p:nvCxnSpPr>
        <p:spPr>
          <a:xfrm>
            <a:off x="4359602" y="2817464"/>
            <a:ext cx="424800" cy="0"/>
          </a:xfrm>
          <a:prstGeom prst="straightConnector1">
            <a:avLst/>
          </a:prstGeom>
          <a:noFill/>
          <a:ln cap="flat" cmpd="sng" w="38100">
            <a:solidFill>
              <a:schemeClr val="accent4"/>
            </a:solidFill>
            <a:prstDash val="solid"/>
            <a:round/>
            <a:headEnd len="sm" w="sm" type="none"/>
            <a:tailEnd len="sm" w="sm" type="none"/>
          </a:ln>
        </p:spPr>
      </p:cxnSp>
      <p:sp>
        <p:nvSpPr>
          <p:cNvPr id="18" name="Google Shape;18;p3"/>
          <p:cNvSpPr txBox="1"/>
          <p:nvPr>
            <p:ph type="title"/>
          </p:nvPr>
        </p:nvSpPr>
        <p:spPr>
          <a:xfrm>
            <a:off x="480750" y="1764950"/>
            <a:ext cx="8222100" cy="907500"/>
          </a:xfrm>
          <a:prstGeom prst="rect">
            <a:avLst/>
          </a:prstGeom>
        </p:spPr>
        <p:txBody>
          <a:bodyPr anchorCtr="0" anchor="b" bIns="91425" lIns="91425" spcFirstLastPara="1" rIns="91425" wrap="square" tIns="91425">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9" name="Google Shape;19;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cxnSp>
        <p:nvCxnSpPr>
          <p:cNvPr id="21" name="Google Shape;21;p4"/>
          <p:cNvCxnSpPr/>
          <p:nvPr/>
        </p:nvCxnSpPr>
        <p:spPr>
          <a:xfrm>
            <a:off x="492563" y="1260284"/>
            <a:ext cx="424800" cy="0"/>
          </a:xfrm>
          <a:prstGeom prst="straightConnector1">
            <a:avLst/>
          </a:prstGeom>
          <a:noFill/>
          <a:ln cap="flat" cmpd="sng" w="38100">
            <a:solidFill>
              <a:schemeClr val="accent4"/>
            </a:solidFill>
            <a:prstDash val="solid"/>
            <a:round/>
            <a:headEnd len="sm" w="sm" type="none"/>
            <a:tailEnd len="sm" w="sm" type="none"/>
          </a:ln>
        </p:spPr>
      </p:cxnSp>
      <p:sp>
        <p:nvSpPr>
          <p:cNvPr id="22" name="Google Shape;22;p4"/>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3" name="Google Shape;23;p4"/>
          <p:cNvSpPr txBox="1"/>
          <p:nvPr>
            <p:ph idx="1" type="body"/>
          </p:nvPr>
        </p:nvSpPr>
        <p:spPr>
          <a:xfrm>
            <a:off x="387900" y="1489824"/>
            <a:ext cx="8368200" cy="30789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4" name="Google Shape;24;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5" name="Shape 25"/>
        <p:cNvGrpSpPr/>
        <p:nvPr/>
      </p:nvGrpSpPr>
      <p:grpSpPr>
        <a:xfrm>
          <a:off x="0" y="0"/>
          <a:ext cx="0" cy="0"/>
          <a:chOff x="0" y="0"/>
          <a:chExt cx="0" cy="0"/>
        </a:xfrm>
      </p:grpSpPr>
      <p:cxnSp>
        <p:nvCxnSpPr>
          <p:cNvPr id="26" name="Google Shape;26;p5"/>
          <p:cNvCxnSpPr/>
          <p:nvPr/>
        </p:nvCxnSpPr>
        <p:spPr>
          <a:xfrm>
            <a:off x="492563" y="1260284"/>
            <a:ext cx="424800" cy="0"/>
          </a:xfrm>
          <a:prstGeom prst="straightConnector1">
            <a:avLst/>
          </a:prstGeom>
          <a:noFill/>
          <a:ln cap="flat" cmpd="sng" w="38100">
            <a:solidFill>
              <a:schemeClr val="accent4"/>
            </a:solidFill>
            <a:prstDash val="solid"/>
            <a:round/>
            <a:headEnd len="sm" w="sm" type="none"/>
            <a:tailEnd len="sm" w="sm" type="none"/>
          </a:ln>
        </p:spPr>
      </p:cxnSp>
      <p:sp>
        <p:nvSpPr>
          <p:cNvPr id="27" name="Google Shape;27;p5"/>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Google Shape;28;p5"/>
          <p:cNvSpPr txBox="1"/>
          <p:nvPr>
            <p:ph idx="1" type="body"/>
          </p:nvPr>
        </p:nvSpPr>
        <p:spPr>
          <a:xfrm>
            <a:off x="387900" y="1489825"/>
            <a:ext cx="3999900" cy="3078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9" name="Google Shape;29;p5"/>
          <p:cNvSpPr txBox="1"/>
          <p:nvPr>
            <p:ph idx="2" type="body"/>
          </p:nvPr>
        </p:nvSpPr>
        <p:spPr>
          <a:xfrm>
            <a:off x="4756200" y="1489825"/>
            <a:ext cx="3999900" cy="3078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0" name="Google Shape;30;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6"/>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3" name="Google Shape;33;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4" name="Shape 34"/>
        <p:cNvGrpSpPr/>
        <p:nvPr/>
      </p:nvGrpSpPr>
      <p:grpSpPr>
        <a:xfrm>
          <a:off x="0" y="0"/>
          <a:ext cx="0" cy="0"/>
          <a:chOff x="0" y="0"/>
          <a:chExt cx="0" cy="0"/>
        </a:xfrm>
      </p:grpSpPr>
      <p:cxnSp>
        <p:nvCxnSpPr>
          <p:cNvPr id="35" name="Google Shape;35;p7"/>
          <p:cNvCxnSpPr/>
          <p:nvPr/>
        </p:nvCxnSpPr>
        <p:spPr>
          <a:xfrm>
            <a:off x="489218" y="1412277"/>
            <a:ext cx="331500" cy="0"/>
          </a:xfrm>
          <a:prstGeom prst="straightConnector1">
            <a:avLst/>
          </a:prstGeom>
          <a:noFill/>
          <a:ln cap="flat" cmpd="sng" w="38100">
            <a:solidFill>
              <a:schemeClr val="accent4"/>
            </a:solidFill>
            <a:prstDash val="solid"/>
            <a:round/>
            <a:headEnd len="sm" w="sm" type="none"/>
            <a:tailEnd len="sm" w="sm" type="none"/>
          </a:ln>
        </p:spPr>
      </p:cxnSp>
      <p:sp>
        <p:nvSpPr>
          <p:cNvPr id="36" name="Google Shape;36;p7"/>
          <p:cNvSpPr txBox="1"/>
          <p:nvPr>
            <p:ph type="title"/>
          </p:nvPr>
        </p:nvSpPr>
        <p:spPr>
          <a:xfrm>
            <a:off x="3879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7" name="Google Shape;37;p7"/>
          <p:cNvSpPr txBox="1"/>
          <p:nvPr>
            <p:ph idx="1" type="body"/>
          </p:nvPr>
        </p:nvSpPr>
        <p:spPr>
          <a:xfrm>
            <a:off x="387900" y="1594025"/>
            <a:ext cx="2808000" cy="26811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8" name="Google Shape;38;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9" name="Shape 39"/>
        <p:cNvGrpSpPr/>
        <p:nvPr/>
      </p:nvGrpSpPr>
      <p:grpSpPr>
        <a:xfrm>
          <a:off x="0" y="0"/>
          <a:ext cx="0" cy="0"/>
          <a:chOff x="0" y="0"/>
          <a:chExt cx="0" cy="0"/>
        </a:xfrm>
      </p:grpSpPr>
      <p:sp>
        <p:nvSpPr>
          <p:cNvPr id="40" name="Google Shape;40;p8"/>
          <p:cNvSpPr txBox="1"/>
          <p:nvPr>
            <p:ph type="title"/>
          </p:nvPr>
        </p:nvSpPr>
        <p:spPr>
          <a:xfrm>
            <a:off x="490250" y="526350"/>
            <a:ext cx="56187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1" name="Google Shape;41;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2" name="Shape 42"/>
        <p:cNvGrpSpPr/>
        <p:nvPr/>
      </p:nvGrpSpPr>
      <p:grpSpPr>
        <a:xfrm>
          <a:off x="0" y="0"/>
          <a:ext cx="0" cy="0"/>
          <a:chOff x="0" y="0"/>
          <a:chExt cx="0" cy="0"/>
        </a:xfrm>
      </p:grpSpPr>
      <p:sp>
        <p:nvSpPr>
          <p:cNvPr id="43" name="Google Shape;43;p9"/>
          <p:cNvSpPr/>
          <p:nvPr/>
        </p:nvSpPr>
        <p:spPr>
          <a:xfrm>
            <a:off x="4572000" y="-7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4" name="Google Shape;44;p9"/>
          <p:cNvCxnSpPr/>
          <p:nvPr/>
        </p:nvCxnSpPr>
        <p:spPr>
          <a:xfrm>
            <a:off x="5029675" y="4495503"/>
            <a:ext cx="540900" cy="0"/>
          </a:xfrm>
          <a:prstGeom prst="straightConnector1">
            <a:avLst/>
          </a:prstGeom>
          <a:noFill/>
          <a:ln cap="flat" cmpd="sng" w="38100">
            <a:solidFill>
              <a:schemeClr val="accent5"/>
            </a:solidFill>
            <a:prstDash val="solid"/>
            <a:round/>
            <a:headEnd len="sm" w="sm" type="none"/>
            <a:tailEnd len="sm" w="sm" type="none"/>
          </a:ln>
        </p:spPr>
      </p:cxnSp>
      <p:sp>
        <p:nvSpPr>
          <p:cNvPr id="45" name="Google Shape;45;p9"/>
          <p:cNvSpPr txBox="1"/>
          <p:nvPr>
            <p:ph type="title"/>
          </p:nvPr>
        </p:nvSpPr>
        <p:spPr>
          <a:xfrm>
            <a:off x="265500" y="1209075"/>
            <a:ext cx="4045200" cy="1506300"/>
          </a:xfrm>
          <a:prstGeom prst="rect">
            <a:avLst/>
          </a:prstGeom>
        </p:spPr>
        <p:txBody>
          <a:bodyPr anchorCtr="0" anchor="b" bIns="91425" lIns="91425" spcFirstLastPara="1" rIns="91425" wrap="square" tIns="91425">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6" name="Google Shape;46;p9"/>
          <p:cNvSpPr txBox="1"/>
          <p:nvPr>
            <p:ph idx="1" type="subTitle"/>
          </p:nvPr>
        </p:nvSpPr>
        <p:spPr>
          <a:xfrm>
            <a:off x="265500" y="27690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p:txBody>
      </p:sp>
      <p:sp>
        <p:nvSpPr>
          <p:cNvPr id="47" name="Google Shape;47;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8" name="Google Shape;48;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9" name="Shape 49"/>
        <p:cNvGrpSpPr/>
        <p:nvPr/>
      </p:nvGrpSpPr>
      <p:grpSpPr>
        <a:xfrm>
          <a:off x="0" y="0"/>
          <a:ext cx="0" cy="0"/>
          <a:chOff x="0" y="0"/>
          <a:chExt cx="0" cy="0"/>
        </a:xfrm>
      </p:grpSpPr>
      <p:sp>
        <p:nvSpPr>
          <p:cNvPr id="50" name="Google Shape;50;p10"/>
          <p:cNvSpPr txBox="1"/>
          <p:nvPr>
            <p:ph idx="1" type="body"/>
          </p:nvPr>
        </p:nvSpPr>
        <p:spPr>
          <a:xfrm>
            <a:off x="319500" y="423372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p:txBody>
      </p:sp>
      <p:sp>
        <p:nvSpPr>
          <p:cNvPr id="51" name="Google Shape;51;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arina">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87900" y="458025"/>
            <a:ext cx="8368200" cy="686100"/>
          </a:xfrm>
          <a:prstGeom prst="rect">
            <a:avLst/>
          </a:prstGeom>
          <a:noFill/>
          <a:ln>
            <a:noFill/>
          </a:ln>
        </p:spPr>
        <p:txBody>
          <a:bodyPr anchorCtr="0" anchor="b" bIns="91425" lIns="91425" spcFirstLastPara="1" rIns="91425" wrap="square" tIns="91425">
            <a:normAutofit/>
          </a:bodyPr>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p:txBody>
      </p:sp>
      <p:sp>
        <p:nvSpPr>
          <p:cNvPr id="7" name="Google Shape;7;p1"/>
          <p:cNvSpPr txBox="1"/>
          <p:nvPr>
            <p:ph idx="1" type="body"/>
          </p:nvPr>
        </p:nvSpPr>
        <p:spPr>
          <a:xfrm>
            <a:off x="387900" y="1489824"/>
            <a:ext cx="8368200" cy="30789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indent="-317500" lvl="1" marL="9144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2pPr>
            <a:lvl3pPr indent="-317500" lvl="2" marL="13716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3pPr>
            <a:lvl4pPr indent="-317500" lvl="3" marL="18288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4pPr>
            <a:lvl5pPr indent="-317500" lvl="4" marL="22860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5pPr>
            <a:lvl6pPr indent="-317500" lvl="5" marL="27432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6pPr>
            <a:lvl7pPr indent="-317500" lvl="6" marL="32004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7pPr>
            <a:lvl8pPr indent="-317500" lvl="7" marL="36576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8pPr>
            <a:lvl9pPr indent="-317500" lvl="8" marL="41148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3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3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3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3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14.png"/><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15.png"/><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1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2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27.png"/><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19.png"/><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19.png"/><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3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2.png"/><Relationship Id="rId6" Type="http://schemas.openxmlformats.org/officeDocument/2006/relationships/image" Target="../media/image24.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2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2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png"/><Relationship Id="rId4" Type="http://schemas.openxmlformats.org/officeDocument/2006/relationships/image" Target="../media/image3.png"/><Relationship Id="rId5" Type="http://schemas.openxmlformats.org/officeDocument/2006/relationships/image" Target="../media/image2.png"/><Relationship Id="rId6"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0.png"/><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13"/>
          <p:cNvSpPr txBox="1"/>
          <p:nvPr>
            <p:ph type="ctrTitle"/>
          </p:nvPr>
        </p:nvSpPr>
        <p:spPr>
          <a:xfrm>
            <a:off x="1680302" y="1188925"/>
            <a:ext cx="5783400" cy="14574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t>Functional Connectivity and Psychophysiological Interaction (PPI)</a:t>
            </a:r>
            <a:endParaRPr/>
          </a:p>
        </p:txBody>
      </p:sp>
      <p:sp>
        <p:nvSpPr>
          <p:cNvPr id="64" name="Google Shape;64;p13"/>
          <p:cNvSpPr txBox="1"/>
          <p:nvPr>
            <p:ph idx="1" type="subTitle"/>
          </p:nvPr>
        </p:nvSpPr>
        <p:spPr>
          <a:xfrm>
            <a:off x="1680302" y="3049450"/>
            <a:ext cx="5783400" cy="909000"/>
          </a:xfrm>
          <a:prstGeom prst="rect">
            <a:avLst/>
          </a:prstGeom>
        </p:spPr>
        <p:txBody>
          <a:bodyPr anchorCtr="0" anchor="t" bIns="91425" lIns="91425" spcFirstLastPara="1" rIns="91425" wrap="square" tIns="91425">
            <a:normAutofit fontScale="77500" lnSpcReduction="20000"/>
          </a:bodyPr>
          <a:lstStyle/>
          <a:p>
            <a:pPr indent="0" lvl="0" marL="0" rtl="0" algn="ctr">
              <a:spcBef>
                <a:spcPts val="0"/>
              </a:spcBef>
              <a:spcAft>
                <a:spcPts val="0"/>
              </a:spcAft>
              <a:buNone/>
            </a:pPr>
            <a:r>
              <a:rPr lang="en"/>
              <a:t>Lucy Core, Ozzie Ozturk, Alexiane Touze</a:t>
            </a:r>
            <a:endParaRPr/>
          </a:p>
          <a:p>
            <a:pPr indent="0" lvl="0" marL="0" rtl="0" algn="ctr">
              <a:spcBef>
                <a:spcPts val="0"/>
              </a:spcBef>
              <a:spcAft>
                <a:spcPts val="0"/>
              </a:spcAft>
              <a:buNone/>
            </a:pPr>
            <a:r>
              <a:rPr lang="en"/>
              <a:t>Methods for Dummies </a:t>
            </a:r>
            <a:endParaRPr/>
          </a:p>
          <a:p>
            <a:pPr indent="0" lvl="0" marL="0" rtl="0" algn="ctr">
              <a:spcBef>
                <a:spcPts val="0"/>
              </a:spcBef>
              <a:spcAft>
                <a:spcPts val="0"/>
              </a:spcAft>
              <a:buNone/>
            </a:pPr>
            <a:r>
              <a:rPr lang="en"/>
              <a:t>April 20, 2022</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2"/>
          <p:cNvSpPr txBox="1"/>
          <p:nvPr>
            <p:ph type="title"/>
          </p:nvPr>
        </p:nvSpPr>
        <p:spPr>
          <a:xfrm>
            <a:off x="460950" y="-192825"/>
            <a:ext cx="8222100" cy="9075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sz="2800"/>
              <a:t>Accounting for noise</a:t>
            </a:r>
            <a:endParaRPr sz="2800"/>
          </a:p>
        </p:txBody>
      </p:sp>
      <p:sp>
        <p:nvSpPr>
          <p:cNvPr id="131" name="Google Shape;131;p22"/>
          <p:cNvSpPr txBox="1"/>
          <p:nvPr/>
        </p:nvSpPr>
        <p:spPr>
          <a:xfrm>
            <a:off x="2025950" y="1085800"/>
            <a:ext cx="5240100" cy="3401700"/>
          </a:xfrm>
          <a:prstGeom prst="rect">
            <a:avLst/>
          </a:prstGeom>
          <a:noFill/>
          <a:ln>
            <a:noFill/>
          </a:ln>
        </p:spPr>
        <p:txBody>
          <a:bodyPr anchorCtr="0" anchor="t" bIns="91425" lIns="91425" spcFirstLastPara="1" rIns="91425" wrap="square" tIns="91425">
            <a:spAutoFit/>
          </a:bodyPr>
          <a:lstStyle/>
          <a:p>
            <a:pPr indent="-349250" lvl="0" marL="457200" rtl="0" algn="l">
              <a:spcBef>
                <a:spcPts val="0"/>
              </a:spcBef>
              <a:spcAft>
                <a:spcPts val="0"/>
              </a:spcAft>
              <a:buClr>
                <a:schemeClr val="dk1"/>
              </a:buClr>
              <a:buSzPts val="1900"/>
              <a:buFont typeface="Roboto"/>
              <a:buAutoNum type="arabicPeriod"/>
            </a:pPr>
            <a:r>
              <a:rPr lang="en" sz="1900">
                <a:solidFill>
                  <a:schemeClr val="dk1"/>
                </a:solidFill>
                <a:latin typeface="Roboto"/>
                <a:ea typeface="Roboto"/>
                <a:cs typeface="Roboto"/>
                <a:sym typeface="Roboto"/>
              </a:rPr>
              <a:t>Removing physiological fluctuations (cardiac or respiratory activity) through linear regression </a:t>
            </a:r>
            <a:endParaRPr sz="1900">
              <a:solidFill>
                <a:schemeClr val="dk1"/>
              </a:solidFill>
              <a:latin typeface="Roboto"/>
              <a:ea typeface="Roboto"/>
              <a:cs typeface="Roboto"/>
              <a:sym typeface="Roboto"/>
            </a:endParaRPr>
          </a:p>
          <a:p>
            <a:pPr indent="-349250" lvl="0" marL="457200" rtl="0" algn="l">
              <a:spcBef>
                <a:spcPts val="0"/>
              </a:spcBef>
              <a:spcAft>
                <a:spcPts val="0"/>
              </a:spcAft>
              <a:buClr>
                <a:schemeClr val="dk1"/>
              </a:buClr>
              <a:buSzPts val="1900"/>
              <a:buFont typeface="Roboto"/>
              <a:buAutoNum type="arabicPeriod"/>
            </a:pPr>
            <a:r>
              <a:rPr lang="en" sz="1900">
                <a:solidFill>
                  <a:schemeClr val="dk1"/>
                </a:solidFill>
                <a:latin typeface="Roboto"/>
                <a:ea typeface="Roboto"/>
                <a:cs typeface="Roboto"/>
                <a:sym typeface="Roboto"/>
              </a:rPr>
              <a:t>Isolating sources of noise through: </a:t>
            </a:r>
            <a:endParaRPr sz="1900">
              <a:solidFill>
                <a:schemeClr val="dk1"/>
              </a:solidFill>
              <a:latin typeface="Roboto"/>
              <a:ea typeface="Roboto"/>
              <a:cs typeface="Roboto"/>
              <a:sym typeface="Roboto"/>
            </a:endParaRPr>
          </a:p>
          <a:p>
            <a:pPr indent="-349250" lvl="0" marL="914400" rtl="0" algn="l">
              <a:spcBef>
                <a:spcPts val="0"/>
              </a:spcBef>
              <a:spcAft>
                <a:spcPts val="0"/>
              </a:spcAft>
              <a:buClr>
                <a:schemeClr val="dk1"/>
              </a:buClr>
              <a:buSzPts val="1900"/>
              <a:buFont typeface="Roboto"/>
              <a:buChar char="-"/>
            </a:pPr>
            <a:r>
              <a:rPr lang="en" sz="1900">
                <a:solidFill>
                  <a:schemeClr val="dk1"/>
                </a:solidFill>
                <a:latin typeface="Roboto"/>
                <a:ea typeface="Roboto"/>
                <a:cs typeface="Roboto"/>
                <a:sym typeface="Roboto"/>
              </a:rPr>
              <a:t>Eliminating </a:t>
            </a:r>
            <a:r>
              <a:rPr b="1" lang="en" sz="1900">
                <a:solidFill>
                  <a:schemeClr val="dk1"/>
                </a:solidFill>
                <a:latin typeface="Roboto"/>
                <a:ea typeface="Roboto"/>
                <a:cs typeface="Roboto"/>
                <a:sym typeface="Roboto"/>
              </a:rPr>
              <a:t>global signal </a:t>
            </a:r>
            <a:endParaRPr b="1" sz="1900">
              <a:solidFill>
                <a:schemeClr val="dk1"/>
              </a:solidFill>
              <a:latin typeface="Roboto"/>
              <a:ea typeface="Roboto"/>
              <a:cs typeface="Roboto"/>
              <a:sym typeface="Roboto"/>
            </a:endParaRPr>
          </a:p>
          <a:p>
            <a:pPr indent="-349250" lvl="0" marL="914400" rtl="0" algn="l">
              <a:spcBef>
                <a:spcPts val="0"/>
              </a:spcBef>
              <a:spcAft>
                <a:spcPts val="0"/>
              </a:spcAft>
              <a:buClr>
                <a:schemeClr val="dk1"/>
              </a:buClr>
              <a:buSzPts val="1900"/>
              <a:buFont typeface="Roboto"/>
              <a:buChar char="-"/>
            </a:pPr>
            <a:r>
              <a:rPr lang="en" sz="1900">
                <a:solidFill>
                  <a:schemeClr val="dk1"/>
                </a:solidFill>
                <a:latin typeface="Roboto"/>
                <a:ea typeface="Roboto"/>
                <a:cs typeface="Roboto"/>
                <a:sym typeface="Roboto"/>
              </a:rPr>
              <a:t>Eliminating signals emerging in areas </a:t>
            </a:r>
            <a:r>
              <a:rPr b="1" lang="en" sz="1900">
                <a:solidFill>
                  <a:schemeClr val="dk1"/>
                </a:solidFill>
                <a:latin typeface="Roboto"/>
                <a:ea typeface="Roboto"/>
                <a:cs typeface="Roboto"/>
                <a:sym typeface="Roboto"/>
              </a:rPr>
              <a:t>likely to produce physiological artefacts</a:t>
            </a:r>
            <a:r>
              <a:rPr lang="en" sz="1900">
                <a:solidFill>
                  <a:schemeClr val="dk1"/>
                </a:solidFill>
                <a:latin typeface="Roboto"/>
                <a:ea typeface="Roboto"/>
                <a:cs typeface="Roboto"/>
                <a:sym typeface="Roboto"/>
              </a:rPr>
              <a:t> (e.g ventricles or white matter)</a:t>
            </a:r>
            <a:endParaRPr sz="1900">
              <a:solidFill>
                <a:schemeClr val="dk1"/>
              </a:solidFill>
              <a:latin typeface="Roboto"/>
              <a:ea typeface="Roboto"/>
              <a:cs typeface="Roboto"/>
              <a:sym typeface="Roboto"/>
            </a:endParaRPr>
          </a:p>
          <a:p>
            <a:pPr indent="-349250" lvl="0" marL="914400" rtl="0" algn="l">
              <a:spcBef>
                <a:spcPts val="0"/>
              </a:spcBef>
              <a:spcAft>
                <a:spcPts val="0"/>
              </a:spcAft>
              <a:buClr>
                <a:schemeClr val="dk1"/>
              </a:buClr>
              <a:buSzPts val="1900"/>
              <a:buFont typeface="Roboto"/>
              <a:buChar char="-"/>
            </a:pPr>
            <a:r>
              <a:rPr lang="en" sz="1900">
                <a:solidFill>
                  <a:schemeClr val="dk1"/>
                </a:solidFill>
                <a:latin typeface="Roboto"/>
                <a:ea typeface="Roboto"/>
                <a:cs typeface="Roboto"/>
                <a:sym typeface="Roboto"/>
              </a:rPr>
              <a:t>Independent component analysis (ICA) </a:t>
            </a:r>
            <a:endParaRPr sz="1900">
              <a:solidFill>
                <a:schemeClr val="dk1"/>
              </a:solidFill>
              <a:latin typeface="Roboto"/>
              <a:ea typeface="Roboto"/>
              <a:cs typeface="Roboto"/>
              <a:sym typeface="Roboto"/>
            </a:endParaRPr>
          </a:p>
        </p:txBody>
      </p:sp>
      <p:sp>
        <p:nvSpPr>
          <p:cNvPr id="132" name="Google Shape;132;p22"/>
          <p:cNvSpPr txBox="1"/>
          <p:nvPr/>
        </p:nvSpPr>
        <p:spPr>
          <a:xfrm>
            <a:off x="7451075" y="4774200"/>
            <a:ext cx="2245800" cy="369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200"/>
              <a:t>Fox &amp; Raichle, 2007</a:t>
            </a:r>
            <a:endParaRPr sz="12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3"/>
          <p:cNvSpPr txBox="1"/>
          <p:nvPr/>
        </p:nvSpPr>
        <p:spPr>
          <a:xfrm>
            <a:off x="445000" y="846925"/>
            <a:ext cx="3731700" cy="3324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700">
                <a:solidFill>
                  <a:schemeClr val="dk1"/>
                </a:solidFill>
                <a:latin typeface="Roboto"/>
                <a:ea typeface="Roboto"/>
                <a:cs typeface="Roboto"/>
                <a:sym typeface="Roboto"/>
              </a:rPr>
              <a:t>PROS</a:t>
            </a:r>
            <a:endParaRPr b="1" sz="1700">
              <a:solidFill>
                <a:schemeClr val="dk1"/>
              </a:solidFill>
              <a:latin typeface="Roboto"/>
              <a:ea typeface="Roboto"/>
              <a:cs typeface="Roboto"/>
              <a:sym typeface="Roboto"/>
            </a:endParaRPr>
          </a:p>
          <a:p>
            <a:pPr indent="0" lvl="0" marL="0" rtl="0" algn="l">
              <a:spcBef>
                <a:spcPts val="0"/>
              </a:spcBef>
              <a:spcAft>
                <a:spcPts val="0"/>
              </a:spcAft>
              <a:buNone/>
            </a:pPr>
            <a:r>
              <a:t/>
            </a:r>
            <a:endParaRPr sz="1700">
              <a:solidFill>
                <a:schemeClr val="dk1"/>
              </a:solidFill>
              <a:latin typeface="Roboto"/>
              <a:ea typeface="Roboto"/>
              <a:cs typeface="Roboto"/>
              <a:sym typeface="Roboto"/>
            </a:endParaRPr>
          </a:p>
          <a:p>
            <a:pPr indent="-336550" lvl="0" marL="457200" rtl="0" algn="l">
              <a:spcBef>
                <a:spcPts val="0"/>
              </a:spcBef>
              <a:spcAft>
                <a:spcPts val="0"/>
              </a:spcAft>
              <a:buClr>
                <a:schemeClr val="dk1"/>
              </a:buClr>
              <a:buSzPts val="1700"/>
              <a:buFont typeface="Roboto"/>
              <a:buChar char="-"/>
            </a:pPr>
            <a:r>
              <a:rPr lang="en" sz="1700">
                <a:solidFill>
                  <a:schemeClr val="dk1"/>
                </a:solidFill>
                <a:latin typeface="Roboto"/>
                <a:ea typeface="Roboto"/>
                <a:cs typeface="Roboto"/>
                <a:sym typeface="Roboto"/>
              </a:rPr>
              <a:t>Easy to acquire</a:t>
            </a:r>
            <a:endParaRPr sz="1700">
              <a:solidFill>
                <a:schemeClr val="dk1"/>
              </a:solidFill>
              <a:latin typeface="Roboto"/>
              <a:ea typeface="Roboto"/>
              <a:cs typeface="Roboto"/>
              <a:sym typeface="Roboto"/>
            </a:endParaRPr>
          </a:p>
          <a:p>
            <a:pPr indent="-336550" lvl="0" marL="457200" rtl="0" algn="l">
              <a:spcBef>
                <a:spcPts val="0"/>
              </a:spcBef>
              <a:spcAft>
                <a:spcPts val="0"/>
              </a:spcAft>
              <a:buClr>
                <a:schemeClr val="dk1"/>
              </a:buClr>
              <a:buSzPts val="1700"/>
              <a:buFont typeface="Roboto"/>
              <a:buChar char="-"/>
            </a:pPr>
            <a:r>
              <a:rPr lang="en" sz="1700">
                <a:solidFill>
                  <a:schemeClr val="dk1"/>
                </a:solidFill>
                <a:latin typeface="Roboto"/>
                <a:ea typeface="Roboto"/>
                <a:cs typeface="Roboto"/>
                <a:sym typeface="Roboto"/>
              </a:rPr>
              <a:t>Ideal for patients who can’t perform certain tasks </a:t>
            </a:r>
            <a:endParaRPr sz="1700">
              <a:solidFill>
                <a:schemeClr val="dk1"/>
              </a:solidFill>
              <a:latin typeface="Roboto"/>
              <a:ea typeface="Roboto"/>
              <a:cs typeface="Roboto"/>
              <a:sym typeface="Roboto"/>
            </a:endParaRPr>
          </a:p>
          <a:p>
            <a:pPr indent="-336550" lvl="0" marL="457200" rtl="0" algn="l">
              <a:spcBef>
                <a:spcPts val="0"/>
              </a:spcBef>
              <a:spcAft>
                <a:spcPts val="0"/>
              </a:spcAft>
              <a:buClr>
                <a:schemeClr val="dk1"/>
              </a:buClr>
              <a:buSzPts val="1700"/>
              <a:buFont typeface="Roboto"/>
              <a:buChar char="-"/>
            </a:pPr>
            <a:r>
              <a:rPr lang="en" sz="1700">
                <a:solidFill>
                  <a:schemeClr val="dk1"/>
                </a:solidFill>
                <a:latin typeface="Roboto"/>
                <a:ea typeface="Roboto"/>
                <a:cs typeface="Roboto"/>
                <a:sym typeface="Roboto"/>
              </a:rPr>
              <a:t>One data set allows to study different functional networks in the brain </a:t>
            </a:r>
            <a:endParaRPr sz="1700">
              <a:solidFill>
                <a:schemeClr val="dk1"/>
              </a:solidFill>
              <a:latin typeface="Roboto"/>
              <a:ea typeface="Roboto"/>
              <a:cs typeface="Roboto"/>
              <a:sym typeface="Roboto"/>
            </a:endParaRPr>
          </a:p>
          <a:p>
            <a:pPr indent="-336550" lvl="0" marL="457200" rtl="0" algn="l">
              <a:spcBef>
                <a:spcPts val="0"/>
              </a:spcBef>
              <a:spcAft>
                <a:spcPts val="0"/>
              </a:spcAft>
              <a:buClr>
                <a:schemeClr val="dk1"/>
              </a:buClr>
              <a:buSzPts val="1700"/>
              <a:buFont typeface="Roboto"/>
              <a:buChar char="-"/>
            </a:pPr>
            <a:r>
              <a:rPr lang="en" sz="1700">
                <a:solidFill>
                  <a:schemeClr val="dk1"/>
                </a:solidFill>
                <a:latin typeface="Roboto"/>
                <a:ea typeface="Roboto"/>
                <a:cs typeface="Roboto"/>
                <a:sym typeface="Roboto"/>
              </a:rPr>
              <a:t>Good for exploratory analyses </a:t>
            </a:r>
            <a:endParaRPr sz="1700">
              <a:solidFill>
                <a:schemeClr val="dk1"/>
              </a:solidFill>
              <a:latin typeface="Roboto"/>
              <a:ea typeface="Roboto"/>
              <a:cs typeface="Roboto"/>
              <a:sym typeface="Roboto"/>
            </a:endParaRPr>
          </a:p>
          <a:p>
            <a:pPr indent="-336550" lvl="0" marL="457200" rtl="0" algn="l">
              <a:spcBef>
                <a:spcPts val="0"/>
              </a:spcBef>
              <a:spcAft>
                <a:spcPts val="0"/>
              </a:spcAft>
              <a:buClr>
                <a:schemeClr val="dk1"/>
              </a:buClr>
              <a:buSzPts val="1700"/>
              <a:buFont typeface="Roboto"/>
              <a:buChar char="-"/>
            </a:pPr>
            <a:r>
              <a:rPr lang="en" sz="1700">
                <a:solidFill>
                  <a:schemeClr val="dk1"/>
                </a:solidFill>
                <a:latin typeface="Roboto"/>
                <a:ea typeface="Roboto"/>
                <a:cs typeface="Roboto"/>
                <a:sym typeface="Roboto"/>
              </a:rPr>
              <a:t>(potentially) helpful as a clinical diagnostic tool (e.g. epilepsy, AD) </a:t>
            </a:r>
            <a:endParaRPr sz="1700">
              <a:solidFill>
                <a:schemeClr val="dk1"/>
              </a:solidFill>
              <a:latin typeface="Roboto"/>
              <a:ea typeface="Roboto"/>
              <a:cs typeface="Roboto"/>
              <a:sym typeface="Roboto"/>
            </a:endParaRPr>
          </a:p>
        </p:txBody>
      </p:sp>
      <p:sp>
        <p:nvSpPr>
          <p:cNvPr id="138" name="Google Shape;138;p23"/>
          <p:cNvSpPr txBox="1"/>
          <p:nvPr/>
        </p:nvSpPr>
        <p:spPr>
          <a:xfrm>
            <a:off x="5012750" y="846925"/>
            <a:ext cx="3731700" cy="1231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700">
                <a:solidFill>
                  <a:schemeClr val="dk1"/>
                </a:solidFill>
                <a:latin typeface="Roboto"/>
                <a:ea typeface="Roboto"/>
                <a:cs typeface="Roboto"/>
                <a:sym typeface="Roboto"/>
              </a:rPr>
              <a:t>CONS</a:t>
            </a:r>
            <a:endParaRPr b="1" sz="1700">
              <a:solidFill>
                <a:schemeClr val="dk1"/>
              </a:solidFill>
              <a:latin typeface="Roboto"/>
              <a:ea typeface="Roboto"/>
              <a:cs typeface="Roboto"/>
              <a:sym typeface="Roboto"/>
            </a:endParaRPr>
          </a:p>
          <a:p>
            <a:pPr indent="0" lvl="0" marL="0" rtl="0" algn="l">
              <a:spcBef>
                <a:spcPts val="0"/>
              </a:spcBef>
              <a:spcAft>
                <a:spcPts val="0"/>
              </a:spcAft>
              <a:buNone/>
            </a:pPr>
            <a:r>
              <a:t/>
            </a:r>
            <a:endParaRPr sz="1700">
              <a:solidFill>
                <a:schemeClr val="dk1"/>
              </a:solidFill>
              <a:latin typeface="Roboto"/>
              <a:ea typeface="Roboto"/>
              <a:cs typeface="Roboto"/>
              <a:sym typeface="Roboto"/>
            </a:endParaRPr>
          </a:p>
          <a:p>
            <a:pPr indent="-336550" lvl="0" marL="457200" rtl="0" algn="l">
              <a:spcBef>
                <a:spcPts val="0"/>
              </a:spcBef>
              <a:spcAft>
                <a:spcPts val="0"/>
              </a:spcAft>
              <a:buClr>
                <a:schemeClr val="dk1"/>
              </a:buClr>
              <a:buSzPts val="1700"/>
              <a:buFont typeface="Roboto"/>
              <a:buChar char="-"/>
            </a:pPr>
            <a:r>
              <a:rPr b="1" lang="en" sz="1700">
                <a:solidFill>
                  <a:schemeClr val="dk1"/>
                </a:solidFill>
                <a:latin typeface="Roboto"/>
                <a:ea typeface="Roboto"/>
                <a:cs typeface="Roboto"/>
                <a:sym typeface="Roboto"/>
              </a:rPr>
              <a:t>Establishes correlations, not causal relationships</a:t>
            </a:r>
            <a:endParaRPr b="1" sz="1700">
              <a:solidFill>
                <a:schemeClr val="dk1"/>
              </a:solidFill>
              <a:latin typeface="Roboto"/>
              <a:ea typeface="Roboto"/>
              <a:cs typeface="Roboto"/>
              <a:sym typeface="Robot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4"/>
          <p:cNvSpPr txBox="1"/>
          <p:nvPr>
            <p:ph type="title"/>
          </p:nvPr>
        </p:nvSpPr>
        <p:spPr>
          <a:xfrm>
            <a:off x="51325" y="872300"/>
            <a:ext cx="4520700" cy="28197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b="1" lang="en" sz="1700"/>
              <a:t>Functional connectivity</a:t>
            </a:r>
            <a:endParaRPr b="1" sz="1700"/>
          </a:p>
          <a:p>
            <a:pPr indent="0" lvl="0" marL="0" rtl="0" algn="ctr">
              <a:spcBef>
                <a:spcPts val="0"/>
              </a:spcBef>
              <a:spcAft>
                <a:spcPts val="0"/>
              </a:spcAft>
              <a:buNone/>
            </a:pPr>
            <a:r>
              <a:t/>
            </a:r>
            <a:endParaRPr b="1" sz="1700"/>
          </a:p>
          <a:p>
            <a:pPr indent="0" lvl="0" marL="0" rtl="0" algn="ctr">
              <a:spcBef>
                <a:spcPts val="0"/>
              </a:spcBef>
              <a:spcAft>
                <a:spcPts val="0"/>
              </a:spcAft>
              <a:buNone/>
            </a:pPr>
            <a:r>
              <a:rPr b="1" lang="en" sz="1700"/>
              <a:t> </a:t>
            </a:r>
            <a:r>
              <a:rPr b="1" lang="en" sz="1700">
                <a:solidFill>
                  <a:srgbClr val="FF0000"/>
                </a:solidFill>
                <a:latin typeface="Roboto"/>
                <a:ea typeface="Roboto"/>
                <a:cs typeface="Roboto"/>
                <a:sym typeface="Roboto"/>
              </a:rPr>
              <a:t>Are two datasets related? </a:t>
            </a:r>
            <a:endParaRPr b="1" sz="1700">
              <a:solidFill>
                <a:srgbClr val="FF0000"/>
              </a:solidFill>
              <a:latin typeface="Roboto"/>
              <a:ea typeface="Roboto"/>
              <a:cs typeface="Roboto"/>
              <a:sym typeface="Roboto"/>
            </a:endParaRPr>
          </a:p>
          <a:p>
            <a:pPr indent="0" lvl="0" marL="0" rtl="0" algn="ctr">
              <a:spcBef>
                <a:spcPts val="0"/>
              </a:spcBef>
              <a:spcAft>
                <a:spcPts val="0"/>
              </a:spcAft>
              <a:buNone/>
            </a:pPr>
            <a:r>
              <a:t/>
            </a:r>
            <a:endParaRPr b="1" sz="1700">
              <a:solidFill>
                <a:srgbClr val="FF0000"/>
              </a:solidFill>
              <a:latin typeface="Roboto"/>
              <a:ea typeface="Roboto"/>
              <a:cs typeface="Roboto"/>
              <a:sym typeface="Roboto"/>
            </a:endParaRPr>
          </a:p>
          <a:p>
            <a:pPr indent="0" lvl="0" marL="0" rtl="0" algn="ctr">
              <a:spcBef>
                <a:spcPts val="0"/>
              </a:spcBef>
              <a:spcAft>
                <a:spcPts val="0"/>
              </a:spcAft>
              <a:buNone/>
            </a:pPr>
            <a:r>
              <a:t/>
            </a:r>
            <a:endParaRPr sz="1700"/>
          </a:p>
          <a:p>
            <a:pPr indent="-325755" lvl="0" marL="457200" rtl="0" algn="l">
              <a:spcBef>
                <a:spcPts val="0"/>
              </a:spcBef>
              <a:spcAft>
                <a:spcPts val="0"/>
              </a:spcAft>
              <a:buSzPct val="100000"/>
              <a:buChar char="-"/>
            </a:pPr>
            <a:r>
              <a:rPr lang="en" sz="1700"/>
              <a:t>Temporal correlations between spatially remote areas </a:t>
            </a:r>
            <a:endParaRPr sz="1700"/>
          </a:p>
          <a:p>
            <a:pPr indent="-325755" lvl="0" marL="457200" rtl="0" algn="l">
              <a:spcBef>
                <a:spcPts val="0"/>
              </a:spcBef>
              <a:spcAft>
                <a:spcPts val="0"/>
              </a:spcAft>
              <a:buSzPct val="100000"/>
              <a:buChar char="-"/>
            </a:pPr>
            <a:r>
              <a:rPr lang="en" sz="1700"/>
              <a:t>Whole brain connectivity </a:t>
            </a:r>
            <a:endParaRPr sz="1700"/>
          </a:p>
          <a:p>
            <a:pPr indent="-325755" lvl="0" marL="457200" rtl="0" algn="l">
              <a:spcBef>
                <a:spcPts val="0"/>
              </a:spcBef>
              <a:spcAft>
                <a:spcPts val="0"/>
              </a:spcAft>
              <a:buSzPct val="100000"/>
              <a:buChar char="-"/>
            </a:pPr>
            <a:r>
              <a:rPr lang="en" sz="1700"/>
              <a:t>Data driven (exploratory) </a:t>
            </a:r>
            <a:endParaRPr sz="1700"/>
          </a:p>
          <a:p>
            <a:pPr indent="-325755" lvl="0" marL="457200" rtl="0" algn="l">
              <a:spcBef>
                <a:spcPts val="0"/>
              </a:spcBef>
              <a:spcAft>
                <a:spcPts val="0"/>
              </a:spcAft>
              <a:buSzPct val="100000"/>
              <a:buChar char="-"/>
            </a:pPr>
            <a:r>
              <a:rPr lang="en" sz="1700"/>
              <a:t>Correlation analysis </a:t>
            </a:r>
            <a:endParaRPr sz="1700"/>
          </a:p>
          <a:p>
            <a:pPr indent="-325755" lvl="0" marL="457200" rtl="0" algn="l">
              <a:spcBef>
                <a:spcPts val="0"/>
              </a:spcBef>
              <a:spcAft>
                <a:spcPts val="0"/>
              </a:spcAft>
              <a:buSzPct val="100000"/>
              <a:buChar char="-"/>
            </a:pPr>
            <a:r>
              <a:rPr lang="en" sz="1700"/>
              <a:t>MODEL-FREE </a:t>
            </a:r>
            <a:endParaRPr sz="1700"/>
          </a:p>
          <a:p>
            <a:pPr indent="-325755" lvl="0" marL="457200" rtl="0" algn="l">
              <a:spcBef>
                <a:spcPts val="0"/>
              </a:spcBef>
              <a:spcAft>
                <a:spcPts val="0"/>
              </a:spcAft>
              <a:buSzPct val="100000"/>
              <a:buChar char="-"/>
            </a:pPr>
            <a:r>
              <a:rPr lang="en" sz="1700"/>
              <a:t>No Causation </a:t>
            </a:r>
            <a:endParaRPr sz="1700"/>
          </a:p>
        </p:txBody>
      </p:sp>
      <p:sp>
        <p:nvSpPr>
          <p:cNvPr id="144" name="Google Shape;144;p24"/>
          <p:cNvSpPr txBox="1"/>
          <p:nvPr>
            <p:ph type="title"/>
          </p:nvPr>
        </p:nvSpPr>
        <p:spPr>
          <a:xfrm>
            <a:off x="4572025" y="872300"/>
            <a:ext cx="4520700" cy="28197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b="1" lang="en" sz="1700"/>
              <a:t>Effective</a:t>
            </a:r>
            <a:r>
              <a:rPr b="1" lang="en" sz="1700"/>
              <a:t> connectivity</a:t>
            </a:r>
            <a:endParaRPr b="1" sz="1700"/>
          </a:p>
          <a:p>
            <a:pPr indent="0" lvl="0" marL="0" rtl="0" algn="ctr">
              <a:spcBef>
                <a:spcPts val="0"/>
              </a:spcBef>
              <a:spcAft>
                <a:spcPts val="0"/>
              </a:spcAft>
              <a:buNone/>
            </a:pPr>
            <a:r>
              <a:t/>
            </a:r>
            <a:endParaRPr b="1" sz="1700"/>
          </a:p>
          <a:p>
            <a:pPr indent="0" lvl="0" marL="0" rtl="0" algn="ctr">
              <a:spcBef>
                <a:spcPts val="0"/>
              </a:spcBef>
              <a:spcAft>
                <a:spcPts val="0"/>
              </a:spcAft>
              <a:buNone/>
            </a:pPr>
            <a:r>
              <a:rPr b="1" lang="en" sz="1700">
                <a:solidFill>
                  <a:srgbClr val="FF0000"/>
                </a:solidFill>
                <a:latin typeface="Roboto"/>
                <a:ea typeface="Roboto"/>
                <a:cs typeface="Roboto"/>
                <a:sym typeface="Roboto"/>
              </a:rPr>
              <a:t>Can we predict activity in region A from activity in region B?</a:t>
            </a:r>
            <a:endParaRPr b="1" sz="1700"/>
          </a:p>
          <a:p>
            <a:pPr indent="0" lvl="0" marL="0" rtl="0" algn="ctr">
              <a:spcBef>
                <a:spcPts val="0"/>
              </a:spcBef>
              <a:spcAft>
                <a:spcPts val="0"/>
              </a:spcAft>
              <a:buNone/>
            </a:pPr>
            <a:r>
              <a:t/>
            </a:r>
            <a:endParaRPr sz="1700"/>
          </a:p>
          <a:p>
            <a:pPr indent="-325755" lvl="0" marL="457200" rtl="0" algn="l">
              <a:spcBef>
                <a:spcPts val="0"/>
              </a:spcBef>
              <a:spcAft>
                <a:spcPts val="0"/>
              </a:spcAft>
              <a:buSzPct val="100000"/>
              <a:buChar char="-"/>
            </a:pPr>
            <a:r>
              <a:rPr lang="en" sz="1700"/>
              <a:t>The influence of one neuronal system over another </a:t>
            </a:r>
            <a:endParaRPr sz="1700"/>
          </a:p>
          <a:p>
            <a:pPr indent="-325755" lvl="0" marL="457200" rtl="0" algn="l">
              <a:spcBef>
                <a:spcPts val="0"/>
              </a:spcBef>
              <a:spcAft>
                <a:spcPts val="0"/>
              </a:spcAft>
              <a:buSzPct val="100000"/>
              <a:buChar char="-"/>
            </a:pPr>
            <a:r>
              <a:rPr lang="en" sz="1700"/>
              <a:t>Reduced set of regions </a:t>
            </a:r>
            <a:endParaRPr sz="1700"/>
          </a:p>
          <a:p>
            <a:pPr indent="-325755" lvl="0" marL="457200" rtl="0" algn="l">
              <a:spcBef>
                <a:spcPts val="0"/>
              </a:spcBef>
              <a:spcAft>
                <a:spcPts val="0"/>
              </a:spcAft>
              <a:buSzPct val="100000"/>
              <a:buChar char="-"/>
            </a:pPr>
            <a:r>
              <a:rPr lang="en" sz="1700"/>
              <a:t>Hypothesis driven (confirmatory) </a:t>
            </a:r>
            <a:endParaRPr sz="1700"/>
          </a:p>
          <a:p>
            <a:pPr indent="-325755" lvl="0" marL="457200" rtl="0" algn="l">
              <a:spcBef>
                <a:spcPts val="0"/>
              </a:spcBef>
              <a:spcAft>
                <a:spcPts val="0"/>
              </a:spcAft>
              <a:buSzPct val="100000"/>
              <a:buChar char="-"/>
            </a:pPr>
            <a:r>
              <a:rPr lang="en" sz="1700"/>
              <a:t>Regression analysis </a:t>
            </a:r>
            <a:endParaRPr sz="1700"/>
          </a:p>
          <a:p>
            <a:pPr indent="-325755" lvl="0" marL="457200" rtl="0" algn="l">
              <a:spcBef>
                <a:spcPts val="0"/>
              </a:spcBef>
              <a:spcAft>
                <a:spcPts val="0"/>
              </a:spcAft>
              <a:buSzPct val="100000"/>
              <a:buChar char="-"/>
            </a:pPr>
            <a:r>
              <a:rPr lang="en" sz="1700"/>
              <a:t>MODEL-DEPENDENT </a:t>
            </a:r>
            <a:endParaRPr sz="1700"/>
          </a:p>
          <a:p>
            <a:pPr indent="-325755" lvl="0" marL="457200" rtl="0" algn="l">
              <a:spcBef>
                <a:spcPts val="0"/>
              </a:spcBef>
              <a:spcAft>
                <a:spcPts val="0"/>
              </a:spcAft>
              <a:buSzPct val="100000"/>
              <a:buChar char="-"/>
            </a:pPr>
            <a:r>
              <a:rPr lang="en" sz="1700"/>
              <a:t>Causal (based on a model) </a:t>
            </a:r>
            <a:endParaRPr sz="1700"/>
          </a:p>
        </p:txBody>
      </p:sp>
      <p:pic>
        <p:nvPicPr>
          <p:cNvPr id="145" name="Google Shape;145;p24"/>
          <p:cNvPicPr preferRelativeResize="0"/>
          <p:nvPr/>
        </p:nvPicPr>
        <p:blipFill>
          <a:blip r:embed="rId3">
            <a:alphaModFix/>
          </a:blip>
          <a:stretch>
            <a:fillRect/>
          </a:stretch>
        </p:blipFill>
        <p:spPr>
          <a:xfrm>
            <a:off x="4092300" y="329550"/>
            <a:ext cx="1082894" cy="4002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5"/>
          <p:cNvSpPr txBox="1"/>
          <p:nvPr>
            <p:ph type="title"/>
          </p:nvPr>
        </p:nvSpPr>
        <p:spPr>
          <a:xfrm>
            <a:off x="480750" y="1764950"/>
            <a:ext cx="8222100" cy="9075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t>Psychophysiological Interaction (PPI)</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6"/>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What is PPI? </a:t>
            </a:r>
            <a:endParaRPr/>
          </a:p>
        </p:txBody>
      </p:sp>
      <p:sp>
        <p:nvSpPr>
          <p:cNvPr id="156" name="Google Shape;156;p26"/>
          <p:cNvSpPr txBox="1"/>
          <p:nvPr>
            <p:ph idx="1" type="body"/>
          </p:nvPr>
        </p:nvSpPr>
        <p:spPr>
          <a:xfrm>
            <a:off x="387900" y="1489824"/>
            <a:ext cx="8368200" cy="30789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Brain connectivity analysis method proposed by Friston et al (1997)</a:t>
            </a:r>
            <a:endParaRPr/>
          </a:p>
          <a:p>
            <a:pPr indent="-342900" lvl="0" marL="457200" rtl="0" algn="l">
              <a:spcBef>
                <a:spcPts val="0"/>
              </a:spcBef>
              <a:spcAft>
                <a:spcPts val="0"/>
              </a:spcAft>
              <a:buSzPts val="1800"/>
              <a:buChar char="●"/>
            </a:pPr>
            <a:r>
              <a:rPr lang="en"/>
              <a:t>Estimates changes in the coupling between two regions that depend on an interaction between the psychological content (the task) and physiological activity (time course of brain activity) of a particular region </a:t>
            </a:r>
            <a:endParaRPr/>
          </a:p>
        </p:txBody>
      </p:sp>
      <p:pic>
        <p:nvPicPr>
          <p:cNvPr id="157" name="Google Shape;157;p26"/>
          <p:cNvPicPr preferRelativeResize="0"/>
          <p:nvPr/>
        </p:nvPicPr>
        <p:blipFill>
          <a:blip r:embed="rId3">
            <a:alphaModFix/>
          </a:blip>
          <a:stretch>
            <a:fillRect/>
          </a:stretch>
        </p:blipFill>
        <p:spPr>
          <a:xfrm>
            <a:off x="1977862" y="3145500"/>
            <a:ext cx="5188274" cy="17904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27"/>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Practical Example: Research Question </a:t>
            </a:r>
            <a:endParaRPr/>
          </a:p>
        </p:txBody>
      </p:sp>
      <p:pic>
        <p:nvPicPr>
          <p:cNvPr id="163" name="Google Shape;163;p27"/>
          <p:cNvPicPr preferRelativeResize="0"/>
          <p:nvPr/>
        </p:nvPicPr>
        <p:blipFill rotWithShape="1">
          <a:blip r:embed="rId3">
            <a:alphaModFix/>
          </a:blip>
          <a:srcRect b="0" l="3446" r="0" t="0"/>
          <a:stretch/>
        </p:blipFill>
        <p:spPr>
          <a:xfrm>
            <a:off x="2262500" y="3536200"/>
            <a:ext cx="4789801" cy="1542675"/>
          </a:xfrm>
          <a:prstGeom prst="rect">
            <a:avLst/>
          </a:prstGeom>
          <a:noFill/>
          <a:ln>
            <a:noFill/>
          </a:ln>
        </p:spPr>
      </p:pic>
      <p:sp>
        <p:nvSpPr>
          <p:cNvPr id="164" name="Google Shape;164;p27"/>
          <p:cNvSpPr txBox="1"/>
          <p:nvPr/>
        </p:nvSpPr>
        <p:spPr>
          <a:xfrm>
            <a:off x="387900" y="1481200"/>
            <a:ext cx="8368200" cy="2055000"/>
          </a:xfrm>
          <a:prstGeom prst="rect">
            <a:avLst/>
          </a:prstGeom>
          <a:noFill/>
          <a:ln>
            <a:noFill/>
          </a:ln>
        </p:spPr>
        <p:txBody>
          <a:bodyPr anchorCtr="0" anchor="t" bIns="91425" lIns="91425" spcFirstLastPara="1" rIns="91425" wrap="square" tIns="91425">
            <a:spAutoFit/>
          </a:bodyPr>
          <a:lstStyle/>
          <a:p>
            <a:pPr indent="-342900" lvl="0" marL="457200" rtl="0" algn="l">
              <a:lnSpc>
                <a:spcPct val="115000"/>
              </a:lnSpc>
              <a:spcBef>
                <a:spcPts val="0"/>
              </a:spcBef>
              <a:spcAft>
                <a:spcPts val="0"/>
              </a:spcAft>
              <a:buClr>
                <a:schemeClr val="dk1"/>
              </a:buClr>
              <a:buSzPts val="1800"/>
              <a:buFont typeface="Roboto"/>
              <a:buChar char="●"/>
            </a:pPr>
            <a:r>
              <a:rPr b="1" lang="en" sz="1800">
                <a:solidFill>
                  <a:schemeClr val="dk1"/>
                </a:solidFill>
                <a:latin typeface="Roboto"/>
                <a:ea typeface="Roboto"/>
                <a:cs typeface="Roboto"/>
                <a:sym typeface="Roboto"/>
              </a:rPr>
              <a:t>How can activity in </a:t>
            </a:r>
            <a:r>
              <a:rPr b="1" lang="en" sz="1800" u="sng">
                <a:solidFill>
                  <a:schemeClr val="dk1"/>
                </a:solidFill>
                <a:latin typeface="Roboto"/>
                <a:ea typeface="Roboto"/>
                <a:cs typeface="Roboto"/>
                <a:sym typeface="Roboto"/>
              </a:rPr>
              <a:t>V5</a:t>
            </a:r>
            <a:r>
              <a:rPr b="1" lang="en" sz="1800">
                <a:solidFill>
                  <a:schemeClr val="dk1"/>
                </a:solidFill>
                <a:latin typeface="Roboto"/>
                <a:ea typeface="Roboto"/>
                <a:cs typeface="Roboto"/>
                <a:sym typeface="Roboto"/>
              </a:rPr>
              <a:t> (motion detection area) be explained by the interaction between </a:t>
            </a:r>
            <a:r>
              <a:rPr b="1" lang="en" sz="1800" u="sng">
                <a:solidFill>
                  <a:schemeClr val="dk1"/>
                </a:solidFill>
                <a:latin typeface="Roboto"/>
                <a:ea typeface="Roboto"/>
                <a:cs typeface="Roboto"/>
                <a:sym typeface="Roboto"/>
              </a:rPr>
              <a:t>attention</a:t>
            </a:r>
            <a:r>
              <a:rPr b="1" lang="en" sz="1800">
                <a:solidFill>
                  <a:schemeClr val="dk1"/>
                </a:solidFill>
                <a:latin typeface="Roboto"/>
                <a:ea typeface="Roboto"/>
                <a:cs typeface="Roboto"/>
                <a:sym typeface="Roboto"/>
              </a:rPr>
              <a:t> to visual motion and </a:t>
            </a:r>
            <a:r>
              <a:rPr b="1" lang="en" sz="1800">
                <a:solidFill>
                  <a:schemeClr val="dk1"/>
                </a:solidFill>
                <a:latin typeface="Roboto"/>
                <a:ea typeface="Roboto"/>
                <a:cs typeface="Roboto"/>
                <a:sym typeface="Roboto"/>
              </a:rPr>
              <a:t>activity</a:t>
            </a:r>
            <a:r>
              <a:rPr b="1" lang="en" sz="1800">
                <a:solidFill>
                  <a:schemeClr val="dk1"/>
                </a:solidFill>
                <a:latin typeface="Roboto"/>
                <a:ea typeface="Roboto"/>
                <a:cs typeface="Roboto"/>
                <a:sym typeface="Roboto"/>
              </a:rPr>
              <a:t> in </a:t>
            </a:r>
            <a:r>
              <a:rPr b="1" lang="en" sz="1800" u="sng">
                <a:solidFill>
                  <a:schemeClr val="dk1"/>
                </a:solidFill>
                <a:latin typeface="Roboto"/>
                <a:ea typeface="Roboto"/>
                <a:cs typeface="Roboto"/>
                <a:sym typeface="Roboto"/>
              </a:rPr>
              <a:t>V1/V2</a:t>
            </a:r>
            <a:r>
              <a:rPr b="1" lang="en" sz="1800">
                <a:solidFill>
                  <a:schemeClr val="dk1"/>
                </a:solidFill>
                <a:latin typeface="Roboto"/>
                <a:ea typeface="Roboto"/>
                <a:cs typeface="Roboto"/>
                <a:sym typeface="Roboto"/>
              </a:rPr>
              <a:t> (primary visual cortex)? </a:t>
            </a:r>
            <a:endParaRPr b="1" sz="1800">
              <a:solidFill>
                <a:schemeClr val="dk1"/>
              </a:solidFill>
              <a:latin typeface="Roboto"/>
              <a:ea typeface="Roboto"/>
              <a:cs typeface="Roboto"/>
              <a:sym typeface="Roboto"/>
            </a:endParaRPr>
          </a:p>
          <a:p>
            <a:pPr indent="-342900" lvl="1" marL="914400" rtl="0" algn="l">
              <a:lnSpc>
                <a:spcPct val="115000"/>
              </a:lnSpc>
              <a:spcBef>
                <a:spcPts val="0"/>
              </a:spcBef>
              <a:spcAft>
                <a:spcPts val="0"/>
              </a:spcAft>
              <a:buClr>
                <a:schemeClr val="dk1"/>
              </a:buClr>
              <a:buSzPts val="1800"/>
              <a:buFont typeface="Roboto"/>
              <a:buChar char="○"/>
            </a:pPr>
            <a:r>
              <a:rPr lang="en" sz="1800">
                <a:solidFill>
                  <a:schemeClr val="dk1"/>
                </a:solidFill>
                <a:latin typeface="Roboto"/>
                <a:ea typeface="Roboto"/>
                <a:cs typeface="Roboto"/>
                <a:sym typeface="Roboto"/>
              </a:rPr>
              <a:t>Target region: V5  </a:t>
            </a:r>
            <a:endParaRPr sz="1800">
              <a:solidFill>
                <a:schemeClr val="dk1"/>
              </a:solidFill>
              <a:latin typeface="Roboto"/>
              <a:ea typeface="Roboto"/>
              <a:cs typeface="Roboto"/>
              <a:sym typeface="Roboto"/>
            </a:endParaRPr>
          </a:p>
          <a:p>
            <a:pPr indent="-342900" lvl="1" marL="914400" rtl="0" algn="l">
              <a:lnSpc>
                <a:spcPct val="115000"/>
              </a:lnSpc>
              <a:spcBef>
                <a:spcPts val="0"/>
              </a:spcBef>
              <a:spcAft>
                <a:spcPts val="0"/>
              </a:spcAft>
              <a:buClr>
                <a:schemeClr val="dk1"/>
              </a:buClr>
              <a:buSzPts val="1800"/>
              <a:buFont typeface="Roboto"/>
              <a:buChar char="○"/>
            </a:pPr>
            <a:r>
              <a:rPr lang="en" sz="1800">
                <a:solidFill>
                  <a:schemeClr val="dk1"/>
                </a:solidFill>
                <a:latin typeface="Roboto"/>
                <a:ea typeface="Roboto"/>
                <a:cs typeface="Roboto"/>
                <a:sym typeface="Roboto"/>
              </a:rPr>
              <a:t>Psychological variable: attention </a:t>
            </a:r>
            <a:endParaRPr sz="1800">
              <a:solidFill>
                <a:schemeClr val="dk1"/>
              </a:solidFill>
              <a:latin typeface="Roboto"/>
              <a:ea typeface="Roboto"/>
              <a:cs typeface="Roboto"/>
              <a:sym typeface="Roboto"/>
            </a:endParaRPr>
          </a:p>
          <a:p>
            <a:pPr indent="-342900" lvl="1" marL="914400" rtl="0" algn="l">
              <a:lnSpc>
                <a:spcPct val="115000"/>
              </a:lnSpc>
              <a:spcBef>
                <a:spcPts val="0"/>
              </a:spcBef>
              <a:spcAft>
                <a:spcPts val="0"/>
              </a:spcAft>
              <a:buClr>
                <a:schemeClr val="dk1"/>
              </a:buClr>
              <a:buSzPts val="1800"/>
              <a:buFont typeface="Roboto"/>
              <a:buChar char="○"/>
            </a:pPr>
            <a:r>
              <a:rPr lang="en" sz="1800">
                <a:solidFill>
                  <a:schemeClr val="dk1"/>
                </a:solidFill>
                <a:latin typeface="Roboto"/>
                <a:ea typeface="Roboto"/>
                <a:cs typeface="Roboto"/>
                <a:sym typeface="Roboto"/>
              </a:rPr>
              <a:t>Physiological variable: V1/V2 activity </a:t>
            </a:r>
            <a:endParaRPr b="1" sz="1800">
              <a:solidFill>
                <a:schemeClr val="dk1"/>
              </a:solidFill>
              <a:latin typeface="Roboto"/>
              <a:ea typeface="Roboto"/>
              <a:cs typeface="Roboto"/>
              <a:sym typeface="Roboto"/>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28"/>
          <p:cNvSpPr txBox="1"/>
          <p:nvPr>
            <p:ph type="title"/>
          </p:nvPr>
        </p:nvSpPr>
        <p:spPr>
          <a:xfrm>
            <a:off x="387900" y="458025"/>
            <a:ext cx="8368200" cy="6861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a:t>Practical Example: Study Design &amp; Hypothesis </a:t>
            </a:r>
            <a:endParaRPr/>
          </a:p>
        </p:txBody>
      </p:sp>
      <p:sp>
        <p:nvSpPr>
          <p:cNvPr id="170" name="Google Shape;170;p28"/>
          <p:cNvSpPr txBox="1"/>
          <p:nvPr>
            <p:ph idx="1" type="body"/>
          </p:nvPr>
        </p:nvSpPr>
        <p:spPr>
          <a:xfrm>
            <a:off x="387900" y="1489824"/>
            <a:ext cx="8368200" cy="30789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2 x 2 Factorial Design </a:t>
            </a:r>
            <a:endParaRPr/>
          </a:p>
          <a:p>
            <a:pPr indent="-342900" lvl="1" marL="914400" rtl="0" algn="l">
              <a:spcBef>
                <a:spcPts val="0"/>
              </a:spcBef>
              <a:spcAft>
                <a:spcPts val="0"/>
              </a:spcAft>
              <a:buSzPts val="1800"/>
              <a:buChar char="○"/>
            </a:pPr>
            <a:r>
              <a:rPr lang="en" sz="1800"/>
              <a:t>Stimuli: </a:t>
            </a:r>
            <a:r>
              <a:rPr lang="en" sz="1800"/>
              <a:t>participants</a:t>
            </a:r>
            <a:r>
              <a:rPr lang="en" sz="1800"/>
              <a:t> view </a:t>
            </a:r>
            <a:r>
              <a:rPr lang="en" sz="1800"/>
              <a:t>moving</a:t>
            </a:r>
            <a:r>
              <a:rPr lang="en" sz="1800"/>
              <a:t> or stationary dots </a:t>
            </a:r>
            <a:endParaRPr sz="1800"/>
          </a:p>
          <a:p>
            <a:pPr indent="-342900" lvl="1" marL="914400" rtl="0" algn="l">
              <a:spcBef>
                <a:spcPts val="0"/>
              </a:spcBef>
              <a:spcAft>
                <a:spcPts val="0"/>
              </a:spcAft>
              <a:buSzPts val="1800"/>
              <a:buChar char="○"/>
            </a:pPr>
            <a:r>
              <a:rPr lang="en" sz="1800"/>
              <a:t>Task: </a:t>
            </a:r>
            <a:r>
              <a:rPr lang="en" sz="1800"/>
              <a:t>participants</a:t>
            </a:r>
            <a:r>
              <a:rPr lang="en" sz="1800"/>
              <a:t> actively attend or passively view the dots </a:t>
            </a:r>
            <a:endParaRPr sz="1800"/>
          </a:p>
          <a:p>
            <a:pPr indent="-342900" lvl="0" marL="457200" rtl="0" algn="l">
              <a:spcBef>
                <a:spcPts val="0"/>
              </a:spcBef>
              <a:spcAft>
                <a:spcPts val="0"/>
              </a:spcAft>
              <a:buSzPts val="1800"/>
              <a:buChar char="●"/>
            </a:pPr>
            <a:r>
              <a:rPr lang="en"/>
              <a:t>Hypothesis </a:t>
            </a:r>
            <a:endParaRPr/>
          </a:p>
          <a:p>
            <a:pPr indent="-342900" lvl="1" marL="914400" rtl="0" algn="l">
              <a:spcBef>
                <a:spcPts val="0"/>
              </a:spcBef>
              <a:spcAft>
                <a:spcPts val="0"/>
              </a:spcAft>
              <a:buSzPts val="1800"/>
              <a:buChar char="○"/>
            </a:pPr>
            <a:r>
              <a:rPr lang="en" sz="1800"/>
              <a:t>Area V5 shows an attention-dependent coupling with area V1/V2</a:t>
            </a:r>
            <a:endParaRPr sz="18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29"/>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Practical Example: </a:t>
            </a:r>
            <a:r>
              <a:rPr lang="en"/>
              <a:t>How it Works Part 1</a:t>
            </a:r>
            <a:endParaRPr/>
          </a:p>
        </p:txBody>
      </p:sp>
      <p:pic>
        <p:nvPicPr>
          <p:cNvPr id="176" name="Google Shape;176;p29"/>
          <p:cNvPicPr preferRelativeResize="0"/>
          <p:nvPr/>
        </p:nvPicPr>
        <p:blipFill>
          <a:blip r:embed="rId3">
            <a:alphaModFix/>
          </a:blip>
          <a:stretch>
            <a:fillRect/>
          </a:stretch>
        </p:blipFill>
        <p:spPr>
          <a:xfrm>
            <a:off x="1136475" y="1312800"/>
            <a:ext cx="6871059" cy="36945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30"/>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Practical Example: How it Works Part 2</a:t>
            </a:r>
            <a:endParaRPr/>
          </a:p>
        </p:txBody>
      </p:sp>
      <p:pic>
        <p:nvPicPr>
          <p:cNvPr id="182" name="Google Shape;182;p30"/>
          <p:cNvPicPr preferRelativeResize="0"/>
          <p:nvPr/>
        </p:nvPicPr>
        <p:blipFill>
          <a:blip r:embed="rId3">
            <a:alphaModFix/>
          </a:blip>
          <a:stretch>
            <a:fillRect/>
          </a:stretch>
        </p:blipFill>
        <p:spPr>
          <a:xfrm>
            <a:off x="1189275" y="1391750"/>
            <a:ext cx="6765449" cy="363780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31"/>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Practical Example: </a:t>
            </a:r>
            <a:r>
              <a:rPr lang="en"/>
              <a:t>How it Works</a:t>
            </a:r>
            <a:r>
              <a:rPr lang="en"/>
              <a:t> Part 3</a:t>
            </a:r>
            <a:endParaRPr/>
          </a:p>
        </p:txBody>
      </p:sp>
      <p:pic>
        <p:nvPicPr>
          <p:cNvPr id="188" name="Google Shape;188;p31"/>
          <p:cNvPicPr preferRelativeResize="0"/>
          <p:nvPr/>
        </p:nvPicPr>
        <p:blipFill>
          <a:blip r:embed="rId3">
            <a:alphaModFix/>
          </a:blip>
          <a:stretch>
            <a:fillRect/>
          </a:stretch>
        </p:blipFill>
        <p:spPr>
          <a:xfrm>
            <a:off x="1136475" y="1329075"/>
            <a:ext cx="6871059" cy="36945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pic>
        <p:nvPicPr>
          <p:cNvPr id="69" name="Google Shape;69;p14"/>
          <p:cNvPicPr preferRelativeResize="0"/>
          <p:nvPr/>
        </p:nvPicPr>
        <p:blipFill>
          <a:blip r:embed="rId3">
            <a:alphaModFix/>
          </a:blip>
          <a:stretch>
            <a:fillRect/>
          </a:stretch>
        </p:blipFill>
        <p:spPr>
          <a:xfrm>
            <a:off x="1439925" y="1311401"/>
            <a:ext cx="2090225" cy="2597250"/>
          </a:xfrm>
          <a:prstGeom prst="rect">
            <a:avLst/>
          </a:prstGeom>
          <a:noFill/>
          <a:ln>
            <a:noFill/>
          </a:ln>
        </p:spPr>
      </p:pic>
      <p:pic>
        <p:nvPicPr>
          <p:cNvPr id="70" name="Google Shape;70;p14"/>
          <p:cNvPicPr preferRelativeResize="0"/>
          <p:nvPr/>
        </p:nvPicPr>
        <p:blipFill>
          <a:blip r:embed="rId4">
            <a:alphaModFix/>
          </a:blip>
          <a:stretch>
            <a:fillRect/>
          </a:stretch>
        </p:blipFill>
        <p:spPr>
          <a:xfrm>
            <a:off x="5516625" y="1319225"/>
            <a:ext cx="2284208" cy="2589425"/>
          </a:xfrm>
          <a:prstGeom prst="rect">
            <a:avLst/>
          </a:prstGeom>
          <a:noFill/>
          <a:ln>
            <a:noFill/>
          </a:ln>
        </p:spPr>
      </p:pic>
      <p:sp>
        <p:nvSpPr>
          <p:cNvPr id="71" name="Google Shape;71;p14"/>
          <p:cNvSpPr txBox="1"/>
          <p:nvPr/>
        </p:nvSpPr>
        <p:spPr>
          <a:xfrm>
            <a:off x="724550" y="755225"/>
            <a:ext cx="41127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000">
                <a:solidFill>
                  <a:schemeClr val="dk1"/>
                </a:solidFill>
                <a:latin typeface="Roboto"/>
                <a:ea typeface="Roboto"/>
                <a:cs typeface="Roboto"/>
                <a:sym typeface="Roboto"/>
              </a:rPr>
              <a:t>How is brain activity localized? </a:t>
            </a:r>
            <a:endParaRPr b="1" sz="2000">
              <a:solidFill>
                <a:schemeClr val="dk1"/>
              </a:solidFill>
              <a:latin typeface="Roboto"/>
              <a:ea typeface="Roboto"/>
              <a:cs typeface="Roboto"/>
              <a:sym typeface="Roboto"/>
            </a:endParaRPr>
          </a:p>
        </p:txBody>
      </p:sp>
      <p:sp>
        <p:nvSpPr>
          <p:cNvPr id="72" name="Google Shape;72;p14"/>
          <p:cNvSpPr txBox="1"/>
          <p:nvPr/>
        </p:nvSpPr>
        <p:spPr>
          <a:xfrm>
            <a:off x="4928475" y="755225"/>
            <a:ext cx="41127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000">
                <a:solidFill>
                  <a:schemeClr val="dk1"/>
                </a:solidFill>
                <a:latin typeface="Roboto"/>
                <a:ea typeface="Roboto"/>
                <a:cs typeface="Roboto"/>
                <a:sym typeface="Roboto"/>
              </a:rPr>
              <a:t>How do brain areas interact? </a:t>
            </a:r>
            <a:endParaRPr b="1" sz="2000">
              <a:solidFill>
                <a:schemeClr val="dk1"/>
              </a:solidFill>
              <a:latin typeface="Roboto"/>
              <a:ea typeface="Roboto"/>
              <a:cs typeface="Roboto"/>
              <a:sym typeface="Roboto"/>
            </a:endParaRPr>
          </a:p>
        </p:txBody>
      </p:sp>
      <p:sp>
        <p:nvSpPr>
          <p:cNvPr id="73" name="Google Shape;73;p14"/>
          <p:cNvSpPr txBox="1"/>
          <p:nvPr/>
        </p:nvSpPr>
        <p:spPr>
          <a:xfrm>
            <a:off x="5612950" y="3980050"/>
            <a:ext cx="5878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FF0000"/>
                </a:solidFill>
                <a:latin typeface="Roboto"/>
                <a:ea typeface="Roboto"/>
                <a:cs typeface="Roboto"/>
                <a:sym typeface="Roboto"/>
              </a:rPr>
              <a:t>“Connectivity analysis”</a:t>
            </a:r>
            <a:endParaRPr>
              <a:solidFill>
                <a:srgbClr val="FF0000"/>
              </a:solidFill>
              <a:latin typeface="Roboto"/>
              <a:ea typeface="Roboto"/>
              <a:cs typeface="Roboto"/>
              <a:sym typeface="Roboto"/>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32"/>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Practical Example: How it Works Part 4</a:t>
            </a:r>
            <a:endParaRPr/>
          </a:p>
        </p:txBody>
      </p:sp>
      <p:pic>
        <p:nvPicPr>
          <p:cNvPr id="194" name="Google Shape;194;p32"/>
          <p:cNvPicPr preferRelativeResize="0"/>
          <p:nvPr/>
        </p:nvPicPr>
        <p:blipFill>
          <a:blip r:embed="rId3">
            <a:alphaModFix/>
          </a:blip>
          <a:stretch>
            <a:fillRect/>
          </a:stretch>
        </p:blipFill>
        <p:spPr>
          <a:xfrm>
            <a:off x="1181088" y="1399825"/>
            <a:ext cx="6781827" cy="364660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33"/>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2 Possible Interpretations </a:t>
            </a:r>
            <a:endParaRPr/>
          </a:p>
        </p:txBody>
      </p:sp>
      <p:sp>
        <p:nvSpPr>
          <p:cNvPr id="200" name="Google Shape;200;p33"/>
          <p:cNvSpPr txBox="1"/>
          <p:nvPr>
            <p:ph idx="1" type="body"/>
          </p:nvPr>
        </p:nvSpPr>
        <p:spPr>
          <a:xfrm>
            <a:off x="387900" y="1489825"/>
            <a:ext cx="3999900" cy="30789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800"/>
              <a:t>1) </a:t>
            </a:r>
            <a:r>
              <a:rPr lang="en" sz="1800"/>
              <a:t>The psychological factor modulates the activity of a region </a:t>
            </a:r>
            <a:endParaRPr sz="1800"/>
          </a:p>
        </p:txBody>
      </p:sp>
      <p:sp>
        <p:nvSpPr>
          <p:cNvPr id="201" name="Google Shape;201;p33"/>
          <p:cNvSpPr txBox="1"/>
          <p:nvPr>
            <p:ph idx="2" type="body"/>
          </p:nvPr>
        </p:nvSpPr>
        <p:spPr>
          <a:xfrm>
            <a:off x="4756200" y="1489825"/>
            <a:ext cx="3999900" cy="30789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800"/>
              <a:t>2) The activity of a region modulates responsiveness of the target area to the psychological factor  </a:t>
            </a:r>
            <a:endParaRPr sz="1800"/>
          </a:p>
        </p:txBody>
      </p:sp>
      <p:pic>
        <p:nvPicPr>
          <p:cNvPr id="202" name="Google Shape;202;p33"/>
          <p:cNvPicPr preferRelativeResize="0"/>
          <p:nvPr/>
        </p:nvPicPr>
        <p:blipFill>
          <a:blip r:embed="rId3">
            <a:alphaModFix/>
          </a:blip>
          <a:stretch>
            <a:fillRect/>
          </a:stretch>
        </p:blipFill>
        <p:spPr>
          <a:xfrm>
            <a:off x="1274525" y="2571750"/>
            <a:ext cx="1861967" cy="2457800"/>
          </a:xfrm>
          <a:prstGeom prst="rect">
            <a:avLst/>
          </a:prstGeom>
          <a:noFill/>
          <a:ln>
            <a:noFill/>
          </a:ln>
        </p:spPr>
      </p:pic>
      <p:pic>
        <p:nvPicPr>
          <p:cNvPr id="203" name="Google Shape;203;p33"/>
          <p:cNvPicPr preferRelativeResize="0"/>
          <p:nvPr/>
        </p:nvPicPr>
        <p:blipFill>
          <a:blip r:embed="rId4">
            <a:alphaModFix/>
          </a:blip>
          <a:stretch>
            <a:fillRect/>
          </a:stretch>
        </p:blipFill>
        <p:spPr>
          <a:xfrm>
            <a:off x="5825162" y="2576722"/>
            <a:ext cx="1861975" cy="2447852"/>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34"/>
          <p:cNvSpPr txBox="1"/>
          <p:nvPr>
            <p:ph type="title"/>
          </p:nvPr>
        </p:nvSpPr>
        <p:spPr>
          <a:xfrm>
            <a:off x="480750" y="1764950"/>
            <a:ext cx="8222100" cy="9075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t>PPI in SPM</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35"/>
          <p:cNvSpPr txBox="1"/>
          <p:nvPr/>
        </p:nvSpPr>
        <p:spPr>
          <a:xfrm>
            <a:off x="206700" y="437750"/>
            <a:ext cx="43653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800">
                <a:solidFill>
                  <a:srgbClr val="FFFFFF"/>
                </a:solidFill>
                <a:latin typeface="Merriweather"/>
                <a:ea typeface="Merriweather"/>
                <a:cs typeface="Merriweather"/>
                <a:sym typeface="Merriweather"/>
              </a:rPr>
              <a:t>PPI: Analysis on SPM</a:t>
            </a:r>
            <a:endParaRPr/>
          </a:p>
        </p:txBody>
      </p:sp>
      <p:sp>
        <p:nvSpPr>
          <p:cNvPr id="214" name="Google Shape;214;p35"/>
          <p:cNvSpPr txBox="1"/>
          <p:nvPr/>
        </p:nvSpPr>
        <p:spPr>
          <a:xfrm>
            <a:off x="656600" y="1361875"/>
            <a:ext cx="7697100" cy="868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0"/>
              </a:spcAft>
              <a:buNone/>
            </a:pPr>
            <a:r>
              <a:rPr lang="en" sz="1600">
                <a:solidFill>
                  <a:schemeClr val="dk1"/>
                </a:solidFill>
              </a:rPr>
              <a:t>y = </a:t>
            </a:r>
            <a:r>
              <a:rPr lang="en" sz="1600">
                <a:solidFill>
                  <a:schemeClr val="accent6"/>
                </a:solidFill>
              </a:rPr>
              <a:t>(A2 −A1)β1 </a:t>
            </a:r>
            <a:r>
              <a:rPr lang="en" sz="1600">
                <a:solidFill>
                  <a:schemeClr val="dk1"/>
                </a:solidFill>
              </a:rPr>
              <a:t>  +    </a:t>
            </a:r>
            <a:r>
              <a:rPr lang="en" sz="1600">
                <a:solidFill>
                  <a:schemeClr val="accent5"/>
                </a:solidFill>
              </a:rPr>
              <a:t>(B2 −B1)β2</a:t>
            </a:r>
            <a:r>
              <a:rPr lang="en" sz="1600">
                <a:solidFill>
                  <a:schemeClr val="dk1"/>
                </a:solidFill>
              </a:rPr>
              <a:t>   +   </a:t>
            </a:r>
            <a:r>
              <a:rPr lang="en" sz="1600">
                <a:solidFill>
                  <a:srgbClr val="00FFFF"/>
                </a:solidFill>
              </a:rPr>
              <a:t>(A2 −A1)(B2 −B1)β3</a:t>
            </a:r>
            <a:r>
              <a:rPr lang="en" sz="1600">
                <a:solidFill>
                  <a:schemeClr val="dk1"/>
                </a:solidFill>
              </a:rPr>
              <a:t>   +  Gβ4 +ε</a:t>
            </a:r>
            <a:endParaRPr sz="1600">
              <a:solidFill>
                <a:schemeClr val="dk1"/>
              </a:solidFill>
            </a:endParaRPr>
          </a:p>
          <a:p>
            <a:pPr indent="0" lvl="0" marL="0" marR="0" rtl="0" algn="l">
              <a:lnSpc>
                <a:spcPct val="115000"/>
              </a:lnSpc>
              <a:spcBef>
                <a:spcPts val="1200"/>
              </a:spcBef>
              <a:spcAft>
                <a:spcPts val="1200"/>
              </a:spcAft>
              <a:buNone/>
            </a:pPr>
            <a:r>
              <a:rPr lang="en" sz="1600">
                <a:solidFill>
                  <a:schemeClr val="dk1"/>
                </a:solidFill>
              </a:rPr>
              <a:t>y=  </a:t>
            </a:r>
            <a:r>
              <a:rPr lang="en" sz="1600">
                <a:solidFill>
                  <a:schemeClr val="accent6"/>
                </a:solidFill>
              </a:rPr>
              <a:t>V1 β1 </a:t>
            </a:r>
            <a:r>
              <a:rPr lang="en" sz="1600">
                <a:solidFill>
                  <a:schemeClr val="dk1"/>
                </a:solidFill>
              </a:rPr>
              <a:t>  +    </a:t>
            </a:r>
            <a:r>
              <a:rPr lang="en" sz="1600">
                <a:solidFill>
                  <a:schemeClr val="accent5"/>
                </a:solidFill>
              </a:rPr>
              <a:t>(Att-NoAtt) β2 </a:t>
            </a:r>
            <a:r>
              <a:rPr lang="en" sz="1600">
                <a:solidFill>
                  <a:schemeClr val="dk1"/>
                </a:solidFill>
              </a:rPr>
              <a:t>+   </a:t>
            </a:r>
            <a:r>
              <a:rPr lang="en" sz="1600">
                <a:solidFill>
                  <a:srgbClr val="00FFFF"/>
                </a:solidFill>
              </a:rPr>
              <a:t>(Att-NoAtt) * V1 β3</a:t>
            </a:r>
            <a:r>
              <a:rPr lang="en" sz="1600">
                <a:solidFill>
                  <a:schemeClr val="dk1"/>
                </a:solidFill>
              </a:rPr>
              <a:t> +  </a:t>
            </a:r>
            <a:r>
              <a:rPr lang="en" sz="1600">
                <a:solidFill>
                  <a:schemeClr val="dk1"/>
                </a:solidFill>
              </a:rPr>
              <a:t>Gβ4</a:t>
            </a:r>
            <a:r>
              <a:rPr lang="en" sz="1600">
                <a:solidFill>
                  <a:schemeClr val="dk1"/>
                </a:solidFill>
              </a:rPr>
              <a:t>  +  ε</a:t>
            </a:r>
            <a:endParaRPr sz="1600">
              <a:solidFill>
                <a:schemeClr val="dk1"/>
              </a:solidFill>
            </a:endParaRPr>
          </a:p>
        </p:txBody>
      </p:sp>
      <p:sp>
        <p:nvSpPr>
          <p:cNvPr id="215" name="Google Shape;215;p35"/>
          <p:cNvSpPr txBox="1"/>
          <p:nvPr/>
        </p:nvSpPr>
        <p:spPr>
          <a:xfrm>
            <a:off x="121600" y="2176575"/>
            <a:ext cx="8900700" cy="2649000"/>
          </a:xfrm>
          <a:prstGeom prst="rect">
            <a:avLst/>
          </a:prstGeom>
          <a:noFill/>
          <a:ln>
            <a:noFill/>
          </a:ln>
        </p:spPr>
        <p:txBody>
          <a:bodyPr anchorCtr="0" anchor="t" bIns="91425" lIns="91425" spcFirstLastPara="1" rIns="91425" wrap="square" tIns="91425">
            <a:spAutoFit/>
          </a:bodyPr>
          <a:lstStyle/>
          <a:p>
            <a:pPr indent="-355600" lvl="0" marL="457200" rtl="0" algn="just">
              <a:lnSpc>
                <a:spcPct val="125454"/>
              </a:lnSpc>
              <a:spcBef>
                <a:spcPts val="0"/>
              </a:spcBef>
              <a:spcAft>
                <a:spcPts val="0"/>
              </a:spcAft>
              <a:buClr>
                <a:schemeClr val="dk1"/>
              </a:buClr>
              <a:buSzPts val="2000"/>
              <a:buChar char="●"/>
            </a:pPr>
            <a:r>
              <a:rPr lang="en" sz="2000">
                <a:solidFill>
                  <a:schemeClr val="dk1"/>
                </a:solidFill>
              </a:rPr>
              <a:t>Perform standard </a:t>
            </a:r>
            <a:r>
              <a:rPr b="1" lang="en" sz="2000">
                <a:solidFill>
                  <a:schemeClr val="dk1"/>
                </a:solidFill>
              </a:rPr>
              <a:t>GLM Analysis</a:t>
            </a:r>
            <a:endParaRPr sz="2000">
              <a:solidFill>
                <a:schemeClr val="dk1"/>
              </a:solidFill>
            </a:endParaRPr>
          </a:p>
          <a:p>
            <a:pPr indent="-355600" lvl="1" marL="914400" rtl="0" algn="l">
              <a:lnSpc>
                <a:spcPct val="115000"/>
              </a:lnSpc>
              <a:spcBef>
                <a:spcPts val="0"/>
              </a:spcBef>
              <a:spcAft>
                <a:spcPts val="0"/>
              </a:spcAft>
              <a:buClr>
                <a:schemeClr val="dk1"/>
              </a:buClr>
              <a:buSzPts val="2000"/>
              <a:buChar char="○"/>
            </a:pPr>
            <a:r>
              <a:rPr lang="en" sz="2000">
                <a:solidFill>
                  <a:schemeClr val="dk1"/>
                </a:solidFill>
              </a:rPr>
              <a:t>Extracting BOLD signal from a source region identified in the GLM and for which we want to investigate connectivity</a:t>
            </a:r>
            <a:endParaRPr sz="2000">
              <a:solidFill>
                <a:schemeClr val="dk1"/>
              </a:solidFill>
            </a:endParaRPr>
          </a:p>
          <a:p>
            <a:pPr indent="-355600" lvl="1" marL="914400" rtl="0" algn="l">
              <a:lnSpc>
                <a:spcPct val="115000"/>
              </a:lnSpc>
              <a:spcBef>
                <a:spcPts val="0"/>
              </a:spcBef>
              <a:spcAft>
                <a:spcPts val="0"/>
              </a:spcAft>
              <a:buClr>
                <a:schemeClr val="dk1"/>
              </a:buClr>
              <a:buSzPts val="2000"/>
              <a:buChar char="○"/>
            </a:pPr>
            <a:r>
              <a:rPr lang="en" sz="2000">
                <a:solidFill>
                  <a:schemeClr val="dk1"/>
                </a:solidFill>
              </a:rPr>
              <a:t>Forming the interaction term </a:t>
            </a:r>
            <a:endParaRPr sz="2000">
              <a:solidFill>
                <a:schemeClr val="dk1"/>
              </a:solidFill>
            </a:endParaRPr>
          </a:p>
          <a:p>
            <a:pPr indent="-355600" lvl="0" marL="457200" rtl="0" algn="l">
              <a:lnSpc>
                <a:spcPct val="115000"/>
              </a:lnSpc>
              <a:spcBef>
                <a:spcPts val="0"/>
              </a:spcBef>
              <a:spcAft>
                <a:spcPts val="0"/>
              </a:spcAft>
              <a:buClr>
                <a:schemeClr val="dk1"/>
              </a:buClr>
              <a:buSzPts val="2000"/>
              <a:buChar char="●"/>
            </a:pPr>
            <a:r>
              <a:rPr lang="en" sz="2000">
                <a:solidFill>
                  <a:schemeClr val="dk1"/>
                </a:solidFill>
              </a:rPr>
              <a:t>Performing a second GLM including the interaction term, the source region’s extracted term and the experimental vector in the design</a:t>
            </a:r>
            <a:endParaRPr sz="2000">
              <a:solidFill>
                <a:schemeClr val="dk1"/>
              </a:solidFill>
            </a:endParaRPr>
          </a:p>
          <a:p>
            <a:pPr indent="0" lvl="0" marL="0" rtl="0" algn="just">
              <a:lnSpc>
                <a:spcPct val="125454"/>
              </a:lnSpc>
              <a:spcBef>
                <a:spcPts val="0"/>
              </a:spcBef>
              <a:spcAft>
                <a:spcPts val="0"/>
              </a:spcAft>
              <a:buNone/>
            </a:pPr>
            <a:r>
              <a:t/>
            </a:r>
            <a:endParaRPr sz="2000">
              <a:solidFill>
                <a:schemeClr val="dk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5">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5">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5">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5">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36"/>
          <p:cNvSpPr txBox="1"/>
          <p:nvPr>
            <p:ph type="title"/>
          </p:nvPr>
        </p:nvSpPr>
        <p:spPr>
          <a:xfrm>
            <a:off x="387900" y="458025"/>
            <a:ext cx="8368200" cy="686100"/>
          </a:xfrm>
          <a:prstGeom prst="rect">
            <a:avLst/>
          </a:prstGeom>
        </p:spPr>
        <p:txBody>
          <a:bodyPr anchorCtr="0" anchor="b" bIns="91425" lIns="91425" spcFirstLastPara="1" rIns="91425" wrap="square" tIns="91425">
            <a:normAutofit fontScale="90000"/>
          </a:bodyPr>
          <a:lstStyle/>
          <a:p>
            <a:pPr indent="0" lvl="0" marL="0" rtl="0" algn="just">
              <a:lnSpc>
                <a:spcPct val="125454"/>
              </a:lnSpc>
              <a:spcBef>
                <a:spcPts val="0"/>
              </a:spcBef>
              <a:spcAft>
                <a:spcPts val="0"/>
              </a:spcAft>
              <a:buNone/>
            </a:pPr>
            <a:r>
              <a:rPr lang="en" sz="2000">
                <a:latin typeface="Arial"/>
                <a:ea typeface="Arial"/>
                <a:cs typeface="Arial"/>
                <a:sym typeface="Arial"/>
              </a:rPr>
              <a:t>Perform standard </a:t>
            </a:r>
            <a:r>
              <a:rPr b="1" lang="en" sz="2000">
                <a:latin typeface="Arial"/>
                <a:ea typeface="Arial"/>
                <a:cs typeface="Arial"/>
                <a:sym typeface="Arial"/>
              </a:rPr>
              <a:t>GLM Analysis </a:t>
            </a:r>
            <a:r>
              <a:rPr lang="en" sz="2000">
                <a:latin typeface="Arial"/>
                <a:ea typeface="Arial"/>
                <a:cs typeface="Arial"/>
                <a:sym typeface="Arial"/>
              </a:rPr>
              <a:t>to determine regions of interest and interactions</a:t>
            </a:r>
            <a:endParaRPr/>
          </a:p>
        </p:txBody>
      </p:sp>
      <p:pic>
        <p:nvPicPr>
          <p:cNvPr id="221" name="Google Shape;221;p36"/>
          <p:cNvPicPr preferRelativeResize="0"/>
          <p:nvPr/>
        </p:nvPicPr>
        <p:blipFill rotWithShape="1">
          <a:blip r:embed="rId3">
            <a:alphaModFix/>
          </a:blip>
          <a:srcRect b="3845" l="14900" r="15110" t="5245"/>
          <a:stretch/>
        </p:blipFill>
        <p:spPr>
          <a:xfrm>
            <a:off x="4787425" y="1933450"/>
            <a:ext cx="4179799" cy="2934410"/>
          </a:xfrm>
          <a:prstGeom prst="rect">
            <a:avLst/>
          </a:prstGeom>
          <a:noFill/>
          <a:ln>
            <a:noFill/>
          </a:ln>
        </p:spPr>
      </p:pic>
      <p:pic>
        <p:nvPicPr>
          <p:cNvPr id="222" name="Google Shape;222;p36"/>
          <p:cNvPicPr preferRelativeResize="0"/>
          <p:nvPr/>
        </p:nvPicPr>
        <p:blipFill rotWithShape="1">
          <a:blip r:embed="rId4">
            <a:alphaModFix/>
          </a:blip>
          <a:srcRect b="0" l="11628" r="9376" t="12648"/>
          <a:stretch/>
        </p:blipFill>
        <p:spPr>
          <a:xfrm>
            <a:off x="190500" y="1933450"/>
            <a:ext cx="4179799" cy="293442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37"/>
          <p:cNvSpPr txBox="1"/>
          <p:nvPr>
            <p:ph type="title"/>
          </p:nvPr>
        </p:nvSpPr>
        <p:spPr>
          <a:xfrm>
            <a:off x="387900" y="301150"/>
            <a:ext cx="8368200" cy="686100"/>
          </a:xfrm>
          <a:prstGeom prst="rect">
            <a:avLst/>
          </a:prstGeom>
        </p:spPr>
        <p:txBody>
          <a:bodyPr anchorCtr="0" anchor="b" bIns="91425" lIns="91425" spcFirstLastPara="1" rIns="91425" wrap="square" tIns="91425">
            <a:normAutofit/>
          </a:bodyPr>
          <a:lstStyle/>
          <a:p>
            <a:pPr indent="0" lvl="0" marL="0" rtl="0" algn="l">
              <a:lnSpc>
                <a:spcPct val="115000"/>
              </a:lnSpc>
              <a:spcBef>
                <a:spcPts val="0"/>
              </a:spcBef>
              <a:spcAft>
                <a:spcPts val="0"/>
              </a:spcAft>
              <a:buNone/>
            </a:pPr>
            <a:r>
              <a:rPr lang="en" sz="2000">
                <a:latin typeface="Arial"/>
                <a:ea typeface="Arial"/>
                <a:cs typeface="Arial"/>
                <a:sym typeface="Arial"/>
              </a:rPr>
              <a:t>Extracting</a:t>
            </a:r>
            <a:r>
              <a:rPr b="1" lang="en" sz="2000">
                <a:latin typeface="Arial"/>
                <a:ea typeface="Arial"/>
                <a:cs typeface="Arial"/>
                <a:sym typeface="Arial"/>
              </a:rPr>
              <a:t> BOLD signal</a:t>
            </a:r>
            <a:r>
              <a:rPr lang="en" sz="2000">
                <a:latin typeface="Arial"/>
                <a:ea typeface="Arial"/>
                <a:cs typeface="Arial"/>
                <a:sym typeface="Arial"/>
              </a:rPr>
              <a:t> from a source region identified in the GLM</a:t>
            </a:r>
            <a:endParaRPr/>
          </a:p>
        </p:txBody>
      </p:sp>
      <p:sp>
        <p:nvSpPr>
          <p:cNvPr id="228" name="Google Shape;228;p37"/>
          <p:cNvSpPr txBox="1"/>
          <p:nvPr>
            <p:ph idx="1" type="body"/>
          </p:nvPr>
        </p:nvSpPr>
        <p:spPr>
          <a:xfrm>
            <a:off x="387900" y="1489825"/>
            <a:ext cx="4139400" cy="3078900"/>
          </a:xfrm>
          <a:prstGeom prst="rect">
            <a:avLst/>
          </a:prstGeom>
        </p:spPr>
        <p:txBody>
          <a:bodyPr anchorCtr="0" anchor="t" bIns="91425" lIns="91425" spcFirstLastPara="1" rIns="91425" wrap="square" tIns="91425">
            <a:normAutofit lnSpcReduction="10000"/>
          </a:bodyPr>
          <a:lstStyle/>
          <a:p>
            <a:pPr indent="-342900" lvl="0" marL="457200" rtl="0" algn="l">
              <a:spcBef>
                <a:spcPts val="0"/>
              </a:spcBef>
              <a:spcAft>
                <a:spcPts val="0"/>
              </a:spcAft>
              <a:buSzPts val="1800"/>
              <a:buAutoNum type="arabicPeriod"/>
            </a:pPr>
            <a:r>
              <a:rPr lang="en"/>
              <a:t>S</a:t>
            </a:r>
            <a:r>
              <a:rPr lang="en"/>
              <a:t>elect the Motion contrast (not masking)</a:t>
            </a:r>
            <a:endParaRPr/>
          </a:p>
          <a:p>
            <a:pPr indent="-342900" lvl="0" marL="457200" rtl="0" algn="l">
              <a:spcBef>
                <a:spcPts val="0"/>
              </a:spcBef>
              <a:spcAft>
                <a:spcPts val="0"/>
              </a:spcAft>
              <a:buSzPts val="1800"/>
              <a:buAutoNum type="arabicPeriod"/>
            </a:pPr>
            <a:r>
              <a:rPr lang="en"/>
              <a:t>Use a p-value adjustment of FWE with height threshold of 0.05 and a cluster threshold of 3</a:t>
            </a:r>
            <a:endParaRPr/>
          </a:p>
          <a:p>
            <a:pPr indent="-342900" lvl="0" marL="457200" rtl="0" algn="l">
              <a:spcBef>
                <a:spcPts val="0"/>
              </a:spcBef>
              <a:spcAft>
                <a:spcPts val="0"/>
              </a:spcAft>
              <a:buSzPts val="1800"/>
              <a:buAutoNum type="arabicPeriod"/>
            </a:pPr>
            <a:r>
              <a:rPr lang="en"/>
              <a:t>Press </a:t>
            </a:r>
            <a:r>
              <a:rPr lang="en">
                <a:solidFill>
                  <a:schemeClr val="accent6"/>
                </a:solidFill>
              </a:rPr>
              <a:t>eigenvariate</a:t>
            </a:r>
            <a:endParaRPr/>
          </a:p>
          <a:p>
            <a:pPr indent="-342900" lvl="0" marL="457200" rtl="0" algn="l">
              <a:spcBef>
                <a:spcPts val="0"/>
              </a:spcBef>
              <a:spcAft>
                <a:spcPts val="0"/>
              </a:spcAft>
              <a:buSzPts val="1800"/>
              <a:buAutoNum type="arabicPeriod"/>
            </a:pPr>
            <a:r>
              <a:rPr lang="en"/>
              <a:t>Name of region - e.g. V1</a:t>
            </a:r>
            <a:endParaRPr/>
          </a:p>
          <a:p>
            <a:pPr indent="-342900" lvl="0" marL="457200" rtl="0" algn="l">
              <a:spcBef>
                <a:spcPts val="0"/>
              </a:spcBef>
              <a:spcAft>
                <a:spcPts val="0"/>
              </a:spcAft>
              <a:buSzPts val="1800"/>
              <a:buAutoNum type="arabicPeriod"/>
            </a:pPr>
            <a:r>
              <a:rPr lang="en"/>
              <a:t>Adjust data for effects of interest</a:t>
            </a:r>
            <a:endParaRPr/>
          </a:p>
          <a:p>
            <a:pPr indent="-342900" lvl="0" marL="457200" rtl="0" algn="l">
              <a:spcBef>
                <a:spcPts val="0"/>
              </a:spcBef>
              <a:spcAft>
                <a:spcPts val="0"/>
              </a:spcAft>
              <a:buSzPts val="1800"/>
              <a:buAutoNum type="arabicPeriod"/>
            </a:pPr>
            <a:r>
              <a:rPr lang="en"/>
              <a:t>Define Volume of Interest and its radius</a:t>
            </a:r>
            <a:endParaRPr/>
          </a:p>
        </p:txBody>
      </p:sp>
      <p:pic>
        <p:nvPicPr>
          <p:cNvPr id="229" name="Google Shape;229;p37"/>
          <p:cNvPicPr preferRelativeResize="0"/>
          <p:nvPr/>
        </p:nvPicPr>
        <p:blipFill>
          <a:blip r:embed="rId3">
            <a:alphaModFix/>
          </a:blip>
          <a:stretch>
            <a:fillRect/>
          </a:stretch>
        </p:blipFill>
        <p:spPr>
          <a:xfrm>
            <a:off x="4646075" y="1543075"/>
            <a:ext cx="4311901" cy="2832818"/>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38"/>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sz="2000">
                <a:latin typeface="Arial"/>
                <a:ea typeface="Arial"/>
                <a:cs typeface="Arial"/>
                <a:sym typeface="Arial"/>
              </a:rPr>
              <a:t>Forming the </a:t>
            </a:r>
            <a:r>
              <a:rPr b="1" lang="en" sz="2000">
                <a:latin typeface="Arial"/>
                <a:ea typeface="Arial"/>
                <a:cs typeface="Arial"/>
                <a:sym typeface="Arial"/>
              </a:rPr>
              <a:t>interaction term </a:t>
            </a:r>
            <a:endParaRPr/>
          </a:p>
        </p:txBody>
      </p:sp>
      <p:pic>
        <p:nvPicPr>
          <p:cNvPr id="235" name="Google Shape;235;p38"/>
          <p:cNvPicPr preferRelativeResize="0"/>
          <p:nvPr/>
        </p:nvPicPr>
        <p:blipFill>
          <a:blip r:embed="rId3">
            <a:alphaModFix/>
          </a:blip>
          <a:stretch>
            <a:fillRect/>
          </a:stretch>
        </p:blipFill>
        <p:spPr>
          <a:xfrm>
            <a:off x="488751" y="1352525"/>
            <a:ext cx="3202765" cy="369457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39"/>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sz="2000">
                <a:latin typeface="Arial"/>
                <a:ea typeface="Arial"/>
                <a:cs typeface="Arial"/>
                <a:sym typeface="Arial"/>
              </a:rPr>
              <a:t>Forming the </a:t>
            </a:r>
            <a:r>
              <a:rPr b="1" lang="en" sz="2000">
                <a:latin typeface="Arial"/>
                <a:ea typeface="Arial"/>
                <a:cs typeface="Arial"/>
                <a:sym typeface="Arial"/>
              </a:rPr>
              <a:t>interaction term </a:t>
            </a:r>
            <a:endParaRPr/>
          </a:p>
        </p:txBody>
      </p:sp>
      <p:pic>
        <p:nvPicPr>
          <p:cNvPr id="241" name="Google Shape;241;p39"/>
          <p:cNvPicPr preferRelativeResize="0"/>
          <p:nvPr/>
        </p:nvPicPr>
        <p:blipFill>
          <a:blip r:embed="rId3">
            <a:alphaModFix/>
          </a:blip>
          <a:stretch>
            <a:fillRect/>
          </a:stretch>
        </p:blipFill>
        <p:spPr>
          <a:xfrm>
            <a:off x="499775" y="1341350"/>
            <a:ext cx="3189793" cy="3694575"/>
          </a:xfrm>
          <a:prstGeom prst="rect">
            <a:avLst/>
          </a:prstGeom>
          <a:noFill/>
          <a:ln>
            <a:noFill/>
          </a:ln>
        </p:spPr>
      </p:pic>
      <p:sp>
        <p:nvSpPr>
          <p:cNvPr id="242" name="Google Shape;242;p39"/>
          <p:cNvSpPr txBox="1"/>
          <p:nvPr/>
        </p:nvSpPr>
        <p:spPr>
          <a:xfrm>
            <a:off x="4572000" y="1873225"/>
            <a:ext cx="4366500" cy="3024600"/>
          </a:xfrm>
          <a:prstGeom prst="rect">
            <a:avLst/>
          </a:prstGeom>
          <a:noFill/>
          <a:ln>
            <a:noFill/>
          </a:ln>
        </p:spPr>
        <p:txBody>
          <a:bodyPr anchorCtr="0" anchor="t" bIns="91425" lIns="91425" spcFirstLastPara="1" rIns="91425" wrap="square" tIns="91425">
            <a:spAutoFit/>
          </a:bodyPr>
          <a:lstStyle/>
          <a:p>
            <a:pPr indent="-323850" lvl="0" marL="457200" rtl="0" algn="l">
              <a:lnSpc>
                <a:spcPct val="115000"/>
              </a:lnSpc>
              <a:spcBef>
                <a:spcPts val="0"/>
              </a:spcBef>
              <a:spcAft>
                <a:spcPts val="0"/>
              </a:spcAft>
              <a:buClr>
                <a:schemeClr val="dk1"/>
              </a:buClr>
              <a:buSzPts val="1500"/>
              <a:buChar char="●"/>
            </a:pPr>
            <a:r>
              <a:rPr lang="en" sz="1500">
                <a:solidFill>
                  <a:schemeClr val="dk1"/>
                </a:solidFill>
              </a:rPr>
              <a:t>Choose Psycho-Physiologic interaction</a:t>
            </a:r>
            <a:endParaRPr sz="1500">
              <a:solidFill>
                <a:schemeClr val="dk1"/>
              </a:solidFill>
            </a:endParaRPr>
          </a:p>
          <a:p>
            <a:pPr indent="-323850" lvl="0" marL="457200" rtl="0" algn="l">
              <a:lnSpc>
                <a:spcPct val="115000"/>
              </a:lnSpc>
              <a:spcBef>
                <a:spcPts val="0"/>
              </a:spcBef>
              <a:spcAft>
                <a:spcPts val="0"/>
              </a:spcAft>
              <a:buClr>
                <a:schemeClr val="dk1"/>
              </a:buClr>
              <a:buSzPts val="1500"/>
              <a:buChar char="●"/>
            </a:pPr>
            <a:r>
              <a:rPr lang="en" sz="1500">
                <a:solidFill>
                  <a:schemeClr val="dk1"/>
                </a:solidFill>
              </a:rPr>
              <a:t>Select the extracted BOLD signal</a:t>
            </a:r>
            <a:endParaRPr sz="1500">
              <a:solidFill>
                <a:schemeClr val="dk1"/>
              </a:solidFill>
            </a:endParaRPr>
          </a:p>
          <a:p>
            <a:pPr indent="-323850" lvl="0" marL="457200" rtl="0" algn="l">
              <a:lnSpc>
                <a:spcPct val="115000"/>
              </a:lnSpc>
              <a:spcBef>
                <a:spcPts val="0"/>
              </a:spcBef>
              <a:spcAft>
                <a:spcPts val="0"/>
              </a:spcAft>
              <a:buClr>
                <a:schemeClr val="dk1"/>
              </a:buClr>
              <a:buSzPts val="1500"/>
              <a:buChar char="●"/>
            </a:pPr>
            <a:r>
              <a:rPr lang="en" sz="1500">
                <a:solidFill>
                  <a:schemeClr val="dk1"/>
                </a:solidFill>
              </a:rPr>
              <a:t>Create a matrix n x 3</a:t>
            </a:r>
            <a:endParaRPr sz="1500">
              <a:solidFill>
                <a:schemeClr val="dk1"/>
              </a:solidFill>
            </a:endParaRPr>
          </a:p>
          <a:p>
            <a:pPr indent="-323850" lvl="1" marL="914400" rtl="0" algn="l">
              <a:lnSpc>
                <a:spcPct val="115000"/>
              </a:lnSpc>
              <a:spcBef>
                <a:spcPts val="0"/>
              </a:spcBef>
              <a:spcAft>
                <a:spcPts val="0"/>
              </a:spcAft>
              <a:buClr>
                <a:schemeClr val="dk1"/>
              </a:buClr>
              <a:buSzPts val="1500"/>
              <a:buChar char="○"/>
            </a:pPr>
            <a:r>
              <a:rPr lang="en" sz="1500">
                <a:solidFill>
                  <a:schemeClr val="dk1"/>
                </a:solidFill>
              </a:rPr>
              <a:t>n = number of conditions</a:t>
            </a:r>
            <a:endParaRPr sz="1500">
              <a:solidFill>
                <a:schemeClr val="dk1"/>
              </a:solidFill>
            </a:endParaRPr>
          </a:p>
          <a:p>
            <a:pPr indent="-323850" lvl="1" marL="914400" rtl="0" algn="l">
              <a:lnSpc>
                <a:spcPct val="115000"/>
              </a:lnSpc>
              <a:spcBef>
                <a:spcPts val="0"/>
              </a:spcBef>
              <a:spcAft>
                <a:spcPts val="0"/>
              </a:spcAft>
              <a:buClr>
                <a:schemeClr val="dk1"/>
              </a:buClr>
              <a:buSzPts val="1500"/>
              <a:buChar char="○"/>
            </a:pPr>
            <a:r>
              <a:rPr lang="en" sz="1500">
                <a:solidFill>
                  <a:schemeClr val="dk1"/>
                </a:solidFill>
              </a:rPr>
              <a:t>First column = Condition order in the mat. file</a:t>
            </a:r>
            <a:endParaRPr sz="1500">
              <a:solidFill>
                <a:schemeClr val="dk1"/>
              </a:solidFill>
            </a:endParaRPr>
          </a:p>
          <a:p>
            <a:pPr indent="-323850" lvl="1" marL="914400" rtl="0" algn="l">
              <a:lnSpc>
                <a:spcPct val="115000"/>
              </a:lnSpc>
              <a:spcBef>
                <a:spcPts val="0"/>
              </a:spcBef>
              <a:spcAft>
                <a:spcPts val="0"/>
              </a:spcAft>
              <a:buClr>
                <a:schemeClr val="dk1"/>
              </a:buClr>
              <a:buSzPts val="1500"/>
              <a:buChar char="○"/>
            </a:pPr>
            <a:r>
              <a:rPr lang="en" sz="1500">
                <a:solidFill>
                  <a:schemeClr val="dk1"/>
                </a:solidFill>
              </a:rPr>
              <a:t>Second column = “1” unless parametric effects</a:t>
            </a:r>
            <a:endParaRPr sz="1500">
              <a:solidFill>
                <a:schemeClr val="dk1"/>
              </a:solidFill>
            </a:endParaRPr>
          </a:p>
          <a:p>
            <a:pPr indent="-323850" lvl="1" marL="914400" rtl="0" algn="l">
              <a:lnSpc>
                <a:spcPct val="115000"/>
              </a:lnSpc>
              <a:spcBef>
                <a:spcPts val="0"/>
              </a:spcBef>
              <a:spcAft>
                <a:spcPts val="0"/>
              </a:spcAft>
              <a:buClr>
                <a:schemeClr val="dk1"/>
              </a:buClr>
              <a:buSzPts val="1500"/>
              <a:buChar char="○"/>
            </a:pPr>
            <a:r>
              <a:rPr lang="en" sz="1500">
                <a:solidFill>
                  <a:schemeClr val="dk1"/>
                </a:solidFill>
              </a:rPr>
              <a:t>Third column = Contrast weights</a:t>
            </a:r>
            <a:endParaRPr sz="1500">
              <a:solidFill>
                <a:schemeClr val="dk1"/>
              </a:solidFill>
            </a:endParaRPr>
          </a:p>
          <a:p>
            <a:pPr indent="-323850" lvl="2" marL="1371600" rtl="0" algn="l">
              <a:lnSpc>
                <a:spcPct val="115000"/>
              </a:lnSpc>
              <a:spcBef>
                <a:spcPts val="0"/>
              </a:spcBef>
              <a:spcAft>
                <a:spcPts val="0"/>
              </a:spcAft>
              <a:buClr>
                <a:schemeClr val="dk1"/>
              </a:buClr>
              <a:buSzPts val="1500"/>
              <a:buChar char="■"/>
            </a:pPr>
            <a:r>
              <a:rPr lang="en" sz="1500">
                <a:solidFill>
                  <a:schemeClr val="dk1"/>
                </a:solidFill>
              </a:rPr>
              <a:t>[2 1 -1, 3 1 1]</a:t>
            </a:r>
            <a:endParaRPr sz="1500">
              <a:solidFill>
                <a:schemeClr val="dk1"/>
              </a:solidFill>
            </a:endParaRPr>
          </a:p>
          <a:p>
            <a:pPr indent="0" lvl="0" marL="0" rtl="0" algn="l">
              <a:spcBef>
                <a:spcPts val="0"/>
              </a:spcBef>
              <a:spcAft>
                <a:spcPts val="0"/>
              </a:spcAft>
              <a:buNone/>
            </a:pPr>
            <a:r>
              <a:t/>
            </a:r>
            <a:endParaRPr sz="1200">
              <a:solidFill>
                <a:schemeClr val="dk1"/>
              </a:solidFill>
            </a:endParaRPr>
          </a:p>
        </p:txBody>
      </p:sp>
      <p:pic>
        <p:nvPicPr>
          <p:cNvPr id="243" name="Google Shape;243;p39"/>
          <p:cNvPicPr preferRelativeResize="0"/>
          <p:nvPr/>
        </p:nvPicPr>
        <p:blipFill>
          <a:blip r:embed="rId4">
            <a:alphaModFix/>
          </a:blip>
          <a:stretch>
            <a:fillRect/>
          </a:stretch>
        </p:blipFill>
        <p:spPr>
          <a:xfrm>
            <a:off x="4820750" y="274300"/>
            <a:ext cx="3370776" cy="1524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2">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2">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2">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2">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2">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2">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2">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2">
                                            <p:txEl>
                                              <p:pRg end="8" st="8"/>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40"/>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sz="2000">
                <a:latin typeface="Arial"/>
                <a:ea typeface="Arial"/>
                <a:cs typeface="Arial"/>
                <a:sym typeface="Arial"/>
              </a:rPr>
              <a:t>Forming the </a:t>
            </a:r>
            <a:r>
              <a:rPr b="1" lang="en" sz="2000">
                <a:latin typeface="Arial"/>
                <a:ea typeface="Arial"/>
                <a:cs typeface="Arial"/>
                <a:sym typeface="Arial"/>
              </a:rPr>
              <a:t>interaction term - </a:t>
            </a:r>
            <a:r>
              <a:rPr lang="en" sz="2000">
                <a:latin typeface="Arial"/>
                <a:ea typeface="Arial"/>
                <a:cs typeface="Arial"/>
                <a:sym typeface="Arial"/>
              </a:rPr>
              <a:t>Deconvolve &amp; Calculate &amp; Convolve</a:t>
            </a:r>
            <a:endParaRPr sz="2000">
              <a:latin typeface="Arial"/>
              <a:ea typeface="Arial"/>
              <a:cs typeface="Arial"/>
              <a:sym typeface="Arial"/>
            </a:endParaRPr>
          </a:p>
        </p:txBody>
      </p:sp>
      <p:sp>
        <p:nvSpPr>
          <p:cNvPr id="249" name="Google Shape;249;p40"/>
          <p:cNvSpPr txBox="1"/>
          <p:nvPr/>
        </p:nvSpPr>
        <p:spPr>
          <a:xfrm>
            <a:off x="2794975" y="2394025"/>
            <a:ext cx="244800" cy="431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1200"/>
              </a:spcAft>
              <a:buNone/>
            </a:pPr>
            <a:r>
              <a:rPr lang="en" sz="1600">
                <a:solidFill>
                  <a:schemeClr val="dk1"/>
                </a:solidFill>
              </a:rPr>
              <a:t>*</a:t>
            </a:r>
            <a:endParaRPr sz="1600">
              <a:solidFill>
                <a:schemeClr val="dk1"/>
              </a:solidFill>
            </a:endParaRPr>
          </a:p>
        </p:txBody>
      </p:sp>
      <p:pic>
        <p:nvPicPr>
          <p:cNvPr id="250" name="Google Shape;250;p40"/>
          <p:cNvPicPr preferRelativeResize="0"/>
          <p:nvPr/>
        </p:nvPicPr>
        <p:blipFill>
          <a:blip r:embed="rId3">
            <a:alphaModFix/>
          </a:blip>
          <a:stretch>
            <a:fillRect/>
          </a:stretch>
        </p:blipFill>
        <p:spPr>
          <a:xfrm>
            <a:off x="143100" y="1952625"/>
            <a:ext cx="2526750" cy="1313900"/>
          </a:xfrm>
          <a:prstGeom prst="rect">
            <a:avLst/>
          </a:prstGeom>
          <a:noFill/>
          <a:ln>
            <a:noFill/>
          </a:ln>
        </p:spPr>
      </p:pic>
      <p:sp>
        <p:nvSpPr>
          <p:cNvPr id="251" name="Google Shape;251;p40"/>
          <p:cNvSpPr txBox="1"/>
          <p:nvPr/>
        </p:nvSpPr>
        <p:spPr>
          <a:xfrm>
            <a:off x="3428375" y="3450700"/>
            <a:ext cx="19812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dk1"/>
                </a:solidFill>
                <a:latin typeface="Roboto"/>
                <a:ea typeface="Roboto"/>
                <a:cs typeface="Roboto"/>
                <a:sym typeface="Roboto"/>
              </a:rPr>
              <a:t>BOLD Signal</a:t>
            </a:r>
            <a:endParaRPr>
              <a:solidFill>
                <a:schemeClr val="dk1"/>
              </a:solidFill>
              <a:latin typeface="Roboto"/>
              <a:ea typeface="Roboto"/>
              <a:cs typeface="Roboto"/>
              <a:sym typeface="Roboto"/>
            </a:endParaRPr>
          </a:p>
        </p:txBody>
      </p:sp>
      <p:sp>
        <p:nvSpPr>
          <p:cNvPr id="252" name="Google Shape;252;p40"/>
          <p:cNvSpPr txBox="1"/>
          <p:nvPr/>
        </p:nvSpPr>
        <p:spPr>
          <a:xfrm>
            <a:off x="279525" y="3450700"/>
            <a:ext cx="22539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dk1"/>
                </a:solidFill>
                <a:latin typeface="Roboto"/>
                <a:ea typeface="Roboto"/>
                <a:cs typeface="Roboto"/>
                <a:sym typeface="Roboto"/>
              </a:rPr>
              <a:t>Psychological Variable</a:t>
            </a:r>
            <a:endParaRPr>
              <a:solidFill>
                <a:schemeClr val="dk1"/>
              </a:solidFill>
              <a:latin typeface="Roboto"/>
              <a:ea typeface="Roboto"/>
              <a:cs typeface="Roboto"/>
              <a:sym typeface="Roboto"/>
            </a:endParaRPr>
          </a:p>
        </p:txBody>
      </p:sp>
      <p:sp>
        <p:nvSpPr>
          <p:cNvPr id="253" name="Google Shape;253;p40"/>
          <p:cNvSpPr txBox="1"/>
          <p:nvPr/>
        </p:nvSpPr>
        <p:spPr>
          <a:xfrm>
            <a:off x="279525" y="1414750"/>
            <a:ext cx="2253900" cy="4311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200"/>
              </a:spcBef>
              <a:spcAft>
                <a:spcPts val="1200"/>
              </a:spcAft>
              <a:buNone/>
            </a:pPr>
            <a:r>
              <a:rPr lang="en" sz="1600">
                <a:solidFill>
                  <a:schemeClr val="dk1"/>
                </a:solidFill>
              </a:rPr>
              <a:t>(Att-NoAtt)</a:t>
            </a:r>
            <a:endParaRPr>
              <a:solidFill>
                <a:schemeClr val="dk1"/>
              </a:solidFill>
              <a:latin typeface="Roboto"/>
              <a:ea typeface="Roboto"/>
              <a:cs typeface="Roboto"/>
              <a:sym typeface="Roboto"/>
            </a:endParaRPr>
          </a:p>
        </p:txBody>
      </p:sp>
      <p:sp>
        <p:nvSpPr>
          <p:cNvPr id="254" name="Google Shape;254;p40"/>
          <p:cNvSpPr txBox="1"/>
          <p:nvPr/>
        </p:nvSpPr>
        <p:spPr>
          <a:xfrm>
            <a:off x="3369500" y="1414750"/>
            <a:ext cx="2253900" cy="4311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200"/>
              </a:spcBef>
              <a:spcAft>
                <a:spcPts val="1200"/>
              </a:spcAft>
              <a:buNone/>
            </a:pPr>
            <a:r>
              <a:rPr lang="en" sz="1600">
                <a:solidFill>
                  <a:schemeClr val="dk1"/>
                </a:solidFill>
              </a:rPr>
              <a:t>V1</a:t>
            </a:r>
            <a:endParaRPr>
              <a:solidFill>
                <a:schemeClr val="dk1"/>
              </a:solidFill>
              <a:latin typeface="Roboto"/>
              <a:ea typeface="Roboto"/>
              <a:cs typeface="Roboto"/>
              <a:sym typeface="Roboto"/>
            </a:endParaRPr>
          </a:p>
        </p:txBody>
      </p:sp>
      <p:pic>
        <p:nvPicPr>
          <p:cNvPr id="255" name="Google Shape;255;p40"/>
          <p:cNvPicPr preferRelativeResize="0"/>
          <p:nvPr/>
        </p:nvPicPr>
        <p:blipFill>
          <a:blip r:embed="rId4">
            <a:alphaModFix/>
          </a:blip>
          <a:stretch>
            <a:fillRect/>
          </a:stretch>
        </p:blipFill>
        <p:spPr>
          <a:xfrm>
            <a:off x="3233075" y="1914799"/>
            <a:ext cx="2526750" cy="131391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41"/>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sz="2000">
                <a:latin typeface="Arial"/>
                <a:ea typeface="Arial"/>
                <a:cs typeface="Arial"/>
                <a:sym typeface="Arial"/>
              </a:rPr>
              <a:t>Forming the </a:t>
            </a:r>
            <a:r>
              <a:rPr b="1" lang="en" sz="2000">
                <a:latin typeface="Arial"/>
                <a:ea typeface="Arial"/>
                <a:cs typeface="Arial"/>
                <a:sym typeface="Arial"/>
              </a:rPr>
              <a:t>interaction term - </a:t>
            </a:r>
            <a:r>
              <a:rPr lang="en" sz="2000">
                <a:latin typeface="Arial"/>
                <a:ea typeface="Arial"/>
                <a:cs typeface="Arial"/>
                <a:sym typeface="Arial"/>
              </a:rPr>
              <a:t>Devonvolve</a:t>
            </a:r>
            <a:r>
              <a:rPr b="1" lang="en" sz="2000">
                <a:latin typeface="Arial"/>
                <a:ea typeface="Arial"/>
                <a:cs typeface="Arial"/>
                <a:sym typeface="Arial"/>
              </a:rPr>
              <a:t> </a:t>
            </a:r>
            <a:endParaRPr/>
          </a:p>
        </p:txBody>
      </p:sp>
      <p:sp>
        <p:nvSpPr>
          <p:cNvPr id="261" name="Google Shape;261;p41"/>
          <p:cNvSpPr txBox="1"/>
          <p:nvPr/>
        </p:nvSpPr>
        <p:spPr>
          <a:xfrm>
            <a:off x="2794975" y="2394025"/>
            <a:ext cx="244800" cy="431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1200"/>
              </a:spcAft>
              <a:buNone/>
            </a:pPr>
            <a:r>
              <a:rPr lang="en" sz="1600">
                <a:solidFill>
                  <a:schemeClr val="dk1"/>
                </a:solidFill>
              </a:rPr>
              <a:t>*</a:t>
            </a:r>
            <a:endParaRPr sz="1600">
              <a:solidFill>
                <a:schemeClr val="dk1"/>
              </a:solidFill>
            </a:endParaRPr>
          </a:p>
        </p:txBody>
      </p:sp>
      <p:pic>
        <p:nvPicPr>
          <p:cNvPr id="262" name="Google Shape;262;p41"/>
          <p:cNvPicPr preferRelativeResize="0"/>
          <p:nvPr/>
        </p:nvPicPr>
        <p:blipFill>
          <a:blip r:embed="rId3">
            <a:alphaModFix/>
          </a:blip>
          <a:stretch>
            <a:fillRect/>
          </a:stretch>
        </p:blipFill>
        <p:spPr>
          <a:xfrm>
            <a:off x="143100" y="1952625"/>
            <a:ext cx="2526750" cy="1313900"/>
          </a:xfrm>
          <a:prstGeom prst="rect">
            <a:avLst/>
          </a:prstGeom>
          <a:noFill/>
          <a:ln>
            <a:noFill/>
          </a:ln>
        </p:spPr>
      </p:pic>
      <p:pic>
        <p:nvPicPr>
          <p:cNvPr id="263" name="Google Shape;263;p41"/>
          <p:cNvPicPr preferRelativeResize="0"/>
          <p:nvPr/>
        </p:nvPicPr>
        <p:blipFill>
          <a:blip r:embed="rId4">
            <a:alphaModFix/>
          </a:blip>
          <a:stretch>
            <a:fillRect/>
          </a:stretch>
        </p:blipFill>
        <p:spPr>
          <a:xfrm>
            <a:off x="3164900" y="1967888"/>
            <a:ext cx="2526750" cy="1276075"/>
          </a:xfrm>
          <a:prstGeom prst="rect">
            <a:avLst/>
          </a:prstGeom>
          <a:noFill/>
          <a:ln>
            <a:noFill/>
          </a:ln>
        </p:spPr>
      </p:pic>
      <p:sp>
        <p:nvSpPr>
          <p:cNvPr id="264" name="Google Shape;264;p41"/>
          <p:cNvSpPr txBox="1"/>
          <p:nvPr/>
        </p:nvSpPr>
        <p:spPr>
          <a:xfrm>
            <a:off x="3437675" y="3404200"/>
            <a:ext cx="19812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dk1"/>
                </a:solidFill>
                <a:latin typeface="Roboto"/>
                <a:ea typeface="Roboto"/>
                <a:cs typeface="Roboto"/>
                <a:sym typeface="Roboto"/>
              </a:rPr>
              <a:t>Deconvolved </a:t>
            </a:r>
            <a:endParaRPr>
              <a:solidFill>
                <a:schemeClr val="dk1"/>
              </a:solidFill>
              <a:latin typeface="Roboto"/>
              <a:ea typeface="Roboto"/>
              <a:cs typeface="Roboto"/>
              <a:sym typeface="Roboto"/>
            </a:endParaRPr>
          </a:p>
          <a:p>
            <a:pPr indent="0" lvl="0" marL="0" rtl="0" algn="ctr">
              <a:spcBef>
                <a:spcPts val="0"/>
              </a:spcBef>
              <a:spcAft>
                <a:spcPts val="0"/>
              </a:spcAft>
              <a:buNone/>
            </a:pPr>
            <a:r>
              <a:rPr lang="en">
                <a:solidFill>
                  <a:schemeClr val="dk1"/>
                </a:solidFill>
                <a:latin typeface="Roboto"/>
                <a:ea typeface="Roboto"/>
                <a:cs typeface="Roboto"/>
                <a:sym typeface="Roboto"/>
              </a:rPr>
              <a:t>Neuronal Activity</a:t>
            </a:r>
            <a:endParaRPr>
              <a:solidFill>
                <a:schemeClr val="dk1"/>
              </a:solidFill>
              <a:latin typeface="Roboto"/>
              <a:ea typeface="Roboto"/>
              <a:cs typeface="Roboto"/>
              <a:sym typeface="Roboto"/>
            </a:endParaRPr>
          </a:p>
        </p:txBody>
      </p:sp>
      <p:sp>
        <p:nvSpPr>
          <p:cNvPr id="265" name="Google Shape;265;p41"/>
          <p:cNvSpPr txBox="1"/>
          <p:nvPr/>
        </p:nvSpPr>
        <p:spPr>
          <a:xfrm>
            <a:off x="279525" y="3511900"/>
            <a:ext cx="22539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dk1"/>
                </a:solidFill>
                <a:latin typeface="Roboto"/>
                <a:ea typeface="Roboto"/>
                <a:cs typeface="Roboto"/>
                <a:sym typeface="Roboto"/>
              </a:rPr>
              <a:t>Psychological Variable</a:t>
            </a:r>
            <a:endParaRPr>
              <a:solidFill>
                <a:schemeClr val="dk1"/>
              </a:solidFill>
              <a:latin typeface="Roboto"/>
              <a:ea typeface="Roboto"/>
              <a:cs typeface="Roboto"/>
              <a:sym typeface="Roboto"/>
            </a:endParaRPr>
          </a:p>
        </p:txBody>
      </p:sp>
      <p:sp>
        <p:nvSpPr>
          <p:cNvPr id="266" name="Google Shape;266;p41"/>
          <p:cNvSpPr txBox="1"/>
          <p:nvPr/>
        </p:nvSpPr>
        <p:spPr>
          <a:xfrm>
            <a:off x="279525" y="1414750"/>
            <a:ext cx="2253900" cy="4311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200"/>
              </a:spcBef>
              <a:spcAft>
                <a:spcPts val="1200"/>
              </a:spcAft>
              <a:buNone/>
            </a:pPr>
            <a:r>
              <a:rPr lang="en" sz="1600">
                <a:solidFill>
                  <a:schemeClr val="dk1"/>
                </a:solidFill>
              </a:rPr>
              <a:t>(Att-NoAtt)</a:t>
            </a:r>
            <a:endParaRPr>
              <a:solidFill>
                <a:schemeClr val="dk1"/>
              </a:solidFill>
              <a:latin typeface="Roboto"/>
              <a:ea typeface="Roboto"/>
              <a:cs typeface="Roboto"/>
              <a:sym typeface="Roboto"/>
            </a:endParaRPr>
          </a:p>
        </p:txBody>
      </p:sp>
      <p:sp>
        <p:nvSpPr>
          <p:cNvPr id="267" name="Google Shape;267;p41"/>
          <p:cNvSpPr txBox="1"/>
          <p:nvPr/>
        </p:nvSpPr>
        <p:spPr>
          <a:xfrm>
            <a:off x="3369500" y="1414750"/>
            <a:ext cx="2253900" cy="4311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200"/>
              </a:spcBef>
              <a:spcAft>
                <a:spcPts val="1200"/>
              </a:spcAft>
              <a:buNone/>
            </a:pPr>
            <a:r>
              <a:rPr lang="en" sz="1600">
                <a:solidFill>
                  <a:schemeClr val="dk1"/>
                </a:solidFill>
              </a:rPr>
              <a:t>V1</a:t>
            </a:r>
            <a:endParaRPr>
              <a:solidFill>
                <a:schemeClr val="dk1"/>
              </a:solidFill>
              <a:latin typeface="Roboto"/>
              <a:ea typeface="Roboto"/>
              <a:cs typeface="Roboto"/>
              <a:sym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pic>
        <p:nvPicPr>
          <p:cNvPr id="78" name="Google Shape;78;p15"/>
          <p:cNvPicPr preferRelativeResize="0"/>
          <p:nvPr/>
        </p:nvPicPr>
        <p:blipFill>
          <a:blip r:embed="rId3">
            <a:alphaModFix/>
          </a:blip>
          <a:stretch>
            <a:fillRect/>
          </a:stretch>
        </p:blipFill>
        <p:spPr>
          <a:xfrm>
            <a:off x="1351887" y="619575"/>
            <a:ext cx="6281725" cy="4390925"/>
          </a:xfrm>
          <a:prstGeom prst="rect">
            <a:avLst/>
          </a:prstGeom>
          <a:noFill/>
          <a:ln>
            <a:noFill/>
          </a:ln>
        </p:spPr>
      </p:pic>
      <p:sp>
        <p:nvSpPr>
          <p:cNvPr id="79" name="Google Shape;79;p15"/>
          <p:cNvSpPr txBox="1"/>
          <p:nvPr/>
        </p:nvSpPr>
        <p:spPr>
          <a:xfrm>
            <a:off x="1553638" y="126975"/>
            <a:ext cx="58782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000">
                <a:solidFill>
                  <a:schemeClr val="dk1"/>
                </a:solidFill>
                <a:latin typeface="Roboto"/>
                <a:ea typeface="Roboto"/>
                <a:cs typeface="Roboto"/>
                <a:sym typeface="Roboto"/>
              </a:rPr>
              <a:t>3 types of brain connectivity</a:t>
            </a:r>
            <a:endParaRPr sz="2000">
              <a:solidFill>
                <a:schemeClr val="dk1"/>
              </a:solidFill>
              <a:latin typeface="Roboto"/>
              <a:ea typeface="Roboto"/>
              <a:cs typeface="Roboto"/>
              <a:sym typeface="Roboto"/>
            </a:endParaRPr>
          </a:p>
        </p:txBody>
      </p:sp>
      <p:sp>
        <p:nvSpPr>
          <p:cNvPr id="80" name="Google Shape;80;p15"/>
          <p:cNvSpPr txBox="1"/>
          <p:nvPr/>
        </p:nvSpPr>
        <p:spPr>
          <a:xfrm>
            <a:off x="7285025" y="4641200"/>
            <a:ext cx="21651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200">
                <a:latin typeface="Roboto"/>
                <a:ea typeface="Roboto"/>
                <a:cs typeface="Roboto"/>
                <a:sym typeface="Roboto"/>
              </a:rPr>
              <a:t>Roerbroek et al., 2011</a:t>
            </a:r>
            <a:endParaRPr sz="1200">
              <a:latin typeface="Roboto"/>
              <a:ea typeface="Roboto"/>
              <a:cs typeface="Roboto"/>
              <a:sym typeface="Roboto"/>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42"/>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sz="2000">
                <a:latin typeface="Arial"/>
                <a:ea typeface="Arial"/>
                <a:cs typeface="Arial"/>
                <a:sym typeface="Arial"/>
              </a:rPr>
              <a:t>Forming the </a:t>
            </a:r>
            <a:r>
              <a:rPr b="1" lang="en" sz="2000">
                <a:latin typeface="Arial"/>
                <a:ea typeface="Arial"/>
                <a:cs typeface="Arial"/>
                <a:sym typeface="Arial"/>
              </a:rPr>
              <a:t>interaction term - </a:t>
            </a:r>
            <a:r>
              <a:rPr lang="en" sz="2000">
                <a:latin typeface="Arial"/>
                <a:ea typeface="Arial"/>
                <a:cs typeface="Arial"/>
                <a:sym typeface="Arial"/>
              </a:rPr>
              <a:t>Calculate</a:t>
            </a:r>
            <a:r>
              <a:rPr b="1" lang="en" sz="2000">
                <a:latin typeface="Arial"/>
                <a:ea typeface="Arial"/>
                <a:cs typeface="Arial"/>
                <a:sym typeface="Arial"/>
              </a:rPr>
              <a:t> </a:t>
            </a:r>
            <a:endParaRPr/>
          </a:p>
        </p:txBody>
      </p:sp>
      <p:sp>
        <p:nvSpPr>
          <p:cNvPr id="273" name="Google Shape;273;p42"/>
          <p:cNvSpPr txBox="1"/>
          <p:nvPr/>
        </p:nvSpPr>
        <p:spPr>
          <a:xfrm>
            <a:off x="2794975" y="2394025"/>
            <a:ext cx="244800" cy="431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1200"/>
              </a:spcAft>
              <a:buNone/>
            </a:pPr>
            <a:r>
              <a:rPr lang="en" sz="1600">
                <a:solidFill>
                  <a:schemeClr val="dk1"/>
                </a:solidFill>
              </a:rPr>
              <a:t>*</a:t>
            </a:r>
            <a:endParaRPr sz="1600">
              <a:solidFill>
                <a:schemeClr val="dk1"/>
              </a:solidFill>
            </a:endParaRPr>
          </a:p>
        </p:txBody>
      </p:sp>
      <p:pic>
        <p:nvPicPr>
          <p:cNvPr id="274" name="Google Shape;274;p42"/>
          <p:cNvPicPr preferRelativeResize="0"/>
          <p:nvPr/>
        </p:nvPicPr>
        <p:blipFill>
          <a:blip r:embed="rId3">
            <a:alphaModFix/>
          </a:blip>
          <a:stretch>
            <a:fillRect/>
          </a:stretch>
        </p:blipFill>
        <p:spPr>
          <a:xfrm>
            <a:off x="143100" y="1952625"/>
            <a:ext cx="2526750" cy="1313900"/>
          </a:xfrm>
          <a:prstGeom prst="rect">
            <a:avLst/>
          </a:prstGeom>
          <a:noFill/>
          <a:ln>
            <a:noFill/>
          </a:ln>
        </p:spPr>
      </p:pic>
      <p:pic>
        <p:nvPicPr>
          <p:cNvPr id="275" name="Google Shape;275;p42"/>
          <p:cNvPicPr preferRelativeResize="0"/>
          <p:nvPr/>
        </p:nvPicPr>
        <p:blipFill>
          <a:blip r:embed="rId4">
            <a:alphaModFix/>
          </a:blip>
          <a:stretch>
            <a:fillRect/>
          </a:stretch>
        </p:blipFill>
        <p:spPr>
          <a:xfrm>
            <a:off x="3164900" y="1967888"/>
            <a:ext cx="2526750" cy="1276075"/>
          </a:xfrm>
          <a:prstGeom prst="rect">
            <a:avLst/>
          </a:prstGeom>
          <a:noFill/>
          <a:ln>
            <a:noFill/>
          </a:ln>
        </p:spPr>
      </p:pic>
      <p:sp>
        <p:nvSpPr>
          <p:cNvPr id="276" name="Google Shape;276;p42"/>
          <p:cNvSpPr txBox="1"/>
          <p:nvPr/>
        </p:nvSpPr>
        <p:spPr>
          <a:xfrm>
            <a:off x="279525" y="3511900"/>
            <a:ext cx="22539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dk1"/>
                </a:solidFill>
                <a:latin typeface="Roboto"/>
                <a:ea typeface="Roboto"/>
                <a:cs typeface="Roboto"/>
                <a:sym typeface="Roboto"/>
              </a:rPr>
              <a:t>Psychological Variable</a:t>
            </a:r>
            <a:endParaRPr>
              <a:solidFill>
                <a:schemeClr val="dk1"/>
              </a:solidFill>
              <a:latin typeface="Roboto"/>
              <a:ea typeface="Roboto"/>
              <a:cs typeface="Roboto"/>
              <a:sym typeface="Roboto"/>
            </a:endParaRPr>
          </a:p>
        </p:txBody>
      </p:sp>
      <p:sp>
        <p:nvSpPr>
          <p:cNvPr id="277" name="Google Shape;277;p42"/>
          <p:cNvSpPr txBox="1"/>
          <p:nvPr/>
        </p:nvSpPr>
        <p:spPr>
          <a:xfrm>
            <a:off x="6459475" y="1348275"/>
            <a:ext cx="19812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dk1"/>
                </a:solidFill>
                <a:latin typeface="Roboto"/>
                <a:ea typeface="Roboto"/>
                <a:cs typeface="Roboto"/>
                <a:sym typeface="Roboto"/>
              </a:rPr>
              <a:t>Interaction Effect</a:t>
            </a:r>
            <a:endParaRPr>
              <a:solidFill>
                <a:schemeClr val="dk1"/>
              </a:solidFill>
              <a:latin typeface="Roboto"/>
              <a:ea typeface="Roboto"/>
              <a:cs typeface="Roboto"/>
              <a:sym typeface="Roboto"/>
            </a:endParaRPr>
          </a:p>
        </p:txBody>
      </p:sp>
      <p:sp>
        <p:nvSpPr>
          <p:cNvPr id="278" name="Google Shape;278;p42"/>
          <p:cNvSpPr txBox="1"/>
          <p:nvPr/>
        </p:nvSpPr>
        <p:spPr>
          <a:xfrm>
            <a:off x="279525" y="1414750"/>
            <a:ext cx="2253900" cy="4311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200"/>
              </a:spcBef>
              <a:spcAft>
                <a:spcPts val="1200"/>
              </a:spcAft>
              <a:buNone/>
            </a:pPr>
            <a:r>
              <a:rPr lang="en" sz="1600">
                <a:solidFill>
                  <a:schemeClr val="dk1"/>
                </a:solidFill>
              </a:rPr>
              <a:t>(Att-NoAtt)</a:t>
            </a:r>
            <a:endParaRPr>
              <a:solidFill>
                <a:schemeClr val="dk1"/>
              </a:solidFill>
              <a:latin typeface="Roboto"/>
              <a:ea typeface="Roboto"/>
              <a:cs typeface="Roboto"/>
              <a:sym typeface="Roboto"/>
            </a:endParaRPr>
          </a:p>
        </p:txBody>
      </p:sp>
      <p:sp>
        <p:nvSpPr>
          <p:cNvPr id="279" name="Google Shape;279;p42"/>
          <p:cNvSpPr txBox="1"/>
          <p:nvPr/>
        </p:nvSpPr>
        <p:spPr>
          <a:xfrm>
            <a:off x="3369500" y="1414750"/>
            <a:ext cx="2253900" cy="4311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200"/>
              </a:spcBef>
              <a:spcAft>
                <a:spcPts val="1200"/>
              </a:spcAft>
              <a:buNone/>
            </a:pPr>
            <a:r>
              <a:rPr lang="en" sz="1600">
                <a:solidFill>
                  <a:schemeClr val="dk1"/>
                </a:solidFill>
              </a:rPr>
              <a:t>V1</a:t>
            </a:r>
            <a:endParaRPr>
              <a:solidFill>
                <a:schemeClr val="dk1"/>
              </a:solidFill>
              <a:latin typeface="Roboto"/>
              <a:ea typeface="Roboto"/>
              <a:cs typeface="Roboto"/>
              <a:sym typeface="Roboto"/>
            </a:endParaRPr>
          </a:p>
        </p:txBody>
      </p:sp>
      <p:sp>
        <p:nvSpPr>
          <p:cNvPr id="280" name="Google Shape;280;p42"/>
          <p:cNvSpPr txBox="1"/>
          <p:nvPr/>
        </p:nvSpPr>
        <p:spPr>
          <a:xfrm>
            <a:off x="5816775" y="2356200"/>
            <a:ext cx="244800" cy="431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1200"/>
              </a:spcAft>
              <a:buNone/>
            </a:pPr>
            <a:r>
              <a:rPr lang="en" sz="1600">
                <a:solidFill>
                  <a:schemeClr val="dk1"/>
                </a:solidFill>
              </a:rPr>
              <a:t>=</a:t>
            </a:r>
            <a:endParaRPr sz="1600">
              <a:solidFill>
                <a:schemeClr val="dk1"/>
              </a:solidFill>
            </a:endParaRPr>
          </a:p>
        </p:txBody>
      </p:sp>
      <p:sp>
        <p:nvSpPr>
          <p:cNvPr id="281" name="Google Shape;281;p42"/>
          <p:cNvSpPr txBox="1"/>
          <p:nvPr/>
        </p:nvSpPr>
        <p:spPr>
          <a:xfrm>
            <a:off x="3437675" y="3404200"/>
            <a:ext cx="19812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dk1"/>
                </a:solidFill>
                <a:latin typeface="Roboto"/>
                <a:ea typeface="Roboto"/>
                <a:cs typeface="Roboto"/>
                <a:sym typeface="Roboto"/>
              </a:rPr>
              <a:t>Deconvolved </a:t>
            </a:r>
            <a:endParaRPr>
              <a:solidFill>
                <a:schemeClr val="dk1"/>
              </a:solidFill>
              <a:latin typeface="Roboto"/>
              <a:ea typeface="Roboto"/>
              <a:cs typeface="Roboto"/>
              <a:sym typeface="Roboto"/>
            </a:endParaRPr>
          </a:p>
          <a:p>
            <a:pPr indent="0" lvl="0" marL="0" rtl="0" algn="ctr">
              <a:spcBef>
                <a:spcPts val="0"/>
              </a:spcBef>
              <a:spcAft>
                <a:spcPts val="0"/>
              </a:spcAft>
              <a:buNone/>
            </a:pPr>
            <a:r>
              <a:rPr lang="en">
                <a:solidFill>
                  <a:schemeClr val="dk1"/>
                </a:solidFill>
                <a:latin typeface="Roboto"/>
                <a:ea typeface="Roboto"/>
                <a:cs typeface="Roboto"/>
                <a:sym typeface="Roboto"/>
              </a:rPr>
              <a:t>Neuronal Activity</a:t>
            </a:r>
            <a:endParaRPr>
              <a:solidFill>
                <a:schemeClr val="dk1"/>
              </a:solidFill>
              <a:latin typeface="Roboto"/>
              <a:ea typeface="Roboto"/>
              <a:cs typeface="Roboto"/>
              <a:sym typeface="Roboto"/>
            </a:endParaRPr>
          </a:p>
        </p:txBody>
      </p:sp>
      <p:pic>
        <p:nvPicPr>
          <p:cNvPr id="282" name="Google Shape;282;p42"/>
          <p:cNvPicPr preferRelativeResize="0"/>
          <p:nvPr/>
        </p:nvPicPr>
        <p:blipFill>
          <a:blip r:embed="rId5">
            <a:alphaModFix/>
          </a:blip>
          <a:stretch>
            <a:fillRect/>
          </a:stretch>
        </p:blipFill>
        <p:spPr>
          <a:xfrm>
            <a:off x="6334950" y="1952625"/>
            <a:ext cx="2367426" cy="1276051"/>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43"/>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sz="2000">
                <a:latin typeface="Arial"/>
                <a:ea typeface="Arial"/>
                <a:cs typeface="Arial"/>
                <a:sym typeface="Arial"/>
              </a:rPr>
              <a:t>Forming the </a:t>
            </a:r>
            <a:r>
              <a:rPr b="1" lang="en" sz="2000">
                <a:latin typeface="Arial"/>
                <a:ea typeface="Arial"/>
                <a:cs typeface="Arial"/>
                <a:sym typeface="Arial"/>
              </a:rPr>
              <a:t>interaction term - </a:t>
            </a:r>
            <a:r>
              <a:rPr lang="en" sz="2000">
                <a:latin typeface="Arial"/>
                <a:ea typeface="Arial"/>
                <a:cs typeface="Arial"/>
                <a:sym typeface="Arial"/>
              </a:rPr>
              <a:t>Convolve</a:t>
            </a:r>
            <a:r>
              <a:rPr b="1" lang="en" sz="2000">
                <a:latin typeface="Arial"/>
                <a:ea typeface="Arial"/>
                <a:cs typeface="Arial"/>
                <a:sym typeface="Arial"/>
              </a:rPr>
              <a:t> </a:t>
            </a:r>
            <a:endParaRPr/>
          </a:p>
        </p:txBody>
      </p:sp>
      <p:sp>
        <p:nvSpPr>
          <p:cNvPr id="288" name="Google Shape;288;p43"/>
          <p:cNvSpPr txBox="1"/>
          <p:nvPr/>
        </p:nvSpPr>
        <p:spPr>
          <a:xfrm>
            <a:off x="2794975" y="2394025"/>
            <a:ext cx="244800" cy="431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1200"/>
              </a:spcAft>
              <a:buNone/>
            </a:pPr>
            <a:r>
              <a:rPr lang="en" sz="1600">
                <a:solidFill>
                  <a:schemeClr val="dk1"/>
                </a:solidFill>
              </a:rPr>
              <a:t>*</a:t>
            </a:r>
            <a:endParaRPr sz="1600">
              <a:solidFill>
                <a:schemeClr val="dk1"/>
              </a:solidFill>
            </a:endParaRPr>
          </a:p>
        </p:txBody>
      </p:sp>
      <p:pic>
        <p:nvPicPr>
          <p:cNvPr id="289" name="Google Shape;289;p43"/>
          <p:cNvPicPr preferRelativeResize="0"/>
          <p:nvPr/>
        </p:nvPicPr>
        <p:blipFill>
          <a:blip r:embed="rId3">
            <a:alphaModFix/>
          </a:blip>
          <a:stretch>
            <a:fillRect/>
          </a:stretch>
        </p:blipFill>
        <p:spPr>
          <a:xfrm>
            <a:off x="143100" y="1952625"/>
            <a:ext cx="2526750" cy="1313900"/>
          </a:xfrm>
          <a:prstGeom prst="rect">
            <a:avLst/>
          </a:prstGeom>
          <a:noFill/>
          <a:ln>
            <a:noFill/>
          </a:ln>
        </p:spPr>
      </p:pic>
      <p:pic>
        <p:nvPicPr>
          <p:cNvPr id="290" name="Google Shape;290;p43"/>
          <p:cNvPicPr preferRelativeResize="0"/>
          <p:nvPr/>
        </p:nvPicPr>
        <p:blipFill>
          <a:blip r:embed="rId4">
            <a:alphaModFix/>
          </a:blip>
          <a:stretch>
            <a:fillRect/>
          </a:stretch>
        </p:blipFill>
        <p:spPr>
          <a:xfrm>
            <a:off x="3164900" y="1967888"/>
            <a:ext cx="2526750" cy="1276075"/>
          </a:xfrm>
          <a:prstGeom prst="rect">
            <a:avLst/>
          </a:prstGeom>
          <a:noFill/>
          <a:ln>
            <a:noFill/>
          </a:ln>
        </p:spPr>
      </p:pic>
      <p:sp>
        <p:nvSpPr>
          <p:cNvPr id="291" name="Google Shape;291;p43"/>
          <p:cNvSpPr txBox="1"/>
          <p:nvPr/>
        </p:nvSpPr>
        <p:spPr>
          <a:xfrm>
            <a:off x="3437675" y="3404200"/>
            <a:ext cx="19812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dk1"/>
                </a:solidFill>
                <a:latin typeface="Roboto"/>
                <a:ea typeface="Roboto"/>
                <a:cs typeface="Roboto"/>
                <a:sym typeface="Roboto"/>
              </a:rPr>
              <a:t>Neuronal Activity</a:t>
            </a:r>
            <a:endParaRPr>
              <a:solidFill>
                <a:schemeClr val="dk1"/>
              </a:solidFill>
              <a:latin typeface="Roboto"/>
              <a:ea typeface="Roboto"/>
              <a:cs typeface="Roboto"/>
              <a:sym typeface="Roboto"/>
            </a:endParaRPr>
          </a:p>
        </p:txBody>
      </p:sp>
      <p:sp>
        <p:nvSpPr>
          <p:cNvPr id="292" name="Google Shape;292;p43"/>
          <p:cNvSpPr txBox="1"/>
          <p:nvPr/>
        </p:nvSpPr>
        <p:spPr>
          <a:xfrm>
            <a:off x="279525" y="3404200"/>
            <a:ext cx="22539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dk1"/>
                </a:solidFill>
                <a:latin typeface="Roboto"/>
                <a:ea typeface="Roboto"/>
                <a:cs typeface="Roboto"/>
                <a:sym typeface="Roboto"/>
              </a:rPr>
              <a:t>Psychological Variable</a:t>
            </a:r>
            <a:endParaRPr>
              <a:solidFill>
                <a:schemeClr val="dk1"/>
              </a:solidFill>
              <a:latin typeface="Roboto"/>
              <a:ea typeface="Roboto"/>
              <a:cs typeface="Roboto"/>
              <a:sym typeface="Roboto"/>
            </a:endParaRPr>
          </a:p>
        </p:txBody>
      </p:sp>
      <p:pic>
        <p:nvPicPr>
          <p:cNvPr id="293" name="Google Shape;293;p43"/>
          <p:cNvPicPr preferRelativeResize="0"/>
          <p:nvPr/>
        </p:nvPicPr>
        <p:blipFill>
          <a:blip r:embed="rId5">
            <a:alphaModFix/>
          </a:blip>
          <a:stretch>
            <a:fillRect/>
          </a:stretch>
        </p:blipFill>
        <p:spPr>
          <a:xfrm>
            <a:off x="6186700" y="1952625"/>
            <a:ext cx="2526750" cy="1313900"/>
          </a:xfrm>
          <a:prstGeom prst="rect">
            <a:avLst/>
          </a:prstGeom>
          <a:noFill/>
          <a:ln>
            <a:noFill/>
          </a:ln>
        </p:spPr>
      </p:pic>
      <p:sp>
        <p:nvSpPr>
          <p:cNvPr id="294" name="Google Shape;294;p43"/>
          <p:cNvSpPr txBox="1"/>
          <p:nvPr/>
        </p:nvSpPr>
        <p:spPr>
          <a:xfrm>
            <a:off x="6459475" y="1348275"/>
            <a:ext cx="19812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dk1"/>
                </a:solidFill>
                <a:latin typeface="Roboto"/>
                <a:ea typeface="Roboto"/>
                <a:cs typeface="Roboto"/>
                <a:sym typeface="Roboto"/>
              </a:rPr>
              <a:t>Interaction</a:t>
            </a:r>
            <a:endParaRPr>
              <a:solidFill>
                <a:schemeClr val="dk1"/>
              </a:solidFill>
              <a:latin typeface="Roboto"/>
              <a:ea typeface="Roboto"/>
              <a:cs typeface="Roboto"/>
              <a:sym typeface="Roboto"/>
            </a:endParaRPr>
          </a:p>
        </p:txBody>
      </p:sp>
      <p:sp>
        <p:nvSpPr>
          <p:cNvPr id="295" name="Google Shape;295;p43"/>
          <p:cNvSpPr txBox="1"/>
          <p:nvPr/>
        </p:nvSpPr>
        <p:spPr>
          <a:xfrm>
            <a:off x="279525" y="1414750"/>
            <a:ext cx="2253900" cy="4311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200"/>
              </a:spcBef>
              <a:spcAft>
                <a:spcPts val="1200"/>
              </a:spcAft>
              <a:buNone/>
            </a:pPr>
            <a:r>
              <a:rPr lang="en" sz="1600">
                <a:solidFill>
                  <a:schemeClr val="dk1"/>
                </a:solidFill>
              </a:rPr>
              <a:t>(Att-NoAtt)</a:t>
            </a:r>
            <a:endParaRPr>
              <a:solidFill>
                <a:schemeClr val="dk1"/>
              </a:solidFill>
              <a:latin typeface="Roboto"/>
              <a:ea typeface="Roboto"/>
              <a:cs typeface="Roboto"/>
              <a:sym typeface="Roboto"/>
            </a:endParaRPr>
          </a:p>
        </p:txBody>
      </p:sp>
      <p:sp>
        <p:nvSpPr>
          <p:cNvPr id="296" name="Google Shape;296;p43"/>
          <p:cNvSpPr txBox="1"/>
          <p:nvPr/>
        </p:nvSpPr>
        <p:spPr>
          <a:xfrm>
            <a:off x="3369500" y="1414750"/>
            <a:ext cx="2253900" cy="4311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200"/>
              </a:spcBef>
              <a:spcAft>
                <a:spcPts val="1200"/>
              </a:spcAft>
              <a:buNone/>
            </a:pPr>
            <a:r>
              <a:rPr lang="en" sz="1600">
                <a:solidFill>
                  <a:schemeClr val="dk1"/>
                </a:solidFill>
              </a:rPr>
              <a:t>V1</a:t>
            </a:r>
            <a:endParaRPr>
              <a:solidFill>
                <a:schemeClr val="dk1"/>
              </a:solidFill>
              <a:latin typeface="Roboto"/>
              <a:ea typeface="Roboto"/>
              <a:cs typeface="Roboto"/>
              <a:sym typeface="Roboto"/>
            </a:endParaRPr>
          </a:p>
        </p:txBody>
      </p:sp>
      <p:sp>
        <p:nvSpPr>
          <p:cNvPr id="297" name="Google Shape;297;p43"/>
          <p:cNvSpPr txBox="1"/>
          <p:nvPr/>
        </p:nvSpPr>
        <p:spPr>
          <a:xfrm>
            <a:off x="5816775" y="2356200"/>
            <a:ext cx="244800" cy="431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1200"/>
              </a:spcAft>
              <a:buNone/>
            </a:pPr>
            <a:r>
              <a:rPr lang="en" sz="1600">
                <a:solidFill>
                  <a:schemeClr val="dk1"/>
                </a:solidFill>
              </a:rPr>
              <a:t>=</a:t>
            </a:r>
            <a:endParaRPr sz="1600">
              <a:solidFill>
                <a:schemeClr val="dk1"/>
              </a:solidFill>
            </a:endParaRPr>
          </a:p>
        </p:txBody>
      </p:sp>
      <p:pic>
        <p:nvPicPr>
          <p:cNvPr id="298" name="Google Shape;298;p43"/>
          <p:cNvPicPr preferRelativeResize="0"/>
          <p:nvPr/>
        </p:nvPicPr>
        <p:blipFill>
          <a:blip r:embed="rId6">
            <a:alphaModFix/>
          </a:blip>
          <a:stretch>
            <a:fillRect/>
          </a:stretch>
        </p:blipFill>
        <p:spPr>
          <a:xfrm>
            <a:off x="7367594" y="4075025"/>
            <a:ext cx="1701056" cy="966200"/>
          </a:xfrm>
          <a:prstGeom prst="rect">
            <a:avLst/>
          </a:prstGeom>
          <a:noFill/>
          <a:ln>
            <a:noFill/>
          </a:ln>
        </p:spPr>
      </p:pic>
      <p:sp>
        <p:nvSpPr>
          <p:cNvPr id="299" name="Google Shape;299;p43"/>
          <p:cNvSpPr txBox="1"/>
          <p:nvPr/>
        </p:nvSpPr>
        <p:spPr>
          <a:xfrm>
            <a:off x="7903200" y="4171450"/>
            <a:ext cx="1303200" cy="3849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200"/>
              </a:spcBef>
              <a:spcAft>
                <a:spcPts val="1200"/>
              </a:spcAft>
              <a:buNone/>
            </a:pPr>
            <a:r>
              <a:rPr lang="en" sz="1300"/>
              <a:t>HRF</a:t>
            </a:r>
            <a:endParaRPr sz="1100">
              <a:latin typeface="Roboto"/>
              <a:ea typeface="Roboto"/>
              <a:cs typeface="Roboto"/>
              <a:sym typeface="Roboto"/>
            </a:endParaRPr>
          </a:p>
        </p:txBody>
      </p:sp>
      <p:sp>
        <p:nvSpPr>
          <p:cNvPr id="300" name="Google Shape;300;p43"/>
          <p:cNvSpPr txBox="1"/>
          <p:nvPr/>
        </p:nvSpPr>
        <p:spPr>
          <a:xfrm>
            <a:off x="6323125" y="3409175"/>
            <a:ext cx="23160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200">
                <a:solidFill>
                  <a:schemeClr val="dk1"/>
                </a:solidFill>
              </a:rPr>
              <a:t>Convolved interaction term with the HRF</a:t>
            </a:r>
            <a:endParaRPr sz="900">
              <a:solidFill>
                <a:schemeClr val="dk1"/>
              </a:solidFill>
              <a:latin typeface="Roboto"/>
              <a:ea typeface="Roboto"/>
              <a:cs typeface="Roboto"/>
              <a:sym typeface="Roboto"/>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44"/>
          <p:cNvSpPr txBox="1"/>
          <p:nvPr/>
        </p:nvSpPr>
        <p:spPr>
          <a:xfrm>
            <a:off x="455750" y="2027650"/>
            <a:ext cx="5841000" cy="1431300"/>
          </a:xfrm>
          <a:prstGeom prst="rect">
            <a:avLst/>
          </a:prstGeom>
          <a:noFill/>
          <a:ln>
            <a:noFill/>
          </a:ln>
        </p:spPr>
        <p:txBody>
          <a:bodyPr anchorCtr="0" anchor="t" bIns="91425" lIns="91425" spcFirstLastPara="1" rIns="91425" wrap="square" tIns="91425">
            <a:spAutoFit/>
          </a:bodyPr>
          <a:lstStyle/>
          <a:p>
            <a:pPr indent="0" lvl="0" marL="0" rtl="0" algn="just">
              <a:lnSpc>
                <a:spcPct val="125454"/>
              </a:lnSpc>
              <a:spcBef>
                <a:spcPts val="0"/>
              </a:spcBef>
              <a:spcAft>
                <a:spcPts val="0"/>
              </a:spcAft>
              <a:buNone/>
            </a:pPr>
            <a:r>
              <a:rPr lang="en" sz="1700">
                <a:solidFill>
                  <a:schemeClr val="dk1"/>
                </a:solidFill>
              </a:rPr>
              <a:t>It contains the:</a:t>
            </a:r>
            <a:endParaRPr sz="1700">
              <a:solidFill>
                <a:schemeClr val="dk1"/>
              </a:solidFill>
            </a:endParaRPr>
          </a:p>
          <a:p>
            <a:pPr indent="0" lvl="0" marL="0" rtl="0" algn="just">
              <a:lnSpc>
                <a:spcPct val="125454"/>
              </a:lnSpc>
              <a:spcBef>
                <a:spcPts val="0"/>
              </a:spcBef>
              <a:spcAft>
                <a:spcPts val="0"/>
              </a:spcAft>
              <a:buNone/>
            </a:pPr>
            <a:r>
              <a:rPr lang="en" sz="1700">
                <a:solidFill>
                  <a:schemeClr val="dk1"/>
                </a:solidFill>
              </a:rPr>
              <a:t>●PPI.Y (original VOI eigenvariate) </a:t>
            </a:r>
            <a:r>
              <a:rPr lang="en" sz="1600">
                <a:solidFill>
                  <a:schemeClr val="accent6"/>
                </a:solidFill>
              </a:rPr>
              <a:t>V1 β1</a:t>
            </a:r>
            <a:endParaRPr sz="1700">
              <a:solidFill>
                <a:schemeClr val="dk1"/>
              </a:solidFill>
            </a:endParaRPr>
          </a:p>
          <a:p>
            <a:pPr indent="0" lvl="0" marL="0" rtl="0" algn="just">
              <a:lnSpc>
                <a:spcPct val="125454"/>
              </a:lnSpc>
              <a:spcBef>
                <a:spcPts val="0"/>
              </a:spcBef>
              <a:spcAft>
                <a:spcPts val="0"/>
              </a:spcAft>
              <a:buNone/>
            </a:pPr>
            <a:r>
              <a:rPr lang="en" sz="1700">
                <a:solidFill>
                  <a:schemeClr val="dk1"/>
                </a:solidFill>
              </a:rPr>
              <a:t>●PPI.P (Attention vs. no attention vector) </a:t>
            </a:r>
            <a:r>
              <a:rPr lang="en" sz="1600">
                <a:solidFill>
                  <a:schemeClr val="accent5"/>
                </a:solidFill>
              </a:rPr>
              <a:t>(Att-NoAtt) β2</a:t>
            </a:r>
            <a:endParaRPr sz="1700">
              <a:solidFill>
                <a:schemeClr val="dk1"/>
              </a:solidFill>
            </a:endParaRPr>
          </a:p>
          <a:p>
            <a:pPr indent="0" lvl="0" marL="0" rtl="0" algn="just">
              <a:lnSpc>
                <a:spcPct val="125454"/>
              </a:lnSpc>
              <a:spcBef>
                <a:spcPts val="0"/>
              </a:spcBef>
              <a:spcAft>
                <a:spcPts val="0"/>
              </a:spcAft>
              <a:buNone/>
            </a:pPr>
            <a:r>
              <a:rPr lang="en" sz="1700">
                <a:solidFill>
                  <a:schemeClr val="dk1"/>
                </a:solidFill>
              </a:rPr>
              <a:t>●variable PPI.ppi (interaction term) </a:t>
            </a:r>
            <a:r>
              <a:rPr lang="en" sz="1600">
                <a:solidFill>
                  <a:srgbClr val="00FFFF"/>
                </a:solidFill>
              </a:rPr>
              <a:t>(Att-NoAtt) * V1 β3</a:t>
            </a:r>
            <a:endParaRPr sz="1700">
              <a:solidFill>
                <a:schemeClr val="dk1"/>
              </a:solidFill>
            </a:endParaRPr>
          </a:p>
        </p:txBody>
      </p:sp>
      <p:sp>
        <p:nvSpPr>
          <p:cNvPr id="306" name="Google Shape;306;p44"/>
          <p:cNvSpPr txBox="1"/>
          <p:nvPr/>
        </p:nvSpPr>
        <p:spPr>
          <a:xfrm>
            <a:off x="455750" y="1381363"/>
            <a:ext cx="47436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500">
                <a:solidFill>
                  <a:schemeClr val="dk1"/>
                </a:solidFill>
              </a:rPr>
              <a:t>p</a:t>
            </a:r>
            <a:r>
              <a:rPr lang="en" sz="2500">
                <a:solidFill>
                  <a:schemeClr val="dk1"/>
                </a:solidFill>
              </a:rPr>
              <a:t>pi‘name’.mat is created</a:t>
            </a:r>
            <a:endParaRPr>
              <a:solidFill>
                <a:schemeClr val="dk1"/>
              </a:solidFill>
            </a:endParaRPr>
          </a:p>
        </p:txBody>
      </p:sp>
      <p:pic>
        <p:nvPicPr>
          <p:cNvPr id="307" name="Google Shape;307;p44"/>
          <p:cNvPicPr preferRelativeResize="0"/>
          <p:nvPr/>
        </p:nvPicPr>
        <p:blipFill rotWithShape="1">
          <a:blip r:embed="rId3">
            <a:alphaModFix/>
          </a:blip>
          <a:srcRect b="0" l="0" r="15853" t="0"/>
          <a:stretch/>
        </p:blipFill>
        <p:spPr>
          <a:xfrm>
            <a:off x="6817600" y="1381375"/>
            <a:ext cx="2139325" cy="2517775"/>
          </a:xfrm>
          <a:prstGeom prst="rect">
            <a:avLst/>
          </a:prstGeom>
          <a:noFill/>
          <a:ln>
            <a:noFill/>
          </a:ln>
        </p:spPr>
      </p:pic>
      <p:sp>
        <p:nvSpPr>
          <p:cNvPr id="308" name="Google Shape;308;p44"/>
          <p:cNvSpPr txBox="1"/>
          <p:nvPr/>
        </p:nvSpPr>
        <p:spPr>
          <a:xfrm>
            <a:off x="455750" y="428450"/>
            <a:ext cx="7738500" cy="815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500">
                <a:solidFill>
                  <a:srgbClr val="FFFFFF"/>
                </a:solidFill>
                <a:latin typeface="Merriweather"/>
                <a:ea typeface="Merriweather"/>
                <a:cs typeface="Merriweather"/>
                <a:sym typeface="Merriweather"/>
              </a:rPr>
              <a:t>Create PPI-GLM</a:t>
            </a:r>
            <a:endParaRPr sz="2500">
              <a:solidFill>
                <a:srgbClr val="FFFFFF"/>
              </a:solidFill>
              <a:latin typeface="Merriweather"/>
              <a:ea typeface="Merriweather"/>
              <a:cs typeface="Merriweather"/>
              <a:sym typeface="Merriweather"/>
            </a:endParaRPr>
          </a:p>
          <a:p>
            <a:pPr indent="0" lvl="0" marL="0" rtl="0" algn="l">
              <a:spcBef>
                <a:spcPts val="0"/>
              </a:spcBef>
              <a:spcAft>
                <a:spcPts val="0"/>
              </a:spcAft>
              <a:buNone/>
            </a:pPr>
            <a:r>
              <a:rPr lang="en" sz="1600">
                <a:solidFill>
                  <a:schemeClr val="dk1"/>
                </a:solidFill>
              </a:rPr>
              <a:t> y =  </a:t>
            </a:r>
            <a:r>
              <a:rPr lang="en" sz="1600">
                <a:solidFill>
                  <a:schemeClr val="accent6"/>
                </a:solidFill>
              </a:rPr>
              <a:t>V1 β1 </a:t>
            </a:r>
            <a:r>
              <a:rPr lang="en" sz="1600">
                <a:solidFill>
                  <a:schemeClr val="dk1"/>
                </a:solidFill>
              </a:rPr>
              <a:t>  +  </a:t>
            </a:r>
            <a:r>
              <a:rPr lang="en" sz="1600">
                <a:solidFill>
                  <a:schemeClr val="accent5"/>
                </a:solidFill>
              </a:rPr>
              <a:t>(Att-NoAtt) β2  </a:t>
            </a:r>
            <a:r>
              <a:rPr lang="en" sz="1600">
                <a:solidFill>
                  <a:schemeClr val="dk1"/>
                </a:solidFill>
              </a:rPr>
              <a:t>+  </a:t>
            </a:r>
            <a:r>
              <a:rPr lang="en" sz="1600">
                <a:solidFill>
                  <a:srgbClr val="00FFFF"/>
                </a:solidFill>
              </a:rPr>
              <a:t>(Att-NoAtt) * V1 β3</a:t>
            </a:r>
            <a:r>
              <a:rPr lang="en" sz="1600">
                <a:solidFill>
                  <a:schemeClr val="dk1"/>
                </a:solidFill>
              </a:rPr>
              <a:t>  +  Gβ4  +  ε</a:t>
            </a:r>
            <a:endParaRPr/>
          </a:p>
        </p:txBody>
      </p:sp>
      <p:sp>
        <p:nvSpPr>
          <p:cNvPr id="309" name="Google Shape;309;p44"/>
          <p:cNvSpPr txBox="1"/>
          <p:nvPr/>
        </p:nvSpPr>
        <p:spPr>
          <a:xfrm>
            <a:off x="1962525" y="3623400"/>
            <a:ext cx="4511100" cy="1249800"/>
          </a:xfrm>
          <a:prstGeom prst="rect">
            <a:avLst/>
          </a:prstGeom>
          <a:noFill/>
          <a:ln>
            <a:noFill/>
          </a:ln>
        </p:spPr>
        <p:txBody>
          <a:bodyPr anchorCtr="0" anchor="t" bIns="91425" lIns="91425" spcFirstLastPara="1" rIns="91425" wrap="square" tIns="91425">
            <a:spAutoFit/>
          </a:bodyPr>
          <a:lstStyle/>
          <a:p>
            <a:pPr indent="0" lvl="0" marL="0" rtl="0" algn="l">
              <a:lnSpc>
                <a:spcPct val="125454"/>
              </a:lnSpc>
              <a:spcBef>
                <a:spcPts val="0"/>
              </a:spcBef>
              <a:spcAft>
                <a:spcPts val="0"/>
              </a:spcAft>
              <a:buNone/>
            </a:pPr>
            <a:r>
              <a:rPr b="1" lang="en" sz="1600">
                <a:solidFill>
                  <a:schemeClr val="dk1"/>
                </a:solidFill>
              </a:rPr>
              <a:t>Determine S</a:t>
            </a:r>
            <a:r>
              <a:rPr b="1" lang="en" sz="1600">
                <a:solidFill>
                  <a:schemeClr val="dk1"/>
                </a:solidFill>
              </a:rPr>
              <a:t>ignificant?</a:t>
            </a:r>
            <a:endParaRPr b="1" sz="1600">
              <a:solidFill>
                <a:schemeClr val="dk1"/>
              </a:solidFill>
            </a:endParaRPr>
          </a:p>
          <a:p>
            <a:pPr indent="0" lvl="0" marL="0" rtl="0" algn="l">
              <a:lnSpc>
                <a:spcPct val="125454"/>
              </a:lnSpc>
              <a:spcBef>
                <a:spcPts val="0"/>
              </a:spcBef>
              <a:spcAft>
                <a:spcPts val="0"/>
              </a:spcAft>
              <a:buNone/>
            </a:pPr>
            <a:r>
              <a:rPr lang="en">
                <a:solidFill>
                  <a:schemeClr val="dk1"/>
                </a:solidFill>
              </a:rPr>
              <a:t>Based on a change in the regression</a:t>
            </a:r>
            <a:endParaRPr>
              <a:solidFill>
                <a:schemeClr val="dk1"/>
              </a:solidFill>
            </a:endParaRPr>
          </a:p>
          <a:p>
            <a:pPr indent="0" lvl="0" marL="0" rtl="0" algn="l">
              <a:lnSpc>
                <a:spcPct val="125454"/>
              </a:lnSpc>
              <a:spcBef>
                <a:spcPts val="0"/>
              </a:spcBef>
              <a:spcAft>
                <a:spcPts val="0"/>
              </a:spcAft>
              <a:buNone/>
            </a:pPr>
            <a:r>
              <a:rPr lang="en">
                <a:solidFill>
                  <a:schemeClr val="dk1"/>
                </a:solidFill>
              </a:rPr>
              <a:t>slopes between source region and another region during Attention as compared to No-Attention</a:t>
            </a:r>
            <a:endParaRPr>
              <a:solidFill>
                <a:schemeClr val="dk1"/>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45"/>
          <p:cNvSpPr txBox="1"/>
          <p:nvPr/>
        </p:nvSpPr>
        <p:spPr>
          <a:xfrm>
            <a:off x="206700" y="437750"/>
            <a:ext cx="43653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800">
                <a:solidFill>
                  <a:srgbClr val="FFFFFF"/>
                </a:solidFill>
                <a:latin typeface="Merriweather"/>
                <a:ea typeface="Merriweather"/>
                <a:cs typeface="Merriweather"/>
                <a:sym typeface="Merriweather"/>
              </a:rPr>
              <a:t>PPI: Analysis on SPM</a:t>
            </a:r>
            <a:endParaRPr/>
          </a:p>
        </p:txBody>
      </p:sp>
      <p:pic>
        <p:nvPicPr>
          <p:cNvPr id="315" name="Google Shape;315;p45"/>
          <p:cNvPicPr preferRelativeResize="0"/>
          <p:nvPr/>
        </p:nvPicPr>
        <p:blipFill>
          <a:blip r:embed="rId3">
            <a:alphaModFix/>
          </a:blip>
          <a:stretch>
            <a:fillRect/>
          </a:stretch>
        </p:blipFill>
        <p:spPr>
          <a:xfrm>
            <a:off x="152400" y="1205750"/>
            <a:ext cx="8839201" cy="3695833"/>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46"/>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Thank you for your attention! </a:t>
            </a:r>
            <a:endParaRPr/>
          </a:p>
        </p:txBody>
      </p:sp>
      <p:sp>
        <p:nvSpPr>
          <p:cNvPr id="321" name="Google Shape;321;p46"/>
          <p:cNvSpPr txBox="1"/>
          <p:nvPr>
            <p:ph idx="1" type="body"/>
          </p:nvPr>
        </p:nvSpPr>
        <p:spPr>
          <a:xfrm>
            <a:off x="387900" y="1489824"/>
            <a:ext cx="8368200" cy="30789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Any questions?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6"/>
          <p:cNvSpPr txBox="1"/>
          <p:nvPr>
            <p:ph type="title"/>
          </p:nvPr>
        </p:nvSpPr>
        <p:spPr>
          <a:xfrm>
            <a:off x="480750" y="1764950"/>
            <a:ext cx="8222100" cy="9075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t>Functional Connectivity</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7"/>
          <p:cNvSpPr txBox="1"/>
          <p:nvPr>
            <p:ph type="title"/>
          </p:nvPr>
        </p:nvSpPr>
        <p:spPr>
          <a:xfrm>
            <a:off x="460950" y="0"/>
            <a:ext cx="8222100" cy="9075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SzPts val="990"/>
              <a:buNone/>
            </a:pPr>
            <a:r>
              <a:rPr lang="en" sz="2820"/>
              <a:t>Task-evoked fMRI paradigms</a:t>
            </a:r>
            <a:endParaRPr sz="2820"/>
          </a:p>
        </p:txBody>
      </p:sp>
      <p:pic>
        <p:nvPicPr>
          <p:cNvPr id="91" name="Google Shape;91;p17"/>
          <p:cNvPicPr preferRelativeResize="0"/>
          <p:nvPr/>
        </p:nvPicPr>
        <p:blipFill>
          <a:blip r:embed="rId3">
            <a:alphaModFix/>
          </a:blip>
          <a:stretch>
            <a:fillRect/>
          </a:stretch>
        </p:blipFill>
        <p:spPr>
          <a:xfrm>
            <a:off x="69400" y="2221925"/>
            <a:ext cx="4968005" cy="2301200"/>
          </a:xfrm>
          <a:prstGeom prst="rect">
            <a:avLst/>
          </a:prstGeom>
          <a:noFill/>
          <a:ln>
            <a:noFill/>
          </a:ln>
        </p:spPr>
      </p:pic>
      <p:pic>
        <p:nvPicPr>
          <p:cNvPr id="92" name="Google Shape;92;p17"/>
          <p:cNvPicPr preferRelativeResize="0"/>
          <p:nvPr/>
        </p:nvPicPr>
        <p:blipFill>
          <a:blip r:embed="rId4">
            <a:alphaModFix/>
          </a:blip>
          <a:stretch>
            <a:fillRect/>
          </a:stretch>
        </p:blipFill>
        <p:spPr>
          <a:xfrm>
            <a:off x="1002200" y="2295525"/>
            <a:ext cx="685800" cy="276225"/>
          </a:xfrm>
          <a:prstGeom prst="rect">
            <a:avLst/>
          </a:prstGeom>
          <a:noFill/>
          <a:ln>
            <a:noFill/>
          </a:ln>
        </p:spPr>
      </p:pic>
      <p:pic>
        <p:nvPicPr>
          <p:cNvPr id="93" name="Google Shape;93;p17"/>
          <p:cNvPicPr preferRelativeResize="0"/>
          <p:nvPr/>
        </p:nvPicPr>
        <p:blipFill>
          <a:blip r:embed="rId5">
            <a:alphaModFix/>
          </a:blip>
          <a:stretch>
            <a:fillRect/>
          </a:stretch>
        </p:blipFill>
        <p:spPr>
          <a:xfrm>
            <a:off x="1514050" y="2000250"/>
            <a:ext cx="695325" cy="295275"/>
          </a:xfrm>
          <a:prstGeom prst="rect">
            <a:avLst/>
          </a:prstGeom>
          <a:noFill/>
          <a:ln>
            <a:noFill/>
          </a:ln>
        </p:spPr>
      </p:pic>
      <p:pic>
        <p:nvPicPr>
          <p:cNvPr id="94" name="Google Shape;94;p17"/>
          <p:cNvPicPr preferRelativeResize="0"/>
          <p:nvPr/>
        </p:nvPicPr>
        <p:blipFill>
          <a:blip r:embed="rId6">
            <a:alphaModFix/>
          </a:blip>
          <a:stretch>
            <a:fillRect/>
          </a:stretch>
        </p:blipFill>
        <p:spPr>
          <a:xfrm>
            <a:off x="5037400" y="1421150"/>
            <a:ext cx="3835334" cy="2301200"/>
          </a:xfrm>
          <a:prstGeom prst="rect">
            <a:avLst/>
          </a:prstGeom>
          <a:noFill/>
          <a:ln>
            <a:noFill/>
          </a:ln>
        </p:spPr>
      </p:pic>
      <p:sp>
        <p:nvSpPr>
          <p:cNvPr id="95" name="Google Shape;95;p17"/>
          <p:cNvSpPr txBox="1"/>
          <p:nvPr/>
        </p:nvSpPr>
        <p:spPr>
          <a:xfrm>
            <a:off x="6889200" y="4681800"/>
            <a:ext cx="2254800" cy="461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800"/>
              <a:t>Fox &amp; Raichle, 2007</a:t>
            </a:r>
            <a:endParaRPr sz="18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8"/>
          <p:cNvSpPr txBox="1"/>
          <p:nvPr>
            <p:ph type="title"/>
          </p:nvPr>
        </p:nvSpPr>
        <p:spPr>
          <a:xfrm>
            <a:off x="529150" y="-169350"/>
            <a:ext cx="8222100" cy="9075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sz="2800"/>
              <a:t>Resting-state fMRI</a:t>
            </a:r>
            <a:endParaRPr sz="2800"/>
          </a:p>
        </p:txBody>
      </p:sp>
      <p:pic>
        <p:nvPicPr>
          <p:cNvPr id="101" name="Google Shape;101;p18"/>
          <p:cNvPicPr preferRelativeResize="0"/>
          <p:nvPr/>
        </p:nvPicPr>
        <p:blipFill>
          <a:blip r:embed="rId3">
            <a:alphaModFix/>
          </a:blip>
          <a:stretch>
            <a:fillRect/>
          </a:stretch>
        </p:blipFill>
        <p:spPr>
          <a:xfrm>
            <a:off x="2673300" y="952625"/>
            <a:ext cx="4685100" cy="3312475"/>
          </a:xfrm>
          <a:prstGeom prst="rect">
            <a:avLst/>
          </a:prstGeom>
          <a:noFill/>
          <a:ln>
            <a:noFill/>
          </a:ln>
        </p:spPr>
      </p:pic>
      <p:sp>
        <p:nvSpPr>
          <p:cNvPr id="102" name="Google Shape;102;p18"/>
          <p:cNvSpPr txBox="1"/>
          <p:nvPr/>
        </p:nvSpPr>
        <p:spPr>
          <a:xfrm>
            <a:off x="0" y="952625"/>
            <a:ext cx="2673300" cy="212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rPr>
              <a:t>S</a:t>
            </a:r>
            <a:r>
              <a:rPr lang="en" sz="1800">
                <a:solidFill>
                  <a:schemeClr val="dk1"/>
                </a:solidFill>
              </a:rPr>
              <a:t>ubject is at rest: </a:t>
            </a:r>
            <a:endParaRPr sz="1800">
              <a:solidFill>
                <a:schemeClr val="dk1"/>
              </a:solidFill>
            </a:endParaRPr>
          </a:p>
          <a:p>
            <a:pPr indent="-342900" lvl="0" marL="457200" rtl="0" algn="l">
              <a:spcBef>
                <a:spcPts val="0"/>
              </a:spcBef>
              <a:spcAft>
                <a:spcPts val="0"/>
              </a:spcAft>
              <a:buClr>
                <a:schemeClr val="dk1"/>
              </a:buClr>
              <a:buSzPts val="1800"/>
              <a:buChar char="-"/>
            </a:pPr>
            <a:r>
              <a:rPr lang="en" sz="1800">
                <a:solidFill>
                  <a:schemeClr val="dk1"/>
                </a:solidFill>
              </a:rPr>
              <a:t>fixation on a crosshair or eyes closed</a:t>
            </a:r>
            <a:endParaRPr sz="1800">
              <a:solidFill>
                <a:schemeClr val="dk1"/>
              </a:solidFill>
            </a:endParaRPr>
          </a:p>
          <a:p>
            <a:pPr indent="-342900" lvl="0" marL="457200" rtl="0" algn="l">
              <a:spcBef>
                <a:spcPts val="0"/>
              </a:spcBef>
              <a:spcAft>
                <a:spcPts val="0"/>
              </a:spcAft>
              <a:buClr>
                <a:schemeClr val="dk1"/>
              </a:buClr>
              <a:buSzPts val="1800"/>
              <a:buChar char="-"/>
            </a:pPr>
            <a:r>
              <a:rPr lang="en" sz="1800">
                <a:solidFill>
                  <a:schemeClr val="dk1"/>
                </a:solidFill>
              </a:rPr>
              <a:t>instructed to lie still and refrain from falling asleep</a:t>
            </a:r>
            <a:endParaRPr>
              <a:solidFill>
                <a:schemeClr val="dk1"/>
              </a:solidFill>
            </a:endParaRPr>
          </a:p>
        </p:txBody>
      </p:sp>
      <p:sp>
        <p:nvSpPr>
          <p:cNvPr id="103" name="Google Shape;103;p18"/>
          <p:cNvSpPr txBox="1"/>
          <p:nvPr/>
        </p:nvSpPr>
        <p:spPr>
          <a:xfrm>
            <a:off x="6863750" y="4681800"/>
            <a:ext cx="2280300" cy="461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800"/>
              <a:t>Fox &amp; Raichle, 2007</a:t>
            </a:r>
            <a:endParaRPr sz="18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19"/>
          <p:cNvSpPr txBox="1"/>
          <p:nvPr>
            <p:ph type="title"/>
          </p:nvPr>
        </p:nvSpPr>
        <p:spPr>
          <a:xfrm>
            <a:off x="460950" y="-297475"/>
            <a:ext cx="8222100" cy="9075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sz="2800"/>
              <a:t>Seed-based analysis</a:t>
            </a:r>
            <a:endParaRPr sz="2800"/>
          </a:p>
        </p:txBody>
      </p:sp>
      <p:sp>
        <p:nvSpPr>
          <p:cNvPr id="109" name="Google Shape;109;p19"/>
          <p:cNvSpPr txBox="1"/>
          <p:nvPr/>
        </p:nvSpPr>
        <p:spPr>
          <a:xfrm>
            <a:off x="6821850" y="4681800"/>
            <a:ext cx="2736000" cy="461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800"/>
              <a:t>Fox &amp; Raichle, 2007</a:t>
            </a:r>
            <a:endParaRPr sz="1800"/>
          </a:p>
        </p:txBody>
      </p:sp>
      <p:pic>
        <p:nvPicPr>
          <p:cNvPr id="110" name="Google Shape;110;p19"/>
          <p:cNvPicPr preferRelativeResize="0"/>
          <p:nvPr/>
        </p:nvPicPr>
        <p:blipFill>
          <a:blip r:embed="rId3">
            <a:alphaModFix/>
          </a:blip>
          <a:stretch>
            <a:fillRect/>
          </a:stretch>
        </p:blipFill>
        <p:spPr>
          <a:xfrm>
            <a:off x="1397000" y="610025"/>
            <a:ext cx="6677672" cy="39943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20"/>
          <p:cNvSpPr txBox="1"/>
          <p:nvPr>
            <p:ph type="title"/>
          </p:nvPr>
        </p:nvSpPr>
        <p:spPr>
          <a:xfrm>
            <a:off x="618950" y="-204350"/>
            <a:ext cx="8222100" cy="9075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sz="2800"/>
              <a:t>Independent component analysis (ICA)</a:t>
            </a:r>
            <a:endParaRPr sz="2800"/>
          </a:p>
        </p:txBody>
      </p:sp>
      <p:pic>
        <p:nvPicPr>
          <p:cNvPr id="116" name="Google Shape;116;p20"/>
          <p:cNvPicPr preferRelativeResize="0"/>
          <p:nvPr/>
        </p:nvPicPr>
        <p:blipFill>
          <a:blip r:embed="rId3">
            <a:alphaModFix/>
          </a:blip>
          <a:stretch>
            <a:fillRect/>
          </a:stretch>
        </p:blipFill>
        <p:spPr>
          <a:xfrm>
            <a:off x="682750" y="714747"/>
            <a:ext cx="3948475" cy="2659554"/>
          </a:xfrm>
          <a:prstGeom prst="rect">
            <a:avLst/>
          </a:prstGeom>
          <a:noFill/>
          <a:ln>
            <a:noFill/>
          </a:ln>
        </p:spPr>
      </p:pic>
      <p:pic>
        <p:nvPicPr>
          <p:cNvPr id="117" name="Google Shape;117;p20"/>
          <p:cNvPicPr preferRelativeResize="0"/>
          <p:nvPr/>
        </p:nvPicPr>
        <p:blipFill>
          <a:blip r:embed="rId4">
            <a:alphaModFix/>
          </a:blip>
          <a:stretch>
            <a:fillRect/>
          </a:stretch>
        </p:blipFill>
        <p:spPr>
          <a:xfrm>
            <a:off x="4631225" y="2387225"/>
            <a:ext cx="3948474" cy="2336950"/>
          </a:xfrm>
          <a:prstGeom prst="rect">
            <a:avLst/>
          </a:prstGeom>
          <a:noFill/>
          <a:ln>
            <a:noFill/>
          </a:ln>
        </p:spPr>
      </p:pic>
      <p:sp>
        <p:nvSpPr>
          <p:cNvPr id="118" name="Google Shape;118;p20"/>
          <p:cNvSpPr txBox="1"/>
          <p:nvPr/>
        </p:nvSpPr>
        <p:spPr>
          <a:xfrm>
            <a:off x="6834950" y="4724175"/>
            <a:ext cx="2907900" cy="461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800"/>
              <a:t>Fox &amp; Raichle, 2007</a:t>
            </a:r>
            <a:endParaRPr sz="18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pic>
        <p:nvPicPr>
          <p:cNvPr id="123" name="Google Shape;123;p21"/>
          <p:cNvPicPr preferRelativeResize="0"/>
          <p:nvPr/>
        </p:nvPicPr>
        <p:blipFill>
          <a:blip r:embed="rId3">
            <a:alphaModFix/>
          </a:blip>
          <a:stretch>
            <a:fillRect/>
          </a:stretch>
        </p:blipFill>
        <p:spPr>
          <a:xfrm>
            <a:off x="1284213" y="644200"/>
            <a:ext cx="6575575" cy="4171175"/>
          </a:xfrm>
          <a:prstGeom prst="rect">
            <a:avLst/>
          </a:prstGeom>
          <a:noFill/>
          <a:ln>
            <a:noFill/>
          </a:ln>
        </p:spPr>
      </p:pic>
      <p:sp>
        <p:nvSpPr>
          <p:cNvPr id="124" name="Google Shape;124;p21"/>
          <p:cNvSpPr txBox="1"/>
          <p:nvPr/>
        </p:nvSpPr>
        <p:spPr>
          <a:xfrm>
            <a:off x="1255350" y="69100"/>
            <a:ext cx="66333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dk1"/>
                </a:solidFill>
                <a:latin typeface="Roboto"/>
                <a:ea typeface="Roboto"/>
                <a:cs typeface="Roboto"/>
                <a:sym typeface="Roboto"/>
              </a:rPr>
              <a:t>Independent component analysis (ICA)</a:t>
            </a:r>
            <a:endParaRPr>
              <a:solidFill>
                <a:schemeClr val="dk1"/>
              </a:solidFill>
              <a:latin typeface="Roboto"/>
              <a:ea typeface="Roboto"/>
              <a:cs typeface="Roboto"/>
              <a:sym typeface="Roboto"/>
            </a:endParaRPr>
          </a:p>
        </p:txBody>
      </p:sp>
      <p:sp>
        <p:nvSpPr>
          <p:cNvPr id="125" name="Google Shape;125;p21"/>
          <p:cNvSpPr txBox="1"/>
          <p:nvPr/>
        </p:nvSpPr>
        <p:spPr>
          <a:xfrm>
            <a:off x="7451075" y="4774200"/>
            <a:ext cx="2245800" cy="369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200"/>
              <a:t>Fox &amp; Raichle, 2007</a:t>
            </a:r>
            <a:endParaRPr sz="1200"/>
          </a:p>
        </p:txBody>
      </p:sp>
    </p:spTree>
  </p:cSld>
  <p:clrMapOvr>
    <a:masterClrMapping/>
  </p:clrMapOvr>
</p:sld>
</file>

<file path=ppt/theme/theme1.xml><?xml version="1.0" encoding="utf-8"?>
<a:theme xmlns:a="http://schemas.openxmlformats.org/drawingml/2006/main" xmlns:r="http://schemas.openxmlformats.org/officeDocument/2006/relationships"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