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2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76" r:id="rId6"/>
    <p:sldId id="293" r:id="rId7"/>
    <p:sldId id="277" r:id="rId8"/>
    <p:sldId id="278" r:id="rId9"/>
    <p:sldId id="279" r:id="rId10"/>
    <p:sldId id="282" r:id="rId11"/>
    <p:sldId id="283" r:id="rId12"/>
    <p:sldId id="285" r:id="rId13"/>
    <p:sldId id="287" r:id="rId14"/>
    <p:sldId id="288" r:id="rId15"/>
    <p:sldId id="291" r:id="rId16"/>
    <p:sldId id="292" r:id="rId17"/>
    <p:sldId id="262" r:id="rId18"/>
    <p:sldId id="281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88099"/>
  </p:normalViewPr>
  <p:slideViewPr>
    <p:cSldViewPr snapToGrid="0" snapToObjects="1">
      <p:cViewPr varScale="1">
        <p:scale>
          <a:sx n="108" d="100"/>
          <a:sy n="108" d="100"/>
        </p:scale>
        <p:origin x="73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7AC6F4-6B2F-A840-B931-612AAEC23750}" type="datetimeFigureOut">
              <a:rPr lang="en-US" smtClean="0"/>
              <a:t>5/11/22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E8A46F-50EA-7B40-B287-16F5C9007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502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8A46F-50EA-7B40-B287-16F5C9007FC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4516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8A46F-50EA-7B40-B287-16F5C9007FC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268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8A46F-50EA-7B40-B287-16F5C9007FC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01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8A46F-50EA-7B40-B287-16F5C9007FC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4426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8A46F-50EA-7B40-B287-16F5C9007FC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7777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8A46F-50EA-7B40-B287-16F5C9007FC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1539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8A46F-50EA-7B40-B287-16F5C9007FC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770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8A46F-50EA-7B40-B287-16F5C9007FC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268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8A46F-50EA-7B40-B287-16F5C9007FC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982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8A46F-50EA-7B40-B287-16F5C9007FC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6346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8A46F-50EA-7B40-B287-16F5C9007FC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9831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8A46F-50EA-7B40-B287-16F5C9007FC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1132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8A46F-50EA-7B40-B287-16F5C9007FC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7034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8A46F-50EA-7B40-B287-16F5C9007FC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6934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8A46F-50EA-7B40-B287-16F5C9007FC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928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8A46F-50EA-7B40-B287-16F5C9007FC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0760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8A46F-50EA-7B40-B287-16F5C9007FC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865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E8947-F488-6746-B2D9-D70F0F79CF14}" type="datetimeFigureOut">
              <a:rPr lang="en-US" smtClean="0"/>
              <a:t>5/11/22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BED61-952E-AA47-A8C2-1D1E9312E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933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E8947-F488-6746-B2D9-D70F0F79CF14}" type="datetimeFigureOut">
              <a:rPr lang="en-US" smtClean="0"/>
              <a:t>5/11/22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BED61-952E-AA47-A8C2-1D1E9312E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589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E8947-F488-6746-B2D9-D70F0F79CF14}" type="datetimeFigureOut">
              <a:rPr lang="en-US" smtClean="0"/>
              <a:t>5/11/22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BED61-952E-AA47-A8C2-1D1E9312E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66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E8947-F488-6746-B2D9-D70F0F79CF14}" type="datetimeFigureOut">
              <a:rPr lang="en-US" smtClean="0"/>
              <a:t>5/11/22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BED61-952E-AA47-A8C2-1D1E9312E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18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E8947-F488-6746-B2D9-D70F0F79CF14}" type="datetimeFigureOut">
              <a:rPr lang="en-US" smtClean="0"/>
              <a:t>5/11/22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BED61-952E-AA47-A8C2-1D1E9312E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628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E8947-F488-6746-B2D9-D70F0F79CF14}" type="datetimeFigureOut">
              <a:rPr lang="en-US" smtClean="0"/>
              <a:t>5/11/22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BED61-952E-AA47-A8C2-1D1E9312E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611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E8947-F488-6746-B2D9-D70F0F79CF14}" type="datetimeFigureOut">
              <a:rPr lang="en-US" smtClean="0"/>
              <a:t>5/11/22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BED61-952E-AA47-A8C2-1D1E9312E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772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E8947-F488-6746-B2D9-D70F0F79CF14}" type="datetimeFigureOut">
              <a:rPr lang="en-US" smtClean="0"/>
              <a:t>5/11/22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BED61-952E-AA47-A8C2-1D1E9312E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219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E8947-F488-6746-B2D9-D70F0F79CF14}" type="datetimeFigureOut">
              <a:rPr lang="en-US" smtClean="0"/>
              <a:t>5/11/22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BED61-952E-AA47-A8C2-1D1E9312E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269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E8947-F488-6746-B2D9-D70F0F79CF14}" type="datetimeFigureOut">
              <a:rPr lang="en-US" smtClean="0"/>
              <a:t>5/11/22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BED61-952E-AA47-A8C2-1D1E9312E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744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E8947-F488-6746-B2D9-D70F0F79CF14}" type="datetimeFigureOut">
              <a:rPr lang="en-US" smtClean="0"/>
              <a:t>5/11/22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BED61-952E-AA47-A8C2-1D1E9312E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369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5E8947-F488-6746-B2D9-D70F0F79CF14}" type="datetimeFigureOut">
              <a:rPr lang="en-US" smtClean="0"/>
              <a:t>5/11/22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BED61-952E-AA47-A8C2-1D1E9312E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9232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s://www.neuroelectrics.com/" TargetMode="External"/><Relationship Id="rId7" Type="http://schemas.openxmlformats.org/officeDocument/2006/relationships/hyperlink" Target="https://github.com/borjablanco/BHDonostia_2020_fNIRS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ithub.com/KevinAquino/DCM-course" TargetMode="External"/><Relationship Id="rId5" Type="http://schemas.openxmlformats.org/officeDocument/2006/relationships/hyperlink" Target="https://openai.com/dall-e-2/" TargetMode="External"/><Relationship Id="rId4" Type="http://schemas.openxmlformats.org/officeDocument/2006/relationships/hyperlink" Target="https://lexfridman.com/podcas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E6C05-B73A-85DC-C957-EABC1C43B6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8538" y="1122363"/>
            <a:ext cx="9359462" cy="2387600"/>
          </a:xfrm>
        </p:spPr>
        <p:txBody>
          <a:bodyPr>
            <a:normAutofit/>
          </a:bodyPr>
          <a:lstStyle/>
          <a:p>
            <a:r>
              <a:rPr lang="en-US" sz="5000" dirty="0"/>
              <a:t>DCM for </a:t>
            </a:r>
            <a:r>
              <a:rPr lang="en-US" sz="5000" dirty="0" err="1"/>
              <a:t>fNIRS</a:t>
            </a:r>
            <a:r>
              <a:rPr lang="en-US" sz="5000" dirty="0"/>
              <a:t>: Theory and Practice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7E8282-8AD2-F343-BFD5-A842FD532D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896237"/>
          </a:xfrm>
        </p:spPr>
        <p:txBody>
          <a:bodyPr>
            <a:normAutofit fontScale="92500" lnSpcReduction="20000"/>
          </a:bodyPr>
          <a:lstStyle/>
          <a:p>
            <a:r>
              <a:rPr lang="en-US" sz="2600" dirty="0"/>
              <a:t>Methods for Dummies 2021/22</a:t>
            </a:r>
          </a:p>
          <a:p>
            <a:r>
              <a:rPr lang="en-US" sz="2600" dirty="0"/>
              <a:t>Peter Crowe</a:t>
            </a:r>
          </a:p>
          <a:p>
            <a:endParaRPr lang="en-US" dirty="0"/>
          </a:p>
          <a:p>
            <a:r>
              <a:rPr lang="en-US" sz="2000" dirty="0"/>
              <a:t>Thanks: </a:t>
            </a:r>
            <a:r>
              <a:rPr lang="en-AU" sz="2000" dirty="0"/>
              <a:t>Magda Dubois &amp; Jolanda Malamud</a:t>
            </a:r>
          </a:p>
          <a:p>
            <a:r>
              <a:rPr lang="en-US" sz="2000" dirty="0"/>
              <a:t>Slides adapted in part from </a:t>
            </a:r>
            <a:r>
              <a:rPr lang="en-US" sz="2000" dirty="0" err="1"/>
              <a:t>MfD</a:t>
            </a:r>
            <a:r>
              <a:rPr lang="en-US" sz="2000" dirty="0"/>
              <a:t> 2004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71AFC5-D62D-19CB-30BC-7B98525C45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4349"/>
            <a:ext cx="12192000" cy="1200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233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D944AF2-CDEB-B834-26E6-34F8243061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4349"/>
            <a:ext cx="12192000" cy="120024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CEE3A923-C255-DED2-B008-3683FA906977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11858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DCM for </a:t>
            </a:r>
            <a:r>
              <a:rPr lang="en-US" dirty="0" err="1"/>
              <a:t>fNIRS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57DA0E-F570-3FB2-93DD-3A0788E64EB2}"/>
              </a:ext>
            </a:extLst>
          </p:cNvPr>
          <p:cNvSpPr txBox="1"/>
          <p:nvPr/>
        </p:nvSpPr>
        <p:spPr>
          <a:xfrm>
            <a:off x="0" y="5931091"/>
            <a:ext cx="12192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2600" dirty="0"/>
              <a:t>The neurodynamic and hemodynamic models used for </a:t>
            </a:r>
          </a:p>
          <a:p>
            <a:pPr algn="r"/>
            <a:r>
              <a:rPr lang="en-AU" sz="2600" dirty="0"/>
              <a:t>DCM-fMRI analysis are extended for DCM-</a:t>
            </a:r>
            <a:r>
              <a:rPr lang="en-AU" sz="2600" dirty="0" err="1"/>
              <a:t>fNIRS</a:t>
            </a:r>
            <a:endParaRPr lang="en-AU" sz="2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294D4-636B-9DFD-4359-2770801504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7026" y="1485722"/>
            <a:ext cx="645550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1. hemodynamics model: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2. optics model: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						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3. optics model: 		</a:t>
            </a:r>
          </a:p>
          <a:p>
            <a:pPr marL="0" indent="0">
              <a:buNone/>
            </a:pPr>
            <a:r>
              <a:rPr lang="en-US" dirty="0"/>
              <a:t>    spatially extended hemodynamic sources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B6C8299-359A-5101-D0E4-049E0F1772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2534" y="1485722"/>
            <a:ext cx="2540000" cy="10541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B2BA148-DDD6-693B-0AD6-E718B93AAB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2734" y="3261341"/>
            <a:ext cx="6019800" cy="8001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AD74804-8454-4FDE-4BFA-B1A06355F5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0809" y="1367941"/>
            <a:ext cx="3997999" cy="521920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121D23F-D367-C18C-D20B-072B137FF352}"/>
              </a:ext>
            </a:extLst>
          </p:cNvPr>
          <p:cNvSpPr txBox="1"/>
          <p:nvPr/>
        </p:nvSpPr>
        <p:spPr>
          <a:xfrm>
            <a:off x="445024" y="6496142"/>
            <a:ext cx="19703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Tak</a:t>
            </a:r>
            <a:r>
              <a:rPr lang="en-US" sz="1200" dirty="0"/>
              <a:t> et al. 2015, </a:t>
            </a:r>
            <a:r>
              <a:rPr lang="en-US" sz="1200" i="1" dirty="0"/>
              <a:t>Neuroimage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4739275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D944AF2-CDEB-B834-26E6-34F8243061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4349"/>
            <a:ext cx="12192000" cy="120024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CEE3A923-C255-DED2-B008-3683FA906977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11858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Motor Imagery example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57DA0E-F570-3FB2-93DD-3A0788E64EB2}"/>
              </a:ext>
            </a:extLst>
          </p:cNvPr>
          <p:cNvSpPr txBox="1"/>
          <p:nvPr/>
        </p:nvSpPr>
        <p:spPr>
          <a:xfrm>
            <a:off x="0" y="5931091"/>
            <a:ext cx="12192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2600" dirty="0"/>
              <a:t>during motor imagery SMA and premotor cortex are active while M1 is not,</a:t>
            </a:r>
            <a:br>
              <a:rPr lang="en-AU" sz="2600" dirty="0"/>
            </a:br>
            <a:r>
              <a:rPr lang="en-AU" sz="2600" dirty="0"/>
              <a:t>the example explores effects of SMA-M1 coupling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294D4-636B-9DFD-4359-2770801504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9368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AU" sz="2400" dirty="0"/>
              <a:t>Experimental Setup:</a:t>
            </a:r>
          </a:p>
          <a:p>
            <a:pPr marL="457200" lvl="1" indent="0">
              <a:buNone/>
            </a:pPr>
            <a:r>
              <a:rPr lang="en-AU" sz="2000" dirty="0"/>
              <a:t>Session 1: squeeze and release a ball with right hand during task blocks</a:t>
            </a:r>
          </a:p>
          <a:p>
            <a:pPr marL="457200" lvl="1" indent="0">
              <a:buNone/>
            </a:pPr>
            <a:r>
              <a:rPr lang="en-AU" sz="2000" dirty="0"/>
              <a:t>Session 2: kinaesthetic imagery of the same movement, without moving</a:t>
            </a:r>
          </a:p>
          <a:p>
            <a:pPr marL="457200" lvl="1" indent="0">
              <a:buNone/>
            </a:pPr>
            <a:r>
              <a:rPr lang="en-AU" sz="2000" dirty="0"/>
              <a:t>In both: 5s blocks of tasks, 25s rest blocks</a:t>
            </a:r>
          </a:p>
          <a:p>
            <a:pPr marL="457200" lvl="1" indent="0">
              <a:buNone/>
            </a:pPr>
            <a:endParaRPr lang="en-AU" sz="2000" dirty="0"/>
          </a:p>
          <a:p>
            <a:pPr marL="0" indent="0">
              <a:buNone/>
            </a:pPr>
            <a:r>
              <a:rPr lang="en-AU" sz="2400" dirty="0"/>
              <a:t>Previous findings:</a:t>
            </a:r>
          </a:p>
          <a:p>
            <a:pPr lvl="1"/>
            <a:r>
              <a:rPr lang="en-AU" sz="2000" dirty="0"/>
              <a:t>activation in SMA and premotor cortex during ME &amp; MI</a:t>
            </a:r>
          </a:p>
          <a:p>
            <a:pPr lvl="1"/>
            <a:r>
              <a:rPr lang="en-AU" sz="2000" dirty="0"/>
              <a:t>reduced activation in M1 during motor imagery</a:t>
            </a:r>
          </a:p>
          <a:p>
            <a:pPr lvl="1"/>
            <a:r>
              <a:rPr lang="en-AU" sz="2000" dirty="0"/>
              <a:t>DCM for fMRI: SMA-M1 coupling may serve to attenuate M1 activation during MI</a:t>
            </a:r>
          </a:p>
          <a:p>
            <a:pPr marL="457200" lvl="1" indent="0">
              <a:buNone/>
            </a:pPr>
            <a:endParaRPr lang="en-AU" sz="2000" dirty="0"/>
          </a:p>
          <a:p>
            <a:pPr marL="0" indent="0">
              <a:buNone/>
            </a:pPr>
            <a:r>
              <a:rPr lang="en-AU" sz="2400" dirty="0"/>
              <a:t>Objectives:</a:t>
            </a:r>
          </a:p>
          <a:p>
            <a:pPr marL="914400" lvl="1" indent="-457200">
              <a:buAutoNum type="arabicPeriod"/>
            </a:pPr>
            <a:r>
              <a:rPr lang="en-AU" sz="2000" dirty="0"/>
              <a:t>how the MI condition affects the directed connections between SMA &amp; M1</a:t>
            </a:r>
          </a:p>
          <a:p>
            <a:pPr marL="914400" lvl="1" indent="-457200">
              <a:buAutoNum type="arabicPeriod"/>
            </a:pPr>
            <a:r>
              <a:rPr lang="en-AU" sz="2000" dirty="0"/>
              <a:t>how these interactions are associated with the activity in M1 and SMA during ME &amp; MI</a:t>
            </a:r>
          </a:p>
        </p:txBody>
      </p:sp>
    </p:spTree>
    <p:extLst>
      <p:ext uri="{BB962C8B-B14F-4D97-AF65-F5344CB8AC3E}">
        <p14:creationId xmlns:p14="http://schemas.microsoft.com/office/powerpoint/2010/main" val="10509030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D944AF2-CDEB-B834-26E6-34F8243061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4349"/>
            <a:ext cx="12192000" cy="120024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CEE3A923-C255-DED2-B008-3683FA906977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11858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Motor Imagery example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02C8EB9-35D0-7C42-59C2-77977B4D37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0864" y="1541253"/>
            <a:ext cx="5557158" cy="46359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72F82A1-5ACC-F6A4-CF64-C228126BEF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836" y="2282447"/>
            <a:ext cx="4773386" cy="315850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73731A2-6A0A-1A92-519B-BBDC16827A5B}"/>
              </a:ext>
            </a:extLst>
          </p:cNvPr>
          <p:cNvSpPr txBox="1"/>
          <p:nvPr/>
        </p:nvSpPr>
        <p:spPr>
          <a:xfrm>
            <a:off x="646901" y="5391740"/>
            <a:ext cx="22262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Kempny</a:t>
            </a:r>
            <a:r>
              <a:rPr lang="en-US" sz="1200" dirty="0"/>
              <a:t> et al. 2016, </a:t>
            </a:r>
            <a:r>
              <a:rPr lang="en-US" sz="1200" i="1" dirty="0"/>
              <a:t>Neuroimage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78A956-1404-00A2-FFEC-D0AD561D9A8C}"/>
              </a:ext>
            </a:extLst>
          </p:cNvPr>
          <p:cNvSpPr txBox="1"/>
          <p:nvPr/>
        </p:nvSpPr>
        <p:spPr>
          <a:xfrm>
            <a:off x="10873710" y="6132822"/>
            <a:ext cx="6238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SPM12</a:t>
            </a:r>
          </a:p>
        </p:txBody>
      </p:sp>
    </p:spTree>
    <p:extLst>
      <p:ext uri="{BB962C8B-B14F-4D97-AF65-F5344CB8AC3E}">
        <p14:creationId xmlns:p14="http://schemas.microsoft.com/office/powerpoint/2010/main" val="20763602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D944AF2-CDEB-B834-26E6-34F8243061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349"/>
            <a:ext cx="12192000" cy="120024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CEE3A923-C255-DED2-B008-3683FA906977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11858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Motor Imagery example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3731A2-6A0A-1A92-519B-BBDC16827A5B}"/>
              </a:ext>
            </a:extLst>
          </p:cNvPr>
          <p:cNvSpPr txBox="1"/>
          <p:nvPr/>
        </p:nvSpPr>
        <p:spPr>
          <a:xfrm>
            <a:off x="550023" y="5649873"/>
            <a:ext cx="11336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SPM12 Manual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B9FD62A-B0DE-A16F-F789-F8D563A0C3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730" y="1788380"/>
            <a:ext cx="11027229" cy="3922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9145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D944AF2-CDEB-B834-26E6-34F8243061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4349"/>
            <a:ext cx="12192000" cy="120024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CEE3A923-C255-DED2-B008-3683FA906977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11858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Motor Imagery example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3731A2-6A0A-1A92-519B-BBDC16827A5B}"/>
              </a:ext>
            </a:extLst>
          </p:cNvPr>
          <p:cNvSpPr txBox="1"/>
          <p:nvPr/>
        </p:nvSpPr>
        <p:spPr>
          <a:xfrm>
            <a:off x="52721" y="5649873"/>
            <a:ext cx="6238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SPM12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6486D75-964D-6B50-FC38-8AC70C9A1F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528" y="1588214"/>
            <a:ext cx="6045200" cy="4089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ED6FAC7-1327-CCFC-C047-EE3BD76093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7440" y="1586555"/>
            <a:ext cx="5884055" cy="4091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3974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D944AF2-CDEB-B834-26E6-34F8243061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4349"/>
            <a:ext cx="12192000" cy="120024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CEE3A923-C255-DED2-B008-3683FA906977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11858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Motor Imagery example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300F0FA-C23C-D4B7-40D4-E59DA3363A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9372" y="4217455"/>
            <a:ext cx="5674731" cy="24530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9976829-AFAB-32D9-3FC8-243617765A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704" y="1301048"/>
            <a:ext cx="5674731" cy="275090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61C064F-8400-31D4-E216-EDC249C937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1604" y="1301048"/>
            <a:ext cx="5780087" cy="275090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7B4A1FA-875C-6AE4-294E-16BA4441B0FA}"/>
              </a:ext>
            </a:extLst>
          </p:cNvPr>
          <p:cNvSpPr txBox="1"/>
          <p:nvPr/>
        </p:nvSpPr>
        <p:spPr>
          <a:xfrm>
            <a:off x="240309" y="4028604"/>
            <a:ext cx="6238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SPM12</a:t>
            </a:r>
          </a:p>
        </p:txBody>
      </p:sp>
    </p:spTree>
    <p:extLst>
      <p:ext uri="{BB962C8B-B14F-4D97-AF65-F5344CB8AC3E}">
        <p14:creationId xmlns:p14="http://schemas.microsoft.com/office/powerpoint/2010/main" val="42051423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D944AF2-CDEB-B834-26E6-34F8243061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4349"/>
            <a:ext cx="12192000" cy="120024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CEE3A923-C255-DED2-B008-3683FA906977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11858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Motor Imagery example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99CDB83-C99A-7C7C-5460-C9413C99D7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7518" y="3925092"/>
            <a:ext cx="6036964" cy="217363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FB70B17-DDDB-9D51-9275-A50F93EC1B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7518" y="1589666"/>
            <a:ext cx="6036964" cy="215956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7A695A5-58D1-ECEE-B64A-14BD5394F951}"/>
              </a:ext>
            </a:extLst>
          </p:cNvPr>
          <p:cNvSpPr txBox="1"/>
          <p:nvPr/>
        </p:nvSpPr>
        <p:spPr>
          <a:xfrm>
            <a:off x="2985926" y="6098727"/>
            <a:ext cx="6238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SPM12</a:t>
            </a:r>
          </a:p>
        </p:txBody>
      </p:sp>
    </p:spTree>
    <p:extLst>
      <p:ext uri="{BB962C8B-B14F-4D97-AF65-F5344CB8AC3E}">
        <p14:creationId xmlns:p14="http://schemas.microsoft.com/office/powerpoint/2010/main" val="18365422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5013CF-B90A-24BC-4452-6D1D015571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Thank you for your attention!</a:t>
            </a:r>
          </a:p>
          <a:p>
            <a:pPr marL="0" indent="0">
              <a:buNone/>
            </a:pPr>
            <a:r>
              <a:rPr lang="en-US" dirty="0"/>
              <a:t>Questions?</a:t>
            </a:r>
          </a:p>
        </p:txBody>
      </p:sp>
      <p:pic>
        <p:nvPicPr>
          <p:cNvPr id="5" name="Picture 4" descr="A bear sitting in front of a chalkboard&#10;&#10;Description automatically generated">
            <a:extLst>
              <a:ext uri="{FF2B5EF4-FFF2-40B4-BE49-F238E27FC236}">
                <a16:creationId xmlns:a16="http://schemas.microsoft.com/office/drawing/2014/main" id="{D65A424D-CFB1-7891-6690-2816411CBA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5800" y="1858963"/>
            <a:ext cx="4318000" cy="431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74E31C6-7CCA-E8A0-437C-088FE8FC21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4349"/>
            <a:ext cx="12192000" cy="120024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95BCC27-1536-8278-D6A3-D61FD53AB50B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11858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Questions</a:t>
            </a:r>
          </a:p>
        </p:txBody>
      </p:sp>
      <p:pic>
        <p:nvPicPr>
          <p:cNvPr id="8" name="Picture 2" descr="Lex Fridman wears the Kernel Flow brain-computer interface - YouTube">
            <a:extLst>
              <a:ext uri="{FF2B5EF4-FFF2-40B4-BE49-F238E27FC236}">
                <a16:creationId xmlns:a16="http://schemas.microsoft.com/office/drawing/2014/main" id="{E7E3EEAC-4721-51A8-AF4B-D275D30C9A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091346"/>
            <a:ext cx="5498432" cy="3085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98870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5013CF-B90A-24BC-4452-6D1D015571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AU" dirty="0"/>
              <a:t>Ashburner, J., Barnes, G., Chen, C. C., </a:t>
            </a:r>
            <a:r>
              <a:rPr lang="en-AU" dirty="0" err="1"/>
              <a:t>Daunizeau</a:t>
            </a:r>
            <a:r>
              <a:rPr lang="en-AU" dirty="0"/>
              <a:t>, J., </a:t>
            </a:r>
            <a:r>
              <a:rPr lang="en-AU" dirty="0" err="1"/>
              <a:t>Flandin</a:t>
            </a:r>
            <a:r>
              <a:rPr lang="en-AU" dirty="0"/>
              <a:t>, G., Friston, K., ... &amp; Penny, W. (2014). SPM12 manual. </a:t>
            </a:r>
            <a:r>
              <a:rPr lang="en-AU" i="1" dirty="0" err="1"/>
              <a:t>Wellcome</a:t>
            </a:r>
            <a:r>
              <a:rPr lang="en-AU" i="1" dirty="0"/>
              <a:t> Trust Centre for Neuroimaging, London, UK</a:t>
            </a:r>
            <a:r>
              <a:rPr lang="en-AU" dirty="0"/>
              <a:t>, </a:t>
            </a:r>
            <a:r>
              <a:rPr lang="en-AU" i="1" dirty="0"/>
              <a:t>2464</a:t>
            </a:r>
            <a:r>
              <a:rPr lang="en-AU" dirty="0"/>
              <a:t>, 4.</a:t>
            </a:r>
          </a:p>
          <a:p>
            <a:r>
              <a:rPr lang="en-AU" dirty="0" err="1"/>
              <a:t>Bulgarelli</a:t>
            </a:r>
            <a:r>
              <a:rPr lang="en-AU" dirty="0"/>
              <a:t>, C., Blasi, A., </a:t>
            </a:r>
            <a:r>
              <a:rPr lang="en-AU" dirty="0" err="1"/>
              <a:t>Arridge</a:t>
            </a:r>
            <a:r>
              <a:rPr lang="en-AU" dirty="0"/>
              <a:t>, S., Powell, S., de Klerk, C. C., Southgate, V., ... &amp; Hamilton, A. (2018). Dynamic causal modelling on infant </a:t>
            </a:r>
            <a:r>
              <a:rPr lang="en-AU" dirty="0" err="1"/>
              <a:t>fNIRS</a:t>
            </a:r>
            <a:r>
              <a:rPr lang="en-AU" dirty="0"/>
              <a:t> data: A validation study on a simultaneously recorded </a:t>
            </a:r>
            <a:r>
              <a:rPr lang="en-AU" dirty="0" err="1"/>
              <a:t>fNIRS</a:t>
            </a:r>
            <a:r>
              <a:rPr lang="en-AU" dirty="0"/>
              <a:t>-fMRI dataset. </a:t>
            </a:r>
            <a:r>
              <a:rPr lang="en-AU" i="1" dirty="0" err="1"/>
              <a:t>NeuroImage</a:t>
            </a:r>
            <a:r>
              <a:rPr lang="en-AU" dirty="0"/>
              <a:t>, </a:t>
            </a:r>
            <a:r>
              <a:rPr lang="en-AU" i="1" dirty="0"/>
              <a:t>175</a:t>
            </a:r>
            <a:r>
              <a:rPr lang="en-AU" dirty="0"/>
              <a:t>, 413-424.</a:t>
            </a:r>
          </a:p>
          <a:p>
            <a:r>
              <a:rPr lang="en-AU" dirty="0"/>
              <a:t>Friston, K. J., Harrison, L., &amp; Penny, W. (2003). Dynamic causal modelling. </a:t>
            </a:r>
            <a:r>
              <a:rPr lang="en-AU" i="1" dirty="0"/>
              <a:t>Neuroimage</a:t>
            </a:r>
            <a:r>
              <a:rPr lang="en-AU" dirty="0"/>
              <a:t>, </a:t>
            </a:r>
            <a:r>
              <a:rPr lang="en-AU" i="1" dirty="0"/>
              <a:t>19</a:t>
            </a:r>
            <a:r>
              <a:rPr lang="en-AU" dirty="0"/>
              <a:t>(4), 1273-1302.</a:t>
            </a:r>
          </a:p>
          <a:p>
            <a:r>
              <a:rPr lang="en-AU" dirty="0" err="1"/>
              <a:t>Kempny</a:t>
            </a:r>
            <a:r>
              <a:rPr lang="en-AU" dirty="0"/>
              <a:t>, A. M., James, L., </a:t>
            </a:r>
            <a:r>
              <a:rPr lang="en-AU" dirty="0" err="1"/>
              <a:t>Yelden</a:t>
            </a:r>
            <a:r>
              <a:rPr lang="en-AU" dirty="0"/>
              <a:t>, K., </a:t>
            </a:r>
            <a:r>
              <a:rPr lang="en-AU" dirty="0" err="1"/>
              <a:t>Duport</a:t>
            </a:r>
            <a:r>
              <a:rPr lang="en-AU" dirty="0"/>
              <a:t>, S., Farmer, S., Playford, E. D., &amp; </a:t>
            </a:r>
            <a:r>
              <a:rPr lang="en-AU" dirty="0" err="1"/>
              <a:t>Leff</a:t>
            </a:r>
            <a:r>
              <a:rPr lang="en-AU" dirty="0"/>
              <a:t>, A. P. (2016). Functional near infrared spectroscopy as a probe of brain function in people with prolonged disorders of consciousness. </a:t>
            </a:r>
            <a:r>
              <a:rPr lang="en-AU" i="1" dirty="0" err="1"/>
              <a:t>NeuroImage</a:t>
            </a:r>
            <a:r>
              <a:rPr lang="en-AU" i="1" dirty="0"/>
              <a:t>: Clinical</a:t>
            </a:r>
            <a:r>
              <a:rPr lang="en-AU" dirty="0"/>
              <a:t>, </a:t>
            </a:r>
            <a:r>
              <a:rPr lang="en-AU" i="1" dirty="0"/>
              <a:t>12</a:t>
            </a:r>
            <a:r>
              <a:rPr lang="en-AU" dirty="0"/>
              <a:t>, 312-319.</a:t>
            </a:r>
          </a:p>
          <a:p>
            <a:r>
              <a:rPr lang="en-AU" dirty="0"/>
              <a:t>Myung, I. J., &amp; Pitt, M. A. (2002). Mathematical </a:t>
            </a:r>
            <a:r>
              <a:rPr lang="en-AU" dirty="0" err="1"/>
              <a:t>modeling</a:t>
            </a:r>
            <a:r>
              <a:rPr lang="en-AU" dirty="0"/>
              <a:t>. </a:t>
            </a:r>
            <a:r>
              <a:rPr lang="en-AU" i="1" dirty="0"/>
              <a:t>Stevens’ handbook of experimental psychology</a:t>
            </a:r>
            <a:r>
              <a:rPr lang="en-AU" dirty="0"/>
              <a:t>, </a:t>
            </a:r>
            <a:r>
              <a:rPr lang="en-AU" i="1" dirty="0"/>
              <a:t>4</a:t>
            </a:r>
            <a:r>
              <a:rPr lang="en-AU" dirty="0"/>
              <a:t>, 429-460.</a:t>
            </a:r>
          </a:p>
          <a:p>
            <a:r>
              <a:rPr lang="en-AU" dirty="0"/>
              <a:t>Stephan, K. E., Weiskopf, N., Drysdale, P. M., Robinson, P. A., &amp; Friston, K. J. (2007). Comparing hemodynamic models with DCM. </a:t>
            </a:r>
            <a:r>
              <a:rPr lang="en-AU" i="1" dirty="0"/>
              <a:t>Neuroimage</a:t>
            </a:r>
            <a:r>
              <a:rPr lang="en-AU" dirty="0"/>
              <a:t>, </a:t>
            </a:r>
            <a:r>
              <a:rPr lang="en-AU" i="1" dirty="0"/>
              <a:t>38</a:t>
            </a:r>
            <a:r>
              <a:rPr lang="en-AU" dirty="0"/>
              <a:t>(3), 387-401.</a:t>
            </a:r>
          </a:p>
          <a:p>
            <a:r>
              <a:rPr lang="en-AU" dirty="0" err="1"/>
              <a:t>Tak</a:t>
            </a:r>
            <a:r>
              <a:rPr lang="en-AU" dirty="0"/>
              <a:t>, S., </a:t>
            </a:r>
            <a:r>
              <a:rPr lang="en-AU" dirty="0" err="1"/>
              <a:t>Kempny</a:t>
            </a:r>
            <a:r>
              <a:rPr lang="en-AU" dirty="0"/>
              <a:t>, A., Friston, K. J., </a:t>
            </a:r>
            <a:r>
              <a:rPr lang="en-AU" dirty="0" err="1"/>
              <a:t>Leff</a:t>
            </a:r>
            <a:r>
              <a:rPr lang="en-AU" dirty="0"/>
              <a:t>, A. P., &amp; Penny, W. D. (2015). Dynamic causal modelling for functional near-infrared spectroscopy. </a:t>
            </a:r>
            <a:r>
              <a:rPr lang="en-AU" i="1" dirty="0"/>
              <a:t>Neuroimage</a:t>
            </a:r>
            <a:r>
              <a:rPr lang="en-AU" dirty="0"/>
              <a:t>, </a:t>
            </a:r>
            <a:r>
              <a:rPr lang="en-AU" i="1" dirty="0"/>
              <a:t>111</a:t>
            </a:r>
            <a:r>
              <a:rPr lang="en-AU" dirty="0"/>
              <a:t>, 338-349.</a:t>
            </a:r>
          </a:p>
          <a:p>
            <a:r>
              <a:rPr lang="en-AU" dirty="0"/>
              <a:t>Methods for Dummies previous cohorts, esp. den </a:t>
            </a:r>
            <a:r>
              <a:rPr lang="en-AU" dirty="0" err="1"/>
              <a:t>Ouden</a:t>
            </a:r>
            <a:r>
              <a:rPr lang="en-AU" dirty="0"/>
              <a:t>, H., &amp; Hassabis, D. (2004). DCM for fMRI: Theory.</a:t>
            </a:r>
          </a:p>
          <a:p>
            <a:r>
              <a:rPr lang="en-US" dirty="0"/>
              <a:t>Images also from: </a:t>
            </a:r>
            <a:r>
              <a:rPr lang="en-US" dirty="0">
                <a:hlinkClick r:id="rId3"/>
              </a:rPr>
              <a:t>https://www.neuroelectrics.com</a:t>
            </a:r>
            <a:r>
              <a:rPr lang="en-US" dirty="0"/>
              <a:t>, </a:t>
            </a:r>
            <a:r>
              <a:rPr lang="en-US" dirty="0">
                <a:hlinkClick r:id="rId4"/>
              </a:rPr>
              <a:t>Lex Fridman podcast</a:t>
            </a:r>
            <a:r>
              <a:rPr lang="en-US" dirty="0"/>
              <a:t>, &amp; </a:t>
            </a:r>
            <a:r>
              <a:rPr lang="en-US" dirty="0">
                <a:hlinkClick r:id="rId5"/>
              </a:rPr>
              <a:t>DALL</a:t>
            </a:r>
            <a:r>
              <a:rPr lang="en-AU" dirty="0">
                <a:hlinkClick r:id="rId5"/>
              </a:rPr>
              <a:t>·</a:t>
            </a:r>
            <a:r>
              <a:rPr lang="en-US" dirty="0">
                <a:hlinkClick r:id="rId5"/>
              </a:rPr>
              <a:t>E 2 (Open AI)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Resources:</a:t>
            </a:r>
            <a:endParaRPr lang="en-US" dirty="0"/>
          </a:p>
          <a:p>
            <a:r>
              <a:rPr lang="en-US" b="1" dirty="0">
                <a:hlinkClick r:id="rId6"/>
              </a:rPr>
              <a:t>https://github.com/KevinAquino/DCM-course</a:t>
            </a:r>
            <a:endParaRPr lang="en-US" b="1" dirty="0"/>
          </a:p>
          <a:p>
            <a:r>
              <a:rPr lang="en-US" b="1" dirty="0">
                <a:hlinkClick r:id="rId7"/>
              </a:rPr>
              <a:t>https://github.com/borjablanco/BHDonostia_2020_fNIRS</a:t>
            </a:r>
            <a:endParaRPr lang="en-US" b="1" dirty="0"/>
          </a:p>
          <a:p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4E31C6-7CCA-E8A0-437C-088FE8FC21C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-14349"/>
            <a:ext cx="12192000" cy="120024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95BCC27-1536-8278-D6A3-D61FD53AB50B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11858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51590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53E6D8F-5285-1D1B-8F73-3700C7D519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4349"/>
            <a:ext cx="12192000" cy="12002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8361B9-99A2-F26F-2EDF-738441D7D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85899"/>
          </a:xfrm>
        </p:spPr>
        <p:txBody>
          <a:bodyPr/>
          <a:lstStyle/>
          <a:p>
            <a:pPr algn="ctr"/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A2D86-ECB7-9D6B-A002-5ABC26161B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Effective Connectivity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DCM overview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Bilinear model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Hemodynamic model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Model comparison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DCM for </a:t>
            </a:r>
            <a:r>
              <a:rPr lang="en-US" dirty="0" err="1"/>
              <a:t>fNIRS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Motor Imagery example</a:t>
            </a:r>
          </a:p>
        </p:txBody>
      </p:sp>
    </p:spTree>
    <p:extLst>
      <p:ext uri="{BB962C8B-B14F-4D97-AF65-F5344CB8AC3E}">
        <p14:creationId xmlns:p14="http://schemas.microsoft.com/office/powerpoint/2010/main" val="1754419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984014-9215-B2F8-AA3A-99CBCD978E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Recalling PPI, EC models changes in coupling between regions</a:t>
            </a:r>
          </a:p>
          <a:p>
            <a:endParaRPr lang="en-US" dirty="0"/>
          </a:p>
          <a:p>
            <a:r>
              <a:rPr lang="en-US" dirty="0"/>
              <a:t>In DCM inputs are deterministic as opposed to stochastic</a:t>
            </a:r>
          </a:p>
          <a:p>
            <a:endParaRPr lang="en-US" dirty="0"/>
          </a:p>
          <a:p>
            <a:r>
              <a:rPr lang="en-US" dirty="0"/>
              <a:t>Plausible nonlinear, dynamic generative model of brain responses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B86B00-6FE7-C124-E2F2-6BD5D77ED4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4349"/>
            <a:ext cx="12192000" cy="120024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8ABCA58-0D68-B3CC-38B9-A27DF24477D0}"/>
              </a:ext>
            </a:extLst>
          </p:cNvPr>
          <p:cNvSpPr txBox="1"/>
          <p:nvPr/>
        </p:nvSpPr>
        <p:spPr>
          <a:xfrm>
            <a:off x="0" y="5931091"/>
            <a:ext cx="12192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2600" dirty="0"/>
              <a:t>DCM differs from previous approaches to modelling brain responses,</a:t>
            </a:r>
          </a:p>
          <a:p>
            <a:pPr algn="r"/>
            <a:r>
              <a:rPr lang="en-AU" sz="2600" dirty="0"/>
              <a:t>using a dynamical, nonlinear approach and deterministic inputs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7734B3B-FD90-3FF6-ACC6-646B47FD740D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11858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Effective Connectivity</a:t>
            </a:r>
          </a:p>
        </p:txBody>
      </p:sp>
    </p:spTree>
    <p:extLst>
      <p:ext uri="{BB962C8B-B14F-4D97-AF65-F5344CB8AC3E}">
        <p14:creationId xmlns:p14="http://schemas.microsoft.com/office/powerpoint/2010/main" val="101027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D944AF2-CDEB-B834-26E6-34F8243061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4349"/>
            <a:ext cx="12192000" cy="120024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CEE3A923-C255-DED2-B008-3683FA906977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11858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DCM overview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57DA0E-F570-3FB2-93DD-3A0788E64EB2}"/>
              </a:ext>
            </a:extLst>
          </p:cNvPr>
          <p:cNvSpPr txBox="1"/>
          <p:nvPr/>
        </p:nvSpPr>
        <p:spPr>
          <a:xfrm>
            <a:off x="0" y="5931091"/>
            <a:ext cx="12192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2600" dirty="0"/>
              <a:t>Neuronal states are modelled separately for each region of interest,</a:t>
            </a:r>
          </a:p>
          <a:p>
            <a:pPr algn="r"/>
            <a:r>
              <a:rPr lang="en-AU" sz="2600" dirty="0"/>
              <a:t>their connectivity matrix is acted upon directly and indirectly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67494E4-4CC7-4522-D0C8-1F02B34AED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8170" y="1211175"/>
            <a:ext cx="7255240" cy="482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043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D944AF2-CDEB-B834-26E6-34F8243061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4349"/>
            <a:ext cx="12192000" cy="120024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CEE3A923-C255-DED2-B008-3683FA906977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11858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Bilinear model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C7591BF-4A9B-A81E-68AC-6B321669D8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737701"/>
            <a:ext cx="3391090" cy="19550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00996D8-7934-6716-2626-91DB8095F5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2999" y="1424354"/>
            <a:ext cx="7196461" cy="231237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646BB9E-6F51-41E9-57D8-04D6255AB3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199" y="3696516"/>
            <a:ext cx="2230315" cy="228701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0A879C-E5C2-4DFA-EDEA-7AB73C72C8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42999" y="3825714"/>
            <a:ext cx="7196461" cy="203378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17EB337-768D-BE0D-9C9F-F6591E377F97}"/>
              </a:ext>
            </a:extLst>
          </p:cNvPr>
          <p:cNvSpPr txBox="1"/>
          <p:nvPr/>
        </p:nvSpPr>
        <p:spPr>
          <a:xfrm>
            <a:off x="0" y="5931091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defTabSz="914400">
              <a:defRPr/>
            </a:pPr>
            <a:r>
              <a:rPr lang="en-GB" altLang="en-US" sz="2800" dirty="0"/>
              <a:t>Inclusion of inputs effecting modulation between regions transforms</a:t>
            </a:r>
          </a:p>
          <a:p>
            <a:pPr lvl="0" algn="r" defTabSz="914400">
              <a:defRPr/>
            </a:pPr>
            <a:r>
              <a:rPr lang="en-GB" altLang="en-US" sz="2800" dirty="0"/>
              <a:t>a linear dynamical system into a bilinear model</a:t>
            </a: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85905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D944AF2-CDEB-B834-26E6-34F8243061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4349"/>
            <a:ext cx="12192000" cy="120024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CEE3A923-C255-DED2-B008-3683FA906977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11858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Bilinear model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1D91A8-2093-E233-3FC6-FB9FD5518A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020" y="1526441"/>
            <a:ext cx="8553360" cy="42940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A0D6127-1123-EBC5-053E-4A36D070FD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31753" y="2575044"/>
            <a:ext cx="1255347" cy="21968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D958EF0-1B4D-327A-AC6D-FDE50E064956}"/>
              </a:ext>
            </a:extLst>
          </p:cNvPr>
          <p:cNvSpPr txBox="1"/>
          <p:nvPr/>
        </p:nvSpPr>
        <p:spPr>
          <a:xfrm>
            <a:off x="0" y="5931091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defTabSz="914400">
              <a:defRPr/>
            </a:pPr>
            <a:r>
              <a:rPr lang="en-GB" altLang="en-US" sz="2800" dirty="0"/>
              <a:t>DCM estimates parameters at the neuronal level such that the modelled BOLD signals are maximally similar to the experimentally measured BOLD signals</a:t>
            </a: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7705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D944AF2-CDEB-B834-26E6-34F8243061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4349"/>
            <a:ext cx="12192000" cy="120024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CEE3A923-C255-DED2-B008-3683FA906977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11858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Hemodynamic model (BOLD)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39AFDF3-AF64-02EE-FBDF-515F6178BC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9227" y="2759437"/>
            <a:ext cx="1346200" cy="2247900"/>
          </a:xfrm>
          <a:prstGeom prst="rect">
            <a:avLst/>
          </a:prstGeom>
        </p:spPr>
      </p:pic>
      <p:pic>
        <p:nvPicPr>
          <p:cNvPr id="6150" name="Picture 6">
            <a:extLst>
              <a:ext uri="{FF2B5EF4-FFF2-40B4-BE49-F238E27FC236}">
                <a16:creationId xmlns:a16="http://schemas.microsoft.com/office/drawing/2014/main" id="{52764C10-D51E-D438-2B7D-06ABBE3DD9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146" y="1324243"/>
            <a:ext cx="4985410" cy="5332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491C329-1E95-CC3F-CBF9-BA345B429B85}"/>
              </a:ext>
            </a:extLst>
          </p:cNvPr>
          <p:cNvSpPr txBox="1"/>
          <p:nvPr/>
        </p:nvSpPr>
        <p:spPr>
          <a:xfrm>
            <a:off x="7315556" y="6253997"/>
            <a:ext cx="14645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Stephan et al. 2007, </a:t>
            </a:r>
          </a:p>
          <a:p>
            <a:r>
              <a:rPr lang="en-US" sz="1200" i="1" dirty="0"/>
              <a:t>Neuroimage</a:t>
            </a:r>
          </a:p>
        </p:txBody>
      </p:sp>
    </p:spTree>
    <p:extLst>
      <p:ext uri="{BB962C8B-B14F-4D97-AF65-F5344CB8AC3E}">
        <p14:creationId xmlns:p14="http://schemas.microsoft.com/office/powerpoint/2010/main" val="462506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D944AF2-CDEB-B834-26E6-34F8243061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4349"/>
            <a:ext cx="12192000" cy="120024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CEE3A923-C255-DED2-B008-3683FA906977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11858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Model comparison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79067AC-1AFE-E0E3-2F80-CB66FC3717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8311" y="1662257"/>
            <a:ext cx="5331627" cy="467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026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D944AF2-CDEB-B834-26E6-34F8243061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4349"/>
            <a:ext cx="12192000" cy="120024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CEE3A923-C255-DED2-B008-3683FA906977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11858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DCM for </a:t>
            </a:r>
            <a:r>
              <a:rPr lang="en-US" dirty="0" err="1"/>
              <a:t>fNIRS</a:t>
            </a:r>
            <a:endParaRPr lang="en-US" dirty="0"/>
          </a:p>
        </p:txBody>
      </p:sp>
      <p:pic>
        <p:nvPicPr>
          <p:cNvPr id="1028" name="Picture 4" descr="iMotions">
            <a:extLst>
              <a:ext uri="{FF2B5EF4-FFF2-40B4-BE49-F238E27FC236}">
                <a16:creationId xmlns:a16="http://schemas.microsoft.com/office/drawing/2014/main" id="{9E4093CA-3705-138F-56DE-9021FE97D7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60" y="1829091"/>
            <a:ext cx="3823546" cy="3823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">
            <a:extLst>
              <a:ext uri="{FF2B5EF4-FFF2-40B4-BE49-F238E27FC236}">
                <a16:creationId xmlns:a16="http://schemas.microsoft.com/office/drawing/2014/main" id="{2EDDD96D-1B59-63DA-A7AF-37CFD400B6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977" y="1825625"/>
            <a:ext cx="7520843" cy="382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4E5244A-E1F9-9E9C-41AF-E9E3E6B45F3C}"/>
              </a:ext>
            </a:extLst>
          </p:cNvPr>
          <p:cNvSpPr txBox="1"/>
          <p:nvPr/>
        </p:nvSpPr>
        <p:spPr>
          <a:xfrm>
            <a:off x="183348" y="5649873"/>
            <a:ext cx="1094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Neuroelectrics</a:t>
            </a:r>
            <a:endParaRPr lang="en-US" sz="1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C188202-FE0E-12F2-A080-A9B3A14C25B0}"/>
              </a:ext>
            </a:extLst>
          </p:cNvPr>
          <p:cNvSpPr txBox="1"/>
          <p:nvPr/>
        </p:nvSpPr>
        <p:spPr>
          <a:xfrm>
            <a:off x="10575531" y="5614050"/>
            <a:ext cx="14060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BrainHack</a:t>
            </a:r>
            <a:r>
              <a:rPr lang="en-US" sz="1200" dirty="0"/>
              <a:t> </a:t>
            </a:r>
            <a:r>
              <a:rPr lang="en-US" sz="1200" dirty="0" err="1"/>
              <a:t>Donostia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587690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3384</TotalTime>
  <Words>811</Words>
  <Application>Microsoft Macintosh PowerPoint</Application>
  <PresentationFormat>Widescreen</PresentationFormat>
  <Paragraphs>110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DCM for fNIRS: Theory and Practice</vt:lpstr>
      <vt:lpstr>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DCM for fNIRS</dc:title>
  <dc:creator>Peter Crowe</dc:creator>
  <cp:lastModifiedBy>Peter Crowe</cp:lastModifiedBy>
  <cp:revision>13</cp:revision>
  <dcterms:created xsi:type="dcterms:W3CDTF">2022-05-03T04:32:51Z</dcterms:created>
  <dcterms:modified xsi:type="dcterms:W3CDTF">2022-05-11T14:07:56Z</dcterms:modified>
</cp:coreProperties>
</file>