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sldIdLst>
    <p:sldId id="259" r:id="rId2"/>
    <p:sldId id="300" r:id="rId3"/>
    <p:sldId id="260" r:id="rId4"/>
    <p:sldId id="301" r:id="rId5"/>
    <p:sldId id="302" r:id="rId6"/>
    <p:sldId id="307" r:id="rId7"/>
    <p:sldId id="308" r:id="rId8"/>
    <p:sldId id="269" r:id="rId9"/>
    <p:sldId id="304" r:id="rId10"/>
    <p:sldId id="305" r:id="rId11"/>
    <p:sldId id="306" r:id="rId12"/>
    <p:sldId id="303" r:id="rId13"/>
    <p:sldId id="309" r:id="rId14"/>
    <p:sldId id="310" r:id="rId15"/>
    <p:sldId id="312" r:id="rId16"/>
    <p:sldId id="356" r:id="rId17"/>
    <p:sldId id="311" r:id="rId18"/>
    <p:sldId id="313" r:id="rId19"/>
    <p:sldId id="314" r:id="rId20"/>
    <p:sldId id="363" r:id="rId21"/>
    <p:sldId id="315" r:id="rId22"/>
    <p:sldId id="316" r:id="rId23"/>
    <p:sldId id="317" r:id="rId24"/>
    <p:sldId id="319" r:id="rId25"/>
    <p:sldId id="333" r:id="rId26"/>
    <p:sldId id="345" r:id="rId27"/>
    <p:sldId id="337" r:id="rId28"/>
    <p:sldId id="346" r:id="rId29"/>
    <p:sldId id="338" r:id="rId30"/>
    <p:sldId id="362" r:id="rId31"/>
    <p:sldId id="335" r:id="rId32"/>
    <p:sldId id="325" r:id="rId33"/>
    <p:sldId id="324" r:id="rId34"/>
    <p:sldId id="318" r:id="rId35"/>
    <p:sldId id="329" r:id="rId36"/>
    <p:sldId id="330" r:id="rId37"/>
    <p:sldId id="331" r:id="rId38"/>
    <p:sldId id="340" r:id="rId39"/>
    <p:sldId id="344" r:id="rId40"/>
    <p:sldId id="343" r:id="rId41"/>
    <p:sldId id="328" r:id="rId42"/>
    <p:sldId id="348" r:id="rId43"/>
    <p:sldId id="347" r:id="rId44"/>
    <p:sldId id="336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7" autoAdjust="0"/>
  </p:normalViewPr>
  <p:slideViewPr>
    <p:cSldViewPr snapToObjects="1"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D4510-081F-4706-994C-D238C9C0A9AF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75DC3-42F8-4489-A0AE-FAEDED2F6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14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FDEBE3B-F7EF-4EA2-B757-526AC240A1AC}" type="slidenum">
              <a:rPr lang="en-GB" sz="1200" baseline="0" smtClean="0">
                <a:solidFill>
                  <a:schemeClr val="bg2"/>
                </a:solidFill>
              </a:rPr>
              <a:pPr/>
              <a:t>24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B1DDD4B-E065-43FB-97F5-4CDF6DBDE40E}" type="slidenum">
              <a:rPr lang="en-GB" sz="1200" baseline="0" smtClean="0">
                <a:solidFill>
                  <a:schemeClr val="bg2"/>
                </a:solidFill>
              </a:rPr>
              <a:pPr/>
              <a:t>34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3216"/>
            <a:ext cx="5027893" cy="411516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4F11BA7-E52B-4C6F-A36B-52238A1F6FD1}" type="slidenum">
              <a:rPr lang="en-GB" sz="1200" baseline="0" smtClean="0">
                <a:solidFill>
                  <a:schemeClr val="bg2"/>
                </a:solidFill>
              </a:rPr>
              <a:pPr/>
              <a:t>36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3216"/>
            <a:ext cx="5027893" cy="411516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Spatial normalisation is never exact, so homologous regions can never be precisely registered. </a:t>
            </a:r>
            <a:r>
              <a:rPr lang="en-US" smtClean="0">
                <a:solidFill>
                  <a:srgbClr val="FFFF00"/>
                </a:solidFill>
              </a:rPr>
              <a:t>Furthermore, due to the noisy nature of the BOLD signal, activations from different scans can be slightly offset, thereby cancelling each other out. </a:t>
            </a:r>
            <a:r>
              <a:rPr lang="en-US" smtClean="0"/>
              <a:t>Smoothing spreads out the different areas and reduces the discrepancy.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FE89-D787-4861-BCAC-4EBD6D1A1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1F6C-6C05-42DC-A769-E9A16FDAE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9700-2EDB-4DC6-B8A5-118B70FF8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F0EF-2327-4EC1-B6AA-7DB0844DD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9C6E-F4AB-4469-B4AD-E242F921B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71D1-680E-484F-9ABB-5792F0198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4520-CE29-44B7-AC67-A175A22D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78482-EF98-4124-8914-EA8C6D16B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FEE0-0C80-4BC6-A751-9F95F673F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542A-F3F8-42FC-9970-F019AB23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59BD-FC34-48D0-BB17-FA0D6570B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F20575-6915-4775-AC5B-C936C385E5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hyperlink" Target="http://imaging.mrc-cbu.cam.ac.uk/imaging/MniTalairach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11" Type="http://schemas.openxmlformats.org/officeDocument/2006/relationships/image" Target="../media/image76.png"/><Relationship Id="rId5" Type="http://schemas.openxmlformats.org/officeDocument/2006/relationships/image" Target="../media/image12.png"/><Relationship Id="rId10" Type="http://schemas.openxmlformats.org/officeDocument/2006/relationships/image" Target="../media/image75.png"/><Relationship Id="rId4" Type="http://schemas.openxmlformats.org/officeDocument/2006/relationships/image" Target="../media/image11.png"/><Relationship Id="rId9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/>
          <a:p>
            <a:pPr algn="ctr"/>
            <a:r>
              <a:rPr lang="en-GB" sz="5400" b="1" dirty="0" smtClean="0"/>
              <a:t>fMRI</a:t>
            </a:r>
            <a:br>
              <a:rPr lang="en-GB" sz="5400" b="1" dirty="0" smtClean="0"/>
            </a:br>
            <a:r>
              <a:rPr lang="en-GB" sz="5400" b="1" dirty="0" smtClean="0"/>
              <a:t>Preprocessing</a:t>
            </a:r>
            <a:endParaRPr lang="en-US" sz="54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4514056"/>
            <a:ext cx="8305800" cy="1505744"/>
          </a:xfrm>
        </p:spPr>
        <p:txBody>
          <a:bodyPr/>
          <a:lstStyle/>
          <a:p>
            <a:r>
              <a:rPr lang="en-GB" sz="1600" i="1" dirty="0"/>
              <a:t>Guillaume </a:t>
            </a:r>
            <a:r>
              <a:rPr lang="en-GB" sz="1600" i="1" dirty="0" smtClean="0"/>
              <a:t>Flandin</a:t>
            </a:r>
          </a:p>
          <a:p>
            <a:r>
              <a:rPr lang="en-GB" sz="1600" dirty="0" smtClean="0"/>
              <a:t>Wellcome Trust Centre for Neuroimaging</a:t>
            </a:r>
          </a:p>
          <a:p>
            <a:r>
              <a:rPr lang="en-GB" sz="1600" dirty="0" smtClean="0"/>
              <a:t>University </a:t>
            </a:r>
            <a:r>
              <a:rPr lang="en-GB" sz="1600" dirty="0"/>
              <a:t>College </a:t>
            </a:r>
            <a:r>
              <a:rPr lang="en-GB" sz="1600" dirty="0" smtClean="0"/>
              <a:t>London</a:t>
            </a:r>
            <a:br>
              <a:rPr lang="en-GB" sz="1600" dirty="0" smtClean="0"/>
            </a:br>
            <a:endParaRPr lang="en-US" sz="1600" i="1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</a:t>
            </a:r>
            <a:r>
              <a:rPr lang="en-GB" sz="1600" b="1" dirty="0" smtClean="0">
                <a:solidFill>
                  <a:schemeClr val="bg1"/>
                </a:solidFill>
              </a:rPr>
              <a:t>Course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Chicago, 22-23 Oct 2015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05" name="Rectangle 61"/>
          <p:cNvSpPr>
            <a:spLocks noGrp="1" noChangeArrowheads="1"/>
          </p:cNvSpPr>
          <p:nvPr>
            <p:ph type="body" idx="1"/>
          </p:nvPr>
        </p:nvSpPr>
        <p:spPr>
          <a:xfrm>
            <a:off x="281354" y="2057418"/>
            <a:ext cx="4009292" cy="4103899"/>
          </a:xfrm>
        </p:spPr>
        <p:txBody>
          <a:bodyPr/>
          <a:lstStyle/>
          <a:p>
            <a:r>
              <a:rPr lang="en-GB" dirty="0"/>
              <a:t>Nearest neighbour</a:t>
            </a:r>
          </a:p>
          <a:p>
            <a:pPr lvl="1"/>
            <a:r>
              <a:rPr lang="en-GB" dirty="0"/>
              <a:t>Take the value of the closest voxel</a:t>
            </a:r>
          </a:p>
          <a:p>
            <a:r>
              <a:rPr lang="en-GB" dirty="0"/>
              <a:t>Tri-linear</a:t>
            </a:r>
          </a:p>
          <a:p>
            <a:pPr lvl="1"/>
            <a:r>
              <a:rPr lang="en-GB" dirty="0"/>
              <a:t>Just a weighted average of the neighbouring voxels</a:t>
            </a:r>
          </a:p>
          <a:p>
            <a:pPr lvl="1"/>
            <a:r>
              <a:rPr lang="en-GB" dirty="0"/>
              <a:t>f</a:t>
            </a:r>
            <a:r>
              <a:rPr lang="en-GB" baseline="-25000" dirty="0"/>
              <a:t>5</a:t>
            </a:r>
            <a:r>
              <a:rPr lang="en-GB" dirty="0"/>
              <a:t> = f</a:t>
            </a:r>
            <a:r>
              <a:rPr lang="en-GB" baseline="-25000" dirty="0"/>
              <a:t>1</a:t>
            </a:r>
            <a:r>
              <a:rPr lang="en-GB" dirty="0"/>
              <a:t> x</a:t>
            </a:r>
            <a:r>
              <a:rPr lang="en-GB" baseline="-25000" dirty="0"/>
              <a:t>2</a:t>
            </a:r>
            <a:r>
              <a:rPr lang="en-GB" dirty="0"/>
              <a:t> + f</a:t>
            </a:r>
            <a:r>
              <a:rPr lang="en-GB" baseline="-25000" dirty="0"/>
              <a:t>2</a:t>
            </a:r>
            <a:r>
              <a:rPr lang="en-GB" dirty="0"/>
              <a:t> x</a:t>
            </a:r>
            <a:r>
              <a:rPr lang="en-GB" baseline="-25000" dirty="0"/>
              <a:t>1</a:t>
            </a:r>
            <a:endParaRPr lang="en-GB" dirty="0"/>
          </a:p>
          <a:p>
            <a:pPr lvl="1"/>
            <a:r>
              <a:rPr lang="en-GB" dirty="0"/>
              <a:t>f</a:t>
            </a:r>
            <a:r>
              <a:rPr lang="en-GB" baseline="-25000" dirty="0"/>
              <a:t>6</a:t>
            </a:r>
            <a:r>
              <a:rPr lang="en-GB" dirty="0"/>
              <a:t> = f</a:t>
            </a:r>
            <a:r>
              <a:rPr lang="en-GB" baseline="-25000" dirty="0"/>
              <a:t>3</a:t>
            </a:r>
            <a:r>
              <a:rPr lang="en-GB" dirty="0"/>
              <a:t> x</a:t>
            </a:r>
            <a:r>
              <a:rPr lang="en-GB" baseline="-25000" dirty="0"/>
              <a:t>2</a:t>
            </a:r>
            <a:r>
              <a:rPr lang="en-GB" dirty="0"/>
              <a:t> + f</a:t>
            </a:r>
            <a:r>
              <a:rPr lang="en-GB" baseline="-25000" dirty="0"/>
              <a:t>4</a:t>
            </a:r>
            <a:r>
              <a:rPr lang="en-GB" dirty="0"/>
              <a:t> x</a:t>
            </a:r>
            <a:r>
              <a:rPr lang="en-GB" baseline="-25000" dirty="0"/>
              <a:t>1</a:t>
            </a:r>
            <a:endParaRPr lang="en-GB" dirty="0"/>
          </a:p>
          <a:p>
            <a:pPr lvl="1"/>
            <a:r>
              <a:rPr lang="en-GB" dirty="0"/>
              <a:t>f</a:t>
            </a:r>
            <a:r>
              <a:rPr lang="en-GB" baseline="-25000" dirty="0"/>
              <a:t>7</a:t>
            </a:r>
            <a:r>
              <a:rPr lang="en-GB" dirty="0"/>
              <a:t> = f</a:t>
            </a:r>
            <a:r>
              <a:rPr lang="en-GB" baseline="-25000" dirty="0"/>
              <a:t>5</a:t>
            </a:r>
            <a:r>
              <a:rPr lang="en-GB" dirty="0"/>
              <a:t> y</a:t>
            </a:r>
            <a:r>
              <a:rPr lang="en-GB" baseline="-25000" dirty="0"/>
              <a:t>2</a:t>
            </a:r>
            <a:r>
              <a:rPr lang="en-GB" dirty="0"/>
              <a:t> + f</a:t>
            </a:r>
            <a:r>
              <a:rPr lang="en-GB" baseline="-25000" dirty="0"/>
              <a:t>6</a:t>
            </a:r>
            <a:r>
              <a:rPr lang="en-GB" dirty="0"/>
              <a:t> y</a:t>
            </a:r>
            <a:r>
              <a:rPr lang="en-GB" baseline="-25000" dirty="0"/>
              <a:t>1</a:t>
            </a:r>
            <a:endParaRPr lang="en-GB" dirty="0"/>
          </a:p>
        </p:txBody>
      </p:sp>
      <p:pic>
        <p:nvPicPr>
          <p:cNvPr id="262206" name="Picture 62" descr="bil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0308" y="1371600"/>
            <a:ext cx="4739054" cy="4914900"/>
          </a:xfrm>
          <a:prstGeom prst="rect">
            <a:avLst/>
          </a:prstGeom>
          <a:noFill/>
        </p:spPr>
      </p:pic>
      <p:sp>
        <p:nvSpPr>
          <p:cNvPr id="262207" name="Rectangle 6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b="1" dirty="0"/>
              <a:t>Simple Interpolation</a:t>
            </a:r>
          </a:p>
        </p:txBody>
      </p:sp>
    </p:spTree>
    <p:extLst>
      <p:ext uri="{BB962C8B-B14F-4D97-AF65-F5344CB8AC3E}">
        <p14:creationId xmlns:p14="http://schemas.microsoft.com/office/powerpoint/2010/main" val="8166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11016" y="511639"/>
            <a:ext cx="8721969" cy="804863"/>
          </a:xfrm>
        </p:spPr>
        <p:txBody>
          <a:bodyPr/>
          <a:lstStyle/>
          <a:p>
            <a:r>
              <a:rPr lang="en-GB" b="1" dirty="0"/>
              <a:t>B-</a:t>
            </a:r>
            <a:r>
              <a:rPr lang="en-GB" b="1" dirty="0" err="1"/>
              <a:t>spline</a:t>
            </a:r>
            <a:r>
              <a:rPr lang="en-GB" b="1" dirty="0"/>
              <a:t> Interpolation</a:t>
            </a:r>
          </a:p>
        </p:txBody>
      </p:sp>
      <p:pic>
        <p:nvPicPr>
          <p:cNvPr id="225284" name="Picture 4" descr="bsplin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369" y="1389348"/>
            <a:ext cx="3786554" cy="3533775"/>
          </a:xfrm>
          <a:prstGeom prst="rect">
            <a:avLst/>
          </a:prstGeom>
          <a:noFill/>
        </p:spPr>
      </p:pic>
      <p:pic>
        <p:nvPicPr>
          <p:cNvPr id="225285" name="Picture 5" descr="bspline1"/>
          <p:cNvPicPr>
            <a:picLocks noChangeAspect="1" noChangeArrowheads="1"/>
          </p:cNvPicPr>
          <p:nvPr/>
        </p:nvPicPr>
        <p:blipFill>
          <a:blip r:embed="rId3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251520" y="5139543"/>
            <a:ext cx="1688123" cy="1485900"/>
          </a:xfrm>
          <a:prstGeom prst="rect">
            <a:avLst/>
          </a:prstGeom>
          <a:noFill/>
        </p:spPr>
      </p:pic>
      <p:pic>
        <p:nvPicPr>
          <p:cNvPr id="225286" name="Picture 6" descr="bspline2"/>
          <p:cNvPicPr>
            <a:picLocks noChangeAspect="1" noChangeArrowheads="1"/>
          </p:cNvPicPr>
          <p:nvPr/>
        </p:nvPicPr>
        <p:blipFill>
          <a:blip r:embed="rId4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1939643" y="5137955"/>
            <a:ext cx="1617785" cy="1473200"/>
          </a:xfrm>
          <a:prstGeom prst="rect">
            <a:avLst/>
          </a:prstGeom>
          <a:noFill/>
        </p:spPr>
      </p:pic>
      <p:pic>
        <p:nvPicPr>
          <p:cNvPr id="225287" name="Picture 7" descr="bspline3"/>
          <p:cNvPicPr>
            <a:picLocks noChangeAspect="1" noChangeArrowheads="1"/>
          </p:cNvPicPr>
          <p:nvPr/>
        </p:nvPicPr>
        <p:blipFill>
          <a:blip r:embed="rId5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3557426" y="5137955"/>
            <a:ext cx="2110154" cy="1524000"/>
          </a:xfrm>
          <a:prstGeom prst="rect">
            <a:avLst/>
          </a:prstGeom>
          <a:noFill/>
        </p:spPr>
      </p:pic>
      <p:pic>
        <p:nvPicPr>
          <p:cNvPr id="225288" name="Picture 8" descr="bspline2rep"/>
          <p:cNvPicPr>
            <a:picLocks noChangeAspect="1" noChangeArrowheads="1"/>
          </p:cNvPicPr>
          <p:nvPr/>
        </p:nvPicPr>
        <p:blipFill>
          <a:blip r:embed="rId6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321858" y="1907454"/>
            <a:ext cx="4431323" cy="2830513"/>
          </a:xfrm>
          <a:prstGeom prst="rect">
            <a:avLst/>
          </a:prstGeom>
          <a:noFill/>
        </p:spPr>
      </p:pic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814227" y="4833156"/>
            <a:ext cx="389080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B-</a:t>
            </a:r>
            <a:r>
              <a:rPr lang="en-GB" dirty="0" err="1">
                <a:solidFill>
                  <a:srgbClr val="000000"/>
                </a:solidFill>
              </a:rPr>
              <a:t>splines</a:t>
            </a:r>
            <a:r>
              <a:rPr lang="en-GB" dirty="0">
                <a:solidFill>
                  <a:srgbClr val="000000"/>
                </a:solidFill>
              </a:rPr>
              <a:t> are piecewise polynomials</a:t>
            </a:r>
            <a:endParaRPr lang="en-GB" dirty="0">
              <a:solidFill>
                <a:srgbClr val="5E574E"/>
              </a:solidFill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251520" y="1304764"/>
            <a:ext cx="45720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A continuous function is represented by a linear combination of basis functions</a:t>
            </a:r>
            <a:endParaRPr lang="en-GB" dirty="0">
              <a:solidFill>
                <a:srgbClr val="5E574E"/>
              </a:solidFill>
            </a:endParaRP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5275385" y="1160748"/>
            <a:ext cx="332056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2D B-</a:t>
            </a:r>
            <a:r>
              <a:rPr lang="en-GB" dirty="0" err="1">
                <a:solidFill>
                  <a:srgbClr val="000000"/>
                </a:solidFill>
              </a:rPr>
              <a:t>spline</a:t>
            </a:r>
            <a:r>
              <a:rPr lang="en-GB" dirty="0">
                <a:solidFill>
                  <a:srgbClr val="000000"/>
                </a:solidFill>
              </a:rPr>
              <a:t> basis functions of degrees 0, 1, 2 and 3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5846985" y="5156028"/>
            <a:ext cx="3153507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Nearest neighbour and </a:t>
            </a:r>
            <a:r>
              <a:rPr lang="en-GB" dirty="0" err="1">
                <a:solidFill>
                  <a:srgbClr val="000000"/>
                </a:solidFill>
              </a:rPr>
              <a:t>trilinear</a:t>
            </a:r>
            <a:r>
              <a:rPr lang="en-GB" dirty="0">
                <a:solidFill>
                  <a:srgbClr val="000000"/>
                </a:solidFill>
              </a:rPr>
              <a:t> interpolation are the same as B-</a:t>
            </a:r>
            <a:r>
              <a:rPr lang="en-GB" dirty="0" err="1">
                <a:solidFill>
                  <a:srgbClr val="000000"/>
                </a:solidFill>
              </a:rPr>
              <a:t>spline</a:t>
            </a:r>
            <a:r>
              <a:rPr lang="en-GB" dirty="0">
                <a:solidFill>
                  <a:srgbClr val="000000"/>
                </a:solidFill>
              </a:rPr>
              <a:t> interpolation with degrees 0 and 1.</a:t>
            </a:r>
          </a:p>
        </p:txBody>
      </p:sp>
    </p:spTree>
    <p:extLst>
      <p:ext uri="{BB962C8B-B14F-4D97-AF65-F5344CB8AC3E}">
        <p14:creationId xmlns:p14="http://schemas.microsoft.com/office/powerpoint/2010/main" val="121415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Contents</a:t>
            </a:r>
            <a:endParaRPr lang="en-GB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880828"/>
            <a:ext cx="8458200" cy="403244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800" dirty="0" smtClean="0"/>
              <a:t> Registration basics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110000"/>
              </a:lnSpc>
            </a:pPr>
            <a:r>
              <a:rPr lang="en-GB" sz="2800" b="1" dirty="0" smtClean="0"/>
              <a:t> Motion and realignment</a:t>
            </a:r>
            <a:br>
              <a:rPr lang="en-GB" sz="2800" b="1" dirty="0" smtClean="0"/>
            </a:br>
            <a:endParaRPr lang="en-GB" sz="1400" b="1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 Inter-modal coregistration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 Spatial normalisation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 Gaussian smoothing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10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Motion correction</a:t>
            </a:r>
            <a:endParaRPr lang="en-GB" b="1" dirty="0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83568" y="4689140"/>
            <a:ext cx="1657350" cy="1657350"/>
            <a:chOff x="249" y="436"/>
            <a:chExt cx="1044" cy="1044"/>
          </a:xfrm>
        </p:grpSpPr>
        <p:pic>
          <p:nvPicPr>
            <p:cNvPr id="4" name="Picture 9" descr="functio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436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functio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279">
              <a:off x="340" y="527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1" descr="functio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1257">
              <a:off x="431" y="618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174790" y="4725144"/>
            <a:ext cx="1657350" cy="1657350"/>
            <a:chOff x="249" y="2159"/>
            <a:chExt cx="1044" cy="1044"/>
          </a:xfrm>
        </p:grpSpPr>
        <p:pic>
          <p:nvPicPr>
            <p:cNvPr id="8" name="Picture 12" descr="functio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159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3" descr="functio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250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4" descr="functio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341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9512" y="1412776"/>
            <a:ext cx="8718140" cy="46386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Head movement is a very large source </a:t>
            </a:r>
            <a:br>
              <a:rPr lang="en-GB" dirty="0" smtClean="0"/>
            </a:br>
            <a:r>
              <a:rPr lang="en-GB" dirty="0" smtClean="0"/>
              <a:t>of variance in fMRI data.</a:t>
            </a:r>
            <a:br>
              <a:rPr lang="en-GB" dirty="0" smtClean="0"/>
            </a:br>
            <a:endParaRPr lang="en-GB" sz="1200" dirty="0" smtClean="0"/>
          </a:p>
          <a:p>
            <a:r>
              <a:rPr lang="en-GB" dirty="0" smtClean="0"/>
              <a:t>Motion correction: realign a time-series </a:t>
            </a:r>
            <a:br>
              <a:rPr lang="en-GB" dirty="0" smtClean="0"/>
            </a:br>
            <a:r>
              <a:rPr lang="en-GB" dirty="0" smtClean="0"/>
              <a:t>of images acquired from the same </a:t>
            </a:r>
            <a:br>
              <a:rPr lang="en-GB" dirty="0" smtClean="0"/>
            </a:br>
            <a:r>
              <a:rPr lang="en-GB" dirty="0" smtClean="0"/>
              <a:t>subject.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Within-subject transformation: rigid-body </a:t>
            </a:r>
            <a:r>
              <a:rPr lang="en-GB" sz="1600" dirty="0" smtClean="0"/>
              <a:t>(6 parameters)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Within-modality: least squares objective function</a:t>
            </a:r>
            <a:endParaRPr lang="en-GB" dirty="0"/>
          </a:p>
        </p:txBody>
      </p:sp>
      <p:pic>
        <p:nvPicPr>
          <p:cNvPr id="13" name="fM00223_004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0172" y="836712"/>
            <a:ext cx="2777480" cy="2777480"/>
          </a:xfrm>
          <a:prstGeom prst="rect">
            <a:avLst/>
          </a:prstGeom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6388168" y="3815064"/>
            <a:ext cx="2459724" cy="2944779"/>
            <a:chOff x="1597" y="890"/>
            <a:chExt cx="2458" cy="2313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1872" y="1041"/>
              <a:ext cx="2141" cy="76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1872" y="1041"/>
              <a:ext cx="21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1872" y="1041"/>
              <a:ext cx="2141" cy="768"/>
            </a:xfrm>
            <a:custGeom>
              <a:avLst/>
              <a:gdLst>
                <a:gd name="T0" fmla="*/ 0 w 453"/>
                <a:gd name="T1" fmla="*/ 163 h 163"/>
                <a:gd name="T2" fmla="*/ 453 w 453"/>
                <a:gd name="T3" fmla="*/ 163 h 163"/>
                <a:gd name="T4" fmla="*/ 453 w 453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163">
                  <a:moveTo>
                    <a:pt x="0" y="163"/>
                  </a:moveTo>
                  <a:lnTo>
                    <a:pt x="453" y="163"/>
                  </a:lnTo>
                  <a:lnTo>
                    <a:pt x="45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1872" y="1041"/>
              <a:ext cx="0" cy="7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1872" y="1809"/>
              <a:ext cx="21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V="1">
              <a:off x="1872" y="1041"/>
              <a:ext cx="0" cy="7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V="1">
              <a:off x="1872" y="1786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872" y="1041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1858" y="1823"/>
              <a:ext cx="16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V="1">
              <a:off x="2109" y="1786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109" y="1041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2080" y="1823"/>
              <a:ext cx="31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 flipV="1">
              <a:off x="2345" y="1786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2345" y="1041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2316" y="1823"/>
              <a:ext cx="31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V="1">
              <a:off x="2586" y="1786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2586" y="1041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2557" y="1823"/>
              <a:ext cx="31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 flipV="1">
              <a:off x="2822" y="1786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2822" y="1041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2794" y="1823"/>
              <a:ext cx="31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 flipV="1">
              <a:off x="3058" y="1786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>
              <a:off x="3058" y="1041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3030" y="1823"/>
              <a:ext cx="31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 flipV="1">
              <a:off x="3299" y="1786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3299" y="1041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30"/>
            <p:cNvSpPr>
              <a:spLocks noChangeArrowheads="1"/>
            </p:cNvSpPr>
            <p:nvPr/>
          </p:nvSpPr>
          <p:spPr bwMode="auto">
            <a:xfrm>
              <a:off x="3271" y="1823"/>
              <a:ext cx="31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 flipV="1">
              <a:off x="3535" y="1786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>
              <a:off x="3535" y="1041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3"/>
            <p:cNvSpPr>
              <a:spLocks noChangeArrowheads="1"/>
            </p:cNvSpPr>
            <p:nvPr/>
          </p:nvSpPr>
          <p:spPr bwMode="auto">
            <a:xfrm>
              <a:off x="3507" y="1823"/>
              <a:ext cx="31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 flipV="1">
              <a:off x="3772" y="1786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3772" y="1041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3743" y="1823"/>
              <a:ext cx="31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 flipV="1">
              <a:off x="4013" y="1786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38"/>
            <p:cNvSpPr>
              <a:spLocks noChangeShapeType="1"/>
            </p:cNvSpPr>
            <p:nvPr/>
          </p:nvSpPr>
          <p:spPr bwMode="auto">
            <a:xfrm>
              <a:off x="4013" y="1041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39"/>
            <p:cNvSpPr>
              <a:spLocks noChangeArrowheads="1"/>
            </p:cNvSpPr>
            <p:nvPr/>
          </p:nvSpPr>
          <p:spPr bwMode="auto">
            <a:xfrm>
              <a:off x="3984" y="1823"/>
              <a:ext cx="31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90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Line 40"/>
            <p:cNvSpPr>
              <a:spLocks noChangeShapeType="1"/>
            </p:cNvSpPr>
            <p:nvPr/>
          </p:nvSpPr>
          <p:spPr bwMode="auto">
            <a:xfrm>
              <a:off x="1872" y="1809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41"/>
            <p:cNvSpPr>
              <a:spLocks noChangeShapeType="1"/>
            </p:cNvSpPr>
            <p:nvPr/>
          </p:nvSpPr>
          <p:spPr bwMode="auto">
            <a:xfrm flipH="1">
              <a:off x="3989" y="1809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2"/>
            <p:cNvSpPr>
              <a:spLocks noChangeArrowheads="1"/>
            </p:cNvSpPr>
            <p:nvPr/>
          </p:nvSpPr>
          <p:spPr bwMode="auto">
            <a:xfrm>
              <a:off x="1764" y="1772"/>
              <a:ext cx="49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-0.4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Line 43"/>
            <p:cNvSpPr>
              <a:spLocks noChangeShapeType="1"/>
            </p:cNvSpPr>
            <p:nvPr/>
          </p:nvSpPr>
          <p:spPr bwMode="auto">
            <a:xfrm>
              <a:off x="1872" y="1616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Line 44"/>
            <p:cNvSpPr>
              <a:spLocks noChangeShapeType="1"/>
            </p:cNvSpPr>
            <p:nvPr/>
          </p:nvSpPr>
          <p:spPr bwMode="auto">
            <a:xfrm flipH="1">
              <a:off x="3989" y="1616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1764" y="1578"/>
              <a:ext cx="49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-0.2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Line 46"/>
            <p:cNvSpPr>
              <a:spLocks noChangeShapeType="1"/>
            </p:cNvSpPr>
            <p:nvPr/>
          </p:nvSpPr>
          <p:spPr bwMode="auto">
            <a:xfrm>
              <a:off x="1872" y="1423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Line 47"/>
            <p:cNvSpPr>
              <a:spLocks noChangeShapeType="1"/>
            </p:cNvSpPr>
            <p:nvPr/>
          </p:nvSpPr>
          <p:spPr bwMode="auto">
            <a:xfrm flipH="1">
              <a:off x="3989" y="1423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1825" y="1385"/>
              <a:ext cx="1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1872" y="1230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50"/>
            <p:cNvSpPr>
              <a:spLocks noChangeShapeType="1"/>
            </p:cNvSpPr>
            <p:nvPr/>
          </p:nvSpPr>
          <p:spPr bwMode="auto">
            <a:xfrm flipH="1">
              <a:off x="3989" y="1230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51"/>
            <p:cNvSpPr>
              <a:spLocks noChangeArrowheads="1"/>
            </p:cNvSpPr>
            <p:nvPr/>
          </p:nvSpPr>
          <p:spPr bwMode="auto">
            <a:xfrm>
              <a:off x="1783" y="1192"/>
              <a:ext cx="39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0.2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Line 52"/>
            <p:cNvSpPr>
              <a:spLocks noChangeShapeType="1"/>
            </p:cNvSpPr>
            <p:nvPr/>
          </p:nvSpPr>
          <p:spPr bwMode="auto">
            <a:xfrm>
              <a:off x="1872" y="1041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53"/>
            <p:cNvSpPr>
              <a:spLocks noChangeShapeType="1"/>
            </p:cNvSpPr>
            <p:nvPr/>
          </p:nvSpPr>
          <p:spPr bwMode="auto">
            <a:xfrm flipH="1">
              <a:off x="3989" y="1041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54"/>
            <p:cNvSpPr>
              <a:spLocks noChangeArrowheads="1"/>
            </p:cNvSpPr>
            <p:nvPr/>
          </p:nvSpPr>
          <p:spPr bwMode="auto">
            <a:xfrm>
              <a:off x="1783" y="1003"/>
              <a:ext cx="39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Line 55"/>
            <p:cNvSpPr>
              <a:spLocks noChangeShapeType="1"/>
            </p:cNvSpPr>
            <p:nvPr/>
          </p:nvSpPr>
          <p:spPr bwMode="auto">
            <a:xfrm>
              <a:off x="1872" y="1041"/>
              <a:ext cx="21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1872" y="1041"/>
              <a:ext cx="2141" cy="768"/>
            </a:xfrm>
            <a:custGeom>
              <a:avLst/>
              <a:gdLst>
                <a:gd name="T0" fmla="*/ 0 w 453"/>
                <a:gd name="T1" fmla="*/ 163 h 163"/>
                <a:gd name="T2" fmla="*/ 453 w 453"/>
                <a:gd name="T3" fmla="*/ 163 h 163"/>
                <a:gd name="T4" fmla="*/ 453 w 453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163">
                  <a:moveTo>
                    <a:pt x="0" y="163"/>
                  </a:moveTo>
                  <a:lnTo>
                    <a:pt x="453" y="163"/>
                  </a:lnTo>
                  <a:lnTo>
                    <a:pt x="45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57"/>
            <p:cNvSpPr>
              <a:spLocks noChangeShapeType="1"/>
            </p:cNvSpPr>
            <p:nvPr/>
          </p:nvSpPr>
          <p:spPr bwMode="auto">
            <a:xfrm flipV="1">
              <a:off x="1872" y="1041"/>
              <a:ext cx="0" cy="7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1896" y="1093"/>
              <a:ext cx="1970" cy="372"/>
            </a:xfrm>
            <a:custGeom>
              <a:avLst/>
              <a:gdLst>
                <a:gd name="T0" fmla="*/ 24 w 1970"/>
                <a:gd name="T1" fmla="*/ 344 h 372"/>
                <a:gd name="T2" fmla="*/ 71 w 1970"/>
                <a:gd name="T3" fmla="*/ 335 h 372"/>
                <a:gd name="T4" fmla="*/ 118 w 1970"/>
                <a:gd name="T5" fmla="*/ 320 h 372"/>
                <a:gd name="T6" fmla="*/ 165 w 1970"/>
                <a:gd name="T7" fmla="*/ 330 h 372"/>
                <a:gd name="T8" fmla="*/ 213 w 1970"/>
                <a:gd name="T9" fmla="*/ 330 h 372"/>
                <a:gd name="T10" fmla="*/ 260 w 1970"/>
                <a:gd name="T11" fmla="*/ 302 h 372"/>
                <a:gd name="T12" fmla="*/ 307 w 1970"/>
                <a:gd name="T13" fmla="*/ 325 h 372"/>
                <a:gd name="T14" fmla="*/ 354 w 1970"/>
                <a:gd name="T15" fmla="*/ 302 h 372"/>
                <a:gd name="T16" fmla="*/ 402 w 1970"/>
                <a:gd name="T17" fmla="*/ 302 h 372"/>
                <a:gd name="T18" fmla="*/ 449 w 1970"/>
                <a:gd name="T19" fmla="*/ 325 h 372"/>
                <a:gd name="T20" fmla="*/ 496 w 1970"/>
                <a:gd name="T21" fmla="*/ 311 h 372"/>
                <a:gd name="T22" fmla="*/ 543 w 1970"/>
                <a:gd name="T23" fmla="*/ 335 h 372"/>
                <a:gd name="T24" fmla="*/ 591 w 1970"/>
                <a:gd name="T25" fmla="*/ 372 h 372"/>
                <a:gd name="T26" fmla="*/ 638 w 1970"/>
                <a:gd name="T27" fmla="*/ 363 h 372"/>
                <a:gd name="T28" fmla="*/ 690 w 1970"/>
                <a:gd name="T29" fmla="*/ 316 h 372"/>
                <a:gd name="T30" fmla="*/ 737 w 1970"/>
                <a:gd name="T31" fmla="*/ 311 h 372"/>
                <a:gd name="T32" fmla="*/ 784 w 1970"/>
                <a:gd name="T33" fmla="*/ 320 h 372"/>
                <a:gd name="T34" fmla="*/ 832 w 1970"/>
                <a:gd name="T35" fmla="*/ 259 h 372"/>
                <a:gd name="T36" fmla="*/ 879 w 1970"/>
                <a:gd name="T37" fmla="*/ 264 h 372"/>
                <a:gd name="T38" fmla="*/ 926 w 1970"/>
                <a:gd name="T39" fmla="*/ 250 h 372"/>
                <a:gd name="T40" fmla="*/ 973 w 1970"/>
                <a:gd name="T41" fmla="*/ 250 h 372"/>
                <a:gd name="T42" fmla="*/ 1021 w 1970"/>
                <a:gd name="T43" fmla="*/ 240 h 372"/>
                <a:gd name="T44" fmla="*/ 1068 w 1970"/>
                <a:gd name="T45" fmla="*/ 217 h 372"/>
                <a:gd name="T46" fmla="*/ 1115 w 1970"/>
                <a:gd name="T47" fmla="*/ 61 h 372"/>
                <a:gd name="T48" fmla="*/ 1162 w 1970"/>
                <a:gd name="T49" fmla="*/ 52 h 372"/>
                <a:gd name="T50" fmla="*/ 1210 w 1970"/>
                <a:gd name="T51" fmla="*/ 99 h 372"/>
                <a:gd name="T52" fmla="*/ 1257 w 1970"/>
                <a:gd name="T53" fmla="*/ 123 h 372"/>
                <a:gd name="T54" fmla="*/ 1304 w 1970"/>
                <a:gd name="T55" fmla="*/ 174 h 372"/>
                <a:gd name="T56" fmla="*/ 1351 w 1970"/>
                <a:gd name="T57" fmla="*/ 151 h 372"/>
                <a:gd name="T58" fmla="*/ 1403 w 1970"/>
                <a:gd name="T59" fmla="*/ 85 h 372"/>
                <a:gd name="T60" fmla="*/ 1450 w 1970"/>
                <a:gd name="T61" fmla="*/ 80 h 372"/>
                <a:gd name="T62" fmla="*/ 1498 w 1970"/>
                <a:gd name="T63" fmla="*/ 28 h 372"/>
                <a:gd name="T64" fmla="*/ 1545 w 1970"/>
                <a:gd name="T65" fmla="*/ 0 h 372"/>
                <a:gd name="T66" fmla="*/ 1592 w 1970"/>
                <a:gd name="T67" fmla="*/ 52 h 372"/>
                <a:gd name="T68" fmla="*/ 1639 w 1970"/>
                <a:gd name="T69" fmla="*/ 47 h 372"/>
                <a:gd name="T70" fmla="*/ 1687 w 1970"/>
                <a:gd name="T71" fmla="*/ 71 h 372"/>
                <a:gd name="T72" fmla="*/ 1734 w 1970"/>
                <a:gd name="T73" fmla="*/ 132 h 372"/>
                <a:gd name="T74" fmla="*/ 1781 w 1970"/>
                <a:gd name="T75" fmla="*/ 90 h 372"/>
                <a:gd name="T76" fmla="*/ 1828 w 1970"/>
                <a:gd name="T77" fmla="*/ 151 h 372"/>
                <a:gd name="T78" fmla="*/ 1876 w 1970"/>
                <a:gd name="T79" fmla="*/ 160 h 372"/>
                <a:gd name="T80" fmla="*/ 1923 w 1970"/>
                <a:gd name="T81" fmla="*/ 165 h 372"/>
                <a:gd name="T82" fmla="*/ 1970 w 1970"/>
                <a:gd name="T83" fmla="*/ 17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70" h="372">
                  <a:moveTo>
                    <a:pt x="0" y="330"/>
                  </a:moveTo>
                  <a:lnTo>
                    <a:pt x="24" y="344"/>
                  </a:lnTo>
                  <a:lnTo>
                    <a:pt x="47" y="320"/>
                  </a:lnTo>
                  <a:lnTo>
                    <a:pt x="71" y="335"/>
                  </a:lnTo>
                  <a:lnTo>
                    <a:pt x="94" y="325"/>
                  </a:lnTo>
                  <a:lnTo>
                    <a:pt x="118" y="320"/>
                  </a:lnTo>
                  <a:lnTo>
                    <a:pt x="142" y="335"/>
                  </a:lnTo>
                  <a:lnTo>
                    <a:pt x="165" y="330"/>
                  </a:lnTo>
                  <a:lnTo>
                    <a:pt x="189" y="306"/>
                  </a:lnTo>
                  <a:lnTo>
                    <a:pt x="213" y="330"/>
                  </a:lnTo>
                  <a:lnTo>
                    <a:pt x="236" y="330"/>
                  </a:lnTo>
                  <a:lnTo>
                    <a:pt x="260" y="302"/>
                  </a:lnTo>
                  <a:lnTo>
                    <a:pt x="283" y="306"/>
                  </a:lnTo>
                  <a:lnTo>
                    <a:pt x="307" y="325"/>
                  </a:lnTo>
                  <a:lnTo>
                    <a:pt x="331" y="311"/>
                  </a:lnTo>
                  <a:lnTo>
                    <a:pt x="354" y="302"/>
                  </a:lnTo>
                  <a:lnTo>
                    <a:pt x="378" y="302"/>
                  </a:lnTo>
                  <a:lnTo>
                    <a:pt x="402" y="302"/>
                  </a:lnTo>
                  <a:lnTo>
                    <a:pt x="425" y="297"/>
                  </a:lnTo>
                  <a:lnTo>
                    <a:pt x="449" y="325"/>
                  </a:lnTo>
                  <a:lnTo>
                    <a:pt x="472" y="320"/>
                  </a:lnTo>
                  <a:lnTo>
                    <a:pt x="496" y="311"/>
                  </a:lnTo>
                  <a:lnTo>
                    <a:pt x="520" y="320"/>
                  </a:lnTo>
                  <a:lnTo>
                    <a:pt x="543" y="335"/>
                  </a:lnTo>
                  <a:lnTo>
                    <a:pt x="567" y="349"/>
                  </a:lnTo>
                  <a:lnTo>
                    <a:pt x="591" y="372"/>
                  </a:lnTo>
                  <a:lnTo>
                    <a:pt x="614" y="358"/>
                  </a:lnTo>
                  <a:lnTo>
                    <a:pt x="638" y="363"/>
                  </a:lnTo>
                  <a:lnTo>
                    <a:pt x="661" y="325"/>
                  </a:lnTo>
                  <a:lnTo>
                    <a:pt x="690" y="316"/>
                  </a:lnTo>
                  <a:lnTo>
                    <a:pt x="713" y="330"/>
                  </a:lnTo>
                  <a:lnTo>
                    <a:pt x="737" y="311"/>
                  </a:lnTo>
                  <a:lnTo>
                    <a:pt x="761" y="316"/>
                  </a:lnTo>
                  <a:lnTo>
                    <a:pt x="784" y="320"/>
                  </a:lnTo>
                  <a:lnTo>
                    <a:pt x="808" y="306"/>
                  </a:lnTo>
                  <a:lnTo>
                    <a:pt x="832" y="259"/>
                  </a:lnTo>
                  <a:lnTo>
                    <a:pt x="855" y="259"/>
                  </a:lnTo>
                  <a:lnTo>
                    <a:pt x="879" y="264"/>
                  </a:lnTo>
                  <a:lnTo>
                    <a:pt x="902" y="254"/>
                  </a:lnTo>
                  <a:lnTo>
                    <a:pt x="926" y="250"/>
                  </a:lnTo>
                  <a:lnTo>
                    <a:pt x="950" y="259"/>
                  </a:lnTo>
                  <a:lnTo>
                    <a:pt x="973" y="250"/>
                  </a:lnTo>
                  <a:lnTo>
                    <a:pt x="997" y="240"/>
                  </a:lnTo>
                  <a:lnTo>
                    <a:pt x="1021" y="240"/>
                  </a:lnTo>
                  <a:lnTo>
                    <a:pt x="1044" y="250"/>
                  </a:lnTo>
                  <a:lnTo>
                    <a:pt x="1068" y="217"/>
                  </a:lnTo>
                  <a:lnTo>
                    <a:pt x="1091" y="155"/>
                  </a:lnTo>
                  <a:lnTo>
                    <a:pt x="1115" y="61"/>
                  </a:lnTo>
                  <a:lnTo>
                    <a:pt x="1139" y="66"/>
                  </a:lnTo>
                  <a:lnTo>
                    <a:pt x="1162" y="52"/>
                  </a:lnTo>
                  <a:lnTo>
                    <a:pt x="1186" y="99"/>
                  </a:lnTo>
                  <a:lnTo>
                    <a:pt x="1210" y="99"/>
                  </a:lnTo>
                  <a:lnTo>
                    <a:pt x="1233" y="127"/>
                  </a:lnTo>
                  <a:lnTo>
                    <a:pt x="1257" y="123"/>
                  </a:lnTo>
                  <a:lnTo>
                    <a:pt x="1280" y="132"/>
                  </a:lnTo>
                  <a:lnTo>
                    <a:pt x="1304" y="174"/>
                  </a:lnTo>
                  <a:lnTo>
                    <a:pt x="1328" y="188"/>
                  </a:lnTo>
                  <a:lnTo>
                    <a:pt x="1351" y="151"/>
                  </a:lnTo>
                  <a:lnTo>
                    <a:pt x="1375" y="132"/>
                  </a:lnTo>
                  <a:lnTo>
                    <a:pt x="1403" y="85"/>
                  </a:lnTo>
                  <a:lnTo>
                    <a:pt x="1427" y="33"/>
                  </a:lnTo>
                  <a:lnTo>
                    <a:pt x="1450" y="80"/>
                  </a:lnTo>
                  <a:lnTo>
                    <a:pt x="1474" y="80"/>
                  </a:lnTo>
                  <a:lnTo>
                    <a:pt x="1498" y="28"/>
                  </a:lnTo>
                  <a:lnTo>
                    <a:pt x="1521" y="33"/>
                  </a:lnTo>
                  <a:lnTo>
                    <a:pt x="1545" y="0"/>
                  </a:lnTo>
                  <a:lnTo>
                    <a:pt x="1569" y="14"/>
                  </a:lnTo>
                  <a:lnTo>
                    <a:pt x="1592" y="52"/>
                  </a:lnTo>
                  <a:lnTo>
                    <a:pt x="1616" y="57"/>
                  </a:lnTo>
                  <a:lnTo>
                    <a:pt x="1639" y="47"/>
                  </a:lnTo>
                  <a:lnTo>
                    <a:pt x="1663" y="71"/>
                  </a:lnTo>
                  <a:lnTo>
                    <a:pt x="1687" y="71"/>
                  </a:lnTo>
                  <a:lnTo>
                    <a:pt x="1710" y="99"/>
                  </a:lnTo>
                  <a:lnTo>
                    <a:pt x="1734" y="132"/>
                  </a:lnTo>
                  <a:lnTo>
                    <a:pt x="1758" y="85"/>
                  </a:lnTo>
                  <a:lnTo>
                    <a:pt x="1781" y="90"/>
                  </a:lnTo>
                  <a:lnTo>
                    <a:pt x="1805" y="108"/>
                  </a:lnTo>
                  <a:lnTo>
                    <a:pt x="1828" y="151"/>
                  </a:lnTo>
                  <a:lnTo>
                    <a:pt x="1852" y="165"/>
                  </a:lnTo>
                  <a:lnTo>
                    <a:pt x="1876" y="160"/>
                  </a:lnTo>
                  <a:lnTo>
                    <a:pt x="1899" y="151"/>
                  </a:lnTo>
                  <a:lnTo>
                    <a:pt x="1923" y="165"/>
                  </a:lnTo>
                  <a:lnTo>
                    <a:pt x="1947" y="160"/>
                  </a:lnTo>
                  <a:lnTo>
                    <a:pt x="1970" y="179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1896" y="1395"/>
              <a:ext cx="1970" cy="391"/>
            </a:xfrm>
            <a:custGeom>
              <a:avLst/>
              <a:gdLst>
                <a:gd name="T0" fmla="*/ 24 w 1970"/>
                <a:gd name="T1" fmla="*/ 28 h 391"/>
                <a:gd name="T2" fmla="*/ 71 w 1970"/>
                <a:gd name="T3" fmla="*/ 14 h 391"/>
                <a:gd name="T4" fmla="*/ 118 w 1970"/>
                <a:gd name="T5" fmla="*/ 9 h 391"/>
                <a:gd name="T6" fmla="*/ 165 w 1970"/>
                <a:gd name="T7" fmla="*/ 61 h 391"/>
                <a:gd name="T8" fmla="*/ 213 w 1970"/>
                <a:gd name="T9" fmla="*/ 37 h 391"/>
                <a:gd name="T10" fmla="*/ 260 w 1970"/>
                <a:gd name="T11" fmla="*/ 103 h 391"/>
                <a:gd name="T12" fmla="*/ 307 w 1970"/>
                <a:gd name="T13" fmla="*/ 42 h 391"/>
                <a:gd name="T14" fmla="*/ 354 w 1970"/>
                <a:gd name="T15" fmla="*/ 56 h 391"/>
                <a:gd name="T16" fmla="*/ 402 w 1970"/>
                <a:gd name="T17" fmla="*/ 108 h 391"/>
                <a:gd name="T18" fmla="*/ 449 w 1970"/>
                <a:gd name="T19" fmla="*/ 127 h 391"/>
                <a:gd name="T20" fmla="*/ 496 w 1970"/>
                <a:gd name="T21" fmla="*/ 160 h 391"/>
                <a:gd name="T22" fmla="*/ 543 w 1970"/>
                <a:gd name="T23" fmla="*/ 207 h 391"/>
                <a:gd name="T24" fmla="*/ 591 w 1970"/>
                <a:gd name="T25" fmla="*/ 179 h 391"/>
                <a:gd name="T26" fmla="*/ 638 w 1970"/>
                <a:gd name="T27" fmla="*/ 169 h 391"/>
                <a:gd name="T28" fmla="*/ 690 w 1970"/>
                <a:gd name="T29" fmla="*/ 221 h 391"/>
                <a:gd name="T30" fmla="*/ 737 w 1970"/>
                <a:gd name="T31" fmla="*/ 183 h 391"/>
                <a:gd name="T32" fmla="*/ 784 w 1970"/>
                <a:gd name="T33" fmla="*/ 216 h 391"/>
                <a:gd name="T34" fmla="*/ 832 w 1970"/>
                <a:gd name="T35" fmla="*/ 240 h 391"/>
                <a:gd name="T36" fmla="*/ 879 w 1970"/>
                <a:gd name="T37" fmla="*/ 188 h 391"/>
                <a:gd name="T38" fmla="*/ 926 w 1970"/>
                <a:gd name="T39" fmla="*/ 230 h 391"/>
                <a:gd name="T40" fmla="*/ 973 w 1970"/>
                <a:gd name="T41" fmla="*/ 174 h 391"/>
                <a:gd name="T42" fmla="*/ 1021 w 1970"/>
                <a:gd name="T43" fmla="*/ 315 h 391"/>
                <a:gd name="T44" fmla="*/ 1068 w 1970"/>
                <a:gd name="T45" fmla="*/ 301 h 391"/>
                <a:gd name="T46" fmla="*/ 1115 w 1970"/>
                <a:gd name="T47" fmla="*/ 358 h 391"/>
                <a:gd name="T48" fmla="*/ 1162 w 1970"/>
                <a:gd name="T49" fmla="*/ 296 h 391"/>
                <a:gd name="T50" fmla="*/ 1210 w 1970"/>
                <a:gd name="T51" fmla="*/ 325 h 391"/>
                <a:gd name="T52" fmla="*/ 1257 w 1970"/>
                <a:gd name="T53" fmla="*/ 306 h 391"/>
                <a:gd name="T54" fmla="*/ 1304 w 1970"/>
                <a:gd name="T55" fmla="*/ 254 h 391"/>
                <a:gd name="T56" fmla="*/ 1351 w 1970"/>
                <a:gd name="T57" fmla="*/ 278 h 391"/>
                <a:gd name="T58" fmla="*/ 1403 w 1970"/>
                <a:gd name="T59" fmla="*/ 311 h 391"/>
                <a:gd name="T60" fmla="*/ 1450 w 1970"/>
                <a:gd name="T61" fmla="*/ 245 h 391"/>
                <a:gd name="T62" fmla="*/ 1498 w 1970"/>
                <a:gd name="T63" fmla="*/ 334 h 391"/>
                <a:gd name="T64" fmla="*/ 1545 w 1970"/>
                <a:gd name="T65" fmla="*/ 320 h 391"/>
                <a:gd name="T66" fmla="*/ 1592 w 1970"/>
                <a:gd name="T67" fmla="*/ 320 h 391"/>
                <a:gd name="T68" fmla="*/ 1639 w 1970"/>
                <a:gd name="T69" fmla="*/ 292 h 391"/>
                <a:gd name="T70" fmla="*/ 1687 w 1970"/>
                <a:gd name="T71" fmla="*/ 315 h 391"/>
                <a:gd name="T72" fmla="*/ 1734 w 1970"/>
                <a:gd name="T73" fmla="*/ 334 h 391"/>
                <a:gd name="T74" fmla="*/ 1781 w 1970"/>
                <a:gd name="T75" fmla="*/ 334 h 391"/>
                <a:gd name="T76" fmla="*/ 1828 w 1970"/>
                <a:gd name="T77" fmla="*/ 306 h 391"/>
                <a:gd name="T78" fmla="*/ 1876 w 1970"/>
                <a:gd name="T79" fmla="*/ 334 h 391"/>
                <a:gd name="T80" fmla="*/ 1923 w 1970"/>
                <a:gd name="T81" fmla="*/ 353 h 391"/>
                <a:gd name="T82" fmla="*/ 1970 w 1970"/>
                <a:gd name="T83" fmla="*/ 25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70" h="391">
                  <a:moveTo>
                    <a:pt x="0" y="28"/>
                  </a:moveTo>
                  <a:lnTo>
                    <a:pt x="24" y="28"/>
                  </a:lnTo>
                  <a:lnTo>
                    <a:pt x="47" y="23"/>
                  </a:lnTo>
                  <a:lnTo>
                    <a:pt x="71" y="14"/>
                  </a:lnTo>
                  <a:lnTo>
                    <a:pt x="94" y="0"/>
                  </a:lnTo>
                  <a:lnTo>
                    <a:pt x="118" y="9"/>
                  </a:lnTo>
                  <a:lnTo>
                    <a:pt x="142" y="33"/>
                  </a:lnTo>
                  <a:lnTo>
                    <a:pt x="165" y="61"/>
                  </a:lnTo>
                  <a:lnTo>
                    <a:pt x="189" y="61"/>
                  </a:lnTo>
                  <a:lnTo>
                    <a:pt x="213" y="37"/>
                  </a:lnTo>
                  <a:lnTo>
                    <a:pt x="236" y="61"/>
                  </a:lnTo>
                  <a:lnTo>
                    <a:pt x="260" y="103"/>
                  </a:lnTo>
                  <a:lnTo>
                    <a:pt x="283" y="89"/>
                  </a:lnTo>
                  <a:lnTo>
                    <a:pt x="307" y="42"/>
                  </a:lnTo>
                  <a:lnTo>
                    <a:pt x="331" y="33"/>
                  </a:lnTo>
                  <a:lnTo>
                    <a:pt x="354" y="56"/>
                  </a:lnTo>
                  <a:lnTo>
                    <a:pt x="378" y="80"/>
                  </a:lnTo>
                  <a:lnTo>
                    <a:pt x="402" y="108"/>
                  </a:lnTo>
                  <a:lnTo>
                    <a:pt x="425" y="132"/>
                  </a:lnTo>
                  <a:lnTo>
                    <a:pt x="449" y="127"/>
                  </a:lnTo>
                  <a:lnTo>
                    <a:pt x="472" y="122"/>
                  </a:lnTo>
                  <a:lnTo>
                    <a:pt x="496" y="160"/>
                  </a:lnTo>
                  <a:lnTo>
                    <a:pt x="520" y="179"/>
                  </a:lnTo>
                  <a:lnTo>
                    <a:pt x="543" y="207"/>
                  </a:lnTo>
                  <a:lnTo>
                    <a:pt x="567" y="188"/>
                  </a:lnTo>
                  <a:lnTo>
                    <a:pt x="591" y="179"/>
                  </a:lnTo>
                  <a:lnTo>
                    <a:pt x="614" y="150"/>
                  </a:lnTo>
                  <a:lnTo>
                    <a:pt x="638" y="169"/>
                  </a:lnTo>
                  <a:lnTo>
                    <a:pt x="661" y="188"/>
                  </a:lnTo>
                  <a:lnTo>
                    <a:pt x="690" y="221"/>
                  </a:lnTo>
                  <a:lnTo>
                    <a:pt x="713" y="221"/>
                  </a:lnTo>
                  <a:lnTo>
                    <a:pt x="737" y="183"/>
                  </a:lnTo>
                  <a:lnTo>
                    <a:pt x="761" y="188"/>
                  </a:lnTo>
                  <a:lnTo>
                    <a:pt x="784" y="216"/>
                  </a:lnTo>
                  <a:lnTo>
                    <a:pt x="808" y="230"/>
                  </a:lnTo>
                  <a:lnTo>
                    <a:pt x="832" y="240"/>
                  </a:lnTo>
                  <a:lnTo>
                    <a:pt x="855" y="221"/>
                  </a:lnTo>
                  <a:lnTo>
                    <a:pt x="879" y="188"/>
                  </a:lnTo>
                  <a:lnTo>
                    <a:pt x="902" y="207"/>
                  </a:lnTo>
                  <a:lnTo>
                    <a:pt x="926" y="230"/>
                  </a:lnTo>
                  <a:lnTo>
                    <a:pt x="950" y="216"/>
                  </a:lnTo>
                  <a:lnTo>
                    <a:pt x="973" y="174"/>
                  </a:lnTo>
                  <a:lnTo>
                    <a:pt x="997" y="212"/>
                  </a:lnTo>
                  <a:lnTo>
                    <a:pt x="1021" y="315"/>
                  </a:lnTo>
                  <a:lnTo>
                    <a:pt x="1044" y="259"/>
                  </a:lnTo>
                  <a:lnTo>
                    <a:pt x="1068" y="301"/>
                  </a:lnTo>
                  <a:lnTo>
                    <a:pt x="1091" y="306"/>
                  </a:lnTo>
                  <a:lnTo>
                    <a:pt x="1115" y="358"/>
                  </a:lnTo>
                  <a:lnTo>
                    <a:pt x="1139" y="362"/>
                  </a:lnTo>
                  <a:lnTo>
                    <a:pt x="1162" y="296"/>
                  </a:lnTo>
                  <a:lnTo>
                    <a:pt x="1186" y="296"/>
                  </a:lnTo>
                  <a:lnTo>
                    <a:pt x="1210" y="325"/>
                  </a:lnTo>
                  <a:lnTo>
                    <a:pt x="1233" y="301"/>
                  </a:lnTo>
                  <a:lnTo>
                    <a:pt x="1257" y="306"/>
                  </a:lnTo>
                  <a:lnTo>
                    <a:pt x="1280" y="301"/>
                  </a:lnTo>
                  <a:lnTo>
                    <a:pt x="1304" y="254"/>
                  </a:lnTo>
                  <a:lnTo>
                    <a:pt x="1328" y="311"/>
                  </a:lnTo>
                  <a:lnTo>
                    <a:pt x="1351" y="278"/>
                  </a:lnTo>
                  <a:lnTo>
                    <a:pt x="1375" y="287"/>
                  </a:lnTo>
                  <a:lnTo>
                    <a:pt x="1403" y="311"/>
                  </a:lnTo>
                  <a:lnTo>
                    <a:pt x="1427" y="292"/>
                  </a:lnTo>
                  <a:lnTo>
                    <a:pt x="1450" y="245"/>
                  </a:lnTo>
                  <a:lnTo>
                    <a:pt x="1474" y="306"/>
                  </a:lnTo>
                  <a:lnTo>
                    <a:pt x="1498" y="334"/>
                  </a:lnTo>
                  <a:lnTo>
                    <a:pt x="1521" y="325"/>
                  </a:lnTo>
                  <a:lnTo>
                    <a:pt x="1545" y="320"/>
                  </a:lnTo>
                  <a:lnTo>
                    <a:pt x="1569" y="315"/>
                  </a:lnTo>
                  <a:lnTo>
                    <a:pt x="1592" y="320"/>
                  </a:lnTo>
                  <a:lnTo>
                    <a:pt x="1616" y="391"/>
                  </a:lnTo>
                  <a:lnTo>
                    <a:pt x="1639" y="292"/>
                  </a:lnTo>
                  <a:lnTo>
                    <a:pt x="1663" y="311"/>
                  </a:lnTo>
                  <a:lnTo>
                    <a:pt x="1687" y="315"/>
                  </a:lnTo>
                  <a:lnTo>
                    <a:pt x="1710" y="287"/>
                  </a:lnTo>
                  <a:lnTo>
                    <a:pt x="1734" y="334"/>
                  </a:lnTo>
                  <a:lnTo>
                    <a:pt x="1758" y="344"/>
                  </a:lnTo>
                  <a:lnTo>
                    <a:pt x="1781" y="334"/>
                  </a:lnTo>
                  <a:lnTo>
                    <a:pt x="1805" y="334"/>
                  </a:lnTo>
                  <a:lnTo>
                    <a:pt x="1828" y="306"/>
                  </a:lnTo>
                  <a:lnTo>
                    <a:pt x="1852" y="311"/>
                  </a:lnTo>
                  <a:lnTo>
                    <a:pt x="1876" y="334"/>
                  </a:lnTo>
                  <a:lnTo>
                    <a:pt x="1899" y="339"/>
                  </a:lnTo>
                  <a:lnTo>
                    <a:pt x="1923" y="353"/>
                  </a:lnTo>
                  <a:lnTo>
                    <a:pt x="1947" y="320"/>
                  </a:lnTo>
                  <a:lnTo>
                    <a:pt x="1970" y="259"/>
                  </a:lnTo>
                </a:path>
              </a:pathLst>
            </a:custGeom>
            <a:noFill/>
            <a:ln w="19050" cmpd="sng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1896" y="1211"/>
              <a:ext cx="1970" cy="254"/>
            </a:xfrm>
            <a:custGeom>
              <a:avLst/>
              <a:gdLst>
                <a:gd name="T0" fmla="*/ 24 w 1970"/>
                <a:gd name="T1" fmla="*/ 221 h 254"/>
                <a:gd name="T2" fmla="*/ 71 w 1970"/>
                <a:gd name="T3" fmla="*/ 165 h 254"/>
                <a:gd name="T4" fmla="*/ 118 w 1970"/>
                <a:gd name="T5" fmla="*/ 226 h 254"/>
                <a:gd name="T6" fmla="*/ 165 w 1970"/>
                <a:gd name="T7" fmla="*/ 155 h 254"/>
                <a:gd name="T8" fmla="*/ 213 w 1970"/>
                <a:gd name="T9" fmla="*/ 198 h 254"/>
                <a:gd name="T10" fmla="*/ 260 w 1970"/>
                <a:gd name="T11" fmla="*/ 103 h 254"/>
                <a:gd name="T12" fmla="*/ 307 w 1970"/>
                <a:gd name="T13" fmla="*/ 165 h 254"/>
                <a:gd name="T14" fmla="*/ 354 w 1970"/>
                <a:gd name="T15" fmla="*/ 155 h 254"/>
                <a:gd name="T16" fmla="*/ 402 w 1970"/>
                <a:gd name="T17" fmla="*/ 136 h 254"/>
                <a:gd name="T18" fmla="*/ 449 w 1970"/>
                <a:gd name="T19" fmla="*/ 113 h 254"/>
                <a:gd name="T20" fmla="*/ 496 w 1970"/>
                <a:gd name="T21" fmla="*/ 103 h 254"/>
                <a:gd name="T22" fmla="*/ 543 w 1970"/>
                <a:gd name="T23" fmla="*/ 108 h 254"/>
                <a:gd name="T24" fmla="*/ 591 w 1970"/>
                <a:gd name="T25" fmla="*/ 122 h 254"/>
                <a:gd name="T26" fmla="*/ 638 w 1970"/>
                <a:gd name="T27" fmla="*/ 254 h 254"/>
                <a:gd name="T28" fmla="*/ 690 w 1970"/>
                <a:gd name="T29" fmla="*/ 184 h 254"/>
                <a:gd name="T30" fmla="*/ 737 w 1970"/>
                <a:gd name="T31" fmla="*/ 151 h 254"/>
                <a:gd name="T32" fmla="*/ 784 w 1970"/>
                <a:gd name="T33" fmla="*/ 155 h 254"/>
                <a:gd name="T34" fmla="*/ 832 w 1970"/>
                <a:gd name="T35" fmla="*/ 94 h 254"/>
                <a:gd name="T36" fmla="*/ 879 w 1970"/>
                <a:gd name="T37" fmla="*/ 160 h 254"/>
                <a:gd name="T38" fmla="*/ 926 w 1970"/>
                <a:gd name="T39" fmla="*/ 165 h 254"/>
                <a:gd name="T40" fmla="*/ 973 w 1970"/>
                <a:gd name="T41" fmla="*/ 118 h 254"/>
                <a:gd name="T42" fmla="*/ 1021 w 1970"/>
                <a:gd name="T43" fmla="*/ 94 h 254"/>
                <a:gd name="T44" fmla="*/ 1068 w 1970"/>
                <a:gd name="T45" fmla="*/ 103 h 254"/>
                <a:gd name="T46" fmla="*/ 1115 w 1970"/>
                <a:gd name="T47" fmla="*/ 127 h 254"/>
                <a:gd name="T48" fmla="*/ 1162 w 1970"/>
                <a:gd name="T49" fmla="*/ 122 h 254"/>
                <a:gd name="T50" fmla="*/ 1210 w 1970"/>
                <a:gd name="T51" fmla="*/ 99 h 254"/>
                <a:gd name="T52" fmla="*/ 1257 w 1970"/>
                <a:gd name="T53" fmla="*/ 141 h 254"/>
                <a:gd name="T54" fmla="*/ 1304 w 1970"/>
                <a:gd name="T55" fmla="*/ 14 h 254"/>
                <a:gd name="T56" fmla="*/ 1351 w 1970"/>
                <a:gd name="T57" fmla="*/ 42 h 254"/>
                <a:gd name="T58" fmla="*/ 1403 w 1970"/>
                <a:gd name="T59" fmla="*/ 61 h 254"/>
                <a:gd name="T60" fmla="*/ 1450 w 1970"/>
                <a:gd name="T61" fmla="*/ 174 h 254"/>
                <a:gd name="T62" fmla="*/ 1498 w 1970"/>
                <a:gd name="T63" fmla="*/ 193 h 254"/>
                <a:gd name="T64" fmla="*/ 1545 w 1970"/>
                <a:gd name="T65" fmla="*/ 198 h 254"/>
                <a:gd name="T66" fmla="*/ 1592 w 1970"/>
                <a:gd name="T67" fmla="*/ 231 h 254"/>
                <a:gd name="T68" fmla="*/ 1639 w 1970"/>
                <a:gd name="T69" fmla="*/ 193 h 254"/>
                <a:gd name="T70" fmla="*/ 1687 w 1970"/>
                <a:gd name="T71" fmla="*/ 151 h 254"/>
                <a:gd name="T72" fmla="*/ 1734 w 1970"/>
                <a:gd name="T73" fmla="*/ 217 h 254"/>
                <a:gd name="T74" fmla="*/ 1781 w 1970"/>
                <a:gd name="T75" fmla="*/ 188 h 254"/>
                <a:gd name="T76" fmla="*/ 1828 w 1970"/>
                <a:gd name="T77" fmla="*/ 99 h 254"/>
                <a:gd name="T78" fmla="*/ 1876 w 1970"/>
                <a:gd name="T79" fmla="*/ 113 h 254"/>
                <a:gd name="T80" fmla="*/ 1923 w 1970"/>
                <a:gd name="T81" fmla="*/ 99 h 254"/>
                <a:gd name="T82" fmla="*/ 1970 w 1970"/>
                <a:gd name="T83" fmla="*/ 8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70" h="254">
                  <a:moveTo>
                    <a:pt x="0" y="212"/>
                  </a:moveTo>
                  <a:lnTo>
                    <a:pt x="24" y="221"/>
                  </a:lnTo>
                  <a:lnTo>
                    <a:pt x="47" y="188"/>
                  </a:lnTo>
                  <a:lnTo>
                    <a:pt x="71" y="165"/>
                  </a:lnTo>
                  <a:lnTo>
                    <a:pt x="94" y="188"/>
                  </a:lnTo>
                  <a:lnTo>
                    <a:pt x="118" y="226"/>
                  </a:lnTo>
                  <a:lnTo>
                    <a:pt x="142" y="174"/>
                  </a:lnTo>
                  <a:lnTo>
                    <a:pt x="165" y="155"/>
                  </a:lnTo>
                  <a:lnTo>
                    <a:pt x="189" y="155"/>
                  </a:lnTo>
                  <a:lnTo>
                    <a:pt x="213" y="198"/>
                  </a:lnTo>
                  <a:lnTo>
                    <a:pt x="236" y="136"/>
                  </a:lnTo>
                  <a:lnTo>
                    <a:pt x="260" y="103"/>
                  </a:lnTo>
                  <a:lnTo>
                    <a:pt x="283" y="113"/>
                  </a:lnTo>
                  <a:lnTo>
                    <a:pt x="307" y="165"/>
                  </a:lnTo>
                  <a:lnTo>
                    <a:pt x="331" y="160"/>
                  </a:lnTo>
                  <a:lnTo>
                    <a:pt x="354" y="155"/>
                  </a:lnTo>
                  <a:lnTo>
                    <a:pt x="378" y="184"/>
                  </a:lnTo>
                  <a:lnTo>
                    <a:pt x="402" y="136"/>
                  </a:lnTo>
                  <a:lnTo>
                    <a:pt x="425" y="108"/>
                  </a:lnTo>
                  <a:lnTo>
                    <a:pt x="449" y="113"/>
                  </a:lnTo>
                  <a:lnTo>
                    <a:pt x="472" y="70"/>
                  </a:lnTo>
                  <a:lnTo>
                    <a:pt x="496" y="103"/>
                  </a:lnTo>
                  <a:lnTo>
                    <a:pt x="520" y="70"/>
                  </a:lnTo>
                  <a:lnTo>
                    <a:pt x="543" y="108"/>
                  </a:lnTo>
                  <a:lnTo>
                    <a:pt x="567" y="94"/>
                  </a:lnTo>
                  <a:lnTo>
                    <a:pt x="591" y="122"/>
                  </a:lnTo>
                  <a:lnTo>
                    <a:pt x="614" y="235"/>
                  </a:lnTo>
                  <a:lnTo>
                    <a:pt x="638" y="254"/>
                  </a:lnTo>
                  <a:lnTo>
                    <a:pt x="661" y="188"/>
                  </a:lnTo>
                  <a:lnTo>
                    <a:pt x="690" y="184"/>
                  </a:lnTo>
                  <a:lnTo>
                    <a:pt x="713" y="155"/>
                  </a:lnTo>
                  <a:lnTo>
                    <a:pt x="737" y="151"/>
                  </a:lnTo>
                  <a:lnTo>
                    <a:pt x="761" y="160"/>
                  </a:lnTo>
                  <a:lnTo>
                    <a:pt x="784" y="155"/>
                  </a:lnTo>
                  <a:lnTo>
                    <a:pt x="808" y="85"/>
                  </a:lnTo>
                  <a:lnTo>
                    <a:pt x="832" y="94"/>
                  </a:lnTo>
                  <a:lnTo>
                    <a:pt x="855" y="151"/>
                  </a:lnTo>
                  <a:lnTo>
                    <a:pt x="879" y="160"/>
                  </a:lnTo>
                  <a:lnTo>
                    <a:pt x="902" y="174"/>
                  </a:lnTo>
                  <a:lnTo>
                    <a:pt x="926" y="165"/>
                  </a:lnTo>
                  <a:lnTo>
                    <a:pt x="950" y="160"/>
                  </a:lnTo>
                  <a:lnTo>
                    <a:pt x="973" y="118"/>
                  </a:lnTo>
                  <a:lnTo>
                    <a:pt x="997" y="85"/>
                  </a:lnTo>
                  <a:lnTo>
                    <a:pt x="1021" y="94"/>
                  </a:lnTo>
                  <a:lnTo>
                    <a:pt x="1044" y="127"/>
                  </a:lnTo>
                  <a:lnTo>
                    <a:pt x="1068" y="103"/>
                  </a:lnTo>
                  <a:lnTo>
                    <a:pt x="1091" y="99"/>
                  </a:lnTo>
                  <a:lnTo>
                    <a:pt x="1115" y="127"/>
                  </a:lnTo>
                  <a:lnTo>
                    <a:pt x="1139" y="151"/>
                  </a:lnTo>
                  <a:lnTo>
                    <a:pt x="1162" y="122"/>
                  </a:lnTo>
                  <a:lnTo>
                    <a:pt x="1186" y="174"/>
                  </a:lnTo>
                  <a:lnTo>
                    <a:pt x="1210" y="99"/>
                  </a:lnTo>
                  <a:lnTo>
                    <a:pt x="1233" y="118"/>
                  </a:lnTo>
                  <a:lnTo>
                    <a:pt x="1257" y="141"/>
                  </a:lnTo>
                  <a:lnTo>
                    <a:pt x="1280" y="122"/>
                  </a:lnTo>
                  <a:lnTo>
                    <a:pt x="1304" y="14"/>
                  </a:lnTo>
                  <a:lnTo>
                    <a:pt x="1328" y="42"/>
                  </a:lnTo>
                  <a:lnTo>
                    <a:pt x="1351" y="42"/>
                  </a:lnTo>
                  <a:lnTo>
                    <a:pt x="1375" y="0"/>
                  </a:lnTo>
                  <a:lnTo>
                    <a:pt x="1403" y="61"/>
                  </a:lnTo>
                  <a:lnTo>
                    <a:pt x="1427" y="132"/>
                  </a:lnTo>
                  <a:lnTo>
                    <a:pt x="1450" y="174"/>
                  </a:lnTo>
                  <a:lnTo>
                    <a:pt x="1474" y="202"/>
                  </a:lnTo>
                  <a:lnTo>
                    <a:pt x="1498" y="193"/>
                  </a:lnTo>
                  <a:lnTo>
                    <a:pt x="1521" y="188"/>
                  </a:lnTo>
                  <a:lnTo>
                    <a:pt x="1545" y="198"/>
                  </a:lnTo>
                  <a:lnTo>
                    <a:pt x="1569" y="231"/>
                  </a:lnTo>
                  <a:lnTo>
                    <a:pt x="1592" y="231"/>
                  </a:lnTo>
                  <a:lnTo>
                    <a:pt x="1616" y="221"/>
                  </a:lnTo>
                  <a:lnTo>
                    <a:pt x="1639" y="193"/>
                  </a:lnTo>
                  <a:lnTo>
                    <a:pt x="1663" y="146"/>
                  </a:lnTo>
                  <a:lnTo>
                    <a:pt x="1687" y="151"/>
                  </a:lnTo>
                  <a:lnTo>
                    <a:pt x="1710" y="226"/>
                  </a:lnTo>
                  <a:lnTo>
                    <a:pt x="1734" y="217"/>
                  </a:lnTo>
                  <a:lnTo>
                    <a:pt x="1758" y="188"/>
                  </a:lnTo>
                  <a:lnTo>
                    <a:pt x="1781" y="188"/>
                  </a:lnTo>
                  <a:lnTo>
                    <a:pt x="1805" y="165"/>
                  </a:lnTo>
                  <a:lnTo>
                    <a:pt x="1828" y="99"/>
                  </a:lnTo>
                  <a:lnTo>
                    <a:pt x="1852" y="136"/>
                  </a:lnTo>
                  <a:lnTo>
                    <a:pt x="1876" y="113"/>
                  </a:lnTo>
                  <a:lnTo>
                    <a:pt x="1899" y="122"/>
                  </a:lnTo>
                  <a:lnTo>
                    <a:pt x="1923" y="99"/>
                  </a:lnTo>
                  <a:lnTo>
                    <a:pt x="1947" y="75"/>
                  </a:lnTo>
                  <a:lnTo>
                    <a:pt x="1970" y="8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Rectangle 61"/>
            <p:cNvSpPr>
              <a:spLocks noChangeArrowheads="1"/>
            </p:cNvSpPr>
            <p:nvPr/>
          </p:nvSpPr>
          <p:spPr bwMode="auto">
            <a:xfrm>
              <a:off x="2869" y="1904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image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Rectangle 62"/>
            <p:cNvSpPr>
              <a:spLocks noChangeArrowheads="1"/>
            </p:cNvSpPr>
            <p:nvPr/>
          </p:nvSpPr>
          <p:spPr bwMode="auto">
            <a:xfrm rot="16200000">
              <a:off x="1609" y="1332"/>
              <a:ext cx="166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mm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" name="Rectangle 63"/>
            <p:cNvSpPr>
              <a:spLocks noChangeArrowheads="1"/>
            </p:cNvSpPr>
            <p:nvPr/>
          </p:nvSpPr>
          <p:spPr bwMode="auto">
            <a:xfrm>
              <a:off x="2723" y="890"/>
              <a:ext cx="75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translation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Rectangle 64"/>
            <p:cNvSpPr>
              <a:spLocks noChangeArrowheads="1"/>
            </p:cNvSpPr>
            <p:nvPr/>
          </p:nvSpPr>
          <p:spPr bwMode="auto">
            <a:xfrm>
              <a:off x="1858" y="1781"/>
              <a:ext cx="8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" name="Rectangle 65"/>
            <p:cNvSpPr>
              <a:spLocks noChangeArrowheads="1"/>
            </p:cNvSpPr>
            <p:nvPr/>
          </p:nvSpPr>
          <p:spPr bwMode="auto">
            <a:xfrm>
              <a:off x="4003" y="1008"/>
              <a:ext cx="8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Rectangle 66"/>
            <p:cNvSpPr>
              <a:spLocks noChangeArrowheads="1"/>
            </p:cNvSpPr>
            <p:nvPr/>
          </p:nvSpPr>
          <p:spPr bwMode="auto">
            <a:xfrm>
              <a:off x="3257" y="1894"/>
              <a:ext cx="756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67"/>
            <p:cNvSpPr>
              <a:spLocks noChangeArrowheads="1"/>
            </p:cNvSpPr>
            <p:nvPr/>
          </p:nvSpPr>
          <p:spPr bwMode="auto">
            <a:xfrm>
              <a:off x="3257" y="1894"/>
              <a:ext cx="756" cy="2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68"/>
            <p:cNvSpPr>
              <a:spLocks noChangeShapeType="1"/>
            </p:cNvSpPr>
            <p:nvPr/>
          </p:nvSpPr>
          <p:spPr bwMode="auto">
            <a:xfrm>
              <a:off x="3257" y="1894"/>
              <a:ext cx="7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3257" y="1894"/>
              <a:ext cx="756" cy="288"/>
            </a:xfrm>
            <a:custGeom>
              <a:avLst/>
              <a:gdLst>
                <a:gd name="T0" fmla="*/ 0 w 160"/>
                <a:gd name="T1" fmla="*/ 61 h 61"/>
                <a:gd name="T2" fmla="*/ 160 w 160"/>
                <a:gd name="T3" fmla="*/ 61 h 61"/>
                <a:gd name="T4" fmla="*/ 160 w 160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61">
                  <a:moveTo>
                    <a:pt x="0" y="61"/>
                  </a:moveTo>
                  <a:lnTo>
                    <a:pt x="160" y="61"/>
                  </a:lnTo>
                  <a:lnTo>
                    <a:pt x="16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70"/>
            <p:cNvSpPr>
              <a:spLocks noChangeShapeType="1"/>
            </p:cNvSpPr>
            <p:nvPr/>
          </p:nvSpPr>
          <p:spPr bwMode="auto">
            <a:xfrm flipV="1">
              <a:off x="3257" y="1894"/>
              <a:ext cx="0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71"/>
            <p:cNvSpPr>
              <a:spLocks noChangeShapeType="1"/>
            </p:cNvSpPr>
            <p:nvPr/>
          </p:nvSpPr>
          <p:spPr bwMode="auto">
            <a:xfrm>
              <a:off x="3257" y="2182"/>
              <a:ext cx="75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3257" y="1894"/>
              <a:ext cx="756" cy="288"/>
            </a:xfrm>
            <a:custGeom>
              <a:avLst/>
              <a:gdLst>
                <a:gd name="T0" fmla="*/ 0 w 160"/>
                <a:gd name="T1" fmla="*/ 61 h 61"/>
                <a:gd name="T2" fmla="*/ 0 w 160"/>
                <a:gd name="T3" fmla="*/ 0 h 61"/>
                <a:gd name="T4" fmla="*/ 160 w 160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61">
                  <a:moveTo>
                    <a:pt x="0" y="61"/>
                  </a:moveTo>
                  <a:lnTo>
                    <a:pt x="0" y="0"/>
                  </a:lnTo>
                  <a:lnTo>
                    <a:pt x="16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3257" y="1894"/>
              <a:ext cx="756" cy="288"/>
            </a:xfrm>
            <a:custGeom>
              <a:avLst/>
              <a:gdLst>
                <a:gd name="T0" fmla="*/ 0 w 160"/>
                <a:gd name="T1" fmla="*/ 61 h 61"/>
                <a:gd name="T2" fmla="*/ 160 w 160"/>
                <a:gd name="T3" fmla="*/ 61 h 61"/>
                <a:gd name="T4" fmla="*/ 160 w 160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61">
                  <a:moveTo>
                    <a:pt x="0" y="61"/>
                  </a:moveTo>
                  <a:lnTo>
                    <a:pt x="160" y="61"/>
                  </a:lnTo>
                  <a:lnTo>
                    <a:pt x="16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74"/>
            <p:cNvSpPr>
              <a:spLocks noChangeShapeType="1"/>
            </p:cNvSpPr>
            <p:nvPr/>
          </p:nvSpPr>
          <p:spPr bwMode="auto">
            <a:xfrm flipV="1">
              <a:off x="3257" y="1894"/>
              <a:ext cx="0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Rectangle 75"/>
            <p:cNvSpPr>
              <a:spLocks noChangeArrowheads="1"/>
            </p:cNvSpPr>
            <p:nvPr/>
          </p:nvSpPr>
          <p:spPr bwMode="auto">
            <a:xfrm>
              <a:off x="3602" y="1913"/>
              <a:ext cx="4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x translation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" name="Line 76"/>
            <p:cNvSpPr>
              <a:spLocks noChangeShapeType="1"/>
            </p:cNvSpPr>
            <p:nvPr/>
          </p:nvSpPr>
          <p:spPr bwMode="auto">
            <a:xfrm>
              <a:off x="3309" y="1946"/>
              <a:ext cx="26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Rectangle 77"/>
            <p:cNvSpPr>
              <a:spLocks noChangeArrowheads="1"/>
            </p:cNvSpPr>
            <p:nvPr/>
          </p:nvSpPr>
          <p:spPr bwMode="auto">
            <a:xfrm>
              <a:off x="3602" y="2002"/>
              <a:ext cx="4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y translation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" name="Line 78"/>
            <p:cNvSpPr>
              <a:spLocks noChangeShapeType="1"/>
            </p:cNvSpPr>
            <p:nvPr/>
          </p:nvSpPr>
          <p:spPr bwMode="auto">
            <a:xfrm>
              <a:off x="3309" y="2035"/>
              <a:ext cx="264" cy="0"/>
            </a:xfrm>
            <a:prstGeom prst="line">
              <a:avLst/>
            </a:prstGeom>
            <a:noFill/>
            <a:ln w="19050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Rectangle 79"/>
            <p:cNvSpPr>
              <a:spLocks noChangeArrowheads="1"/>
            </p:cNvSpPr>
            <p:nvPr/>
          </p:nvSpPr>
          <p:spPr bwMode="auto">
            <a:xfrm>
              <a:off x="3602" y="2092"/>
              <a:ext cx="4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z translation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" name="Line 80"/>
            <p:cNvSpPr>
              <a:spLocks noChangeShapeType="1"/>
            </p:cNvSpPr>
            <p:nvPr/>
          </p:nvSpPr>
          <p:spPr bwMode="auto">
            <a:xfrm>
              <a:off x="3309" y="2125"/>
              <a:ext cx="2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Rectangle 81"/>
            <p:cNvSpPr>
              <a:spLocks noChangeArrowheads="1"/>
            </p:cNvSpPr>
            <p:nvPr/>
          </p:nvSpPr>
          <p:spPr bwMode="auto">
            <a:xfrm>
              <a:off x="1872" y="2196"/>
              <a:ext cx="2141" cy="7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Rectangle 82"/>
            <p:cNvSpPr>
              <a:spLocks noChangeArrowheads="1"/>
            </p:cNvSpPr>
            <p:nvPr/>
          </p:nvSpPr>
          <p:spPr bwMode="auto">
            <a:xfrm>
              <a:off x="1872" y="2196"/>
              <a:ext cx="2141" cy="76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83"/>
            <p:cNvSpPr>
              <a:spLocks noChangeShapeType="1"/>
            </p:cNvSpPr>
            <p:nvPr/>
          </p:nvSpPr>
          <p:spPr bwMode="auto">
            <a:xfrm>
              <a:off x="1872" y="2196"/>
              <a:ext cx="21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1872" y="2196"/>
              <a:ext cx="2141" cy="768"/>
            </a:xfrm>
            <a:custGeom>
              <a:avLst/>
              <a:gdLst>
                <a:gd name="T0" fmla="*/ 0 w 453"/>
                <a:gd name="T1" fmla="*/ 163 h 163"/>
                <a:gd name="T2" fmla="*/ 453 w 453"/>
                <a:gd name="T3" fmla="*/ 163 h 163"/>
                <a:gd name="T4" fmla="*/ 453 w 453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163">
                  <a:moveTo>
                    <a:pt x="0" y="163"/>
                  </a:moveTo>
                  <a:lnTo>
                    <a:pt x="453" y="163"/>
                  </a:lnTo>
                  <a:lnTo>
                    <a:pt x="45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85"/>
            <p:cNvSpPr>
              <a:spLocks noChangeShapeType="1"/>
            </p:cNvSpPr>
            <p:nvPr/>
          </p:nvSpPr>
          <p:spPr bwMode="auto">
            <a:xfrm flipV="1">
              <a:off x="1872" y="2196"/>
              <a:ext cx="0" cy="7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86"/>
            <p:cNvSpPr>
              <a:spLocks noChangeShapeType="1"/>
            </p:cNvSpPr>
            <p:nvPr/>
          </p:nvSpPr>
          <p:spPr bwMode="auto">
            <a:xfrm>
              <a:off x="1872" y="2964"/>
              <a:ext cx="21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Line 87"/>
            <p:cNvSpPr>
              <a:spLocks noChangeShapeType="1"/>
            </p:cNvSpPr>
            <p:nvPr/>
          </p:nvSpPr>
          <p:spPr bwMode="auto">
            <a:xfrm flipV="1">
              <a:off x="1872" y="2196"/>
              <a:ext cx="0" cy="7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Line 88"/>
            <p:cNvSpPr>
              <a:spLocks noChangeShapeType="1"/>
            </p:cNvSpPr>
            <p:nvPr/>
          </p:nvSpPr>
          <p:spPr bwMode="auto">
            <a:xfrm flipV="1">
              <a:off x="1872" y="2940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Line 89"/>
            <p:cNvSpPr>
              <a:spLocks noChangeShapeType="1"/>
            </p:cNvSpPr>
            <p:nvPr/>
          </p:nvSpPr>
          <p:spPr bwMode="auto">
            <a:xfrm>
              <a:off x="1872" y="219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90"/>
            <p:cNvSpPr>
              <a:spLocks noChangeArrowheads="1"/>
            </p:cNvSpPr>
            <p:nvPr/>
          </p:nvSpPr>
          <p:spPr bwMode="auto">
            <a:xfrm>
              <a:off x="1858" y="2978"/>
              <a:ext cx="1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" name="Line 91"/>
            <p:cNvSpPr>
              <a:spLocks noChangeShapeType="1"/>
            </p:cNvSpPr>
            <p:nvPr/>
          </p:nvSpPr>
          <p:spPr bwMode="auto">
            <a:xfrm flipV="1">
              <a:off x="2109" y="2940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Line 92"/>
            <p:cNvSpPr>
              <a:spLocks noChangeShapeType="1"/>
            </p:cNvSpPr>
            <p:nvPr/>
          </p:nvSpPr>
          <p:spPr bwMode="auto">
            <a:xfrm>
              <a:off x="2109" y="219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Rectangle 93"/>
            <p:cNvSpPr>
              <a:spLocks noChangeArrowheads="1"/>
            </p:cNvSpPr>
            <p:nvPr/>
          </p:nvSpPr>
          <p:spPr bwMode="auto">
            <a:xfrm>
              <a:off x="2080" y="2978"/>
              <a:ext cx="31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" name="Line 94"/>
            <p:cNvSpPr>
              <a:spLocks noChangeShapeType="1"/>
            </p:cNvSpPr>
            <p:nvPr/>
          </p:nvSpPr>
          <p:spPr bwMode="auto">
            <a:xfrm flipV="1">
              <a:off x="2345" y="2940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Line 95"/>
            <p:cNvSpPr>
              <a:spLocks noChangeShapeType="1"/>
            </p:cNvSpPr>
            <p:nvPr/>
          </p:nvSpPr>
          <p:spPr bwMode="auto">
            <a:xfrm>
              <a:off x="2345" y="219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Rectangle 96"/>
            <p:cNvSpPr>
              <a:spLocks noChangeArrowheads="1"/>
            </p:cNvSpPr>
            <p:nvPr/>
          </p:nvSpPr>
          <p:spPr bwMode="auto">
            <a:xfrm>
              <a:off x="2316" y="2978"/>
              <a:ext cx="31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" name="Line 97"/>
            <p:cNvSpPr>
              <a:spLocks noChangeShapeType="1"/>
            </p:cNvSpPr>
            <p:nvPr/>
          </p:nvSpPr>
          <p:spPr bwMode="auto">
            <a:xfrm flipV="1">
              <a:off x="2586" y="2940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Line 98"/>
            <p:cNvSpPr>
              <a:spLocks noChangeShapeType="1"/>
            </p:cNvSpPr>
            <p:nvPr/>
          </p:nvSpPr>
          <p:spPr bwMode="auto">
            <a:xfrm>
              <a:off x="2586" y="219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Rectangle 99"/>
            <p:cNvSpPr>
              <a:spLocks noChangeArrowheads="1"/>
            </p:cNvSpPr>
            <p:nvPr/>
          </p:nvSpPr>
          <p:spPr bwMode="auto">
            <a:xfrm>
              <a:off x="2557" y="2978"/>
              <a:ext cx="31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" name="Line 100"/>
            <p:cNvSpPr>
              <a:spLocks noChangeShapeType="1"/>
            </p:cNvSpPr>
            <p:nvPr/>
          </p:nvSpPr>
          <p:spPr bwMode="auto">
            <a:xfrm flipV="1">
              <a:off x="2822" y="2940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Line 101"/>
            <p:cNvSpPr>
              <a:spLocks noChangeShapeType="1"/>
            </p:cNvSpPr>
            <p:nvPr/>
          </p:nvSpPr>
          <p:spPr bwMode="auto">
            <a:xfrm>
              <a:off x="2822" y="219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Rectangle 102"/>
            <p:cNvSpPr>
              <a:spLocks noChangeArrowheads="1"/>
            </p:cNvSpPr>
            <p:nvPr/>
          </p:nvSpPr>
          <p:spPr bwMode="auto">
            <a:xfrm>
              <a:off x="2794" y="2978"/>
              <a:ext cx="31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" name="Line 103"/>
            <p:cNvSpPr>
              <a:spLocks noChangeShapeType="1"/>
            </p:cNvSpPr>
            <p:nvPr/>
          </p:nvSpPr>
          <p:spPr bwMode="auto">
            <a:xfrm flipV="1">
              <a:off x="3058" y="2940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Line 104"/>
            <p:cNvSpPr>
              <a:spLocks noChangeShapeType="1"/>
            </p:cNvSpPr>
            <p:nvPr/>
          </p:nvSpPr>
          <p:spPr bwMode="auto">
            <a:xfrm>
              <a:off x="3058" y="219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Rectangle 105"/>
            <p:cNvSpPr>
              <a:spLocks noChangeArrowheads="1"/>
            </p:cNvSpPr>
            <p:nvPr/>
          </p:nvSpPr>
          <p:spPr bwMode="auto">
            <a:xfrm>
              <a:off x="3030" y="2978"/>
              <a:ext cx="31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" name="Line 106"/>
            <p:cNvSpPr>
              <a:spLocks noChangeShapeType="1"/>
            </p:cNvSpPr>
            <p:nvPr/>
          </p:nvSpPr>
          <p:spPr bwMode="auto">
            <a:xfrm flipV="1">
              <a:off x="3299" y="2940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Line 107"/>
            <p:cNvSpPr>
              <a:spLocks noChangeShapeType="1"/>
            </p:cNvSpPr>
            <p:nvPr/>
          </p:nvSpPr>
          <p:spPr bwMode="auto">
            <a:xfrm>
              <a:off x="3299" y="219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Rectangle 108"/>
            <p:cNvSpPr>
              <a:spLocks noChangeArrowheads="1"/>
            </p:cNvSpPr>
            <p:nvPr/>
          </p:nvSpPr>
          <p:spPr bwMode="auto">
            <a:xfrm>
              <a:off x="3271" y="2978"/>
              <a:ext cx="31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1" name="Line 109"/>
            <p:cNvSpPr>
              <a:spLocks noChangeShapeType="1"/>
            </p:cNvSpPr>
            <p:nvPr/>
          </p:nvSpPr>
          <p:spPr bwMode="auto">
            <a:xfrm flipV="1">
              <a:off x="3535" y="2940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Line 110"/>
            <p:cNvSpPr>
              <a:spLocks noChangeShapeType="1"/>
            </p:cNvSpPr>
            <p:nvPr/>
          </p:nvSpPr>
          <p:spPr bwMode="auto">
            <a:xfrm>
              <a:off x="3535" y="219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Rectangle 111"/>
            <p:cNvSpPr>
              <a:spLocks noChangeArrowheads="1"/>
            </p:cNvSpPr>
            <p:nvPr/>
          </p:nvSpPr>
          <p:spPr bwMode="auto">
            <a:xfrm>
              <a:off x="3507" y="2978"/>
              <a:ext cx="31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" name="Line 112"/>
            <p:cNvSpPr>
              <a:spLocks noChangeShapeType="1"/>
            </p:cNvSpPr>
            <p:nvPr/>
          </p:nvSpPr>
          <p:spPr bwMode="auto">
            <a:xfrm flipV="1">
              <a:off x="3772" y="2940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Line 113"/>
            <p:cNvSpPr>
              <a:spLocks noChangeShapeType="1"/>
            </p:cNvSpPr>
            <p:nvPr/>
          </p:nvSpPr>
          <p:spPr bwMode="auto">
            <a:xfrm>
              <a:off x="3772" y="219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Rectangle 114"/>
            <p:cNvSpPr>
              <a:spLocks noChangeArrowheads="1"/>
            </p:cNvSpPr>
            <p:nvPr/>
          </p:nvSpPr>
          <p:spPr bwMode="auto">
            <a:xfrm>
              <a:off x="3743" y="2978"/>
              <a:ext cx="31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7" name="Line 115"/>
            <p:cNvSpPr>
              <a:spLocks noChangeShapeType="1"/>
            </p:cNvSpPr>
            <p:nvPr/>
          </p:nvSpPr>
          <p:spPr bwMode="auto">
            <a:xfrm flipV="1">
              <a:off x="4013" y="2940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116"/>
            <p:cNvSpPr>
              <a:spLocks noChangeShapeType="1"/>
            </p:cNvSpPr>
            <p:nvPr/>
          </p:nvSpPr>
          <p:spPr bwMode="auto">
            <a:xfrm>
              <a:off x="4013" y="2196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Rectangle 117"/>
            <p:cNvSpPr>
              <a:spLocks noChangeArrowheads="1"/>
            </p:cNvSpPr>
            <p:nvPr/>
          </p:nvSpPr>
          <p:spPr bwMode="auto">
            <a:xfrm>
              <a:off x="3984" y="2978"/>
              <a:ext cx="31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90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0" name="Line 118"/>
            <p:cNvSpPr>
              <a:spLocks noChangeShapeType="1"/>
            </p:cNvSpPr>
            <p:nvPr/>
          </p:nvSpPr>
          <p:spPr bwMode="auto">
            <a:xfrm>
              <a:off x="1872" y="2964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Line 119"/>
            <p:cNvSpPr>
              <a:spLocks noChangeShapeType="1"/>
            </p:cNvSpPr>
            <p:nvPr/>
          </p:nvSpPr>
          <p:spPr bwMode="auto">
            <a:xfrm flipH="1">
              <a:off x="3989" y="2964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Rectangle 120"/>
            <p:cNvSpPr>
              <a:spLocks noChangeArrowheads="1"/>
            </p:cNvSpPr>
            <p:nvPr/>
          </p:nvSpPr>
          <p:spPr bwMode="auto">
            <a:xfrm>
              <a:off x="1764" y="2926"/>
              <a:ext cx="49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-0.2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" name="Line 121"/>
            <p:cNvSpPr>
              <a:spLocks noChangeShapeType="1"/>
            </p:cNvSpPr>
            <p:nvPr/>
          </p:nvSpPr>
          <p:spPr bwMode="auto">
            <a:xfrm>
              <a:off x="1872" y="2771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Line 122"/>
            <p:cNvSpPr>
              <a:spLocks noChangeShapeType="1"/>
            </p:cNvSpPr>
            <p:nvPr/>
          </p:nvSpPr>
          <p:spPr bwMode="auto">
            <a:xfrm flipH="1">
              <a:off x="3989" y="2771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Rectangle 123"/>
            <p:cNvSpPr>
              <a:spLocks noChangeArrowheads="1"/>
            </p:cNvSpPr>
            <p:nvPr/>
          </p:nvSpPr>
          <p:spPr bwMode="auto">
            <a:xfrm>
              <a:off x="1825" y="2733"/>
              <a:ext cx="1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6" name="Line 124"/>
            <p:cNvSpPr>
              <a:spLocks noChangeShapeType="1"/>
            </p:cNvSpPr>
            <p:nvPr/>
          </p:nvSpPr>
          <p:spPr bwMode="auto">
            <a:xfrm>
              <a:off x="1872" y="2577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Line 125"/>
            <p:cNvSpPr>
              <a:spLocks noChangeShapeType="1"/>
            </p:cNvSpPr>
            <p:nvPr/>
          </p:nvSpPr>
          <p:spPr bwMode="auto">
            <a:xfrm flipH="1">
              <a:off x="3989" y="2577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Rectangle 126"/>
            <p:cNvSpPr>
              <a:spLocks noChangeArrowheads="1"/>
            </p:cNvSpPr>
            <p:nvPr/>
          </p:nvSpPr>
          <p:spPr bwMode="auto">
            <a:xfrm>
              <a:off x="1783" y="2540"/>
              <a:ext cx="39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0.2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9" name="Line 127"/>
            <p:cNvSpPr>
              <a:spLocks noChangeShapeType="1"/>
            </p:cNvSpPr>
            <p:nvPr/>
          </p:nvSpPr>
          <p:spPr bwMode="auto">
            <a:xfrm>
              <a:off x="1872" y="2384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Line 128"/>
            <p:cNvSpPr>
              <a:spLocks noChangeShapeType="1"/>
            </p:cNvSpPr>
            <p:nvPr/>
          </p:nvSpPr>
          <p:spPr bwMode="auto">
            <a:xfrm flipH="1">
              <a:off x="3989" y="2384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Rectangle 129"/>
            <p:cNvSpPr>
              <a:spLocks noChangeArrowheads="1"/>
            </p:cNvSpPr>
            <p:nvPr/>
          </p:nvSpPr>
          <p:spPr bwMode="auto">
            <a:xfrm>
              <a:off x="1783" y="2346"/>
              <a:ext cx="39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2" name="Line 130"/>
            <p:cNvSpPr>
              <a:spLocks noChangeShapeType="1"/>
            </p:cNvSpPr>
            <p:nvPr/>
          </p:nvSpPr>
          <p:spPr bwMode="auto">
            <a:xfrm>
              <a:off x="1872" y="2196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Line 131"/>
            <p:cNvSpPr>
              <a:spLocks noChangeShapeType="1"/>
            </p:cNvSpPr>
            <p:nvPr/>
          </p:nvSpPr>
          <p:spPr bwMode="auto">
            <a:xfrm flipH="1">
              <a:off x="3989" y="2196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Rectangle 132"/>
            <p:cNvSpPr>
              <a:spLocks noChangeArrowheads="1"/>
            </p:cNvSpPr>
            <p:nvPr/>
          </p:nvSpPr>
          <p:spPr bwMode="auto">
            <a:xfrm>
              <a:off x="1783" y="2158"/>
              <a:ext cx="39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" name="Line 133"/>
            <p:cNvSpPr>
              <a:spLocks noChangeShapeType="1"/>
            </p:cNvSpPr>
            <p:nvPr/>
          </p:nvSpPr>
          <p:spPr bwMode="auto">
            <a:xfrm>
              <a:off x="1872" y="2196"/>
              <a:ext cx="21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1872" y="2196"/>
              <a:ext cx="2141" cy="768"/>
            </a:xfrm>
            <a:custGeom>
              <a:avLst/>
              <a:gdLst>
                <a:gd name="T0" fmla="*/ 0 w 453"/>
                <a:gd name="T1" fmla="*/ 163 h 163"/>
                <a:gd name="T2" fmla="*/ 453 w 453"/>
                <a:gd name="T3" fmla="*/ 163 h 163"/>
                <a:gd name="T4" fmla="*/ 453 w 453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163">
                  <a:moveTo>
                    <a:pt x="0" y="163"/>
                  </a:moveTo>
                  <a:lnTo>
                    <a:pt x="453" y="163"/>
                  </a:lnTo>
                  <a:lnTo>
                    <a:pt x="45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Line 135"/>
            <p:cNvSpPr>
              <a:spLocks noChangeShapeType="1"/>
            </p:cNvSpPr>
            <p:nvPr/>
          </p:nvSpPr>
          <p:spPr bwMode="auto">
            <a:xfrm flipV="1">
              <a:off x="1872" y="2196"/>
              <a:ext cx="0" cy="7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1896" y="2615"/>
              <a:ext cx="1970" cy="278"/>
            </a:xfrm>
            <a:custGeom>
              <a:avLst/>
              <a:gdLst>
                <a:gd name="T0" fmla="*/ 24 w 1970"/>
                <a:gd name="T1" fmla="*/ 127 h 278"/>
                <a:gd name="T2" fmla="*/ 71 w 1970"/>
                <a:gd name="T3" fmla="*/ 146 h 278"/>
                <a:gd name="T4" fmla="*/ 118 w 1970"/>
                <a:gd name="T5" fmla="*/ 118 h 278"/>
                <a:gd name="T6" fmla="*/ 165 w 1970"/>
                <a:gd name="T7" fmla="*/ 160 h 278"/>
                <a:gd name="T8" fmla="*/ 213 w 1970"/>
                <a:gd name="T9" fmla="*/ 151 h 278"/>
                <a:gd name="T10" fmla="*/ 260 w 1970"/>
                <a:gd name="T11" fmla="*/ 217 h 278"/>
                <a:gd name="T12" fmla="*/ 307 w 1970"/>
                <a:gd name="T13" fmla="*/ 217 h 278"/>
                <a:gd name="T14" fmla="*/ 354 w 1970"/>
                <a:gd name="T15" fmla="*/ 146 h 278"/>
                <a:gd name="T16" fmla="*/ 402 w 1970"/>
                <a:gd name="T17" fmla="*/ 170 h 278"/>
                <a:gd name="T18" fmla="*/ 449 w 1970"/>
                <a:gd name="T19" fmla="*/ 212 h 278"/>
                <a:gd name="T20" fmla="*/ 496 w 1970"/>
                <a:gd name="T21" fmla="*/ 174 h 278"/>
                <a:gd name="T22" fmla="*/ 543 w 1970"/>
                <a:gd name="T23" fmla="*/ 156 h 278"/>
                <a:gd name="T24" fmla="*/ 591 w 1970"/>
                <a:gd name="T25" fmla="*/ 141 h 278"/>
                <a:gd name="T26" fmla="*/ 638 w 1970"/>
                <a:gd name="T27" fmla="*/ 0 h 278"/>
                <a:gd name="T28" fmla="*/ 690 w 1970"/>
                <a:gd name="T29" fmla="*/ 99 h 278"/>
                <a:gd name="T30" fmla="*/ 737 w 1970"/>
                <a:gd name="T31" fmla="*/ 141 h 278"/>
                <a:gd name="T32" fmla="*/ 784 w 1970"/>
                <a:gd name="T33" fmla="*/ 146 h 278"/>
                <a:gd name="T34" fmla="*/ 832 w 1970"/>
                <a:gd name="T35" fmla="*/ 184 h 278"/>
                <a:gd name="T36" fmla="*/ 879 w 1970"/>
                <a:gd name="T37" fmla="*/ 156 h 278"/>
                <a:gd name="T38" fmla="*/ 926 w 1970"/>
                <a:gd name="T39" fmla="*/ 170 h 278"/>
                <a:gd name="T40" fmla="*/ 973 w 1970"/>
                <a:gd name="T41" fmla="*/ 174 h 278"/>
                <a:gd name="T42" fmla="*/ 1021 w 1970"/>
                <a:gd name="T43" fmla="*/ 151 h 278"/>
                <a:gd name="T44" fmla="*/ 1068 w 1970"/>
                <a:gd name="T45" fmla="*/ 250 h 278"/>
                <a:gd name="T46" fmla="*/ 1115 w 1970"/>
                <a:gd name="T47" fmla="*/ 264 h 278"/>
                <a:gd name="T48" fmla="*/ 1162 w 1970"/>
                <a:gd name="T49" fmla="*/ 212 h 278"/>
                <a:gd name="T50" fmla="*/ 1210 w 1970"/>
                <a:gd name="T51" fmla="*/ 203 h 278"/>
                <a:gd name="T52" fmla="*/ 1257 w 1970"/>
                <a:gd name="T53" fmla="*/ 203 h 278"/>
                <a:gd name="T54" fmla="*/ 1304 w 1970"/>
                <a:gd name="T55" fmla="*/ 264 h 278"/>
                <a:gd name="T56" fmla="*/ 1351 w 1970"/>
                <a:gd name="T57" fmla="*/ 269 h 278"/>
                <a:gd name="T58" fmla="*/ 1403 w 1970"/>
                <a:gd name="T59" fmla="*/ 245 h 278"/>
                <a:gd name="T60" fmla="*/ 1450 w 1970"/>
                <a:gd name="T61" fmla="*/ 217 h 278"/>
                <a:gd name="T62" fmla="*/ 1498 w 1970"/>
                <a:gd name="T63" fmla="*/ 184 h 278"/>
                <a:gd name="T64" fmla="*/ 1545 w 1970"/>
                <a:gd name="T65" fmla="*/ 165 h 278"/>
                <a:gd name="T66" fmla="*/ 1592 w 1970"/>
                <a:gd name="T67" fmla="*/ 184 h 278"/>
                <a:gd name="T68" fmla="*/ 1639 w 1970"/>
                <a:gd name="T69" fmla="*/ 269 h 278"/>
                <a:gd name="T70" fmla="*/ 1687 w 1970"/>
                <a:gd name="T71" fmla="*/ 222 h 278"/>
                <a:gd name="T72" fmla="*/ 1734 w 1970"/>
                <a:gd name="T73" fmla="*/ 151 h 278"/>
                <a:gd name="T74" fmla="*/ 1781 w 1970"/>
                <a:gd name="T75" fmla="*/ 189 h 278"/>
                <a:gd name="T76" fmla="*/ 1828 w 1970"/>
                <a:gd name="T77" fmla="*/ 226 h 278"/>
                <a:gd name="T78" fmla="*/ 1876 w 1970"/>
                <a:gd name="T79" fmla="*/ 217 h 278"/>
                <a:gd name="T80" fmla="*/ 1923 w 1970"/>
                <a:gd name="T81" fmla="*/ 207 h 278"/>
                <a:gd name="T82" fmla="*/ 1970 w 1970"/>
                <a:gd name="T83" fmla="*/ 24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70" h="278">
                  <a:moveTo>
                    <a:pt x="0" y="156"/>
                  </a:moveTo>
                  <a:lnTo>
                    <a:pt x="24" y="127"/>
                  </a:lnTo>
                  <a:lnTo>
                    <a:pt x="47" y="141"/>
                  </a:lnTo>
                  <a:lnTo>
                    <a:pt x="71" y="146"/>
                  </a:lnTo>
                  <a:lnTo>
                    <a:pt x="94" y="118"/>
                  </a:lnTo>
                  <a:lnTo>
                    <a:pt x="118" y="118"/>
                  </a:lnTo>
                  <a:lnTo>
                    <a:pt x="142" y="141"/>
                  </a:lnTo>
                  <a:lnTo>
                    <a:pt x="165" y="160"/>
                  </a:lnTo>
                  <a:lnTo>
                    <a:pt x="189" y="165"/>
                  </a:lnTo>
                  <a:lnTo>
                    <a:pt x="213" y="151"/>
                  </a:lnTo>
                  <a:lnTo>
                    <a:pt x="236" y="189"/>
                  </a:lnTo>
                  <a:lnTo>
                    <a:pt x="260" y="217"/>
                  </a:lnTo>
                  <a:lnTo>
                    <a:pt x="283" y="217"/>
                  </a:lnTo>
                  <a:lnTo>
                    <a:pt x="307" y="217"/>
                  </a:lnTo>
                  <a:lnTo>
                    <a:pt x="331" y="203"/>
                  </a:lnTo>
                  <a:lnTo>
                    <a:pt x="354" y="146"/>
                  </a:lnTo>
                  <a:lnTo>
                    <a:pt x="378" y="113"/>
                  </a:lnTo>
                  <a:lnTo>
                    <a:pt x="402" y="170"/>
                  </a:lnTo>
                  <a:lnTo>
                    <a:pt x="425" y="217"/>
                  </a:lnTo>
                  <a:lnTo>
                    <a:pt x="449" y="212"/>
                  </a:lnTo>
                  <a:lnTo>
                    <a:pt x="472" y="212"/>
                  </a:lnTo>
                  <a:lnTo>
                    <a:pt x="496" y="174"/>
                  </a:lnTo>
                  <a:lnTo>
                    <a:pt x="520" y="156"/>
                  </a:lnTo>
                  <a:lnTo>
                    <a:pt x="543" y="156"/>
                  </a:lnTo>
                  <a:lnTo>
                    <a:pt x="567" y="160"/>
                  </a:lnTo>
                  <a:lnTo>
                    <a:pt x="591" y="141"/>
                  </a:lnTo>
                  <a:lnTo>
                    <a:pt x="614" y="80"/>
                  </a:lnTo>
                  <a:lnTo>
                    <a:pt x="638" y="0"/>
                  </a:lnTo>
                  <a:lnTo>
                    <a:pt x="661" y="71"/>
                  </a:lnTo>
                  <a:lnTo>
                    <a:pt x="690" y="99"/>
                  </a:lnTo>
                  <a:lnTo>
                    <a:pt x="713" y="141"/>
                  </a:lnTo>
                  <a:lnTo>
                    <a:pt x="737" y="141"/>
                  </a:lnTo>
                  <a:lnTo>
                    <a:pt x="761" y="123"/>
                  </a:lnTo>
                  <a:lnTo>
                    <a:pt x="784" y="146"/>
                  </a:lnTo>
                  <a:lnTo>
                    <a:pt x="808" y="236"/>
                  </a:lnTo>
                  <a:lnTo>
                    <a:pt x="832" y="184"/>
                  </a:lnTo>
                  <a:lnTo>
                    <a:pt x="855" y="118"/>
                  </a:lnTo>
                  <a:lnTo>
                    <a:pt x="879" y="156"/>
                  </a:lnTo>
                  <a:lnTo>
                    <a:pt x="902" y="123"/>
                  </a:lnTo>
                  <a:lnTo>
                    <a:pt x="926" y="170"/>
                  </a:lnTo>
                  <a:lnTo>
                    <a:pt x="950" y="184"/>
                  </a:lnTo>
                  <a:lnTo>
                    <a:pt x="973" y="174"/>
                  </a:lnTo>
                  <a:lnTo>
                    <a:pt x="997" y="203"/>
                  </a:lnTo>
                  <a:lnTo>
                    <a:pt x="1021" y="151"/>
                  </a:lnTo>
                  <a:lnTo>
                    <a:pt x="1044" y="212"/>
                  </a:lnTo>
                  <a:lnTo>
                    <a:pt x="1068" y="250"/>
                  </a:lnTo>
                  <a:lnTo>
                    <a:pt x="1091" y="278"/>
                  </a:lnTo>
                  <a:lnTo>
                    <a:pt x="1115" y="264"/>
                  </a:lnTo>
                  <a:lnTo>
                    <a:pt x="1139" y="245"/>
                  </a:lnTo>
                  <a:lnTo>
                    <a:pt x="1162" y="212"/>
                  </a:lnTo>
                  <a:lnTo>
                    <a:pt x="1186" y="179"/>
                  </a:lnTo>
                  <a:lnTo>
                    <a:pt x="1210" y="203"/>
                  </a:lnTo>
                  <a:lnTo>
                    <a:pt x="1233" y="222"/>
                  </a:lnTo>
                  <a:lnTo>
                    <a:pt x="1257" y="203"/>
                  </a:lnTo>
                  <a:lnTo>
                    <a:pt x="1280" y="207"/>
                  </a:lnTo>
                  <a:lnTo>
                    <a:pt x="1304" y="264"/>
                  </a:lnTo>
                  <a:lnTo>
                    <a:pt x="1328" y="207"/>
                  </a:lnTo>
                  <a:lnTo>
                    <a:pt x="1351" y="269"/>
                  </a:lnTo>
                  <a:lnTo>
                    <a:pt x="1375" y="264"/>
                  </a:lnTo>
                  <a:lnTo>
                    <a:pt x="1403" y="245"/>
                  </a:lnTo>
                  <a:lnTo>
                    <a:pt x="1427" y="217"/>
                  </a:lnTo>
                  <a:lnTo>
                    <a:pt x="1450" y="217"/>
                  </a:lnTo>
                  <a:lnTo>
                    <a:pt x="1474" y="179"/>
                  </a:lnTo>
                  <a:lnTo>
                    <a:pt x="1498" y="184"/>
                  </a:lnTo>
                  <a:lnTo>
                    <a:pt x="1521" y="165"/>
                  </a:lnTo>
                  <a:lnTo>
                    <a:pt x="1545" y="165"/>
                  </a:lnTo>
                  <a:lnTo>
                    <a:pt x="1569" y="174"/>
                  </a:lnTo>
                  <a:lnTo>
                    <a:pt x="1592" y="184"/>
                  </a:lnTo>
                  <a:lnTo>
                    <a:pt x="1616" y="203"/>
                  </a:lnTo>
                  <a:lnTo>
                    <a:pt x="1639" y="269"/>
                  </a:lnTo>
                  <a:lnTo>
                    <a:pt x="1663" y="264"/>
                  </a:lnTo>
                  <a:lnTo>
                    <a:pt x="1687" y="222"/>
                  </a:lnTo>
                  <a:lnTo>
                    <a:pt x="1710" y="179"/>
                  </a:lnTo>
                  <a:lnTo>
                    <a:pt x="1734" y="151"/>
                  </a:lnTo>
                  <a:lnTo>
                    <a:pt x="1758" y="170"/>
                  </a:lnTo>
                  <a:lnTo>
                    <a:pt x="1781" y="189"/>
                  </a:lnTo>
                  <a:lnTo>
                    <a:pt x="1805" y="174"/>
                  </a:lnTo>
                  <a:lnTo>
                    <a:pt x="1828" y="226"/>
                  </a:lnTo>
                  <a:lnTo>
                    <a:pt x="1852" y="179"/>
                  </a:lnTo>
                  <a:lnTo>
                    <a:pt x="1876" y="217"/>
                  </a:lnTo>
                  <a:lnTo>
                    <a:pt x="1899" y="217"/>
                  </a:lnTo>
                  <a:lnTo>
                    <a:pt x="1923" y="207"/>
                  </a:lnTo>
                  <a:lnTo>
                    <a:pt x="1947" y="203"/>
                  </a:lnTo>
                  <a:lnTo>
                    <a:pt x="1970" y="24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1896" y="2403"/>
              <a:ext cx="1970" cy="504"/>
            </a:xfrm>
            <a:custGeom>
              <a:avLst/>
              <a:gdLst>
                <a:gd name="T0" fmla="*/ 24 w 1970"/>
                <a:gd name="T1" fmla="*/ 372 h 504"/>
                <a:gd name="T2" fmla="*/ 71 w 1970"/>
                <a:gd name="T3" fmla="*/ 396 h 504"/>
                <a:gd name="T4" fmla="*/ 118 w 1970"/>
                <a:gd name="T5" fmla="*/ 372 h 504"/>
                <a:gd name="T6" fmla="*/ 165 w 1970"/>
                <a:gd name="T7" fmla="*/ 391 h 504"/>
                <a:gd name="T8" fmla="*/ 213 w 1970"/>
                <a:gd name="T9" fmla="*/ 415 h 504"/>
                <a:gd name="T10" fmla="*/ 260 w 1970"/>
                <a:gd name="T11" fmla="*/ 452 h 504"/>
                <a:gd name="T12" fmla="*/ 307 w 1970"/>
                <a:gd name="T13" fmla="*/ 438 h 504"/>
                <a:gd name="T14" fmla="*/ 354 w 1970"/>
                <a:gd name="T15" fmla="*/ 452 h 504"/>
                <a:gd name="T16" fmla="*/ 402 w 1970"/>
                <a:gd name="T17" fmla="*/ 443 h 504"/>
                <a:gd name="T18" fmla="*/ 449 w 1970"/>
                <a:gd name="T19" fmla="*/ 504 h 504"/>
                <a:gd name="T20" fmla="*/ 496 w 1970"/>
                <a:gd name="T21" fmla="*/ 481 h 504"/>
                <a:gd name="T22" fmla="*/ 543 w 1970"/>
                <a:gd name="T23" fmla="*/ 448 h 504"/>
                <a:gd name="T24" fmla="*/ 591 w 1970"/>
                <a:gd name="T25" fmla="*/ 401 h 504"/>
                <a:gd name="T26" fmla="*/ 638 w 1970"/>
                <a:gd name="T27" fmla="*/ 386 h 504"/>
                <a:gd name="T28" fmla="*/ 690 w 1970"/>
                <a:gd name="T29" fmla="*/ 396 h 504"/>
                <a:gd name="T30" fmla="*/ 737 w 1970"/>
                <a:gd name="T31" fmla="*/ 405 h 504"/>
                <a:gd name="T32" fmla="*/ 784 w 1970"/>
                <a:gd name="T33" fmla="*/ 386 h 504"/>
                <a:gd name="T34" fmla="*/ 832 w 1970"/>
                <a:gd name="T35" fmla="*/ 415 h 504"/>
                <a:gd name="T36" fmla="*/ 879 w 1970"/>
                <a:gd name="T37" fmla="*/ 363 h 504"/>
                <a:gd name="T38" fmla="*/ 926 w 1970"/>
                <a:gd name="T39" fmla="*/ 316 h 504"/>
                <a:gd name="T40" fmla="*/ 973 w 1970"/>
                <a:gd name="T41" fmla="*/ 264 h 504"/>
                <a:gd name="T42" fmla="*/ 1021 w 1970"/>
                <a:gd name="T43" fmla="*/ 264 h 504"/>
                <a:gd name="T44" fmla="*/ 1068 w 1970"/>
                <a:gd name="T45" fmla="*/ 292 h 504"/>
                <a:gd name="T46" fmla="*/ 1115 w 1970"/>
                <a:gd name="T47" fmla="*/ 217 h 504"/>
                <a:gd name="T48" fmla="*/ 1162 w 1970"/>
                <a:gd name="T49" fmla="*/ 165 h 504"/>
                <a:gd name="T50" fmla="*/ 1210 w 1970"/>
                <a:gd name="T51" fmla="*/ 203 h 504"/>
                <a:gd name="T52" fmla="*/ 1257 w 1970"/>
                <a:gd name="T53" fmla="*/ 174 h 504"/>
                <a:gd name="T54" fmla="*/ 1304 w 1970"/>
                <a:gd name="T55" fmla="*/ 141 h 504"/>
                <a:gd name="T56" fmla="*/ 1351 w 1970"/>
                <a:gd name="T57" fmla="*/ 90 h 504"/>
                <a:gd name="T58" fmla="*/ 1403 w 1970"/>
                <a:gd name="T59" fmla="*/ 47 h 504"/>
                <a:gd name="T60" fmla="*/ 1450 w 1970"/>
                <a:gd name="T61" fmla="*/ 24 h 504"/>
                <a:gd name="T62" fmla="*/ 1498 w 1970"/>
                <a:gd name="T63" fmla="*/ 24 h 504"/>
                <a:gd name="T64" fmla="*/ 1545 w 1970"/>
                <a:gd name="T65" fmla="*/ 0 h 504"/>
                <a:gd name="T66" fmla="*/ 1592 w 1970"/>
                <a:gd name="T67" fmla="*/ 9 h 504"/>
                <a:gd name="T68" fmla="*/ 1639 w 1970"/>
                <a:gd name="T69" fmla="*/ 38 h 504"/>
                <a:gd name="T70" fmla="*/ 1687 w 1970"/>
                <a:gd name="T71" fmla="*/ 47 h 504"/>
                <a:gd name="T72" fmla="*/ 1734 w 1970"/>
                <a:gd name="T73" fmla="*/ 28 h 504"/>
                <a:gd name="T74" fmla="*/ 1781 w 1970"/>
                <a:gd name="T75" fmla="*/ 33 h 504"/>
                <a:gd name="T76" fmla="*/ 1828 w 1970"/>
                <a:gd name="T77" fmla="*/ 71 h 504"/>
                <a:gd name="T78" fmla="*/ 1876 w 1970"/>
                <a:gd name="T79" fmla="*/ 28 h 504"/>
                <a:gd name="T80" fmla="*/ 1923 w 1970"/>
                <a:gd name="T81" fmla="*/ 28 h 504"/>
                <a:gd name="T82" fmla="*/ 1970 w 1970"/>
                <a:gd name="T83" fmla="*/ 7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70" h="504">
                  <a:moveTo>
                    <a:pt x="0" y="368"/>
                  </a:moveTo>
                  <a:lnTo>
                    <a:pt x="24" y="372"/>
                  </a:lnTo>
                  <a:lnTo>
                    <a:pt x="47" y="382"/>
                  </a:lnTo>
                  <a:lnTo>
                    <a:pt x="71" y="396"/>
                  </a:lnTo>
                  <a:lnTo>
                    <a:pt x="94" y="372"/>
                  </a:lnTo>
                  <a:lnTo>
                    <a:pt x="118" y="372"/>
                  </a:lnTo>
                  <a:lnTo>
                    <a:pt x="142" y="377"/>
                  </a:lnTo>
                  <a:lnTo>
                    <a:pt x="165" y="391"/>
                  </a:lnTo>
                  <a:lnTo>
                    <a:pt x="189" y="415"/>
                  </a:lnTo>
                  <a:lnTo>
                    <a:pt x="213" y="415"/>
                  </a:lnTo>
                  <a:lnTo>
                    <a:pt x="236" y="424"/>
                  </a:lnTo>
                  <a:lnTo>
                    <a:pt x="260" y="452"/>
                  </a:lnTo>
                  <a:lnTo>
                    <a:pt x="283" y="434"/>
                  </a:lnTo>
                  <a:lnTo>
                    <a:pt x="307" y="438"/>
                  </a:lnTo>
                  <a:lnTo>
                    <a:pt x="331" y="452"/>
                  </a:lnTo>
                  <a:lnTo>
                    <a:pt x="354" y="452"/>
                  </a:lnTo>
                  <a:lnTo>
                    <a:pt x="378" y="438"/>
                  </a:lnTo>
                  <a:lnTo>
                    <a:pt x="402" y="443"/>
                  </a:lnTo>
                  <a:lnTo>
                    <a:pt x="425" y="467"/>
                  </a:lnTo>
                  <a:lnTo>
                    <a:pt x="449" y="504"/>
                  </a:lnTo>
                  <a:lnTo>
                    <a:pt x="472" y="485"/>
                  </a:lnTo>
                  <a:lnTo>
                    <a:pt x="496" y="481"/>
                  </a:lnTo>
                  <a:lnTo>
                    <a:pt x="520" y="448"/>
                  </a:lnTo>
                  <a:lnTo>
                    <a:pt x="543" y="448"/>
                  </a:lnTo>
                  <a:lnTo>
                    <a:pt x="567" y="434"/>
                  </a:lnTo>
                  <a:lnTo>
                    <a:pt x="591" y="401"/>
                  </a:lnTo>
                  <a:lnTo>
                    <a:pt x="614" y="415"/>
                  </a:lnTo>
                  <a:lnTo>
                    <a:pt x="638" y="386"/>
                  </a:lnTo>
                  <a:lnTo>
                    <a:pt x="661" y="382"/>
                  </a:lnTo>
                  <a:lnTo>
                    <a:pt x="690" y="396"/>
                  </a:lnTo>
                  <a:lnTo>
                    <a:pt x="713" y="396"/>
                  </a:lnTo>
                  <a:lnTo>
                    <a:pt x="737" y="405"/>
                  </a:lnTo>
                  <a:lnTo>
                    <a:pt x="761" y="396"/>
                  </a:lnTo>
                  <a:lnTo>
                    <a:pt x="784" y="386"/>
                  </a:lnTo>
                  <a:lnTo>
                    <a:pt x="808" y="419"/>
                  </a:lnTo>
                  <a:lnTo>
                    <a:pt x="832" y="415"/>
                  </a:lnTo>
                  <a:lnTo>
                    <a:pt x="855" y="353"/>
                  </a:lnTo>
                  <a:lnTo>
                    <a:pt x="879" y="363"/>
                  </a:lnTo>
                  <a:lnTo>
                    <a:pt x="902" y="335"/>
                  </a:lnTo>
                  <a:lnTo>
                    <a:pt x="926" y="316"/>
                  </a:lnTo>
                  <a:lnTo>
                    <a:pt x="950" y="311"/>
                  </a:lnTo>
                  <a:lnTo>
                    <a:pt x="973" y="264"/>
                  </a:lnTo>
                  <a:lnTo>
                    <a:pt x="997" y="259"/>
                  </a:lnTo>
                  <a:lnTo>
                    <a:pt x="1021" y="264"/>
                  </a:lnTo>
                  <a:lnTo>
                    <a:pt x="1044" y="292"/>
                  </a:lnTo>
                  <a:lnTo>
                    <a:pt x="1068" y="292"/>
                  </a:lnTo>
                  <a:lnTo>
                    <a:pt x="1091" y="311"/>
                  </a:lnTo>
                  <a:lnTo>
                    <a:pt x="1115" y="217"/>
                  </a:lnTo>
                  <a:lnTo>
                    <a:pt x="1139" y="151"/>
                  </a:lnTo>
                  <a:lnTo>
                    <a:pt x="1162" y="165"/>
                  </a:lnTo>
                  <a:lnTo>
                    <a:pt x="1186" y="207"/>
                  </a:lnTo>
                  <a:lnTo>
                    <a:pt x="1210" y="203"/>
                  </a:lnTo>
                  <a:lnTo>
                    <a:pt x="1233" y="198"/>
                  </a:lnTo>
                  <a:lnTo>
                    <a:pt x="1257" y="174"/>
                  </a:lnTo>
                  <a:lnTo>
                    <a:pt x="1280" y="174"/>
                  </a:lnTo>
                  <a:lnTo>
                    <a:pt x="1304" y="141"/>
                  </a:lnTo>
                  <a:lnTo>
                    <a:pt x="1328" y="90"/>
                  </a:lnTo>
                  <a:lnTo>
                    <a:pt x="1351" y="90"/>
                  </a:lnTo>
                  <a:lnTo>
                    <a:pt x="1375" y="80"/>
                  </a:lnTo>
                  <a:lnTo>
                    <a:pt x="1403" y="47"/>
                  </a:lnTo>
                  <a:lnTo>
                    <a:pt x="1427" y="33"/>
                  </a:lnTo>
                  <a:lnTo>
                    <a:pt x="1450" y="24"/>
                  </a:lnTo>
                  <a:lnTo>
                    <a:pt x="1474" y="33"/>
                  </a:lnTo>
                  <a:lnTo>
                    <a:pt x="1498" y="24"/>
                  </a:lnTo>
                  <a:lnTo>
                    <a:pt x="1521" y="9"/>
                  </a:lnTo>
                  <a:lnTo>
                    <a:pt x="1545" y="0"/>
                  </a:lnTo>
                  <a:lnTo>
                    <a:pt x="1569" y="5"/>
                  </a:lnTo>
                  <a:lnTo>
                    <a:pt x="1592" y="9"/>
                  </a:lnTo>
                  <a:lnTo>
                    <a:pt x="1616" y="14"/>
                  </a:lnTo>
                  <a:lnTo>
                    <a:pt x="1639" y="38"/>
                  </a:lnTo>
                  <a:lnTo>
                    <a:pt x="1663" y="52"/>
                  </a:lnTo>
                  <a:lnTo>
                    <a:pt x="1687" y="47"/>
                  </a:lnTo>
                  <a:lnTo>
                    <a:pt x="1710" y="57"/>
                  </a:lnTo>
                  <a:lnTo>
                    <a:pt x="1734" y="28"/>
                  </a:lnTo>
                  <a:lnTo>
                    <a:pt x="1758" y="24"/>
                  </a:lnTo>
                  <a:lnTo>
                    <a:pt x="1781" y="33"/>
                  </a:lnTo>
                  <a:lnTo>
                    <a:pt x="1805" y="42"/>
                  </a:lnTo>
                  <a:lnTo>
                    <a:pt x="1828" y="71"/>
                  </a:lnTo>
                  <a:lnTo>
                    <a:pt x="1852" y="52"/>
                  </a:lnTo>
                  <a:lnTo>
                    <a:pt x="1876" y="28"/>
                  </a:lnTo>
                  <a:lnTo>
                    <a:pt x="1899" y="33"/>
                  </a:lnTo>
                  <a:lnTo>
                    <a:pt x="1923" y="28"/>
                  </a:lnTo>
                  <a:lnTo>
                    <a:pt x="1947" y="38"/>
                  </a:lnTo>
                  <a:lnTo>
                    <a:pt x="1970" y="71"/>
                  </a:lnTo>
                </a:path>
              </a:pathLst>
            </a:custGeom>
            <a:noFill/>
            <a:ln w="19050" cmpd="sng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1896" y="2526"/>
              <a:ext cx="1970" cy="282"/>
            </a:xfrm>
            <a:custGeom>
              <a:avLst/>
              <a:gdLst>
                <a:gd name="T0" fmla="*/ 24 w 1970"/>
                <a:gd name="T1" fmla="*/ 263 h 282"/>
                <a:gd name="T2" fmla="*/ 71 w 1970"/>
                <a:gd name="T3" fmla="*/ 263 h 282"/>
                <a:gd name="T4" fmla="*/ 118 w 1970"/>
                <a:gd name="T5" fmla="*/ 249 h 282"/>
                <a:gd name="T6" fmla="*/ 165 w 1970"/>
                <a:gd name="T7" fmla="*/ 278 h 282"/>
                <a:gd name="T8" fmla="*/ 213 w 1970"/>
                <a:gd name="T9" fmla="*/ 259 h 282"/>
                <a:gd name="T10" fmla="*/ 260 w 1970"/>
                <a:gd name="T11" fmla="*/ 245 h 282"/>
                <a:gd name="T12" fmla="*/ 307 w 1970"/>
                <a:gd name="T13" fmla="*/ 273 h 282"/>
                <a:gd name="T14" fmla="*/ 354 w 1970"/>
                <a:gd name="T15" fmla="*/ 263 h 282"/>
                <a:gd name="T16" fmla="*/ 402 w 1970"/>
                <a:gd name="T17" fmla="*/ 254 h 282"/>
                <a:gd name="T18" fmla="*/ 449 w 1970"/>
                <a:gd name="T19" fmla="*/ 263 h 282"/>
                <a:gd name="T20" fmla="*/ 496 w 1970"/>
                <a:gd name="T21" fmla="*/ 259 h 282"/>
                <a:gd name="T22" fmla="*/ 543 w 1970"/>
                <a:gd name="T23" fmla="*/ 268 h 282"/>
                <a:gd name="T24" fmla="*/ 591 w 1970"/>
                <a:gd name="T25" fmla="*/ 268 h 282"/>
                <a:gd name="T26" fmla="*/ 638 w 1970"/>
                <a:gd name="T27" fmla="*/ 273 h 282"/>
                <a:gd name="T28" fmla="*/ 690 w 1970"/>
                <a:gd name="T29" fmla="*/ 245 h 282"/>
                <a:gd name="T30" fmla="*/ 737 w 1970"/>
                <a:gd name="T31" fmla="*/ 245 h 282"/>
                <a:gd name="T32" fmla="*/ 784 w 1970"/>
                <a:gd name="T33" fmla="*/ 259 h 282"/>
                <a:gd name="T34" fmla="*/ 832 w 1970"/>
                <a:gd name="T35" fmla="*/ 183 h 282"/>
                <a:gd name="T36" fmla="*/ 879 w 1970"/>
                <a:gd name="T37" fmla="*/ 202 h 282"/>
                <a:gd name="T38" fmla="*/ 926 w 1970"/>
                <a:gd name="T39" fmla="*/ 174 h 282"/>
                <a:gd name="T40" fmla="*/ 973 w 1970"/>
                <a:gd name="T41" fmla="*/ 193 h 282"/>
                <a:gd name="T42" fmla="*/ 1021 w 1970"/>
                <a:gd name="T43" fmla="*/ 179 h 282"/>
                <a:gd name="T44" fmla="*/ 1068 w 1970"/>
                <a:gd name="T45" fmla="*/ 127 h 282"/>
                <a:gd name="T46" fmla="*/ 1115 w 1970"/>
                <a:gd name="T47" fmla="*/ 33 h 282"/>
                <a:gd name="T48" fmla="*/ 1162 w 1970"/>
                <a:gd name="T49" fmla="*/ 66 h 282"/>
                <a:gd name="T50" fmla="*/ 1210 w 1970"/>
                <a:gd name="T51" fmla="*/ 61 h 282"/>
                <a:gd name="T52" fmla="*/ 1257 w 1970"/>
                <a:gd name="T53" fmla="*/ 70 h 282"/>
                <a:gd name="T54" fmla="*/ 1304 w 1970"/>
                <a:gd name="T55" fmla="*/ 113 h 282"/>
                <a:gd name="T56" fmla="*/ 1351 w 1970"/>
                <a:gd name="T57" fmla="*/ 75 h 282"/>
                <a:gd name="T58" fmla="*/ 1403 w 1970"/>
                <a:gd name="T59" fmla="*/ 23 h 282"/>
                <a:gd name="T60" fmla="*/ 1450 w 1970"/>
                <a:gd name="T61" fmla="*/ 70 h 282"/>
                <a:gd name="T62" fmla="*/ 1498 w 1970"/>
                <a:gd name="T63" fmla="*/ 4 h 282"/>
                <a:gd name="T64" fmla="*/ 1545 w 1970"/>
                <a:gd name="T65" fmla="*/ 4 h 282"/>
                <a:gd name="T66" fmla="*/ 1592 w 1970"/>
                <a:gd name="T67" fmla="*/ 37 h 282"/>
                <a:gd name="T68" fmla="*/ 1639 w 1970"/>
                <a:gd name="T69" fmla="*/ 28 h 282"/>
                <a:gd name="T70" fmla="*/ 1687 w 1970"/>
                <a:gd name="T71" fmla="*/ 18 h 282"/>
                <a:gd name="T72" fmla="*/ 1734 w 1970"/>
                <a:gd name="T73" fmla="*/ 75 h 282"/>
                <a:gd name="T74" fmla="*/ 1781 w 1970"/>
                <a:gd name="T75" fmla="*/ 66 h 282"/>
                <a:gd name="T76" fmla="*/ 1828 w 1970"/>
                <a:gd name="T77" fmla="*/ 80 h 282"/>
                <a:gd name="T78" fmla="*/ 1876 w 1970"/>
                <a:gd name="T79" fmla="*/ 75 h 282"/>
                <a:gd name="T80" fmla="*/ 1923 w 1970"/>
                <a:gd name="T81" fmla="*/ 84 h 282"/>
                <a:gd name="T82" fmla="*/ 1970 w 1970"/>
                <a:gd name="T83" fmla="*/ 11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70" h="282">
                  <a:moveTo>
                    <a:pt x="0" y="245"/>
                  </a:moveTo>
                  <a:lnTo>
                    <a:pt x="24" y="263"/>
                  </a:lnTo>
                  <a:lnTo>
                    <a:pt x="47" y="245"/>
                  </a:lnTo>
                  <a:lnTo>
                    <a:pt x="71" y="263"/>
                  </a:lnTo>
                  <a:lnTo>
                    <a:pt x="94" y="263"/>
                  </a:lnTo>
                  <a:lnTo>
                    <a:pt x="118" y="249"/>
                  </a:lnTo>
                  <a:lnTo>
                    <a:pt x="142" y="282"/>
                  </a:lnTo>
                  <a:lnTo>
                    <a:pt x="165" y="278"/>
                  </a:lnTo>
                  <a:lnTo>
                    <a:pt x="189" y="254"/>
                  </a:lnTo>
                  <a:lnTo>
                    <a:pt x="213" y="259"/>
                  </a:lnTo>
                  <a:lnTo>
                    <a:pt x="236" y="273"/>
                  </a:lnTo>
                  <a:lnTo>
                    <a:pt x="260" y="245"/>
                  </a:lnTo>
                  <a:lnTo>
                    <a:pt x="283" y="249"/>
                  </a:lnTo>
                  <a:lnTo>
                    <a:pt x="307" y="273"/>
                  </a:lnTo>
                  <a:lnTo>
                    <a:pt x="331" y="273"/>
                  </a:lnTo>
                  <a:lnTo>
                    <a:pt x="354" y="263"/>
                  </a:lnTo>
                  <a:lnTo>
                    <a:pt x="378" y="259"/>
                  </a:lnTo>
                  <a:lnTo>
                    <a:pt x="402" y="254"/>
                  </a:lnTo>
                  <a:lnTo>
                    <a:pt x="425" y="249"/>
                  </a:lnTo>
                  <a:lnTo>
                    <a:pt x="449" y="263"/>
                  </a:lnTo>
                  <a:lnTo>
                    <a:pt x="472" y="259"/>
                  </a:lnTo>
                  <a:lnTo>
                    <a:pt x="496" y="259"/>
                  </a:lnTo>
                  <a:lnTo>
                    <a:pt x="520" y="282"/>
                  </a:lnTo>
                  <a:lnTo>
                    <a:pt x="543" y="268"/>
                  </a:lnTo>
                  <a:lnTo>
                    <a:pt x="567" y="259"/>
                  </a:lnTo>
                  <a:lnTo>
                    <a:pt x="591" y="268"/>
                  </a:lnTo>
                  <a:lnTo>
                    <a:pt x="614" y="263"/>
                  </a:lnTo>
                  <a:lnTo>
                    <a:pt x="638" y="273"/>
                  </a:lnTo>
                  <a:lnTo>
                    <a:pt x="661" y="259"/>
                  </a:lnTo>
                  <a:lnTo>
                    <a:pt x="690" y="245"/>
                  </a:lnTo>
                  <a:lnTo>
                    <a:pt x="713" y="245"/>
                  </a:lnTo>
                  <a:lnTo>
                    <a:pt x="737" y="245"/>
                  </a:lnTo>
                  <a:lnTo>
                    <a:pt x="761" y="235"/>
                  </a:lnTo>
                  <a:lnTo>
                    <a:pt x="784" y="259"/>
                  </a:lnTo>
                  <a:lnTo>
                    <a:pt x="808" y="193"/>
                  </a:lnTo>
                  <a:lnTo>
                    <a:pt x="832" y="183"/>
                  </a:lnTo>
                  <a:lnTo>
                    <a:pt x="855" y="188"/>
                  </a:lnTo>
                  <a:lnTo>
                    <a:pt x="879" y="202"/>
                  </a:lnTo>
                  <a:lnTo>
                    <a:pt x="902" y="202"/>
                  </a:lnTo>
                  <a:lnTo>
                    <a:pt x="926" y="174"/>
                  </a:lnTo>
                  <a:lnTo>
                    <a:pt x="950" y="188"/>
                  </a:lnTo>
                  <a:lnTo>
                    <a:pt x="973" y="193"/>
                  </a:lnTo>
                  <a:lnTo>
                    <a:pt x="997" y="174"/>
                  </a:lnTo>
                  <a:lnTo>
                    <a:pt x="1021" y="179"/>
                  </a:lnTo>
                  <a:lnTo>
                    <a:pt x="1044" y="169"/>
                  </a:lnTo>
                  <a:lnTo>
                    <a:pt x="1068" y="127"/>
                  </a:lnTo>
                  <a:lnTo>
                    <a:pt x="1091" y="80"/>
                  </a:lnTo>
                  <a:lnTo>
                    <a:pt x="1115" y="33"/>
                  </a:lnTo>
                  <a:lnTo>
                    <a:pt x="1139" y="61"/>
                  </a:lnTo>
                  <a:lnTo>
                    <a:pt x="1162" y="66"/>
                  </a:lnTo>
                  <a:lnTo>
                    <a:pt x="1186" y="61"/>
                  </a:lnTo>
                  <a:lnTo>
                    <a:pt x="1210" y="61"/>
                  </a:lnTo>
                  <a:lnTo>
                    <a:pt x="1233" y="75"/>
                  </a:lnTo>
                  <a:lnTo>
                    <a:pt x="1257" y="70"/>
                  </a:lnTo>
                  <a:lnTo>
                    <a:pt x="1280" y="75"/>
                  </a:lnTo>
                  <a:lnTo>
                    <a:pt x="1304" y="113"/>
                  </a:lnTo>
                  <a:lnTo>
                    <a:pt x="1328" y="122"/>
                  </a:lnTo>
                  <a:lnTo>
                    <a:pt x="1351" y="75"/>
                  </a:lnTo>
                  <a:lnTo>
                    <a:pt x="1375" y="75"/>
                  </a:lnTo>
                  <a:lnTo>
                    <a:pt x="1403" y="23"/>
                  </a:lnTo>
                  <a:lnTo>
                    <a:pt x="1427" y="14"/>
                  </a:lnTo>
                  <a:lnTo>
                    <a:pt x="1450" y="70"/>
                  </a:lnTo>
                  <a:lnTo>
                    <a:pt x="1474" y="61"/>
                  </a:lnTo>
                  <a:lnTo>
                    <a:pt x="1498" y="4"/>
                  </a:lnTo>
                  <a:lnTo>
                    <a:pt x="1521" y="0"/>
                  </a:lnTo>
                  <a:lnTo>
                    <a:pt x="1545" y="4"/>
                  </a:lnTo>
                  <a:lnTo>
                    <a:pt x="1569" y="0"/>
                  </a:lnTo>
                  <a:lnTo>
                    <a:pt x="1592" y="37"/>
                  </a:lnTo>
                  <a:lnTo>
                    <a:pt x="1616" y="47"/>
                  </a:lnTo>
                  <a:lnTo>
                    <a:pt x="1639" y="28"/>
                  </a:lnTo>
                  <a:lnTo>
                    <a:pt x="1663" y="18"/>
                  </a:lnTo>
                  <a:lnTo>
                    <a:pt x="1687" y="18"/>
                  </a:lnTo>
                  <a:lnTo>
                    <a:pt x="1710" y="51"/>
                  </a:lnTo>
                  <a:lnTo>
                    <a:pt x="1734" y="75"/>
                  </a:lnTo>
                  <a:lnTo>
                    <a:pt x="1758" y="56"/>
                  </a:lnTo>
                  <a:lnTo>
                    <a:pt x="1781" y="66"/>
                  </a:lnTo>
                  <a:lnTo>
                    <a:pt x="1805" y="51"/>
                  </a:lnTo>
                  <a:lnTo>
                    <a:pt x="1828" y="80"/>
                  </a:lnTo>
                  <a:lnTo>
                    <a:pt x="1852" y="94"/>
                  </a:lnTo>
                  <a:lnTo>
                    <a:pt x="1876" y="75"/>
                  </a:lnTo>
                  <a:lnTo>
                    <a:pt x="1899" y="66"/>
                  </a:lnTo>
                  <a:lnTo>
                    <a:pt x="1923" y="84"/>
                  </a:lnTo>
                  <a:lnTo>
                    <a:pt x="1947" y="89"/>
                  </a:lnTo>
                  <a:lnTo>
                    <a:pt x="1970" y="117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Rectangle 139"/>
            <p:cNvSpPr>
              <a:spLocks noChangeArrowheads="1"/>
            </p:cNvSpPr>
            <p:nvPr/>
          </p:nvSpPr>
          <p:spPr bwMode="auto">
            <a:xfrm>
              <a:off x="2869" y="3058"/>
              <a:ext cx="34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image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" name="Rectangle 140"/>
            <p:cNvSpPr>
              <a:spLocks noChangeArrowheads="1"/>
            </p:cNvSpPr>
            <p:nvPr/>
          </p:nvSpPr>
          <p:spPr bwMode="auto">
            <a:xfrm rot="16200000">
              <a:off x="1510" y="2494"/>
              <a:ext cx="359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degrees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3" name="Rectangle 141"/>
            <p:cNvSpPr>
              <a:spLocks noChangeArrowheads="1"/>
            </p:cNvSpPr>
            <p:nvPr/>
          </p:nvSpPr>
          <p:spPr bwMode="auto">
            <a:xfrm>
              <a:off x="2779" y="2045"/>
              <a:ext cx="4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rotation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" name="Rectangle 142"/>
            <p:cNvSpPr>
              <a:spLocks noChangeArrowheads="1"/>
            </p:cNvSpPr>
            <p:nvPr/>
          </p:nvSpPr>
          <p:spPr bwMode="auto">
            <a:xfrm>
              <a:off x="1858" y="2936"/>
              <a:ext cx="8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5" name="Rectangle 143"/>
            <p:cNvSpPr>
              <a:spLocks noChangeArrowheads="1"/>
            </p:cNvSpPr>
            <p:nvPr/>
          </p:nvSpPr>
          <p:spPr bwMode="auto">
            <a:xfrm>
              <a:off x="4003" y="2163"/>
              <a:ext cx="8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6" name="Rectangle 144"/>
            <p:cNvSpPr>
              <a:spLocks noChangeArrowheads="1"/>
            </p:cNvSpPr>
            <p:nvPr/>
          </p:nvSpPr>
          <p:spPr bwMode="auto">
            <a:xfrm>
              <a:off x="2487" y="2243"/>
              <a:ext cx="458" cy="2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Rectangle 145"/>
            <p:cNvSpPr>
              <a:spLocks noChangeArrowheads="1"/>
            </p:cNvSpPr>
            <p:nvPr/>
          </p:nvSpPr>
          <p:spPr bwMode="auto">
            <a:xfrm>
              <a:off x="2487" y="2243"/>
              <a:ext cx="458" cy="28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Line 146"/>
            <p:cNvSpPr>
              <a:spLocks noChangeShapeType="1"/>
            </p:cNvSpPr>
            <p:nvPr/>
          </p:nvSpPr>
          <p:spPr bwMode="auto">
            <a:xfrm>
              <a:off x="2487" y="2243"/>
              <a:ext cx="4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2487" y="2243"/>
              <a:ext cx="458" cy="287"/>
            </a:xfrm>
            <a:custGeom>
              <a:avLst/>
              <a:gdLst>
                <a:gd name="T0" fmla="*/ 0 w 97"/>
                <a:gd name="T1" fmla="*/ 61 h 61"/>
                <a:gd name="T2" fmla="*/ 97 w 97"/>
                <a:gd name="T3" fmla="*/ 61 h 61"/>
                <a:gd name="T4" fmla="*/ 97 w 97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61">
                  <a:moveTo>
                    <a:pt x="0" y="61"/>
                  </a:moveTo>
                  <a:lnTo>
                    <a:pt x="97" y="61"/>
                  </a:lnTo>
                  <a:lnTo>
                    <a:pt x="9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148"/>
            <p:cNvSpPr>
              <a:spLocks noChangeShapeType="1"/>
            </p:cNvSpPr>
            <p:nvPr/>
          </p:nvSpPr>
          <p:spPr bwMode="auto">
            <a:xfrm flipV="1">
              <a:off x="2487" y="2243"/>
              <a:ext cx="0" cy="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Line 149"/>
            <p:cNvSpPr>
              <a:spLocks noChangeShapeType="1"/>
            </p:cNvSpPr>
            <p:nvPr/>
          </p:nvSpPr>
          <p:spPr bwMode="auto">
            <a:xfrm>
              <a:off x="2487" y="2530"/>
              <a:ext cx="4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2487" y="2243"/>
              <a:ext cx="458" cy="287"/>
            </a:xfrm>
            <a:custGeom>
              <a:avLst/>
              <a:gdLst>
                <a:gd name="T0" fmla="*/ 0 w 97"/>
                <a:gd name="T1" fmla="*/ 61 h 61"/>
                <a:gd name="T2" fmla="*/ 0 w 97"/>
                <a:gd name="T3" fmla="*/ 0 h 61"/>
                <a:gd name="T4" fmla="*/ 97 w 97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61">
                  <a:moveTo>
                    <a:pt x="0" y="61"/>
                  </a:moveTo>
                  <a:lnTo>
                    <a:pt x="0" y="0"/>
                  </a:lnTo>
                  <a:lnTo>
                    <a:pt x="9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2487" y="2243"/>
              <a:ext cx="458" cy="287"/>
            </a:xfrm>
            <a:custGeom>
              <a:avLst/>
              <a:gdLst>
                <a:gd name="T0" fmla="*/ 0 w 97"/>
                <a:gd name="T1" fmla="*/ 61 h 61"/>
                <a:gd name="T2" fmla="*/ 97 w 97"/>
                <a:gd name="T3" fmla="*/ 61 h 61"/>
                <a:gd name="T4" fmla="*/ 97 w 97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61">
                  <a:moveTo>
                    <a:pt x="0" y="61"/>
                  </a:moveTo>
                  <a:lnTo>
                    <a:pt x="97" y="61"/>
                  </a:lnTo>
                  <a:lnTo>
                    <a:pt x="9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152"/>
            <p:cNvSpPr>
              <a:spLocks noChangeShapeType="1"/>
            </p:cNvSpPr>
            <p:nvPr/>
          </p:nvSpPr>
          <p:spPr bwMode="auto">
            <a:xfrm flipV="1">
              <a:off x="2487" y="2243"/>
              <a:ext cx="0" cy="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Rectangle 153"/>
            <p:cNvSpPr>
              <a:spLocks noChangeArrowheads="1"/>
            </p:cNvSpPr>
            <p:nvPr/>
          </p:nvSpPr>
          <p:spPr bwMode="auto">
            <a:xfrm>
              <a:off x="2794" y="2262"/>
              <a:ext cx="17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pitch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" name="Line 154"/>
            <p:cNvSpPr>
              <a:spLocks noChangeShapeType="1"/>
            </p:cNvSpPr>
            <p:nvPr/>
          </p:nvSpPr>
          <p:spPr bwMode="auto">
            <a:xfrm>
              <a:off x="2529" y="2295"/>
              <a:ext cx="23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Rectangle 155"/>
            <p:cNvSpPr>
              <a:spLocks noChangeArrowheads="1"/>
            </p:cNvSpPr>
            <p:nvPr/>
          </p:nvSpPr>
          <p:spPr bwMode="auto">
            <a:xfrm>
              <a:off x="2794" y="2351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roll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" name="Line 156"/>
            <p:cNvSpPr>
              <a:spLocks noChangeShapeType="1"/>
            </p:cNvSpPr>
            <p:nvPr/>
          </p:nvSpPr>
          <p:spPr bwMode="auto">
            <a:xfrm>
              <a:off x="2529" y="2384"/>
              <a:ext cx="232" cy="0"/>
            </a:xfrm>
            <a:prstGeom prst="line">
              <a:avLst/>
            </a:prstGeom>
            <a:noFill/>
            <a:ln w="19050">
              <a:solidFill>
                <a:srgbClr val="00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Rectangle 157"/>
            <p:cNvSpPr>
              <a:spLocks noChangeArrowheads="1"/>
            </p:cNvSpPr>
            <p:nvPr/>
          </p:nvSpPr>
          <p:spPr bwMode="auto">
            <a:xfrm>
              <a:off x="2794" y="2441"/>
              <a:ext cx="14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yaw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0" name="Line 158"/>
            <p:cNvSpPr>
              <a:spLocks noChangeShapeType="1"/>
            </p:cNvSpPr>
            <p:nvPr/>
          </p:nvSpPr>
          <p:spPr bwMode="auto">
            <a:xfrm>
              <a:off x="2529" y="2474"/>
              <a:ext cx="23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172" name="Straight Arrow Connector 171"/>
          <p:cNvCxnSpPr/>
          <p:nvPr/>
        </p:nvCxnSpPr>
        <p:spPr>
          <a:xfrm>
            <a:off x="2627784" y="5561816"/>
            <a:ext cx="133214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65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 mute="1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16" y="588863"/>
            <a:ext cx="8721969" cy="823913"/>
          </a:xfrm>
        </p:spPr>
        <p:txBody>
          <a:bodyPr/>
          <a:lstStyle/>
          <a:p>
            <a:r>
              <a:rPr lang="en-GB" b="1" dirty="0"/>
              <a:t>Residual Errors from aligned fMRI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856" y="1520788"/>
            <a:ext cx="8229600" cy="4925144"/>
          </a:xfrm>
        </p:spPr>
        <p:txBody>
          <a:bodyPr/>
          <a:lstStyle/>
          <a:p>
            <a:r>
              <a:rPr lang="en-GB" sz="2400" dirty="0" smtClean="0"/>
              <a:t>Slices </a:t>
            </a:r>
            <a:r>
              <a:rPr lang="en-GB" sz="2400" dirty="0"/>
              <a:t>are not acquired simultaneously</a:t>
            </a:r>
          </a:p>
          <a:p>
            <a:pPr lvl="1"/>
            <a:r>
              <a:rPr lang="en-GB" sz="2000" dirty="0"/>
              <a:t>rapid movements not accounted for by rigid body </a:t>
            </a:r>
            <a:r>
              <a:rPr lang="en-GB" sz="2000" dirty="0" smtClean="0"/>
              <a:t>model</a:t>
            </a:r>
          </a:p>
          <a:p>
            <a:r>
              <a:rPr lang="en-GB" dirty="0"/>
              <a:t>Resampling can introduce interpolation errors</a:t>
            </a:r>
          </a:p>
          <a:p>
            <a:pPr lvl="1"/>
            <a:r>
              <a:rPr lang="en-GB" dirty="0"/>
              <a:t>especially tri-linear </a:t>
            </a:r>
            <a:r>
              <a:rPr lang="en-GB" dirty="0" smtClean="0"/>
              <a:t>interpolation</a:t>
            </a:r>
            <a:endParaRPr lang="en-GB" sz="2000" dirty="0"/>
          </a:p>
          <a:p>
            <a:r>
              <a:rPr lang="en-GB" sz="2400" dirty="0"/>
              <a:t>Image artefacts may not move according to a rigid body model</a:t>
            </a:r>
          </a:p>
          <a:p>
            <a:pPr lvl="1"/>
            <a:r>
              <a:rPr lang="en-GB" sz="2000" dirty="0"/>
              <a:t>image distortion</a:t>
            </a:r>
          </a:p>
          <a:p>
            <a:pPr lvl="1"/>
            <a:r>
              <a:rPr lang="en-GB" sz="2000" dirty="0"/>
              <a:t>image dropout</a:t>
            </a:r>
          </a:p>
          <a:p>
            <a:endParaRPr lang="en-GB" sz="2400" dirty="0"/>
          </a:p>
          <a:p>
            <a:pPr>
              <a:buFont typeface="Wingdings" pitchFamily="2" charset="2"/>
              <a:buChar char="Ø"/>
            </a:pPr>
            <a:r>
              <a:rPr lang="en-GB" sz="2400" dirty="0"/>
              <a:t>Functions of the estimated motion parameters can be modelled as confounds in subsequent analyses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2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5913" y="228600"/>
            <a:ext cx="8527073" cy="1371600"/>
          </a:xfrm>
        </p:spPr>
        <p:txBody>
          <a:bodyPr/>
          <a:lstStyle/>
          <a:p>
            <a:r>
              <a:rPr lang="en-GB" b="1" dirty="0"/>
              <a:t>Movement by Distortion Interaction of fMRI</a:t>
            </a:r>
          </a:p>
        </p:txBody>
      </p:sp>
      <p:pic>
        <p:nvPicPr>
          <p:cNvPr id="291843" name="Picture 3" descr="fieldmap_graphic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 b="67262"/>
          <a:stretch/>
        </p:blipFill>
        <p:spPr bwMode="auto">
          <a:xfrm>
            <a:off x="5184068" y="1124744"/>
            <a:ext cx="3890597" cy="1796143"/>
          </a:xfrm>
          <a:prstGeom prst="rect">
            <a:avLst/>
          </a:prstGeom>
          <a:noFill/>
        </p:spPr>
      </p:pic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618393" y="2540003"/>
            <a:ext cx="184731" cy="2975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baseline="-25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359532" y="1375410"/>
            <a:ext cx="4712677" cy="52219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000" dirty="0">
                <a:solidFill>
                  <a:srgbClr val="000000"/>
                </a:solidFill>
              </a:rPr>
              <a:t>Subject disrupts B</a:t>
            </a:r>
            <a:r>
              <a:rPr lang="en-GB" sz="2000" baseline="-25000" dirty="0">
                <a:solidFill>
                  <a:srgbClr val="000000"/>
                </a:solidFill>
              </a:rPr>
              <a:t>0</a:t>
            </a:r>
            <a:r>
              <a:rPr lang="en-GB" sz="2000" dirty="0">
                <a:solidFill>
                  <a:srgbClr val="000000"/>
                </a:solidFill>
              </a:rPr>
              <a:t> field, rendering it inhomogeneous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00"/>
                </a:solidFill>
              </a:rPr>
              <a:t>Distortions </a:t>
            </a:r>
            <a:r>
              <a:rPr lang="en-GB" sz="2000" dirty="0">
                <a:solidFill>
                  <a:srgbClr val="000000"/>
                </a:solidFill>
              </a:rPr>
              <a:t>in phase-encode </a:t>
            </a:r>
            <a:r>
              <a:rPr lang="en-GB" sz="2000" dirty="0" smtClean="0">
                <a:solidFill>
                  <a:srgbClr val="000000"/>
                </a:solidFill>
              </a:rPr>
              <a:t>direction</a:t>
            </a:r>
            <a:br>
              <a:rPr lang="en-GB" sz="2000" dirty="0" smtClean="0">
                <a:solidFill>
                  <a:srgbClr val="000000"/>
                </a:solidFill>
              </a:rPr>
            </a:br>
            <a:endParaRPr lang="en-GB" sz="2000" dirty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000" dirty="0">
                <a:solidFill>
                  <a:srgbClr val="000000"/>
                </a:solidFill>
              </a:rPr>
              <a:t>Subject moves during EPI time series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</a:rPr>
              <a:t>Distortions vary with subject orientation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000000"/>
                </a:solidFill>
              </a:rPr>
              <a:t>Shape varies (non-rigidly)</a:t>
            </a:r>
            <a:br>
              <a:rPr lang="en-GB" sz="2000" dirty="0" smtClean="0">
                <a:solidFill>
                  <a:srgbClr val="000000"/>
                </a:solidFill>
              </a:rPr>
            </a:br>
            <a:endParaRPr lang="en-GB" sz="20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0000"/>
                </a:solidFill>
              </a:rPr>
              <a:t>“Realign &amp; Unwarp”</a:t>
            </a:r>
            <a:r>
              <a:rPr lang="en-GB" sz="2000" dirty="0" smtClean="0">
                <a:solidFill>
                  <a:srgbClr val="000000"/>
                </a:solidFill>
              </a:rPr>
              <a:t>: generative model that combines a model of geometric distortions and a model of subject motion to correct images.</a:t>
            </a:r>
            <a:endParaRPr lang="en-GB" sz="2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9900CC"/>
              </a:buClr>
              <a:buFont typeface="Comic Sans MS" pitchFamily="66" charset="0"/>
              <a:buNone/>
            </a:pPr>
            <a:endParaRPr lang="en-GB" sz="2000" baseline="-25000" dirty="0">
              <a:solidFill>
                <a:srgbClr val="000000"/>
              </a:solidFill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1626" t="5753" r="52148" b="17679"/>
          <a:stretch/>
        </p:blipFill>
        <p:spPr bwMode="auto">
          <a:xfrm>
            <a:off x="5364088" y="4897081"/>
            <a:ext cx="1642649" cy="173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2086" t="6332" r="52488" b="16887"/>
          <a:stretch/>
        </p:blipFill>
        <p:spPr bwMode="auto">
          <a:xfrm>
            <a:off x="5382222" y="3066533"/>
            <a:ext cx="1606382" cy="174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56495" t="6332" r="8406" b="16887"/>
          <a:stretch/>
        </p:blipFill>
        <p:spPr bwMode="auto">
          <a:xfrm>
            <a:off x="7275735" y="3066533"/>
            <a:ext cx="1591551" cy="174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56313" t="5753" r="8270" b="17679"/>
          <a:stretch/>
        </p:blipFill>
        <p:spPr bwMode="auto">
          <a:xfrm>
            <a:off x="7269277" y="4897080"/>
            <a:ext cx="1605958" cy="173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20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2498" y="2168860"/>
            <a:ext cx="2735263" cy="3342585"/>
            <a:chOff x="262" y="1251"/>
            <a:chExt cx="1814" cy="240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" y="1616"/>
              <a:ext cx="1814" cy="2040"/>
              <a:chOff x="336" y="1200"/>
              <a:chExt cx="3360" cy="2928"/>
            </a:xfrm>
          </p:grpSpPr>
          <p:pic>
            <p:nvPicPr>
              <p:cNvPr id="6" name="Picture 6" descr="visual_mov_orig_mip"/>
              <p:cNvPicPr>
                <a:picLocks noChangeArrowheads="1"/>
              </p:cNvPicPr>
              <p:nvPr/>
            </p:nvPicPr>
            <p:blipFill>
              <a:blip r:embed="rId2" cstate="print"/>
              <a:srcRect l="8673" t="22942" r="25250" b="37074"/>
              <a:stretch>
                <a:fillRect/>
              </a:stretch>
            </p:blipFill>
            <p:spPr bwMode="auto">
              <a:xfrm>
                <a:off x="336" y="1200"/>
                <a:ext cx="3360" cy="2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7" descr="visual_womov_unwarp_dm"/>
              <p:cNvPicPr>
                <a:picLocks noChangeArrowheads="1"/>
              </p:cNvPicPr>
              <p:nvPr/>
            </p:nvPicPr>
            <p:blipFill>
              <a:blip r:embed="rId3" cstate="print"/>
              <a:srcRect l="60565" t="18637" r="8458" b="51054"/>
              <a:stretch>
                <a:fillRect/>
              </a:stretch>
            </p:blipFill>
            <p:spPr bwMode="auto">
              <a:xfrm>
                <a:off x="2420" y="2553"/>
                <a:ext cx="1084" cy="1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704" y="1251"/>
              <a:ext cx="105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chemeClr val="bg1"/>
                  </a:solidFill>
                  <a:latin typeface="Times New Roman" pitchFamily="-110" charset="0"/>
                </a:rPr>
                <a:t>No correction</a:t>
              </a:r>
              <a:endParaRPr lang="en-US" sz="2000">
                <a:solidFill>
                  <a:schemeClr val="bg1"/>
                </a:solidFill>
                <a:latin typeface="Times New Roman" pitchFamily="-110" charset="0"/>
              </a:endParaRP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3376687" y="2168860"/>
            <a:ext cx="2735912" cy="3338931"/>
            <a:chOff x="2258" y="1253"/>
            <a:chExt cx="1847" cy="2403"/>
          </a:xfrm>
        </p:grpSpPr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258" y="1616"/>
              <a:ext cx="1814" cy="2040"/>
              <a:chOff x="144" y="960"/>
              <a:chExt cx="2736" cy="2415"/>
            </a:xfrm>
          </p:grpSpPr>
          <p:pic>
            <p:nvPicPr>
              <p:cNvPr id="12" name="Picture 13" descr="visual_mov_origmovp_mip"/>
              <p:cNvPicPr>
                <a:picLocks noChangeArrowheads="1"/>
              </p:cNvPicPr>
              <p:nvPr/>
            </p:nvPicPr>
            <p:blipFill>
              <a:blip r:embed="rId4" cstate="print"/>
              <a:srcRect l="8136" t="15335" r="25618" b="44055"/>
              <a:stretch>
                <a:fillRect/>
              </a:stretch>
            </p:blipFill>
            <p:spPr bwMode="auto">
              <a:xfrm>
                <a:off x="144" y="960"/>
                <a:ext cx="2736" cy="2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4" descr="visual_mov_origmovp_dm"/>
              <p:cNvPicPr>
                <a:picLocks noChangeArrowheads="1"/>
              </p:cNvPicPr>
              <p:nvPr/>
            </p:nvPicPr>
            <p:blipFill>
              <a:blip r:embed="rId5" cstate="print"/>
              <a:srcRect l="60440" t="18654" r="7660" b="51033"/>
              <a:stretch>
                <a:fillRect/>
              </a:stretch>
            </p:blipFill>
            <p:spPr bwMode="auto">
              <a:xfrm>
                <a:off x="1824" y="2064"/>
                <a:ext cx="912" cy="1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2258" y="1253"/>
              <a:ext cx="1847" cy="2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latin typeface="+mn-lt"/>
                </a:rPr>
                <a:t>Correction by covariation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6329436" y="2168860"/>
            <a:ext cx="2627312" cy="3364136"/>
            <a:chOff x="4254" y="1253"/>
            <a:chExt cx="1814" cy="2403"/>
          </a:xfrm>
        </p:grpSpPr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4254" y="1616"/>
              <a:ext cx="1814" cy="2040"/>
              <a:chOff x="2928" y="960"/>
              <a:chExt cx="2736" cy="2415"/>
            </a:xfrm>
          </p:grpSpPr>
          <p:pic>
            <p:nvPicPr>
              <p:cNvPr id="18" name="Picture 19" descr="visual_mov_unwarp_mip"/>
              <p:cNvPicPr>
                <a:picLocks noChangeArrowheads="1"/>
              </p:cNvPicPr>
              <p:nvPr/>
            </p:nvPicPr>
            <p:blipFill>
              <a:blip r:embed="rId6" cstate="print"/>
              <a:srcRect l="8136" t="17757" r="25618" b="41635"/>
              <a:stretch>
                <a:fillRect/>
              </a:stretch>
            </p:blipFill>
            <p:spPr bwMode="auto">
              <a:xfrm>
                <a:off x="2928" y="960"/>
                <a:ext cx="2736" cy="2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0" descr="visual_womov_unwarp_dm"/>
              <p:cNvPicPr>
                <a:picLocks noChangeArrowheads="1"/>
              </p:cNvPicPr>
              <p:nvPr/>
            </p:nvPicPr>
            <p:blipFill>
              <a:blip r:embed="rId7" cstate="print"/>
              <a:srcRect l="60565" t="18648" r="8458" b="51050"/>
              <a:stretch>
                <a:fillRect/>
              </a:stretch>
            </p:blipFill>
            <p:spPr bwMode="auto">
              <a:xfrm>
                <a:off x="4634" y="2064"/>
                <a:ext cx="886" cy="1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4345" y="1253"/>
              <a:ext cx="16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latin typeface="+mn-lt"/>
                </a:rPr>
                <a:t>Correction by Unwarp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926993" y="2168955"/>
            <a:ext cx="15568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latin typeface="+mn-lt"/>
              </a:rPr>
              <a:t>No correction</a:t>
            </a:r>
            <a:endParaRPr lang="en-US" dirty="0">
              <a:latin typeface="+mn-lt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04800" y="764630"/>
            <a:ext cx="8229600" cy="79216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dirty="0" smtClean="0"/>
              <a:t>Movement correction strategies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695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Contents</a:t>
            </a:r>
            <a:endParaRPr lang="en-GB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880828"/>
            <a:ext cx="8458200" cy="403244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800" dirty="0" smtClean="0"/>
              <a:t> Registration basics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 Motion and realignment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110000"/>
              </a:lnSpc>
            </a:pPr>
            <a:r>
              <a:rPr lang="en-GB" sz="2800" b="1" dirty="0" smtClean="0"/>
              <a:t> Inter-modal coregistration</a:t>
            </a:r>
            <a:br>
              <a:rPr lang="en-GB" sz="2800" b="1" dirty="0" smtClean="0"/>
            </a:br>
            <a:endParaRPr lang="en-GB" sz="1400" b="1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 Spatial normalisation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 Gaussian smoothing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20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345740" y="1933666"/>
            <a:ext cx="5486400" cy="433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Inter-modal registration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.</a:t>
            </a:r>
            <a:br>
              <a:rPr lang="en-GB" sz="2400" dirty="0" smtClean="0">
                <a:solidFill>
                  <a:srgbClr val="000000"/>
                </a:solidFill>
                <a:latin typeface="+mn-lt"/>
              </a:rPr>
            </a:b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marL="457200" indent="-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7030A0"/>
              </a:buClr>
              <a:buFont typeface="Wingdings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Match images from same subject but different modalities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:</a:t>
            </a:r>
            <a:br>
              <a:rPr lang="en-GB" sz="2400" dirty="0" smtClean="0">
                <a:solidFill>
                  <a:srgbClr val="000000"/>
                </a:solidFill>
                <a:latin typeface="+mn-lt"/>
              </a:rPr>
            </a:br>
            <a:endParaRPr lang="en-GB" sz="1400" dirty="0">
              <a:solidFill>
                <a:srgbClr val="000000"/>
              </a:solidFill>
              <a:latin typeface="+mn-lt"/>
            </a:endParaRPr>
          </a:p>
          <a:p>
            <a:pPr marL="1028700" indent="-457200" eaLnBrk="0" hangingPunct="0">
              <a:spcBef>
                <a:spcPct val="500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anatomical localisation of single subject activations</a:t>
            </a:r>
          </a:p>
          <a:p>
            <a:pPr marL="1028700" indent="-457200" eaLnBrk="0" hangingPunct="0">
              <a:spcBef>
                <a:spcPct val="500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achieve more precise spatial normalisation of functional image using anatomical image.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94917" name="Picture 5" descr="v5_cor_fu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8507" y="944724"/>
            <a:ext cx="2239108" cy="2674938"/>
          </a:xfrm>
          <a:prstGeom prst="rect">
            <a:avLst/>
          </a:prstGeom>
          <a:noFill/>
        </p:spPr>
      </p:pic>
      <p:pic>
        <p:nvPicPr>
          <p:cNvPr id="294918" name="Picture 6" descr="v5_cor_struct"/>
          <p:cNvPicPr>
            <a:picLocks noChangeAspect="1" noChangeArrowheads="1"/>
          </p:cNvPicPr>
          <p:nvPr/>
        </p:nvPicPr>
        <p:blipFill>
          <a:blip r:embed="rId3" cstate="print"/>
          <a:srcRect t="6032" b="10811"/>
          <a:stretch>
            <a:fillRect/>
          </a:stretch>
        </p:blipFill>
        <p:spPr bwMode="auto">
          <a:xfrm>
            <a:off x="6159555" y="3889540"/>
            <a:ext cx="2480897" cy="2693987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764630"/>
            <a:ext cx="8229600" cy="792162"/>
          </a:xfrm>
        </p:spPr>
        <p:txBody>
          <a:bodyPr/>
          <a:lstStyle/>
          <a:p>
            <a:r>
              <a:rPr lang="en-GB" b="1" dirty="0" err="1" smtClean="0"/>
              <a:t>Coregistration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400" b="1" dirty="0" smtClean="0"/>
              <a:t>(intra-subject, inter-modal)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766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3508" y="579438"/>
            <a:ext cx="8932984" cy="792162"/>
          </a:xfrm>
        </p:spPr>
        <p:txBody>
          <a:bodyPr/>
          <a:lstStyle/>
          <a:p>
            <a:r>
              <a:rPr lang="en-GB" b="1" dirty="0"/>
              <a:t>Coregistration maximises Mutual Information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8" t="24344" r="825" b="47660"/>
          <a:stretch/>
        </p:blipFill>
        <p:spPr bwMode="auto">
          <a:xfrm>
            <a:off x="4139952" y="2672916"/>
            <a:ext cx="5003818" cy="21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8" t="57710" r="825" b="8924"/>
          <a:stretch/>
        </p:blipFill>
        <p:spPr bwMode="auto">
          <a:xfrm>
            <a:off x="143508" y="2756855"/>
            <a:ext cx="4140460" cy="20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81460" y="5409220"/>
            <a:ext cx="84390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3200" b="1" dirty="0" smtClean="0">
                <a:latin typeface="+mn-lt"/>
              </a:rPr>
              <a:t>Joint </a:t>
            </a:r>
            <a:r>
              <a:rPr lang="en-GB" sz="3200" b="1" dirty="0">
                <a:latin typeface="+mn-lt"/>
              </a:rPr>
              <a:t>histogram </a:t>
            </a:r>
            <a:r>
              <a:rPr lang="en-GB" sz="3200" dirty="0">
                <a:latin typeface="+mn-lt"/>
              </a:rPr>
              <a:t>sharpness correlates with image </a:t>
            </a:r>
            <a:r>
              <a:rPr lang="en-GB" sz="3200" dirty="0" smtClean="0">
                <a:latin typeface="+mn-lt"/>
              </a:rPr>
              <a:t>alignment.</a:t>
            </a:r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r>
              <a:rPr lang="en-GB" sz="3200" b="1" dirty="0">
                <a:latin typeface="+mn-lt"/>
              </a:rPr>
              <a:t>Mutual information </a:t>
            </a:r>
            <a:r>
              <a:rPr lang="en-GB" sz="3200" dirty="0">
                <a:latin typeface="+mn-lt"/>
              </a:rPr>
              <a:t>and related measures attempt to quantify </a:t>
            </a:r>
            <a:r>
              <a:rPr lang="en-GB" sz="3200" dirty="0" smtClean="0">
                <a:latin typeface="+mn-lt"/>
              </a:rPr>
              <a:t>how well one image predicts the other.</a:t>
            </a:r>
            <a:endParaRPr lang="en-GB" sz="3200" dirty="0">
              <a:latin typeface="+mn-lt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64541" y="1484784"/>
            <a:ext cx="6503703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3200" b="1" dirty="0" smtClean="0">
                <a:latin typeface="+mn-lt"/>
              </a:rPr>
              <a:t>Between-modality registration</a:t>
            </a:r>
            <a:r>
              <a:rPr lang="en-GB" sz="3200" dirty="0" smtClean="0">
                <a:latin typeface="+mn-lt"/>
              </a:rPr>
              <a:t>: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Seek </a:t>
            </a:r>
            <a:r>
              <a:rPr lang="en-GB" sz="3200" dirty="0">
                <a:latin typeface="+mn-lt"/>
              </a:rPr>
              <a:t>to measure shared information in some </a:t>
            </a:r>
            <a:r>
              <a:rPr lang="en-GB" sz="3200" dirty="0" smtClean="0">
                <a:latin typeface="+mn-lt"/>
              </a:rPr>
              <a:t>sense.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7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21519" name="Picture 15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21525" name="Picture 21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1541" name="Picture 3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42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547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21548" name="Picture 44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49" name="Picture 45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50" name="Picture 46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50" y="904875"/>
            <a:ext cx="3636963" cy="583649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7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Coregistration</a:t>
            </a:r>
            <a:endParaRPr lang="en-US" b="1" dirty="0"/>
          </a:p>
        </p:txBody>
      </p:sp>
      <p:pic>
        <p:nvPicPr>
          <p:cNvPr id="13" name="coreg_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9491" b="9247"/>
          <a:stretch/>
        </p:blipFill>
        <p:spPr>
          <a:xfrm>
            <a:off x="417692" y="2431143"/>
            <a:ext cx="3669323" cy="3973286"/>
          </a:xfrm>
          <a:prstGeom prst="rect">
            <a:avLst/>
          </a:prstGeom>
        </p:spPr>
      </p:pic>
      <p:pic>
        <p:nvPicPr>
          <p:cNvPr id="9" name="Picture 8" descr="coreg_vent_00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6" t="20000" b="50000"/>
          <a:stretch/>
        </p:blipFill>
        <p:spPr>
          <a:xfrm>
            <a:off x="5364088" y="849369"/>
            <a:ext cx="2719867" cy="2831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149" y="3864553"/>
            <a:ext cx="5510118" cy="253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Contents</a:t>
            </a:r>
            <a:endParaRPr lang="en-GB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880828"/>
            <a:ext cx="8458200" cy="403244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800" dirty="0" smtClean="0"/>
              <a:t> Registration basics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 Motion and realignment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 Inter-modal coregistration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110000"/>
              </a:lnSpc>
            </a:pPr>
            <a:r>
              <a:rPr lang="en-GB" sz="2800" b="1" dirty="0" smtClean="0"/>
              <a:t> Spatial normalisation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b="1" dirty="0" smtClean="0"/>
              <a:t>Unified segmentation</a:t>
            </a:r>
            <a:br>
              <a:rPr lang="en-GB" b="1" dirty="0" smtClean="0"/>
            </a:br>
            <a:endParaRPr lang="en-GB" sz="1000" b="1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 Gaussian smoothing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77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4"/>
          <p:cNvSpPr>
            <a:spLocks noGrp="1" noChangeArrowheads="1"/>
          </p:cNvSpPr>
          <p:nvPr>
            <p:ph type="title"/>
          </p:nvPr>
        </p:nvSpPr>
        <p:spPr>
          <a:xfrm>
            <a:off x="215516" y="44066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Spatial Normalisation</a:t>
            </a:r>
          </a:p>
        </p:txBody>
      </p:sp>
      <p:grpSp>
        <p:nvGrpSpPr>
          <p:cNvPr id="41987" name="Group 16"/>
          <p:cNvGrpSpPr>
            <a:grpSpLocks/>
          </p:cNvGrpSpPr>
          <p:nvPr/>
        </p:nvGrpSpPr>
        <p:grpSpPr bwMode="auto">
          <a:xfrm>
            <a:off x="1688561" y="1340768"/>
            <a:ext cx="5727755" cy="5356225"/>
            <a:chOff x="1020" y="799"/>
            <a:chExt cx="3765" cy="3521"/>
          </a:xfrm>
        </p:grpSpPr>
        <p:sp>
          <p:nvSpPr>
            <p:cNvPr id="41988" name="Rectangle 15"/>
            <p:cNvSpPr>
              <a:spLocks noChangeArrowheads="1"/>
            </p:cNvSpPr>
            <p:nvPr/>
          </p:nvSpPr>
          <p:spPr bwMode="auto">
            <a:xfrm>
              <a:off x="1020" y="799"/>
              <a:ext cx="3765" cy="352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41989" name="Picture 5" descr="s3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" y="871"/>
              <a:ext cx="1168" cy="1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0" name="Picture 6" descr="s1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993"/>
              <a:ext cx="1099" cy="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1" name="Picture 7" descr="s2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" y="3201"/>
              <a:ext cx="1125" cy="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2" name="Picture 8" descr="s2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" y="2094"/>
              <a:ext cx="1121" cy="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3" name="Picture 9" descr="s26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2071"/>
              <a:ext cx="1136" cy="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10" descr="s26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" y="2164"/>
              <a:ext cx="1073" cy="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5" name="Picture 11" descr="s3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946"/>
              <a:ext cx="1173" cy="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6" name="Picture 12" descr="s2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" y="3231"/>
              <a:ext cx="1151" cy="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7" name="Picture 13" descr="s26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3252"/>
              <a:ext cx="1075" cy="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22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Spatial Normalisation - Reasons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068252"/>
            <a:ext cx="8229600" cy="3629000"/>
          </a:xfrm>
        </p:spPr>
        <p:txBody>
          <a:bodyPr/>
          <a:lstStyle/>
          <a:p>
            <a:pPr eaLnBrk="1" hangingPunct="1"/>
            <a:r>
              <a:rPr lang="en-GB" dirty="0" smtClean="0"/>
              <a:t>Inter-subject averaging</a:t>
            </a:r>
          </a:p>
          <a:p>
            <a:pPr lvl="1" eaLnBrk="1" hangingPunct="1"/>
            <a:r>
              <a:rPr lang="en-GB" dirty="0" smtClean="0"/>
              <a:t>Increase sensitivity with more subjects</a:t>
            </a:r>
          </a:p>
          <a:p>
            <a:pPr lvl="2" eaLnBrk="1" hangingPunct="1"/>
            <a:r>
              <a:rPr lang="en-GB" dirty="0" smtClean="0"/>
              <a:t>Fixed-effects analysis</a:t>
            </a:r>
          </a:p>
          <a:p>
            <a:pPr lvl="1" eaLnBrk="1" hangingPunct="1"/>
            <a:r>
              <a:rPr lang="en-GB" dirty="0" smtClean="0"/>
              <a:t>Extrapolate findings to the population as a whole</a:t>
            </a:r>
          </a:p>
          <a:p>
            <a:pPr lvl="2" eaLnBrk="1" hangingPunct="1"/>
            <a:r>
              <a:rPr lang="en-GB" dirty="0" smtClean="0"/>
              <a:t>Random-effects analysis</a:t>
            </a:r>
          </a:p>
          <a:p>
            <a:pPr lvl="2" eaLnBrk="1" hangingPunct="1"/>
            <a:endParaRPr lang="en-GB" dirty="0" smtClean="0"/>
          </a:p>
          <a:p>
            <a:pPr eaLnBrk="1" hangingPunct="1"/>
            <a:r>
              <a:rPr lang="en-GB" dirty="0" smtClean="0"/>
              <a:t>Make results from different studies comparable by aligning them to standard space.</a:t>
            </a:r>
          </a:p>
        </p:txBody>
      </p:sp>
    </p:spTree>
    <p:extLst>
      <p:ext uri="{BB962C8B-B14F-4D97-AF65-F5344CB8AC3E}">
        <p14:creationId xmlns:p14="http://schemas.microsoft.com/office/powerpoint/2010/main" val="2850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Standard spaces</a:t>
            </a:r>
          </a:p>
        </p:txBody>
      </p:sp>
      <p:pic>
        <p:nvPicPr>
          <p:cNvPr id="8196" name="Picture 4" descr="Brett_mnital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9"/>
          <a:stretch>
            <a:fillRect/>
          </a:stretch>
        </p:blipFill>
        <p:spPr bwMode="auto">
          <a:xfrm>
            <a:off x="0" y="1844675"/>
            <a:ext cx="4349262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9647" y="5930503"/>
            <a:ext cx="8947638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800" dirty="0">
                <a:latin typeface="+mn-lt"/>
              </a:rPr>
              <a:t>The MNI template follows the </a:t>
            </a:r>
            <a:r>
              <a:rPr lang="en-GB" sz="2800" i="1" dirty="0">
                <a:latin typeface="+mn-lt"/>
              </a:rPr>
              <a:t>convention</a:t>
            </a:r>
            <a:r>
              <a:rPr lang="en-GB" sz="2800" dirty="0">
                <a:latin typeface="+mn-lt"/>
              </a:rPr>
              <a:t> of T&amp;T, but doesn’t match the </a:t>
            </a:r>
            <a:r>
              <a:rPr lang="en-GB" sz="2800" i="1" dirty="0">
                <a:latin typeface="+mn-lt"/>
              </a:rPr>
              <a:t>particular </a:t>
            </a:r>
            <a:r>
              <a:rPr lang="en-GB" sz="2800" i="1" dirty="0" smtClean="0">
                <a:latin typeface="+mn-lt"/>
              </a:rPr>
              <a:t>brain </a:t>
            </a:r>
            <a:r>
              <a:rPr lang="en-GB" sz="2800" dirty="0" smtClean="0">
                <a:latin typeface="+mn-lt"/>
              </a:rPr>
              <a:t>(</a:t>
            </a:r>
            <a:r>
              <a:rPr lang="en-GB" sz="2800" dirty="0" smtClean="0">
                <a:latin typeface="+mn-lt"/>
                <a:hlinkClick r:id="rId4"/>
              </a:rPr>
              <a:t>http</a:t>
            </a:r>
            <a:r>
              <a:rPr lang="en-GB" sz="2800" dirty="0">
                <a:latin typeface="+mn-lt"/>
                <a:hlinkClick r:id="rId4"/>
              </a:rPr>
              <a:t>://</a:t>
            </a:r>
            <a:r>
              <a:rPr lang="en-GB" sz="2800" dirty="0" smtClean="0">
                <a:latin typeface="+mn-lt"/>
                <a:hlinkClick r:id="rId4"/>
              </a:rPr>
              <a:t>imaging.mrc-cbu.cam.ac.uk/imaging/MniTalairach</a:t>
            </a:r>
            <a:r>
              <a:rPr lang="en-GB" sz="2800" dirty="0" smtClean="0">
                <a:latin typeface="+mn-lt"/>
              </a:rPr>
              <a:t>)</a:t>
            </a:r>
            <a:endParaRPr lang="en-GB" sz="2800" dirty="0">
              <a:latin typeface="+mn-lt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311093" y="1268414"/>
            <a:ext cx="1727076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800" dirty="0" err="1" smtClean="0">
                <a:latin typeface="+mn-lt"/>
              </a:rPr>
              <a:t>Talairach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>
                <a:latin typeface="+mn-lt"/>
              </a:rPr>
              <a:t>Atlas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118268" y="1268414"/>
            <a:ext cx="3256725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800" dirty="0" smtClean="0">
                <a:latin typeface="+mn-lt"/>
              </a:rPr>
              <a:t>MNI/ICBM </a:t>
            </a:r>
            <a:r>
              <a:rPr lang="en-GB" sz="2800" dirty="0">
                <a:latin typeface="+mn-lt"/>
              </a:rPr>
              <a:t>AVG152 Template</a:t>
            </a:r>
          </a:p>
        </p:txBody>
      </p:sp>
      <p:pic>
        <p:nvPicPr>
          <p:cNvPr id="9" name="Picture 4" descr="Brett_mnitalc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62" y="1844675"/>
            <a:ext cx="4794738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02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16" y="538572"/>
            <a:ext cx="8721969" cy="838200"/>
          </a:xfrm>
        </p:spPr>
        <p:txBody>
          <a:bodyPr/>
          <a:lstStyle/>
          <a:p>
            <a:r>
              <a:rPr lang="en-GB" b="1" dirty="0" smtClean="0"/>
              <a:t>Unified Segmentation</a:t>
            </a:r>
            <a:endParaRPr lang="en-GB" b="1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40" y="1443608"/>
            <a:ext cx="5117124" cy="51177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Normalising segmented tissue maps should be more robust and precise than using the original images.</a:t>
            </a:r>
            <a:br>
              <a:rPr lang="en-GB" dirty="0" smtClean="0"/>
            </a:br>
            <a:endParaRPr lang="en-GB" sz="1050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Tissue segmentation benefits from spatially-aligned prior tissue probability maps.</a:t>
            </a:r>
            <a:br>
              <a:rPr lang="en-GB" dirty="0" smtClean="0"/>
            </a:br>
            <a:endParaRPr lang="en-GB" sz="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Combining normalisation and segmentation in a unified model: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 smtClean="0"/>
              <a:t>Gaussian mixture model segmentation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 smtClean="0"/>
              <a:t>Intensity inhomogeneity (bias field) correction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Warping </a:t>
            </a:r>
            <a:r>
              <a:rPr lang="en-GB" dirty="0" smtClean="0"/>
              <a:t>(non-linear </a:t>
            </a:r>
            <a:r>
              <a:rPr lang="en-GB" dirty="0"/>
              <a:t>r</a:t>
            </a:r>
            <a:r>
              <a:rPr lang="en-GB" dirty="0" smtClean="0"/>
              <a:t>egistration)</a:t>
            </a:r>
            <a:endParaRPr lang="en-GB" sz="2000" dirty="0"/>
          </a:p>
        </p:txBody>
      </p:sp>
      <p:pic>
        <p:nvPicPr>
          <p:cNvPr id="303108" name="Picture 4" descr="profile"/>
          <p:cNvPicPr>
            <a:picLocks noChangeAspect="1" noChangeArrowheads="1"/>
          </p:cNvPicPr>
          <p:nvPr/>
        </p:nvPicPr>
        <p:blipFill rotWithShape="1">
          <a:blip r:embed="rId2" cstate="print"/>
          <a:srcRect l="31316" t="12229" r="27370" b="17764"/>
          <a:stretch/>
        </p:blipFill>
        <p:spPr bwMode="auto">
          <a:xfrm>
            <a:off x="5117124" y="1049023"/>
            <a:ext cx="4026877" cy="5548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08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Intensit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5975" r="7027" b="3697"/>
          <a:stretch>
            <a:fillRect/>
          </a:stretch>
        </p:blipFill>
        <p:spPr bwMode="auto">
          <a:xfrm>
            <a:off x="1273636" y="1166716"/>
            <a:ext cx="6682740" cy="557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itle 4"/>
          <p:cNvSpPr>
            <a:spLocks noGrp="1"/>
          </p:cNvSpPr>
          <p:nvPr>
            <p:ph type="title"/>
          </p:nvPr>
        </p:nvSpPr>
        <p:spPr>
          <a:xfrm>
            <a:off x="71500" y="512602"/>
            <a:ext cx="8229600" cy="792162"/>
          </a:xfrm>
        </p:spPr>
        <p:txBody>
          <a:bodyPr/>
          <a:lstStyle/>
          <a:p>
            <a:r>
              <a:rPr lang="en-GB" sz="2800" b="1" dirty="0" smtClean="0"/>
              <a:t>Tissue intensity distributions </a:t>
            </a:r>
            <a:r>
              <a:rPr lang="en-GB" sz="2400" dirty="0" smtClean="0"/>
              <a:t>(T1-weighted MRI)</a:t>
            </a:r>
          </a:p>
        </p:txBody>
      </p:sp>
    </p:spTree>
    <p:extLst>
      <p:ext uri="{BB962C8B-B14F-4D97-AF65-F5344CB8AC3E}">
        <p14:creationId xmlns:p14="http://schemas.microsoft.com/office/powerpoint/2010/main" val="248475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16" y="498376"/>
            <a:ext cx="8721969" cy="914400"/>
          </a:xfrm>
        </p:spPr>
        <p:txBody>
          <a:bodyPr/>
          <a:lstStyle/>
          <a:p>
            <a:r>
              <a:rPr lang="en-GB" b="1" dirty="0" smtClean="0"/>
              <a:t>Mixture of Gaussians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1569132"/>
            <a:ext cx="8178312" cy="3048000"/>
          </a:xfrm>
        </p:spPr>
        <p:txBody>
          <a:bodyPr/>
          <a:lstStyle/>
          <a:p>
            <a:r>
              <a:rPr lang="en-GB" sz="2400" dirty="0" smtClean="0"/>
              <a:t>Classification is based on a Mixture of Gaussians model, which represents the intensity probability density by a number of Gaussian distributions.</a:t>
            </a:r>
          </a:p>
        </p:txBody>
      </p:sp>
      <p:pic>
        <p:nvPicPr>
          <p:cNvPr id="57348" name="Picture 4" descr="h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4" y="3141663"/>
            <a:ext cx="7976089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253155" y="6432551"/>
            <a:ext cx="173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800" baseline="0">
                <a:latin typeface="Arial" pitchFamily="34" charset="0"/>
                <a:cs typeface="Arial" pitchFamily="34" charset="0"/>
              </a:rPr>
              <a:t>Image Intensity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" y="4291013"/>
            <a:ext cx="184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GB" sz="1800" baseline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0854" y="4186238"/>
            <a:ext cx="1263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800" baseline="0">
                <a:latin typeface="Arial" pitchFamily="34" charset="0"/>
                <a:cs typeface="Arial" pitchFamily="34" charset="0"/>
              </a:rPr>
              <a:t>Frequency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470389" y="37226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4951535" y="6635750"/>
            <a:ext cx="5744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Non-Gaussian Intensity Distributions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016" y="1371600"/>
            <a:ext cx="8721969" cy="1487488"/>
          </a:xfrm>
        </p:spPr>
        <p:txBody>
          <a:bodyPr/>
          <a:lstStyle/>
          <a:p>
            <a:r>
              <a:rPr lang="en-GB" dirty="0" smtClean="0"/>
              <a:t>Multiple Gaussians per tissue class allow non-Gaussian intensity distributions to be modelled.</a:t>
            </a:r>
          </a:p>
          <a:p>
            <a:pPr lvl="1"/>
            <a:r>
              <a:rPr lang="en-GB" dirty="0" smtClean="0"/>
              <a:t>E.g. accounting for partial volume effects</a:t>
            </a:r>
          </a:p>
        </p:txBody>
      </p:sp>
      <p:pic>
        <p:nvPicPr>
          <p:cNvPr id="60420" name="Picture 4" descr="nongaus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8338"/>
            <a:ext cx="91440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3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16" y="413792"/>
            <a:ext cx="6286500" cy="1143000"/>
          </a:xfrm>
        </p:spPr>
        <p:txBody>
          <a:bodyPr/>
          <a:lstStyle/>
          <a:p>
            <a:r>
              <a:rPr lang="en-GB" b="1" dirty="0" smtClean="0"/>
              <a:t>Modelling inhomogeneity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39" y="1464134"/>
            <a:ext cx="5813221" cy="920750"/>
          </a:xfrm>
        </p:spPr>
        <p:txBody>
          <a:bodyPr/>
          <a:lstStyle/>
          <a:p>
            <a:r>
              <a:rPr lang="en-GB" sz="2000" dirty="0" smtClean="0"/>
              <a:t>A multiplicative bias field is modelled as a spatially smooth image (a linear combination of basis functions).</a:t>
            </a:r>
            <a:endParaRPr lang="en-GB" sz="2400" dirty="0" smtClean="0"/>
          </a:p>
        </p:txBody>
      </p:sp>
      <p:pic>
        <p:nvPicPr>
          <p:cNvPr id="61444" name="Picture 4" descr="b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9" y="2620578"/>
            <a:ext cx="8175381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69903" y="6233246"/>
            <a:ext cx="2245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 baseline="0" dirty="0">
                <a:latin typeface="+mj-lt"/>
                <a:cs typeface="Arial" pitchFamily="34" charset="0"/>
              </a:rPr>
              <a:t>Corrupted image</a:t>
            </a:r>
            <a:endParaRPr lang="en-GB" baseline="0" dirty="0">
              <a:latin typeface="+mj-lt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244761" y="6197242"/>
            <a:ext cx="22156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 baseline="0" dirty="0">
                <a:latin typeface="+mj-lt"/>
                <a:cs typeface="Arial" pitchFamily="34" charset="0"/>
              </a:rPr>
              <a:t>Corrected image</a:t>
            </a:r>
            <a:endParaRPr lang="en-GB" baseline="0" dirty="0">
              <a:latin typeface="+mj-lt"/>
              <a:cs typeface="Arial" pitchFamily="34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813878" y="6201979"/>
            <a:ext cx="212627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 baseline="0" dirty="0">
                <a:latin typeface="+mj-lt"/>
                <a:cs typeface="Arial" pitchFamily="34" charset="0"/>
              </a:rPr>
              <a:t>Bias Field</a:t>
            </a:r>
            <a:endParaRPr lang="en-GB" baseline="0" dirty="0">
              <a:latin typeface="+mj-lt"/>
              <a:cs typeface="Arial" pitchFamily="34" charset="0"/>
            </a:endParaRPr>
          </a:p>
        </p:txBody>
      </p:sp>
      <p:pic>
        <p:nvPicPr>
          <p:cNvPr id="57352" name="Picture 8" descr="d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882176"/>
            <a:ext cx="1980723" cy="161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4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250825" y="3692227"/>
            <a:ext cx="1944688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Realign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88118" name="Picture 22" descr="d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95464"/>
            <a:ext cx="10128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structu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1388764"/>
            <a:ext cx="1439863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7" name="Group 29"/>
          <p:cNvGrpSpPr>
            <a:grpSpLocks/>
          </p:cNvGrpSpPr>
          <p:nvPr/>
        </p:nvGrpSpPr>
        <p:grpSpPr bwMode="auto">
          <a:xfrm>
            <a:off x="395288" y="1387177"/>
            <a:ext cx="1657350" cy="1657350"/>
            <a:chOff x="249" y="436"/>
            <a:chExt cx="1044" cy="1044"/>
          </a:xfrm>
        </p:grpSpPr>
        <p:pic>
          <p:nvPicPr>
            <p:cNvPr id="2057" name="Picture 9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436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279">
              <a:off x="340" y="527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1257">
              <a:off x="431" y="618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6" name="Group 28"/>
          <p:cNvGrpSpPr>
            <a:grpSpLocks/>
          </p:cNvGrpSpPr>
          <p:nvPr/>
        </p:nvGrpSpPr>
        <p:grpSpPr bwMode="auto">
          <a:xfrm>
            <a:off x="395288" y="4771727"/>
            <a:ext cx="1657350" cy="1657350"/>
            <a:chOff x="249" y="2159"/>
            <a:chExt cx="1044" cy="1044"/>
          </a:xfrm>
        </p:grpSpPr>
        <p:pic>
          <p:nvPicPr>
            <p:cNvPr id="2060" name="Picture 12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159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250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341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88925" y="1020464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fMRI time series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771775" y="1022052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Structural MRI</a:t>
            </a: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075" name="Group 27"/>
          <p:cNvGrpSpPr>
            <a:grpSpLocks/>
          </p:cNvGrpSpPr>
          <p:nvPr/>
        </p:nvGrpSpPr>
        <p:grpSpPr bwMode="auto">
          <a:xfrm>
            <a:off x="7092950" y="1387177"/>
            <a:ext cx="1439863" cy="1657350"/>
            <a:chOff x="1565" y="2341"/>
            <a:chExt cx="907" cy="1044"/>
          </a:xfrm>
        </p:grpSpPr>
        <p:pic>
          <p:nvPicPr>
            <p:cNvPr id="2068" name="Picture 20" descr="smoothed_functiona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341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smoothed_functiona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432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1" name="Picture 23" descr="smoothed_functiona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523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4" name="Group 26"/>
          <p:cNvGrpSpPr>
            <a:grpSpLocks/>
          </p:cNvGrpSpPr>
          <p:nvPr/>
        </p:nvGrpSpPr>
        <p:grpSpPr bwMode="auto">
          <a:xfrm>
            <a:off x="7092950" y="4771727"/>
            <a:ext cx="1441450" cy="1657350"/>
            <a:chOff x="4422" y="2432"/>
            <a:chExt cx="908" cy="1044"/>
          </a:xfrm>
        </p:grpSpPr>
        <p:pic>
          <p:nvPicPr>
            <p:cNvPr id="2069" name="Picture 21" descr="normalised_function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432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normalised_function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523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3" name="Picture 25" descr="normalised_function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2614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9" name="Group 31"/>
          <p:cNvGrpSpPr>
            <a:grpSpLocks noChangeAspect="1"/>
          </p:cNvGrpSpPr>
          <p:nvPr/>
        </p:nvGrpSpPr>
        <p:grpSpPr bwMode="auto">
          <a:xfrm>
            <a:off x="5114925" y="1387177"/>
            <a:ext cx="1112838" cy="1439862"/>
            <a:chOff x="2744" y="1026"/>
            <a:chExt cx="1407" cy="1820"/>
          </a:xfrm>
        </p:grpSpPr>
        <p:pic>
          <p:nvPicPr>
            <p:cNvPr id="388142" name="Picture 46" descr="priors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18"/>
            <a:stretch>
              <a:fillRect/>
            </a:stretch>
          </p:blipFill>
          <p:spPr bwMode="auto">
            <a:xfrm>
              <a:off x="2744" y="1026"/>
              <a:ext cx="1406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46" descr="priors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82"/>
            <a:stretch>
              <a:fillRect/>
            </a:stretch>
          </p:blipFill>
          <p:spPr bwMode="auto">
            <a:xfrm>
              <a:off x="2744" y="1933"/>
              <a:ext cx="1407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5091113" y="1020464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Template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6904038" y="1028402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Smoothed fMRI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5014913" y="3835102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Deformation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6950075" y="3763664"/>
            <a:ext cx="1943100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Smooth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2555875" y="3692227"/>
            <a:ext cx="1944688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Coregister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4714875" y="5779789"/>
            <a:ext cx="1944688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Write Normalised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4716462" y="3044527"/>
            <a:ext cx="2187575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Normalise/Segment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1258888" y="3115964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1258888" y="4124027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3563938" y="2900064"/>
            <a:ext cx="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graphicFrame>
        <p:nvGraphicFramePr>
          <p:cNvPr id="209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759962"/>
              </p:ext>
            </p:extLst>
          </p:nvPr>
        </p:nvGraphicFramePr>
        <p:xfrm>
          <a:off x="2811463" y="4628852"/>
          <a:ext cx="147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9" imgW="1473120" imgH="914400" progId="Equation.3">
                  <p:embed/>
                </p:oleObj>
              </mc:Choice>
              <mc:Fallback>
                <p:oleObj name="Equation" r:id="rId9" imgW="14731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4628852"/>
                        <a:ext cx="1473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2124075" y="5995689"/>
            <a:ext cx="25923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6588125" y="5995689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3563938" y="5563889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>
            <a:off x="3563938" y="4124027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2339975" y="3908127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2339975" y="3908127"/>
            <a:ext cx="0" cy="158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2124075" y="5492452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 flipV="1">
            <a:off x="7956550" y="3115964"/>
            <a:ext cx="0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 flipV="1">
            <a:off x="7956550" y="4195464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>
            <a:off x="5724525" y="2828627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5724525" y="3476327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5724525" y="5565477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1739900" y="4052589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333399"/>
                </a:solidFill>
                <a:sym typeface="Wingdings" pitchFamily="2" charset="2"/>
              </a:rPr>
              <a:t></a:t>
            </a: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4044950" y="4052589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333399"/>
                </a:solidFill>
                <a:sym typeface="Wingdings" pitchFamily="2" charset="2"/>
              </a:rPr>
              <a:t>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6203950" y="3403302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333399"/>
                </a:solidFill>
                <a:sym typeface="Wingdings" pitchFamily="2" charset="2"/>
              </a:rPr>
              <a:t></a:t>
            </a:r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6203950" y="6140152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333399"/>
                </a:solidFill>
                <a:sym typeface="Wingdings" pitchFamily="2" charset="2"/>
              </a:rPr>
              <a:t>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8437563" y="4124027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333399"/>
                </a:solidFill>
                <a:sym typeface="Wingdings" pitchFamily="2" charset="2"/>
              </a:rPr>
              <a:t></a:t>
            </a:r>
          </a:p>
        </p:txBody>
      </p:sp>
      <p:sp>
        <p:nvSpPr>
          <p:cNvPr id="2112" name="Line 64"/>
          <p:cNvSpPr>
            <a:spLocks noChangeShapeType="1"/>
          </p:cNvSpPr>
          <p:nvPr/>
        </p:nvSpPr>
        <p:spPr bwMode="auto">
          <a:xfrm>
            <a:off x="3563938" y="3323927"/>
            <a:ext cx="1152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56618"/>
            <a:ext cx="8229600" cy="792162"/>
          </a:xfrm>
        </p:spPr>
        <p:txBody>
          <a:bodyPr/>
          <a:lstStyle/>
          <a:p>
            <a:r>
              <a:rPr lang="en-GB" b="1" dirty="0" smtClean="0"/>
              <a:t>Tissue Probability </a:t>
            </a:r>
            <a:r>
              <a:rPr lang="en-GB" b="1" dirty="0"/>
              <a:t>M</a:t>
            </a:r>
            <a:r>
              <a:rPr lang="en-GB" b="1" dirty="0" smtClean="0"/>
              <a:t>aps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920" y="1916832"/>
            <a:ext cx="4110076" cy="4073624"/>
          </a:xfrm>
        </p:spPr>
        <p:txBody>
          <a:bodyPr/>
          <a:lstStyle/>
          <a:p>
            <a:r>
              <a:rPr lang="en-GB" dirty="0" smtClean="0"/>
              <a:t>Each TPM indicates the prior probability for a particular tissue at each point in MNI space.</a:t>
            </a:r>
          </a:p>
          <a:p>
            <a:endParaRPr lang="en-GB" dirty="0" smtClean="0"/>
          </a:p>
          <a:p>
            <a:r>
              <a:rPr lang="en-GB" dirty="0" smtClean="0"/>
              <a:t>SPM12’s TPMs are derived from the IXI dataset initialised with the ICBM 452 atlas and other data.</a:t>
            </a:r>
          </a:p>
        </p:txBody>
      </p:sp>
      <p:pic>
        <p:nvPicPr>
          <p:cNvPr id="4" name="Content Placeholder 3" descr="TPM.png"/>
          <p:cNvPicPr>
            <a:picLocks noChangeAspect="1"/>
          </p:cNvPicPr>
          <p:nvPr/>
        </p:nvPicPr>
        <p:blipFill rotWithShape="1">
          <a:blip r:embed="rId2" cstate="print"/>
          <a:srcRect t="3398"/>
          <a:stretch/>
        </p:blipFill>
        <p:spPr bwMode="auto">
          <a:xfrm>
            <a:off x="4968044" y="692696"/>
            <a:ext cx="4067944" cy="613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47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7788"/>
            <a:ext cx="9144000" cy="1143000"/>
          </a:xfrm>
        </p:spPr>
        <p:txBody>
          <a:bodyPr/>
          <a:lstStyle/>
          <a:p>
            <a:r>
              <a:rPr lang="en-GB" sz="3600" b="1" dirty="0" smtClean="0"/>
              <a:t>Deforming the Tissue Probability Maps</a:t>
            </a:r>
          </a:p>
        </p:txBody>
      </p:sp>
      <p:pic>
        <p:nvPicPr>
          <p:cNvPr id="65539" name="Picture 3" descr="de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9" y="1735038"/>
            <a:ext cx="526805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3508" y="1731640"/>
            <a:ext cx="3600400" cy="472169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Tissue probability images are warped to match the subject.</a:t>
            </a:r>
            <a:br>
              <a:rPr lang="en-GB" kern="0" dirty="0" smtClean="0"/>
            </a:br>
            <a:endParaRPr lang="en-GB" kern="0" dirty="0" smtClean="0"/>
          </a:p>
          <a:p>
            <a:r>
              <a:rPr lang="en-GB" kern="0" dirty="0" smtClean="0"/>
              <a:t>The inverse transform warps to the TPMs.</a:t>
            </a:r>
            <a:br>
              <a:rPr lang="en-GB" kern="0" dirty="0" smtClean="0"/>
            </a:br>
            <a:endParaRPr lang="en-GB" kern="0" dirty="0" smtClean="0"/>
          </a:p>
          <a:p>
            <a:r>
              <a:rPr lang="en-GB" kern="0" dirty="0" smtClean="0"/>
              <a:t>Warps are constrained to be reasonable by penalising various distortions (regularisation).</a:t>
            </a:r>
          </a:p>
        </p:txBody>
      </p:sp>
    </p:spTree>
    <p:extLst>
      <p:ext uri="{BB962C8B-B14F-4D97-AF65-F5344CB8AC3E}">
        <p14:creationId xmlns:p14="http://schemas.microsoft.com/office/powerpoint/2010/main" val="30258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2123728" y="2384884"/>
            <a:ext cx="1118961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dirty="0">
                <a:latin typeface="+mn-lt"/>
              </a:rPr>
              <a:t>Template</a:t>
            </a:r>
          </a:p>
          <a:p>
            <a:pPr algn="ctr" eaLnBrk="0" hangingPunct="0"/>
            <a:r>
              <a:rPr lang="en-GB" dirty="0">
                <a:latin typeface="+mn-lt"/>
              </a:rPr>
              <a:t>image</a:t>
            </a: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7528393" y="1608135"/>
            <a:ext cx="1688123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dirty="0">
                <a:latin typeface="+mn-lt"/>
              </a:rPr>
              <a:t>Affine registration.</a:t>
            </a:r>
          </a:p>
          <a:p>
            <a:pPr algn="ctr" eaLnBrk="0" hangingPunct="0"/>
            <a:r>
              <a:rPr lang="en-GB" dirty="0" smtClean="0">
                <a:latin typeface="+mn-lt"/>
              </a:rPr>
              <a:t>(SSE </a:t>
            </a:r>
            <a:r>
              <a:rPr lang="en-GB" dirty="0">
                <a:latin typeface="+mn-lt"/>
              </a:rPr>
              <a:t>= 472.1)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7542242" y="3754437"/>
            <a:ext cx="1638270" cy="14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dirty="0">
                <a:latin typeface="+mn-lt"/>
              </a:rPr>
              <a:t>Non-linear</a:t>
            </a:r>
          </a:p>
          <a:p>
            <a:pPr algn="ctr" eaLnBrk="0" hangingPunct="0"/>
            <a:r>
              <a:rPr lang="en-GB" dirty="0">
                <a:latin typeface="+mn-lt"/>
              </a:rPr>
              <a:t>registration</a:t>
            </a:r>
          </a:p>
          <a:p>
            <a:pPr algn="ctr" eaLnBrk="0" hangingPunct="0"/>
            <a:r>
              <a:rPr lang="en-GB" dirty="0">
                <a:latin typeface="+mn-lt"/>
              </a:rPr>
              <a:t>without</a:t>
            </a:r>
          </a:p>
          <a:p>
            <a:pPr algn="ctr" eaLnBrk="0" hangingPunct="0"/>
            <a:r>
              <a:rPr lang="en-GB" dirty="0">
                <a:latin typeface="+mn-lt"/>
              </a:rPr>
              <a:t>regularisation.</a:t>
            </a:r>
          </a:p>
          <a:p>
            <a:pPr algn="ctr" eaLnBrk="0" hangingPunct="0"/>
            <a:r>
              <a:rPr lang="en-GB" dirty="0" smtClean="0">
                <a:latin typeface="+mn-lt"/>
              </a:rPr>
              <a:t>(SSE </a:t>
            </a:r>
            <a:r>
              <a:rPr lang="en-GB" dirty="0">
                <a:latin typeface="+mn-lt"/>
              </a:rPr>
              <a:t>= 287.3)</a:t>
            </a: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1511660" y="4150481"/>
            <a:ext cx="1638270" cy="14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dirty="0">
                <a:latin typeface="+mn-lt"/>
              </a:rPr>
              <a:t>Non-linear</a:t>
            </a:r>
          </a:p>
          <a:p>
            <a:pPr algn="ctr" eaLnBrk="0" hangingPunct="0"/>
            <a:r>
              <a:rPr lang="en-GB" dirty="0">
                <a:latin typeface="+mn-lt"/>
              </a:rPr>
              <a:t>registration</a:t>
            </a:r>
          </a:p>
          <a:p>
            <a:pPr algn="ctr" eaLnBrk="0" hangingPunct="0"/>
            <a:r>
              <a:rPr lang="en-GB" dirty="0">
                <a:latin typeface="+mn-lt"/>
              </a:rPr>
              <a:t>using</a:t>
            </a:r>
          </a:p>
          <a:p>
            <a:pPr algn="ctr" eaLnBrk="0" hangingPunct="0"/>
            <a:r>
              <a:rPr lang="en-GB" dirty="0">
                <a:latin typeface="+mn-lt"/>
              </a:rPr>
              <a:t>regularisation.</a:t>
            </a:r>
          </a:p>
          <a:p>
            <a:pPr algn="ctr" eaLnBrk="0" hangingPunct="0"/>
            <a:r>
              <a:rPr lang="en-GB" dirty="0" smtClean="0">
                <a:latin typeface="+mn-lt"/>
              </a:rPr>
              <a:t>(SSE </a:t>
            </a:r>
            <a:r>
              <a:rPr lang="en-GB" dirty="0">
                <a:latin typeface="+mn-lt"/>
              </a:rPr>
              <a:t>= 302.7)</a:t>
            </a:r>
          </a:p>
        </p:txBody>
      </p:sp>
      <p:sp>
        <p:nvSpPr>
          <p:cNvPr id="166918" name="Arc 6"/>
          <p:cNvSpPr>
            <a:spLocks/>
          </p:cNvSpPr>
          <p:nvPr/>
        </p:nvSpPr>
        <p:spPr bwMode="auto">
          <a:xfrm rot="-5400000">
            <a:off x="7840785" y="2265974"/>
            <a:ext cx="488950" cy="833803"/>
          </a:xfrm>
          <a:custGeom>
            <a:avLst/>
            <a:gdLst>
              <a:gd name="T0" fmla="*/ 2147483647 w 21600"/>
              <a:gd name="T1" fmla="*/ 2147483647 h 20698"/>
              <a:gd name="T2" fmla="*/ 0 w 21600"/>
              <a:gd name="T3" fmla="*/ 0 h 20698"/>
              <a:gd name="T4" fmla="*/ 2147483647 w 21600"/>
              <a:gd name="T5" fmla="*/ 0 h 20698"/>
              <a:gd name="T6" fmla="*/ 0 60000 65536"/>
              <a:gd name="T7" fmla="*/ 0 60000 65536"/>
              <a:gd name="T8" fmla="*/ 0 60000 65536"/>
              <a:gd name="T9" fmla="*/ 0 w 21600"/>
              <a:gd name="T10" fmla="*/ 0 h 20698"/>
              <a:gd name="T11" fmla="*/ 21600 w 21600"/>
              <a:gd name="T12" fmla="*/ 20698 h 206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698" fill="none" extrusionOk="0">
                <a:moveTo>
                  <a:pt x="15422" y="20697"/>
                </a:moveTo>
                <a:cubicBezTo>
                  <a:pt x="6271" y="17966"/>
                  <a:pt x="0" y="9549"/>
                  <a:pt x="0" y="0"/>
                </a:cubicBezTo>
              </a:path>
              <a:path w="21600" h="20698" stroke="0" extrusionOk="0">
                <a:moveTo>
                  <a:pt x="15422" y="20697"/>
                </a:moveTo>
                <a:cubicBezTo>
                  <a:pt x="6271" y="17966"/>
                  <a:pt x="0" y="954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6919" name="Arc 7"/>
          <p:cNvSpPr>
            <a:spLocks/>
          </p:cNvSpPr>
          <p:nvPr/>
        </p:nvSpPr>
        <p:spPr bwMode="auto">
          <a:xfrm rot="5400000">
            <a:off x="2906713" y="2884488"/>
            <a:ext cx="225425" cy="552450"/>
          </a:xfrm>
          <a:custGeom>
            <a:avLst/>
            <a:gdLst>
              <a:gd name="T0" fmla="*/ 2147483647 w 21600"/>
              <a:gd name="T1" fmla="*/ 0 h 21595"/>
              <a:gd name="T2" fmla="*/ 2147483647 w 21600"/>
              <a:gd name="T3" fmla="*/ 2147483647 h 21595"/>
              <a:gd name="T4" fmla="*/ 0 w 21600"/>
              <a:gd name="T5" fmla="*/ 0 h 21595"/>
              <a:gd name="T6" fmla="*/ 0 60000 65536"/>
              <a:gd name="T7" fmla="*/ 0 60000 65536"/>
              <a:gd name="T8" fmla="*/ 0 60000 65536"/>
              <a:gd name="T9" fmla="*/ 0 w 21600"/>
              <a:gd name="T10" fmla="*/ 0 h 21595"/>
              <a:gd name="T11" fmla="*/ 21600 w 21600"/>
              <a:gd name="T12" fmla="*/ 21595 h 215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5" fill="none" extrusionOk="0">
                <a:moveTo>
                  <a:pt x="21600" y="0"/>
                </a:moveTo>
                <a:cubicBezTo>
                  <a:pt x="21600" y="11748"/>
                  <a:pt x="12210" y="21342"/>
                  <a:pt x="464" y="21594"/>
                </a:cubicBezTo>
              </a:path>
              <a:path w="21600" h="21595" stroke="0" extrusionOk="0">
                <a:moveTo>
                  <a:pt x="21600" y="0"/>
                </a:moveTo>
                <a:cubicBezTo>
                  <a:pt x="21600" y="11748"/>
                  <a:pt x="12210" y="21342"/>
                  <a:pt x="464" y="21594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6920" name="Arc 8"/>
          <p:cNvSpPr>
            <a:spLocks/>
          </p:cNvSpPr>
          <p:nvPr/>
        </p:nvSpPr>
        <p:spPr bwMode="auto">
          <a:xfrm rot="-5400000">
            <a:off x="7788031" y="4990123"/>
            <a:ext cx="488950" cy="871904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6921" name="Arc 9"/>
          <p:cNvSpPr>
            <a:spLocks/>
          </p:cNvSpPr>
          <p:nvPr/>
        </p:nvSpPr>
        <p:spPr bwMode="auto">
          <a:xfrm rot="5400000">
            <a:off x="2657658" y="5226112"/>
            <a:ext cx="300038" cy="97301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67594" name="Picture 10" descr="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47" y="1524000"/>
            <a:ext cx="411186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43508" y="1196752"/>
            <a:ext cx="2878748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800" dirty="0">
                <a:latin typeface="+mn-lt"/>
              </a:rPr>
              <a:t>Without regularisation, the non-linear normalisation can introduce unnecessary deformation</a:t>
            </a:r>
          </a:p>
        </p:txBody>
      </p:sp>
      <p:sp>
        <p:nvSpPr>
          <p:cNvPr id="166924" name="Oval 12"/>
          <p:cNvSpPr>
            <a:spLocks noChangeArrowheads="1"/>
          </p:cNvSpPr>
          <p:nvPr/>
        </p:nvSpPr>
        <p:spPr bwMode="auto">
          <a:xfrm>
            <a:off x="5416061" y="5486400"/>
            <a:ext cx="844062" cy="9906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3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Spatial Normalisation – Overfitting</a:t>
            </a:r>
          </a:p>
        </p:txBody>
      </p:sp>
    </p:spTree>
    <p:extLst>
      <p:ext uri="{BB962C8B-B14F-4D97-AF65-F5344CB8AC3E}">
        <p14:creationId xmlns:p14="http://schemas.microsoft.com/office/powerpoint/2010/main" val="9518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Spatial Normalisation – Results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 flipH="1">
            <a:off x="4712677" y="5546725"/>
            <a:ext cx="429064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GB" sz="2400" dirty="0">
                <a:latin typeface="+mn-lt"/>
              </a:rPr>
              <a:t>Non-linear registration</a:t>
            </a:r>
            <a:endParaRPr lang="en-GB" sz="2800" dirty="0">
              <a:latin typeface="+mn-lt"/>
            </a:endParaRPr>
          </a:p>
        </p:txBody>
      </p:sp>
      <p:pic>
        <p:nvPicPr>
          <p:cNvPr id="159748" name="Picture 4" descr="6aff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8" y="1843089"/>
            <a:ext cx="407816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9" name="Picture 5" descr="6b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77" y="1851026"/>
            <a:ext cx="4079631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81354" y="5318126"/>
            <a:ext cx="7772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0" hangingPunct="0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 flipH="1">
            <a:off x="353158" y="5546725"/>
            <a:ext cx="42891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GB" sz="2400" dirty="0">
                <a:latin typeface="+mn-lt"/>
              </a:rPr>
              <a:t>Affine registration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5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5"/>
          <p:cNvSpPr>
            <a:spLocks noGrp="1"/>
          </p:cNvSpPr>
          <p:nvPr>
            <p:ph idx="1"/>
          </p:nvPr>
        </p:nvSpPr>
        <p:spPr>
          <a:xfrm>
            <a:off x="431540" y="1963377"/>
            <a:ext cx="8229600" cy="3805883"/>
          </a:xfrm>
        </p:spPr>
        <p:txBody>
          <a:bodyPr/>
          <a:lstStyle/>
          <a:p>
            <a:r>
              <a:rPr lang="en-GB" dirty="0" smtClean="0"/>
              <a:t>Seek to match </a:t>
            </a:r>
            <a:r>
              <a:rPr lang="en-GB" b="1" dirty="0" smtClean="0"/>
              <a:t>functionally </a:t>
            </a:r>
            <a:r>
              <a:rPr lang="en-GB" dirty="0" smtClean="0"/>
              <a:t>homologous regions, but...</a:t>
            </a:r>
          </a:p>
          <a:p>
            <a:pPr lvl="1"/>
            <a:r>
              <a:rPr lang="en-GB" dirty="0" smtClean="0"/>
              <a:t>No exact match between structure and function</a:t>
            </a:r>
          </a:p>
          <a:p>
            <a:pPr lvl="1"/>
            <a:r>
              <a:rPr lang="en-GB" dirty="0" smtClean="0"/>
              <a:t>Different cortices can have different folding patterns</a:t>
            </a:r>
          </a:p>
          <a:p>
            <a:pPr lvl="1"/>
            <a:r>
              <a:rPr lang="en-GB" dirty="0" smtClean="0"/>
              <a:t>Challenging high-dimensional optimisation, many local optima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Compromise</a:t>
            </a:r>
          </a:p>
          <a:p>
            <a:pPr lvl="1"/>
            <a:r>
              <a:rPr lang="en-GB" dirty="0" smtClean="0"/>
              <a:t>Correct relatively large-scale variability (sizes of structures)</a:t>
            </a:r>
          </a:p>
          <a:p>
            <a:pPr lvl="1"/>
            <a:r>
              <a:rPr lang="en-GB" dirty="0" smtClean="0"/>
              <a:t>Smooth over finer-scale residual differences</a:t>
            </a:r>
          </a:p>
        </p:txBody>
      </p:sp>
      <p:sp>
        <p:nvSpPr>
          <p:cNvPr id="5018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latin typeface="+mn-lt"/>
              </a:rPr>
              <a:t>Spatial Normalisation – Limitations</a:t>
            </a:r>
          </a:p>
        </p:txBody>
      </p:sp>
    </p:spTree>
    <p:extLst>
      <p:ext uri="{BB962C8B-B14F-4D97-AF65-F5344CB8AC3E}">
        <p14:creationId xmlns:p14="http://schemas.microsoft.com/office/powerpoint/2010/main" val="2025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Contents</a:t>
            </a:r>
            <a:endParaRPr lang="en-GB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880828"/>
            <a:ext cx="8458200" cy="403244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800" dirty="0" smtClean="0"/>
              <a:t> Registration basics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 Motion and realignment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 Inter-modal coregistration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 Spatial normalisation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110000"/>
              </a:lnSpc>
            </a:pPr>
            <a:r>
              <a:rPr lang="en-GB" sz="2800" b="1" dirty="0" smtClean="0"/>
              <a:t> Gaussian smoothing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54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656618"/>
            <a:ext cx="8229600" cy="792162"/>
          </a:xfrm>
        </p:spPr>
        <p:txBody>
          <a:bodyPr/>
          <a:lstStyle/>
          <a:p>
            <a:pPr eaLnBrk="1" hangingPunct="1"/>
            <a:r>
              <a:rPr lang="en-GB" b="1" dirty="0" smtClean="0"/>
              <a:t>Smoothing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3866" y="1916832"/>
            <a:ext cx="8721969" cy="4523382"/>
          </a:xfrm>
        </p:spPr>
        <p:txBody>
          <a:bodyPr/>
          <a:lstStyle/>
          <a:p>
            <a:pPr eaLnBrk="1" hangingPunct="1"/>
            <a:r>
              <a:rPr lang="en-GB" dirty="0" smtClean="0"/>
              <a:t>Why would we deliberately blur the data?</a:t>
            </a:r>
          </a:p>
          <a:p>
            <a:pPr lvl="1" eaLnBrk="1" hangingPunct="1"/>
            <a:r>
              <a:rPr lang="en-GB" dirty="0"/>
              <a:t>Improves spatial overlap by blurring over minor anatomical differences and registration errors</a:t>
            </a:r>
            <a:endParaRPr lang="en-US" dirty="0"/>
          </a:p>
          <a:p>
            <a:pPr lvl="1" eaLnBrk="1" hangingPunct="1"/>
            <a:r>
              <a:rPr lang="en-GB" dirty="0" smtClean="0"/>
              <a:t>Averaging neighbouring voxels suppresses noise</a:t>
            </a:r>
          </a:p>
          <a:p>
            <a:pPr lvl="1" eaLnBrk="1" hangingPunct="1"/>
            <a:r>
              <a:rPr lang="en-GB" dirty="0" smtClean="0"/>
              <a:t>Increases sensitivity to effects of similar scale to kernel (matched filter theorem)</a:t>
            </a:r>
          </a:p>
          <a:p>
            <a:pPr lvl="1" eaLnBrk="1" hangingPunct="1"/>
            <a:r>
              <a:rPr lang="en-GB" dirty="0"/>
              <a:t>Makes data more normally distributed (central limit theorem</a:t>
            </a:r>
            <a:r>
              <a:rPr lang="en-GB" dirty="0" smtClean="0"/>
              <a:t>)</a:t>
            </a:r>
          </a:p>
          <a:p>
            <a:pPr lvl="1" eaLnBrk="1" hangingPunct="1"/>
            <a:r>
              <a:rPr lang="en-GB" dirty="0" smtClean="0"/>
              <a:t>Reduces the effective number of multiple comparisons</a:t>
            </a:r>
            <a:br>
              <a:rPr lang="en-GB" dirty="0" smtClean="0"/>
            </a:br>
            <a:endParaRPr lang="en-GB" dirty="0" smtClean="0"/>
          </a:p>
          <a:p>
            <a:pPr eaLnBrk="1" hangingPunct="1"/>
            <a:r>
              <a:rPr lang="en-GB" dirty="0" smtClean="0"/>
              <a:t>How is it implemented?</a:t>
            </a:r>
          </a:p>
          <a:p>
            <a:pPr lvl="1" eaLnBrk="1" hangingPunct="1"/>
            <a:r>
              <a:rPr lang="en-GB" dirty="0" smtClean="0"/>
              <a:t>Convolution with a 3D Gaussian kernel, of specified full-width at half-maximum (FWHM) in mm</a:t>
            </a:r>
          </a:p>
        </p:txBody>
      </p:sp>
      <p:pic>
        <p:nvPicPr>
          <p:cNvPr id="4" name="Picture 8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40" y="720080"/>
            <a:ext cx="2280052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39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Effect of smoothing</a:t>
            </a:r>
            <a:endParaRPr lang="en-GB" b="1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617788" y="1412776"/>
            <a:ext cx="4114452" cy="4807992"/>
            <a:chOff x="1280" y="598"/>
            <a:chExt cx="2462" cy="2877"/>
          </a:xfrm>
        </p:grpSpPr>
        <p:pic>
          <p:nvPicPr>
            <p:cNvPr id="8195" name="Picture 3" descr="smooth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" y="2593"/>
              <a:ext cx="738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smooth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" y="604"/>
              <a:ext cx="732" cy="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5" descr="smooth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" y="604"/>
              <a:ext cx="738" cy="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smooth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" y="598"/>
              <a:ext cx="732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9" name="Picture 7" descr="smooth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" y="1596"/>
              <a:ext cx="738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smooth0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" y="1602"/>
              <a:ext cx="732" cy="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1" name="Picture 9" descr="smooth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" y="1602"/>
              <a:ext cx="738" cy="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 descr="smooth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" y="2593"/>
              <a:ext cx="732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3" name="Picture 11" descr="smooth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" y="2593"/>
              <a:ext cx="738" cy="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87380" y="6376682"/>
            <a:ext cx="809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3D Gaussian smoothing with FWHM: 0, 2, 4, 6, 8, 10, 12, 14, 16 mm isotropic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2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250825" y="3692227"/>
            <a:ext cx="1944688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Realign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88118" name="Picture 22" descr="d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95464"/>
            <a:ext cx="10128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structu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1388764"/>
            <a:ext cx="1439863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7" name="Group 29"/>
          <p:cNvGrpSpPr>
            <a:grpSpLocks/>
          </p:cNvGrpSpPr>
          <p:nvPr/>
        </p:nvGrpSpPr>
        <p:grpSpPr bwMode="auto">
          <a:xfrm>
            <a:off x="395288" y="1387177"/>
            <a:ext cx="1657350" cy="1657350"/>
            <a:chOff x="249" y="436"/>
            <a:chExt cx="1044" cy="1044"/>
          </a:xfrm>
        </p:grpSpPr>
        <p:pic>
          <p:nvPicPr>
            <p:cNvPr id="2057" name="Picture 9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436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279">
              <a:off x="340" y="527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1257">
              <a:off x="431" y="618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6" name="Group 28"/>
          <p:cNvGrpSpPr>
            <a:grpSpLocks/>
          </p:cNvGrpSpPr>
          <p:nvPr/>
        </p:nvGrpSpPr>
        <p:grpSpPr bwMode="auto">
          <a:xfrm>
            <a:off x="395288" y="4771727"/>
            <a:ext cx="1657350" cy="1657350"/>
            <a:chOff x="249" y="2159"/>
            <a:chExt cx="1044" cy="1044"/>
          </a:xfrm>
        </p:grpSpPr>
        <p:pic>
          <p:nvPicPr>
            <p:cNvPr id="2060" name="Picture 12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159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250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341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88925" y="1020464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fMRI time series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771775" y="1022052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Structural MRI</a:t>
            </a: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075" name="Group 27"/>
          <p:cNvGrpSpPr>
            <a:grpSpLocks/>
          </p:cNvGrpSpPr>
          <p:nvPr/>
        </p:nvGrpSpPr>
        <p:grpSpPr bwMode="auto">
          <a:xfrm>
            <a:off x="7092950" y="1387177"/>
            <a:ext cx="1439863" cy="1657350"/>
            <a:chOff x="1565" y="2341"/>
            <a:chExt cx="907" cy="1044"/>
          </a:xfrm>
        </p:grpSpPr>
        <p:pic>
          <p:nvPicPr>
            <p:cNvPr id="2068" name="Picture 20" descr="smoothed_functiona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341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smoothed_functiona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432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1" name="Picture 23" descr="smoothed_functiona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523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4" name="Group 26"/>
          <p:cNvGrpSpPr>
            <a:grpSpLocks/>
          </p:cNvGrpSpPr>
          <p:nvPr/>
        </p:nvGrpSpPr>
        <p:grpSpPr bwMode="auto">
          <a:xfrm>
            <a:off x="7092950" y="4771727"/>
            <a:ext cx="1441450" cy="1657350"/>
            <a:chOff x="4422" y="2432"/>
            <a:chExt cx="908" cy="1044"/>
          </a:xfrm>
        </p:grpSpPr>
        <p:pic>
          <p:nvPicPr>
            <p:cNvPr id="2069" name="Picture 21" descr="normalised_function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432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normalised_function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523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3" name="Picture 25" descr="normalised_function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2614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9" name="Group 31"/>
          <p:cNvGrpSpPr>
            <a:grpSpLocks noChangeAspect="1"/>
          </p:cNvGrpSpPr>
          <p:nvPr/>
        </p:nvGrpSpPr>
        <p:grpSpPr bwMode="auto">
          <a:xfrm>
            <a:off x="5114925" y="1387177"/>
            <a:ext cx="1112838" cy="1439862"/>
            <a:chOff x="2744" y="1026"/>
            <a:chExt cx="1407" cy="1820"/>
          </a:xfrm>
        </p:grpSpPr>
        <p:pic>
          <p:nvPicPr>
            <p:cNvPr id="388142" name="Picture 46" descr="priors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18"/>
            <a:stretch>
              <a:fillRect/>
            </a:stretch>
          </p:blipFill>
          <p:spPr bwMode="auto">
            <a:xfrm>
              <a:off x="2744" y="1026"/>
              <a:ext cx="1406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46" descr="priors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82"/>
            <a:stretch>
              <a:fillRect/>
            </a:stretch>
          </p:blipFill>
          <p:spPr bwMode="auto">
            <a:xfrm>
              <a:off x="2744" y="1933"/>
              <a:ext cx="1407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5091113" y="1020464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Template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6904038" y="1028402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Smoothed fMRI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5014913" y="3835102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Deformation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6950075" y="3763664"/>
            <a:ext cx="1943100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Smooth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2555875" y="3692227"/>
            <a:ext cx="1944688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Coregister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4714875" y="5779789"/>
            <a:ext cx="1944688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Write Normalised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4716462" y="3044527"/>
            <a:ext cx="2187575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Normalise/Segment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1258888" y="3115964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1258888" y="4124027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3563938" y="2900064"/>
            <a:ext cx="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graphicFrame>
        <p:nvGraphicFramePr>
          <p:cNvPr id="209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274695"/>
              </p:ext>
            </p:extLst>
          </p:nvPr>
        </p:nvGraphicFramePr>
        <p:xfrm>
          <a:off x="2811463" y="4628852"/>
          <a:ext cx="147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9" imgW="1473120" imgH="914400" progId="Equation.3">
                  <p:embed/>
                </p:oleObj>
              </mc:Choice>
              <mc:Fallback>
                <p:oleObj name="Equation" r:id="rId9" imgW="14731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4628852"/>
                        <a:ext cx="1473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2124075" y="5995689"/>
            <a:ext cx="25923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6588125" y="5995689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3563938" y="5563889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>
            <a:off x="3563938" y="4124027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2339975" y="3908127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2339975" y="3908127"/>
            <a:ext cx="0" cy="158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2124075" y="5492452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 flipV="1">
            <a:off x="7956550" y="3115964"/>
            <a:ext cx="0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 flipV="1">
            <a:off x="7956550" y="4195464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>
            <a:off x="5724525" y="2828627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5724525" y="3476327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5724525" y="5565477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1739900" y="4052589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333399"/>
                </a:solidFill>
                <a:sym typeface="Wingdings" pitchFamily="2" charset="2"/>
              </a:rPr>
              <a:t></a:t>
            </a: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4044950" y="4052589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333399"/>
                </a:solidFill>
                <a:sym typeface="Wingdings" pitchFamily="2" charset="2"/>
              </a:rPr>
              <a:t>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6203950" y="3403302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333399"/>
                </a:solidFill>
                <a:sym typeface="Wingdings" pitchFamily="2" charset="2"/>
              </a:rPr>
              <a:t></a:t>
            </a:r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6203950" y="6140152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333399"/>
                </a:solidFill>
                <a:sym typeface="Wingdings" pitchFamily="2" charset="2"/>
              </a:rPr>
              <a:t>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8437563" y="4124027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333399"/>
                </a:solidFill>
                <a:sym typeface="Wingdings" pitchFamily="2" charset="2"/>
              </a:rPr>
              <a:t></a:t>
            </a:r>
          </a:p>
        </p:txBody>
      </p:sp>
      <p:sp>
        <p:nvSpPr>
          <p:cNvPr id="2112" name="Line 64"/>
          <p:cNvSpPr>
            <a:spLocks noChangeShapeType="1"/>
          </p:cNvSpPr>
          <p:nvPr/>
        </p:nvSpPr>
        <p:spPr bwMode="auto">
          <a:xfrm>
            <a:off x="3563938" y="3323927"/>
            <a:ext cx="1152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utoShape 41"/>
          <p:cNvSpPr>
            <a:spLocks noChangeArrowheads="1"/>
          </p:cNvSpPr>
          <p:nvPr/>
        </p:nvSpPr>
        <p:spPr bwMode="auto">
          <a:xfrm>
            <a:off x="4716462" y="3044527"/>
            <a:ext cx="2187575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Normalise/Segment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250825" y="3692227"/>
            <a:ext cx="1944688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Realign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88118" name="Picture 22" descr="d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95464"/>
            <a:ext cx="10128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structu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1388764"/>
            <a:ext cx="1439863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7" name="Group 29"/>
          <p:cNvGrpSpPr>
            <a:grpSpLocks/>
          </p:cNvGrpSpPr>
          <p:nvPr/>
        </p:nvGrpSpPr>
        <p:grpSpPr bwMode="auto">
          <a:xfrm>
            <a:off x="395288" y="1387177"/>
            <a:ext cx="1657350" cy="1657350"/>
            <a:chOff x="249" y="436"/>
            <a:chExt cx="1044" cy="1044"/>
          </a:xfrm>
        </p:grpSpPr>
        <p:pic>
          <p:nvPicPr>
            <p:cNvPr id="2057" name="Picture 9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436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279">
              <a:off x="340" y="527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1257">
              <a:off x="431" y="618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6" name="Group 28"/>
          <p:cNvGrpSpPr>
            <a:grpSpLocks/>
          </p:cNvGrpSpPr>
          <p:nvPr/>
        </p:nvGrpSpPr>
        <p:grpSpPr bwMode="auto">
          <a:xfrm>
            <a:off x="395288" y="4771727"/>
            <a:ext cx="1657350" cy="1657350"/>
            <a:chOff x="249" y="2159"/>
            <a:chExt cx="1044" cy="1044"/>
          </a:xfrm>
        </p:grpSpPr>
        <p:pic>
          <p:nvPicPr>
            <p:cNvPr id="2060" name="Picture 12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159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250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341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88925" y="1020464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fMRI time series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771775" y="1022052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Structural MRI</a:t>
            </a: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075" name="Group 27"/>
          <p:cNvGrpSpPr>
            <a:grpSpLocks/>
          </p:cNvGrpSpPr>
          <p:nvPr/>
        </p:nvGrpSpPr>
        <p:grpSpPr bwMode="auto">
          <a:xfrm>
            <a:off x="7092950" y="1387177"/>
            <a:ext cx="1439863" cy="1657350"/>
            <a:chOff x="1565" y="2341"/>
            <a:chExt cx="907" cy="1044"/>
          </a:xfrm>
        </p:grpSpPr>
        <p:pic>
          <p:nvPicPr>
            <p:cNvPr id="2068" name="Picture 20" descr="smoothed_functiona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341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smoothed_functiona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432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1" name="Picture 23" descr="smoothed_functiona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523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4" name="Group 26"/>
          <p:cNvGrpSpPr>
            <a:grpSpLocks/>
          </p:cNvGrpSpPr>
          <p:nvPr/>
        </p:nvGrpSpPr>
        <p:grpSpPr bwMode="auto">
          <a:xfrm>
            <a:off x="7092950" y="4771727"/>
            <a:ext cx="1441450" cy="1657350"/>
            <a:chOff x="4422" y="2432"/>
            <a:chExt cx="908" cy="1044"/>
          </a:xfrm>
        </p:grpSpPr>
        <p:pic>
          <p:nvPicPr>
            <p:cNvPr id="2069" name="Picture 21" descr="normalised_function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432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normalised_function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523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3" name="Picture 25" descr="normalised_function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2614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9" name="Group 31"/>
          <p:cNvGrpSpPr>
            <a:grpSpLocks noChangeAspect="1"/>
          </p:cNvGrpSpPr>
          <p:nvPr/>
        </p:nvGrpSpPr>
        <p:grpSpPr bwMode="auto">
          <a:xfrm>
            <a:off x="5114925" y="1387177"/>
            <a:ext cx="1112838" cy="1439862"/>
            <a:chOff x="2744" y="1026"/>
            <a:chExt cx="1407" cy="1820"/>
          </a:xfrm>
        </p:grpSpPr>
        <p:pic>
          <p:nvPicPr>
            <p:cNvPr id="388142" name="Picture 46" descr="priors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18"/>
            <a:stretch>
              <a:fillRect/>
            </a:stretch>
          </p:blipFill>
          <p:spPr bwMode="auto">
            <a:xfrm>
              <a:off x="2744" y="1026"/>
              <a:ext cx="1406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46" descr="priors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82"/>
            <a:stretch>
              <a:fillRect/>
            </a:stretch>
          </p:blipFill>
          <p:spPr bwMode="auto">
            <a:xfrm>
              <a:off x="2744" y="1933"/>
              <a:ext cx="1407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5091113" y="1020464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Template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6904038" y="1028402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Smoothed fMRI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5014913" y="3835102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Deformation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6950075" y="3763664"/>
            <a:ext cx="1943100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Smooth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2555875" y="3692227"/>
            <a:ext cx="1944688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Coregister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4714875" y="5779789"/>
            <a:ext cx="1944688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Write Normalised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1258888" y="3115964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1258888" y="4124027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3563938" y="2900064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graphicFrame>
        <p:nvGraphicFramePr>
          <p:cNvPr id="209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065904"/>
              </p:ext>
            </p:extLst>
          </p:nvPr>
        </p:nvGraphicFramePr>
        <p:xfrm>
          <a:off x="2811463" y="4628852"/>
          <a:ext cx="147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9" imgW="1473120" imgH="914400" progId="Equation.3">
                  <p:embed/>
                </p:oleObj>
              </mc:Choice>
              <mc:Fallback>
                <p:oleObj name="Equation" r:id="rId9" imgW="14731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4628852"/>
                        <a:ext cx="1473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2124075" y="5995689"/>
            <a:ext cx="25923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6588125" y="5995689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3563938" y="5563889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>
            <a:off x="3563938" y="4124027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2339975" y="3908127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2339975" y="3908127"/>
            <a:ext cx="0" cy="158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2124075" y="5492452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 flipV="1">
            <a:off x="7956550" y="3115964"/>
            <a:ext cx="0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 flipV="1">
            <a:off x="7956550" y="4195464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>
            <a:off x="5724525" y="2828627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5724525" y="3476327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5724525" y="5565477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1739900" y="4052589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333399"/>
                </a:solidFill>
                <a:sym typeface="Wingdings" pitchFamily="2" charset="2"/>
              </a:rPr>
              <a:t></a:t>
            </a: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6156176" y="3403848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333399"/>
                </a:solidFill>
                <a:sym typeface="Wingdings" pitchFamily="2" charset="2"/>
              </a:rPr>
              <a:t>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4031940" y="4041068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333399"/>
                </a:solidFill>
                <a:sym typeface="Wingdings" pitchFamily="2" charset="2"/>
              </a:rPr>
              <a:t></a:t>
            </a:r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6203950" y="6140152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333399"/>
                </a:solidFill>
                <a:sym typeface="Wingdings" pitchFamily="2" charset="2"/>
              </a:rPr>
              <a:t>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8437563" y="4124027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333399"/>
                </a:solidFill>
                <a:sym typeface="Wingdings" pitchFamily="2" charset="2"/>
              </a:rPr>
              <a:t></a:t>
            </a:r>
          </a:p>
        </p:txBody>
      </p:sp>
      <p:sp>
        <p:nvSpPr>
          <p:cNvPr id="2112" name="Line 64"/>
          <p:cNvSpPr>
            <a:spLocks noChangeShapeType="1"/>
          </p:cNvSpPr>
          <p:nvPr/>
        </p:nvSpPr>
        <p:spPr bwMode="auto">
          <a:xfrm>
            <a:off x="3563938" y="3323927"/>
            <a:ext cx="1152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5" name="Line 56"/>
          <p:cNvSpPr>
            <a:spLocks noChangeShapeType="1"/>
          </p:cNvSpPr>
          <p:nvPr/>
        </p:nvSpPr>
        <p:spPr bwMode="auto">
          <a:xfrm>
            <a:off x="5004048" y="3465699"/>
            <a:ext cx="0" cy="442428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4416424" y="3908127"/>
            <a:ext cx="5984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Contents</a:t>
            </a:r>
            <a:endParaRPr lang="en-GB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880828"/>
            <a:ext cx="8458200" cy="403244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800" dirty="0" smtClean="0"/>
              <a:t> Registration basics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 Motion and realignment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 Inter-modal coregistration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 Spatial normalisation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110000"/>
              </a:lnSpc>
            </a:pPr>
            <a:r>
              <a:rPr lang="en-GB" sz="2800" dirty="0" smtClean="0"/>
              <a:t> Gaussian smoothing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76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250825" y="3692227"/>
            <a:ext cx="1944688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Realign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88118" name="Picture 22" descr="d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95464"/>
            <a:ext cx="10128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77" name="Group 29"/>
          <p:cNvGrpSpPr>
            <a:grpSpLocks/>
          </p:cNvGrpSpPr>
          <p:nvPr/>
        </p:nvGrpSpPr>
        <p:grpSpPr bwMode="auto">
          <a:xfrm>
            <a:off x="395288" y="1387177"/>
            <a:ext cx="1657350" cy="1657350"/>
            <a:chOff x="249" y="436"/>
            <a:chExt cx="1044" cy="1044"/>
          </a:xfrm>
        </p:grpSpPr>
        <p:pic>
          <p:nvPicPr>
            <p:cNvPr id="2057" name="Picture 9" descr="function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436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function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279">
              <a:off x="340" y="527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function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1257">
              <a:off x="431" y="618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6" name="Group 28"/>
          <p:cNvGrpSpPr>
            <a:grpSpLocks/>
          </p:cNvGrpSpPr>
          <p:nvPr/>
        </p:nvGrpSpPr>
        <p:grpSpPr bwMode="auto">
          <a:xfrm>
            <a:off x="395288" y="4771727"/>
            <a:ext cx="1657350" cy="1657350"/>
            <a:chOff x="249" y="2159"/>
            <a:chExt cx="1044" cy="1044"/>
          </a:xfrm>
        </p:grpSpPr>
        <p:pic>
          <p:nvPicPr>
            <p:cNvPr id="2060" name="Picture 12" descr="function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159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 descr="function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250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function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341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88925" y="1020464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fMRI time series</a:t>
            </a: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075" name="Group 27"/>
          <p:cNvGrpSpPr>
            <a:grpSpLocks/>
          </p:cNvGrpSpPr>
          <p:nvPr/>
        </p:nvGrpSpPr>
        <p:grpSpPr bwMode="auto">
          <a:xfrm>
            <a:off x="7092950" y="1387177"/>
            <a:ext cx="1439863" cy="1657350"/>
            <a:chOff x="1565" y="2341"/>
            <a:chExt cx="907" cy="1044"/>
          </a:xfrm>
        </p:grpSpPr>
        <p:pic>
          <p:nvPicPr>
            <p:cNvPr id="2068" name="Picture 20" descr="smoothed_functio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341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smoothed_functio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432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1" name="Picture 23" descr="smoothed_functio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523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4" name="Group 26"/>
          <p:cNvGrpSpPr>
            <a:grpSpLocks/>
          </p:cNvGrpSpPr>
          <p:nvPr/>
        </p:nvGrpSpPr>
        <p:grpSpPr bwMode="auto">
          <a:xfrm>
            <a:off x="7092950" y="4771727"/>
            <a:ext cx="1441450" cy="1657350"/>
            <a:chOff x="4422" y="2432"/>
            <a:chExt cx="908" cy="1044"/>
          </a:xfrm>
        </p:grpSpPr>
        <p:pic>
          <p:nvPicPr>
            <p:cNvPr id="2069" name="Picture 21" descr="normalised_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432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normalised_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523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3" name="Picture 25" descr="normalised_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2614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9" name="Group 31"/>
          <p:cNvGrpSpPr>
            <a:grpSpLocks noChangeAspect="1"/>
          </p:cNvGrpSpPr>
          <p:nvPr/>
        </p:nvGrpSpPr>
        <p:grpSpPr bwMode="auto">
          <a:xfrm>
            <a:off x="5114925" y="1387177"/>
            <a:ext cx="1112838" cy="1439862"/>
            <a:chOff x="2744" y="1026"/>
            <a:chExt cx="1407" cy="1820"/>
          </a:xfrm>
        </p:grpSpPr>
        <p:pic>
          <p:nvPicPr>
            <p:cNvPr id="388142" name="Picture 46" descr="priors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18"/>
            <a:stretch>
              <a:fillRect/>
            </a:stretch>
          </p:blipFill>
          <p:spPr bwMode="auto">
            <a:xfrm>
              <a:off x="2744" y="1026"/>
              <a:ext cx="1406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46" descr="priors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82"/>
            <a:stretch>
              <a:fillRect/>
            </a:stretch>
          </p:blipFill>
          <p:spPr bwMode="auto">
            <a:xfrm>
              <a:off x="2744" y="1933"/>
              <a:ext cx="1407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5091113" y="1020464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Template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6904038" y="1028402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Smoothed fMRI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5014913" y="3835102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Deformation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6950075" y="3763664"/>
            <a:ext cx="1943100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Smooth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4714875" y="5779789"/>
            <a:ext cx="1944688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Write Normalised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1258888" y="3115964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1258888" y="4124027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2124075" y="5995689"/>
            <a:ext cx="25923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6588125" y="5995689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3635895" y="3320988"/>
            <a:ext cx="107897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3635896" y="3321211"/>
            <a:ext cx="0" cy="2232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 flipV="1">
            <a:off x="2124075" y="5553235"/>
            <a:ext cx="151182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 flipV="1">
            <a:off x="7956550" y="3115964"/>
            <a:ext cx="0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 flipV="1">
            <a:off x="7956550" y="4195464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5724525" y="3476327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5724525" y="5565477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1739900" y="4052589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333399"/>
                </a:solidFill>
                <a:sym typeface="Wingdings" pitchFamily="2" charset="2"/>
              </a:rPr>
              <a:t></a:t>
            </a: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6156176" y="3403848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333399"/>
                </a:solidFill>
                <a:sym typeface="Wingdings" pitchFamily="2" charset="2"/>
              </a:rPr>
              <a:t>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6204619" y="61293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333399"/>
                </a:solidFill>
                <a:sym typeface="Wingdings" pitchFamily="2" charset="2"/>
              </a:rPr>
              <a:t></a:t>
            </a:r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8437562" y="4124027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333399"/>
                </a:solidFill>
                <a:sym typeface="Wingdings" pitchFamily="2" charset="2"/>
              </a:rPr>
              <a:t></a:t>
            </a:r>
          </a:p>
        </p:txBody>
      </p:sp>
      <p:sp>
        <p:nvSpPr>
          <p:cNvPr id="55" name="AutoShape 41"/>
          <p:cNvSpPr>
            <a:spLocks noChangeArrowheads="1"/>
          </p:cNvSpPr>
          <p:nvPr/>
        </p:nvSpPr>
        <p:spPr bwMode="auto">
          <a:xfrm>
            <a:off x="4716462" y="3044527"/>
            <a:ext cx="2187575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Normalise/Segment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>
            <a:off x="5724525" y="2828627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840" y="1736812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err="1">
                <a:solidFill>
                  <a:srgbClr val="000099"/>
                </a:solidFill>
              </a:rPr>
              <a:t>Friston</a:t>
            </a:r>
            <a:r>
              <a:rPr lang="en-US" sz="2200" dirty="0">
                <a:solidFill>
                  <a:srgbClr val="000099"/>
                </a:solidFill>
              </a:rPr>
              <a:t> et al.</a:t>
            </a:r>
            <a:r>
              <a:rPr lang="en-US" sz="2200" dirty="0"/>
              <a:t>  </a:t>
            </a:r>
            <a:r>
              <a:rPr lang="en-US" sz="2200" i="1" dirty="0"/>
              <a:t>Spatial registration and </a:t>
            </a:r>
            <a:r>
              <a:rPr lang="en-US" sz="2200" i="1" dirty="0" err="1"/>
              <a:t>normalisation</a:t>
            </a:r>
            <a:r>
              <a:rPr lang="en-US" sz="2200" i="1" dirty="0"/>
              <a:t> of images</a:t>
            </a:r>
            <a:r>
              <a:rPr lang="en-US" sz="2200" dirty="0"/>
              <a:t>.</a:t>
            </a:r>
            <a:br>
              <a:rPr lang="en-US" sz="2200" dirty="0"/>
            </a:br>
            <a:r>
              <a:rPr lang="en-US" sz="2200" dirty="0"/>
              <a:t>Human Brain Mapping 3:165-189 (1995).</a:t>
            </a:r>
          </a:p>
          <a:p>
            <a:pPr>
              <a:lnSpc>
                <a:spcPct val="90000"/>
              </a:lnSpc>
            </a:pPr>
            <a:r>
              <a:rPr lang="en-US" sz="2200" dirty="0" err="1">
                <a:solidFill>
                  <a:srgbClr val="000099"/>
                </a:solidFill>
              </a:rPr>
              <a:t>Collignon</a:t>
            </a:r>
            <a:r>
              <a:rPr lang="en-US" sz="2200" dirty="0">
                <a:solidFill>
                  <a:srgbClr val="000099"/>
                </a:solidFill>
              </a:rPr>
              <a:t> et al.</a:t>
            </a:r>
            <a:r>
              <a:rPr lang="en-US" sz="2200" dirty="0"/>
              <a:t> </a:t>
            </a:r>
            <a:r>
              <a:rPr lang="en-US" sz="2200" i="1" dirty="0"/>
              <a:t>Automated multi-modality image registration based on information theory</a:t>
            </a:r>
            <a:r>
              <a:rPr lang="en-US" sz="2200" dirty="0"/>
              <a:t>.  IPMI’95 pp 263-274 (1995).</a:t>
            </a:r>
          </a:p>
          <a:p>
            <a:pPr>
              <a:lnSpc>
                <a:spcPct val="90000"/>
              </a:lnSpc>
            </a:pPr>
            <a:r>
              <a:rPr lang="en-GB" sz="2200" dirty="0" err="1">
                <a:solidFill>
                  <a:srgbClr val="000099"/>
                </a:solidFill>
              </a:rPr>
              <a:t>Thévenaz</a:t>
            </a:r>
            <a:r>
              <a:rPr lang="en-GB" sz="2200" dirty="0">
                <a:solidFill>
                  <a:srgbClr val="000099"/>
                </a:solidFill>
              </a:rPr>
              <a:t> et al.</a:t>
            </a:r>
            <a:r>
              <a:rPr lang="en-GB" sz="2200" dirty="0"/>
              <a:t> </a:t>
            </a:r>
            <a:r>
              <a:rPr lang="en-GB" sz="2200" i="1" dirty="0"/>
              <a:t>Interpolation </a:t>
            </a:r>
            <a:r>
              <a:rPr lang="en-GB" sz="2200" i="1" dirty="0" smtClean="0"/>
              <a:t>revisited</a:t>
            </a:r>
            <a:r>
              <a:rPr lang="en-GB" sz="2200" dirty="0" smtClean="0"/>
              <a:t>. IEEE </a:t>
            </a:r>
            <a:r>
              <a:rPr lang="en-GB" sz="2200" dirty="0"/>
              <a:t>Trans. Med. Imaging 19:739-758 (2000).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GB" sz="2200" dirty="0" err="1">
                <a:solidFill>
                  <a:srgbClr val="000099"/>
                </a:solidFill>
              </a:rPr>
              <a:t>Andersson</a:t>
            </a:r>
            <a:r>
              <a:rPr lang="en-GB" sz="2200" dirty="0">
                <a:solidFill>
                  <a:srgbClr val="000099"/>
                </a:solidFill>
              </a:rPr>
              <a:t> et al.</a:t>
            </a:r>
            <a:r>
              <a:rPr lang="en-GB" sz="2200" dirty="0"/>
              <a:t> </a:t>
            </a:r>
            <a:r>
              <a:rPr lang="en-GB" sz="2200" i="1" dirty="0" err="1"/>
              <a:t>Modeling</a:t>
            </a:r>
            <a:r>
              <a:rPr lang="en-GB" sz="2200" i="1" dirty="0"/>
              <a:t> geometric deformations in EPI time </a:t>
            </a:r>
            <a:r>
              <a:rPr lang="en-GB" sz="2200" i="1" dirty="0" smtClean="0"/>
              <a:t>series</a:t>
            </a:r>
            <a:r>
              <a:rPr lang="en-GB" sz="2200" dirty="0" smtClean="0"/>
              <a:t>. </a:t>
            </a:r>
            <a:r>
              <a:rPr lang="en-GB" sz="2200" dirty="0" err="1" smtClean="0"/>
              <a:t>Neuroimage</a:t>
            </a:r>
            <a:r>
              <a:rPr lang="en-GB" sz="2200" dirty="0" smtClean="0"/>
              <a:t> </a:t>
            </a:r>
            <a:r>
              <a:rPr lang="en-GB" sz="2200" dirty="0"/>
              <a:t>13:903-919 (2001</a:t>
            </a:r>
            <a:r>
              <a:rPr lang="en-GB" sz="2200" dirty="0" smtClean="0"/>
              <a:t>).</a:t>
            </a:r>
          </a:p>
          <a:p>
            <a:pPr>
              <a:lnSpc>
                <a:spcPct val="90000"/>
              </a:lnSpc>
            </a:pPr>
            <a:r>
              <a:rPr lang="en-US" sz="2200" dirty="0" err="1" smtClean="0">
                <a:solidFill>
                  <a:srgbClr val="000099"/>
                </a:solidFill>
              </a:rPr>
              <a:t>Ashburner</a:t>
            </a:r>
            <a:r>
              <a:rPr lang="en-US" sz="2200" dirty="0" smtClean="0">
                <a:solidFill>
                  <a:srgbClr val="000099"/>
                </a:solidFill>
              </a:rPr>
              <a:t> &amp; </a:t>
            </a:r>
            <a:r>
              <a:rPr lang="en-US" sz="2200" dirty="0" err="1" smtClean="0">
                <a:solidFill>
                  <a:srgbClr val="000099"/>
                </a:solidFill>
              </a:rPr>
              <a:t>Friston</a:t>
            </a:r>
            <a:r>
              <a:rPr lang="en-US" sz="2200" dirty="0" smtClean="0">
                <a:solidFill>
                  <a:srgbClr val="000099"/>
                </a:solidFill>
              </a:rPr>
              <a:t>.</a:t>
            </a:r>
            <a:r>
              <a:rPr lang="en-US" sz="2200" dirty="0" smtClean="0"/>
              <a:t> </a:t>
            </a:r>
            <a:r>
              <a:rPr lang="en-US" sz="2200" i="1" dirty="0" smtClean="0"/>
              <a:t>Unified Segmentation</a:t>
            </a:r>
            <a:r>
              <a:rPr lang="en-US" sz="2200" dirty="0" smtClean="0"/>
              <a:t>. </a:t>
            </a:r>
            <a:r>
              <a:rPr lang="en-US" sz="2200" dirty="0" err="1" smtClean="0"/>
              <a:t>NeuroImage</a:t>
            </a:r>
            <a:r>
              <a:rPr lang="en-US" sz="2200" dirty="0" smtClean="0"/>
              <a:t> </a:t>
            </a:r>
            <a:r>
              <a:rPr lang="en-GB" sz="2200" dirty="0" smtClean="0"/>
              <a:t>26:839-851</a:t>
            </a:r>
            <a:r>
              <a:rPr lang="en-US" sz="2200" dirty="0" smtClean="0"/>
              <a:t> (2005).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000099"/>
                </a:solidFill>
              </a:rPr>
              <a:t>Klein et al.</a:t>
            </a:r>
            <a:r>
              <a:rPr lang="en-GB" sz="2200" dirty="0" smtClean="0"/>
              <a:t> </a:t>
            </a:r>
            <a:r>
              <a:rPr lang="en-GB" sz="2200" i="1" dirty="0" smtClean="0"/>
              <a:t>Evaluation of 14 nonlinear deformation algorithms applied to human brain MRI registration</a:t>
            </a:r>
            <a:r>
              <a:rPr lang="en-GB" sz="2200" dirty="0" smtClean="0"/>
              <a:t>. NeuroImage 46(3):786-802 (2009).</a:t>
            </a:r>
          </a:p>
        </p:txBody>
      </p:sp>
    </p:spTree>
    <p:extLst>
      <p:ext uri="{BB962C8B-B14F-4D97-AF65-F5344CB8AC3E}">
        <p14:creationId xmlns:p14="http://schemas.microsoft.com/office/powerpoint/2010/main" val="306576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Spatial normalisation with DARTEL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0828"/>
            <a:ext cx="8229600" cy="3888432"/>
          </a:xfrm>
        </p:spPr>
        <p:txBody>
          <a:bodyPr/>
          <a:lstStyle/>
          <a:p>
            <a:r>
              <a:rPr lang="en-GB" dirty="0" smtClean="0"/>
              <a:t>Limitation of current approach:</a:t>
            </a:r>
          </a:p>
          <a:p>
            <a:pPr lvl="1"/>
            <a:r>
              <a:rPr lang="en-GB" dirty="0" smtClean="0"/>
              <a:t>Limited flexibility (low </a:t>
            </a:r>
            <a:r>
              <a:rPr lang="en-GB" dirty="0" err="1" smtClean="0"/>
              <a:t>DoF</a:t>
            </a:r>
            <a:r>
              <a:rPr lang="en-GB" dirty="0" smtClean="0"/>
              <a:t>) registration has been criticised</a:t>
            </a:r>
          </a:p>
          <a:p>
            <a:pPr lvl="1"/>
            <a:r>
              <a:rPr lang="en-GB" dirty="0" smtClean="0"/>
              <a:t>Inverse transformations are useful, but not always well-defined</a:t>
            </a:r>
          </a:p>
          <a:p>
            <a:pPr lvl="1"/>
            <a:r>
              <a:rPr lang="en-GB" dirty="0" smtClean="0"/>
              <a:t>More flexible registration requires careful modelling and regularisation (prior belief about reasonable warping)</a:t>
            </a:r>
          </a:p>
          <a:p>
            <a:pPr lvl="1"/>
            <a:r>
              <a:rPr lang="en-GB" dirty="0" smtClean="0"/>
              <a:t>MNI/ICBM templates/priors are not universally representative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The DARTEL toolbox combines several methodological advances to address these limitations</a:t>
            </a:r>
            <a:r>
              <a:rPr lang="en-GB" dirty="0"/>
              <a:t>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136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250825" y="3692227"/>
            <a:ext cx="1944688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Realign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55" name="Picture 7" descr="structu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1388764"/>
            <a:ext cx="1439863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7" name="Group 29"/>
          <p:cNvGrpSpPr>
            <a:grpSpLocks/>
          </p:cNvGrpSpPr>
          <p:nvPr/>
        </p:nvGrpSpPr>
        <p:grpSpPr bwMode="auto">
          <a:xfrm>
            <a:off x="395288" y="1387177"/>
            <a:ext cx="1657350" cy="1657350"/>
            <a:chOff x="249" y="436"/>
            <a:chExt cx="1044" cy="1044"/>
          </a:xfrm>
        </p:grpSpPr>
        <p:pic>
          <p:nvPicPr>
            <p:cNvPr id="2057" name="Picture 9" descr="functio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436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functio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279">
              <a:off x="340" y="527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functio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1257">
              <a:off x="431" y="618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6" name="Group 28"/>
          <p:cNvGrpSpPr>
            <a:grpSpLocks/>
          </p:cNvGrpSpPr>
          <p:nvPr/>
        </p:nvGrpSpPr>
        <p:grpSpPr bwMode="auto">
          <a:xfrm>
            <a:off x="395288" y="4771727"/>
            <a:ext cx="1657350" cy="1657350"/>
            <a:chOff x="249" y="2159"/>
            <a:chExt cx="1044" cy="1044"/>
          </a:xfrm>
        </p:grpSpPr>
        <p:pic>
          <p:nvPicPr>
            <p:cNvPr id="2060" name="Picture 12" descr="functio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159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 descr="functio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250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functio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341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88925" y="1020464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fMRI time series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771775" y="1022052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Structural MRI</a:t>
            </a: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075" name="Group 27"/>
          <p:cNvGrpSpPr>
            <a:grpSpLocks/>
          </p:cNvGrpSpPr>
          <p:nvPr/>
        </p:nvGrpSpPr>
        <p:grpSpPr bwMode="auto">
          <a:xfrm>
            <a:off x="7326538" y="5117998"/>
            <a:ext cx="1439863" cy="1657350"/>
            <a:chOff x="1565" y="2341"/>
            <a:chExt cx="907" cy="1044"/>
          </a:xfrm>
        </p:grpSpPr>
        <p:pic>
          <p:nvPicPr>
            <p:cNvPr id="2068" name="Picture 20" descr="smoothed_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341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smoothed_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432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1" name="Picture 23" descr="smoothed_funct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523"/>
              <a:ext cx="726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9" name="Group 31"/>
          <p:cNvGrpSpPr>
            <a:grpSpLocks noChangeAspect="1"/>
          </p:cNvGrpSpPr>
          <p:nvPr/>
        </p:nvGrpSpPr>
        <p:grpSpPr bwMode="auto">
          <a:xfrm>
            <a:off x="5114925" y="1387177"/>
            <a:ext cx="1112838" cy="1439862"/>
            <a:chOff x="2744" y="1026"/>
            <a:chExt cx="1407" cy="1820"/>
          </a:xfrm>
        </p:grpSpPr>
        <p:pic>
          <p:nvPicPr>
            <p:cNvPr id="388142" name="Picture 46" descr="priors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18"/>
            <a:stretch>
              <a:fillRect/>
            </a:stretch>
          </p:blipFill>
          <p:spPr bwMode="auto">
            <a:xfrm>
              <a:off x="2744" y="1026"/>
              <a:ext cx="1406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46" descr="priors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82"/>
            <a:stretch>
              <a:fillRect/>
            </a:stretch>
          </p:blipFill>
          <p:spPr bwMode="auto">
            <a:xfrm>
              <a:off x="2744" y="1933"/>
              <a:ext cx="1407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5091113" y="1020464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Template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7137626" y="4759223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Smoothed fMRI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5014913" y="3835102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Deformation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7267227" y="2492896"/>
            <a:ext cx="1769269" cy="71503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DARTEL</a:t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en-GB" sz="1600" dirty="0" smtClean="0">
                <a:solidFill>
                  <a:srgbClr val="000000"/>
                </a:solidFill>
              </a:rPr>
              <a:t>Create template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2555875" y="3692227"/>
            <a:ext cx="1944688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Coregister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4714875" y="5697252"/>
            <a:ext cx="1944688" cy="97210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DARTEL</a:t>
            </a:r>
            <a:br>
              <a:rPr lang="en-GB" sz="1600" dirty="0" smtClean="0">
                <a:solidFill>
                  <a:srgbClr val="000000"/>
                </a:solidFill>
              </a:rPr>
            </a:br>
            <a:r>
              <a:rPr lang="en-GB" sz="1600" dirty="0" smtClean="0">
                <a:solidFill>
                  <a:srgbClr val="000000"/>
                </a:solidFill>
              </a:rPr>
              <a:t>Norm to MNI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</a:rPr>
              <a:t>a</a:t>
            </a:r>
            <a:r>
              <a:rPr lang="en-GB" sz="1600" dirty="0" smtClean="0">
                <a:solidFill>
                  <a:srgbClr val="000000"/>
                </a:solidFill>
              </a:rPr>
              <a:t>nd Smooth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1258888" y="3115964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1258888" y="4124027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3563938" y="2900064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graphicFrame>
        <p:nvGraphicFramePr>
          <p:cNvPr id="209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137068"/>
              </p:ext>
            </p:extLst>
          </p:nvPr>
        </p:nvGraphicFramePr>
        <p:xfrm>
          <a:off x="2811463" y="4628852"/>
          <a:ext cx="147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7" imgW="1473120" imgH="914400" progId="Equation.3">
                  <p:embed/>
                </p:oleObj>
              </mc:Choice>
              <mc:Fallback>
                <p:oleObj name="Equation" r:id="rId7" imgW="14731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4628852"/>
                        <a:ext cx="1473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2124075" y="5995689"/>
            <a:ext cx="25923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6588125" y="5995689"/>
            <a:ext cx="67910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3563938" y="5563889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>
            <a:off x="3563938" y="4124027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2339975" y="3908127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2339975" y="3908127"/>
            <a:ext cx="0" cy="1584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2124075" y="5492452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 flipH="1">
            <a:off x="6227762" y="3220894"/>
            <a:ext cx="1421127" cy="15383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 flipH="1">
            <a:off x="8784468" y="1973239"/>
            <a:ext cx="0" cy="6435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8053516" y="3220894"/>
            <a:ext cx="0" cy="32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5724525" y="5565477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1739900" y="4052589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333399"/>
                </a:solidFill>
                <a:sym typeface="Wingdings" pitchFamily="2" charset="2"/>
              </a:rPr>
              <a:t></a:t>
            </a: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4044950" y="4041068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333399"/>
                </a:solidFill>
                <a:sym typeface="Wingdings" pitchFamily="2" charset="2"/>
              </a:rPr>
              <a:t>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6456647" y="3392996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333399"/>
                </a:solidFill>
                <a:sym typeface="Wingdings" pitchFamily="2" charset="2"/>
              </a:rPr>
              <a:t></a:t>
            </a:r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8556661" y="3140968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333399"/>
                </a:solidFill>
                <a:sym typeface="Wingdings" pitchFamily="2" charset="2"/>
              </a:rPr>
              <a:t>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6168616" y="5301208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333399"/>
                </a:solidFill>
                <a:sym typeface="Wingdings" pitchFamily="2" charset="2"/>
              </a:rPr>
              <a:t></a:t>
            </a:r>
          </a:p>
        </p:txBody>
      </p:sp>
      <p:sp>
        <p:nvSpPr>
          <p:cNvPr id="2112" name="Line 64"/>
          <p:cNvSpPr>
            <a:spLocks noChangeShapeType="1"/>
          </p:cNvSpPr>
          <p:nvPr/>
        </p:nvSpPr>
        <p:spPr bwMode="auto">
          <a:xfrm>
            <a:off x="3563939" y="3323926"/>
            <a:ext cx="0" cy="439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V="1">
            <a:off x="3563938" y="3320988"/>
            <a:ext cx="115252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7" name="AutoShape 41"/>
          <p:cNvSpPr>
            <a:spLocks noChangeArrowheads="1"/>
          </p:cNvSpPr>
          <p:nvPr/>
        </p:nvSpPr>
        <p:spPr bwMode="auto">
          <a:xfrm>
            <a:off x="4716462" y="3044527"/>
            <a:ext cx="2187575" cy="431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Segment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74316" r="53882" b="3186"/>
          <a:stretch>
            <a:fillRect/>
          </a:stretch>
        </p:blipFill>
        <p:spPr bwMode="auto">
          <a:xfrm>
            <a:off x="6579733" y="801115"/>
            <a:ext cx="1070146" cy="117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77219" r="54546" b="2477"/>
          <a:stretch>
            <a:fillRect/>
          </a:stretch>
        </p:blipFill>
        <p:spPr bwMode="auto">
          <a:xfrm>
            <a:off x="8053516" y="786007"/>
            <a:ext cx="1013490" cy="118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4" name="Line 56"/>
          <p:cNvSpPr>
            <a:spLocks noChangeShapeType="1"/>
          </p:cNvSpPr>
          <p:nvPr/>
        </p:nvSpPr>
        <p:spPr bwMode="auto">
          <a:xfrm>
            <a:off x="5724525" y="2828627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0" name="Line 56"/>
          <p:cNvSpPr>
            <a:spLocks noChangeShapeType="1"/>
          </p:cNvSpPr>
          <p:nvPr/>
        </p:nvSpPr>
        <p:spPr bwMode="auto">
          <a:xfrm flipV="1">
            <a:off x="7114805" y="1973239"/>
            <a:ext cx="0" cy="128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" name="Line 53"/>
          <p:cNvSpPr>
            <a:spLocks noChangeShapeType="1"/>
          </p:cNvSpPr>
          <p:nvPr/>
        </p:nvSpPr>
        <p:spPr bwMode="auto">
          <a:xfrm flipH="1">
            <a:off x="6840252" y="3277365"/>
            <a:ext cx="3015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7648890" y="1160748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…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" name="Line 55"/>
          <p:cNvSpPr>
            <a:spLocks noChangeShapeType="1"/>
          </p:cNvSpPr>
          <p:nvPr/>
        </p:nvSpPr>
        <p:spPr bwMode="auto">
          <a:xfrm flipH="1">
            <a:off x="7560332" y="1988841"/>
            <a:ext cx="0" cy="62799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55290" r="57281" b="14447"/>
          <a:stretch>
            <a:fillRect/>
          </a:stretch>
        </p:blipFill>
        <p:spPr bwMode="auto">
          <a:xfrm>
            <a:off x="5261325" y="4201814"/>
            <a:ext cx="966438" cy="118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33139" r="54546" b="46555"/>
          <a:stretch>
            <a:fillRect/>
          </a:stretch>
        </p:blipFill>
        <p:spPr bwMode="auto">
          <a:xfrm>
            <a:off x="7591426" y="3543794"/>
            <a:ext cx="977018" cy="114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2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 cstate="print"/>
          <a:srcRect b="50594"/>
          <a:stretch>
            <a:fillRect/>
          </a:stretch>
        </p:blipFill>
        <p:spPr bwMode="auto">
          <a:xfrm>
            <a:off x="24912" y="25400"/>
            <a:ext cx="6230815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07" name="TextBox 5"/>
          <p:cNvSpPr txBox="1">
            <a:spLocks noChangeArrowheads="1"/>
          </p:cNvSpPr>
          <p:nvPr/>
        </p:nvSpPr>
        <p:spPr bwMode="auto">
          <a:xfrm>
            <a:off x="6484001" y="862841"/>
            <a:ext cx="262450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000000"/>
                </a:solidFill>
                <a:cs typeface="Arial" charset="0"/>
              </a:rPr>
              <a:t>Evaluations of nonlinear registration algorithms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 b="50520"/>
          <a:stretch>
            <a:fillRect/>
          </a:stretch>
        </p:blipFill>
        <p:spPr bwMode="auto">
          <a:xfrm>
            <a:off x="39567" y="3276600"/>
            <a:ext cx="894031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10" name="Line 6"/>
          <p:cNvSpPr>
            <a:spLocks noChangeShapeType="1"/>
          </p:cNvSpPr>
          <p:nvPr/>
        </p:nvSpPr>
        <p:spPr bwMode="auto">
          <a:xfrm flipH="1">
            <a:off x="383931" y="4221163"/>
            <a:ext cx="432142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aseline="-25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5511" name="Line 7"/>
          <p:cNvSpPr>
            <a:spLocks noChangeShapeType="1"/>
          </p:cNvSpPr>
          <p:nvPr/>
        </p:nvSpPr>
        <p:spPr bwMode="auto">
          <a:xfrm flipH="1">
            <a:off x="4705351" y="4724400"/>
            <a:ext cx="4254011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aseline="-250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4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Contents</a:t>
            </a:r>
            <a:endParaRPr lang="en-GB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484784"/>
            <a:ext cx="8458200" cy="504056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800" b="1" dirty="0" smtClean="0"/>
              <a:t> Registration basics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GB" dirty="0" smtClean="0"/>
              <a:t>Voxel-to-world mapping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GB" dirty="0"/>
              <a:t>Transformation</a:t>
            </a:r>
            <a:endParaRPr lang="en-GB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GB" dirty="0" smtClean="0"/>
              <a:t>Similarity measure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GB" dirty="0" smtClean="0"/>
              <a:t>Optimisation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GB" dirty="0" smtClean="0"/>
              <a:t>Interpolation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sz="1000" b="1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 Motion and realignment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 Inter-modal coregistration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 Spatial normalisation</a:t>
            </a:r>
            <a:br>
              <a:rPr lang="en-GB" sz="2800" dirty="0" smtClean="0"/>
            </a:br>
            <a:endParaRPr lang="en-GB" sz="14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Gaussian smoothing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83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Representation of imaging data</a:t>
            </a:r>
            <a:endParaRPr lang="en-GB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8338" y="1569962"/>
            <a:ext cx="8654142" cy="513540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Three dimensional images are made up of </a:t>
            </a:r>
            <a:r>
              <a:rPr lang="en-GB" b="1" dirty="0" smtClean="0"/>
              <a:t>voxels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sz="1600" dirty="0" smtClean="0"/>
          </a:p>
          <a:p>
            <a:r>
              <a:rPr lang="en-GB" dirty="0" smtClean="0"/>
              <a:t>Voxel intensities are stored on disk as lists of numbers.</a:t>
            </a:r>
            <a:br>
              <a:rPr lang="en-GB" dirty="0" smtClean="0"/>
            </a:br>
            <a:endParaRPr lang="en-GB" sz="1600" dirty="0" smtClean="0"/>
          </a:p>
          <a:p>
            <a:r>
              <a:rPr lang="en-GB" dirty="0" smtClean="0"/>
              <a:t>Meta-information about the data:</a:t>
            </a:r>
          </a:p>
          <a:p>
            <a:pPr lvl="1"/>
            <a:r>
              <a:rPr lang="en-GB" dirty="0" smtClean="0"/>
              <a:t>The image dimensions</a:t>
            </a:r>
          </a:p>
          <a:p>
            <a:pPr lvl="2"/>
            <a:r>
              <a:rPr lang="en-GB" dirty="0" smtClean="0"/>
              <a:t>Allowing conversion from list to 3D array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The “voxel-to-world mapping”</a:t>
            </a:r>
          </a:p>
          <a:p>
            <a:pPr lvl="2"/>
            <a:r>
              <a:rPr lang="en-GB" dirty="0" smtClean="0"/>
              <a:t>Spatial transformation that maps from data coordinates (voxel column </a:t>
            </a:r>
            <a:r>
              <a:rPr lang="en-GB" i="1" dirty="0" smtClean="0"/>
              <a:t>i</a:t>
            </a:r>
            <a:r>
              <a:rPr lang="en-GB" dirty="0" smtClean="0"/>
              <a:t>, row </a:t>
            </a:r>
            <a:r>
              <a:rPr lang="en-GB" i="1" dirty="0" smtClean="0"/>
              <a:t>j</a:t>
            </a:r>
            <a:r>
              <a:rPr lang="en-GB" dirty="0" smtClean="0"/>
              <a:t>, slice </a:t>
            </a:r>
            <a:r>
              <a:rPr lang="en-GB" i="1" dirty="0" smtClean="0"/>
              <a:t>k</a:t>
            </a:r>
            <a:r>
              <a:rPr lang="en-GB" dirty="0" smtClean="0"/>
              <a:t>) into a real-world position (</a:t>
            </a:r>
            <a:r>
              <a:rPr lang="en-GB" i="1" dirty="0" smtClean="0"/>
              <a:t>x</a:t>
            </a:r>
            <a:r>
              <a:rPr lang="en-GB" dirty="0" smtClean="0"/>
              <a:t>,</a:t>
            </a:r>
            <a:r>
              <a:rPr lang="en-GB" i="1" dirty="0" smtClean="0"/>
              <a:t>y</a:t>
            </a:r>
            <a:r>
              <a:rPr lang="en-GB" dirty="0" smtClean="0"/>
              <a:t>,</a:t>
            </a:r>
            <a:r>
              <a:rPr lang="en-GB" i="1" dirty="0" smtClean="0"/>
              <a:t>z</a:t>
            </a:r>
            <a:r>
              <a:rPr lang="en-GB" dirty="0" smtClean="0"/>
              <a:t> mm) in a coordinate system e.g.:</a:t>
            </a:r>
          </a:p>
          <a:p>
            <a:pPr lvl="3"/>
            <a:r>
              <a:rPr lang="en-GB" sz="1800" dirty="0" smtClean="0"/>
              <a:t>Scanner coordinates</a:t>
            </a:r>
          </a:p>
          <a:p>
            <a:pPr lvl="3"/>
            <a:r>
              <a:rPr lang="en-GB" sz="1800" dirty="0"/>
              <a:t> </a:t>
            </a:r>
            <a:r>
              <a:rPr lang="en-GB" sz="1800" dirty="0" smtClean="0"/>
              <a:t>T&amp;T/MNI coordinates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845616" y="3719225"/>
            <a:ext cx="843666" cy="789895"/>
            <a:chOff x="6585842" y="3200367"/>
            <a:chExt cx="1306317" cy="1208343"/>
          </a:xfrm>
        </p:grpSpPr>
        <p:sp>
          <p:nvSpPr>
            <p:cNvPr id="5" name="Cube 4"/>
            <p:cNvSpPr/>
            <p:nvPr/>
          </p:nvSpPr>
          <p:spPr>
            <a:xfrm>
              <a:off x="6825350" y="3799113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ube 6"/>
            <p:cNvSpPr/>
            <p:nvPr/>
          </p:nvSpPr>
          <p:spPr>
            <a:xfrm>
              <a:off x="7162812" y="3799109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ube 7"/>
            <p:cNvSpPr/>
            <p:nvPr/>
          </p:nvSpPr>
          <p:spPr>
            <a:xfrm>
              <a:off x="7456730" y="3809991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ube 8"/>
            <p:cNvSpPr/>
            <p:nvPr/>
          </p:nvSpPr>
          <p:spPr>
            <a:xfrm>
              <a:off x="6825346" y="3494301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ube 9"/>
            <p:cNvSpPr/>
            <p:nvPr/>
          </p:nvSpPr>
          <p:spPr>
            <a:xfrm>
              <a:off x="7162808" y="3494297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ube 10"/>
            <p:cNvSpPr/>
            <p:nvPr/>
          </p:nvSpPr>
          <p:spPr>
            <a:xfrm>
              <a:off x="7456726" y="3505179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ube 11"/>
            <p:cNvSpPr/>
            <p:nvPr/>
          </p:nvSpPr>
          <p:spPr>
            <a:xfrm>
              <a:off x="6781798" y="3200375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ube 12"/>
            <p:cNvSpPr/>
            <p:nvPr/>
          </p:nvSpPr>
          <p:spPr>
            <a:xfrm>
              <a:off x="7119260" y="3200371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ube 13"/>
            <p:cNvSpPr/>
            <p:nvPr/>
          </p:nvSpPr>
          <p:spPr>
            <a:xfrm>
              <a:off x="7456722" y="3200367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ube 14"/>
            <p:cNvSpPr/>
            <p:nvPr/>
          </p:nvSpPr>
          <p:spPr>
            <a:xfrm>
              <a:off x="6705600" y="3897083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e 15"/>
            <p:cNvSpPr/>
            <p:nvPr/>
          </p:nvSpPr>
          <p:spPr>
            <a:xfrm>
              <a:off x="7043062" y="3897079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ube 16"/>
            <p:cNvSpPr/>
            <p:nvPr/>
          </p:nvSpPr>
          <p:spPr>
            <a:xfrm>
              <a:off x="7358752" y="3907961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ube 17"/>
            <p:cNvSpPr/>
            <p:nvPr/>
          </p:nvSpPr>
          <p:spPr>
            <a:xfrm>
              <a:off x="6705596" y="3592271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ube 18"/>
            <p:cNvSpPr/>
            <p:nvPr/>
          </p:nvSpPr>
          <p:spPr>
            <a:xfrm>
              <a:off x="7043058" y="3592267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ube 19"/>
            <p:cNvSpPr/>
            <p:nvPr/>
          </p:nvSpPr>
          <p:spPr>
            <a:xfrm>
              <a:off x="7358748" y="3603149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ube 20"/>
            <p:cNvSpPr/>
            <p:nvPr/>
          </p:nvSpPr>
          <p:spPr>
            <a:xfrm>
              <a:off x="6683820" y="3298345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/>
            <p:cNvSpPr/>
            <p:nvPr/>
          </p:nvSpPr>
          <p:spPr>
            <a:xfrm>
              <a:off x="7021282" y="3298341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ube 22"/>
            <p:cNvSpPr/>
            <p:nvPr/>
          </p:nvSpPr>
          <p:spPr>
            <a:xfrm>
              <a:off x="7358744" y="3298337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be 23"/>
            <p:cNvSpPr/>
            <p:nvPr/>
          </p:nvSpPr>
          <p:spPr>
            <a:xfrm>
              <a:off x="6705600" y="3907969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ube 24"/>
            <p:cNvSpPr/>
            <p:nvPr/>
          </p:nvSpPr>
          <p:spPr>
            <a:xfrm>
              <a:off x="7043062" y="3907965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ube 25"/>
            <p:cNvSpPr/>
            <p:nvPr/>
          </p:nvSpPr>
          <p:spPr>
            <a:xfrm>
              <a:off x="6705596" y="3603157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ube 26"/>
            <p:cNvSpPr/>
            <p:nvPr/>
          </p:nvSpPr>
          <p:spPr>
            <a:xfrm>
              <a:off x="7043058" y="3603153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ube 27"/>
            <p:cNvSpPr/>
            <p:nvPr/>
          </p:nvSpPr>
          <p:spPr>
            <a:xfrm>
              <a:off x="6585850" y="4005939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ube 28"/>
            <p:cNvSpPr/>
            <p:nvPr/>
          </p:nvSpPr>
          <p:spPr>
            <a:xfrm>
              <a:off x="6923312" y="4005935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ube 29"/>
            <p:cNvSpPr/>
            <p:nvPr/>
          </p:nvSpPr>
          <p:spPr>
            <a:xfrm>
              <a:off x="7260774" y="4005931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ube 30"/>
            <p:cNvSpPr/>
            <p:nvPr/>
          </p:nvSpPr>
          <p:spPr>
            <a:xfrm>
              <a:off x="6585846" y="3701127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/>
            <p:cNvSpPr/>
            <p:nvPr/>
          </p:nvSpPr>
          <p:spPr>
            <a:xfrm>
              <a:off x="6923308" y="3701123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/>
            <p:cNvSpPr/>
            <p:nvPr/>
          </p:nvSpPr>
          <p:spPr>
            <a:xfrm>
              <a:off x="7260770" y="3701119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ube 33"/>
            <p:cNvSpPr/>
            <p:nvPr/>
          </p:nvSpPr>
          <p:spPr>
            <a:xfrm>
              <a:off x="6585842" y="3396315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e 34"/>
            <p:cNvSpPr/>
            <p:nvPr/>
          </p:nvSpPr>
          <p:spPr>
            <a:xfrm>
              <a:off x="6923304" y="3396311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/>
            <p:cNvSpPr/>
            <p:nvPr/>
          </p:nvSpPr>
          <p:spPr>
            <a:xfrm>
              <a:off x="7260766" y="3396307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776356" y="3565415"/>
            <a:ext cx="524137" cy="468052"/>
            <a:chOff x="8163159" y="1232756"/>
            <a:chExt cx="524137" cy="468052"/>
          </a:xfrm>
        </p:grpSpPr>
        <p:cxnSp>
          <p:nvCxnSpPr>
            <p:cNvPr id="73" name="Straight Arrow Connector 72"/>
            <p:cNvCxnSpPr/>
            <p:nvPr/>
          </p:nvCxnSpPr>
          <p:spPr>
            <a:xfrm flipV="1">
              <a:off x="8163159" y="1232756"/>
              <a:ext cx="9241" cy="4680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8169371" y="1700808"/>
              <a:ext cx="5179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8169371" y="1466782"/>
              <a:ext cx="244016" cy="2340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 rot="19881283">
            <a:off x="7906652" y="2873667"/>
            <a:ext cx="843666" cy="789895"/>
            <a:chOff x="6585842" y="3200367"/>
            <a:chExt cx="1306317" cy="1208343"/>
          </a:xfrm>
        </p:grpSpPr>
        <p:sp>
          <p:nvSpPr>
            <p:cNvPr id="87" name="Cube 86"/>
            <p:cNvSpPr/>
            <p:nvPr/>
          </p:nvSpPr>
          <p:spPr>
            <a:xfrm>
              <a:off x="6825350" y="3799113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Cube 87"/>
            <p:cNvSpPr/>
            <p:nvPr/>
          </p:nvSpPr>
          <p:spPr>
            <a:xfrm>
              <a:off x="7162812" y="3799109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ube 88"/>
            <p:cNvSpPr/>
            <p:nvPr/>
          </p:nvSpPr>
          <p:spPr>
            <a:xfrm>
              <a:off x="7456730" y="3809991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Cube 89"/>
            <p:cNvSpPr/>
            <p:nvPr/>
          </p:nvSpPr>
          <p:spPr>
            <a:xfrm>
              <a:off x="6825346" y="3494301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Cube 90"/>
            <p:cNvSpPr/>
            <p:nvPr/>
          </p:nvSpPr>
          <p:spPr>
            <a:xfrm>
              <a:off x="7162808" y="3494297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Cube 91"/>
            <p:cNvSpPr/>
            <p:nvPr/>
          </p:nvSpPr>
          <p:spPr>
            <a:xfrm>
              <a:off x="7456726" y="3505179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Cube 92"/>
            <p:cNvSpPr/>
            <p:nvPr/>
          </p:nvSpPr>
          <p:spPr>
            <a:xfrm>
              <a:off x="6781798" y="3200375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Cube 93"/>
            <p:cNvSpPr/>
            <p:nvPr/>
          </p:nvSpPr>
          <p:spPr>
            <a:xfrm>
              <a:off x="7119260" y="3200371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Cube 94"/>
            <p:cNvSpPr/>
            <p:nvPr/>
          </p:nvSpPr>
          <p:spPr>
            <a:xfrm>
              <a:off x="7456722" y="3200367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Cube 95"/>
            <p:cNvSpPr/>
            <p:nvPr/>
          </p:nvSpPr>
          <p:spPr>
            <a:xfrm>
              <a:off x="6705600" y="3897083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Cube 96"/>
            <p:cNvSpPr/>
            <p:nvPr/>
          </p:nvSpPr>
          <p:spPr>
            <a:xfrm>
              <a:off x="7043062" y="3897079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Cube 97"/>
            <p:cNvSpPr/>
            <p:nvPr/>
          </p:nvSpPr>
          <p:spPr>
            <a:xfrm>
              <a:off x="7358752" y="3907961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/>
            <p:cNvSpPr/>
            <p:nvPr/>
          </p:nvSpPr>
          <p:spPr>
            <a:xfrm>
              <a:off x="6705596" y="3592271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Cube 99"/>
            <p:cNvSpPr/>
            <p:nvPr/>
          </p:nvSpPr>
          <p:spPr>
            <a:xfrm>
              <a:off x="7043058" y="3592267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Cube 100"/>
            <p:cNvSpPr/>
            <p:nvPr/>
          </p:nvSpPr>
          <p:spPr>
            <a:xfrm>
              <a:off x="7358748" y="3603149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ube 101"/>
            <p:cNvSpPr/>
            <p:nvPr/>
          </p:nvSpPr>
          <p:spPr>
            <a:xfrm>
              <a:off x="6683820" y="3298345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Cube 102"/>
            <p:cNvSpPr/>
            <p:nvPr/>
          </p:nvSpPr>
          <p:spPr>
            <a:xfrm>
              <a:off x="7021282" y="3298341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ube 103"/>
            <p:cNvSpPr/>
            <p:nvPr/>
          </p:nvSpPr>
          <p:spPr>
            <a:xfrm>
              <a:off x="7358744" y="3298337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ube 104"/>
            <p:cNvSpPr/>
            <p:nvPr/>
          </p:nvSpPr>
          <p:spPr>
            <a:xfrm>
              <a:off x="6705600" y="3907969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ube 105"/>
            <p:cNvSpPr/>
            <p:nvPr/>
          </p:nvSpPr>
          <p:spPr>
            <a:xfrm>
              <a:off x="7043062" y="3907965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Cube 106"/>
            <p:cNvSpPr/>
            <p:nvPr/>
          </p:nvSpPr>
          <p:spPr>
            <a:xfrm>
              <a:off x="6705596" y="3603157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Cube 107"/>
            <p:cNvSpPr/>
            <p:nvPr/>
          </p:nvSpPr>
          <p:spPr>
            <a:xfrm>
              <a:off x="7043058" y="3603153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ube 108"/>
            <p:cNvSpPr/>
            <p:nvPr/>
          </p:nvSpPr>
          <p:spPr>
            <a:xfrm>
              <a:off x="6585850" y="4005939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ube 109"/>
            <p:cNvSpPr/>
            <p:nvPr/>
          </p:nvSpPr>
          <p:spPr>
            <a:xfrm>
              <a:off x="6923312" y="4005935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ube 110"/>
            <p:cNvSpPr/>
            <p:nvPr/>
          </p:nvSpPr>
          <p:spPr>
            <a:xfrm>
              <a:off x="7260774" y="4005931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ube 111"/>
            <p:cNvSpPr/>
            <p:nvPr/>
          </p:nvSpPr>
          <p:spPr>
            <a:xfrm>
              <a:off x="6585846" y="3701127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Cube 112"/>
            <p:cNvSpPr/>
            <p:nvPr/>
          </p:nvSpPr>
          <p:spPr>
            <a:xfrm>
              <a:off x="6923308" y="3701123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Cube 113"/>
            <p:cNvSpPr/>
            <p:nvPr/>
          </p:nvSpPr>
          <p:spPr>
            <a:xfrm>
              <a:off x="7260770" y="3701119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Cube 114"/>
            <p:cNvSpPr/>
            <p:nvPr/>
          </p:nvSpPr>
          <p:spPr>
            <a:xfrm>
              <a:off x="6585842" y="3396315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Cube 115"/>
            <p:cNvSpPr/>
            <p:nvPr/>
          </p:nvSpPr>
          <p:spPr>
            <a:xfrm>
              <a:off x="6923304" y="3396311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ube 116"/>
            <p:cNvSpPr/>
            <p:nvPr/>
          </p:nvSpPr>
          <p:spPr>
            <a:xfrm>
              <a:off x="7260766" y="3396307"/>
              <a:ext cx="435429" cy="4027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0" name="Freeform 119"/>
          <p:cNvSpPr/>
          <p:nvPr/>
        </p:nvSpPr>
        <p:spPr>
          <a:xfrm>
            <a:off x="6379277" y="3042261"/>
            <a:ext cx="1995308" cy="964696"/>
          </a:xfrm>
          <a:custGeom>
            <a:avLst/>
            <a:gdLst>
              <a:gd name="connsiteX0" fmla="*/ 0 w 1894114"/>
              <a:gd name="connsiteY0" fmla="*/ 555394 h 555394"/>
              <a:gd name="connsiteX1" fmla="*/ 914400 w 1894114"/>
              <a:gd name="connsiteY1" fmla="*/ 32880 h 555394"/>
              <a:gd name="connsiteX2" fmla="*/ 1894114 w 1894114"/>
              <a:gd name="connsiteY2" fmla="*/ 98194 h 555394"/>
              <a:gd name="connsiteX0" fmla="*/ 0 w 1894114"/>
              <a:gd name="connsiteY0" fmla="*/ 483930 h 483930"/>
              <a:gd name="connsiteX1" fmla="*/ 749061 w 1894114"/>
              <a:gd name="connsiteY1" fmla="*/ 115851 h 483930"/>
              <a:gd name="connsiteX2" fmla="*/ 1894114 w 1894114"/>
              <a:gd name="connsiteY2" fmla="*/ 26730 h 483930"/>
              <a:gd name="connsiteX0" fmla="*/ 0 w 1894114"/>
              <a:gd name="connsiteY0" fmla="*/ 488790 h 488790"/>
              <a:gd name="connsiteX1" fmla="*/ 749061 w 1894114"/>
              <a:gd name="connsiteY1" fmla="*/ 120711 h 488790"/>
              <a:gd name="connsiteX2" fmla="*/ 1894114 w 1894114"/>
              <a:gd name="connsiteY2" fmla="*/ 31590 h 48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4114" h="488790">
                <a:moveTo>
                  <a:pt x="0" y="488790"/>
                </a:moveTo>
                <a:cubicBezTo>
                  <a:pt x="299357" y="265633"/>
                  <a:pt x="423041" y="224489"/>
                  <a:pt x="749061" y="120711"/>
                </a:cubicBezTo>
                <a:cubicBezTo>
                  <a:pt x="1075081" y="16933"/>
                  <a:pt x="1562100" y="-39167"/>
                  <a:pt x="1894114" y="31590"/>
                </a:cubicBezTo>
              </a:path>
            </a:pathLst>
          </a:custGeom>
          <a:noFill/>
          <a:ln w="127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54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Image registration</a:t>
            </a:r>
            <a:endParaRPr lang="en-GB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8338" y="1569962"/>
            <a:ext cx="8654142" cy="513540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Process of transforming different set of images into one coordinate system.</a:t>
            </a:r>
            <a:br>
              <a:rPr lang="en-GB" dirty="0" smtClean="0"/>
            </a:br>
            <a:endParaRPr lang="en-GB" sz="1600" dirty="0" smtClean="0"/>
          </a:p>
          <a:p>
            <a:r>
              <a:rPr lang="en-GB" dirty="0" smtClean="0"/>
              <a:t>Two key ingredients:</a:t>
            </a:r>
            <a:br>
              <a:rPr lang="en-GB" dirty="0" smtClean="0"/>
            </a:br>
            <a:endParaRPr lang="en-GB" sz="1400" dirty="0" smtClean="0"/>
          </a:p>
          <a:p>
            <a:pPr lvl="1">
              <a:buFont typeface="Wingdings" pitchFamily="2" charset="2"/>
              <a:buChar char="Ø"/>
            </a:pPr>
            <a:r>
              <a:rPr lang="en-GB" b="1" dirty="0" smtClean="0"/>
              <a:t>Transformation type</a:t>
            </a:r>
            <a:r>
              <a:rPr lang="en-GB" dirty="0" smtClean="0"/>
              <a:t>: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 smtClean="0"/>
              <a:t> Rigid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 </a:t>
            </a:r>
            <a:r>
              <a:rPr lang="en-GB" dirty="0" smtClean="0"/>
              <a:t>Affine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 </a:t>
            </a:r>
            <a:r>
              <a:rPr lang="en-GB" dirty="0" smtClean="0"/>
              <a:t>Non-linear</a:t>
            </a:r>
          </a:p>
          <a:p>
            <a:pPr marL="914400" lvl="2" indent="0">
              <a:buNone/>
            </a:pPr>
            <a:endParaRPr lang="en-GB" dirty="0" smtClean="0"/>
          </a:p>
          <a:p>
            <a:pPr lvl="1">
              <a:buFont typeface="Wingdings" pitchFamily="2" charset="2"/>
              <a:buChar char="Ø"/>
            </a:pPr>
            <a:r>
              <a:rPr lang="en-GB" b="1" dirty="0" smtClean="0"/>
              <a:t>Similarity measure</a:t>
            </a:r>
            <a:r>
              <a:rPr lang="en-GB" dirty="0" smtClean="0"/>
              <a:t>: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 smtClean="0"/>
              <a:t> Mean-squared difference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 </a:t>
            </a:r>
            <a:r>
              <a:rPr lang="en-GB" dirty="0" smtClean="0"/>
              <a:t>Correlation coefficient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 </a:t>
            </a:r>
            <a:r>
              <a:rPr lang="en-GB" dirty="0" smtClean="0"/>
              <a:t>Mutual information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2771800" y="3663026"/>
            <a:ext cx="216024" cy="27003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Brace 4"/>
          <p:cNvSpPr/>
          <p:nvPr/>
        </p:nvSpPr>
        <p:spPr>
          <a:xfrm>
            <a:off x="2771800" y="4005064"/>
            <a:ext cx="216024" cy="5400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010227" y="363573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Within-subject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10227" y="407707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Between-subject</a:t>
            </a:r>
            <a:endParaRPr lang="en-GB" dirty="0"/>
          </a:p>
        </p:txBody>
      </p:sp>
      <p:sp>
        <p:nvSpPr>
          <p:cNvPr id="8" name="Right Brace 7"/>
          <p:cNvSpPr/>
          <p:nvPr/>
        </p:nvSpPr>
        <p:spPr>
          <a:xfrm>
            <a:off x="4247964" y="5386863"/>
            <a:ext cx="216024" cy="27003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e 8"/>
          <p:cNvSpPr/>
          <p:nvPr/>
        </p:nvSpPr>
        <p:spPr>
          <a:xfrm>
            <a:off x="4247964" y="5746903"/>
            <a:ext cx="216024" cy="5400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437535" y="533692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Within-modality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463988" y="5831976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Between-modality</a:t>
            </a:r>
            <a:endParaRPr lang="en-GB" dirty="0"/>
          </a:p>
        </p:txBody>
      </p:sp>
      <p:pic>
        <p:nvPicPr>
          <p:cNvPr id="12" name="Picture 5" descr="af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240868"/>
            <a:ext cx="2484276" cy="2550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93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Optimisation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178312" cy="4638675"/>
          </a:xfrm>
        </p:spPr>
        <p:txBody>
          <a:bodyPr/>
          <a:lstStyle/>
          <a:p>
            <a:r>
              <a:rPr lang="en-GB" dirty="0" smtClean="0"/>
              <a:t>Automatic image </a:t>
            </a:r>
            <a:r>
              <a:rPr lang="en-GB" dirty="0"/>
              <a:t>registration is done by </a:t>
            </a:r>
            <a:r>
              <a:rPr lang="en-GB" dirty="0" smtClean="0"/>
              <a:t>using  an optimisation algorithm.</a:t>
            </a:r>
            <a:br>
              <a:rPr lang="en-GB" dirty="0" smtClean="0"/>
            </a:br>
            <a:endParaRPr lang="en-GB" dirty="0"/>
          </a:p>
          <a:p>
            <a:r>
              <a:rPr lang="en-GB" dirty="0"/>
              <a:t>Optimisation involves finding some “best” parameters according to an “objective function”, which is either minimised or </a:t>
            </a:r>
            <a:r>
              <a:rPr lang="en-GB" dirty="0" smtClean="0"/>
              <a:t>maximised.</a:t>
            </a:r>
            <a:endParaRPr lang="en-GB" dirty="0"/>
          </a:p>
        </p:txBody>
      </p:sp>
      <p:pic>
        <p:nvPicPr>
          <p:cNvPr id="249860" name="Picture 4" descr="opt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8987" y="4513289"/>
            <a:ext cx="5956789" cy="1422400"/>
          </a:xfrm>
          <a:prstGeom prst="rect">
            <a:avLst/>
          </a:prstGeom>
          <a:noFill/>
        </p:spPr>
      </p:pic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4179141" y="5945214"/>
            <a:ext cx="23441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Value of parameter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647564" y="4759355"/>
            <a:ext cx="1421423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</a:rPr>
              <a:t>Objective function</a:t>
            </a:r>
          </a:p>
        </p:txBody>
      </p:sp>
      <p:sp>
        <p:nvSpPr>
          <p:cNvPr id="249863" name="Line 7"/>
          <p:cNvSpPr>
            <a:spLocks noChangeShapeType="1"/>
          </p:cNvSpPr>
          <p:nvPr/>
        </p:nvSpPr>
        <p:spPr bwMode="auto">
          <a:xfrm>
            <a:off x="4108801" y="4818089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aseline="-25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2209664" y="4589489"/>
            <a:ext cx="196947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Most probable solution (global optimum)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49865" name="Line 9"/>
          <p:cNvSpPr>
            <a:spLocks noChangeShapeType="1"/>
          </p:cNvSpPr>
          <p:nvPr/>
        </p:nvSpPr>
        <p:spPr bwMode="auto">
          <a:xfrm flipH="1">
            <a:off x="6711325" y="5503889"/>
            <a:ext cx="70338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aseline="-25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6218956" y="5199091"/>
            <a:ext cx="134844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Local optimum</a:t>
            </a:r>
          </a:p>
        </p:txBody>
      </p:sp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3124063" y="5199091"/>
            <a:ext cx="134844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Local optimum</a:t>
            </a:r>
          </a:p>
        </p:txBody>
      </p:sp>
      <p:sp>
        <p:nvSpPr>
          <p:cNvPr id="249868" name="Line 12"/>
          <p:cNvSpPr>
            <a:spLocks noChangeShapeType="1"/>
          </p:cNvSpPr>
          <p:nvPr/>
        </p:nvSpPr>
        <p:spPr bwMode="auto">
          <a:xfrm>
            <a:off x="4249478" y="5427689"/>
            <a:ext cx="70338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aseline="-250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613"/>
          <a:stretch/>
        </p:blipFill>
        <p:spPr bwMode="auto">
          <a:xfrm>
            <a:off x="2826230" y="1706606"/>
            <a:ext cx="3178420" cy="29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613"/>
          <a:stretch/>
        </p:blipFill>
        <p:spPr bwMode="auto">
          <a:xfrm>
            <a:off x="5990704" y="1706606"/>
            <a:ext cx="3207726" cy="29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77719" y="3466351"/>
            <a:ext cx="12105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400" dirty="0">
                <a:latin typeface="+mn-lt"/>
              </a:rPr>
              <a:t>Reoriented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(1x1x3 mm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 voxel size)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900100" y="3466351"/>
            <a:ext cx="9973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400">
                <a:latin typeface="+mn-lt"/>
              </a:rPr>
              <a:t>Resliced</a:t>
            </a:r>
          </a:p>
          <a:p>
            <a:endParaRPr lang="en-GB" sz="2400">
              <a:latin typeface="+mn-lt"/>
            </a:endParaRPr>
          </a:p>
          <a:p>
            <a:r>
              <a:rPr lang="en-GB" sz="2400">
                <a:latin typeface="+mn-lt"/>
              </a:rPr>
              <a:t>(to 2 mm</a:t>
            </a:r>
            <a:br>
              <a:rPr lang="en-GB" sz="2400">
                <a:latin typeface="+mn-lt"/>
              </a:rPr>
            </a:br>
            <a:r>
              <a:rPr lang="en-GB" sz="2400">
                <a:latin typeface="+mn-lt"/>
              </a:rPr>
              <a:t> cubic)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Reslicing / Interpolation</a:t>
            </a:r>
            <a:endParaRPr lang="en-GB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t="10317" r="8646" b="39048"/>
          <a:stretch/>
        </p:blipFill>
        <p:spPr bwMode="auto">
          <a:xfrm>
            <a:off x="76202" y="1820539"/>
            <a:ext cx="2895600" cy="25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10702" r="11390" b="38663"/>
          <a:stretch/>
        </p:blipFill>
        <p:spPr bwMode="auto">
          <a:xfrm>
            <a:off x="77068" y="1853197"/>
            <a:ext cx="2883848" cy="274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54703" y="5181598"/>
            <a:ext cx="8915400" cy="15131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dirty="0" smtClean="0"/>
              <a:t>Applying the transformation parameters, and re-sampling the data onto the same grid of voxels as the target image</a:t>
            </a:r>
          </a:p>
          <a:p>
            <a:pPr lvl="1">
              <a:defRPr/>
            </a:pPr>
            <a:r>
              <a:rPr lang="en-GB" dirty="0" smtClean="0"/>
              <a:t> reslicing, interpolation, regridding, transformation, and writing</a:t>
            </a:r>
          </a:p>
        </p:txBody>
      </p:sp>
    </p:spTree>
    <p:extLst>
      <p:ext uri="{BB962C8B-B14F-4D97-AF65-F5344CB8AC3E}">
        <p14:creationId xmlns:p14="http://schemas.microsoft.com/office/powerpoint/2010/main" val="22367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1038</Words>
  <Application>Microsoft Office PowerPoint</Application>
  <PresentationFormat>On-screen Show (4:3)</PresentationFormat>
  <Paragraphs>369</Paragraphs>
  <Slides>44</Slides>
  <Notes>3</Notes>
  <HiddenSlides>3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1_Default Design</vt:lpstr>
      <vt:lpstr>Equation</vt:lpstr>
      <vt:lpstr>fMRI Preprocessing</vt:lpstr>
      <vt:lpstr>PowerPoint Presentation</vt:lpstr>
      <vt:lpstr>PowerPoint Presentation</vt:lpstr>
      <vt:lpstr>Contents</vt:lpstr>
      <vt:lpstr>Contents</vt:lpstr>
      <vt:lpstr>Representation of imaging data</vt:lpstr>
      <vt:lpstr>Image registration</vt:lpstr>
      <vt:lpstr>Optimisation</vt:lpstr>
      <vt:lpstr>Reslicing / Interpolation</vt:lpstr>
      <vt:lpstr>Simple Interpolation</vt:lpstr>
      <vt:lpstr>B-spline Interpolation</vt:lpstr>
      <vt:lpstr>Contents</vt:lpstr>
      <vt:lpstr>Motion correction</vt:lpstr>
      <vt:lpstr>Residual Errors from aligned fMRI</vt:lpstr>
      <vt:lpstr>Movement by Distortion Interaction of fMRI</vt:lpstr>
      <vt:lpstr>PowerPoint Presentation</vt:lpstr>
      <vt:lpstr>Contents</vt:lpstr>
      <vt:lpstr>Coregistration (intra-subject, inter-modal)</vt:lpstr>
      <vt:lpstr>Coregistration maximises Mutual Information</vt:lpstr>
      <vt:lpstr>Coregistration</vt:lpstr>
      <vt:lpstr>Contents</vt:lpstr>
      <vt:lpstr>Spatial Normalisation</vt:lpstr>
      <vt:lpstr>Spatial Normalisation - Reasons</vt:lpstr>
      <vt:lpstr>Standard spaces</vt:lpstr>
      <vt:lpstr>Unified Segmentation</vt:lpstr>
      <vt:lpstr>Tissue intensity distributions (T1-weighted MRI)</vt:lpstr>
      <vt:lpstr>Mixture of Gaussians</vt:lpstr>
      <vt:lpstr>Non-Gaussian Intensity Distributions</vt:lpstr>
      <vt:lpstr>Modelling inhomogeneity</vt:lpstr>
      <vt:lpstr>Tissue Probability Maps</vt:lpstr>
      <vt:lpstr>Deforming the Tissue Probability Maps</vt:lpstr>
      <vt:lpstr>Spatial Normalisation – Overfitting</vt:lpstr>
      <vt:lpstr>Spatial Normalisation – Results</vt:lpstr>
      <vt:lpstr>Spatial Normalisation – Limitations</vt:lpstr>
      <vt:lpstr>Contents</vt:lpstr>
      <vt:lpstr>Smoothing</vt:lpstr>
      <vt:lpstr>Effect of smoothing</vt:lpstr>
      <vt:lpstr>PowerPoint Presentation</vt:lpstr>
      <vt:lpstr>PowerPoint Presentation</vt:lpstr>
      <vt:lpstr>PowerPoint Presentation</vt:lpstr>
      <vt:lpstr>References</vt:lpstr>
      <vt:lpstr>Spatial normalisation with DARTEL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Guillaume Flandin</dc:creator>
  <cp:lastModifiedBy>G</cp:lastModifiedBy>
  <cp:revision>55</cp:revision>
  <dcterms:created xsi:type="dcterms:W3CDTF">2010-04-21T14:36:54Z</dcterms:created>
  <dcterms:modified xsi:type="dcterms:W3CDTF">2015-10-21T23:35:19Z</dcterms:modified>
</cp:coreProperties>
</file>