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39" r:id="rId2"/>
    <p:sldId id="364" r:id="rId3"/>
    <p:sldId id="341" r:id="rId4"/>
    <p:sldId id="365" r:id="rId5"/>
    <p:sldId id="344" r:id="rId6"/>
    <p:sldId id="345" r:id="rId7"/>
    <p:sldId id="346" r:id="rId8"/>
    <p:sldId id="347" r:id="rId9"/>
    <p:sldId id="349" r:id="rId10"/>
    <p:sldId id="451" r:id="rId11"/>
    <p:sldId id="381" r:id="rId12"/>
    <p:sldId id="351" r:id="rId13"/>
    <p:sldId id="470" r:id="rId14"/>
    <p:sldId id="468" r:id="rId15"/>
    <p:sldId id="352" r:id="rId16"/>
    <p:sldId id="469" r:id="rId17"/>
    <p:sldId id="354" r:id="rId18"/>
    <p:sldId id="355" r:id="rId19"/>
    <p:sldId id="382" r:id="rId20"/>
    <p:sldId id="383" r:id="rId21"/>
    <p:sldId id="418" r:id="rId22"/>
    <p:sldId id="421" r:id="rId23"/>
    <p:sldId id="422" r:id="rId24"/>
    <p:sldId id="423" r:id="rId25"/>
    <p:sldId id="424" r:id="rId26"/>
    <p:sldId id="428" r:id="rId27"/>
    <p:sldId id="429" r:id="rId28"/>
    <p:sldId id="430" r:id="rId29"/>
    <p:sldId id="433" r:id="rId30"/>
    <p:sldId id="434" r:id="rId31"/>
    <p:sldId id="435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4" r:id="rId40"/>
    <p:sldId id="445" r:id="rId41"/>
    <p:sldId id="450" r:id="rId42"/>
    <p:sldId id="471" r:id="rId43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99"/>
    <a:srgbClr val="006600"/>
    <a:srgbClr val="008000"/>
    <a:srgbClr val="000000"/>
    <a:srgbClr val="262673"/>
    <a:srgbClr val="FF0000"/>
    <a:srgbClr val="FAA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41" autoAdjust="0"/>
    <p:restoredTop sz="95720" autoAdjust="0"/>
  </p:normalViewPr>
  <p:slideViewPr>
    <p:cSldViewPr>
      <p:cViewPr varScale="1">
        <p:scale>
          <a:sx n="70" d="100"/>
          <a:sy n="70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12" Type="http://schemas.openxmlformats.org/officeDocument/2006/relationships/image" Target="../media/image27.w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11" Type="http://schemas.openxmlformats.org/officeDocument/2006/relationships/image" Target="../media/image26.w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5" Type="http://schemas.openxmlformats.org/officeDocument/2006/relationships/image" Target="../media/image32.wmf"/><Relationship Id="rId4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ECAE1FEB-79C4-494E-8F6D-4FAFF4838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32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8AA5F424-82B9-4FF0-8E6B-00B2D8DC0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18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0FA65-3E5F-417A-B80C-68C49E80A6EB}" type="slidenum">
              <a:rPr lang="en-US"/>
              <a:pPr/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892175"/>
            <a:ext cx="4786312" cy="3589338"/>
          </a:xfrm>
          <a:ln w="12700" cap="flat">
            <a:solidFill>
              <a:schemeClr val="tx1"/>
            </a:solidFill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876800"/>
            <a:ext cx="5219700" cy="4619625"/>
          </a:xfrm>
        </p:spPr>
        <p:txBody>
          <a:bodyPr lIns="93662" tIns="46831" rIns="93662" bIns="46831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E87D9-26FD-43EC-9583-9069B959C751}" type="slidenum">
              <a:rPr lang="en-US"/>
              <a:pPr/>
              <a:t>25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892175"/>
            <a:ext cx="4783138" cy="35893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56" y="4876272"/>
            <a:ext cx="5222165" cy="4619711"/>
          </a:xfrm>
          <a:ln/>
        </p:spPr>
        <p:txBody>
          <a:bodyPr lIns="98034" tIns="49016" rIns="98034" bIns="49016"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E679-5F9B-4E82-82F2-7434E731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82CFC-E6E6-4431-94FF-8D9B7FCD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CEC6A-8173-4FC2-990A-2F0E1CE8D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C293-BB79-47EA-9525-E105CDB61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7E6E-2B32-4E82-9D5B-A40EDE0B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5BCE-A1FD-4387-BD31-7440EBF45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67E0-55E6-43F1-8BFB-47EB69BA1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EAF6-09F1-4A8F-9EDD-F0FCEA576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B2A1F-6473-4C23-A672-E0A1D5D9B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0DF6-25E1-425D-840D-39237E77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7C9B-0E6E-4DAE-812E-CA8385BE0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63B69-493A-48E9-8F8A-6A5593A78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562B3BF-985B-419B-AF37-96990230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spm_header"/>
          <p:cNvPicPr>
            <a:picLocks noChangeAspect="1" noChangeArrowheads="1"/>
          </p:cNvPicPr>
          <p:nvPr/>
        </p:nvPicPr>
        <p:blipFill>
          <a:blip r:embed="rId14"/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png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55.jpe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emf"/><Relationship Id="rId11" Type="http://schemas.openxmlformats.org/officeDocument/2006/relationships/image" Target="../media/image62.png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54.emf"/><Relationship Id="rId4" Type="http://schemas.openxmlformats.org/officeDocument/2006/relationships/image" Target="../media/image56.jpeg"/><Relationship Id="rId9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59.jpe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61.jpeg"/><Relationship Id="rId4" Type="http://schemas.openxmlformats.org/officeDocument/2006/relationships/image" Target="../media/image60.png"/><Relationship Id="rId9" Type="http://schemas.openxmlformats.org/officeDocument/2006/relationships/image" Target="../media/image5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1.png"/><Relationship Id="rId7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0.png"/><Relationship Id="rId5" Type="http://schemas.openxmlformats.org/officeDocument/2006/relationships/image" Target="../media/image13.png"/><Relationship Id="rId10" Type="http://schemas.openxmlformats.org/officeDocument/2006/relationships/image" Target="../media/image69.png"/><Relationship Id="rId4" Type="http://schemas.openxmlformats.org/officeDocument/2006/relationships/image" Target="../media/image12.png"/><Relationship Id="rId9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7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83.png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2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6.png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9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0.pn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6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6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68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4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3.emf"/><Relationship Id="rId26" Type="http://schemas.openxmlformats.org/officeDocument/2006/relationships/image" Target="../media/image27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0.e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emf"/><Relationship Id="rId20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6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19.e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6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1.emf"/><Relationship Id="rId22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jpe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33.jpeg"/><Relationship Id="rId15" Type="http://schemas.openxmlformats.org/officeDocument/2006/relationships/image" Target="../media/image35.jpeg"/><Relationship Id="rId10" Type="http://schemas.openxmlformats.org/officeDocument/2006/relationships/image" Target="../media/image30.e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0828"/>
            <a:ext cx="7772400" cy="2443522"/>
          </a:xfrm>
        </p:spPr>
        <p:txBody>
          <a:bodyPr/>
          <a:lstStyle/>
          <a:p>
            <a:pPr algn="ctr" eaLnBrk="1" hangingPunct="1"/>
            <a:r>
              <a:rPr lang="en-GB" sz="5400" b="1" dirty="0" smtClean="0"/>
              <a:t>fMRI Modelling &amp;</a:t>
            </a:r>
            <a:br>
              <a:rPr lang="en-GB" sz="5400" b="1" dirty="0" smtClean="0"/>
            </a:br>
            <a:r>
              <a:rPr lang="en-GB" sz="5400" b="1" dirty="0" smtClean="0"/>
              <a:t>Statistical Inference</a:t>
            </a:r>
            <a:endParaRPr lang="en-US" sz="5400" b="1" dirty="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4625119"/>
            <a:ext cx="8305800" cy="1000125"/>
          </a:xfrm>
        </p:spPr>
        <p:txBody>
          <a:bodyPr/>
          <a:lstStyle/>
          <a:p>
            <a:pPr eaLnBrk="1" hangingPunct="1"/>
            <a:r>
              <a:rPr lang="en-GB" sz="1600" i="1" dirty="0" smtClean="0"/>
              <a:t>Guillaume </a:t>
            </a:r>
            <a:r>
              <a:rPr lang="en-GB" sz="1600" i="1" dirty="0" err="1" smtClean="0"/>
              <a:t>Flandin</a:t>
            </a:r>
            <a:endParaRPr lang="en-GB" sz="1600" i="1" dirty="0" smtClean="0"/>
          </a:p>
          <a:p>
            <a:pPr eaLnBrk="1" hangingPunct="1"/>
            <a:r>
              <a:rPr lang="en-GB" sz="1600" dirty="0" err="1" smtClean="0"/>
              <a:t>Wellcome</a:t>
            </a:r>
            <a:r>
              <a:rPr lang="en-GB" sz="1600" dirty="0" smtClean="0"/>
              <a:t> Trust Centre for Neuroimaging</a:t>
            </a:r>
          </a:p>
          <a:p>
            <a:pPr eaLnBrk="1" hangingPunct="1"/>
            <a:r>
              <a:rPr lang="en-GB" sz="1600" dirty="0" smtClean="0"/>
              <a:t>University College London</a:t>
            </a:r>
            <a:endParaRPr lang="en-US" sz="1600" dirty="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Course</a:t>
            </a: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Chicago, 22-23 Oct 2015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8" name="Picture 5" descr="spm_header"/>
          <p:cNvPicPr>
            <a:picLocks noChangeAspect="1" noChangeArrowheads="1"/>
          </p:cNvPicPr>
          <p:nvPr/>
        </p:nvPicPr>
        <p:blipFill>
          <a:blip r:embed="rId2"/>
          <a:srcRect t="26147"/>
          <a:stretch>
            <a:fillRect/>
          </a:stretch>
        </p:blipFill>
        <p:spPr bwMode="auto">
          <a:xfrm>
            <a:off x="0" y="0"/>
            <a:ext cx="91440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57" name="Rectangle 16"/>
          <p:cNvSpPr>
            <a:spLocks noChangeArrowheads="1"/>
          </p:cNvSpPr>
          <p:nvPr/>
        </p:nvSpPr>
        <p:spPr bwMode="auto">
          <a:xfrm>
            <a:off x="252413" y="3176588"/>
            <a:ext cx="8788400" cy="369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en-GB"/>
          </a:p>
        </p:txBody>
      </p:sp>
      <p:graphicFrame>
        <p:nvGraphicFramePr>
          <p:cNvPr id="16795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702556"/>
              </p:ext>
            </p:extLst>
          </p:nvPr>
        </p:nvGraphicFramePr>
        <p:xfrm>
          <a:off x="4400562" y="4200929"/>
          <a:ext cx="387985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9" name="Equation" r:id="rId5" imgW="1743304" imgH="476301" progId="Equation.3">
                  <p:embed/>
                </p:oleObj>
              </mc:Choice>
              <mc:Fallback>
                <p:oleObj name="Equation" r:id="rId5" imgW="1743304" imgH="4763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62" y="4200929"/>
                        <a:ext cx="3879850" cy="12017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58" name="Rectangle 23"/>
          <p:cNvSpPr>
            <a:spLocks noChangeArrowheads="1"/>
          </p:cNvSpPr>
          <p:nvPr/>
        </p:nvSpPr>
        <p:spPr bwMode="auto">
          <a:xfrm>
            <a:off x="215900" y="614363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BOLD response: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Convolution </a:t>
            </a:r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8637" name="Rectangle 29"/>
          <p:cNvSpPr>
            <a:spLocks noChangeArrowheads="1"/>
          </p:cNvSpPr>
          <p:nvPr/>
        </p:nvSpPr>
        <p:spPr bwMode="auto">
          <a:xfrm>
            <a:off x="1026630" y="5517232"/>
            <a:ext cx="7181774" cy="90486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expected BOLD response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input function</a:t>
            </a:r>
            <a:r>
              <a:rPr lang="en-GB" sz="24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 impulse response function (HRF)</a:t>
            </a:r>
          </a:p>
        </p:txBody>
      </p:sp>
      <p:pic>
        <p:nvPicPr>
          <p:cNvPr id="1988638" name="Picture 30" descr="eve_fi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9738" y="1903413"/>
            <a:ext cx="22748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3" name="Picture 31" descr="hr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1063" y="1903413"/>
            <a:ext cx="22748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8640" name="Picture 32" descr="eve_fix_conv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32538" y="1903413"/>
            <a:ext cx="22748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8641" name="Text Box 33"/>
          <p:cNvSpPr txBox="1">
            <a:spLocks noChangeArrowheads="1"/>
          </p:cNvSpPr>
          <p:nvPr/>
        </p:nvSpPr>
        <p:spPr bwMode="auto">
          <a:xfrm>
            <a:off x="2811463" y="2513013"/>
            <a:ext cx="538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latin typeface="Times New Roman" pitchFamily="18" charset="0"/>
                <a:sym typeface="Symbol" pitchFamily="18" charset="2"/>
              </a:rPr>
              <a:t></a:t>
            </a:r>
          </a:p>
        </p:txBody>
      </p:sp>
      <p:sp>
        <p:nvSpPr>
          <p:cNvPr id="1988642" name="Text Box 34"/>
          <p:cNvSpPr txBox="1">
            <a:spLocks noChangeArrowheads="1"/>
          </p:cNvSpPr>
          <p:nvPr/>
        </p:nvSpPr>
        <p:spPr bwMode="auto">
          <a:xfrm>
            <a:off x="5791200" y="2513013"/>
            <a:ext cx="44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600">
                <a:latin typeface="Times New Roman" pitchFamily="18" charset="0"/>
              </a:rPr>
              <a:t>=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1988644" name="Text Box 36"/>
          <p:cNvSpPr txBox="1">
            <a:spLocks noChangeArrowheads="1"/>
          </p:cNvSpPr>
          <p:nvPr/>
        </p:nvSpPr>
        <p:spPr bwMode="auto">
          <a:xfrm>
            <a:off x="995363" y="1657350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Impulses</a:t>
            </a:r>
          </a:p>
        </p:txBody>
      </p:sp>
      <p:sp>
        <p:nvSpPr>
          <p:cNvPr id="1988647" name="Text Box 39"/>
          <p:cNvSpPr txBox="1">
            <a:spLocks noChangeArrowheads="1"/>
          </p:cNvSpPr>
          <p:nvPr/>
        </p:nvSpPr>
        <p:spPr bwMode="auto">
          <a:xfrm>
            <a:off x="6775450" y="1581150"/>
            <a:ext cx="183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Expected BOLD</a:t>
            </a:r>
          </a:p>
        </p:txBody>
      </p:sp>
      <p:sp>
        <p:nvSpPr>
          <p:cNvPr id="2" name="Rectangle 1"/>
          <p:cNvSpPr/>
          <p:nvPr/>
        </p:nvSpPr>
        <p:spPr>
          <a:xfrm>
            <a:off x="896375" y="4617132"/>
            <a:ext cx="3459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Linear time-invariant </a:t>
            </a:r>
            <a:r>
              <a:rPr lang="en-GB" sz="2000" dirty="0" smtClean="0"/>
              <a:t>system</a:t>
            </a:r>
            <a:r>
              <a:rPr lang="en-GB" sz="2000" dirty="0"/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31840" y="1447284"/>
            <a:ext cx="2652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Hemodynamic response function (HRF)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8304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8637" grpId="0" animBg="1"/>
      <p:bldP spid="1988641" grpId="0"/>
      <p:bldP spid="1988642" grpId="0"/>
      <p:bldP spid="1988644" grpId="0"/>
      <p:bldP spid="198864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685007"/>
            <a:ext cx="6769077" cy="1876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1859801"/>
            <a:ext cx="3101915" cy="2445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09" y="1844824"/>
            <a:ext cx="3101915" cy="2445878"/>
          </a:xfrm>
          <a:prstGeom prst="rect">
            <a:avLst/>
          </a:prstGeom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215900" y="614363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BOLD </a:t>
            </a:r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response</a:t>
            </a:r>
            <a:b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Convolution model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37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80" name="Rectangle 11"/>
          <p:cNvSpPr>
            <a:spLocks noChangeArrowheads="1"/>
          </p:cNvSpPr>
          <p:nvPr/>
        </p:nvSpPr>
        <p:spPr bwMode="auto">
          <a:xfrm>
            <a:off x="3779838" y="3886200"/>
            <a:ext cx="185737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8981" name="Rectangle 12"/>
          <p:cNvSpPr>
            <a:spLocks noChangeArrowheads="1"/>
          </p:cNvSpPr>
          <p:nvPr/>
        </p:nvSpPr>
        <p:spPr bwMode="auto">
          <a:xfrm>
            <a:off x="215900" y="469900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Convolution model of the BOLD response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8982" name="Rectangle 13"/>
          <p:cNvSpPr>
            <a:spLocks noChangeArrowheads="1"/>
          </p:cNvSpPr>
          <p:nvPr/>
        </p:nvSpPr>
        <p:spPr bwMode="auto">
          <a:xfrm>
            <a:off x="201613" y="1476375"/>
            <a:ext cx="3346450" cy="1254125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/>
              <a:t>Convolve stimulus function with a canonical hemodynamic response function (HRF):</a:t>
            </a:r>
            <a:endParaRPr lang="en-GB" sz="2000"/>
          </a:p>
        </p:txBody>
      </p:sp>
      <p:pic>
        <p:nvPicPr>
          <p:cNvPr id="168983" name="Picture 14" descr="x1improved_img"/>
          <p:cNvPicPr>
            <a:picLocks noChangeAspect="1" noChangeArrowheads="1"/>
          </p:cNvPicPr>
          <p:nvPr/>
        </p:nvPicPr>
        <p:blipFill>
          <a:blip r:embed="rId3"/>
          <a:srcRect l="15256" t="6679" r="14993" b="11111"/>
          <a:stretch>
            <a:fillRect/>
          </a:stretch>
        </p:blipFill>
        <p:spPr bwMode="auto">
          <a:xfrm>
            <a:off x="2259013" y="3049588"/>
            <a:ext cx="390525" cy="28733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68984" name="Picture 15" descr="x1_img"/>
          <p:cNvPicPr>
            <a:picLocks noChangeAspect="1" noChangeArrowheads="1"/>
          </p:cNvPicPr>
          <p:nvPr/>
        </p:nvPicPr>
        <p:blipFill>
          <a:blip r:embed="rId4"/>
          <a:srcRect l="20830" t="7640" r="21660" b="11111"/>
          <a:stretch>
            <a:fillRect/>
          </a:stretch>
        </p:blipFill>
        <p:spPr bwMode="auto">
          <a:xfrm>
            <a:off x="839788" y="3049588"/>
            <a:ext cx="390525" cy="2873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8985" name="Line 16"/>
          <p:cNvSpPr>
            <a:spLocks noChangeShapeType="1"/>
          </p:cNvSpPr>
          <p:nvPr/>
        </p:nvSpPr>
        <p:spPr bwMode="auto">
          <a:xfrm>
            <a:off x="1285875" y="4532313"/>
            <a:ext cx="8874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8986" name="Picture 17" descr="newestimates"/>
          <p:cNvPicPr>
            <a:picLocks noChangeAspect="1" noChangeArrowheads="1"/>
          </p:cNvPicPr>
          <p:nvPr/>
        </p:nvPicPr>
        <p:blipFill>
          <a:blip r:embed="rId5"/>
          <a:srcRect l="3609" t="4814" r="9438" b="1852"/>
          <a:stretch>
            <a:fillRect/>
          </a:stretch>
        </p:blipFill>
        <p:spPr bwMode="auto">
          <a:xfrm>
            <a:off x="3897313" y="1854200"/>
            <a:ext cx="48260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87" name="Text Box 18"/>
          <p:cNvSpPr txBox="1">
            <a:spLocks noChangeArrowheads="1"/>
          </p:cNvSpPr>
          <p:nvPr/>
        </p:nvSpPr>
        <p:spPr bwMode="auto">
          <a:xfrm>
            <a:off x="1238250" y="3998913"/>
            <a:ext cx="1046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  <a:sym typeface="Symbol" pitchFamily="18" charset="2"/>
              </a:rPr>
              <a:t> </a:t>
            </a:r>
            <a:r>
              <a:rPr lang="en-GB" sz="2000">
                <a:latin typeface="Arial Unicode MS" pitchFamily="34" charset="-128"/>
              </a:rPr>
              <a:t>HRF</a:t>
            </a:r>
            <a:endParaRPr lang="en-US" sz="2000">
              <a:latin typeface="Arial Unicode MS" pitchFamily="34" charset="-128"/>
            </a:endParaRPr>
          </a:p>
        </p:txBody>
      </p:sp>
      <p:graphicFrame>
        <p:nvGraphicFramePr>
          <p:cNvPr id="168979" name="Object 19"/>
          <p:cNvGraphicFramePr>
            <a:graphicFrameLocks noChangeAspect="1"/>
          </p:cNvGraphicFramePr>
          <p:nvPr/>
        </p:nvGraphicFramePr>
        <p:xfrm>
          <a:off x="4687888" y="2120900"/>
          <a:ext cx="38798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34" name="Equation" r:id="rId6" imgW="1743304" imgH="476301" progId="Equation.3">
                  <p:embed/>
                </p:oleObj>
              </mc:Choice>
              <mc:Fallback>
                <p:oleObj name="Equation" r:id="rId6" imgW="1743304" imgH="47630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2120900"/>
                        <a:ext cx="3879850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036" name="Group 4"/>
          <p:cNvGrpSpPr>
            <a:grpSpLocks/>
          </p:cNvGrpSpPr>
          <p:nvPr/>
        </p:nvGrpSpPr>
        <p:grpSpPr bwMode="auto">
          <a:xfrm>
            <a:off x="378885" y="1567582"/>
            <a:ext cx="3802944" cy="4957762"/>
            <a:chOff x="3352" y="943"/>
            <a:chExt cx="2695" cy="3123"/>
          </a:xfrm>
        </p:grpSpPr>
        <p:pic>
          <p:nvPicPr>
            <p:cNvPr id="300037" name="Picture 5" descr="canonical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" y="943"/>
              <a:ext cx="2664" cy="3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0038" name="Group 6"/>
            <p:cNvGrpSpPr>
              <a:grpSpLocks/>
            </p:cNvGrpSpPr>
            <p:nvPr/>
          </p:nvGrpSpPr>
          <p:grpSpPr bwMode="auto">
            <a:xfrm>
              <a:off x="3352" y="2065"/>
              <a:ext cx="687" cy="1127"/>
              <a:chOff x="3352" y="2065"/>
              <a:chExt cx="687" cy="1127"/>
            </a:xfrm>
          </p:grpSpPr>
          <p:sp>
            <p:nvSpPr>
              <p:cNvPr id="300039" name="Line 7"/>
              <p:cNvSpPr>
                <a:spLocks noChangeShapeType="1"/>
              </p:cNvSpPr>
              <p:nvPr/>
            </p:nvSpPr>
            <p:spPr bwMode="auto">
              <a:xfrm>
                <a:off x="3732" y="2432"/>
                <a:ext cx="0" cy="76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0040" name="Text Box 8"/>
              <p:cNvSpPr txBox="1">
                <a:spLocks noChangeArrowheads="1"/>
              </p:cNvSpPr>
              <p:nvPr/>
            </p:nvSpPr>
            <p:spPr bwMode="auto">
              <a:xfrm>
                <a:off x="3352" y="2065"/>
                <a:ext cx="687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2"/>
                    </a:solidFill>
                  </a:rPr>
                  <a:t>Brief</a:t>
                </a:r>
              </a:p>
              <a:p>
                <a:pPr algn="ctr"/>
                <a:r>
                  <a:rPr lang="en-US" sz="1600" dirty="0">
                    <a:solidFill>
                      <a:schemeClr val="bg2"/>
                    </a:solidFill>
                  </a:rPr>
                  <a:t>Stimulus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</p:grpSp>
      </p:grpSp>
      <p:pic>
        <p:nvPicPr>
          <p:cNvPr id="19" name="Picture 3" descr="candevdi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23" y="1444835"/>
            <a:ext cx="3738033" cy="511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113568" y="1323217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Informed Basis Set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38823" y="1323217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Canonical HRF</a:t>
            </a:r>
            <a:endParaRPr lang="en-GB" b="1" dirty="0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215900" y="469900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Hemodynamic Response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/>
              </a:rPr>
              <a:t>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Temporal Basis Set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780943" y="2046804"/>
            <a:ext cx="17491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Canonical HRF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768244" y="2462729"/>
            <a:ext cx="2185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Temporal derivative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772476" y="2883416"/>
            <a:ext cx="2326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</a:rPr>
              <a:t>Dispersion derivative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2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0"/>
          <p:cNvSpPr>
            <a:spLocks noChangeArrowheads="1"/>
          </p:cNvSpPr>
          <p:nvPr/>
        </p:nvSpPr>
        <p:spPr bwMode="auto">
          <a:xfrm>
            <a:off x="323528" y="777392"/>
            <a:ext cx="77724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 </a:t>
            </a:r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this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with fMRI time series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9649" name="Rectangle 17"/>
          <p:cNvSpPr>
            <a:spLocks noChangeArrowheads="1"/>
          </p:cNvSpPr>
          <p:nvPr/>
        </p:nvSpPr>
        <p:spPr bwMode="auto">
          <a:xfrm>
            <a:off x="431540" y="2204864"/>
            <a:ext cx="81375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 smtClean="0">
                <a:latin typeface="Arial Unicode MS" pitchFamily="34" charset="-128"/>
              </a:rPr>
              <a:t>The </a:t>
            </a:r>
            <a:r>
              <a:rPr lang="en-GB" sz="2400" b="1" i="1" dirty="0" smtClean="0">
                <a:latin typeface="Arial Unicode MS" pitchFamily="34" charset="-128"/>
              </a:rPr>
              <a:t>BOLD response  </a:t>
            </a:r>
            <a:r>
              <a:rPr lang="en-GB" sz="2400" dirty="0" smtClean="0">
                <a:latin typeface="Arial Unicode MS" pitchFamily="34" charset="-128"/>
              </a:rPr>
              <a:t>has a delayed and dispersed shape.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 smtClean="0">
                <a:latin typeface="Arial Unicode MS" pitchFamily="34" charset="-128"/>
              </a:rPr>
              <a:t>The  </a:t>
            </a:r>
            <a:r>
              <a:rPr lang="en-GB" sz="2400" dirty="0">
                <a:latin typeface="Arial Unicode MS" pitchFamily="34" charset="-128"/>
              </a:rPr>
              <a:t>BOLD signal includes substantial amounts of </a:t>
            </a:r>
            <a:r>
              <a:rPr lang="en-GB" sz="2400" b="1" i="1" dirty="0">
                <a:latin typeface="Arial Unicode MS" pitchFamily="34" charset="-128"/>
              </a:rPr>
              <a:t>low-frequency noise </a:t>
            </a:r>
            <a:r>
              <a:rPr lang="en-GB" sz="2400" dirty="0">
                <a:latin typeface="Arial Unicode MS" pitchFamily="34" charset="-128"/>
              </a:rPr>
              <a:t>(eg due to scanner drift</a:t>
            </a:r>
            <a:r>
              <a:rPr lang="en-GB" sz="2400" dirty="0" smtClean="0">
                <a:latin typeface="Arial Unicode MS" pitchFamily="34" charset="-128"/>
              </a:rPr>
              <a:t>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1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4"/>
          <p:cNvSpPr>
            <a:spLocks noChangeArrowheads="1"/>
          </p:cNvSpPr>
          <p:nvPr/>
        </p:nvSpPr>
        <p:spPr bwMode="auto">
          <a:xfrm>
            <a:off x="731838" y="3644900"/>
            <a:ext cx="185737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pSp>
        <p:nvGrpSpPr>
          <p:cNvPr id="175106" name="Group 16"/>
          <p:cNvGrpSpPr>
            <a:grpSpLocks/>
          </p:cNvGrpSpPr>
          <p:nvPr/>
        </p:nvGrpSpPr>
        <p:grpSpPr bwMode="auto">
          <a:xfrm>
            <a:off x="973138" y="1957388"/>
            <a:ext cx="2628900" cy="2873375"/>
            <a:chOff x="443" y="715"/>
            <a:chExt cx="1862" cy="1810"/>
          </a:xfrm>
        </p:grpSpPr>
        <p:pic>
          <p:nvPicPr>
            <p:cNvPr id="175115" name="Picture 17" descr="x1improved_img"/>
            <p:cNvPicPr>
              <a:picLocks noChangeAspect="1" noChangeArrowheads="1"/>
            </p:cNvPicPr>
            <p:nvPr/>
          </p:nvPicPr>
          <p:blipFill>
            <a:blip r:embed="rId2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6" name="Rectangle 18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>
                <a:latin typeface="Arial Unicode MS" pitchFamily="34" charset="-128"/>
              </a:endParaRPr>
            </a:p>
          </p:txBody>
        </p:sp>
        <p:pic>
          <p:nvPicPr>
            <p:cNvPr id="175117" name="Picture 19" descr="highpass"/>
            <p:cNvPicPr>
              <a:picLocks noChangeAspect="1" noChangeArrowheads="1"/>
            </p:cNvPicPr>
            <p:nvPr/>
          </p:nvPicPr>
          <p:blipFill>
            <a:blip r:embed="rId3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5107" name="Rectangle 20"/>
          <p:cNvSpPr>
            <a:spLocks noChangeArrowheads="1"/>
          </p:cNvSpPr>
          <p:nvPr/>
        </p:nvSpPr>
        <p:spPr bwMode="auto">
          <a:xfrm>
            <a:off x="973138" y="4830763"/>
            <a:ext cx="2628900" cy="3048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75108" name="Rectangle 21"/>
          <p:cNvSpPr>
            <a:spLocks noChangeArrowheads="1"/>
          </p:cNvSpPr>
          <p:nvPr/>
        </p:nvSpPr>
        <p:spPr bwMode="auto">
          <a:xfrm>
            <a:off x="973138" y="5440363"/>
            <a:ext cx="458787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75109" name="Rectangle 22"/>
          <p:cNvSpPr>
            <a:spLocks noChangeArrowheads="1"/>
          </p:cNvSpPr>
          <p:nvPr/>
        </p:nvSpPr>
        <p:spPr bwMode="auto">
          <a:xfrm>
            <a:off x="1203325" y="5135563"/>
            <a:ext cx="2398713" cy="304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175110" name="Group 23"/>
          <p:cNvGrpSpPr>
            <a:grpSpLocks/>
          </p:cNvGrpSpPr>
          <p:nvPr/>
        </p:nvGrpSpPr>
        <p:grpSpPr bwMode="auto">
          <a:xfrm>
            <a:off x="4578350" y="1233488"/>
            <a:ext cx="4314825" cy="5373687"/>
            <a:chOff x="2858" y="728"/>
            <a:chExt cx="3057" cy="3385"/>
          </a:xfrm>
        </p:grpSpPr>
        <p:pic>
          <p:nvPicPr>
            <p:cNvPr id="175113" name="Picture 24" descr="hpfit"/>
            <p:cNvPicPr>
              <a:picLocks noChangeAspect="1" noChangeArrowheads="1"/>
            </p:cNvPicPr>
            <p:nvPr/>
          </p:nvPicPr>
          <p:blipFill>
            <a:blip r:embed="rId4"/>
            <a:srcRect l="3886" t="3488" r="9715" b="1550"/>
            <a:stretch>
              <a:fillRect/>
            </a:stretch>
          </p:blipFill>
          <p:spPr bwMode="auto">
            <a:xfrm>
              <a:off x="2858" y="728"/>
              <a:ext cx="3057" cy="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4" name="Text Box 25"/>
            <p:cNvSpPr txBox="1">
              <a:spLocks noChangeAspect="1" noChangeArrowheads="1"/>
            </p:cNvSpPr>
            <p:nvPr/>
          </p:nvSpPr>
          <p:spPr bwMode="auto">
            <a:xfrm>
              <a:off x="2858" y="3033"/>
              <a:ext cx="3056" cy="10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3399"/>
                  </a:solidFill>
                </a:rPr>
                <a:t>blue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data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black = 	mean + 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00FF00"/>
                  </a:solidFill>
                </a:rPr>
                <a:t>green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predicted response, taking into account 	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FF0000"/>
                  </a:solidFill>
                </a:rPr>
                <a:t>red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predicted response, NOT taking into 	account low-frequency drift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175111" name="Rectangle 26"/>
          <p:cNvSpPr>
            <a:spLocks noChangeArrowheads="1"/>
          </p:cNvSpPr>
          <p:nvPr/>
        </p:nvSpPr>
        <p:spPr bwMode="auto">
          <a:xfrm>
            <a:off x="250825" y="719138"/>
            <a:ext cx="8385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2: Low-frequency noise </a:t>
            </a:r>
            <a:b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High pass filtering</a:t>
            </a:r>
          </a:p>
        </p:txBody>
      </p:sp>
      <p:sp>
        <p:nvSpPr>
          <p:cNvPr id="175112" name="Rectangle 27"/>
          <p:cNvSpPr>
            <a:spLocks noChangeArrowheads="1"/>
          </p:cNvSpPr>
          <p:nvPr/>
        </p:nvSpPr>
        <p:spPr bwMode="auto">
          <a:xfrm>
            <a:off x="1443038" y="5365750"/>
            <a:ext cx="2228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>
                <a:latin typeface="Arial Unicode MS" pitchFamily="34" charset="-128"/>
              </a:rPr>
              <a:t>discrete cosine transform (DCT) set</a:t>
            </a:r>
            <a:endParaRPr lang="en-GB" sz="2000">
              <a:latin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0"/>
          <p:cNvSpPr>
            <a:spLocks noChangeArrowheads="1"/>
          </p:cNvSpPr>
          <p:nvPr/>
        </p:nvSpPr>
        <p:spPr bwMode="auto">
          <a:xfrm>
            <a:off x="323528" y="777392"/>
            <a:ext cx="77724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 </a:t>
            </a:r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this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with fMRI time series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9649" name="Rectangle 17"/>
          <p:cNvSpPr>
            <a:spLocks noChangeArrowheads="1"/>
          </p:cNvSpPr>
          <p:nvPr/>
        </p:nvSpPr>
        <p:spPr bwMode="auto">
          <a:xfrm>
            <a:off x="431540" y="2204864"/>
            <a:ext cx="81375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 smtClean="0">
                <a:latin typeface="Arial Unicode MS" pitchFamily="34" charset="-128"/>
              </a:rPr>
              <a:t>The </a:t>
            </a:r>
            <a:r>
              <a:rPr lang="en-GB" sz="2400" b="1" i="1" dirty="0" smtClean="0">
                <a:latin typeface="Arial Unicode MS" pitchFamily="34" charset="-128"/>
              </a:rPr>
              <a:t>BOLD response  </a:t>
            </a:r>
            <a:r>
              <a:rPr lang="en-GB" sz="2400" dirty="0" smtClean="0">
                <a:latin typeface="Arial Unicode MS" pitchFamily="34" charset="-128"/>
              </a:rPr>
              <a:t>has a delayed and dispersed shape.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 smtClean="0">
                <a:latin typeface="Arial Unicode MS" pitchFamily="34" charset="-128"/>
              </a:rPr>
              <a:t>The  </a:t>
            </a:r>
            <a:r>
              <a:rPr lang="en-GB" sz="2400" dirty="0">
                <a:latin typeface="Arial Unicode MS" pitchFamily="34" charset="-128"/>
              </a:rPr>
              <a:t>BOLD signal includes substantial amounts of </a:t>
            </a:r>
            <a:r>
              <a:rPr lang="en-GB" sz="2400" b="1" i="1" dirty="0">
                <a:latin typeface="Arial Unicode MS" pitchFamily="34" charset="-128"/>
              </a:rPr>
              <a:t>low-frequency noise </a:t>
            </a:r>
            <a:r>
              <a:rPr lang="en-GB" sz="2400" dirty="0">
                <a:latin typeface="Arial Unicode MS" pitchFamily="34" charset="-128"/>
              </a:rPr>
              <a:t>(eg due to scanner drift</a:t>
            </a:r>
            <a:r>
              <a:rPr lang="en-GB" sz="2400" dirty="0" smtClean="0">
                <a:latin typeface="Arial Unicode MS" pitchFamily="34" charset="-128"/>
              </a:rPr>
              <a:t>).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US" sz="2400" dirty="0">
                <a:latin typeface="Arial Unicode MS" pitchFamily="34" charset="-128"/>
              </a:rPr>
              <a:t>Due to breathing, heartbeat &amp; unmodeled neuronal activity, the </a:t>
            </a:r>
            <a:r>
              <a:rPr lang="en-US" sz="2400" b="1" i="1" dirty="0">
                <a:latin typeface="Arial Unicode MS" pitchFamily="34" charset="-128"/>
              </a:rPr>
              <a:t>errors are serially correlated</a:t>
            </a:r>
            <a:r>
              <a:rPr lang="en-US" sz="2400" dirty="0">
                <a:latin typeface="Arial Unicode MS" pitchFamily="34" charset="-128"/>
              </a:rPr>
              <a:t>. 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This violates the assumptions of the noise model in the </a:t>
            </a:r>
            <a:r>
              <a:rPr lang="en-US" sz="2400" dirty="0" smtClean="0">
                <a:latin typeface="Arial Unicode MS" pitchFamily="34" charset="-128"/>
                <a:sym typeface="Symbol" pitchFamily="18" charset="2"/>
              </a:rPr>
              <a:t>GLM.</a:t>
            </a:r>
            <a:endParaRPr lang="en-US" sz="2400" dirty="0">
              <a:latin typeface="Arial Unicode MS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1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71" name="Picture 16" descr="Cy"/>
          <p:cNvPicPr>
            <a:picLocks noChangeAspect="1" noChangeArrowheads="1"/>
          </p:cNvPicPr>
          <p:nvPr/>
        </p:nvPicPr>
        <p:blipFill>
          <a:blip r:embed="rId3"/>
          <a:srcRect l="13036" t="7419" r="9993" b="11128"/>
          <a:stretch>
            <a:fillRect/>
          </a:stretch>
        </p:blipFill>
        <p:spPr bwMode="auto">
          <a:xfrm>
            <a:off x="5167448" y="2142071"/>
            <a:ext cx="33289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2" name="Line 17"/>
          <p:cNvSpPr>
            <a:spLocks noChangeShapeType="1"/>
          </p:cNvSpPr>
          <p:nvPr/>
        </p:nvSpPr>
        <p:spPr bwMode="auto">
          <a:xfrm flipH="1">
            <a:off x="5035686" y="2183346"/>
            <a:ext cx="1587" cy="3738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073" name="Line 18"/>
          <p:cNvSpPr>
            <a:spLocks noChangeShapeType="1"/>
          </p:cNvSpPr>
          <p:nvPr/>
        </p:nvSpPr>
        <p:spPr bwMode="auto">
          <a:xfrm rot="16200000" flipH="1">
            <a:off x="6827179" y="377565"/>
            <a:ext cx="1588" cy="333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0076" name="Picture 23" descr="acf"/>
          <p:cNvPicPr>
            <a:picLocks noChangeAspect="1" noChangeArrowheads="1"/>
          </p:cNvPicPr>
          <p:nvPr/>
        </p:nvPicPr>
        <p:blipFill>
          <a:blip r:embed="rId4"/>
          <a:srcRect l="5412" t="4723" r="8328" b="1666"/>
          <a:stretch>
            <a:fillRect/>
          </a:stretch>
        </p:blipFill>
        <p:spPr bwMode="auto">
          <a:xfrm>
            <a:off x="582364" y="2726209"/>
            <a:ext cx="355758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7" name="Rectangle 24"/>
          <p:cNvSpPr>
            <a:spLocks noChangeArrowheads="1"/>
          </p:cNvSpPr>
          <p:nvPr/>
        </p:nvSpPr>
        <p:spPr bwMode="auto">
          <a:xfrm>
            <a:off x="7072448" y="2388134"/>
            <a:ext cx="1252538" cy="646112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/>
          </a:p>
        </p:txBody>
      </p:sp>
      <p:graphicFrame>
        <p:nvGraphicFramePr>
          <p:cNvPr id="170068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95508"/>
              </p:ext>
            </p:extLst>
          </p:nvPr>
        </p:nvGraphicFramePr>
        <p:xfrm>
          <a:off x="7169286" y="2505609"/>
          <a:ext cx="10588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66" name="Equation" r:id="rId5" imgW="457200" imgH="190704" progId="Equation.3">
                  <p:embed/>
                </p:oleObj>
              </mc:Choice>
              <mc:Fallback>
                <p:oleObj name="Equation" r:id="rId5" imgW="457200" imgH="190704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286" y="2505609"/>
                        <a:ext cx="105886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8" name="Rectangle 26"/>
          <p:cNvSpPr>
            <a:spLocks noChangeArrowheads="1"/>
          </p:cNvSpPr>
          <p:nvPr/>
        </p:nvSpPr>
        <p:spPr bwMode="auto">
          <a:xfrm>
            <a:off x="1734889" y="3200871"/>
            <a:ext cx="2238375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/>
              <a:t>autocovariance</a:t>
            </a:r>
          </a:p>
          <a:p>
            <a:pPr algn="ctr" eaLnBrk="0" hangingPunct="0"/>
            <a:r>
              <a:rPr lang="de-DE" sz="2000" dirty="0"/>
              <a:t>function</a:t>
            </a:r>
          </a:p>
        </p:txBody>
      </p:sp>
      <p:graphicFrame>
        <p:nvGraphicFramePr>
          <p:cNvPr id="170069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825435"/>
              </p:ext>
            </p:extLst>
          </p:nvPr>
        </p:nvGraphicFramePr>
        <p:xfrm>
          <a:off x="8042411" y="1592796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67" name="Equation" r:id="rId7" imgW="171450" imgH="171450" progId="Equation.3">
                  <p:embed/>
                </p:oleObj>
              </mc:Choice>
              <mc:Fallback>
                <p:oleObj name="Equation" r:id="rId7" imgW="171450" imgH="17145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411" y="1592796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70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739332"/>
              </p:ext>
            </p:extLst>
          </p:nvPr>
        </p:nvGraphicFramePr>
        <p:xfrm>
          <a:off x="4635636" y="5304371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68" name="Equation" r:id="rId9" imgW="171450" imgH="171450" progId="Equation.3">
                  <p:embed/>
                </p:oleObj>
              </mc:Choice>
              <mc:Fallback>
                <p:oleObj name="Equation" r:id="rId9" imgW="171450" imgH="17145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636" y="5304371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9" name="Rectangle 29"/>
          <p:cNvSpPr>
            <a:spLocks noChangeArrowheads="1"/>
          </p:cNvSpPr>
          <p:nvPr/>
        </p:nvSpPr>
        <p:spPr bwMode="auto">
          <a:xfrm>
            <a:off x="-10795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3: Serial correlations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272332" y="155679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 flipV="1">
            <a:off x="1439652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1547664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60736" y="1789656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i.i.d:</a:t>
            </a:r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72" grpId="0" animBg="1"/>
      <p:bldP spid="170073" grpId="0" animBg="1"/>
      <p:bldP spid="170077" grpId="0" animBg="1"/>
      <p:bldP spid="17007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1272332" y="191683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76788" y="1302235"/>
            <a:ext cx="2723604" cy="148835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71056" name="Rectangle 16"/>
          <p:cNvSpPr>
            <a:spLocks noChangeArrowheads="1"/>
          </p:cNvSpPr>
          <p:nvPr/>
        </p:nvSpPr>
        <p:spPr bwMode="auto">
          <a:xfrm>
            <a:off x="323850" y="461963"/>
            <a:ext cx="77724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+mj-lt"/>
                <a:ea typeface="Arial Unicode MS" pitchFamily="34" charset="-128"/>
                <a:cs typeface="Arial Unicode MS" pitchFamily="34" charset="-128"/>
              </a:rPr>
              <a:t>Multiple covariance components</a:t>
            </a:r>
            <a:endParaRPr lang="en-US" sz="2800" b="1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1057" name="Picture 17" descr="Q2"/>
          <p:cNvPicPr>
            <a:picLocks noChangeAspect="1" noChangeArrowheads="1"/>
          </p:cNvPicPr>
          <p:nvPr/>
        </p:nvPicPr>
        <p:blipFill>
          <a:blip r:embed="rId3"/>
          <a:srcRect l="13046" t="7408" r="9715" b="11111"/>
          <a:stretch>
            <a:fillRect/>
          </a:stretch>
        </p:blipFill>
        <p:spPr bwMode="auto">
          <a:xfrm>
            <a:off x="6908800" y="3767138"/>
            <a:ext cx="18303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58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75" y="3740150"/>
            <a:ext cx="18176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59" name="Text Box 21"/>
          <p:cNvSpPr txBox="1">
            <a:spLocks noChangeArrowheads="1"/>
          </p:cNvSpPr>
          <p:nvPr/>
        </p:nvSpPr>
        <p:spPr bwMode="auto">
          <a:xfrm>
            <a:off x="2586038" y="4298950"/>
            <a:ext cx="687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>
                <a:latin typeface="Times New Roman" pitchFamily="18" charset="0"/>
              </a:rPr>
              <a:t>= </a:t>
            </a:r>
            <a:endParaRPr lang="en-US" sz="4800">
              <a:latin typeface="Times New Roman" pitchFamily="18" charset="0"/>
            </a:endParaRPr>
          </a:p>
        </p:txBody>
      </p:sp>
      <p:sp>
        <p:nvSpPr>
          <p:cNvPr id="171060" name="Text Box 22"/>
          <p:cNvSpPr txBox="1">
            <a:spLocks noChangeArrowheads="1"/>
          </p:cNvSpPr>
          <p:nvPr/>
        </p:nvSpPr>
        <p:spPr bwMode="auto">
          <a:xfrm>
            <a:off x="3232150" y="4279900"/>
            <a:ext cx="728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>
                <a:latin typeface="Times New Roman" pitchFamily="18" charset="0"/>
                <a:sym typeface="Symbol" pitchFamily="18" charset="2"/>
              </a:rPr>
              <a:t></a:t>
            </a:r>
            <a:r>
              <a:rPr lang="en-GB" sz="4800" baseline="-25000"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71061" name="Text Box 23"/>
          <p:cNvSpPr txBox="1">
            <a:spLocks noChangeArrowheads="1"/>
          </p:cNvSpPr>
          <p:nvPr/>
        </p:nvSpPr>
        <p:spPr bwMode="auto">
          <a:xfrm>
            <a:off x="5651500" y="4284663"/>
            <a:ext cx="12969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>
                <a:latin typeface="Times New Roman" pitchFamily="18" charset="0"/>
                <a:sym typeface="Symbol" pitchFamily="18" charset="2"/>
              </a:rPr>
              <a:t>+ </a:t>
            </a:r>
            <a:r>
              <a:rPr lang="en-GB" sz="4800" baseline="-2500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71062" name="Text Box 24"/>
          <p:cNvSpPr txBox="1">
            <a:spLocks noChangeArrowheads="1"/>
          </p:cNvSpPr>
          <p:nvPr/>
        </p:nvSpPr>
        <p:spPr bwMode="auto">
          <a:xfrm>
            <a:off x="4983163" y="3641725"/>
            <a:ext cx="7794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3" name="Text Box 25"/>
          <p:cNvSpPr txBox="1">
            <a:spLocks noChangeArrowheads="1"/>
          </p:cNvSpPr>
          <p:nvPr/>
        </p:nvSpPr>
        <p:spPr bwMode="auto">
          <a:xfrm>
            <a:off x="8029575" y="3635375"/>
            <a:ext cx="7794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4" name="Text Box 26"/>
          <p:cNvSpPr txBox="1">
            <a:spLocks noChangeArrowheads="1"/>
          </p:cNvSpPr>
          <p:nvPr/>
        </p:nvSpPr>
        <p:spPr bwMode="auto">
          <a:xfrm>
            <a:off x="539750" y="6119813"/>
            <a:ext cx="829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7032625" algn="l"/>
              </a:tabLst>
            </a:pPr>
            <a:r>
              <a:rPr lang="en-GB"/>
              <a:t>Estimation of hyperparameters </a:t>
            </a:r>
            <a:r>
              <a:rPr lang="en-GB" i="1">
                <a:sym typeface="Symbol" pitchFamily="18" charset="2"/>
              </a:rPr>
              <a:t></a:t>
            </a:r>
            <a:r>
              <a:rPr lang="en-GB">
                <a:sym typeface="Symbol" pitchFamily="18" charset="2"/>
              </a:rPr>
              <a:t> with ReML (Restricted Maximum Likelihood).</a:t>
            </a:r>
          </a:p>
        </p:txBody>
      </p:sp>
      <p:pic>
        <p:nvPicPr>
          <p:cNvPr id="171065" name="Picture 27" descr="Ce"/>
          <p:cNvPicPr>
            <a:picLocks noChangeAspect="1" noChangeArrowheads="1"/>
          </p:cNvPicPr>
          <p:nvPr/>
        </p:nvPicPr>
        <p:blipFill>
          <a:blip r:embed="rId5"/>
          <a:srcRect l="13036" t="7419" r="9993" b="11479"/>
          <a:stretch>
            <a:fillRect/>
          </a:stretch>
        </p:blipFill>
        <p:spPr bwMode="auto">
          <a:xfrm>
            <a:off x="598488" y="3709988"/>
            <a:ext cx="1887537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66" name="Text Box 28"/>
          <p:cNvSpPr txBox="1">
            <a:spLocks noChangeArrowheads="1"/>
          </p:cNvSpPr>
          <p:nvPr/>
        </p:nvSpPr>
        <p:spPr bwMode="auto">
          <a:xfrm>
            <a:off x="1890713" y="3598863"/>
            <a:ext cx="530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7" name="Text Box 29"/>
          <p:cNvSpPr txBox="1">
            <a:spLocks noChangeArrowheads="1"/>
          </p:cNvSpPr>
          <p:nvPr/>
        </p:nvSpPr>
        <p:spPr bwMode="auto">
          <a:xfrm>
            <a:off x="719138" y="1376772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/>
              <a:t>enhanced noise model at voxel </a:t>
            </a:r>
            <a:r>
              <a:rPr lang="en-GB" sz="2000" i="1" dirty="0"/>
              <a:t>i</a:t>
            </a:r>
            <a:endParaRPr lang="en-GB" sz="2000" i="1" dirty="0">
              <a:sym typeface="Symbol" pitchFamily="18" charset="2"/>
            </a:endParaRPr>
          </a:p>
        </p:txBody>
      </p:sp>
      <p:sp>
        <p:nvSpPr>
          <p:cNvPr id="171068" name="Rectangle 30"/>
          <p:cNvSpPr>
            <a:spLocks noChangeArrowheads="1"/>
          </p:cNvSpPr>
          <p:nvPr/>
        </p:nvSpPr>
        <p:spPr bwMode="auto">
          <a:xfrm>
            <a:off x="4852729" y="2828923"/>
            <a:ext cx="3967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000" dirty="0"/>
              <a:t>error covariance components </a:t>
            </a:r>
            <a:r>
              <a:rPr lang="en-GB" sz="2000" i="1" dirty="0" smtClean="0">
                <a:latin typeface="Times New Roman" pitchFamily="18" charset="0"/>
              </a:rPr>
              <a:t>Q </a:t>
            </a:r>
            <a:r>
              <a:rPr lang="en-GB" sz="2000" dirty="0" smtClean="0"/>
              <a:t>and </a:t>
            </a:r>
            <a:r>
              <a:rPr lang="en-GB" sz="2000" dirty="0"/>
              <a:t>hyperparameters</a:t>
            </a:r>
            <a:r>
              <a:rPr lang="en-GB" sz="2000" dirty="0">
                <a:sym typeface="Symbol" pitchFamily="18" charset="2"/>
              </a:rPr>
              <a:t></a:t>
            </a:r>
            <a:r>
              <a:rPr lang="en-GB" sz="2000" i="1" dirty="0"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graphicFrame>
        <p:nvGraphicFramePr>
          <p:cNvPr id="171048" name="Object 40"/>
          <p:cNvGraphicFramePr>
            <a:graphicFrameLocks noChangeAspect="1"/>
          </p:cNvGraphicFramePr>
          <p:nvPr/>
        </p:nvGraphicFramePr>
        <p:xfrm>
          <a:off x="5651500" y="1268413"/>
          <a:ext cx="23050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58" name="Equation" r:id="rId6" imgW="787320" imgH="507960" progId="Equation.3">
                  <p:embed/>
                </p:oleObj>
              </mc:Choice>
              <mc:Fallback>
                <p:oleObj name="Equation" r:id="rId6" imgW="787320" imgH="50796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268413"/>
                        <a:ext cx="230505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4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980521"/>
              </p:ext>
            </p:extLst>
          </p:nvPr>
        </p:nvGraphicFramePr>
        <p:xfrm>
          <a:off x="1395413" y="2024187"/>
          <a:ext cx="25638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59" name="Equation" r:id="rId8" imgW="812520" imgH="228600" progId="Equation.3">
                  <p:embed/>
                </p:oleObj>
              </mc:Choice>
              <mc:Fallback>
                <p:oleObj name="Equation" r:id="rId8" imgW="812520" imgH="2286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2024187"/>
                        <a:ext cx="25638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1059" grpId="0"/>
      <p:bldP spid="171060" grpId="0"/>
      <p:bldP spid="171061" grpId="0"/>
      <p:bldP spid="171062" grpId="0"/>
      <p:bldP spid="171063" grpId="0"/>
      <p:bldP spid="171064" grpId="0"/>
      <p:bldP spid="171066" grpId="0"/>
      <p:bldP spid="1710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mass-univariate approach</a:t>
            </a:r>
            <a:endParaRPr lang="en-GB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0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8580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rrowheads="1"/>
          </p:cNvPicPr>
          <p:nvPr/>
        </p:nvPicPr>
        <p:blipFill>
          <a:blip r:embed="rId4"/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/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17416" name="Picture 15"/>
          <p:cNvPicPr>
            <a:picLocks noChangeArrowheads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0" name="Picture 16"/>
          <p:cNvPicPr>
            <a:picLocks noChangeArrowheads="1"/>
          </p:cNvPicPr>
          <p:nvPr/>
        </p:nvPicPr>
        <p:blipFill>
          <a:blip r:embed="rId6"/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7421" name="Rectangle 20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17422" name="Picture 21"/>
          <p:cNvPicPr>
            <a:picLocks noChangeArrowheads="1"/>
          </p:cNvPicPr>
          <p:nvPr/>
        </p:nvPicPr>
        <p:blipFill>
          <a:blip r:embed="rId7">
            <a:lum contrast="-6000"/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17425" name="Line 24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25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26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7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8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9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30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31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32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33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17437" name="Line 36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38" name="Picture 37"/>
          <p:cNvPicPr>
            <a:picLocks noChangeArrowheads="1"/>
          </p:cNvPicPr>
          <p:nvPr/>
        </p:nvPicPr>
        <p:blipFill>
          <a:blip r:embed="rId3"/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9" name="Line 38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17441" name="Line 41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42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43" name="Group 43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17445" name="Picture 44"/>
            <p:cNvPicPr>
              <a:picLocks noChangeArrowheads="1"/>
            </p:cNvPicPr>
            <p:nvPr/>
          </p:nvPicPr>
          <p:blipFill>
            <a:blip r:embed="rId8">
              <a:lum contrast="-6000"/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6" name="Picture 45"/>
            <p:cNvPicPr>
              <a:picLocks noChangeArrowheads="1"/>
            </p:cNvPicPr>
            <p:nvPr/>
          </p:nvPicPr>
          <p:blipFill>
            <a:blip r:embed="rId8">
              <a:lum contrast="-6000"/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7" name="Picture 46"/>
            <p:cNvPicPr>
              <a:picLocks noChangeArrowheads="1"/>
            </p:cNvPicPr>
            <p:nvPr/>
          </p:nvPicPr>
          <p:blipFill>
            <a:blip r:embed="rId8">
              <a:lum contrast="-6000"/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22688" y="1087438"/>
            <a:ext cx="2297112" cy="5513387"/>
          </a:xfrm>
          <a:prstGeom prst="rect">
            <a:avLst/>
          </a:prstGeom>
          <a:noFill/>
          <a:ln w="57150" algn="ctr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Estimation of the parameters</a:t>
            </a:r>
            <a:endParaRPr lang="en-GB" b="1" dirty="0"/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3140968"/>
            <a:ext cx="4036368" cy="793750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913276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476195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5410876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588225" y="1347155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5" y="1347155"/>
                <a:ext cx="212423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5184069" y="2151618"/>
                <a:ext cx="3564395" cy="44929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2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2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GB" sz="2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GB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22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069" y="2151618"/>
                <a:ext cx="3564395" cy="4492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524330" y="1397097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noise assumptions:</a:t>
            </a:r>
            <a:endParaRPr lang="en-GB" b="1" dirty="0"/>
          </a:p>
        </p:txBody>
      </p:sp>
      <p:sp>
        <p:nvSpPr>
          <p:cNvPr id="2154" name="TextBox 2153"/>
          <p:cNvSpPr txBox="1"/>
          <p:nvPr/>
        </p:nvSpPr>
        <p:spPr>
          <a:xfrm>
            <a:off x="4499992" y="220857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WLS: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73917" y="2816932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17" y="2816932"/>
                <a:ext cx="1178784" cy="319446"/>
              </a:xfrm>
              <a:prstGeom prst="rect">
                <a:avLst/>
              </a:prstGeom>
              <a:blipFill rotWithShape="1">
                <a:blip r:embed="rId8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4160113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4160113"/>
                <a:ext cx="4034181" cy="287002"/>
              </a:xfrm>
              <a:prstGeom prst="rect">
                <a:avLst/>
              </a:prstGeom>
              <a:blipFill rotWithShape="1">
                <a:blip r:embed="rId9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5013176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5013176"/>
                <a:ext cx="1426608" cy="319446"/>
              </a:xfrm>
              <a:prstGeom prst="rect">
                <a:avLst/>
              </a:prstGeom>
              <a:blipFill rotWithShape="1">
                <a:blip r:embed="rId10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891649" y="5805264"/>
                <a:ext cx="6443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49" y="5805264"/>
                <a:ext cx="644347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3542" r="-2075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020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7177" name="Picture 9"/>
          <p:cNvPicPr>
            <a:picLocks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7183" name="Picture 15"/>
          <p:cNvPicPr>
            <a:picLocks noChangeArrowheads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199" name="Picture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204" name="Group 36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7205" name="Picture 37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6" name="Picture 38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7" name="Picture 39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096000" y="1124744"/>
            <a:ext cx="3048000" cy="5486400"/>
            <a:chOff x="3840" y="720"/>
            <a:chExt cx="1920" cy="345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840" y="720"/>
              <a:ext cx="1872" cy="3456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944" y="2448"/>
              <a:ext cx="768" cy="720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697" y="2461"/>
              <a:ext cx="63" cy="69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657600" y="1124744"/>
            <a:ext cx="2438400" cy="5486400"/>
          </a:xfrm>
          <a:prstGeom prst="rect">
            <a:avLst/>
          </a:prstGeom>
          <a:noFill/>
          <a:ln w="38100">
            <a:solidFill>
              <a:srgbClr val="CC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54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77787" y="2799576"/>
            <a:ext cx="1944216" cy="2808312"/>
            <a:chOff x="4206875" y="1087438"/>
            <a:chExt cx="5353050" cy="5581650"/>
          </a:xfrm>
        </p:grpSpPr>
        <p:sp>
          <p:nvSpPr>
            <p:cNvPr id="23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Contrasts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02732" y="1376772"/>
                <a:ext cx="556976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GB" dirty="0" smtClean="0"/>
                  <a:t>A contrast selects a specific effect of interest.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:r>
                  <a:rPr lang="en-GB" dirty="0" smtClean="0"/>
                  <a:t>A contrast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 smtClean="0"/>
                  <a:t> is a vector of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742950" lvl="1" indent="-285750">
                  <a:buFont typeface="Wingdings" pitchFamily="2" charset="2"/>
                  <a:buChar char="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 is a linear combination of regression coefficients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732" y="1376772"/>
                <a:ext cx="5569768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767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35896" y="3284984"/>
                <a:ext cx="53897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[1 0 0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dirty="0" smtClean="0"/>
              </a:p>
              <a:p>
                <a:endParaRPr lang="en-GB" sz="800" dirty="0" smtClean="0"/>
              </a:p>
              <a:p>
                <a:r>
                  <a:rPr lang="en-GB" dirty="0"/>
                  <a:t> </a:t>
                </a:r>
                <a:r>
                  <a:rPr lang="en-GB" dirty="0" smtClean="0"/>
                  <a:t>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284984"/>
                <a:ext cx="5389748" cy="1446550"/>
              </a:xfrm>
              <a:prstGeom prst="rect">
                <a:avLst/>
              </a:prstGeom>
              <a:blipFill rotWithShape="1">
                <a:blip r:embed="rId4"/>
                <a:stretch>
                  <a:fillRect b="-8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35896" y="4893548"/>
                <a:ext cx="5508104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0 </m:t>
                          </m:r>
                          <m:r>
                            <a:rPr lang="en-GB" sz="2000" i="1">
                              <a:latin typeface="Cambria Math"/>
                            </a:rPr>
                            <m:t>1 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2000" i="1">
                              <a:latin typeface="Cambria Math"/>
                            </a:rPr>
                            <m:t>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sz="2000" b="0" dirty="0" smtClean="0">
                  <a:ea typeface="Cambria Math"/>
                </a:endParaRPr>
              </a:p>
              <a:p>
                <a:endParaRPr lang="en-GB" sz="8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=  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893548"/>
                <a:ext cx="5508104" cy="1415772"/>
              </a:xfrm>
              <a:prstGeom prst="rect">
                <a:avLst/>
              </a:prstGeom>
              <a:blipFill rotWithShape="1">
                <a:blip r:embed="rId5"/>
                <a:stretch>
                  <a:fillRect b="-3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251520" y="1683452"/>
            <a:ext cx="3401893" cy="811542"/>
            <a:chOff x="251520" y="1520788"/>
            <a:chExt cx="3401893" cy="811542"/>
          </a:xfrm>
        </p:grpSpPr>
        <p:grpSp>
          <p:nvGrpSpPr>
            <p:cNvPr id="40" name="Group 39"/>
            <p:cNvGrpSpPr/>
            <p:nvPr/>
          </p:nvGrpSpPr>
          <p:grpSpPr>
            <a:xfrm>
              <a:off x="251520" y="1520788"/>
              <a:ext cx="3401893" cy="811542"/>
              <a:chOff x="251520" y="1520788"/>
              <a:chExt cx="3401893" cy="81154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51520" y="1916832"/>
                <a:ext cx="340189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60" dirty="0" smtClean="0"/>
                  <a:t>[1 0 0 0 0 0 0 0 0 0 0 0 0 0]</a:t>
                </a:r>
                <a:endParaRPr lang="en-GB" sz="2060" dirty="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359532" y="1772816"/>
                <a:ext cx="30963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359532" y="1520788"/>
                <a:ext cx="252028" cy="252028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>
              <a:off x="359532" y="1772816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59532" y="1520788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5516" y="1592796"/>
            <a:ext cx="3443571" cy="918748"/>
            <a:chOff x="3887924" y="579335"/>
            <a:chExt cx="3443571" cy="918748"/>
          </a:xfrm>
        </p:grpSpPr>
        <p:sp>
          <p:nvSpPr>
            <p:cNvPr id="44" name="TextBox 43"/>
            <p:cNvSpPr txBox="1"/>
            <p:nvPr/>
          </p:nvSpPr>
          <p:spPr>
            <a:xfrm>
              <a:off x="3887924" y="1088740"/>
              <a:ext cx="3443571" cy="409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60" dirty="0" smtClean="0"/>
                <a:t>[0 </a:t>
              </a:r>
              <a:r>
                <a:rPr lang="en-GB" sz="2060" dirty="0"/>
                <a:t>1</a:t>
              </a:r>
              <a:r>
                <a:rPr lang="en-GB" sz="2060" dirty="0" smtClean="0"/>
                <a:t> -1 0 0 0 0 0 0 0 0 0 0 0]</a:t>
              </a:r>
              <a:endParaRPr lang="en-GB" sz="2060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995936" y="831363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247964" y="579335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99992" y="836712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9532" y="2511544"/>
            <a:ext cx="3096344" cy="3384376"/>
            <a:chOff x="2836912" y="952500"/>
            <a:chExt cx="5353050" cy="558165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2345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27238"/>
            <a:ext cx="8229600" cy="1173162"/>
          </a:xfrm>
        </p:spPr>
        <p:txBody>
          <a:bodyPr/>
          <a:lstStyle/>
          <a:p>
            <a:r>
              <a:rPr lang="en-GB" sz="2000" b="1" dirty="0" smtClean="0"/>
              <a:t>Null </a:t>
            </a:r>
            <a:r>
              <a:rPr lang="en-GB" sz="2000" b="1" dirty="0"/>
              <a:t>Hypothesis H</a:t>
            </a:r>
            <a:r>
              <a:rPr lang="en-GB" sz="2000" b="1" baseline="-25000" dirty="0"/>
              <a:t>0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Typically what we want to disprove (no effect).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 </a:t>
            </a:r>
            <a:r>
              <a:rPr lang="en-GB" sz="2000" dirty="0"/>
              <a:t>The Alternative Hypothesis H</a:t>
            </a:r>
            <a:r>
              <a:rPr lang="en-GB" sz="2000" baseline="-25000" dirty="0"/>
              <a:t>A</a:t>
            </a:r>
            <a:r>
              <a:rPr lang="en-GB" sz="2000" dirty="0"/>
              <a:t> expresses outcome of interest.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1355725"/>
            <a:ext cx="591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To test an hypothesis, we construct “test statistics”.</a:t>
            </a:r>
            <a:endParaRPr lang="en-US" sz="200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81000" y="3627438"/>
            <a:ext cx="525780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Test </a:t>
            </a:r>
            <a:r>
              <a:rPr lang="en-GB" sz="2000" b="1" dirty="0"/>
              <a:t>Statistic 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The test statistic summarises evidence about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Typically, test statistic is small in magnitude when the hypothesis H</a:t>
            </a:r>
            <a:r>
              <a:rPr lang="en-GB" sz="2000" baseline="-25000" dirty="0"/>
              <a:t>0</a:t>
            </a:r>
            <a:r>
              <a:rPr lang="en-GB" sz="2000" dirty="0"/>
              <a:t> is true and large when false.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</a:t>
            </a:r>
            <a:r>
              <a:rPr lang="en-GB" sz="2000" dirty="0">
                <a:sym typeface="Wingdings" pitchFamily="2" charset="2"/>
              </a:rPr>
              <a:t> We need to know the distribution of T under the null hypothesis.</a:t>
            </a:r>
          </a:p>
        </p:txBody>
      </p:sp>
      <p:grpSp>
        <p:nvGrpSpPr>
          <p:cNvPr id="47127" name="Group 23"/>
          <p:cNvGrpSpPr>
            <a:grpSpLocks/>
          </p:cNvGrpSpPr>
          <p:nvPr/>
        </p:nvGrpSpPr>
        <p:grpSpPr bwMode="auto">
          <a:xfrm>
            <a:off x="5578475" y="4235450"/>
            <a:ext cx="3489325" cy="2012950"/>
            <a:chOff x="1920" y="3024"/>
            <a:chExt cx="2198" cy="1268"/>
          </a:xfrm>
        </p:grpSpPr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2220" y="3024"/>
              <a:ext cx="1551" cy="10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</a:path>
              </a:pathLst>
            </a:custGeom>
            <a:noFill/>
            <a:ln w="2540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6" name="Text Box 22"/>
            <p:cNvSpPr txBox="1">
              <a:spLocks noChangeArrowheads="1"/>
            </p:cNvSpPr>
            <p:nvPr/>
          </p:nvSpPr>
          <p:spPr bwMode="auto">
            <a:xfrm>
              <a:off x="1920" y="4080"/>
              <a:ext cx="2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Null Distribution of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56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73063" y="4653136"/>
            <a:ext cx="58674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 dirty="0" smtClean="0"/>
              <a:t>p-value</a:t>
            </a:r>
            <a:r>
              <a:rPr lang="en-GB" sz="2000" b="1" dirty="0"/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A </a:t>
            </a:r>
            <a:r>
              <a:rPr lang="en-GB" sz="2000" i="1" dirty="0"/>
              <a:t>p-value</a:t>
            </a:r>
            <a:r>
              <a:rPr lang="en-GB" sz="2000" dirty="0"/>
              <a:t> summarises evidence against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This is the chance of observing value more extreme than </a:t>
            </a:r>
            <a:r>
              <a:rPr lang="en-GB" sz="2000" i="1" dirty="0"/>
              <a:t>t</a:t>
            </a:r>
            <a:r>
              <a:rPr lang="en-GB" sz="2000" dirty="0"/>
              <a:t> under the null hypothesis.</a:t>
            </a:r>
            <a:endParaRPr lang="en-GB" sz="2000" i="1" dirty="0"/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6281738" y="1290638"/>
            <a:ext cx="2462212" cy="1954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644650"/>
            <a:ext cx="266065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6" name="Line 10"/>
          <p:cNvSpPr>
            <a:spLocks noChangeShapeType="1"/>
          </p:cNvSpPr>
          <p:nvPr/>
        </p:nvSpPr>
        <p:spPr bwMode="auto">
          <a:xfrm flipV="1">
            <a:off x="8178800" y="1284288"/>
            <a:ext cx="0" cy="1954212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6302375" y="328771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303213" y="1306513"/>
            <a:ext cx="624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/>
              <a:t>Significance level </a:t>
            </a:r>
            <a:r>
              <a:rPr lang="el-GR" sz="2000" b="1" i="1">
                <a:latin typeface=""/>
              </a:rPr>
              <a:t>α</a:t>
            </a:r>
            <a:r>
              <a:rPr lang="en-GB" sz="2000" b="1" i="1"/>
              <a:t>:</a:t>
            </a:r>
            <a:endParaRPr lang="en-GB" sz="2000"/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/>
              <a:t>     Acceptable </a:t>
            </a:r>
            <a:r>
              <a:rPr lang="en-GB" sz="2000" i="1"/>
              <a:t>false positive rate </a:t>
            </a:r>
            <a:r>
              <a:rPr lang="el-GR" sz="2000" i="1">
                <a:latin typeface=""/>
              </a:rPr>
              <a:t>α</a:t>
            </a:r>
            <a:r>
              <a:rPr lang="en-GB" sz="2000">
                <a:latin typeface="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                                              </a:t>
            </a:r>
            <a:r>
              <a:rPr lang="en-GB" sz="2000">
                <a:sym typeface="Wingdings" pitchFamily="2" charset="2"/>
              </a:rPr>
              <a:t>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endParaRPr lang="en-GB" sz="2000">
              <a:latin typeface="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r>
              <a:rPr lang="en-GB" sz="2000">
                <a:latin typeface=""/>
              </a:rPr>
              <a:t> controls the false positive rate </a:t>
            </a:r>
            <a:endParaRPr lang="el-GR" sz="2000">
              <a:latin typeface=""/>
            </a:endParaRPr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6267450" y="4171950"/>
            <a:ext cx="2462213" cy="195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5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4541838"/>
            <a:ext cx="2681288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7793038" y="411003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t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8064388" y="5229200"/>
            <a:ext cx="944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 smtClean="0"/>
              <a:t>p-value  </a:t>
            </a:r>
            <a:endParaRPr lang="en-US" b="1" i="1" dirty="0"/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 flipV="1">
            <a:off x="7921625" y="4165600"/>
            <a:ext cx="0" cy="1954213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6267450" y="6097588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8378825" y="2655888"/>
            <a:ext cx="239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ym typeface="Symbol" pitchFamily="18" charset="2"/>
              </a:rPr>
              <a:t>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8186738" y="12080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u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419100" y="3573016"/>
            <a:ext cx="56388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Conclusion </a:t>
            </a:r>
            <a:r>
              <a:rPr lang="en-GB" sz="2000" b="1" dirty="0"/>
              <a:t>about the hypothesis: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We reject the null hypothesis in favour of the alternative hypothesis if </a:t>
            </a:r>
            <a:r>
              <a:rPr lang="en-GB" sz="2000" i="1" dirty="0"/>
              <a:t>t </a:t>
            </a:r>
            <a:r>
              <a:rPr lang="en-GB" sz="2000" dirty="0"/>
              <a:t>&gt; </a:t>
            </a:r>
            <a:r>
              <a:rPr lang="en-GB" sz="2000" i="1" dirty="0">
                <a:sym typeface="Wingdings" pitchFamily="2" charset="2"/>
              </a:rPr>
              <a:t>u</a:t>
            </a:r>
            <a:r>
              <a:rPr lang="el-GR" sz="2000" i="1" baseline="-25000" dirty="0">
                <a:latin typeface=""/>
              </a:rPr>
              <a:t>α</a:t>
            </a:r>
            <a:endParaRPr lang="en-GB" sz="2000" dirty="0"/>
          </a:p>
        </p:txBody>
      </p:sp>
      <p:graphicFrame>
        <p:nvGraphicFramePr>
          <p:cNvPr id="116762" name="Object 26"/>
          <p:cNvGraphicFramePr>
            <a:graphicFrameLocks noChangeAspect="1"/>
          </p:cNvGraphicFramePr>
          <p:nvPr/>
        </p:nvGraphicFramePr>
        <p:xfrm>
          <a:off x="2146300" y="2806700"/>
          <a:ext cx="22098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5" name="Equation" r:id="rId5" imgW="1180800" imgH="241200" progId="Equation.3">
                  <p:embed/>
                </p:oleObj>
              </mc:Choice>
              <mc:Fallback>
                <p:oleObj name="Equation" r:id="rId5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2806700"/>
                        <a:ext cx="22098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19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4" grpId="0" animBg="1"/>
      <p:bldP spid="116746" grpId="0" animBg="1"/>
      <p:bldP spid="116747" grpId="0"/>
      <p:bldP spid="116749" grpId="0"/>
      <p:bldP spid="116753" grpId="0" animBg="1"/>
      <p:bldP spid="116755" grpId="0"/>
      <p:bldP spid="116756" grpId="0"/>
      <p:bldP spid="116757" grpId="0" animBg="1"/>
      <p:bldP spid="116758" grpId="0"/>
      <p:bldP spid="116759" grpId="0"/>
      <p:bldP spid="116760" grpId="0"/>
      <p:bldP spid="116761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62" name="Picture 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4" t="15111" r="15741" b="19371"/>
          <a:stretch>
            <a:fillRect/>
          </a:stretch>
        </p:blipFill>
        <p:spPr bwMode="auto">
          <a:xfrm>
            <a:off x="769938" y="3141663"/>
            <a:ext cx="2087562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363" name="Group 107"/>
          <p:cNvGrpSpPr>
            <a:grpSpLocks/>
          </p:cNvGrpSpPr>
          <p:nvPr/>
        </p:nvGrpSpPr>
        <p:grpSpPr bwMode="auto">
          <a:xfrm>
            <a:off x="271463" y="1708151"/>
            <a:ext cx="2644776" cy="954088"/>
            <a:chOff x="171" y="1076"/>
            <a:chExt cx="1666" cy="601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487" y="1457"/>
              <a:ext cx="182" cy="219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2" name="Line 6"/>
            <p:cNvSpPr>
              <a:spLocks noChangeShapeType="1"/>
            </p:cNvSpPr>
            <p:nvPr/>
          </p:nvSpPr>
          <p:spPr bwMode="auto">
            <a:xfrm>
              <a:off x="487" y="1677"/>
              <a:ext cx="13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3" name="Rectangle 7"/>
            <p:cNvSpPr>
              <a:spLocks noChangeArrowheads="1"/>
            </p:cNvSpPr>
            <p:nvPr/>
          </p:nvSpPr>
          <p:spPr bwMode="auto">
            <a:xfrm>
              <a:off x="171" y="1076"/>
              <a:ext cx="1666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200" b="1" i="1" dirty="0"/>
                <a:t>c</a:t>
              </a:r>
              <a:r>
                <a:rPr lang="en-GB" sz="2200" b="1" i="1" baseline="30000" dirty="0"/>
                <a:t>T</a:t>
              </a:r>
              <a:r>
                <a:rPr lang="en-GB" sz="2200" b="1" dirty="0"/>
                <a:t> = </a:t>
              </a:r>
              <a:r>
                <a:rPr lang="en-GB" sz="2300" b="1" dirty="0">
                  <a:solidFill>
                    <a:srgbClr val="990099"/>
                  </a:solidFill>
                </a:rPr>
                <a:t>1</a:t>
              </a:r>
              <a:r>
                <a:rPr lang="en-GB" sz="2300" b="1" dirty="0"/>
                <a:t> 0 0 0 0 0 0 0</a:t>
              </a:r>
            </a:p>
          </p:txBody>
        </p:sp>
      </p:grpSp>
      <p:grpSp>
        <p:nvGrpSpPr>
          <p:cNvPr id="96293" name="Group 37"/>
          <p:cNvGrpSpPr>
            <a:grpSpLocks/>
          </p:cNvGrpSpPr>
          <p:nvPr/>
        </p:nvGrpSpPr>
        <p:grpSpPr bwMode="auto">
          <a:xfrm>
            <a:off x="5820990" y="3581400"/>
            <a:ext cx="1949450" cy="1714500"/>
            <a:chOff x="1409" y="3010"/>
            <a:chExt cx="1228" cy="1080"/>
          </a:xfrm>
        </p:grpSpPr>
        <p:sp>
          <p:nvSpPr>
            <p:cNvPr id="96271" name="Rectangle 15"/>
            <p:cNvSpPr>
              <a:spLocks noChangeArrowheads="1"/>
            </p:cNvSpPr>
            <p:nvPr/>
          </p:nvSpPr>
          <p:spPr bwMode="auto">
            <a:xfrm>
              <a:off x="1409" y="3543"/>
              <a:ext cx="3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T</a:t>
              </a:r>
              <a:r>
                <a:rPr lang="en-GB" sz="2000" b="1"/>
                <a:t> = </a:t>
              </a:r>
            </a:p>
          </p:txBody>
        </p:sp>
        <p:sp>
          <p:nvSpPr>
            <p:cNvPr id="96272" name="Rectangle 16"/>
            <p:cNvSpPr>
              <a:spLocks noChangeArrowheads="1"/>
            </p:cNvSpPr>
            <p:nvPr/>
          </p:nvSpPr>
          <p:spPr bwMode="auto">
            <a:xfrm>
              <a:off x="1707" y="3010"/>
              <a:ext cx="890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 i="1" dirty="0"/>
                <a:t>contrast</a:t>
              </a:r>
              <a:r>
                <a:rPr lang="en-GB" b="1" dirty="0"/>
                <a:t> of</a:t>
              </a:r>
              <a:br>
                <a:rPr lang="en-GB" b="1" dirty="0"/>
              </a:br>
              <a:r>
                <a:rPr lang="en-GB" b="1" dirty="0"/>
                <a:t>estimated</a:t>
              </a:r>
              <a:br>
                <a:rPr lang="en-GB" b="1" dirty="0"/>
              </a:br>
              <a:r>
                <a:rPr lang="en-GB" b="1" dirty="0"/>
                <a:t>parameters</a:t>
              </a:r>
            </a:p>
          </p:txBody>
        </p:sp>
        <p:sp>
          <p:nvSpPr>
            <p:cNvPr id="96273" name="Rectangle 17"/>
            <p:cNvSpPr>
              <a:spLocks noChangeArrowheads="1"/>
            </p:cNvSpPr>
            <p:nvPr/>
          </p:nvSpPr>
          <p:spPr bwMode="auto">
            <a:xfrm>
              <a:off x="1833" y="3688"/>
              <a:ext cx="69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/>
                <a:t>variance</a:t>
              </a:r>
              <a:br>
                <a:rPr lang="en-GB" b="1"/>
              </a:br>
              <a:r>
                <a:rPr lang="en-GB" b="1"/>
                <a:t>estimate</a:t>
              </a:r>
            </a:p>
          </p:txBody>
        </p:sp>
        <p:sp>
          <p:nvSpPr>
            <p:cNvPr id="96274" name="Line 18"/>
            <p:cNvSpPr>
              <a:spLocks noChangeShapeType="1"/>
            </p:cNvSpPr>
            <p:nvPr/>
          </p:nvSpPr>
          <p:spPr bwMode="auto">
            <a:xfrm flipV="1">
              <a:off x="1763" y="3648"/>
              <a:ext cx="816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75" name="Freeform 19"/>
            <p:cNvSpPr>
              <a:spLocks/>
            </p:cNvSpPr>
            <p:nvPr/>
          </p:nvSpPr>
          <p:spPr bwMode="auto">
            <a:xfrm>
              <a:off x="1649" y="3724"/>
              <a:ext cx="988" cy="364"/>
            </a:xfrm>
            <a:custGeom>
              <a:avLst/>
              <a:gdLst>
                <a:gd name="T0" fmla="*/ 0 w 1070"/>
                <a:gd name="T1" fmla="*/ 245 h 364"/>
                <a:gd name="T2" fmla="*/ 114 w 1070"/>
                <a:gd name="T3" fmla="*/ 363 h 364"/>
                <a:gd name="T4" fmla="*/ 114 w 1070"/>
                <a:gd name="T5" fmla="*/ 0 h 364"/>
                <a:gd name="T6" fmla="*/ 1017 w 1070"/>
                <a:gd name="T7" fmla="*/ 0 h 364"/>
                <a:gd name="T8" fmla="*/ 1069 w 1070"/>
                <a:gd name="T9" fmla="*/ 5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0" h="364">
                  <a:moveTo>
                    <a:pt x="0" y="245"/>
                  </a:moveTo>
                  <a:lnTo>
                    <a:pt x="114" y="363"/>
                  </a:lnTo>
                  <a:lnTo>
                    <a:pt x="114" y="0"/>
                  </a:lnTo>
                  <a:lnTo>
                    <a:pt x="1017" y="0"/>
                  </a:lnTo>
                  <a:lnTo>
                    <a:pt x="1069" y="5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6929065" y="4778375"/>
            <a:ext cx="1682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endParaRPr lang="en-GB" sz="2000" b="1"/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5295485" y="1524000"/>
            <a:ext cx="309571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Amplitude of </a:t>
            </a:r>
            <a:r>
              <a:rPr lang="en-GB" sz="2000" dirty="0" err="1" smtClean="0"/>
              <a:t>cond</a:t>
            </a:r>
            <a:r>
              <a:rPr lang="en-GB" sz="2000" dirty="0" smtClean="0"/>
              <a:t> 1 &gt; </a:t>
            </a:r>
            <a:r>
              <a:rPr lang="en-GB" sz="2000" dirty="0"/>
              <a:t>0 ?</a:t>
            </a:r>
          </a:p>
          <a:p>
            <a:pPr algn="ctr"/>
            <a:endParaRPr lang="en-GB" sz="500" i="1" dirty="0" smtClean="0"/>
          </a:p>
          <a:p>
            <a:pPr algn="ctr"/>
            <a:r>
              <a:rPr lang="en-GB" i="1" dirty="0" smtClean="0"/>
              <a:t>i.e.</a:t>
            </a:r>
          </a:p>
          <a:p>
            <a:pPr algn="ctr"/>
            <a:endParaRPr lang="en-GB" sz="500" i="1" dirty="0"/>
          </a:p>
          <a:p>
            <a:pPr algn="ctr"/>
            <a:r>
              <a:rPr lang="en-GB" sz="2000" i="1" dirty="0">
                <a:latin typeface="Symbol" pitchFamily="18" charset="2"/>
              </a:rPr>
              <a:t>b</a:t>
            </a:r>
            <a:r>
              <a:rPr lang="en-GB" sz="2000" baseline="-25000" dirty="0"/>
              <a:t>1</a:t>
            </a:r>
            <a:r>
              <a:rPr lang="en-GB" sz="2000" dirty="0"/>
              <a:t> = </a:t>
            </a:r>
            <a:r>
              <a:rPr lang="en-GB" sz="2000" i="1" dirty="0" err="1"/>
              <a:t>c</a:t>
            </a:r>
            <a:r>
              <a:rPr lang="en-GB" sz="2000" baseline="30000" dirty="0" err="1"/>
              <a:t>T</a:t>
            </a:r>
            <a:r>
              <a:rPr lang="en-GB" sz="2000" i="1" dirty="0" err="1">
                <a:latin typeface="Symbol" pitchFamily="18" charset="2"/>
              </a:rPr>
              <a:t>b</a:t>
            </a:r>
            <a:r>
              <a:rPr lang="en-GB" sz="2000" dirty="0"/>
              <a:t>&gt; 0 ?</a:t>
            </a: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773113" y="279082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1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2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3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4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5</a:t>
            </a:r>
            <a:r>
              <a:rPr lang="en-GB" sz="1600" b="1"/>
              <a:t> ...</a:t>
            </a:r>
          </a:p>
        </p:txBody>
      </p:sp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-test</a:t>
            </a:r>
            <a:r>
              <a:rPr lang="en-GB" sz="2800">
                <a:solidFill>
                  <a:schemeClr val="tx1"/>
                </a:solidFill>
              </a:rPr>
              <a:t> - one dimensional contrasts – SPM{</a:t>
            </a:r>
            <a:r>
              <a:rPr lang="en-GB" sz="2800" i="1">
                <a:solidFill>
                  <a:schemeClr val="tx1"/>
                </a:solidFill>
              </a:rPr>
              <a:t>t</a:t>
            </a:r>
            <a:r>
              <a:rPr lang="en-GB" sz="2800">
                <a:solidFill>
                  <a:schemeClr val="tx1"/>
                </a:solidFill>
              </a:rPr>
              <a:t>}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3715965" y="1538288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Question:</a:t>
            </a:r>
            <a:endParaRPr lang="en-US" b="1"/>
          </a:p>
        </p:txBody>
      </p:sp>
      <p:sp>
        <p:nvSpPr>
          <p:cNvPr id="96290" name="Text Box 34"/>
          <p:cNvSpPr txBox="1">
            <a:spLocks noChangeArrowheads="1"/>
          </p:cNvSpPr>
          <p:nvPr/>
        </p:nvSpPr>
        <p:spPr bwMode="auto">
          <a:xfrm>
            <a:off x="3655640" y="2909888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Null hypothesis:</a:t>
            </a:r>
            <a:endParaRPr lang="en-US" b="1"/>
          </a:p>
        </p:txBody>
      </p:sp>
      <p:sp>
        <p:nvSpPr>
          <p:cNvPr id="96291" name="Text Box 35"/>
          <p:cNvSpPr txBox="1">
            <a:spLocks noChangeArrowheads="1"/>
          </p:cNvSpPr>
          <p:nvPr/>
        </p:nvSpPr>
        <p:spPr bwMode="auto">
          <a:xfrm>
            <a:off x="5832140" y="2920878"/>
            <a:ext cx="1435008" cy="400110"/>
          </a:xfrm>
          <a:prstGeom prst="rect">
            <a:avLst/>
          </a:prstGeom>
          <a:solidFill>
            <a:srgbClr val="FFF3FF"/>
          </a:solidFill>
          <a:ln w="28575">
            <a:solidFill>
              <a:srgbClr val="9900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GB" dirty="0"/>
              <a:t>H</a:t>
            </a:r>
            <a:r>
              <a:rPr lang="en-GB" baseline="-25000" dirty="0"/>
              <a:t>0</a:t>
            </a:r>
            <a:r>
              <a:rPr lang="en-GB" dirty="0"/>
              <a:t>: </a:t>
            </a:r>
            <a:r>
              <a:rPr lang="en-GB" sz="2000" i="1" dirty="0" err="1" smtClean="0"/>
              <a:t>c</a:t>
            </a:r>
            <a:r>
              <a:rPr lang="en-GB" sz="2000" i="1" baseline="30000" dirty="0" err="1" smtClean="0"/>
              <a:t>T</a:t>
            </a:r>
            <a:r>
              <a:rPr lang="en-GB" sz="2000" i="1" dirty="0" err="1" smtClean="0">
                <a:latin typeface="Symbol" pitchFamily="18" charset="2"/>
              </a:rPr>
              <a:t>b</a:t>
            </a:r>
            <a:r>
              <a:rPr lang="en-GB" sz="2000" i="1" dirty="0" smtClean="0">
                <a:latin typeface="Symbol" pitchFamily="18" charset="2"/>
              </a:rPr>
              <a:t> </a:t>
            </a:r>
            <a:r>
              <a:rPr lang="en-GB" sz="2000" i="1" dirty="0" smtClean="0"/>
              <a:t>= 0 </a:t>
            </a:r>
            <a:endParaRPr lang="en-US" sz="2000" i="1" dirty="0"/>
          </a:p>
        </p:txBody>
      </p:sp>
      <p:sp>
        <p:nvSpPr>
          <p:cNvPr id="96292" name="Text Box 36"/>
          <p:cNvSpPr txBox="1">
            <a:spLocks noChangeArrowheads="1"/>
          </p:cNvSpPr>
          <p:nvPr/>
        </p:nvSpPr>
        <p:spPr bwMode="auto">
          <a:xfrm>
            <a:off x="3674690" y="4437112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/>
              <a:t>Test statistic:</a:t>
            </a:r>
            <a:endParaRPr lang="en-US" b="1" dirty="0"/>
          </a:p>
        </p:txBody>
      </p:sp>
      <p:graphicFrame>
        <p:nvGraphicFramePr>
          <p:cNvPr id="9629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024017"/>
              </p:ext>
            </p:extLst>
          </p:nvPr>
        </p:nvGraphicFramePr>
        <p:xfrm>
          <a:off x="3452440" y="5562600"/>
          <a:ext cx="50800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6" name="Equation" r:id="rId5" imgW="2565360" imgH="533160" progId="Equation.3">
                  <p:embed/>
                </p:oleObj>
              </mc:Choice>
              <mc:Fallback>
                <p:oleObj name="Equation" r:id="rId5" imgW="25653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440" y="5562600"/>
                        <a:ext cx="5080000" cy="1055688"/>
                      </a:xfrm>
                      <a:prstGeom prst="rect">
                        <a:avLst/>
                      </a:prstGeom>
                      <a:solidFill>
                        <a:srgbClr val="FFF3FF"/>
                      </a:solidFill>
                      <a:ln w="28575">
                        <a:solidFill>
                          <a:srgbClr val="990099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7524328" y="2924944"/>
            <a:ext cx="1492808" cy="435941"/>
            <a:chOff x="7524328" y="2924944"/>
            <a:chExt cx="1492808" cy="435941"/>
          </a:xfrm>
        </p:grpSpPr>
        <p:sp>
          <p:nvSpPr>
            <p:cNvPr id="22" name="Text Box 111"/>
            <p:cNvSpPr txBox="1">
              <a:spLocks noChangeArrowheads="1"/>
            </p:cNvSpPr>
            <p:nvPr/>
          </p:nvSpPr>
          <p:spPr bwMode="auto">
            <a:xfrm>
              <a:off x="7524328" y="2924944"/>
              <a:ext cx="51809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dirty="0" smtClean="0"/>
                <a:t>H</a:t>
              </a:r>
              <a:r>
                <a:rPr lang="en-GB" baseline="-25000" dirty="0" smtClean="0"/>
                <a:t>A</a:t>
              </a:r>
              <a:r>
                <a:rPr lang="en-GB" dirty="0"/>
                <a:t>:</a:t>
              </a:r>
              <a:endParaRPr lang="en-US" dirty="0"/>
            </a:p>
          </p:txBody>
        </p:sp>
        <p:graphicFrame>
          <p:nvGraphicFramePr>
            <p:cNvPr id="23" name="Object 1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4106090"/>
                </p:ext>
              </p:extLst>
            </p:nvPr>
          </p:nvGraphicFramePr>
          <p:xfrm>
            <a:off x="8046119" y="2934310"/>
            <a:ext cx="971017" cy="42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507" name="Equation" r:id="rId7" imgW="520560" imgH="228600" progId="Equation.3">
                    <p:embed/>
                  </p:oleObj>
                </mc:Choice>
                <mc:Fallback>
                  <p:oleObj name="Equation" r:id="rId7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6119" y="2934310"/>
                          <a:ext cx="971017" cy="426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22174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7" grpId="0"/>
      <p:bldP spid="96282" grpId="0"/>
      <p:bldP spid="96289" grpId="0"/>
      <p:bldP spid="96290" grpId="0"/>
      <p:bldP spid="96291" grpId="0" animBg="1"/>
      <p:bldP spid="962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Scaling issue</a:t>
            </a: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2600325"/>
            <a:ext cx="4848225" cy="792163"/>
          </a:xfrm>
        </p:spPr>
        <p:txBody>
          <a:bodyPr/>
          <a:lstStyle/>
          <a:p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regressors.</a:t>
            </a:r>
          </a:p>
        </p:txBody>
      </p:sp>
      <p:pic>
        <p:nvPicPr>
          <p:cNvPr id="137220" name="Picture 4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23544" r="32375" b="38025"/>
          <a:stretch>
            <a:fillRect/>
          </a:stretch>
        </p:blipFill>
        <p:spPr bwMode="auto">
          <a:xfrm>
            <a:off x="538163" y="1944688"/>
            <a:ext cx="2305050" cy="221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4032250" y="1365250"/>
          <a:ext cx="4300538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3" name="Equation" r:id="rId4" imgW="2171520" imgH="533160" progId="Equation.3">
                  <p:embed/>
                </p:oleObj>
              </mc:Choice>
              <mc:Fallback>
                <p:oleObj name="Equation" r:id="rId4" imgW="21715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1365250"/>
                        <a:ext cx="4300538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Line 6"/>
          <p:cNvSpPr>
            <a:spLocks noChangeShapeType="1"/>
          </p:cNvSpPr>
          <p:nvPr/>
        </p:nvSpPr>
        <p:spPr bwMode="auto">
          <a:xfrm>
            <a:off x="539750" y="1843088"/>
            <a:ext cx="2303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5397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10795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16192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21590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37227" name="Picture 11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 t="33231" r="32375" b="38025"/>
          <a:stretch>
            <a:fillRect/>
          </a:stretch>
        </p:blipFill>
        <p:spPr bwMode="auto">
          <a:xfrm>
            <a:off x="539750" y="5062538"/>
            <a:ext cx="1763713" cy="164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8" name="Line 12"/>
          <p:cNvSpPr>
            <a:spLocks noChangeShapeType="1"/>
          </p:cNvSpPr>
          <p:nvPr/>
        </p:nvSpPr>
        <p:spPr bwMode="auto">
          <a:xfrm>
            <a:off x="539750" y="4975225"/>
            <a:ext cx="17637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5397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1095375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16192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395288" y="1304925"/>
            <a:ext cx="2628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1      1       1         ]</a:t>
            </a:r>
            <a:endParaRPr lang="en-US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358775" y="4437063"/>
            <a:ext cx="2233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 1      1         ]</a:t>
            </a:r>
            <a:endParaRPr lang="en-US"/>
          </a:p>
        </p:txBody>
      </p:sp>
      <p:sp>
        <p:nvSpPr>
          <p:cNvPr id="137235" name="Rectangle 19"/>
          <p:cNvSpPr>
            <a:spLocks noChangeArrowheads="1"/>
          </p:cNvSpPr>
          <p:nvPr/>
        </p:nvSpPr>
        <p:spPr bwMode="auto">
          <a:xfrm>
            <a:off x="3924300" y="4976813"/>
            <a:ext cx="496887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Ø"/>
            </a:pPr>
            <a:r>
              <a:rPr lang="en-GB" sz="2000"/>
              <a:t>Be careful of the interpretation of the contrasts          themselves (eg, for a second level analysis):</a:t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r>
              <a:rPr lang="en-GB" sz="2000"/>
              <a:t>                 sum </a:t>
            </a:r>
            <a:r>
              <a:rPr lang="en-GB" sz="2000">
                <a:cs typeface="Arial" pitchFamily="34" charset="0"/>
              </a:rPr>
              <a:t>≠</a:t>
            </a:r>
            <a:r>
              <a:rPr lang="en-GB" sz="2000"/>
              <a:t> average</a:t>
            </a:r>
            <a:endParaRPr lang="en-US" sz="2000"/>
          </a:p>
        </p:txBody>
      </p:sp>
      <p:sp>
        <p:nvSpPr>
          <p:cNvPr id="137237" name="Oval 21"/>
          <p:cNvSpPr>
            <a:spLocks noChangeArrowheads="1"/>
          </p:cNvSpPr>
          <p:nvPr/>
        </p:nvSpPr>
        <p:spPr bwMode="auto">
          <a:xfrm>
            <a:off x="7272338" y="14001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8" name="Oval 22"/>
          <p:cNvSpPr>
            <a:spLocks noChangeArrowheads="1"/>
          </p:cNvSpPr>
          <p:nvPr/>
        </p:nvSpPr>
        <p:spPr bwMode="auto">
          <a:xfrm>
            <a:off x="7056438" y="1939925"/>
            <a:ext cx="79216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9" name="Rectangle 23"/>
          <p:cNvSpPr>
            <a:spLocks noChangeArrowheads="1"/>
          </p:cNvSpPr>
          <p:nvPr/>
        </p:nvSpPr>
        <p:spPr bwMode="auto">
          <a:xfrm>
            <a:off x="3924300" y="3465513"/>
            <a:ext cx="48482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contrast.</a:t>
            </a:r>
            <a:endParaRPr lang="en-US" sz="2000"/>
          </a:p>
        </p:txBody>
      </p:sp>
      <p:sp>
        <p:nvSpPr>
          <p:cNvPr id="137240" name="Oval 24"/>
          <p:cNvSpPr>
            <a:spLocks noChangeArrowheads="1"/>
          </p:cNvSpPr>
          <p:nvPr/>
        </p:nvSpPr>
        <p:spPr bwMode="auto">
          <a:xfrm>
            <a:off x="6948488" y="14128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1" name="Oval 25"/>
          <p:cNvSpPr>
            <a:spLocks noChangeArrowheads="1"/>
          </p:cNvSpPr>
          <p:nvPr/>
        </p:nvSpPr>
        <p:spPr bwMode="auto">
          <a:xfrm>
            <a:off x="6696075" y="1952625"/>
            <a:ext cx="25241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2" name="Oval 26"/>
          <p:cNvSpPr>
            <a:spLocks noChangeArrowheads="1"/>
          </p:cNvSpPr>
          <p:nvPr/>
        </p:nvSpPr>
        <p:spPr bwMode="auto">
          <a:xfrm>
            <a:off x="8027988" y="195262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3" name="Text Box 27"/>
          <p:cNvSpPr txBox="1">
            <a:spLocks noChangeArrowheads="1"/>
          </p:cNvSpPr>
          <p:nvPr/>
        </p:nvSpPr>
        <p:spPr bwMode="auto">
          <a:xfrm>
            <a:off x="2843213" y="13430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4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2303463" y="4470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3</a:t>
            </a:r>
            <a:endParaRPr lang="en-US" b="1">
              <a:solidFill>
                <a:srgbClr val="CC3300"/>
              </a:solidFill>
            </a:endParaRPr>
          </a:p>
        </p:txBody>
      </p:sp>
      <p:graphicFrame>
        <p:nvGraphicFramePr>
          <p:cNvPr id="137245" name="Object 29"/>
          <p:cNvGraphicFramePr>
            <a:graphicFrameLocks noChangeAspect="1"/>
          </p:cNvGraphicFramePr>
          <p:nvPr/>
        </p:nvGraphicFramePr>
        <p:xfrm>
          <a:off x="5468938" y="5229225"/>
          <a:ext cx="5794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4" name="Equation" r:id="rId6" imgW="291960" imgH="241200" progId="Equation.3">
                  <p:embed/>
                </p:oleObj>
              </mc:Choice>
              <mc:Fallback>
                <p:oleObj name="Equation" r:id="rId6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5229225"/>
                        <a:ext cx="5794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46" name="Text Box 30"/>
          <p:cNvSpPr txBox="1">
            <a:spLocks noChangeArrowheads="1"/>
          </p:cNvSpPr>
          <p:nvPr/>
        </p:nvSpPr>
        <p:spPr bwMode="auto">
          <a:xfrm flipV="1">
            <a:off x="44450" y="238442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1</a:t>
            </a:r>
            <a:endParaRPr lang="en-US"/>
          </a:p>
        </p:txBody>
      </p:sp>
      <p:sp>
        <p:nvSpPr>
          <p:cNvPr id="137247" name="Text Box 31"/>
          <p:cNvSpPr txBox="1">
            <a:spLocks noChangeArrowheads="1"/>
          </p:cNvSpPr>
          <p:nvPr/>
        </p:nvSpPr>
        <p:spPr bwMode="auto">
          <a:xfrm flipV="1">
            <a:off x="34925" y="533717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5</a:t>
            </a:r>
            <a:endParaRPr lang="en-US"/>
          </a:p>
        </p:txBody>
      </p:sp>
      <p:sp>
        <p:nvSpPr>
          <p:cNvPr id="137248" name="Rectangle 32"/>
          <p:cNvSpPr>
            <a:spLocks noChangeArrowheads="1"/>
          </p:cNvSpPr>
          <p:nvPr/>
        </p:nvSpPr>
        <p:spPr bwMode="auto">
          <a:xfrm>
            <a:off x="3924300" y="4257675"/>
            <a:ext cx="48482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Contrast          depends on scaling.</a:t>
            </a:r>
            <a:endParaRPr lang="en-US" sz="2000"/>
          </a:p>
        </p:txBody>
      </p:sp>
      <p:graphicFrame>
        <p:nvGraphicFramePr>
          <p:cNvPr id="137249" name="Object 33"/>
          <p:cNvGraphicFramePr>
            <a:graphicFrameLocks noChangeAspect="1"/>
          </p:cNvGraphicFramePr>
          <p:nvPr/>
        </p:nvGraphicFramePr>
        <p:xfrm>
          <a:off x="5435600" y="4184650"/>
          <a:ext cx="5794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5" name="Equation" r:id="rId8" imgW="291960" imgH="241200" progId="Equation.3">
                  <p:embed/>
                </p:oleObj>
              </mc:Choice>
              <mc:Fallback>
                <p:oleObj name="Equation" r:id="rId8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184650"/>
                        <a:ext cx="57943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50" name="Oval 34"/>
          <p:cNvSpPr>
            <a:spLocks noChangeArrowheads="1"/>
          </p:cNvSpPr>
          <p:nvPr/>
        </p:nvSpPr>
        <p:spPr bwMode="auto">
          <a:xfrm>
            <a:off x="6877050" y="1376363"/>
            <a:ext cx="79216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96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28" grpId="0" animBg="1"/>
      <p:bldP spid="137229" grpId="0" animBg="1"/>
      <p:bldP spid="137230" grpId="0" animBg="1"/>
      <p:bldP spid="137231" grpId="0" animBg="1"/>
      <p:bldP spid="137234" grpId="0"/>
      <p:bldP spid="137237" grpId="0" animBg="1"/>
      <p:bldP spid="137237" grpId="1" animBg="1"/>
      <p:bldP spid="137238" grpId="0" animBg="1"/>
      <p:bldP spid="137238" grpId="1" animBg="1"/>
      <p:bldP spid="137239" grpId="0"/>
      <p:bldP spid="137240" grpId="0" animBg="1"/>
      <p:bldP spid="137240" grpId="1" animBg="1"/>
      <p:bldP spid="137240" grpId="2" animBg="1"/>
      <p:bldP spid="137241" grpId="0" animBg="1"/>
      <p:bldP spid="137241" grpId="1" animBg="1"/>
      <p:bldP spid="137241" grpId="2" animBg="1"/>
      <p:bldP spid="137242" grpId="0" animBg="1"/>
      <p:bldP spid="137242" grpId="1" animBg="1"/>
      <p:bldP spid="137242" grpId="2" animBg="1"/>
      <p:bldP spid="137243" grpId="0"/>
      <p:bldP spid="137247" grpId="0"/>
      <p:bldP spid="137250" grpId="0" animBg="1"/>
      <p:bldP spid="137250" grpId="1" animBg="1"/>
      <p:bldP spid="137250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05150"/>
            <a:ext cx="17145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- the extra-sum-of-squares principle</a:t>
            </a:r>
            <a:endParaRPr lang="en-US" sz="2800"/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3500"/>
            <a:ext cx="8229600" cy="428625"/>
          </a:xfrm>
        </p:spPr>
        <p:txBody>
          <a:bodyPr/>
          <a:lstStyle/>
          <a:p>
            <a:r>
              <a:rPr lang="en-GB" sz="2000"/>
              <a:t>Model comparison:</a:t>
            </a:r>
            <a:endParaRPr lang="en-US" sz="2000" i="1"/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1474788" y="1882775"/>
            <a:ext cx="6373812" cy="4032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chemeClr val="tx1"/>
                </a:solidFill>
              </a:rPr>
              <a:t>Null Hypothesis H</a:t>
            </a:r>
            <a:r>
              <a:rPr lang="en-GB" sz="2000" b="1" baseline="-25000">
                <a:solidFill>
                  <a:schemeClr val="tx1"/>
                </a:solidFill>
              </a:rPr>
              <a:t>0</a:t>
            </a:r>
            <a:r>
              <a:rPr lang="en-GB" sz="2000" b="1">
                <a:solidFill>
                  <a:schemeClr val="tx1"/>
                </a:solidFill>
              </a:rPr>
              <a:t>: </a:t>
            </a:r>
            <a:r>
              <a:rPr lang="en-GB" sz="2000">
                <a:solidFill>
                  <a:schemeClr val="tx1"/>
                </a:solidFill>
              </a:rPr>
              <a:t>True model is </a:t>
            </a:r>
            <a:r>
              <a:rPr lang="en-GB" sz="2000" i="1">
                <a:solidFill>
                  <a:schemeClr val="tx1"/>
                </a:solidFill>
              </a:rPr>
              <a:t>X</a:t>
            </a:r>
            <a:r>
              <a:rPr lang="en-GB" sz="2000" baseline="-25000">
                <a:solidFill>
                  <a:schemeClr val="tx1"/>
                </a:solidFill>
              </a:rPr>
              <a:t>0 </a:t>
            </a:r>
            <a:r>
              <a:rPr lang="en-GB" sz="2000">
                <a:solidFill>
                  <a:schemeClr val="tx1"/>
                </a:solidFill>
              </a:rPr>
              <a:t>(reduced model)</a:t>
            </a:r>
            <a:endParaRPr lang="en-GB" sz="2000" baseline="-25000">
              <a:solidFill>
                <a:schemeClr val="tx1"/>
              </a:solidFill>
            </a:endParaRP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342900" y="6427788"/>
            <a:ext cx="163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 ? 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5263" y="2490788"/>
            <a:ext cx="1712912" cy="3962400"/>
            <a:chOff x="195263" y="2490788"/>
            <a:chExt cx="1712442" cy="3962400"/>
          </a:xfrm>
        </p:grpSpPr>
        <p:sp>
          <p:nvSpPr>
            <p:cNvPr id="164874" name="Line 38"/>
            <p:cNvSpPr>
              <a:spLocks noChangeShapeType="1"/>
            </p:cNvSpPr>
            <p:nvPr/>
          </p:nvSpPr>
          <p:spPr bwMode="auto">
            <a:xfrm flipH="1">
              <a:off x="804863" y="2566988"/>
              <a:ext cx="0" cy="388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64875" name="Group 39"/>
            <p:cNvGrpSpPr>
              <a:grpSpLocks/>
            </p:cNvGrpSpPr>
            <p:nvPr/>
          </p:nvGrpSpPr>
          <p:grpSpPr bwMode="auto">
            <a:xfrm>
              <a:off x="825501" y="2972594"/>
              <a:ext cx="1082204" cy="119857"/>
              <a:chOff x="383" y="1855"/>
              <a:chExt cx="646" cy="42"/>
            </a:xfrm>
          </p:grpSpPr>
          <p:sp>
            <p:nvSpPr>
              <p:cNvPr id="164876" name="Arc 40"/>
              <p:cNvSpPr>
                <a:spLocks/>
              </p:cNvSpPr>
              <p:nvPr/>
            </p:nvSpPr>
            <p:spPr bwMode="auto">
              <a:xfrm rot="10800000">
                <a:off x="712" y="1855"/>
                <a:ext cx="317" cy="42"/>
              </a:xfrm>
              <a:custGeom>
                <a:avLst/>
                <a:gdLst>
                  <a:gd name="T0" fmla="*/ 317 w 21600"/>
                  <a:gd name="T1" fmla="*/ 42 h 21600"/>
                  <a:gd name="T2" fmla="*/ 0 w 21600"/>
                  <a:gd name="T3" fmla="*/ 0 h 21600"/>
                  <a:gd name="T4" fmla="*/ 317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877" name="Arc 41"/>
              <p:cNvSpPr>
                <a:spLocks/>
              </p:cNvSpPr>
              <p:nvPr/>
            </p:nvSpPr>
            <p:spPr bwMode="auto">
              <a:xfrm rot="10800000">
                <a:off x="383" y="1855"/>
                <a:ext cx="317" cy="42"/>
              </a:xfrm>
              <a:custGeom>
                <a:avLst/>
                <a:gdLst>
                  <a:gd name="T0" fmla="*/ 317 w 21600"/>
                  <a:gd name="T1" fmla="*/ 0 h 21600"/>
                  <a:gd name="T2" fmla="*/ 0 w 21600"/>
                  <a:gd name="T3" fmla="*/ 42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4878" name="Rectangle 42"/>
            <p:cNvSpPr>
              <a:spLocks noChangeArrowheads="1"/>
            </p:cNvSpPr>
            <p:nvPr/>
          </p:nvSpPr>
          <p:spPr bwMode="auto">
            <a:xfrm>
              <a:off x="1190625" y="2492376"/>
              <a:ext cx="63817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1</a:t>
              </a:r>
              <a:r>
                <a:rPr lang="en-GB" sz="2400" b="1"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64879" name="Text Box 43"/>
            <p:cNvSpPr txBox="1">
              <a:spLocks noChangeArrowheads="1"/>
            </p:cNvSpPr>
            <p:nvPr/>
          </p:nvSpPr>
          <p:spPr bwMode="auto">
            <a:xfrm>
              <a:off x="195263" y="249078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42032" name="Text Box 48"/>
          <p:cNvSpPr txBox="1">
            <a:spLocks noChangeArrowheads="1"/>
          </p:cNvSpPr>
          <p:nvPr/>
        </p:nvSpPr>
        <p:spPr bwMode="auto">
          <a:xfrm>
            <a:off x="3306763" y="6453188"/>
            <a:ext cx="2525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or Reduced model? </a:t>
            </a:r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3706813" y="2438400"/>
            <a:ext cx="488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42086" name="Text Box 102"/>
          <p:cNvSpPr txBox="1">
            <a:spLocks noChangeArrowheads="1"/>
          </p:cNvSpPr>
          <p:nvPr/>
        </p:nvSpPr>
        <p:spPr bwMode="auto">
          <a:xfrm>
            <a:off x="5775325" y="2514600"/>
            <a:ext cx="3292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1"/>
              <a:t>Test statistic:</a:t>
            </a:r>
            <a:r>
              <a:rPr lang="en-GB"/>
              <a:t> ratio of explained variability and unexplained variability (error)</a:t>
            </a:r>
            <a:endParaRPr lang="en-US"/>
          </a:p>
        </p:txBody>
      </p:sp>
      <p:sp>
        <p:nvSpPr>
          <p:cNvPr id="42087" name="Text Box 103"/>
          <p:cNvSpPr txBox="1">
            <a:spLocks noChangeArrowheads="1"/>
          </p:cNvSpPr>
          <p:nvPr/>
        </p:nvSpPr>
        <p:spPr bwMode="auto">
          <a:xfrm>
            <a:off x="6477000" y="6248400"/>
            <a:ext cx="1963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1</a:t>
            </a:r>
            <a:r>
              <a:rPr lang="en-GB" sz="1400"/>
              <a:t> = rank(X) – rank(X</a:t>
            </a:r>
            <a:r>
              <a:rPr lang="en-GB" sz="1400" baseline="-25000"/>
              <a:t>0</a:t>
            </a:r>
            <a:r>
              <a:rPr lang="en-GB" sz="1400"/>
              <a:t>)</a:t>
            </a:r>
          </a:p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2</a:t>
            </a:r>
            <a:r>
              <a:rPr lang="en-GB" sz="1400"/>
              <a:t> = N – rank(X)</a:t>
            </a:r>
            <a:endParaRPr lang="en-US" sz="1400"/>
          </a:p>
        </p:txBody>
      </p:sp>
      <p:grpSp>
        <p:nvGrpSpPr>
          <p:cNvPr id="42092" name="Group 108"/>
          <p:cNvGrpSpPr>
            <a:grpSpLocks/>
          </p:cNvGrpSpPr>
          <p:nvPr/>
        </p:nvGrpSpPr>
        <p:grpSpPr bwMode="auto">
          <a:xfrm>
            <a:off x="2051050" y="4319588"/>
            <a:ext cx="1522413" cy="871537"/>
            <a:chOff x="1356" y="2721"/>
            <a:chExt cx="959" cy="549"/>
          </a:xfrm>
        </p:grpSpPr>
        <p:sp>
          <p:nvSpPr>
            <p:cNvPr id="164885" name="Rectangle 44"/>
            <p:cNvSpPr>
              <a:spLocks noChangeArrowheads="1"/>
            </p:cNvSpPr>
            <p:nvPr/>
          </p:nvSpPr>
          <p:spPr bwMode="auto">
            <a:xfrm>
              <a:off x="1787" y="2721"/>
              <a:ext cx="46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endParaRPr lang="en-GB" sz="2400" b="1" baseline="-25000">
                <a:latin typeface="Times New Roman" pitchFamily="18" charset="0"/>
              </a:endParaRPr>
            </a:p>
          </p:txBody>
        </p:sp>
        <p:sp>
          <p:nvSpPr>
            <p:cNvPr id="164886" name="Line 45"/>
            <p:cNvSpPr>
              <a:spLocks noChangeShapeType="1"/>
            </p:cNvSpPr>
            <p:nvPr/>
          </p:nvSpPr>
          <p:spPr bwMode="auto">
            <a:xfrm>
              <a:off x="1356" y="2865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87" name="Object 23"/>
            <p:cNvGraphicFramePr>
              <a:graphicFrameLocks noChangeAspect="1"/>
            </p:cNvGraphicFramePr>
            <p:nvPr/>
          </p:nvGraphicFramePr>
          <p:xfrm>
            <a:off x="1787" y="2976"/>
            <a:ext cx="528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628" name="Equation" r:id="rId4" imgW="457002" imgH="253890" progId="Equation.3">
                    <p:embed/>
                  </p:oleObj>
                </mc:Choice>
                <mc:Fallback>
                  <p:oleObj name="Equation" r:id="rId4" imgW="457002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7" y="2976"/>
                          <a:ext cx="528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093" name="Group 109"/>
          <p:cNvGrpSpPr>
            <a:grpSpLocks/>
          </p:cNvGrpSpPr>
          <p:nvPr/>
        </p:nvGrpSpPr>
        <p:grpSpPr bwMode="auto">
          <a:xfrm>
            <a:off x="4386263" y="4292600"/>
            <a:ext cx="1733550" cy="949325"/>
            <a:chOff x="2748" y="2688"/>
            <a:chExt cx="1092" cy="598"/>
          </a:xfrm>
        </p:grpSpPr>
        <p:sp>
          <p:nvSpPr>
            <p:cNvPr id="164889" name="Rectangle 50"/>
            <p:cNvSpPr>
              <a:spLocks noChangeArrowheads="1"/>
            </p:cNvSpPr>
            <p:nvPr/>
          </p:nvSpPr>
          <p:spPr bwMode="auto">
            <a:xfrm>
              <a:off x="3183" y="2688"/>
              <a:ext cx="53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  <a:endParaRPr lang="en-GB" sz="2400" b="1" baseline="30000">
                <a:latin typeface="Times New Roman" pitchFamily="18" charset="0"/>
              </a:endParaRPr>
            </a:p>
          </p:txBody>
        </p:sp>
        <p:sp>
          <p:nvSpPr>
            <p:cNvPr id="164890" name="Line 51"/>
            <p:cNvSpPr>
              <a:spLocks noChangeShapeType="1"/>
            </p:cNvSpPr>
            <p:nvPr/>
          </p:nvSpPr>
          <p:spPr bwMode="auto">
            <a:xfrm>
              <a:off x="2748" y="283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91" name="Object 27"/>
            <p:cNvGraphicFramePr>
              <a:graphicFrameLocks noChangeAspect="1"/>
            </p:cNvGraphicFramePr>
            <p:nvPr/>
          </p:nvGraphicFramePr>
          <p:xfrm>
            <a:off x="3082" y="2976"/>
            <a:ext cx="758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629" name="Equation" r:id="rId6" imgW="622030" imgH="253890" progId="Equation.3">
                    <p:embed/>
                  </p:oleObj>
                </mc:Choice>
                <mc:Fallback>
                  <p:oleObj name="Equation" r:id="rId6" imgW="622030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2" y="2976"/>
                          <a:ext cx="758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3743325" y="310515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3751158"/>
            <a:ext cx="2776016" cy="901978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5227322"/>
            <a:ext cx="2825004" cy="901978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019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32" grpId="0"/>
      <p:bldP spid="42033" grpId="0" animBg="1"/>
      <p:bldP spid="42086" grpId="0"/>
      <p:bldP spid="420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68750"/>
            <a:ext cx="14271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997200"/>
            <a:ext cx="171608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 </a:t>
            </a:r>
            <a:r>
              <a:rPr lang="en-GB" sz="2800"/>
              <a:t>- multidimensional contrasts – SPM{</a:t>
            </a:r>
            <a:r>
              <a:rPr lang="en-GB" sz="2800" i="1"/>
              <a:t>F</a:t>
            </a:r>
            <a:r>
              <a:rPr lang="en-GB" sz="2800"/>
              <a:t>}</a:t>
            </a:r>
            <a:endParaRPr lang="en-US" sz="2800"/>
          </a:p>
        </p:txBody>
      </p:sp>
      <p:sp>
        <p:nvSpPr>
          <p:cNvPr id="165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81113"/>
            <a:ext cx="8229600" cy="395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Tests multiple linear hypotheses:</a:t>
            </a:r>
            <a:endParaRPr lang="en-US" sz="2000"/>
          </a:p>
        </p:txBody>
      </p:sp>
      <p:sp>
        <p:nvSpPr>
          <p:cNvPr id="44103" name="Line 71"/>
          <p:cNvSpPr>
            <a:spLocks noChangeShapeType="1"/>
          </p:cNvSpPr>
          <p:nvPr/>
        </p:nvSpPr>
        <p:spPr bwMode="auto">
          <a:xfrm flipH="1" flipV="1">
            <a:off x="5184775" y="2395538"/>
            <a:ext cx="15875" cy="43084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105" name="Rectangle 73"/>
          <p:cNvSpPr>
            <a:spLocks noChangeArrowheads="1"/>
          </p:cNvSpPr>
          <p:nvPr/>
        </p:nvSpPr>
        <p:spPr bwMode="auto">
          <a:xfrm>
            <a:off x="4676775" y="2395538"/>
            <a:ext cx="155098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GB" sz="1600" b="1">
                <a:latin typeface="Times New Roman" pitchFamily="18" charset="0"/>
              </a:rPr>
              <a:t>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0 0 0 0 0</a:t>
            </a:r>
          </a:p>
          <a:p>
            <a:r>
              <a:rPr lang="en-GB" sz="1600" b="1">
                <a:latin typeface="Times New Roman" pitchFamily="18" charset="0"/>
              </a:rPr>
              <a:t>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</a:t>
            </a:r>
          </a:p>
          <a:p>
            <a:r>
              <a:rPr lang="en-GB" sz="1600" b="1">
                <a:latin typeface="Times New Roman" pitchFamily="18" charset="0"/>
              </a:rPr>
              <a:t>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</a:t>
            </a:r>
          </a:p>
          <a:p>
            <a:r>
              <a:rPr lang="en-GB" sz="1600" b="1">
                <a:latin typeface="Times New Roman" pitchFamily="18" charset="0"/>
              </a:rPr>
              <a:t>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</a:t>
            </a:r>
          </a:p>
          <a:p>
            <a:r>
              <a:rPr lang="en-GB" sz="1600" b="1">
                <a:latin typeface="Times New Roman" pitchFamily="18" charset="0"/>
              </a:rPr>
              <a:t>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</a:t>
            </a:r>
          </a:p>
          <a:p>
            <a:r>
              <a:rPr lang="en-GB" sz="1600" b="1">
                <a:latin typeface="Times New Roman" pitchFamily="18" charset="0"/>
              </a:rPr>
              <a:t>0 0 0 0 0 0 0 0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4107" name="Rectangle 75"/>
          <p:cNvSpPr>
            <a:spLocks noChangeArrowheads="1"/>
          </p:cNvSpPr>
          <p:nvPr/>
        </p:nvSpPr>
        <p:spPr bwMode="auto">
          <a:xfrm>
            <a:off x="4049713" y="2944813"/>
            <a:ext cx="666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000" b="1" i="1">
                <a:latin typeface="Times New Roman" pitchFamily="18" charset="0"/>
              </a:rPr>
              <a:t>c</a:t>
            </a:r>
            <a:r>
              <a:rPr lang="en-GB" sz="2000" b="1" i="1" baseline="30000">
                <a:latin typeface="Times New Roman" pitchFamily="18" charset="0"/>
              </a:rPr>
              <a:t>T</a:t>
            </a:r>
            <a:r>
              <a:rPr lang="en-GB" sz="2000" b="1">
                <a:latin typeface="Times New Roman" pitchFamily="18" charset="0"/>
              </a:rPr>
              <a:t>  =</a:t>
            </a:r>
          </a:p>
        </p:txBody>
      </p:sp>
      <p:sp>
        <p:nvSpPr>
          <p:cNvPr id="44113" name="Rectangle 81"/>
          <p:cNvSpPr>
            <a:spLocks noChangeArrowheads="1"/>
          </p:cNvSpPr>
          <p:nvPr/>
        </p:nvSpPr>
        <p:spPr bwMode="auto">
          <a:xfrm>
            <a:off x="3048000" y="1758950"/>
            <a:ext cx="3327400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 dirty="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5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...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9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0</a:t>
            </a:r>
          </a:p>
        </p:txBody>
      </p:sp>
      <p:sp>
        <p:nvSpPr>
          <p:cNvPr id="165900" name="Line 84"/>
          <p:cNvSpPr>
            <a:spLocks noChangeShapeType="1"/>
          </p:cNvSpPr>
          <p:nvPr/>
        </p:nvSpPr>
        <p:spPr bwMode="auto">
          <a:xfrm flipH="1">
            <a:off x="609600" y="2479675"/>
            <a:ext cx="7938" cy="381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5901" name="Group 86"/>
          <p:cNvGrpSpPr>
            <a:grpSpLocks/>
          </p:cNvGrpSpPr>
          <p:nvPr/>
        </p:nvGrpSpPr>
        <p:grpSpPr bwMode="auto">
          <a:xfrm>
            <a:off x="638175" y="2871788"/>
            <a:ext cx="1025525" cy="66675"/>
            <a:chOff x="383" y="1855"/>
            <a:chExt cx="646" cy="42"/>
          </a:xfrm>
        </p:grpSpPr>
        <p:sp>
          <p:nvSpPr>
            <p:cNvPr id="165902" name="Arc 87"/>
            <p:cNvSpPr>
              <a:spLocks/>
            </p:cNvSpPr>
            <p:nvPr/>
          </p:nvSpPr>
          <p:spPr bwMode="auto">
            <a:xfrm rot="10800000">
              <a:off x="712" y="1855"/>
              <a:ext cx="317" cy="42"/>
            </a:xfrm>
            <a:custGeom>
              <a:avLst/>
              <a:gdLst>
                <a:gd name="T0" fmla="*/ 317 w 21600"/>
                <a:gd name="T1" fmla="*/ 42 h 21600"/>
                <a:gd name="T2" fmla="*/ 0 w 21600"/>
                <a:gd name="T3" fmla="*/ 0 h 21600"/>
                <a:gd name="T4" fmla="*/ 317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903" name="Arc 88"/>
            <p:cNvSpPr>
              <a:spLocks/>
            </p:cNvSpPr>
            <p:nvPr/>
          </p:nvSpPr>
          <p:spPr bwMode="auto">
            <a:xfrm rot="10800000">
              <a:off x="383" y="1855"/>
              <a:ext cx="317" cy="42"/>
            </a:xfrm>
            <a:custGeom>
              <a:avLst/>
              <a:gdLst>
                <a:gd name="T0" fmla="*/ 317 w 21600"/>
                <a:gd name="T1" fmla="*/ 0 h 21600"/>
                <a:gd name="T2" fmla="*/ 0 w 21600"/>
                <a:gd name="T3" fmla="*/ 4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5904" name="Rectangle 89"/>
          <p:cNvSpPr>
            <a:spLocks noChangeArrowheads="1"/>
          </p:cNvSpPr>
          <p:nvPr/>
        </p:nvSpPr>
        <p:spPr bwMode="auto">
          <a:xfrm>
            <a:off x="950913" y="2338388"/>
            <a:ext cx="12922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1</a:t>
            </a:r>
            <a:r>
              <a:rPr lang="en-GB" sz="2400" b="1">
                <a:latin typeface="Times New Roman" pitchFamily="18" charset="0"/>
              </a:rPr>
              <a:t>  (</a:t>
            </a:r>
            <a:r>
              <a:rPr lang="en-GB" sz="2400" b="1" u="sng">
                <a:latin typeface="Symbol" pitchFamily="18" charset="2"/>
              </a:rPr>
              <a:t>b</a:t>
            </a:r>
            <a:r>
              <a:rPr lang="en-GB" sz="2400" b="1" baseline="-25000">
                <a:latin typeface="Times New Roman" pitchFamily="18" charset="0"/>
              </a:rPr>
              <a:t>4-9</a:t>
            </a:r>
            <a:r>
              <a:rPr lang="en-GB" sz="2400" b="1">
                <a:latin typeface="Times New Roman" pitchFamily="18" charset="0"/>
              </a:rPr>
              <a:t>)</a:t>
            </a:r>
          </a:p>
        </p:txBody>
      </p:sp>
      <p:sp>
        <p:nvSpPr>
          <p:cNvPr id="165905" name="Text Box 90"/>
          <p:cNvSpPr txBox="1">
            <a:spLocks noChangeArrowheads="1"/>
          </p:cNvSpPr>
          <p:nvPr/>
        </p:nvSpPr>
        <p:spPr bwMode="auto">
          <a:xfrm>
            <a:off x="9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165906" name="Text Box 91"/>
          <p:cNvSpPr txBox="1">
            <a:spLocks noChangeArrowheads="1"/>
          </p:cNvSpPr>
          <p:nvPr/>
        </p:nvSpPr>
        <p:spPr bwMode="auto">
          <a:xfrm>
            <a:off x="177800" y="6324600"/>
            <a:ext cx="149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model?</a:t>
            </a:r>
          </a:p>
        </p:txBody>
      </p:sp>
      <p:sp>
        <p:nvSpPr>
          <p:cNvPr id="165907" name="Text Box 92"/>
          <p:cNvSpPr txBox="1">
            <a:spLocks noChangeArrowheads="1"/>
          </p:cNvSpPr>
          <p:nvPr/>
        </p:nvSpPr>
        <p:spPr bwMode="auto">
          <a:xfrm>
            <a:off x="1905000" y="6324600"/>
            <a:ext cx="210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Reduced model?</a:t>
            </a:r>
          </a:p>
        </p:txBody>
      </p:sp>
      <p:sp>
        <p:nvSpPr>
          <p:cNvPr id="44125" name="Rectangle 93"/>
          <p:cNvSpPr>
            <a:spLocks noChangeArrowheads="1"/>
          </p:cNvSpPr>
          <p:nvPr/>
        </p:nvSpPr>
        <p:spPr bwMode="auto">
          <a:xfrm>
            <a:off x="152400" y="1749425"/>
            <a:ext cx="2760663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>
                <a:solidFill>
                  <a:schemeClr val="tx1"/>
                </a:solidFill>
                <a:latin typeface="Times New Roman" pitchFamily="18" charset="0"/>
              </a:rPr>
              <a:t>True model is </a:t>
            </a:r>
            <a:r>
              <a:rPr lang="en-GB" sz="2400" i="1">
                <a:solidFill>
                  <a:schemeClr val="tx1"/>
                </a:solidFill>
                <a:latin typeface="Times New Roman" pitchFamily="18" charset="0"/>
              </a:rPr>
              <a:t>X</a:t>
            </a:r>
            <a:r>
              <a:rPr lang="en-GB" sz="240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65911" name="Text Box 94"/>
          <p:cNvSpPr txBox="1">
            <a:spLocks noChangeArrowheads="1"/>
          </p:cNvSpPr>
          <p:nvPr/>
        </p:nvSpPr>
        <p:spPr bwMode="auto">
          <a:xfrm>
            <a:off x="263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grpSp>
        <p:nvGrpSpPr>
          <p:cNvPr id="44238" name="Group 206"/>
          <p:cNvGrpSpPr>
            <a:grpSpLocks/>
          </p:cNvGrpSpPr>
          <p:nvPr/>
        </p:nvGrpSpPr>
        <p:grpSpPr bwMode="auto">
          <a:xfrm>
            <a:off x="6499225" y="1771650"/>
            <a:ext cx="2520950" cy="4581525"/>
            <a:chOff x="4094" y="1116"/>
            <a:chExt cx="1588" cy="2886"/>
          </a:xfrm>
        </p:grpSpPr>
        <p:sp>
          <p:nvSpPr>
            <p:cNvPr id="44111" name="Rectangle 79"/>
            <p:cNvSpPr>
              <a:spLocks noChangeArrowheads="1"/>
            </p:cNvSpPr>
            <p:nvPr/>
          </p:nvSpPr>
          <p:spPr bwMode="auto">
            <a:xfrm>
              <a:off x="4094" y="1116"/>
              <a:ext cx="1588" cy="29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test H</a:t>
              </a:r>
              <a:r>
                <a:rPr lang="en-GB" sz="2400" b="1" baseline="-25000" dirty="0">
                  <a:solidFill>
                    <a:schemeClr val="tx1"/>
                  </a:solidFill>
                  <a:latin typeface="Times New Roman" pitchFamily="18" charset="0"/>
                </a:rPr>
                <a:t>0 </a:t>
              </a: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:  </a:t>
              </a:r>
              <a:r>
                <a:rPr lang="en-GB" sz="2400" i="1" dirty="0" err="1">
                  <a:solidFill>
                    <a:schemeClr val="tx1"/>
                  </a:solidFill>
                  <a:latin typeface="Times New Roman" pitchFamily="18" charset="0"/>
                </a:rPr>
                <a:t>c</a:t>
              </a:r>
              <a:r>
                <a:rPr lang="en-GB" sz="2400" i="1" baseline="30000" dirty="0" err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GB" sz="2400" i="1" dirty="0" err="1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GB" sz="2400" i="1" dirty="0">
                  <a:solidFill>
                    <a:schemeClr val="tx1"/>
                  </a:solidFill>
                  <a:latin typeface="Times New Roman" pitchFamily="18" charset="0"/>
                </a:rPr>
                <a:t> = 0 ?</a:t>
              </a:r>
            </a:p>
          </p:txBody>
        </p:sp>
        <p:grpSp>
          <p:nvGrpSpPr>
            <p:cNvPr id="165916" name="Group 103"/>
            <p:cNvGrpSpPr>
              <a:grpSpLocks/>
            </p:cNvGrpSpPr>
            <p:nvPr/>
          </p:nvGrpSpPr>
          <p:grpSpPr bwMode="auto">
            <a:xfrm>
              <a:off x="4554" y="1545"/>
              <a:ext cx="769" cy="912"/>
              <a:chOff x="4554" y="1545"/>
              <a:chExt cx="769" cy="912"/>
            </a:xfrm>
          </p:grpSpPr>
          <p:sp>
            <p:nvSpPr>
              <p:cNvPr id="165917" name="Rectangle 96"/>
              <p:cNvSpPr>
                <a:spLocks noChangeArrowheads="1"/>
              </p:cNvSpPr>
              <p:nvPr/>
            </p:nvSpPr>
            <p:spPr bwMode="auto">
              <a:xfrm>
                <a:off x="4554" y="1545"/>
                <a:ext cx="768" cy="912"/>
              </a:xfrm>
              <a:prstGeom prst="rect">
                <a:avLst/>
              </a:prstGeom>
              <a:solidFill>
                <a:srgbClr val="7C7C7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8" name="Rectangle 97"/>
              <p:cNvSpPr>
                <a:spLocks noChangeArrowheads="1"/>
              </p:cNvSpPr>
              <p:nvPr/>
            </p:nvSpPr>
            <p:spPr bwMode="auto">
              <a:xfrm>
                <a:off x="4769" y="1545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9" name="Rectangle 98"/>
              <p:cNvSpPr>
                <a:spLocks noChangeArrowheads="1"/>
              </p:cNvSpPr>
              <p:nvPr/>
            </p:nvSpPr>
            <p:spPr bwMode="auto">
              <a:xfrm>
                <a:off x="4861" y="1697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0" name="Rectangle 99"/>
              <p:cNvSpPr>
                <a:spLocks noChangeArrowheads="1"/>
              </p:cNvSpPr>
              <p:nvPr/>
            </p:nvSpPr>
            <p:spPr bwMode="auto">
              <a:xfrm>
                <a:off x="4953" y="1849"/>
                <a:ext cx="93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1" name="Rectangle 100"/>
              <p:cNvSpPr>
                <a:spLocks noChangeArrowheads="1"/>
              </p:cNvSpPr>
              <p:nvPr/>
            </p:nvSpPr>
            <p:spPr bwMode="auto">
              <a:xfrm>
                <a:off x="5138" y="215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65922" name="Rectangle 101"/>
              <p:cNvSpPr>
                <a:spLocks noChangeArrowheads="1"/>
              </p:cNvSpPr>
              <p:nvPr/>
            </p:nvSpPr>
            <p:spPr bwMode="auto">
              <a:xfrm>
                <a:off x="5231" y="230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3" name="Rectangle 102"/>
              <p:cNvSpPr>
                <a:spLocks noChangeArrowheads="1"/>
              </p:cNvSpPr>
              <p:nvPr/>
            </p:nvSpPr>
            <p:spPr bwMode="auto">
              <a:xfrm>
                <a:off x="5046" y="2001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pic>
          <p:nvPicPr>
            <p:cNvPr id="165924" name="Picture 1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84"/>
              <a:ext cx="129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925" name="Text Box 205"/>
            <p:cNvSpPr txBox="1">
              <a:spLocks noChangeArrowheads="1"/>
            </p:cNvSpPr>
            <p:nvPr/>
          </p:nvSpPr>
          <p:spPr bwMode="auto">
            <a:xfrm>
              <a:off x="4896" y="3600"/>
              <a:ext cx="6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1400" b="1"/>
                <a:t>SPM{F</a:t>
              </a:r>
              <a:r>
                <a:rPr lang="en-GB" sz="1400" b="1" baseline="-25000"/>
                <a:t>6,322</a:t>
              </a:r>
              <a:r>
                <a:rPr lang="en-GB" sz="1400" b="1"/>
                <a:t>}</a:t>
              </a:r>
              <a:endParaRPr lang="en-US" sz="1400" b="1"/>
            </a:p>
          </p:txBody>
        </p:sp>
      </p:grpSp>
      <p:pic>
        <p:nvPicPr>
          <p:cNvPr id="165926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2625725" y="299720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23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03" grpId="0" animBg="1"/>
      <p:bldP spid="44105" grpId="0"/>
      <p:bldP spid="4410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F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34108"/>
            <a:ext cx="84582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dirty="0"/>
              <a:t>F-tests can be viewed as testing for the additional variance explained by a larger model wrt a simpler (</a:t>
            </a:r>
            <a:r>
              <a:rPr lang="en-GB" sz="2200" b="1" i="1" dirty="0"/>
              <a:t>nested</a:t>
            </a:r>
            <a:r>
              <a:rPr lang="en-GB" sz="2200" dirty="0"/>
              <a:t>) </a:t>
            </a:r>
            <a:r>
              <a:rPr lang="en-GB" sz="2200" dirty="0" smtClean="0"/>
              <a:t>model</a:t>
            </a:r>
            <a:br>
              <a:rPr lang="en-GB" sz="2200" dirty="0" smtClean="0"/>
            </a:br>
            <a:r>
              <a:rPr lang="en-GB" sz="2200" dirty="0" smtClean="0">
                <a:sym typeface="Wingdings" pitchFamily="2" charset="2"/>
              </a:rPr>
              <a:t> </a:t>
            </a:r>
            <a:r>
              <a:rPr lang="en-GB" sz="2200" b="1" i="1" dirty="0" smtClean="0">
                <a:sym typeface="Wingdings" pitchFamily="2" charset="2"/>
              </a:rPr>
              <a:t>model </a:t>
            </a:r>
            <a:r>
              <a:rPr lang="en-GB" sz="2200" b="1" i="1" dirty="0">
                <a:sym typeface="Wingdings" pitchFamily="2" charset="2"/>
              </a:rPr>
              <a:t>comparison</a:t>
            </a: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.</a:t>
            </a:r>
            <a:endParaRPr lang="en-GB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162413"/>
              </p:ext>
            </p:extLst>
          </p:nvPr>
        </p:nvGraphicFramePr>
        <p:xfrm>
          <a:off x="948916" y="3482516"/>
          <a:ext cx="1066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91" name="Equation" r:id="rId3" imgW="901440" imgH="914400" progId="Equation.3">
                  <p:embed/>
                </p:oleObj>
              </mc:Choice>
              <mc:Fallback>
                <p:oleObj name="Equation" r:id="rId3" imgW="901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916" y="3482516"/>
                        <a:ext cx="1066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04800" y="5085928"/>
            <a:ext cx="8458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sz="2200"/>
              <a:t>In testing uni-dimensional contrast with an </a:t>
            </a:r>
            <a:r>
              <a:rPr lang="en-US" sz="2200" i="1"/>
              <a:t>F</a:t>
            </a:r>
            <a:r>
              <a:rPr lang="en-US" sz="2200"/>
              <a:t>-test, for example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, the result will be the same as testing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. It will be exactly the square of the </a:t>
            </a:r>
            <a:r>
              <a:rPr lang="en-US" sz="2200" i="1"/>
              <a:t>t</a:t>
            </a:r>
            <a:r>
              <a:rPr lang="en-US" sz="2200"/>
              <a:t>-test, testing for both positive and negative effects.</a:t>
            </a: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304800" y="3101516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/>
              <a:t>Hypotheses:</a:t>
            </a:r>
            <a:endParaRPr lang="en-US" sz="2200"/>
          </a:p>
        </p:txBody>
      </p:sp>
      <p:graphicFrame>
        <p:nvGraphicFramePr>
          <p:cNvPr id="1228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256208"/>
              </p:ext>
            </p:extLst>
          </p:nvPr>
        </p:nvGraphicFramePr>
        <p:xfrm>
          <a:off x="2641612" y="3558716"/>
          <a:ext cx="495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92" name="Equation" r:id="rId5" imgW="2349360" imgH="228600" progId="Equation.3">
                  <p:embed/>
                </p:oleObj>
              </mc:Choice>
              <mc:Fallback>
                <p:oleObj name="Equation" r:id="rId5" imgW="234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3558716"/>
                        <a:ext cx="495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471485"/>
              </p:ext>
            </p:extLst>
          </p:nvPr>
        </p:nvGraphicFramePr>
        <p:xfrm>
          <a:off x="2605088" y="4016375"/>
          <a:ext cx="57134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93" name="Equation" r:id="rId7" imgW="2920680" imgH="228600" progId="Equation.3">
                  <p:embed/>
                </p:oleObj>
              </mc:Choice>
              <mc:Fallback>
                <p:oleObj name="Equation" r:id="rId7" imgW="292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4016375"/>
                        <a:ext cx="57134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16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/>
          <p:cNvSpPr>
            <a:spLocks noChangeArrowheads="1"/>
          </p:cNvSpPr>
          <p:nvPr/>
        </p:nvSpPr>
        <p:spPr bwMode="auto">
          <a:xfrm>
            <a:off x="503238" y="2312876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Passive word listening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versus rest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5" name="Rectangle 13"/>
          <p:cNvSpPr>
            <a:spLocks noChangeArrowheads="1"/>
          </p:cNvSpPr>
          <p:nvPr/>
        </p:nvSpPr>
        <p:spPr bwMode="auto">
          <a:xfrm>
            <a:off x="503238" y="3557476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7 cycles of 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rest and listening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503238" y="4608401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Blocks of 6 scans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with 7 sec TR</a:t>
            </a:r>
          </a:p>
        </p:txBody>
      </p:sp>
      <p:sp>
        <p:nvSpPr>
          <p:cNvPr id="18438" name="Rectangle 16"/>
          <p:cNvSpPr>
            <a:spLocks noChangeArrowheads="1"/>
          </p:cNvSpPr>
          <p:nvPr/>
        </p:nvSpPr>
        <p:spPr bwMode="auto">
          <a:xfrm>
            <a:off x="4932040" y="6010251"/>
            <a:ext cx="2505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>
                <a:latin typeface="Arial Unicode MS" pitchFamily="34" charset="-128"/>
              </a:rPr>
              <a:t>Stimulus function</a:t>
            </a:r>
            <a:endParaRPr lang="en-GB" sz="2000" dirty="0">
              <a:latin typeface="Arial Unicode MS" pitchFamily="34" charset="-128"/>
            </a:endParaRPr>
          </a:p>
        </p:txBody>
      </p:sp>
      <p:sp>
        <p:nvSpPr>
          <p:cNvPr id="18440" name="Rectangle 18"/>
          <p:cNvSpPr>
            <a:spLocks noChangeArrowheads="1"/>
          </p:cNvSpPr>
          <p:nvPr/>
        </p:nvSpPr>
        <p:spPr bwMode="auto">
          <a:xfrm>
            <a:off x="323850" y="538572"/>
            <a:ext cx="7807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de-DE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Example: Auditory block-design experiment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441" name="Picture 19" descr="stimulus"/>
          <p:cNvPicPr>
            <a:picLocks noChangeAspect="1" noChangeArrowheads="1"/>
          </p:cNvPicPr>
          <p:nvPr/>
        </p:nvPicPr>
        <p:blipFill>
          <a:blip r:embed="rId2"/>
          <a:srcRect l="13333" t="9624" r="10272" b="40741"/>
          <a:stretch>
            <a:fillRect/>
          </a:stretch>
        </p:blipFill>
        <p:spPr bwMode="auto">
          <a:xfrm>
            <a:off x="3656013" y="5553236"/>
            <a:ext cx="4664075" cy="3778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3605137" y="2492896"/>
            <a:ext cx="4714951" cy="1922052"/>
            <a:chOff x="881062" y="2305050"/>
            <a:chExt cx="7305676" cy="2409825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3" name="Straight Arrow Connector 2"/>
          <p:cNvCxnSpPr/>
          <p:nvPr/>
        </p:nvCxnSpPr>
        <p:spPr bwMode="auto">
          <a:xfrm>
            <a:off x="3527884" y="4608401"/>
            <a:ext cx="507656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Straight Arrow Connector 185"/>
          <p:cNvCxnSpPr/>
          <p:nvPr/>
        </p:nvCxnSpPr>
        <p:spPr bwMode="auto">
          <a:xfrm flipV="1">
            <a:off x="3527884" y="1916832"/>
            <a:ext cx="0" cy="26756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5338172" y="4689140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</a:t>
            </a:r>
            <a:r>
              <a:rPr lang="en-GB" sz="1400" dirty="0" smtClean="0"/>
              <a:t>ime (seconds)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800385" y="3159486"/>
            <a:ext cx="2561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BOLD response at [62,-28,10]</a:t>
            </a:r>
            <a:endParaRPr lang="en-GB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752020" y="2051556"/>
            <a:ext cx="3240360" cy="3393668"/>
            <a:chOff x="4752020" y="2051556"/>
            <a:chExt cx="3240360" cy="3393668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927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Oval 18"/>
          <p:cNvSpPr/>
          <p:nvPr/>
        </p:nvSpPr>
        <p:spPr>
          <a:xfrm>
            <a:off x="4752020" y="2420888"/>
            <a:ext cx="3024336" cy="3024336"/>
          </a:xfrm>
          <a:prstGeom prst="ellipse">
            <a:avLst/>
          </a:prstGeom>
          <a:solidFill>
            <a:srgbClr val="D90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271264" y="2051556"/>
            <a:ext cx="3192724" cy="3393668"/>
            <a:chOff x="1271264" y="2051556"/>
            <a:chExt cx="3192724" cy="3393668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931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Oval 15"/>
          <p:cNvSpPr/>
          <p:nvPr/>
        </p:nvSpPr>
        <p:spPr>
          <a:xfrm>
            <a:off x="1439652" y="2420888"/>
            <a:ext cx="3024336" cy="3024336"/>
          </a:xfrm>
          <a:prstGeom prst="ellipse">
            <a:avLst/>
          </a:prstGeom>
          <a:solidFill>
            <a:srgbClr val="100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Orthogonal regressors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65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72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5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4360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4752020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Arrow Connector 3"/>
          <p:cNvCxnSpPr/>
          <p:nvPr/>
        </p:nvCxnSpPr>
        <p:spPr>
          <a:xfrm>
            <a:off x="4611802" y="2214156"/>
            <a:ext cx="0" cy="11068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79495" y="184482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Shared variance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0014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1632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1025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383868" y="2015446"/>
            <a:ext cx="829648" cy="12601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6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652120" y="2096852"/>
            <a:ext cx="540060" cy="144016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1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1723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6111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5121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0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p:sp>
        <p:nvSpPr>
          <p:cNvPr id="11" name="Oval 10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 smtClean="0"/>
                  <a:t>and/or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57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03548" y="6345324"/>
            <a:ext cx="828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Orthogonalization</a:t>
            </a:r>
            <a:r>
              <a:rPr lang="en-GB" dirty="0"/>
              <a:t> of </a:t>
            </a:r>
            <a:r>
              <a:rPr lang="en-GB" dirty="0" err="1"/>
              <a:t>Regressors</a:t>
            </a:r>
            <a:r>
              <a:rPr lang="en-GB" dirty="0"/>
              <a:t> in fMRI </a:t>
            </a:r>
            <a:r>
              <a:rPr lang="en-GB" dirty="0" smtClean="0"/>
              <a:t>Models, Mumford et al, </a:t>
            </a:r>
            <a:r>
              <a:rPr lang="en-GB" dirty="0" err="1" smtClean="0"/>
              <a:t>PlosOne</a:t>
            </a:r>
            <a:r>
              <a:rPr lang="en-GB" dirty="0" smtClean="0"/>
              <a:t>,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81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esign_orthogona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5"/>
          <a:stretch/>
        </p:blipFill>
        <p:spPr bwMode="auto">
          <a:xfrm>
            <a:off x="208590" y="1219278"/>
            <a:ext cx="4399414" cy="563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685800"/>
          </a:xfrm>
        </p:spPr>
        <p:txBody>
          <a:bodyPr/>
          <a:lstStyle/>
          <a:p>
            <a:r>
              <a:rPr lang="en-GB" sz="2800" b="1" dirty="0"/>
              <a:t>Design orthogonality</a:t>
            </a:r>
            <a:endParaRPr lang="en-US" sz="2800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5504" y="2060848"/>
            <a:ext cx="4700972" cy="17426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For each pair of columns of the design matrix, the orthogonality matrix depicts the magnitude of the </a:t>
            </a:r>
            <a:r>
              <a:rPr lang="en-GB" sz="2000" b="1" dirty="0"/>
              <a:t>cosine of the angle</a:t>
            </a:r>
            <a:r>
              <a:rPr lang="en-GB" sz="2000" dirty="0"/>
              <a:t> between them, with the range 0 to 1 mapped from white to black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599892" y="4181636"/>
            <a:ext cx="720080" cy="1659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139952" y="4181636"/>
            <a:ext cx="486054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dirty="0"/>
              <a:t>If both vectors have </a:t>
            </a:r>
            <a:r>
              <a:rPr lang="en-GB" sz="2000" b="1" dirty="0"/>
              <a:t>zero mean</a:t>
            </a:r>
            <a:r>
              <a:rPr lang="en-GB" sz="2000" dirty="0"/>
              <a:t> then the cosine of the angle between the vectors is the same as the </a:t>
            </a:r>
            <a:r>
              <a:rPr lang="en-GB" sz="2000" b="1" dirty="0"/>
              <a:t>correlation</a:t>
            </a:r>
            <a:r>
              <a:rPr lang="en-GB" sz="2000" dirty="0"/>
              <a:t> between the two variates.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49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Design efficiency</a:t>
            </a:r>
            <a:endParaRPr lang="en-US" sz="2800" b="1" dirty="0"/>
          </a:p>
        </p:txBody>
      </p:sp>
      <p:graphicFrame>
        <p:nvGraphicFramePr>
          <p:cNvPr id="3277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438400" y="3333750"/>
          <a:ext cx="4953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8" name="Equation" r:id="rId3" imgW="1981080" imgH="228600" progId="Equation.3">
                  <p:embed/>
                </p:oleObj>
              </mc:Choice>
              <mc:Fallback>
                <p:oleObj name="Equation" r:id="rId3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333750"/>
                        <a:ext cx="4953000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Object 12"/>
          <p:cNvGraphicFramePr>
            <a:graphicFrameLocks noChangeAspect="1"/>
          </p:cNvGraphicFramePr>
          <p:nvPr/>
        </p:nvGraphicFramePr>
        <p:xfrm>
          <a:off x="7054850" y="1331913"/>
          <a:ext cx="193675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9" name="Equation" r:id="rId5" imgW="977760" imgH="520560" progId="Equation.3">
                  <p:embed/>
                </p:oleObj>
              </mc:Choice>
              <mc:Fallback>
                <p:oleObj name="Equation" r:id="rId5" imgW="97776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850" y="1331913"/>
                        <a:ext cx="1936750" cy="1030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228600" y="1447800"/>
            <a:ext cx="6781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The aim is to minimize the standard error of a </a:t>
            </a:r>
            <a:r>
              <a:rPr lang="en-GB" sz="2000" i="1"/>
              <a:t>t</a:t>
            </a:r>
            <a:r>
              <a:rPr lang="en-GB" sz="2000"/>
              <a:t>-contrast (i.e. the denominator of a t-statistic).</a:t>
            </a:r>
            <a:endParaRPr lang="en-US" sz="2000"/>
          </a:p>
        </p:txBody>
      </p:sp>
      <p:graphicFrame>
        <p:nvGraphicFramePr>
          <p:cNvPr id="32782" name="Object 14"/>
          <p:cNvGraphicFramePr>
            <a:graphicFrameLocks noChangeAspect="1"/>
          </p:cNvGraphicFramePr>
          <p:nvPr/>
        </p:nvGraphicFramePr>
        <p:xfrm>
          <a:off x="2590800" y="2265363"/>
          <a:ext cx="331946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0" name="Equation" r:id="rId7" imgW="1676160" imgH="241200" progId="Equation.3">
                  <p:embed/>
                </p:oleObj>
              </mc:Choice>
              <mc:Fallback>
                <p:oleObj name="Equation" r:id="rId7" imgW="1676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65363"/>
                        <a:ext cx="3319463" cy="477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228600" y="2819400"/>
            <a:ext cx="6781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This is equivalent to maximizing the efficiency </a:t>
            </a:r>
            <a:r>
              <a:rPr lang="en-GB" sz="2000" i="1"/>
              <a:t>e</a:t>
            </a:r>
            <a:r>
              <a:rPr lang="en-GB" sz="2000"/>
              <a:t>:</a:t>
            </a:r>
            <a:endParaRPr lang="en-US" sz="2000"/>
          </a:p>
        </p:txBody>
      </p:sp>
      <p:sp>
        <p:nvSpPr>
          <p:cNvPr id="32787" name="AutoShape 19"/>
          <p:cNvSpPr>
            <a:spLocks noChangeArrowheads="1"/>
          </p:cNvSpPr>
          <p:nvPr/>
        </p:nvSpPr>
        <p:spPr bwMode="auto">
          <a:xfrm>
            <a:off x="5410200" y="3352800"/>
            <a:ext cx="10668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8" name="AutoShape 20"/>
          <p:cNvSpPr>
            <a:spLocks noChangeArrowheads="1"/>
          </p:cNvSpPr>
          <p:nvPr/>
        </p:nvSpPr>
        <p:spPr bwMode="auto">
          <a:xfrm>
            <a:off x="4572000" y="3352800"/>
            <a:ext cx="457200" cy="533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3333750" y="4191000"/>
            <a:ext cx="169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Noise variance</a:t>
            </a:r>
            <a:endParaRPr lang="en-US" dirty="0"/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5791200" y="4205288"/>
            <a:ext cx="182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Design variance</a:t>
            </a:r>
            <a:endParaRPr 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H="1">
            <a:off x="4114800" y="3886200"/>
            <a:ext cx="6858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6096000" y="3886200"/>
            <a:ext cx="5334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228600" y="4648200"/>
            <a:ext cx="861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If we assume that the noise variance is independent of the specific design:</a:t>
            </a:r>
            <a:endParaRPr lang="en-US" sz="2000"/>
          </a:p>
        </p:txBody>
      </p:sp>
      <p:graphicFrame>
        <p:nvGraphicFramePr>
          <p:cNvPr id="32794" name="Object 26"/>
          <p:cNvGraphicFramePr>
            <a:graphicFrameLocks noChangeAspect="1"/>
          </p:cNvGraphicFramePr>
          <p:nvPr/>
        </p:nvGraphicFramePr>
        <p:xfrm>
          <a:off x="2933700" y="5181600"/>
          <a:ext cx="4000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1" name="Equation" r:id="rId9" imgW="1600200" imgH="228600" progId="Equation.3">
                  <p:embed/>
                </p:oleObj>
              </mc:Choice>
              <mc:Fallback>
                <p:oleObj name="Equation" r:id="rId9" imgW="160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5181600"/>
                        <a:ext cx="4000500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228600" y="5943600"/>
            <a:ext cx="861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This is a relative measure: all we can really say is that one design is more efficient than another (for a given contrast).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354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1" grpId="0"/>
      <p:bldP spid="32783" grpId="0"/>
      <p:bldP spid="32787" grpId="0" animBg="1"/>
      <p:bldP spid="32788" grpId="0" animBg="1"/>
      <p:bldP spid="32789" grpId="0"/>
      <p:bldP spid="32790" grpId="0"/>
      <p:bldP spid="32791" grpId="0" animBg="1"/>
      <p:bldP spid="32792" grpId="0" animBg="1"/>
      <p:bldP spid="32793" grpId="0"/>
      <p:bldP spid="327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64"/>
          <p:cNvSpPr txBox="1">
            <a:spLocks noChangeArrowheads="1"/>
          </p:cNvSpPr>
          <p:nvPr/>
        </p:nvSpPr>
        <p:spPr bwMode="auto">
          <a:xfrm rot="2760000">
            <a:off x="860425" y="4454525"/>
            <a:ext cx="1014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37" name="Line 165"/>
          <p:cNvSpPr>
            <a:spLocks noChangeShapeType="1"/>
          </p:cNvSpPr>
          <p:nvPr/>
        </p:nvSpPr>
        <p:spPr bwMode="auto">
          <a:xfrm flipH="1" flipV="1">
            <a:off x="333375" y="3163888"/>
            <a:ext cx="2438400" cy="248602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05638" name="Line 166"/>
          <p:cNvSpPr>
            <a:spLocks noChangeShapeType="1"/>
          </p:cNvSpPr>
          <p:nvPr/>
        </p:nvSpPr>
        <p:spPr bwMode="auto">
          <a:xfrm>
            <a:off x="5024438" y="5311775"/>
            <a:ext cx="1603375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4" name="Text Box 167"/>
          <p:cNvSpPr txBox="1">
            <a:spLocks noChangeArrowheads="1"/>
          </p:cNvSpPr>
          <p:nvPr/>
        </p:nvSpPr>
        <p:spPr bwMode="auto">
          <a:xfrm>
            <a:off x="4754563" y="5373688"/>
            <a:ext cx="2011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 b="1"/>
              <a:t>BOLD signal</a:t>
            </a:r>
            <a:endParaRPr lang="en-GB" sz="2400" b="1"/>
          </a:p>
        </p:txBody>
      </p:sp>
      <p:sp>
        <p:nvSpPr>
          <p:cNvPr id="105640" name="Line 168"/>
          <p:cNvSpPr>
            <a:spLocks noChangeShapeType="1"/>
          </p:cNvSpPr>
          <p:nvPr/>
        </p:nvSpPr>
        <p:spPr bwMode="auto">
          <a:xfrm flipH="1">
            <a:off x="4695825" y="1570038"/>
            <a:ext cx="0" cy="344487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6" name="Text Box 169"/>
          <p:cNvSpPr txBox="1">
            <a:spLocks noChangeArrowheads="1"/>
          </p:cNvSpPr>
          <p:nvPr/>
        </p:nvSpPr>
        <p:spPr bwMode="auto">
          <a:xfrm rot="5400000">
            <a:off x="4454526" y="3224212"/>
            <a:ext cx="101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42" name="Rectangle 170"/>
          <p:cNvSpPr>
            <a:spLocks noChangeArrowheads="1"/>
          </p:cNvSpPr>
          <p:nvPr/>
        </p:nvSpPr>
        <p:spPr bwMode="auto">
          <a:xfrm>
            <a:off x="1566863" y="5799138"/>
            <a:ext cx="1935162" cy="847725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single voxel</a:t>
            </a:r>
          </a:p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time series</a:t>
            </a:r>
            <a:endParaRPr lang="en-GB" sz="2400">
              <a:latin typeface="Arial" pitchFamily="34" charset="0"/>
            </a:endParaRPr>
          </a:p>
        </p:txBody>
      </p:sp>
      <p:sp>
        <p:nvSpPr>
          <p:cNvPr id="20488" name="Rectangle 171"/>
          <p:cNvSpPr>
            <a:spLocks noChangeArrowheads="1"/>
          </p:cNvSpPr>
          <p:nvPr/>
        </p:nvSpPr>
        <p:spPr bwMode="auto">
          <a:xfrm>
            <a:off x="152400" y="603250"/>
            <a:ext cx="85740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800" b="1">
                <a:solidFill>
                  <a:schemeClr val="tx2"/>
                </a:solidFill>
              </a:rPr>
              <a:t>Voxel-wise time series analysis</a:t>
            </a:r>
          </a:p>
        </p:txBody>
      </p:sp>
      <p:cxnSp>
        <p:nvCxnSpPr>
          <p:cNvPr id="105644" name="AutoShape 172"/>
          <p:cNvCxnSpPr>
            <a:cxnSpLocks noChangeShapeType="1"/>
            <a:stCxn id="105719" idx="0"/>
            <a:endCxn id="105646" idx="0"/>
          </p:cNvCxnSpPr>
          <p:nvPr/>
        </p:nvCxnSpPr>
        <p:spPr bwMode="auto">
          <a:xfrm rot="5400000" flipV="1">
            <a:off x="6786562" y="608013"/>
            <a:ext cx="61913" cy="1982788"/>
          </a:xfrm>
          <a:prstGeom prst="curvedConnector3">
            <a:avLst>
              <a:gd name="adj1" fmla="val -369231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grpSp>
        <p:nvGrpSpPr>
          <p:cNvPr id="20490" name="Group 173"/>
          <p:cNvGrpSpPr>
            <a:grpSpLocks/>
          </p:cNvGrpSpPr>
          <p:nvPr/>
        </p:nvGrpSpPr>
        <p:grpSpPr bwMode="auto">
          <a:xfrm>
            <a:off x="6858000" y="1643063"/>
            <a:ext cx="1901825" cy="2649537"/>
            <a:chOff x="4537" y="937"/>
            <a:chExt cx="1198" cy="1669"/>
          </a:xfrm>
        </p:grpSpPr>
        <p:sp>
          <p:nvSpPr>
            <p:cNvPr id="105646" name="Rectangle 174"/>
            <p:cNvSpPr>
              <a:spLocks noChangeArrowheads="1"/>
            </p:cNvSpPr>
            <p:nvPr/>
          </p:nvSpPr>
          <p:spPr bwMode="auto">
            <a:xfrm>
              <a:off x="4537" y="937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Model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specification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7" name="Rectangle 175"/>
            <p:cNvSpPr>
              <a:spLocks noChangeArrowheads="1"/>
            </p:cNvSpPr>
            <p:nvPr/>
          </p:nvSpPr>
          <p:spPr bwMode="auto">
            <a:xfrm>
              <a:off x="4537" y="1471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Parameter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estimation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8" name="Rectangle 176"/>
            <p:cNvSpPr>
              <a:spLocks noChangeArrowheads="1"/>
            </p:cNvSpPr>
            <p:nvPr/>
          </p:nvSpPr>
          <p:spPr bwMode="auto">
            <a:xfrm>
              <a:off x="4537" y="2005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Hypothesis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9" name="Rectangle 177"/>
            <p:cNvSpPr>
              <a:spLocks noChangeArrowheads="1"/>
            </p:cNvSpPr>
            <p:nvPr/>
          </p:nvSpPr>
          <p:spPr bwMode="auto">
            <a:xfrm>
              <a:off x="4537" y="2302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Statistic</a:t>
              </a:r>
              <a:endParaRPr lang="en-GB" sz="2400">
                <a:latin typeface="Arial" pitchFamily="34" charset="0"/>
              </a:endParaRPr>
            </a:p>
          </p:txBody>
        </p:sp>
      </p:grpSp>
      <p:cxnSp>
        <p:nvCxnSpPr>
          <p:cNvPr id="105650" name="AutoShape 178"/>
          <p:cNvCxnSpPr>
            <a:cxnSpLocks noChangeShapeType="1"/>
            <a:stCxn id="105649" idx="2"/>
            <a:endCxn id="105720" idx="0"/>
          </p:cNvCxnSpPr>
          <p:nvPr/>
        </p:nvCxnSpPr>
        <p:spPr bwMode="auto">
          <a:xfrm rot="5400000">
            <a:off x="7617619" y="4496594"/>
            <a:ext cx="382588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sp>
        <p:nvSpPr>
          <p:cNvPr id="105651" name="Rectangle 179"/>
          <p:cNvSpPr>
            <a:spLocks noChangeArrowheads="1"/>
          </p:cNvSpPr>
          <p:nvPr/>
        </p:nvSpPr>
        <p:spPr bwMode="auto">
          <a:xfrm>
            <a:off x="7351713" y="6299200"/>
            <a:ext cx="982662" cy="482600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SPM</a:t>
            </a:r>
            <a:endParaRPr lang="en-GB" sz="2400">
              <a:latin typeface="Arial" pitchFamily="34" charset="0"/>
            </a:endParaRPr>
          </a:p>
        </p:txBody>
      </p:sp>
      <p:grpSp>
        <p:nvGrpSpPr>
          <p:cNvPr id="20493" name="Group 180"/>
          <p:cNvGrpSpPr>
            <a:grpSpLocks/>
          </p:cNvGrpSpPr>
          <p:nvPr/>
        </p:nvGrpSpPr>
        <p:grpSpPr bwMode="auto">
          <a:xfrm>
            <a:off x="304800" y="1298575"/>
            <a:ext cx="1063625" cy="1408113"/>
            <a:chOff x="192" y="720"/>
            <a:chExt cx="670" cy="887"/>
          </a:xfrm>
        </p:grpSpPr>
        <p:pic>
          <p:nvPicPr>
            <p:cNvPr id="20561" name="Picture 18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62" name="Line 18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3" name="Line 18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4" name="Group 184"/>
          <p:cNvGrpSpPr>
            <a:grpSpLocks/>
          </p:cNvGrpSpPr>
          <p:nvPr/>
        </p:nvGrpSpPr>
        <p:grpSpPr bwMode="auto">
          <a:xfrm>
            <a:off x="457200" y="1450975"/>
            <a:ext cx="1063625" cy="1408113"/>
            <a:chOff x="192" y="720"/>
            <a:chExt cx="670" cy="887"/>
          </a:xfrm>
        </p:grpSpPr>
        <p:pic>
          <p:nvPicPr>
            <p:cNvPr id="20558" name="Picture 18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9" name="Line 18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0" name="Line 18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5" name="Group 188"/>
          <p:cNvGrpSpPr>
            <a:grpSpLocks/>
          </p:cNvGrpSpPr>
          <p:nvPr/>
        </p:nvGrpSpPr>
        <p:grpSpPr bwMode="auto">
          <a:xfrm>
            <a:off x="609600" y="1603375"/>
            <a:ext cx="1063625" cy="1408113"/>
            <a:chOff x="192" y="720"/>
            <a:chExt cx="670" cy="887"/>
          </a:xfrm>
        </p:grpSpPr>
        <p:pic>
          <p:nvPicPr>
            <p:cNvPr id="20555" name="Picture 18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6" name="Line 19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7" name="Line 19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6" name="Group 192"/>
          <p:cNvGrpSpPr>
            <a:grpSpLocks/>
          </p:cNvGrpSpPr>
          <p:nvPr/>
        </p:nvGrpSpPr>
        <p:grpSpPr bwMode="auto">
          <a:xfrm>
            <a:off x="762000" y="1755775"/>
            <a:ext cx="1063625" cy="1408113"/>
            <a:chOff x="192" y="720"/>
            <a:chExt cx="670" cy="887"/>
          </a:xfrm>
        </p:grpSpPr>
        <p:pic>
          <p:nvPicPr>
            <p:cNvPr id="20552" name="Picture 19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3" name="Line 19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4" name="Line 19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7" name="Group 196"/>
          <p:cNvGrpSpPr>
            <a:grpSpLocks/>
          </p:cNvGrpSpPr>
          <p:nvPr/>
        </p:nvGrpSpPr>
        <p:grpSpPr bwMode="auto">
          <a:xfrm>
            <a:off x="914400" y="1908175"/>
            <a:ext cx="1063625" cy="1408113"/>
            <a:chOff x="192" y="720"/>
            <a:chExt cx="670" cy="887"/>
          </a:xfrm>
        </p:grpSpPr>
        <p:pic>
          <p:nvPicPr>
            <p:cNvPr id="20549" name="Picture 19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0" name="Line 19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1" name="Line 19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8" name="Group 200"/>
          <p:cNvGrpSpPr>
            <a:grpSpLocks/>
          </p:cNvGrpSpPr>
          <p:nvPr/>
        </p:nvGrpSpPr>
        <p:grpSpPr bwMode="auto">
          <a:xfrm>
            <a:off x="1066800" y="2060575"/>
            <a:ext cx="1063625" cy="1408113"/>
            <a:chOff x="192" y="720"/>
            <a:chExt cx="670" cy="887"/>
          </a:xfrm>
        </p:grpSpPr>
        <p:pic>
          <p:nvPicPr>
            <p:cNvPr id="20546" name="Picture 20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7" name="Line 20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8" name="Line 20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9" name="Group 204"/>
          <p:cNvGrpSpPr>
            <a:grpSpLocks/>
          </p:cNvGrpSpPr>
          <p:nvPr/>
        </p:nvGrpSpPr>
        <p:grpSpPr bwMode="auto">
          <a:xfrm>
            <a:off x="1219200" y="2212975"/>
            <a:ext cx="1063625" cy="1408113"/>
            <a:chOff x="192" y="720"/>
            <a:chExt cx="670" cy="887"/>
          </a:xfrm>
        </p:grpSpPr>
        <p:pic>
          <p:nvPicPr>
            <p:cNvPr id="20543" name="Picture 20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4" name="Line 20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5" name="Line 20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0" name="Group 208"/>
          <p:cNvGrpSpPr>
            <a:grpSpLocks/>
          </p:cNvGrpSpPr>
          <p:nvPr/>
        </p:nvGrpSpPr>
        <p:grpSpPr bwMode="auto">
          <a:xfrm>
            <a:off x="1371600" y="2365375"/>
            <a:ext cx="1063625" cy="1408113"/>
            <a:chOff x="192" y="720"/>
            <a:chExt cx="670" cy="887"/>
          </a:xfrm>
        </p:grpSpPr>
        <p:pic>
          <p:nvPicPr>
            <p:cNvPr id="20540" name="Picture 20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1" name="Line 21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2" name="Line 21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1" name="Group 212"/>
          <p:cNvGrpSpPr>
            <a:grpSpLocks/>
          </p:cNvGrpSpPr>
          <p:nvPr/>
        </p:nvGrpSpPr>
        <p:grpSpPr bwMode="auto">
          <a:xfrm>
            <a:off x="1524000" y="2517775"/>
            <a:ext cx="1063625" cy="1408113"/>
            <a:chOff x="192" y="720"/>
            <a:chExt cx="670" cy="887"/>
          </a:xfrm>
        </p:grpSpPr>
        <p:pic>
          <p:nvPicPr>
            <p:cNvPr id="20537" name="Picture 21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8" name="Line 21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9" name="Line 21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2" name="Group 216"/>
          <p:cNvGrpSpPr>
            <a:grpSpLocks/>
          </p:cNvGrpSpPr>
          <p:nvPr/>
        </p:nvGrpSpPr>
        <p:grpSpPr bwMode="auto">
          <a:xfrm>
            <a:off x="1676400" y="2670175"/>
            <a:ext cx="1063625" cy="1408113"/>
            <a:chOff x="192" y="720"/>
            <a:chExt cx="670" cy="887"/>
          </a:xfrm>
        </p:grpSpPr>
        <p:pic>
          <p:nvPicPr>
            <p:cNvPr id="20534" name="Picture 21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5" name="Line 21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6" name="Line 21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3" name="Group 220"/>
          <p:cNvGrpSpPr>
            <a:grpSpLocks/>
          </p:cNvGrpSpPr>
          <p:nvPr/>
        </p:nvGrpSpPr>
        <p:grpSpPr bwMode="auto">
          <a:xfrm>
            <a:off x="1828800" y="2822575"/>
            <a:ext cx="1063625" cy="1408113"/>
            <a:chOff x="192" y="720"/>
            <a:chExt cx="670" cy="887"/>
          </a:xfrm>
        </p:grpSpPr>
        <p:pic>
          <p:nvPicPr>
            <p:cNvPr id="20531" name="Picture 22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2" name="Line 22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3" name="Line 22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4" name="Group 224"/>
          <p:cNvGrpSpPr>
            <a:grpSpLocks/>
          </p:cNvGrpSpPr>
          <p:nvPr/>
        </p:nvGrpSpPr>
        <p:grpSpPr bwMode="auto">
          <a:xfrm>
            <a:off x="1981200" y="2974975"/>
            <a:ext cx="1063625" cy="1408113"/>
            <a:chOff x="192" y="720"/>
            <a:chExt cx="670" cy="887"/>
          </a:xfrm>
        </p:grpSpPr>
        <p:pic>
          <p:nvPicPr>
            <p:cNvPr id="20528" name="Picture 22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9" name="Line 22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Line 22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5" name="Group 228"/>
          <p:cNvGrpSpPr>
            <a:grpSpLocks/>
          </p:cNvGrpSpPr>
          <p:nvPr/>
        </p:nvGrpSpPr>
        <p:grpSpPr bwMode="auto">
          <a:xfrm>
            <a:off x="2133600" y="3127375"/>
            <a:ext cx="1063625" cy="1408113"/>
            <a:chOff x="192" y="720"/>
            <a:chExt cx="670" cy="887"/>
          </a:xfrm>
        </p:grpSpPr>
        <p:pic>
          <p:nvPicPr>
            <p:cNvPr id="20525" name="Picture 22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6" name="Line 23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Line 23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6" name="Group 232"/>
          <p:cNvGrpSpPr>
            <a:grpSpLocks/>
          </p:cNvGrpSpPr>
          <p:nvPr/>
        </p:nvGrpSpPr>
        <p:grpSpPr bwMode="auto">
          <a:xfrm>
            <a:off x="2286000" y="3279775"/>
            <a:ext cx="1063625" cy="1408113"/>
            <a:chOff x="192" y="720"/>
            <a:chExt cx="670" cy="887"/>
          </a:xfrm>
        </p:grpSpPr>
        <p:pic>
          <p:nvPicPr>
            <p:cNvPr id="20522" name="Picture 23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3" name="Line 23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Line 23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7" name="Group 236"/>
          <p:cNvGrpSpPr>
            <a:grpSpLocks/>
          </p:cNvGrpSpPr>
          <p:nvPr/>
        </p:nvGrpSpPr>
        <p:grpSpPr bwMode="auto">
          <a:xfrm>
            <a:off x="2438400" y="3432175"/>
            <a:ext cx="1063625" cy="1408113"/>
            <a:chOff x="192" y="720"/>
            <a:chExt cx="670" cy="887"/>
          </a:xfrm>
        </p:grpSpPr>
        <p:pic>
          <p:nvPicPr>
            <p:cNvPr id="20519" name="Picture 23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0" name="Line 23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Line 23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8" name="Group 240"/>
          <p:cNvGrpSpPr>
            <a:grpSpLocks/>
          </p:cNvGrpSpPr>
          <p:nvPr/>
        </p:nvGrpSpPr>
        <p:grpSpPr bwMode="auto">
          <a:xfrm>
            <a:off x="2590800" y="3584575"/>
            <a:ext cx="1063625" cy="1408113"/>
            <a:chOff x="192" y="720"/>
            <a:chExt cx="670" cy="887"/>
          </a:xfrm>
        </p:grpSpPr>
        <p:pic>
          <p:nvPicPr>
            <p:cNvPr id="20516" name="Picture 24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7" name="Line 24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Line 24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09" name="Picture 244" descr="slice"/>
          <p:cNvPicPr>
            <a:picLocks noChangeAspect="1" noChangeArrowheads="1"/>
          </p:cNvPicPr>
          <p:nvPr/>
        </p:nvPicPr>
        <p:blipFill>
          <a:blip r:embed="rId3"/>
          <a:srcRect l="14081" t="28236" r="54173" b="42599"/>
          <a:stretch>
            <a:fillRect/>
          </a:stretch>
        </p:blipFill>
        <p:spPr bwMode="auto">
          <a:xfrm>
            <a:off x="2743200" y="3736975"/>
            <a:ext cx="10636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0" name="Line 245"/>
          <p:cNvSpPr>
            <a:spLocks noChangeShapeType="1"/>
          </p:cNvSpPr>
          <p:nvPr/>
        </p:nvSpPr>
        <p:spPr bwMode="auto">
          <a:xfrm flipV="1">
            <a:off x="3686175" y="3736975"/>
            <a:ext cx="0" cy="1408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Line 246"/>
          <p:cNvSpPr>
            <a:spLocks noChangeShapeType="1"/>
          </p:cNvSpPr>
          <p:nvPr/>
        </p:nvSpPr>
        <p:spPr bwMode="auto">
          <a:xfrm flipV="1">
            <a:off x="2743200" y="4511675"/>
            <a:ext cx="1063625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2" name="Picture 247" descr="data"/>
          <p:cNvPicPr>
            <a:picLocks noChangeAspect="1" noChangeArrowheads="1"/>
          </p:cNvPicPr>
          <p:nvPr/>
        </p:nvPicPr>
        <p:blipFill>
          <a:blip r:embed="rId4"/>
          <a:srcRect l="13046" t="6667" r="13879" b="14815"/>
          <a:stretch>
            <a:fillRect/>
          </a:stretch>
        </p:blipFill>
        <p:spPr bwMode="auto">
          <a:xfrm>
            <a:off x="5157788" y="1568450"/>
            <a:ext cx="1336675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3" name="Picture 248" descr="tmap"/>
          <p:cNvPicPr>
            <a:picLocks noChangeAspect="1" noChangeArrowheads="1"/>
          </p:cNvPicPr>
          <p:nvPr/>
        </p:nvPicPr>
        <p:blipFill>
          <a:blip r:embed="rId5"/>
          <a:srcRect l="13858" t="28154" r="54488" b="42381"/>
          <a:stretch>
            <a:fillRect/>
          </a:stretch>
        </p:blipFill>
        <p:spPr bwMode="auto">
          <a:xfrm>
            <a:off x="7237413" y="4687888"/>
            <a:ext cx="114300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4" name="Line 249"/>
          <p:cNvSpPr>
            <a:spLocks noChangeShapeType="1"/>
          </p:cNvSpPr>
          <p:nvPr/>
        </p:nvSpPr>
        <p:spPr bwMode="auto">
          <a:xfrm flipV="1">
            <a:off x="8264525" y="4689475"/>
            <a:ext cx="0" cy="1535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Line 250"/>
          <p:cNvSpPr>
            <a:spLocks noChangeShapeType="1"/>
          </p:cNvSpPr>
          <p:nvPr/>
        </p:nvSpPr>
        <p:spPr bwMode="auto">
          <a:xfrm>
            <a:off x="7237413" y="5529263"/>
            <a:ext cx="11430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Design efficiency</a:t>
            </a:r>
            <a:endParaRPr lang="en-US" sz="2800" b="1" dirty="0"/>
          </a:p>
        </p:txBody>
      </p:sp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2742" r="5696" b="6119"/>
          <a:stretch>
            <a:fillRect/>
          </a:stretch>
        </p:blipFill>
        <p:spPr bwMode="auto">
          <a:xfrm>
            <a:off x="389996" y="4653136"/>
            <a:ext cx="2921864" cy="219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68178" y="1595074"/>
            <a:ext cx="7520246" cy="825814"/>
            <a:chOff x="-366713" y="2085975"/>
            <a:chExt cx="9991726" cy="2562225"/>
          </a:xfrm>
        </p:grpSpPr>
        <p:sp>
          <p:nvSpPr>
            <p:cNvPr id="13" name="Freeform 56"/>
            <p:cNvSpPr>
              <a:spLocks/>
            </p:cNvSpPr>
            <p:nvPr/>
          </p:nvSpPr>
          <p:spPr bwMode="auto">
            <a:xfrm>
              <a:off x="-366713" y="2085975"/>
              <a:ext cx="1133475" cy="2276475"/>
            </a:xfrm>
            <a:custGeom>
              <a:avLst/>
              <a:gdLst>
                <a:gd name="T0" fmla="*/ 12 w 714"/>
                <a:gd name="T1" fmla="*/ 1434 h 1434"/>
                <a:gd name="T2" fmla="*/ 30 w 714"/>
                <a:gd name="T3" fmla="*/ 1434 h 1434"/>
                <a:gd name="T4" fmla="*/ 48 w 714"/>
                <a:gd name="T5" fmla="*/ 1434 h 1434"/>
                <a:gd name="T6" fmla="*/ 66 w 714"/>
                <a:gd name="T7" fmla="*/ 1434 h 1434"/>
                <a:gd name="T8" fmla="*/ 84 w 714"/>
                <a:gd name="T9" fmla="*/ 1434 h 1434"/>
                <a:gd name="T10" fmla="*/ 102 w 714"/>
                <a:gd name="T11" fmla="*/ 1434 h 1434"/>
                <a:gd name="T12" fmla="*/ 120 w 714"/>
                <a:gd name="T13" fmla="*/ 1434 h 1434"/>
                <a:gd name="T14" fmla="*/ 138 w 714"/>
                <a:gd name="T15" fmla="*/ 1434 h 1434"/>
                <a:gd name="T16" fmla="*/ 156 w 714"/>
                <a:gd name="T17" fmla="*/ 1434 h 1434"/>
                <a:gd name="T18" fmla="*/ 174 w 714"/>
                <a:gd name="T19" fmla="*/ 1434 h 1434"/>
                <a:gd name="T20" fmla="*/ 192 w 714"/>
                <a:gd name="T21" fmla="*/ 1434 h 1434"/>
                <a:gd name="T22" fmla="*/ 210 w 714"/>
                <a:gd name="T23" fmla="*/ 1434 h 1434"/>
                <a:gd name="T24" fmla="*/ 228 w 714"/>
                <a:gd name="T25" fmla="*/ 1434 h 1434"/>
                <a:gd name="T26" fmla="*/ 246 w 714"/>
                <a:gd name="T27" fmla="*/ 1434 h 1434"/>
                <a:gd name="T28" fmla="*/ 264 w 714"/>
                <a:gd name="T29" fmla="*/ 1434 h 1434"/>
                <a:gd name="T30" fmla="*/ 282 w 714"/>
                <a:gd name="T31" fmla="*/ 1434 h 1434"/>
                <a:gd name="T32" fmla="*/ 300 w 714"/>
                <a:gd name="T33" fmla="*/ 1434 h 1434"/>
                <a:gd name="T34" fmla="*/ 318 w 714"/>
                <a:gd name="T35" fmla="*/ 1434 h 1434"/>
                <a:gd name="T36" fmla="*/ 336 w 714"/>
                <a:gd name="T37" fmla="*/ 1434 h 1434"/>
                <a:gd name="T38" fmla="*/ 354 w 714"/>
                <a:gd name="T39" fmla="*/ 1434 h 1434"/>
                <a:gd name="T40" fmla="*/ 372 w 714"/>
                <a:gd name="T41" fmla="*/ 1434 h 1434"/>
                <a:gd name="T42" fmla="*/ 390 w 714"/>
                <a:gd name="T43" fmla="*/ 1434 h 1434"/>
                <a:gd name="T44" fmla="*/ 408 w 714"/>
                <a:gd name="T45" fmla="*/ 1434 h 1434"/>
                <a:gd name="T46" fmla="*/ 426 w 714"/>
                <a:gd name="T47" fmla="*/ 1434 h 1434"/>
                <a:gd name="T48" fmla="*/ 444 w 714"/>
                <a:gd name="T49" fmla="*/ 1434 h 1434"/>
                <a:gd name="T50" fmla="*/ 462 w 714"/>
                <a:gd name="T51" fmla="*/ 1434 h 1434"/>
                <a:gd name="T52" fmla="*/ 480 w 714"/>
                <a:gd name="T53" fmla="*/ 1434 h 1434"/>
                <a:gd name="T54" fmla="*/ 498 w 714"/>
                <a:gd name="T55" fmla="*/ 1434 h 1434"/>
                <a:gd name="T56" fmla="*/ 516 w 714"/>
                <a:gd name="T57" fmla="*/ 1434 h 1434"/>
                <a:gd name="T58" fmla="*/ 534 w 714"/>
                <a:gd name="T59" fmla="*/ 1434 h 1434"/>
                <a:gd name="T60" fmla="*/ 552 w 714"/>
                <a:gd name="T61" fmla="*/ 1434 h 1434"/>
                <a:gd name="T62" fmla="*/ 570 w 714"/>
                <a:gd name="T63" fmla="*/ 1428 h 1434"/>
                <a:gd name="T64" fmla="*/ 582 w 714"/>
                <a:gd name="T65" fmla="*/ 1332 h 1434"/>
                <a:gd name="T66" fmla="*/ 594 w 714"/>
                <a:gd name="T67" fmla="*/ 1074 h 1434"/>
                <a:gd name="T68" fmla="*/ 612 w 714"/>
                <a:gd name="T69" fmla="*/ 732 h 1434"/>
                <a:gd name="T70" fmla="*/ 624 w 714"/>
                <a:gd name="T71" fmla="*/ 426 h 1434"/>
                <a:gd name="T72" fmla="*/ 636 w 714"/>
                <a:gd name="T73" fmla="*/ 210 h 1434"/>
                <a:gd name="T74" fmla="*/ 648 w 714"/>
                <a:gd name="T75" fmla="*/ 78 h 1434"/>
                <a:gd name="T76" fmla="*/ 660 w 714"/>
                <a:gd name="T77" fmla="*/ 18 h 1434"/>
                <a:gd name="T78" fmla="*/ 678 w 714"/>
                <a:gd name="T79" fmla="*/ 0 h 1434"/>
                <a:gd name="T80" fmla="*/ 690 w 714"/>
                <a:gd name="T81" fmla="*/ 18 h 1434"/>
                <a:gd name="T82" fmla="*/ 708 w 714"/>
                <a:gd name="T83" fmla="*/ 48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4" h="1434">
                  <a:moveTo>
                    <a:pt x="0" y="1434"/>
                  </a:moveTo>
                  <a:lnTo>
                    <a:pt x="6" y="1434"/>
                  </a:lnTo>
                  <a:lnTo>
                    <a:pt x="12" y="1434"/>
                  </a:lnTo>
                  <a:lnTo>
                    <a:pt x="18" y="1434"/>
                  </a:lnTo>
                  <a:lnTo>
                    <a:pt x="24" y="1434"/>
                  </a:lnTo>
                  <a:lnTo>
                    <a:pt x="30" y="1434"/>
                  </a:lnTo>
                  <a:lnTo>
                    <a:pt x="36" y="1434"/>
                  </a:lnTo>
                  <a:lnTo>
                    <a:pt x="42" y="1434"/>
                  </a:lnTo>
                  <a:lnTo>
                    <a:pt x="48" y="1434"/>
                  </a:lnTo>
                  <a:lnTo>
                    <a:pt x="54" y="1434"/>
                  </a:lnTo>
                  <a:lnTo>
                    <a:pt x="60" y="1434"/>
                  </a:lnTo>
                  <a:lnTo>
                    <a:pt x="66" y="1434"/>
                  </a:lnTo>
                  <a:lnTo>
                    <a:pt x="72" y="1434"/>
                  </a:lnTo>
                  <a:lnTo>
                    <a:pt x="78" y="1434"/>
                  </a:lnTo>
                  <a:lnTo>
                    <a:pt x="84" y="1434"/>
                  </a:lnTo>
                  <a:lnTo>
                    <a:pt x="90" y="1434"/>
                  </a:lnTo>
                  <a:lnTo>
                    <a:pt x="96" y="1434"/>
                  </a:lnTo>
                  <a:lnTo>
                    <a:pt x="102" y="1434"/>
                  </a:lnTo>
                  <a:lnTo>
                    <a:pt x="108" y="1434"/>
                  </a:lnTo>
                  <a:lnTo>
                    <a:pt x="114" y="1434"/>
                  </a:lnTo>
                  <a:lnTo>
                    <a:pt x="120" y="1434"/>
                  </a:lnTo>
                  <a:lnTo>
                    <a:pt x="126" y="1434"/>
                  </a:lnTo>
                  <a:lnTo>
                    <a:pt x="132" y="1434"/>
                  </a:lnTo>
                  <a:lnTo>
                    <a:pt x="138" y="1434"/>
                  </a:lnTo>
                  <a:lnTo>
                    <a:pt x="144" y="1434"/>
                  </a:lnTo>
                  <a:lnTo>
                    <a:pt x="150" y="1434"/>
                  </a:lnTo>
                  <a:lnTo>
                    <a:pt x="156" y="1434"/>
                  </a:lnTo>
                  <a:lnTo>
                    <a:pt x="162" y="1434"/>
                  </a:lnTo>
                  <a:lnTo>
                    <a:pt x="168" y="1434"/>
                  </a:lnTo>
                  <a:lnTo>
                    <a:pt x="174" y="1434"/>
                  </a:lnTo>
                  <a:lnTo>
                    <a:pt x="180" y="1434"/>
                  </a:lnTo>
                  <a:lnTo>
                    <a:pt x="186" y="1434"/>
                  </a:lnTo>
                  <a:lnTo>
                    <a:pt x="192" y="1434"/>
                  </a:lnTo>
                  <a:lnTo>
                    <a:pt x="198" y="1434"/>
                  </a:lnTo>
                  <a:lnTo>
                    <a:pt x="204" y="1434"/>
                  </a:lnTo>
                  <a:lnTo>
                    <a:pt x="210" y="1434"/>
                  </a:lnTo>
                  <a:lnTo>
                    <a:pt x="216" y="1434"/>
                  </a:lnTo>
                  <a:lnTo>
                    <a:pt x="222" y="1434"/>
                  </a:lnTo>
                  <a:lnTo>
                    <a:pt x="228" y="1434"/>
                  </a:lnTo>
                  <a:lnTo>
                    <a:pt x="234" y="1434"/>
                  </a:lnTo>
                  <a:lnTo>
                    <a:pt x="240" y="1434"/>
                  </a:lnTo>
                  <a:lnTo>
                    <a:pt x="246" y="1434"/>
                  </a:lnTo>
                  <a:lnTo>
                    <a:pt x="252" y="1434"/>
                  </a:lnTo>
                  <a:lnTo>
                    <a:pt x="258" y="1434"/>
                  </a:lnTo>
                  <a:lnTo>
                    <a:pt x="264" y="1434"/>
                  </a:lnTo>
                  <a:lnTo>
                    <a:pt x="270" y="1434"/>
                  </a:lnTo>
                  <a:lnTo>
                    <a:pt x="276" y="1434"/>
                  </a:lnTo>
                  <a:lnTo>
                    <a:pt x="282" y="1434"/>
                  </a:lnTo>
                  <a:lnTo>
                    <a:pt x="288" y="1434"/>
                  </a:lnTo>
                  <a:lnTo>
                    <a:pt x="294" y="1434"/>
                  </a:lnTo>
                  <a:lnTo>
                    <a:pt x="300" y="1434"/>
                  </a:lnTo>
                  <a:lnTo>
                    <a:pt x="306" y="1434"/>
                  </a:lnTo>
                  <a:lnTo>
                    <a:pt x="312" y="1434"/>
                  </a:lnTo>
                  <a:lnTo>
                    <a:pt x="318" y="1434"/>
                  </a:lnTo>
                  <a:lnTo>
                    <a:pt x="324" y="1434"/>
                  </a:lnTo>
                  <a:lnTo>
                    <a:pt x="330" y="1434"/>
                  </a:lnTo>
                  <a:lnTo>
                    <a:pt x="336" y="1434"/>
                  </a:lnTo>
                  <a:lnTo>
                    <a:pt x="342" y="1434"/>
                  </a:lnTo>
                  <a:lnTo>
                    <a:pt x="348" y="1434"/>
                  </a:lnTo>
                  <a:lnTo>
                    <a:pt x="354" y="1434"/>
                  </a:lnTo>
                  <a:lnTo>
                    <a:pt x="360" y="1434"/>
                  </a:lnTo>
                  <a:lnTo>
                    <a:pt x="366" y="1434"/>
                  </a:lnTo>
                  <a:lnTo>
                    <a:pt x="372" y="1434"/>
                  </a:lnTo>
                  <a:lnTo>
                    <a:pt x="378" y="1434"/>
                  </a:lnTo>
                  <a:lnTo>
                    <a:pt x="384" y="1434"/>
                  </a:lnTo>
                  <a:lnTo>
                    <a:pt x="390" y="1434"/>
                  </a:lnTo>
                  <a:lnTo>
                    <a:pt x="396" y="1434"/>
                  </a:lnTo>
                  <a:lnTo>
                    <a:pt x="402" y="1434"/>
                  </a:lnTo>
                  <a:lnTo>
                    <a:pt x="408" y="1434"/>
                  </a:lnTo>
                  <a:lnTo>
                    <a:pt x="414" y="1434"/>
                  </a:lnTo>
                  <a:lnTo>
                    <a:pt x="420" y="1434"/>
                  </a:lnTo>
                  <a:lnTo>
                    <a:pt x="426" y="1434"/>
                  </a:lnTo>
                  <a:lnTo>
                    <a:pt x="432" y="1434"/>
                  </a:lnTo>
                  <a:lnTo>
                    <a:pt x="438" y="1434"/>
                  </a:lnTo>
                  <a:lnTo>
                    <a:pt x="444" y="1434"/>
                  </a:lnTo>
                  <a:lnTo>
                    <a:pt x="450" y="1434"/>
                  </a:lnTo>
                  <a:lnTo>
                    <a:pt x="456" y="1434"/>
                  </a:lnTo>
                  <a:lnTo>
                    <a:pt x="462" y="1434"/>
                  </a:lnTo>
                  <a:lnTo>
                    <a:pt x="468" y="1434"/>
                  </a:lnTo>
                  <a:lnTo>
                    <a:pt x="474" y="1434"/>
                  </a:lnTo>
                  <a:lnTo>
                    <a:pt x="480" y="1434"/>
                  </a:lnTo>
                  <a:lnTo>
                    <a:pt x="486" y="1434"/>
                  </a:lnTo>
                  <a:lnTo>
                    <a:pt x="492" y="1434"/>
                  </a:lnTo>
                  <a:lnTo>
                    <a:pt x="498" y="1434"/>
                  </a:lnTo>
                  <a:lnTo>
                    <a:pt x="504" y="1434"/>
                  </a:lnTo>
                  <a:lnTo>
                    <a:pt x="510" y="1434"/>
                  </a:lnTo>
                  <a:lnTo>
                    <a:pt x="516" y="1434"/>
                  </a:lnTo>
                  <a:lnTo>
                    <a:pt x="522" y="1434"/>
                  </a:lnTo>
                  <a:lnTo>
                    <a:pt x="528" y="1434"/>
                  </a:lnTo>
                  <a:lnTo>
                    <a:pt x="534" y="1434"/>
                  </a:lnTo>
                  <a:lnTo>
                    <a:pt x="540" y="1434"/>
                  </a:lnTo>
                  <a:lnTo>
                    <a:pt x="546" y="1434"/>
                  </a:lnTo>
                  <a:lnTo>
                    <a:pt x="552" y="1434"/>
                  </a:lnTo>
                  <a:lnTo>
                    <a:pt x="558" y="1434"/>
                  </a:lnTo>
                  <a:lnTo>
                    <a:pt x="564" y="1434"/>
                  </a:lnTo>
                  <a:lnTo>
                    <a:pt x="570" y="1428"/>
                  </a:lnTo>
                  <a:lnTo>
                    <a:pt x="576" y="1410"/>
                  </a:lnTo>
                  <a:lnTo>
                    <a:pt x="582" y="1380"/>
                  </a:lnTo>
                  <a:lnTo>
                    <a:pt x="582" y="1332"/>
                  </a:lnTo>
                  <a:lnTo>
                    <a:pt x="588" y="1260"/>
                  </a:lnTo>
                  <a:lnTo>
                    <a:pt x="594" y="1176"/>
                  </a:lnTo>
                  <a:lnTo>
                    <a:pt x="594" y="1074"/>
                  </a:lnTo>
                  <a:lnTo>
                    <a:pt x="600" y="960"/>
                  </a:lnTo>
                  <a:lnTo>
                    <a:pt x="606" y="846"/>
                  </a:lnTo>
                  <a:lnTo>
                    <a:pt x="612" y="732"/>
                  </a:lnTo>
                  <a:lnTo>
                    <a:pt x="612" y="624"/>
                  </a:lnTo>
                  <a:lnTo>
                    <a:pt x="618" y="522"/>
                  </a:lnTo>
                  <a:lnTo>
                    <a:pt x="624" y="426"/>
                  </a:lnTo>
                  <a:lnTo>
                    <a:pt x="624" y="342"/>
                  </a:lnTo>
                  <a:lnTo>
                    <a:pt x="630" y="270"/>
                  </a:lnTo>
                  <a:lnTo>
                    <a:pt x="636" y="210"/>
                  </a:lnTo>
                  <a:lnTo>
                    <a:pt x="642" y="156"/>
                  </a:lnTo>
                  <a:lnTo>
                    <a:pt x="642" y="114"/>
                  </a:lnTo>
                  <a:lnTo>
                    <a:pt x="648" y="78"/>
                  </a:lnTo>
                  <a:lnTo>
                    <a:pt x="654" y="54"/>
                  </a:lnTo>
                  <a:lnTo>
                    <a:pt x="660" y="30"/>
                  </a:lnTo>
                  <a:lnTo>
                    <a:pt x="660" y="18"/>
                  </a:lnTo>
                  <a:lnTo>
                    <a:pt x="666" y="6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6"/>
                  </a:lnTo>
                  <a:lnTo>
                    <a:pt x="690" y="12"/>
                  </a:lnTo>
                  <a:lnTo>
                    <a:pt x="690" y="18"/>
                  </a:lnTo>
                  <a:lnTo>
                    <a:pt x="696" y="24"/>
                  </a:lnTo>
                  <a:lnTo>
                    <a:pt x="702" y="36"/>
                  </a:lnTo>
                  <a:lnTo>
                    <a:pt x="708" y="48"/>
                  </a:lnTo>
                  <a:lnTo>
                    <a:pt x="708" y="54"/>
                  </a:lnTo>
                  <a:lnTo>
                    <a:pt x="714" y="66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57"/>
            <p:cNvSpPr>
              <a:spLocks/>
            </p:cNvSpPr>
            <p:nvPr/>
          </p:nvSpPr>
          <p:spPr bwMode="auto">
            <a:xfrm>
              <a:off x="766762" y="2190750"/>
              <a:ext cx="1076325" cy="2457450"/>
            </a:xfrm>
            <a:custGeom>
              <a:avLst/>
              <a:gdLst>
                <a:gd name="T0" fmla="*/ 6 w 678"/>
                <a:gd name="T1" fmla="*/ 18 h 1548"/>
                <a:gd name="T2" fmla="*/ 24 w 678"/>
                <a:gd name="T3" fmla="*/ 48 h 1548"/>
                <a:gd name="T4" fmla="*/ 42 w 678"/>
                <a:gd name="T5" fmla="*/ 78 h 1548"/>
                <a:gd name="T6" fmla="*/ 48 w 678"/>
                <a:gd name="T7" fmla="*/ 84 h 1548"/>
                <a:gd name="T8" fmla="*/ 60 w 678"/>
                <a:gd name="T9" fmla="*/ 96 h 1548"/>
                <a:gd name="T10" fmla="*/ 78 w 678"/>
                <a:gd name="T11" fmla="*/ 108 h 1548"/>
                <a:gd name="T12" fmla="*/ 96 w 678"/>
                <a:gd name="T13" fmla="*/ 114 h 1548"/>
                <a:gd name="T14" fmla="*/ 114 w 678"/>
                <a:gd name="T15" fmla="*/ 114 h 1548"/>
                <a:gd name="T16" fmla="*/ 132 w 678"/>
                <a:gd name="T17" fmla="*/ 114 h 1548"/>
                <a:gd name="T18" fmla="*/ 150 w 678"/>
                <a:gd name="T19" fmla="*/ 114 h 1548"/>
                <a:gd name="T20" fmla="*/ 168 w 678"/>
                <a:gd name="T21" fmla="*/ 114 h 1548"/>
                <a:gd name="T22" fmla="*/ 186 w 678"/>
                <a:gd name="T23" fmla="*/ 114 h 1548"/>
                <a:gd name="T24" fmla="*/ 204 w 678"/>
                <a:gd name="T25" fmla="*/ 114 h 1548"/>
                <a:gd name="T26" fmla="*/ 222 w 678"/>
                <a:gd name="T27" fmla="*/ 114 h 1548"/>
                <a:gd name="T28" fmla="*/ 240 w 678"/>
                <a:gd name="T29" fmla="*/ 114 h 1548"/>
                <a:gd name="T30" fmla="*/ 258 w 678"/>
                <a:gd name="T31" fmla="*/ 114 h 1548"/>
                <a:gd name="T32" fmla="*/ 276 w 678"/>
                <a:gd name="T33" fmla="*/ 120 h 1548"/>
                <a:gd name="T34" fmla="*/ 288 w 678"/>
                <a:gd name="T35" fmla="*/ 216 h 1548"/>
                <a:gd name="T36" fmla="*/ 306 w 678"/>
                <a:gd name="T37" fmla="*/ 474 h 1548"/>
                <a:gd name="T38" fmla="*/ 318 w 678"/>
                <a:gd name="T39" fmla="*/ 816 h 1548"/>
                <a:gd name="T40" fmla="*/ 330 w 678"/>
                <a:gd name="T41" fmla="*/ 1122 h 1548"/>
                <a:gd name="T42" fmla="*/ 342 w 678"/>
                <a:gd name="T43" fmla="*/ 1338 h 1548"/>
                <a:gd name="T44" fmla="*/ 354 w 678"/>
                <a:gd name="T45" fmla="*/ 1470 h 1548"/>
                <a:gd name="T46" fmla="*/ 372 w 678"/>
                <a:gd name="T47" fmla="*/ 1530 h 1548"/>
                <a:gd name="T48" fmla="*/ 384 w 678"/>
                <a:gd name="T49" fmla="*/ 1548 h 1548"/>
                <a:gd name="T50" fmla="*/ 402 w 678"/>
                <a:gd name="T51" fmla="*/ 1530 h 1548"/>
                <a:gd name="T52" fmla="*/ 414 w 678"/>
                <a:gd name="T53" fmla="*/ 1500 h 1548"/>
                <a:gd name="T54" fmla="*/ 426 w 678"/>
                <a:gd name="T55" fmla="*/ 1470 h 1548"/>
                <a:gd name="T56" fmla="*/ 438 w 678"/>
                <a:gd name="T57" fmla="*/ 1446 h 1548"/>
                <a:gd name="T58" fmla="*/ 450 w 678"/>
                <a:gd name="T59" fmla="*/ 1422 h 1548"/>
                <a:gd name="T60" fmla="*/ 468 w 678"/>
                <a:gd name="T61" fmla="*/ 1398 h 1548"/>
                <a:gd name="T62" fmla="*/ 486 w 678"/>
                <a:gd name="T63" fmla="*/ 1380 h 1548"/>
                <a:gd name="T64" fmla="*/ 504 w 678"/>
                <a:gd name="T65" fmla="*/ 1374 h 1548"/>
                <a:gd name="T66" fmla="*/ 522 w 678"/>
                <a:gd name="T67" fmla="*/ 1368 h 1548"/>
                <a:gd name="T68" fmla="*/ 540 w 678"/>
                <a:gd name="T69" fmla="*/ 1368 h 1548"/>
                <a:gd name="T70" fmla="*/ 558 w 678"/>
                <a:gd name="T71" fmla="*/ 1368 h 1548"/>
                <a:gd name="T72" fmla="*/ 576 w 678"/>
                <a:gd name="T73" fmla="*/ 1368 h 1548"/>
                <a:gd name="T74" fmla="*/ 594 w 678"/>
                <a:gd name="T75" fmla="*/ 1368 h 1548"/>
                <a:gd name="T76" fmla="*/ 612 w 678"/>
                <a:gd name="T77" fmla="*/ 1368 h 1548"/>
                <a:gd name="T78" fmla="*/ 630 w 678"/>
                <a:gd name="T79" fmla="*/ 1368 h 1548"/>
                <a:gd name="T80" fmla="*/ 648 w 678"/>
                <a:gd name="T81" fmla="*/ 1368 h 1548"/>
                <a:gd name="T82" fmla="*/ 666 w 678"/>
                <a:gd name="T83" fmla="*/ 1368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8" h="1548">
                  <a:moveTo>
                    <a:pt x="0" y="0"/>
                  </a:moveTo>
                  <a:lnTo>
                    <a:pt x="6" y="12"/>
                  </a:lnTo>
                  <a:lnTo>
                    <a:pt x="6" y="18"/>
                  </a:lnTo>
                  <a:lnTo>
                    <a:pt x="12" y="30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30" y="60"/>
                  </a:lnTo>
                  <a:lnTo>
                    <a:pt x="42" y="78"/>
                  </a:lnTo>
                  <a:lnTo>
                    <a:pt x="36" y="78"/>
                  </a:lnTo>
                  <a:lnTo>
                    <a:pt x="42" y="78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66" y="102"/>
                  </a:lnTo>
                  <a:lnTo>
                    <a:pt x="72" y="102"/>
                  </a:lnTo>
                  <a:lnTo>
                    <a:pt x="78" y="108"/>
                  </a:lnTo>
                  <a:lnTo>
                    <a:pt x="84" y="108"/>
                  </a:lnTo>
                  <a:lnTo>
                    <a:pt x="90" y="108"/>
                  </a:lnTo>
                  <a:lnTo>
                    <a:pt x="96" y="114"/>
                  </a:lnTo>
                  <a:lnTo>
                    <a:pt x="102" y="114"/>
                  </a:lnTo>
                  <a:lnTo>
                    <a:pt x="108" y="114"/>
                  </a:lnTo>
                  <a:lnTo>
                    <a:pt x="114" y="114"/>
                  </a:lnTo>
                  <a:lnTo>
                    <a:pt x="120" y="114"/>
                  </a:lnTo>
                  <a:lnTo>
                    <a:pt x="126" y="114"/>
                  </a:lnTo>
                  <a:lnTo>
                    <a:pt x="132" y="114"/>
                  </a:lnTo>
                  <a:lnTo>
                    <a:pt x="138" y="114"/>
                  </a:lnTo>
                  <a:lnTo>
                    <a:pt x="144" y="114"/>
                  </a:lnTo>
                  <a:lnTo>
                    <a:pt x="150" y="114"/>
                  </a:lnTo>
                  <a:lnTo>
                    <a:pt x="156" y="114"/>
                  </a:lnTo>
                  <a:lnTo>
                    <a:pt x="162" y="114"/>
                  </a:lnTo>
                  <a:lnTo>
                    <a:pt x="168" y="114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86" y="114"/>
                  </a:lnTo>
                  <a:lnTo>
                    <a:pt x="192" y="114"/>
                  </a:lnTo>
                  <a:lnTo>
                    <a:pt x="198" y="114"/>
                  </a:lnTo>
                  <a:lnTo>
                    <a:pt x="204" y="114"/>
                  </a:lnTo>
                  <a:lnTo>
                    <a:pt x="210" y="114"/>
                  </a:lnTo>
                  <a:lnTo>
                    <a:pt x="216" y="114"/>
                  </a:lnTo>
                  <a:lnTo>
                    <a:pt x="222" y="114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14"/>
                  </a:lnTo>
                  <a:lnTo>
                    <a:pt x="246" y="114"/>
                  </a:lnTo>
                  <a:lnTo>
                    <a:pt x="252" y="114"/>
                  </a:lnTo>
                  <a:lnTo>
                    <a:pt x="258" y="114"/>
                  </a:lnTo>
                  <a:lnTo>
                    <a:pt x="264" y="114"/>
                  </a:lnTo>
                  <a:lnTo>
                    <a:pt x="270" y="114"/>
                  </a:lnTo>
                  <a:lnTo>
                    <a:pt x="276" y="120"/>
                  </a:lnTo>
                  <a:lnTo>
                    <a:pt x="282" y="138"/>
                  </a:lnTo>
                  <a:lnTo>
                    <a:pt x="288" y="168"/>
                  </a:lnTo>
                  <a:lnTo>
                    <a:pt x="288" y="216"/>
                  </a:lnTo>
                  <a:lnTo>
                    <a:pt x="294" y="288"/>
                  </a:lnTo>
                  <a:lnTo>
                    <a:pt x="300" y="372"/>
                  </a:lnTo>
                  <a:lnTo>
                    <a:pt x="306" y="474"/>
                  </a:lnTo>
                  <a:lnTo>
                    <a:pt x="306" y="588"/>
                  </a:lnTo>
                  <a:lnTo>
                    <a:pt x="312" y="702"/>
                  </a:lnTo>
                  <a:lnTo>
                    <a:pt x="318" y="816"/>
                  </a:lnTo>
                  <a:lnTo>
                    <a:pt x="324" y="924"/>
                  </a:lnTo>
                  <a:lnTo>
                    <a:pt x="324" y="1026"/>
                  </a:lnTo>
                  <a:lnTo>
                    <a:pt x="330" y="1122"/>
                  </a:lnTo>
                  <a:lnTo>
                    <a:pt x="336" y="1206"/>
                  </a:lnTo>
                  <a:lnTo>
                    <a:pt x="336" y="1278"/>
                  </a:lnTo>
                  <a:lnTo>
                    <a:pt x="342" y="1338"/>
                  </a:lnTo>
                  <a:lnTo>
                    <a:pt x="348" y="1392"/>
                  </a:lnTo>
                  <a:lnTo>
                    <a:pt x="354" y="1434"/>
                  </a:lnTo>
                  <a:lnTo>
                    <a:pt x="354" y="1470"/>
                  </a:lnTo>
                  <a:lnTo>
                    <a:pt x="360" y="1494"/>
                  </a:lnTo>
                  <a:lnTo>
                    <a:pt x="366" y="1518"/>
                  </a:lnTo>
                  <a:lnTo>
                    <a:pt x="372" y="1530"/>
                  </a:lnTo>
                  <a:lnTo>
                    <a:pt x="372" y="1542"/>
                  </a:lnTo>
                  <a:lnTo>
                    <a:pt x="378" y="1548"/>
                  </a:lnTo>
                  <a:lnTo>
                    <a:pt x="384" y="1548"/>
                  </a:lnTo>
                  <a:lnTo>
                    <a:pt x="390" y="1542"/>
                  </a:lnTo>
                  <a:lnTo>
                    <a:pt x="396" y="1536"/>
                  </a:lnTo>
                  <a:lnTo>
                    <a:pt x="402" y="1530"/>
                  </a:lnTo>
                  <a:lnTo>
                    <a:pt x="402" y="1524"/>
                  </a:lnTo>
                  <a:lnTo>
                    <a:pt x="408" y="1512"/>
                  </a:lnTo>
                  <a:lnTo>
                    <a:pt x="414" y="1500"/>
                  </a:lnTo>
                  <a:lnTo>
                    <a:pt x="414" y="1494"/>
                  </a:lnTo>
                  <a:lnTo>
                    <a:pt x="420" y="1482"/>
                  </a:lnTo>
                  <a:lnTo>
                    <a:pt x="426" y="1470"/>
                  </a:lnTo>
                  <a:lnTo>
                    <a:pt x="432" y="1464"/>
                  </a:lnTo>
                  <a:lnTo>
                    <a:pt x="432" y="1452"/>
                  </a:lnTo>
                  <a:lnTo>
                    <a:pt x="438" y="1446"/>
                  </a:lnTo>
                  <a:lnTo>
                    <a:pt x="444" y="1434"/>
                  </a:lnTo>
                  <a:lnTo>
                    <a:pt x="450" y="1428"/>
                  </a:lnTo>
                  <a:lnTo>
                    <a:pt x="450" y="1422"/>
                  </a:lnTo>
                  <a:lnTo>
                    <a:pt x="456" y="1410"/>
                  </a:lnTo>
                  <a:lnTo>
                    <a:pt x="462" y="1404"/>
                  </a:lnTo>
                  <a:lnTo>
                    <a:pt x="468" y="1398"/>
                  </a:lnTo>
                  <a:lnTo>
                    <a:pt x="474" y="1392"/>
                  </a:lnTo>
                  <a:lnTo>
                    <a:pt x="480" y="1386"/>
                  </a:lnTo>
                  <a:lnTo>
                    <a:pt x="486" y="1380"/>
                  </a:lnTo>
                  <a:lnTo>
                    <a:pt x="492" y="1380"/>
                  </a:lnTo>
                  <a:lnTo>
                    <a:pt x="498" y="1374"/>
                  </a:lnTo>
                  <a:lnTo>
                    <a:pt x="504" y="1374"/>
                  </a:lnTo>
                  <a:lnTo>
                    <a:pt x="510" y="1374"/>
                  </a:lnTo>
                  <a:lnTo>
                    <a:pt x="516" y="1368"/>
                  </a:lnTo>
                  <a:lnTo>
                    <a:pt x="522" y="1368"/>
                  </a:lnTo>
                  <a:lnTo>
                    <a:pt x="528" y="1368"/>
                  </a:lnTo>
                  <a:lnTo>
                    <a:pt x="534" y="1368"/>
                  </a:lnTo>
                  <a:lnTo>
                    <a:pt x="540" y="1368"/>
                  </a:lnTo>
                  <a:lnTo>
                    <a:pt x="546" y="1368"/>
                  </a:lnTo>
                  <a:lnTo>
                    <a:pt x="552" y="1368"/>
                  </a:lnTo>
                  <a:lnTo>
                    <a:pt x="558" y="1368"/>
                  </a:lnTo>
                  <a:lnTo>
                    <a:pt x="564" y="1368"/>
                  </a:lnTo>
                  <a:lnTo>
                    <a:pt x="570" y="1368"/>
                  </a:lnTo>
                  <a:lnTo>
                    <a:pt x="576" y="1368"/>
                  </a:lnTo>
                  <a:lnTo>
                    <a:pt x="582" y="1368"/>
                  </a:lnTo>
                  <a:lnTo>
                    <a:pt x="588" y="1368"/>
                  </a:lnTo>
                  <a:lnTo>
                    <a:pt x="594" y="1368"/>
                  </a:lnTo>
                  <a:lnTo>
                    <a:pt x="600" y="1368"/>
                  </a:lnTo>
                  <a:lnTo>
                    <a:pt x="606" y="1368"/>
                  </a:lnTo>
                  <a:lnTo>
                    <a:pt x="612" y="1368"/>
                  </a:lnTo>
                  <a:lnTo>
                    <a:pt x="618" y="1368"/>
                  </a:lnTo>
                  <a:lnTo>
                    <a:pt x="624" y="1368"/>
                  </a:lnTo>
                  <a:lnTo>
                    <a:pt x="630" y="1368"/>
                  </a:lnTo>
                  <a:lnTo>
                    <a:pt x="636" y="1368"/>
                  </a:lnTo>
                  <a:lnTo>
                    <a:pt x="642" y="1368"/>
                  </a:lnTo>
                  <a:lnTo>
                    <a:pt x="648" y="1368"/>
                  </a:lnTo>
                  <a:lnTo>
                    <a:pt x="654" y="1368"/>
                  </a:lnTo>
                  <a:lnTo>
                    <a:pt x="660" y="1368"/>
                  </a:lnTo>
                  <a:lnTo>
                    <a:pt x="666" y="1368"/>
                  </a:lnTo>
                  <a:lnTo>
                    <a:pt x="672" y="1368"/>
                  </a:lnTo>
                  <a:lnTo>
                    <a:pt x="678" y="1368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58"/>
            <p:cNvSpPr>
              <a:spLocks/>
            </p:cNvSpPr>
            <p:nvPr/>
          </p:nvSpPr>
          <p:spPr bwMode="auto">
            <a:xfrm>
              <a:off x="1843087" y="2085975"/>
              <a:ext cx="1000125" cy="2562225"/>
            </a:xfrm>
            <a:custGeom>
              <a:avLst/>
              <a:gdLst>
                <a:gd name="T0" fmla="*/ 12 w 630"/>
                <a:gd name="T1" fmla="*/ 1428 h 1614"/>
                <a:gd name="T2" fmla="*/ 24 w 630"/>
                <a:gd name="T3" fmla="*/ 1332 h 1614"/>
                <a:gd name="T4" fmla="*/ 36 w 630"/>
                <a:gd name="T5" fmla="*/ 1074 h 1614"/>
                <a:gd name="T6" fmla="*/ 54 w 630"/>
                <a:gd name="T7" fmla="*/ 732 h 1614"/>
                <a:gd name="T8" fmla="*/ 66 w 630"/>
                <a:gd name="T9" fmla="*/ 426 h 1614"/>
                <a:gd name="T10" fmla="*/ 78 w 630"/>
                <a:gd name="T11" fmla="*/ 210 h 1614"/>
                <a:gd name="T12" fmla="*/ 90 w 630"/>
                <a:gd name="T13" fmla="*/ 78 h 1614"/>
                <a:gd name="T14" fmla="*/ 102 w 630"/>
                <a:gd name="T15" fmla="*/ 18 h 1614"/>
                <a:gd name="T16" fmla="*/ 120 w 630"/>
                <a:gd name="T17" fmla="*/ 0 h 1614"/>
                <a:gd name="T18" fmla="*/ 132 w 630"/>
                <a:gd name="T19" fmla="*/ 18 h 1614"/>
                <a:gd name="T20" fmla="*/ 150 w 630"/>
                <a:gd name="T21" fmla="*/ 48 h 1614"/>
                <a:gd name="T22" fmla="*/ 162 w 630"/>
                <a:gd name="T23" fmla="*/ 78 h 1614"/>
                <a:gd name="T24" fmla="*/ 174 w 630"/>
                <a:gd name="T25" fmla="*/ 102 h 1614"/>
                <a:gd name="T26" fmla="*/ 186 w 630"/>
                <a:gd name="T27" fmla="*/ 126 h 1614"/>
                <a:gd name="T28" fmla="*/ 198 w 630"/>
                <a:gd name="T29" fmla="*/ 144 h 1614"/>
                <a:gd name="T30" fmla="*/ 210 w 630"/>
                <a:gd name="T31" fmla="*/ 162 h 1614"/>
                <a:gd name="T32" fmla="*/ 228 w 630"/>
                <a:gd name="T33" fmla="*/ 168 h 1614"/>
                <a:gd name="T34" fmla="*/ 246 w 630"/>
                <a:gd name="T35" fmla="*/ 174 h 1614"/>
                <a:gd name="T36" fmla="*/ 264 w 630"/>
                <a:gd name="T37" fmla="*/ 180 h 1614"/>
                <a:gd name="T38" fmla="*/ 282 w 630"/>
                <a:gd name="T39" fmla="*/ 180 h 1614"/>
                <a:gd name="T40" fmla="*/ 300 w 630"/>
                <a:gd name="T41" fmla="*/ 180 h 1614"/>
                <a:gd name="T42" fmla="*/ 318 w 630"/>
                <a:gd name="T43" fmla="*/ 180 h 1614"/>
                <a:gd name="T44" fmla="*/ 336 w 630"/>
                <a:gd name="T45" fmla="*/ 180 h 1614"/>
                <a:gd name="T46" fmla="*/ 354 w 630"/>
                <a:gd name="T47" fmla="*/ 180 h 1614"/>
                <a:gd name="T48" fmla="*/ 372 w 630"/>
                <a:gd name="T49" fmla="*/ 180 h 1614"/>
                <a:gd name="T50" fmla="*/ 390 w 630"/>
                <a:gd name="T51" fmla="*/ 180 h 1614"/>
                <a:gd name="T52" fmla="*/ 408 w 630"/>
                <a:gd name="T53" fmla="*/ 180 h 1614"/>
                <a:gd name="T54" fmla="*/ 426 w 630"/>
                <a:gd name="T55" fmla="*/ 180 h 1614"/>
                <a:gd name="T56" fmla="*/ 444 w 630"/>
                <a:gd name="T57" fmla="*/ 234 h 1614"/>
                <a:gd name="T58" fmla="*/ 456 w 630"/>
                <a:gd name="T59" fmla="*/ 438 h 1614"/>
                <a:gd name="T60" fmla="*/ 468 w 630"/>
                <a:gd name="T61" fmla="*/ 768 h 1614"/>
                <a:gd name="T62" fmla="*/ 480 w 630"/>
                <a:gd name="T63" fmla="*/ 1092 h 1614"/>
                <a:gd name="T64" fmla="*/ 492 w 630"/>
                <a:gd name="T65" fmla="*/ 1344 h 1614"/>
                <a:gd name="T66" fmla="*/ 510 w 630"/>
                <a:gd name="T67" fmla="*/ 1500 h 1614"/>
                <a:gd name="T68" fmla="*/ 522 w 630"/>
                <a:gd name="T69" fmla="*/ 1584 h 1614"/>
                <a:gd name="T70" fmla="*/ 534 w 630"/>
                <a:gd name="T71" fmla="*/ 1614 h 1614"/>
                <a:gd name="T72" fmla="*/ 552 w 630"/>
                <a:gd name="T73" fmla="*/ 1602 h 1614"/>
                <a:gd name="T74" fmla="*/ 564 w 630"/>
                <a:gd name="T75" fmla="*/ 1578 h 1614"/>
                <a:gd name="T76" fmla="*/ 576 w 630"/>
                <a:gd name="T77" fmla="*/ 1548 h 1614"/>
                <a:gd name="T78" fmla="*/ 588 w 630"/>
                <a:gd name="T79" fmla="*/ 1518 h 1614"/>
                <a:gd name="T80" fmla="*/ 606 w 630"/>
                <a:gd name="T81" fmla="*/ 1494 h 1614"/>
                <a:gd name="T82" fmla="*/ 618 w 630"/>
                <a:gd name="T83" fmla="*/ 1470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30" h="1614">
                  <a:moveTo>
                    <a:pt x="0" y="1434"/>
                  </a:moveTo>
                  <a:lnTo>
                    <a:pt x="6" y="1434"/>
                  </a:lnTo>
                  <a:lnTo>
                    <a:pt x="12" y="1428"/>
                  </a:lnTo>
                  <a:lnTo>
                    <a:pt x="18" y="1410"/>
                  </a:lnTo>
                  <a:lnTo>
                    <a:pt x="24" y="1380"/>
                  </a:lnTo>
                  <a:lnTo>
                    <a:pt x="24" y="1332"/>
                  </a:lnTo>
                  <a:lnTo>
                    <a:pt x="30" y="1260"/>
                  </a:lnTo>
                  <a:lnTo>
                    <a:pt x="36" y="1176"/>
                  </a:lnTo>
                  <a:lnTo>
                    <a:pt x="36" y="1074"/>
                  </a:lnTo>
                  <a:lnTo>
                    <a:pt x="42" y="960"/>
                  </a:lnTo>
                  <a:lnTo>
                    <a:pt x="48" y="846"/>
                  </a:lnTo>
                  <a:lnTo>
                    <a:pt x="54" y="732"/>
                  </a:lnTo>
                  <a:lnTo>
                    <a:pt x="54" y="624"/>
                  </a:lnTo>
                  <a:lnTo>
                    <a:pt x="60" y="522"/>
                  </a:lnTo>
                  <a:lnTo>
                    <a:pt x="66" y="426"/>
                  </a:lnTo>
                  <a:lnTo>
                    <a:pt x="66" y="342"/>
                  </a:lnTo>
                  <a:lnTo>
                    <a:pt x="72" y="270"/>
                  </a:lnTo>
                  <a:lnTo>
                    <a:pt x="78" y="210"/>
                  </a:lnTo>
                  <a:lnTo>
                    <a:pt x="84" y="156"/>
                  </a:lnTo>
                  <a:lnTo>
                    <a:pt x="84" y="114"/>
                  </a:lnTo>
                  <a:lnTo>
                    <a:pt x="90" y="78"/>
                  </a:lnTo>
                  <a:lnTo>
                    <a:pt x="96" y="54"/>
                  </a:lnTo>
                  <a:lnTo>
                    <a:pt x="102" y="30"/>
                  </a:lnTo>
                  <a:lnTo>
                    <a:pt x="102" y="18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6"/>
                  </a:lnTo>
                  <a:lnTo>
                    <a:pt x="132" y="12"/>
                  </a:lnTo>
                  <a:lnTo>
                    <a:pt x="132" y="18"/>
                  </a:lnTo>
                  <a:lnTo>
                    <a:pt x="138" y="24"/>
                  </a:lnTo>
                  <a:lnTo>
                    <a:pt x="144" y="36"/>
                  </a:lnTo>
                  <a:lnTo>
                    <a:pt x="150" y="48"/>
                  </a:lnTo>
                  <a:lnTo>
                    <a:pt x="150" y="54"/>
                  </a:lnTo>
                  <a:lnTo>
                    <a:pt x="156" y="66"/>
                  </a:lnTo>
                  <a:lnTo>
                    <a:pt x="162" y="78"/>
                  </a:lnTo>
                  <a:lnTo>
                    <a:pt x="162" y="84"/>
                  </a:lnTo>
                  <a:lnTo>
                    <a:pt x="168" y="96"/>
                  </a:lnTo>
                  <a:lnTo>
                    <a:pt x="174" y="102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6"/>
                  </a:lnTo>
                  <a:lnTo>
                    <a:pt x="198" y="144"/>
                  </a:lnTo>
                  <a:lnTo>
                    <a:pt x="192" y="144"/>
                  </a:lnTo>
                  <a:lnTo>
                    <a:pt x="198" y="144"/>
                  </a:lnTo>
                  <a:lnTo>
                    <a:pt x="204" y="150"/>
                  </a:lnTo>
                  <a:lnTo>
                    <a:pt x="216" y="162"/>
                  </a:lnTo>
                  <a:lnTo>
                    <a:pt x="210" y="162"/>
                  </a:lnTo>
                  <a:lnTo>
                    <a:pt x="216" y="162"/>
                  </a:lnTo>
                  <a:lnTo>
                    <a:pt x="222" y="168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40" y="174"/>
                  </a:lnTo>
                  <a:lnTo>
                    <a:pt x="246" y="174"/>
                  </a:lnTo>
                  <a:lnTo>
                    <a:pt x="252" y="180"/>
                  </a:lnTo>
                  <a:lnTo>
                    <a:pt x="258" y="180"/>
                  </a:lnTo>
                  <a:lnTo>
                    <a:pt x="264" y="180"/>
                  </a:lnTo>
                  <a:lnTo>
                    <a:pt x="270" y="180"/>
                  </a:lnTo>
                  <a:lnTo>
                    <a:pt x="276" y="180"/>
                  </a:lnTo>
                  <a:lnTo>
                    <a:pt x="282" y="180"/>
                  </a:lnTo>
                  <a:lnTo>
                    <a:pt x="288" y="180"/>
                  </a:lnTo>
                  <a:lnTo>
                    <a:pt x="294" y="180"/>
                  </a:lnTo>
                  <a:lnTo>
                    <a:pt x="300" y="180"/>
                  </a:lnTo>
                  <a:lnTo>
                    <a:pt x="306" y="180"/>
                  </a:lnTo>
                  <a:lnTo>
                    <a:pt x="312" y="180"/>
                  </a:lnTo>
                  <a:lnTo>
                    <a:pt x="318" y="180"/>
                  </a:lnTo>
                  <a:lnTo>
                    <a:pt x="324" y="180"/>
                  </a:lnTo>
                  <a:lnTo>
                    <a:pt x="330" y="180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0"/>
                  </a:lnTo>
                  <a:lnTo>
                    <a:pt x="354" y="180"/>
                  </a:lnTo>
                  <a:lnTo>
                    <a:pt x="360" y="180"/>
                  </a:lnTo>
                  <a:lnTo>
                    <a:pt x="366" y="180"/>
                  </a:lnTo>
                  <a:lnTo>
                    <a:pt x="372" y="180"/>
                  </a:lnTo>
                  <a:lnTo>
                    <a:pt x="378" y="180"/>
                  </a:lnTo>
                  <a:lnTo>
                    <a:pt x="384" y="180"/>
                  </a:lnTo>
                  <a:lnTo>
                    <a:pt x="390" y="180"/>
                  </a:lnTo>
                  <a:lnTo>
                    <a:pt x="396" y="180"/>
                  </a:lnTo>
                  <a:lnTo>
                    <a:pt x="402" y="180"/>
                  </a:lnTo>
                  <a:lnTo>
                    <a:pt x="408" y="180"/>
                  </a:lnTo>
                  <a:lnTo>
                    <a:pt x="414" y="180"/>
                  </a:lnTo>
                  <a:lnTo>
                    <a:pt x="420" y="180"/>
                  </a:lnTo>
                  <a:lnTo>
                    <a:pt x="426" y="180"/>
                  </a:lnTo>
                  <a:lnTo>
                    <a:pt x="432" y="186"/>
                  </a:lnTo>
                  <a:lnTo>
                    <a:pt x="438" y="204"/>
                  </a:lnTo>
                  <a:lnTo>
                    <a:pt x="444" y="234"/>
                  </a:lnTo>
                  <a:lnTo>
                    <a:pt x="444" y="282"/>
                  </a:lnTo>
                  <a:lnTo>
                    <a:pt x="450" y="354"/>
                  </a:lnTo>
                  <a:lnTo>
                    <a:pt x="456" y="438"/>
                  </a:lnTo>
                  <a:lnTo>
                    <a:pt x="462" y="540"/>
                  </a:lnTo>
                  <a:lnTo>
                    <a:pt x="462" y="654"/>
                  </a:lnTo>
                  <a:lnTo>
                    <a:pt x="468" y="768"/>
                  </a:lnTo>
                  <a:lnTo>
                    <a:pt x="474" y="882"/>
                  </a:lnTo>
                  <a:lnTo>
                    <a:pt x="480" y="990"/>
                  </a:lnTo>
                  <a:lnTo>
                    <a:pt x="480" y="1092"/>
                  </a:lnTo>
                  <a:lnTo>
                    <a:pt x="486" y="1188"/>
                  </a:lnTo>
                  <a:lnTo>
                    <a:pt x="492" y="1272"/>
                  </a:lnTo>
                  <a:lnTo>
                    <a:pt x="492" y="1344"/>
                  </a:lnTo>
                  <a:lnTo>
                    <a:pt x="498" y="1404"/>
                  </a:lnTo>
                  <a:lnTo>
                    <a:pt x="504" y="1458"/>
                  </a:lnTo>
                  <a:lnTo>
                    <a:pt x="510" y="1500"/>
                  </a:lnTo>
                  <a:lnTo>
                    <a:pt x="510" y="1536"/>
                  </a:lnTo>
                  <a:lnTo>
                    <a:pt x="516" y="1560"/>
                  </a:lnTo>
                  <a:lnTo>
                    <a:pt x="522" y="1584"/>
                  </a:lnTo>
                  <a:lnTo>
                    <a:pt x="528" y="1596"/>
                  </a:lnTo>
                  <a:lnTo>
                    <a:pt x="528" y="1608"/>
                  </a:lnTo>
                  <a:lnTo>
                    <a:pt x="534" y="1614"/>
                  </a:lnTo>
                  <a:lnTo>
                    <a:pt x="540" y="1614"/>
                  </a:lnTo>
                  <a:lnTo>
                    <a:pt x="546" y="1608"/>
                  </a:lnTo>
                  <a:lnTo>
                    <a:pt x="552" y="1602"/>
                  </a:lnTo>
                  <a:lnTo>
                    <a:pt x="558" y="1596"/>
                  </a:lnTo>
                  <a:lnTo>
                    <a:pt x="558" y="1590"/>
                  </a:lnTo>
                  <a:lnTo>
                    <a:pt x="564" y="1578"/>
                  </a:lnTo>
                  <a:lnTo>
                    <a:pt x="570" y="1566"/>
                  </a:lnTo>
                  <a:lnTo>
                    <a:pt x="570" y="1560"/>
                  </a:lnTo>
                  <a:lnTo>
                    <a:pt x="576" y="1548"/>
                  </a:lnTo>
                  <a:lnTo>
                    <a:pt x="582" y="1536"/>
                  </a:lnTo>
                  <a:lnTo>
                    <a:pt x="588" y="1530"/>
                  </a:lnTo>
                  <a:lnTo>
                    <a:pt x="588" y="1518"/>
                  </a:lnTo>
                  <a:lnTo>
                    <a:pt x="594" y="1512"/>
                  </a:lnTo>
                  <a:lnTo>
                    <a:pt x="600" y="1500"/>
                  </a:lnTo>
                  <a:lnTo>
                    <a:pt x="606" y="1494"/>
                  </a:lnTo>
                  <a:lnTo>
                    <a:pt x="606" y="1488"/>
                  </a:lnTo>
                  <a:lnTo>
                    <a:pt x="612" y="1476"/>
                  </a:lnTo>
                  <a:lnTo>
                    <a:pt x="618" y="1470"/>
                  </a:lnTo>
                  <a:lnTo>
                    <a:pt x="624" y="1464"/>
                  </a:lnTo>
                  <a:lnTo>
                    <a:pt x="630" y="1458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59"/>
            <p:cNvSpPr>
              <a:spLocks/>
            </p:cNvSpPr>
            <p:nvPr/>
          </p:nvSpPr>
          <p:spPr bwMode="auto">
            <a:xfrm>
              <a:off x="2843212" y="2085975"/>
              <a:ext cx="1076325" cy="2314575"/>
            </a:xfrm>
            <a:custGeom>
              <a:avLst/>
              <a:gdLst>
                <a:gd name="T0" fmla="*/ 12 w 678"/>
                <a:gd name="T1" fmla="*/ 1446 h 1458"/>
                <a:gd name="T2" fmla="*/ 30 w 678"/>
                <a:gd name="T3" fmla="*/ 1440 h 1458"/>
                <a:gd name="T4" fmla="*/ 48 w 678"/>
                <a:gd name="T5" fmla="*/ 1434 h 1458"/>
                <a:gd name="T6" fmla="*/ 66 w 678"/>
                <a:gd name="T7" fmla="*/ 1434 h 1458"/>
                <a:gd name="T8" fmla="*/ 84 w 678"/>
                <a:gd name="T9" fmla="*/ 1434 h 1458"/>
                <a:gd name="T10" fmla="*/ 102 w 678"/>
                <a:gd name="T11" fmla="*/ 1434 h 1458"/>
                <a:gd name="T12" fmla="*/ 120 w 678"/>
                <a:gd name="T13" fmla="*/ 1434 h 1458"/>
                <a:gd name="T14" fmla="*/ 138 w 678"/>
                <a:gd name="T15" fmla="*/ 1434 h 1458"/>
                <a:gd name="T16" fmla="*/ 156 w 678"/>
                <a:gd name="T17" fmla="*/ 1434 h 1458"/>
                <a:gd name="T18" fmla="*/ 174 w 678"/>
                <a:gd name="T19" fmla="*/ 1434 h 1458"/>
                <a:gd name="T20" fmla="*/ 192 w 678"/>
                <a:gd name="T21" fmla="*/ 1434 h 1458"/>
                <a:gd name="T22" fmla="*/ 210 w 678"/>
                <a:gd name="T23" fmla="*/ 1434 h 1458"/>
                <a:gd name="T24" fmla="*/ 228 w 678"/>
                <a:gd name="T25" fmla="*/ 1380 h 1458"/>
                <a:gd name="T26" fmla="*/ 240 w 678"/>
                <a:gd name="T27" fmla="*/ 1176 h 1458"/>
                <a:gd name="T28" fmla="*/ 252 w 678"/>
                <a:gd name="T29" fmla="*/ 846 h 1458"/>
                <a:gd name="T30" fmla="*/ 264 w 678"/>
                <a:gd name="T31" fmla="*/ 522 h 1458"/>
                <a:gd name="T32" fmla="*/ 276 w 678"/>
                <a:gd name="T33" fmla="*/ 270 h 1458"/>
                <a:gd name="T34" fmla="*/ 288 w 678"/>
                <a:gd name="T35" fmla="*/ 114 h 1458"/>
                <a:gd name="T36" fmla="*/ 306 w 678"/>
                <a:gd name="T37" fmla="*/ 30 h 1458"/>
                <a:gd name="T38" fmla="*/ 318 w 678"/>
                <a:gd name="T39" fmla="*/ 0 h 1458"/>
                <a:gd name="T40" fmla="*/ 336 w 678"/>
                <a:gd name="T41" fmla="*/ 12 h 1458"/>
                <a:gd name="T42" fmla="*/ 348 w 678"/>
                <a:gd name="T43" fmla="*/ 36 h 1458"/>
                <a:gd name="T44" fmla="*/ 360 w 678"/>
                <a:gd name="T45" fmla="*/ 66 h 1458"/>
                <a:gd name="T46" fmla="*/ 372 w 678"/>
                <a:gd name="T47" fmla="*/ 96 h 1458"/>
                <a:gd name="T48" fmla="*/ 384 w 678"/>
                <a:gd name="T49" fmla="*/ 120 h 1458"/>
                <a:gd name="T50" fmla="*/ 396 w 678"/>
                <a:gd name="T51" fmla="*/ 144 h 1458"/>
                <a:gd name="T52" fmla="*/ 420 w 678"/>
                <a:gd name="T53" fmla="*/ 162 h 1458"/>
                <a:gd name="T54" fmla="*/ 426 w 678"/>
                <a:gd name="T55" fmla="*/ 168 h 1458"/>
                <a:gd name="T56" fmla="*/ 444 w 678"/>
                <a:gd name="T57" fmla="*/ 174 h 1458"/>
                <a:gd name="T58" fmla="*/ 462 w 678"/>
                <a:gd name="T59" fmla="*/ 180 h 1458"/>
                <a:gd name="T60" fmla="*/ 480 w 678"/>
                <a:gd name="T61" fmla="*/ 180 h 1458"/>
                <a:gd name="T62" fmla="*/ 498 w 678"/>
                <a:gd name="T63" fmla="*/ 180 h 1458"/>
                <a:gd name="T64" fmla="*/ 516 w 678"/>
                <a:gd name="T65" fmla="*/ 180 h 1458"/>
                <a:gd name="T66" fmla="*/ 534 w 678"/>
                <a:gd name="T67" fmla="*/ 180 h 1458"/>
                <a:gd name="T68" fmla="*/ 552 w 678"/>
                <a:gd name="T69" fmla="*/ 180 h 1458"/>
                <a:gd name="T70" fmla="*/ 570 w 678"/>
                <a:gd name="T71" fmla="*/ 180 h 1458"/>
                <a:gd name="T72" fmla="*/ 588 w 678"/>
                <a:gd name="T73" fmla="*/ 180 h 1458"/>
                <a:gd name="T74" fmla="*/ 606 w 678"/>
                <a:gd name="T75" fmla="*/ 180 h 1458"/>
                <a:gd name="T76" fmla="*/ 624 w 678"/>
                <a:gd name="T77" fmla="*/ 180 h 1458"/>
                <a:gd name="T78" fmla="*/ 642 w 678"/>
                <a:gd name="T79" fmla="*/ 204 h 1458"/>
                <a:gd name="T80" fmla="*/ 654 w 678"/>
                <a:gd name="T81" fmla="*/ 354 h 1458"/>
                <a:gd name="T82" fmla="*/ 666 w 678"/>
                <a:gd name="T83" fmla="*/ 654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8" h="1458">
                  <a:moveTo>
                    <a:pt x="0" y="1458"/>
                  </a:moveTo>
                  <a:lnTo>
                    <a:pt x="6" y="1452"/>
                  </a:lnTo>
                  <a:lnTo>
                    <a:pt x="12" y="1446"/>
                  </a:lnTo>
                  <a:lnTo>
                    <a:pt x="18" y="1446"/>
                  </a:lnTo>
                  <a:lnTo>
                    <a:pt x="24" y="1440"/>
                  </a:lnTo>
                  <a:lnTo>
                    <a:pt x="30" y="1440"/>
                  </a:lnTo>
                  <a:lnTo>
                    <a:pt x="36" y="1440"/>
                  </a:lnTo>
                  <a:lnTo>
                    <a:pt x="42" y="1434"/>
                  </a:lnTo>
                  <a:lnTo>
                    <a:pt x="48" y="1434"/>
                  </a:lnTo>
                  <a:lnTo>
                    <a:pt x="54" y="1434"/>
                  </a:lnTo>
                  <a:lnTo>
                    <a:pt x="60" y="1434"/>
                  </a:lnTo>
                  <a:lnTo>
                    <a:pt x="66" y="1434"/>
                  </a:lnTo>
                  <a:lnTo>
                    <a:pt x="72" y="1434"/>
                  </a:lnTo>
                  <a:lnTo>
                    <a:pt x="78" y="1434"/>
                  </a:lnTo>
                  <a:lnTo>
                    <a:pt x="84" y="1434"/>
                  </a:lnTo>
                  <a:lnTo>
                    <a:pt x="90" y="1434"/>
                  </a:lnTo>
                  <a:lnTo>
                    <a:pt x="96" y="1434"/>
                  </a:lnTo>
                  <a:lnTo>
                    <a:pt x="102" y="1434"/>
                  </a:lnTo>
                  <a:lnTo>
                    <a:pt x="108" y="1434"/>
                  </a:lnTo>
                  <a:lnTo>
                    <a:pt x="114" y="1434"/>
                  </a:lnTo>
                  <a:lnTo>
                    <a:pt x="120" y="1434"/>
                  </a:lnTo>
                  <a:lnTo>
                    <a:pt x="126" y="1434"/>
                  </a:lnTo>
                  <a:lnTo>
                    <a:pt x="132" y="1434"/>
                  </a:lnTo>
                  <a:lnTo>
                    <a:pt x="138" y="1434"/>
                  </a:lnTo>
                  <a:lnTo>
                    <a:pt x="144" y="1434"/>
                  </a:lnTo>
                  <a:lnTo>
                    <a:pt x="150" y="1434"/>
                  </a:lnTo>
                  <a:lnTo>
                    <a:pt x="156" y="1434"/>
                  </a:lnTo>
                  <a:lnTo>
                    <a:pt x="162" y="1434"/>
                  </a:lnTo>
                  <a:lnTo>
                    <a:pt x="168" y="1434"/>
                  </a:lnTo>
                  <a:lnTo>
                    <a:pt x="174" y="1434"/>
                  </a:lnTo>
                  <a:lnTo>
                    <a:pt x="180" y="1434"/>
                  </a:lnTo>
                  <a:lnTo>
                    <a:pt x="186" y="1434"/>
                  </a:lnTo>
                  <a:lnTo>
                    <a:pt x="192" y="1434"/>
                  </a:lnTo>
                  <a:lnTo>
                    <a:pt x="198" y="1434"/>
                  </a:lnTo>
                  <a:lnTo>
                    <a:pt x="204" y="1434"/>
                  </a:lnTo>
                  <a:lnTo>
                    <a:pt x="210" y="1434"/>
                  </a:lnTo>
                  <a:lnTo>
                    <a:pt x="216" y="1428"/>
                  </a:lnTo>
                  <a:lnTo>
                    <a:pt x="222" y="1410"/>
                  </a:lnTo>
                  <a:lnTo>
                    <a:pt x="228" y="1380"/>
                  </a:lnTo>
                  <a:lnTo>
                    <a:pt x="228" y="1332"/>
                  </a:lnTo>
                  <a:lnTo>
                    <a:pt x="234" y="1260"/>
                  </a:lnTo>
                  <a:lnTo>
                    <a:pt x="240" y="1176"/>
                  </a:lnTo>
                  <a:lnTo>
                    <a:pt x="240" y="1074"/>
                  </a:lnTo>
                  <a:lnTo>
                    <a:pt x="246" y="960"/>
                  </a:lnTo>
                  <a:lnTo>
                    <a:pt x="252" y="846"/>
                  </a:lnTo>
                  <a:lnTo>
                    <a:pt x="258" y="732"/>
                  </a:lnTo>
                  <a:lnTo>
                    <a:pt x="258" y="624"/>
                  </a:lnTo>
                  <a:lnTo>
                    <a:pt x="264" y="522"/>
                  </a:lnTo>
                  <a:lnTo>
                    <a:pt x="270" y="426"/>
                  </a:lnTo>
                  <a:lnTo>
                    <a:pt x="270" y="342"/>
                  </a:lnTo>
                  <a:lnTo>
                    <a:pt x="276" y="270"/>
                  </a:lnTo>
                  <a:lnTo>
                    <a:pt x="282" y="210"/>
                  </a:lnTo>
                  <a:lnTo>
                    <a:pt x="288" y="156"/>
                  </a:lnTo>
                  <a:lnTo>
                    <a:pt x="288" y="114"/>
                  </a:lnTo>
                  <a:lnTo>
                    <a:pt x="294" y="78"/>
                  </a:lnTo>
                  <a:lnTo>
                    <a:pt x="300" y="54"/>
                  </a:lnTo>
                  <a:lnTo>
                    <a:pt x="306" y="30"/>
                  </a:lnTo>
                  <a:lnTo>
                    <a:pt x="306" y="18"/>
                  </a:lnTo>
                  <a:lnTo>
                    <a:pt x="312" y="6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6"/>
                  </a:lnTo>
                  <a:lnTo>
                    <a:pt x="336" y="12"/>
                  </a:lnTo>
                  <a:lnTo>
                    <a:pt x="336" y="18"/>
                  </a:lnTo>
                  <a:lnTo>
                    <a:pt x="342" y="24"/>
                  </a:lnTo>
                  <a:lnTo>
                    <a:pt x="348" y="36"/>
                  </a:lnTo>
                  <a:lnTo>
                    <a:pt x="354" y="48"/>
                  </a:lnTo>
                  <a:lnTo>
                    <a:pt x="354" y="54"/>
                  </a:lnTo>
                  <a:lnTo>
                    <a:pt x="360" y="66"/>
                  </a:lnTo>
                  <a:lnTo>
                    <a:pt x="366" y="78"/>
                  </a:lnTo>
                  <a:lnTo>
                    <a:pt x="366" y="84"/>
                  </a:lnTo>
                  <a:lnTo>
                    <a:pt x="372" y="96"/>
                  </a:lnTo>
                  <a:lnTo>
                    <a:pt x="378" y="102"/>
                  </a:lnTo>
                  <a:lnTo>
                    <a:pt x="384" y="114"/>
                  </a:lnTo>
                  <a:lnTo>
                    <a:pt x="384" y="120"/>
                  </a:lnTo>
                  <a:lnTo>
                    <a:pt x="390" y="126"/>
                  </a:lnTo>
                  <a:lnTo>
                    <a:pt x="402" y="144"/>
                  </a:lnTo>
                  <a:lnTo>
                    <a:pt x="396" y="144"/>
                  </a:lnTo>
                  <a:lnTo>
                    <a:pt x="402" y="144"/>
                  </a:lnTo>
                  <a:lnTo>
                    <a:pt x="408" y="150"/>
                  </a:lnTo>
                  <a:lnTo>
                    <a:pt x="420" y="162"/>
                  </a:lnTo>
                  <a:lnTo>
                    <a:pt x="414" y="162"/>
                  </a:lnTo>
                  <a:lnTo>
                    <a:pt x="420" y="162"/>
                  </a:lnTo>
                  <a:lnTo>
                    <a:pt x="426" y="168"/>
                  </a:lnTo>
                  <a:lnTo>
                    <a:pt x="432" y="168"/>
                  </a:lnTo>
                  <a:lnTo>
                    <a:pt x="438" y="174"/>
                  </a:lnTo>
                  <a:lnTo>
                    <a:pt x="444" y="174"/>
                  </a:lnTo>
                  <a:lnTo>
                    <a:pt x="450" y="174"/>
                  </a:lnTo>
                  <a:lnTo>
                    <a:pt x="456" y="180"/>
                  </a:lnTo>
                  <a:lnTo>
                    <a:pt x="462" y="180"/>
                  </a:lnTo>
                  <a:lnTo>
                    <a:pt x="468" y="180"/>
                  </a:lnTo>
                  <a:lnTo>
                    <a:pt x="474" y="180"/>
                  </a:lnTo>
                  <a:lnTo>
                    <a:pt x="480" y="180"/>
                  </a:lnTo>
                  <a:lnTo>
                    <a:pt x="486" y="180"/>
                  </a:lnTo>
                  <a:lnTo>
                    <a:pt x="492" y="180"/>
                  </a:lnTo>
                  <a:lnTo>
                    <a:pt x="498" y="180"/>
                  </a:lnTo>
                  <a:lnTo>
                    <a:pt x="504" y="180"/>
                  </a:lnTo>
                  <a:lnTo>
                    <a:pt x="510" y="180"/>
                  </a:lnTo>
                  <a:lnTo>
                    <a:pt x="516" y="180"/>
                  </a:lnTo>
                  <a:lnTo>
                    <a:pt x="522" y="180"/>
                  </a:lnTo>
                  <a:lnTo>
                    <a:pt x="528" y="180"/>
                  </a:lnTo>
                  <a:lnTo>
                    <a:pt x="534" y="180"/>
                  </a:lnTo>
                  <a:lnTo>
                    <a:pt x="540" y="180"/>
                  </a:lnTo>
                  <a:lnTo>
                    <a:pt x="546" y="180"/>
                  </a:lnTo>
                  <a:lnTo>
                    <a:pt x="552" y="180"/>
                  </a:lnTo>
                  <a:lnTo>
                    <a:pt x="558" y="180"/>
                  </a:lnTo>
                  <a:lnTo>
                    <a:pt x="564" y="180"/>
                  </a:lnTo>
                  <a:lnTo>
                    <a:pt x="570" y="180"/>
                  </a:lnTo>
                  <a:lnTo>
                    <a:pt x="576" y="180"/>
                  </a:lnTo>
                  <a:lnTo>
                    <a:pt x="582" y="180"/>
                  </a:lnTo>
                  <a:lnTo>
                    <a:pt x="588" y="180"/>
                  </a:lnTo>
                  <a:lnTo>
                    <a:pt x="594" y="180"/>
                  </a:lnTo>
                  <a:lnTo>
                    <a:pt x="600" y="180"/>
                  </a:lnTo>
                  <a:lnTo>
                    <a:pt x="606" y="180"/>
                  </a:lnTo>
                  <a:lnTo>
                    <a:pt x="612" y="180"/>
                  </a:lnTo>
                  <a:lnTo>
                    <a:pt x="618" y="180"/>
                  </a:lnTo>
                  <a:lnTo>
                    <a:pt x="624" y="180"/>
                  </a:lnTo>
                  <a:lnTo>
                    <a:pt x="630" y="180"/>
                  </a:lnTo>
                  <a:lnTo>
                    <a:pt x="636" y="186"/>
                  </a:lnTo>
                  <a:lnTo>
                    <a:pt x="642" y="204"/>
                  </a:lnTo>
                  <a:lnTo>
                    <a:pt x="648" y="234"/>
                  </a:lnTo>
                  <a:lnTo>
                    <a:pt x="648" y="282"/>
                  </a:lnTo>
                  <a:lnTo>
                    <a:pt x="654" y="354"/>
                  </a:lnTo>
                  <a:lnTo>
                    <a:pt x="660" y="438"/>
                  </a:lnTo>
                  <a:lnTo>
                    <a:pt x="666" y="540"/>
                  </a:lnTo>
                  <a:lnTo>
                    <a:pt x="666" y="654"/>
                  </a:lnTo>
                  <a:lnTo>
                    <a:pt x="672" y="768"/>
                  </a:lnTo>
                  <a:lnTo>
                    <a:pt x="678" y="882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0"/>
            <p:cNvSpPr>
              <a:spLocks/>
            </p:cNvSpPr>
            <p:nvPr/>
          </p:nvSpPr>
          <p:spPr bwMode="auto">
            <a:xfrm>
              <a:off x="3919537" y="2085975"/>
              <a:ext cx="1028700" cy="2562225"/>
            </a:xfrm>
            <a:custGeom>
              <a:avLst/>
              <a:gdLst>
                <a:gd name="T0" fmla="*/ 6 w 648"/>
                <a:gd name="T1" fmla="*/ 1092 h 1614"/>
                <a:gd name="T2" fmla="*/ 18 w 648"/>
                <a:gd name="T3" fmla="*/ 1344 h 1614"/>
                <a:gd name="T4" fmla="*/ 36 w 648"/>
                <a:gd name="T5" fmla="*/ 1500 h 1614"/>
                <a:gd name="T6" fmla="*/ 48 w 648"/>
                <a:gd name="T7" fmla="*/ 1584 h 1614"/>
                <a:gd name="T8" fmla="*/ 60 w 648"/>
                <a:gd name="T9" fmla="*/ 1614 h 1614"/>
                <a:gd name="T10" fmla="*/ 78 w 648"/>
                <a:gd name="T11" fmla="*/ 1602 h 1614"/>
                <a:gd name="T12" fmla="*/ 90 w 648"/>
                <a:gd name="T13" fmla="*/ 1578 h 1614"/>
                <a:gd name="T14" fmla="*/ 102 w 648"/>
                <a:gd name="T15" fmla="*/ 1548 h 1614"/>
                <a:gd name="T16" fmla="*/ 114 w 648"/>
                <a:gd name="T17" fmla="*/ 1518 h 1614"/>
                <a:gd name="T18" fmla="*/ 132 w 648"/>
                <a:gd name="T19" fmla="*/ 1494 h 1614"/>
                <a:gd name="T20" fmla="*/ 144 w 648"/>
                <a:gd name="T21" fmla="*/ 1470 h 1614"/>
                <a:gd name="T22" fmla="*/ 162 w 648"/>
                <a:gd name="T23" fmla="*/ 1452 h 1614"/>
                <a:gd name="T24" fmla="*/ 180 w 648"/>
                <a:gd name="T25" fmla="*/ 1440 h 1614"/>
                <a:gd name="T26" fmla="*/ 198 w 648"/>
                <a:gd name="T27" fmla="*/ 1434 h 1614"/>
                <a:gd name="T28" fmla="*/ 216 w 648"/>
                <a:gd name="T29" fmla="*/ 1434 h 1614"/>
                <a:gd name="T30" fmla="*/ 234 w 648"/>
                <a:gd name="T31" fmla="*/ 1434 h 1614"/>
                <a:gd name="T32" fmla="*/ 252 w 648"/>
                <a:gd name="T33" fmla="*/ 1434 h 1614"/>
                <a:gd name="T34" fmla="*/ 270 w 648"/>
                <a:gd name="T35" fmla="*/ 1434 h 1614"/>
                <a:gd name="T36" fmla="*/ 288 w 648"/>
                <a:gd name="T37" fmla="*/ 1434 h 1614"/>
                <a:gd name="T38" fmla="*/ 306 w 648"/>
                <a:gd name="T39" fmla="*/ 1434 h 1614"/>
                <a:gd name="T40" fmla="*/ 324 w 648"/>
                <a:gd name="T41" fmla="*/ 1434 h 1614"/>
                <a:gd name="T42" fmla="*/ 342 w 648"/>
                <a:gd name="T43" fmla="*/ 1434 h 1614"/>
                <a:gd name="T44" fmla="*/ 360 w 648"/>
                <a:gd name="T45" fmla="*/ 1434 h 1614"/>
                <a:gd name="T46" fmla="*/ 378 w 648"/>
                <a:gd name="T47" fmla="*/ 1410 h 1614"/>
                <a:gd name="T48" fmla="*/ 390 w 648"/>
                <a:gd name="T49" fmla="*/ 1260 h 1614"/>
                <a:gd name="T50" fmla="*/ 402 w 648"/>
                <a:gd name="T51" fmla="*/ 960 h 1614"/>
                <a:gd name="T52" fmla="*/ 414 w 648"/>
                <a:gd name="T53" fmla="*/ 624 h 1614"/>
                <a:gd name="T54" fmla="*/ 432 w 648"/>
                <a:gd name="T55" fmla="*/ 342 h 1614"/>
                <a:gd name="T56" fmla="*/ 444 w 648"/>
                <a:gd name="T57" fmla="*/ 156 h 1614"/>
                <a:gd name="T58" fmla="*/ 456 w 648"/>
                <a:gd name="T59" fmla="*/ 54 h 1614"/>
                <a:gd name="T60" fmla="*/ 468 w 648"/>
                <a:gd name="T61" fmla="*/ 6 h 1614"/>
                <a:gd name="T62" fmla="*/ 486 w 648"/>
                <a:gd name="T63" fmla="*/ 6 h 1614"/>
                <a:gd name="T64" fmla="*/ 498 w 648"/>
                <a:gd name="T65" fmla="*/ 24 h 1614"/>
                <a:gd name="T66" fmla="*/ 510 w 648"/>
                <a:gd name="T67" fmla="*/ 54 h 1614"/>
                <a:gd name="T68" fmla="*/ 522 w 648"/>
                <a:gd name="T69" fmla="*/ 84 h 1614"/>
                <a:gd name="T70" fmla="*/ 540 w 648"/>
                <a:gd name="T71" fmla="*/ 114 h 1614"/>
                <a:gd name="T72" fmla="*/ 552 w 648"/>
                <a:gd name="T73" fmla="*/ 138 h 1614"/>
                <a:gd name="T74" fmla="*/ 576 w 648"/>
                <a:gd name="T75" fmla="*/ 162 h 1614"/>
                <a:gd name="T76" fmla="*/ 582 w 648"/>
                <a:gd name="T77" fmla="*/ 168 h 1614"/>
                <a:gd name="T78" fmla="*/ 600 w 648"/>
                <a:gd name="T79" fmla="*/ 174 h 1614"/>
                <a:gd name="T80" fmla="*/ 618 w 648"/>
                <a:gd name="T81" fmla="*/ 180 h 1614"/>
                <a:gd name="T82" fmla="*/ 636 w 648"/>
                <a:gd name="T83" fmla="*/ 180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8" h="1614">
                  <a:moveTo>
                    <a:pt x="0" y="882"/>
                  </a:moveTo>
                  <a:lnTo>
                    <a:pt x="6" y="990"/>
                  </a:lnTo>
                  <a:lnTo>
                    <a:pt x="6" y="1092"/>
                  </a:lnTo>
                  <a:lnTo>
                    <a:pt x="12" y="1188"/>
                  </a:lnTo>
                  <a:lnTo>
                    <a:pt x="18" y="1272"/>
                  </a:lnTo>
                  <a:lnTo>
                    <a:pt x="18" y="1344"/>
                  </a:lnTo>
                  <a:lnTo>
                    <a:pt x="24" y="1404"/>
                  </a:lnTo>
                  <a:lnTo>
                    <a:pt x="30" y="1458"/>
                  </a:lnTo>
                  <a:lnTo>
                    <a:pt x="36" y="1500"/>
                  </a:lnTo>
                  <a:lnTo>
                    <a:pt x="36" y="1536"/>
                  </a:lnTo>
                  <a:lnTo>
                    <a:pt x="42" y="1560"/>
                  </a:lnTo>
                  <a:lnTo>
                    <a:pt x="48" y="1584"/>
                  </a:lnTo>
                  <a:lnTo>
                    <a:pt x="54" y="1596"/>
                  </a:lnTo>
                  <a:lnTo>
                    <a:pt x="54" y="1608"/>
                  </a:lnTo>
                  <a:lnTo>
                    <a:pt x="60" y="1614"/>
                  </a:lnTo>
                  <a:lnTo>
                    <a:pt x="66" y="1614"/>
                  </a:lnTo>
                  <a:lnTo>
                    <a:pt x="72" y="1608"/>
                  </a:lnTo>
                  <a:lnTo>
                    <a:pt x="78" y="1602"/>
                  </a:lnTo>
                  <a:lnTo>
                    <a:pt x="84" y="1596"/>
                  </a:lnTo>
                  <a:lnTo>
                    <a:pt x="84" y="1590"/>
                  </a:lnTo>
                  <a:lnTo>
                    <a:pt x="90" y="1578"/>
                  </a:lnTo>
                  <a:lnTo>
                    <a:pt x="96" y="1566"/>
                  </a:lnTo>
                  <a:lnTo>
                    <a:pt x="96" y="1560"/>
                  </a:lnTo>
                  <a:lnTo>
                    <a:pt x="102" y="1548"/>
                  </a:lnTo>
                  <a:lnTo>
                    <a:pt x="108" y="1536"/>
                  </a:lnTo>
                  <a:lnTo>
                    <a:pt x="114" y="1530"/>
                  </a:lnTo>
                  <a:lnTo>
                    <a:pt x="114" y="1518"/>
                  </a:lnTo>
                  <a:lnTo>
                    <a:pt x="120" y="1512"/>
                  </a:lnTo>
                  <a:lnTo>
                    <a:pt x="126" y="1500"/>
                  </a:lnTo>
                  <a:lnTo>
                    <a:pt x="132" y="1494"/>
                  </a:lnTo>
                  <a:lnTo>
                    <a:pt x="132" y="1488"/>
                  </a:lnTo>
                  <a:lnTo>
                    <a:pt x="138" y="1476"/>
                  </a:lnTo>
                  <a:lnTo>
                    <a:pt x="144" y="1470"/>
                  </a:lnTo>
                  <a:lnTo>
                    <a:pt x="150" y="1464"/>
                  </a:lnTo>
                  <a:lnTo>
                    <a:pt x="156" y="1458"/>
                  </a:lnTo>
                  <a:lnTo>
                    <a:pt x="162" y="1452"/>
                  </a:lnTo>
                  <a:lnTo>
                    <a:pt x="168" y="1446"/>
                  </a:lnTo>
                  <a:lnTo>
                    <a:pt x="174" y="1446"/>
                  </a:lnTo>
                  <a:lnTo>
                    <a:pt x="180" y="1440"/>
                  </a:lnTo>
                  <a:lnTo>
                    <a:pt x="186" y="1440"/>
                  </a:lnTo>
                  <a:lnTo>
                    <a:pt x="192" y="1440"/>
                  </a:lnTo>
                  <a:lnTo>
                    <a:pt x="198" y="1434"/>
                  </a:lnTo>
                  <a:lnTo>
                    <a:pt x="204" y="1434"/>
                  </a:lnTo>
                  <a:lnTo>
                    <a:pt x="210" y="1434"/>
                  </a:lnTo>
                  <a:lnTo>
                    <a:pt x="216" y="1434"/>
                  </a:lnTo>
                  <a:lnTo>
                    <a:pt x="222" y="1434"/>
                  </a:lnTo>
                  <a:lnTo>
                    <a:pt x="228" y="1434"/>
                  </a:lnTo>
                  <a:lnTo>
                    <a:pt x="234" y="1434"/>
                  </a:lnTo>
                  <a:lnTo>
                    <a:pt x="240" y="1434"/>
                  </a:lnTo>
                  <a:lnTo>
                    <a:pt x="246" y="1434"/>
                  </a:lnTo>
                  <a:lnTo>
                    <a:pt x="252" y="1434"/>
                  </a:lnTo>
                  <a:lnTo>
                    <a:pt x="258" y="1434"/>
                  </a:lnTo>
                  <a:lnTo>
                    <a:pt x="264" y="1434"/>
                  </a:lnTo>
                  <a:lnTo>
                    <a:pt x="270" y="1434"/>
                  </a:lnTo>
                  <a:lnTo>
                    <a:pt x="276" y="1434"/>
                  </a:lnTo>
                  <a:lnTo>
                    <a:pt x="282" y="1434"/>
                  </a:lnTo>
                  <a:lnTo>
                    <a:pt x="288" y="1434"/>
                  </a:lnTo>
                  <a:lnTo>
                    <a:pt x="294" y="1434"/>
                  </a:lnTo>
                  <a:lnTo>
                    <a:pt x="300" y="1434"/>
                  </a:lnTo>
                  <a:lnTo>
                    <a:pt x="306" y="1434"/>
                  </a:lnTo>
                  <a:lnTo>
                    <a:pt x="312" y="1434"/>
                  </a:lnTo>
                  <a:lnTo>
                    <a:pt x="318" y="1434"/>
                  </a:lnTo>
                  <a:lnTo>
                    <a:pt x="324" y="1434"/>
                  </a:lnTo>
                  <a:lnTo>
                    <a:pt x="330" y="1434"/>
                  </a:lnTo>
                  <a:lnTo>
                    <a:pt x="336" y="1434"/>
                  </a:lnTo>
                  <a:lnTo>
                    <a:pt x="342" y="1434"/>
                  </a:lnTo>
                  <a:lnTo>
                    <a:pt x="348" y="1434"/>
                  </a:lnTo>
                  <a:lnTo>
                    <a:pt x="354" y="1434"/>
                  </a:lnTo>
                  <a:lnTo>
                    <a:pt x="360" y="1434"/>
                  </a:lnTo>
                  <a:lnTo>
                    <a:pt x="366" y="1434"/>
                  </a:lnTo>
                  <a:lnTo>
                    <a:pt x="372" y="1428"/>
                  </a:lnTo>
                  <a:lnTo>
                    <a:pt x="378" y="1410"/>
                  </a:lnTo>
                  <a:lnTo>
                    <a:pt x="384" y="1380"/>
                  </a:lnTo>
                  <a:lnTo>
                    <a:pt x="384" y="1332"/>
                  </a:lnTo>
                  <a:lnTo>
                    <a:pt x="390" y="1260"/>
                  </a:lnTo>
                  <a:lnTo>
                    <a:pt x="396" y="1176"/>
                  </a:lnTo>
                  <a:lnTo>
                    <a:pt x="396" y="1074"/>
                  </a:lnTo>
                  <a:lnTo>
                    <a:pt x="402" y="960"/>
                  </a:lnTo>
                  <a:lnTo>
                    <a:pt x="408" y="846"/>
                  </a:lnTo>
                  <a:lnTo>
                    <a:pt x="414" y="732"/>
                  </a:lnTo>
                  <a:lnTo>
                    <a:pt x="414" y="624"/>
                  </a:lnTo>
                  <a:lnTo>
                    <a:pt x="420" y="522"/>
                  </a:lnTo>
                  <a:lnTo>
                    <a:pt x="426" y="426"/>
                  </a:lnTo>
                  <a:lnTo>
                    <a:pt x="432" y="342"/>
                  </a:lnTo>
                  <a:lnTo>
                    <a:pt x="432" y="270"/>
                  </a:lnTo>
                  <a:lnTo>
                    <a:pt x="438" y="210"/>
                  </a:lnTo>
                  <a:lnTo>
                    <a:pt x="444" y="156"/>
                  </a:lnTo>
                  <a:lnTo>
                    <a:pt x="444" y="114"/>
                  </a:lnTo>
                  <a:lnTo>
                    <a:pt x="450" y="78"/>
                  </a:lnTo>
                  <a:lnTo>
                    <a:pt x="456" y="54"/>
                  </a:lnTo>
                  <a:lnTo>
                    <a:pt x="462" y="30"/>
                  </a:lnTo>
                  <a:lnTo>
                    <a:pt x="462" y="18"/>
                  </a:lnTo>
                  <a:lnTo>
                    <a:pt x="468" y="6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6"/>
                  </a:lnTo>
                  <a:lnTo>
                    <a:pt x="492" y="12"/>
                  </a:lnTo>
                  <a:lnTo>
                    <a:pt x="492" y="18"/>
                  </a:lnTo>
                  <a:lnTo>
                    <a:pt x="498" y="24"/>
                  </a:lnTo>
                  <a:lnTo>
                    <a:pt x="504" y="36"/>
                  </a:lnTo>
                  <a:lnTo>
                    <a:pt x="510" y="48"/>
                  </a:lnTo>
                  <a:lnTo>
                    <a:pt x="510" y="54"/>
                  </a:lnTo>
                  <a:lnTo>
                    <a:pt x="516" y="66"/>
                  </a:lnTo>
                  <a:lnTo>
                    <a:pt x="522" y="78"/>
                  </a:lnTo>
                  <a:lnTo>
                    <a:pt x="522" y="84"/>
                  </a:lnTo>
                  <a:lnTo>
                    <a:pt x="528" y="96"/>
                  </a:lnTo>
                  <a:lnTo>
                    <a:pt x="534" y="102"/>
                  </a:lnTo>
                  <a:lnTo>
                    <a:pt x="540" y="114"/>
                  </a:lnTo>
                  <a:lnTo>
                    <a:pt x="540" y="120"/>
                  </a:lnTo>
                  <a:lnTo>
                    <a:pt x="546" y="126"/>
                  </a:lnTo>
                  <a:lnTo>
                    <a:pt x="552" y="138"/>
                  </a:lnTo>
                  <a:lnTo>
                    <a:pt x="558" y="144"/>
                  </a:lnTo>
                  <a:lnTo>
                    <a:pt x="564" y="150"/>
                  </a:lnTo>
                  <a:lnTo>
                    <a:pt x="576" y="162"/>
                  </a:lnTo>
                  <a:lnTo>
                    <a:pt x="570" y="162"/>
                  </a:lnTo>
                  <a:lnTo>
                    <a:pt x="576" y="162"/>
                  </a:lnTo>
                  <a:lnTo>
                    <a:pt x="582" y="168"/>
                  </a:lnTo>
                  <a:lnTo>
                    <a:pt x="588" y="168"/>
                  </a:lnTo>
                  <a:lnTo>
                    <a:pt x="594" y="174"/>
                  </a:lnTo>
                  <a:lnTo>
                    <a:pt x="600" y="174"/>
                  </a:lnTo>
                  <a:lnTo>
                    <a:pt x="606" y="174"/>
                  </a:lnTo>
                  <a:lnTo>
                    <a:pt x="612" y="180"/>
                  </a:lnTo>
                  <a:lnTo>
                    <a:pt x="618" y="180"/>
                  </a:lnTo>
                  <a:lnTo>
                    <a:pt x="624" y="180"/>
                  </a:lnTo>
                  <a:lnTo>
                    <a:pt x="630" y="180"/>
                  </a:lnTo>
                  <a:lnTo>
                    <a:pt x="636" y="180"/>
                  </a:lnTo>
                  <a:lnTo>
                    <a:pt x="642" y="180"/>
                  </a:lnTo>
                  <a:lnTo>
                    <a:pt x="648" y="18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1"/>
            <p:cNvSpPr>
              <a:spLocks/>
            </p:cNvSpPr>
            <p:nvPr/>
          </p:nvSpPr>
          <p:spPr bwMode="auto">
            <a:xfrm>
              <a:off x="4948238" y="2085975"/>
              <a:ext cx="1057275" cy="2562225"/>
            </a:xfrm>
            <a:custGeom>
              <a:avLst/>
              <a:gdLst>
                <a:gd name="T0" fmla="*/ 12 w 666"/>
                <a:gd name="T1" fmla="*/ 180 h 1614"/>
                <a:gd name="T2" fmla="*/ 30 w 666"/>
                <a:gd name="T3" fmla="*/ 180 h 1614"/>
                <a:gd name="T4" fmla="*/ 48 w 666"/>
                <a:gd name="T5" fmla="*/ 180 h 1614"/>
                <a:gd name="T6" fmla="*/ 66 w 666"/>
                <a:gd name="T7" fmla="*/ 180 h 1614"/>
                <a:gd name="T8" fmla="*/ 84 w 666"/>
                <a:gd name="T9" fmla="*/ 180 h 1614"/>
                <a:gd name="T10" fmla="*/ 102 w 666"/>
                <a:gd name="T11" fmla="*/ 180 h 1614"/>
                <a:gd name="T12" fmla="*/ 120 w 666"/>
                <a:gd name="T13" fmla="*/ 180 h 1614"/>
                <a:gd name="T14" fmla="*/ 138 w 666"/>
                <a:gd name="T15" fmla="*/ 180 h 1614"/>
                <a:gd name="T16" fmla="*/ 156 w 666"/>
                <a:gd name="T17" fmla="*/ 234 h 1614"/>
                <a:gd name="T18" fmla="*/ 168 w 666"/>
                <a:gd name="T19" fmla="*/ 438 h 1614"/>
                <a:gd name="T20" fmla="*/ 180 w 666"/>
                <a:gd name="T21" fmla="*/ 768 h 1614"/>
                <a:gd name="T22" fmla="*/ 192 w 666"/>
                <a:gd name="T23" fmla="*/ 1092 h 1614"/>
                <a:gd name="T24" fmla="*/ 204 w 666"/>
                <a:gd name="T25" fmla="*/ 1344 h 1614"/>
                <a:gd name="T26" fmla="*/ 222 w 666"/>
                <a:gd name="T27" fmla="*/ 1500 h 1614"/>
                <a:gd name="T28" fmla="*/ 234 w 666"/>
                <a:gd name="T29" fmla="*/ 1584 h 1614"/>
                <a:gd name="T30" fmla="*/ 246 w 666"/>
                <a:gd name="T31" fmla="*/ 1614 h 1614"/>
                <a:gd name="T32" fmla="*/ 264 w 666"/>
                <a:gd name="T33" fmla="*/ 1602 h 1614"/>
                <a:gd name="T34" fmla="*/ 276 w 666"/>
                <a:gd name="T35" fmla="*/ 1578 h 1614"/>
                <a:gd name="T36" fmla="*/ 288 w 666"/>
                <a:gd name="T37" fmla="*/ 1548 h 1614"/>
                <a:gd name="T38" fmla="*/ 300 w 666"/>
                <a:gd name="T39" fmla="*/ 1518 h 1614"/>
                <a:gd name="T40" fmla="*/ 318 w 666"/>
                <a:gd name="T41" fmla="*/ 1494 h 1614"/>
                <a:gd name="T42" fmla="*/ 330 w 666"/>
                <a:gd name="T43" fmla="*/ 1470 h 1614"/>
                <a:gd name="T44" fmla="*/ 348 w 666"/>
                <a:gd name="T45" fmla="*/ 1452 h 1614"/>
                <a:gd name="T46" fmla="*/ 366 w 666"/>
                <a:gd name="T47" fmla="*/ 1440 h 1614"/>
                <a:gd name="T48" fmla="*/ 384 w 666"/>
                <a:gd name="T49" fmla="*/ 1434 h 1614"/>
                <a:gd name="T50" fmla="*/ 402 w 666"/>
                <a:gd name="T51" fmla="*/ 1434 h 1614"/>
                <a:gd name="T52" fmla="*/ 420 w 666"/>
                <a:gd name="T53" fmla="*/ 1434 h 1614"/>
                <a:gd name="T54" fmla="*/ 438 w 666"/>
                <a:gd name="T55" fmla="*/ 1434 h 1614"/>
                <a:gd name="T56" fmla="*/ 456 w 666"/>
                <a:gd name="T57" fmla="*/ 1434 h 1614"/>
                <a:gd name="T58" fmla="*/ 474 w 666"/>
                <a:gd name="T59" fmla="*/ 1434 h 1614"/>
                <a:gd name="T60" fmla="*/ 492 w 666"/>
                <a:gd name="T61" fmla="*/ 1434 h 1614"/>
                <a:gd name="T62" fmla="*/ 510 w 666"/>
                <a:gd name="T63" fmla="*/ 1434 h 1614"/>
                <a:gd name="T64" fmla="*/ 528 w 666"/>
                <a:gd name="T65" fmla="*/ 1434 h 1614"/>
                <a:gd name="T66" fmla="*/ 546 w 666"/>
                <a:gd name="T67" fmla="*/ 1434 h 1614"/>
                <a:gd name="T68" fmla="*/ 564 w 666"/>
                <a:gd name="T69" fmla="*/ 1410 h 1614"/>
                <a:gd name="T70" fmla="*/ 576 w 666"/>
                <a:gd name="T71" fmla="*/ 1260 h 1614"/>
                <a:gd name="T72" fmla="*/ 588 w 666"/>
                <a:gd name="T73" fmla="*/ 960 h 1614"/>
                <a:gd name="T74" fmla="*/ 600 w 666"/>
                <a:gd name="T75" fmla="*/ 624 h 1614"/>
                <a:gd name="T76" fmla="*/ 618 w 666"/>
                <a:gd name="T77" fmla="*/ 342 h 1614"/>
                <a:gd name="T78" fmla="*/ 630 w 666"/>
                <a:gd name="T79" fmla="*/ 156 h 1614"/>
                <a:gd name="T80" fmla="*/ 642 w 666"/>
                <a:gd name="T81" fmla="*/ 54 h 1614"/>
                <a:gd name="T82" fmla="*/ 654 w 666"/>
                <a:gd name="T83" fmla="*/ 6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6" h="1614">
                  <a:moveTo>
                    <a:pt x="0" y="180"/>
                  </a:moveTo>
                  <a:lnTo>
                    <a:pt x="6" y="180"/>
                  </a:lnTo>
                  <a:lnTo>
                    <a:pt x="12" y="180"/>
                  </a:lnTo>
                  <a:lnTo>
                    <a:pt x="18" y="180"/>
                  </a:lnTo>
                  <a:lnTo>
                    <a:pt x="24" y="180"/>
                  </a:lnTo>
                  <a:lnTo>
                    <a:pt x="30" y="180"/>
                  </a:lnTo>
                  <a:lnTo>
                    <a:pt x="36" y="180"/>
                  </a:lnTo>
                  <a:lnTo>
                    <a:pt x="42" y="180"/>
                  </a:lnTo>
                  <a:lnTo>
                    <a:pt x="48" y="180"/>
                  </a:lnTo>
                  <a:lnTo>
                    <a:pt x="54" y="180"/>
                  </a:lnTo>
                  <a:lnTo>
                    <a:pt x="60" y="180"/>
                  </a:lnTo>
                  <a:lnTo>
                    <a:pt x="66" y="180"/>
                  </a:lnTo>
                  <a:lnTo>
                    <a:pt x="72" y="180"/>
                  </a:lnTo>
                  <a:lnTo>
                    <a:pt x="78" y="180"/>
                  </a:lnTo>
                  <a:lnTo>
                    <a:pt x="84" y="180"/>
                  </a:lnTo>
                  <a:lnTo>
                    <a:pt x="90" y="180"/>
                  </a:lnTo>
                  <a:lnTo>
                    <a:pt x="96" y="180"/>
                  </a:lnTo>
                  <a:lnTo>
                    <a:pt x="102" y="180"/>
                  </a:lnTo>
                  <a:lnTo>
                    <a:pt x="108" y="180"/>
                  </a:lnTo>
                  <a:lnTo>
                    <a:pt x="114" y="180"/>
                  </a:lnTo>
                  <a:lnTo>
                    <a:pt x="120" y="180"/>
                  </a:lnTo>
                  <a:lnTo>
                    <a:pt x="126" y="180"/>
                  </a:lnTo>
                  <a:lnTo>
                    <a:pt x="132" y="180"/>
                  </a:lnTo>
                  <a:lnTo>
                    <a:pt x="138" y="180"/>
                  </a:lnTo>
                  <a:lnTo>
                    <a:pt x="144" y="186"/>
                  </a:lnTo>
                  <a:lnTo>
                    <a:pt x="150" y="204"/>
                  </a:lnTo>
                  <a:lnTo>
                    <a:pt x="156" y="234"/>
                  </a:lnTo>
                  <a:lnTo>
                    <a:pt x="156" y="282"/>
                  </a:lnTo>
                  <a:lnTo>
                    <a:pt x="162" y="354"/>
                  </a:lnTo>
                  <a:lnTo>
                    <a:pt x="168" y="438"/>
                  </a:lnTo>
                  <a:lnTo>
                    <a:pt x="174" y="540"/>
                  </a:lnTo>
                  <a:lnTo>
                    <a:pt x="174" y="654"/>
                  </a:lnTo>
                  <a:lnTo>
                    <a:pt x="180" y="768"/>
                  </a:lnTo>
                  <a:lnTo>
                    <a:pt x="186" y="882"/>
                  </a:lnTo>
                  <a:lnTo>
                    <a:pt x="192" y="990"/>
                  </a:lnTo>
                  <a:lnTo>
                    <a:pt x="192" y="1092"/>
                  </a:lnTo>
                  <a:lnTo>
                    <a:pt x="198" y="1188"/>
                  </a:lnTo>
                  <a:lnTo>
                    <a:pt x="204" y="1272"/>
                  </a:lnTo>
                  <a:lnTo>
                    <a:pt x="204" y="1344"/>
                  </a:lnTo>
                  <a:lnTo>
                    <a:pt x="210" y="1404"/>
                  </a:lnTo>
                  <a:lnTo>
                    <a:pt x="216" y="1458"/>
                  </a:lnTo>
                  <a:lnTo>
                    <a:pt x="222" y="1500"/>
                  </a:lnTo>
                  <a:lnTo>
                    <a:pt x="222" y="1536"/>
                  </a:lnTo>
                  <a:lnTo>
                    <a:pt x="228" y="1560"/>
                  </a:lnTo>
                  <a:lnTo>
                    <a:pt x="234" y="1584"/>
                  </a:lnTo>
                  <a:lnTo>
                    <a:pt x="240" y="1596"/>
                  </a:lnTo>
                  <a:lnTo>
                    <a:pt x="240" y="1608"/>
                  </a:lnTo>
                  <a:lnTo>
                    <a:pt x="246" y="1614"/>
                  </a:lnTo>
                  <a:lnTo>
                    <a:pt x="252" y="1614"/>
                  </a:lnTo>
                  <a:lnTo>
                    <a:pt x="258" y="1608"/>
                  </a:lnTo>
                  <a:lnTo>
                    <a:pt x="264" y="1602"/>
                  </a:lnTo>
                  <a:lnTo>
                    <a:pt x="270" y="1596"/>
                  </a:lnTo>
                  <a:lnTo>
                    <a:pt x="270" y="1590"/>
                  </a:lnTo>
                  <a:lnTo>
                    <a:pt x="276" y="1578"/>
                  </a:lnTo>
                  <a:lnTo>
                    <a:pt x="282" y="1566"/>
                  </a:lnTo>
                  <a:lnTo>
                    <a:pt x="282" y="1560"/>
                  </a:lnTo>
                  <a:lnTo>
                    <a:pt x="288" y="1548"/>
                  </a:lnTo>
                  <a:lnTo>
                    <a:pt x="294" y="1536"/>
                  </a:lnTo>
                  <a:lnTo>
                    <a:pt x="300" y="1530"/>
                  </a:lnTo>
                  <a:lnTo>
                    <a:pt x="300" y="1518"/>
                  </a:lnTo>
                  <a:lnTo>
                    <a:pt x="306" y="1512"/>
                  </a:lnTo>
                  <a:lnTo>
                    <a:pt x="312" y="1500"/>
                  </a:lnTo>
                  <a:lnTo>
                    <a:pt x="318" y="1494"/>
                  </a:lnTo>
                  <a:lnTo>
                    <a:pt x="318" y="1488"/>
                  </a:lnTo>
                  <a:lnTo>
                    <a:pt x="324" y="1476"/>
                  </a:lnTo>
                  <a:lnTo>
                    <a:pt x="330" y="1470"/>
                  </a:lnTo>
                  <a:lnTo>
                    <a:pt x="336" y="1464"/>
                  </a:lnTo>
                  <a:lnTo>
                    <a:pt x="342" y="1458"/>
                  </a:lnTo>
                  <a:lnTo>
                    <a:pt x="348" y="1452"/>
                  </a:lnTo>
                  <a:lnTo>
                    <a:pt x="354" y="1446"/>
                  </a:lnTo>
                  <a:lnTo>
                    <a:pt x="360" y="1446"/>
                  </a:lnTo>
                  <a:lnTo>
                    <a:pt x="366" y="1440"/>
                  </a:lnTo>
                  <a:lnTo>
                    <a:pt x="372" y="1440"/>
                  </a:lnTo>
                  <a:lnTo>
                    <a:pt x="378" y="1440"/>
                  </a:lnTo>
                  <a:lnTo>
                    <a:pt x="384" y="1434"/>
                  </a:lnTo>
                  <a:lnTo>
                    <a:pt x="390" y="1434"/>
                  </a:lnTo>
                  <a:lnTo>
                    <a:pt x="396" y="1434"/>
                  </a:lnTo>
                  <a:lnTo>
                    <a:pt x="402" y="1434"/>
                  </a:lnTo>
                  <a:lnTo>
                    <a:pt x="408" y="1434"/>
                  </a:lnTo>
                  <a:lnTo>
                    <a:pt x="414" y="1434"/>
                  </a:lnTo>
                  <a:lnTo>
                    <a:pt x="420" y="1434"/>
                  </a:lnTo>
                  <a:lnTo>
                    <a:pt x="426" y="1434"/>
                  </a:lnTo>
                  <a:lnTo>
                    <a:pt x="432" y="1434"/>
                  </a:lnTo>
                  <a:lnTo>
                    <a:pt x="438" y="1434"/>
                  </a:lnTo>
                  <a:lnTo>
                    <a:pt x="444" y="1434"/>
                  </a:lnTo>
                  <a:lnTo>
                    <a:pt x="450" y="1434"/>
                  </a:lnTo>
                  <a:lnTo>
                    <a:pt x="456" y="1434"/>
                  </a:lnTo>
                  <a:lnTo>
                    <a:pt x="462" y="1434"/>
                  </a:lnTo>
                  <a:lnTo>
                    <a:pt x="468" y="1434"/>
                  </a:lnTo>
                  <a:lnTo>
                    <a:pt x="474" y="1434"/>
                  </a:lnTo>
                  <a:lnTo>
                    <a:pt x="480" y="1434"/>
                  </a:lnTo>
                  <a:lnTo>
                    <a:pt x="486" y="1434"/>
                  </a:lnTo>
                  <a:lnTo>
                    <a:pt x="492" y="1434"/>
                  </a:lnTo>
                  <a:lnTo>
                    <a:pt x="498" y="1434"/>
                  </a:lnTo>
                  <a:lnTo>
                    <a:pt x="504" y="1434"/>
                  </a:lnTo>
                  <a:lnTo>
                    <a:pt x="510" y="1434"/>
                  </a:lnTo>
                  <a:lnTo>
                    <a:pt x="516" y="1434"/>
                  </a:lnTo>
                  <a:lnTo>
                    <a:pt x="522" y="1434"/>
                  </a:lnTo>
                  <a:lnTo>
                    <a:pt x="528" y="1434"/>
                  </a:lnTo>
                  <a:lnTo>
                    <a:pt x="534" y="1434"/>
                  </a:lnTo>
                  <a:lnTo>
                    <a:pt x="540" y="1434"/>
                  </a:lnTo>
                  <a:lnTo>
                    <a:pt x="546" y="1434"/>
                  </a:lnTo>
                  <a:lnTo>
                    <a:pt x="552" y="1434"/>
                  </a:lnTo>
                  <a:lnTo>
                    <a:pt x="558" y="1428"/>
                  </a:lnTo>
                  <a:lnTo>
                    <a:pt x="564" y="1410"/>
                  </a:lnTo>
                  <a:lnTo>
                    <a:pt x="570" y="1380"/>
                  </a:lnTo>
                  <a:lnTo>
                    <a:pt x="570" y="1332"/>
                  </a:lnTo>
                  <a:lnTo>
                    <a:pt x="576" y="1260"/>
                  </a:lnTo>
                  <a:lnTo>
                    <a:pt x="582" y="1176"/>
                  </a:lnTo>
                  <a:lnTo>
                    <a:pt x="582" y="1074"/>
                  </a:lnTo>
                  <a:lnTo>
                    <a:pt x="588" y="960"/>
                  </a:lnTo>
                  <a:lnTo>
                    <a:pt x="594" y="846"/>
                  </a:lnTo>
                  <a:lnTo>
                    <a:pt x="600" y="732"/>
                  </a:lnTo>
                  <a:lnTo>
                    <a:pt x="600" y="624"/>
                  </a:lnTo>
                  <a:lnTo>
                    <a:pt x="606" y="522"/>
                  </a:lnTo>
                  <a:lnTo>
                    <a:pt x="612" y="426"/>
                  </a:lnTo>
                  <a:lnTo>
                    <a:pt x="618" y="342"/>
                  </a:lnTo>
                  <a:lnTo>
                    <a:pt x="618" y="270"/>
                  </a:lnTo>
                  <a:lnTo>
                    <a:pt x="624" y="210"/>
                  </a:lnTo>
                  <a:lnTo>
                    <a:pt x="630" y="156"/>
                  </a:lnTo>
                  <a:lnTo>
                    <a:pt x="630" y="114"/>
                  </a:lnTo>
                  <a:lnTo>
                    <a:pt x="636" y="78"/>
                  </a:lnTo>
                  <a:lnTo>
                    <a:pt x="642" y="54"/>
                  </a:lnTo>
                  <a:lnTo>
                    <a:pt x="648" y="30"/>
                  </a:lnTo>
                  <a:lnTo>
                    <a:pt x="648" y="18"/>
                  </a:lnTo>
                  <a:lnTo>
                    <a:pt x="654" y="6"/>
                  </a:lnTo>
                  <a:lnTo>
                    <a:pt x="660" y="0"/>
                  </a:lnTo>
                  <a:lnTo>
                    <a:pt x="666" y="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62"/>
            <p:cNvSpPr>
              <a:spLocks/>
            </p:cNvSpPr>
            <p:nvPr/>
          </p:nvSpPr>
          <p:spPr bwMode="auto">
            <a:xfrm>
              <a:off x="6005513" y="2085975"/>
              <a:ext cx="1066800" cy="2562225"/>
            </a:xfrm>
            <a:custGeom>
              <a:avLst/>
              <a:gdLst>
                <a:gd name="T0" fmla="*/ 12 w 672"/>
                <a:gd name="T1" fmla="*/ 12 h 1614"/>
                <a:gd name="T2" fmla="*/ 24 w 672"/>
                <a:gd name="T3" fmla="*/ 36 h 1614"/>
                <a:gd name="T4" fmla="*/ 36 w 672"/>
                <a:gd name="T5" fmla="*/ 66 h 1614"/>
                <a:gd name="T6" fmla="*/ 48 w 672"/>
                <a:gd name="T7" fmla="*/ 96 h 1614"/>
                <a:gd name="T8" fmla="*/ 60 w 672"/>
                <a:gd name="T9" fmla="*/ 120 h 1614"/>
                <a:gd name="T10" fmla="*/ 78 w 672"/>
                <a:gd name="T11" fmla="*/ 144 h 1614"/>
                <a:gd name="T12" fmla="*/ 90 w 672"/>
                <a:gd name="T13" fmla="*/ 162 h 1614"/>
                <a:gd name="T14" fmla="*/ 108 w 672"/>
                <a:gd name="T15" fmla="*/ 168 h 1614"/>
                <a:gd name="T16" fmla="*/ 126 w 672"/>
                <a:gd name="T17" fmla="*/ 174 h 1614"/>
                <a:gd name="T18" fmla="*/ 144 w 672"/>
                <a:gd name="T19" fmla="*/ 180 h 1614"/>
                <a:gd name="T20" fmla="*/ 162 w 672"/>
                <a:gd name="T21" fmla="*/ 180 h 1614"/>
                <a:gd name="T22" fmla="*/ 180 w 672"/>
                <a:gd name="T23" fmla="*/ 180 h 1614"/>
                <a:gd name="T24" fmla="*/ 198 w 672"/>
                <a:gd name="T25" fmla="*/ 180 h 1614"/>
                <a:gd name="T26" fmla="*/ 216 w 672"/>
                <a:gd name="T27" fmla="*/ 180 h 1614"/>
                <a:gd name="T28" fmla="*/ 234 w 672"/>
                <a:gd name="T29" fmla="*/ 180 h 1614"/>
                <a:gd name="T30" fmla="*/ 252 w 672"/>
                <a:gd name="T31" fmla="*/ 180 h 1614"/>
                <a:gd name="T32" fmla="*/ 270 w 672"/>
                <a:gd name="T33" fmla="*/ 180 h 1614"/>
                <a:gd name="T34" fmla="*/ 288 w 672"/>
                <a:gd name="T35" fmla="*/ 180 h 1614"/>
                <a:gd name="T36" fmla="*/ 306 w 672"/>
                <a:gd name="T37" fmla="*/ 180 h 1614"/>
                <a:gd name="T38" fmla="*/ 324 w 672"/>
                <a:gd name="T39" fmla="*/ 234 h 1614"/>
                <a:gd name="T40" fmla="*/ 336 w 672"/>
                <a:gd name="T41" fmla="*/ 438 h 1614"/>
                <a:gd name="T42" fmla="*/ 348 w 672"/>
                <a:gd name="T43" fmla="*/ 768 h 1614"/>
                <a:gd name="T44" fmla="*/ 360 w 672"/>
                <a:gd name="T45" fmla="*/ 1092 h 1614"/>
                <a:gd name="T46" fmla="*/ 372 w 672"/>
                <a:gd name="T47" fmla="*/ 1344 h 1614"/>
                <a:gd name="T48" fmla="*/ 390 w 672"/>
                <a:gd name="T49" fmla="*/ 1500 h 1614"/>
                <a:gd name="T50" fmla="*/ 402 w 672"/>
                <a:gd name="T51" fmla="*/ 1584 h 1614"/>
                <a:gd name="T52" fmla="*/ 414 w 672"/>
                <a:gd name="T53" fmla="*/ 1614 h 1614"/>
                <a:gd name="T54" fmla="*/ 432 w 672"/>
                <a:gd name="T55" fmla="*/ 1602 h 1614"/>
                <a:gd name="T56" fmla="*/ 444 w 672"/>
                <a:gd name="T57" fmla="*/ 1578 h 1614"/>
                <a:gd name="T58" fmla="*/ 456 w 672"/>
                <a:gd name="T59" fmla="*/ 1548 h 1614"/>
                <a:gd name="T60" fmla="*/ 468 w 672"/>
                <a:gd name="T61" fmla="*/ 1518 h 1614"/>
                <a:gd name="T62" fmla="*/ 486 w 672"/>
                <a:gd name="T63" fmla="*/ 1494 h 1614"/>
                <a:gd name="T64" fmla="*/ 498 w 672"/>
                <a:gd name="T65" fmla="*/ 1470 h 1614"/>
                <a:gd name="T66" fmla="*/ 516 w 672"/>
                <a:gd name="T67" fmla="*/ 1452 h 1614"/>
                <a:gd name="T68" fmla="*/ 534 w 672"/>
                <a:gd name="T69" fmla="*/ 1440 h 1614"/>
                <a:gd name="T70" fmla="*/ 552 w 672"/>
                <a:gd name="T71" fmla="*/ 1434 h 1614"/>
                <a:gd name="T72" fmla="*/ 570 w 672"/>
                <a:gd name="T73" fmla="*/ 1434 h 1614"/>
                <a:gd name="T74" fmla="*/ 588 w 672"/>
                <a:gd name="T75" fmla="*/ 1434 h 1614"/>
                <a:gd name="T76" fmla="*/ 606 w 672"/>
                <a:gd name="T77" fmla="*/ 1434 h 1614"/>
                <a:gd name="T78" fmla="*/ 624 w 672"/>
                <a:gd name="T79" fmla="*/ 1434 h 1614"/>
                <a:gd name="T80" fmla="*/ 642 w 672"/>
                <a:gd name="T81" fmla="*/ 1434 h 1614"/>
                <a:gd name="T82" fmla="*/ 660 w 672"/>
                <a:gd name="T83" fmla="*/ 1434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2" h="1614">
                  <a:moveTo>
                    <a:pt x="0" y="0"/>
                  </a:move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6" y="66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8" y="96"/>
                  </a:lnTo>
                  <a:lnTo>
                    <a:pt x="54" y="102"/>
                  </a:lnTo>
                  <a:lnTo>
                    <a:pt x="60" y="114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72" y="138"/>
                  </a:lnTo>
                  <a:lnTo>
                    <a:pt x="78" y="144"/>
                  </a:lnTo>
                  <a:lnTo>
                    <a:pt x="84" y="150"/>
                  </a:lnTo>
                  <a:lnTo>
                    <a:pt x="96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8"/>
                  </a:lnTo>
                  <a:lnTo>
                    <a:pt x="108" y="168"/>
                  </a:lnTo>
                  <a:lnTo>
                    <a:pt x="114" y="174"/>
                  </a:lnTo>
                  <a:lnTo>
                    <a:pt x="120" y="174"/>
                  </a:lnTo>
                  <a:lnTo>
                    <a:pt x="126" y="174"/>
                  </a:lnTo>
                  <a:lnTo>
                    <a:pt x="132" y="180"/>
                  </a:lnTo>
                  <a:lnTo>
                    <a:pt x="138" y="180"/>
                  </a:lnTo>
                  <a:lnTo>
                    <a:pt x="144" y="180"/>
                  </a:lnTo>
                  <a:lnTo>
                    <a:pt x="150" y="180"/>
                  </a:lnTo>
                  <a:lnTo>
                    <a:pt x="156" y="180"/>
                  </a:lnTo>
                  <a:lnTo>
                    <a:pt x="162" y="180"/>
                  </a:lnTo>
                  <a:lnTo>
                    <a:pt x="168" y="180"/>
                  </a:lnTo>
                  <a:lnTo>
                    <a:pt x="174" y="180"/>
                  </a:lnTo>
                  <a:lnTo>
                    <a:pt x="180" y="180"/>
                  </a:lnTo>
                  <a:lnTo>
                    <a:pt x="186" y="180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80"/>
                  </a:lnTo>
                  <a:lnTo>
                    <a:pt x="210" y="180"/>
                  </a:lnTo>
                  <a:lnTo>
                    <a:pt x="216" y="180"/>
                  </a:lnTo>
                  <a:lnTo>
                    <a:pt x="222" y="180"/>
                  </a:lnTo>
                  <a:lnTo>
                    <a:pt x="228" y="180"/>
                  </a:lnTo>
                  <a:lnTo>
                    <a:pt x="234" y="180"/>
                  </a:lnTo>
                  <a:lnTo>
                    <a:pt x="240" y="180"/>
                  </a:lnTo>
                  <a:lnTo>
                    <a:pt x="246" y="180"/>
                  </a:lnTo>
                  <a:lnTo>
                    <a:pt x="252" y="180"/>
                  </a:lnTo>
                  <a:lnTo>
                    <a:pt x="258" y="180"/>
                  </a:lnTo>
                  <a:lnTo>
                    <a:pt x="264" y="180"/>
                  </a:lnTo>
                  <a:lnTo>
                    <a:pt x="270" y="180"/>
                  </a:lnTo>
                  <a:lnTo>
                    <a:pt x="276" y="180"/>
                  </a:lnTo>
                  <a:lnTo>
                    <a:pt x="282" y="180"/>
                  </a:lnTo>
                  <a:lnTo>
                    <a:pt x="288" y="180"/>
                  </a:lnTo>
                  <a:lnTo>
                    <a:pt x="294" y="180"/>
                  </a:lnTo>
                  <a:lnTo>
                    <a:pt x="300" y="180"/>
                  </a:lnTo>
                  <a:lnTo>
                    <a:pt x="306" y="180"/>
                  </a:lnTo>
                  <a:lnTo>
                    <a:pt x="312" y="186"/>
                  </a:lnTo>
                  <a:lnTo>
                    <a:pt x="318" y="204"/>
                  </a:lnTo>
                  <a:lnTo>
                    <a:pt x="324" y="234"/>
                  </a:lnTo>
                  <a:lnTo>
                    <a:pt x="330" y="282"/>
                  </a:lnTo>
                  <a:lnTo>
                    <a:pt x="330" y="354"/>
                  </a:lnTo>
                  <a:lnTo>
                    <a:pt x="336" y="438"/>
                  </a:lnTo>
                  <a:lnTo>
                    <a:pt x="342" y="540"/>
                  </a:lnTo>
                  <a:lnTo>
                    <a:pt x="342" y="654"/>
                  </a:lnTo>
                  <a:lnTo>
                    <a:pt x="348" y="768"/>
                  </a:lnTo>
                  <a:lnTo>
                    <a:pt x="354" y="882"/>
                  </a:lnTo>
                  <a:lnTo>
                    <a:pt x="360" y="990"/>
                  </a:lnTo>
                  <a:lnTo>
                    <a:pt x="360" y="1092"/>
                  </a:lnTo>
                  <a:lnTo>
                    <a:pt x="366" y="1188"/>
                  </a:lnTo>
                  <a:lnTo>
                    <a:pt x="372" y="1272"/>
                  </a:lnTo>
                  <a:lnTo>
                    <a:pt x="372" y="1344"/>
                  </a:lnTo>
                  <a:lnTo>
                    <a:pt x="378" y="1404"/>
                  </a:lnTo>
                  <a:lnTo>
                    <a:pt x="384" y="1458"/>
                  </a:lnTo>
                  <a:lnTo>
                    <a:pt x="390" y="1500"/>
                  </a:lnTo>
                  <a:lnTo>
                    <a:pt x="390" y="1536"/>
                  </a:lnTo>
                  <a:lnTo>
                    <a:pt x="396" y="1560"/>
                  </a:lnTo>
                  <a:lnTo>
                    <a:pt x="402" y="1584"/>
                  </a:lnTo>
                  <a:lnTo>
                    <a:pt x="408" y="1596"/>
                  </a:lnTo>
                  <a:lnTo>
                    <a:pt x="408" y="1608"/>
                  </a:lnTo>
                  <a:lnTo>
                    <a:pt x="414" y="1614"/>
                  </a:lnTo>
                  <a:lnTo>
                    <a:pt x="420" y="1614"/>
                  </a:lnTo>
                  <a:lnTo>
                    <a:pt x="426" y="1608"/>
                  </a:lnTo>
                  <a:lnTo>
                    <a:pt x="432" y="1602"/>
                  </a:lnTo>
                  <a:lnTo>
                    <a:pt x="438" y="1596"/>
                  </a:lnTo>
                  <a:lnTo>
                    <a:pt x="438" y="1590"/>
                  </a:lnTo>
                  <a:lnTo>
                    <a:pt x="444" y="1578"/>
                  </a:lnTo>
                  <a:lnTo>
                    <a:pt x="450" y="1566"/>
                  </a:lnTo>
                  <a:lnTo>
                    <a:pt x="450" y="1560"/>
                  </a:lnTo>
                  <a:lnTo>
                    <a:pt x="456" y="1548"/>
                  </a:lnTo>
                  <a:lnTo>
                    <a:pt x="462" y="1536"/>
                  </a:lnTo>
                  <a:lnTo>
                    <a:pt x="468" y="1530"/>
                  </a:lnTo>
                  <a:lnTo>
                    <a:pt x="468" y="1518"/>
                  </a:lnTo>
                  <a:lnTo>
                    <a:pt x="474" y="1512"/>
                  </a:lnTo>
                  <a:lnTo>
                    <a:pt x="480" y="1500"/>
                  </a:lnTo>
                  <a:lnTo>
                    <a:pt x="486" y="1494"/>
                  </a:lnTo>
                  <a:lnTo>
                    <a:pt x="486" y="1488"/>
                  </a:lnTo>
                  <a:lnTo>
                    <a:pt x="492" y="1476"/>
                  </a:lnTo>
                  <a:lnTo>
                    <a:pt x="498" y="1470"/>
                  </a:lnTo>
                  <a:lnTo>
                    <a:pt x="504" y="1464"/>
                  </a:lnTo>
                  <a:lnTo>
                    <a:pt x="510" y="1458"/>
                  </a:lnTo>
                  <a:lnTo>
                    <a:pt x="516" y="1452"/>
                  </a:lnTo>
                  <a:lnTo>
                    <a:pt x="522" y="1446"/>
                  </a:lnTo>
                  <a:lnTo>
                    <a:pt x="528" y="1446"/>
                  </a:lnTo>
                  <a:lnTo>
                    <a:pt x="534" y="1440"/>
                  </a:lnTo>
                  <a:lnTo>
                    <a:pt x="540" y="1440"/>
                  </a:lnTo>
                  <a:lnTo>
                    <a:pt x="546" y="1440"/>
                  </a:lnTo>
                  <a:lnTo>
                    <a:pt x="552" y="1434"/>
                  </a:lnTo>
                  <a:lnTo>
                    <a:pt x="558" y="1434"/>
                  </a:lnTo>
                  <a:lnTo>
                    <a:pt x="564" y="1434"/>
                  </a:lnTo>
                  <a:lnTo>
                    <a:pt x="570" y="1434"/>
                  </a:lnTo>
                  <a:lnTo>
                    <a:pt x="576" y="1434"/>
                  </a:lnTo>
                  <a:lnTo>
                    <a:pt x="582" y="1434"/>
                  </a:lnTo>
                  <a:lnTo>
                    <a:pt x="588" y="1434"/>
                  </a:lnTo>
                  <a:lnTo>
                    <a:pt x="594" y="1434"/>
                  </a:lnTo>
                  <a:lnTo>
                    <a:pt x="600" y="1434"/>
                  </a:lnTo>
                  <a:lnTo>
                    <a:pt x="606" y="1434"/>
                  </a:lnTo>
                  <a:lnTo>
                    <a:pt x="612" y="1434"/>
                  </a:lnTo>
                  <a:lnTo>
                    <a:pt x="618" y="1434"/>
                  </a:lnTo>
                  <a:lnTo>
                    <a:pt x="624" y="1434"/>
                  </a:lnTo>
                  <a:lnTo>
                    <a:pt x="630" y="1434"/>
                  </a:lnTo>
                  <a:lnTo>
                    <a:pt x="636" y="1434"/>
                  </a:lnTo>
                  <a:lnTo>
                    <a:pt x="642" y="1434"/>
                  </a:lnTo>
                  <a:lnTo>
                    <a:pt x="648" y="1434"/>
                  </a:lnTo>
                  <a:lnTo>
                    <a:pt x="654" y="1434"/>
                  </a:lnTo>
                  <a:lnTo>
                    <a:pt x="660" y="1434"/>
                  </a:lnTo>
                  <a:lnTo>
                    <a:pt x="666" y="1434"/>
                  </a:lnTo>
                  <a:lnTo>
                    <a:pt x="672" y="1434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63"/>
            <p:cNvSpPr>
              <a:spLocks/>
            </p:cNvSpPr>
            <p:nvPr/>
          </p:nvSpPr>
          <p:spPr bwMode="auto">
            <a:xfrm>
              <a:off x="7072313" y="2085975"/>
              <a:ext cx="1019175" cy="2562225"/>
            </a:xfrm>
            <a:custGeom>
              <a:avLst/>
              <a:gdLst>
                <a:gd name="T0" fmla="*/ 12 w 642"/>
                <a:gd name="T1" fmla="*/ 1434 h 1614"/>
                <a:gd name="T2" fmla="*/ 30 w 642"/>
                <a:gd name="T3" fmla="*/ 1434 h 1614"/>
                <a:gd name="T4" fmla="*/ 48 w 642"/>
                <a:gd name="T5" fmla="*/ 1434 h 1614"/>
                <a:gd name="T6" fmla="*/ 66 w 642"/>
                <a:gd name="T7" fmla="*/ 1380 h 1614"/>
                <a:gd name="T8" fmla="*/ 78 w 642"/>
                <a:gd name="T9" fmla="*/ 1176 h 1614"/>
                <a:gd name="T10" fmla="*/ 90 w 642"/>
                <a:gd name="T11" fmla="*/ 846 h 1614"/>
                <a:gd name="T12" fmla="*/ 102 w 642"/>
                <a:gd name="T13" fmla="*/ 522 h 1614"/>
                <a:gd name="T14" fmla="*/ 114 w 642"/>
                <a:gd name="T15" fmla="*/ 270 h 1614"/>
                <a:gd name="T16" fmla="*/ 126 w 642"/>
                <a:gd name="T17" fmla="*/ 114 h 1614"/>
                <a:gd name="T18" fmla="*/ 144 w 642"/>
                <a:gd name="T19" fmla="*/ 30 h 1614"/>
                <a:gd name="T20" fmla="*/ 156 w 642"/>
                <a:gd name="T21" fmla="*/ 0 h 1614"/>
                <a:gd name="T22" fmla="*/ 174 w 642"/>
                <a:gd name="T23" fmla="*/ 12 h 1614"/>
                <a:gd name="T24" fmla="*/ 186 w 642"/>
                <a:gd name="T25" fmla="*/ 36 h 1614"/>
                <a:gd name="T26" fmla="*/ 198 w 642"/>
                <a:gd name="T27" fmla="*/ 66 h 1614"/>
                <a:gd name="T28" fmla="*/ 210 w 642"/>
                <a:gd name="T29" fmla="*/ 96 h 1614"/>
                <a:gd name="T30" fmla="*/ 222 w 642"/>
                <a:gd name="T31" fmla="*/ 120 h 1614"/>
                <a:gd name="T32" fmla="*/ 240 w 642"/>
                <a:gd name="T33" fmla="*/ 144 h 1614"/>
                <a:gd name="T34" fmla="*/ 252 w 642"/>
                <a:gd name="T35" fmla="*/ 162 h 1614"/>
                <a:gd name="T36" fmla="*/ 270 w 642"/>
                <a:gd name="T37" fmla="*/ 168 h 1614"/>
                <a:gd name="T38" fmla="*/ 288 w 642"/>
                <a:gd name="T39" fmla="*/ 174 h 1614"/>
                <a:gd name="T40" fmla="*/ 306 w 642"/>
                <a:gd name="T41" fmla="*/ 180 h 1614"/>
                <a:gd name="T42" fmla="*/ 324 w 642"/>
                <a:gd name="T43" fmla="*/ 180 h 1614"/>
                <a:gd name="T44" fmla="*/ 342 w 642"/>
                <a:gd name="T45" fmla="*/ 180 h 1614"/>
                <a:gd name="T46" fmla="*/ 360 w 642"/>
                <a:gd name="T47" fmla="*/ 180 h 1614"/>
                <a:gd name="T48" fmla="*/ 378 w 642"/>
                <a:gd name="T49" fmla="*/ 180 h 1614"/>
                <a:gd name="T50" fmla="*/ 396 w 642"/>
                <a:gd name="T51" fmla="*/ 180 h 1614"/>
                <a:gd name="T52" fmla="*/ 414 w 642"/>
                <a:gd name="T53" fmla="*/ 180 h 1614"/>
                <a:gd name="T54" fmla="*/ 432 w 642"/>
                <a:gd name="T55" fmla="*/ 180 h 1614"/>
                <a:gd name="T56" fmla="*/ 450 w 642"/>
                <a:gd name="T57" fmla="*/ 180 h 1614"/>
                <a:gd name="T58" fmla="*/ 468 w 642"/>
                <a:gd name="T59" fmla="*/ 180 h 1614"/>
                <a:gd name="T60" fmla="*/ 486 w 642"/>
                <a:gd name="T61" fmla="*/ 234 h 1614"/>
                <a:gd name="T62" fmla="*/ 498 w 642"/>
                <a:gd name="T63" fmla="*/ 438 h 1614"/>
                <a:gd name="T64" fmla="*/ 510 w 642"/>
                <a:gd name="T65" fmla="*/ 768 h 1614"/>
                <a:gd name="T66" fmla="*/ 522 w 642"/>
                <a:gd name="T67" fmla="*/ 1092 h 1614"/>
                <a:gd name="T68" fmla="*/ 534 w 642"/>
                <a:gd name="T69" fmla="*/ 1344 h 1614"/>
                <a:gd name="T70" fmla="*/ 552 w 642"/>
                <a:gd name="T71" fmla="*/ 1500 h 1614"/>
                <a:gd name="T72" fmla="*/ 564 w 642"/>
                <a:gd name="T73" fmla="*/ 1584 h 1614"/>
                <a:gd name="T74" fmla="*/ 576 w 642"/>
                <a:gd name="T75" fmla="*/ 1614 h 1614"/>
                <a:gd name="T76" fmla="*/ 594 w 642"/>
                <a:gd name="T77" fmla="*/ 1602 h 1614"/>
                <a:gd name="T78" fmla="*/ 606 w 642"/>
                <a:gd name="T79" fmla="*/ 1578 h 1614"/>
                <a:gd name="T80" fmla="*/ 618 w 642"/>
                <a:gd name="T81" fmla="*/ 1548 h 1614"/>
                <a:gd name="T82" fmla="*/ 630 w 642"/>
                <a:gd name="T83" fmla="*/ 1518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2" h="1614">
                  <a:moveTo>
                    <a:pt x="0" y="1434"/>
                  </a:moveTo>
                  <a:lnTo>
                    <a:pt x="6" y="1434"/>
                  </a:lnTo>
                  <a:lnTo>
                    <a:pt x="12" y="1434"/>
                  </a:lnTo>
                  <a:lnTo>
                    <a:pt x="18" y="1434"/>
                  </a:lnTo>
                  <a:lnTo>
                    <a:pt x="24" y="1434"/>
                  </a:lnTo>
                  <a:lnTo>
                    <a:pt x="30" y="1434"/>
                  </a:lnTo>
                  <a:lnTo>
                    <a:pt x="36" y="1434"/>
                  </a:lnTo>
                  <a:lnTo>
                    <a:pt x="42" y="1434"/>
                  </a:lnTo>
                  <a:lnTo>
                    <a:pt x="48" y="1434"/>
                  </a:lnTo>
                  <a:lnTo>
                    <a:pt x="54" y="1428"/>
                  </a:lnTo>
                  <a:lnTo>
                    <a:pt x="60" y="1410"/>
                  </a:lnTo>
                  <a:lnTo>
                    <a:pt x="66" y="1380"/>
                  </a:lnTo>
                  <a:lnTo>
                    <a:pt x="66" y="1332"/>
                  </a:lnTo>
                  <a:lnTo>
                    <a:pt x="72" y="1260"/>
                  </a:lnTo>
                  <a:lnTo>
                    <a:pt x="78" y="1176"/>
                  </a:lnTo>
                  <a:lnTo>
                    <a:pt x="78" y="1074"/>
                  </a:lnTo>
                  <a:lnTo>
                    <a:pt x="84" y="960"/>
                  </a:lnTo>
                  <a:lnTo>
                    <a:pt x="90" y="846"/>
                  </a:lnTo>
                  <a:lnTo>
                    <a:pt x="96" y="732"/>
                  </a:lnTo>
                  <a:lnTo>
                    <a:pt x="96" y="624"/>
                  </a:lnTo>
                  <a:lnTo>
                    <a:pt x="102" y="522"/>
                  </a:lnTo>
                  <a:lnTo>
                    <a:pt x="108" y="426"/>
                  </a:lnTo>
                  <a:lnTo>
                    <a:pt x="114" y="342"/>
                  </a:lnTo>
                  <a:lnTo>
                    <a:pt x="114" y="270"/>
                  </a:lnTo>
                  <a:lnTo>
                    <a:pt x="120" y="210"/>
                  </a:lnTo>
                  <a:lnTo>
                    <a:pt x="126" y="156"/>
                  </a:lnTo>
                  <a:lnTo>
                    <a:pt x="126" y="114"/>
                  </a:lnTo>
                  <a:lnTo>
                    <a:pt x="132" y="78"/>
                  </a:lnTo>
                  <a:lnTo>
                    <a:pt x="138" y="54"/>
                  </a:lnTo>
                  <a:lnTo>
                    <a:pt x="144" y="30"/>
                  </a:lnTo>
                  <a:lnTo>
                    <a:pt x="144" y="18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6"/>
                  </a:lnTo>
                  <a:lnTo>
                    <a:pt x="174" y="12"/>
                  </a:lnTo>
                  <a:lnTo>
                    <a:pt x="174" y="18"/>
                  </a:lnTo>
                  <a:lnTo>
                    <a:pt x="180" y="24"/>
                  </a:lnTo>
                  <a:lnTo>
                    <a:pt x="186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98" y="66"/>
                  </a:lnTo>
                  <a:lnTo>
                    <a:pt x="204" y="78"/>
                  </a:lnTo>
                  <a:lnTo>
                    <a:pt x="204" y="84"/>
                  </a:lnTo>
                  <a:lnTo>
                    <a:pt x="210" y="96"/>
                  </a:lnTo>
                  <a:lnTo>
                    <a:pt x="216" y="102"/>
                  </a:lnTo>
                  <a:lnTo>
                    <a:pt x="222" y="114"/>
                  </a:lnTo>
                  <a:lnTo>
                    <a:pt x="222" y="120"/>
                  </a:lnTo>
                  <a:lnTo>
                    <a:pt x="228" y="126"/>
                  </a:lnTo>
                  <a:lnTo>
                    <a:pt x="234" y="138"/>
                  </a:lnTo>
                  <a:lnTo>
                    <a:pt x="240" y="144"/>
                  </a:lnTo>
                  <a:lnTo>
                    <a:pt x="246" y="150"/>
                  </a:lnTo>
                  <a:lnTo>
                    <a:pt x="258" y="162"/>
                  </a:lnTo>
                  <a:lnTo>
                    <a:pt x="252" y="162"/>
                  </a:lnTo>
                  <a:lnTo>
                    <a:pt x="258" y="162"/>
                  </a:lnTo>
                  <a:lnTo>
                    <a:pt x="264" y="168"/>
                  </a:lnTo>
                  <a:lnTo>
                    <a:pt x="270" y="168"/>
                  </a:lnTo>
                  <a:lnTo>
                    <a:pt x="276" y="174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294" y="180"/>
                  </a:lnTo>
                  <a:lnTo>
                    <a:pt x="300" y="180"/>
                  </a:lnTo>
                  <a:lnTo>
                    <a:pt x="306" y="180"/>
                  </a:lnTo>
                  <a:lnTo>
                    <a:pt x="312" y="180"/>
                  </a:lnTo>
                  <a:lnTo>
                    <a:pt x="318" y="180"/>
                  </a:lnTo>
                  <a:lnTo>
                    <a:pt x="324" y="180"/>
                  </a:lnTo>
                  <a:lnTo>
                    <a:pt x="330" y="180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0"/>
                  </a:lnTo>
                  <a:lnTo>
                    <a:pt x="354" y="180"/>
                  </a:lnTo>
                  <a:lnTo>
                    <a:pt x="360" y="180"/>
                  </a:lnTo>
                  <a:lnTo>
                    <a:pt x="366" y="180"/>
                  </a:lnTo>
                  <a:lnTo>
                    <a:pt x="372" y="180"/>
                  </a:lnTo>
                  <a:lnTo>
                    <a:pt x="378" y="180"/>
                  </a:lnTo>
                  <a:lnTo>
                    <a:pt x="384" y="180"/>
                  </a:lnTo>
                  <a:lnTo>
                    <a:pt x="390" y="180"/>
                  </a:lnTo>
                  <a:lnTo>
                    <a:pt x="396" y="180"/>
                  </a:lnTo>
                  <a:lnTo>
                    <a:pt x="402" y="180"/>
                  </a:lnTo>
                  <a:lnTo>
                    <a:pt x="408" y="180"/>
                  </a:lnTo>
                  <a:lnTo>
                    <a:pt x="414" y="180"/>
                  </a:lnTo>
                  <a:lnTo>
                    <a:pt x="420" y="180"/>
                  </a:lnTo>
                  <a:lnTo>
                    <a:pt x="426" y="180"/>
                  </a:lnTo>
                  <a:lnTo>
                    <a:pt x="432" y="180"/>
                  </a:lnTo>
                  <a:lnTo>
                    <a:pt x="438" y="180"/>
                  </a:lnTo>
                  <a:lnTo>
                    <a:pt x="444" y="180"/>
                  </a:lnTo>
                  <a:lnTo>
                    <a:pt x="450" y="180"/>
                  </a:lnTo>
                  <a:lnTo>
                    <a:pt x="456" y="180"/>
                  </a:lnTo>
                  <a:lnTo>
                    <a:pt x="462" y="180"/>
                  </a:lnTo>
                  <a:lnTo>
                    <a:pt x="468" y="180"/>
                  </a:lnTo>
                  <a:lnTo>
                    <a:pt x="474" y="186"/>
                  </a:lnTo>
                  <a:lnTo>
                    <a:pt x="480" y="204"/>
                  </a:lnTo>
                  <a:lnTo>
                    <a:pt x="486" y="234"/>
                  </a:lnTo>
                  <a:lnTo>
                    <a:pt x="492" y="282"/>
                  </a:lnTo>
                  <a:lnTo>
                    <a:pt x="492" y="354"/>
                  </a:lnTo>
                  <a:lnTo>
                    <a:pt x="498" y="438"/>
                  </a:lnTo>
                  <a:lnTo>
                    <a:pt x="504" y="540"/>
                  </a:lnTo>
                  <a:lnTo>
                    <a:pt x="504" y="654"/>
                  </a:lnTo>
                  <a:lnTo>
                    <a:pt x="510" y="768"/>
                  </a:lnTo>
                  <a:lnTo>
                    <a:pt x="516" y="882"/>
                  </a:lnTo>
                  <a:lnTo>
                    <a:pt x="522" y="990"/>
                  </a:lnTo>
                  <a:lnTo>
                    <a:pt x="522" y="1092"/>
                  </a:lnTo>
                  <a:lnTo>
                    <a:pt x="528" y="1188"/>
                  </a:lnTo>
                  <a:lnTo>
                    <a:pt x="534" y="1272"/>
                  </a:lnTo>
                  <a:lnTo>
                    <a:pt x="534" y="1344"/>
                  </a:lnTo>
                  <a:lnTo>
                    <a:pt x="540" y="1404"/>
                  </a:lnTo>
                  <a:lnTo>
                    <a:pt x="546" y="1458"/>
                  </a:lnTo>
                  <a:lnTo>
                    <a:pt x="552" y="1500"/>
                  </a:lnTo>
                  <a:lnTo>
                    <a:pt x="552" y="1536"/>
                  </a:lnTo>
                  <a:lnTo>
                    <a:pt x="558" y="1560"/>
                  </a:lnTo>
                  <a:lnTo>
                    <a:pt x="564" y="1584"/>
                  </a:lnTo>
                  <a:lnTo>
                    <a:pt x="570" y="1596"/>
                  </a:lnTo>
                  <a:lnTo>
                    <a:pt x="570" y="1608"/>
                  </a:lnTo>
                  <a:lnTo>
                    <a:pt x="576" y="1614"/>
                  </a:lnTo>
                  <a:lnTo>
                    <a:pt x="582" y="1614"/>
                  </a:lnTo>
                  <a:lnTo>
                    <a:pt x="588" y="1608"/>
                  </a:lnTo>
                  <a:lnTo>
                    <a:pt x="594" y="1602"/>
                  </a:lnTo>
                  <a:lnTo>
                    <a:pt x="600" y="1596"/>
                  </a:lnTo>
                  <a:lnTo>
                    <a:pt x="600" y="1590"/>
                  </a:lnTo>
                  <a:lnTo>
                    <a:pt x="606" y="1578"/>
                  </a:lnTo>
                  <a:lnTo>
                    <a:pt x="612" y="1566"/>
                  </a:lnTo>
                  <a:lnTo>
                    <a:pt x="618" y="1560"/>
                  </a:lnTo>
                  <a:lnTo>
                    <a:pt x="618" y="1548"/>
                  </a:lnTo>
                  <a:lnTo>
                    <a:pt x="624" y="1536"/>
                  </a:lnTo>
                  <a:lnTo>
                    <a:pt x="630" y="1530"/>
                  </a:lnTo>
                  <a:lnTo>
                    <a:pt x="630" y="1518"/>
                  </a:lnTo>
                  <a:lnTo>
                    <a:pt x="636" y="1512"/>
                  </a:lnTo>
                  <a:lnTo>
                    <a:pt x="642" y="150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64"/>
            <p:cNvSpPr>
              <a:spLocks/>
            </p:cNvSpPr>
            <p:nvPr/>
          </p:nvSpPr>
          <p:spPr bwMode="auto">
            <a:xfrm>
              <a:off x="8091488" y="2085975"/>
              <a:ext cx="1085850" cy="2381250"/>
            </a:xfrm>
            <a:custGeom>
              <a:avLst/>
              <a:gdLst>
                <a:gd name="T0" fmla="*/ 6 w 684"/>
                <a:gd name="T1" fmla="*/ 1488 h 1500"/>
                <a:gd name="T2" fmla="*/ 24 w 684"/>
                <a:gd name="T3" fmla="*/ 1464 h 1500"/>
                <a:gd name="T4" fmla="*/ 42 w 684"/>
                <a:gd name="T5" fmla="*/ 1446 h 1500"/>
                <a:gd name="T6" fmla="*/ 60 w 684"/>
                <a:gd name="T7" fmla="*/ 1440 h 1500"/>
                <a:gd name="T8" fmla="*/ 78 w 684"/>
                <a:gd name="T9" fmla="*/ 1434 h 1500"/>
                <a:gd name="T10" fmla="*/ 96 w 684"/>
                <a:gd name="T11" fmla="*/ 1434 h 1500"/>
                <a:gd name="T12" fmla="*/ 114 w 684"/>
                <a:gd name="T13" fmla="*/ 1434 h 1500"/>
                <a:gd name="T14" fmla="*/ 132 w 684"/>
                <a:gd name="T15" fmla="*/ 1434 h 1500"/>
                <a:gd name="T16" fmla="*/ 150 w 684"/>
                <a:gd name="T17" fmla="*/ 1434 h 1500"/>
                <a:gd name="T18" fmla="*/ 168 w 684"/>
                <a:gd name="T19" fmla="*/ 1434 h 1500"/>
                <a:gd name="T20" fmla="*/ 186 w 684"/>
                <a:gd name="T21" fmla="*/ 1434 h 1500"/>
                <a:gd name="T22" fmla="*/ 204 w 684"/>
                <a:gd name="T23" fmla="*/ 1434 h 1500"/>
                <a:gd name="T24" fmla="*/ 222 w 684"/>
                <a:gd name="T25" fmla="*/ 1434 h 1500"/>
                <a:gd name="T26" fmla="*/ 240 w 684"/>
                <a:gd name="T27" fmla="*/ 1434 h 1500"/>
                <a:gd name="T28" fmla="*/ 258 w 684"/>
                <a:gd name="T29" fmla="*/ 1380 h 1500"/>
                <a:gd name="T30" fmla="*/ 270 w 684"/>
                <a:gd name="T31" fmla="*/ 1176 h 1500"/>
                <a:gd name="T32" fmla="*/ 282 w 684"/>
                <a:gd name="T33" fmla="*/ 846 h 1500"/>
                <a:gd name="T34" fmla="*/ 294 w 684"/>
                <a:gd name="T35" fmla="*/ 522 h 1500"/>
                <a:gd name="T36" fmla="*/ 306 w 684"/>
                <a:gd name="T37" fmla="*/ 270 h 1500"/>
                <a:gd name="T38" fmla="*/ 318 w 684"/>
                <a:gd name="T39" fmla="*/ 114 h 1500"/>
                <a:gd name="T40" fmla="*/ 336 w 684"/>
                <a:gd name="T41" fmla="*/ 30 h 1500"/>
                <a:gd name="T42" fmla="*/ 348 w 684"/>
                <a:gd name="T43" fmla="*/ 0 h 1500"/>
                <a:gd name="T44" fmla="*/ 366 w 684"/>
                <a:gd name="T45" fmla="*/ 12 h 1500"/>
                <a:gd name="T46" fmla="*/ 378 w 684"/>
                <a:gd name="T47" fmla="*/ 36 h 1500"/>
                <a:gd name="T48" fmla="*/ 390 w 684"/>
                <a:gd name="T49" fmla="*/ 66 h 1500"/>
                <a:gd name="T50" fmla="*/ 402 w 684"/>
                <a:gd name="T51" fmla="*/ 96 h 1500"/>
                <a:gd name="T52" fmla="*/ 414 w 684"/>
                <a:gd name="T53" fmla="*/ 120 h 1500"/>
                <a:gd name="T54" fmla="*/ 432 w 684"/>
                <a:gd name="T55" fmla="*/ 144 h 1500"/>
                <a:gd name="T56" fmla="*/ 444 w 684"/>
                <a:gd name="T57" fmla="*/ 162 h 1500"/>
                <a:gd name="T58" fmla="*/ 462 w 684"/>
                <a:gd name="T59" fmla="*/ 168 h 1500"/>
                <a:gd name="T60" fmla="*/ 480 w 684"/>
                <a:gd name="T61" fmla="*/ 174 h 1500"/>
                <a:gd name="T62" fmla="*/ 498 w 684"/>
                <a:gd name="T63" fmla="*/ 180 h 1500"/>
                <a:gd name="T64" fmla="*/ 516 w 684"/>
                <a:gd name="T65" fmla="*/ 180 h 1500"/>
                <a:gd name="T66" fmla="*/ 534 w 684"/>
                <a:gd name="T67" fmla="*/ 180 h 1500"/>
                <a:gd name="T68" fmla="*/ 552 w 684"/>
                <a:gd name="T69" fmla="*/ 180 h 1500"/>
                <a:gd name="T70" fmla="*/ 570 w 684"/>
                <a:gd name="T71" fmla="*/ 180 h 1500"/>
                <a:gd name="T72" fmla="*/ 588 w 684"/>
                <a:gd name="T73" fmla="*/ 180 h 1500"/>
                <a:gd name="T74" fmla="*/ 606 w 684"/>
                <a:gd name="T75" fmla="*/ 180 h 1500"/>
                <a:gd name="T76" fmla="*/ 624 w 684"/>
                <a:gd name="T77" fmla="*/ 180 h 1500"/>
                <a:gd name="T78" fmla="*/ 642 w 684"/>
                <a:gd name="T79" fmla="*/ 180 h 1500"/>
                <a:gd name="T80" fmla="*/ 660 w 684"/>
                <a:gd name="T81" fmla="*/ 180 h 1500"/>
                <a:gd name="T82" fmla="*/ 672 w 684"/>
                <a:gd name="T83" fmla="*/ 234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84" h="1500">
                  <a:moveTo>
                    <a:pt x="0" y="1500"/>
                  </a:moveTo>
                  <a:lnTo>
                    <a:pt x="6" y="1494"/>
                  </a:lnTo>
                  <a:lnTo>
                    <a:pt x="6" y="1488"/>
                  </a:lnTo>
                  <a:lnTo>
                    <a:pt x="12" y="1476"/>
                  </a:lnTo>
                  <a:lnTo>
                    <a:pt x="18" y="1470"/>
                  </a:lnTo>
                  <a:lnTo>
                    <a:pt x="24" y="1464"/>
                  </a:lnTo>
                  <a:lnTo>
                    <a:pt x="30" y="1458"/>
                  </a:lnTo>
                  <a:lnTo>
                    <a:pt x="36" y="1452"/>
                  </a:lnTo>
                  <a:lnTo>
                    <a:pt x="42" y="1446"/>
                  </a:lnTo>
                  <a:lnTo>
                    <a:pt x="48" y="1446"/>
                  </a:lnTo>
                  <a:lnTo>
                    <a:pt x="54" y="1440"/>
                  </a:lnTo>
                  <a:lnTo>
                    <a:pt x="60" y="1440"/>
                  </a:lnTo>
                  <a:lnTo>
                    <a:pt x="66" y="1440"/>
                  </a:lnTo>
                  <a:lnTo>
                    <a:pt x="72" y="1434"/>
                  </a:lnTo>
                  <a:lnTo>
                    <a:pt x="78" y="1434"/>
                  </a:lnTo>
                  <a:lnTo>
                    <a:pt x="84" y="1434"/>
                  </a:lnTo>
                  <a:lnTo>
                    <a:pt x="90" y="1434"/>
                  </a:lnTo>
                  <a:lnTo>
                    <a:pt x="96" y="1434"/>
                  </a:lnTo>
                  <a:lnTo>
                    <a:pt x="102" y="1434"/>
                  </a:lnTo>
                  <a:lnTo>
                    <a:pt x="108" y="1434"/>
                  </a:lnTo>
                  <a:lnTo>
                    <a:pt x="114" y="1434"/>
                  </a:lnTo>
                  <a:lnTo>
                    <a:pt x="120" y="1434"/>
                  </a:lnTo>
                  <a:lnTo>
                    <a:pt x="126" y="1434"/>
                  </a:lnTo>
                  <a:lnTo>
                    <a:pt x="132" y="1434"/>
                  </a:lnTo>
                  <a:lnTo>
                    <a:pt x="138" y="1434"/>
                  </a:lnTo>
                  <a:lnTo>
                    <a:pt x="144" y="1434"/>
                  </a:lnTo>
                  <a:lnTo>
                    <a:pt x="150" y="1434"/>
                  </a:lnTo>
                  <a:lnTo>
                    <a:pt x="156" y="1434"/>
                  </a:lnTo>
                  <a:lnTo>
                    <a:pt x="162" y="1434"/>
                  </a:lnTo>
                  <a:lnTo>
                    <a:pt x="168" y="1434"/>
                  </a:lnTo>
                  <a:lnTo>
                    <a:pt x="174" y="1434"/>
                  </a:lnTo>
                  <a:lnTo>
                    <a:pt x="180" y="1434"/>
                  </a:lnTo>
                  <a:lnTo>
                    <a:pt x="186" y="1434"/>
                  </a:lnTo>
                  <a:lnTo>
                    <a:pt x="192" y="1434"/>
                  </a:lnTo>
                  <a:lnTo>
                    <a:pt x="198" y="1434"/>
                  </a:lnTo>
                  <a:lnTo>
                    <a:pt x="204" y="1434"/>
                  </a:lnTo>
                  <a:lnTo>
                    <a:pt x="210" y="1434"/>
                  </a:lnTo>
                  <a:lnTo>
                    <a:pt x="216" y="1434"/>
                  </a:lnTo>
                  <a:lnTo>
                    <a:pt x="222" y="1434"/>
                  </a:lnTo>
                  <a:lnTo>
                    <a:pt x="228" y="1434"/>
                  </a:lnTo>
                  <a:lnTo>
                    <a:pt x="234" y="1434"/>
                  </a:lnTo>
                  <a:lnTo>
                    <a:pt x="240" y="1434"/>
                  </a:lnTo>
                  <a:lnTo>
                    <a:pt x="246" y="1428"/>
                  </a:lnTo>
                  <a:lnTo>
                    <a:pt x="252" y="1410"/>
                  </a:lnTo>
                  <a:lnTo>
                    <a:pt x="258" y="1380"/>
                  </a:lnTo>
                  <a:lnTo>
                    <a:pt x="258" y="1332"/>
                  </a:lnTo>
                  <a:lnTo>
                    <a:pt x="264" y="1260"/>
                  </a:lnTo>
                  <a:lnTo>
                    <a:pt x="270" y="1176"/>
                  </a:lnTo>
                  <a:lnTo>
                    <a:pt x="270" y="1074"/>
                  </a:lnTo>
                  <a:lnTo>
                    <a:pt x="276" y="960"/>
                  </a:lnTo>
                  <a:lnTo>
                    <a:pt x="282" y="846"/>
                  </a:lnTo>
                  <a:lnTo>
                    <a:pt x="288" y="732"/>
                  </a:lnTo>
                  <a:lnTo>
                    <a:pt x="288" y="624"/>
                  </a:lnTo>
                  <a:lnTo>
                    <a:pt x="294" y="522"/>
                  </a:lnTo>
                  <a:lnTo>
                    <a:pt x="300" y="426"/>
                  </a:lnTo>
                  <a:lnTo>
                    <a:pt x="306" y="342"/>
                  </a:lnTo>
                  <a:lnTo>
                    <a:pt x="306" y="270"/>
                  </a:lnTo>
                  <a:lnTo>
                    <a:pt x="312" y="210"/>
                  </a:lnTo>
                  <a:lnTo>
                    <a:pt x="318" y="156"/>
                  </a:lnTo>
                  <a:lnTo>
                    <a:pt x="318" y="114"/>
                  </a:lnTo>
                  <a:lnTo>
                    <a:pt x="324" y="78"/>
                  </a:lnTo>
                  <a:lnTo>
                    <a:pt x="330" y="54"/>
                  </a:lnTo>
                  <a:lnTo>
                    <a:pt x="336" y="30"/>
                  </a:lnTo>
                  <a:lnTo>
                    <a:pt x="336" y="18"/>
                  </a:lnTo>
                  <a:lnTo>
                    <a:pt x="342" y="6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6"/>
                  </a:lnTo>
                  <a:lnTo>
                    <a:pt x="366" y="12"/>
                  </a:lnTo>
                  <a:lnTo>
                    <a:pt x="366" y="18"/>
                  </a:lnTo>
                  <a:lnTo>
                    <a:pt x="372" y="24"/>
                  </a:lnTo>
                  <a:lnTo>
                    <a:pt x="378" y="36"/>
                  </a:lnTo>
                  <a:lnTo>
                    <a:pt x="384" y="48"/>
                  </a:lnTo>
                  <a:lnTo>
                    <a:pt x="384" y="54"/>
                  </a:lnTo>
                  <a:lnTo>
                    <a:pt x="390" y="66"/>
                  </a:lnTo>
                  <a:lnTo>
                    <a:pt x="396" y="78"/>
                  </a:lnTo>
                  <a:lnTo>
                    <a:pt x="396" y="84"/>
                  </a:lnTo>
                  <a:lnTo>
                    <a:pt x="402" y="96"/>
                  </a:lnTo>
                  <a:lnTo>
                    <a:pt x="408" y="102"/>
                  </a:lnTo>
                  <a:lnTo>
                    <a:pt x="414" y="114"/>
                  </a:lnTo>
                  <a:lnTo>
                    <a:pt x="414" y="120"/>
                  </a:lnTo>
                  <a:lnTo>
                    <a:pt x="420" y="126"/>
                  </a:lnTo>
                  <a:lnTo>
                    <a:pt x="426" y="138"/>
                  </a:lnTo>
                  <a:lnTo>
                    <a:pt x="432" y="144"/>
                  </a:lnTo>
                  <a:lnTo>
                    <a:pt x="438" y="150"/>
                  </a:lnTo>
                  <a:lnTo>
                    <a:pt x="450" y="162"/>
                  </a:lnTo>
                  <a:lnTo>
                    <a:pt x="444" y="162"/>
                  </a:lnTo>
                  <a:lnTo>
                    <a:pt x="450" y="162"/>
                  </a:lnTo>
                  <a:lnTo>
                    <a:pt x="456" y="168"/>
                  </a:lnTo>
                  <a:lnTo>
                    <a:pt x="462" y="168"/>
                  </a:lnTo>
                  <a:lnTo>
                    <a:pt x="468" y="174"/>
                  </a:lnTo>
                  <a:lnTo>
                    <a:pt x="474" y="174"/>
                  </a:lnTo>
                  <a:lnTo>
                    <a:pt x="480" y="174"/>
                  </a:lnTo>
                  <a:lnTo>
                    <a:pt x="486" y="180"/>
                  </a:lnTo>
                  <a:lnTo>
                    <a:pt x="492" y="180"/>
                  </a:lnTo>
                  <a:lnTo>
                    <a:pt x="498" y="180"/>
                  </a:lnTo>
                  <a:lnTo>
                    <a:pt x="504" y="180"/>
                  </a:lnTo>
                  <a:lnTo>
                    <a:pt x="510" y="180"/>
                  </a:lnTo>
                  <a:lnTo>
                    <a:pt x="516" y="180"/>
                  </a:lnTo>
                  <a:lnTo>
                    <a:pt x="522" y="180"/>
                  </a:lnTo>
                  <a:lnTo>
                    <a:pt x="528" y="180"/>
                  </a:lnTo>
                  <a:lnTo>
                    <a:pt x="534" y="180"/>
                  </a:lnTo>
                  <a:lnTo>
                    <a:pt x="540" y="180"/>
                  </a:lnTo>
                  <a:lnTo>
                    <a:pt x="546" y="180"/>
                  </a:lnTo>
                  <a:lnTo>
                    <a:pt x="552" y="180"/>
                  </a:lnTo>
                  <a:lnTo>
                    <a:pt x="558" y="180"/>
                  </a:lnTo>
                  <a:lnTo>
                    <a:pt x="564" y="180"/>
                  </a:lnTo>
                  <a:lnTo>
                    <a:pt x="570" y="180"/>
                  </a:lnTo>
                  <a:lnTo>
                    <a:pt x="576" y="180"/>
                  </a:lnTo>
                  <a:lnTo>
                    <a:pt x="582" y="180"/>
                  </a:lnTo>
                  <a:lnTo>
                    <a:pt x="588" y="180"/>
                  </a:lnTo>
                  <a:lnTo>
                    <a:pt x="594" y="180"/>
                  </a:lnTo>
                  <a:lnTo>
                    <a:pt x="600" y="180"/>
                  </a:lnTo>
                  <a:lnTo>
                    <a:pt x="606" y="180"/>
                  </a:lnTo>
                  <a:lnTo>
                    <a:pt x="612" y="180"/>
                  </a:lnTo>
                  <a:lnTo>
                    <a:pt x="618" y="180"/>
                  </a:lnTo>
                  <a:lnTo>
                    <a:pt x="624" y="180"/>
                  </a:lnTo>
                  <a:lnTo>
                    <a:pt x="630" y="180"/>
                  </a:lnTo>
                  <a:lnTo>
                    <a:pt x="636" y="180"/>
                  </a:lnTo>
                  <a:lnTo>
                    <a:pt x="642" y="180"/>
                  </a:lnTo>
                  <a:lnTo>
                    <a:pt x="648" y="180"/>
                  </a:lnTo>
                  <a:lnTo>
                    <a:pt x="654" y="180"/>
                  </a:lnTo>
                  <a:lnTo>
                    <a:pt x="660" y="180"/>
                  </a:lnTo>
                  <a:lnTo>
                    <a:pt x="666" y="186"/>
                  </a:lnTo>
                  <a:lnTo>
                    <a:pt x="666" y="204"/>
                  </a:lnTo>
                  <a:lnTo>
                    <a:pt x="672" y="234"/>
                  </a:lnTo>
                  <a:lnTo>
                    <a:pt x="678" y="282"/>
                  </a:lnTo>
                  <a:lnTo>
                    <a:pt x="684" y="354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5"/>
            <p:cNvSpPr>
              <a:spLocks/>
            </p:cNvSpPr>
            <p:nvPr/>
          </p:nvSpPr>
          <p:spPr bwMode="auto">
            <a:xfrm>
              <a:off x="9177338" y="2647950"/>
              <a:ext cx="447675" cy="2000250"/>
            </a:xfrm>
            <a:custGeom>
              <a:avLst/>
              <a:gdLst>
                <a:gd name="T0" fmla="*/ 0 w 282"/>
                <a:gd name="T1" fmla="*/ 0 h 1260"/>
                <a:gd name="T2" fmla="*/ 0 w 282"/>
                <a:gd name="T3" fmla="*/ 84 h 1260"/>
                <a:gd name="T4" fmla="*/ 6 w 282"/>
                <a:gd name="T5" fmla="*/ 186 h 1260"/>
                <a:gd name="T6" fmla="*/ 12 w 282"/>
                <a:gd name="T7" fmla="*/ 300 h 1260"/>
                <a:gd name="T8" fmla="*/ 12 w 282"/>
                <a:gd name="T9" fmla="*/ 414 h 1260"/>
                <a:gd name="T10" fmla="*/ 18 w 282"/>
                <a:gd name="T11" fmla="*/ 528 h 1260"/>
                <a:gd name="T12" fmla="*/ 24 w 282"/>
                <a:gd name="T13" fmla="*/ 636 h 1260"/>
                <a:gd name="T14" fmla="*/ 30 w 282"/>
                <a:gd name="T15" fmla="*/ 738 h 1260"/>
                <a:gd name="T16" fmla="*/ 30 w 282"/>
                <a:gd name="T17" fmla="*/ 834 h 1260"/>
                <a:gd name="T18" fmla="*/ 36 w 282"/>
                <a:gd name="T19" fmla="*/ 918 h 1260"/>
                <a:gd name="T20" fmla="*/ 42 w 282"/>
                <a:gd name="T21" fmla="*/ 990 h 1260"/>
                <a:gd name="T22" fmla="*/ 42 w 282"/>
                <a:gd name="T23" fmla="*/ 1050 h 1260"/>
                <a:gd name="T24" fmla="*/ 48 w 282"/>
                <a:gd name="T25" fmla="*/ 1104 h 1260"/>
                <a:gd name="T26" fmla="*/ 54 w 282"/>
                <a:gd name="T27" fmla="*/ 1146 h 1260"/>
                <a:gd name="T28" fmla="*/ 60 w 282"/>
                <a:gd name="T29" fmla="*/ 1182 h 1260"/>
                <a:gd name="T30" fmla="*/ 60 w 282"/>
                <a:gd name="T31" fmla="*/ 1206 h 1260"/>
                <a:gd name="T32" fmla="*/ 66 w 282"/>
                <a:gd name="T33" fmla="*/ 1230 h 1260"/>
                <a:gd name="T34" fmla="*/ 72 w 282"/>
                <a:gd name="T35" fmla="*/ 1242 h 1260"/>
                <a:gd name="T36" fmla="*/ 84 w 282"/>
                <a:gd name="T37" fmla="*/ 1260 h 1260"/>
                <a:gd name="T38" fmla="*/ 78 w 282"/>
                <a:gd name="T39" fmla="*/ 1260 h 1260"/>
                <a:gd name="T40" fmla="*/ 84 w 282"/>
                <a:gd name="T41" fmla="*/ 1260 h 1260"/>
                <a:gd name="T42" fmla="*/ 90 w 282"/>
                <a:gd name="T43" fmla="*/ 1254 h 1260"/>
                <a:gd name="T44" fmla="*/ 96 w 282"/>
                <a:gd name="T45" fmla="*/ 1248 h 1260"/>
                <a:gd name="T46" fmla="*/ 102 w 282"/>
                <a:gd name="T47" fmla="*/ 1242 h 1260"/>
                <a:gd name="T48" fmla="*/ 108 w 282"/>
                <a:gd name="T49" fmla="*/ 1236 h 1260"/>
                <a:gd name="T50" fmla="*/ 108 w 282"/>
                <a:gd name="T51" fmla="*/ 1224 h 1260"/>
                <a:gd name="T52" fmla="*/ 114 w 282"/>
                <a:gd name="T53" fmla="*/ 1212 h 1260"/>
                <a:gd name="T54" fmla="*/ 120 w 282"/>
                <a:gd name="T55" fmla="*/ 1206 h 1260"/>
                <a:gd name="T56" fmla="*/ 126 w 282"/>
                <a:gd name="T57" fmla="*/ 1194 h 1260"/>
                <a:gd name="T58" fmla="*/ 126 w 282"/>
                <a:gd name="T59" fmla="*/ 1182 h 1260"/>
                <a:gd name="T60" fmla="*/ 132 w 282"/>
                <a:gd name="T61" fmla="*/ 1176 h 1260"/>
                <a:gd name="T62" fmla="*/ 138 w 282"/>
                <a:gd name="T63" fmla="*/ 1164 h 1260"/>
                <a:gd name="T64" fmla="*/ 138 w 282"/>
                <a:gd name="T65" fmla="*/ 1158 h 1260"/>
                <a:gd name="T66" fmla="*/ 144 w 282"/>
                <a:gd name="T67" fmla="*/ 1146 h 1260"/>
                <a:gd name="T68" fmla="*/ 150 w 282"/>
                <a:gd name="T69" fmla="*/ 1140 h 1260"/>
                <a:gd name="T70" fmla="*/ 156 w 282"/>
                <a:gd name="T71" fmla="*/ 1134 h 1260"/>
                <a:gd name="T72" fmla="*/ 156 w 282"/>
                <a:gd name="T73" fmla="*/ 1122 h 1260"/>
                <a:gd name="T74" fmla="*/ 162 w 282"/>
                <a:gd name="T75" fmla="*/ 1116 h 1260"/>
                <a:gd name="T76" fmla="*/ 168 w 282"/>
                <a:gd name="T77" fmla="*/ 1110 h 1260"/>
                <a:gd name="T78" fmla="*/ 174 w 282"/>
                <a:gd name="T79" fmla="*/ 1104 h 1260"/>
                <a:gd name="T80" fmla="*/ 180 w 282"/>
                <a:gd name="T81" fmla="*/ 1098 h 1260"/>
                <a:gd name="T82" fmla="*/ 186 w 282"/>
                <a:gd name="T83" fmla="*/ 1092 h 1260"/>
                <a:gd name="T84" fmla="*/ 192 w 282"/>
                <a:gd name="T85" fmla="*/ 1092 h 1260"/>
                <a:gd name="T86" fmla="*/ 198 w 282"/>
                <a:gd name="T87" fmla="*/ 1092 h 1260"/>
                <a:gd name="T88" fmla="*/ 204 w 282"/>
                <a:gd name="T89" fmla="*/ 1086 h 1260"/>
                <a:gd name="T90" fmla="*/ 210 w 282"/>
                <a:gd name="T91" fmla="*/ 1086 h 1260"/>
                <a:gd name="T92" fmla="*/ 216 w 282"/>
                <a:gd name="T93" fmla="*/ 1080 h 1260"/>
                <a:gd name="T94" fmla="*/ 222 w 282"/>
                <a:gd name="T95" fmla="*/ 1080 h 1260"/>
                <a:gd name="T96" fmla="*/ 228 w 282"/>
                <a:gd name="T97" fmla="*/ 1080 h 1260"/>
                <a:gd name="T98" fmla="*/ 234 w 282"/>
                <a:gd name="T99" fmla="*/ 1080 h 1260"/>
                <a:gd name="T100" fmla="*/ 240 w 282"/>
                <a:gd name="T101" fmla="*/ 1080 h 1260"/>
                <a:gd name="T102" fmla="*/ 246 w 282"/>
                <a:gd name="T103" fmla="*/ 1080 h 1260"/>
                <a:gd name="T104" fmla="*/ 252 w 282"/>
                <a:gd name="T105" fmla="*/ 1080 h 1260"/>
                <a:gd name="T106" fmla="*/ 258 w 282"/>
                <a:gd name="T107" fmla="*/ 1080 h 1260"/>
                <a:gd name="T108" fmla="*/ 264 w 282"/>
                <a:gd name="T109" fmla="*/ 1080 h 1260"/>
                <a:gd name="T110" fmla="*/ 270 w 282"/>
                <a:gd name="T111" fmla="*/ 1080 h 1260"/>
                <a:gd name="T112" fmla="*/ 276 w 282"/>
                <a:gd name="T113" fmla="*/ 1080 h 1260"/>
                <a:gd name="T114" fmla="*/ 282 w 282"/>
                <a:gd name="T115" fmla="*/ 108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" h="1260">
                  <a:moveTo>
                    <a:pt x="0" y="0"/>
                  </a:moveTo>
                  <a:lnTo>
                    <a:pt x="0" y="84"/>
                  </a:lnTo>
                  <a:lnTo>
                    <a:pt x="6" y="186"/>
                  </a:lnTo>
                  <a:lnTo>
                    <a:pt x="12" y="300"/>
                  </a:lnTo>
                  <a:lnTo>
                    <a:pt x="12" y="414"/>
                  </a:lnTo>
                  <a:lnTo>
                    <a:pt x="18" y="528"/>
                  </a:lnTo>
                  <a:lnTo>
                    <a:pt x="24" y="636"/>
                  </a:lnTo>
                  <a:lnTo>
                    <a:pt x="30" y="738"/>
                  </a:lnTo>
                  <a:lnTo>
                    <a:pt x="30" y="834"/>
                  </a:lnTo>
                  <a:lnTo>
                    <a:pt x="36" y="918"/>
                  </a:lnTo>
                  <a:lnTo>
                    <a:pt x="42" y="990"/>
                  </a:lnTo>
                  <a:lnTo>
                    <a:pt x="42" y="1050"/>
                  </a:lnTo>
                  <a:lnTo>
                    <a:pt x="48" y="1104"/>
                  </a:lnTo>
                  <a:lnTo>
                    <a:pt x="54" y="1146"/>
                  </a:lnTo>
                  <a:lnTo>
                    <a:pt x="60" y="1182"/>
                  </a:lnTo>
                  <a:lnTo>
                    <a:pt x="60" y="1206"/>
                  </a:lnTo>
                  <a:lnTo>
                    <a:pt x="66" y="1230"/>
                  </a:lnTo>
                  <a:lnTo>
                    <a:pt x="72" y="1242"/>
                  </a:lnTo>
                  <a:lnTo>
                    <a:pt x="84" y="1260"/>
                  </a:lnTo>
                  <a:lnTo>
                    <a:pt x="78" y="1260"/>
                  </a:lnTo>
                  <a:lnTo>
                    <a:pt x="84" y="1260"/>
                  </a:lnTo>
                  <a:lnTo>
                    <a:pt x="90" y="1254"/>
                  </a:lnTo>
                  <a:lnTo>
                    <a:pt x="96" y="1248"/>
                  </a:lnTo>
                  <a:lnTo>
                    <a:pt x="102" y="1242"/>
                  </a:lnTo>
                  <a:lnTo>
                    <a:pt x="108" y="1236"/>
                  </a:lnTo>
                  <a:lnTo>
                    <a:pt x="108" y="1224"/>
                  </a:lnTo>
                  <a:lnTo>
                    <a:pt x="114" y="1212"/>
                  </a:lnTo>
                  <a:lnTo>
                    <a:pt x="120" y="1206"/>
                  </a:lnTo>
                  <a:lnTo>
                    <a:pt x="126" y="1194"/>
                  </a:lnTo>
                  <a:lnTo>
                    <a:pt x="126" y="1182"/>
                  </a:lnTo>
                  <a:lnTo>
                    <a:pt x="132" y="1176"/>
                  </a:lnTo>
                  <a:lnTo>
                    <a:pt x="138" y="1164"/>
                  </a:lnTo>
                  <a:lnTo>
                    <a:pt x="138" y="1158"/>
                  </a:lnTo>
                  <a:lnTo>
                    <a:pt x="144" y="1146"/>
                  </a:lnTo>
                  <a:lnTo>
                    <a:pt x="150" y="1140"/>
                  </a:lnTo>
                  <a:lnTo>
                    <a:pt x="156" y="1134"/>
                  </a:lnTo>
                  <a:lnTo>
                    <a:pt x="156" y="1122"/>
                  </a:lnTo>
                  <a:lnTo>
                    <a:pt x="162" y="1116"/>
                  </a:lnTo>
                  <a:lnTo>
                    <a:pt x="168" y="1110"/>
                  </a:lnTo>
                  <a:lnTo>
                    <a:pt x="174" y="1104"/>
                  </a:lnTo>
                  <a:lnTo>
                    <a:pt x="180" y="1098"/>
                  </a:lnTo>
                  <a:lnTo>
                    <a:pt x="186" y="1092"/>
                  </a:lnTo>
                  <a:lnTo>
                    <a:pt x="192" y="1092"/>
                  </a:lnTo>
                  <a:lnTo>
                    <a:pt x="198" y="1092"/>
                  </a:lnTo>
                  <a:lnTo>
                    <a:pt x="204" y="1086"/>
                  </a:lnTo>
                  <a:lnTo>
                    <a:pt x="210" y="1086"/>
                  </a:lnTo>
                  <a:lnTo>
                    <a:pt x="216" y="1080"/>
                  </a:lnTo>
                  <a:lnTo>
                    <a:pt x="222" y="1080"/>
                  </a:lnTo>
                  <a:lnTo>
                    <a:pt x="228" y="1080"/>
                  </a:lnTo>
                  <a:lnTo>
                    <a:pt x="234" y="1080"/>
                  </a:lnTo>
                  <a:lnTo>
                    <a:pt x="240" y="1080"/>
                  </a:lnTo>
                  <a:lnTo>
                    <a:pt x="246" y="1080"/>
                  </a:lnTo>
                  <a:lnTo>
                    <a:pt x="252" y="1080"/>
                  </a:lnTo>
                  <a:lnTo>
                    <a:pt x="258" y="1080"/>
                  </a:lnTo>
                  <a:lnTo>
                    <a:pt x="264" y="1080"/>
                  </a:lnTo>
                  <a:lnTo>
                    <a:pt x="270" y="1080"/>
                  </a:lnTo>
                  <a:lnTo>
                    <a:pt x="276" y="1080"/>
                  </a:lnTo>
                  <a:lnTo>
                    <a:pt x="282" y="1080"/>
                  </a:lnTo>
                </a:path>
              </a:pathLst>
            </a:cu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6"/>
            <p:cNvSpPr>
              <a:spLocks/>
            </p:cNvSpPr>
            <p:nvPr/>
          </p:nvSpPr>
          <p:spPr bwMode="auto">
            <a:xfrm>
              <a:off x="-366713" y="2085975"/>
              <a:ext cx="1057275" cy="2552700"/>
            </a:xfrm>
            <a:custGeom>
              <a:avLst/>
              <a:gdLst>
                <a:gd name="T0" fmla="*/ 12 w 666"/>
                <a:gd name="T1" fmla="*/ 1428 h 1608"/>
                <a:gd name="T2" fmla="*/ 30 w 666"/>
                <a:gd name="T3" fmla="*/ 1332 h 1608"/>
                <a:gd name="T4" fmla="*/ 42 w 666"/>
                <a:gd name="T5" fmla="*/ 1074 h 1608"/>
                <a:gd name="T6" fmla="*/ 54 w 666"/>
                <a:gd name="T7" fmla="*/ 732 h 1608"/>
                <a:gd name="T8" fmla="*/ 66 w 666"/>
                <a:gd name="T9" fmla="*/ 426 h 1608"/>
                <a:gd name="T10" fmla="*/ 78 w 666"/>
                <a:gd name="T11" fmla="*/ 210 h 1608"/>
                <a:gd name="T12" fmla="*/ 90 w 666"/>
                <a:gd name="T13" fmla="*/ 78 h 1608"/>
                <a:gd name="T14" fmla="*/ 108 w 666"/>
                <a:gd name="T15" fmla="*/ 18 h 1608"/>
                <a:gd name="T16" fmla="*/ 120 w 666"/>
                <a:gd name="T17" fmla="*/ 0 h 1608"/>
                <a:gd name="T18" fmla="*/ 138 w 666"/>
                <a:gd name="T19" fmla="*/ 18 h 1608"/>
                <a:gd name="T20" fmla="*/ 150 w 666"/>
                <a:gd name="T21" fmla="*/ 48 h 1608"/>
                <a:gd name="T22" fmla="*/ 162 w 666"/>
                <a:gd name="T23" fmla="*/ 78 h 1608"/>
                <a:gd name="T24" fmla="*/ 174 w 666"/>
                <a:gd name="T25" fmla="*/ 102 h 1608"/>
                <a:gd name="T26" fmla="*/ 186 w 666"/>
                <a:gd name="T27" fmla="*/ 126 h 1608"/>
                <a:gd name="T28" fmla="*/ 204 w 666"/>
                <a:gd name="T29" fmla="*/ 150 h 1608"/>
                <a:gd name="T30" fmla="*/ 222 w 666"/>
                <a:gd name="T31" fmla="*/ 168 h 1608"/>
                <a:gd name="T32" fmla="*/ 240 w 666"/>
                <a:gd name="T33" fmla="*/ 174 h 1608"/>
                <a:gd name="T34" fmla="*/ 258 w 666"/>
                <a:gd name="T35" fmla="*/ 180 h 1608"/>
                <a:gd name="T36" fmla="*/ 276 w 666"/>
                <a:gd name="T37" fmla="*/ 180 h 1608"/>
                <a:gd name="T38" fmla="*/ 294 w 666"/>
                <a:gd name="T39" fmla="*/ 180 h 1608"/>
                <a:gd name="T40" fmla="*/ 312 w 666"/>
                <a:gd name="T41" fmla="*/ 180 h 1608"/>
                <a:gd name="T42" fmla="*/ 330 w 666"/>
                <a:gd name="T43" fmla="*/ 180 h 1608"/>
                <a:gd name="T44" fmla="*/ 348 w 666"/>
                <a:gd name="T45" fmla="*/ 180 h 1608"/>
                <a:gd name="T46" fmla="*/ 366 w 666"/>
                <a:gd name="T47" fmla="*/ 180 h 1608"/>
                <a:gd name="T48" fmla="*/ 384 w 666"/>
                <a:gd name="T49" fmla="*/ 180 h 1608"/>
                <a:gd name="T50" fmla="*/ 402 w 666"/>
                <a:gd name="T51" fmla="*/ 180 h 1608"/>
                <a:gd name="T52" fmla="*/ 420 w 666"/>
                <a:gd name="T53" fmla="*/ 180 h 1608"/>
                <a:gd name="T54" fmla="*/ 438 w 666"/>
                <a:gd name="T55" fmla="*/ 180 h 1608"/>
                <a:gd name="T56" fmla="*/ 456 w 666"/>
                <a:gd name="T57" fmla="*/ 180 h 1608"/>
                <a:gd name="T58" fmla="*/ 474 w 666"/>
                <a:gd name="T59" fmla="*/ 180 h 1608"/>
                <a:gd name="T60" fmla="*/ 492 w 666"/>
                <a:gd name="T61" fmla="*/ 180 h 1608"/>
                <a:gd name="T62" fmla="*/ 510 w 666"/>
                <a:gd name="T63" fmla="*/ 180 h 1608"/>
                <a:gd name="T64" fmla="*/ 528 w 666"/>
                <a:gd name="T65" fmla="*/ 180 h 1608"/>
                <a:gd name="T66" fmla="*/ 546 w 666"/>
                <a:gd name="T67" fmla="*/ 180 h 1608"/>
                <a:gd name="T68" fmla="*/ 564 w 666"/>
                <a:gd name="T69" fmla="*/ 180 h 1608"/>
                <a:gd name="T70" fmla="*/ 582 w 666"/>
                <a:gd name="T71" fmla="*/ 234 h 1608"/>
                <a:gd name="T72" fmla="*/ 594 w 666"/>
                <a:gd name="T73" fmla="*/ 438 h 1608"/>
                <a:gd name="T74" fmla="*/ 606 w 666"/>
                <a:gd name="T75" fmla="*/ 768 h 1608"/>
                <a:gd name="T76" fmla="*/ 618 w 666"/>
                <a:gd name="T77" fmla="*/ 1092 h 1608"/>
                <a:gd name="T78" fmla="*/ 630 w 666"/>
                <a:gd name="T79" fmla="*/ 1344 h 1608"/>
                <a:gd name="T80" fmla="*/ 642 w 666"/>
                <a:gd name="T81" fmla="*/ 1500 h 1608"/>
                <a:gd name="T82" fmla="*/ 660 w 666"/>
                <a:gd name="T83" fmla="*/ 1584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6" h="1608">
                  <a:moveTo>
                    <a:pt x="0" y="1434"/>
                  </a:moveTo>
                  <a:lnTo>
                    <a:pt x="6" y="1434"/>
                  </a:lnTo>
                  <a:lnTo>
                    <a:pt x="12" y="1428"/>
                  </a:lnTo>
                  <a:lnTo>
                    <a:pt x="18" y="1410"/>
                  </a:lnTo>
                  <a:lnTo>
                    <a:pt x="24" y="1380"/>
                  </a:lnTo>
                  <a:lnTo>
                    <a:pt x="30" y="1332"/>
                  </a:lnTo>
                  <a:lnTo>
                    <a:pt x="30" y="1260"/>
                  </a:lnTo>
                  <a:lnTo>
                    <a:pt x="36" y="1176"/>
                  </a:lnTo>
                  <a:lnTo>
                    <a:pt x="42" y="1074"/>
                  </a:lnTo>
                  <a:lnTo>
                    <a:pt x="42" y="960"/>
                  </a:lnTo>
                  <a:lnTo>
                    <a:pt x="48" y="846"/>
                  </a:lnTo>
                  <a:lnTo>
                    <a:pt x="54" y="732"/>
                  </a:lnTo>
                  <a:lnTo>
                    <a:pt x="60" y="624"/>
                  </a:lnTo>
                  <a:lnTo>
                    <a:pt x="60" y="522"/>
                  </a:lnTo>
                  <a:lnTo>
                    <a:pt x="66" y="426"/>
                  </a:lnTo>
                  <a:lnTo>
                    <a:pt x="72" y="342"/>
                  </a:lnTo>
                  <a:lnTo>
                    <a:pt x="78" y="270"/>
                  </a:lnTo>
                  <a:lnTo>
                    <a:pt x="78" y="210"/>
                  </a:lnTo>
                  <a:lnTo>
                    <a:pt x="84" y="156"/>
                  </a:lnTo>
                  <a:lnTo>
                    <a:pt x="90" y="114"/>
                  </a:lnTo>
                  <a:lnTo>
                    <a:pt x="90" y="78"/>
                  </a:lnTo>
                  <a:lnTo>
                    <a:pt x="96" y="54"/>
                  </a:lnTo>
                  <a:lnTo>
                    <a:pt x="102" y="30"/>
                  </a:lnTo>
                  <a:lnTo>
                    <a:pt x="108" y="18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6"/>
                  </a:lnTo>
                  <a:lnTo>
                    <a:pt x="132" y="12"/>
                  </a:lnTo>
                  <a:lnTo>
                    <a:pt x="138" y="18"/>
                  </a:lnTo>
                  <a:lnTo>
                    <a:pt x="138" y="24"/>
                  </a:lnTo>
                  <a:lnTo>
                    <a:pt x="144" y="36"/>
                  </a:lnTo>
                  <a:lnTo>
                    <a:pt x="150" y="48"/>
                  </a:lnTo>
                  <a:lnTo>
                    <a:pt x="156" y="54"/>
                  </a:lnTo>
                  <a:lnTo>
                    <a:pt x="156" y="66"/>
                  </a:lnTo>
                  <a:lnTo>
                    <a:pt x="162" y="78"/>
                  </a:lnTo>
                  <a:lnTo>
                    <a:pt x="168" y="84"/>
                  </a:lnTo>
                  <a:lnTo>
                    <a:pt x="168" y="96"/>
                  </a:lnTo>
                  <a:lnTo>
                    <a:pt x="174" y="102"/>
                  </a:lnTo>
                  <a:lnTo>
                    <a:pt x="180" y="114"/>
                  </a:lnTo>
                  <a:lnTo>
                    <a:pt x="186" y="120"/>
                  </a:lnTo>
                  <a:lnTo>
                    <a:pt x="186" y="126"/>
                  </a:lnTo>
                  <a:lnTo>
                    <a:pt x="192" y="138"/>
                  </a:lnTo>
                  <a:lnTo>
                    <a:pt x="198" y="144"/>
                  </a:lnTo>
                  <a:lnTo>
                    <a:pt x="204" y="150"/>
                  </a:lnTo>
                  <a:lnTo>
                    <a:pt x="210" y="156"/>
                  </a:lnTo>
                  <a:lnTo>
                    <a:pt x="216" y="162"/>
                  </a:lnTo>
                  <a:lnTo>
                    <a:pt x="222" y="168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40" y="174"/>
                  </a:lnTo>
                  <a:lnTo>
                    <a:pt x="246" y="174"/>
                  </a:lnTo>
                  <a:lnTo>
                    <a:pt x="252" y="180"/>
                  </a:lnTo>
                  <a:lnTo>
                    <a:pt x="258" y="180"/>
                  </a:lnTo>
                  <a:lnTo>
                    <a:pt x="264" y="180"/>
                  </a:lnTo>
                  <a:lnTo>
                    <a:pt x="270" y="180"/>
                  </a:lnTo>
                  <a:lnTo>
                    <a:pt x="276" y="180"/>
                  </a:lnTo>
                  <a:lnTo>
                    <a:pt x="282" y="180"/>
                  </a:lnTo>
                  <a:lnTo>
                    <a:pt x="288" y="180"/>
                  </a:lnTo>
                  <a:lnTo>
                    <a:pt x="294" y="180"/>
                  </a:lnTo>
                  <a:lnTo>
                    <a:pt x="300" y="180"/>
                  </a:lnTo>
                  <a:lnTo>
                    <a:pt x="306" y="180"/>
                  </a:lnTo>
                  <a:lnTo>
                    <a:pt x="312" y="180"/>
                  </a:lnTo>
                  <a:lnTo>
                    <a:pt x="318" y="180"/>
                  </a:lnTo>
                  <a:lnTo>
                    <a:pt x="324" y="180"/>
                  </a:lnTo>
                  <a:lnTo>
                    <a:pt x="330" y="180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0"/>
                  </a:lnTo>
                  <a:lnTo>
                    <a:pt x="354" y="180"/>
                  </a:lnTo>
                  <a:lnTo>
                    <a:pt x="360" y="180"/>
                  </a:lnTo>
                  <a:lnTo>
                    <a:pt x="366" y="180"/>
                  </a:lnTo>
                  <a:lnTo>
                    <a:pt x="372" y="180"/>
                  </a:lnTo>
                  <a:lnTo>
                    <a:pt x="378" y="180"/>
                  </a:lnTo>
                  <a:lnTo>
                    <a:pt x="384" y="180"/>
                  </a:lnTo>
                  <a:lnTo>
                    <a:pt x="390" y="180"/>
                  </a:lnTo>
                  <a:lnTo>
                    <a:pt x="396" y="180"/>
                  </a:lnTo>
                  <a:lnTo>
                    <a:pt x="402" y="180"/>
                  </a:lnTo>
                  <a:lnTo>
                    <a:pt x="408" y="180"/>
                  </a:lnTo>
                  <a:lnTo>
                    <a:pt x="414" y="180"/>
                  </a:lnTo>
                  <a:lnTo>
                    <a:pt x="420" y="180"/>
                  </a:lnTo>
                  <a:lnTo>
                    <a:pt x="426" y="180"/>
                  </a:lnTo>
                  <a:lnTo>
                    <a:pt x="432" y="180"/>
                  </a:lnTo>
                  <a:lnTo>
                    <a:pt x="438" y="180"/>
                  </a:lnTo>
                  <a:lnTo>
                    <a:pt x="444" y="180"/>
                  </a:lnTo>
                  <a:lnTo>
                    <a:pt x="450" y="180"/>
                  </a:lnTo>
                  <a:lnTo>
                    <a:pt x="456" y="180"/>
                  </a:lnTo>
                  <a:lnTo>
                    <a:pt x="462" y="180"/>
                  </a:lnTo>
                  <a:lnTo>
                    <a:pt x="468" y="180"/>
                  </a:lnTo>
                  <a:lnTo>
                    <a:pt x="474" y="180"/>
                  </a:lnTo>
                  <a:lnTo>
                    <a:pt x="480" y="180"/>
                  </a:lnTo>
                  <a:lnTo>
                    <a:pt x="486" y="180"/>
                  </a:lnTo>
                  <a:lnTo>
                    <a:pt x="492" y="180"/>
                  </a:lnTo>
                  <a:lnTo>
                    <a:pt x="498" y="180"/>
                  </a:lnTo>
                  <a:lnTo>
                    <a:pt x="504" y="180"/>
                  </a:lnTo>
                  <a:lnTo>
                    <a:pt x="510" y="180"/>
                  </a:lnTo>
                  <a:lnTo>
                    <a:pt x="516" y="180"/>
                  </a:lnTo>
                  <a:lnTo>
                    <a:pt x="522" y="180"/>
                  </a:lnTo>
                  <a:lnTo>
                    <a:pt x="528" y="180"/>
                  </a:lnTo>
                  <a:lnTo>
                    <a:pt x="534" y="180"/>
                  </a:lnTo>
                  <a:lnTo>
                    <a:pt x="540" y="180"/>
                  </a:lnTo>
                  <a:lnTo>
                    <a:pt x="546" y="180"/>
                  </a:lnTo>
                  <a:lnTo>
                    <a:pt x="552" y="180"/>
                  </a:lnTo>
                  <a:lnTo>
                    <a:pt x="558" y="180"/>
                  </a:lnTo>
                  <a:lnTo>
                    <a:pt x="564" y="180"/>
                  </a:lnTo>
                  <a:lnTo>
                    <a:pt x="570" y="186"/>
                  </a:lnTo>
                  <a:lnTo>
                    <a:pt x="576" y="204"/>
                  </a:lnTo>
                  <a:lnTo>
                    <a:pt x="582" y="234"/>
                  </a:lnTo>
                  <a:lnTo>
                    <a:pt x="582" y="282"/>
                  </a:lnTo>
                  <a:lnTo>
                    <a:pt x="588" y="354"/>
                  </a:lnTo>
                  <a:lnTo>
                    <a:pt x="594" y="438"/>
                  </a:lnTo>
                  <a:lnTo>
                    <a:pt x="594" y="540"/>
                  </a:lnTo>
                  <a:lnTo>
                    <a:pt x="600" y="654"/>
                  </a:lnTo>
                  <a:lnTo>
                    <a:pt x="606" y="768"/>
                  </a:lnTo>
                  <a:lnTo>
                    <a:pt x="612" y="882"/>
                  </a:lnTo>
                  <a:lnTo>
                    <a:pt x="612" y="990"/>
                  </a:lnTo>
                  <a:lnTo>
                    <a:pt x="618" y="1092"/>
                  </a:lnTo>
                  <a:lnTo>
                    <a:pt x="624" y="1188"/>
                  </a:lnTo>
                  <a:lnTo>
                    <a:pt x="624" y="1272"/>
                  </a:lnTo>
                  <a:lnTo>
                    <a:pt x="630" y="1344"/>
                  </a:lnTo>
                  <a:lnTo>
                    <a:pt x="636" y="1404"/>
                  </a:lnTo>
                  <a:lnTo>
                    <a:pt x="642" y="1458"/>
                  </a:lnTo>
                  <a:lnTo>
                    <a:pt x="642" y="1500"/>
                  </a:lnTo>
                  <a:lnTo>
                    <a:pt x="648" y="1536"/>
                  </a:lnTo>
                  <a:lnTo>
                    <a:pt x="654" y="1560"/>
                  </a:lnTo>
                  <a:lnTo>
                    <a:pt x="660" y="1584"/>
                  </a:lnTo>
                  <a:lnTo>
                    <a:pt x="660" y="1596"/>
                  </a:lnTo>
                  <a:lnTo>
                    <a:pt x="666" y="160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7"/>
            <p:cNvSpPr>
              <a:spLocks/>
            </p:cNvSpPr>
            <p:nvPr/>
          </p:nvSpPr>
          <p:spPr bwMode="auto">
            <a:xfrm>
              <a:off x="690562" y="2085975"/>
              <a:ext cx="1057275" cy="2562225"/>
            </a:xfrm>
            <a:custGeom>
              <a:avLst/>
              <a:gdLst>
                <a:gd name="T0" fmla="*/ 12 w 666"/>
                <a:gd name="T1" fmla="*/ 1614 h 1614"/>
                <a:gd name="T2" fmla="*/ 24 w 666"/>
                <a:gd name="T3" fmla="*/ 1596 h 1614"/>
                <a:gd name="T4" fmla="*/ 42 w 666"/>
                <a:gd name="T5" fmla="*/ 1566 h 1614"/>
                <a:gd name="T6" fmla="*/ 54 w 666"/>
                <a:gd name="T7" fmla="*/ 1536 h 1614"/>
                <a:gd name="T8" fmla="*/ 66 w 666"/>
                <a:gd name="T9" fmla="*/ 1512 h 1614"/>
                <a:gd name="T10" fmla="*/ 78 w 666"/>
                <a:gd name="T11" fmla="*/ 1488 h 1614"/>
                <a:gd name="T12" fmla="*/ 90 w 666"/>
                <a:gd name="T13" fmla="*/ 1470 h 1614"/>
                <a:gd name="T14" fmla="*/ 102 w 666"/>
                <a:gd name="T15" fmla="*/ 1452 h 1614"/>
                <a:gd name="T16" fmla="*/ 120 w 666"/>
                <a:gd name="T17" fmla="*/ 1446 h 1614"/>
                <a:gd name="T18" fmla="*/ 138 w 666"/>
                <a:gd name="T19" fmla="*/ 1440 h 1614"/>
                <a:gd name="T20" fmla="*/ 156 w 666"/>
                <a:gd name="T21" fmla="*/ 1434 h 1614"/>
                <a:gd name="T22" fmla="*/ 174 w 666"/>
                <a:gd name="T23" fmla="*/ 1434 h 1614"/>
                <a:gd name="T24" fmla="*/ 192 w 666"/>
                <a:gd name="T25" fmla="*/ 1434 h 1614"/>
                <a:gd name="T26" fmla="*/ 210 w 666"/>
                <a:gd name="T27" fmla="*/ 1434 h 1614"/>
                <a:gd name="T28" fmla="*/ 228 w 666"/>
                <a:gd name="T29" fmla="*/ 1434 h 1614"/>
                <a:gd name="T30" fmla="*/ 246 w 666"/>
                <a:gd name="T31" fmla="*/ 1434 h 1614"/>
                <a:gd name="T32" fmla="*/ 264 w 666"/>
                <a:gd name="T33" fmla="*/ 1434 h 1614"/>
                <a:gd name="T34" fmla="*/ 282 w 666"/>
                <a:gd name="T35" fmla="*/ 1434 h 1614"/>
                <a:gd name="T36" fmla="*/ 300 w 666"/>
                <a:gd name="T37" fmla="*/ 1434 h 1614"/>
                <a:gd name="T38" fmla="*/ 318 w 666"/>
                <a:gd name="T39" fmla="*/ 1434 h 1614"/>
                <a:gd name="T40" fmla="*/ 336 w 666"/>
                <a:gd name="T41" fmla="*/ 1380 h 1614"/>
                <a:gd name="T42" fmla="*/ 348 w 666"/>
                <a:gd name="T43" fmla="*/ 1176 h 1614"/>
                <a:gd name="T44" fmla="*/ 360 w 666"/>
                <a:gd name="T45" fmla="*/ 846 h 1614"/>
                <a:gd name="T46" fmla="*/ 372 w 666"/>
                <a:gd name="T47" fmla="*/ 522 h 1614"/>
                <a:gd name="T48" fmla="*/ 384 w 666"/>
                <a:gd name="T49" fmla="*/ 270 h 1614"/>
                <a:gd name="T50" fmla="*/ 402 w 666"/>
                <a:gd name="T51" fmla="*/ 114 h 1614"/>
                <a:gd name="T52" fmla="*/ 414 w 666"/>
                <a:gd name="T53" fmla="*/ 30 h 1614"/>
                <a:gd name="T54" fmla="*/ 426 w 666"/>
                <a:gd name="T55" fmla="*/ 0 h 1614"/>
                <a:gd name="T56" fmla="*/ 444 w 666"/>
                <a:gd name="T57" fmla="*/ 12 h 1614"/>
                <a:gd name="T58" fmla="*/ 456 w 666"/>
                <a:gd name="T59" fmla="*/ 36 h 1614"/>
                <a:gd name="T60" fmla="*/ 468 w 666"/>
                <a:gd name="T61" fmla="*/ 66 h 1614"/>
                <a:gd name="T62" fmla="*/ 480 w 666"/>
                <a:gd name="T63" fmla="*/ 96 h 1614"/>
                <a:gd name="T64" fmla="*/ 498 w 666"/>
                <a:gd name="T65" fmla="*/ 120 h 1614"/>
                <a:gd name="T66" fmla="*/ 510 w 666"/>
                <a:gd name="T67" fmla="*/ 144 h 1614"/>
                <a:gd name="T68" fmla="*/ 528 w 666"/>
                <a:gd name="T69" fmla="*/ 162 h 1614"/>
                <a:gd name="T70" fmla="*/ 546 w 666"/>
                <a:gd name="T71" fmla="*/ 174 h 1614"/>
                <a:gd name="T72" fmla="*/ 564 w 666"/>
                <a:gd name="T73" fmla="*/ 180 h 1614"/>
                <a:gd name="T74" fmla="*/ 582 w 666"/>
                <a:gd name="T75" fmla="*/ 180 h 1614"/>
                <a:gd name="T76" fmla="*/ 600 w 666"/>
                <a:gd name="T77" fmla="*/ 180 h 1614"/>
                <a:gd name="T78" fmla="*/ 618 w 666"/>
                <a:gd name="T79" fmla="*/ 180 h 1614"/>
                <a:gd name="T80" fmla="*/ 636 w 666"/>
                <a:gd name="T81" fmla="*/ 180 h 1614"/>
                <a:gd name="T82" fmla="*/ 654 w 666"/>
                <a:gd name="T83" fmla="*/ 180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6" h="1614">
                  <a:moveTo>
                    <a:pt x="0" y="1608"/>
                  </a:moveTo>
                  <a:lnTo>
                    <a:pt x="6" y="1614"/>
                  </a:lnTo>
                  <a:lnTo>
                    <a:pt x="12" y="1614"/>
                  </a:lnTo>
                  <a:lnTo>
                    <a:pt x="18" y="1608"/>
                  </a:lnTo>
                  <a:lnTo>
                    <a:pt x="24" y="1602"/>
                  </a:lnTo>
                  <a:lnTo>
                    <a:pt x="24" y="1596"/>
                  </a:lnTo>
                  <a:lnTo>
                    <a:pt x="30" y="1590"/>
                  </a:lnTo>
                  <a:lnTo>
                    <a:pt x="36" y="1578"/>
                  </a:lnTo>
                  <a:lnTo>
                    <a:pt x="42" y="1566"/>
                  </a:lnTo>
                  <a:lnTo>
                    <a:pt x="42" y="1560"/>
                  </a:lnTo>
                  <a:lnTo>
                    <a:pt x="48" y="1548"/>
                  </a:lnTo>
                  <a:lnTo>
                    <a:pt x="54" y="1536"/>
                  </a:lnTo>
                  <a:lnTo>
                    <a:pt x="54" y="1530"/>
                  </a:lnTo>
                  <a:lnTo>
                    <a:pt x="60" y="1518"/>
                  </a:lnTo>
                  <a:lnTo>
                    <a:pt x="66" y="1512"/>
                  </a:lnTo>
                  <a:lnTo>
                    <a:pt x="72" y="1500"/>
                  </a:lnTo>
                  <a:lnTo>
                    <a:pt x="72" y="1494"/>
                  </a:lnTo>
                  <a:lnTo>
                    <a:pt x="78" y="1488"/>
                  </a:lnTo>
                  <a:lnTo>
                    <a:pt x="90" y="1470"/>
                  </a:lnTo>
                  <a:lnTo>
                    <a:pt x="84" y="1470"/>
                  </a:lnTo>
                  <a:lnTo>
                    <a:pt x="90" y="1470"/>
                  </a:lnTo>
                  <a:lnTo>
                    <a:pt x="96" y="1464"/>
                  </a:lnTo>
                  <a:lnTo>
                    <a:pt x="108" y="1452"/>
                  </a:lnTo>
                  <a:lnTo>
                    <a:pt x="102" y="1452"/>
                  </a:lnTo>
                  <a:lnTo>
                    <a:pt x="108" y="1452"/>
                  </a:lnTo>
                  <a:lnTo>
                    <a:pt x="114" y="1446"/>
                  </a:lnTo>
                  <a:lnTo>
                    <a:pt x="120" y="1446"/>
                  </a:lnTo>
                  <a:lnTo>
                    <a:pt x="126" y="1440"/>
                  </a:lnTo>
                  <a:lnTo>
                    <a:pt x="132" y="1440"/>
                  </a:lnTo>
                  <a:lnTo>
                    <a:pt x="138" y="1440"/>
                  </a:lnTo>
                  <a:lnTo>
                    <a:pt x="144" y="1434"/>
                  </a:lnTo>
                  <a:lnTo>
                    <a:pt x="150" y="1434"/>
                  </a:lnTo>
                  <a:lnTo>
                    <a:pt x="156" y="1434"/>
                  </a:lnTo>
                  <a:lnTo>
                    <a:pt x="162" y="1434"/>
                  </a:lnTo>
                  <a:lnTo>
                    <a:pt x="168" y="1434"/>
                  </a:lnTo>
                  <a:lnTo>
                    <a:pt x="174" y="1434"/>
                  </a:lnTo>
                  <a:lnTo>
                    <a:pt x="180" y="1434"/>
                  </a:lnTo>
                  <a:lnTo>
                    <a:pt x="186" y="1434"/>
                  </a:lnTo>
                  <a:lnTo>
                    <a:pt x="192" y="1434"/>
                  </a:lnTo>
                  <a:lnTo>
                    <a:pt x="198" y="1434"/>
                  </a:lnTo>
                  <a:lnTo>
                    <a:pt x="204" y="1434"/>
                  </a:lnTo>
                  <a:lnTo>
                    <a:pt x="210" y="1434"/>
                  </a:lnTo>
                  <a:lnTo>
                    <a:pt x="216" y="1434"/>
                  </a:lnTo>
                  <a:lnTo>
                    <a:pt x="222" y="1434"/>
                  </a:lnTo>
                  <a:lnTo>
                    <a:pt x="228" y="1434"/>
                  </a:lnTo>
                  <a:lnTo>
                    <a:pt x="234" y="1434"/>
                  </a:lnTo>
                  <a:lnTo>
                    <a:pt x="240" y="1434"/>
                  </a:lnTo>
                  <a:lnTo>
                    <a:pt x="246" y="1434"/>
                  </a:lnTo>
                  <a:lnTo>
                    <a:pt x="252" y="1434"/>
                  </a:lnTo>
                  <a:lnTo>
                    <a:pt x="258" y="1434"/>
                  </a:lnTo>
                  <a:lnTo>
                    <a:pt x="264" y="1434"/>
                  </a:lnTo>
                  <a:lnTo>
                    <a:pt x="270" y="1434"/>
                  </a:lnTo>
                  <a:lnTo>
                    <a:pt x="276" y="1434"/>
                  </a:lnTo>
                  <a:lnTo>
                    <a:pt x="282" y="1434"/>
                  </a:lnTo>
                  <a:lnTo>
                    <a:pt x="288" y="1434"/>
                  </a:lnTo>
                  <a:lnTo>
                    <a:pt x="294" y="1434"/>
                  </a:lnTo>
                  <a:lnTo>
                    <a:pt x="300" y="1434"/>
                  </a:lnTo>
                  <a:lnTo>
                    <a:pt x="306" y="1434"/>
                  </a:lnTo>
                  <a:lnTo>
                    <a:pt x="312" y="1434"/>
                  </a:lnTo>
                  <a:lnTo>
                    <a:pt x="318" y="1434"/>
                  </a:lnTo>
                  <a:lnTo>
                    <a:pt x="324" y="1428"/>
                  </a:lnTo>
                  <a:lnTo>
                    <a:pt x="330" y="1410"/>
                  </a:lnTo>
                  <a:lnTo>
                    <a:pt x="336" y="1380"/>
                  </a:lnTo>
                  <a:lnTo>
                    <a:pt x="336" y="1332"/>
                  </a:lnTo>
                  <a:lnTo>
                    <a:pt x="342" y="1260"/>
                  </a:lnTo>
                  <a:lnTo>
                    <a:pt x="348" y="1176"/>
                  </a:lnTo>
                  <a:lnTo>
                    <a:pt x="354" y="1074"/>
                  </a:lnTo>
                  <a:lnTo>
                    <a:pt x="354" y="960"/>
                  </a:lnTo>
                  <a:lnTo>
                    <a:pt x="360" y="846"/>
                  </a:lnTo>
                  <a:lnTo>
                    <a:pt x="366" y="732"/>
                  </a:lnTo>
                  <a:lnTo>
                    <a:pt x="372" y="624"/>
                  </a:lnTo>
                  <a:lnTo>
                    <a:pt x="372" y="522"/>
                  </a:lnTo>
                  <a:lnTo>
                    <a:pt x="378" y="426"/>
                  </a:lnTo>
                  <a:lnTo>
                    <a:pt x="384" y="342"/>
                  </a:lnTo>
                  <a:lnTo>
                    <a:pt x="384" y="270"/>
                  </a:lnTo>
                  <a:lnTo>
                    <a:pt x="390" y="210"/>
                  </a:lnTo>
                  <a:lnTo>
                    <a:pt x="396" y="156"/>
                  </a:lnTo>
                  <a:lnTo>
                    <a:pt x="402" y="114"/>
                  </a:lnTo>
                  <a:lnTo>
                    <a:pt x="402" y="78"/>
                  </a:lnTo>
                  <a:lnTo>
                    <a:pt x="408" y="54"/>
                  </a:lnTo>
                  <a:lnTo>
                    <a:pt x="414" y="30"/>
                  </a:lnTo>
                  <a:lnTo>
                    <a:pt x="420" y="18"/>
                  </a:lnTo>
                  <a:lnTo>
                    <a:pt x="420" y="6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6"/>
                  </a:lnTo>
                  <a:lnTo>
                    <a:pt x="444" y="12"/>
                  </a:lnTo>
                  <a:lnTo>
                    <a:pt x="450" y="18"/>
                  </a:lnTo>
                  <a:lnTo>
                    <a:pt x="450" y="24"/>
                  </a:lnTo>
                  <a:lnTo>
                    <a:pt x="456" y="36"/>
                  </a:lnTo>
                  <a:lnTo>
                    <a:pt x="462" y="48"/>
                  </a:lnTo>
                  <a:lnTo>
                    <a:pt x="462" y="54"/>
                  </a:lnTo>
                  <a:lnTo>
                    <a:pt x="468" y="66"/>
                  </a:lnTo>
                  <a:lnTo>
                    <a:pt x="474" y="78"/>
                  </a:lnTo>
                  <a:lnTo>
                    <a:pt x="480" y="84"/>
                  </a:lnTo>
                  <a:lnTo>
                    <a:pt x="480" y="96"/>
                  </a:lnTo>
                  <a:lnTo>
                    <a:pt x="486" y="102"/>
                  </a:lnTo>
                  <a:lnTo>
                    <a:pt x="492" y="114"/>
                  </a:lnTo>
                  <a:lnTo>
                    <a:pt x="498" y="120"/>
                  </a:lnTo>
                  <a:lnTo>
                    <a:pt x="498" y="126"/>
                  </a:lnTo>
                  <a:lnTo>
                    <a:pt x="504" y="138"/>
                  </a:lnTo>
                  <a:lnTo>
                    <a:pt x="510" y="144"/>
                  </a:lnTo>
                  <a:lnTo>
                    <a:pt x="516" y="150"/>
                  </a:lnTo>
                  <a:lnTo>
                    <a:pt x="522" y="156"/>
                  </a:lnTo>
                  <a:lnTo>
                    <a:pt x="528" y="162"/>
                  </a:lnTo>
                  <a:lnTo>
                    <a:pt x="534" y="168"/>
                  </a:lnTo>
                  <a:lnTo>
                    <a:pt x="540" y="168"/>
                  </a:lnTo>
                  <a:lnTo>
                    <a:pt x="546" y="174"/>
                  </a:lnTo>
                  <a:lnTo>
                    <a:pt x="552" y="174"/>
                  </a:lnTo>
                  <a:lnTo>
                    <a:pt x="558" y="174"/>
                  </a:lnTo>
                  <a:lnTo>
                    <a:pt x="564" y="180"/>
                  </a:lnTo>
                  <a:lnTo>
                    <a:pt x="570" y="180"/>
                  </a:lnTo>
                  <a:lnTo>
                    <a:pt x="576" y="180"/>
                  </a:lnTo>
                  <a:lnTo>
                    <a:pt x="582" y="180"/>
                  </a:lnTo>
                  <a:lnTo>
                    <a:pt x="588" y="180"/>
                  </a:lnTo>
                  <a:lnTo>
                    <a:pt x="594" y="180"/>
                  </a:lnTo>
                  <a:lnTo>
                    <a:pt x="600" y="180"/>
                  </a:lnTo>
                  <a:lnTo>
                    <a:pt x="606" y="180"/>
                  </a:lnTo>
                  <a:lnTo>
                    <a:pt x="612" y="180"/>
                  </a:lnTo>
                  <a:lnTo>
                    <a:pt x="618" y="180"/>
                  </a:lnTo>
                  <a:lnTo>
                    <a:pt x="624" y="180"/>
                  </a:lnTo>
                  <a:lnTo>
                    <a:pt x="630" y="180"/>
                  </a:lnTo>
                  <a:lnTo>
                    <a:pt x="636" y="180"/>
                  </a:lnTo>
                  <a:lnTo>
                    <a:pt x="642" y="180"/>
                  </a:lnTo>
                  <a:lnTo>
                    <a:pt x="648" y="180"/>
                  </a:lnTo>
                  <a:lnTo>
                    <a:pt x="654" y="180"/>
                  </a:lnTo>
                  <a:lnTo>
                    <a:pt x="660" y="180"/>
                  </a:lnTo>
                  <a:lnTo>
                    <a:pt x="666" y="18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8"/>
            <p:cNvSpPr>
              <a:spLocks/>
            </p:cNvSpPr>
            <p:nvPr/>
          </p:nvSpPr>
          <p:spPr bwMode="auto">
            <a:xfrm>
              <a:off x="1747837" y="2085975"/>
              <a:ext cx="1019175" cy="2562225"/>
            </a:xfrm>
            <a:custGeom>
              <a:avLst/>
              <a:gdLst>
                <a:gd name="T0" fmla="*/ 12 w 642"/>
                <a:gd name="T1" fmla="*/ 180 h 1614"/>
                <a:gd name="T2" fmla="*/ 30 w 642"/>
                <a:gd name="T3" fmla="*/ 180 h 1614"/>
                <a:gd name="T4" fmla="*/ 48 w 642"/>
                <a:gd name="T5" fmla="*/ 180 h 1614"/>
                <a:gd name="T6" fmla="*/ 66 w 642"/>
                <a:gd name="T7" fmla="*/ 180 h 1614"/>
                <a:gd name="T8" fmla="*/ 84 w 642"/>
                <a:gd name="T9" fmla="*/ 234 h 1614"/>
                <a:gd name="T10" fmla="*/ 96 w 642"/>
                <a:gd name="T11" fmla="*/ 438 h 1614"/>
                <a:gd name="T12" fmla="*/ 108 w 642"/>
                <a:gd name="T13" fmla="*/ 768 h 1614"/>
                <a:gd name="T14" fmla="*/ 120 w 642"/>
                <a:gd name="T15" fmla="*/ 1092 h 1614"/>
                <a:gd name="T16" fmla="*/ 132 w 642"/>
                <a:gd name="T17" fmla="*/ 1344 h 1614"/>
                <a:gd name="T18" fmla="*/ 144 w 642"/>
                <a:gd name="T19" fmla="*/ 1500 h 1614"/>
                <a:gd name="T20" fmla="*/ 162 w 642"/>
                <a:gd name="T21" fmla="*/ 1584 h 1614"/>
                <a:gd name="T22" fmla="*/ 174 w 642"/>
                <a:gd name="T23" fmla="*/ 1614 h 1614"/>
                <a:gd name="T24" fmla="*/ 192 w 642"/>
                <a:gd name="T25" fmla="*/ 1602 h 1614"/>
                <a:gd name="T26" fmla="*/ 204 w 642"/>
                <a:gd name="T27" fmla="*/ 1578 h 1614"/>
                <a:gd name="T28" fmla="*/ 216 w 642"/>
                <a:gd name="T29" fmla="*/ 1548 h 1614"/>
                <a:gd name="T30" fmla="*/ 228 w 642"/>
                <a:gd name="T31" fmla="*/ 1518 h 1614"/>
                <a:gd name="T32" fmla="*/ 240 w 642"/>
                <a:gd name="T33" fmla="*/ 1494 h 1614"/>
                <a:gd name="T34" fmla="*/ 252 w 642"/>
                <a:gd name="T35" fmla="*/ 1470 h 1614"/>
                <a:gd name="T36" fmla="*/ 276 w 642"/>
                <a:gd name="T37" fmla="*/ 1452 h 1614"/>
                <a:gd name="T38" fmla="*/ 282 w 642"/>
                <a:gd name="T39" fmla="*/ 1446 h 1614"/>
                <a:gd name="T40" fmla="*/ 300 w 642"/>
                <a:gd name="T41" fmla="*/ 1440 h 1614"/>
                <a:gd name="T42" fmla="*/ 318 w 642"/>
                <a:gd name="T43" fmla="*/ 1434 h 1614"/>
                <a:gd name="T44" fmla="*/ 336 w 642"/>
                <a:gd name="T45" fmla="*/ 1434 h 1614"/>
                <a:gd name="T46" fmla="*/ 354 w 642"/>
                <a:gd name="T47" fmla="*/ 1434 h 1614"/>
                <a:gd name="T48" fmla="*/ 372 w 642"/>
                <a:gd name="T49" fmla="*/ 1434 h 1614"/>
                <a:gd name="T50" fmla="*/ 390 w 642"/>
                <a:gd name="T51" fmla="*/ 1434 h 1614"/>
                <a:gd name="T52" fmla="*/ 408 w 642"/>
                <a:gd name="T53" fmla="*/ 1434 h 1614"/>
                <a:gd name="T54" fmla="*/ 426 w 642"/>
                <a:gd name="T55" fmla="*/ 1434 h 1614"/>
                <a:gd name="T56" fmla="*/ 444 w 642"/>
                <a:gd name="T57" fmla="*/ 1434 h 1614"/>
                <a:gd name="T58" fmla="*/ 462 w 642"/>
                <a:gd name="T59" fmla="*/ 1434 h 1614"/>
                <a:gd name="T60" fmla="*/ 480 w 642"/>
                <a:gd name="T61" fmla="*/ 1434 h 1614"/>
                <a:gd name="T62" fmla="*/ 498 w 642"/>
                <a:gd name="T63" fmla="*/ 1410 h 1614"/>
                <a:gd name="T64" fmla="*/ 510 w 642"/>
                <a:gd name="T65" fmla="*/ 1260 h 1614"/>
                <a:gd name="T66" fmla="*/ 522 w 642"/>
                <a:gd name="T67" fmla="*/ 960 h 1614"/>
                <a:gd name="T68" fmla="*/ 540 w 642"/>
                <a:gd name="T69" fmla="*/ 624 h 1614"/>
                <a:gd name="T70" fmla="*/ 552 w 642"/>
                <a:gd name="T71" fmla="*/ 342 h 1614"/>
                <a:gd name="T72" fmla="*/ 564 w 642"/>
                <a:gd name="T73" fmla="*/ 156 h 1614"/>
                <a:gd name="T74" fmla="*/ 576 w 642"/>
                <a:gd name="T75" fmla="*/ 54 h 1614"/>
                <a:gd name="T76" fmla="*/ 588 w 642"/>
                <a:gd name="T77" fmla="*/ 6 h 1614"/>
                <a:gd name="T78" fmla="*/ 606 w 642"/>
                <a:gd name="T79" fmla="*/ 6 h 1614"/>
                <a:gd name="T80" fmla="*/ 618 w 642"/>
                <a:gd name="T81" fmla="*/ 24 h 1614"/>
                <a:gd name="T82" fmla="*/ 630 w 642"/>
                <a:gd name="T83" fmla="*/ 54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2" h="1614">
                  <a:moveTo>
                    <a:pt x="0" y="180"/>
                  </a:moveTo>
                  <a:lnTo>
                    <a:pt x="6" y="180"/>
                  </a:lnTo>
                  <a:lnTo>
                    <a:pt x="12" y="180"/>
                  </a:lnTo>
                  <a:lnTo>
                    <a:pt x="18" y="180"/>
                  </a:lnTo>
                  <a:lnTo>
                    <a:pt x="24" y="180"/>
                  </a:lnTo>
                  <a:lnTo>
                    <a:pt x="30" y="180"/>
                  </a:lnTo>
                  <a:lnTo>
                    <a:pt x="36" y="180"/>
                  </a:lnTo>
                  <a:lnTo>
                    <a:pt x="42" y="180"/>
                  </a:lnTo>
                  <a:lnTo>
                    <a:pt x="48" y="180"/>
                  </a:lnTo>
                  <a:lnTo>
                    <a:pt x="54" y="180"/>
                  </a:lnTo>
                  <a:lnTo>
                    <a:pt x="60" y="180"/>
                  </a:lnTo>
                  <a:lnTo>
                    <a:pt x="66" y="180"/>
                  </a:lnTo>
                  <a:lnTo>
                    <a:pt x="72" y="186"/>
                  </a:lnTo>
                  <a:lnTo>
                    <a:pt x="78" y="204"/>
                  </a:lnTo>
                  <a:lnTo>
                    <a:pt x="84" y="234"/>
                  </a:lnTo>
                  <a:lnTo>
                    <a:pt x="84" y="282"/>
                  </a:lnTo>
                  <a:lnTo>
                    <a:pt x="90" y="354"/>
                  </a:lnTo>
                  <a:lnTo>
                    <a:pt x="96" y="438"/>
                  </a:lnTo>
                  <a:lnTo>
                    <a:pt x="96" y="540"/>
                  </a:lnTo>
                  <a:lnTo>
                    <a:pt x="102" y="654"/>
                  </a:lnTo>
                  <a:lnTo>
                    <a:pt x="108" y="768"/>
                  </a:lnTo>
                  <a:lnTo>
                    <a:pt x="114" y="882"/>
                  </a:lnTo>
                  <a:lnTo>
                    <a:pt x="114" y="990"/>
                  </a:lnTo>
                  <a:lnTo>
                    <a:pt x="120" y="1092"/>
                  </a:lnTo>
                  <a:lnTo>
                    <a:pt x="126" y="1188"/>
                  </a:lnTo>
                  <a:lnTo>
                    <a:pt x="126" y="1272"/>
                  </a:lnTo>
                  <a:lnTo>
                    <a:pt x="132" y="1344"/>
                  </a:lnTo>
                  <a:lnTo>
                    <a:pt x="138" y="1404"/>
                  </a:lnTo>
                  <a:lnTo>
                    <a:pt x="144" y="1458"/>
                  </a:lnTo>
                  <a:lnTo>
                    <a:pt x="144" y="1500"/>
                  </a:lnTo>
                  <a:lnTo>
                    <a:pt x="150" y="1536"/>
                  </a:lnTo>
                  <a:lnTo>
                    <a:pt x="156" y="1560"/>
                  </a:lnTo>
                  <a:lnTo>
                    <a:pt x="162" y="1584"/>
                  </a:lnTo>
                  <a:lnTo>
                    <a:pt x="162" y="1596"/>
                  </a:lnTo>
                  <a:lnTo>
                    <a:pt x="168" y="1608"/>
                  </a:lnTo>
                  <a:lnTo>
                    <a:pt x="174" y="1614"/>
                  </a:lnTo>
                  <a:lnTo>
                    <a:pt x="180" y="1614"/>
                  </a:lnTo>
                  <a:lnTo>
                    <a:pt x="186" y="1608"/>
                  </a:lnTo>
                  <a:lnTo>
                    <a:pt x="192" y="1602"/>
                  </a:lnTo>
                  <a:lnTo>
                    <a:pt x="192" y="1596"/>
                  </a:lnTo>
                  <a:lnTo>
                    <a:pt x="198" y="1590"/>
                  </a:lnTo>
                  <a:lnTo>
                    <a:pt x="204" y="1578"/>
                  </a:lnTo>
                  <a:lnTo>
                    <a:pt x="210" y="1566"/>
                  </a:lnTo>
                  <a:lnTo>
                    <a:pt x="210" y="1560"/>
                  </a:lnTo>
                  <a:lnTo>
                    <a:pt x="216" y="1548"/>
                  </a:lnTo>
                  <a:lnTo>
                    <a:pt x="222" y="1536"/>
                  </a:lnTo>
                  <a:lnTo>
                    <a:pt x="222" y="1530"/>
                  </a:lnTo>
                  <a:lnTo>
                    <a:pt x="228" y="1518"/>
                  </a:lnTo>
                  <a:lnTo>
                    <a:pt x="234" y="1512"/>
                  </a:lnTo>
                  <a:lnTo>
                    <a:pt x="240" y="1500"/>
                  </a:lnTo>
                  <a:lnTo>
                    <a:pt x="240" y="1494"/>
                  </a:lnTo>
                  <a:lnTo>
                    <a:pt x="246" y="1488"/>
                  </a:lnTo>
                  <a:lnTo>
                    <a:pt x="258" y="1470"/>
                  </a:lnTo>
                  <a:lnTo>
                    <a:pt x="252" y="1470"/>
                  </a:lnTo>
                  <a:lnTo>
                    <a:pt x="258" y="1470"/>
                  </a:lnTo>
                  <a:lnTo>
                    <a:pt x="264" y="1464"/>
                  </a:lnTo>
                  <a:lnTo>
                    <a:pt x="276" y="1452"/>
                  </a:lnTo>
                  <a:lnTo>
                    <a:pt x="270" y="1452"/>
                  </a:lnTo>
                  <a:lnTo>
                    <a:pt x="276" y="1452"/>
                  </a:lnTo>
                  <a:lnTo>
                    <a:pt x="282" y="1446"/>
                  </a:lnTo>
                  <a:lnTo>
                    <a:pt x="288" y="1446"/>
                  </a:lnTo>
                  <a:lnTo>
                    <a:pt x="294" y="1440"/>
                  </a:lnTo>
                  <a:lnTo>
                    <a:pt x="300" y="1440"/>
                  </a:lnTo>
                  <a:lnTo>
                    <a:pt x="306" y="1440"/>
                  </a:lnTo>
                  <a:lnTo>
                    <a:pt x="312" y="1434"/>
                  </a:lnTo>
                  <a:lnTo>
                    <a:pt x="318" y="1434"/>
                  </a:lnTo>
                  <a:lnTo>
                    <a:pt x="324" y="1434"/>
                  </a:lnTo>
                  <a:lnTo>
                    <a:pt x="330" y="1434"/>
                  </a:lnTo>
                  <a:lnTo>
                    <a:pt x="336" y="1434"/>
                  </a:lnTo>
                  <a:lnTo>
                    <a:pt x="342" y="1434"/>
                  </a:lnTo>
                  <a:lnTo>
                    <a:pt x="348" y="1434"/>
                  </a:lnTo>
                  <a:lnTo>
                    <a:pt x="354" y="1434"/>
                  </a:lnTo>
                  <a:lnTo>
                    <a:pt x="360" y="1434"/>
                  </a:lnTo>
                  <a:lnTo>
                    <a:pt x="366" y="1434"/>
                  </a:lnTo>
                  <a:lnTo>
                    <a:pt x="372" y="1434"/>
                  </a:lnTo>
                  <a:lnTo>
                    <a:pt x="378" y="1434"/>
                  </a:lnTo>
                  <a:lnTo>
                    <a:pt x="384" y="1434"/>
                  </a:lnTo>
                  <a:lnTo>
                    <a:pt x="390" y="1434"/>
                  </a:lnTo>
                  <a:lnTo>
                    <a:pt x="396" y="1434"/>
                  </a:lnTo>
                  <a:lnTo>
                    <a:pt x="402" y="1434"/>
                  </a:lnTo>
                  <a:lnTo>
                    <a:pt x="408" y="1434"/>
                  </a:lnTo>
                  <a:lnTo>
                    <a:pt x="414" y="1434"/>
                  </a:lnTo>
                  <a:lnTo>
                    <a:pt x="420" y="1434"/>
                  </a:lnTo>
                  <a:lnTo>
                    <a:pt x="426" y="1434"/>
                  </a:lnTo>
                  <a:lnTo>
                    <a:pt x="432" y="1434"/>
                  </a:lnTo>
                  <a:lnTo>
                    <a:pt x="438" y="1434"/>
                  </a:lnTo>
                  <a:lnTo>
                    <a:pt x="444" y="1434"/>
                  </a:lnTo>
                  <a:lnTo>
                    <a:pt x="450" y="1434"/>
                  </a:lnTo>
                  <a:lnTo>
                    <a:pt x="456" y="1434"/>
                  </a:lnTo>
                  <a:lnTo>
                    <a:pt x="462" y="1434"/>
                  </a:lnTo>
                  <a:lnTo>
                    <a:pt x="468" y="1434"/>
                  </a:lnTo>
                  <a:lnTo>
                    <a:pt x="474" y="1434"/>
                  </a:lnTo>
                  <a:lnTo>
                    <a:pt x="480" y="1434"/>
                  </a:lnTo>
                  <a:lnTo>
                    <a:pt x="486" y="1434"/>
                  </a:lnTo>
                  <a:lnTo>
                    <a:pt x="492" y="1428"/>
                  </a:lnTo>
                  <a:lnTo>
                    <a:pt x="498" y="1410"/>
                  </a:lnTo>
                  <a:lnTo>
                    <a:pt x="504" y="1380"/>
                  </a:lnTo>
                  <a:lnTo>
                    <a:pt x="504" y="1332"/>
                  </a:lnTo>
                  <a:lnTo>
                    <a:pt x="510" y="1260"/>
                  </a:lnTo>
                  <a:lnTo>
                    <a:pt x="516" y="1176"/>
                  </a:lnTo>
                  <a:lnTo>
                    <a:pt x="522" y="1074"/>
                  </a:lnTo>
                  <a:lnTo>
                    <a:pt x="522" y="960"/>
                  </a:lnTo>
                  <a:lnTo>
                    <a:pt x="528" y="846"/>
                  </a:lnTo>
                  <a:lnTo>
                    <a:pt x="534" y="732"/>
                  </a:lnTo>
                  <a:lnTo>
                    <a:pt x="540" y="624"/>
                  </a:lnTo>
                  <a:lnTo>
                    <a:pt x="540" y="522"/>
                  </a:lnTo>
                  <a:lnTo>
                    <a:pt x="546" y="426"/>
                  </a:lnTo>
                  <a:lnTo>
                    <a:pt x="552" y="342"/>
                  </a:lnTo>
                  <a:lnTo>
                    <a:pt x="552" y="270"/>
                  </a:lnTo>
                  <a:lnTo>
                    <a:pt x="558" y="210"/>
                  </a:lnTo>
                  <a:lnTo>
                    <a:pt x="564" y="156"/>
                  </a:lnTo>
                  <a:lnTo>
                    <a:pt x="570" y="114"/>
                  </a:lnTo>
                  <a:lnTo>
                    <a:pt x="570" y="78"/>
                  </a:lnTo>
                  <a:lnTo>
                    <a:pt x="576" y="54"/>
                  </a:lnTo>
                  <a:lnTo>
                    <a:pt x="582" y="30"/>
                  </a:lnTo>
                  <a:lnTo>
                    <a:pt x="588" y="18"/>
                  </a:lnTo>
                  <a:lnTo>
                    <a:pt x="588" y="6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6"/>
                  </a:lnTo>
                  <a:lnTo>
                    <a:pt x="612" y="12"/>
                  </a:lnTo>
                  <a:lnTo>
                    <a:pt x="618" y="18"/>
                  </a:lnTo>
                  <a:lnTo>
                    <a:pt x="618" y="24"/>
                  </a:lnTo>
                  <a:lnTo>
                    <a:pt x="624" y="36"/>
                  </a:lnTo>
                  <a:lnTo>
                    <a:pt x="630" y="48"/>
                  </a:lnTo>
                  <a:lnTo>
                    <a:pt x="630" y="54"/>
                  </a:lnTo>
                  <a:lnTo>
                    <a:pt x="636" y="66"/>
                  </a:lnTo>
                  <a:lnTo>
                    <a:pt x="642" y="7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69"/>
            <p:cNvSpPr>
              <a:spLocks/>
            </p:cNvSpPr>
            <p:nvPr/>
          </p:nvSpPr>
          <p:spPr bwMode="auto">
            <a:xfrm>
              <a:off x="2767012" y="2209800"/>
              <a:ext cx="1076325" cy="2438400"/>
            </a:xfrm>
            <a:custGeom>
              <a:avLst/>
              <a:gdLst>
                <a:gd name="T0" fmla="*/ 6 w 678"/>
                <a:gd name="T1" fmla="*/ 18 h 1536"/>
                <a:gd name="T2" fmla="*/ 24 w 678"/>
                <a:gd name="T3" fmla="*/ 42 h 1536"/>
                <a:gd name="T4" fmla="*/ 36 w 678"/>
                <a:gd name="T5" fmla="*/ 66 h 1536"/>
                <a:gd name="T6" fmla="*/ 54 w 678"/>
                <a:gd name="T7" fmla="*/ 84 h 1536"/>
                <a:gd name="T8" fmla="*/ 72 w 678"/>
                <a:gd name="T9" fmla="*/ 96 h 1536"/>
                <a:gd name="T10" fmla="*/ 90 w 678"/>
                <a:gd name="T11" fmla="*/ 102 h 1536"/>
                <a:gd name="T12" fmla="*/ 108 w 678"/>
                <a:gd name="T13" fmla="*/ 102 h 1536"/>
                <a:gd name="T14" fmla="*/ 126 w 678"/>
                <a:gd name="T15" fmla="*/ 102 h 1536"/>
                <a:gd name="T16" fmla="*/ 144 w 678"/>
                <a:gd name="T17" fmla="*/ 102 h 1536"/>
                <a:gd name="T18" fmla="*/ 162 w 678"/>
                <a:gd name="T19" fmla="*/ 102 h 1536"/>
                <a:gd name="T20" fmla="*/ 180 w 678"/>
                <a:gd name="T21" fmla="*/ 102 h 1536"/>
                <a:gd name="T22" fmla="*/ 198 w 678"/>
                <a:gd name="T23" fmla="*/ 102 h 1536"/>
                <a:gd name="T24" fmla="*/ 216 w 678"/>
                <a:gd name="T25" fmla="*/ 102 h 1536"/>
                <a:gd name="T26" fmla="*/ 234 w 678"/>
                <a:gd name="T27" fmla="*/ 102 h 1536"/>
                <a:gd name="T28" fmla="*/ 252 w 678"/>
                <a:gd name="T29" fmla="*/ 102 h 1536"/>
                <a:gd name="T30" fmla="*/ 270 w 678"/>
                <a:gd name="T31" fmla="*/ 126 h 1536"/>
                <a:gd name="T32" fmla="*/ 282 w 678"/>
                <a:gd name="T33" fmla="*/ 276 h 1536"/>
                <a:gd name="T34" fmla="*/ 294 w 678"/>
                <a:gd name="T35" fmla="*/ 576 h 1536"/>
                <a:gd name="T36" fmla="*/ 306 w 678"/>
                <a:gd name="T37" fmla="*/ 912 h 1536"/>
                <a:gd name="T38" fmla="*/ 318 w 678"/>
                <a:gd name="T39" fmla="*/ 1194 h 1536"/>
                <a:gd name="T40" fmla="*/ 336 w 678"/>
                <a:gd name="T41" fmla="*/ 1380 h 1536"/>
                <a:gd name="T42" fmla="*/ 348 w 678"/>
                <a:gd name="T43" fmla="*/ 1482 h 1536"/>
                <a:gd name="T44" fmla="*/ 360 w 678"/>
                <a:gd name="T45" fmla="*/ 1530 h 1536"/>
                <a:gd name="T46" fmla="*/ 378 w 678"/>
                <a:gd name="T47" fmla="*/ 1530 h 1536"/>
                <a:gd name="T48" fmla="*/ 390 w 678"/>
                <a:gd name="T49" fmla="*/ 1512 h 1536"/>
                <a:gd name="T50" fmla="*/ 402 w 678"/>
                <a:gd name="T51" fmla="*/ 1482 h 1536"/>
                <a:gd name="T52" fmla="*/ 414 w 678"/>
                <a:gd name="T53" fmla="*/ 1452 h 1536"/>
                <a:gd name="T54" fmla="*/ 432 w 678"/>
                <a:gd name="T55" fmla="*/ 1422 h 1536"/>
                <a:gd name="T56" fmla="*/ 450 w 678"/>
                <a:gd name="T57" fmla="*/ 1392 h 1536"/>
                <a:gd name="T58" fmla="*/ 456 w 678"/>
                <a:gd name="T59" fmla="*/ 1386 h 1536"/>
                <a:gd name="T60" fmla="*/ 468 w 678"/>
                <a:gd name="T61" fmla="*/ 1374 h 1536"/>
                <a:gd name="T62" fmla="*/ 486 w 678"/>
                <a:gd name="T63" fmla="*/ 1362 h 1536"/>
                <a:gd name="T64" fmla="*/ 504 w 678"/>
                <a:gd name="T65" fmla="*/ 1356 h 1536"/>
                <a:gd name="T66" fmla="*/ 522 w 678"/>
                <a:gd name="T67" fmla="*/ 1356 h 1536"/>
                <a:gd name="T68" fmla="*/ 540 w 678"/>
                <a:gd name="T69" fmla="*/ 1356 h 1536"/>
                <a:gd name="T70" fmla="*/ 558 w 678"/>
                <a:gd name="T71" fmla="*/ 1356 h 1536"/>
                <a:gd name="T72" fmla="*/ 576 w 678"/>
                <a:gd name="T73" fmla="*/ 1356 h 1536"/>
                <a:gd name="T74" fmla="*/ 594 w 678"/>
                <a:gd name="T75" fmla="*/ 1356 h 1536"/>
                <a:gd name="T76" fmla="*/ 612 w 678"/>
                <a:gd name="T77" fmla="*/ 1356 h 1536"/>
                <a:gd name="T78" fmla="*/ 630 w 678"/>
                <a:gd name="T79" fmla="*/ 1356 h 1536"/>
                <a:gd name="T80" fmla="*/ 648 w 678"/>
                <a:gd name="T81" fmla="*/ 1356 h 1536"/>
                <a:gd name="T82" fmla="*/ 666 w 678"/>
                <a:gd name="T83" fmla="*/ 135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8" h="1536">
                  <a:moveTo>
                    <a:pt x="0" y="0"/>
                  </a:move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30" y="60"/>
                  </a:lnTo>
                  <a:lnTo>
                    <a:pt x="36" y="66"/>
                  </a:lnTo>
                  <a:lnTo>
                    <a:pt x="42" y="72"/>
                  </a:lnTo>
                  <a:lnTo>
                    <a:pt x="48" y="78"/>
                  </a:lnTo>
                  <a:lnTo>
                    <a:pt x="54" y="84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6" y="102"/>
                  </a:lnTo>
                  <a:lnTo>
                    <a:pt x="102" y="102"/>
                  </a:lnTo>
                  <a:lnTo>
                    <a:pt x="108" y="102"/>
                  </a:lnTo>
                  <a:lnTo>
                    <a:pt x="114" y="102"/>
                  </a:lnTo>
                  <a:lnTo>
                    <a:pt x="120" y="102"/>
                  </a:lnTo>
                  <a:lnTo>
                    <a:pt x="126" y="102"/>
                  </a:lnTo>
                  <a:lnTo>
                    <a:pt x="132" y="102"/>
                  </a:lnTo>
                  <a:lnTo>
                    <a:pt x="138" y="102"/>
                  </a:lnTo>
                  <a:lnTo>
                    <a:pt x="144" y="102"/>
                  </a:lnTo>
                  <a:lnTo>
                    <a:pt x="150" y="102"/>
                  </a:lnTo>
                  <a:lnTo>
                    <a:pt x="156" y="102"/>
                  </a:lnTo>
                  <a:lnTo>
                    <a:pt x="162" y="102"/>
                  </a:lnTo>
                  <a:lnTo>
                    <a:pt x="168" y="102"/>
                  </a:lnTo>
                  <a:lnTo>
                    <a:pt x="174" y="102"/>
                  </a:lnTo>
                  <a:lnTo>
                    <a:pt x="180" y="102"/>
                  </a:lnTo>
                  <a:lnTo>
                    <a:pt x="186" y="102"/>
                  </a:lnTo>
                  <a:lnTo>
                    <a:pt x="192" y="102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2" y="102"/>
                  </a:lnTo>
                  <a:lnTo>
                    <a:pt x="228" y="102"/>
                  </a:lnTo>
                  <a:lnTo>
                    <a:pt x="234" y="102"/>
                  </a:lnTo>
                  <a:lnTo>
                    <a:pt x="240" y="102"/>
                  </a:lnTo>
                  <a:lnTo>
                    <a:pt x="246" y="102"/>
                  </a:lnTo>
                  <a:lnTo>
                    <a:pt x="252" y="102"/>
                  </a:lnTo>
                  <a:lnTo>
                    <a:pt x="258" y="102"/>
                  </a:lnTo>
                  <a:lnTo>
                    <a:pt x="264" y="108"/>
                  </a:lnTo>
                  <a:lnTo>
                    <a:pt x="270" y="126"/>
                  </a:lnTo>
                  <a:lnTo>
                    <a:pt x="276" y="156"/>
                  </a:lnTo>
                  <a:lnTo>
                    <a:pt x="276" y="204"/>
                  </a:lnTo>
                  <a:lnTo>
                    <a:pt x="282" y="276"/>
                  </a:lnTo>
                  <a:lnTo>
                    <a:pt x="288" y="360"/>
                  </a:lnTo>
                  <a:lnTo>
                    <a:pt x="288" y="462"/>
                  </a:lnTo>
                  <a:lnTo>
                    <a:pt x="294" y="576"/>
                  </a:lnTo>
                  <a:lnTo>
                    <a:pt x="300" y="690"/>
                  </a:lnTo>
                  <a:lnTo>
                    <a:pt x="306" y="804"/>
                  </a:lnTo>
                  <a:lnTo>
                    <a:pt x="306" y="912"/>
                  </a:lnTo>
                  <a:lnTo>
                    <a:pt x="312" y="1014"/>
                  </a:lnTo>
                  <a:lnTo>
                    <a:pt x="318" y="1110"/>
                  </a:lnTo>
                  <a:lnTo>
                    <a:pt x="318" y="1194"/>
                  </a:lnTo>
                  <a:lnTo>
                    <a:pt x="324" y="1266"/>
                  </a:lnTo>
                  <a:lnTo>
                    <a:pt x="330" y="1326"/>
                  </a:lnTo>
                  <a:lnTo>
                    <a:pt x="336" y="1380"/>
                  </a:lnTo>
                  <a:lnTo>
                    <a:pt x="336" y="1422"/>
                  </a:lnTo>
                  <a:lnTo>
                    <a:pt x="342" y="1458"/>
                  </a:lnTo>
                  <a:lnTo>
                    <a:pt x="348" y="1482"/>
                  </a:lnTo>
                  <a:lnTo>
                    <a:pt x="354" y="1506"/>
                  </a:lnTo>
                  <a:lnTo>
                    <a:pt x="354" y="1518"/>
                  </a:lnTo>
                  <a:lnTo>
                    <a:pt x="360" y="1530"/>
                  </a:lnTo>
                  <a:lnTo>
                    <a:pt x="366" y="1536"/>
                  </a:lnTo>
                  <a:lnTo>
                    <a:pt x="372" y="1536"/>
                  </a:lnTo>
                  <a:lnTo>
                    <a:pt x="378" y="1530"/>
                  </a:lnTo>
                  <a:lnTo>
                    <a:pt x="384" y="1524"/>
                  </a:lnTo>
                  <a:lnTo>
                    <a:pt x="384" y="1518"/>
                  </a:lnTo>
                  <a:lnTo>
                    <a:pt x="390" y="1512"/>
                  </a:lnTo>
                  <a:lnTo>
                    <a:pt x="396" y="1500"/>
                  </a:lnTo>
                  <a:lnTo>
                    <a:pt x="402" y="1488"/>
                  </a:lnTo>
                  <a:lnTo>
                    <a:pt x="402" y="1482"/>
                  </a:lnTo>
                  <a:lnTo>
                    <a:pt x="408" y="1470"/>
                  </a:lnTo>
                  <a:lnTo>
                    <a:pt x="414" y="1458"/>
                  </a:lnTo>
                  <a:lnTo>
                    <a:pt x="414" y="1452"/>
                  </a:lnTo>
                  <a:lnTo>
                    <a:pt x="420" y="1440"/>
                  </a:lnTo>
                  <a:lnTo>
                    <a:pt x="426" y="1434"/>
                  </a:lnTo>
                  <a:lnTo>
                    <a:pt x="432" y="1422"/>
                  </a:lnTo>
                  <a:lnTo>
                    <a:pt x="432" y="1416"/>
                  </a:lnTo>
                  <a:lnTo>
                    <a:pt x="438" y="1410"/>
                  </a:lnTo>
                  <a:lnTo>
                    <a:pt x="450" y="1392"/>
                  </a:lnTo>
                  <a:lnTo>
                    <a:pt x="444" y="1392"/>
                  </a:lnTo>
                  <a:lnTo>
                    <a:pt x="450" y="1392"/>
                  </a:lnTo>
                  <a:lnTo>
                    <a:pt x="456" y="1386"/>
                  </a:lnTo>
                  <a:lnTo>
                    <a:pt x="468" y="1374"/>
                  </a:lnTo>
                  <a:lnTo>
                    <a:pt x="462" y="1374"/>
                  </a:lnTo>
                  <a:lnTo>
                    <a:pt x="468" y="1374"/>
                  </a:lnTo>
                  <a:lnTo>
                    <a:pt x="474" y="1368"/>
                  </a:lnTo>
                  <a:lnTo>
                    <a:pt x="480" y="1368"/>
                  </a:lnTo>
                  <a:lnTo>
                    <a:pt x="486" y="1362"/>
                  </a:lnTo>
                  <a:lnTo>
                    <a:pt x="492" y="1362"/>
                  </a:lnTo>
                  <a:lnTo>
                    <a:pt x="498" y="1362"/>
                  </a:lnTo>
                  <a:lnTo>
                    <a:pt x="504" y="1356"/>
                  </a:lnTo>
                  <a:lnTo>
                    <a:pt x="510" y="1356"/>
                  </a:lnTo>
                  <a:lnTo>
                    <a:pt x="516" y="1356"/>
                  </a:lnTo>
                  <a:lnTo>
                    <a:pt x="522" y="1356"/>
                  </a:lnTo>
                  <a:lnTo>
                    <a:pt x="528" y="1356"/>
                  </a:lnTo>
                  <a:lnTo>
                    <a:pt x="534" y="1356"/>
                  </a:lnTo>
                  <a:lnTo>
                    <a:pt x="540" y="1356"/>
                  </a:lnTo>
                  <a:lnTo>
                    <a:pt x="546" y="1356"/>
                  </a:lnTo>
                  <a:lnTo>
                    <a:pt x="552" y="1356"/>
                  </a:lnTo>
                  <a:lnTo>
                    <a:pt x="558" y="1356"/>
                  </a:lnTo>
                  <a:lnTo>
                    <a:pt x="564" y="1356"/>
                  </a:lnTo>
                  <a:lnTo>
                    <a:pt x="570" y="1356"/>
                  </a:lnTo>
                  <a:lnTo>
                    <a:pt x="576" y="1356"/>
                  </a:lnTo>
                  <a:lnTo>
                    <a:pt x="582" y="1356"/>
                  </a:lnTo>
                  <a:lnTo>
                    <a:pt x="588" y="1356"/>
                  </a:lnTo>
                  <a:lnTo>
                    <a:pt x="594" y="1356"/>
                  </a:lnTo>
                  <a:lnTo>
                    <a:pt x="600" y="1356"/>
                  </a:lnTo>
                  <a:lnTo>
                    <a:pt x="606" y="1356"/>
                  </a:lnTo>
                  <a:lnTo>
                    <a:pt x="612" y="1356"/>
                  </a:lnTo>
                  <a:lnTo>
                    <a:pt x="618" y="1356"/>
                  </a:lnTo>
                  <a:lnTo>
                    <a:pt x="624" y="1356"/>
                  </a:lnTo>
                  <a:lnTo>
                    <a:pt x="630" y="1356"/>
                  </a:lnTo>
                  <a:lnTo>
                    <a:pt x="636" y="1356"/>
                  </a:lnTo>
                  <a:lnTo>
                    <a:pt x="642" y="1356"/>
                  </a:lnTo>
                  <a:lnTo>
                    <a:pt x="648" y="1356"/>
                  </a:lnTo>
                  <a:lnTo>
                    <a:pt x="654" y="1356"/>
                  </a:lnTo>
                  <a:lnTo>
                    <a:pt x="660" y="1356"/>
                  </a:lnTo>
                  <a:lnTo>
                    <a:pt x="666" y="1356"/>
                  </a:lnTo>
                  <a:lnTo>
                    <a:pt x="672" y="1356"/>
                  </a:lnTo>
                  <a:lnTo>
                    <a:pt x="678" y="135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0"/>
            <p:cNvSpPr>
              <a:spLocks/>
            </p:cNvSpPr>
            <p:nvPr/>
          </p:nvSpPr>
          <p:spPr bwMode="auto">
            <a:xfrm>
              <a:off x="3843337" y="2085975"/>
              <a:ext cx="1009650" cy="2562225"/>
            </a:xfrm>
            <a:custGeom>
              <a:avLst/>
              <a:gdLst>
                <a:gd name="T0" fmla="*/ 12 w 636"/>
                <a:gd name="T1" fmla="*/ 1410 h 1614"/>
                <a:gd name="T2" fmla="*/ 24 w 636"/>
                <a:gd name="T3" fmla="*/ 1260 h 1614"/>
                <a:gd name="T4" fmla="*/ 36 w 636"/>
                <a:gd name="T5" fmla="*/ 960 h 1614"/>
                <a:gd name="T6" fmla="*/ 54 w 636"/>
                <a:gd name="T7" fmla="*/ 624 h 1614"/>
                <a:gd name="T8" fmla="*/ 66 w 636"/>
                <a:gd name="T9" fmla="*/ 342 h 1614"/>
                <a:gd name="T10" fmla="*/ 78 w 636"/>
                <a:gd name="T11" fmla="*/ 156 h 1614"/>
                <a:gd name="T12" fmla="*/ 90 w 636"/>
                <a:gd name="T13" fmla="*/ 54 h 1614"/>
                <a:gd name="T14" fmla="*/ 102 w 636"/>
                <a:gd name="T15" fmla="*/ 6 h 1614"/>
                <a:gd name="T16" fmla="*/ 120 w 636"/>
                <a:gd name="T17" fmla="*/ 6 h 1614"/>
                <a:gd name="T18" fmla="*/ 132 w 636"/>
                <a:gd name="T19" fmla="*/ 24 h 1614"/>
                <a:gd name="T20" fmla="*/ 144 w 636"/>
                <a:gd name="T21" fmla="*/ 54 h 1614"/>
                <a:gd name="T22" fmla="*/ 162 w 636"/>
                <a:gd name="T23" fmla="*/ 84 h 1614"/>
                <a:gd name="T24" fmla="*/ 174 w 636"/>
                <a:gd name="T25" fmla="*/ 114 h 1614"/>
                <a:gd name="T26" fmla="*/ 186 w 636"/>
                <a:gd name="T27" fmla="*/ 138 h 1614"/>
                <a:gd name="T28" fmla="*/ 204 w 636"/>
                <a:gd name="T29" fmla="*/ 156 h 1614"/>
                <a:gd name="T30" fmla="*/ 222 w 636"/>
                <a:gd name="T31" fmla="*/ 168 h 1614"/>
                <a:gd name="T32" fmla="*/ 240 w 636"/>
                <a:gd name="T33" fmla="*/ 174 h 1614"/>
                <a:gd name="T34" fmla="*/ 258 w 636"/>
                <a:gd name="T35" fmla="*/ 180 h 1614"/>
                <a:gd name="T36" fmla="*/ 276 w 636"/>
                <a:gd name="T37" fmla="*/ 180 h 1614"/>
                <a:gd name="T38" fmla="*/ 294 w 636"/>
                <a:gd name="T39" fmla="*/ 180 h 1614"/>
                <a:gd name="T40" fmla="*/ 312 w 636"/>
                <a:gd name="T41" fmla="*/ 180 h 1614"/>
                <a:gd name="T42" fmla="*/ 330 w 636"/>
                <a:gd name="T43" fmla="*/ 180 h 1614"/>
                <a:gd name="T44" fmla="*/ 348 w 636"/>
                <a:gd name="T45" fmla="*/ 180 h 1614"/>
                <a:gd name="T46" fmla="*/ 366 w 636"/>
                <a:gd name="T47" fmla="*/ 180 h 1614"/>
                <a:gd name="T48" fmla="*/ 384 w 636"/>
                <a:gd name="T49" fmla="*/ 180 h 1614"/>
                <a:gd name="T50" fmla="*/ 402 w 636"/>
                <a:gd name="T51" fmla="*/ 180 h 1614"/>
                <a:gd name="T52" fmla="*/ 420 w 636"/>
                <a:gd name="T53" fmla="*/ 186 h 1614"/>
                <a:gd name="T54" fmla="*/ 432 w 636"/>
                <a:gd name="T55" fmla="*/ 282 h 1614"/>
                <a:gd name="T56" fmla="*/ 444 w 636"/>
                <a:gd name="T57" fmla="*/ 540 h 1614"/>
                <a:gd name="T58" fmla="*/ 462 w 636"/>
                <a:gd name="T59" fmla="*/ 882 h 1614"/>
                <a:gd name="T60" fmla="*/ 474 w 636"/>
                <a:gd name="T61" fmla="*/ 1188 h 1614"/>
                <a:gd name="T62" fmla="*/ 486 w 636"/>
                <a:gd name="T63" fmla="*/ 1404 h 1614"/>
                <a:gd name="T64" fmla="*/ 498 w 636"/>
                <a:gd name="T65" fmla="*/ 1536 h 1614"/>
                <a:gd name="T66" fmla="*/ 510 w 636"/>
                <a:gd name="T67" fmla="*/ 1596 h 1614"/>
                <a:gd name="T68" fmla="*/ 528 w 636"/>
                <a:gd name="T69" fmla="*/ 1614 h 1614"/>
                <a:gd name="T70" fmla="*/ 540 w 636"/>
                <a:gd name="T71" fmla="*/ 1596 h 1614"/>
                <a:gd name="T72" fmla="*/ 558 w 636"/>
                <a:gd name="T73" fmla="*/ 1566 h 1614"/>
                <a:gd name="T74" fmla="*/ 570 w 636"/>
                <a:gd name="T75" fmla="*/ 1536 h 1614"/>
                <a:gd name="T76" fmla="*/ 582 w 636"/>
                <a:gd name="T77" fmla="*/ 1512 h 1614"/>
                <a:gd name="T78" fmla="*/ 594 w 636"/>
                <a:gd name="T79" fmla="*/ 1488 h 1614"/>
                <a:gd name="T80" fmla="*/ 612 w 636"/>
                <a:gd name="T81" fmla="*/ 1464 h 1614"/>
                <a:gd name="T82" fmla="*/ 624 w 636"/>
                <a:gd name="T83" fmla="*/ 1452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36" h="1614">
                  <a:moveTo>
                    <a:pt x="0" y="1434"/>
                  </a:moveTo>
                  <a:lnTo>
                    <a:pt x="6" y="1428"/>
                  </a:lnTo>
                  <a:lnTo>
                    <a:pt x="12" y="1410"/>
                  </a:lnTo>
                  <a:lnTo>
                    <a:pt x="18" y="1380"/>
                  </a:lnTo>
                  <a:lnTo>
                    <a:pt x="18" y="1332"/>
                  </a:lnTo>
                  <a:lnTo>
                    <a:pt x="24" y="1260"/>
                  </a:lnTo>
                  <a:lnTo>
                    <a:pt x="30" y="1176"/>
                  </a:lnTo>
                  <a:lnTo>
                    <a:pt x="36" y="1074"/>
                  </a:lnTo>
                  <a:lnTo>
                    <a:pt x="36" y="960"/>
                  </a:lnTo>
                  <a:lnTo>
                    <a:pt x="42" y="846"/>
                  </a:lnTo>
                  <a:lnTo>
                    <a:pt x="48" y="732"/>
                  </a:lnTo>
                  <a:lnTo>
                    <a:pt x="54" y="624"/>
                  </a:lnTo>
                  <a:lnTo>
                    <a:pt x="54" y="522"/>
                  </a:lnTo>
                  <a:lnTo>
                    <a:pt x="60" y="426"/>
                  </a:lnTo>
                  <a:lnTo>
                    <a:pt x="66" y="342"/>
                  </a:lnTo>
                  <a:lnTo>
                    <a:pt x="66" y="270"/>
                  </a:lnTo>
                  <a:lnTo>
                    <a:pt x="72" y="210"/>
                  </a:lnTo>
                  <a:lnTo>
                    <a:pt x="78" y="156"/>
                  </a:lnTo>
                  <a:lnTo>
                    <a:pt x="84" y="114"/>
                  </a:lnTo>
                  <a:lnTo>
                    <a:pt x="84" y="78"/>
                  </a:lnTo>
                  <a:lnTo>
                    <a:pt x="90" y="54"/>
                  </a:lnTo>
                  <a:lnTo>
                    <a:pt x="96" y="30"/>
                  </a:lnTo>
                  <a:lnTo>
                    <a:pt x="102" y="18"/>
                  </a:lnTo>
                  <a:lnTo>
                    <a:pt x="102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6"/>
                  </a:lnTo>
                  <a:lnTo>
                    <a:pt x="126" y="12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6"/>
                  </a:lnTo>
                  <a:lnTo>
                    <a:pt x="144" y="48"/>
                  </a:lnTo>
                  <a:lnTo>
                    <a:pt x="144" y="54"/>
                  </a:lnTo>
                  <a:lnTo>
                    <a:pt x="150" y="66"/>
                  </a:lnTo>
                  <a:lnTo>
                    <a:pt x="156" y="78"/>
                  </a:lnTo>
                  <a:lnTo>
                    <a:pt x="162" y="84"/>
                  </a:lnTo>
                  <a:lnTo>
                    <a:pt x="162" y="96"/>
                  </a:lnTo>
                  <a:lnTo>
                    <a:pt x="168" y="102"/>
                  </a:lnTo>
                  <a:lnTo>
                    <a:pt x="174" y="114"/>
                  </a:lnTo>
                  <a:lnTo>
                    <a:pt x="180" y="120"/>
                  </a:lnTo>
                  <a:lnTo>
                    <a:pt x="180" y="126"/>
                  </a:lnTo>
                  <a:lnTo>
                    <a:pt x="186" y="138"/>
                  </a:lnTo>
                  <a:lnTo>
                    <a:pt x="192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10" y="162"/>
                  </a:lnTo>
                  <a:lnTo>
                    <a:pt x="216" y="168"/>
                  </a:lnTo>
                  <a:lnTo>
                    <a:pt x="222" y="168"/>
                  </a:lnTo>
                  <a:lnTo>
                    <a:pt x="228" y="174"/>
                  </a:lnTo>
                  <a:lnTo>
                    <a:pt x="234" y="174"/>
                  </a:lnTo>
                  <a:lnTo>
                    <a:pt x="240" y="174"/>
                  </a:lnTo>
                  <a:lnTo>
                    <a:pt x="246" y="180"/>
                  </a:lnTo>
                  <a:lnTo>
                    <a:pt x="252" y="180"/>
                  </a:lnTo>
                  <a:lnTo>
                    <a:pt x="258" y="180"/>
                  </a:lnTo>
                  <a:lnTo>
                    <a:pt x="264" y="180"/>
                  </a:lnTo>
                  <a:lnTo>
                    <a:pt x="270" y="180"/>
                  </a:lnTo>
                  <a:lnTo>
                    <a:pt x="276" y="180"/>
                  </a:lnTo>
                  <a:lnTo>
                    <a:pt x="282" y="180"/>
                  </a:lnTo>
                  <a:lnTo>
                    <a:pt x="288" y="180"/>
                  </a:lnTo>
                  <a:lnTo>
                    <a:pt x="294" y="180"/>
                  </a:lnTo>
                  <a:lnTo>
                    <a:pt x="300" y="180"/>
                  </a:lnTo>
                  <a:lnTo>
                    <a:pt x="306" y="180"/>
                  </a:lnTo>
                  <a:lnTo>
                    <a:pt x="312" y="180"/>
                  </a:lnTo>
                  <a:lnTo>
                    <a:pt x="318" y="180"/>
                  </a:lnTo>
                  <a:lnTo>
                    <a:pt x="324" y="180"/>
                  </a:lnTo>
                  <a:lnTo>
                    <a:pt x="330" y="180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0"/>
                  </a:lnTo>
                  <a:lnTo>
                    <a:pt x="354" y="180"/>
                  </a:lnTo>
                  <a:lnTo>
                    <a:pt x="360" y="180"/>
                  </a:lnTo>
                  <a:lnTo>
                    <a:pt x="366" y="180"/>
                  </a:lnTo>
                  <a:lnTo>
                    <a:pt x="372" y="180"/>
                  </a:lnTo>
                  <a:lnTo>
                    <a:pt x="378" y="180"/>
                  </a:lnTo>
                  <a:lnTo>
                    <a:pt x="384" y="180"/>
                  </a:lnTo>
                  <a:lnTo>
                    <a:pt x="390" y="180"/>
                  </a:lnTo>
                  <a:lnTo>
                    <a:pt x="396" y="180"/>
                  </a:lnTo>
                  <a:lnTo>
                    <a:pt x="402" y="180"/>
                  </a:lnTo>
                  <a:lnTo>
                    <a:pt x="408" y="180"/>
                  </a:lnTo>
                  <a:lnTo>
                    <a:pt x="414" y="180"/>
                  </a:lnTo>
                  <a:lnTo>
                    <a:pt x="420" y="186"/>
                  </a:lnTo>
                  <a:lnTo>
                    <a:pt x="426" y="204"/>
                  </a:lnTo>
                  <a:lnTo>
                    <a:pt x="432" y="234"/>
                  </a:lnTo>
                  <a:lnTo>
                    <a:pt x="432" y="282"/>
                  </a:lnTo>
                  <a:lnTo>
                    <a:pt x="438" y="354"/>
                  </a:lnTo>
                  <a:lnTo>
                    <a:pt x="444" y="438"/>
                  </a:lnTo>
                  <a:lnTo>
                    <a:pt x="444" y="540"/>
                  </a:lnTo>
                  <a:lnTo>
                    <a:pt x="450" y="654"/>
                  </a:lnTo>
                  <a:lnTo>
                    <a:pt x="456" y="768"/>
                  </a:lnTo>
                  <a:lnTo>
                    <a:pt x="462" y="882"/>
                  </a:lnTo>
                  <a:lnTo>
                    <a:pt x="462" y="990"/>
                  </a:lnTo>
                  <a:lnTo>
                    <a:pt x="468" y="1092"/>
                  </a:lnTo>
                  <a:lnTo>
                    <a:pt x="474" y="1188"/>
                  </a:lnTo>
                  <a:lnTo>
                    <a:pt x="480" y="1272"/>
                  </a:lnTo>
                  <a:lnTo>
                    <a:pt x="480" y="1344"/>
                  </a:lnTo>
                  <a:lnTo>
                    <a:pt x="486" y="1404"/>
                  </a:lnTo>
                  <a:lnTo>
                    <a:pt x="492" y="1458"/>
                  </a:lnTo>
                  <a:lnTo>
                    <a:pt x="492" y="1500"/>
                  </a:lnTo>
                  <a:lnTo>
                    <a:pt x="498" y="1536"/>
                  </a:lnTo>
                  <a:lnTo>
                    <a:pt x="504" y="1560"/>
                  </a:lnTo>
                  <a:lnTo>
                    <a:pt x="510" y="1584"/>
                  </a:lnTo>
                  <a:lnTo>
                    <a:pt x="510" y="1596"/>
                  </a:lnTo>
                  <a:lnTo>
                    <a:pt x="516" y="1608"/>
                  </a:lnTo>
                  <a:lnTo>
                    <a:pt x="522" y="1614"/>
                  </a:lnTo>
                  <a:lnTo>
                    <a:pt x="528" y="1614"/>
                  </a:lnTo>
                  <a:lnTo>
                    <a:pt x="534" y="1608"/>
                  </a:lnTo>
                  <a:lnTo>
                    <a:pt x="540" y="1602"/>
                  </a:lnTo>
                  <a:lnTo>
                    <a:pt x="540" y="1596"/>
                  </a:lnTo>
                  <a:lnTo>
                    <a:pt x="546" y="1590"/>
                  </a:lnTo>
                  <a:lnTo>
                    <a:pt x="552" y="1578"/>
                  </a:lnTo>
                  <a:lnTo>
                    <a:pt x="558" y="1566"/>
                  </a:lnTo>
                  <a:lnTo>
                    <a:pt x="558" y="1560"/>
                  </a:lnTo>
                  <a:lnTo>
                    <a:pt x="564" y="1548"/>
                  </a:lnTo>
                  <a:lnTo>
                    <a:pt x="570" y="1536"/>
                  </a:lnTo>
                  <a:lnTo>
                    <a:pt x="570" y="1530"/>
                  </a:lnTo>
                  <a:lnTo>
                    <a:pt x="576" y="1518"/>
                  </a:lnTo>
                  <a:lnTo>
                    <a:pt x="582" y="1512"/>
                  </a:lnTo>
                  <a:lnTo>
                    <a:pt x="588" y="1500"/>
                  </a:lnTo>
                  <a:lnTo>
                    <a:pt x="588" y="1494"/>
                  </a:lnTo>
                  <a:lnTo>
                    <a:pt x="594" y="1488"/>
                  </a:lnTo>
                  <a:lnTo>
                    <a:pt x="600" y="1476"/>
                  </a:lnTo>
                  <a:lnTo>
                    <a:pt x="606" y="1470"/>
                  </a:lnTo>
                  <a:lnTo>
                    <a:pt x="612" y="1464"/>
                  </a:lnTo>
                  <a:lnTo>
                    <a:pt x="624" y="1452"/>
                  </a:lnTo>
                  <a:lnTo>
                    <a:pt x="618" y="1452"/>
                  </a:lnTo>
                  <a:lnTo>
                    <a:pt x="624" y="1452"/>
                  </a:lnTo>
                  <a:lnTo>
                    <a:pt x="630" y="1446"/>
                  </a:lnTo>
                  <a:lnTo>
                    <a:pt x="636" y="144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1"/>
            <p:cNvSpPr>
              <a:spLocks/>
            </p:cNvSpPr>
            <p:nvPr/>
          </p:nvSpPr>
          <p:spPr bwMode="auto">
            <a:xfrm>
              <a:off x="4852988" y="2085975"/>
              <a:ext cx="1076325" cy="2295525"/>
            </a:xfrm>
            <a:custGeom>
              <a:avLst/>
              <a:gdLst>
                <a:gd name="T0" fmla="*/ 12 w 678"/>
                <a:gd name="T1" fmla="*/ 1440 h 1446"/>
                <a:gd name="T2" fmla="*/ 30 w 678"/>
                <a:gd name="T3" fmla="*/ 1434 h 1446"/>
                <a:gd name="T4" fmla="*/ 48 w 678"/>
                <a:gd name="T5" fmla="*/ 1434 h 1446"/>
                <a:gd name="T6" fmla="*/ 66 w 678"/>
                <a:gd name="T7" fmla="*/ 1434 h 1446"/>
                <a:gd name="T8" fmla="*/ 84 w 678"/>
                <a:gd name="T9" fmla="*/ 1434 h 1446"/>
                <a:gd name="T10" fmla="*/ 102 w 678"/>
                <a:gd name="T11" fmla="*/ 1434 h 1446"/>
                <a:gd name="T12" fmla="*/ 120 w 678"/>
                <a:gd name="T13" fmla="*/ 1434 h 1446"/>
                <a:gd name="T14" fmla="*/ 138 w 678"/>
                <a:gd name="T15" fmla="*/ 1434 h 1446"/>
                <a:gd name="T16" fmla="*/ 156 w 678"/>
                <a:gd name="T17" fmla="*/ 1434 h 1446"/>
                <a:gd name="T18" fmla="*/ 174 w 678"/>
                <a:gd name="T19" fmla="*/ 1434 h 1446"/>
                <a:gd name="T20" fmla="*/ 192 w 678"/>
                <a:gd name="T21" fmla="*/ 1434 h 1446"/>
                <a:gd name="T22" fmla="*/ 210 w 678"/>
                <a:gd name="T23" fmla="*/ 1410 h 1446"/>
                <a:gd name="T24" fmla="*/ 222 w 678"/>
                <a:gd name="T25" fmla="*/ 1260 h 1446"/>
                <a:gd name="T26" fmla="*/ 234 w 678"/>
                <a:gd name="T27" fmla="*/ 960 h 1446"/>
                <a:gd name="T28" fmla="*/ 252 w 678"/>
                <a:gd name="T29" fmla="*/ 624 h 1446"/>
                <a:gd name="T30" fmla="*/ 264 w 678"/>
                <a:gd name="T31" fmla="*/ 342 h 1446"/>
                <a:gd name="T32" fmla="*/ 276 w 678"/>
                <a:gd name="T33" fmla="*/ 156 h 1446"/>
                <a:gd name="T34" fmla="*/ 288 w 678"/>
                <a:gd name="T35" fmla="*/ 54 h 1446"/>
                <a:gd name="T36" fmla="*/ 300 w 678"/>
                <a:gd name="T37" fmla="*/ 6 h 1446"/>
                <a:gd name="T38" fmla="*/ 318 w 678"/>
                <a:gd name="T39" fmla="*/ 6 h 1446"/>
                <a:gd name="T40" fmla="*/ 330 w 678"/>
                <a:gd name="T41" fmla="*/ 24 h 1446"/>
                <a:gd name="T42" fmla="*/ 342 w 678"/>
                <a:gd name="T43" fmla="*/ 54 h 1446"/>
                <a:gd name="T44" fmla="*/ 360 w 678"/>
                <a:gd name="T45" fmla="*/ 84 h 1446"/>
                <a:gd name="T46" fmla="*/ 372 w 678"/>
                <a:gd name="T47" fmla="*/ 114 h 1446"/>
                <a:gd name="T48" fmla="*/ 384 w 678"/>
                <a:gd name="T49" fmla="*/ 138 h 1446"/>
                <a:gd name="T50" fmla="*/ 402 w 678"/>
                <a:gd name="T51" fmla="*/ 156 h 1446"/>
                <a:gd name="T52" fmla="*/ 420 w 678"/>
                <a:gd name="T53" fmla="*/ 168 h 1446"/>
                <a:gd name="T54" fmla="*/ 438 w 678"/>
                <a:gd name="T55" fmla="*/ 174 h 1446"/>
                <a:gd name="T56" fmla="*/ 456 w 678"/>
                <a:gd name="T57" fmla="*/ 180 h 1446"/>
                <a:gd name="T58" fmla="*/ 474 w 678"/>
                <a:gd name="T59" fmla="*/ 180 h 1446"/>
                <a:gd name="T60" fmla="*/ 492 w 678"/>
                <a:gd name="T61" fmla="*/ 180 h 1446"/>
                <a:gd name="T62" fmla="*/ 510 w 678"/>
                <a:gd name="T63" fmla="*/ 180 h 1446"/>
                <a:gd name="T64" fmla="*/ 528 w 678"/>
                <a:gd name="T65" fmla="*/ 180 h 1446"/>
                <a:gd name="T66" fmla="*/ 546 w 678"/>
                <a:gd name="T67" fmla="*/ 180 h 1446"/>
                <a:gd name="T68" fmla="*/ 564 w 678"/>
                <a:gd name="T69" fmla="*/ 180 h 1446"/>
                <a:gd name="T70" fmla="*/ 582 w 678"/>
                <a:gd name="T71" fmla="*/ 180 h 1446"/>
                <a:gd name="T72" fmla="*/ 600 w 678"/>
                <a:gd name="T73" fmla="*/ 180 h 1446"/>
                <a:gd name="T74" fmla="*/ 618 w 678"/>
                <a:gd name="T75" fmla="*/ 186 h 1446"/>
                <a:gd name="T76" fmla="*/ 630 w 678"/>
                <a:gd name="T77" fmla="*/ 282 h 1446"/>
                <a:gd name="T78" fmla="*/ 642 w 678"/>
                <a:gd name="T79" fmla="*/ 540 h 1446"/>
                <a:gd name="T80" fmla="*/ 660 w 678"/>
                <a:gd name="T81" fmla="*/ 882 h 1446"/>
                <a:gd name="T82" fmla="*/ 672 w 678"/>
                <a:gd name="T83" fmla="*/ 1188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8" h="1446">
                  <a:moveTo>
                    <a:pt x="0" y="1446"/>
                  </a:moveTo>
                  <a:lnTo>
                    <a:pt x="6" y="1440"/>
                  </a:lnTo>
                  <a:lnTo>
                    <a:pt x="12" y="1440"/>
                  </a:lnTo>
                  <a:lnTo>
                    <a:pt x="18" y="1440"/>
                  </a:lnTo>
                  <a:lnTo>
                    <a:pt x="24" y="1434"/>
                  </a:lnTo>
                  <a:lnTo>
                    <a:pt x="30" y="1434"/>
                  </a:lnTo>
                  <a:lnTo>
                    <a:pt x="36" y="1434"/>
                  </a:lnTo>
                  <a:lnTo>
                    <a:pt x="42" y="1434"/>
                  </a:lnTo>
                  <a:lnTo>
                    <a:pt x="48" y="1434"/>
                  </a:lnTo>
                  <a:lnTo>
                    <a:pt x="54" y="1434"/>
                  </a:lnTo>
                  <a:lnTo>
                    <a:pt x="60" y="1434"/>
                  </a:lnTo>
                  <a:lnTo>
                    <a:pt x="66" y="1434"/>
                  </a:lnTo>
                  <a:lnTo>
                    <a:pt x="72" y="1434"/>
                  </a:lnTo>
                  <a:lnTo>
                    <a:pt x="78" y="1434"/>
                  </a:lnTo>
                  <a:lnTo>
                    <a:pt x="84" y="1434"/>
                  </a:lnTo>
                  <a:lnTo>
                    <a:pt x="90" y="1434"/>
                  </a:lnTo>
                  <a:lnTo>
                    <a:pt x="96" y="1434"/>
                  </a:lnTo>
                  <a:lnTo>
                    <a:pt x="102" y="1434"/>
                  </a:lnTo>
                  <a:lnTo>
                    <a:pt x="108" y="1434"/>
                  </a:lnTo>
                  <a:lnTo>
                    <a:pt x="114" y="1434"/>
                  </a:lnTo>
                  <a:lnTo>
                    <a:pt x="120" y="1434"/>
                  </a:lnTo>
                  <a:lnTo>
                    <a:pt x="126" y="1434"/>
                  </a:lnTo>
                  <a:lnTo>
                    <a:pt x="132" y="1434"/>
                  </a:lnTo>
                  <a:lnTo>
                    <a:pt x="138" y="1434"/>
                  </a:lnTo>
                  <a:lnTo>
                    <a:pt x="144" y="1434"/>
                  </a:lnTo>
                  <a:lnTo>
                    <a:pt x="150" y="1434"/>
                  </a:lnTo>
                  <a:lnTo>
                    <a:pt x="156" y="1434"/>
                  </a:lnTo>
                  <a:lnTo>
                    <a:pt x="162" y="1434"/>
                  </a:lnTo>
                  <a:lnTo>
                    <a:pt x="168" y="1434"/>
                  </a:lnTo>
                  <a:lnTo>
                    <a:pt x="174" y="1434"/>
                  </a:lnTo>
                  <a:lnTo>
                    <a:pt x="180" y="1434"/>
                  </a:lnTo>
                  <a:lnTo>
                    <a:pt x="186" y="1434"/>
                  </a:lnTo>
                  <a:lnTo>
                    <a:pt x="192" y="1434"/>
                  </a:lnTo>
                  <a:lnTo>
                    <a:pt x="198" y="1434"/>
                  </a:lnTo>
                  <a:lnTo>
                    <a:pt x="204" y="1428"/>
                  </a:lnTo>
                  <a:lnTo>
                    <a:pt x="210" y="1410"/>
                  </a:lnTo>
                  <a:lnTo>
                    <a:pt x="216" y="1380"/>
                  </a:lnTo>
                  <a:lnTo>
                    <a:pt x="216" y="1332"/>
                  </a:lnTo>
                  <a:lnTo>
                    <a:pt x="222" y="1260"/>
                  </a:lnTo>
                  <a:lnTo>
                    <a:pt x="228" y="1176"/>
                  </a:lnTo>
                  <a:lnTo>
                    <a:pt x="234" y="1074"/>
                  </a:lnTo>
                  <a:lnTo>
                    <a:pt x="234" y="960"/>
                  </a:lnTo>
                  <a:lnTo>
                    <a:pt x="240" y="846"/>
                  </a:lnTo>
                  <a:lnTo>
                    <a:pt x="246" y="732"/>
                  </a:lnTo>
                  <a:lnTo>
                    <a:pt x="252" y="624"/>
                  </a:lnTo>
                  <a:lnTo>
                    <a:pt x="252" y="522"/>
                  </a:lnTo>
                  <a:lnTo>
                    <a:pt x="258" y="426"/>
                  </a:lnTo>
                  <a:lnTo>
                    <a:pt x="264" y="342"/>
                  </a:lnTo>
                  <a:lnTo>
                    <a:pt x="264" y="270"/>
                  </a:lnTo>
                  <a:lnTo>
                    <a:pt x="270" y="210"/>
                  </a:lnTo>
                  <a:lnTo>
                    <a:pt x="276" y="156"/>
                  </a:lnTo>
                  <a:lnTo>
                    <a:pt x="282" y="114"/>
                  </a:lnTo>
                  <a:lnTo>
                    <a:pt x="282" y="78"/>
                  </a:lnTo>
                  <a:lnTo>
                    <a:pt x="288" y="54"/>
                  </a:lnTo>
                  <a:lnTo>
                    <a:pt x="294" y="30"/>
                  </a:lnTo>
                  <a:lnTo>
                    <a:pt x="300" y="18"/>
                  </a:lnTo>
                  <a:lnTo>
                    <a:pt x="300" y="6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6"/>
                  </a:lnTo>
                  <a:lnTo>
                    <a:pt x="324" y="12"/>
                  </a:lnTo>
                  <a:lnTo>
                    <a:pt x="330" y="18"/>
                  </a:lnTo>
                  <a:lnTo>
                    <a:pt x="330" y="24"/>
                  </a:lnTo>
                  <a:lnTo>
                    <a:pt x="336" y="36"/>
                  </a:lnTo>
                  <a:lnTo>
                    <a:pt x="342" y="48"/>
                  </a:lnTo>
                  <a:lnTo>
                    <a:pt x="342" y="54"/>
                  </a:lnTo>
                  <a:lnTo>
                    <a:pt x="348" y="66"/>
                  </a:lnTo>
                  <a:lnTo>
                    <a:pt x="354" y="78"/>
                  </a:lnTo>
                  <a:lnTo>
                    <a:pt x="360" y="84"/>
                  </a:lnTo>
                  <a:lnTo>
                    <a:pt x="360" y="96"/>
                  </a:lnTo>
                  <a:lnTo>
                    <a:pt x="366" y="102"/>
                  </a:lnTo>
                  <a:lnTo>
                    <a:pt x="372" y="114"/>
                  </a:lnTo>
                  <a:lnTo>
                    <a:pt x="378" y="120"/>
                  </a:lnTo>
                  <a:lnTo>
                    <a:pt x="378" y="126"/>
                  </a:lnTo>
                  <a:lnTo>
                    <a:pt x="384" y="138"/>
                  </a:lnTo>
                  <a:lnTo>
                    <a:pt x="390" y="144"/>
                  </a:lnTo>
                  <a:lnTo>
                    <a:pt x="396" y="150"/>
                  </a:lnTo>
                  <a:lnTo>
                    <a:pt x="402" y="156"/>
                  </a:lnTo>
                  <a:lnTo>
                    <a:pt x="408" y="162"/>
                  </a:lnTo>
                  <a:lnTo>
                    <a:pt x="414" y="168"/>
                  </a:lnTo>
                  <a:lnTo>
                    <a:pt x="420" y="168"/>
                  </a:lnTo>
                  <a:lnTo>
                    <a:pt x="426" y="174"/>
                  </a:lnTo>
                  <a:lnTo>
                    <a:pt x="432" y="174"/>
                  </a:lnTo>
                  <a:lnTo>
                    <a:pt x="438" y="174"/>
                  </a:lnTo>
                  <a:lnTo>
                    <a:pt x="444" y="180"/>
                  </a:lnTo>
                  <a:lnTo>
                    <a:pt x="450" y="180"/>
                  </a:lnTo>
                  <a:lnTo>
                    <a:pt x="456" y="180"/>
                  </a:lnTo>
                  <a:lnTo>
                    <a:pt x="462" y="180"/>
                  </a:lnTo>
                  <a:lnTo>
                    <a:pt x="468" y="180"/>
                  </a:lnTo>
                  <a:lnTo>
                    <a:pt x="474" y="180"/>
                  </a:lnTo>
                  <a:lnTo>
                    <a:pt x="480" y="180"/>
                  </a:lnTo>
                  <a:lnTo>
                    <a:pt x="486" y="180"/>
                  </a:lnTo>
                  <a:lnTo>
                    <a:pt x="492" y="180"/>
                  </a:lnTo>
                  <a:lnTo>
                    <a:pt x="498" y="180"/>
                  </a:lnTo>
                  <a:lnTo>
                    <a:pt x="504" y="180"/>
                  </a:lnTo>
                  <a:lnTo>
                    <a:pt x="510" y="180"/>
                  </a:lnTo>
                  <a:lnTo>
                    <a:pt x="516" y="180"/>
                  </a:lnTo>
                  <a:lnTo>
                    <a:pt x="522" y="180"/>
                  </a:lnTo>
                  <a:lnTo>
                    <a:pt x="528" y="180"/>
                  </a:lnTo>
                  <a:lnTo>
                    <a:pt x="534" y="180"/>
                  </a:lnTo>
                  <a:lnTo>
                    <a:pt x="540" y="180"/>
                  </a:lnTo>
                  <a:lnTo>
                    <a:pt x="546" y="180"/>
                  </a:lnTo>
                  <a:lnTo>
                    <a:pt x="552" y="180"/>
                  </a:lnTo>
                  <a:lnTo>
                    <a:pt x="558" y="180"/>
                  </a:lnTo>
                  <a:lnTo>
                    <a:pt x="564" y="180"/>
                  </a:lnTo>
                  <a:lnTo>
                    <a:pt x="570" y="180"/>
                  </a:lnTo>
                  <a:lnTo>
                    <a:pt x="576" y="180"/>
                  </a:lnTo>
                  <a:lnTo>
                    <a:pt x="582" y="180"/>
                  </a:lnTo>
                  <a:lnTo>
                    <a:pt x="588" y="180"/>
                  </a:lnTo>
                  <a:lnTo>
                    <a:pt x="594" y="180"/>
                  </a:lnTo>
                  <a:lnTo>
                    <a:pt x="600" y="180"/>
                  </a:lnTo>
                  <a:lnTo>
                    <a:pt x="606" y="180"/>
                  </a:lnTo>
                  <a:lnTo>
                    <a:pt x="612" y="180"/>
                  </a:lnTo>
                  <a:lnTo>
                    <a:pt x="618" y="186"/>
                  </a:lnTo>
                  <a:lnTo>
                    <a:pt x="624" y="204"/>
                  </a:lnTo>
                  <a:lnTo>
                    <a:pt x="630" y="234"/>
                  </a:lnTo>
                  <a:lnTo>
                    <a:pt x="630" y="282"/>
                  </a:lnTo>
                  <a:lnTo>
                    <a:pt x="636" y="354"/>
                  </a:lnTo>
                  <a:lnTo>
                    <a:pt x="642" y="438"/>
                  </a:lnTo>
                  <a:lnTo>
                    <a:pt x="642" y="540"/>
                  </a:lnTo>
                  <a:lnTo>
                    <a:pt x="648" y="654"/>
                  </a:lnTo>
                  <a:lnTo>
                    <a:pt x="654" y="768"/>
                  </a:lnTo>
                  <a:lnTo>
                    <a:pt x="660" y="882"/>
                  </a:lnTo>
                  <a:lnTo>
                    <a:pt x="660" y="990"/>
                  </a:lnTo>
                  <a:lnTo>
                    <a:pt x="666" y="1092"/>
                  </a:lnTo>
                  <a:lnTo>
                    <a:pt x="672" y="1188"/>
                  </a:lnTo>
                  <a:lnTo>
                    <a:pt x="678" y="1272"/>
                  </a:lnTo>
                  <a:lnTo>
                    <a:pt x="678" y="1344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72"/>
            <p:cNvSpPr>
              <a:spLocks/>
            </p:cNvSpPr>
            <p:nvPr/>
          </p:nvSpPr>
          <p:spPr bwMode="auto">
            <a:xfrm>
              <a:off x="5929313" y="2085975"/>
              <a:ext cx="1047750" cy="2562225"/>
            </a:xfrm>
            <a:custGeom>
              <a:avLst/>
              <a:gdLst>
                <a:gd name="T0" fmla="*/ 12 w 660"/>
                <a:gd name="T1" fmla="*/ 1458 h 1614"/>
                <a:gd name="T2" fmla="*/ 24 w 660"/>
                <a:gd name="T3" fmla="*/ 1560 h 1614"/>
                <a:gd name="T4" fmla="*/ 36 w 660"/>
                <a:gd name="T5" fmla="*/ 1608 h 1614"/>
                <a:gd name="T6" fmla="*/ 54 w 660"/>
                <a:gd name="T7" fmla="*/ 1608 h 1614"/>
                <a:gd name="T8" fmla="*/ 66 w 660"/>
                <a:gd name="T9" fmla="*/ 1590 h 1614"/>
                <a:gd name="T10" fmla="*/ 78 w 660"/>
                <a:gd name="T11" fmla="*/ 1560 h 1614"/>
                <a:gd name="T12" fmla="*/ 90 w 660"/>
                <a:gd name="T13" fmla="*/ 1530 h 1614"/>
                <a:gd name="T14" fmla="*/ 108 w 660"/>
                <a:gd name="T15" fmla="*/ 1500 h 1614"/>
                <a:gd name="T16" fmla="*/ 120 w 660"/>
                <a:gd name="T17" fmla="*/ 1476 h 1614"/>
                <a:gd name="T18" fmla="*/ 144 w 660"/>
                <a:gd name="T19" fmla="*/ 1452 h 1614"/>
                <a:gd name="T20" fmla="*/ 150 w 660"/>
                <a:gd name="T21" fmla="*/ 1446 h 1614"/>
                <a:gd name="T22" fmla="*/ 168 w 660"/>
                <a:gd name="T23" fmla="*/ 1440 h 1614"/>
                <a:gd name="T24" fmla="*/ 186 w 660"/>
                <a:gd name="T25" fmla="*/ 1434 h 1614"/>
                <a:gd name="T26" fmla="*/ 204 w 660"/>
                <a:gd name="T27" fmla="*/ 1434 h 1614"/>
                <a:gd name="T28" fmla="*/ 222 w 660"/>
                <a:gd name="T29" fmla="*/ 1434 h 1614"/>
                <a:gd name="T30" fmla="*/ 240 w 660"/>
                <a:gd name="T31" fmla="*/ 1434 h 1614"/>
                <a:gd name="T32" fmla="*/ 258 w 660"/>
                <a:gd name="T33" fmla="*/ 1434 h 1614"/>
                <a:gd name="T34" fmla="*/ 276 w 660"/>
                <a:gd name="T35" fmla="*/ 1434 h 1614"/>
                <a:gd name="T36" fmla="*/ 294 w 660"/>
                <a:gd name="T37" fmla="*/ 1434 h 1614"/>
                <a:gd name="T38" fmla="*/ 312 w 660"/>
                <a:gd name="T39" fmla="*/ 1434 h 1614"/>
                <a:gd name="T40" fmla="*/ 330 w 660"/>
                <a:gd name="T41" fmla="*/ 1434 h 1614"/>
                <a:gd name="T42" fmla="*/ 348 w 660"/>
                <a:gd name="T43" fmla="*/ 1434 h 1614"/>
                <a:gd name="T44" fmla="*/ 366 w 660"/>
                <a:gd name="T45" fmla="*/ 1410 h 1614"/>
                <a:gd name="T46" fmla="*/ 378 w 660"/>
                <a:gd name="T47" fmla="*/ 1260 h 1614"/>
                <a:gd name="T48" fmla="*/ 390 w 660"/>
                <a:gd name="T49" fmla="*/ 960 h 1614"/>
                <a:gd name="T50" fmla="*/ 408 w 660"/>
                <a:gd name="T51" fmla="*/ 624 h 1614"/>
                <a:gd name="T52" fmla="*/ 420 w 660"/>
                <a:gd name="T53" fmla="*/ 342 h 1614"/>
                <a:gd name="T54" fmla="*/ 432 w 660"/>
                <a:gd name="T55" fmla="*/ 156 h 1614"/>
                <a:gd name="T56" fmla="*/ 444 w 660"/>
                <a:gd name="T57" fmla="*/ 54 h 1614"/>
                <a:gd name="T58" fmla="*/ 456 w 660"/>
                <a:gd name="T59" fmla="*/ 6 h 1614"/>
                <a:gd name="T60" fmla="*/ 474 w 660"/>
                <a:gd name="T61" fmla="*/ 6 h 1614"/>
                <a:gd name="T62" fmla="*/ 486 w 660"/>
                <a:gd name="T63" fmla="*/ 24 h 1614"/>
                <a:gd name="T64" fmla="*/ 498 w 660"/>
                <a:gd name="T65" fmla="*/ 54 h 1614"/>
                <a:gd name="T66" fmla="*/ 516 w 660"/>
                <a:gd name="T67" fmla="*/ 84 h 1614"/>
                <a:gd name="T68" fmla="*/ 528 w 660"/>
                <a:gd name="T69" fmla="*/ 114 h 1614"/>
                <a:gd name="T70" fmla="*/ 540 w 660"/>
                <a:gd name="T71" fmla="*/ 138 h 1614"/>
                <a:gd name="T72" fmla="*/ 558 w 660"/>
                <a:gd name="T73" fmla="*/ 156 h 1614"/>
                <a:gd name="T74" fmla="*/ 576 w 660"/>
                <a:gd name="T75" fmla="*/ 168 h 1614"/>
                <a:gd name="T76" fmla="*/ 594 w 660"/>
                <a:gd name="T77" fmla="*/ 174 h 1614"/>
                <a:gd name="T78" fmla="*/ 612 w 660"/>
                <a:gd name="T79" fmla="*/ 180 h 1614"/>
                <a:gd name="T80" fmla="*/ 630 w 660"/>
                <a:gd name="T81" fmla="*/ 180 h 1614"/>
                <a:gd name="T82" fmla="*/ 648 w 660"/>
                <a:gd name="T83" fmla="*/ 180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0" h="1614">
                  <a:moveTo>
                    <a:pt x="0" y="1344"/>
                  </a:moveTo>
                  <a:lnTo>
                    <a:pt x="6" y="1404"/>
                  </a:lnTo>
                  <a:lnTo>
                    <a:pt x="12" y="1458"/>
                  </a:lnTo>
                  <a:lnTo>
                    <a:pt x="12" y="1500"/>
                  </a:lnTo>
                  <a:lnTo>
                    <a:pt x="18" y="1536"/>
                  </a:lnTo>
                  <a:lnTo>
                    <a:pt x="24" y="1560"/>
                  </a:lnTo>
                  <a:lnTo>
                    <a:pt x="30" y="1584"/>
                  </a:lnTo>
                  <a:lnTo>
                    <a:pt x="30" y="1596"/>
                  </a:lnTo>
                  <a:lnTo>
                    <a:pt x="36" y="1608"/>
                  </a:lnTo>
                  <a:lnTo>
                    <a:pt x="42" y="1614"/>
                  </a:lnTo>
                  <a:lnTo>
                    <a:pt x="48" y="1614"/>
                  </a:lnTo>
                  <a:lnTo>
                    <a:pt x="54" y="1608"/>
                  </a:lnTo>
                  <a:lnTo>
                    <a:pt x="60" y="1602"/>
                  </a:lnTo>
                  <a:lnTo>
                    <a:pt x="60" y="1596"/>
                  </a:lnTo>
                  <a:lnTo>
                    <a:pt x="66" y="1590"/>
                  </a:lnTo>
                  <a:lnTo>
                    <a:pt x="72" y="1578"/>
                  </a:lnTo>
                  <a:lnTo>
                    <a:pt x="78" y="1566"/>
                  </a:lnTo>
                  <a:lnTo>
                    <a:pt x="78" y="1560"/>
                  </a:lnTo>
                  <a:lnTo>
                    <a:pt x="84" y="1548"/>
                  </a:lnTo>
                  <a:lnTo>
                    <a:pt x="90" y="1536"/>
                  </a:lnTo>
                  <a:lnTo>
                    <a:pt x="90" y="1530"/>
                  </a:lnTo>
                  <a:lnTo>
                    <a:pt x="96" y="1518"/>
                  </a:lnTo>
                  <a:lnTo>
                    <a:pt x="102" y="1512"/>
                  </a:lnTo>
                  <a:lnTo>
                    <a:pt x="108" y="1500"/>
                  </a:lnTo>
                  <a:lnTo>
                    <a:pt x="108" y="1494"/>
                  </a:lnTo>
                  <a:lnTo>
                    <a:pt x="114" y="1488"/>
                  </a:lnTo>
                  <a:lnTo>
                    <a:pt x="120" y="1476"/>
                  </a:lnTo>
                  <a:lnTo>
                    <a:pt x="126" y="1470"/>
                  </a:lnTo>
                  <a:lnTo>
                    <a:pt x="132" y="1464"/>
                  </a:lnTo>
                  <a:lnTo>
                    <a:pt x="144" y="1452"/>
                  </a:lnTo>
                  <a:lnTo>
                    <a:pt x="138" y="1452"/>
                  </a:lnTo>
                  <a:lnTo>
                    <a:pt x="144" y="1452"/>
                  </a:lnTo>
                  <a:lnTo>
                    <a:pt x="150" y="1446"/>
                  </a:lnTo>
                  <a:lnTo>
                    <a:pt x="156" y="1446"/>
                  </a:lnTo>
                  <a:lnTo>
                    <a:pt x="162" y="1440"/>
                  </a:lnTo>
                  <a:lnTo>
                    <a:pt x="168" y="1440"/>
                  </a:lnTo>
                  <a:lnTo>
                    <a:pt x="174" y="1440"/>
                  </a:lnTo>
                  <a:lnTo>
                    <a:pt x="180" y="1434"/>
                  </a:lnTo>
                  <a:lnTo>
                    <a:pt x="186" y="1434"/>
                  </a:lnTo>
                  <a:lnTo>
                    <a:pt x="192" y="1434"/>
                  </a:lnTo>
                  <a:lnTo>
                    <a:pt x="198" y="1434"/>
                  </a:lnTo>
                  <a:lnTo>
                    <a:pt x="204" y="1434"/>
                  </a:lnTo>
                  <a:lnTo>
                    <a:pt x="210" y="1434"/>
                  </a:lnTo>
                  <a:lnTo>
                    <a:pt x="216" y="1434"/>
                  </a:lnTo>
                  <a:lnTo>
                    <a:pt x="222" y="1434"/>
                  </a:lnTo>
                  <a:lnTo>
                    <a:pt x="228" y="1434"/>
                  </a:lnTo>
                  <a:lnTo>
                    <a:pt x="234" y="1434"/>
                  </a:lnTo>
                  <a:lnTo>
                    <a:pt x="240" y="1434"/>
                  </a:lnTo>
                  <a:lnTo>
                    <a:pt x="246" y="1434"/>
                  </a:lnTo>
                  <a:lnTo>
                    <a:pt x="252" y="1434"/>
                  </a:lnTo>
                  <a:lnTo>
                    <a:pt x="258" y="1434"/>
                  </a:lnTo>
                  <a:lnTo>
                    <a:pt x="264" y="1434"/>
                  </a:lnTo>
                  <a:lnTo>
                    <a:pt x="270" y="1434"/>
                  </a:lnTo>
                  <a:lnTo>
                    <a:pt x="276" y="1434"/>
                  </a:lnTo>
                  <a:lnTo>
                    <a:pt x="282" y="1434"/>
                  </a:lnTo>
                  <a:lnTo>
                    <a:pt x="288" y="1434"/>
                  </a:lnTo>
                  <a:lnTo>
                    <a:pt x="294" y="1434"/>
                  </a:lnTo>
                  <a:lnTo>
                    <a:pt x="300" y="1434"/>
                  </a:lnTo>
                  <a:lnTo>
                    <a:pt x="306" y="1434"/>
                  </a:lnTo>
                  <a:lnTo>
                    <a:pt x="312" y="1434"/>
                  </a:lnTo>
                  <a:lnTo>
                    <a:pt x="318" y="1434"/>
                  </a:lnTo>
                  <a:lnTo>
                    <a:pt x="324" y="1434"/>
                  </a:lnTo>
                  <a:lnTo>
                    <a:pt x="330" y="1434"/>
                  </a:lnTo>
                  <a:lnTo>
                    <a:pt x="336" y="1434"/>
                  </a:lnTo>
                  <a:lnTo>
                    <a:pt x="342" y="1434"/>
                  </a:lnTo>
                  <a:lnTo>
                    <a:pt x="348" y="1434"/>
                  </a:lnTo>
                  <a:lnTo>
                    <a:pt x="354" y="1434"/>
                  </a:lnTo>
                  <a:lnTo>
                    <a:pt x="360" y="1428"/>
                  </a:lnTo>
                  <a:lnTo>
                    <a:pt x="366" y="1410"/>
                  </a:lnTo>
                  <a:lnTo>
                    <a:pt x="372" y="1380"/>
                  </a:lnTo>
                  <a:lnTo>
                    <a:pt x="378" y="1332"/>
                  </a:lnTo>
                  <a:lnTo>
                    <a:pt x="378" y="1260"/>
                  </a:lnTo>
                  <a:lnTo>
                    <a:pt x="384" y="1176"/>
                  </a:lnTo>
                  <a:lnTo>
                    <a:pt x="390" y="1074"/>
                  </a:lnTo>
                  <a:lnTo>
                    <a:pt x="390" y="960"/>
                  </a:lnTo>
                  <a:lnTo>
                    <a:pt x="396" y="846"/>
                  </a:lnTo>
                  <a:lnTo>
                    <a:pt x="402" y="732"/>
                  </a:lnTo>
                  <a:lnTo>
                    <a:pt x="408" y="624"/>
                  </a:lnTo>
                  <a:lnTo>
                    <a:pt x="408" y="522"/>
                  </a:lnTo>
                  <a:lnTo>
                    <a:pt x="414" y="426"/>
                  </a:lnTo>
                  <a:lnTo>
                    <a:pt x="420" y="342"/>
                  </a:lnTo>
                  <a:lnTo>
                    <a:pt x="420" y="270"/>
                  </a:lnTo>
                  <a:lnTo>
                    <a:pt x="426" y="210"/>
                  </a:lnTo>
                  <a:lnTo>
                    <a:pt x="432" y="156"/>
                  </a:lnTo>
                  <a:lnTo>
                    <a:pt x="438" y="114"/>
                  </a:lnTo>
                  <a:lnTo>
                    <a:pt x="438" y="78"/>
                  </a:lnTo>
                  <a:lnTo>
                    <a:pt x="444" y="54"/>
                  </a:lnTo>
                  <a:lnTo>
                    <a:pt x="450" y="30"/>
                  </a:lnTo>
                  <a:lnTo>
                    <a:pt x="456" y="18"/>
                  </a:lnTo>
                  <a:lnTo>
                    <a:pt x="456" y="6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6"/>
                  </a:lnTo>
                  <a:lnTo>
                    <a:pt x="480" y="12"/>
                  </a:lnTo>
                  <a:lnTo>
                    <a:pt x="486" y="18"/>
                  </a:lnTo>
                  <a:lnTo>
                    <a:pt x="486" y="24"/>
                  </a:lnTo>
                  <a:lnTo>
                    <a:pt x="492" y="36"/>
                  </a:lnTo>
                  <a:lnTo>
                    <a:pt x="498" y="48"/>
                  </a:lnTo>
                  <a:lnTo>
                    <a:pt x="498" y="54"/>
                  </a:lnTo>
                  <a:lnTo>
                    <a:pt x="504" y="66"/>
                  </a:lnTo>
                  <a:lnTo>
                    <a:pt x="510" y="78"/>
                  </a:lnTo>
                  <a:lnTo>
                    <a:pt x="516" y="84"/>
                  </a:lnTo>
                  <a:lnTo>
                    <a:pt x="516" y="96"/>
                  </a:lnTo>
                  <a:lnTo>
                    <a:pt x="522" y="102"/>
                  </a:lnTo>
                  <a:lnTo>
                    <a:pt x="528" y="114"/>
                  </a:lnTo>
                  <a:lnTo>
                    <a:pt x="534" y="120"/>
                  </a:lnTo>
                  <a:lnTo>
                    <a:pt x="534" y="126"/>
                  </a:lnTo>
                  <a:lnTo>
                    <a:pt x="540" y="138"/>
                  </a:lnTo>
                  <a:lnTo>
                    <a:pt x="546" y="144"/>
                  </a:lnTo>
                  <a:lnTo>
                    <a:pt x="552" y="150"/>
                  </a:lnTo>
                  <a:lnTo>
                    <a:pt x="558" y="156"/>
                  </a:lnTo>
                  <a:lnTo>
                    <a:pt x="564" y="162"/>
                  </a:lnTo>
                  <a:lnTo>
                    <a:pt x="570" y="168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8" y="174"/>
                  </a:lnTo>
                  <a:lnTo>
                    <a:pt x="594" y="174"/>
                  </a:lnTo>
                  <a:lnTo>
                    <a:pt x="600" y="180"/>
                  </a:lnTo>
                  <a:lnTo>
                    <a:pt x="606" y="180"/>
                  </a:lnTo>
                  <a:lnTo>
                    <a:pt x="612" y="180"/>
                  </a:lnTo>
                  <a:lnTo>
                    <a:pt x="618" y="180"/>
                  </a:lnTo>
                  <a:lnTo>
                    <a:pt x="624" y="180"/>
                  </a:lnTo>
                  <a:lnTo>
                    <a:pt x="630" y="180"/>
                  </a:lnTo>
                  <a:lnTo>
                    <a:pt x="636" y="180"/>
                  </a:lnTo>
                  <a:lnTo>
                    <a:pt x="642" y="180"/>
                  </a:lnTo>
                  <a:lnTo>
                    <a:pt x="648" y="180"/>
                  </a:lnTo>
                  <a:lnTo>
                    <a:pt x="654" y="180"/>
                  </a:lnTo>
                  <a:lnTo>
                    <a:pt x="660" y="18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73"/>
            <p:cNvSpPr>
              <a:spLocks/>
            </p:cNvSpPr>
            <p:nvPr/>
          </p:nvSpPr>
          <p:spPr bwMode="auto">
            <a:xfrm>
              <a:off x="6977063" y="2085975"/>
              <a:ext cx="1047750" cy="2562225"/>
            </a:xfrm>
            <a:custGeom>
              <a:avLst/>
              <a:gdLst>
                <a:gd name="T0" fmla="*/ 12 w 660"/>
                <a:gd name="T1" fmla="*/ 180 h 1614"/>
                <a:gd name="T2" fmla="*/ 30 w 660"/>
                <a:gd name="T3" fmla="*/ 180 h 1614"/>
                <a:gd name="T4" fmla="*/ 48 w 660"/>
                <a:gd name="T5" fmla="*/ 180 h 1614"/>
                <a:gd name="T6" fmla="*/ 66 w 660"/>
                <a:gd name="T7" fmla="*/ 180 h 1614"/>
                <a:gd name="T8" fmla="*/ 84 w 660"/>
                <a:gd name="T9" fmla="*/ 180 h 1614"/>
                <a:gd name="T10" fmla="*/ 102 w 660"/>
                <a:gd name="T11" fmla="*/ 180 h 1614"/>
                <a:gd name="T12" fmla="*/ 120 w 660"/>
                <a:gd name="T13" fmla="*/ 204 h 1614"/>
                <a:gd name="T14" fmla="*/ 132 w 660"/>
                <a:gd name="T15" fmla="*/ 354 h 1614"/>
                <a:gd name="T16" fmla="*/ 144 w 660"/>
                <a:gd name="T17" fmla="*/ 654 h 1614"/>
                <a:gd name="T18" fmla="*/ 156 w 660"/>
                <a:gd name="T19" fmla="*/ 990 h 1614"/>
                <a:gd name="T20" fmla="*/ 174 w 660"/>
                <a:gd name="T21" fmla="*/ 1272 h 1614"/>
                <a:gd name="T22" fmla="*/ 186 w 660"/>
                <a:gd name="T23" fmla="*/ 1458 h 1614"/>
                <a:gd name="T24" fmla="*/ 198 w 660"/>
                <a:gd name="T25" fmla="*/ 1560 h 1614"/>
                <a:gd name="T26" fmla="*/ 210 w 660"/>
                <a:gd name="T27" fmla="*/ 1608 h 1614"/>
                <a:gd name="T28" fmla="*/ 228 w 660"/>
                <a:gd name="T29" fmla="*/ 1608 h 1614"/>
                <a:gd name="T30" fmla="*/ 240 w 660"/>
                <a:gd name="T31" fmla="*/ 1590 h 1614"/>
                <a:gd name="T32" fmla="*/ 252 w 660"/>
                <a:gd name="T33" fmla="*/ 1560 h 1614"/>
                <a:gd name="T34" fmla="*/ 264 w 660"/>
                <a:gd name="T35" fmla="*/ 1530 h 1614"/>
                <a:gd name="T36" fmla="*/ 282 w 660"/>
                <a:gd name="T37" fmla="*/ 1500 h 1614"/>
                <a:gd name="T38" fmla="*/ 294 w 660"/>
                <a:gd name="T39" fmla="*/ 1476 h 1614"/>
                <a:gd name="T40" fmla="*/ 318 w 660"/>
                <a:gd name="T41" fmla="*/ 1452 h 1614"/>
                <a:gd name="T42" fmla="*/ 324 w 660"/>
                <a:gd name="T43" fmla="*/ 1446 h 1614"/>
                <a:gd name="T44" fmla="*/ 342 w 660"/>
                <a:gd name="T45" fmla="*/ 1440 h 1614"/>
                <a:gd name="T46" fmla="*/ 360 w 660"/>
                <a:gd name="T47" fmla="*/ 1434 h 1614"/>
                <a:gd name="T48" fmla="*/ 378 w 660"/>
                <a:gd name="T49" fmla="*/ 1434 h 1614"/>
                <a:gd name="T50" fmla="*/ 396 w 660"/>
                <a:gd name="T51" fmla="*/ 1434 h 1614"/>
                <a:gd name="T52" fmla="*/ 414 w 660"/>
                <a:gd name="T53" fmla="*/ 1434 h 1614"/>
                <a:gd name="T54" fmla="*/ 432 w 660"/>
                <a:gd name="T55" fmla="*/ 1434 h 1614"/>
                <a:gd name="T56" fmla="*/ 450 w 660"/>
                <a:gd name="T57" fmla="*/ 1434 h 1614"/>
                <a:gd name="T58" fmla="*/ 468 w 660"/>
                <a:gd name="T59" fmla="*/ 1434 h 1614"/>
                <a:gd name="T60" fmla="*/ 486 w 660"/>
                <a:gd name="T61" fmla="*/ 1434 h 1614"/>
                <a:gd name="T62" fmla="*/ 504 w 660"/>
                <a:gd name="T63" fmla="*/ 1434 h 1614"/>
                <a:gd name="T64" fmla="*/ 522 w 660"/>
                <a:gd name="T65" fmla="*/ 1434 h 1614"/>
                <a:gd name="T66" fmla="*/ 540 w 660"/>
                <a:gd name="T67" fmla="*/ 1410 h 1614"/>
                <a:gd name="T68" fmla="*/ 552 w 660"/>
                <a:gd name="T69" fmla="*/ 1260 h 1614"/>
                <a:gd name="T70" fmla="*/ 564 w 660"/>
                <a:gd name="T71" fmla="*/ 960 h 1614"/>
                <a:gd name="T72" fmla="*/ 582 w 660"/>
                <a:gd name="T73" fmla="*/ 624 h 1614"/>
                <a:gd name="T74" fmla="*/ 594 w 660"/>
                <a:gd name="T75" fmla="*/ 342 h 1614"/>
                <a:gd name="T76" fmla="*/ 606 w 660"/>
                <a:gd name="T77" fmla="*/ 156 h 1614"/>
                <a:gd name="T78" fmla="*/ 618 w 660"/>
                <a:gd name="T79" fmla="*/ 54 h 1614"/>
                <a:gd name="T80" fmla="*/ 630 w 660"/>
                <a:gd name="T81" fmla="*/ 6 h 1614"/>
                <a:gd name="T82" fmla="*/ 648 w 660"/>
                <a:gd name="T83" fmla="*/ 6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0" h="1614">
                  <a:moveTo>
                    <a:pt x="0" y="180"/>
                  </a:moveTo>
                  <a:lnTo>
                    <a:pt x="6" y="180"/>
                  </a:lnTo>
                  <a:lnTo>
                    <a:pt x="12" y="180"/>
                  </a:lnTo>
                  <a:lnTo>
                    <a:pt x="18" y="180"/>
                  </a:lnTo>
                  <a:lnTo>
                    <a:pt x="24" y="180"/>
                  </a:lnTo>
                  <a:lnTo>
                    <a:pt x="30" y="180"/>
                  </a:lnTo>
                  <a:lnTo>
                    <a:pt x="36" y="180"/>
                  </a:lnTo>
                  <a:lnTo>
                    <a:pt x="42" y="180"/>
                  </a:lnTo>
                  <a:lnTo>
                    <a:pt x="48" y="180"/>
                  </a:lnTo>
                  <a:lnTo>
                    <a:pt x="54" y="180"/>
                  </a:lnTo>
                  <a:lnTo>
                    <a:pt x="60" y="180"/>
                  </a:lnTo>
                  <a:lnTo>
                    <a:pt x="66" y="180"/>
                  </a:lnTo>
                  <a:lnTo>
                    <a:pt x="72" y="180"/>
                  </a:lnTo>
                  <a:lnTo>
                    <a:pt x="78" y="180"/>
                  </a:lnTo>
                  <a:lnTo>
                    <a:pt x="84" y="180"/>
                  </a:lnTo>
                  <a:lnTo>
                    <a:pt x="90" y="180"/>
                  </a:lnTo>
                  <a:lnTo>
                    <a:pt x="96" y="180"/>
                  </a:lnTo>
                  <a:lnTo>
                    <a:pt x="102" y="180"/>
                  </a:lnTo>
                  <a:lnTo>
                    <a:pt x="108" y="180"/>
                  </a:lnTo>
                  <a:lnTo>
                    <a:pt x="114" y="186"/>
                  </a:lnTo>
                  <a:lnTo>
                    <a:pt x="120" y="204"/>
                  </a:lnTo>
                  <a:lnTo>
                    <a:pt x="126" y="234"/>
                  </a:lnTo>
                  <a:lnTo>
                    <a:pt x="126" y="282"/>
                  </a:lnTo>
                  <a:lnTo>
                    <a:pt x="132" y="354"/>
                  </a:lnTo>
                  <a:lnTo>
                    <a:pt x="138" y="438"/>
                  </a:lnTo>
                  <a:lnTo>
                    <a:pt x="138" y="540"/>
                  </a:lnTo>
                  <a:lnTo>
                    <a:pt x="144" y="654"/>
                  </a:lnTo>
                  <a:lnTo>
                    <a:pt x="150" y="768"/>
                  </a:lnTo>
                  <a:lnTo>
                    <a:pt x="156" y="882"/>
                  </a:lnTo>
                  <a:lnTo>
                    <a:pt x="156" y="990"/>
                  </a:lnTo>
                  <a:lnTo>
                    <a:pt x="162" y="1092"/>
                  </a:lnTo>
                  <a:lnTo>
                    <a:pt x="168" y="1188"/>
                  </a:lnTo>
                  <a:lnTo>
                    <a:pt x="174" y="1272"/>
                  </a:lnTo>
                  <a:lnTo>
                    <a:pt x="174" y="1344"/>
                  </a:lnTo>
                  <a:lnTo>
                    <a:pt x="180" y="1404"/>
                  </a:lnTo>
                  <a:lnTo>
                    <a:pt x="186" y="1458"/>
                  </a:lnTo>
                  <a:lnTo>
                    <a:pt x="186" y="1500"/>
                  </a:lnTo>
                  <a:lnTo>
                    <a:pt x="192" y="1536"/>
                  </a:lnTo>
                  <a:lnTo>
                    <a:pt x="198" y="1560"/>
                  </a:lnTo>
                  <a:lnTo>
                    <a:pt x="204" y="1584"/>
                  </a:lnTo>
                  <a:lnTo>
                    <a:pt x="204" y="1596"/>
                  </a:lnTo>
                  <a:lnTo>
                    <a:pt x="210" y="1608"/>
                  </a:lnTo>
                  <a:lnTo>
                    <a:pt x="216" y="1614"/>
                  </a:lnTo>
                  <a:lnTo>
                    <a:pt x="222" y="1614"/>
                  </a:lnTo>
                  <a:lnTo>
                    <a:pt x="228" y="1608"/>
                  </a:lnTo>
                  <a:lnTo>
                    <a:pt x="234" y="1602"/>
                  </a:lnTo>
                  <a:lnTo>
                    <a:pt x="234" y="1596"/>
                  </a:lnTo>
                  <a:lnTo>
                    <a:pt x="240" y="1590"/>
                  </a:lnTo>
                  <a:lnTo>
                    <a:pt x="246" y="1578"/>
                  </a:lnTo>
                  <a:lnTo>
                    <a:pt x="252" y="1566"/>
                  </a:lnTo>
                  <a:lnTo>
                    <a:pt x="252" y="1560"/>
                  </a:lnTo>
                  <a:lnTo>
                    <a:pt x="258" y="1548"/>
                  </a:lnTo>
                  <a:lnTo>
                    <a:pt x="264" y="1536"/>
                  </a:lnTo>
                  <a:lnTo>
                    <a:pt x="264" y="1530"/>
                  </a:lnTo>
                  <a:lnTo>
                    <a:pt x="270" y="1518"/>
                  </a:lnTo>
                  <a:lnTo>
                    <a:pt x="276" y="1512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88" y="1488"/>
                  </a:lnTo>
                  <a:lnTo>
                    <a:pt x="294" y="1476"/>
                  </a:lnTo>
                  <a:lnTo>
                    <a:pt x="300" y="1470"/>
                  </a:lnTo>
                  <a:lnTo>
                    <a:pt x="306" y="1464"/>
                  </a:lnTo>
                  <a:lnTo>
                    <a:pt x="318" y="1452"/>
                  </a:lnTo>
                  <a:lnTo>
                    <a:pt x="312" y="1452"/>
                  </a:lnTo>
                  <a:lnTo>
                    <a:pt x="318" y="1452"/>
                  </a:lnTo>
                  <a:lnTo>
                    <a:pt x="324" y="1446"/>
                  </a:lnTo>
                  <a:lnTo>
                    <a:pt x="330" y="1446"/>
                  </a:lnTo>
                  <a:lnTo>
                    <a:pt x="336" y="1440"/>
                  </a:lnTo>
                  <a:lnTo>
                    <a:pt x="342" y="1440"/>
                  </a:lnTo>
                  <a:lnTo>
                    <a:pt x="348" y="1440"/>
                  </a:lnTo>
                  <a:lnTo>
                    <a:pt x="354" y="1434"/>
                  </a:lnTo>
                  <a:lnTo>
                    <a:pt x="360" y="1434"/>
                  </a:lnTo>
                  <a:lnTo>
                    <a:pt x="366" y="1434"/>
                  </a:lnTo>
                  <a:lnTo>
                    <a:pt x="372" y="1434"/>
                  </a:lnTo>
                  <a:lnTo>
                    <a:pt x="378" y="1434"/>
                  </a:lnTo>
                  <a:lnTo>
                    <a:pt x="384" y="1434"/>
                  </a:lnTo>
                  <a:lnTo>
                    <a:pt x="390" y="1434"/>
                  </a:lnTo>
                  <a:lnTo>
                    <a:pt x="396" y="1434"/>
                  </a:lnTo>
                  <a:lnTo>
                    <a:pt x="402" y="1434"/>
                  </a:lnTo>
                  <a:lnTo>
                    <a:pt x="408" y="1434"/>
                  </a:lnTo>
                  <a:lnTo>
                    <a:pt x="414" y="1434"/>
                  </a:lnTo>
                  <a:lnTo>
                    <a:pt x="420" y="1434"/>
                  </a:lnTo>
                  <a:lnTo>
                    <a:pt x="426" y="1434"/>
                  </a:lnTo>
                  <a:lnTo>
                    <a:pt x="432" y="1434"/>
                  </a:lnTo>
                  <a:lnTo>
                    <a:pt x="438" y="1434"/>
                  </a:lnTo>
                  <a:lnTo>
                    <a:pt x="444" y="1434"/>
                  </a:lnTo>
                  <a:lnTo>
                    <a:pt x="450" y="1434"/>
                  </a:lnTo>
                  <a:lnTo>
                    <a:pt x="456" y="1434"/>
                  </a:lnTo>
                  <a:lnTo>
                    <a:pt x="462" y="1434"/>
                  </a:lnTo>
                  <a:lnTo>
                    <a:pt x="468" y="1434"/>
                  </a:lnTo>
                  <a:lnTo>
                    <a:pt x="474" y="1434"/>
                  </a:lnTo>
                  <a:lnTo>
                    <a:pt x="480" y="1434"/>
                  </a:lnTo>
                  <a:lnTo>
                    <a:pt x="486" y="1434"/>
                  </a:lnTo>
                  <a:lnTo>
                    <a:pt x="492" y="1434"/>
                  </a:lnTo>
                  <a:lnTo>
                    <a:pt x="498" y="1434"/>
                  </a:lnTo>
                  <a:lnTo>
                    <a:pt x="504" y="1434"/>
                  </a:lnTo>
                  <a:lnTo>
                    <a:pt x="510" y="1434"/>
                  </a:lnTo>
                  <a:lnTo>
                    <a:pt x="516" y="1434"/>
                  </a:lnTo>
                  <a:lnTo>
                    <a:pt x="522" y="1434"/>
                  </a:lnTo>
                  <a:lnTo>
                    <a:pt x="528" y="1434"/>
                  </a:lnTo>
                  <a:lnTo>
                    <a:pt x="534" y="1428"/>
                  </a:lnTo>
                  <a:lnTo>
                    <a:pt x="540" y="1410"/>
                  </a:lnTo>
                  <a:lnTo>
                    <a:pt x="546" y="1380"/>
                  </a:lnTo>
                  <a:lnTo>
                    <a:pt x="552" y="1332"/>
                  </a:lnTo>
                  <a:lnTo>
                    <a:pt x="552" y="1260"/>
                  </a:lnTo>
                  <a:lnTo>
                    <a:pt x="558" y="1176"/>
                  </a:lnTo>
                  <a:lnTo>
                    <a:pt x="564" y="1074"/>
                  </a:lnTo>
                  <a:lnTo>
                    <a:pt x="564" y="960"/>
                  </a:lnTo>
                  <a:lnTo>
                    <a:pt x="570" y="846"/>
                  </a:lnTo>
                  <a:lnTo>
                    <a:pt x="576" y="732"/>
                  </a:lnTo>
                  <a:lnTo>
                    <a:pt x="582" y="624"/>
                  </a:lnTo>
                  <a:lnTo>
                    <a:pt x="582" y="522"/>
                  </a:lnTo>
                  <a:lnTo>
                    <a:pt x="588" y="426"/>
                  </a:lnTo>
                  <a:lnTo>
                    <a:pt x="594" y="342"/>
                  </a:lnTo>
                  <a:lnTo>
                    <a:pt x="594" y="270"/>
                  </a:lnTo>
                  <a:lnTo>
                    <a:pt x="600" y="210"/>
                  </a:lnTo>
                  <a:lnTo>
                    <a:pt x="606" y="156"/>
                  </a:lnTo>
                  <a:lnTo>
                    <a:pt x="612" y="114"/>
                  </a:lnTo>
                  <a:lnTo>
                    <a:pt x="612" y="78"/>
                  </a:lnTo>
                  <a:lnTo>
                    <a:pt x="618" y="54"/>
                  </a:lnTo>
                  <a:lnTo>
                    <a:pt x="624" y="30"/>
                  </a:lnTo>
                  <a:lnTo>
                    <a:pt x="630" y="18"/>
                  </a:lnTo>
                  <a:lnTo>
                    <a:pt x="630" y="6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6"/>
                  </a:lnTo>
                  <a:lnTo>
                    <a:pt x="654" y="12"/>
                  </a:lnTo>
                  <a:lnTo>
                    <a:pt x="660" y="1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74"/>
            <p:cNvSpPr>
              <a:spLocks/>
            </p:cNvSpPr>
            <p:nvPr/>
          </p:nvSpPr>
          <p:spPr bwMode="auto">
            <a:xfrm>
              <a:off x="8024813" y="2114550"/>
              <a:ext cx="1066800" cy="2533650"/>
            </a:xfrm>
            <a:custGeom>
              <a:avLst/>
              <a:gdLst>
                <a:gd name="T0" fmla="*/ 6 w 672"/>
                <a:gd name="T1" fmla="*/ 18 h 1596"/>
                <a:gd name="T2" fmla="*/ 18 w 672"/>
                <a:gd name="T3" fmla="*/ 48 h 1596"/>
                <a:gd name="T4" fmla="*/ 30 w 672"/>
                <a:gd name="T5" fmla="*/ 78 h 1596"/>
                <a:gd name="T6" fmla="*/ 48 w 672"/>
                <a:gd name="T7" fmla="*/ 102 h 1596"/>
                <a:gd name="T8" fmla="*/ 60 w 672"/>
                <a:gd name="T9" fmla="*/ 126 h 1596"/>
                <a:gd name="T10" fmla="*/ 78 w 672"/>
                <a:gd name="T11" fmla="*/ 144 h 1596"/>
                <a:gd name="T12" fmla="*/ 96 w 672"/>
                <a:gd name="T13" fmla="*/ 156 h 1596"/>
                <a:gd name="T14" fmla="*/ 114 w 672"/>
                <a:gd name="T15" fmla="*/ 162 h 1596"/>
                <a:gd name="T16" fmla="*/ 132 w 672"/>
                <a:gd name="T17" fmla="*/ 162 h 1596"/>
                <a:gd name="T18" fmla="*/ 150 w 672"/>
                <a:gd name="T19" fmla="*/ 162 h 1596"/>
                <a:gd name="T20" fmla="*/ 168 w 672"/>
                <a:gd name="T21" fmla="*/ 162 h 1596"/>
                <a:gd name="T22" fmla="*/ 186 w 672"/>
                <a:gd name="T23" fmla="*/ 162 h 1596"/>
                <a:gd name="T24" fmla="*/ 204 w 672"/>
                <a:gd name="T25" fmla="*/ 162 h 1596"/>
                <a:gd name="T26" fmla="*/ 222 w 672"/>
                <a:gd name="T27" fmla="*/ 162 h 1596"/>
                <a:gd name="T28" fmla="*/ 240 w 672"/>
                <a:gd name="T29" fmla="*/ 162 h 1596"/>
                <a:gd name="T30" fmla="*/ 258 w 672"/>
                <a:gd name="T31" fmla="*/ 162 h 1596"/>
                <a:gd name="T32" fmla="*/ 276 w 672"/>
                <a:gd name="T33" fmla="*/ 162 h 1596"/>
                <a:gd name="T34" fmla="*/ 294 w 672"/>
                <a:gd name="T35" fmla="*/ 186 h 1596"/>
                <a:gd name="T36" fmla="*/ 306 w 672"/>
                <a:gd name="T37" fmla="*/ 336 h 1596"/>
                <a:gd name="T38" fmla="*/ 318 w 672"/>
                <a:gd name="T39" fmla="*/ 636 h 1596"/>
                <a:gd name="T40" fmla="*/ 330 w 672"/>
                <a:gd name="T41" fmla="*/ 972 h 1596"/>
                <a:gd name="T42" fmla="*/ 348 w 672"/>
                <a:gd name="T43" fmla="*/ 1254 h 1596"/>
                <a:gd name="T44" fmla="*/ 360 w 672"/>
                <a:gd name="T45" fmla="*/ 1440 h 1596"/>
                <a:gd name="T46" fmla="*/ 372 w 672"/>
                <a:gd name="T47" fmla="*/ 1542 h 1596"/>
                <a:gd name="T48" fmla="*/ 384 w 672"/>
                <a:gd name="T49" fmla="*/ 1590 h 1596"/>
                <a:gd name="T50" fmla="*/ 402 w 672"/>
                <a:gd name="T51" fmla="*/ 1590 h 1596"/>
                <a:gd name="T52" fmla="*/ 414 w 672"/>
                <a:gd name="T53" fmla="*/ 1572 h 1596"/>
                <a:gd name="T54" fmla="*/ 426 w 672"/>
                <a:gd name="T55" fmla="*/ 1542 h 1596"/>
                <a:gd name="T56" fmla="*/ 438 w 672"/>
                <a:gd name="T57" fmla="*/ 1512 h 1596"/>
                <a:gd name="T58" fmla="*/ 456 w 672"/>
                <a:gd name="T59" fmla="*/ 1482 h 1596"/>
                <a:gd name="T60" fmla="*/ 468 w 672"/>
                <a:gd name="T61" fmla="*/ 1458 h 1596"/>
                <a:gd name="T62" fmla="*/ 492 w 672"/>
                <a:gd name="T63" fmla="*/ 1434 h 1596"/>
                <a:gd name="T64" fmla="*/ 498 w 672"/>
                <a:gd name="T65" fmla="*/ 1428 h 1596"/>
                <a:gd name="T66" fmla="*/ 516 w 672"/>
                <a:gd name="T67" fmla="*/ 1422 h 1596"/>
                <a:gd name="T68" fmla="*/ 534 w 672"/>
                <a:gd name="T69" fmla="*/ 1416 h 1596"/>
                <a:gd name="T70" fmla="*/ 552 w 672"/>
                <a:gd name="T71" fmla="*/ 1416 h 1596"/>
                <a:gd name="T72" fmla="*/ 570 w 672"/>
                <a:gd name="T73" fmla="*/ 1416 h 1596"/>
                <a:gd name="T74" fmla="*/ 588 w 672"/>
                <a:gd name="T75" fmla="*/ 1416 h 1596"/>
                <a:gd name="T76" fmla="*/ 606 w 672"/>
                <a:gd name="T77" fmla="*/ 1416 h 1596"/>
                <a:gd name="T78" fmla="*/ 624 w 672"/>
                <a:gd name="T79" fmla="*/ 1416 h 1596"/>
                <a:gd name="T80" fmla="*/ 642 w 672"/>
                <a:gd name="T81" fmla="*/ 1416 h 1596"/>
                <a:gd name="T82" fmla="*/ 660 w 672"/>
                <a:gd name="T83" fmla="*/ 141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2" h="1596">
                  <a:moveTo>
                    <a:pt x="0" y="0"/>
                  </a:moveTo>
                  <a:lnTo>
                    <a:pt x="0" y="6"/>
                  </a:lnTo>
                  <a:lnTo>
                    <a:pt x="6" y="18"/>
                  </a:lnTo>
                  <a:lnTo>
                    <a:pt x="12" y="30"/>
                  </a:lnTo>
                  <a:lnTo>
                    <a:pt x="18" y="36"/>
                  </a:lnTo>
                  <a:lnTo>
                    <a:pt x="18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36" y="84"/>
                  </a:lnTo>
                  <a:lnTo>
                    <a:pt x="42" y="96"/>
                  </a:lnTo>
                  <a:lnTo>
                    <a:pt x="48" y="102"/>
                  </a:lnTo>
                  <a:lnTo>
                    <a:pt x="48" y="108"/>
                  </a:lnTo>
                  <a:lnTo>
                    <a:pt x="54" y="120"/>
                  </a:lnTo>
                  <a:lnTo>
                    <a:pt x="60" y="126"/>
                  </a:lnTo>
                  <a:lnTo>
                    <a:pt x="66" y="132"/>
                  </a:lnTo>
                  <a:lnTo>
                    <a:pt x="72" y="138"/>
                  </a:lnTo>
                  <a:lnTo>
                    <a:pt x="78" y="144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62"/>
                  </a:lnTo>
                  <a:lnTo>
                    <a:pt x="120" y="162"/>
                  </a:lnTo>
                  <a:lnTo>
                    <a:pt x="126" y="162"/>
                  </a:lnTo>
                  <a:lnTo>
                    <a:pt x="132" y="162"/>
                  </a:lnTo>
                  <a:lnTo>
                    <a:pt x="138" y="162"/>
                  </a:lnTo>
                  <a:lnTo>
                    <a:pt x="144" y="162"/>
                  </a:lnTo>
                  <a:lnTo>
                    <a:pt x="150" y="162"/>
                  </a:lnTo>
                  <a:lnTo>
                    <a:pt x="156" y="162"/>
                  </a:lnTo>
                  <a:lnTo>
                    <a:pt x="162" y="162"/>
                  </a:lnTo>
                  <a:lnTo>
                    <a:pt x="168" y="162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86" y="162"/>
                  </a:lnTo>
                  <a:lnTo>
                    <a:pt x="192" y="162"/>
                  </a:lnTo>
                  <a:lnTo>
                    <a:pt x="198" y="162"/>
                  </a:lnTo>
                  <a:lnTo>
                    <a:pt x="204" y="162"/>
                  </a:lnTo>
                  <a:lnTo>
                    <a:pt x="210" y="162"/>
                  </a:lnTo>
                  <a:lnTo>
                    <a:pt x="216" y="162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34" y="162"/>
                  </a:lnTo>
                  <a:lnTo>
                    <a:pt x="240" y="162"/>
                  </a:lnTo>
                  <a:lnTo>
                    <a:pt x="246" y="162"/>
                  </a:lnTo>
                  <a:lnTo>
                    <a:pt x="252" y="162"/>
                  </a:lnTo>
                  <a:lnTo>
                    <a:pt x="258" y="162"/>
                  </a:lnTo>
                  <a:lnTo>
                    <a:pt x="264" y="162"/>
                  </a:lnTo>
                  <a:lnTo>
                    <a:pt x="270" y="162"/>
                  </a:lnTo>
                  <a:lnTo>
                    <a:pt x="276" y="162"/>
                  </a:lnTo>
                  <a:lnTo>
                    <a:pt x="282" y="162"/>
                  </a:lnTo>
                  <a:lnTo>
                    <a:pt x="288" y="168"/>
                  </a:lnTo>
                  <a:lnTo>
                    <a:pt x="294" y="186"/>
                  </a:lnTo>
                  <a:lnTo>
                    <a:pt x="300" y="216"/>
                  </a:lnTo>
                  <a:lnTo>
                    <a:pt x="300" y="264"/>
                  </a:lnTo>
                  <a:lnTo>
                    <a:pt x="306" y="336"/>
                  </a:lnTo>
                  <a:lnTo>
                    <a:pt x="312" y="420"/>
                  </a:lnTo>
                  <a:lnTo>
                    <a:pt x="312" y="522"/>
                  </a:lnTo>
                  <a:lnTo>
                    <a:pt x="318" y="636"/>
                  </a:lnTo>
                  <a:lnTo>
                    <a:pt x="324" y="750"/>
                  </a:lnTo>
                  <a:lnTo>
                    <a:pt x="330" y="864"/>
                  </a:lnTo>
                  <a:lnTo>
                    <a:pt x="330" y="972"/>
                  </a:lnTo>
                  <a:lnTo>
                    <a:pt x="336" y="1074"/>
                  </a:lnTo>
                  <a:lnTo>
                    <a:pt x="342" y="1170"/>
                  </a:lnTo>
                  <a:lnTo>
                    <a:pt x="348" y="1254"/>
                  </a:lnTo>
                  <a:lnTo>
                    <a:pt x="348" y="1326"/>
                  </a:lnTo>
                  <a:lnTo>
                    <a:pt x="354" y="1386"/>
                  </a:lnTo>
                  <a:lnTo>
                    <a:pt x="360" y="1440"/>
                  </a:lnTo>
                  <a:lnTo>
                    <a:pt x="360" y="1482"/>
                  </a:lnTo>
                  <a:lnTo>
                    <a:pt x="366" y="1518"/>
                  </a:lnTo>
                  <a:lnTo>
                    <a:pt x="372" y="1542"/>
                  </a:lnTo>
                  <a:lnTo>
                    <a:pt x="378" y="1566"/>
                  </a:lnTo>
                  <a:lnTo>
                    <a:pt x="378" y="1578"/>
                  </a:lnTo>
                  <a:lnTo>
                    <a:pt x="384" y="1590"/>
                  </a:lnTo>
                  <a:lnTo>
                    <a:pt x="390" y="1596"/>
                  </a:lnTo>
                  <a:lnTo>
                    <a:pt x="396" y="1596"/>
                  </a:lnTo>
                  <a:lnTo>
                    <a:pt x="402" y="1590"/>
                  </a:lnTo>
                  <a:lnTo>
                    <a:pt x="408" y="1584"/>
                  </a:lnTo>
                  <a:lnTo>
                    <a:pt x="408" y="1578"/>
                  </a:lnTo>
                  <a:lnTo>
                    <a:pt x="414" y="1572"/>
                  </a:lnTo>
                  <a:lnTo>
                    <a:pt x="420" y="1560"/>
                  </a:lnTo>
                  <a:lnTo>
                    <a:pt x="426" y="1548"/>
                  </a:lnTo>
                  <a:lnTo>
                    <a:pt x="426" y="1542"/>
                  </a:lnTo>
                  <a:lnTo>
                    <a:pt x="432" y="1530"/>
                  </a:lnTo>
                  <a:lnTo>
                    <a:pt x="438" y="1518"/>
                  </a:lnTo>
                  <a:lnTo>
                    <a:pt x="438" y="1512"/>
                  </a:lnTo>
                  <a:lnTo>
                    <a:pt x="444" y="1500"/>
                  </a:lnTo>
                  <a:lnTo>
                    <a:pt x="450" y="1494"/>
                  </a:lnTo>
                  <a:lnTo>
                    <a:pt x="456" y="1482"/>
                  </a:lnTo>
                  <a:lnTo>
                    <a:pt x="456" y="1476"/>
                  </a:lnTo>
                  <a:lnTo>
                    <a:pt x="462" y="1470"/>
                  </a:lnTo>
                  <a:lnTo>
                    <a:pt x="468" y="1458"/>
                  </a:lnTo>
                  <a:lnTo>
                    <a:pt x="474" y="1452"/>
                  </a:lnTo>
                  <a:lnTo>
                    <a:pt x="480" y="1446"/>
                  </a:lnTo>
                  <a:lnTo>
                    <a:pt x="492" y="1434"/>
                  </a:lnTo>
                  <a:lnTo>
                    <a:pt x="486" y="1434"/>
                  </a:lnTo>
                  <a:lnTo>
                    <a:pt x="492" y="1434"/>
                  </a:lnTo>
                  <a:lnTo>
                    <a:pt x="498" y="1428"/>
                  </a:lnTo>
                  <a:lnTo>
                    <a:pt x="504" y="1428"/>
                  </a:lnTo>
                  <a:lnTo>
                    <a:pt x="510" y="1422"/>
                  </a:lnTo>
                  <a:lnTo>
                    <a:pt x="516" y="1422"/>
                  </a:lnTo>
                  <a:lnTo>
                    <a:pt x="522" y="1422"/>
                  </a:lnTo>
                  <a:lnTo>
                    <a:pt x="528" y="1416"/>
                  </a:lnTo>
                  <a:lnTo>
                    <a:pt x="534" y="1416"/>
                  </a:lnTo>
                  <a:lnTo>
                    <a:pt x="540" y="1416"/>
                  </a:lnTo>
                  <a:lnTo>
                    <a:pt x="546" y="1416"/>
                  </a:lnTo>
                  <a:lnTo>
                    <a:pt x="552" y="1416"/>
                  </a:lnTo>
                  <a:lnTo>
                    <a:pt x="558" y="1416"/>
                  </a:lnTo>
                  <a:lnTo>
                    <a:pt x="564" y="1416"/>
                  </a:lnTo>
                  <a:lnTo>
                    <a:pt x="570" y="1416"/>
                  </a:lnTo>
                  <a:lnTo>
                    <a:pt x="576" y="1416"/>
                  </a:lnTo>
                  <a:lnTo>
                    <a:pt x="582" y="1416"/>
                  </a:lnTo>
                  <a:lnTo>
                    <a:pt x="588" y="1416"/>
                  </a:lnTo>
                  <a:lnTo>
                    <a:pt x="594" y="1416"/>
                  </a:lnTo>
                  <a:lnTo>
                    <a:pt x="600" y="1416"/>
                  </a:lnTo>
                  <a:lnTo>
                    <a:pt x="606" y="1416"/>
                  </a:lnTo>
                  <a:lnTo>
                    <a:pt x="612" y="1416"/>
                  </a:lnTo>
                  <a:lnTo>
                    <a:pt x="618" y="1416"/>
                  </a:lnTo>
                  <a:lnTo>
                    <a:pt x="624" y="1416"/>
                  </a:lnTo>
                  <a:lnTo>
                    <a:pt x="630" y="1416"/>
                  </a:lnTo>
                  <a:lnTo>
                    <a:pt x="636" y="1416"/>
                  </a:lnTo>
                  <a:lnTo>
                    <a:pt x="642" y="1416"/>
                  </a:lnTo>
                  <a:lnTo>
                    <a:pt x="648" y="1416"/>
                  </a:lnTo>
                  <a:lnTo>
                    <a:pt x="654" y="1416"/>
                  </a:lnTo>
                  <a:lnTo>
                    <a:pt x="660" y="1416"/>
                  </a:lnTo>
                  <a:lnTo>
                    <a:pt x="666" y="1416"/>
                  </a:lnTo>
                  <a:lnTo>
                    <a:pt x="672" y="141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75"/>
            <p:cNvSpPr>
              <a:spLocks/>
            </p:cNvSpPr>
            <p:nvPr/>
          </p:nvSpPr>
          <p:spPr bwMode="auto">
            <a:xfrm>
              <a:off x="9091613" y="4362450"/>
              <a:ext cx="533400" cy="0"/>
            </a:xfrm>
            <a:custGeom>
              <a:avLst/>
              <a:gdLst>
                <a:gd name="T0" fmla="*/ 0 w 336"/>
                <a:gd name="T1" fmla="*/ 6 w 336"/>
                <a:gd name="T2" fmla="*/ 12 w 336"/>
                <a:gd name="T3" fmla="*/ 18 w 336"/>
                <a:gd name="T4" fmla="*/ 24 w 336"/>
                <a:gd name="T5" fmla="*/ 30 w 336"/>
                <a:gd name="T6" fmla="*/ 36 w 336"/>
                <a:gd name="T7" fmla="*/ 42 w 336"/>
                <a:gd name="T8" fmla="*/ 48 w 336"/>
                <a:gd name="T9" fmla="*/ 54 w 336"/>
                <a:gd name="T10" fmla="*/ 60 w 336"/>
                <a:gd name="T11" fmla="*/ 66 w 336"/>
                <a:gd name="T12" fmla="*/ 72 w 336"/>
                <a:gd name="T13" fmla="*/ 78 w 336"/>
                <a:gd name="T14" fmla="*/ 84 w 336"/>
                <a:gd name="T15" fmla="*/ 90 w 336"/>
                <a:gd name="T16" fmla="*/ 96 w 336"/>
                <a:gd name="T17" fmla="*/ 102 w 336"/>
                <a:gd name="T18" fmla="*/ 108 w 336"/>
                <a:gd name="T19" fmla="*/ 114 w 336"/>
                <a:gd name="T20" fmla="*/ 120 w 336"/>
                <a:gd name="T21" fmla="*/ 126 w 336"/>
                <a:gd name="T22" fmla="*/ 132 w 336"/>
                <a:gd name="T23" fmla="*/ 138 w 336"/>
                <a:gd name="T24" fmla="*/ 144 w 336"/>
                <a:gd name="T25" fmla="*/ 150 w 336"/>
                <a:gd name="T26" fmla="*/ 156 w 336"/>
                <a:gd name="T27" fmla="*/ 162 w 336"/>
                <a:gd name="T28" fmla="*/ 168 w 336"/>
                <a:gd name="T29" fmla="*/ 174 w 336"/>
                <a:gd name="T30" fmla="*/ 180 w 336"/>
                <a:gd name="T31" fmla="*/ 186 w 336"/>
                <a:gd name="T32" fmla="*/ 192 w 336"/>
                <a:gd name="T33" fmla="*/ 198 w 336"/>
                <a:gd name="T34" fmla="*/ 204 w 336"/>
                <a:gd name="T35" fmla="*/ 210 w 336"/>
                <a:gd name="T36" fmla="*/ 216 w 336"/>
                <a:gd name="T37" fmla="*/ 222 w 336"/>
                <a:gd name="T38" fmla="*/ 228 w 336"/>
                <a:gd name="T39" fmla="*/ 234 w 336"/>
                <a:gd name="T40" fmla="*/ 240 w 336"/>
                <a:gd name="T41" fmla="*/ 246 w 336"/>
                <a:gd name="T42" fmla="*/ 252 w 336"/>
                <a:gd name="T43" fmla="*/ 258 w 336"/>
                <a:gd name="T44" fmla="*/ 264 w 336"/>
                <a:gd name="T45" fmla="*/ 270 w 336"/>
                <a:gd name="T46" fmla="*/ 276 w 336"/>
                <a:gd name="T47" fmla="*/ 282 w 336"/>
                <a:gd name="T48" fmla="*/ 288 w 336"/>
                <a:gd name="T49" fmla="*/ 294 w 336"/>
                <a:gd name="T50" fmla="*/ 300 w 336"/>
                <a:gd name="T51" fmla="*/ 306 w 336"/>
                <a:gd name="T52" fmla="*/ 312 w 336"/>
                <a:gd name="T53" fmla="*/ 318 w 336"/>
                <a:gd name="T54" fmla="*/ 324 w 336"/>
                <a:gd name="T55" fmla="*/ 330 w 336"/>
                <a:gd name="T56" fmla="*/ 336 w 3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3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63588" y="3717032"/>
            <a:ext cx="7520246" cy="822744"/>
            <a:chOff x="-60471" y="4687887"/>
            <a:chExt cx="9420225" cy="2886075"/>
          </a:xfrm>
        </p:grpSpPr>
        <p:sp>
          <p:nvSpPr>
            <p:cNvPr id="34" name="Freeform 125"/>
            <p:cNvSpPr>
              <a:spLocks/>
            </p:cNvSpPr>
            <p:nvPr/>
          </p:nvSpPr>
          <p:spPr bwMode="auto">
            <a:xfrm>
              <a:off x="-60471" y="4687887"/>
              <a:ext cx="1038225" cy="2724150"/>
            </a:xfrm>
            <a:custGeom>
              <a:avLst/>
              <a:gdLst>
                <a:gd name="T0" fmla="*/ 12 w 654"/>
                <a:gd name="T1" fmla="*/ 912 h 1716"/>
                <a:gd name="T2" fmla="*/ 24 w 654"/>
                <a:gd name="T3" fmla="*/ 966 h 1716"/>
                <a:gd name="T4" fmla="*/ 36 w 654"/>
                <a:gd name="T5" fmla="*/ 1110 h 1716"/>
                <a:gd name="T6" fmla="*/ 48 w 654"/>
                <a:gd name="T7" fmla="*/ 1302 h 1716"/>
                <a:gd name="T8" fmla="*/ 60 w 654"/>
                <a:gd name="T9" fmla="*/ 1476 h 1716"/>
                <a:gd name="T10" fmla="*/ 72 w 654"/>
                <a:gd name="T11" fmla="*/ 1596 h 1716"/>
                <a:gd name="T12" fmla="*/ 90 w 654"/>
                <a:gd name="T13" fmla="*/ 1668 h 1716"/>
                <a:gd name="T14" fmla="*/ 102 w 654"/>
                <a:gd name="T15" fmla="*/ 1704 h 1716"/>
                <a:gd name="T16" fmla="*/ 114 w 654"/>
                <a:gd name="T17" fmla="*/ 1716 h 1716"/>
                <a:gd name="T18" fmla="*/ 132 w 654"/>
                <a:gd name="T19" fmla="*/ 1698 h 1716"/>
                <a:gd name="T20" fmla="*/ 150 w 654"/>
                <a:gd name="T21" fmla="*/ 1680 h 1716"/>
                <a:gd name="T22" fmla="*/ 162 w 654"/>
                <a:gd name="T23" fmla="*/ 1662 h 1716"/>
                <a:gd name="T24" fmla="*/ 174 w 654"/>
                <a:gd name="T25" fmla="*/ 1644 h 1716"/>
                <a:gd name="T26" fmla="*/ 192 w 654"/>
                <a:gd name="T27" fmla="*/ 1632 h 1716"/>
                <a:gd name="T28" fmla="*/ 210 w 654"/>
                <a:gd name="T29" fmla="*/ 1620 h 1716"/>
                <a:gd name="T30" fmla="*/ 228 w 654"/>
                <a:gd name="T31" fmla="*/ 1614 h 1716"/>
                <a:gd name="T32" fmla="*/ 246 w 654"/>
                <a:gd name="T33" fmla="*/ 1614 h 1716"/>
                <a:gd name="T34" fmla="*/ 264 w 654"/>
                <a:gd name="T35" fmla="*/ 1614 h 1716"/>
                <a:gd name="T36" fmla="*/ 282 w 654"/>
                <a:gd name="T37" fmla="*/ 1614 h 1716"/>
                <a:gd name="T38" fmla="*/ 300 w 654"/>
                <a:gd name="T39" fmla="*/ 1614 h 1716"/>
                <a:gd name="T40" fmla="*/ 318 w 654"/>
                <a:gd name="T41" fmla="*/ 1614 h 1716"/>
                <a:gd name="T42" fmla="*/ 336 w 654"/>
                <a:gd name="T43" fmla="*/ 1614 h 1716"/>
                <a:gd name="T44" fmla="*/ 354 w 654"/>
                <a:gd name="T45" fmla="*/ 1614 h 1716"/>
                <a:gd name="T46" fmla="*/ 372 w 654"/>
                <a:gd name="T47" fmla="*/ 1614 h 1716"/>
                <a:gd name="T48" fmla="*/ 390 w 654"/>
                <a:gd name="T49" fmla="*/ 1614 h 1716"/>
                <a:gd name="T50" fmla="*/ 408 w 654"/>
                <a:gd name="T51" fmla="*/ 1614 h 1716"/>
                <a:gd name="T52" fmla="*/ 426 w 654"/>
                <a:gd name="T53" fmla="*/ 1614 h 1716"/>
                <a:gd name="T54" fmla="*/ 444 w 654"/>
                <a:gd name="T55" fmla="*/ 1614 h 1716"/>
                <a:gd name="T56" fmla="*/ 462 w 654"/>
                <a:gd name="T57" fmla="*/ 1614 h 1716"/>
                <a:gd name="T58" fmla="*/ 480 w 654"/>
                <a:gd name="T59" fmla="*/ 1614 h 1716"/>
                <a:gd name="T60" fmla="*/ 498 w 654"/>
                <a:gd name="T61" fmla="*/ 1614 h 1716"/>
                <a:gd name="T62" fmla="*/ 516 w 654"/>
                <a:gd name="T63" fmla="*/ 1614 h 1716"/>
                <a:gd name="T64" fmla="*/ 534 w 654"/>
                <a:gd name="T65" fmla="*/ 1614 h 1716"/>
                <a:gd name="T66" fmla="*/ 546 w 654"/>
                <a:gd name="T67" fmla="*/ 1554 h 1716"/>
                <a:gd name="T68" fmla="*/ 558 w 654"/>
                <a:gd name="T69" fmla="*/ 1320 h 1716"/>
                <a:gd name="T70" fmla="*/ 570 w 654"/>
                <a:gd name="T71" fmla="*/ 954 h 1716"/>
                <a:gd name="T72" fmla="*/ 582 w 654"/>
                <a:gd name="T73" fmla="*/ 588 h 1716"/>
                <a:gd name="T74" fmla="*/ 594 w 654"/>
                <a:gd name="T75" fmla="*/ 306 h 1716"/>
                <a:gd name="T76" fmla="*/ 606 w 654"/>
                <a:gd name="T77" fmla="*/ 126 h 1716"/>
                <a:gd name="T78" fmla="*/ 618 w 654"/>
                <a:gd name="T79" fmla="*/ 36 h 1716"/>
                <a:gd name="T80" fmla="*/ 630 w 654"/>
                <a:gd name="T81" fmla="*/ 6 h 1716"/>
                <a:gd name="T82" fmla="*/ 648 w 654"/>
                <a:gd name="T83" fmla="*/ 12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1716">
                  <a:moveTo>
                    <a:pt x="0" y="912"/>
                  </a:moveTo>
                  <a:lnTo>
                    <a:pt x="6" y="912"/>
                  </a:lnTo>
                  <a:lnTo>
                    <a:pt x="12" y="912"/>
                  </a:lnTo>
                  <a:lnTo>
                    <a:pt x="18" y="924"/>
                  </a:lnTo>
                  <a:lnTo>
                    <a:pt x="24" y="942"/>
                  </a:lnTo>
                  <a:lnTo>
                    <a:pt x="24" y="966"/>
                  </a:lnTo>
                  <a:lnTo>
                    <a:pt x="30" y="1008"/>
                  </a:lnTo>
                  <a:lnTo>
                    <a:pt x="36" y="1056"/>
                  </a:lnTo>
                  <a:lnTo>
                    <a:pt x="36" y="1110"/>
                  </a:lnTo>
                  <a:lnTo>
                    <a:pt x="42" y="1176"/>
                  </a:lnTo>
                  <a:lnTo>
                    <a:pt x="48" y="1236"/>
                  </a:lnTo>
                  <a:lnTo>
                    <a:pt x="48" y="1302"/>
                  </a:lnTo>
                  <a:lnTo>
                    <a:pt x="54" y="1362"/>
                  </a:lnTo>
                  <a:lnTo>
                    <a:pt x="60" y="1422"/>
                  </a:lnTo>
                  <a:lnTo>
                    <a:pt x="60" y="1476"/>
                  </a:lnTo>
                  <a:lnTo>
                    <a:pt x="66" y="1524"/>
                  </a:lnTo>
                  <a:lnTo>
                    <a:pt x="72" y="1566"/>
                  </a:lnTo>
                  <a:lnTo>
                    <a:pt x="72" y="1596"/>
                  </a:lnTo>
                  <a:lnTo>
                    <a:pt x="78" y="1626"/>
                  </a:lnTo>
                  <a:lnTo>
                    <a:pt x="84" y="1650"/>
                  </a:lnTo>
                  <a:lnTo>
                    <a:pt x="90" y="1668"/>
                  </a:lnTo>
                  <a:lnTo>
                    <a:pt x="90" y="1686"/>
                  </a:lnTo>
                  <a:lnTo>
                    <a:pt x="96" y="1698"/>
                  </a:lnTo>
                  <a:lnTo>
                    <a:pt x="102" y="1704"/>
                  </a:lnTo>
                  <a:lnTo>
                    <a:pt x="102" y="1710"/>
                  </a:lnTo>
                  <a:lnTo>
                    <a:pt x="108" y="1716"/>
                  </a:lnTo>
                  <a:lnTo>
                    <a:pt x="114" y="1716"/>
                  </a:lnTo>
                  <a:lnTo>
                    <a:pt x="120" y="1710"/>
                  </a:lnTo>
                  <a:lnTo>
                    <a:pt x="126" y="1704"/>
                  </a:lnTo>
                  <a:lnTo>
                    <a:pt x="132" y="1698"/>
                  </a:lnTo>
                  <a:lnTo>
                    <a:pt x="138" y="1692"/>
                  </a:lnTo>
                  <a:lnTo>
                    <a:pt x="144" y="1686"/>
                  </a:lnTo>
                  <a:lnTo>
                    <a:pt x="150" y="1680"/>
                  </a:lnTo>
                  <a:lnTo>
                    <a:pt x="150" y="1674"/>
                  </a:lnTo>
                  <a:lnTo>
                    <a:pt x="156" y="1668"/>
                  </a:lnTo>
                  <a:lnTo>
                    <a:pt x="162" y="1662"/>
                  </a:lnTo>
                  <a:lnTo>
                    <a:pt x="162" y="1656"/>
                  </a:lnTo>
                  <a:lnTo>
                    <a:pt x="168" y="1650"/>
                  </a:lnTo>
                  <a:lnTo>
                    <a:pt x="174" y="1644"/>
                  </a:lnTo>
                  <a:lnTo>
                    <a:pt x="180" y="1638"/>
                  </a:lnTo>
                  <a:lnTo>
                    <a:pt x="186" y="1638"/>
                  </a:lnTo>
                  <a:lnTo>
                    <a:pt x="192" y="1632"/>
                  </a:lnTo>
                  <a:lnTo>
                    <a:pt x="198" y="1626"/>
                  </a:lnTo>
                  <a:lnTo>
                    <a:pt x="204" y="1626"/>
                  </a:lnTo>
                  <a:lnTo>
                    <a:pt x="210" y="1620"/>
                  </a:lnTo>
                  <a:lnTo>
                    <a:pt x="216" y="1620"/>
                  </a:lnTo>
                  <a:lnTo>
                    <a:pt x="222" y="1620"/>
                  </a:lnTo>
                  <a:lnTo>
                    <a:pt x="228" y="1614"/>
                  </a:lnTo>
                  <a:lnTo>
                    <a:pt x="234" y="1614"/>
                  </a:lnTo>
                  <a:lnTo>
                    <a:pt x="240" y="1614"/>
                  </a:lnTo>
                  <a:lnTo>
                    <a:pt x="246" y="1614"/>
                  </a:lnTo>
                  <a:lnTo>
                    <a:pt x="252" y="1614"/>
                  </a:lnTo>
                  <a:lnTo>
                    <a:pt x="258" y="1614"/>
                  </a:lnTo>
                  <a:lnTo>
                    <a:pt x="264" y="1614"/>
                  </a:lnTo>
                  <a:lnTo>
                    <a:pt x="270" y="1614"/>
                  </a:lnTo>
                  <a:lnTo>
                    <a:pt x="276" y="1614"/>
                  </a:lnTo>
                  <a:lnTo>
                    <a:pt x="282" y="1614"/>
                  </a:lnTo>
                  <a:lnTo>
                    <a:pt x="288" y="1614"/>
                  </a:lnTo>
                  <a:lnTo>
                    <a:pt x="294" y="1614"/>
                  </a:lnTo>
                  <a:lnTo>
                    <a:pt x="300" y="1614"/>
                  </a:lnTo>
                  <a:lnTo>
                    <a:pt x="306" y="1614"/>
                  </a:lnTo>
                  <a:lnTo>
                    <a:pt x="312" y="1614"/>
                  </a:lnTo>
                  <a:lnTo>
                    <a:pt x="318" y="1614"/>
                  </a:lnTo>
                  <a:lnTo>
                    <a:pt x="324" y="1614"/>
                  </a:lnTo>
                  <a:lnTo>
                    <a:pt x="330" y="1614"/>
                  </a:lnTo>
                  <a:lnTo>
                    <a:pt x="336" y="1614"/>
                  </a:lnTo>
                  <a:lnTo>
                    <a:pt x="342" y="1614"/>
                  </a:lnTo>
                  <a:lnTo>
                    <a:pt x="348" y="1614"/>
                  </a:lnTo>
                  <a:lnTo>
                    <a:pt x="354" y="1614"/>
                  </a:lnTo>
                  <a:lnTo>
                    <a:pt x="360" y="1614"/>
                  </a:lnTo>
                  <a:lnTo>
                    <a:pt x="366" y="1614"/>
                  </a:lnTo>
                  <a:lnTo>
                    <a:pt x="372" y="1614"/>
                  </a:lnTo>
                  <a:lnTo>
                    <a:pt x="378" y="1614"/>
                  </a:lnTo>
                  <a:lnTo>
                    <a:pt x="384" y="1614"/>
                  </a:lnTo>
                  <a:lnTo>
                    <a:pt x="390" y="1614"/>
                  </a:lnTo>
                  <a:lnTo>
                    <a:pt x="396" y="1614"/>
                  </a:lnTo>
                  <a:lnTo>
                    <a:pt x="402" y="1614"/>
                  </a:lnTo>
                  <a:lnTo>
                    <a:pt x="408" y="1614"/>
                  </a:lnTo>
                  <a:lnTo>
                    <a:pt x="414" y="1614"/>
                  </a:lnTo>
                  <a:lnTo>
                    <a:pt x="420" y="1614"/>
                  </a:lnTo>
                  <a:lnTo>
                    <a:pt x="426" y="1614"/>
                  </a:lnTo>
                  <a:lnTo>
                    <a:pt x="432" y="1614"/>
                  </a:lnTo>
                  <a:lnTo>
                    <a:pt x="438" y="1614"/>
                  </a:lnTo>
                  <a:lnTo>
                    <a:pt x="444" y="1614"/>
                  </a:lnTo>
                  <a:lnTo>
                    <a:pt x="450" y="1614"/>
                  </a:lnTo>
                  <a:lnTo>
                    <a:pt x="456" y="1614"/>
                  </a:lnTo>
                  <a:lnTo>
                    <a:pt x="462" y="1614"/>
                  </a:lnTo>
                  <a:lnTo>
                    <a:pt x="468" y="1614"/>
                  </a:lnTo>
                  <a:lnTo>
                    <a:pt x="474" y="1614"/>
                  </a:lnTo>
                  <a:lnTo>
                    <a:pt x="480" y="1614"/>
                  </a:lnTo>
                  <a:lnTo>
                    <a:pt x="486" y="1614"/>
                  </a:lnTo>
                  <a:lnTo>
                    <a:pt x="492" y="1614"/>
                  </a:lnTo>
                  <a:lnTo>
                    <a:pt x="498" y="1614"/>
                  </a:lnTo>
                  <a:lnTo>
                    <a:pt x="504" y="1614"/>
                  </a:lnTo>
                  <a:lnTo>
                    <a:pt x="510" y="1614"/>
                  </a:lnTo>
                  <a:lnTo>
                    <a:pt x="516" y="1614"/>
                  </a:lnTo>
                  <a:lnTo>
                    <a:pt x="522" y="1614"/>
                  </a:lnTo>
                  <a:lnTo>
                    <a:pt x="528" y="1614"/>
                  </a:lnTo>
                  <a:lnTo>
                    <a:pt x="534" y="1614"/>
                  </a:lnTo>
                  <a:lnTo>
                    <a:pt x="540" y="1608"/>
                  </a:lnTo>
                  <a:lnTo>
                    <a:pt x="540" y="1590"/>
                  </a:lnTo>
                  <a:lnTo>
                    <a:pt x="546" y="1554"/>
                  </a:lnTo>
                  <a:lnTo>
                    <a:pt x="552" y="1500"/>
                  </a:lnTo>
                  <a:lnTo>
                    <a:pt x="552" y="1422"/>
                  </a:lnTo>
                  <a:lnTo>
                    <a:pt x="558" y="1320"/>
                  </a:lnTo>
                  <a:lnTo>
                    <a:pt x="564" y="1206"/>
                  </a:lnTo>
                  <a:lnTo>
                    <a:pt x="564" y="1086"/>
                  </a:lnTo>
                  <a:lnTo>
                    <a:pt x="570" y="954"/>
                  </a:lnTo>
                  <a:lnTo>
                    <a:pt x="576" y="828"/>
                  </a:lnTo>
                  <a:lnTo>
                    <a:pt x="576" y="702"/>
                  </a:lnTo>
                  <a:lnTo>
                    <a:pt x="582" y="588"/>
                  </a:lnTo>
                  <a:lnTo>
                    <a:pt x="588" y="480"/>
                  </a:lnTo>
                  <a:lnTo>
                    <a:pt x="588" y="384"/>
                  </a:lnTo>
                  <a:lnTo>
                    <a:pt x="594" y="306"/>
                  </a:lnTo>
                  <a:lnTo>
                    <a:pt x="600" y="234"/>
                  </a:lnTo>
                  <a:lnTo>
                    <a:pt x="606" y="174"/>
                  </a:lnTo>
                  <a:lnTo>
                    <a:pt x="606" y="126"/>
                  </a:lnTo>
                  <a:lnTo>
                    <a:pt x="612" y="90"/>
                  </a:lnTo>
                  <a:lnTo>
                    <a:pt x="618" y="60"/>
                  </a:lnTo>
                  <a:lnTo>
                    <a:pt x="618" y="36"/>
                  </a:lnTo>
                  <a:lnTo>
                    <a:pt x="624" y="18"/>
                  </a:lnTo>
                  <a:lnTo>
                    <a:pt x="630" y="12"/>
                  </a:lnTo>
                  <a:lnTo>
                    <a:pt x="630" y="6"/>
                  </a:lnTo>
                  <a:lnTo>
                    <a:pt x="636" y="0"/>
                  </a:lnTo>
                  <a:lnTo>
                    <a:pt x="642" y="6"/>
                  </a:lnTo>
                  <a:lnTo>
                    <a:pt x="648" y="12"/>
                  </a:lnTo>
                  <a:lnTo>
                    <a:pt x="654" y="24"/>
                  </a:lnTo>
                  <a:lnTo>
                    <a:pt x="654" y="30"/>
                  </a:lnTo>
                </a:path>
              </a:pathLst>
            </a:custGeom>
            <a:noFill/>
            <a:ln w="28575">
              <a:solidFill>
                <a:srgbClr val="66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26"/>
            <p:cNvSpPr>
              <a:spLocks/>
            </p:cNvSpPr>
            <p:nvPr/>
          </p:nvSpPr>
          <p:spPr bwMode="auto">
            <a:xfrm>
              <a:off x="977754" y="4735512"/>
              <a:ext cx="1038225" cy="2838450"/>
            </a:xfrm>
            <a:custGeom>
              <a:avLst/>
              <a:gdLst>
                <a:gd name="T0" fmla="*/ 12 w 654"/>
                <a:gd name="T1" fmla="*/ 24 h 1788"/>
                <a:gd name="T2" fmla="*/ 24 w 654"/>
                <a:gd name="T3" fmla="*/ 54 h 1788"/>
                <a:gd name="T4" fmla="*/ 36 w 654"/>
                <a:gd name="T5" fmla="*/ 90 h 1788"/>
                <a:gd name="T6" fmla="*/ 48 w 654"/>
                <a:gd name="T7" fmla="*/ 114 h 1788"/>
                <a:gd name="T8" fmla="*/ 60 w 654"/>
                <a:gd name="T9" fmla="*/ 138 h 1788"/>
                <a:gd name="T10" fmla="*/ 78 w 654"/>
                <a:gd name="T11" fmla="*/ 156 h 1788"/>
                <a:gd name="T12" fmla="*/ 96 w 654"/>
                <a:gd name="T13" fmla="*/ 168 h 1788"/>
                <a:gd name="T14" fmla="*/ 114 w 654"/>
                <a:gd name="T15" fmla="*/ 174 h 1788"/>
                <a:gd name="T16" fmla="*/ 132 w 654"/>
                <a:gd name="T17" fmla="*/ 174 h 1788"/>
                <a:gd name="T18" fmla="*/ 150 w 654"/>
                <a:gd name="T19" fmla="*/ 174 h 1788"/>
                <a:gd name="T20" fmla="*/ 168 w 654"/>
                <a:gd name="T21" fmla="*/ 174 h 1788"/>
                <a:gd name="T22" fmla="*/ 186 w 654"/>
                <a:gd name="T23" fmla="*/ 174 h 1788"/>
                <a:gd name="T24" fmla="*/ 204 w 654"/>
                <a:gd name="T25" fmla="*/ 174 h 1788"/>
                <a:gd name="T26" fmla="*/ 222 w 654"/>
                <a:gd name="T27" fmla="*/ 174 h 1788"/>
                <a:gd name="T28" fmla="*/ 240 w 654"/>
                <a:gd name="T29" fmla="*/ 174 h 1788"/>
                <a:gd name="T30" fmla="*/ 258 w 654"/>
                <a:gd name="T31" fmla="*/ 174 h 1788"/>
                <a:gd name="T32" fmla="*/ 276 w 654"/>
                <a:gd name="T33" fmla="*/ 174 h 1788"/>
                <a:gd name="T34" fmla="*/ 288 w 654"/>
                <a:gd name="T35" fmla="*/ 234 h 1788"/>
                <a:gd name="T36" fmla="*/ 300 w 654"/>
                <a:gd name="T37" fmla="*/ 468 h 1788"/>
                <a:gd name="T38" fmla="*/ 312 w 654"/>
                <a:gd name="T39" fmla="*/ 834 h 1788"/>
                <a:gd name="T40" fmla="*/ 324 w 654"/>
                <a:gd name="T41" fmla="*/ 1200 h 1788"/>
                <a:gd name="T42" fmla="*/ 336 w 654"/>
                <a:gd name="T43" fmla="*/ 1482 h 1788"/>
                <a:gd name="T44" fmla="*/ 348 w 654"/>
                <a:gd name="T45" fmla="*/ 1662 h 1788"/>
                <a:gd name="T46" fmla="*/ 360 w 654"/>
                <a:gd name="T47" fmla="*/ 1752 h 1788"/>
                <a:gd name="T48" fmla="*/ 384 w 654"/>
                <a:gd name="T49" fmla="*/ 1788 h 1788"/>
                <a:gd name="T50" fmla="*/ 390 w 654"/>
                <a:gd name="T51" fmla="*/ 1782 h 1788"/>
                <a:gd name="T52" fmla="*/ 402 w 654"/>
                <a:gd name="T53" fmla="*/ 1758 h 1788"/>
                <a:gd name="T54" fmla="*/ 414 w 654"/>
                <a:gd name="T55" fmla="*/ 1722 h 1788"/>
                <a:gd name="T56" fmla="*/ 426 w 654"/>
                <a:gd name="T57" fmla="*/ 1692 h 1788"/>
                <a:gd name="T58" fmla="*/ 438 w 654"/>
                <a:gd name="T59" fmla="*/ 1662 h 1788"/>
                <a:gd name="T60" fmla="*/ 450 w 654"/>
                <a:gd name="T61" fmla="*/ 1632 h 1788"/>
                <a:gd name="T62" fmla="*/ 462 w 654"/>
                <a:gd name="T63" fmla="*/ 1614 h 1788"/>
                <a:gd name="T64" fmla="*/ 480 w 654"/>
                <a:gd name="T65" fmla="*/ 1596 h 1788"/>
                <a:gd name="T66" fmla="*/ 498 w 654"/>
                <a:gd name="T67" fmla="*/ 1590 h 1788"/>
                <a:gd name="T68" fmla="*/ 516 w 654"/>
                <a:gd name="T69" fmla="*/ 1584 h 1788"/>
                <a:gd name="T70" fmla="*/ 534 w 654"/>
                <a:gd name="T71" fmla="*/ 1584 h 1788"/>
                <a:gd name="T72" fmla="*/ 552 w 654"/>
                <a:gd name="T73" fmla="*/ 1584 h 1788"/>
                <a:gd name="T74" fmla="*/ 570 w 654"/>
                <a:gd name="T75" fmla="*/ 1584 h 1788"/>
                <a:gd name="T76" fmla="*/ 588 w 654"/>
                <a:gd name="T77" fmla="*/ 1584 h 1788"/>
                <a:gd name="T78" fmla="*/ 606 w 654"/>
                <a:gd name="T79" fmla="*/ 1584 h 1788"/>
                <a:gd name="T80" fmla="*/ 624 w 654"/>
                <a:gd name="T81" fmla="*/ 1584 h 1788"/>
                <a:gd name="T82" fmla="*/ 642 w 654"/>
                <a:gd name="T83" fmla="*/ 1584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1788">
                  <a:moveTo>
                    <a:pt x="0" y="0"/>
                  </a:moveTo>
                  <a:lnTo>
                    <a:pt x="6" y="12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4" y="54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36" y="90"/>
                  </a:lnTo>
                  <a:lnTo>
                    <a:pt x="42" y="96"/>
                  </a:lnTo>
                  <a:lnTo>
                    <a:pt x="42" y="108"/>
                  </a:lnTo>
                  <a:lnTo>
                    <a:pt x="48" y="114"/>
                  </a:lnTo>
                  <a:lnTo>
                    <a:pt x="54" y="126"/>
                  </a:lnTo>
                  <a:lnTo>
                    <a:pt x="54" y="132"/>
                  </a:lnTo>
                  <a:lnTo>
                    <a:pt x="60" y="138"/>
                  </a:lnTo>
                  <a:lnTo>
                    <a:pt x="66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8"/>
                  </a:lnTo>
                  <a:lnTo>
                    <a:pt x="102" y="168"/>
                  </a:lnTo>
                  <a:lnTo>
                    <a:pt x="108" y="168"/>
                  </a:lnTo>
                  <a:lnTo>
                    <a:pt x="114" y="174"/>
                  </a:lnTo>
                  <a:lnTo>
                    <a:pt x="120" y="174"/>
                  </a:lnTo>
                  <a:lnTo>
                    <a:pt x="126" y="174"/>
                  </a:lnTo>
                  <a:lnTo>
                    <a:pt x="132" y="174"/>
                  </a:lnTo>
                  <a:lnTo>
                    <a:pt x="138" y="174"/>
                  </a:lnTo>
                  <a:lnTo>
                    <a:pt x="144" y="174"/>
                  </a:lnTo>
                  <a:lnTo>
                    <a:pt x="150" y="174"/>
                  </a:lnTo>
                  <a:lnTo>
                    <a:pt x="156" y="174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86" y="174"/>
                  </a:lnTo>
                  <a:lnTo>
                    <a:pt x="192" y="174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210" y="174"/>
                  </a:lnTo>
                  <a:lnTo>
                    <a:pt x="216" y="174"/>
                  </a:lnTo>
                  <a:lnTo>
                    <a:pt x="222" y="174"/>
                  </a:lnTo>
                  <a:lnTo>
                    <a:pt x="228" y="174"/>
                  </a:lnTo>
                  <a:lnTo>
                    <a:pt x="234" y="174"/>
                  </a:lnTo>
                  <a:lnTo>
                    <a:pt x="240" y="174"/>
                  </a:lnTo>
                  <a:lnTo>
                    <a:pt x="246" y="174"/>
                  </a:lnTo>
                  <a:lnTo>
                    <a:pt x="252" y="174"/>
                  </a:lnTo>
                  <a:lnTo>
                    <a:pt x="258" y="174"/>
                  </a:lnTo>
                  <a:lnTo>
                    <a:pt x="264" y="174"/>
                  </a:lnTo>
                  <a:lnTo>
                    <a:pt x="270" y="174"/>
                  </a:lnTo>
                  <a:lnTo>
                    <a:pt x="276" y="174"/>
                  </a:lnTo>
                  <a:lnTo>
                    <a:pt x="282" y="180"/>
                  </a:lnTo>
                  <a:lnTo>
                    <a:pt x="288" y="198"/>
                  </a:lnTo>
                  <a:lnTo>
                    <a:pt x="288" y="234"/>
                  </a:lnTo>
                  <a:lnTo>
                    <a:pt x="294" y="288"/>
                  </a:lnTo>
                  <a:lnTo>
                    <a:pt x="300" y="366"/>
                  </a:lnTo>
                  <a:lnTo>
                    <a:pt x="300" y="468"/>
                  </a:lnTo>
                  <a:lnTo>
                    <a:pt x="306" y="582"/>
                  </a:lnTo>
                  <a:lnTo>
                    <a:pt x="312" y="702"/>
                  </a:lnTo>
                  <a:lnTo>
                    <a:pt x="312" y="834"/>
                  </a:lnTo>
                  <a:lnTo>
                    <a:pt x="318" y="960"/>
                  </a:lnTo>
                  <a:lnTo>
                    <a:pt x="324" y="1086"/>
                  </a:lnTo>
                  <a:lnTo>
                    <a:pt x="324" y="1200"/>
                  </a:lnTo>
                  <a:lnTo>
                    <a:pt x="330" y="1308"/>
                  </a:lnTo>
                  <a:lnTo>
                    <a:pt x="336" y="1404"/>
                  </a:lnTo>
                  <a:lnTo>
                    <a:pt x="336" y="1482"/>
                  </a:lnTo>
                  <a:lnTo>
                    <a:pt x="342" y="1554"/>
                  </a:lnTo>
                  <a:lnTo>
                    <a:pt x="348" y="1614"/>
                  </a:lnTo>
                  <a:lnTo>
                    <a:pt x="348" y="1662"/>
                  </a:lnTo>
                  <a:lnTo>
                    <a:pt x="354" y="1698"/>
                  </a:lnTo>
                  <a:lnTo>
                    <a:pt x="360" y="1728"/>
                  </a:lnTo>
                  <a:lnTo>
                    <a:pt x="360" y="1752"/>
                  </a:lnTo>
                  <a:lnTo>
                    <a:pt x="366" y="1770"/>
                  </a:lnTo>
                  <a:lnTo>
                    <a:pt x="372" y="1776"/>
                  </a:lnTo>
                  <a:lnTo>
                    <a:pt x="384" y="1788"/>
                  </a:lnTo>
                  <a:lnTo>
                    <a:pt x="378" y="1788"/>
                  </a:lnTo>
                  <a:lnTo>
                    <a:pt x="384" y="1788"/>
                  </a:lnTo>
                  <a:lnTo>
                    <a:pt x="390" y="1782"/>
                  </a:lnTo>
                  <a:lnTo>
                    <a:pt x="390" y="1776"/>
                  </a:lnTo>
                  <a:lnTo>
                    <a:pt x="396" y="1764"/>
                  </a:lnTo>
                  <a:lnTo>
                    <a:pt x="402" y="1758"/>
                  </a:lnTo>
                  <a:lnTo>
                    <a:pt x="402" y="1746"/>
                  </a:lnTo>
                  <a:lnTo>
                    <a:pt x="408" y="1734"/>
                  </a:lnTo>
                  <a:lnTo>
                    <a:pt x="414" y="1722"/>
                  </a:lnTo>
                  <a:lnTo>
                    <a:pt x="414" y="1710"/>
                  </a:lnTo>
                  <a:lnTo>
                    <a:pt x="420" y="1704"/>
                  </a:lnTo>
                  <a:lnTo>
                    <a:pt x="426" y="1692"/>
                  </a:lnTo>
                  <a:lnTo>
                    <a:pt x="426" y="1680"/>
                  </a:lnTo>
                  <a:lnTo>
                    <a:pt x="432" y="1668"/>
                  </a:lnTo>
                  <a:lnTo>
                    <a:pt x="438" y="1662"/>
                  </a:lnTo>
                  <a:lnTo>
                    <a:pt x="438" y="1650"/>
                  </a:lnTo>
                  <a:lnTo>
                    <a:pt x="444" y="1644"/>
                  </a:lnTo>
                  <a:lnTo>
                    <a:pt x="450" y="1632"/>
                  </a:lnTo>
                  <a:lnTo>
                    <a:pt x="456" y="1626"/>
                  </a:lnTo>
                  <a:lnTo>
                    <a:pt x="456" y="1620"/>
                  </a:lnTo>
                  <a:lnTo>
                    <a:pt x="462" y="1614"/>
                  </a:lnTo>
                  <a:lnTo>
                    <a:pt x="468" y="1608"/>
                  </a:lnTo>
                  <a:lnTo>
                    <a:pt x="474" y="1602"/>
                  </a:lnTo>
                  <a:lnTo>
                    <a:pt x="480" y="1596"/>
                  </a:lnTo>
                  <a:lnTo>
                    <a:pt x="486" y="1596"/>
                  </a:lnTo>
                  <a:lnTo>
                    <a:pt x="492" y="1590"/>
                  </a:lnTo>
                  <a:lnTo>
                    <a:pt x="498" y="1590"/>
                  </a:lnTo>
                  <a:lnTo>
                    <a:pt x="504" y="1590"/>
                  </a:lnTo>
                  <a:lnTo>
                    <a:pt x="510" y="1584"/>
                  </a:lnTo>
                  <a:lnTo>
                    <a:pt x="516" y="1584"/>
                  </a:lnTo>
                  <a:lnTo>
                    <a:pt x="522" y="1584"/>
                  </a:lnTo>
                  <a:lnTo>
                    <a:pt x="528" y="1584"/>
                  </a:lnTo>
                  <a:lnTo>
                    <a:pt x="534" y="1584"/>
                  </a:lnTo>
                  <a:lnTo>
                    <a:pt x="540" y="1584"/>
                  </a:lnTo>
                  <a:lnTo>
                    <a:pt x="546" y="1584"/>
                  </a:lnTo>
                  <a:lnTo>
                    <a:pt x="552" y="1584"/>
                  </a:lnTo>
                  <a:lnTo>
                    <a:pt x="558" y="1584"/>
                  </a:lnTo>
                  <a:lnTo>
                    <a:pt x="564" y="1584"/>
                  </a:lnTo>
                  <a:lnTo>
                    <a:pt x="570" y="1584"/>
                  </a:lnTo>
                  <a:lnTo>
                    <a:pt x="576" y="1584"/>
                  </a:lnTo>
                  <a:lnTo>
                    <a:pt x="582" y="1584"/>
                  </a:lnTo>
                  <a:lnTo>
                    <a:pt x="588" y="1584"/>
                  </a:lnTo>
                  <a:lnTo>
                    <a:pt x="594" y="1584"/>
                  </a:lnTo>
                  <a:lnTo>
                    <a:pt x="600" y="1584"/>
                  </a:lnTo>
                  <a:lnTo>
                    <a:pt x="606" y="1584"/>
                  </a:lnTo>
                  <a:lnTo>
                    <a:pt x="612" y="1584"/>
                  </a:lnTo>
                  <a:lnTo>
                    <a:pt x="618" y="1584"/>
                  </a:lnTo>
                  <a:lnTo>
                    <a:pt x="624" y="1584"/>
                  </a:lnTo>
                  <a:lnTo>
                    <a:pt x="630" y="1584"/>
                  </a:lnTo>
                  <a:lnTo>
                    <a:pt x="636" y="1584"/>
                  </a:lnTo>
                  <a:lnTo>
                    <a:pt x="642" y="1584"/>
                  </a:lnTo>
                  <a:lnTo>
                    <a:pt x="648" y="1584"/>
                  </a:lnTo>
                  <a:lnTo>
                    <a:pt x="654" y="1584"/>
                  </a:lnTo>
                </a:path>
              </a:pathLst>
            </a:custGeom>
            <a:noFill/>
            <a:ln w="28575">
              <a:solidFill>
                <a:srgbClr val="66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7"/>
            <p:cNvSpPr>
              <a:spLocks/>
            </p:cNvSpPr>
            <p:nvPr/>
          </p:nvSpPr>
          <p:spPr bwMode="auto">
            <a:xfrm>
              <a:off x="2015979" y="4687887"/>
              <a:ext cx="952500" cy="2886075"/>
            </a:xfrm>
            <a:custGeom>
              <a:avLst/>
              <a:gdLst>
                <a:gd name="T0" fmla="*/ 12 w 600"/>
                <a:gd name="T1" fmla="*/ 1614 h 1818"/>
                <a:gd name="T2" fmla="*/ 24 w 600"/>
                <a:gd name="T3" fmla="*/ 1554 h 1818"/>
                <a:gd name="T4" fmla="*/ 36 w 600"/>
                <a:gd name="T5" fmla="*/ 1320 h 1818"/>
                <a:gd name="T6" fmla="*/ 48 w 600"/>
                <a:gd name="T7" fmla="*/ 954 h 1818"/>
                <a:gd name="T8" fmla="*/ 60 w 600"/>
                <a:gd name="T9" fmla="*/ 588 h 1818"/>
                <a:gd name="T10" fmla="*/ 72 w 600"/>
                <a:gd name="T11" fmla="*/ 306 h 1818"/>
                <a:gd name="T12" fmla="*/ 84 w 600"/>
                <a:gd name="T13" fmla="*/ 126 h 1818"/>
                <a:gd name="T14" fmla="*/ 96 w 600"/>
                <a:gd name="T15" fmla="*/ 36 h 1818"/>
                <a:gd name="T16" fmla="*/ 108 w 600"/>
                <a:gd name="T17" fmla="*/ 6 h 1818"/>
                <a:gd name="T18" fmla="*/ 126 w 600"/>
                <a:gd name="T19" fmla="*/ 12 h 1818"/>
                <a:gd name="T20" fmla="*/ 138 w 600"/>
                <a:gd name="T21" fmla="*/ 42 h 1818"/>
                <a:gd name="T22" fmla="*/ 150 w 600"/>
                <a:gd name="T23" fmla="*/ 78 h 1818"/>
                <a:gd name="T24" fmla="*/ 162 w 600"/>
                <a:gd name="T25" fmla="*/ 108 h 1818"/>
                <a:gd name="T26" fmla="*/ 174 w 600"/>
                <a:gd name="T27" fmla="*/ 138 h 1818"/>
                <a:gd name="T28" fmla="*/ 186 w 600"/>
                <a:gd name="T29" fmla="*/ 162 h 1818"/>
                <a:gd name="T30" fmla="*/ 204 w 600"/>
                <a:gd name="T31" fmla="*/ 180 h 1818"/>
                <a:gd name="T32" fmla="*/ 222 w 600"/>
                <a:gd name="T33" fmla="*/ 192 h 1818"/>
                <a:gd name="T34" fmla="*/ 240 w 600"/>
                <a:gd name="T35" fmla="*/ 198 h 1818"/>
                <a:gd name="T36" fmla="*/ 258 w 600"/>
                <a:gd name="T37" fmla="*/ 204 h 1818"/>
                <a:gd name="T38" fmla="*/ 276 w 600"/>
                <a:gd name="T39" fmla="*/ 204 h 1818"/>
                <a:gd name="T40" fmla="*/ 294 w 600"/>
                <a:gd name="T41" fmla="*/ 204 h 1818"/>
                <a:gd name="T42" fmla="*/ 312 w 600"/>
                <a:gd name="T43" fmla="*/ 204 h 1818"/>
                <a:gd name="T44" fmla="*/ 330 w 600"/>
                <a:gd name="T45" fmla="*/ 204 h 1818"/>
                <a:gd name="T46" fmla="*/ 348 w 600"/>
                <a:gd name="T47" fmla="*/ 204 h 1818"/>
                <a:gd name="T48" fmla="*/ 366 w 600"/>
                <a:gd name="T49" fmla="*/ 204 h 1818"/>
                <a:gd name="T50" fmla="*/ 384 w 600"/>
                <a:gd name="T51" fmla="*/ 204 h 1818"/>
                <a:gd name="T52" fmla="*/ 402 w 600"/>
                <a:gd name="T53" fmla="*/ 204 h 1818"/>
                <a:gd name="T54" fmla="*/ 420 w 600"/>
                <a:gd name="T55" fmla="*/ 228 h 1818"/>
                <a:gd name="T56" fmla="*/ 432 w 600"/>
                <a:gd name="T57" fmla="*/ 396 h 1818"/>
                <a:gd name="T58" fmla="*/ 444 w 600"/>
                <a:gd name="T59" fmla="*/ 732 h 1818"/>
                <a:gd name="T60" fmla="*/ 456 w 600"/>
                <a:gd name="T61" fmla="*/ 1116 h 1818"/>
                <a:gd name="T62" fmla="*/ 468 w 600"/>
                <a:gd name="T63" fmla="*/ 1434 h 1818"/>
                <a:gd name="T64" fmla="*/ 480 w 600"/>
                <a:gd name="T65" fmla="*/ 1644 h 1818"/>
                <a:gd name="T66" fmla="*/ 492 w 600"/>
                <a:gd name="T67" fmla="*/ 1758 h 1818"/>
                <a:gd name="T68" fmla="*/ 504 w 600"/>
                <a:gd name="T69" fmla="*/ 1806 h 1818"/>
                <a:gd name="T70" fmla="*/ 516 w 600"/>
                <a:gd name="T71" fmla="*/ 1818 h 1818"/>
                <a:gd name="T72" fmla="*/ 528 w 600"/>
                <a:gd name="T73" fmla="*/ 1794 h 1818"/>
                <a:gd name="T74" fmla="*/ 540 w 600"/>
                <a:gd name="T75" fmla="*/ 1764 h 1818"/>
                <a:gd name="T76" fmla="*/ 552 w 600"/>
                <a:gd name="T77" fmla="*/ 1734 h 1818"/>
                <a:gd name="T78" fmla="*/ 564 w 600"/>
                <a:gd name="T79" fmla="*/ 1698 h 1818"/>
                <a:gd name="T80" fmla="*/ 576 w 600"/>
                <a:gd name="T81" fmla="*/ 1674 h 1818"/>
                <a:gd name="T82" fmla="*/ 588 w 600"/>
                <a:gd name="T83" fmla="*/ 1650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0" h="1818">
                  <a:moveTo>
                    <a:pt x="0" y="1614"/>
                  </a:moveTo>
                  <a:lnTo>
                    <a:pt x="6" y="1614"/>
                  </a:lnTo>
                  <a:lnTo>
                    <a:pt x="12" y="1614"/>
                  </a:lnTo>
                  <a:lnTo>
                    <a:pt x="18" y="1608"/>
                  </a:lnTo>
                  <a:lnTo>
                    <a:pt x="18" y="1590"/>
                  </a:lnTo>
                  <a:lnTo>
                    <a:pt x="24" y="1554"/>
                  </a:lnTo>
                  <a:lnTo>
                    <a:pt x="30" y="1500"/>
                  </a:lnTo>
                  <a:lnTo>
                    <a:pt x="30" y="1422"/>
                  </a:lnTo>
                  <a:lnTo>
                    <a:pt x="36" y="1320"/>
                  </a:lnTo>
                  <a:lnTo>
                    <a:pt x="42" y="1206"/>
                  </a:lnTo>
                  <a:lnTo>
                    <a:pt x="42" y="1086"/>
                  </a:lnTo>
                  <a:lnTo>
                    <a:pt x="48" y="954"/>
                  </a:lnTo>
                  <a:lnTo>
                    <a:pt x="54" y="828"/>
                  </a:lnTo>
                  <a:lnTo>
                    <a:pt x="60" y="702"/>
                  </a:lnTo>
                  <a:lnTo>
                    <a:pt x="60" y="588"/>
                  </a:lnTo>
                  <a:lnTo>
                    <a:pt x="66" y="480"/>
                  </a:lnTo>
                  <a:lnTo>
                    <a:pt x="72" y="384"/>
                  </a:lnTo>
                  <a:lnTo>
                    <a:pt x="72" y="306"/>
                  </a:lnTo>
                  <a:lnTo>
                    <a:pt x="78" y="234"/>
                  </a:lnTo>
                  <a:lnTo>
                    <a:pt x="84" y="174"/>
                  </a:lnTo>
                  <a:lnTo>
                    <a:pt x="84" y="126"/>
                  </a:lnTo>
                  <a:lnTo>
                    <a:pt x="90" y="90"/>
                  </a:lnTo>
                  <a:lnTo>
                    <a:pt x="96" y="60"/>
                  </a:lnTo>
                  <a:lnTo>
                    <a:pt x="96" y="36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20" y="6"/>
                  </a:lnTo>
                  <a:lnTo>
                    <a:pt x="126" y="12"/>
                  </a:lnTo>
                  <a:lnTo>
                    <a:pt x="132" y="24"/>
                  </a:lnTo>
                  <a:lnTo>
                    <a:pt x="132" y="30"/>
                  </a:lnTo>
                  <a:lnTo>
                    <a:pt x="138" y="42"/>
                  </a:lnTo>
                  <a:lnTo>
                    <a:pt x="144" y="54"/>
                  </a:lnTo>
                  <a:lnTo>
                    <a:pt x="150" y="66"/>
                  </a:lnTo>
                  <a:lnTo>
                    <a:pt x="150" y="78"/>
                  </a:lnTo>
                  <a:lnTo>
                    <a:pt x="156" y="84"/>
                  </a:lnTo>
                  <a:lnTo>
                    <a:pt x="162" y="96"/>
                  </a:lnTo>
                  <a:lnTo>
                    <a:pt x="162" y="108"/>
                  </a:lnTo>
                  <a:lnTo>
                    <a:pt x="168" y="120"/>
                  </a:lnTo>
                  <a:lnTo>
                    <a:pt x="174" y="126"/>
                  </a:lnTo>
                  <a:lnTo>
                    <a:pt x="174" y="138"/>
                  </a:lnTo>
                  <a:lnTo>
                    <a:pt x="180" y="144"/>
                  </a:lnTo>
                  <a:lnTo>
                    <a:pt x="186" y="156"/>
                  </a:lnTo>
                  <a:lnTo>
                    <a:pt x="186" y="162"/>
                  </a:lnTo>
                  <a:lnTo>
                    <a:pt x="192" y="168"/>
                  </a:lnTo>
                  <a:lnTo>
                    <a:pt x="198" y="174"/>
                  </a:lnTo>
                  <a:lnTo>
                    <a:pt x="204" y="180"/>
                  </a:lnTo>
                  <a:lnTo>
                    <a:pt x="210" y="186"/>
                  </a:lnTo>
                  <a:lnTo>
                    <a:pt x="216" y="192"/>
                  </a:lnTo>
                  <a:lnTo>
                    <a:pt x="222" y="192"/>
                  </a:lnTo>
                  <a:lnTo>
                    <a:pt x="228" y="198"/>
                  </a:lnTo>
                  <a:lnTo>
                    <a:pt x="234" y="198"/>
                  </a:lnTo>
                  <a:lnTo>
                    <a:pt x="240" y="198"/>
                  </a:lnTo>
                  <a:lnTo>
                    <a:pt x="246" y="204"/>
                  </a:lnTo>
                  <a:lnTo>
                    <a:pt x="252" y="204"/>
                  </a:lnTo>
                  <a:lnTo>
                    <a:pt x="258" y="204"/>
                  </a:lnTo>
                  <a:lnTo>
                    <a:pt x="264" y="204"/>
                  </a:lnTo>
                  <a:lnTo>
                    <a:pt x="270" y="204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8" y="204"/>
                  </a:lnTo>
                  <a:lnTo>
                    <a:pt x="294" y="204"/>
                  </a:lnTo>
                  <a:lnTo>
                    <a:pt x="300" y="204"/>
                  </a:lnTo>
                  <a:lnTo>
                    <a:pt x="306" y="204"/>
                  </a:lnTo>
                  <a:lnTo>
                    <a:pt x="312" y="204"/>
                  </a:lnTo>
                  <a:lnTo>
                    <a:pt x="318" y="204"/>
                  </a:lnTo>
                  <a:lnTo>
                    <a:pt x="324" y="204"/>
                  </a:lnTo>
                  <a:lnTo>
                    <a:pt x="330" y="204"/>
                  </a:lnTo>
                  <a:lnTo>
                    <a:pt x="336" y="204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54" y="204"/>
                  </a:lnTo>
                  <a:lnTo>
                    <a:pt x="360" y="204"/>
                  </a:lnTo>
                  <a:lnTo>
                    <a:pt x="366" y="204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384" y="204"/>
                  </a:lnTo>
                  <a:lnTo>
                    <a:pt x="390" y="204"/>
                  </a:lnTo>
                  <a:lnTo>
                    <a:pt x="396" y="204"/>
                  </a:lnTo>
                  <a:lnTo>
                    <a:pt x="402" y="204"/>
                  </a:lnTo>
                  <a:lnTo>
                    <a:pt x="408" y="204"/>
                  </a:lnTo>
                  <a:lnTo>
                    <a:pt x="414" y="210"/>
                  </a:lnTo>
                  <a:lnTo>
                    <a:pt x="420" y="228"/>
                  </a:lnTo>
                  <a:lnTo>
                    <a:pt x="420" y="264"/>
                  </a:lnTo>
                  <a:lnTo>
                    <a:pt x="426" y="318"/>
                  </a:lnTo>
                  <a:lnTo>
                    <a:pt x="432" y="396"/>
                  </a:lnTo>
                  <a:lnTo>
                    <a:pt x="432" y="498"/>
                  </a:lnTo>
                  <a:lnTo>
                    <a:pt x="438" y="612"/>
                  </a:lnTo>
                  <a:lnTo>
                    <a:pt x="444" y="732"/>
                  </a:lnTo>
                  <a:lnTo>
                    <a:pt x="444" y="864"/>
                  </a:lnTo>
                  <a:lnTo>
                    <a:pt x="450" y="990"/>
                  </a:lnTo>
                  <a:lnTo>
                    <a:pt x="456" y="1116"/>
                  </a:lnTo>
                  <a:lnTo>
                    <a:pt x="456" y="1230"/>
                  </a:lnTo>
                  <a:lnTo>
                    <a:pt x="462" y="1338"/>
                  </a:lnTo>
                  <a:lnTo>
                    <a:pt x="468" y="1434"/>
                  </a:lnTo>
                  <a:lnTo>
                    <a:pt x="468" y="1512"/>
                  </a:lnTo>
                  <a:lnTo>
                    <a:pt x="474" y="1584"/>
                  </a:lnTo>
                  <a:lnTo>
                    <a:pt x="480" y="1644"/>
                  </a:lnTo>
                  <a:lnTo>
                    <a:pt x="486" y="1692"/>
                  </a:lnTo>
                  <a:lnTo>
                    <a:pt x="486" y="1728"/>
                  </a:lnTo>
                  <a:lnTo>
                    <a:pt x="492" y="1758"/>
                  </a:lnTo>
                  <a:lnTo>
                    <a:pt x="498" y="1782"/>
                  </a:lnTo>
                  <a:lnTo>
                    <a:pt x="498" y="1800"/>
                  </a:lnTo>
                  <a:lnTo>
                    <a:pt x="504" y="1806"/>
                  </a:lnTo>
                  <a:lnTo>
                    <a:pt x="516" y="1818"/>
                  </a:lnTo>
                  <a:lnTo>
                    <a:pt x="510" y="1818"/>
                  </a:lnTo>
                  <a:lnTo>
                    <a:pt x="516" y="1818"/>
                  </a:lnTo>
                  <a:lnTo>
                    <a:pt x="522" y="1812"/>
                  </a:lnTo>
                  <a:lnTo>
                    <a:pt x="522" y="1806"/>
                  </a:lnTo>
                  <a:lnTo>
                    <a:pt x="528" y="1794"/>
                  </a:lnTo>
                  <a:lnTo>
                    <a:pt x="534" y="1788"/>
                  </a:lnTo>
                  <a:lnTo>
                    <a:pt x="534" y="1776"/>
                  </a:lnTo>
                  <a:lnTo>
                    <a:pt x="540" y="1764"/>
                  </a:lnTo>
                  <a:lnTo>
                    <a:pt x="546" y="1752"/>
                  </a:lnTo>
                  <a:lnTo>
                    <a:pt x="546" y="1740"/>
                  </a:lnTo>
                  <a:lnTo>
                    <a:pt x="552" y="1734"/>
                  </a:lnTo>
                  <a:lnTo>
                    <a:pt x="558" y="1722"/>
                  </a:lnTo>
                  <a:lnTo>
                    <a:pt x="558" y="1710"/>
                  </a:lnTo>
                  <a:lnTo>
                    <a:pt x="564" y="1698"/>
                  </a:lnTo>
                  <a:lnTo>
                    <a:pt x="570" y="1692"/>
                  </a:lnTo>
                  <a:lnTo>
                    <a:pt x="576" y="1680"/>
                  </a:lnTo>
                  <a:lnTo>
                    <a:pt x="576" y="1674"/>
                  </a:lnTo>
                  <a:lnTo>
                    <a:pt x="582" y="1662"/>
                  </a:lnTo>
                  <a:lnTo>
                    <a:pt x="588" y="1656"/>
                  </a:lnTo>
                  <a:lnTo>
                    <a:pt x="588" y="1650"/>
                  </a:lnTo>
                  <a:lnTo>
                    <a:pt x="594" y="1644"/>
                  </a:lnTo>
                  <a:lnTo>
                    <a:pt x="600" y="1638"/>
                  </a:lnTo>
                </a:path>
              </a:pathLst>
            </a:custGeom>
            <a:noFill/>
            <a:ln w="28575">
              <a:solidFill>
                <a:srgbClr val="66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28"/>
            <p:cNvSpPr>
              <a:spLocks/>
            </p:cNvSpPr>
            <p:nvPr/>
          </p:nvSpPr>
          <p:spPr bwMode="auto">
            <a:xfrm>
              <a:off x="2968479" y="4687887"/>
              <a:ext cx="1038225" cy="2600325"/>
            </a:xfrm>
            <a:custGeom>
              <a:avLst/>
              <a:gdLst>
                <a:gd name="T0" fmla="*/ 12 w 654"/>
                <a:gd name="T1" fmla="*/ 1626 h 1638"/>
                <a:gd name="T2" fmla="*/ 30 w 654"/>
                <a:gd name="T3" fmla="*/ 1620 h 1638"/>
                <a:gd name="T4" fmla="*/ 48 w 654"/>
                <a:gd name="T5" fmla="*/ 1614 h 1638"/>
                <a:gd name="T6" fmla="*/ 66 w 654"/>
                <a:gd name="T7" fmla="*/ 1614 h 1638"/>
                <a:gd name="T8" fmla="*/ 84 w 654"/>
                <a:gd name="T9" fmla="*/ 1614 h 1638"/>
                <a:gd name="T10" fmla="*/ 102 w 654"/>
                <a:gd name="T11" fmla="*/ 1614 h 1638"/>
                <a:gd name="T12" fmla="*/ 120 w 654"/>
                <a:gd name="T13" fmla="*/ 1614 h 1638"/>
                <a:gd name="T14" fmla="*/ 138 w 654"/>
                <a:gd name="T15" fmla="*/ 1614 h 1638"/>
                <a:gd name="T16" fmla="*/ 156 w 654"/>
                <a:gd name="T17" fmla="*/ 1614 h 1638"/>
                <a:gd name="T18" fmla="*/ 174 w 654"/>
                <a:gd name="T19" fmla="*/ 1614 h 1638"/>
                <a:gd name="T20" fmla="*/ 192 w 654"/>
                <a:gd name="T21" fmla="*/ 1614 h 1638"/>
                <a:gd name="T22" fmla="*/ 204 w 654"/>
                <a:gd name="T23" fmla="*/ 1590 h 1638"/>
                <a:gd name="T24" fmla="*/ 216 w 654"/>
                <a:gd name="T25" fmla="*/ 1422 h 1638"/>
                <a:gd name="T26" fmla="*/ 234 w 654"/>
                <a:gd name="T27" fmla="*/ 1086 h 1638"/>
                <a:gd name="T28" fmla="*/ 246 w 654"/>
                <a:gd name="T29" fmla="*/ 702 h 1638"/>
                <a:gd name="T30" fmla="*/ 258 w 654"/>
                <a:gd name="T31" fmla="*/ 384 h 1638"/>
                <a:gd name="T32" fmla="*/ 270 w 654"/>
                <a:gd name="T33" fmla="*/ 174 h 1638"/>
                <a:gd name="T34" fmla="*/ 282 w 654"/>
                <a:gd name="T35" fmla="*/ 60 h 1638"/>
                <a:gd name="T36" fmla="*/ 294 w 654"/>
                <a:gd name="T37" fmla="*/ 12 h 1638"/>
                <a:gd name="T38" fmla="*/ 306 w 654"/>
                <a:gd name="T39" fmla="*/ 0 h 1638"/>
                <a:gd name="T40" fmla="*/ 318 w 654"/>
                <a:gd name="T41" fmla="*/ 24 h 1638"/>
                <a:gd name="T42" fmla="*/ 330 w 654"/>
                <a:gd name="T43" fmla="*/ 54 h 1638"/>
                <a:gd name="T44" fmla="*/ 342 w 654"/>
                <a:gd name="T45" fmla="*/ 84 h 1638"/>
                <a:gd name="T46" fmla="*/ 354 w 654"/>
                <a:gd name="T47" fmla="*/ 120 h 1638"/>
                <a:gd name="T48" fmla="*/ 366 w 654"/>
                <a:gd name="T49" fmla="*/ 144 h 1638"/>
                <a:gd name="T50" fmla="*/ 378 w 654"/>
                <a:gd name="T51" fmla="*/ 168 h 1638"/>
                <a:gd name="T52" fmla="*/ 396 w 654"/>
                <a:gd name="T53" fmla="*/ 186 h 1638"/>
                <a:gd name="T54" fmla="*/ 414 w 654"/>
                <a:gd name="T55" fmla="*/ 198 h 1638"/>
                <a:gd name="T56" fmla="*/ 432 w 654"/>
                <a:gd name="T57" fmla="*/ 204 h 1638"/>
                <a:gd name="T58" fmla="*/ 450 w 654"/>
                <a:gd name="T59" fmla="*/ 204 h 1638"/>
                <a:gd name="T60" fmla="*/ 468 w 654"/>
                <a:gd name="T61" fmla="*/ 204 h 1638"/>
                <a:gd name="T62" fmla="*/ 486 w 654"/>
                <a:gd name="T63" fmla="*/ 204 h 1638"/>
                <a:gd name="T64" fmla="*/ 504 w 654"/>
                <a:gd name="T65" fmla="*/ 204 h 1638"/>
                <a:gd name="T66" fmla="*/ 522 w 654"/>
                <a:gd name="T67" fmla="*/ 204 h 1638"/>
                <a:gd name="T68" fmla="*/ 540 w 654"/>
                <a:gd name="T69" fmla="*/ 204 h 1638"/>
                <a:gd name="T70" fmla="*/ 558 w 654"/>
                <a:gd name="T71" fmla="*/ 204 h 1638"/>
                <a:gd name="T72" fmla="*/ 576 w 654"/>
                <a:gd name="T73" fmla="*/ 204 h 1638"/>
                <a:gd name="T74" fmla="*/ 594 w 654"/>
                <a:gd name="T75" fmla="*/ 204 h 1638"/>
                <a:gd name="T76" fmla="*/ 606 w 654"/>
                <a:gd name="T77" fmla="*/ 264 h 1638"/>
                <a:gd name="T78" fmla="*/ 618 w 654"/>
                <a:gd name="T79" fmla="*/ 498 h 1638"/>
                <a:gd name="T80" fmla="*/ 630 w 654"/>
                <a:gd name="T81" fmla="*/ 864 h 1638"/>
                <a:gd name="T82" fmla="*/ 642 w 654"/>
                <a:gd name="T83" fmla="*/ 123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1638">
                  <a:moveTo>
                    <a:pt x="0" y="1638"/>
                  </a:moveTo>
                  <a:lnTo>
                    <a:pt x="6" y="1632"/>
                  </a:lnTo>
                  <a:lnTo>
                    <a:pt x="12" y="1626"/>
                  </a:lnTo>
                  <a:lnTo>
                    <a:pt x="18" y="1626"/>
                  </a:lnTo>
                  <a:lnTo>
                    <a:pt x="24" y="1620"/>
                  </a:lnTo>
                  <a:lnTo>
                    <a:pt x="30" y="1620"/>
                  </a:lnTo>
                  <a:lnTo>
                    <a:pt x="36" y="1620"/>
                  </a:lnTo>
                  <a:lnTo>
                    <a:pt x="42" y="1614"/>
                  </a:lnTo>
                  <a:lnTo>
                    <a:pt x="48" y="1614"/>
                  </a:lnTo>
                  <a:lnTo>
                    <a:pt x="54" y="1614"/>
                  </a:lnTo>
                  <a:lnTo>
                    <a:pt x="60" y="1614"/>
                  </a:lnTo>
                  <a:lnTo>
                    <a:pt x="66" y="1614"/>
                  </a:lnTo>
                  <a:lnTo>
                    <a:pt x="72" y="1614"/>
                  </a:lnTo>
                  <a:lnTo>
                    <a:pt x="78" y="1614"/>
                  </a:lnTo>
                  <a:lnTo>
                    <a:pt x="84" y="1614"/>
                  </a:lnTo>
                  <a:lnTo>
                    <a:pt x="90" y="1614"/>
                  </a:lnTo>
                  <a:lnTo>
                    <a:pt x="96" y="1614"/>
                  </a:lnTo>
                  <a:lnTo>
                    <a:pt x="102" y="1614"/>
                  </a:lnTo>
                  <a:lnTo>
                    <a:pt x="108" y="1614"/>
                  </a:lnTo>
                  <a:lnTo>
                    <a:pt x="114" y="1614"/>
                  </a:lnTo>
                  <a:lnTo>
                    <a:pt x="120" y="1614"/>
                  </a:lnTo>
                  <a:lnTo>
                    <a:pt x="126" y="1614"/>
                  </a:lnTo>
                  <a:lnTo>
                    <a:pt x="132" y="1614"/>
                  </a:lnTo>
                  <a:lnTo>
                    <a:pt x="138" y="1614"/>
                  </a:lnTo>
                  <a:lnTo>
                    <a:pt x="144" y="1614"/>
                  </a:lnTo>
                  <a:lnTo>
                    <a:pt x="150" y="1614"/>
                  </a:lnTo>
                  <a:lnTo>
                    <a:pt x="156" y="1614"/>
                  </a:lnTo>
                  <a:lnTo>
                    <a:pt x="162" y="1614"/>
                  </a:lnTo>
                  <a:lnTo>
                    <a:pt x="168" y="1614"/>
                  </a:lnTo>
                  <a:lnTo>
                    <a:pt x="174" y="1614"/>
                  </a:lnTo>
                  <a:lnTo>
                    <a:pt x="180" y="1614"/>
                  </a:lnTo>
                  <a:lnTo>
                    <a:pt x="186" y="1614"/>
                  </a:lnTo>
                  <a:lnTo>
                    <a:pt x="192" y="1614"/>
                  </a:lnTo>
                  <a:lnTo>
                    <a:pt x="198" y="1614"/>
                  </a:lnTo>
                  <a:lnTo>
                    <a:pt x="204" y="1608"/>
                  </a:lnTo>
                  <a:lnTo>
                    <a:pt x="204" y="1590"/>
                  </a:lnTo>
                  <a:lnTo>
                    <a:pt x="210" y="1554"/>
                  </a:lnTo>
                  <a:lnTo>
                    <a:pt x="216" y="1500"/>
                  </a:lnTo>
                  <a:lnTo>
                    <a:pt x="216" y="1422"/>
                  </a:lnTo>
                  <a:lnTo>
                    <a:pt x="222" y="1320"/>
                  </a:lnTo>
                  <a:lnTo>
                    <a:pt x="228" y="1206"/>
                  </a:lnTo>
                  <a:lnTo>
                    <a:pt x="234" y="1086"/>
                  </a:lnTo>
                  <a:lnTo>
                    <a:pt x="234" y="954"/>
                  </a:lnTo>
                  <a:lnTo>
                    <a:pt x="240" y="828"/>
                  </a:lnTo>
                  <a:lnTo>
                    <a:pt x="246" y="702"/>
                  </a:lnTo>
                  <a:lnTo>
                    <a:pt x="246" y="588"/>
                  </a:lnTo>
                  <a:lnTo>
                    <a:pt x="252" y="480"/>
                  </a:lnTo>
                  <a:lnTo>
                    <a:pt x="258" y="384"/>
                  </a:lnTo>
                  <a:lnTo>
                    <a:pt x="258" y="306"/>
                  </a:lnTo>
                  <a:lnTo>
                    <a:pt x="264" y="234"/>
                  </a:lnTo>
                  <a:lnTo>
                    <a:pt x="270" y="174"/>
                  </a:lnTo>
                  <a:lnTo>
                    <a:pt x="270" y="126"/>
                  </a:lnTo>
                  <a:lnTo>
                    <a:pt x="276" y="90"/>
                  </a:lnTo>
                  <a:lnTo>
                    <a:pt x="282" y="60"/>
                  </a:lnTo>
                  <a:lnTo>
                    <a:pt x="282" y="36"/>
                  </a:lnTo>
                  <a:lnTo>
                    <a:pt x="288" y="18"/>
                  </a:lnTo>
                  <a:lnTo>
                    <a:pt x="294" y="12"/>
                  </a:lnTo>
                  <a:lnTo>
                    <a:pt x="294" y="6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6"/>
                  </a:lnTo>
                  <a:lnTo>
                    <a:pt x="312" y="12"/>
                  </a:lnTo>
                  <a:lnTo>
                    <a:pt x="318" y="24"/>
                  </a:lnTo>
                  <a:lnTo>
                    <a:pt x="324" y="30"/>
                  </a:lnTo>
                  <a:lnTo>
                    <a:pt x="324" y="42"/>
                  </a:lnTo>
                  <a:lnTo>
                    <a:pt x="330" y="54"/>
                  </a:lnTo>
                  <a:lnTo>
                    <a:pt x="336" y="66"/>
                  </a:lnTo>
                  <a:lnTo>
                    <a:pt x="336" y="78"/>
                  </a:lnTo>
                  <a:lnTo>
                    <a:pt x="342" y="84"/>
                  </a:lnTo>
                  <a:lnTo>
                    <a:pt x="348" y="96"/>
                  </a:lnTo>
                  <a:lnTo>
                    <a:pt x="348" y="108"/>
                  </a:lnTo>
                  <a:lnTo>
                    <a:pt x="354" y="120"/>
                  </a:lnTo>
                  <a:lnTo>
                    <a:pt x="360" y="126"/>
                  </a:lnTo>
                  <a:lnTo>
                    <a:pt x="360" y="138"/>
                  </a:lnTo>
                  <a:lnTo>
                    <a:pt x="366" y="144"/>
                  </a:lnTo>
                  <a:lnTo>
                    <a:pt x="372" y="156"/>
                  </a:lnTo>
                  <a:lnTo>
                    <a:pt x="372" y="162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80"/>
                  </a:lnTo>
                  <a:lnTo>
                    <a:pt x="396" y="186"/>
                  </a:lnTo>
                  <a:lnTo>
                    <a:pt x="402" y="192"/>
                  </a:lnTo>
                  <a:lnTo>
                    <a:pt x="408" y="192"/>
                  </a:lnTo>
                  <a:lnTo>
                    <a:pt x="414" y="198"/>
                  </a:lnTo>
                  <a:lnTo>
                    <a:pt x="420" y="198"/>
                  </a:lnTo>
                  <a:lnTo>
                    <a:pt x="426" y="198"/>
                  </a:lnTo>
                  <a:lnTo>
                    <a:pt x="432" y="204"/>
                  </a:lnTo>
                  <a:lnTo>
                    <a:pt x="438" y="204"/>
                  </a:lnTo>
                  <a:lnTo>
                    <a:pt x="444" y="204"/>
                  </a:lnTo>
                  <a:lnTo>
                    <a:pt x="450" y="204"/>
                  </a:lnTo>
                  <a:lnTo>
                    <a:pt x="456" y="204"/>
                  </a:lnTo>
                  <a:lnTo>
                    <a:pt x="462" y="204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80" y="204"/>
                  </a:lnTo>
                  <a:lnTo>
                    <a:pt x="486" y="204"/>
                  </a:lnTo>
                  <a:lnTo>
                    <a:pt x="492" y="204"/>
                  </a:lnTo>
                  <a:lnTo>
                    <a:pt x="498" y="204"/>
                  </a:lnTo>
                  <a:lnTo>
                    <a:pt x="504" y="204"/>
                  </a:lnTo>
                  <a:lnTo>
                    <a:pt x="510" y="204"/>
                  </a:lnTo>
                  <a:lnTo>
                    <a:pt x="516" y="204"/>
                  </a:lnTo>
                  <a:lnTo>
                    <a:pt x="522" y="204"/>
                  </a:lnTo>
                  <a:lnTo>
                    <a:pt x="528" y="204"/>
                  </a:lnTo>
                  <a:lnTo>
                    <a:pt x="534" y="204"/>
                  </a:lnTo>
                  <a:lnTo>
                    <a:pt x="540" y="204"/>
                  </a:lnTo>
                  <a:lnTo>
                    <a:pt x="546" y="204"/>
                  </a:lnTo>
                  <a:lnTo>
                    <a:pt x="552" y="204"/>
                  </a:lnTo>
                  <a:lnTo>
                    <a:pt x="558" y="204"/>
                  </a:lnTo>
                  <a:lnTo>
                    <a:pt x="564" y="204"/>
                  </a:lnTo>
                  <a:lnTo>
                    <a:pt x="570" y="204"/>
                  </a:lnTo>
                  <a:lnTo>
                    <a:pt x="576" y="204"/>
                  </a:lnTo>
                  <a:lnTo>
                    <a:pt x="582" y="204"/>
                  </a:lnTo>
                  <a:lnTo>
                    <a:pt x="588" y="204"/>
                  </a:lnTo>
                  <a:lnTo>
                    <a:pt x="594" y="204"/>
                  </a:lnTo>
                  <a:lnTo>
                    <a:pt x="600" y="210"/>
                  </a:lnTo>
                  <a:lnTo>
                    <a:pt x="606" y="228"/>
                  </a:lnTo>
                  <a:lnTo>
                    <a:pt x="606" y="264"/>
                  </a:lnTo>
                  <a:lnTo>
                    <a:pt x="612" y="318"/>
                  </a:lnTo>
                  <a:lnTo>
                    <a:pt x="618" y="396"/>
                  </a:lnTo>
                  <a:lnTo>
                    <a:pt x="618" y="498"/>
                  </a:lnTo>
                  <a:lnTo>
                    <a:pt x="624" y="612"/>
                  </a:lnTo>
                  <a:lnTo>
                    <a:pt x="630" y="732"/>
                  </a:lnTo>
                  <a:lnTo>
                    <a:pt x="630" y="864"/>
                  </a:lnTo>
                  <a:lnTo>
                    <a:pt x="636" y="990"/>
                  </a:lnTo>
                  <a:lnTo>
                    <a:pt x="642" y="1116"/>
                  </a:lnTo>
                  <a:lnTo>
                    <a:pt x="642" y="1230"/>
                  </a:lnTo>
                  <a:lnTo>
                    <a:pt x="648" y="1338"/>
                  </a:lnTo>
                  <a:lnTo>
                    <a:pt x="654" y="1434"/>
                  </a:lnTo>
                </a:path>
              </a:pathLst>
            </a:custGeom>
            <a:noFill/>
            <a:ln w="28575">
              <a:solidFill>
                <a:srgbClr val="66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29"/>
            <p:cNvSpPr>
              <a:spLocks/>
            </p:cNvSpPr>
            <p:nvPr/>
          </p:nvSpPr>
          <p:spPr bwMode="auto">
            <a:xfrm>
              <a:off x="4006704" y="4687887"/>
              <a:ext cx="981075" cy="2886075"/>
            </a:xfrm>
            <a:custGeom>
              <a:avLst/>
              <a:gdLst>
                <a:gd name="T0" fmla="*/ 6 w 618"/>
                <a:gd name="T1" fmla="*/ 1584 h 1818"/>
                <a:gd name="T2" fmla="*/ 18 w 618"/>
                <a:gd name="T3" fmla="*/ 1728 h 1818"/>
                <a:gd name="T4" fmla="*/ 30 w 618"/>
                <a:gd name="T5" fmla="*/ 1800 h 1818"/>
                <a:gd name="T6" fmla="*/ 42 w 618"/>
                <a:gd name="T7" fmla="*/ 1818 h 1818"/>
                <a:gd name="T8" fmla="*/ 54 w 618"/>
                <a:gd name="T9" fmla="*/ 1806 h 1818"/>
                <a:gd name="T10" fmla="*/ 66 w 618"/>
                <a:gd name="T11" fmla="*/ 1776 h 1818"/>
                <a:gd name="T12" fmla="*/ 84 w 618"/>
                <a:gd name="T13" fmla="*/ 1740 h 1818"/>
                <a:gd name="T14" fmla="*/ 96 w 618"/>
                <a:gd name="T15" fmla="*/ 1710 h 1818"/>
                <a:gd name="T16" fmla="*/ 108 w 618"/>
                <a:gd name="T17" fmla="*/ 1680 h 1818"/>
                <a:gd name="T18" fmla="*/ 120 w 618"/>
                <a:gd name="T19" fmla="*/ 1656 h 1818"/>
                <a:gd name="T20" fmla="*/ 132 w 618"/>
                <a:gd name="T21" fmla="*/ 1638 h 1818"/>
                <a:gd name="T22" fmla="*/ 150 w 618"/>
                <a:gd name="T23" fmla="*/ 1626 h 1818"/>
                <a:gd name="T24" fmla="*/ 168 w 618"/>
                <a:gd name="T25" fmla="*/ 1620 h 1818"/>
                <a:gd name="T26" fmla="*/ 186 w 618"/>
                <a:gd name="T27" fmla="*/ 1614 h 1818"/>
                <a:gd name="T28" fmla="*/ 204 w 618"/>
                <a:gd name="T29" fmla="*/ 1614 h 1818"/>
                <a:gd name="T30" fmla="*/ 222 w 618"/>
                <a:gd name="T31" fmla="*/ 1614 h 1818"/>
                <a:gd name="T32" fmla="*/ 240 w 618"/>
                <a:gd name="T33" fmla="*/ 1614 h 1818"/>
                <a:gd name="T34" fmla="*/ 258 w 618"/>
                <a:gd name="T35" fmla="*/ 1614 h 1818"/>
                <a:gd name="T36" fmla="*/ 276 w 618"/>
                <a:gd name="T37" fmla="*/ 1614 h 1818"/>
                <a:gd name="T38" fmla="*/ 294 w 618"/>
                <a:gd name="T39" fmla="*/ 1614 h 1818"/>
                <a:gd name="T40" fmla="*/ 312 w 618"/>
                <a:gd name="T41" fmla="*/ 1614 h 1818"/>
                <a:gd name="T42" fmla="*/ 330 w 618"/>
                <a:gd name="T43" fmla="*/ 1614 h 1818"/>
                <a:gd name="T44" fmla="*/ 342 w 618"/>
                <a:gd name="T45" fmla="*/ 1554 h 1818"/>
                <a:gd name="T46" fmla="*/ 354 w 618"/>
                <a:gd name="T47" fmla="*/ 1320 h 1818"/>
                <a:gd name="T48" fmla="*/ 366 w 618"/>
                <a:gd name="T49" fmla="*/ 954 h 1818"/>
                <a:gd name="T50" fmla="*/ 378 w 618"/>
                <a:gd name="T51" fmla="*/ 588 h 1818"/>
                <a:gd name="T52" fmla="*/ 390 w 618"/>
                <a:gd name="T53" fmla="*/ 306 h 1818"/>
                <a:gd name="T54" fmla="*/ 402 w 618"/>
                <a:gd name="T55" fmla="*/ 126 h 1818"/>
                <a:gd name="T56" fmla="*/ 414 w 618"/>
                <a:gd name="T57" fmla="*/ 36 h 1818"/>
                <a:gd name="T58" fmla="*/ 438 w 618"/>
                <a:gd name="T59" fmla="*/ 0 h 1818"/>
                <a:gd name="T60" fmla="*/ 444 w 618"/>
                <a:gd name="T61" fmla="*/ 6 h 1818"/>
                <a:gd name="T62" fmla="*/ 456 w 618"/>
                <a:gd name="T63" fmla="*/ 30 h 1818"/>
                <a:gd name="T64" fmla="*/ 468 w 618"/>
                <a:gd name="T65" fmla="*/ 66 h 1818"/>
                <a:gd name="T66" fmla="*/ 480 w 618"/>
                <a:gd name="T67" fmla="*/ 96 h 1818"/>
                <a:gd name="T68" fmla="*/ 492 w 618"/>
                <a:gd name="T69" fmla="*/ 126 h 1818"/>
                <a:gd name="T70" fmla="*/ 504 w 618"/>
                <a:gd name="T71" fmla="*/ 156 h 1818"/>
                <a:gd name="T72" fmla="*/ 516 w 618"/>
                <a:gd name="T73" fmla="*/ 174 h 1818"/>
                <a:gd name="T74" fmla="*/ 534 w 618"/>
                <a:gd name="T75" fmla="*/ 192 h 1818"/>
                <a:gd name="T76" fmla="*/ 552 w 618"/>
                <a:gd name="T77" fmla="*/ 198 h 1818"/>
                <a:gd name="T78" fmla="*/ 570 w 618"/>
                <a:gd name="T79" fmla="*/ 204 h 1818"/>
                <a:gd name="T80" fmla="*/ 588 w 618"/>
                <a:gd name="T81" fmla="*/ 204 h 1818"/>
                <a:gd name="T82" fmla="*/ 606 w 618"/>
                <a:gd name="T83" fmla="*/ 204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8" h="1818">
                  <a:moveTo>
                    <a:pt x="0" y="1434"/>
                  </a:moveTo>
                  <a:lnTo>
                    <a:pt x="6" y="1512"/>
                  </a:lnTo>
                  <a:lnTo>
                    <a:pt x="6" y="1584"/>
                  </a:lnTo>
                  <a:lnTo>
                    <a:pt x="12" y="1644"/>
                  </a:lnTo>
                  <a:lnTo>
                    <a:pt x="18" y="1692"/>
                  </a:lnTo>
                  <a:lnTo>
                    <a:pt x="18" y="1728"/>
                  </a:lnTo>
                  <a:lnTo>
                    <a:pt x="24" y="1758"/>
                  </a:lnTo>
                  <a:lnTo>
                    <a:pt x="30" y="1782"/>
                  </a:lnTo>
                  <a:lnTo>
                    <a:pt x="30" y="1800"/>
                  </a:lnTo>
                  <a:lnTo>
                    <a:pt x="36" y="1806"/>
                  </a:lnTo>
                  <a:lnTo>
                    <a:pt x="48" y="1818"/>
                  </a:lnTo>
                  <a:lnTo>
                    <a:pt x="42" y="1818"/>
                  </a:lnTo>
                  <a:lnTo>
                    <a:pt x="48" y="1818"/>
                  </a:lnTo>
                  <a:lnTo>
                    <a:pt x="54" y="1812"/>
                  </a:lnTo>
                  <a:lnTo>
                    <a:pt x="54" y="1806"/>
                  </a:lnTo>
                  <a:lnTo>
                    <a:pt x="60" y="1794"/>
                  </a:lnTo>
                  <a:lnTo>
                    <a:pt x="66" y="1788"/>
                  </a:lnTo>
                  <a:lnTo>
                    <a:pt x="66" y="1776"/>
                  </a:lnTo>
                  <a:lnTo>
                    <a:pt x="72" y="1764"/>
                  </a:lnTo>
                  <a:lnTo>
                    <a:pt x="78" y="1752"/>
                  </a:lnTo>
                  <a:lnTo>
                    <a:pt x="84" y="1740"/>
                  </a:lnTo>
                  <a:lnTo>
                    <a:pt x="84" y="1734"/>
                  </a:lnTo>
                  <a:lnTo>
                    <a:pt x="90" y="1722"/>
                  </a:lnTo>
                  <a:lnTo>
                    <a:pt x="96" y="1710"/>
                  </a:lnTo>
                  <a:lnTo>
                    <a:pt x="96" y="1698"/>
                  </a:lnTo>
                  <a:lnTo>
                    <a:pt x="102" y="1692"/>
                  </a:lnTo>
                  <a:lnTo>
                    <a:pt x="108" y="1680"/>
                  </a:lnTo>
                  <a:lnTo>
                    <a:pt x="108" y="1674"/>
                  </a:lnTo>
                  <a:lnTo>
                    <a:pt x="114" y="1662"/>
                  </a:lnTo>
                  <a:lnTo>
                    <a:pt x="120" y="1656"/>
                  </a:lnTo>
                  <a:lnTo>
                    <a:pt x="120" y="1650"/>
                  </a:lnTo>
                  <a:lnTo>
                    <a:pt x="126" y="1644"/>
                  </a:lnTo>
                  <a:lnTo>
                    <a:pt x="132" y="1638"/>
                  </a:lnTo>
                  <a:lnTo>
                    <a:pt x="138" y="1632"/>
                  </a:lnTo>
                  <a:lnTo>
                    <a:pt x="144" y="1626"/>
                  </a:lnTo>
                  <a:lnTo>
                    <a:pt x="150" y="1626"/>
                  </a:lnTo>
                  <a:lnTo>
                    <a:pt x="156" y="1620"/>
                  </a:lnTo>
                  <a:lnTo>
                    <a:pt x="162" y="1620"/>
                  </a:lnTo>
                  <a:lnTo>
                    <a:pt x="168" y="1620"/>
                  </a:lnTo>
                  <a:lnTo>
                    <a:pt x="174" y="1614"/>
                  </a:lnTo>
                  <a:lnTo>
                    <a:pt x="180" y="1614"/>
                  </a:lnTo>
                  <a:lnTo>
                    <a:pt x="186" y="1614"/>
                  </a:lnTo>
                  <a:lnTo>
                    <a:pt x="192" y="1614"/>
                  </a:lnTo>
                  <a:lnTo>
                    <a:pt x="198" y="1614"/>
                  </a:lnTo>
                  <a:lnTo>
                    <a:pt x="204" y="1614"/>
                  </a:lnTo>
                  <a:lnTo>
                    <a:pt x="210" y="1614"/>
                  </a:lnTo>
                  <a:lnTo>
                    <a:pt x="216" y="1614"/>
                  </a:lnTo>
                  <a:lnTo>
                    <a:pt x="222" y="1614"/>
                  </a:lnTo>
                  <a:lnTo>
                    <a:pt x="228" y="1614"/>
                  </a:lnTo>
                  <a:lnTo>
                    <a:pt x="234" y="1614"/>
                  </a:lnTo>
                  <a:lnTo>
                    <a:pt x="240" y="1614"/>
                  </a:lnTo>
                  <a:lnTo>
                    <a:pt x="246" y="1614"/>
                  </a:lnTo>
                  <a:lnTo>
                    <a:pt x="252" y="1614"/>
                  </a:lnTo>
                  <a:lnTo>
                    <a:pt x="258" y="1614"/>
                  </a:lnTo>
                  <a:lnTo>
                    <a:pt x="264" y="1614"/>
                  </a:lnTo>
                  <a:lnTo>
                    <a:pt x="270" y="1614"/>
                  </a:lnTo>
                  <a:lnTo>
                    <a:pt x="276" y="1614"/>
                  </a:lnTo>
                  <a:lnTo>
                    <a:pt x="282" y="1614"/>
                  </a:lnTo>
                  <a:lnTo>
                    <a:pt x="288" y="1614"/>
                  </a:lnTo>
                  <a:lnTo>
                    <a:pt x="294" y="1614"/>
                  </a:lnTo>
                  <a:lnTo>
                    <a:pt x="300" y="1614"/>
                  </a:lnTo>
                  <a:lnTo>
                    <a:pt x="306" y="1614"/>
                  </a:lnTo>
                  <a:lnTo>
                    <a:pt x="312" y="1614"/>
                  </a:lnTo>
                  <a:lnTo>
                    <a:pt x="318" y="1614"/>
                  </a:lnTo>
                  <a:lnTo>
                    <a:pt x="324" y="1614"/>
                  </a:lnTo>
                  <a:lnTo>
                    <a:pt x="330" y="1614"/>
                  </a:lnTo>
                  <a:lnTo>
                    <a:pt x="336" y="1608"/>
                  </a:lnTo>
                  <a:lnTo>
                    <a:pt x="342" y="1590"/>
                  </a:lnTo>
                  <a:lnTo>
                    <a:pt x="342" y="1554"/>
                  </a:lnTo>
                  <a:lnTo>
                    <a:pt x="348" y="1500"/>
                  </a:lnTo>
                  <a:lnTo>
                    <a:pt x="354" y="1422"/>
                  </a:lnTo>
                  <a:lnTo>
                    <a:pt x="354" y="1320"/>
                  </a:lnTo>
                  <a:lnTo>
                    <a:pt x="360" y="1206"/>
                  </a:lnTo>
                  <a:lnTo>
                    <a:pt x="366" y="1086"/>
                  </a:lnTo>
                  <a:lnTo>
                    <a:pt x="366" y="954"/>
                  </a:lnTo>
                  <a:lnTo>
                    <a:pt x="372" y="828"/>
                  </a:lnTo>
                  <a:lnTo>
                    <a:pt x="378" y="702"/>
                  </a:lnTo>
                  <a:lnTo>
                    <a:pt x="378" y="588"/>
                  </a:lnTo>
                  <a:lnTo>
                    <a:pt x="384" y="480"/>
                  </a:lnTo>
                  <a:lnTo>
                    <a:pt x="390" y="384"/>
                  </a:lnTo>
                  <a:lnTo>
                    <a:pt x="390" y="306"/>
                  </a:lnTo>
                  <a:lnTo>
                    <a:pt x="396" y="234"/>
                  </a:lnTo>
                  <a:lnTo>
                    <a:pt x="402" y="174"/>
                  </a:lnTo>
                  <a:lnTo>
                    <a:pt x="402" y="126"/>
                  </a:lnTo>
                  <a:lnTo>
                    <a:pt x="408" y="90"/>
                  </a:lnTo>
                  <a:lnTo>
                    <a:pt x="414" y="60"/>
                  </a:lnTo>
                  <a:lnTo>
                    <a:pt x="414" y="36"/>
                  </a:lnTo>
                  <a:lnTo>
                    <a:pt x="420" y="18"/>
                  </a:lnTo>
                  <a:lnTo>
                    <a:pt x="426" y="12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6"/>
                  </a:lnTo>
                  <a:lnTo>
                    <a:pt x="444" y="12"/>
                  </a:lnTo>
                  <a:lnTo>
                    <a:pt x="450" y="24"/>
                  </a:lnTo>
                  <a:lnTo>
                    <a:pt x="456" y="30"/>
                  </a:lnTo>
                  <a:lnTo>
                    <a:pt x="456" y="42"/>
                  </a:lnTo>
                  <a:lnTo>
                    <a:pt x="462" y="54"/>
                  </a:lnTo>
                  <a:lnTo>
                    <a:pt x="468" y="66"/>
                  </a:lnTo>
                  <a:lnTo>
                    <a:pt x="468" y="78"/>
                  </a:lnTo>
                  <a:lnTo>
                    <a:pt x="474" y="84"/>
                  </a:lnTo>
                  <a:lnTo>
                    <a:pt x="480" y="96"/>
                  </a:lnTo>
                  <a:lnTo>
                    <a:pt x="480" y="108"/>
                  </a:lnTo>
                  <a:lnTo>
                    <a:pt x="486" y="120"/>
                  </a:lnTo>
                  <a:lnTo>
                    <a:pt x="492" y="126"/>
                  </a:lnTo>
                  <a:lnTo>
                    <a:pt x="492" y="138"/>
                  </a:lnTo>
                  <a:lnTo>
                    <a:pt x="498" y="144"/>
                  </a:lnTo>
                  <a:lnTo>
                    <a:pt x="504" y="156"/>
                  </a:lnTo>
                  <a:lnTo>
                    <a:pt x="510" y="162"/>
                  </a:lnTo>
                  <a:lnTo>
                    <a:pt x="510" y="168"/>
                  </a:lnTo>
                  <a:lnTo>
                    <a:pt x="516" y="174"/>
                  </a:lnTo>
                  <a:lnTo>
                    <a:pt x="522" y="180"/>
                  </a:lnTo>
                  <a:lnTo>
                    <a:pt x="528" y="186"/>
                  </a:lnTo>
                  <a:lnTo>
                    <a:pt x="534" y="192"/>
                  </a:lnTo>
                  <a:lnTo>
                    <a:pt x="540" y="192"/>
                  </a:lnTo>
                  <a:lnTo>
                    <a:pt x="546" y="198"/>
                  </a:lnTo>
                  <a:lnTo>
                    <a:pt x="552" y="198"/>
                  </a:lnTo>
                  <a:lnTo>
                    <a:pt x="558" y="198"/>
                  </a:lnTo>
                  <a:lnTo>
                    <a:pt x="564" y="204"/>
                  </a:lnTo>
                  <a:lnTo>
                    <a:pt x="570" y="204"/>
                  </a:lnTo>
                  <a:lnTo>
                    <a:pt x="576" y="204"/>
                  </a:lnTo>
                  <a:lnTo>
                    <a:pt x="582" y="204"/>
                  </a:lnTo>
                  <a:lnTo>
                    <a:pt x="588" y="204"/>
                  </a:lnTo>
                  <a:lnTo>
                    <a:pt x="594" y="204"/>
                  </a:lnTo>
                  <a:lnTo>
                    <a:pt x="600" y="204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204"/>
                  </a:lnTo>
                </a:path>
              </a:pathLst>
            </a:custGeom>
            <a:noFill/>
            <a:ln w="28575">
              <a:solidFill>
                <a:srgbClr val="66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30"/>
            <p:cNvSpPr>
              <a:spLocks/>
            </p:cNvSpPr>
            <p:nvPr/>
          </p:nvSpPr>
          <p:spPr bwMode="auto">
            <a:xfrm>
              <a:off x="4987779" y="4687887"/>
              <a:ext cx="990600" cy="2886075"/>
            </a:xfrm>
            <a:custGeom>
              <a:avLst/>
              <a:gdLst>
                <a:gd name="T0" fmla="*/ 12 w 624"/>
                <a:gd name="T1" fmla="*/ 204 h 1818"/>
                <a:gd name="T2" fmla="*/ 30 w 624"/>
                <a:gd name="T3" fmla="*/ 204 h 1818"/>
                <a:gd name="T4" fmla="*/ 48 w 624"/>
                <a:gd name="T5" fmla="*/ 204 h 1818"/>
                <a:gd name="T6" fmla="*/ 66 w 624"/>
                <a:gd name="T7" fmla="*/ 204 h 1818"/>
                <a:gd name="T8" fmla="*/ 84 w 624"/>
                <a:gd name="T9" fmla="*/ 204 h 1818"/>
                <a:gd name="T10" fmla="*/ 102 w 624"/>
                <a:gd name="T11" fmla="*/ 204 h 1818"/>
                <a:gd name="T12" fmla="*/ 120 w 624"/>
                <a:gd name="T13" fmla="*/ 228 h 1818"/>
                <a:gd name="T14" fmla="*/ 132 w 624"/>
                <a:gd name="T15" fmla="*/ 396 h 1818"/>
                <a:gd name="T16" fmla="*/ 144 w 624"/>
                <a:gd name="T17" fmla="*/ 732 h 1818"/>
                <a:gd name="T18" fmla="*/ 156 w 624"/>
                <a:gd name="T19" fmla="*/ 1116 h 1818"/>
                <a:gd name="T20" fmla="*/ 168 w 624"/>
                <a:gd name="T21" fmla="*/ 1434 h 1818"/>
                <a:gd name="T22" fmla="*/ 180 w 624"/>
                <a:gd name="T23" fmla="*/ 1644 h 1818"/>
                <a:gd name="T24" fmla="*/ 192 w 624"/>
                <a:gd name="T25" fmla="*/ 1758 h 1818"/>
                <a:gd name="T26" fmla="*/ 204 w 624"/>
                <a:gd name="T27" fmla="*/ 1806 h 1818"/>
                <a:gd name="T28" fmla="*/ 216 w 624"/>
                <a:gd name="T29" fmla="*/ 1818 h 1818"/>
                <a:gd name="T30" fmla="*/ 228 w 624"/>
                <a:gd name="T31" fmla="*/ 1794 h 1818"/>
                <a:gd name="T32" fmla="*/ 240 w 624"/>
                <a:gd name="T33" fmla="*/ 1764 h 1818"/>
                <a:gd name="T34" fmla="*/ 252 w 624"/>
                <a:gd name="T35" fmla="*/ 1734 h 1818"/>
                <a:gd name="T36" fmla="*/ 264 w 624"/>
                <a:gd name="T37" fmla="*/ 1698 h 1818"/>
                <a:gd name="T38" fmla="*/ 276 w 624"/>
                <a:gd name="T39" fmla="*/ 1674 h 1818"/>
                <a:gd name="T40" fmla="*/ 288 w 624"/>
                <a:gd name="T41" fmla="*/ 1650 h 1818"/>
                <a:gd name="T42" fmla="*/ 306 w 624"/>
                <a:gd name="T43" fmla="*/ 1632 h 1818"/>
                <a:gd name="T44" fmla="*/ 324 w 624"/>
                <a:gd name="T45" fmla="*/ 1626 h 1818"/>
                <a:gd name="T46" fmla="*/ 342 w 624"/>
                <a:gd name="T47" fmla="*/ 1614 h 1818"/>
                <a:gd name="T48" fmla="*/ 360 w 624"/>
                <a:gd name="T49" fmla="*/ 1614 h 1818"/>
                <a:gd name="T50" fmla="*/ 378 w 624"/>
                <a:gd name="T51" fmla="*/ 1614 h 1818"/>
                <a:gd name="T52" fmla="*/ 396 w 624"/>
                <a:gd name="T53" fmla="*/ 1614 h 1818"/>
                <a:gd name="T54" fmla="*/ 414 w 624"/>
                <a:gd name="T55" fmla="*/ 1614 h 1818"/>
                <a:gd name="T56" fmla="*/ 432 w 624"/>
                <a:gd name="T57" fmla="*/ 1614 h 1818"/>
                <a:gd name="T58" fmla="*/ 450 w 624"/>
                <a:gd name="T59" fmla="*/ 1614 h 1818"/>
                <a:gd name="T60" fmla="*/ 468 w 624"/>
                <a:gd name="T61" fmla="*/ 1614 h 1818"/>
                <a:gd name="T62" fmla="*/ 486 w 624"/>
                <a:gd name="T63" fmla="*/ 1614 h 1818"/>
                <a:gd name="T64" fmla="*/ 504 w 624"/>
                <a:gd name="T65" fmla="*/ 1608 h 1818"/>
                <a:gd name="T66" fmla="*/ 516 w 624"/>
                <a:gd name="T67" fmla="*/ 1500 h 1818"/>
                <a:gd name="T68" fmla="*/ 528 w 624"/>
                <a:gd name="T69" fmla="*/ 1206 h 1818"/>
                <a:gd name="T70" fmla="*/ 540 w 624"/>
                <a:gd name="T71" fmla="*/ 828 h 1818"/>
                <a:gd name="T72" fmla="*/ 552 w 624"/>
                <a:gd name="T73" fmla="*/ 480 h 1818"/>
                <a:gd name="T74" fmla="*/ 564 w 624"/>
                <a:gd name="T75" fmla="*/ 234 h 1818"/>
                <a:gd name="T76" fmla="*/ 576 w 624"/>
                <a:gd name="T77" fmla="*/ 90 h 1818"/>
                <a:gd name="T78" fmla="*/ 588 w 624"/>
                <a:gd name="T79" fmla="*/ 18 h 1818"/>
                <a:gd name="T80" fmla="*/ 600 w 624"/>
                <a:gd name="T81" fmla="*/ 0 h 1818"/>
                <a:gd name="T82" fmla="*/ 612 w 624"/>
                <a:gd name="T83" fmla="*/ 12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4" h="1818">
                  <a:moveTo>
                    <a:pt x="0" y="204"/>
                  </a:moveTo>
                  <a:lnTo>
                    <a:pt x="6" y="204"/>
                  </a:lnTo>
                  <a:lnTo>
                    <a:pt x="12" y="204"/>
                  </a:lnTo>
                  <a:lnTo>
                    <a:pt x="18" y="204"/>
                  </a:lnTo>
                  <a:lnTo>
                    <a:pt x="24" y="204"/>
                  </a:lnTo>
                  <a:lnTo>
                    <a:pt x="30" y="204"/>
                  </a:lnTo>
                  <a:lnTo>
                    <a:pt x="36" y="204"/>
                  </a:lnTo>
                  <a:lnTo>
                    <a:pt x="42" y="204"/>
                  </a:lnTo>
                  <a:lnTo>
                    <a:pt x="48" y="204"/>
                  </a:lnTo>
                  <a:lnTo>
                    <a:pt x="54" y="204"/>
                  </a:lnTo>
                  <a:lnTo>
                    <a:pt x="60" y="204"/>
                  </a:lnTo>
                  <a:lnTo>
                    <a:pt x="66" y="204"/>
                  </a:lnTo>
                  <a:lnTo>
                    <a:pt x="72" y="204"/>
                  </a:lnTo>
                  <a:lnTo>
                    <a:pt x="78" y="204"/>
                  </a:lnTo>
                  <a:lnTo>
                    <a:pt x="84" y="204"/>
                  </a:lnTo>
                  <a:lnTo>
                    <a:pt x="90" y="204"/>
                  </a:lnTo>
                  <a:lnTo>
                    <a:pt x="96" y="204"/>
                  </a:lnTo>
                  <a:lnTo>
                    <a:pt x="102" y="204"/>
                  </a:lnTo>
                  <a:lnTo>
                    <a:pt x="108" y="204"/>
                  </a:lnTo>
                  <a:lnTo>
                    <a:pt x="114" y="210"/>
                  </a:lnTo>
                  <a:lnTo>
                    <a:pt x="120" y="228"/>
                  </a:lnTo>
                  <a:lnTo>
                    <a:pt x="120" y="264"/>
                  </a:lnTo>
                  <a:lnTo>
                    <a:pt x="126" y="318"/>
                  </a:lnTo>
                  <a:lnTo>
                    <a:pt x="132" y="396"/>
                  </a:lnTo>
                  <a:lnTo>
                    <a:pt x="132" y="498"/>
                  </a:lnTo>
                  <a:lnTo>
                    <a:pt x="138" y="612"/>
                  </a:lnTo>
                  <a:lnTo>
                    <a:pt x="144" y="732"/>
                  </a:lnTo>
                  <a:lnTo>
                    <a:pt x="150" y="864"/>
                  </a:lnTo>
                  <a:lnTo>
                    <a:pt x="150" y="990"/>
                  </a:lnTo>
                  <a:lnTo>
                    <a:pt x="156" y="1116"/>
                  </a:lnTo>
                  <a:lnTo>
                    <a:pt x="162" y="1230"/>
                  </a:lnTo>
                  <a:lnTo>
                    <a:pt x="162" y="1338"/>
                  </a:lnTo>
                  <a:lnTo>
                    <a:pt x="168" y="1434"/>
                  </a:lnTo>
                  <a:lnTo>
                    <a:pt x="174" y="1512"/>
                  </a:lnTo>
                  <a:lnTo>
                    <a:pt x="174" y="1584"/>
                  </a:lnTo>
                  <a:lnTo>
                    <a:pt x="180" y="1644"/>
                  </a:lnTo>
                  <a:lnTo>
                    <a:pt x="186" y="1692"/>
                  </a:lnTo>
                  <a:lnTo>
                    <a:pt x="186" y="1728"/>
                  </a:lnTo>
                  <a:lnTo>
                    <a:pt x="192" y="1758"/>
                  </a:lnTo>
                  <a:lnTo>
                    <a:pt x="198" y="1782"/>
                  </a:lnTo>
                  <a:lnTo>
                    <a:pt x="198" y="1800"/>
                  </a:lnTo>
                  <a:lnTo>
                    <a:pt x="204" y="1806"/>
                  </a:lnTo>
                  <a:lnTo>
                    <a:pt x="216" y="1818"/>
                  </a:lnTo>
                  <a:lnTo>
                    <a:pt x="210" y="1818"/>
                  </a:lnTo>
                  <a:lnTo>
                    <a:pt x="216" y="1818"/>
                  </a:lnTo>
                  <a:lnTo>
                    <a:pt x="222" y="1812"/>
                  </a:lnTo>
                  <a:lnTo>
                    <a:pt x="222" y="1806"/>
                  </a:lnTo>
                  <a:lnTo>
                    <a:pt x="228" y="1794"/>
                  </a:lnTo>
                  <a:lnTo>
                    <a:pt x="234" y="1788"/>
                  </a:lnTo>
                  <a:lnTo>
                    <a:pt x="240" y="1776"/>
                  </a:lnTo>
                  <a:lnTo>
                    <a:pt x="240" y="1764"/>
                  </a:lnTo>
                  <a:lnTo>
                    <a:pt x="246" y="1752"/>
                  </a:lnTo>
                  <a:lnTo>
                    <a:pt x="252" y="1740"/>
                  </a:lnTo>
                  <a:lnTo>
                    <a:pt x="252" y="1734"/>
                  </a:lnTo>
                  <a:lnTo>
                    <a:pt x="258" y="1722"/>
                  </a:lnTo>
                  <a:lnTo>
                    <a:pt x="264" y="1710"/>
                  </a:lnTo>
                  <a:lnTo>
                    <a:pt x="264" y="1698"/>
                  </a:lnTo>
                  <a:lnTo>
                    <a:pt x="270" y="1692"/>
                  </a:lnTo>
                  <a:lnTo>
                    <a:pt x="276" y="1680"/>
                  </a:lnTo>
                  <a:lnTo>
                    <a:pt x="276" y="1674"/>
                  </a:lnTo>
                  <a:lnTo>
                    <a:pt x="282" y="1662"/>
                  </a:lnTo>
                  <a:lnTo>
                    <a:pt x="288" y="1656"/>
                  </a:lnTo>
                  <a:lnTo>
                    <a:pt x="288" y="1650"/>
                  </a:lnTo>
                  <a:lnTo>
                    <a:pt x="294" y="1644"/>
                  </a:lnTo>
                  <a:lnTo>
                    <a:pt x="300" y="1638"/>
                  </a:lnTo>
                  <a:lnTo>
                    <a:pt x="306" y="1632"/>
                  </a:lnTo>
                  <a:lnTo>
                    <a:pt x="312" y="1626"/>
                  </a:lnTo>
                  <a:lnTo>
                    <a:pt x="318" y="1626"/>
                  </a:lnTo>
                  <a:lnTo>
                    <a:pt x="324" y="1626"/>
                  </a:lnTo>
                  <a:lnTo>
                    <a:pt x="330" y="1620"/>
                  </a:lnTo>
                  <a:lnTo>
                    <a:pt x="336" y="1620"/>
                  </a:lnTo>
                  <a:lnTo>
                    <a:pt x="342" y="1614"/>
                  </a:lnTo>
                  <a:lnTo>
                    <a:pt x="348" y="1614"/>
                  </a:lnTo>
                  <a:lnTo>
                    <a:pt x="354" y="1614"/>
                  </a:lnTo>
                  <a:lnTo>
                    <a:pt x="360" y="1614"/>
                  </a:lnTo>
                  <a:lnTo>
                    <a:pt x="366" y="1614"/>
                  </a:lnTo>
                  <a:lnTo>
                    <a:pt x="372" y="1614"/>
                  </a:lnTo>
                  <a:lnTo>
                    <a:pt x="378" y="1614"/>
                  </a:lnTo>
                  <a:lnTo>
                    <a:pt x="384" y="1614"/>
                  </a:lnTo>
                  <a:lnTo>
                    <a:pt x="390" y="1614"/>
                  </a:lnTo>
                  <a:lnTo>
                    <a:pt x="396" y="1614"/>
                  </a:lnTo>
                  <a:lnTo>
                    <a:pt x="402" y="1614"/>
                  </a:lnTo>
                  <a:lnTo>
                    <a:pt x="408" y="1614"/>
                  </a:lnTo>
                  <a:lnTo>
                    <a:pt x="414" y="1614"/>
                  </a:lnTo>
                  <a:lnTo>
                    <a:pt x="420" y="1614"/>
                  </a:lnTo>
                  <a:lnTo>
                    <a:pt x="426" y="1614"/>
                  </a:lnTo>
                  <a:lnTo>
                    <a:pt x="432" y="1614"/>
                  </a:lnTo>
                  <a:lnTo>
                    <a:pt x="438" y="1614"/>
                  </a:lnTo>
                  <a:lnTo>
                    <a:pt x="444" y="1614"/>
                  </a:lnTo>
                  <a:lnTo>
                    <a:pt x="450" y="1614"/>
                  </a:lnTo>
                  <a:lnTo>
                    <a:pt x="456" y="1614"/>
                  </a:lnTo>
                  <a:lnTo>
                    <a:pt x="462" y="1614"/>
                  </a:lnTo>
                  <a:lnTo>
                    <a:pt x="468" y="1614"/>
                  </a:lnTo>
                  <a:lnTo>
                    <a:pt x="474" y="1614"/>
                  </a:lnTo>
                  <a:lnTo>
                    <a:pt x="480" y="1614"/>
                  </a:lnTo>
                  <a:lnTo>
                    <a:pt x="486" y="1614"/>
                  </a:lnTo>
                  <a:lnTo>
                    <a:pt x="492" y="1614"/>
                  </a:lnTo>
                  <a:lnTo>
                    <a:pt x="498" y="1614"/>
                  </a:lnTo>
                  <a:lnTo>
                    <a:pt x="504" y="1608"/>
                  </a:lnTo>
                  <a:lnTo>
                    <a:pt x="510" y="1590"/>
                  </a:lnTo>
                  <a:lnTo>
                    <a:pt x="510" y="1554"/>
                  </a:lnTo>
                  <a:lnTo>
                    <a:pt x="516" y="1500"/>
                  </a:lnTo>
                  <a:lnTo>
                    <a:pt x="522" y="1422"/>
                  </a:lnTo>
                  <a:lnTo>
                    <a:pt x="522" y="1320"/>
                  </a:lnTo>
                  <a:lnTo>
                    <a:pt x="528" y="1206"/>
                  </a:lnTo>
                  <a:lnTo>
                    <a:pt x="534" y="1086"/>
                  </a:lnTo>
                  <a:lnTo>
                    <a:pt x="534" y="954"/>
                  </a:lnTo>
                  <a:lnTo>
                    <a:pt x="540" y="828"/>
                  </a:lnTo>
                  <a:lnTo>
                    <a:pt x="546" y="702"/>
                  </a:lnTo>
                  <a:lnTo>
                    <a:pt x="546" y="588"/>
                  </a:lnTo>
                  <a:lnTo>
                    <a:pt x="552" y="480"/>
                  </a:lnTo>
                  <a:lnTo>
                    <a:pt x="558" y="384"/>
                  </a:lnTo>
                  <a:lnTo>
                    <a:pt x="558" y="306"/>
                  </a:lnTo>
                  <a:lnTo>
                    <a:pt x="564" y="234"/>
                  </a:lnTo>
                  <a:lnTo>
                    <a:pt x="570" y="174"/>
                  </a:lnTo>
                  <a:lnTo>
                    <a:pt x="576" y="126"/>
                  </a:lnTo>
                  <a:lnTo>
                    <a:pt x="576" y="90"/>
                  </a:lnTo>
                  <a:lnTo>
                    <a:pt x="582" y="60"/>
                  </a:lnTo>
                  <a:lnTo>
                    <a:pt x="588" y="36"/>
                  </a:lnTo>
                  <a:lnTo>
                    <a:pt x="588" y="18"/>
                  </a:lnTo>
                  <a:lnTo>
                    <a:pt x="594" y="12"/>
                  </a:lnTo>
                  <a:lnTo>
                    <a:pt x="606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6"/>
                  </a:lnTo>
                  <a:lnTo>
                    <a:pt x="612" y="12"/>
                  </a:lnTo>
                  <a:lnTo>
                    <a:pt x="618" y="24"/>
                  </a:lnTo>
                  <a:lnTo>
                    <a:pt x="624" y="30"/>
                  </a:lnTo>
                </a:path>
              </a:pathLst>
            </a:custGeom>
            <a:noFill/>
            <a:ln w="28575">
              <a:solidFill>
                <a:srgbClr val="66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31"/>
            <p:cNvSpPr>
              <a:spLocks/>
            </p:cNvSpPr>
            <p:nvPr/>
          </p:nvSpPr>
          <p:spPr bwMode="auto">
            <a:xfrm>
              <a:off x="5978379" y="4735512"/>
              <a:ext cx="1028700" cy="2838450"/>
            </a:xfrm>
            <a:custGeom>
              <a:avLst/>
              <a:gdLst>
                <a:gd name="T0" fmla="*/ 6 w 648"/>
                <a:gd name="T1" fmla="*/ 24 h 1788"/>
                <a:gd name="T2" fmla="*/ 18 w 648"/>
                <a:gd name="T3" fmla="*/ 54 h 1788"/>
                <a:gd name="T4" fmla="*/ 30 w 648"/>
                <a:gd name="T5" fmla="*/ 90 h 1788"/>
                <a:gd name="T6" fmla="*/ 42 w 648"/>
                <a:gd name="T7" fmla="*/ 114 h 1788"/>
                <a:gd name="T8" fmla="*/ 54 w 648"/>
                <a:gd name="T9" fmla="*/ 138 h 1788"/>
                <a:gd name="T10" fmla="*/ 72 w 648"/>
                <a:gd name="T11" fmla="*/ 156 h 1788"/>
                <a:gd name="T12" fmla="*/ 90 w 648"/>
                <a:gd name="T13" fmla="*/ 168 h 1788"/>
                <a:gd name="T14" fmla="*/ 108 w 648"/>
                <a:gd name="T15" fmla="*/ 174 h 1788"/>
                <a:gd name="T16" fmla="*/ 126 w 648"/>
                <a:gd name="T17" fmla="*/ 174 h 1788"/>
                <a:gd name="T18" fmla="*/ 144 w 648"/>
                <a:gd name="T19" fmla="*/ 174 h 1788"/>
                <a:gd name="T20" fmla="*/ 162 w 648"/>
                <a:gd name="T21" fmla="*/ 174 h 1788"/>
                <a:gd name="T22" fmla="*/ 180 w 648"/>
                <a:gd name="T23" fmla="*/ 174 h 1788"/>
                <a:gd name="T24" fmla="*/ 198 w 648"/>
                <a:gd name="T25" fmla="*/ 174 h 1788"/>
                <a:gd name="T26" fmla="*/ 216 w 648"/>
                <a:gd name="T27" fmla="*/ 174 h 1788"/>
                <a:gd name="T28" fmla="*/ 234 w 648"/>
                <a:gd name="T29" fmla="*/ 174 h 1788"/>
                <a:gd name="T30" fmla="*/ 252 w 648"/>
                <a:gd name="T31" fmla="*/ 174 h 1788"/>
                <a:gd name="T32" fmla="*/ 270 w 648"/>
                <a:gd name="T33" fmla="*/ 174 h 1788"/>
                <a:gd name="T34" fmla="*/ 282 w 648"/>
                <a:gd name="T35" fmla="*/ 234 h 1788"/>
                <a:gd name="T36" fmla="*/ 300 w 648"/>
                <a:gd name="T37" fmla="*/ 468 h 1788"/>
                <a:gd name="T38" fmla="*/ 312 w 648"/>
                <a:gd name="T39" fmla="*/ 834 h 1788"/>
                <a:gd name="T40" fmla="*/ 324 w 648"/>
                <a:gd name="T41" fmla="*/ 1200 h 1788"/>
                <a:gd name="T42" fmla="*/ 336 w 648"/>
                <a:gd name="T43" fmla="*/ 1482 h 1788"/>
                <a:gd name="T44" fmla="*/ 348 w 648"/>
                <a:gd name="T45" fmla="*/ 1662 h 1788"/>
                <a:gd name="T46" fmla="*/ 360 w 648"/>
                <a:gd name="T47" fmla="*/ 1752 h 1788"/>
                <a:gd name="T48" fmla="*/ 372 w 648"/>
                <a:gd name="T49" fmla="*/ 1782 h 1788"/>
                <a:gd name="T50" fmla="*/ 390 w 648"/>
                <a:gd name="T51" fmla="*/ 1776 h 1788"/>
                <a:gd name="T52" fmla="*/ 402 w 648"/>
                <a:gd name="T53" fmla="*/ 1746 h 1788"/>
                <a:gd name="T54" fmla="*/ 414 w 648"/>
                <a:gd name="T55" fmla="*/ 1710 h 1788"/>
                <a:gd name="T56" fmla="*/ 426 w 648"/>
                <a:gd name="T57" fmla="*/ 1680 h 1788"/>
                <a:gd name="T58" fmla="*/ 438 w 648"/>
                <a:gd name="T59" fmla="*/ 1650 h 1788"/>
                <a:gd name="T60" fmla="*/ 450 w 648"/>
                <a:gd name="T61" fmla="*/ 1626 h 1788"/>
                <a:gd name="T62" fmla="*/ 462 w 648"/>
                <a:gd name="T63" fmla="*/ 1614 h 1788"/>
                <a:gd name="T64" fmla="*/ 474 w 648"/>
                <a:gd name="T65" fmla="*/ 1602 h 1788"/>
                <a:gd name="T66" fmla="*/ 492 w 648"/>
                <a:gd name="T67" fmla="*/ 1590 h 1788"/>
                <a:gd name="T68" fmla="*/ 510 w 648"/>
                <a:gd name="T69" fmla="*/ 1584 h 1788"/>
                <a:gd name="T70" fmla="*/ 528 w 648"/>
                <a:gd name="T71" fmla="*/ 1584 h 1788"/>
                <a:gd name="T72" fmla="*/ 546 w 648"/>
                <a:gd name="T73" fmla="*/ 1584 h 1788"/>
                <a:gd name="T74" fmla="*/ 564 w 648"/>
                <a:gd name="T75" fmla="*/ 1584 h 1788"/>
                <a:gd name="T76" fmla="*/ 582 w 648"/>
                <a:gd name="T77" fmla="*/ 1584 h 1788"/>
                <a:gd name="T78" fmla="*/ 600 w 648"/>
                <a:gd name="T79" fmla="*/ 1584 h 1788"/>
                <a:gd name="T80" fmla="*/ 618 w 648"/>
                <a:gd name="T81" fmla="*/ 1584 h 1788"/>
                <a:gd name="T82" fmla="*/ 636 w 648"/>
                <a:gd name="T83" fmla="*/ 1584 h 1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8" h="1788">
                  <a:moveTo>
                    <a:pt x="0" y="0"/>
                  </a:moveTo>
                  <a:lnTo>
                    <a:pt x="0" y="12"/>
                  </a:lnTo>
                  <a:lnTo>
                    <a:pt x="6" y="24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78"/>
                  </a:lnTo>
                  <a:lnTo>
                    <a:pt x="30" y="90"/>
                  </a:lnTo>
                  <a:lnTo>
                    <a:pt x="36" y="96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8" y="126"/>
                  </a:lnTo>
                  <a:lnTo>
                    <a:pt x="54" y="132"/>
                  </a:lnTo>
                  <a:lnTo>
                    <a:pt x="54" y="138"/>
                  </a:lnTo>
                  <a:lnTo>
                    <a:pt x="60" y="144"/>
                  </a:lnTo>
                  <a:lnTo>
                    <a:pt x="66" y="150"/>
                  </a:lnTo>
                  <a:lnTo>
                    <a:pt x="72" y="156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8"/>
                  </a:lnTo>
                  <a:lnTo>
                    <a:pt x="96" y="168"/>
                  </a:lnTo>
                  <a:lnTo>
                    <a:pt x="102" y="168"/>
                  </a:lnTo>
                  <a:lnTo>
                    <a:pt x="108" y="174"/>
                  </a:lnTo>
                  <a:lnTo>
                    <a:pt x="114" y="174"/>
                  </a:lnTo>
                  <a:lnTo>
                    <a:pt x="120" y="174"/>
                  </a:lnTo>
                  <a:lnTo>
                    <a:pt x="126" y="174"/>
                  </a:lnTo>
                  <a:lnTo>
                    <a:pt x="132" y="174"/>
                  </a:lnTo>
                  <a:lnTo>
                    <a:pt x="138" y="174"/>
                  </a:lnTo>
                  <a:lnTo>
                    <a:pt x="144" y="174"/>
                  </a:lnTo>
                  <a:lnTo>
                    <a:pt x="150" y="174"/>
                  </a:lnTo>
                  <a:lnTo>
                    <a:pt x="156" y="174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86" y="174"/>
                  </a:lnTo>
                  <a:lnTo>
                    <a:pt x="192" y="174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210" y="174"/>
                  </a:lnTo>
                  <a:lnTo>
                    <a:pt x="216" y="174"/>
                  </a:lnTo>
                  <a:lnTo>
                    <a:pt x="222" y="174"/>
                  </a:lnTo>
                  <a:lnTo>
                    <a:pt x="228" y="174"/>
                  </a:lnTo>
                  <a:lnTo>
                    <a:pt x="234" y="174"/>
                  </a:lnTo>
                  <a:lnTo>
                    <a:pt x="240" y="174"/>
                  </a:lnTo>
                  <a:lnTo>
                    <a:pt x="246" y="174"/>
                  </a:lnTo>
                  <a:lnTo>
                    <a:pt x="252" y="174"/>
                  </a:lnTo>
                  <a:lnTo>
                    <a:pt x="258" y="174"/>
                  </a:lnTo>
                  <a:lnTo>
                    <a:pt x="264" y="174"/>
                  </a:lnTo>
                  <a:lnTo>
                    <a:pt x="270" y="174"/>
                  </a:lnTo>
                  <a:lnTo>
                    <a:pt x="276" y="180"/>
                  </a:lnTo>
                  <a:lnTo>
                    <a:pt x="282" y="198"/>
                  </a:lnTo>
                  <a:lnTo>
                    <a:pt x="282" y="234"/>
                  </a:lnTo>
                  <a:lnTo>
                    <a:pt x="288" y="288"/>
                  </a:lnTo>
                  <a:lnTo>
                    <a:pt x="294" y="366"/>
                  </a:lnTo>
                  <a:lnTo>
                    <a:pt x="300" y="468"/>
                  </a:lnTo>
                  <a:lnTo>
                    <a:pt x="300" y="582"/>
                  </a:lnTo>
                  <a:lnTo>
                    <a:pt x="306" y="702"/>
                  </a:lnTo>
                  <a:lnTo>
                    <a:pt x="312" y="834"/>
                  </a:lnTo>
                  <a:lnTo>
                    <a:pt x="312" y="960"/>
                  </a:lnTo>
                  <a:lnTo>
                    <a:pt x="318" y="1086"/>
                  </a:lnTo>
                  <a:lnTo>
                    <a:pt x="324" y="1200"/>
                  </a:lnTo>
                  <a:lnTo>
                    <a:pt x="324" y="1308"/>
                  </a:lnTo>
                  <a:lnTo>
                    <a:pt x="330" y="1404"/>
                  </a:lnTo>
                  <a:lnTo>
                    <a:pt x="336" y="1482"/>
                  </a:lnTo>
                  <a:lnTo>
                    <a:pt x="336" y="1554"/>
                  </a:lnTo>
                  <a:lnTo>
                    <a:pt x="342" y="1614"/>
                  </a:lnTo>
                  <a:lnTo>
                    <a:pt x="348" y="1662"/>
                  </a:lnTo>
                  <a:lnTo>
                    <a:pt x="348" y="1698"/>
                  </a:lnTo>
                  <a:lnTo>
                    <a:pt x="354" y="1728"/>
                  </a:lnTo>
                  <a:lnTo>
                    <a:pt x="360" y="1752"/>
                  </a:lnTo>
                  <a:lnTo>
                    <a:pt x="360" y="1770"/>
                  </a:lnTo>
                  <a:lnTo>
                    <a:pt x="366" y="1776"/>
                  </a:lnTo>
                  <a:lnTo>
                    <a:pt x="372" y="1782"/>
                  </a:lnTo>
                  <a:lnTo>
                    <a:pt x="378" y="1788"/>
                  </a:lnTo>
                  <a:lnTo>
                    <a:pt x="384" y="1782"/>
                  </a:lnTo>
                  <a:lnTo>
                    <a:pt x="390" y="1776"/>
                  </a:lnTo>
                  <a:lnTo>
                    <a:pt x="390" y="1764"/>
                  </a:lnTo>
                  <a:lnTo>
                    <a:pt x="396" y="1758"/>
                  </a:lnTo>
                  <a:lnTo>
                    <a:pt x="402" y="1746"/>
                  </a:lnTo>
                  <a:lnTo>
                    <a:pt x="402" y="1734"/>
                  </a:lnTo>
                  <a:lnTo>
                    <a:pt x="408" y="1722"/>
                  </a:lnTo>
                  <a:lnTo>
                    <a:pt x="414" y="1710"/>
                  </a:lnTo>
                  <a:lnTo>
                    <a:pt x="414" y="1704"/>
                  </a:lnTo>
                  <a:lnTo>
                    <a:pt x="420" y="1692"/>
                  </a:lnTo>
                  <a:lnTo>
                    <a:pt x="426" y="1680"/>
                  </a:lnTo>
                  <a:lnTo>
                    <a:pt x="426" y="1668"/>
                  </a:lnTo>
                  <a:lnTo>
                    <a:pt x="432" y="1662"/>
                  </a:lnTo>
                  <a:lnTo>
                    <a:pt x="438" y="1650"/>
                  </a:lnTo>
                  <a:lnTo>
                    <a:pt x="438" y="1644"/>
                  </a:lnTo>
                  <a:lnTo>
                    <a:pt x="444" y="1632"/>
                  </a:lnTo>
                  <a:lnTo>
                    <a:pt x="450" y="1626"/>
                  </a:lnTo>
                  <a:lnTo>
                    <a:pt x="450" y="1620"/>
                  </a:lnTo>
                  <a:lnTo>
                    <a:pt x="456" y="1614"/>
                  </a:lnTo>
                  <a:lnTo>
                    <a:pt x="462" y="1614"/>
                  </a:lnTo>
                  <a:lnTo>
                    <a:pt x="474" y="1602"/>
                  </a:lnTo>
                  <a:lnTo>
                    <a:pt x="468" y="1602"/>
                  </a:lnTo>
                  <a:lnTo>
                    <a:pt x="474" y="1602"/>
                  </a:lnTo>
                  <a:lnTo>
                    <a:pt x="480" y="1596"/>
                  </a:lnTo>
                  <a:lnTo>
                    <a:pt x="486" y="1596"/>
                  </a:lnTo>
                  <a:lnTo>
                    <a:pt x="492" y="1590"/>
                  </a:lnTo>
                  <a:lnTo>
                    <a:pt x="498" y="1590"/>
                  </a:lnTo>
                  <a:lnTo>
                    <a:pt x="504" y="1584"/>
                  </a:lnTo>
                  <a:lnTo>
                    <a:pt x="510" y="1584"/>
                  </a:lnTo>
                  <a:lnTo>
                    <a:pt x="516" y="1584"/>
                  </a:lnTo>
                  <a:lnTo>
                    <a:pt x="522" y="1584"/>
                  </a:lnTo>
                  <a:lnTo>
                    <a:pt x="528" y="1584"/>
                  </a:lnTo>
                  <a:lnTo>
                    <a:pt x="534" y="1584"/>
                  </a:lnTo>
                  <a:lnTo>
                    <a:pt x="540" y="1584"/>
                  </a:lnTo>
                  <a:lnTo>
                    <a:pt x="546" y="1584"/>
                  </a:lnTo>
                  <a:lnTo>
                    <a:pt x="552" y="1584"/>
                  </a:lnTo>
                  <a:lnTo>
                    <a:pt x="558" y="1584"/>
                  </a:lnTo>
                  <a:lnTo>
                    <a:pt x="564" y="1584"/>
                  </a:lnTo>
                  <a:lnTo>
                    <a:pt x="570" y="1584"/>
                  </a:lnTo>
                  <a:lnTo>
                    <a:pt x="576" y="1584"/>
                  </a:lnTo>
                  <a:lnTo>
                    <a:pt x="582" y="1584"/>
                  </a:lnTo>
                  <a:lnTo>
                    <a:pt x="588" y="1584"/>
                  </a:lnTo>
                  <a:lnTo>
                    <a:pt x="594" y="1584"/>
                  </a:lnTo>
                  <a:lnTo>
                    <a:pt x="600" y="1584"/>
                  </a:lnTo>
                  <a:lnTo>
                    <a:pt x="606" y="1584"/>
                  </a:lnTo>
                  <a:lnTo>
                    <a:pt x="612" y="1584"/>
                  </a:lnTo>
                  <a:lnTo>
                    <a:pt x="618" y="1584"/>
                  </a:lnTo>
                  <a:lnTo>
                    <a:pt x="624" y="1584"/>
                  </a:lnTo>
                  <a:lnTo>
                    <a:pt x="630" y="1584"/>
                  </a:lnTo>
                  <a:lnTo>
                    <a:pt x="636" y="1584"/>
                  </a:lnTo>
                  <a:lnTo>
                    <a:pt x="642" y="1584"/>
                  </a:lnTo>
                  <a:lnTo>
                    <a:pt x="648" y="1584"/>
                  </a:lnTo>
                </a:path>
              </a:pathLst>
            </a:custGeom>
            <a:noFill/>
            <a:ln w="28575">
              <a:solidFill>
                <a:srgbClr val="66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2"/>
            <p:cNvSpPr>
              <a:spLocks/>
            </p:cNvSpPr>
            <p:nvPr/>
          </p:nvSpPr>
          <p:spPr bwMode="auto">
            <a:xfrm>
              <a:off x="7007079" y="4687887"/>
              <a:ext cx="952500" cy="2886075"/>
            </a:xfrm>
            <a:custGeom>
              <a:avLst/>
              <a:gdLst>
                <a:gd name="T0" fmla="*/ 12 w 600"/>
                <a:gd name="T1" fmla="*/ 1614 h 1818"/>
                <a:gd name="T2" fmla="*/ 24 w 600"/>
                <a:gd name="T3" fmla="*/ 1554 h 1818"/>
                <a:gd name="T4" fmla="*/ 36 w 600"/>
                <a:gd name="T5" fmla="*/ 1320 h 1818"/>
                <a:gd name="T6" fmla="*/ 48 w 600"/>
                <a:gd name="T7" fmla="*/ 954 h 1818"/>
                <a:gd name="T8" fmla="*/ 60 w 600"/>
                <a:gd name="T9" fmla="*/ 588 h 1818"/>
                <a:gd name="T10" fmla="*/ 78 w 600"/>
                <a:gd name="T11" fmla="*/ 306 h 1818"/>
                <a:gd name="T12" fmla="*/ 90 w 600"/>
                <a:gd name="T13" fmla="*/ 126 h 1818"/>
                <a:gd name="T14" fmla="*/ 102 w 600"/>
                <a:gd name="T15" fmla="*/ 36 h 1818"/>
                <a:gd name="T16" fmla="*/ 120 w 600"/>
                <a:gd name="T17" fmla="*/ 0 h 1818"/>
                <a:gd name="T18" fmla="*/ 126 w 600"/>
                <a:gd name="T19" fmla="*/ 6 h 1818"/>
                <a:gd name="T20" fmla="*/ 138 w 600"/>
                <a:gd name="T21" fmla="*/ 30 h 1818"/>
                <a:gd name="T22" fmla="*/ 150 w 600"/>
                <a:gd name="T23" fmla="*/ 66 h 1818"/>
                <a:gd name="T24" fmla="*/ 162 w 600"/>
                <a:gd name="T25" fmla="*/ 96 h 1818"/>
                <a:gd name="T26" fmla="*/ 174 w 600"/>
                <a:gd name="T27" fmla="*/ 126 h 1818"/>
                <a:gd name="T28" fmla="*/ 186 w 600"/>
                <a:gd name="T29" fmla="*/ 156 h 1818"/>
                <a:gd name="T30" fmla="*/ 198 w 600"/>
                <a:gd name="T31" fmla="*/ 174 h 1818"/>
                <a:gd name="T32" fmla="*/ 216 w 600"/>
                <a:gd name="T33" fmla="*/ 192 h 1818"/>
                <a:gd name="T34" fmla="*/ 234 w 600"/>
                <a:gd name="T35" fmla="*/ 198 h 1818"/>
                <a:gd name="T36" fmla="*/ 252 w 600"/>
                <a:gd name="T37" fmla="*/ 204 h 1818"/>
                <a:gd name="T38" fmla="*/ 270 w 600"/>
                <a:gd name="T39" fmla="*/ 204 h 1818"/>
                <a:gd name="T40" fmla="*/ 288 w 600"/>
                <a:gd name="T41" fmla="*/ 204 h 1818"/>
                <a:gd name="T42" fmla="*/ 306 w 600"/>
                <a:gd name="T43" fmla="*/ 204 h 1818"/>
                <a:gd name="T44" fmla="*/ 324 w 600"/>
                <a:gd name="T45" fmla="*/ 204 h 1818"/>
                <a:gd name="T46" fmla="*/ 342 w 600"/>
                <a:gd name="T47" fmla="*/ 204 h 1818"/>
                <a:gd name="T48" fmla="*/ 360 w 600"/>
                <a:gd name="T49" fmla="*/ 204 h 1818"/>
                <a:gd name="T50" fmla="*/ 378 w 600"/>
                <a:gd name="T51" fmla="*/ 204 h 1818"/>
                <a:gd name="T52" fmla="*/ 396 w 600"/>
                <a:gd name="T53" fmla="*/ 204 h 1818"/>
                <a:gd name="T54" fmla="*/ 414 w 600"/>
                <a:gd name="T55" fmla="*/ 210 h 1818"/>
                <a:gd name="T56" fmla="*/ 426 w 600"/>
                <a:gd name="T57" fmla="*/ 318 h 1818"/>
                <a:gd name="T58" fmla="*/ 438 w 600"/>
                <a:gd name="T59" fmla="*/ 612 h 1818"/>
                <a:gd name="T60" fmla="*/ 450 w 600"/>
                <a:gd name="T61" fmla="*/ 990 h 1818"/>
                <a:gd name="T62" fmla="*/ 462 w 600"/>
                <a:gd name="T63" fmla="*/ 1338 h 1818"/>
                <a:gd name="T64" fmla="*/ 474 w 600"/>
                <a:gd name="T65" fmla="*/ 1584 h 1818"/>
                <a:gd name="T66" fmla="*/ 486 w 600"/>
                <a:gd name="T67" fmla="*/ 1728 h 1818"/>
                <a:gd name="T68" fmla="*/ 504 w 600"/>
                <a:gd name="T69" fmla="*/ 1800 h 1818"/>
                <a:gd name="T70" fmla="*/ 516 w 600"/>
                <a:gd name="T71" fmla="*/ 1818 h 1818"/>
                <a:gd name="T72" fmla="*/ 528 w 600"/>
                <a:gd name="T73" fmla="*/ 1794 h 1818"/>
                <a:gd name="T74" fmla="*/ 540 w 600"/>
                <a:gd name="T75" fmla="*/ 1764 h 1818"/>
                <a:gd name="T76" fmla="*/ 552 w 600"/>
                <a:gd name="T77" fmla="*/ 1734 h 1818"/>
                <a:gd name="T78" fmla="*/ 564 w 600"/>
                <a:gd name="T79" fmla="*/ 1698 h 1818"/>
                <a:gd name="T80" fmla="*/ 576 w 600"/>
                <a:gd name="T81" fmla="*/ 1674 h 1818"/>
                <a:gd name="T82" fmla="*/ 600 w 600"/>
                <a:gd name="T83" fmla="*/ 1644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0" h="1818">
                  <a:moveTo>
                    <a:pt x="0" y="1614"/>
                  </a:moveTo>
                  <a:lnTo>
                    <a:pt x="6" y="1614"/>
                  </a:lnTo>
                  <a:lnTo>
                    <a:pt x="12" y="1614"/>
                  </a:lnTo>
                  <a:lnTo>
                    <a:pt x="18" y="1608"/>
                  </a:lnTo>
                  <a:lnTo>
                    <a:pt x="24" y="1590"/>
                  </a:lnTo>
                  <a:lnTo>
                    <a:pt x="24" y="1554"/>
                  </a:lnTo>
                  <a:lnTo>
                    <a:pt x="30" y="1500"/>
                  </a:lnTo>
                  <a:lnTo>
                    <a:pt x="36" y="1422"/>
                  </a:lnTo>
                  <a:lnTo>
                    <a:pt x="36" y="1320"/>
                  </a:lnTo>
                  <a:lnTo>
                    <a:pt x="42" y="1206"/>
                  </a:lnTo>
                  <a:lnTo>
                    <a:pt x="48" y="1086"/>
                  </a:lnTo>
                  <a:lnTo>
                    <a:pt x="48" y="954"/>
                  </a:lnTo>
                  <a:lnTo>
                    <a:pt x="54" y="828"/>
                  </a:lnTo>
                  <a:lnTo>
                    <a:pt x="60" y="702"/>
                  </a:lnTo>
                  <a:lnTo>
                    <a:pt x="60" y="588"/>
                  </a:lnTo>
                  <a:lnTo>
                    <a:pt x="66" y="480"/>
                  </a:lnTo>
                  <a:lnTo>
                    <a:pt x="72" y="384"/>
                  </a:lnTo>
                  <a:lnTo>
                    <a:pt x="78" y="306"/>
                  </a:lnTo>
                  <a:lnTo>
                    <a:pt x="78" y="234"/>
                  </a:lnTo>
                  <a:lnTo>
                    <a:pt x="84" y="174"/>
                  </a:lnTo>
                  <a:lnTo>
                    <a:pt x="90" y="126"/>
                  </a:lnTo>
                  <a:lnTo>
                    <a:pt x="90" y="90"/>
                  </a:lnTo>
                  <a:lnTo>
                    <a:pt x="96" y="60"/>
                  </a:lnTo>
                  <a:lnTo>
                    <a:pt x="102" y="36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6"/>
                  </a:lnTo>
                  <a:lnTo>
                    <a:pt x="126" y="12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54"/>
                  </a:lnTo>
                  <a:lnTo>
                    <a:pt x="150" y="66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62" y="96"/>
                  </a:lnTo>
                  <a:lnTo>
                    <a:pt x="168" y="108"/>
                  </a:lnTo>
                  <a:lnTo>
                    <a:pt x="168" y="120"/>
                  </a:lnTo>
                  <a:lnTo>
                    <a:pt x="174" y="126"/>
                  </a:lnTo>
                  <a:lnTo>
                    <a:pt x="180" y="138"/>
                  </a:lnTo>
                  <a:lnTo>
                    <a:pt x="180" y="144"/>
                  </a:lnTo>
                  <a:lnTo>
                    <a:pt x="186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8" y="174"/>
                  </a:lnTo>
                  <a:lnTo>
                    <a:pt x="204" y="180"/>
                  </a:lnTo>
                  <a:lnTo>
                    <a:pt x="210" y="186"/>
                  </a:lnTo>
                  <a:lnTo>
                    <a:pt x="216" y="192"/>
                  </a:lnTo>
                  <a:lnTo>
                    <a:pt x="222" y="192"/>
                  </a:lnTo>
                  <a:lnTo>
                    <a:pt x="228" y="198"/>
                  </a:lnTo>
                  <a:lnTo>
                    <a:pt x="234" y="198"/>
                  </a:lnTo>
                  <a:lnTo>
                    <a:pt x="240" y="198"/>
                  </a:lnTo>
                  <a:lnTo>
                    <a:pt x="246" y="204"/>
                  </a:lnTo>
                  <a:lnTo>
                    <a:pt x="252" y="204"/>
                  </a:lnTo>
                  <a:lnTo>
                    <a:pt x="258" y="204"/>
                  </a:lnTo>
                  <a:lnTo>
                    <a:pt x="264" y="204"/>
                  </a:lnTo>
                  <a:lnTo>
                    <a:pt x="270" y="204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8" y="204"/>
                  </a:lnTo>
                  <a:lnTo>
                    <a:pt x="294" y="204"/>
                  </a:lnTo>
                  <a:lnTo>
                    <a:pt x="300" y="204"/>
                  </a:lnTo>
                  <a:lnTo>
                    <a:pt x="306" y="204"/>
                  </a:lnTo>
                  <a:lnTo>
                    <a:pt x="312" y="204"/>
                  </a:lnTo>
                  <a:lnTo>
                    <a:pt x="318" y="204"/>
                  </a:lnTo>
                  <a:lnTo>
                    <a:pt x="324" y="204"/>
                  </a:lnTo>
                  <a:lnTo>
                    <a:pt x="330" y="204"/>
                  </a:lnTo>
                  <a:lnTo>
                    <a:pt x="336" y="204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54" y="204"/>
                  </a:lnTo>
                  <a:lnTo>
                    <a:pt x="360" y="204"/>
                  </a:lnTo>
                  <a:lnTo>
                    <a:pt x="366" y="204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384" y="204"/>
                  </a:lnTo>
                  <a:lnTo>
                    <a:pt x="390" y="204"/>
                  </a:lnTo>
                  <a:lnTo>
                    <a:pt x="396" y="204"/>
                  </a:lnTo>
                  <a:lnTo>
                    <a:pt x="402" y="204"/>
                  </a:lnTo>
                  <a:lnTo>
                    <a:pt x="408" y="204"/>
                  </a:lnTo>
                  <a:lnTo>
                    <a:pt x="414" y="210"/>
                  </a:lnTo>
                  <a:lnTo>
                    <a:pt x="420" y="228"/>
                  </a:lnTo>
                  <a:lnTo>
                    <a:pt x="426" y="264"/>
                  </a:lnTo>
                  <a:lnTo>
                    <a:pt x="426" y="318"/>
                  </a:lnTo>
                  <a:lnTo>
                    <a:pt x="432" y="396"/>
                  </a:lnTo>
                  <a:lnTo>
                    <a:pt x="438" y="498"/>
                  </a:lnTo>
                  <a:lnTo>
                    <a:pt x="438" y="612"/>
                  </a:lnTo>
                  <a:lnTo>
                    <a:pt x="444" y="732"/>
                  </a:lnTo>
                  <a:lnTo>
                    <a:pt x="450" y="864"/>
                  </a:lnTo>
                  <a:lnTo>
                    <a:pt x="450" y="990"/>
                  </a:lnTo>
                  <a:lnTo>
                    <a:pt x="456" y="1116"/>
                  </a:lnTo>
                  <a:lnTo>
                    <a:pt x="462" y="1230"/>
                  </a:lnTo>
                  <a:lnTo>
                    <a:pt x="462" y="1338"/>
                  </a:lnTo>
                  <a:lnTo>
                    <a:pt x="468" y="1434"/>
                  </a:lnTo>
                  <a:lnTo>
                    <a:pt x="474" y="1512"/>
                  </a:lnTo>
                  <a:lnTo>
                    <a:pt x="474" y="1584"/>
                  </a:lnTo>
                  <a:lnTo>
                    <a:pt x="480" y="1644"/>
                  </a:lnTo>
                  <a:lnTo>
                    <a:pt x="486" y="1692"/>
                  </a:lnTo>
                  <a:lnTo>
                    <a:pt x="486" y="1728"/>
                  </a:lnTo>
                  <a:lnTo>
                    <a:pt x="492" y="1758"/>
                  </a:lnTo>
                  <a:lnTo>
                    <a:pt x="498" y="1782"/>
                  </a:lnTo>
                  <a:lnTo>
                    <a:pt x="504" y="1800"/>
                  </a:lnTo>
                  <a:lnTo>
                    <a:pt x="504" y="1806"/>
                  </a:lnTo>
                  <a:lnTo>
                    <a:pt x="510" y="1812"/>
                  </a:lnTo>
                  <a:lnTo>
                    <a:pt x="516" y="1818"/>
                  </a:lnTo>
                  <a:lnTo>
                    <a:pt x="522" y="1812"/>
                  </a:lnTo>
                  <a:lnTo>
                    <a:pt x="528" y="1806"/>
                  </a:lnTo>
                  <a:lnTo>
                    <a:pt x="528" y="1794"/>
                  </a:lnTo>
                  <a:lnTo>
                    <a:pt x="534" y="1788"/>
                  </a:lnTo>
                  <a:lnTo>
                    <a:pt x="540" y="1776"/>
                  </a:lnTo>
                  <a:lnTo>
                    <a:pt x="540" y="1764"/>
                  </a:lnTo>
                  <a:lnTo>
                    <a:pt x="546" y="1752"/>
                  </a:lnTo>
                  <a:lnTo>
                    <a:pt x="552" y="1740"/>
                  </a:lnTo>
                  <a:lnTo>
                    <a:pt x="552" y="1734"/>
                  </a:lnTo>
                  <a:lnTo>
                    <a:pt x="558" y="1722"/>
                  </a:lnTo>
                  <a:lnTo>
                    <a:pt x="564" y="1710"/>
                  </a:lnTo>
                  <a:lnTo>
                    <a:pt x="564" y="1698"/>
                  </a:lnTo>
                  <a:lnTo>
                    <a:pt x="570" y="1692"/>
                  </a:lnTo>
                  <a:lnTo>
                    <a:pt x="576" y="1680"/>
                  </a:lnTo>
                  <a:lnTo>
                    <a:pt x="576" y="1674"/>
                  </a:lnTo>
                  <a:lnTo>
                    <a:pt x="582" y="1662"/>
                  </a:lnTo>
                  <a:lnTo>
                    <a:pt x="588" y="1656"/>
                  </a:lnTo>
                  <a:lnTo>
                    <a:pt x="600" y="1644"/>
                  </a:lnTo>
                  <a:lnTo>
                    <a:pt x="594" y="1644"/>
                  </a:lnTo>
                  <a:lnTo>
                    <a:pt x="600" y="1644"/>
                  </a:lnTo>
                </a:path>
              </a:pathLst>
            </a:custGeom>
            <a:noFill/>
            <a:ln w="28575">
              <a:solidFill>
                <a:srgbClr val="66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33"/>
            <p:cNvSpPr>
              <a:spLocks/>
            </p:cNvSpPr>
            <p:nvPr/>
          </p:nvSpPr>
          <p:spPr bwMode="auto">
            <a:xfrm>
              <a:off x="7959579" y="4687887"/>
              <a:ext cx="1028700" cy="2609850"/>
            </a:xfrm>
            <a:custGeom>
              <a:avLst/>
              <a:gdLst>
                <a:gd name="T0" fmla="*/ 6 w 648"/>
                <a:gd name="T1" fmla="*/ 1632 h 1644"/>
                <a:gd name="T2" fmla="*/ 24 w 648"/>
                <a:gd name="T3" fmla="*/ 1626 h 1644"/>
                <a:gd name="T4" fmla="*/ 42 w 648"/>
                <a:gd name="T5" fmla="*/ 1614 h 1644"/>
                <a:gd name="T6" fmla="*/ 60 w 648"/>
                <a:gd name="T7" fmla="*/ 1614 h 1644"/>
                <a:gd name="T8" fmla="*/ 78 w 648"/>
                <a:gd name="T9" fmla="*/ 1614 h 1644"/>
                <a:gd name="T10" fmla="*/ 96 w 648"/>
                <a:gd name="T11" fmla="*/ 1614 h 1644"/>
                <a:gd name="T12" fmla="*/ 114 w 648"/>
                <a:gd name="T13" fmla="*/ 1614 h 1644"/>
                <a:gd name="T14" fmla="*/ 132 w 648"/>
                <a:gd name="T15" fmla="*/ 1614 h 1644"/>
                <a:gd name="T16" fmla="*/ 150 w 648"/>
                <a:gd name="T17" fmla="*/ 1614 h 1644"/>
                <a:gd name="T18" fmla="*/ 168 w 648"/>
                <a:gd name="T19" fmla="*/ 1614 h 1644"/>
                <a:gd name="T20" fmla="*/ 186 w 648"/>
                <a:gd name="T21" fmla="*/ 1614 h 1644"/>
                <a:gd name="T22" fmla="*/ 204 w 648"/>
                <a:gd name="T23" fmla="*/ 1608 h 1644"/>
                <a:gd name="T24" fmla="*/ 216 w 648"/>
                <a:gd name="T25" fmla="*/ 1500 h 1644"/>
                <a:gd name="T26" fmla="*/ 228 w 648"/>
                <a:gd name="T27" fmla="*/ 1206 h 1644"/>
                <a:gd name="T28" fmla="*/ 240 w 648"/>
                <a:gd name="T29" fmla="*/ 828 h 1644"/>
                <a:gd name="T30" fmla="*/ 252 w 648"/>
                <a:gd name="T31" fmla="*/ 480 h 1644"/>
                <a:gd name="T32" fmla="*/ 264 w 648"/>
                <a:gd name="T33" fmla="*/ 234 h 1644"/>
                <a:gd name="T34" fmla="*/ 276 w 648"/>
                <a:gd name="T35" fmla="*/ 90 h 1644"/>
                <a:gd name="T36" fmla="*/ 288 w 648"/>
                <a:gd name="T37" fmla="*/ 18 h 1644"/>
                <a:gd name="T38" fmla="*/ 300 w 648"/>
                <a:gd name="T39" fmla="*/ 0 h 1644"/>
                <a:gd name="T40" fmla="*/ 312 w 648"/>
                <a:gd name="T41" fmla="*/ 12 h 1644"/>
                <a:gd name="T42" fmla="*/ 330 w 648"/>
                <a:gd name="T43" fmla="*/ 42 h 1644"/>
                <a:gd name="T44" fmla="*/ 342 w 648"/>
                <a:gd name="T45" fmla="*/ 78 h 1644"/>
                <a:gd name="T46" fmla="*/ 354 w 648"/>
                <a:gd name="T47" fmla="*/ 108 h 1644"/>
                <a:gd name="T48" fmla="*/ 366 w 648"/>
                <a:gd name="T49" fmla="*/ 138 h 1644"/>
                <a:gd name="T50" fmla="*/ 378 w 648"/>
                <a:gd name="T51" fmla="*/ 162 h 1644"/>
                <a:gd name="T52" fmla="*/ 390 w 648"/>
                <a:gd name="T53" fmla="*/ 180 h 1644"/>
                <a:gd name="T54" fmla="*/ 408 w 648"/>
                <a:gd name="T55" fmla="*/ 192 h 1644"/>
                <a:gd name="T56" fmla="*/ 426 w 648"/>
                <a:gd name="T57" fmla="*/ 198 h 1644"/>
                <a:gd name="T58" fmla="*/ 444 w 648"/>
                <a:gd name="T59" fmla="*/ 204 h 1644"/>
                <a:gd name="T60" fmla="*/ 462 w 648"/>
                <a:gd name="T61" fmla="*/ 204 h 1644"/>
                <a:gd name="T62" fmla="*/ 480 w 648"/>
                <a:gd name="T63" fmla="*/ 204 h 1644"/>
                <a:gd name="T64" fmla="*/ 498 w 648"/>
                <a:gd name="T65" fmla="*/ 204 h 1644"/>
                <a:gd name="T66" fmla="*/ 516 w 648"/>
                <a:gd name="T67" fmla="*/ 204 h 1644"/>
                <a:gd name="T68" fmla="*/ 534 w 648"/>
                <a:gd name="T69" fmla="*/ 204 h 1644"/>
                <a:gd name="T70" fmla="*/ 552 w 648"/>
                <a:gd name="T71" fmla="*/ 204 h 1644"/>
                <a:gd name="T72" fmla="*/ 570 w 648"/>
                <a:gd name="T73" fmla="*/ 204 h 1644"/>
                <a:gd name="T74" fmla="*/ 588 w 648"/>
                <a:gd name="T75" fmla="*/ 204 h 1644"/>
                <a:gd name="T76" fmla="*/ 600 w 648"/>
                <a:gd name="T77" fmla="*/ 216 h 1644"/>
                <a:gd name="T78" fmla="*/ 612 w 648"/>
                <a:gd name="T79" fmla="*/ 300 h 1644"/>
                <a:gd name="T80" fmla="*/ 624 w 648"/>
                <a:gd name="T81" fmla="*/ 468 h 1644"/>
                <a:gd name="T82" fmla="*/ 636 w 648"/>
                <a:gd name="T83" fmla="*/ 66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8" h="1644">
                  <a:moveTo>
                    <a:pt x="0" y="1644"/>
                  </a:moveTo>
                  <a:lnTo>
                    <a:pt x="12" y="1632"/>
                  </a:lnTo>
                  <a:lnTo>
                    <a:pt x="6" y="1632"/>
                  </a:lnTo>
                  <a:lnTo>
                    <a:pt x="12" y="1632"/>
                  </a:lnTo>
                  <a:lnTo>
                    <a:pt x="18" y="1626"/>
                  </a:lnTo>
                  <a:lnTo>
                    <a:pt x="24" y="1626"/>
                  </a:lnTo>
                  <a:lnTo>
                    <a:pt x="30" y="1620"/>
                  </a:lnTo>
                  <a:lnTo>
                    <a:pt x="36" y="1620"/>
                  </a:lnTo>
                  <a:lnTo>
                    <a:pt x="42" y="1614"/>
                  </a:lnTo>
                  <a:lnTo>
                    <a:pt x="48" y="1614"/>
                  </a:lnTo>
                  <a:lnTo>
                    <a:pt x="54" y="1614"/>
                  </a:lnTo>
                  <a:lnTo>
                    <a:pt x="60" y="1614"/>
                  </a:lnTo>
                  <a:lnTo>
                    <a:pt x="66" y="1614"/>
                  </a:lnTo>
                  <a:lnTo>
                    <a:pt x="72" y="1614"/>
                  </a:lnTo>
                  <a:lnTo>
                    <a:pt x="78" y="1614"/>
                  </a:lnTo>
                  <a:lnTo>
                    <a:pt x="84" y="1614"/>
                  </a:lnTo>
                  <a:lnTo>
                    <a:pt x="90" y="1614"/>
                  </a:lnTo>
                  <a:lnTo>
                    <a:pt x="96" y="1614"/>
                  </a:lnTo>
                  <a:lnTo>
                    <a:pt x="102" y="1614"/>
                  </a:lnTo>
                  <a:lnTo>
                    <a:pt x="108" y="1614"/>
                  </a:lnTo>
                  <a:lnTo>
                    <a:pt x="114" y="1614"/>
                  </a:lnTo>
                  <a:lnTo>
                    <a:pt x="120" y="1614"/>
                  </a:lnTo>
                  <a:lnTo>
                    <a:pt x="126" y="1614"/>
                  </a:lnTo>
                  <a:lnTo>
                    <a:pt x="132" y="1614"/>
                  </a:lnTo>
                  <a:lnTo>
                    <a:pt x="138" y="1614"/>
                  </a:lnTo>
                  <a:lnTo>
                    <a:pt x="144" y="1614"/>
                  </a:lnTo>
                  <a:lnTo>
                    <a:pt x="150" y="1614"/>
                  </a:lnTo>
                  <a:lnTo>
                    <a:pt x="156" y="1614"/>
                  </a:lnTo>
                  <a:lnTo>
                    <a:pt x="162" y="1614"/>
                  </a:lnTo>
                  <a:lnTo>
                    <a:pt x="168" y="1614"/>
                  </a:lnTo>
                  <a:lnTo>
                    <a:pt x="174" y="1614"/>
                  </a:lnTo>
                  <a:lnTo>
                    <a:pt x="180" y="1614"/>
                  </a:lnTo>
                  <a:lnTo>
                    <a:pt x="186" y="1614"/>
                  </a:lnTo>
                  <a:lnTo>
                    <a:pt x="192" y="1614"/>
                  </a:lnTo>
                  <a:lnTo>
                    <a:pt x="198" y="1614"/>
                  </a:lnTo>
                  <a:lnTo>
                    <a:pt x="204" y="1608"/>
                  </a:lnTo>
                  <a:lnTo>
                    <a:pt x="210" y="1590"/>
                  </a:lnTo>
                  <a:lnTo>
                    <a:pt x="210" y="1554"/>
                  </a:lnTo>
                  <a:lnTo>
                    <a:pt x="216" y="1500"/>
                  </a:lnTo>
                  <a:lnTo>
                    <a:pt x="222" y="1422"/>
                  </a:lnTo>
                  <a:lnTo>
                    <a:pt x="222" y="1320"/>
                  </a:lnTo>
                  <a:lnTo>
                    <a:pt x="228" y="1206"/>
                  </a:lnTo>
                  <a:lnTo>
                    <a:pt x="234" y="1086"/>
                  </a:lnTo>
                  <a:lnTo>
                    <a:pt x="240" y="954"/>
                  </a:lnTo>
                  <a:lnTo>
                    <a:pt x="240" y="828"/>
                  </a:lnTo>
                  <a:lnTo>
                    <a:pt x="246" y="702"/>
                  </a:lnTo>
                  <a:lnTo>
                    <a:pt x="252" y="588"/>
                  </a:lnTo>
                  <a:lnTo>
                    <a:pt x="252" y="480"/>
                  </a:lnTo>
                  <a:lnTo>
                    <a:pt x="258" y="384"/>
                  </a:lnTo>
                  <a:lnTo>
                    <a:pt x="264" y="306"/>
                  </a:lnTo>
                  <a:lnTo>
                    <a:pt x="264" y="234"/>
                  </a:lnTo>
                  <a:lnTo>
                    <a:pt x="270" y="174"/>
                  </a:lnTo>
                  <a:lnTo>
                    <a:pt x="276" y="126"/>
                  </a:lnTo>
                  <a:lnTo>
                    <a:pt x="276" y="90"/>
                  </a:lnTo>
                  <a:lnTo>
                    <a:pt x="282" y="60"/>
                  </a:lnTo>
                  <a:lnTo>
                    <a:pt x="288" y="36"/>
                  </a:lnTo>
                  <a:lnTo>
                    <a:pt x="288" y="18"/>
                  </a:lnTo>
                  <a:lnTo>
                    <a:pt x="294" y="12"/>
                  </a:lnTo>
                  <a:lnTo>
                    <a:pt x="306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6"/>
                  </a:lnTo>
                  <a:lnTo>
                    <a:pt x="312" y="12"/>
                  </a:lnTo>
                  <a:lnTo>
                    <a:pt x="318" y="24"/>
                  </a:lnTo>
                  <a:lnTo>
                    <a:pt x="324" y="30"/>
                  </a:lnTo>
                  <a:lnTo>
                    <a:pt x="330" y="42"/>
                  </a:lnTo>
                  <a:lnTo>
                    <a:pt x="330" y="54"/>
                  </a:lnTo>
                  <a:lnTo>
                    <a:pt x="336" y="66"/>
                  </a:lnTo>
                  <a:lnTo>
                    <a:pt x="342" y="78"/>
                  </a:lnTo>
                  <a:lnTo>
                    <a:pt x="342" y="84"/>
                  </a:lnTo>
                  <a:lnTo>
                    <a:pt x="348" y="96"/>
                  </a:lnTo>
                  <a:lnTo>
                    <a:pt x="354" y="108"/>
                  </a:lnTo>
                  <a:lnTo>
                    <a:pt x="354" y="120"/>
                  </a:lnTo>
                  <a:lnTo>
                    <a:pt x="360" y="126"/>
                  </a:lnTo>
                  <a:lnTo>
                    <a:pt x="366" y="138"/>
                  </a:lnTo>
                  <a:lnTo>
                    <a:pt x="366" y="144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80"/>
                  </a:lnTo>
                  <a:lnTo>
                    <a:pt x="396" y="186"/>
                  </a:lnTo>
                  <a:lnTo>
                    <a:pt x="402" y="192"/>
                  </a:lnTo>
                  <a:lnTo>
                    <a:pt x="408" y="192"/>
                  </a:lnTo>
                  <a:lnTo>
                    <a:pt x="414" y="192"/>
                  </a:lnTo>
                  <a:lnTo>
                    <a:pt x="420" y="198"/>
                  </a:lnTo>
                  <a:lnTo>
                    <a:pt x="426" y="198"/>
                  </a:lnTo>
                  <a:lnTo>
                    <a:pt x="432" y="204"/>
                  </a:lnTo>
                  <a:lnTo>
                    <a:pt x="438" y="204"/>
                  </a:lnTo>
                  <a:lnTo>
                    <a:pt x="444" y="204"/>
                  </a:lnTo>
                  <a:lnTo>
                    <a:pt x="450" y="204"/>
                  </a:lnTo>
                  <a:lnTo>
                    <a:pt x="456" y="204"/>
                  </a:lnTo>
                  <a:lnTo>
                    <a:pt x="462" y="204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80" y="204"/>
                  </a:lnTo>
                  <a:lnTo>
                    <a:pt x="486" y="204"/>
                  </a:lnTo>
                  <a:lnTo>
                    <a:pt x="492" y="204"/>
                  </a:lnTo>
                  <a:lnTo>
                    <a:pt x="498" y="204"/>
                  </a:lnTo>
                  <a:lnTo>
                    <a:pt x="504" y="204"/>
                  </a:lnTo>
                  <a:lnTo>
                    <a:pt x="510" y="204"/>
                  </a:lnTo>
                  <a:lnTo>
                    <a:pt x="516" y="204"/>
                  </a:lnTo>
                  <a:lnTo>
                    <a:pt x="522" y="204"/>
                  </a:lnTo>
                  <a:lnTo>
                    <a:pt x="528" y="204"/>
                  </a:lnTo>
                  <a:lnTo>
                    <a:pt x="534" y="204"/>
                  </a:lnTo>
                  <a:lnTo>
                    <a:pt x="540" y="204"/>
                  </a:lnTo>
                  <a:lnTo>
                    <a:pt x="546" y="204"/>
                  </a:lnTo>
                  <a:lnTo>
                    <a:pt x="552" y="204"/>
                  </a:lnTo>
                  <a:lnTo>
                    <a:pt x="558" y="204"/>
                  </a:lnTo>
                  <a:lnTo>
                    <a:pt x="564" y="204"/>
                  </a:lnTo>
                  <a:lnTo>
                    <a:pt x="570" y="204"/>
                  </a:lnTo>
                  <a:lnTo>
                    <a:pt x="576" y="204"/>
                  </a:lnTo>
                  <a:lnTo>
                    <a:pt x="582" y="204"/>
                  </a:lnTo>
                  <a:lnTo>
                    <a:pt x="588" y="204"/>
                  </a:lnTo>
                  <a:lnTo>
                    <a:pt x="594" y="204"/>
                  </a:lnTo>
                  <a:lnTo>
                    <a:pt x="600" y="210"/>
                  </a:lnTo>
                  <a:lnTo>
                    <a:pt x="600" y="216"/>
                  </a:lnTo>
                  <a:lnTo>
                    <a:pt x="606" y="234"/>
                  </a:lnTo>
                  <a:lnTo>
                    <a:pt x="612" y="264"/>
                  </a:lnTo>
                  <a:lnTo>
                    <a:pt x="612" y="300"/>
                  </a:lnTo>
                  <a:lnTo>
                    <a:pt x="618" y="348"/>
                  </a:lnTo>
                  <a:lnTo>
                    <a:pt x="624" y="408"/>
                  </a:lnTo>
                  <a:lnTo>
                    <a:pt x="624" y="468"/>
                  </a:lnTo>
                  <a:lnTo>
                    <a:pt x="630" y="534"/>
                  </a:lnTo>
                  <a:lnTo>
                    <a:pt x="636" y="600"/>
                  </a:lnTo>
                  <a:lnTo>
                    <a:pt x="636" y="660"/>
                  </a:lnTo>
                  <a:lnTo>
                    <a:pt x="642" y="720"/>
                  </a:lnTo>
                  <a:lnTo>
                    <a:pt x="648" y="774"/>
                  </a:lnTo>
                </a:path>
              </a:pathLst>
            </a:custGeom>
            <a:noFill/>
            <a:ln w="28575">
              <a:solidFill>
                <a:srgbClr val="66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4"/>
            <p:cNvSpPr>
              <a:spLocks/>
            </p:cNvSpPr>
            <p:nvPr/>
          </p:nvSpPr>
          <p:spPr bwMode="auto">
            <a:xfrm>
              <a:off x="8988279" y="5916612"/>
              <a:ext cx="371475" cy="371475"/>
            </a:xfrm>
            <a:custGeom>
              <a:avLst/>
              <a:gdLst>
                <a:gd name="T0" fmla="*/ 0 w 234"/>
                <a:gd name="T1" fmla="*/ 0 h 234"/>
                <a:gd name="T2" fmla="*/ 0 w 234"/>
                <a:gd name="T3" fmla="*/ 42 h 234"/>
                <a:gd name="T4" fmla="*/ 6 w 234"/>
                <a:gd name="T5" fmla="*/ 84 h 234"/>
                <a:gd name="T6" fmla="*/ 12 w 234"/>
                <a:gd name="T7" fmla="*/ 120 h 234"/>
                <a:gd name="T8" fmla="*/ 18 w 234"/>
                <a:gd name="T9" fmla="*/ 150 h 234"/>
                <a:gd name="T10" fmla="*/ 18 w 234"/>
                <a:gd name="T11" fmla="*/ 174 h 234"/>
                <a:gd name="T12" fmla="*/ 24 w 234"/>
                <a:gd name="T13" fmla="*/ 192 h 234"/>
                <a:gd name="T14" fmla="*/ 30 w 234"/>
                <a:gd name="T15" fmla="*/ 210 h 234"/>
                <a:gd name="T16" fmla="*/ 30 w 234"/>
                <a:gd name="T17" fmla="*/ 222 h 234"/>
                <a:gd name="T18" fmla="*/ 36 w 234"/>
                <a:gd name="T19" fmla="*/ 228 h 234"/>
                <a:gd name="T20" fmla="*/ 42 w 234"/>
                <a:gd name="T21" fmla="*/ 234 h 234"/>
                <a:gd name="T22" fmla="*/ 48 w 234"/>
                <a:gd name="T23" fmla="*/ 234 h 234"/>
                <a:gd name="T24" fmla="*/ 54 w 234"/>
                <a:gd name="T25" fmla="*/ 234 h 234"/>
                <a:gd name="T26" fmla="*/ 60 w 234"/>
                <a:gd name="T27" fmla="*/ 228 h 234"/>
                <a:gd name="T28" fmla="*/ 66 w 234"/>
                <a:gd name="T29" fmla="*/ 222 h 234"/>
                <a:gd name="T30" fmla="*/ 72 w 234"/>
                <a:gd name="T31" fmla="*/ 216 h 234"/>
                <a:gd name="T32" fmla="*/ 78 w 234"/>
                <a:gd name="T33" fmla="*/ 210 h 234"/>
                <a:gd name="T34" fmla="*/ 78 w 234"/>
                <a:gd name="T35" fmla="*/ 204 h 234"/>
                <a:gd name="T36" fmla="*/ 84 w 234"/>
                <a:gd name="T37" fmla="*/ 198 h 234"/>
                <a:gd name="T38" fmla="*/ 96 w 234"/>
                <a:gd name="T39" fmla="*/ 186 h 234"/>
                <a:gd name="T40" fmla="*/ 90 w 234"/>
                <a:gd name="T41" fmla="*/ 186 h 234"/>
                <a:gd name="T42" fmla="*/ 96 w 234"/>
                <a:gd name="T43" fmla="*/ 186 h 234"/>
                <a:gd name="T44" fmla="*/ 102 w 234"/>
                <a:gd name="T45" fmla="*/ 180 h 234"/>
                <a:gd name="T46" fmla="*/ 108 w 234"/>
                <a:gd name="T47" fmla="*/ 174 h 234"/>
                <a:gd name="T48" fmla="*/ 108 w 234"/>
                <a:gd name="T49" fmla="*/ 168 h 234"/>
                <a:gd name="T50" fmla="*/ 114 w 234"/>
                <a:gd name="T51" fmla="*/ 162 h 234"/>
                <a:gd name="T52" fmla="*/ 120 w 234"/>
                <a:gd name="T53" fmla="*/ 156 h 234"/>
                <a:gd name="T54" fmla="*/ 126 w 234"/>
                <a:gd name="T55" fmla="*/ 156 h 234"/>
                <a:gd name="T56" fmla="*/ 132 w 234"/>
                <a:gd name="T57" fmla="*/ 150 h 234"/>
                <a:gd name="T58" fmla="*/ 138 w 234"/>
                <a:gd name="T59" fmla="*/ 150 h 234"/>
                <a:gd name="T60" fmla="*/ 144 w 234"/>
                <a:gd name="T61" fmla="*/ 144 h 234"/>
                <a:gd name="T62" fmla="*/ 150 w 234"/>
                <a:gd name="T63" fmla="*/ 144 h 234"/>
                <a:gd name="T64" fmla="*/ 156 w 234"/>
                <a:gd name="T65" fmla="*/ 138 h 234"/>
                <a:gd name="T66" fmla="*/ 162 w 234"/>
                <a:gd name="T67" fmla="*/ 138 h 234"/>
                <a:gd name="T68" fmla="*/ 168 w 234"/>
                <a:gd name="T69" fmla="*/ 138 h 234"/>
                <a:gd name="T70" fmla="*/ 174 w 234"/>
                <a:gd name="T71" fmla="*/ 138 h 234"/>
                <a:gd name="T72" fmla="*/ 180 w 234"/>
                <a:gd name="T73" fmla="*/ 138 h 234"/>
                <a:gd name="T74" fmla="*/ 186 w 234"/>
                <a:gd name="T75" fmla="*/ 138 h 234"/>
                <a:gd name="T76" fmla="*/ 192 w 234"/>
                <a:gd name="T77" fmla="*/ 138 h 234"/>
                <a:gd name="T78" fmla="*/ 198 w 234"/>
                <a:gd name="T79" fmla="*/ 138 h 234"/>
                <a:gd name="T80" fmla="*/ 204 w 234"/>
                <a:gd name="T81" fmla="*/ 138 h 234"/>
                <a:gd name="T82" fmla="*/ 210 w 234"/>
                <a:gd name="T83" fmla="*/ 138 h 234"/>
                <a:gd name="T84" fmla="*/ 216 w 234"/>
                <a:gd name="T85" fmla="*/ 138 h 234"/>
                <a:gd name="T86" fmla="*/ 222 w 234"/>
                <a:gd name="T87" fmla="*/ 138 h 234"/>
                <a:gd name="T88" fmla="*/ 228 w 234"/>
                <a:gd name="T89" fmla="*/ 138 h 234"/>
                <a:gd name="T90" fmla="*/ 234 w 234"/>
                <a:gd name="T91" fmla="*/ 13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4" h="234">
                  <a:moveTo>
                    <a:pt x="0" y="0"/>
                  </a:moveTo>
                  <a:lnTo>
                    <a:pt x="0" y="42"/>
                  </a:lnTo>
                  <a:lnTo>
                    <a:pt x="6" y="84"/>
                  </a:lnTo>
                  <a:lnTo>
                    <a:pt x="12" y="120"/>
                  </a:lnTo>
                  <a:lnTo>
                    <a:pt x="18" y="150"/>
                  </a:lnTo>
                  <a:lnTo>
                    <a:pt x="18" y="174"/>
                  </a:lnTo>
                  <a:lnTo>
                    <a:pt x="24" y="192"/>
                  </a:lnTo>
                  <a:lnTo>
                    <a:pt x="30" y="210"/>
                  </a:lnTo>
                  <a:lnTo>
                    <a:pt x="30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8" y="234"/>
                  </a:lnTo>
                  <a:lnTo>
                    <a:pt x="54" y="234"/>
                  </a:lnTo>
                  <a:lnTo>
                    <a:pt x="60" y="228"/>
                  </a:lnTo>
                  <a:lnTo>
                    <a:pt x="66" y="222"/>
                  </a:lnTo>
                  <a:lnTo>
                    <a:pt x="72" y="216"/>
                  </a:lnTo>
                  <a:lnTo>
                    <a:pt x="78" y="210"/>
                  </a:lnTo>
                  <a:lnTo>
                    <a:pt x="78" y="204"/>
                  </a:lnTo>
                  <a:lnTo>
                    <a:pt x="84" y="198"/>
                  </a:lnTo>
                  <a:lnTo>
                    <a:pt x="96" y="186"/>
                  </a:lnTo>
                  <a:lnTo>
                    <a:pt x="90" y="186"/>
                  </a:lnTo>
                  <a:lnTo>
                    <a:pt x="96" y="186"/>
                  </a:lnTo>
                  <a:lnTo>
                    <a:pt x="102" y="180"/>
                  </a:lnTo>
                  <a:lnTo>
                    <a:pt x="108" y="174"/>
                  </a:lnTo>
                  <a:lnTo>
                    <a:pt x="108" y="168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50"/>
                  </a:lnTo>
                  <a:lnTo>
                    <a:pt x="144" y="144"/>
                  </a:lnTo>
                  <a:lnTo>
                    <a:pt x="150" y="144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74" y="138"/>
                  </a:lnTo>
                  <a:lnTo>
                    <a:pt x="180" y="138"/>
                  </a:lnTo>
                  <a:lnTo>
                    <a:pt x="186" y="138"/>
                  </a:lnTo>
                  <a:lnTo>
                    <a:pt x="192" y="138"/>
                  </a:lnTo>
                  <a:lnTo>
                    <a:pt x="198" y="138"/>
                  </a:lnTo>
                  <a:lnTo>
                    <a:pt x="204" y="138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22" y="138"/>
                  </a:lnTo>
                  <a:lnTo>
                    <a:pt x="228" y="138"/>
                  </a:lnTo>
                  <a:lnTo>
                    <a:pt x="234" y="13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35"/>
            <p:cNvSpPr>
              <a:spLocks/>
            </p:cNvSpPr>
            <p:nvPr/>
          </p:nvSpPr>
          <p:spPr bwMode="auto">
            <a:xfrm>
              <a:off x="-60471" y="4849812"/>
              <a:ext cx="1123950" cy="1285875"/>
            </a:xfrm>
            <a:custGeom>
              <a:avLst/>
              <a:gdLst>
                <a:gd name="T0" fmla="*/ 12 w 708"/>
                <a:gd name="T1" fmla="*/ 804 h 810"/>
                <a:gd name="T2" fmla="*/ 24 w 708"/>
                <a:gd name="T3" fmla="*/ 750 h 810"/>
                <a:gd name="T4" fmla="*/ 36 w 708"/>
                <a:gd name="T5" fmla="*/ 606 h 810"/>
                <a:gd name="T6" fmla="*/ 48 w 708"/>
                <a:gd name="T7" fmla="*/ 414 h 810"/>
                <a:gd name="T8" fmla="*/ 60 w 708"/>
                <a:gd name="T9" fmla="*/ 240 h 810"/>
                <a:gd name="T10" fmla="*/ 72 w 708"/>
                <a:gd name="T11" fmla="*/ 120 h 810"/>
                <a:gd name="T12" fmla="*/ 90 w 708"/>
                <a:gd name="T13" fmla="*/ 48 h 810"/>
                <a:gd name="T14" fmla="*/ 102 w 708"/>
                <a:gd name="T15" fmla="*/ 12 h 810"/>
                <a:gd name="T16" fmla="*/ 114 w 708"/>
                <a:gd name="T17" fmla="*/ 0 h 810"/>
                <a:gd name="T18" fmla="*/ 132 w 708"/>
                <a:gd name="T19" fmla="*/ 18 h 810"/>
                <a:gd name="T20" fmla="*/ 150 w 708"/>
                <a:gd name="T21" fmla="*/ 36 h 810"/>
                <a:gd name="T22" fmla="*/ 162 w 708"/>
                <a:gd name="T23" fmla="*/ 54 h 810"/>
                <a:gd name="T24" fmla="*/ 174 w 708"/>
                <a:gd name="T25" fmla="*/ 72 h 810"/>
                <a:gd name="T26" fmla="*/ 192 w 708"/>
                <a:gd name="T27" fmla="*/ 84 h 810"/>
                <a:gd name="T28" fmla="*/ 210 w 708"/>
                <a:gd name="T29" fmla="*/ 96 h 810"/>
                <a:gd name="T30" fmla="*/ 228 w 708"/>
                <a:gd name="T31" fmla="*/ 102 h 810"/>
                <a:gd name="T32" fmla="*/ 246 w 708"/>
                <a:gd name="T33" fmla="*/ 102 h 810"/>
                <a:gd name="T34" fmla="*/ 264 w 708"/>
                <a:gd name="T35" fmla="*/ 102 h 810"/>
                <a:gd name="T36" fmla="*/ 282 w 708"/>
                <a:gd name="T37" fmla="*/ 102 h 810"/>
                <a:gd name="T38" fmla="*/ 300 w 708"/>
                <a:gd name="T39" fmla="*/ 102 h 810"/>
                <a:gd name="T40" fmla="*/ 318 w 708"/>
                <a:gd name="T41" fmla="*/ 102 h 810"/>
                <a:gd name="T42" fmla="*/ 336 w 708"/>
                <a:gd name="T43" fmla="*/ 102 h 810"/>
                <a:gd name="T44" fmla="*/ 354 w 708"/>
                <a:gd name="T45" fmla="*/ 102 h 810"/>
                <a:gd name="T46" fmla="*/ 372 w 708"/>
                <a:gd name="T47" fmla="*/ 102 h 810"/>
                <a:gd name="T48" fmla="*/ 390 w 708"/>
                <a:gd name="T49" fmla="*/ 102 h 810"/>
                <a:gd name="T50" fmla="*/ 408 w 708"/>
                <a:gd name="T51" fmla="*/ 102 h 810"/>
                <a:gd name="T52" fmla="*/ 426 w 708"/>
                <a:gd name="T53" fmla="*/ 102 h 810"/>
                <a:gd name="T54" fmla="*/ 444 w 708"/>
                <a:gd name="T55" fmla="*/ 102 h 810"/>
                <a:gd name="T56" fmla="*/ 462 w 708"/>
                <a:gd name="T57" fmla="*/ 102 h 810"/>
                <a:gd name="T58" fmla="*/ 480 w 708"/>
                <a:gd name="T59" fmla="*/ 102 h 810"/>
                <a:gd name="T60" fmla="*/ 498 w 708"/>
                <a:gd name="T61" fmla="*/ 102 h 810"/>
                <a:gd name="T62" fmla="*/ 516 w 708"/>
                <a:gd name="T63" fmla="*/ 102 h 810"/>
                <a:gd name="T64" fmla="*/ 534 w 708"/>
                <a:gd name="T65" fmla="*/ 102 h 810"/>
                <a:gd name="T66" fmla="*/ 552 w 708"/>
                <a:gd name="T67" fmla="*/ 102 h 810"/>
                <a:gd name="T68" fmla="*/ 570 w 708"/>
                <a:gd name="T69" fmla="*/ 102 h 810"/>
                <a:gd name="T70" fmla="*/ 588 w 708"/>
                <a:gd name="T71" fmla="*/ 102 h 810"/>
                <a:gd name="T72" fmla="*/ 606 w 708"/>
                <a:gd name="T73" fmla="*/ 102 h 810"/>
                <a:gd name="T74" fmla="*/ 624 w 708"/>
                <a:gd name="T75" fmla="*/ 102 h 810"/>
                <a:gd name="T76" fmla="*/ 642 w 708"/>
                <a:gd name="T77" fmla="*/ 102 h 810"/>
                <a:gd name="T78" fmla="*/ 660 w 708"/>
                <a:gd name="T79" fmla="*/ 102 h 810"/>
                <a:gd name="T80" fmla="*/ 678 w 708"/>
                <a:gd name="T81" fmla="*/ 102 h 810"/>
                <a:gd name="T82" fmla="*/ 696 w 708"/>
                <a:gd name="T83" fmla="*/ 102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8" h="810">
                  <a:moveTo>
                    <a:pt x="0" y="810"/>
                  </a:moveTo>
                  <a:lnTo>
                    <a:pt x="6" y="804"/>
                  </a:lnTo>
                  <a:lnTo>
                    <a:pt x="12" y="804"/>
                  </a:lnTo>
                  <a:lnTo>
                    <a:pt x="18" y="792"/>
                  </a:lnTo>
                  <a:lnTo>
                    <a:pt x="24" y="774"/>
                  </a:lnTo>
                  <a:lnTo>
                    <a:pt x="24" y="750"/>
                  </a:lnTo>
                  <a:lnTo>
                    <a:pt x="30" y="708"/>
                  </a:lnTo>
                  <a:lnTo>
                    <a:pt x="36" y="660"/>
                  </a:lnTo>
                  <a:lnTo>
                    <a:pt x="36" y="606"/>
                  </a:lnTo>
                  <a:lnTo>
                    <a:pt x="42" y="540"/>
                  </a:lnTo>
                  <a:lnTo>
                    <a:pt x="48" y="480"/>
                  </a:lnTo>
                  <a:lnTo>
                    <a:pt x="48" y="414"/>
                  </a:lnTo>
                  <a:lnTo>
                    <a:pt x="54" y="354"/>
                  </a:lnTo>
                  <a:lnTo>
                    <a:pt x="60" y="294"/>
                  </a:lnTo>
                  <a:lnTo>
                    <a:pt x="60" y="240"/>
                  </a:lnTo>
                  <a:lnTo>
                    <a:pt x="66" y="192"/>
                  </a:lnTo>
                  <a:lnTo>
                    <a:pt x="72" y="150"/>
                  </a:lnTo>
                  <a:lnTo>
                    <a:pt x="72" y="120"/>
                  </a:lnTo>
                  <a:lnTo>
                    <a:pt x="78" y="90"/>
                  </a:lnTo>
                  <a:lnTo>
                    <a:pt x="84" y="66"/>
                  </a:lnTo>
                  <a:lnTo>
                    <a:pt x="90" y="48"/>
                  </a:lnTo>
                  <a:lnTo>
                    <a:pt x="90" y="30"/>
                  </a:lnTo>
                  <a:lnTo>
                    <a:pt x="96" y="18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6"/>
                  </a:lnTo>
                  <a:lnTo>
                    <a:pt x="126" y="12"/>
                  </a:lnTo>
                  <a:lnTo>
                    <a:pt x="132" y="18"/>
                  </a:lnTo>
                  <a:lnTo>
                    <a:pt x="138" y="24"/>
                  </a:lnTo>
                  <a:lnTo>
                    <a:pt x="144" y="30"/>
                  </a:lnTo>
                  <a:lnTo>
                    <a:pt x="150" y="36"/>
                  </a:lnTo>
                  <a:lnTo>
                    <a:pt x="150" y="42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74" y="72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92" y="84"/>
                  </a:lnTo>
                  <a:lnTo>
                    <a:pt x="198" y="90"/>
                  </a:lnTo>
                  <a:lnTo>
                    <a:pt x="204" y="90"/>
                  </a:lnTo>
                  <a:lnTo>
                    <a:pt x="210" y="96"/>
                  </a:lnTo>
                  <a:lnTo>
                    <a:pt x="216" y="96"/>
                  </a:lnTo>
                  <a:lnTo>
                    <a:pt x="222" y="96"/>
                  </a:lnTo>
                  <a:lnTo>
                    <a:pt x="228" y="102"/>
                  </a:lnTo>
                  <a:lnTo>
                    <a:pt x="234" y="102"/>
                  </a:lnTo>
                  <a:lnTo>
                    <a:pt x="240" y="102"/>
                  </a:lnTo>
                  <a:lnTo>
                    <a:pt x="246" y="102"/>
                  </a:lnTo>
                  <a:lnTo>
                    <a:pt x="252" y="102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0" y="102"/>
                  </a:lnTo>
                  <a:lnTo>
                    <a:pt x="276" y="102"/>
                  </a:lnTo>
                  <a:lnTo>
                    <a:pt x="282" y="102"/>
                  </a:lnTo>
                  <a:lnTo>
                    <a:pt x="288" y="102"/>
                  </a:lnTo>
                  <a:lnTo>
                    <a:pt x="294" y="102"/>
                  </a:lnTo>
                  <a:lnTo>
                    <a:pt x="300" y="102"/>
                  </a:lnTo>
                  <a:lnTo>
                    <a:pt x="306" y="102"/>
                  </a:lnTo>
                  <a:lnTo>
                    <a:pt x="312" y="102"/>
                  </a:lnTo>
                  <a:lnTo>
                    <a:pt x="318" y="102"/>
                  </a:lnTo>
                  <a:lnTo>
                    <a:pt x="324" y="102"/>
                  </a:lnTo>
                  <a:lnTo>
                    <a:pt x="330" y="102"/>
                  </a:lnTo>
                  <a:lnTo>
                    <a:pt x="336" y="102"/>
                  </a:lnTo>
                  <a:lnTo>
                    <a:pt x="342" y="102"/>
                  </a:lnTo>
                  <a:lnTo>
                    <a:pt x="348" y="102"/>
                  </a:lnTo>
                  <a:lnTo>
                    <a:pt x="354" y="102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2" y="102"/>
                  </a:lnTo>
                  <a:lnTo>
                    <a:pt x="378" y="102"/>
                  </a:lnTo>
                  <a:lnTo>
                    <a:pt x="384" y="102"/>
                  </a:lnTo>
                  <a:lnTo>
                    <a:pt x="390" y="102"/>
                  </a:lnTo>
                  <a:lnTo>
                    <a:pt x="396" y="102"/>
                  </a:lnTo>
                  <a:lnTo>
                    <a:pt x="402" y="102"/>
                  </a:lnTo>
                  <a:lnTo>
                    <a:pt x="408" y="102"/>
                  </a:lnTo>
                  <a:lnTo>
                    <a:pt x="414" y="102"/>
                  </a:lnTo>
                  <a:lnTo>
                    <a:pt x="420" y="102"/>
                  </a:lnTo>
                  <a:lnTo>
                    <a:pt x="426" y="102"/>
                  </a:lnTo>
                  <a:lnTo>
                    <a:pt x="432" y="102"/>
                  </a:lnTo>
                  <a:lnTo>
                    <a:pt x="438" y="102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6" y="102"/>
                  </a:lnTo>
                  <a:lnTo>
                    <a:pt x="462" y="102"/>
                  </a:lnTo>
                  <a:lnTo>
                    <a:pt x="468" y="102"/>
                  </a:lnTo>
                  <a:lnTo>
                    <a:pt x="474" y="102"/>
                  </a:lnTo>
                  <a:lnTo>
                    <a:pt x="480" y="102"/>
                  </a:lnTo>
                  <a:lnTo>
                    <a:pt x="486" y="102"/>
                  </a:lnTo>
                  <a:lnTo>
                    <a:pt x="492" y="102"/>
                  </a:lnTo>
                  <a:lnTo>
                    <a:pt x="498" y="102"/>
                  </a:lnTo>
                  <a:lnTo>
                    <a:pt x="504" y="102"/>
                  </a:lnTo>
                  <a:lnTo>
                    <a:pt x="510" y="102"/>
                  </a:lnTo>
                  <a:lnTo>
                    <a:pt x="516" y="102"/>
                  </a:lnTo>
                  <a:lnTo>
                    <a:pt x="522" y="102"/>
                  </a:lnTo>
                  <a:lnTo>
                    <a:pt x="528" y="102"/>
                  </a:lnTo>
                  <a:lnTo>
                    <a:pt x="534" y="102"/>
                  </a:lnTo>
                  <a:lnTo>
                    <a:pt x="540" y="102"/>
                  </a:lnTo>
                  <a:lnTo>
                    <a:pt x="546" y="102"/>
                  </a:lnTo>
                  <a:lnTo>
                    <a:pt x="552" y="102"/>
                  </a:lnTo>
                  <a:lnTo>
                    <a:pt x="558" y="102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76" y="102"/>
                  </a:lnTo>
                  <a:lnTo>
                    <a:pt x="582" y="102"/>
                  </a:lnTo>
                  <a:lnTo>
                    <a:pt x="588" y="102"/>
                  </a:lnTo>
                  <a:lnTo>
                    <a:pt x="594" y="102"/>
                  </a:lnTo>
                  <a:lnTo>
                    <a:pt x="600" y="102"/>
                  </a:lnTo>
                  <a:lnTo>
                    <a:pt x="606" y="102"/>
                  </a:lnTo>
                  <a:lnTo>
                    <a:pt x="612" y="102"/>
                  </a:lnTo>
                  <a:lnTo>
                    <a:pt x="618" y="102"/>
                  </a:lnTo>
                  <a:lnTo>
                    <a:pt x="624" y="102"/>
                  </a:lnTo>
                  <a:lnTo>
                    <a:pt x="630" y="102"/>
                  </a:lnTo>
                  <a:lnTo>
                    <a:pt x="636" y="102"/>
                  </a:lnTo>
                  <a:lnTo>
                    <a:pt x="642" y="102"/>
                  </a:lnTo>
                  <a:lnTo>
                    <a:pt x="648" y="102"/>
                  </a:lnTo>
                  <a:lnTo>
                    <a:pt x="654" y="102"/>
                  </a:lnTo>
                  <a:lnTo>
                    <a:pt x="660" y="102"/>
                  </a:lnTo>
                  <a:lnTo>
                    <a:pt x="666" y="102"/>
                  </a:lnTo>
                  <a:lnTo>
                    <a:pt x="672" y="102"/>
                  </a:lnTo>
                  <a:lnTo>
                    <a:pt x="678" y="102"/>
                  </a:lnTo>
                  <a:lnTo>
                    <a:pt x="684" y="102"/>
                  </a:lnTo>
                  <a:lnTo>
                    <a:pt x="690" y="102"/>
                  </a:lnTo>
                  <a:lnTo>
                    <a:pt x="696" y="102"/>
                  </a:lnTo>
                  <a:lnTo>
                    <a:pt x="702" y="102"/>
                  </a:lnTo>
                  <a:lnTo>
                    <a:pt x="708" y="102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36"/>
            <p:cNvSpPr>
              <a:spLocks/>
            </p:cNvSpPr>
            <p:nvPr/>
          </p:nvSpPr>
          <p:spPr bwMode="auto">
            <a:xfrm>
              <a:off x="1063479" y="5011737"/>
              <a:ext cx="1209675" cy="0"/>
            </a:xfrm>
            <a:custGeom>
              <a:avLst/>
              <a:gdLst>
                <a:gd name="T0" fmla="*/ 12 w 762"/>
                <a:gd name="T1" fmla="*/ 30 w 762"/>
                <a:gd name="T2" fmla="*/ 48 w 762"/>
                <a:gd name="T3" fmla="*/ 66 w 762"/>
                <a:gd name="T4" fmla="*/ 84 w 762"/>
                <a:gd name="T5" fmla="*/ 102 w 762"/>
                <a:gd name="T6" fmla="*/ 120 w 762"/>
                <a:gd name="T7" fmla="*/ 138 w 762"/>
                <a:gd name="T8" fmla="*/ 156 w 762"/>
                <a:gd name="T9" fmla="*/ 174 w 762"/>
                <a:gd name="T10" fmla="*/ 192 w 762"/>
                <a:gd name="T11" fmla="*/ 210 w 762"/>
                <a:gd name="T12" fmla="*/ 228 w 762"/>
                <a:gd name="T13" fmla="*/ 246 w 762"/>
                <a:gd name="T14" fmla="*/ 264 w 762"/>
                <a:gd name="T15" fmla="*/ 282 w 762"/>
                <a:gd name="T16" fmla="*/ 300 w 762"/>
                <a:gd name="T17" fmla="*/ 318 w 762"/>
                <a:gd name="T18" fmla="*/ 336 w 762"/>
                <a:gd name="T19" fmla="*/ 354 w 762"/>
                <a:gd name="T20" fmla="*/ 372 w 762"/>
                <a:gd name="T21" fmla="*/ 390 w 762"/>
                <a:gd name="T22" fmla="*/ 408 w 762"/>
                <a:gd name="T23" fmla="*/ 426 w 762"/>
                <a:gd name="T24" fmla="*/ 444 w 762"/>
                <a:gd name="T25" fmla="*/ 462 w 762"/>
                <a:gd name="T26" fmla="*/ 480 w 762"/>
                <a:gd name="T27" fmla="*/ 498 w 762"/>
                <a:gd name="T28" fmla="*/ 516 w 762"/>
                <a:gd name="T29" fmla="*/ 534 w 762"/>
                <a:gd name="T30" fmla="*/ 552 w 762"/>
                <a:gd name="T31" fmla="*/ 570 w 762"/>
                <a:gd name="T32" fmla="*/ 588 w 762"/>
                <a:gd name="T33" fmla="*/ 606 w 762"/>
                <a:gd name="T34" fmla="*/ 624 w 762"/>
                <a:gd name="T35" fmla="*/ 642 w 762"/>
                <a:gd name="T36" fmla="*/ 660 w 762"/>
                <a:gd name="T37" fmla="*/ 678 w 762"/>
                <a:gd name="T38" fmla="*/ 696 w 762"/>
                <a:gd name="T39" fmla="*/ 714 w 762"/>
                <a:gd name="T40" fmla="*/ 732 w 762"/>
                <a:gd name="T41" fmla="*/ 750 w 7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76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37"/>
            <p:cNvSpPr>
              <a:spLocks/>
            </p:cNvSpPr>
            <p:nvPr/>
          </p:nvSpPr>
          <p:spPr bwMode="auto">
            <a:xfrm>
              <a:off x="2273154" y="5011737"/>
              <a:ext cx="1209675" cy="0"/>
            </a:xfrm>
            <a:custGeom>
              <a:avLst/>
              <a:gdLst>
                <a:gd name="T0" fmla="*/ 12 w 762"/>
                <a:gd name="T1" fmla="*/ 30 w 762"/>
                <a:gd name="T2" fmla="*/ 48 w 762"/>
                <a:gd name="T3" fmla="*/ 66 w 762"/>
                <a:gd name="T4" fmla="*/ 84 w 762"/>
                <a:gd name="T5" fmla="*/ 102 w 762"/>
                <a:gd name="T6" fmla="*/ 120 w 762"/>
                <a:gd name="T7" fmla="*/ 138 w 762"/>
                <a:gd name="T8" fmla="*/ 156 w 762"/>
                <a:gd name="T9" fmla="*/ 174 w 762"/>
                <a:gd name="T10" fmla="*/ 192 w 762"/>
                <a:gd name="T11" fmla="*/ 210 w 762"/>
                <a:gd name="T12" fmla="*/ 228 w 762"/>
                <a:gd name="T13" fmla="*/ 246 w 762"/>
                <a:gd name="T14" fmla="*/ 264 w 762"/>
                <a:gd name="T15" fmla="*/ 282 w 762"/>
                <a:gd name="T16" fmla="*/ 300 w 762"/>
                <a:gd name="T17" fmla="*/ 318 w 762"/>
                <a:gd name="T18" fmla="*/ 336 w 762"/>
                <a:gd name="T19" fmla="*/ 354 w 762"/>
                <a:gd name="T20" fmla="*/ 372 w 762"/>
                <a:gd name="T21" fmla="*/ 390 w 762"/>
                <a:gd name="T22" fmla="*/ 408 w 762"/>
                <a:gd name="T23" fmla="*/ 426 w 762"/>
                <a:gd name="T24" fmla="*/ 444 w 762"/>
                <a:gd name="T25" fmla="*/ 462 w 762"/>
                <a:gd name="T26" fmla="*/ 480 w 762"/>
                <a:gd name="T27" fmla="*/ 498 w 762"/>
                <a:gd name="T28" fmla="*/ 516 w 762"/>
                <a:gd name="T29" fmla="*/ 534 w 762"/>
                <a:gd name="T30" fmla="*/ 552 w 762"/>
                <a:gd name="T31" fmla="*/ 570 w 762"/>
                <a:gd name="T32" fmla="*/ 588 w 762"/>
                <a:gd name="T33" fmla="*/ 606 w 762"/>
                <a:gd name="T34" fmla="*/ 624 w 762"/>
                <a:gd name="T35" fmla="*/ 642 w 762"/>
                <a:gd name="T36" fmla="*/ 660 w 762"/>
                <a:gd name="T37" fmla="*/ 678 w 762"/>
                <a:gd name="T38" fmla="*/ 696 w 762"/>
                <a:gd name="T39" fmla="*/ 714 w 762"/>
                <a:gd name="T40" fmla="*/ 732 w 762"/>
                <a:gd name="T41" fmla="*/ 750 w 7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76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38"/>
            <p:cNvSpPr>
              <a:spLocks/>
            </p:cNvSpPr>
            <p:nvPr/>
          </p:nvSpPr>
          <p:spPr bwMode="auto">
            <a:xfrm>
              <a:off x="3482829" y="5011737"/>
              <a:ext cx="1209675" cy="0"/>
            </a:xfrm>
            <a:custGeom>
              <a:avLst/>
              <a:gdLst>
                <a:gd name="T0" fmla="*/ 12 w 762"/>
                <a:gd name="T1" fmla="*/ 30 w 762"/>
                <a:gd name="T2" fmla="*/ 48 w 762"/>
                <a:gd name="T3" fmla="*/ 66 w 762"/>
                <a:gd name="T4" fmla="*/ 84 w 762"/>
                <a:gd name="T5" fmla="*/ 102 w 762"/>
                <a:gd name="T6" fmla="*/ 120 w 762"/>
                <a:gd name="T7" fmla="*/ 138 w 762"/>
                <a:gd name="T8" fmla="*/ 156 w 762"/>
                <a:gd name="T9" fmla="*/ 174 w 762"/>
                <a:gd name="T10" fmla="*/ 192 w 762"/>
                <a:gd name="T11" fmla="*/ 210 w 762"/>
                <a:gd name="T12" fmla="*/ 228 w 762"/>
                <a:gd name="T13" fmla="*/ 246 w 762"/>
                <a:gd name="T14" fmla="*/ 264 w 762"/>
                <a:gd name="T15" fmla="*/ 282 w 762"/>
                <a:gd name="T16" fmla="*/ 300 w 762"/>
                <a:gd name="T17" fmla="*/ 318 w 762"/>
                <a:gd name="T18" fmla="*/ 336 w 762"/>
                <a:gd name="T19" fmla="*/ 354 w 762"/>
                <a:gd name="T20" fmla="*/ 372 w 762"/>
                <a:gd name="T21" fmla="*/ 390 w 762"/>
                <a:gd name="T22" fmla="*/ 408 w 762"/>
                <a:gd name="T23" fmla="*/ 426 w 762"/>
                <a:gd name="T24" fmla="*/ 444 w 762"/>
                <a:gd name="T25" fmla="*/ 462 w 762"/>
                <a:gd name="T26" fmla="*/ 480 w 762"/>
                <a:gd name="T27" fmla="*/ 498 w 762"/>
                <a:gd name="T28" fmla="*/ 516 w 762"/>
                <a:gd name="T29" fmla="*/ 534 w 762"/>
                <a:gd name="T30" fmla="*/ 552 w 762"/>
                <a:gd name="T31" fmla="*/ 570 w 762"/>
                <a:gd name="T32" fmla="*/ 588 w 762"/>
                <a:gd name="T33" fmla="*/ 606 w 762"/>
                <a:gd name="T34" fmla="*/ 624 w 762"/>
                <a:gd name="T35" fmla="*/ 642 w 762"/>
                <a:gd name="T36" fmla="*/ 660 w 762"/>
                <a:gd name="T37" fmla="*/ 678 w 762"/>
                <a:gd name="T38" fmla="*/ 696 w 762"/>
                <a:gd name="T39" fmla="*/ 714 w 762"/>
                <a:gd name="T40" fmla="*/ 732 w 762"/>
                <a:gd name="T41" fmla="*/ 750 w 7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76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39"/>
            <p:cNvSpPr>
              <a:spLocks/>
            </p:cNvSpPr>
            <p:nvPr/>
          </p:nvSpPr>
          <p:spPr bwMode="auto">
            <a:xfrm>
              <a:off x="4692504" y="5011737"/>
              <a:ext cx="1209675" cy="0"/>
            </a:xfrm>
            <a:custGeom>
              <a:avLst/>
              <a:gdLst>
                <a:gd name="T0" fmla="*/ 12 w 762"/>
                <a:gd name="T1" fmla="*/ 30 w 762"/>
                <a:gd name="T2" fmla="*/ 48 w 762"/>
                <a:gd name="T3" fmla="*/ 66 w 762"/>
                <a:gd name="T4" fmla="*/ 84 w 762"/>
                <a:gd name="T5" fmla="*/ 102 w 762"/>
                <a:gd name="T6" fmla="*/ 120 w 762"/>
                <a:gd name="T7" fmla="*/ 138 w 762"/>
                <a:gd name="T8" fmla="*/ 156 w 762"/>
                <a:gd name="T9" fmla="*/ 174 w 762"/>
                <a:gd name="T10" fmla="*/ 192 w 762"/>
                <a:gd name="T11" fmla="*/ 210 w 762"/>
                <a:gd name="T12" fmla="*/ 228 w 762"/>
                <a:gd name="T13" fmla="*/ 246 w 762"/>
                <a:gd name="T14" fmla="*/ 264 w 762"/>
                <a:gd name="T15" fmla="*/ 282 w 762"/>
                <a:gd name="T16" fmla="*/ 300 w 762"/>
                <a:gd name="T17" fmla="*/ 318 w 762"/>
                <a:gd name="T18" fmla="*/ 336 w 762"/>
                <a:gd name="T19" fmla="*/ 354 w 762"/>
                <a:gd name="T20" fmla="*/ 372 w 762"/>
                <a:gd name="T21" fmla="*/ 390 w 762"/>
                <a:gd name="T22" fmla="*/ 408 w 762"/>
                <a:gd name="T23" fmla="*/ 426 w 762"/>
                <a:gd name="T24" fmla="*/ 444 w 762"/>
                <a:gd name="T25" fmla="*/ 462 w 762"/>
                <a:gd name="T26" fmla="*/ 480 w 762"/>
                <a:gd name="T27" fmla="*/ 498 w 762"/>
                <a:gd name="T28" fmla="*/ 516 w 762"/>
                <a:gd name="T29" fmla="*/ 534 w 762"/>
                <a:gd name="T30" fmla="*/ 552 w 762"/>
                <a:gd name="T31" fmla="*/ 570 w 762"/>
                <a:gd name="T32" fmla="*/ 588 w 762"/>
                <a:gd name="T33" fmla="*/ 606 w 762"/>
                <a:gd name="T34" fmla="*/ 624 w 762"/>
                <a:gd name="T35" fmla="*/ 642 w 762"/>
                <a:gd name="T36" fmla="*/ 660 w 762"/>
                <a:gd name="T37" fmla="*/ 678 w 762"/>
                <a:gd name="T38" fmla="*/ 696 w 762"/>
                <a:gd name="T39" fmla="*/ 714 w 762"/>
                <a:gd name="T40" fmla="*/ 732 w 762"/>
                <a:gd name="T41" fmla="*/ 750 w 7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76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40"/>
            <p:cNvSpPr>
              <a:spLocks/>
            </p:cNvSpPr>
            <p:nvPr/>
          </p:nvSpPr>
          <p:spPr bwMode="auto">
            <a:xfrm>
              <a:off x="5902179" y="5011737"/>
              <a:ext cx="1209675" cy="0"/>
            </a:xfrm>
            <a:custGeom>
              <a:avLst/>
              <a:gdLst>
                <a:gd name="T0" fmla="*/ 12 w 762"/>
                <a:gd name="T1" fmla="*/ 30 w 762"/>
                <a:gd name="T2" fmla="*/ 48 w 762"/>
                <a:gd name="T3" fmla="*/ 66 w 762"/>
                <a:gd name="T4" fmla="*/ 84 w 762"/>
                <a:gd name="T5" fmla="*/ 102 w 762"/>
                <a:gd name="T6" fmla="*/ 120 w 762"/>
                <a:gd name="T7" fmla="*/ 138 w 762"/>
                <a:gd name="T8" fmla="*/ 156 w 762"/>
                <a:gd name="T9" fmla="*/ 174 w 762"/>
                <a:gd name="T10" fmla="*/ 192 w 762"/>
                <a:gd name="T11" fmla="*/ 210 w 762"/>
                <a:gd name="T12" fmla="*/ 228 w 762"/>
                <a:gd name="T13" fmla="*/ 246 w 762"/>
                <a:gd name="T14" fmla="*/ 264 w 762"/>
                <a:gd name="T15" fmla="*/ 282 w 762"/>
                <a:gd name="T16" fmla="*/ 300 w 762"/>
                <a:gd name="T17" fmla="*/ 318 w 762"/>
                <a:gd name="T18" fmla="*/ 336 w 762"/>
                <a:gd name="T19" fmla="*/ 354 w 762"/>
                <a:gd name="T20" fmla="*/ 372 w 762"/>
                <a:gd name="T21" fmla="*/ 390 w 762"/>
                <a:gd name="T22" fmla="*/ 408 w 762"/>
                <a:gd name="T23" fmla="*/ 426 w 762"/>
                <a:gd name="T24" fmla="*/ 444 w 762"/>
                <a:gd name="T25" fmla="*/ 462 w 762"/>
                <a:gd name="T26" fmla="*/ 480 w 762"/>
                <a:gd name="T27" fmla="*/ 498 w 762"/>
                <a:gd name="T28" fmla="*/ 516 w 762"/>
                <a:gd name="T29" fmla="*/ 534 w 762"/>
                <a:gd name="T30" fmla="*/ 552 w 762"/>
                <a:gd name="T31" fmla="*/ 570 w 762"/>
                <a:gd name="T32" fmla="*/ 588 w 762"/>
                <a:gd name="T33" fmla="*/ 606 w 762"/>
                <a:gd name="T34" fmla="*/ 624 w 762"/>
                <a:gd name="T35" fmla="*/ 642 w 762"/>
                <a:gd name="T36" fmla="*/ 660 w 762"/>
                <a:gd name="T37" fmla="*/ 678 w 762"/>
                <a:gd name="T38" fmla="*/ 696 w 762"/>
                <a:gd name="T39" fmla="*/ 714 w 762"/>
                <a:gd name="T40" fmla="*/ 732 w 762"/>
                <a:gd name="T41" fmla="*/ 750 w 7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76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41"/>
            <p:cNvSpPr>
              <a:spLocks/>
            </p:cNvSpPr>
            <p:nvPr/>
          </p:nvSpPr>
          <p:spPr bwMode="auto">
            <a:xfrm>
              <a:off x="7111854" y="5011737"/>
              <a:ext cx="1209675" cy="0"/>
            </a:xfrm>
            <a:custGeom>
              <a:avLst/>
              <a:gdLst>
                <a:gd name="T0" fmla="*/ 12 w 762"/>
                <a:gd name="T1" fmla="*/ 30 w 762"/>
                <a:gd name="T2" fmla="*/ 48 w 762"/>
                <a:gd name="T3" fmla="*/ 66 w 762"/>
                <a:gd name="T4" fmla="*/ 84 w 762"/>
                <a:gd name="T5" fmla="*/ 102 w 762"/>
                <a:gd name="T6" fmla="*/ 120 w 762"/>
                <a:gd name="T7" fmla="*/ 138 w 762"/>
                <a:gd name="T8" fmla="*/ 156 w 762"/>
                <a:gd name="T9" fmla="*/ 174 w 762"/>
                <a:gd name="T10" fmla="*/ 192 w 762"/>
                <a:gd name="T11" fmla="*/ 210 w 762"/>
                <a:gd name="T12" fmla="*/ 228 w 762"/>
                <a:gd name="T13" fmla="*/ 246 w 762"/>
                <a:gd name="T14" fmla="*/ 264 w 762"/>
                <a:gd name="T15" fmla="*/ 282 w 762"/>
                <a:gd name="T16" fmla="*/ 300 w 762"/>
                <a:gd name="T17" fmla="*/ 318 w 762"/>
                <a:gd name="T18" fmla="*/ 336 w 762"/>
                <a:gd name="T19" fmla="*/ 354 w 762"/>
                <a:gd name="T20" fmla="*/ 372 w 762"/>
                <a:gd name="T21" fmla="*/ 390 w 762"/>
                <a:gd name="T22" fmla="*/ 408 w 762"/>
                <a:gd name="T23" fmla="*/ 426 w 762"/>
                <a:gd name="T24" fmla="*/ 444 w 762"/>
                <a:gd name="T25" fmla="*/ 462 w 762"/>
                <a:gd name="T26" fmla="*/ 480 w 762"/>
                <a:gd name="T27" fmla="*/ 498 w 762"/>
                <a:gd name="T28" fmla="*/ 516 w 762"/>
                <a:gd name="T29" fmla="*/ 534 w 762"/>
                <a:gd name="T30" fmla="*/ 552 w 762"/>
                <a:gd name="T31" fmla="*/ 570 w 762"/>
                <a:gd name="T32" fmla="*/ 588 w 762"/>
                <a:gd name="T33" fmla="*/ 606 w 762"/>
                <a:gd name="T34" fmla="*/ 624 w 762"/>
                <a:gd name="T35" fmla="*/ 642 w 762"/>
                <a:gd name="T36" fmla="*/ 660 w 762"/>
                <a:gd name="T37" fmla="*/ 678 w 762"/>
                <a:gd name="T38" fmla="*/ 696 w 762"/>
                <a:gd name="T39" fmla="*/ 714 w 762"/>
                <a:gd name="T40" fmla="*/ 732 w 762"/>
                <a:gd name="T41" fmla="*/ 750 w 7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76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8" y="0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0"/>
                  </a:lnTo>
                  <a:lnTo>
                    <a:pt x="726" y="0"/>
                  </a:lnTo>
                  <a:lnTo>
                    <a:pt x="732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42"/>
            <p:cNvSpPr>
              <a:spLocks/>
            </p:cNvSpPr>
            <p:nvPr/>
          </p:nvSpPr>
          <p:spPr bwMode="auto">
            <a:xfrm>
              <a:off x="8321529" y="5011737"/>
              <a:ext cx="1038225" cy="1276350"/>
            </a:xfrm>
            <a:custGeom>
              <a:avLst/>
              <a:gdLst>
                <a:gd name="T0" fmla="*/ 6 w 654"/>
                <a:gd name="T1" fmla="*/ 0 h 804"/>
                <a:gd name="T2" fmla="*/ 18 w 654"/>
                <a:gd name="T3" fmla="*/ 0 h 804"/>
                <a:gd name="T4" fmla="*/ 30 w 654"/>
                <a:gd name="T5" fmla="*/ 0 h 804"/>
                <a:gd name="T6" fmla="*/ 42 w 654"/>
                <a:gd name="T7" fmla="*/ 0 h 804"/>
                <a:gd name="T8" fmla="*/ 54 w 654"/>
                <a:gd name="T9" fmla="*/ 0 h 804"/>
                <a:gd name="T10" fmla="*/ 66 w 654"/>
                <a:gd name="T11" fmla="*/ 0 h 804"/>
                <a:gd name="T12" fmla="*/ 78 w 654"/>
                <a:gd name="T13" fmla="*/ 0 h 804"/>
                <a:gd name="T14" fmla="*/ 90 w 654"/>
                <a:gd name="T15" fmla="*/ 0 h 804"/>
                <a:gd name="T16" fmla="*/ 102 w 654"/>
                <a:gd name="T17" fmla="*/ 0 h 804"/>
                <a:gd name="T18" fmla="*/ 114 w 654"/>
                <a:gd name="T19" fmla="*/ 0 h 804"/>
                <a:gd name="T20" fmla="*/ 126 w 654"/>
                <a:gd name="T21" fmla="*/ 0 h 804"/>
                <a:gd name="T22" fmla="*/ 138 w 654"/>
                <a:gd name="T23" fmla="*/ 0 h 804"/>
                <a:gd name="T24" fmla="*/ 150 w 654"/>
                <a:gd name="T25" fmla="*/ 0 h 804"/>
                <a:gd name="T26" fmla="*/ 162 w 654"/>
                <a:gd name="T27" fmla="*/ 0 h 804"/>
                <a:gd name="T28" fmla="*/ 174 w 654"/>
                <a:gd name="T29" fmla="*/ 0 h 804"/>
                <a:gd name="T30" fmla="*/ 186 w 654"/>
                <a:gd name="T31" fmla="*/ 0 h 804"/>
                <a:gd name="T32" fmla="*/ 198 w 654"/>
                <a:gd name="T33" fmla="*/ 0 h 804"/>
                <a:gd name="T34" fmla="*/ 210 w 654"/>
                <a:gd name="T35" fmla="*/ 0 h 804"/>
                <a:gd name="T36" fmla="*/ 222 w 654"/>
                <a:gd name="T37" fmla="*/ 0 h 804"/>
                <a:gd name="T38" fmla="*/ 234 w 654"/>
                <a:gd name="T39" fmla="*/ 0 h 804"/>
                <a:gd name="T40" fmla="*/ 246 w 654"/>
                <a:gd name="T41" fmla="*/ 0 h 804"/>
                <a:gd name="T42" fmla="*/ 258 w 654"/>
                <a:gd name="T43" fmla="*/ 0 h 804"/>
                <a:gd name="T44" fmla="*/ 270 w 654"/>
                <a:gd name="T45" fmla="*/ 0 h 804"/>
                <a:gd name="T46" fmla="*/ 282 w 654"/>
                <a:gd name="T47" fmla="*/ 0 h 804"/>
                <a:gd name="T48" fmla="*/ 294 w 654"/>
                <a:gd name="T49" fmla="*/ 0 h 804"/>
                <a:gd name="T50" fmla="*/ 306 w 654"/>
                <a:gd name="T51" fmla="*/ 0 h 804"/>
                <a:gd name="T52" fmla="*/ 318 w 654"/>
                <a:gd name="T53" fmla="*/ 0 h 804"/>
                <a:gd name="T54" fmla="*/ 330 w 654"/>
                <a:gd name="T55" fmla="*/ 0 h 804"/>
                <a:gd name="T56" fmla="*/ 342 w 654"/>
                <a:gd name="T57" fmla="*/ 0 h 804"/>
                <a:gd name="T58" fmla="*/ 354 w 654"/>
                <a:gd name="T59" fmla="*/ 0 h 804"/>
                <a:gd name="T60" fmla="*/ 366 w 654"/>
                <a:gd name="T61" fmla="*/ 0 h 804"/>
                <a:gd name="T62" fmla="*/ 372 w 654"/>
                <a:gd name="T63" fmla="*/ 12 h 804"/>
                <a:gd name="T64" fmla="*/ 384 w 654"/>
                <a:gd name="T65" fmla="*/ 60 h 804"/>
                <a:gd name="T66" fmla="*/ 390 w 654"/>
                <a:gd name="T67" fmla="*/ 144 h 804"/>
                <a:gd name="T68" fmla="*/ 396 w 654"/>
                <a:gd name="T69" fmla="*/ 264 h 804"/>
                <a:gd name="T70" fmla="*/ 408 w 654"/>
                <a:gd name="T71" fmla="*/ 396 h 804"/>
                <a:gd name="T72" fmla="*/ 414 w 654"/>
                <a:gd name="T73" fmla="*/ 516 h 804"/>
                <a:gd name="T74" fmla="*/ 420 w 654"/>
                <a:gd name="T75" fmla="*/ 612 h 804"/>
                <a:gd name="T76" fmla="*/ 432 w 654"/>
                <a:gd name="T77" fmla="*/ 690 h 804"/>
                <a:gd name="T78" fmla="*/ 438 w 654"/>
                <a:gd name="T79" fmla="*/ 744 h 804"/>
                <a:gd name="T80" fmla="*/ 450 w 654"/>
                <a:gd name="T81" fmla="*/ 780 h 804"/>
                <a:gd name="T82" fmla="*/ 456 w 654"/>
                <a:gd name="T83" fmla="*/ 798 h 804"/>
                <a:gd name="T84" fmla="*/ 468 w 654"/>
                <a:gd name="T85" fmla="*/ 804 h 804"/>
                <a:gd name="T86" fmla="*/ 480 w 654"/>
                <a:gd name="T87" fmla="*/ 798 h 804"/>
                <a:gd name="T88" fmla="*/ 492 w 654"/>
                <a:gd name="T89" fmla="*/ 786 h 804"/>
                <a:gd name="T90" fmla="*/ 498 w 654"/>
                <a:gd name="T91" fmla="*/ 774 h 804"/>
                <a:gd name="T92" fmla="*/ 516 w 654"/>
                <a:gd name="T93" fmla="*/ 756 h 804"/>
                <a:gd name="T94" fmla="*/ 516 w 654"/>
                <a:gd name="T95" fmla="*/ 756 h 804"/>
                <a:gd name="T96" fmla="*/ 528 w 654"/>
                <a:gd name="T97" fmla="*/ 744 h 804"/>
                <a:gd name="T98" fmla="*/ 534 w 654"/>
                <a:gd name="T99" fmla="*/ 732 h 804"/>
                <a:gd name="T100" fmla="*/ 546 w 654"/>
                <a:gd name="T101" fmla="*/ 726 h 804"/>
                <a:gd name="T102" fmla="*/ 558 w 654"/>
                <a:gd name="T103" fmla="*/ 720 h 804"/>
                <a:gd name="T104" fmla="*/ 570 w 654"/>
                <a:gd name="T105" fmla="*/ 714 h 804"/>
                <a:gd name="T106" fmla="*/ 582 w 654"/>
                <a:gd name="T107" fmla="*/ 708 h 804"/>
                <a:gd name="T108" fmla="*/ 594 w 654"/>
                <a:gd name="T109" fmla="*/ 708 h 804"/>
                <a:gd name="T110" fmla="*/ 606 w 654"/>
                <a:gd name="T111" fmla="*/ 708 h 804"/>
                <a:gd name="T112" fmla="*/ 618 w 654"/>
                <a:gd name="T113" fmla="*/ 708 h 804"/>
                <a:gd name="T114" fmla="*/ 630 w 654"/>
                <a:gd name="T115" fmla="*/ 708 h 804"/>
                <a:gd name="T116" fmla="*/ 642 w 654"/>
                <a:gd name="T117" fmla="*/ 708 h 804"/>
                <a:gd name="T118" fmla="*/ 654 w 654"/>
                <a:gd name="T119" fmla="*/ 708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4" h="804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6"/>
                  </a:lnTo>
                  <a:lnTo>
                    <a:pt x="372" y="12"/>
                  </a:lnTo>
                  <a:lnTo>
                    <a:pt x="378" y="30"/>
                  </a:lnTo>
                  <a:lnTo>
                    <a:pt x="384" y="60"/>
                  </a:lnTo>
                  <a:lnTo>
                    <a:pt x="384" y="96"/>
                  </a:lnTo>
                  <a:lnTo>
                    <a:pt x="390" y="144"/>
                  </a:lnTo>
                  <a:lnTo>
                    <a:pt x="396" y="204"/>
                  </a:lnTo>
                  <a:lnTo>
                    <a:pt x="396" y="264"/>
                  </a:lnTo>
                  <a:lnTo>
                    <a:pt x="402" y="330"/>
                  </a:lnTo>
                  <a:lnTo>
                    <a:pt x="408" y="396"/>
                  </a:lnTo>
                  <a:lnTo>
                    <a:pt x="408" y="456"/>
                  </a:lnTo>
                  <a:lnTo>
                    <a:pt x="414" y="516"/>
                  </a:lnTo>
                  <a:lnTo>
                    <a:pt x="420" y="570"/>
                  </a:lnTo>
                  <a:lnTo>
                    <a:pt x="420" y="612"/>
                  </a:lnTo>
                  <a:lnTo>
                    <a:pt x="426" y="654"/>
                  </a:lnTo>
                  <a:lnTo>
                    <a:pt x="432" y="690"/>
                  </a:lnTo>
                  <a:lnTo>
                    <a:pt x="438" y="720"/>
                  </a:lnTo>
                  <a:lnTo>
                    <a:pt x="438" y="744"/>
                  </a:lnTo>
                  <a:lnTo>
                    <a:pt x="444" y="762"/>
                  </a:lnTo>
                  <a:lnTo>
                    <a:pt x="450" y="780"/>
                  </a:lnTo>
                  <a:lnTo>
                    <a:pt x="450" y="792"/>
                  </a:lnTo>
                  <a:lnTo>
                    <a:pt x="456" y="798"/>
                  </a:lnTo>
                  <a:lnTo>
                    <a:pt x="462" y="804"/>
                  </a:lnTo>
                  <a:lnTo>
                    <a:pt x="468" y="804"/>
                  </a:lnTo>
                  <a:lnTo>
                    <a:pt x="474" y="804"/>
                  </a:lnTo>
                  <a:lnTo>
                    <a:pt x="480" y="798"/>
                  </a:lnTo>
                  <a:lnTo>
                    <a:pt x="486" y="792"/>
                  </a:lnTo>
                  <a:lnTo>
                    <a:pt x="492" y="786"/>
                  </a:lnTo>
                  <a:lnTo>
                    <a:pt x="498" y="780"/>
                  </a:lnTo>
                  <a:lnTo>
                    <a:pt x="498" y="774"/>
                  </a:lnTo>
                  <a:lnTo>
                    <a:pt x="504" y="768"/>
                  </a:lnTo>
                  <a:lnTo>
                    <a:pt x="516" y="756"/>
                  </a:lnTo>
                  <a:lnTo>
                    <a:pt x="510" y="756"/>
                  </a:lnTo>
                  <a:lnTo>
                    <a:pt x="516" y="756"/>
                  </a:lnTo>
                  <a:lnTo>
                    <a:pt x="522" y="750"/>
                  </a:lnTo>
                  <a:lnTo>
                    <a:pt x="528" y="744"/>
                  </a:lnTo>
                  <a:lnTo>
                    <a:pt x="528" y="738"/>
                  </a:lnTo>
                  <a:lnTo>
                    <a:pt x="534" y="732"/>
                  </a:lnTo>
                  <a:lnTo>
                    <a:pt x="540" y="726"/>
                  </a:lnTo>
                  <a:lnTo>
                    <a:pt x="546" y="726"/>
                  </a:lnTo>
                  <a:lnTo>
                    <a:pt x="552" y="720"/>
                  </a:lnTo>
                  <a:lnTo>
                    <a:pt x="558" y="720"/>
                  </a:lnTo>
                  <a:lnTo>
                    <a:pt x="564" y="714"/>
                  </a:lnTo>
                  <a:lnTo>
                    <a:pt x="570" y="714"/>
                  </a:lnTo>
                  <a:lnTo>
                    <a:pt x="576" y="708"/>
                  </a:lnTo>
                  <a:lnTo>
                    <a:pt x="582" y="708"/>
                  </a:lnTo>
                  <a:lnTo>
                    <a:pt x="588" y="708"/>
                  </a:lnTo>
                  <a:lnTo>
                    <a:pt x="594" y="708"/>
                  </a:lnTo>
                  <a:lnTo>
                    <a:pt x="600" y="708"/>
                  </a:lnTo>
                  <a:lnTo>
                    <a:pt x="606" y="708"/>
                  </a:lnTo>
                  <a:lnTo>
                    <a:pt x="612" y="708"/>
                  </a:lnTo>
                  <a:lnTo>
                    <a:pt x="618" y="708"/>
                  </a:lnTo>
                  <a:lnTo>
                    <a:pt x="624" y="708"/>
                  </a:lnTo>
                  <a:lnTo>
                    <a:pt x="630" y="708"/>
                  </a:lnTo>
                  <a:lnTo>
                    <a:pt x="636" y="708"/>
                  </a:lnTo>
                  <a:lnTo>
                    <a:pt x="642" y="708"/>
                  </a:lnTo>
                  <a:lnTo>
                    <a:pt x="648" y="708"/>
                  </a:lnTo>
                  <a:lnTo>
                    <a:pt x="654" y="708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79612" y="121112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A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68107" y="121112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5539FD"/>
                </a:solidFill>
              </a:rPr>
              <a:t>B</a:t>
            </a:r>
            <a:endParaRPr lang="en-GB" sz="2000" b="1" dirty="0">
              <a:solidFill>
                <a:srgbClr val="5539FD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9512" y="3717032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A+B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2066" y="414908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</a:rPr>
              <a:t>A-B</a:t>
            </a:r>
            <a:endParaRPr lang="en-GB" sz="2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03530" y="2779508"/>
                <a:ext cx="2396362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𝑋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−0.9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−0.9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530" y="2779508"/>
                <a:ext cx="2396362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37394" y="2577678"/>
                <a:ext cx="322511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</m:t>
                      </m:r>
                      <m:r>
                        <a:rPr lang="en-GB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[1 0]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:       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i="1">
                          <a:latin typeface="Cambria Math"/>
                        </a:rPr>
                        <m:t>𝑒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𝑐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=18.1</m:t>
                      </m:r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[0.5 0.5]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:  </m:t>
                      </m:r>
                      <m:r>
                        <a:rPr lang="en-GB" i="1">
                          <a:latin typeface="Cambria Math"/>
                        </a:rPr>
                        <m:t>𝑒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𝑐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=19.0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𝑐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[1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i="1">
                              <a:latin typeface="Cambria Math"/>
                            </a:rPr>
                            <m:t>1]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:  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i="1">
                          <a:latin typeface="Cambria Math"/>
                        </a:rPr>
                        <m:t>𝑒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𝑐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en-GB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95.2</m:t>
                      </m:r>
                    </m:oMath>
                  </m:oMathPara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394" y="2577678"/>
                <a:ext cx="3225114" cy="923330"/>
              </a:xfrm>
              <a:prstGeom prst="rect">
                <a:avLst/>
              </a:prstGeom>
              <a:blipFill rotWithShape="1">
                <a:blip r:embed="rId4"/>
                <a:stretch>
                  <a:fillRect b="-6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3239852" y="5113548"/>
            <a:ext cx="568863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sz="2000" dirty="0" smtClean="0"/>
              <a:t>High </a:t>
            </a:r>
            <a:r>
              <a:rPr lang="en-US" sz="2000" dirty="0"/>
              <a:t>correlation between regressors leads to low sensitivity to each regressor alone</a:t>
            </a:r>
            <a:r>
              <a:rPr lang="en-US" sz="2000" dirty="0" smtClean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dirty="0" smtClean="0"/>
              <a:t>We can </a:t>
            </a:r>
            <a:r>
              <a:rPr lang="en-GB" sz="2000" dirty="0"/>
              <a:t>still estimate efficiently the difference between </a:t>
            </a:r>
            <a:r>
              <a:rPr lang="en-GB" sz="2000" dirty="0" smtClean="0"/>
              <a:t>them.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941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" grpId="0"/>
      <p:bldP spid="6" grpId="0"/>
      <p:bldP spid="5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229600" cy="792163"/>
          </a:xfrm>
        </p:spPr>
        <p:txBody>
          <a:bodyPr/>
          <a:lstStyle/>
          <a:p>
            <a:r>
              <a:rPr lang="en-GB" sz="2800" b="1"/>
              <a:t>Example:</a:t>
            </a:r>
            <a:r>
              <a:rPr lang="en-GB" sz="2800"/>
              <a:t> working memory</a:t>
            </a:r>
            <a:endParaRPr lang="en-US" sz="280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19800"/>
            <a:ext cx="8229600" cy="30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/>
              <a:t>B: Jittering time between stimuli and response.</a:t>
            </a:r>
          </a:p>
        </p:txBody>
      </p:sp>
      <p:pic>
        <p:nvPicPr>
          <p:cNvPr id="121864" name="Picture 8" descr="effici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18"/>
          <a:stretch>
            <a:fillRect/>
          </a:stretch>
        </p:blipFill>
        <p:spPr bwMode="auto">
          <a:xfrm>
            <a:off x="1493838" y="1828800"/>
            <a:ext cx="185896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1370013" y="1485900"/>
            <a:ext cx="962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Stimulus</a:t>
            </a:r>
            <a:endParaRPr lang="en-US" sz="1600"/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2378075" y="1492250"/>
            <a:ext cx="1096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Response</a:t>
            </a:r>
            <a:endParaRPr lang="en-US" sz="1600"/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3579813" y="1485900"/>
            <a:ext cx="962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Stimulus</a:t>
            </a:r>
            <a:endParaRPr lang="en-US" sz="1600"/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4587875" y="1492250"/>
            <a:ext cx="1096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Response</a:t>
            </a:r>
            <a:endParaRPr lang="en-US" sz="1600"/>
          </a:p>
        </p:txBody>
      </p:sp>
      <p:sp>
        <p:nvSpPr>
          <p:cNvPr id="121869" name="Text Box 13"/>
          <p:cNvSpPr txBox="1">
            <a:spLocks noChangeArrowheads="1"/>
          </p:cNvSpPr>
          <p:nvPr/>
        </p:nvSpPr>
        <p:spPr bwMode="auto">
          <a:xfrm>
            <a:off x="5837238" y="1485900"/>
            <a:ext cx="962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Stimulus</a:t>
            </a:r>
            <a:endParaRPr lang="en-US" sz="1600"/>
          </a:p>
        </p:txBody>
      </p: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6827838" y="1492250"/>
            <a:ext cx="1096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/>
              <a:t>Response</a:t>
            </a:r>
            <a:endParaRPr lang="en-US" sz="1600"/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2239963" y="12192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A</a:t>
            </a:r>
            <a:endParaRPr lang="en-US"/>
          </a:p>
        </p:txBody>
      </p:sp>
      <p:sp>
        <p:nvSpPr>
          <p:cNvPr id="121872" name="Text Box 16"/>
          <p:cNvSpPr txBox="1">
            <a:spLocks noChangeArrowheads="1"/>
          </p:cNvSpPr>
          <p:nvPr/>
        </p:nvSpPr>
        <p:spPr bwMode="auto">
          <a:xfrm>
            <a:off x="4389438" y="12192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B</a:t>
            </a:r>
            <a:endParaRPr lang="en-US"/>
          </a:p>
        </p:txBody>
      </p:sp>
      <p:sp>
        <p:nvSpPr>
          <p:cNvPr id="121873" name="Text Box 17"/>
          <p:cNvSpPr txBox="1">
            <a:spLocks noChangeArrowheads="1"/>
          </p:cNvSpPr>
          <p:nvPr/>
        </p:nvSpPr>
        <p:spPr bwMode="auto">
          <a:xfrm>
            <a:off x="6643688" y="12192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C</a:t>
            </a:r>
            <a:endParaRPr lang="en-US"/>
          </a:p>
        </p:txBody>
      </p:sp>
      <p:sp>
        <p:nvSpPr>
          <p:cNvPr id="121874" name="Text Box 18"/>
          <p:cNvSpPr txBox="1">
            <a:spLocks noChangeArrowheads="1"/>
          </p:cNvSpPr>
          <p:nvPr/>
        </p:nvSpPr>
        <p:spPr bwMode="auto">
          <a:xfrm rot="5400000">
            <a:off x="924719" y="3388519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/>
              <a:t>Time (s)</a:t>
            </a:r>
            <a:endParaRPr lang="en-US" sz="1400"/>
          </a:p>
        </p:txBody>
      </p:sp>
      <p:sp>
        <p:nvSpPr>
          <p:cNvPr id="121875" name="Text Box 19"/>
          <p:cNvSpPr txBox="1">
            <a:spLocks noChangeArrowheads="1"/>
          </p:cNvSpPr>
          <p:nvPr/>
        </p:nvSpPr>
        <p:spPr bwMode="auto">
          <a:xfrm rot="5400000">
            <a:off x="3134519" y="3388519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/>
              <a:t>Time (s)</a:t>
            </a:r>
            <a:endParaRPr lang="en-US" sz="1400"/>
          </a:p>
        </p:txBody>
      </p:sp>
      <p:sp>
        <p:nvSpPr>
          <p:cNvPr id="121876" name="Text Box 20"/>
          <p:cNvSpPr txBox="1">
            <a:spLocks noChangeArrowheads="1"/>
          </p:cNvSpPr>
          <p:nvPr/>
        </p:nvSpPr>
        <p:spPr bwMode="auto">
          <a:xfrm rot="5400000">
            <a:off x="5344319" y="3388519"/>
            <a:ext cx="833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/>
              <a:t>Time (s)</a:t>
            </a:r>
            <a:endParaRPr lang="en-US" sz="1400"/>
          </a:p>
        </p:txBody>
      </p:sp>
      <p:sp>
        <p:nvSpPr>
          <p:cNvPr id="121877" name="Text Box 21"/>
          <p:cNvSpPr txBox="1">
            <a:spLocks noChangeArrowheads="1"/>
          </p:cNvSpPr>
          <p:nvPr/>
        </p:nvSpPr>
        <p:spPr bwMode="auto">
          <a:xfrm>
            <a:off x="1281113" y="5286375"/>
            <a:ext cx="2101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/>
              <a:t>Correlation = -.65</a:t>
            </a:r>
            <a:br>
              <a:rPr lang="en-GB" sz="1600"/>
            </a:br>
            <a:r>
              <a:rPr lang="en-GB" sz="1600"/>
              <a:t>Efficiency ([1 0]) = 29</a:t>
            </a:r>
            <a:endParaRPr lang="en-US" sz="1600"/>
          </a:p>
        </p:txBody>
      </p:sp>
      <p:sp>
        <p:nvSpPr>
          <p:cNvPr id="121878" name="Text Box 22"/>
          <p:cNvSpPr txBox="1">
            <a:spLocks noChangeArrowheads="1"/>
          </p:cNvSpPr>
          <p:nvPr/>
        </p:nvSpPr>
        <p:spPr bwMode="auto">
          <a:xfrm>
            <a:off x="3559175" y="5286375"/>
            <a:ext cx="2101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/>
              <a:t>Correlation = +.33</a:t>
            </a:r>
            <a:br>
              <a:rPr lang="en-GB" sz="1600"/>
            </a:br>
            <a:r>
              <a:rPr lang="en-GB" sz="1600"/>
              <a:t>Efficiency ([1 0]) = 40</a:t>
            </a:r>
            <a:endParaRPr lang="en-US" sz="1600"/>
          </a:p>
        </p:txBody>
      </p:sp>
      <p:sp>
        <p:nvSpPr>
          <p:cNvPr id="121879" name="Text Box 23"/>
          <p:cNvSpPr txBox="1">
            <a:spLocks noChangeArrowheads="1"/>
          </p:cNvSpPr>
          <p:nvPr/>
        </p:nvSpPr>
        <p:spPr bwMode="auto">
          <a:xfrm>
            <a:off x="5845175" y="5286375"/>
            <a:ext cx="2101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/>
              <a:t>Correlation = -.24</a:t>
            </a:r>
            <a:br>
              <a:rPr lang="en-GB" sz="1600"/>
            </a:br>
            <a:r>
              <a:rPr lang="en-GB" sz="1600"/>
              <a:t>Efficiency ([1 0]) = 47</a:t>
            </a:r>
            <a:endParaRPr lang="en-US" sz="1600"/>
          </a:p>
        </p:txBody>
      </p:sp>
      <p:pic>
        <p:nvPicPr>
          <p:cNvPr id="121880" name="Picture 24" descr="effici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7" r="34265"/>
          <a:stretch>
            <a:fillRect/>
          </a:stretch>
        </p:blipFill>
        <p:spPr bwMode="auto">
          <a:xfrm>
            <a:off x="3581400" y="1828800"/>
            <a:ext cx="2057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81" name="Picture 25" descr="effici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8"/>
          <a:stretch>
            <a:fillRect/>
          </a:stretch>
        </p:blipFill>
        <p:spPr bwMode="auto">
          <a:xfrm>
            <a:off x="5943600" y="1828800"/>
            <a:ext cx="1905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82" name="Rectangle 26"/>
          <p:cNvSpPr>
            <a:spLocks noChangeArrowheads="1"/>
          </p:cNvSpPr>
          <p:nvPr/>
        </p:nvSpPr>
        <p:spPr bwMode="auto">
          <a:xfrm>
            <a:off x="457200" y="6400800"/>
            <a:ext cx="822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/>
              <a:t>C: Requiring a response on a randomly half of trials.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5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  <p:bldP spid="121867" grpId="0"/>
      <p:bldP spid="121868" grpId="0"/>
      <p:bldP spid="121869" grpId="0"/>
      <p:bldP spid="121870" grpId="0"/>
      <p:bldP spid="121872" grpId="0"/>
      <p:bldP spid="121873" grpId="0"/>
      <p:bldP spid="121875" grpId="0"/>
      <p:bldP spid="121876" grpId="0"/>
      <p:bldP spid="121878" grpId="0"/>
      <p:bldP spid="121879" grpId="0"/>
      <p:bldP spid="12188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7177" name="Picture 9"/>
          <p:cNvPicPr>
            <a:picLocks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7183" name="Picture 15"/>
          <p:cNvPicPr>
            <a:picLocks noChangeArrowheads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199" name="Picture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204" name="Group 36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7205" name="Picture 37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6" name="Picture 38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7" name="Picture 39"/>
            <p:cNvPicPr>
              <a:picLocks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146006" y="3976166"/>
            <a:ext cx="2886905" cy="2693194"/>
          </a:xfrm>
          <a:prstGeom prst="rect">
            <a:avLst/>
          </a:prstGeom>
          <a:noFill/>
          <a:ln w="57150" algn="ctr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8" name="Rectangle 21"/>
          <p:cNvSpPr>
            <a:spLocks noChangeArrowheads="1"/>
          </p:cNvSpPr>
          <p:nvPr/>
        </p:nvSpPr>
        <p:spPr bwMode="auto">
          <a:xfrm>
            <a:off x="4197350" y="3081338"/>
            <a:ext cx="658813" cy="3698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3859" name="Line 22"/>
          <p:cNvSpPr>
            <a:spLocks noChangeShapeType="1"/>
          </p:cNvSpPr>
          <p:nvPr/>
        </p:nvSpPr>
        <p:spPr bwMode="auto">
          <a:xfrm>
            <a:off x="1914525" y="5229225"/>
            <a:ext cx="1425575" cy="0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Text Box 23"/>
          <p:cNvSpPr txBox="1">
            <a:spLocks noChangeArrowheads="1"/>
          </p:cNvSpPr>
          <p:nvPr/>
        </p:nvSpPr>
        <p:spPr bwMode="auto">
          <a:xfrm>
            <a:off x="1714500" y="5273675"/>
            <a:ext cx="191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BOLD signal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63861" name="Line 24"/>
          <p:cNvSpPr>
            <a:spLocks noChangeShapeType="1"/>
          </p:cNvSpPr>
          <p:nvPr/>
        </p:nvSpPr>
        <p:spPr bwMode="auto">
          <a:xfrm flipH="1">
            <a:off x="1581150" y="1487488"/>
            <a:ext cx="0" cy="3444875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2" name="Text Box 25"/>
          <p:cNvSpPr txBox="1">
            <a:spLocks noChangeArrowheads="1"/>
          </p:cNvSpPr>
          <p:nvPr/>
        </p:nvSpPr>
        <p:spPr bwMode="auto">
          <a:xfrm rot="5400000">
            <a:off x="1360488" y="3170238"/>
            <a:ext cx="86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Time</a:t>
            </a:r>
            <a:endParaRPr lang="en-GB" sz="2400">
              <a:latin typeface="Arial Unicode MS" pitchFamily="34" charset="-128"/>
            </a:endParaRPr>
          </a:p>
        </p:txBody>
      </p:sp>
      <p:pic>
        <p:nvPicPr>
          <p:cNvPr id="163863" name="Picture 26" descr="data"/>
          <p:cNvPicPr>
            <a:picLocks noChangeAspect="1" noChangeArrowheads="1"/>
          </p:cNvPicPr>
          <p:nvPr/>
        </p:nvPicPr>
        <p:blipFill>
          <a:blip r:embed="rId3"/>
          <a:srcRect l="13046" t="6667" r="13879" b="14815"/>
          <a:stretch>
            <a:fillRect/>
          </a:stretch>
        </p:blipFill>
        <p:spPr bwMode="auto">
          <a:xfrm>
            <a:off x="2033588" y="1485900"/>
            <a:ext cx="1187450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64" name="Picture 27" descr="constant"/>
          <p:cNvPicPr>
            <a:picLocks noChangeAspect="1" noChangeArrowheads="1"/>
          </p:cNvPicPr>
          <p:nvPr/>
        </p:nvPicPr>
        <p:blipFill>
          <a:blip r:embed="rId4"/>
          <a:srcRect l="47224" t="5556" r="43338" b="12222"/>
          <a:stretch>
            <a:fillRect/>
          </a:stretch>
        </p:blipFill>
        <p:spPr bwMode="auto">
          <a:xfrm>
            <a:off x="5667375" y="1485900"/>
            <a:ext cx="587375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65" name="Text Box 28"/>
          <p:cNvSpPr txBox="1">
            <a:spLocks noChangeArrowheads="1"/>
          </p:cNvSpPr>
          <p:nvPr/>
        </p:nvSpPr>
        <p:spPr bwMode="auto">
          <a:xfrm>
            <a:off x="3308350" y="2916238"/>
            <a:ext cx="484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6" name="Text Box 29"/>
          <p:cNvSpPr txBox="1">
            <a:spLocks noChangeArrowheads="1"/>
          </p:cNvSpPr>
          <p:nvPr/>
        </p:nvSpPr>
        <p:spPr bwMode="auto">
          <a:xfrm>
            <a:off x="3568700" y="3001963"/>
            <a:ext cx="665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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7" name="Text Box 30"/>
          <p:cNvSpPr txBox="1">
            <a:spLocks noChangeArrowheads="1"/>
          </p:cNvSpPr>
          <p:nvPr/>
        </p:nvSpPr>
        <p:spPr bwMode="auto">
          <a:xfrm>
            <a:off x="5145088" y="3001963"/>
            <a:ext cx="563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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8" name="Text Box 31"/>
          <p:cNvSpPr txBox="1">
            <a:spLocks noChangeArrowheads="1"/>
          </p:cNvSpPr>
          <p:nvPr/>
        </p:nvSpPr>
        <p:spPr bwMode="auto">
          <a:xfrm>
            <a:off x="4827588" y="291623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9" name="Text Box 32"/>
          <p:cNvSpPr txBox="1">
            <a:spLocks noChangeArrowheads="1"/>
          </p:cNvSpPr>
          <p:nvPr/>
        </p:nvSpPr>
        <p:spPr bwMode="auto">
          <a:xfrm>
            <a:off x="6224588" y="296068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70" name="Rectangle 33"/>
          <p:cNvSpPr>
            <a:spLocks noChangeArrowheads="1"/>
          </p:cNvSpPr>
          <p:nvPr/>
        </p:nvSpPr>
        <p:spPr bwMode="auto">
          <a:xfrm>
            <a:off x="6675438" y="1487488"/>
            <a:ext cx="588962" cy="3532187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error</a:t>
            </a:r>
            <a:endParaRPr lang="en-GB" sz="3200">
              <a:latin typeface="Arial Unicode MS" pitchFamily="34" charset="-128"/>
            </a:endParaRPr>
          </a:p>
        </p:txBody>
      </p:sp>
      <p:sp>
        <p:nvSpPr>
          <p:cNvPr id="163871" name="Text Box 34"/>
          <p:cNvSpPr txBox="1">
            <a:spLocks noChangeArrowheads="1"/>
          </p:cNvSpPr>
          <p:nvPr/>
        </p:nvSpPr>
        <p:spPr bwMode="auto">
          <a:xfrm>
            <a:off x="4179888" y="5043488"/>
            <a:ext cx="541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2" name="Text Box 35"/>
          <p:cNvSpPr txBox="1">
            <a:spLocks noChangeArrowheads="1"/>
          </p:cNvSpPr>
          <p:nvPr/>
        </p:nvSpPr>
        <p:spPr bwMode="auto">
          <a:xfrm>
            <a:off x="5753100" y="5043488"/>
            <a:ext cx="541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3" name="Text Box 36"/>
          <p:cNvSpPr txBox="1">
            <a:spLocks noChangeArrowheads="1"/>
          </p:cNvSpPr>
          <p:nvPr/>
        </p:nvSpPr>
        <p:spPr bwMode="auto">
          <a:xfrm>
            <a:off x="6794500" y="5030788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</a:t>
            </a:r>
            <a:endParaRPr lang="en-GB" sz="3200" baseline="-25000">
              <a:latin typeface="Arial Unicode MS" pitchFamily="34" charset="-128"/>
            </a:endParaRPr>
          </a:p>
        </p:txBody>
      </p:sp>
      <p:pic>
        <p:nvPicPr>
          <p:cNvPr id="163874" name="Picture 37" descr="boxcar"/>
          <p:cNvPicPr>
            <a:picLocks noChangeAspect="1" noChangeArrowheads="1"/>
          </p:cNvPicPr>
          <p:nvPr/>
        </p:nvPicPr>
        <p:blipFill>
          <a:blip r:embed="rId5"/>
          <a:srcRect l="11034" t="6389" r="8362" b="14722"/>
          <a:stretch>
            <a:fillRect/>
          </a:stretch>
        </p:blipFill>
        <p:spPr bwMode="auto">
          <a:xfrm>
            <a:off x="4210050" y="1485900"/>
            <a:ext cx="608013" cy="3529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5" name="Rectangle 38"/>
          <p:cNvSpPr>
            <a:spLocks noChangeArrowheads="1"/>
          </p:cNvSpPr>
          <p:nvPr/>
        </p:nvSpPr>
        <p:spPr bwMode="auto">
          <a:xfrm>
            <a:off x="207963" y="538163"/>
            <a:ext cx="8729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voxel regression model</a:t>
            </a:r>
          </a:p>
        </p:txBody>
      </p:sp>
      <p:graphicFrame>
        <p:nvGraphicFramePr>
          <p:cNvPr id="163857" name="Object 17"/>
          <p:cNvGraphicFramePr>
            <a:graphicFrameLocks noChangeAspect="1"/>
          </p:cNvGraphicFramePr>
          <p:nvPr/>
        </p:nvGraphicFramePr>
        <p:xfrm>
          <a:off x="2895600" y="5892800"/>
          <a:ext cx="33670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2" name="Equation" r:id="rId6" imgW="1171804" imgH="209499" progId="Equation.3">
                  <p:embed/>
                </p:oleObj>
              </mc:Choice>
              <mc:Fallback>
                <p:oleObj name="Equation" r:id="rId6" imgW="1171804" imgH="20949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892800"/>
                        <a:ext cx="3367088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58" name="Rectangle 33"/>
          <p:cNvSpPr>
            <a:spLocks noChangeArrowheads="1"/>
          </p:cNvSpPr>
          <p:nvPr/>
        </p:nvSpPr>
        <p:spPr bwMode="auto">
          <a:xfrm>
            <a:off x="168275" y="503238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Mass-univariate analysis: voxel-wise GLM</a:t>
            </a:r>
          </a:p>
        </p:txBody>
      </p:sp>
      <p:sp>
        <p:nvSpPr>
          <p:cNvPr id="1969186" name="Rectangle 34"/>
          <p:cNvSpPr>
            <a:spLocks noChangeArrowheads="1"/>
          </p:cNvSpPr>
          <p:nvPr/>
        </p:nvSpPr>
        <p:spPr bwMode="auto">
          <a:xfrm rot="5400000">
            <a:off x="3501231" y="3437732"/>
            <a:ext cx="3852863" cy="469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060" name="Text Box 35"/>
          <p:cNvSpPr txBox="1">
            <a:spLocks noChangeArrowheads="1"/>
          </p:cNvSpPr>
          <p:nvPr/>
        </p:nvSpPr>
        <p:spPr bwMode="auto">
          <a:xfrm>
            <a:off x="1411288" y="3438525"/>
            <a:ext cx="515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=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88" name="Rectangle 36"/>
          <p:cNvSpPr>
            <a:spLocks noChangeArrowheads="1"/>
          </p:cNvSpPr>
          <p:nvPr/>
        </p:nvSpPr>
        <p:spPr bwMode="auto">
          <a:xfrm rot="5400000">
            <a:off x="3402807" y="2285206"/>
            <a:ext cx="1563688" cy="45402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graphicFrame>
        <p:nvGraphicFramePr>
          <p:cNvPr id="165046" name="Object 182"/>
          <p:cNvGraphicFramePr>
            <a:graphicFrameLocks noChangeAspect="1"/>
          </p:cNvGraphicFramePr>
          <p:nvPr/>
        </p:nvGraphicFramePr>
        <p:xfrm>
          <a:off x="3949700" y="2216150"/>
          <a:ext cx="385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07" name="Equation" r:id="rId3" imgW="143104" imgH="190704" progId="Equation.3">
                  <p:embed/>
                </p:oleObj>
              </mc:Choice>
              <mc:Fallback>
                <p:oleObj name="Equation" r:id="rId3" imgW="143104" imgH="190704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216150"/>
                        <a:ext cx="385763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047" name="Object 183"/>
          <p:cNvGraphicFramePr>
            <a:graphicFrameLocks noChangeAspect="1"/>
          </p:cNvGraphicFramePr>
          <p:nvPr/>
        </p:nvGraphicFramePr>
        <p:xfrm>
          <a:off x="5226050" y="3370263"/>
          <a:ext cx="393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08" name="Equation" r:id="rId5" imgW="104699" imgH="133401" progId="Equation.3">
                  <p:embed/>
                </p:oleObj>
              </mc:Choice>
              <mc:Fallback>
                <p:oleObj name="Equation" r:id="rId5" imgW="104699" imgH="133401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3370263"/>
                        <a:ext cx="3937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2" name="Text Box 39"/>
          <p:cNvSpPr txBox="1">
            <a:spLocks noChangeArrowheads="1"/>
          </p:cNvSpPr>
          <p:nvPr/>
        </p:nvSpPr>
        <p:spPr bwMode="auto">
          <a:xfrm>
            <a:off x="4503738" y="3289300"/>
            <a:ext cx="514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+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92" name="Rectangle 40"/>
          <p:cNvSpPr>
            <a:spLocks noChangeArrowheads="1"/>
          </p:cNvSpPr>
          <p:nvPr/>
        </p:nvSpPr>
        <p:spPr bwMode="auto">
          <a:xfrm rot="5400000">
            <a:off x="-945355" y="3396456"/>
            <a:ext cx="3910012" cy="58737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defRPr/>
            </a:pPr>
            <a:r>
              <a:rPr lang="de-DE" sz="6000" i="1">
                <a:latin typeface="Times New Roman" pitchFamily="18" charset="0"/>
              </a:rPr>
              <a:t>y</a:t>
            </a:r>
            <a:endParaRPr lang="en-GB" sz="6000" i="1">
              <a:latin typeface="Times New Roman" pitchFamily="18" charset="0"/>
            </a:endParaRPr>
          </a:p>
        </p:txBody>
      </p:sp>
      <p:sp>
        <p:nvSpPr>
          <p:cNvPr id="1969193" name="Rectangle 41"/>
          <p:cNvSpPr>
            <a:spLocks noChangeArrowheads="1"/>
          </p:cNvSpPr>
          <p:nvPr/>
        </p:nvSpPr>
        <p:spPr bwMode="auto">
          <a:xfrm>
            <a:off x="2085975" y="1735138"/>
            <a:ext cx="1397000" cy="3910012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6000" i="1">
                <a:latin typeface="Times New Roman" pitchFamily="18" charset="0"/>
              </a:rPr>
              <a:t>X</a:t>
            </a:r>
            <a:endParaRPr lang="en-US" sz="6000" i="1">
              <a:latin typeface="Times New Roman" pitchFamily="18" charset="0"/>
            </a:endParaRPr>
          </a:p>
        </p:txBody>
      </p:sp>
      <p:sp>
        <p:nvSpPr>
          <p:cNvPr id="165065" name="Line 43"/>
          <p:cNvSpPr>
            <a:spLocks noChangeShapeType="1"/>
          </p:cNvSpPr>
          <p:nvPr/>
        </p:nvSpPr>
        <p:spPr bwMode="auto">
          <a:xfrm>
            <a:off x="628650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8" name="Object 184"/>
          <p:cNvGraphicFramePr>
            <a:graphicFrameLocks noChangeAspect="1"/>
          </p:cNvGraphicFramePr>
          <p:nvPr/>
        </p:nvGraphicFramePr>
        <p:xfrm>
          <a:off x="250825" y="524192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09" name="Equation" r:id="rId7" imgW="171450" imgH="171450" progId="Equation.3">
                  <p:embed/>
                </p:oleObj>
              </mc:Choice>
              <mc:Fallback>
                <p:oleObj name="Equation" r:id="rId7" imgW="171450" imgH="171450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24192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6" name="Line 45"/>
          <p:cNvSpPr>
            <a:spLocks noChangeShapeType="1"/>
          </p:cNvSpPr>
          <p:nvPr/>
        </p:nvSpPr>
        <p:spPr bwMode="auto">
          <a:xfrm>
            <a:off x="698500" y="1635125"/>
            <a:ext cx="61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9" name="Object 185"/>
          <p:cNvGraphicFramePr>
            <a:graphicFrameLocks noChangeAspect="1"/>
          </p:cNvGraphicFramePr>
          <p:nvPr/>
        </p:nvGraphicFramePr>
        <p:xfrm>
          <a:off x="1138238" y="1184275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10" name="Equation" r:id="rId9" imgW="76352" imgH="152196" progId="Equation.3">
                  <p:embed/>
                </p:oleObj>
              </mc:Choice>
              <mc:Fallback>
                <p:oleObj name="Equation" r:id="rId9" imgW="76352" imgH="152196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1184275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7" name="Line 47"/>
          <p:cNvSpPr>
            <a:spLocks noChangeShapeType="1"/>
          </p:cNvSpPr>
          <p:nvPr/>
        </p:nvSpPr>
        <p:spPr bwMode="auto">
          <a:xfrm>
            <a:off x="2001838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0" name="Object 186"/>
          <p:cNvGraphicFramePr>
            <a:graphicFrameLocks noChangeAspect="1"/>
          </p:cNvGraphicFramePr>
          <p:nvPr/>
        </p:nvGraphicFramePr>
        <p:xfrm>
          <a:off x="1619250" y="5241925"/>
          <a:ext cx="342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11" name="Equation" r:id="rId11" imgW="171450" imgH="171450" progId="Equation.3">
                  <p:embed/>
                </p:oleObj>
              </mc:Choice>
              <mc:Fallback>
                <p:oleObj name="Equation" r:id="rId11" imgW="171450" imgH="171450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241925"/>
                        <a:ext cx="3429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8" name="Line 49"/>
          <p:cNvSpPr>
            <a:spLocks noChangeShapeType="1"/>
          </p:cNvSpPr>
          <p:nvPr/>
        </p:nvSpPr>
        <p:spPr bwMode="auto">
          <a:xfrm>
            <a:off x="5118100" y="1798638"/>
            <a:ext cx="0" cy="3859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1" name="Object 187"/>
          <p:cNvGraphicFramePr>
            <a:graphicFrameLocks noChangeAspect="1"/>
          </p:cNvGraphicFramePr>
          <p:nvPr/>
        </p:nvGraphicFramePr>
        <p:xfrm>
          <a:off x="4721225" y="523557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12" name="Equation" r:id="rId13" imgW="171450" imgH="171450" progId="Equation.3">
                  <p:embed/>
                </p:oleObj>
              </mc:Choice>
              <mc:Fallback>
                <p:oleObj name="Equation" r:id="rId13" imgW="171450" imgH="171450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523557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9" name="Line 51"/>
          <p:cNvSpPr>
            <a:spLocks noChangeShapeType="1"/>
          </p:cNvSpPr>
          <p:nvPr/>
        </p:nvSpPr>
        <p:spPr bwMode="auto">
          <a:xfrm>
            <a:off x="3987800" y="1655763"/>
            <a:ext cx="452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2" name="Object 188"/>
          <p:cNvGraphicFramePr>
            <a:graphicFrameLocks noChangeAspect="1"/>
          </p:cNvGraphicFramePr>
          <p:nvPr/>
        </p:nvGraphicFramePr>
        <p:xfrm>
          <a:off x="4273550" y="1190625"/>
          <a:ext cx="1698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13" name="Equation" r:id="rId15" imgW="76352" imgH="152196" progId="Equation.3">
                  <p:embed/>
                </p:oleObj>
              </mc:Choice>
              <mc:Fallback>
                <p:oleObj name="Equation" r:id="rId15" imgW="76352" imgH="152196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1190625"/>
                        <a:ext cx="1698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0" name="Line 53"/>
          <p:cNvSpPr>
            <a:spLocks noChangeShapeType="1"/>
          </p:cNvSpPr>
          <p:nvPr/>
        </p:nvSpPr>
        <p:spPr bwMode="auto">
          <a:xfrm>
            <a:off x="5192713" y="1668463"/>
            <a:ext cx="500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3" name="Object 189"/>
          <p:cNvGraphicFramePr>
            <a:graphicFrameLocks noChangeAspect="1"/>
          </p:cNvGraphicFramePr>
          <p:nvPr/>
        </p:nvGraphicFramePr>
        <p:xfrm>
          <a:off x="5534025" y="1201738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14" name="Equation" r:id="rId17" imgW="76352" imgH="152196" progId="Equation.3">
                  <p:embed/>
                </p:oleObj>
              </mc:Choice>
              <mc:Fallback>
                <p:oleObj name="Equation" r:id="rId17" imgW="76352" imgH="152196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1201738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1" name="Line 55"/>
          <p:cNvSpPr>
            <a:spLocks noChangeShapeType="1"/>
          </p:cNvSpPr>
          <p:nvPr/>
        </p:nvSpPr>
        <p:spPr bwMode="auto">
          <a:xfrm>
            <a:off x="2085975" y="1649413"/>
            <a:ext cx="1425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4" name="Object 190"/>
          <p:cNvGraphicFramePr>
            <a:graphicFrameLocks noChangeAspect="1"/>
          </p:cNvGraphicFramePr>
          <p:nvPr/>
        </p:nvGraphicFramePr>
        <p:xfrm>
          <a:off x="3249613" y="1200150"/>
          <a:ext cx="2936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15" name="Equation" r:id="rId19" imgW="143104" imgH="152196" progId="Equation.3">
                  <p:embed/>
                </p:oleObj>
              </mc:Choice>
              <mc:Fallback>
                <p:oleObj name="Equation" r:id="rId19" imgW="143104" imgH="152196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1200150"/>
                        <a:ext cx="2936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2" name="Line 57"/>
          <p:cNvSpPr>
            <a:spLocks noChangeShapeType="1"/>
          </p:cNvSpPr>
          <p:nvPr/>
        </p:nvSpPr>
        <p:spPr bwMode="auto">
          <a:xfrm rot="5400000">
            <a:off x="3102769" y="2536032"/>
            <a:ext cx="156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5" name="Object 191"/>
          <p:cNvGraphicFramePr>
            <a:graphicFrameLocks noChangeAspect="1"/>
          </p:cNvGraphicFramePr>
          <p:nvPr/>
        </p:nvGraphicFramePr>
        <p:xfrm>
          <a:off x="3567113" y="3048000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16" name="Equation" r:id="rId21" imgW="143104" imgH="152196" progId="Equation.3">
                  <p:embed/>
                </p:oleObj>
              </mc:Choice>
              <mc:Fallback>
                <p:oleObj name="Equation" r:id="rId21" imgW="143104" imgH="152196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3048000"/>
                        <a:ext cx="292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11" name="Rectangle 59"/>
          <p:cNvSpPr>
            <a:spLocks noChangeArrowheads="1"/>
          </p:cNvSpPr>
          <p:nvPr/>
        </p:nvSpPr>
        <p:spPr bwMode="auto">
          <a:xfrm>
            <a:off x="6019800" y="3757613"/>
            <a:ext cx="2827338" cy="9239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defRPr/>
            </a:pPr>
            <a:r>
              <a:rPr lang="de-DE" dirty="0">
                <a:latin typeface="Arial Unicode MS" pitchFamily="34" charset="-128"/>
              </a:rPr>
              <a:t>Model is specified by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Design matrix </a:t>
            </a:r>
            <a:r>
              <a:rPr lang="de-DE" i="1" dirty="0">
                <a:latin typeface="Times New Roman" pitchFamily="18" charset="0"/>
              </a:rPr>
              <a:t>X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Assumptions about </a:t>
            </a:r>
            <a:r>
              <a:rPr lang="de-DE" i="1" dirty="0">
                <a:latin typeface="Times New Roman" pitchFamily="18" charset="0"/>
              </a:rPr>
              <a:t>e</a:t>
            </a:r>
            <a:endParaRPr lang="en-GB" i="1" dirty="0">
              <a:latin typeface="Times New Roman" pitchFamily="18" charset="0"/>
            </a:endParaRPr>
          </a:p>
        </p:txBody>
      </p:sp>
      <p:sp>
        <p:nvSpPr>
          <p:cNvPr id="1969212" name="Rectangle 60"/>
          <p:cNvSpPr>
            <a:spLocks noChangeArrowheads="1"/>
          </p:cNvSpPr>
          <p:nvPr/>
        </p:nvSpPr>
        <p:spPr bwMode="auto">
          <a:xfrm>
            <a:off x="6019800" y="4876800"/>
            <a:ext cx="2503488" cy="9223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N</a:t>
            </a:r>
            <a:r>
              <a:rPr lang="de-DE">
                <a:latin typeface="Arial Unicode MS" pitchFamily="34" charset="-128"/>
              </a:rPr>
              <a:t>: number of scans</a:t>
            </a:r>
          </a:p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p</a:t>
            </a:r>
            <a:r>
              <a:rPr lang="de-DE">
                <a:latin typeface="Arial Unicode MS" pitchFamily="34" charset="-128"/>
              </a:rPr>
              <a:t>: number of regressors</a:t>
            </a:r>
          </a:p>
        </p:txBody>
      </p:sp>
      <p:graphicFrame>
        <p:nvGraphicFramePr>
          <p:cNvPr id="165056" name="Object 192"/>
          <p:cNvGraphicFramePr>
            <a:graphicFrameLocks noChangeAspect="1"/>
          </p:cNvGraphicFramePr>
          <p:nvPr/>
        </p:nvGraphicFramePr>
        <p:xfrm>
          <a:off x="6013450" y="1595438"/>
          <a:ext cx="25511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17" name="Equation" r:id="rId23" imgW="710891" imgH="203112" progId="Equation.3">
                  <p:embed/>
                </p:oleObj>
              </mc:Choice>
              <mc:Fallback>
                <p:oleObj name="Equation" r:id="rId23" imgW="710891" imgH="203112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595438"/>
                        <a:ext cx="2551113" cy="819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5" name="Text Box 62"/>
          <p:cNvSpPr txBox="1">
            <a:spLocks noChangeArrowheads="1"/>
          </p:cNvSpPr>
          <p:nvPr/>
        </p:nvSpPr>
        <p:spPr bwMode="auto">
          <a:xfrm>
            <a:off x="812800" y="6003925"/>
            <a:ext cx="7499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Arial Unicode MS" pitchFamily="34" charset="-128"/>
              </a:rPr>
              <a:t>The design matrix embodies all available knowledge about experimentally controlled factors and potential confounds.</a:t>
            </a:r>
            <a:endParaRPr lang="en-GB" sz="2000">
              <a:latin typeface="Arial Unicode MS" pitchFamily="34" charset="-128"/>
              <a:sym typeface="Symbol" pitchFamily="18" charset="2"/>
            </a:endParaRPr>
          </a:p>
        </p:txBody>
      </p:sp>
      <p:graphicFrame>
        <p:nvGraphicFramePr>
          <p:cNvPr id="165057" name="Object 193"/>
          <p:cNvGraphicFramePr>
            <a:graphicFrameLocks noChangeAspect="1"/>
          </p:cNvGraphicFramePr>
          <p:nvPr/>
        </p:nvGraphicFramePr>
        <p:xfrm>
          <a:off x="6018213" y="2620963"/>
          <a:ext cx="2816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18" name="Equation" r:id="rId25" imgW="863225" imgH="228501" progId="Equation.3">
                  <p:embed/>
                </p:oleObj>
              </mc:Choice>
              <mc:Fallback>
                <p:oleObj name="Equation" r:id="rId25" imgW="863225" imgH="228501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620963"/>
                        <a:ext cx="28162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9"/>
          <p:cNvSpPr>
            <a:spLocks noChangeArrowheads="1"/>
          </p:cNvSpPr>
          <p:nvPr/>
        </p:nvSpPr>
        <p:spPr bwMode="auto">
          <a:xfrm>
            <a:off x="635000" y="1796938"/>
            <a:ext cx="5173663" cy="480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one </a:t>
            </a:r>
            <a:r>
              <a:rPr lang="en-US" sz="2400" dirty="0" smtClean="0"/>
              <a:t>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two 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paired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Analysis of Variance (ANOVA</a:t>
            </a:r>
            <a:r>
              <a:rPr lang="en-US" sz="2400" dirty="0" smtClean="0"/>
              <a:t>)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Analysis of Covariance (ANCoVA)</a:t>
            </a:r>
            <a:endParaRPr lang="en-US" sz="2400" dirty="0"/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correlation</a:t>
            </a:r>
            <a:endParaRPr lang="en-US" sz="2400" dirty="0"/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linear regression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multiple </a:t>
            </a:r>
            <a:r>
              <a:rPr lang="en-US" sz="2400" dirty="0" smtClean="0"/>
              <a:t>regression</a:t>
            </a:r>
            <a:endParaRPr lang="en-US" sz="2400" dirty="0"/>
          </a:p>
        </p:txBody>
      </p:sp>
      <p:sp>
        <p:nvSpPr>
          <p:cNvPr id="196610" name="Rectangle 12"/>
          <p:cNvSpPr>
            <a:spLocks noChangeArrowheads="1"/>
          </p:cNvSpPr>
          <p:nvPr/>
        </p:nvSpPr>
        <p:spPr bwMode="auto">
          <a:xfrm>
            <a:off x="168275" y="646113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GLM: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flexible framework for 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parametric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80" name="Rectangle 2"/>
          <p:cNvSpPr>
            <a:spLocks noChangeArrowheads="1"/>
          </p:cNvSpPr>
          <p:nvPr/>
        </p:nvSpPr>
        <p:spPr bwMode="auto">
          <a:xfrm>
            <a:off x="21590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Parameter estimation</a:t>
            </a:r>
          </a:p>
        </p:txBody>
      </p:sp>
      <p:sp>
        <p:nvSpPr>
          <p:cNvPr id="1994755" name="Rectangle 3"/>
          <p:cNvSpPr>
            <a:spLocks noChangeArrowheads="1"/>
          </p:cNvSpPr>
          <p:nvPr/>
        </p:nvSpPr>
        <p:spPr bwMode="auto">
          <a:xfrm>
            <a:off x="1144588" y="5259388"/>
            <a:ext cx="2592387" cy="1069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165975" name="Object 87"/>
          <p:cNvGraphicFramePr>
            <a:graphicFrameLocks noChangeAspect="1"/>
          </p:cNvGraphicFramePr>
          <p:nvPr/>
        </p:nvGraphicFramePr>
        <p:xfrm>
          <a:off x="1303338" y="5432425"/>
          <a:ext cx="22637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50" name="Equation" r:id="rId3" imgW="705002" imgH="190704" progId="Equation.3">
                  <p:embed/>
                </p:oleObj>
              </mc:Choice>
              <mc:Fallback>
                <p:oleObj name="Equation" r:id="rId3" imgW="705002" imgH="190704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5432425"/>
                        <a:ext cx="226377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5982" name="Picture 5" descr="data_img"/>
          <p:cNvPicPr>
            <a:picLocks noChangeAspect="1" noChangeArrowheads="1"/>
          </p:cNvPicPr>
          <p:nvPr/>
        </p:nvPicPr>
        <p:blipFill>
          <a:blip r:embed="rId5"/>
          <a:srcRect l="18875" t="7408" r="10548" b="11852"/>
          <a:stretch>
            <a:fillRect/>
          </a:stretch>
        </p:blipFill>
        <p:spPr bwMode="auto">
          <a:xfrm>
            <a:off x="781050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83" name="Picture 6" descr="res_img"/>
          <p:cNvPicPr>
            <a:picLocks noChangeAspect="1" noChangeArrowheads="1"/>
          </p:cNvPicPr>
          <p:nvPr/>
        </p:nvPicPr>
        <p:blipFill>
          <a:blip r:embed="rId6"/>
          <a:srcRect l="14990" t="7408" r="10548" b="11852"/>
          <a:stretch>
            <a:fillRect/>
          </a:stretch>
        </p:blipFill>
        <p:spPr bwMode="auto">
          <a:xfrm>
            <a:off x="4262438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84" name="Text Box 7"/>
          <p:cNvSpPr txBox="1">
            <a:spLocks noChangeArrowheads="1"/>
          </p:cNvSpPr>
          <p:nvPr/>
        </p:nvSpPr>
        <p:spPr bwMode="auto">
          <a:xfrm>
            <a:off x="1347788" y="2435225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5985" name="Text Box 8"/>
          <p:cNvSpPr txBox="1">
            <a:spLocks noChangeArrowheads="1"/>
          </p:cNvSpPr>
          <p:nvPr/>
        </p:nvSpPr>
        <p:spPr bwMode="auto">
          <a:xfrm>
            <a:off x="3811588" y="2443163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graphicFrame>
        <p:nvGraphicFramePr>
          <p:cNvPr id="165976" name="Object 88"/>
          <p:cNvGraphicFramePr>
            <a:graphicFrameLocks noChangeAspect="1"/>
          </p:cNvGraphicFramePr>
          <p:nvPr/>
        </p:nvGraphicFramePr>
        <p:xfrm>
          <a:off x="4360863" y="4440238"/>
          <a:ext cx="3079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51" name="Equation" r:id="rId7" imgW="104699" imgH="133401" progId="Equation.3">
                  <p:embed/>
                </p:oleObj>
              </mc:Choice>
              <mc:Fallback>
                <p:oleObj name="Equation" r:id="rId7" imgW="104699" imgH="133401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4440238"/>
                        <a:ext cx="30797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77" name="Object 89"/>
          <p:cNvGraphicFramePr>
            <a:graphicFrameLocks noChangeAspect="1"/>
          </p:cNvGraphicFramePr>
          <p:nvPr/>
        </p:nvGraphicFramePr>
        <p:xfrm>
          <a:off x="2952750" y="2047875"/>
          <a:ext cx="889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52" name="Equation" r:id="rId9" imgW="323698" imgH="476301" progId="Equation.3">
                  <p:embed/>
                </p:oleObj>
              </mc:Choice>
              <mc:Fallback>
                <p:oleObj name="Equation" r:id="rId9" imgW="323698" imgH="476301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047875"/>
                        <a:ext cx="8890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3" name="Rectangle 11"/>
          <p:cNvSpPr>
            <a:spLocks noChangeArrowheads="1"/>
          </p:cNvSpPr>
          <p:nvPr/>
        </p:nvSpPr>
        <p:spPr bwMode="auto">
          <a:xfrm>
            <a:off x="5872163" y="4337050"/>
            <a:ext cx="2697162" cy="2247900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Ordinary least squares estimation (OLS) (assuming i.i.d. error):</a:t>
            </a:r>
          </a:p>
          <a:p>
            <a:pPr algn="ctr" eaLnBrk="0" hangingPunct="0">
              <a:defRPr/>
            </a:pPr>
            <a:endParaRPr lang="de-DE" sz="2000">
              <a:latin typeface="Arial Unicode MS" pitchFamily="34" charset="-128"/>
            </a:endParaRPr>
          </a:p>
          <a:p>
            <a:pPr algn="ctr" eaLnBrk="0" hangingPunct="0">
              <a:defRPr/>
            </a:pPr>
            <a:endParaRPr lang="en-GB" sz="2000">
              <a:latin typeface="Arial Unicode MS" pitchFamily="34" charset="-128"/>
            </a:endParaRPr>
          </a:p>
          <a:p>
            <a:pPr algn="ctr" eaLnBrk="0" hangingPunct="0">
              <a:defRPr/>
            </a:pPr>
            <a:endParaRPr lang="en-GB" sz="2000">
              <a:latin typeface="Arial Unicode MS" pitchFamily="34" charset="-128"/>
            </a:endParaRPr>
          </a:p>
        </p:txBody>
      </p:sp>
      <p:graphicFrame>
        <p:nvGraphicFramePr>
          <p:cNvPr id="165978" name="Object 90"/>
          <p:cNvGraphicFramePr>
            <a:graphicFrameLocks noChangeAspect="1"/>
          </p:cNvGraphicFramePr>
          <p:nvPr/>
        </p:nvGraphicFramePr>
        <p:xfrm>
          <a:off x="5969000" y="5670550"/>
          <a:ext cx="25352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53" name="Equation" r:id="rId11" imgW="1133399" imgH="228753" progId="Equation.3">
                  <p:embed/>
                </p:oleObj>
              </mc:Choice>
              <mc:Fallback>
                <p:oleObj name="Equation" r:id="rId11" imgW="1133399" imgH="228753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5670550"/>
                        <a:ext cx="2535238" cy="60325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5F5F5F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5" name="Rectangle 13"/>
          <p:cNvSpPr>
            <a:spLocks noChangeArrowheads="1"/>
          </p:cNvSpPr>
          <p:nvPr/>
        </p:nvSpPr>
        <p:spPr bwMode="auto">
          <a:xfrm>
            <a:off x="5573713" y="1484313"/>
            <a:ext cx="3390900" cy="1408112"/>
          </a:xfrm>
          <a:prstGeom prst="rect">
            <a:avLst/>
          </a:prstGeom>
          <a:solidFill>
            <a:srgbClr val="B2B2B2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988" name="Rectangle 14"/>
          <p:cNvSpPr>
            <a:spLocks noChangeArrowheads="1"/>
          </p:cNvSpPr>
          <p:nvPr/>
        </p:nvSpPr>
        <p:spPr bwMode="auto">
          <a:xfrm>
            <a:off x="5699125" y="1528763"/>
            <a:ext cx="21304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>
                <a:latin typeface="Arial Unicode MS" pitchFamily="34" charset="-128"/>
              </a:rPr>
              <a:t>Objective:</a:t>
            </a:r>
          </a:p>
          <a:p>
            <a:pPr eaLnBrk="0" hangingPunct="0"/>
            <a:r>
              <a:rPr lang="de-DE">
                <a:latin typeface="Arial Unicode MS" pitchFamily="34" charset="-128"/>
              </a:rPr>
              <a:t>estimate parameters to minimize</a:t>
            </a:r>
            <a:endParaRPr lang="en-GB">
              <a:latin typeface="Arial Unicode MS" pitchFamily="34" charset="-128"/>
            </a:endParaRPr>
          </a:p>
        </p:txBody>
      </p:sp>
      <p:graphicFrame>
        <p:nvGraphicFramePr>
          <p:cNvPr id="165979" name="Object 91"/>
          <p:cNvGraphicFramePr>
            <a:graphicFrameLocks noChangeAspect="1"/>
          </p:cNvGraphicFramePr>
          <p:nvPr/>
        </p:nvGraphicFramePr>
        <p:xfrm>
          <a:off x="7856538" y="1497013"/>
          <a:ext cx="995362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54" name="Equation" r:id="rId13" imgW="368280" imgH="431640" progId="Equation.3">
                  <p:embed/>
                </p:oleObj>
              </mc:Choice>
              <mc:Fallback>
                <p:oleObj name="Equation" r:id="rId13" imgW="368280" imgH="43164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1497013"/>
                        <a:ext cx="995362" cy="1309687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9" name="Line 17"/>
          <p:cNvSpPr>
            <a:spLocks noChangeShapeType="1"/>
          </p:cNvSpPr>
          <p:nvPr/>
        </p:nvSpPr>
        <p:spPr bwMode="auto">
          <a:xfrm flipH="1">
            <a:off x="7207250" y="2892425"/>
            <a:ext cx="0" cy="12922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990" name="Rectangle 18"/>
          <p:cNvSpPr>
            <a:spLocks noChangeAspect="1" noChangeArrowheads="1"/>
          </p:cNvSpPr>
          <p:nvPr/>
        </p:nvSpPr>
        <p:spPr bwMode="auto">
          <a:xfrm>
            <a:off x="2438400" y="1319213"/>
            <a:ext cx="388938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3200">
              <a:latin typeface="Arial Unicode MS" pitchFamily="34" charset="-128"/>
            </a:endParaRPr>
          </a:p>
        </p:txBody>
      </p:sp>
      <p:pic>
        <p:nvPicPr>
          <p:cNvPr id="165991" name="Picture 19" descr="x1_img"/>
          <p:cNvPicPr>
            <a:picLocks noChangeAspect="1" noChangeArrowheads="1"/>
          </p:cNvPicPr>
          <p:nvPr/>
        </p:nvPicPr>
        <p:blipFill>
          <a:blip r:embed="rId15"/>
          <a:srcRect l="20819" t="7639" r="21652" b="11111"/>
          <a:stretch>
            <a:fillRect/>
          </a:stretch>
        </p:blipFill>
        <p:spPr bwMode="auto">
          <a:xfrm>
            <a:off x="1949450" y="1320800"/>
            <a:ext cx="48895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5992" name="Text Box 20"/>
          <p:cNvSpPr txBox="1">
            <a:spLocks noChangeArrowheads="1"/>
          </p:cNvSpPr>
          <p:nvPr/>
        </p:nvSpPr>
        <p:spPr bwMode="auto">
          <a:xfrm>
            <a:off x="790575" y="4416425"/>
            <a:ext cx="366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y</a:t>
            </a:r>
            <a:endParaRPr lang="en-US" sz="3200" i="1">
              <a:latin typeface="Times New Roman" pitchFamily="18" charset="0"/>
            </a:endParaRPr>
          </a:p>
        </p:txBody>
      </p:sp>
      <p:sp>
        <p:nvSpPr>
          <p:cNvPr id="165993" name="Text Box 21"/>
          <p:cNvSpPr txBox="1">
            <a:spLocks noChangeArrowheads="1"/>
          </p:cNvSpPr>
          <p:nvPr/>
        </p:nvSpPr>
        <p:spPr bwMode="auto">
          <a:xfrm>
            <a:off x="2157413" y="4410075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X</a:t>
            </a:r>
            <a:endParaRPr lang="en-US" sz="3200" i="1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0"/>
          <p:cNvSpPr>
            <a:spLocks noChangeArrowheads="1"/>
          </p:cNvSpPr>
          <p:nvPr/>
        </p:nvSpPr>
        <p:spPr bwMode="auto">
          <a:xfrm>
            <a:off x="323528" y="777392"/>
            <a:ext cx="77724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 </a:t>
            </a:r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this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with fMRI time series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9649" name="Rectangle 17"/>
          <p:cNvSpPr>
            <a:spLocks noChangeArrowheads="1"/>
          </p:cNvSpPr>
          <p:nvPr/>
        </p:nvSpPr>
        <p:spPr bwMode="auto">
          <a:xfrm>
            <a:off x="431540" y="2204864"/>
            <a:ext cx="81375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 smtClean="0">
                <a:latin typeface="Arial Unicode MS" pitchFamily="34" charset="-128"/>
              </a:rPr>
              <a:t>The </a:t>
            </a:r>
            <a:r>
              <a:rPr lang="en-GB" sz="2400" b="1" i="1" dirty="0" smtClean="0">
                <a:latin typeface="Arial Unicode MS" pitchFamily="34" charset="-128"/>
              </a:rPr>
              <a:t>BOLD response  </a:t>
            </a:r>
            <a:r>
              <a:rPr lang="en-GB" sz="2400" dirty="0" smtClean="0">
                <a:latin typeface="Arial Unicode MS" pitchFamily="34" charset="-128"/>
              </a:rPr>
              <a:t>has a delayed and dispersed shape.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8.8|0.4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32150</TotalTime>
  <Words>1861</Words>
  <Application>Microsoft Office PowerPoint</Application>
  <PresentationFormat>On-screen Show (4:3)</PresentationFormat>
  <Paragraphs>366</Paragraphs>
  <Slides>42</Slides>
  <Notes>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Default Design</vt:lpstr>
      <vt:lpstr>Equation</vt:lpstr>
      <vt:lpstr>fMRI Modelling &amp; Statistical Inference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mass-univariate approach</vt:lpstr>
      <vt:lpstr>Estimation of the parameters</vt:lpstr>
      <vt:lpstr>PowerPoint Presentation</vt:lpstr>
      <vt:lpstr>Contrasts</vt:lpstr>
      <vt:lpstr>Hypothesis Testing</vt:lpstr>
      <vt:lpstr>Hypothesis Testing</vt:lpstr>
      <vt:lpstr>T-test - one dimensional contrasts – SPM{t}</vt:lpstr>
      <vt:lpstr>Scaling issue</vt:lpstr>
      <vt:lpstr>F-test - the extra-sum-of-squares principle</vt:lpstr>
      <vt:lpstr>F-test - multidimensional contrasts – SPM{F}</vt:lpstr>
      <vt:lpstr>F-test: summary</vt:lpstr>
      <vt:lpstr>Orthogonal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Design orthogonality</vt:lpstr>
      <vt:lpstr>Design efficiency</vt:lpstr>
      <vt:lpstr>Design efficiency</vt:lpstr>
      <vt:lpstr>Example: working memory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Guillaume Flandin</dc:creator>
  <cp:lastModifiedBy>G</cp:lastModifiedBy>
  <cp:revision>178</cp:revision>
  <cp:lastPrinted>1601-01-01T00:00:00Z</cp:lastPrinted>
  <dcterms:created xsi:type="dcterms:W3CDTF">1601-01-01T00:00:00Z</dcterms:created>
  <dcterms:modified xsi:type="dcterms:W3CDTF">2015-10-22T00:31:33Z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