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52" r:id="rId2"/>
    <p:sldId id="513" r:id="rId3"/>
    <p:sldId id="507" r:id="rId4"/>
    <p:sldId id="508" r:id="rId5"/>
    <p:sldId id="514" r:id="rId6"/>
    <p:sldId id="519" r:id="rId7"/>
    <p:sldId id="520" r:id="rId8"/>
    <p:sldId id="521" r:id="rId9"/>
    <p:sldId id="515" r:id="rId10"/>
    <p:sldId id="516" r:id="rId11"/>
    <p:sldId id="517" r:id="rId12"/>
    <p:sldId id="522" r:id="rId13"/>
    <p:sldId id="518" r:id="rId14"/>
    <p:sldId id="529" r:id="rId15"/>
    <p:sldId id="530" r:id="rId16"/>
    <p:sldId id="531" r:id="rId17"/>
    <p:sldId id="509" r:id="rId18"/>
    <p:sldId id="511" r:id="rId19"/>
    <p:sldId id="528" r:id="rId20"/>
    <p:sldId id="505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524" r:id="rId29"/>
    <p:sldId id="525" r:id="rId30"/>
    <p:sldId id="526" r:id="rId31"/>
    <p:sldId id="527" r:id="rId32"/>
    <p:sldId id="465" r:id="rId33"/>
    <p:sldId id="466" r:id="rId34"/>
    <p:sldId id="523" r:id="rId35"/>
    <p:sldId id="468" r:id="rId36"/>
    <p:sldId id="469" r:id="rId37"/>
    <p:sldId id="470" r:id="rId38"/>
    <p:sldId id="472" r:id="rId39"/>
    <p:sldId id="473" r:id="rId40"/>
    <p:sldId id="478" r:id="rId41"/>
    <p:sldId id="479" r:id="rId42"/>
    <p:sldId id="480" r:id="rId43"/>
    <p:sldId id="482" r:id="rId44"/>
    <p:sldId id="484" r:id="rId45"/>
    <p:sldId id="485" r:id="rId46"/>
    <p:sldId id="488" r:id="rId47"/>
    <p:sldId id="503" r:id="rId48"/>
    <p:sldId id="502" r:id="rId49"/>
    <p:sldId id="532" r:id="rId50"/>
    <p:sldId id="533" r:id="rId51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0099"/>
    <a:srgbClr val="006600"/>
    <a:srgbClr val="008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89876" autoAdjust="0"/>
  </p:normalViewPr>
  <p:slideViewPr>
    <p:cSldViewPr>
      <p:cViewPr varScale="1">
        <p:scale>
          <a:sx n="66" d="100"/>
          <a:sy n="66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5F43BD8A-DDDD-409F-BF74-23A2FDD7090E}" type="presOf" srcId="{7F2097DB-0DFF-4C46-B452-E4172835F56A}" destId="{BFEEEEEA-778B-4F06-B710-A97A7A089BA9}" srcOrd="0" destOrd="0" presId="urn:microsoft.com/office/officeart/2005/8/layout/hProcess9"/>
    <dgm:cxn modelId="{B7DF757C-864F-4D5D-A5EB-BA2189AA04AE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C47C79BF-4339-43C7-8CA9-A0B047533AA0}" type="presOf" srcId="{37BB517C-CE6C-41AE-80B3-7D9BBD808FE5}" destId="{B3041CDB-A4B1-4D4D-9568-280B51D4DAC6}" srcOrd="0" destOrd="0" presId="urn:microsoft.com/office/officeart/2005/8/layout/hProcess9"/>
    <dgm:cxn modelId="{9DCF6D00-5217-4C2D-81B0-56FA206181BA}" type="presOf" srcId="{598913D8-6819-4A61-ACC7-3C58A6756E17}" destId="{485CFA58-1618-42E8-851F-0EF9C89F8A5E}" srcOrd="0" destOrd="0" presId="urn:microsoft.com/office/officeart/2005/8/layout/hProcess9"/>
    <dgm:cxn modelId="{DCA75256-2508-44E0-BDD5-2C0737AD7CEC}" type="presParOf" srcId="{485CFA58-1618-42E8-851F-0EF9C89F8A5E}" destId="{0BD764C0-0D4A-4803-85EC-B73CE0E85678}" srcOrd="0" destOrd="0" presId="urn:microsoft.com/office/officeart/2005/8/layout/hProcess9"/>
    <dgm:cxn modelId="{A00646B4-8FE5-433E-8CFC-8A8FF37D31CC}" type="presParOf" srcId="{485CFA58-1618-42E8-851F-0EF9C89F8A5E}" destId="{596EA026-47E5-4DDE-9A33-1A52C89AF46B}" srcOrd="1" destOrd="0" presId="urn:microsoft.com/office/officeart/2005/8/layout/hProcess9"/>
    <dgm:cxn modelId="{6E83CAA7-FC5C-4D8D-BEB1-03B72E488802}" type="presParOf" srcId="{596EA026-47E5-4DDE-9A33-1A52C89AF46B}" destId="{BFEEEEEA-778B-4F06-B710-A97A7A089BA9}" srcOrd="0" destOrd="0" presId="urn:microsoft.com/office/officeart/2005/8/layout/hProcess9"/>
    <dgm:cxn modelId="{9037D140-D1B7-4C66-934E-0B02A18686B1}" type="presParOf" srcId="{596EA026-47E5-4DDE-9A33-1A52C89AF46B}" destId="{A30807E0-4F39-43A6-AB5B-29192E43260D}" srcOrd="1" destOrd="0" presId="urn:microsoft.com/office/officeart/2005/8/layout/hProcess9"/>
    <dgm:cxn modelId="{779709DA-24EA-4C36-B46C-F081C8C2F25D}" type="presParOf" srcId="{596EA026-47E5-4DDE-9A33-1A52C89AF46B}" destId="{19E3FD93-D702-452F-928E-EBB2CF327AB3}" srcOrd="2" destOrd="0" presId="urn:microsoft.com/office/officeart/2005/8/layout/hProcess9"/>
    <dgm:cxn modelId="{B76A2EF0-FB52-44FB-BE05-C74221698060}" type="presParOf" srcId="{596EA026-47E5-4DDE-9A33-1A52C89AF46B}" destId="{4A5A60CF-13C1-41C8-A27A-F0C6B01050C6}" srcOrd="3" destOrd="0" presId="urn:microsoft.com/office/officeart/2005/8/layout/hProcess9"/>
    <dgm:cxn modelId="{C6B45173-F822-4220-845D-B0341F69D864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3.wmf"/><Relationship Id="rId2" Type="http://schemas.openxmlformats.org/officeDocument/2006/relationships/image" Target="../media/image128.emf"/><Relationship Id="rId1" Type="http://schemas.openxmlformats.org/officeDocument/2006/relationships/image" Target="../media/image127.w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image" Target="../media/image146.emf"/><Relationship Id="rId7" Type="http://schemas.openxmlformats.org/officeDocument/2006/relationships/image" Target="../media/image150.e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11" Type="http://schemas.openxmlformats.org/officeDocument/2006/relationships/image" Target="../media/image154.emf"/><Relationship Id="rId5" Type="http://schemas.openxmlformats.org/officeDocument/2006/relationships/image" Target="../media/image148.emf"/><Relationship Id="rId10" Type="http://schemas.openxmlformats.org/officeDocument/2006/relationships/image" Target="../media/image153.emf"/><Relationship Id="rId4" Type="http://schemas.openxmlformats.org/officeDocument/2006/relationships/image" Target="../media/image147.wmf"/><Relationship Id="rId9" Type="http://schemas.openxmlformats.org/officeDocument/2006/relationships/image" Target="../media/image1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8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EA3F5-EFC1-4934-9ED8-6ECFF00475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8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Two-stage</a:t>
            </a:r>
            <a:r>
              <a:rPr lang="en-GB" baseline="0" dirty="0" smtClean="0"/>
              <a:t> procedure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7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altLang="en-US" sz="1300" dirty="0">
                <a:latin typeface="Cambria" pitchFamily="18" charset="0"/>
              </a:rPr>
              <a:t>Might use a hierarchical model in epilepsy research where number of seizures is not under experimental control and is highly variable over subjects.</a:t>
            </a:r>
            <a:endParaRPr lang="en-GB" altLang="en-US" dirty="0" smtClean="0">
              <a:latin typeface="Cambria" pitchFamily="18" charset="0"/>
            </a:endParaRPr>
          </a:p>
          <a:p>
            <a:r>
              <a:rPr lang="en-GB" dirty="0" smtClean="0"/>
              <a:t>Balanced</a:t>
            </a:r>
            <a:r>
              <a:rPr lang="en-GB" baseline="0" dirty="0" smtClean="0"/>
              <a:t> designs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1" Type="http://schemas.openxmlformats.org/officeDocument/2006/relationships/image" Target="../media/image55.png"/><Relationship Id="rId7" Type="http://schemas.microsoft.com/office/2007/relationships/diagramDrawing" Target="../diagrams/drawing1.xml"/><Relationship Id="rId12" Type="http://schemas.openxmlformats.org/officeDocument/2006/relationships/image" Target="../media/image52.png"/><Relationship Id="rId2" Type="http://schemas.openxmlformats.org/officeDocument/2006/relationships/image" Target="../media/image51.png"/><Relationship Id="rId16" Type="http://schemas.openxmlformats.org/officeDocument/2006/relationships/image" Target="../media/image510.png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3.png"/><Relationship Id="rId19" Type="http://schemas.openxmlformats.org/officeDocument/2006/relationships/image" Target="../media/image142.png"/><Relationship Id="rId4" Type="http://schemas.openxmlformats.org/officeDocument/2006/relationships/diagramLayout" Target="../diagrams/layout1.xml"/><Relationship Id="rId14" Type="http://schemas.openxmlformats.org/officeDocument/2006/relationships/image" Target="../media/image910.png"/><Relationship Id="rId22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5.png"/><Relationship Id="rId3" Type="http://schemas.openxmlformats.org/officeDocument/2006/relationships/image" Target="../media/image69.png"/><Relationship Id="rId21" Type="http://schemas.openxmlformats.org/officeDocument/2006/relationships/image" Target="../media/image88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2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7.png"/><Relationship Id="rId21" Type="http://schemas.openxmlformats.org/officeDocument/2006/relationships/image" Target="../media/image99.png"/><Relationship Id="rId7" Type="http://schemas.openxmlformats.org/officeDocument/2006/relationships/image" Target="../media/image82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8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9.png"/><Relationship Id="rId5" Type="http://schemas.openxmlformats.org/officeDocument/2006/relationships/image" Target="../media/image85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97.png"/><Relationship Id="rId4" Type="http://schemas.openxmlformats.org/officeDocument/2006/relationships/image" Target="../media/image86.png"/><Relationship Id="rId9" Type="http://schemas.openxmlformats.org/officeDocument/2006/relationships/image" Target="../media/image80.png"/><Relationship Id="rId1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0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w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56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1.emf"/><Relationship Id="rId3" Type="http://schemas.openxmlformats.org/officeDocument/2006/relationships/image" Target="../media/image134.jpeg"/><Relationship Id="rId7" Type="http://schemas.openxmlformats.org/officeDocument/2006/relationships/image" Target="../media/image128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5" Type="http://schemas.openxmlformats.org/officeDocument/2006/relationships/image" Target="../media/image13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9.e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46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450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48.e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152.emf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50.emf"/><Relationship Id="rId25" Type="http://schemas.openxmlformats.org/officeDocument/2006/relationships/image" Target="../media/image15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7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134.jpeg"/><Relationship Id="rId15" Type="http://schemas.openxmlformats.org/officeDocument/2006/relationships/image" Target="../media/image149.wmf"/><Relationship Id="rId23" Type="http://schemas.openxmlformats.org/officeDocument/2006/relationships/image" Target="../media/image153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51.emf"/><Relationship Id="rId4" Type="http://schemas.openxmlformats.org/officeDocument/2006/relationships/image" Target="../media/image144.wmf"/><Relationship Id="rId9" Type="http://schemas.openxmlformats.org/officeDocument/2006/relationships/image" Target="../media/image146.e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5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3.png"/><Relationship Id="rId11" Type="http://schemas.openxmlformats.org/officeDocument/2006/relationships/image" Target="../media/image158.png"/><Relationship Id="rId5" Type="http://schemas.openxmlformats.org/officeDocument/2006/relationships/image" Target="../media/image121.png"/><Relationship Id="rId10" Type="http://schemas.openxmlformats.org/officeDocument/2006/relationships/image" Target="../media/image157.png"/><Relationship Id="rId4" Type="http://schemas.openxmlformats.org/officeDocument/2006/relationships/image" Target="../media/image119.png"/><Relationship Id="rId9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b="1" dirty="0" smtClean="0"/>
              <a:t>Event-related</a:t>
            </a:r>
            <a:br>
              <a:rPr lang="en-GB" sz="5400" b="1" dirty="0" smtClean="0"/>
            </a:br>
            <a:r>
              <a:rPr lang="en-GB" sz="5400" b="1" dirty="0" smtClean="0"/>
              <a:t>fMRI</a:t>
            </a:r>
            <a:endParaRPr lang="en-US" sz="5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586064"/>
            <a:ext cx="8305800" cy="1219200"/>
          </a:xfrm>
        </p:spPr>
        <p:txBody>
          <a:bodyPr/>
          <a:lstStyle/>
          <a:p>
            <a:r>
              <a:rPr lang="en-GB" sz="16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Trust Centre for 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Chicago, 22-23 Oct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2453" y="82800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Sinusoidal modulation, f=1/32</a:t>
            </a:r>
            <a:endParaRPr lang="en-US" sz="3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3884" y="40407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4244" y="40500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400675" y="2617101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=</a:t>
            </a:r>
            <a:endParaRPr lang="en-US" sz="3600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962456" y="3952108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7038113" y="3952108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3931242" y="3952108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395536" y="1592796"/>
            <a:ext cx="1922093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Stimulus (“Neural”)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258897" y="1592796"/>
            <a:ext cx="597152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HRF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882476" y="1592796"/>
            <a:ext cx="1550775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Predicted Data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507679" y="2007501"/>
            <a:ext cx="6524625" cy="1920875"/>
            <a:chOff x="1992" y="1008"/>
            <a:chExt cx="4110" cy="1210"/>
          </a:xfrm>
        </p:grpSpPr>
        <p:pic>
          <p:nvPicPr>
            <p:cNvPr id="23" name="Picture 4" descr="hr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4" y="1008"/>
              <a:ext cx="1612" cy="1210"/>
            </a:xfrm>
            <a:prstGeom prst="rect">
              <a:avLst/>
            </a:prstGeom>
            <a:noFill/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992" y="1392"/>
              <a:ext cx="337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ym typeface="Symbol" pitchFamily="18" charset="2"/>
                </a:rPr>
                <a:t>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4104" y="1392"/>
              <a:ext cx="27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/>
                <a:t>=</a:t>
              </a:r>
              <a:endParaRPr lang="en-US" sz="3600"/>
            </a:p>
          </p:txBody>
        </p:sp>
        <p:pic>
          <p:nvPicPr>
            <p:cNvPr id="34" name="Picture 7" descr="sin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8" y="1008"/>
              <a:ext cx="1614" cy="1210"/>
            </a:xfrm>
            <a:prstGeom prst="rect">
              <a:avLst/>
            </a:prstGeom>
            <a:noFill/>
          </p:spPr>
        </p:pic>
      </p:grpSp>
      <p:pic>
        <p:nvPicPr>
          <p:cNvPr id="47" name="Picture 10" descr="sin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527781"/>
            <a:ext cx="2562225" cy="1920875"/>
          </a:xfrm>
          <a:prstGeom prst="rect">
            <a:avLst/>
          </a:prstGeom>
          <a:noFill/>
        </p:spPr>
      </p:pic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2583879" y="4527781"/>
            <a:ext cx="6524625" cy="1920875"/>
            <a:chOff x="2040" y="2832"/>
            <a:chExt cx="4110" cy="1210"/>
          </a:xfrm>
        </p:grpSpPr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2040" y="3168"/>
              <a:ext cx="274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ym typeface="Symbol" pitchFamily="18" charset="2"/>
                </a:rPr>
                <a:t>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152" y="3168"/>
              <a:ext cx="27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/>
                <a:t>=</a:t>
              </a:r>
              <a:endParaRPr lang="en-US" sz="3600"/>
            </a:p>
          </p:txBody>
        </p:sp>
        <p:pic>
          <p:nvPicPr>
            <p:cNvPr id="52" name="Picture 15" descr="hrf_p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4" y="2832"/>
              <a:ext cx="1614" cy="1210"/>
            </a:xfrm>
            <a:prstGeom prst="rect">
              <a:avLst/>
            </a:prstGeom>
            <a:noFill/>
          </p:spPr>
        </p:pic>
        <p:pic>
          <p:nvPicPr>
            <p:cNvPr id="53" name="Picture 16" descr="sin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6" y="2832"/>
              <a:ext cx="1614" cy="1210"/>
            </a:xfrm>
            <a:prstGeom prst="rect">
              <a:avLst/>
            </a:prstGeom>
            <a:noFill/>
          </p:spPr>
        </p:pic>
      </p:grpSp>
      <p:pic>
        <p:nvPicPr>
          <p:cNvPr id="56" name="Picture 2" descr="sin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007501"/>
            <a:ext cx="2562225" cy="192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9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23528" y="1592796"/>
            <a:ext cx="8397179" cy="4709209"/>
            <a:chOff x="495300" y="1219200"/>
            <a:chExt cx="9267825" cy="5197475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3162300" y="1600200"/>
              <a:ext cx="6600825" cy="1920875"/>
              <a:chOff x="1992" y="1008"/>
              <a:chExt cx="4158" cy="1210"/>
            </a:xfrm>
          </p:grpSpPr>
          <p:pic>
            <p:nvPicPr>
              <p:cNvPr id="5" name="Picture 3" descr="hrf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1008"/>
                <a:ext cx="1612" cy="1210"/>
              </a:xfrm>
              <a:prstGeom prst="rect">
                <a:avLst/>
              </a:prstGeom>
              <a:noFill/>
            </p:spPr>
          </p:pic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1992" y="1392"/>
                <a:ext cx="337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sym typeface="Symbol" pitchFamily="18" charset="2"/>
                  </a:rPr>
                  <a:t>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4104" y="1392"/>
                <a:ext cx="286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3600">
                    <a:solidFill>
                      <a:srgbClr val="000000"/>
                    </a:solidFill>
                  </a:rPr>
                  <a:t>=</a:t>
                </a:r>
                <a:endParaRPr lang="en-US" sz="3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" name="Picture 6" descr="epo_blk_soa4_conv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" y="1008"/>
                <a:ext cx="1614" cy="1210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238500" y="5029200"/>
              <a:ext cx="434975" cy="641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sym typeface="Symbol" pitchFamily="18" charset="2"/>
                </a:rPr>
                <a:t></a:t>
              </a: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95300" y="3733800"/>
              <a:ext cx="2562225" cy="2682875"/>
              <a:chOff x="312" y="2352"/>
              <a:chExt cx="1614" cy="1690"/>
            </a:xfrm>
          </p:grpSpPr>
          <p:pic>
            <p:nvPicPr>
              <p:cNvPr id="11" name="Picture 10" descr="epo_blk20_pow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2832"/>
                <a:ext cx="1614" cy="1210"/>
              </a:xfrm>
              <a:prstGeom prst="rect">
                <a:avLst/>
              </a:prstGeom>
              <a:noFill/>
            </p:spPr>
          </p:pic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1176" y="2352"/>
                <a:ext cx="0" cy="38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591300" y="3733800"/>
              <a:ext cx="3171825" cy="2682875"/>
              <a:chOff x="4152" y="2352"/>
              <a:chExt cx="1998" cy="1690"/>
            </a:xfrm>
          </p:grpSpPr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52" y="3168"/>
                <a:ext cx="286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3600">
                    <a:solidFill>
                      <a:srgbClr val="000000"/>
                    </a:solidFill>
                  </a:rPr>
                  <a:t>=</a:t>
                </a:r>
                <a:endParaRPr lang="en-US" sz="3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" name="Picture 14" descr="epo_blk20_conv_pow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" y="2832"/>
                <a:ext cx="1614" cy="1210"/>
              </a:xfrm>
              <a:prstGeom prst="rect">
                <a:avLst/>
              </a:prstGeom>
              <a:noFill/>
            </p:spPr>
          </p:pic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5400" y="2352"/>
                <a:ext cx="0" cy="38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3848100" y="3733800"/>
              <a:ext cx="2562225" cy="2682875"/>
              <a:chOff x="2424" y="2352"/>
              <a:chExt cx="1614" cy="1690"/>
            </a:xfrm>
          </p:grpSpPr>
          <p:pic>
            <p:nvPicPr>
              <p:cNvPr id="18" name="Picture 17" descr="hrf_pow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" y="2832"/>
                <a:ext cx="1614" cy="1210"/>
              </a:xfrm>
              <a:prstGeom prst="rect">
                <a:avLst/>
              </a:prstGeom>
              <a:noFill/>
            </p:spPr>
          </p:pic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240" y="2352"/>
                <a:ext cx="0" cy="38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800100" y="1219200"/>
              <a:ext cx="212138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Stimulus (“Neural”)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838700" y="1219200"/>
              <a:ext cx="65906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HRF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7734300" y="1219200"/>
              <a:ext cx="171156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Predicted Data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23" name="Picture 23" descr="epo_blk2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38" y="1624013"/>
              <a:ext cx="2562225" cy="1920875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1979712" y="3959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39690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050" y="76470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Blocked: </a:t>
            </a:r>
            <a:r>
              <a:rPr lang="en-US" sz="2800" b="1" dirty="0" smtClean="0">
                <a:latin typeface="+mj-lt"/>
              </a:rPr>
              <a:t>epoch = 20s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35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o_blk80_conv_p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06" y="4678165"/>
            <a:ext cx="2271658" cy="17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0997" y="4473116"/>
            <a:ext cx="5789457" cy="1864014"/>
            <a:chOff x="360" y="2832"/>
            <a:chExt cx="4118" cy="121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088" y="3168"/>
              <a:ext cx="2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3600">
                  <a:sym typeface="Symbol" pitchFamily="18" charset="2"/>
                </a:rPr>
                <a:t>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200" y="3168"/>
              <a:ext cx="2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altLang="en-US" sz="3600"/>
                <a:t>=</a:t>
              </a:r>
              <a:endParaRPr lang="en-US" altLang="en-US" sz="3600"/>
            </a:p>
          </p:txBody>
        </p:sp>
        <p:pic>
          <p:nvPicPr>
            <p:cNvPr id="18" name="Picture 17" descr="hrf_pow_h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832"/>
              <a:ext cx="1614" cy="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epo_blk80_p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2832"/>
              <a:ext cx="1614" cy="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76539" y="1844824"/>
            <a:ext cx="3076576" cy="1920875"/>
            <a:chOff x="2148" y="1008"/>
            <a:chExt cx="1938" cy="1210"/>
          </a:xfrm>
        </p:grpSpPr>
        <p:pic>
          <p:nvPicPr>
            <p:cNvPr id="14" name="Picture 13" descr="hrf_h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008"/>
              <a:ext cx="1614" cy="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148" y="1392"/>
              <a:ext cx="3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3600" dirty="0">
                  <a:sym typeface="Symbol" pitchFamily="18" charset="2"/>
                </a:rPr>
                <a:t></a:t>
              </a:r>
            </a:p>
          </p:txBody>
        </p:sp>
      </p:grpSp>
      <p:pic>
        <p:nvPicPr>
          <p:cNvPr id="6" name="Picture 5" descr="eve_blk80_soa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7" y="1952836"/>
            <a:ext cx="2377916" cy="17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59317" y="1844824"/>
            <a:ext cx="3171825" cy="1920875"/>
            <a:chOff x="4152" y="1008"/>
            <a:chExt cx="1998" cy="1210"/>
          </a:xfrm>
        </p:grpSpPr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152" y="1392"/>
              <a:ext cx="2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GB" altLang="en-US" sz="3600"/>
                <a:t>=</a:t>
              </a:r>
              <a:endParaRPr lang="en-US" altLang="en-US" sz="3600"/>
            </a:p>
          </p:txBody>
        </p:sp>
        <p:pic>
          <p:nvPicPr>
            <p:cNvPr id="12" name="Picture 11" descr="eve_blk80_soa4_conv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" y="1008"/>
              <a:ext cx="1614" cy="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82476" y="1592796"/>
            <a:ext cx="1550775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Predicted Data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258897" y="1592796"/>
            <a:ext cx="597152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HRF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99694" y="1592796"/>
            <a:ext cx="1922093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Stimulus (“Neural”)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1566276" y="3871167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7641933" y="3871167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4535062" y="3871167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2" y="3959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39690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209" y="764704"/>
            <a:ext cx="84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Blocked: </a:t>
            </a:r>
            <a:r>
              <a:rPr lang="en-US" sz="2800" b="1" dirty="0" smtClean="0">
                <a:latin typeface="+mj-lt"/>
              </a:rPr>
              <a:t>epoch = 80s, high-pass filter = 1/120s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0263" y="764704"/>
            <a:ext cx="8188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j-lt"/>
              </a:rPr>
              <a:t>Randomised</a:t>
            </a:r>
            <a:r>
              <a:rPr lang="en-US" sz="2800" b="1" dirty="0" smtClean="0">
                <a:latin typeface="+mj-lt"/>
              </a:rPr>
              <a:t> Design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SOA</a:t>
            </a:r>
            <a:r>
              <a:rPr lang="en-US" sz="2000" b="1" baseline="-25000" dirty="0" err="1" smtClean="0">
                <a:latin typeface="+mj-lt"/>
              </a:rPr>
              <a:t>min</a:t>
            </a:r>
            <a:r>
              <a:rPr lang="en-US" sz="2000" b="1" dirty="0" smtClean="0">
                <a:latin typeface="+mj-lt"/>
              </a:rPr>
              <a:t> = 4s, high pass filter = 1/120s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4" y="39373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394666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Fourier Transform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651695" y="2369753"/>
            <a:ext cx="5349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ym typeface="Symbol" pitchFamily="18" charset="2"/>
              </a:rPr>
              <a:t>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004495" y="2369753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=</a:t>
            </a:r>
            <a:endParaRPr lang="en-US" sz="3600"/>
          </a:p>
        </p:txBody>
      </p:sp>
      <p:pic>
        <p:nvPicPr>
          <p:cNvPr id="31" name="Picture 7" descr="eve_sto_soa4_tt160_conv_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60153"/>
            <a:ext cx="2562225" cy="1920875"/>
          </a:xfrm>
          <a:prstGeom prst="rect">
            <a:avLst/>
          </a:prstGeom>
          <a:noFill/>
        </p:spPr>
      </p:pic>
      <p:pic>
        <p:nvPicPr>
          <p:cNvPr id="32" name="Picture 8" descr="eve_sto_soa4_tt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" y="1760153"/>
            <a:ext cx="2562225" cy="1920875"/>
          </a:xfrm>
          <a:prstGeom prst="rect">
            <a:avLst/>
          </a:prstGeom>
          <a:noFill/>
        </p:spPr>
      </p:pic>
      <p:pic>
        <p:nvPicPr>
          <p:cNvPr id="33" name="Picture 9" descr="eve_sto_soa4_tt160_p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9" y="4352441"/>
            <a:ext cx="2562225" cy="1920875"/>
          </a:xfrm>
          <a:prstGeom prst="rect">
            <a:avLst/>
          </a:prstGeom>
          <a:noFill/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727895" y="4885841"/>
            <a:ext cx="4349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ym typeface="Symbol" pitchFamily="18" charset="2"/>
              </a:rPr>
              <a:t>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080695" y="4885841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/>
              <a:t>=</a:t>
            </a:r>
            <a:endParaRPr lang="en-US" sz="3600"/>
          </a:p>
        </p:txBody>
      </p:sp>
      <p:pic>
        <p:nvPicPr>
          <p:cNvPr id="38" name="Picture 14" descr="eve_sto_soa4_tt160_conv_hp_p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52441"/>
            <a:ext cx="2562225" cy="1920875"/>
          </a:xfrm>
          <a:prstGeom prst="rect">
            <a:avLst/>
          </a:prstGeom>
          <a:noFill/>
        </p:spPr>
      </p:pic>
      <p:pic>
        <p:nvPicPr>
          <p:cNvPr id="39" name="Picture 13" descr="hrf_pow_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7186" y="4389102"/>
            <a:ext cx="2274074" cy="1704851"/>
          </a:xfrm>
          <a:prstGeom prst="rect">
            <a:avLst/>
          </a:prstGeom>
          <a:noFill/>
        </p:spPr>
      </p:pic>
      <p:pic>
        <p:nvPicPr>
          <p:cNvPr id="40" name="Picture 6" descr="hrf_h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1162" y="1760153"/>
            <a:ext cx="2562225" cy="1920875"/>
          </a:xfrm>
          <a:prstGeom prst="rect">
            <a:avLst/>
          </a:prstGeom>
          <a:noFill/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1566276" y="3848776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7641933" y="3848776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4535062" y="3848776"/>
            <a:ext cx="0" cy="55233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395536" y="1382109"/>
            <a:ext cx="1922093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Stimulus (“Neural”)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4258897" y="1382109"/>
            <a:ext cx="597152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HRF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882476" y="1382109"/>
            <a:ext cx="1550775" cy="33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Predicted Data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3572" y="6345324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Randomised design spreads power over frequencies</a:t>
            </a:r>
          </a:p>
        </p:txBody>
      </p:sp>
    </p:spTree>
    <p:extLst>
      <p:ext uri="{BB962C8B-B14F-4D97-AF65-F5344CB8AC3E}">
        <p14:creationId xmlns:p14="http://schemas.microsoft.com/office/powerpoint/2010/main" val="1477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Design efficiency</a:t>
            </a:r>
            <a:endParaRPr lang="en-US" sz="2800" b="1" dirty="0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3333750"/>
          <a:ext cx="495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2" name="Equation" r:id="rId3" imgW="1981080" imgH="228600" progId="Equation.3">
                  <p:embed/>
                </p:oleObj>
              </mc:Choice>
              <mc:Fallback>
                <p:oleObj name="Equation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33750"/>
                        <a:ext cx="49530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7054850" y="1331913"/>
          <a:ext cx="19367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3" name="Equation" r:id="rId5" imgW="977760" imgH="520560" progId="Equation.3">
                  <p:embed/>
                </p:oleObj>
              </mc:Choice>
              <mc:Fallback>
                <p:oleObj name="Equation" r:id="rId5" imgW="9777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1331913"/>
                        <a:ext cx="1936750" cy="1030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28600" y="14478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aim is to minimize the standard error of a </a:t>
            </a:r>
            <a:r>
              <a:rPr lang="en-GB" sz="2000" i="1"/>
              <a:t>t</a:t>
            </a:r>
            <a:r>
              <a:rPr lang="en-GB" sz="2000"/>
              <a:t>-contrast (i.e. the denominator of a t-statistic).</a:t>
            </a:r>
            <a:endParaRPr lang="en-US" sz="2000"/>
          </a:p>
        </p:txBody>
      </p:sp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2590800" y="2265363"/>
          <a:ext cx="33194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4" name="Equation" r:id="rId7" imgW="1676160" imgH="241200" progId="Equation.3">
                  <p:embed/>
                </p:oleObj>
              </mc:Choice>
              <mc:Fallback>
                <p:oleObj name="Equation" r:id="rId7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65363"/>
                        <a:ext cx="3319463" cy="477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28600" y="28194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This is equivalent to maximizing the efficiency </a:t>
            </a:r>
            <a:r>
              <a:rPr lang="en-GB" sz="2000" i="1"/>
              <a:t>e</a:t>
            </a:r>
            <a:r>
              <a:rPr lang="en-GB" sz="2000"/>
              <a:t>:</a:t>
            </a:r>
            <a:endParaRPr lang="en-US" sz="2000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5410200" y="3352800"/>
            <a:ext cx="10668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4572000" y="3352800"/>
            <a:ext cx="4572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333750" y="41910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Noise variance</a:t>
            </a:r>
            <a:endParaRPr lang="en-US" dirty="0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791200" y="420528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Design variance</a:t>
            </a:r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4114800" y="3886200"/>
            <a:ext cx="6858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6096000" y="3886200"/>
            <a:ext cx="5334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228600" y="4648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If we assume that the noise variance is independent of the specific design:</a:t>
            </a:r>
            <a:endParaRPr lang="en-US" sz="2000"/>
          </a:p>
        </p:txBody>
      </p:sp>
      <p:graphicFrame>
        <p:nvGraphicFramePr>
          <p:cNvPr id="32794" name="Object 26"/>
          <p:cNvGraphicFramePr>
            <a:graphicFrameLocks noChangeAspect="1"/>
          </p:cNvGraphicFramePr>
          <p:nvPr/>
        </p:nvGraphicFramePr>
        <p:xfrm>
          <a:off x="2933700" y="5181600"/>
          <a:ext cx="400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5" name="Equation" r:id="rId9" imgW="1600200" imgH="228600" progId="Equation.3">
                  <p:embed/>
                </p:oleObj>
              </mc:Choice>
              <mc:Fallback>
                <p:oleObj name="Equation" r:id="rId9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5181600"/>
                        <a:ext cx="40005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228600" y="59436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This is a relative measure: all we can really say is that one design is more efficient than another (for a given contrast).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997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3" grpId="0"/>
      <p:bldP spid="32787" grpId="0" animBg="1"/>
      <p:bldP spid="32788" grpId="0" animBg="1"/>
      <p:bldP spid="32789" grpId="0"/>
      <p:bldP spid="32790" grpId="0"/>
      <p:bldP spid="32791" grpId="0" animBg="1"/>
      <p:bldP spid="32792" grpId="0" animBg="1"/>
      <p:bldP spid="32793" grpId="0"/>
      <p:bldP spid="327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Design efficiency</a:t>
            </a:r>
            <a:endParaRPr lang="en-US" sz="2800" b="1" dirty="0"/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2742" r="5696" b="6119"/>
          <a:stretch>
            <a:fillRect/>
          </a:stretch>
        </p:blipFill>
        <p:spPr bwMode="auto">
          <a:xfrm>
            <a:off x="389996" y="4653136"/>
            <a:ext cx="2921864" cy="21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8178" y="1595074"/>
            <a:ext cx="7520246" cy="825814"/>
            <a:chOff x="-366713" y="2085975"/>
            <a:chExt cx="9991726" cy="2562225"/>
          </a:xfrm>
        </p:grpSpPr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-366713" y="2085975"/>
              <a:ext cx="1133475" cy="2276475"/>
            </a:xfrm>
            <a:custGeom>
              <a:avLst/>
              <a:gdLst>
                <a:gd name="T0" fmla="*/ 12 w 714"/>
                <a:gd name="T1" fmla="*/ 1434 h 1434"/>
                <a:gd name="T2" fmla="*/ 30 w 714"/>
                <a:gd name="T3" fmla="*/ 1434 h 1434"/>
                <a:gd name="T4" fmla="*/ 48 w 714"/>
                <a:gd name="T5" fmla="*/ 1434 h 1434"/>
                <a:gd name="T6" fmla="*/ 66 w 714"/>
                <a:gd name="T7" fmla="*/ 1434 h 1434"/>
                <a:gd name="T8" fmla="*/ 84 w 714"/>
                <a:gd name="T9" fmla="*/ 1434 h 1434"/>
                <a:gd name="T10" fmla="*/ 102 w 714"/>
                <a:gd name="T11" fmla="*/ 1434 h 1434"/>
                <a:gd name="T12" fmla="*/ 120 w 714"/>
                <a:gd name="T13" fmla="*/ 1434 h 1434"/>
                <a:gd name="T14" fmla="*/ 138 w 714"/>
                <a:gd name="T15" fmla="*/ 1434 h 1434"/>
                <a:gd name="T16" fmla="*/ 156 w 714"/>
                <a:gd name="T17" fmla="*/ 1434 h 1434"/>
                <a:gd name="T18" fmla="*/ 174 w 714"/>
                <a:gd name="T19" fmla="*/ 1434 h 1434"/>
                <a:gd name="T20" fmla="*/ 192 w 714"/>
                <a:gd name="T21" fmla="*/ 1434 h 1434"/>
                <a:gd name="T22" fmla="*/ 210 w 714"/>
                <a:gd name="T23" fmla="*/ 1434 h 1434"/>
                <a:gd name="T24" fmla="*/ 228 w 714"/>
                <a:gd name="T25" fmla="*/ 1434 h 1434"/>
                <a:gd name="T26" fmla="*/ 246 w 714"/>
                <a:gd name="T27" fmla="*/ 1434 h 1434"/>
                <a:gd name="T28" fmla="*/ 264 w 714"/>
                <a:gd name="T29" fmla="*/ 1434 h 1434"/>
                <a:gd name="T30" fmla="*/ 282 w 714"/>
                <a:gd name="T31" fmla="*/ 1434 h 1434"/>
                <a:gd name="T32" fmla="*/ 300 w 714"/>
                <a:gd name="T33" fmla="*/ 1434 h 1434"/>
                <a:gd name="T34" fmla="*/ 318 w 714"/>
                <a:gd name="T35" fmla="*/ 1434 h 1434"/>
                <a:gd name="T36" fmla="*/ 336 w 714"/>
                <a:gd name="T37" fmla="*/ 1434 h 1434"/>
                <a:gd name="T38" fmla="*/ 354 w 714"/>
                <a:gd name="T39" fmla="*/ 1434 h 1434"/>
                <a:gd name="T40" fmla="*/ 372 w 714"/>
                <a:gd name="T41" fmla="*/ 1434 h 1434"/>
                <a:gd name="T42" fmla="*/ 390 w 714"/>
                <a:gd name="T43" fmla="*/ 1434 h 1434"/>
                <a:gd name="T44" fmla="*/ 408 w 714"/>
                <a:gd name="T45" fmla="*/ 1434 h 1434"/>
                <a:gd name="T46" fmla="*/ 426 w 714"/>
                <a:gd name="T47" fmla="*/ 1434 h 1434"/>
                <a:gd name="T48" fmla="*/ 444 w 714"/>
                <a:gd name="T49" fmla="*/ 1434 h 1434"/>
                <a:gd name="T50" fmla="*/ 462 w 714"/>
                <a:gd name="T51" fmla="*/ 1434 h 1434"/>
                <a:gd name="T52" fmla="*/ 480 w 714"/>
                <a:gd name="T53" fmla="*/ 1434 h 1434"/>
                <a:gd name="T54" fmla="*/ 498 w 714"/>
                <a:gd name="T55" fmla="*/ 1434 h 1434"/>
                <a:gd name="T56" fmla="*/ 516 w 714"/>
                <a:gd name="T57" fmla="*/ 1434 h 1434"/>
                <a:gd name="T58" fmla="*/ 534 w 714"/>
                <a:gd name="T59" fmla="*/ 1434 h 1434"/>
                <a:gd name="T60" fmla="*/ 552 w 714"/>
                <a:gd name="T61" fmla="*/ 1434 h 1434"/>
                <a:gd name="T62" fmla="*/ 570 w 714"/>
                <a:gd name="T63" fmla="*/ 1428 h 1434"/>
                <a:gd name="T64" fmla="*/ 582 w 714"/>
                <a:gd name="T65" fmla="*/ 1332 h 1434"/>
                <a:gd name="T66" fmla="*/ 594 w 714"/>
                <a:gd name="T67" fmla="*/ 1074 h 1434"/>
                <a:gd name="T68" fmla="*/ 612 w 714"/>
                <a:gd name="T69" fmla="*/ 732 h 1434"/>
                <a:gd name="T70" fmla="*/ 624 w 714"/>
                <a:gd name="T71" fmla="*/ 426 h 1434"/>
                <a:gd name="T72" fmla="*/ 636 w 714"/>
                <a:gd name="T73" fmla="*/ 210 h 1434"/>
                <a:gd name="T74" fmla="*/ 648 w 714"/>
                <a:gd name="T75" fmla="*/ 78 h 1434"/>
                <a:gd name="T76" fmla="*/ 660 w 714"/>
                <a:gd name="T77" fmla="*/ 18 h 1434"/>
                <a:gd name="T78" fmla="*/ 678 w 714"/>
                <a:gd name="T79" fmla="*/ 0 h 1434"/>
                <a:gd name="T80" fmla="*/ 690 w 714"/>
                <a:gd name="T81" fmla="*/ 18 h 1434"/>
                <a:gd name="T82" fmla="*/ 708 w 714"/>
                <a:gd name="T83" fmla="*/ 48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4" h="1434">
                  <a:moveTo>
                    <a:pt x="0" y="1434"/>
                  </a:moveTo>
                  <a:lnTo>
                    <a:pt x="6" y="1434"/>
                  </a:lnTo>
                  <a:lnTo>
                    <a:pt x="12" y="1434"/>
                  </a:lnTo>
                  <a:lnTo>
                    <a:pt x="18" y="1434"/>
                  </a:lnTo>
                  <a:lnTo>
                    <a:pt x="24" y="1434"/>
                  </a:lnTo>
                  <a:lnTo>
                    <a:pt x="30" y="1434"/>
                  </a:lnTo>
                  <a:lnTo>
                    <a:pt x="36" y="1434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34"/>
                  </a:lnTo>
                  <a:lnTo>
                    <a:pt x="60" y="1434"/>
                  </a:lnTo>
                  <a:lnTo>
                    <a:pt x="66" y="1434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34"/>
                  </a:lnTo>
                  <a:lnTo>
                    <a:pt x="378" y="1434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34"/>
                  </a:lnTo>
                  <a:lnTo>
                    <a:pt x="528" y="1434"/>
                  </a:lnTo>
                  <a:lnTo>
                    <a:pt x="534" y="1434"/>
                  </a:lnTo>
                  <a:lnTo>
                    <a:pt x="540" y="1434"/>
                  </a:lnTo>
                  <a:lnTo>
                    <a:pt x="546" y="1434"/>
                  </a:lnTo>
                  <a:lnTo>
                    <a:pt x="552" y="1434"/>
                  </a:lnTo>
                  <a:lnTo>
                    <a:pt x="558" y="1434"/>
                  </a:lnTo>
                  <a:lnTo>
                    <a:pt x="564" y="1434"/>
                  </a:lnTo>
                  <a:lnTo>
                    <a:pt x="570" y="1428"/>
                  </a:lnTo>
                  <a:lnTo>
                    <a:pt x="576" y="1410"/>
                  </a:lnTo>
                  <a:lnTo>
                    <a:pt x="582" y="1380"/>
                  </a:lnTo>
                  <a:lnTo>
                    <a:pt x="582" y="1332"/>
                  </a:lnTo>
                  <a:lnTo>
                    <a:pt x="588" y="1260"/>
                  </a:lnTo>
                  <a:lnTo>
                    <a:pt x="594" y="1176"/>
                  </a:lnTo>
                  <a:lnTo>
                    <a:pt x="594" y="1074"/>
                  </a:lnTo>
                  <a:lnTo>
                    <a:pt x="600" y="960"/>
                  </a:lnTo>
                  <a:lnTo>
                    <a:pt x="606" y="846"/>
                  </a:lnTo>
                  <a:lnTo>
                    <a:pt x="612" y="732"/>
                  </a:lnTo>
                  <a:lnTo>
                    <a:pt x="612" y="624"/>
                  </a:lnTo>
                  <a:lnTo>
                    <a:pt x="618" y="522"/>
                  </a:lnTo>
                  <a:lnTo>
                    <a:pt x="624" y="426"/>
                  </a:lnTo>
                  <a:lnTo>
                    <a:pt x="624" y="342"/>
                  </a:lnTo>
                  <a:lnTo>
                    <a:pt x="630" y="270"/>
                  </a:lnTo>
                  <a:lnTo>
                    <a:pt x="636" y="210"/>
                  </a:lnTo>
                  <a:lnTo>
                    <a:pt x="642" y="156"/>
                  </a:lnTo>
                  <a:lnTo>
                    <a:pt x="642" y="114"/>
                  </a:lnTo>
                  <a:lnTo>
                    <a:pt x="648" y="78"/>
                  </a:lnTo>
                  <a:lnTo>
                    <a:pt x="654" y="54"/>
                  </a:lnTo>
                  <a:lnTo>
                    <a:pt x="660" y="30"/>
                  </a:lnTo>
                  <a:lnTo>
                    <a:pt x="660" y="18"/>
                  </a:lnTo>
                  <a:lnTo>
                    <a:pt x="666" y="6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6"/>
                  </a:lnTo>
                  <a:lnTo>
                    <a:pt x="690" y="12"/>
                  </a:lnTo>
                  <a:lnTo>
                    <a:pt x="690" y="18"/>
                  </a:lnTo>
                  <a:lnTo>
                    <a:pt x="696" y="24"/>
                  </a:lnTo>
                  <a:lnTo>
                    <a:pt x="702" y="36"/>
                  </a:lnTo>
                  <a:lnTo>
                    <a:pt x="708" y="48"/>
                  </a:lnTo>
                  <a:lnTo>
                    <a:pt x="708" y="54"/>
                  </a:lnTo>
                  <a:lnTo>
                    <a:pt x="714" y="66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766762" y="2190750"/>
              <a:ext cx="1076325" cy="2457450"/>
            </a:xfrm>
            <a:custGeom>
              <a:avLst/>
              <a:gdLst>
                <a:gd name="T0" fmla="*/ 6 w 678"/>
                <a:gd name="T1" fmla="*/ 18 h 1548"/>
                <a:gd name="T2" fmla="*/ 24 w 678"/>
                <a:gd name="T3" fmla="*/ 48 h 1548"/>
                <a:gd name="T4" fmla="*/ 42 w 678"/>
                <a:gd name="T5" fmla="*/ 78 h 1548"/>
                <a:gd name="T6" fmla="*/ 48 w 678"/>
                <a:gd name="T7" fmla="*/ 84 h 1548"/>
                <a:gd name="T8" fmla="*/ 60 w 678"/>
                <a:gd name="T9" fmla="*/ 96 h 1548"/>
                <a:gd name="T10" fmla="*/ 78 w 678"/>
                <a:gd name="T11" fmla="*/ 108 h 1548"/>
                <a:gd name="T12" fmla="*/ 96 w 678"/>
                <a:gd name="T13" fmla="*/ 114 h 1548"/>
                <a:gd name="T14" fmla="*/ 114 w 678"/>
                <a:gd name="T15" fmla="*/ 114 h 1548"/>
                <a:gd name="T16" fmla="*/ 132 w 678"/>
                <a:gd name="T17" fmla="*/ 114 h 1548"/>
                <a:gd name="T18" fmla="*/ 150 w 678"/>
                <a:gd name="T19" fmla="*/ 114 h 1548"/>
                <a:gd name="T20" fmla="*/ 168 w 678"/>
                <a:gd name="T21" fmla="*/ 114 h 1548"/>
                <a:gd name="T22" fmla="*/ 186 w 678"/>
                <a:gd name="T23" fmla="*/ 114 h 1548"/>
                <a:gd name="T24" fmla="*/ 204 w 678"/>
                <a:gd name="T25" fmla="*/ 114 h 1548"/>
                <a:gd name="T26" fmla="*/ 222 w 678"/>
                <a:gd name="T27" fmla="*/ 114 h 1548"/>
                <a:gd name="T28" fmla="*/ 240 w 678"/>
                <a:gd name="T29" fmla="*/ 114 h 1548"/>
                <a:gd name="T30" fmla="*/ 258 w 678"/>
                <a:gd name="T31" fmla="*/ 114 h 1548"/>
                <a:gd name="T32" fmla="*/ 276 w 678"/>
                <a:gd name="T33" fmla="*/ 120 h 1548"/>
                <a:gd name="T34" fmla="*/ 288 w 678"/>
                <a:gd name="T35" fmla="*/ 216 h 1548"/>
                <a:gd name="T36" fmla="*/ 306 w 678"/>
                <a:gd name="T37" fmla="*/ 474 h 1548"/>
                <a:gd name="T38" fmla="*/ 318 w 678"/>
                <a:gd name="T39" fmla="*/ 816 h 1548"/>
                <a:gd name="T40" fmla="*/ 330 w 678"/>
                <a:gd name="T41" fmla="*/ 1122 h 1548"/>
                <a:gd name="T42" fmla="*/ 342 w 678"/>
                <a:gd name="T43" fmla="*/ 1338 h 1548"/>
                <a:gd name="T44" fmla="*/ 354 w 678"/>
                <a:gd name="T45" fmla="*/ 1470 h 1548"/>
                <a:gd name="T46" fmla="*/ 372 w 678"/>
                <a:gd name="T47" fmla="*/ 1530 h 1548"/>
                <a:gd name="T48" fmla="*/ 384 w 678"/>
                <a:gd name="T49" fmla="*/ 1548 h 1548"/>
                <a:gd name="T50" fmla="*/ 402 w 678"/>
                <a:gd name="T51" fmla="*/ 1530 h 1548"/>
                <a:gd name="T52" fmla="*/ 414 w 678"/>
                <a:gd name="T53" fmla="*/ 1500 h 1548"/>
                <a:gd name="T54" fmla="*/ 426 w 678"/>
                <a:gd name="T55" fmla="*/ 1470 h 1548"/>
                <a:gd name="T56" fmla="*/ 438 w 678"/>
                <a:gd name="T57" fmla="*/ 1446 h 1548"/>
                <a:gd name="T58" fmla="*/ 450 w 678"/>
                <a:gd name="T59" fmla="*/ 1422 h 1548"/>
                <a:gd name="T60" fmla="*/ 468 w 678"/>
                <a:gd name="T61" fmla="*/ 1398 h 1548"/>
                <a:gd name="T62" fmla="*/ 486 w 678"/>
                <a:gd name="T63" fmla="*/ 1380 h 1548"/>
                <a:gd name="T64" fmla="*/ 504 w 678"/>
                <a:gd name="T65" fmla="*/ 1374 h 1548"/>
                <a:gd name="T66" fmla="*/ 522 w 678"/>
                <a:gd name="T67" fmla="*/ 1368 h 1548"/>
                <a:gd name="T68" fmla="*/ 540 w 678"/>
                <a:gd name="T69" fmla="*/ 1368 h 1548"/>
                <a:gd name="T70" fmla="*/ 558 w 678"/>
                <a:gd name="T71" fmla="*/ 1368 h 1548"/>
                <a:gd name="T72" fmla="*/ 576 w 678"/>
                <a:gd name="T73" fmla="*/ 1368 h 1548"/>
                <a:gd name="T74" fmla="*/ 594 w 678"/>
                <a:gd name="T75" fmla="*/ 1368 h 1548"/>
                <a:gd name="T76" fmla="*/ 612 w 678"/>
                <a:gd name="T77" fmla="*/ 1368 h 1548"/>
                <a:gd name="T78" fmla="*/ 630 w 678"/>
                <a:gd name="T79" fmla="*/ 1368 h 1548"/>
                <a:gd name="T80" fmla="*/ 648 w 678"/>
                <a:gd name="T81" fmla="*/ 1368 h 1548"/>
                <a:gd name="T82" fmla="*/ 666 w 678"/>
                <a:gd name="T83" fmla="*/ 136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548">
                  <a:moveTo>
                    <a:pt x="0" y="0"/>
                  </a:moveTo>
                  <a:lnTo>
                    <a:pt x="6" y="12"/>
                  </a:lnTo>
                  <a:lnTo>
                    <a:pt x="6" y="18"/>
                  </a:lnTo>
                  <a:lnTo>
                    <a:pt x="12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102"/>
                  </a:lnTo>
                  <a:lnTo>
                    <a:pt x="72" y="102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108" y="114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26" y="114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14"/>
                  </a:lnTo>
                  <a:lnTo>
                    <a:pt x="150" y="114"/>
                  </a:lnTo>
                  <a:lnTo>
                    <a:pt x="156" y="114"/>
                  </a:lnTo>
                  <a:lnTo>
                    <a:pt x="162" y="114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6" y="114"/>
                  </a:lnTo>
                  <a:lnTo>
                    <a:pt x="192" y="114"/>
                  </a:lnTo>
                  <a:lnTo>
                    <a:pt x="198" y="114"/>
                  </a:lnTo>
                  <a:lnTo>
                    <a:pt x="204" y="114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2" y="13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294" y="288"/>
                  </a:lnTo>
                  <a:lnTo>
                    <a:pt x="300" y="372"/>
                  </a:lnTo>
                  <a:lnTo>
                    <a:pt x="306" y="474"/>
                  </a:lnTo>
                  <a:lnTo>
                    <a:pt x="306" y="588"/>
                  </a:lnTo>
                  <a:lnTo>
                    <a:pt x="312" y="702"/>
                  </a:lnTo>
                  <a:lnTo>
                    <a:pt x="318" y="816"/>
                  </a:lnTo>
                  <a:lnTo>
                    <a:pt x="324" y="924"/>
                  </a:lnTo>
                  <a:lnTo>
                    <a:pt x="324" y="1026"/>
                  </a:lnTo>
                  <a:lnTo>
                    <a:pt x="330" y="1122"/>
                  </a:lnTo>
                  <a:lnTo>
                    <a:pt x="336" y="1206"/>
                  </a:lnTo>
                  <a:lnTo>
                    <a:pt x="336" y="1278"/>
                  </a:lnTo>
                  <a:lnTo>
                    <a:pt x="342" y="1338"/>
                  </a:lnTo>
                  <a:lnTo>
                    <a:pt x="348" y="1392"/>
                  </a:lnTo>
                  <a:lnTo>
                    <a:pt x="354" y="1434"/>
                  </a:lnTo>
                  <a:lnTo>
                    <a:pt x="354" y="1470"/>
                  </a:lnTo>
                  <a:lnTo>
                    <a:pt x="360" y="1494"/>
                  </a:lnTo>
                  <a:lnTo>
                    <a:pt x="366" y="1518"/>
                  </a:lnTo>
                  <a:lnTo>
                    <a:pt x="372" y="1530"/>
                  </a:lnTo>
                  <a:lnTo>
                    <a:pt x="372" y="1542"/>
                  </a:lnTo>
                  <a:lnTo>
                    <a:pt x="378" y="1548"/>
                  </a:lnTo>
                  <a:lnTo>
                    <a:pt x="384" y="1548"/>
                  </a:lnTo>
                  <a:lnTo>
                    <a:pt x="390" y="1542"/>
                  </a:lnTo>
                  <a:lnTo>
                    <a:pt x="396" y="1536"/>
                  </a:lnTo>
                  <a:lnTo>
                    <a:pt x="402" y="1530"/>
                  </a:lnTo>
                  <a:lnTo>
                    <a:pt x="402" y="1524"/>
                  </a:lnTo>
                  <a:lnTo>
                    <a:pt x="408" y="1512"/>
                  </a:lnTo>
                  <a:lnTo>
                    <a:pt x="414" y="1500"/>
                  </a:lnTo>
                  <a:lnTo>
                    <a:pt x="414" y="1494"/>
                  </a:lnTo>
                  <a:lnTo>
                    <a:pt x="420" y="1482"/>
                  </a:lnTo>
                  <a:lnTo>
                    <a:pt x="426" y="1470"/>
                  </a:lnTo>
                  <a:lnTo>
                    <a:pt x="432" y="1464"/>
                  </a:lnTo>
                  <a:lnTo>
                    <a:pt x="432" y="1452"/>
                  </a:lnTo>
                  <a:lnTo>
                    <a:pt x="438" y="1446"/>
                  </a:lnTo>
                  <a:lnTo>
                    <a:pt x="444" y="1434"/>
                  </a:lnTo>
                  <a:lnTo>
                    <a:pt x="450" y="1428"/>
                  </a:lnTo>
                  <a:lnTo>
                    <a:pt x="450" y="1422"/>
                  </a:lnTo>
                  <a:lnTo>
                    <a:pt x="456" y="1410"/>
                  </a:lnTo>
                  <a:lnTo>
                    <a:pt x="462" y="1404"/>
                  </a:lnTo>
                  <a:lnTo>
                    <a:pt x="468" y="1398"/>
                  </a:lnTo>
                  <a:lnTo>
                    <a:pt x="474" y="1392"/>
                  </a:lnTo>
                  <a:lnTo>
                    <a:pt x="480" y="1386"/>
                  </a:lnTo>
                  <a:lnTo>
                    <a:pt x="486" y="1380"/>
                  </a:lnTo>
                  <a:lnTo>
                    <a:pt x="492" y="1380"/>
                  </a:lnTo>
                  <a:lnTo>
                    <a:pt x="498" y="1374"/>
                  </a:lnTo>
                  <a:lnTo>
                    <a:pt x="504" y="1374"/>
                  </a:lnTo>
                  <a:lnTo>
                    <a:pt x="510" y="1374"/>
                  </a:lnTo>
                  <a:lnTo>
                    <a:pt x="516" y="1368"/>
                  </a:lnTo>
                  <a:lnTo>
                    <a:pt x="522" y="1368"/>
                  </a:lnTo>
                  <a:lnTo>
                    <a:pt x="528" y="1368"/>
                  </a:lnTo>
                  <a:lnTo>
                    <a:pt x="534" y="1368"/>
                  </a:lnTo>
                  <a:lnTo>
                    <a:pt x="540" y="1368"/>
                  </a:lnTo>
                  <a:lnTo>
                    <a:pt x="546" y="1368"/>
                  </a:lnTo>
                  <a:lnTo>
                    <a:pt x="552" y="1368"/>
                  </a:lnTo>
                  <a:lnTo>
                    <a:pt x="558" y="1368"/>
                  </a:lnTo>
                  <a:lnTo>
                    <a:pt x="564" y="1368"/>
                  </a:lnTo>
                  <a:lnTo>
                    <a:pt x="570" y="1368"/>
                  </a:lnTo>
                  <a:lnTo>
                    <a:pt x="576" y="1368"/>
                  </a:lnTo>
                  <a:lnTo>
                    <a:pt x="582" y="1368"/>
                  </a:lnTo>
                  <a:lnTo>
                    <a:pt x="588" y="1368"/>
                  </a:lnTo>
                  <a:lnTo>
                    <a:pt x="594" y="1368"/>
                  </a:lnTo>
                  <a:lnTo>
                    <a:pt x="600" y="1368"/>
                  </a:lnTo>
                  <a:lnTo>
                    <a:pt x="606" y="1368"/>
                  </a:lnTo>
                  <a:lnTo>
                    <a:pt x="612" y="1368"/>
                  </a:lnTo>
                  <a:lnTo>
                    <a:pt x="618" y="1368"/>
                  </a:lnTo>
                  <a:lnTo>
                    <a:pt x="624" y="1368"/>
                  </a:lnTo>
                  <a:lnTo>
                    <a:pt x="630" y="1368"/>
                  </a:lnTo>
                  <a:lnTo>
                    <a:pt x="636" y="1368"/>
                  </a:lnTo>
                  <a:lnTo>
                    <a:pt x="642" y="1368"/>
                  </a:lnTo>
                  <a:lnTo>
                    <a:pt x="648" y="1368"/>
                  </a:lnTo>
                  <a:lnTo>
                    <a:pt x="654" y="1368"/>
                  </a:lnTo>
                  <a:lnTo>
                    <a:pt x="660" y="1368"/>
                  </a:lnTo>
                  <a:lnTo>
                    <a:pt x="666" y="1368"/>
                  </a:lnTo>
                  <a:lnTo>
                    <a:pt x="672" y="1368"/>
                  </a:lnTo>
                  <a:lnTo>
                    <a:pt x="678" y="136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1843087" y="2085975"/>
              <a:ext cx="1000125" cy="2562225"/>
            </a:xfrm>
            <a:custGeom>
              <a:avLst/>
              <a:gdLst>
                <a:gd name="T0" fmla="*/ 12 w 630"/>
                <a:gd name="T1" fmla="*/ 1428 h 1614"/>
                <a:gd name="T2" fmla="*/ 24 w 630"/>
                <a:gd name="T3" fmla="*/ 1332 h 1614"/>
                <a:gd name="T4" fmla="*/ 36 w 630"/>
                <a:gd name="T5" fmla="*/ 1074 h 1614"/>
                <a:gd name="T6" fmla="*/ 54 w 630"/>
                <a:gd name="T7" fmla="*/ 732 h 1614"/>
                <a:gd name="T8" fmla="*/ 66 w 630"/>
                <a:gd name="T9" fmla="*/ 426 h 1614"/>
                <a:gd name="T10" fmla="*/ 78 w 630"/>
                <a:gd name="T11" fmla="*/ 210 h 1614"/>
                <a:gd name="T12" fmla="*/ 90 w 630"/>
                <a:gd name="T13" fmla="*/ 78 h 1614"/>
                <a:gd name="T14" fmla="*/ 102 w 630"/>
                <a:gd name="T15" fmla="*/ 18 h 1614"/>
                <a:gd name="T16" fmla="*/ 120 w 630"/>
                <a:gd name="T17" fmla="*/ 0 h 1614"/>
                <a:gd name="T18" fmla="*/ 132 w 630"/>
                <a:gd name="T19" fmla="*/ 18 h 1614"/>
                <a:gd name="T20" fmla="*/ 150 w 630"/>
                <a:gd name="T21" fmla="*/ 48 h 1614"/>
                <a:gd name="T22" fmla="*/ 162 w 630"/>
                <a:gd name="T23" fmla="*/ 78 h 1614"/>
                <a:gd name="T24" fmla="*/ 174 w 630"/>
                <a:gd name="T25" fmla="*/ 102 h 1614"/>
                <a:gd name="T26" fmla="*/ 186 w 630"/>
                <a:gd name="T27" fmla="*/ 126 h 1614"/>
                <a:gd name="T28" fmla="*/ 198 w 630"/>
                <a:gd name="T29" fmla="*/ 144 h 1614"/>
                <a:gd name="T30" fmla="*/ 210 w 630"/>
                <a:gd name="T31" fmla="*/ 162 h 1614"/>
                <a:gd name="T32" fmla="*/ 228 w 630"/>
                <a:gd name="T33" fmla="*/ 168 h 1614"/>
                <a:gd name="T34" fmla="*/ 246 w 630"/>
                <a:gd name="T35" fmla="*/ 174 h 1614"/>
                <a:gd name="T36" fmla="*/ 264 w 630"/>
                <a:gd name="T37" fmla="*/ 180 h 1614"/>
                <a:gd name="T38" fmla="*/ 282 w 630"/>
                <a:gd name="T39" fmla="*/ 180 h 1614"/>
                <a:gd name="T40" fmla="*/ 300 w 630"/>
                <a:gd name="T41" fmla="*/ 180 h 1614"/>
                <a:gd name="T42" fmla="*/ 318 w 630"/>
                <a:gd name="T43" fmla="*/ 180 h 1614"/>
                <a:gd name="T44" fmla="*/ 336 w 630"/>
                <a:gd name="T45" fmla="*/ 180 h 1614"/>
                <a:gd name="T46" fmla="*/ 354 w 630"/>
                <a:gd name="T47" fmla="*/ 180 h 1614"/>
                <a:gd name="T48" fmla="*/ 372 w 630"/>
                <a:gd name="T49" fmla="*/ 180 h 1614"/>
                <a:gd name="T50" fmla="*/ 390 w 630"/>
                <a:gd name="T51" fmla="*/ 180 h 1614"/>
                <a:gd name="T52" fmla="*/ 408 w 630"/>
                <a:gd name="T53" fmla="*/ 180 h 1614"/>
                <a:gd name="T54" fmla="*/ 426 w 630"/>
                <a:gd name="T55" fmla="*/ 180 h 1614"/>
                <a:gd name="T56" fmla="*/ 444 w 630"/>
                <a:gd name="T57" fmla="*/ 234 h 1614"/>
                <a:gd name="T58" fmla="*/ 456 w 630"/>
                <a:gd name="T59" fmla="*/ 438 h 1614"/>
                <a:gd name="T60" fmla="*/ 468 w 630"/>
                <a:gd name="T61" fmla="*/ 768 h 1614"/>
                <a:gd name="T62" fmla="*/ 480 w 630"/>
                <a:gd name="T63" fmla="*/ 1092 h 1614"/>
                <a:gd name="T64" fmla="*/ 492 w 630"/>
                <a:gd name="T65" fmla="*/ 1344 h 1614"/>
                <a:gd name="T66" fmla="*/ 510 w 630"/>
                <a:gd name="T67" fmla="*/ 1500 h 1614"/>
                <a:gd name="T68" fmla="*/ 522 w 630"/>
                <a:gd name="T69" fmla="*/ 1584 h 1614"/>
                <a:gd name="T70" fmla="*/ 534 w 630"/>
                <a:gd name="T71" fmla="*/ 1614 h 1614"/>
                <a:gd name="T72" fmla="*/ 552 w 630"/>
                <a:gd name="T73" fmla="*/ 1602 h 1614"/>
                <a:gd name="T74" fmla="*/ 564 w 630"/>
                <a:gd name="T75" fmla="*/ 1578 h 1614"/>
                <a:gd name="T76" fmla="*/ 576 w 630"/>
                <a:gd name="T77" fmla="*/ 1548 h 1614"/>
                <a:gd name="T78" fmla="*/ 588 w 630"/>
                <a:gd name="T79" fmla="*/ 1518 h 1614"/>
                <a:gd name="T80" fmla="*/ 606 w 630"/>
                <a:gd name="T81" fmla="*/ 1494 h 1614"/>
                <a:gd name="T82" fmla="*/ 618 w 630"/>
                <a:gd name="T83" fmla="*/ 147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0" h="1614">
                  <a:moveTo>
                    <a:pt x="0" y="1434"/>
                  </a:moveTo>
                  <a:lnTo>
                    <a:pt x="6" y="1434"/>
                  </a:lnTo>
                  <a:lnTo>
                    <a:pt x="12" y="1428"/>
                  </a:lnTo>
                  <a:lnTo>
                    <a:pt x="18" y="1410"/>
                  </a:lnTo>
                  <a:lnTo>
                    <a:pt x="24" y="1380"/>
                  </a:lnTo>
                  <a:lnTo>
                    <a:pt x="24" y="1332"/>
                  </a:lnTo>
                  <a:lnTo>
                    <a:pt x="30" y="1260"/>
                  </a:lnTo>
                  <a:lnTo>
                    <a:pt x="36" y="1176"/>
                  </a:lnTo>
                  <a:lnTo>
                    <a:pt x="36" y="1074"/>
                  </a:lnTo>
                  <a:lnTo>
                    <a:pt x="42" y="960"/>
                  </a:lnTo>
                  <a:lnTo>
                    <a:pt x="48" y="846"/>
                  </a:lnTo>
                  <a:lnTo>
                    <a:pt x="54" y="732"/>
                  </a:lnTo>
                  <a:lnTo>
                    <a:pt x="54" y="624"/>
                  </a:lnTo>
                  <a:lnTo>
                    <a:pt x="60" y="522"/>
                  </a:lnTo>
                  <a:lnTo>
                    <a:pt x="66" y="426"/>
                  </a:lnTo>
                  <a:lnTo>
                    <a:pt x="66" y="342"/>
                  </a:lnTo>
                  <a:lnTo>
                    <a:pt x="72" y="270"/>
                  </a:lnTo>
                  <a:lnTo>
                    <a:pt x="78" y="210"/>
                  </a:lnTo>
                  <a:lnTo>
                    <a:pt x="84" y="156"/>
                  </a:lnTo>
                  <a:lnTo>
                    <a:pt x="84" y="114"/>
                  </a:lnTo>
                  <a:lnTo>
                    <a:pt x="90" y="78"/>
                  </a:lnTo>
                  <a:lnTo>
                    <a:pt x="96" y="54"/>
                  </a:lnTo>
                  <a:lnTo>
                    <a:pt x="102" y="30"/>
                  </a:lnTo>
                  <a:lnTo>
                    <a:pt x="102" y="18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44" y="36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96"/>
                  </a:lnTo>
                  <a:lnTo>
                    <a:pt x="174" y="102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6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204" y="150"/>
                  </a:lnTo>
                  <a:lnTo>
                    <a:pt x="216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6"/>
                  </a:lnTo>
                  <a:lnTo>
                    <a:pt x="438" y="204"/>
                  </a:lnTo>
                  <a:lnTo>
                    <a:pt x="444" y="234"/>
                  </a:lnTo>
                  <a:lnTo>
                    <a:pt x="444" y="282"/>
                  </a:lnTo>
                  <a:lnTo>
                    <a:pt x="450" y="354"/>
                  </a:lnTo>
                  <a:lnTo>
                    <a:pt x="456" y="438"/>
                  </a:lnTo>
                  <a:lnTo>
                    <a:pt x="462" y="540"/>
                  </a:lnTo>
                  <a:lnTo>
                    <a:pt x="462" y="654"/>
                  </a:lnTo>
                  <a:lnTo>
                    <a:pt x="468" y="768"/>
                  </a:lnTo>
                  <a:lnTo>
                    <a:pt x="474" y="882"/>
                  </a:lnTo>
                  <a:lnTo>
                    <a:pt x="480" y="990"/>
                  </a:lnTo>
                  <a:lnTo>
                    <a:pt x="480" y="1092"/>
                  </a:lnTo>
                  <a:lnTo>
                    <a:pt x="486" y="1188"/>
                  </a:lnTo>
                  <a:lnTo>
                    <a:pt x="492" y="1272"/>
                  </a:lnTo>
                  <a:lnTo>
                    <a:pt x="492" y="1344"/>
                  </a:lnTo>
                  <a:lnTo>
                    <a:pt x="498" y="1404"/>
                  </a:lnTo>
                  <a:lnTo>
                    <a:pt x="504" y="1458"/>
                  </a:lnTo>
                  <a:lnTo>
                    <a:pt x="510" y="1500"/>
                  </a:lnTo>
                  <a:lnTo>
                    <a:pt x="510" y="1536"/>
                  </a:lnTo>
                  <a:lnTo>
                    <a:pt x="516" y="1560"/>
                  </a:lnTo>
                  <a:lnTo>
                    <a:pt x="522" y="1584"/>
                  </a:lnTo>
                  <a:lnTo>
                    <a:pt x="528" y="1596"/>
                  </a:lnTo>
                  <a:lnTo>
                    <a:pt x="528" y="1608"/>
                  </a:lnTo>
                  <a:lnTo>
                    <a:pt x="534" y="1614"/>
                  </a:lnTo>
                  <a:lnTo>
                    <a:pt x="540" y="1614"/>
                  </a:lnTo>
                  <a:lnTo>
                    <a:pt x="546" y="1608"/>
                  </a:lnTo>
                  <a:lnTo>
                    <a:pt x="552" y="1602"/>
                  </a:lnTo>
                  <a:lnTo>
                    <a:pt x="558" y="1596"/>
                  </a:lnTo>
                  <a:lnTo>
                    <a:pt x="558" y="1590"/>
                  </a:lnTo>
                  <a:lnTo>
                    <a:pt x="564" y="1578"/>
                  </a:lnTo>
                  <a:lnTo>
                    <a:pt x="570" y="1566"/>
                  </a:lnTo>
                  <a:lnTo>
                    <a:pt x="570" y="1560"/>
                  </a:lnTo>
                  <a:lnTo>
                    <a:pt x="576" y="1548"/>
                  </a:lnTo>
                  <a:lnTo>
                    <a:pt x="582" y="1536"/>
                  </a:lnTo>
                  <a:lnTo>
                    <a:pt x="588" y="1530"/>
                  </a:lnTo>
                  <a:lnTo>
                    <a:pt x="588" y="1518"/>
                  </a:lnTo>
                  <a:lnTo>
                    <a:pt x="594" y="1512"/>
                  </a:lnTo>
                  <a:lnTo>
                    <a:pt x="600" y="1500"/>
                  </a:lnTo>
                  <a:lnTo>
                    <a:pt x="606" y="1494"/>
                  </a:lnTo>
                  <a:lnTo>
                    <a:pt x="606" y="1488"/>
                  </a:lnTo>
                  <a:lnTo>
                    <a:pt x="612" y="1476"/>
                  </a:lnTo>
                  <a:lnTo>
                    <a:pt x="618" y="1470"/>
                  </a:lnTo>
                  <a:lnTo>
                    <a:pt x="624" y="1464"/>
                  </a:lnTo>
                  <a:lnTo>
                    <a:pt x="630" y="145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2843212" y="2085975"/>
              <a:ext cx="1076325" cy="2314575"/>
            </a:xfrm>
            <a:custGeom>
              <a:avLst/>
              <a:gdLst>
                <a:gd name="T0" fmla="*/ 12 w 678"/>
                <a:gd name="T1" fmla="*/ 1446 h 1458"/>
                <a:gd name="T2" fmla="*/ 30 w 678"/>
                <a:gd name="T3" fmla="*/ 1440 h 1458"/>
                <a:gd name="T4" fmla="*/ 48 w 678"/>
                <a:gd name="T5" fmla="*/ 1434 h 1458"/>
                <a:gd name="T6" fmla="*/ 66 w 678"/>
                <a:gd name="T7" fmla="*/ 1434 h 1458"/>
                <a:gd name="T8" fmla="*/ 84 w 678"/>
                <a:gd name="T9" fmla="*/ 1434 h 1458"/>
                <a:gd name="T10" fmla="*/ 102 w 678"/>
                <a:gd name="T11" fmla="*/ 1434 h 1458"/>
                <a:gd name="T12" fmla="*/ 120 w 678"/>
                <a:gd name="T13" fmla="*/ 1434 h 1458"/>
                <a:gd name="T14" fmla="*/ 138 w 678"/>
                <a:gd name="T15" fmla="*/ 1434 h 1458"/>
                <a:gd name="T16" fmla="*/ 156 w 678"/>
                <a:gd name="T17" fmla="*/ 1434 h 1458"/>
                <a:gd name="T18" fmla="*/ 174 w 678"/>
                <a:gd name="T19" fmla="*/ 1434 h 1458"/>
                <a:gd name="T20" fmla="*/ 192 w 678"/>
                <a:gd name="T21" fmla="*/ 1434 h 1458"/>
                <a:gd name="T22" fmla="*/ 210 w 678"/>
                <a:gd name="T23" fmla="*/ 1434 h 1458"/>
                <a:gd name="T24" fmla="*/ 228 w 678"/>
                <a:gd name="T25" fmla="*/ 1380 h 1458"/>
                <a:gd name="T26" fmla="*/ 240 w 678"/>
                <a:gd name="T27" fmla="*/ 1176 h 1458"/>
                <a:gd name="T28" fmla="*/ 252 w 678"/>
                <a:gd name="T29" fmla="*/ 846 h 1458"/>
                <a:gd name="T30" fmla="*/ 264 w 678"/>
                <a:gd name="T31" fmla="*/ 522 h 1458"/>
                <a:gd name="T32" fmla="*/ 276 w 678"/>
                <a:gd name="T33" fmla="*/ 270 h 1458"/>
                <a:gd name="T34" fmla="*/ 288 w 678"/>
                <a:gd name="T35" fmla="*/ 114 h 1458"/>
                <a:gd name="T36" fmla="*/ 306 w 678"/>
                <a:gd name="T37" fmla="*/ 30 h 1458"/>
                <a:gd name="T38" fmla="*/ 318 w 678"/>
                <a:gd name="T39" fmla="*/ 0 h 1458"/>
                <a:gd name="T40" fmla="*/ 336 w 678"/>
                <a:gd name="T41" fmla="*/ 12 h 1458"/>
                <a:gd name="T42" fmla="*/ 348 w 678"/>
                <a:gd name="T43" fmla="*/ 36 h 1458"/>
                <a:gd name="T44" fmla="*/ 360 w 678"/>
                <a:gd name="T45" fmla="*/ 66 h 1458"/>
                <a:gd name="T46" fmla="*/ 372 w 678"/>
                <a:gd name="T47" fmla="*/ 96 h 1458"/>
                <a:gd name="T48" fmla="*/ 384 w 678"/>
                <a:gd name="T49" fmla="*/ 120 h 1458"/>
                <a:gd name="T50" fmla="*/ 396 w 678"/>
                <a:gd name="T51" fmla="*/ 144 h 1458"/>
                <a:gd name="T52" fmla="*/ 420 w 678"/>
                <a:gd name="T53" fmla="*/ 162 h 1458"/>
                <a:gd name="T54" fmla="*/ 426 w 678"/>
                <a:gd name="T55" fmla="*/ 168 h 1458"/>
                <a:gd name="T56" fmla="*/ 444 w 678"/>
                <a:gd name="T57" fmla="*/ 174 h 1458"/>
                <a:gd name="T58" fmla="*/ 462 w 678"/>
                <a:gd name="T59" fmla="*/ 180 h 1458"/>
                <a:gd name="T60" fmla="*/ 480 w 678"/>
                <a:gd name="T61" fmla="*/ 180 h 1458"/>
                <a:gd name="T62" fmla="*/ 498 w 678"/>
                <a:gd name="T63" fmla="*/ 180 h 1458"/>
                <a:gd name="T64" fmla="*/ 516 w 678"/>
                <a:gd name="T65" fmla="*/ 180 h 1458"/>
                <a:gd name="T66" fmla="*/ 534 w 678"/>
                <a:gd name="T67" fmla="*/ 180 h 1458"/>
                <a:gd name="T68" fmla="*/ 552 w 678"/>
                <a:gd name="T69" fmla="*/ 180 h 1458"/>
                <a:gd name="T70" fmla="*/ 570 w 678"/>
                <a:gd name="T71" fmla="*/ 180 h 1458"/>
                <a:gd name="T72" fmla="*/ 588 w 678"/>
                <a:gd name="T73" fmla="*/ 180 h 1458"/>
                <a:gd name="T74" fmla="*/ 606 w 678"/>
                <a:gd name="T75" fmla="*/ 180 h 1458"/>
                <a:gd name="T76" fmla="*/ 624 w 678"/>
                <a:gd name="T77" fmla="*/ 180 h 1458"/>
                <a:gd name="T78" fmla="*/ 642 w 678"/>
                <a:gd name="T79" fmla="*/ 204 h 1458"/>
                <a:gd name="T80" fmla="*/ 654 w 678"/>
                <a:gd name="T81" fmla="*/ 354 h 1458"/>
                <a:gd name="T82" fmla="*/ 666 w 678"/>
                <a:gd name="T83" fmla="*/ 654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458">
                  <a:moveTo>
                    <a:pt x="0" y="1458"/>
                  </a:moveTo>
                  <a:lnTo>
                    <a:pt x="6" y="1452"/>
                  </a:lnTo>
                  <a:lnTo>
                    <a:pt x="12" y="1446"/>
                  </a:lnTo>
                  <a:lnTo>
                    <a:pt x="18" y="1446"/>
                  </a:lnTo>
                  <a:lnTo>
                    <a:pt x="24" y="1440"/>
                  </a:lnTo>
                  <a:lnTo>
                    <a:pt x="30" y="1440"/>
                  </a:lnTo>
                  <a:lnTo>
                    <a:pt x="36" y="1440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34"/>
                  </a:lnTo>
                  <a:lnTo>
                    <a:pt x="60" y="1434"/>
                  </a:lnTo>
                  <a:lnTo>
                    <a:pt x="66" y="1434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28"/>
                  </a:lnTo>
                  <a:lnTo>
                    <a:pt x="222" y="1410"/>
                  </a:lnTo>
                  <a:lnTo>
                    <a:pt x="228" y="1380"/>
                  </a:lnTo>
                  <a:lnTo>
                    <a:pt x="228" y="1332"/>
                  </a:lnTo>
                  <a:lnTo>
                    <a:pt x="234" y="1260"/>
                  </a:lnTo>
                  <a:lnTo>
                    <a:pt x="240" y="1176"/>
                  </a:lnTo>
                  <a:lnTo>
                    <a:pt x="240" y="1074"/>
                  </a:lnTo>
                  <a:lnTo>
                    <a:pt x="246" y="960"/>
                  </a:lnTo>
                  <a:lnTo>
                    <a:pt x="252" y="846"/>
                  </a:lnTo>
                  <a:lnTo>
                    <a:pt x="258" y="732"/>
                  </a:lnTo>
                  <a:lnTo>
                    <a:pt x="258" y="624"/>
                  </a:lnTo>
                  <a:lnTo>
                    <a:pt x="264" y="522"/>
                  </a:lnTo>
                  <a:lnTo>
                    <a:pt x="270" y="426"/>
                  </a:lnTo>
                  <a:lnTo>
                    <a:pt x="270" y="342"/>
                  </a:lnTo>
                  <a:lnTo>
                    <a:pt x="276" y="270"/>
                  </a:lnTo>
                  <a:lnTo>
                    <a:pt x="282" y="210"/>
                  </a:lnTo>
                  <a:lnTo>
                    <a:pt x="288" y="156"/>
                  </a:lnTo>
                  <a:lnTo>
                    <a:pt x="288" y="114"/>
                  </a:lnTo>
                  <a:lnTo>
                    <a:pt x="294" y="78"/>
                  </a:lnTo>
                  <a:lnTo>
                    <a:pt x="300" y="54"/>
                  </a:lnTo>
                  <a:lnTo>
                    <a:pt x="306" y="30"/>
                  </a:lnTo>
                  <a:lnTo>
                    <a:pt x="306" y="18"/>
                  </a:lnTo>
                  <a:lnTo>
                    <a:pt x="312" y="6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6"/>
                  </a:lnTo>
                  <a:lnTo>
                    <a:pt x="336" y="12"/>
                  </a:lnTo>
                  <a:lnTo>
                    <a:pt x="336" y="18"/>
                  </a:lnTo>
                  <a:lnTo>
                    <a:pt x="342" y="24"/>
                  </a:lnTo>
                  <a:lnTo>
                    <a:pt x="348" y="36"/>
                  </a:lnTo>
                  <a:lnTo>
                    <a:pt x="354" y="48"/>
                  </a:lnTo>
                  <a:lnTo>
                    <a:pt x="354" y="54"/>
                  </a:lnTo>
                  <a:lnTo>
                    <a:pt x="360" y="66"/>
                  </a:lnTo>
                  <a:lnTo>
                    <a:pt x="366" y="78"/>
                  </a:lnTo>
                  <a:lnTo>
                    <a:pt x="366" y="84"/>
                  </a:lnTo>
                  <a:lnTo>
                    <a:pt x="372" y="96"/>
                  </a:lnTo>
                  <a:lnTo>
                    <a:pt x="378" y="102"/>
                  </a:lnTo>
                  <a:lnTo>
                    <a:pt x="384" y="114"/>
                  </a:lnTo>
                  <a:lnTo>
                    <a:pt x="384" y="120"/>
                  </a:lnTo>
                  <a:lnTo>
                    <a:pt x="390" y="126"/>
                  </a:lnTo>
                  <a:lnTo>
                    <a:pt x="402" y="144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8" y="150"/>
                  </a:lnTo>
                  <a:lnTo>
                    <a:pt x="420" y="162"/>
                  </a:lnTo>
                  <a:lnTo>
                    <a:pt x="414" y="162"/>
                  </a:lnTo>
                  <a:lnTo>
                    <a:pt x="420" y="162"/>
                  </a:lnTo>
                  <a:lnTo>
                    <a:pt x="426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6"/>
                  </a:lnTo>
                  <a:lnTo>
                    <a:pt x="642" y="204"/>
                  </a:lnTo>
                  <a:lnTo>
                    <a:pt x="648" y="234"/>
                  </a:lnTo>
                  <a:lnTo>
                    <a:pt x="648" y="282"/>
                  </a:lnTo>
                  <a:lnTo>
                    <a:pt x="654" y="354"/>
                  </a:lnTo>
                  <a:lnTo>
                    <a:pt x="660" y="438"/>
                  </a:lnTo>
                  <a:lnTo>
                    <a:pt x="666" y="540"/>
                  </a:lnTo>
                  <a:lnTo>
                    <a:pt x="666" y="654"/>
                  </a:lnTo>
                  <a:lnTo>
                    <a:pt x="672" y="768"/>
                  </a:lnTo>
                  <a:lnTo>
                    <a:pt x="678" y="88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3919537" y="2085975"/>
              <a:ext cx="1028700" cy="2562225"/>
            </a:xfrm>
            <a:custGeom>
              <a:avLst/>
              <a:gdLst>
                <a:gd name="T0" fmla="*/ 6 w 648"/>
                <a:gd name="T1" fmla="*/ 1092 h 1614"/>
                <a:gd name="T2" fmla="*/ 18 w 648"/>
                <a:gd name="T3" fmla="*/ 1344 h 1614"/>
                <a:gd name="T4" fmla="*/ 36 w 648"/>
                <a:gd name="T5" fmla="*/ 1500 h 1614"/>
                <a:gd name="T6" fmla="*/ 48 w 648"/>
                <a:gd name="T7" fmla="*/ 1584 h 1614"/>
                <a:gd name="T8" fmla="*/ 60 w 648"/>
                <a:gd name="T9" fmla="*/ 1614 h 1614"/>
                <a:gd name="T10" fmla="*/ 78 w 648"/>
                <a:gd name="T11" fmla="*/ 1602 h 1614"/>
                <a:gd name="T12" fmla="*/ 90 w 648"/>
                <a:gd name="T13" fmla="*/ 1578 h 1614"/>
                <a:gd name="T14" fmla="*/ 102 w 648"/>
                <a:gd name="T15" fmla="*/ 1548 h 1614"/>
                <a:gd name="T16" fmla="*/ 114 w 648"/>
                <a:gd name="T17" fmla="*/ 1518 h 1614"/>
                <a:gd name="T18" fmla="*/ 132 w 648"/>
                <a:gd name="T19" fmla="*/ 1494 h 1614"/>
                <a:gd name="T20" fmla="*/ 144 w 648"/>
                <a:gd name="T21" fmla="*/ 1470 h 1614"/>
                <a:gd name="T22" fmla="*/ 162 w 648"/>
                <a:gd name="T23" fmla="*/ 1452 h 1614"/>
                <a:gd name="T24" fmla="*/ 180 w 648"/>
                <a:gd name="T25" fmla="*/ 1440 h 1614"/>
                <a:gd name="T26" fmla="*/ 198 w 648"/>
                <a:gd name="T27" fmla="*/ 1434 h 1614"/>
                <a:gd name="T28" fmla="*/ 216 w 648"/>
                <a:gd name="T29" fmla="*/ 1434 h 1614"/>
                <a:gd name="T30" fmla="*/ 234 w 648"/>
                <a:gd name="T31" fmla="*/ 1434 h 1614"/>
                <a:gd name="T32" fmla="*/ 252 w 648"/>
                <a:gd name="T33" fmla="*/ 1434 h 1614"/>
                <a:gd name="T34" fmla="*/ 270 w 648"/>
                <a:gd name="T35" fmla="*/ 1434 h 1614"/>
                <a:gd name="T36" fmla="*/ 288 w 648"/>
                <a:gd name="T37" fmla="*/ 1434 h 1614"/>
                <a:gd name="T38" fmla="*/ 306 w 648"/>
                <a:gd name="T39" fmla="*/ 1434 h 1614"/>
                <a:gd name="T40" fmla="*/ 324 w 648"/>
                <a:gd name="T41" fmla="*/ 1434 h 1614"/>
                <a:gd name="T42" fmla="*/ 342 w 648"/>
                <a:gd name="T43" fmla="*/ 1434 h 1614"/>
                <a:gd name="T44" fmla="*/ 360 w 648"/>
                <a:gd name="T45" fmla="*/ 1434 h 1614"/>
                <a:gd name="T46" fmla="*/ 378 w 648"/>
                <a:gd name="T47" fmla="*/ 1410 h 1614"/>
                <a:gd name="T48" fmla="*/ 390 w 648"/>
                <a:gd name="T49" fmla="*/ 1260 h 1614"/>
                <a:gd name="T50" fmla="*/ 402 w 648"/>
                <a:gd name="T51" fmla="*/ 960 h 1614"/>
                <a:gd name="T52" fmla="*/ 414 w 648"/>
                <a:gd name="T53" fmla="*/ 624 h 1614"/>
                <a:gd name="T54" fmla="*/ 432 w 648"/>
                <a:gd name="T55" fmla="*/ 342 h 1614"/>
                <a:gd name="T56" fmla="*/ 444 w 648"/>
                <a:gd name="T57" fmla="*/ 156 h 1614"/>
                <a:gd name="T58" fmla="*/ 456 w 648"/>
                <a:gd name="T59" fmla="*/ 54 h 1614"/>
                <a:gd name="T60" fmla="*/ 468 w 648"/>
                <a:gd name="T61" fmla="*/ 6 h 1614"/>
                <a:gd name="T62" fmla="*/ 486 w 648"/>
                <a:gd name="T63" fmla="*/ 6 h 1614"/>
                <a:gd name="T64" fmla="*/ 498 w 648"/>
                <a:gd name="T65" fmla="*/ 24 h 1614"/>
                <a:gd name="T66" fmla="*/ 510 w 648"/>
                <a:gd name="T67" fmla="*/ 54 h 1614"/>
                <a:gd name="T68" fmla="*/ 522 w 648"/>
                <a:gd name="T69" fmla="*/ 84 h 1614"/>
                <a:gd name="T70" fmla="*/ 540 w 648"/>
                <a:gd name="T71" fmla="*/ 114 h 1614"/>
                <a:gd name="T72" fmla="*/ 552 w 648"/>
                <a:gd name="T73" fmla="*/ 138 h 1614"/>
                <a:gd name="T74" fmla="*/ 576 w 648"/>
                <a:gd name="T75" fmla="*/ 162 h 1614"/>
                <a:gd name="T76" fmla="*/ 582 w 648"/>
                <a:gd name="T77" fmla="*/ 168 h 1614"/>
                <a:gd name="T78" fmla="*/ 600 w 648"/>
                <a:gd name="T79" fmla="*/ 174 h 1614"/>
                <a:gd name="T80" fmla="*/ 618 w 648"/>
                <a:gd name="T81" fmla="*/ 180 h 1614"/>
                <a:gd name="T82" fmla="*/ 636 w 648"/>
                <a:gd name="T83" fmla="*/ 18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8" h="1614">
                  <a:moveTo>
                    <a:pt x="0" y="882"/>
                  </a:moveTo>
                  <a:lnTo>
                    <a:pt x="6" y="990"/>
                  </a:lnTo>
                  <a:lnTo>
                    <a:pt x="6" y="1092"/>
                  </a:lnTo>
                  <a:lnTo>
                    <a:pt x="12" y="1188"/>
                  </a:lnTo>
                  <a:lnTo>
                    <a:pt x="18" y="1272"/>
                  </a:lnTo>
                  <a:lnTo>
                    <a:pt x="18" y="1344"/>
                  </a:lnTo>
                  <a:lnTo>
                    <a:pt x="24" y="1404"/>
                  </a:lnTo>
                  <a:lnTo>
                    <a:pt x="30" y="1458"/>
                  </a:lnTo>
                  <a:lnTo>
                    <a:pt x="36" y="1500"/>
                  </a:lnTo>
                  <a:lnTo>
                    <a:pt x="36" y="1536"/>
                  </a:lnTo>
                  <a:lnTo>
                    <a:pt x="42" y="1560"/>
                  </a:lnTo>
                  <a:lnTo>
                    <a:pt x="48" y="1584"/>
                  </a:lnTo>
                  <a:lnTo>
                    <a:pt x="54" y="1596"/>
                  </a:lnTo>
                  <a:lnTo>
                    <a:pt x="54" y="1608"/>
                  </a:lnTo>
                  <a:lnTo>
                    <a:pt x="60" y="1614"/>
                  </a:lnTo>
                  <a:lnTo>
                    <a:pt x="66" y="1614"/>
                  </a:lnTo>
                  <a:lnTo>
                    <a:pt x="72" y="1608"/>
                  </a:lnTo>
                  <a:lnTo>
                    <a:pt x="78" y="1602"/>
                  </a:lnTo>
                  <a:lnTo>
                    <a:pt x="84" y="1596"/>
                  </a:lnTo>
                  <a:lnTo>
                    <a:pt x="84" y="1590"/>
                  </a:lnTo>
                  <a:lnTo>
                    <a:pt x="90" y="1578"/>
                  </a:lnTo>
                  <a:lnTo>
                    <a:pt x="96" y="1566"/>
                  </a:lnTo>
                  <a:lnTo>
                    <a:pt x="96" y="1560"/>
                  </a:lnTo>
                  <a:lnTo>
                    <a:pt x="102" y="1548"/>
                  </a:lnTo>
                  <a:lnTo>
                    <a:pt x="108" y="1536"/>
                  </a:lnTo>
                  <a:lnTo>
                    <a:pt x="114" y="1530"/>
                  </a:lnTo>
                  <a:lnTo>
                    <a:pt x="114" y="1518"/>
                  </a:lnTo>
                  <a:lnTo>
                    <a:pt x="120" y="1512"/>
                  </a:lnTo>
                  <a:lnTo>
                    <a:pt x="126" y="1500"/>
                  </a:lnTo>
                  <a:lnTo>
                    <a:pt x="132" y="1494"/>
                  </a:lnTo>
                  <a:lnTo>
                    <a:pt x="132" y="1488"/>
                  </a:lnTo>
                  <a:lnTo>
                    <a:pt x="138" y="1476"/>
                  </a:lnTo>
                  <a:lnTo>
                    <a:pt x="144" y="1470"/>
                  </a:lnTo>
                  <a:lnTo>
                    <a:pt x="150" y="1464"/>
                  </a:lnTo>
                  <a:lnTo>
                    <a:pt x="156" y="1458"/>
                  </a:lnTo>
                  <a:lnTo>
                    <a:pt x="162" y="1452"/>
                  </a:lnTo>
                  <a:lnTo>
                    <a:pt x="168" y="1446"/>
                  </a:lnTo>
                  <a:lnTo>
                    <a:pt x="174" y="1446"/>
                  </a:lnTo>
                  <a:lnTo>
                    <a:pt x="180" y="1440"/>
                  </a:lnTo>
                  <a:lnTo>
                    <a:pt x="186" y="1440"/>
                  </a:lnTo>
                  <a:lnTo>
                    <a:pt x="192" y="1440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28"/>
                  </a:lnTo>
                  <a:lnTo>
                    <a:pt x="378" y="1410"/>
                  </a:lnTo>
                  <a:lnTo>
                    <a:pt x="384" y="1380"/>
                  </a:lnTo>
                  <a:lnTo>
                    <a:pt x="384" y="1332"/>
                  </a:lnTo>
                  <a:lnTo>
                    <a:pt x="390" y="1260"/>
                  </a:lnTo>
                  <a:lnTo>
                    <a:pt x="396" y="1176"/>
                  </a:lnTo>
                  <a:lnTo>
                    <a:pt x="396" y="1074"/>
                  </a:lnTo>
                  <a:lnTo>
                    <a:pt x="402" y="960"/>
                  </a:lnTo>
                  <a:lnTo>
                    <a:pt x="408" y="846"/>
                  </a:lnTo>
                  <a:lnTo>
                    <a:pt x="414" y="732"/>
                  </a:lnTo>
                  <a:lnTo>
                    <a:pt x="414" y="624"/>
                  </a:lnTo>
                  <a:lnTo>
                    <a:pt x="420" y="522"/>
                  </a:lnTo>
                  <a:lnTo>
                    <a:pt x="426" y="426"/>
                  </a:lnTo>
                  <a:lnTo>
                    <a:pt x="432" y="342"/>
                  </a:lnTo>
                  <a:lnTo>
                    <a:pt x="432" y="270"/>
                  </a:lnTo>
                  <a:lnTo>
                    <a:pt x="438" y="210"/>
                  </a:lnTo>
                  <a:lnTo>
                    <a:pt x="444" y="156"/>
                  </a:lnTo>
                  <a:lnTo>
                    <a:pt x="444" y="114"/>
                  </a:lnTo>
                  <a:lnTo>
                    <a:pt x="450" y="78"/>
                  </a:lnTo>
                  <a:lnTo>
                    <a:pt x="456" y="54"/>
                  </a:lnTo>
                  <a:lnTo>
                    <a:pt x="462" y="30"/>
                  </a:lnTo>
                  <a:lnTo>
                    <a:pt x="462" y="18"/>
                  </a:lnTo>
                  <a:lnTo>
                    <a:pt x="468" y="6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6"/>
                  </a:lnTo>
                  <a:lnTo>
                    <a:pt x="492" y="12"/>
                  </a:lnTo>
                  <a:lnTo>
                    <a:pt x="492" y="18"/>
                  </a:lnTo>
                  <a:lnTo>
                    <a:pt x="498" y="24"/>
                  </a:lnTo>
                  <a:lnTo>
                    <a:pt x="504" y="36"/>
                  </a:lnTo>
                  <a:lnTo>
                    <a:pt x="510" y="48"/>
                  </a:lnTo>
                  <a:lnTo>
                    <a:pt x="510" y="54"/>
                  </a:lnTo>
                  <a:lnTo>
                    <a:pt x="516" y="66"/>
                  </a:lnTo>
                  <a:lnTo>
                    <a:pt x="522" y="78"/>
                  </a:lnTo>
                  <a:lnTo>
                    <a:pt x="522" y="84"/>
                  </a:lnTo>
                  <a:lnTo>
                    <a:pt x="528" y="96"/>
                  </a:lnTo>
                  <a:lnTo>
                    <a:pt x="534" y="102"/>
                  </a:lnTo>
                  <a:lnTo>
                    <a:pt x="540" y="114"/>
                  </a:lnTo>
                  <a:lnTo>
                    <a:pt x="540" y="120"/>
                  </a:lnTo>
                  <a:lnTo>
                    <a:pt x="546" y="126"/>
                  </a:lnTo>
                  <a:lnTo>
                    <a:pt x="552" y="138"/>
                  </a:lnTo>
                  <a:lnTo>
                    <a:pt x="558" y="144"/>
                  </a:lnTo>
                  <a:lnTo>
                    <a:pt x="564" y="150"/>
                  </a:lnTo>
                  <a:lnTo>
                    <a:pt x="576" y="162"/>
                  </a:lnTo>
                  <a:lnTo>
                    <a:pt x="570" y="162"/>
                  </a:lnTo>
                  <a:lnTo>
                    <a:pt x="576" y="162"/>
                  </a:lnTo>
                  <a:lnTo>
                    <a:pt x="582" y="168"/>
                  </a:lnTo>
                  <a:lnTo>
                    <a:pt x="588" y="168"/>
                  </a:lnTo>
                  <a:lnTo>
                    <a:pt x="594" y="174"/>
                  </a:lnTo>
                  <a:lnTo>
                    <a:pt x="600" y="174"/>
                  </a:lnTo>
                  <a:lnTo>
                    <a:pt x="606" y="174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4948238" y="2085975"/>
              <a:ext cx="1057275" cy="2562225"/>
            </a:xfrm>
            <a:custGeom>
              <a:avLst/>
              <a:gdLst>
                <a:gd name="T0" fmla="*/ 12 w 666"/>
                <a:gd name="T1" fmla="*/ 180 h 1614"/>
                <a:gd name="T2" fmla="*/ 30 w 666"/>
                <a:gd name="T3" fmla="*/ 180 h 1614"/>
                <a:gd name="T4" fmla="*/ 48 w 666"/>
                <a:gd name="T5" fmla="*/ 180 h 1614"/>
                <a:gd name="T6" fmla="*/ 66 w 666"/>
                <a:gd name="T7" fmla="*/ 180 h 1614"/>
                <a:gd name="T8" fmla="*/ 84 w 666"/>
                <a:gd name="T9" fmla="*/ 180 h 1614"/>
                <a:gd name="T10" fmla="*/ 102 w 666"/>
                <a:gd name="T11" fmla="*/ 180 h 1614"/>
                <a:gd name="T12" fmla="*/ 120 w 666"/>
                <a:gd name="T13" fmla="*/ 180 h 1614"/>
                <a:gd name="T14" fmla="*/ 138 w 666"/>
                <a:gd name="T15" fmla="*/ 180 h 1614"/>
                <a:gd name="T16" fmla="*/ 156 w 666"/>
                <a:gd name="T17" fmla="*/ 234 h 1614"/>
                <a:gd name="T18" fmla="*/ 168 w 666"/>
                <a:gd name="T19" fmla="*/ 438 h 1614"/>
                <a:gd name="T20" fmla="*/ 180 w 666"/>
                <a:gd name="T21" fmla="*/ 768 h 1614"/>
                <a:gd name="T22" fmla="*/ 192 w 666"/>
                <a:gd name="T23" fmla="*/ 1092 h 1614"/>
                <a:gd name="T24" fmla="*/ 204 w 666"/>
                <a:gd name="T25" fmla="*/ 1344 h 1614"/>
                <a:gd name="T26" fmla="*/ 222 w 666"/>
                <a:gd name="T27" fmla="*/ 1500 h 1614"/>
                <a:gd name="T28" fmla="*/ 234 w 666"/>
                <a:gd name="T29" fmla="*/ 1584 h 1614"/>
                <a:gd name="T30" fmla="*/ 246 w 666"/>
                <a:gd name="T31" fmla="*/ 1614 h 1614"/>
                <a:gd name="T32" fmla="*/ 264 w 666"/>
                <a:gd name="T33" fmla="*/ 1602 h 1614"/>
                <a:gd name="T34" fmla="*/ 276 w 666"/>
                <a:gd name="T35" fmla="*/ 1578 h 1614"/>
                <a:gd name="T36" fmla="*/ 288 w 666"/>
                <a:gd name="T37" fmla="*/ 1548 h 1614"/>
                <a:gd name="T38" fmla="*/ 300 w 666"/>
                <a:gd name="T39" fmla="*/ 1518 h 1614"/>
                <a:gd name="T40" fmla="*/ 318 w 666"/>
                <a:gd name="T41" fmla="*/ 1494 h 1614"/>
                <a:gd name="T42" fmla="*/ 330 w 666"/>
                <a:gd name="T43" fmla="*/ 1470 h 1614"/>
                <a:gd name="T44" fmla="*/ 348 w 666"/>
                <a:gd name="T45" fmla="*/ 1452 h 1614"/>
                <a:gd name="T46" fmla="*/ 366 w 666"/>
                <a:gd name="T47" fmla="*/ 1440 h 1614"/>
                <a:gd name="T48" fmla="*/ 384 w 666"/>
                <a:gd name="T49" fmla="*/ 1434 h 1614"/>
                <a:gd name="T50" fmla="*/ 402 w 666"/>
                <a:gd name="T51" fmla="*/ 1434 h 1614"/>
                <a:gd name="T52" fmla="*/ 420 w 666"/>
                <a:gd name="T53" fmla="*/ 1434 h 1614"/>
                <a:gd name="T54" fmla="*/ 438 w 666"/>
                <a:gd name="T55" fmla="*/ 1434 h 1614"/>
                <a:gd name="T56" fmla="*/ 456 w 666"/>
                <a:gd name="T57" fmla="*/ 1434 h 1614"/>
                <a:gd name="T58" fmla="*/ 474 w 666"/>
                <a:gd name="T59" fmla="*/ 1434 h 1614"/>
                <a:gd name="T60" fmla="*/ 492 w 666"/>
                <a:gd name="T61" fmla="*/ 1434 h 1614"/>
                <a:gd name="T62" fmla="*/ 510 w 666"/>
                <a:gd name="T63" fmla="*/ 1434 h 1614"/>
                <a:gd name="T64" fmla="*/ 528 w 666"/>
                <a:gd name="T65" fmla="*/ 1434 h 1614"/>
                <a:gd name="T66" fmla="*/ 546 w 666"/>
                <a:gd name="T67" fmla="*/ 1434 h 1614"/>
                <a:gd name="T68" fmla="*/ 564 w 666"/>
                <a:gd name="T69" fmla="*/ 1410 h 1614"/>
                <a:gd name="T70" fmla="*/ 576 w 666"/>
                <a:gd name="T71" fmla="*/ 1260 h 1614"/>
                <a:gd name="T72" fmla="*/ 588 w 666"/>
                <a:gd name="T73" fmla="*/ 960 h 1614"/>
                <a:gd name="T74" fmla="*/ 600 w 666"/>
                <a:gd name="T75" fmla="*/ 624 h 1614"/>
                <a:gd name="T76" fmla="*/ 618 w 666"/>
                <a:gd name="T77" fmla="*/ 342 h 1614"/>
                <a:gd name="T78" fmla="*/ 630 w 666"/>
                <a:gd name="T79" fmla="*/ 156 h 1614"/>
                <a:gd name="T80" fmla="*/ 642 w 666"/>
                <a:gd name="T81" fmla="*/ 54 h 1614"/>
                <a:gd name="T82" fmla="*/ 654 w 666"/>
                <a:gd name="T83" fmla="*/ 6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6" h="1614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204"/>
                  </a:lnTo>
                  <a:lnTo>
                    <a:pt x="156" y="234"/>
                  </a:lnTo>
                  <a:lnTo>
                    <a:pt x="156" y="282"/>
                  </a:lnTo>
                  <a:lnTo>
                    <a:pt x="162" y="354"/>
                  </a:lnTo>
                  <a:lnTo>
                    <a:pt x="168" y="438"/>
                  </a:lnTo>
                  <a:lnTo>
                    <a:pt x="174" y="540"/>
                  </a:lnTo>
                  <a:lnTo>
                    <a:pt x="174" y="654"/>
                  </a:lnTo>
                  <a:lnTo>
                    <a:pt x="180" y="768"/>
                  </a:lnTo>
                  <a:lnTo>
                    <a:pt x="186" y="882"/>
                  </a:lnTo>
                  <a:lnTo>
                    <a:pt x="192" y="990"/>
                  </a:lnTo>
                  <a:lnTo>
                    <a:pt x="192" y="1092"/>
                  </a:lnTo>
                  <a:lnTo>
                    <a:pt x="198" y="1188"/>
                  </a:lnTo>
                  <a:lnTo>
                    <a:pt x="204" y="1272"/>
                  </a:lnTo>
                  <a:lnTo>
                    <a:pt x="204" y="1344"/>
                  </a:lnTo>
                  <a:lnTo>
                    <a:pt x="210" y="1404"/>
                  </a:lnTo>
                  <a:lnTo>
                    <a:pt x="216" y="1458"/>
                  </a:lnTo>
                  <a:lnTo>
                    <a:pt x="222" y="1500"/>
                  </a:lnTo>
                  <a:lnTo>
                    <a:pt x="222" y="1536"/>
                  </a:lnTo>
                  <a:lnTo>
                    <a:pt x="228" y="1560"/>
                  </a:lnTo>
                  <a:lnTo>
                    <a:pt x="234" y="1584"/>
                  </a:lnTo>
                  <a:lnTo>
                    <a:pt x="240" y="1596"/>
                  </a:lnTo>
                  <a:lnTo>
                    <a:pt x="240" y="1608"/>
                  </a:lnTo>
                  <a:lnTo>
                    <a:pt x="246" y="1614"/>
                  </a:lnTo>
                  <a:lnTo>
                    <a:pt x="252" y="1614"/>
                  </a:lnTo>
                  <a:lnTo>
                    <a:pt x="258" y="1608"/>
                  </a:lnTo>
                  <a:lnTo>
                    <a:pt x="264" y="1602"/>
                  </a:lnTo>
                  <a:lnTo>
                    <a:pt x="270" y="1596"/>
                  </a:lnTo>
                  <a:lnTo>
                    <a:pt x="270" y="1590"/>
                  </a:lnTo>
                  <a:lnTo>
                    <a:pt x="276" y="1578"/>
                  </a:lnTo>
                  <a:lnTo>
                    <a:pt x="282" y="1566"/>
                  </a:lnTo>
                  <a:lnTo>
                    <a:pt x="282" y="1560"/>
                  </a:lnTo>
                  <a:lnTo>
                    <a:pt x="288" y="1548"/>
                  </a:lnTo>
                  <a:lnTo>
                    <a:pt x="294" y="1536"/>
                  </a:lnTo>
                  <a:lnTo>
                    <a:pt x="300" y="1530"/>
                  </a:lnTo>
                  <a:lnTo>
                    <a:pt x="300" y="1518"/>
                  </a:lnTo>
                  <a:lnTo>
                    <a:pt x="306" y="1512"/>
                  </a:lnTo>
                  <a:lnTo>
                    <a:pt x="312" y="1500"/>
                  </a:lnTo>
                  <a:lnTo>
                    <a:pt x="318" y="1494"/>
                  </a:lnTo>
                  <a:lnTo>
                    <a:pt x="318" y="1488"/>
                  </a:lnTo>
                  <a:lnTo>
                    <a:pt x="324" y="1476"/>
                  </a:lnTo>
                  <a:lnTo>
                    <a:pt x="330" y="1470"/>
                  </a:lnTo>
                  <a:lnTo>
                    <a:pt x="336" y="1464"/>
                  </a:lnTo>
                  <a:lnTo>
                    <a:pt x="342" y="1458"/>
                  </a:lnTo>
                  <a:lnTo>
                    <a:pt x="348" y="1452"/>
                  </a:lnTo>
                  <a:lnTo>
                    <a:pt x="354" y="1446"/>
                  </a:lnTo>
                  <a:lnTo>
                    <a:pt x="360" y="1446"/>
                  </a:lnTo>
                  <a:lnTo>
                    <a:pt x="366" y="1440"/>
                  </a:lnTo>
                  <a:lnTo>
                    <a:pt x="372" y="1440"/>
                  </a:lnTo>
                  <a:lnTo>
                    <a:pt x="378" y="1440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34"/>
                  </a:lnTo>
                  <a:lnTo>
                    <a:pt x="528" y="1434"/>
                  </a:lnTo>
                  <a:lnTo>
                    <a:pt x="534" y="1434"/>
                  </a:lnTo>
                  <a:lnTo>
                    <a:pt x="540" y="1434"/>
                  </a:lnTo>
                  <a:lnTo>
                    <a:pt x="546" y="1434"/>
                  </a:lnTo>
                  <a:lnTo>
                    <a:pt x="552" y="1434"/>
                  </a:lnTo>
                  <a:lnTo>
                    <a:pt x="558" y="1428"/>
                  </a:lnTo>
                  <a:lnTo>
                    <a:pt x="564" y="1410"/>
                  </a:lnTo>
                  <a:lnTo>
                    <a:pt x="570" y="1380"/>
                  </a:lnTo>
                  <a:lnTo>
                    <a:pt x="570" y="1332"/>
                  </a:lnTo>
                  <a:lnTo>
                    <a:pt x="576" y="1260"/>
                  </a:lnTo>
                  <a:lnTo>
                    <a:pt x="582" y="1176"/>
                  </a:lnTo>
                  <a:lnTo>
                    <a:pt x="582" y="1074"/>
                  </a:lnTo>
                  <a:lnTo>
                    <a:pt x="588" y="960"/>
                  </a:lnTo>
                  <a:lnTo>
                    <a:pt x="594" y="846"/>
                  </a:lnTo>
                  <a:lnTo>
                    <a:pt x="600" y="732"/>
                  </a:lnTo>
                  <a:lnTo>
                    <a:pt x="600" y="624"/>
                  </a:lnTo>
                  <a:lnTo>
                    <a:pt x="606" y="522"/>
                  </a:lnTo>
                  <a:lnTo>
                    <a:pt x="612" y="426"/>
                  </a:lnTo>
                  <a:lnTo>
                    <a:pt x="618" y="342"/>
                  </a:lnTo>
                  <a:lnTo>
                    <a:pt x="618" y="270"/>
                  </a:lnTo>
                  <a:lnTo>
                    <a:pt x="624" y="210"/>
                  </a:lnTo>
                  <a:lnTo>
                    <a:pt x="630" y="156"/>
                  </a:lnTo>
                  <a:lnTo>
                    <a:pt x="630" y="114"/>
                  </a:lnTo>
                  <a:lnTo>
                    <a:pt x="636" y="78"/>
                  </a:lnTo>
                  <a:lnTo>
                    <a:pt x="642" y="54"/>
                  </a:lnTo>
                  <a:lnTo>
                    <a:pt x="648" y="30"/>
                  </a:lnTo>
                  <a:lnTo>
                    <a:pt x="648" y="18"/>
                  </a:lnTo>
                  <a:lnTo>
                    <a:pt x="654" y="6"/>
                  </a:lnTo>
                  <a:lnTo>
                    <a:pt x="660" y="0"/>
                  </a:lnTo>
                  <a:lnTo>
                    <a:pt x="666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005513" y="2085975"/>
              <a:ext cx="1066800" cy="2562225"/>
            </a:xfrm>
            <a:custGeom>
              <a:avLst/>
              <a:gdLst>
                <a:gd name="T0" fmla="*/ 12 w 672"/>
                <a:gd name="T1" fmla="*/ 12 h 1614"/>
                <a:gd name="T2" fmla="*/ 24 w 672"/>
                <a:gd name="T3" fmla="*/ 36 h 1614"/>
                <a:gd name="T4" fmla="*/ 36 w 672"/>
                <a:gd name="T5" fmla="*/ 66 h 1614"/>
                <a:gd name="T6" fmla="*/ 48 w 672"/>
                <a:gd name="T7" fmla="*/ 96 h 1614"/>
                <a:gd name="T8" fmla="*/ 60 w 672"/>
                <a:gd name="T9" fmla="*/ 120 h 1614"/>
                <a:gd name="T10" fmla="*/ 78 w 672"/>
                <a:gd name="T11" fmla="*/ 144 h 1614"/>
                <a:gd name="T12" fmla="*/ 90 w 672"/>
                <a:gd name="T13" fmla="*/ 162 h 1614"/>
                <a:gd name="T14" fmla="*/ 108 w 672"/>
                <a:gd name="T15" fmla="*/ 168 h 1614"/>
                <a:gd name="T16" fmla="*/ 126 w 672"/>
                <a:gd name="T17" fmla="*/ 174 h 1614"/>
                <a:gd name="T18" fmla="*/ 144 w 672"/>
                <a:gd name="T19" fmla="*/ 180 h 1614"/>
                <a:gd name="T20" fmla="*/ 162 w 672"/>
                <a:gd name="T21" fmla="*/ 180 h 1614"/>
                <a:gd name="T22" fmla="*/ 180 w 672"/>
                <a:gd name="T23" fmla="*/ 180 h 1614"/>
                <a:gd name="T24" fmla="*/ 198 w 672"/>
                <a:gd name="T25" fmla="*/ 180 h 1614"/>
                <a:gd name="T26" fmla="*/ 216 w 672"/>
                <a:gd name="T27" fmla="*/ 180 h 1614"/>
                <a:gd name="T28" fmla="*/ 234 w 672"/>
                <a:gd name="T29" fmla="*/ 180 h 1614"/>
                <a:gd name="T30" fmla="*/ 252 w 672"/>
                <a:gd name="T31" fmla="*/ 180 h 1614"/>
                <a:gd name="T32" fmla="*/ 270 w 672"/>
                <a:gd name="T33" fmla="*/ 180 h 1614"/>
                <a:gd name="T34" fmla="*/ 288 w 672"/>
                <a:gd name="T35" fmla="*/ 180 h 1614"/>
                <a:gd name="T36" fmla="*/ 306 w 672"/>
                <a:gd name="T37" fmla="*/ 180 h 1614"/>
                <a:gd name="T38" fmla="*/ 324 w 672"/>
                <a:gd name="T39" fmla="*/ 234 h 1614"/>
                <a:gd name="T40" fmla="*/ 336 w 672"/>
                <a:gd name="T41" fmla="*/ 438 h 1614"/>
                <a:gd name="T42" fmla="*/ 348 w 672"/>
                <a:gd name="T43" fmla="*/ 768 h 1614"/>
                <a:gd name="T44" fmla="*/ 360 w 672"/>
                <a:gd name="T45" fmla="*/ 1092 h 1614"/>
                <a:gd name="T46" fmla="*/ 372 w 672"/>
                <a:gd name="T47" fmla="*/ 1344 h 1614"/>
                <a:gd name="T48" fmla="*/ 390 w 672"/>
                <a:gd name="T49" fmla="*/ 1500 h 1614"/>
                <a:gd name="T50" fmla="*/ 402 w 672"/>
                <a:gd name="T51" fmla="*/ 1584 h 1614"/>
                <a:gd name="T52" fmla="*/ 414 w 672"/>
                <a:gd name="T53" fmla="*/ 1614 h 1614"/>
                <a:gd name="T54" fmla="*/ 432 w 672"/>
                <a:gd name="T55" fmla="*/ 1602 h 1614"/>
                <a:gd name="T56" fmla="*/ 444 w 672"/>
                <a:gd name="T57" fmla="*/ 1578 h 1614"/>
                <a:gd name="T58" fmla="*/ 456 w 672"/>
                <a:gd name="T59" fmla="*/ 1548 h 1614"/>
                <a:gd name="T60" fmla="*/ 468 w 672"/>
                <a:gd name="T61" fmla="*/ 1518 h 1614"/>
                <a:gd name="T62" fmla="*/ 486 w 672"/>
                <a:gd name="T63" fmla="*/ 1494 h 1614"/>
                <a:gd name="T64" fmla="*/ 498 w 672"/>
                <a:gd name="T65" fmla="*/ 1470 h 1614"/>
                <a:gd name="T66" fmla="*/ 516 w 672"/>
                <a:gd name="T67" fmla="*/ 1452 h 1614"/>
                <a:gd name="T68" fmla="*/ 534 w 672"/>
                <a:gd name="T69" fmla="*/ 1440 h 1614"/>
                <a:gd name="T70" fmla="*/ 552 w 672"/>
                <a:gd name="T71" fmla="*/ 1434 h 1614"/>
                <a:gd name="T72" fmla="*/ 570 w 672"/>
                <a:gd name="T73" fmla="*/ 1434 h 1614"/>
                <a:gd name="T74" fmla="*/ 588 w 672"/>
                <a:gd name="T75" fmla="*/ 1434 h 1614"/>
                <a:gd name="T76" fmla="*/ 606 w 672"/>
                <a:gd name="T77" fmla="*/ 1434 h 1614"/>
                <a:gd name="T78" fmla="*/ 624 w 672"/>
                <a:gd name="T79" fmla="*/ 1434 h 1614"/>
                <a:gd name="T80" fmla="*/ 642 w 672"/>
                <a:gd name="T81" fmla="*/ 1434 h 1614"/>
                <a:gd name="T82" fmla="*/ 660 w 672"/>
                <a:gd name="T83" fmla="*/ 143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2" h="1614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96"/>
                  </a:lnTo>
                  <a:lnTo>
                    <a:pt x="54" y="102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8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6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80" y="180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40" y="180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6"/>
                  </a:lnTo>
                  <a:lnTo>
                    <a:pt x="318" y="204"/>
                  </a:lnTo>
                  <a:lnTo>
                    <a:pt x="324" y="234"/>
                  </a:lnTo>
                  <a:lnTo>
                    <a:pt x="330" y="282"/>
                  </a:lnTo>
                  <a:lnTo>
                    <a:pt x="330" y="354"/>
                  </a:lnTo>
                  <a:lnTo>
                    <a:pt x="336" y="438"/>
                  </a:lnTo>
                  <a:lnTo>
                    <a:pt x="342" y="540"/>
                  </a:lnTo>
                  <a:lnTo>
                    <a:pt x="342" y="654"/>
                  </a:lnTo>
                  <a:lnTo>
                    <a:pt x="348" y="768"/>
                  </a:lnTo>
                  <a:lnTo>
                    <a:pt x="354" y="882"/>
                  </a:lnTo>
                  <a:lnTo>
                    <a:pt x="360" y="990"/>
                  </a:lnTo>
                  <a:lnTo>
                    <a:pt x="360" y="1092"/>
                  </a:lnTo>
                  <a:lnTo>
                    <a:pt x="366" y="1188"/>
                  </a:lnTo>
                  <a:lnTo>
                    <a:pt x="372" y="1272"/>
                  </a:lnTo>
                  <a:lnTo>
                    <a:pt x="372" y="1344"/>
                  </a:lnTo>
                  <a:lnTo>
                    <a:pt x="378" y="1404"/>
                  </a:lnTo>
                  <a:lnTo>
                    <a:pt x="384" y="1458"/>
                  </a:lnTo>
                  <a:lnTo>
                    <a:pt x="390" y="1500"/>
                  </a:lnTo>
                  <a:lnTo>
                    <a:pt x="390" y="1536"/>
                  </a:lnTo>
                  <a:lnTo>
                    <a:pt x="396" y="1560"/>
                  </a:lnTo>
                  <a:lnTo>
                    <a:pt x="402" y="1584"/>
                  </a:lnTo>
                  <a:lnTo>
                    <a:pt x="408" y="1596"/>
                  </a:lnTo>
                  <a:lnTo>
                    <a:pt x="408" y="1608"/>
                  </a:lnTo>
                  <a:lnTo>
                    <a:pt x="414" y="1614"/>
                  </a:lnTo>
                  <a:lnTo>
                    <a:pt x="420" y="1614"/>
                  </a:lnTo>
                  <a:lnTo>
                    <a:pt x="426" y="1608"/>
                  </a:lnTo>
                  <a:lnTo>
                    <a:pt x="432" y="1602"/>
                  </a:lnTo>
                  <a:lnTo>
                    <a:pt x="438" y="1596"/>
                  </a:lnTo>
                  <a:lnTo>
                    <a:pt x="438" y="1590"/>
                  </a:lnTo>
                  <a:lnTo>
                    <a:pt x="444" y="1578"/>
                  </a:lnTo>
                  <a:lnTo>
                    <a:pt x="450" y="1566"/>
                  </a:lnTo>
                  <a:lnTo>
                    <a:pt x="450" y="1560"/>
                  </a:lnTo>
                  <a:lnTo>
                    <a:pt x="456" y="1548"/>
                  </a:lnTo>
                  <a:lnTo>
                    <a:pt x="462" y="1536"/>
                  </a:lnTo>
                  <a:lnTo>
                    <a:pt x="468" y="1530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86" y="1488"/>
                  </a:lnTo>
                  <a:lnTo>
                    <a:pt x="492" y="1476"/>
                  </a:lnTo>
                  <a:lnTo>
                    <a:pt x="498" y="1470"/>
                  </a:lnTo>
                  <a:lnTo>
                    <a:pt x="504" y="1464"/>
                  </a:lnTo>
                  <a:lnTo>
                    <a:pt x="510" y="1458"/>
                  </a:lnTo>
                  <a:lnTo>
                    <a:pt x="516" y="1452"/>
                  </a:lnTo>
                  <a:lnTo>
                    <a:pt x="522" y="1446"/>
                  </a:lnTo>
                  <a:lnTo>
                    <a:pt x="528" y="1446"/>
                  </a:lnTo>
                  <a:lnTo>
                    <a:pt x="534" y="1440"/>
                  </a:lnTo>
                  <a:lnTo>
                    <a:pt x="540" y="1440"/>
                  </a:lnTo>
                  <a:lnTo>
                    <a:pt x="546" y="1440"/>
                  </a:lnTo>
                  <a:lnTo>
                    <a:pt x="552" y="1434"/>
                  </a:lnTo>
                  <a:lnTo>
                    <a:pt x="558" y="1434"/>
                  </a:lnTo>
                  <a:lnTo>
                    <a:pt x="564" y="1434"/>
                  </a:lnTo>
                  <a:lnTo>
                    <a:pt x="570" y="1434"/>
                  </a:lnTo>
                  <a:lnTo>
                    <a:pt x="576" y="1434"/>
                  </a:lnTo>
                  <a:lnTo>
                    <a:pt x="582" y="1434"/>
                  </a:lnTo>
                  <a:lnTo>
                    <a:pt x="588" y="1434"/>
                  </a:lnTo>
                  <a:lnTo>
                    <a:pt x="594" y="1434"/>
                  </a:lnTo>
                  <a:lnTo>
                    <a:pt x="600" y="1434"/>
                  </a:lnTo>
                  <a:lnTo>
                    <a:pt x="606" y="1434"/>
                  </a:lnTo>
                  <a:lnTo>
                    <a:pt x="612" y="1434"/>
                  </a:lnTo>
                  <a:lnTo>
                    <a:pt x="618" y="1434"/>
                  </a:lnTo>
                  <a:lnTo>
                    <a:pt x="624" y="1434"/>
                  </a:lnTo>
                  <a:lnTo>
                    <a:pt x="630" y="1434"/>
                  </a:lnTo>
                  <a:lnTo>
                    <a:pt x="636" y="1434"/>
                  </a:lnTo>
                  <a:lnTo>
                    <a:pt x="642" y="1434"/>
                  </a:lnTo>
                  <a:lnTo>
                    <a:pt x="648" y="1434"/>
                  </a:lnTo>
                  <a:lnTo>
                    <a:pt x="654" y="1434"/>
                  </a:lnTo>
                  <a:lnTo>
                    <a:pt x="660" y="1434"/>
                  </a:lnTo>
                  <a:lnTo>
                    <a:pt x="666" y="1434"/>
                  </a:lnTo>
                  <a:lnTo>
                    <a:pt x="672" y="143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7072313" y="2085975"/>
              <a:ext cx="1019175" cy="2562225"/>
            </a:xfrm>
            <a:custGeom>
              <a:avLst/>
              <a:gdLst>
                <a:gd name="T0" fmla="*/ 12 w 642"/>
                <a:gd name="T1" fmla="*/ 1434 h 1614"/>
                <a:gd name="T2" fmla="*/ 30 w 642"/>
                <a:gd name="T3" fmla="*/ 1434 h 1614"/>
                <a:gd name="T4" fmla="*/ 48 w 642"/>
                <a:gd name="T5" fmla="*/ 1434 h 1614"/>
                <a:gd name="T6" fmla="*/ 66 w 642"/>
                <a:gd name="T7" fmla="*/ 1380 h 1614"/>
                <a:gd name="T8" fmla="*/ 78 w 642"/>
                <a:gd name="T9" fmla="*/ 1176 h 1614"/>
                <a:gd name="T10" fmla="*/ 90 w 642"/>
                <a:gd name="T11" fmla="*/ 846 h 1614"/>
                <a:gd name="T12" fmla="*/ 102 w 642"/>
                <a:gd name="T13" fmla="*/ 522 h 1614"/>
                <a:gd name="T14" fmla="*/ 114 w 642"/>
                <a:gd name="T15" fmla="*/ 270 h 1614"/>
                <a:gd name="T16" fmla="*/ 126 w 642"/>
                <a:gd name="T17" fmla="*/ 114 h 1614"/>
                <a:gd name="T18" fmla="*/ 144 w 642"/>
                <a:gd name="T19" fmla="*/ 30 h 1614"/>
                <a:gd name="T20" fmla="*/ 156 w 642"/>
                <a:gd name="T21" fmla="*/ 0 h 1614"/>
                <a:gd name="T22" fmla="*/ 174 w 642"/>
                <a:gd name="T23" fmla="*/ 12 h 1614"/>
                <a:gd name="T24" fmla="*/ 186 w 642"/>
                <a:gd name="T25" fmla="*/ 36 h 1614"/>
                <a:gd name="T26" fmla="*/ 198 w 642"/>
                <a:gd name="T27" fmla="*/ 66 h 1614"/>
                <a:gd name="T28" fmla="*/ 210 w 642"/>
                <a:gd name="T29" fmla="*/ 96 h 1614"/>
                <a:gd name="T30" fmla="*/ 222 w 642"/>
                <a:gd name="T31" fmla="*/ 120 h 1614"/>
                <a:gd name="T32" fmla="*/ 240 w 642"/>
                <a:gd name="T33" fmla="*/ 144 h 1614"/>
                <a:gd name="T34" fmla="*/ 252 w 642"/>
                <a:gd name="T35" fmla="*/ 162 h 1614"/>
                <a:gd name="T36" fmla="*/ 270 w 642"/>
                <a:gd name="T37" fmla="*/ 168 h 1614"/>
                <a:gd name="T38" fmla="*/ 288 w 642"/>
                <a:gd name="T39" fmla="*/ 174 h 1614"/>
                <a:gd name="T40" fmla="*/ 306 w 642"/>
                <a:gd name="T41" fmla="*/ 180 h 1614"/>
                <a:gd name="T42" fmla="*/ 324 w 642"/>
                <a:gd name="T43" fmla="*/ 180 h 1614"/>
                <a:gd name="T44" fmla="*/ 342 w 642"/>
                <a:gd name="T45" fmla="*/ 180 h 1614"/>
                <a:gd name="T46" fmla="*/ 360 w 642"/>
                <a:gd name="T47" fmla="*/ 180 h 1614"/>
                <a:gd name="T48" fmla="*/ 378 w 642"/>
                <a:gd name="T49" fmla="*/ 180 h 1614"/>
                <a:gd name="T50" fmla="*/ 396 w 642"/>
                <a:gd name="T51" fmla="*/ 180 h 1614"/>
                <a:gd name="T52" fmla="*/ 414 w 642"/>
                <a:gd name="T53" fmla="*/ 180 h 1614"/>
                <a:gd name="T54" fmla="*/ 432 w 642"/>
                <a:gd name="T55" fmla="*/ 180 h 1614"/>
                <a:gd name="T56" fmla="*/ 450 w 642"/>
                <a:gd name="T57" fmla="*/ 180 h 1614"/>
                <a:gd name="T58" fmla="*/ 468 w 642"/>
                <a:gd name="T59" fmla="*/ 180 h 1614"/>
                <a:gd name="T60" fmla="*/ 486 w 642"/>
                <a:gd name="T61" fmla="*/ 234 h 1614"/>
                <a:gd name="T62" fmla="*/ 498 w 642"/>
                <a:gd name="T63" fmla="*/ 438 h 1614"/>
                <a:gd name="T64" fmla="*/ 510 w 642"/>
                <a:gd name="T65" fmla="*/ 768 h 1614"/>
                <a:gd name="T66" fmla="*/ 522 w 642"/>
                <a:gd name="T67" fmla="*/ 1092 h 1614"/>
                <a:gd name="T68" fmla="*/ 534 w 642"/>
                <a:gd name="T69" fmla="*/ 1344 h 1614"/>
                <a:gd name="T70" fmla="*/ 552 w 642"/>
                <a:gd name="T71" fmla="*/ 1500 h 1614"/>
                <a:gd name="T72" fmla="*/ 564 w 642"/>
                <a:gd name="T73" fmla="*/ 1584 h 1614"/>
                <a:gd name="T74" fmla="*/ 576 w 642"/>
                <a:gd name="T75" fmla="*/ 1614 h 1614"/>
                <a:gd name="T76" fmla="*/ 594 w 642"/>
                <a:gd name="T77" fmla="*/ 1602 h 1614"/>
                <a:gd name="T78" fmla="*/ 606 w 642"/>
                <a:gd name="T79" fmla="*/ 1578 h 1614"/>
                <a:gd name="T80" fmla="*/ 618 w 642"/>
                <a:gd name="T81" fmla="*/ 1548 h 1614"/>
                <a:gd name="T82" fmla="*/ 630 w 642"/>
                <a:gd name="T83" fmla="*/ 1518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2" h="1614">
                  <a:moveTo>
                    <a:pt x="0" y="1434"/>
                  </a:moveTo>
                  <a:lnTo>
                    <a:pt x="6" y="1434"/>
                  </a:lnTo>
                  <a:lnTo>
                    <a:pt x="12" y="1434"/>
                  </a:lnTo>
                  <a:lnTo>
                    <a:pt x="18" y="1434"/>
                  </a:lnTo>
                  <a:lnTo>
                    <a:pt x="24" y="1434"/>
                  </a:lnTo>
                  <a:lnTo>
                    <a:pt x="30" y="1434"/>
                  </a:lnTo>
                  <a:lnTo>
                    <a:pt x="36" y="1434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28"/>
                  </a:lnTo>
                  <a:lnTo>
                    <a:pt x="60" y="1410"/>
                  </a:lnTo>
                  <a:lnTo>
                    <a:pt x="66" y="1380"/>
                  </a:lnTo>
                  <a:lnTo>
                    <a:pt x="66" y="1332"/>
                  </a:lnTo>
                  <a:lnTo>
                    <a:pt x="72" y="1260"/>
                  </a:lnTo>
                  <a:lnTo>
                    <a:pt x="78" y="1176"/>
                  </a:lnTo>
                  <a:lnTo>
                    <a:pt x="78" y="1074"/>
                  </a:lnTo>
                  <a:lnTo>
                    <a:pt x="84" y="960"/>
                  </a:lnTo>
                  <a:lnTo>
                    <a:pt x="90" y="846"/>
                  </a:lnTo>
                  <a:lnTo>
                    <a:pt x="96" y="732"/>
                  </a:lnTo>
                  <a:lnTo>
                    <a:pt x="96" y="624"/>
                  </a:lnTo>
                  <a:lnTo>
                    <a:pt x="102" y="522"/>
                  </a:lnTo>
                  <a:lnTo>
                    <a:pt x="108" y="426"/>
                  </a:lnTo>
                  <a:lnTo>
                    <a:pt x="114" y="342"/>
                  </a:lnTo>
                  <a:lnTo>
                    <a:pt x="114" y="270"/>
                  </a:lnTo>
                  <a:lnTo>
                    <a:pt x="120" y="210"/>
                  </a:lnTo>
                  <a:lnTo>
                    <a:pt x="126" y="156"/>
                  </a:lnTo>
                  <a:lnTo>
                    <a:pt x="126" y="114"/>
                  </a:lnTo>
                  <a:lnTo>
                    <a:pt x="132" y="78"/>
                  </a:lnTo>
                  <a:lnTo>
                    <a:pt x="138" y="54"/>
                  </a:lnTo>
                  <a:lnTo>
                    <a:pt x="144" y="30"/>
                  </a:lnTo>
                  <a:lnTo>
                    <a:pt x="144" y="18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6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98" y="66"/>
                  </a:lnTo>
                  <a:lnTo>
                    <a:pt x="204" y="78"/>
                  </a:lnTo>
                  <a:lnTo>
                    <a:pt x="204" y="84"/>
                  </a:lnTo>
                  <a:lnTo>
                    <a:pt x="210" y="96"/>
                  </a:lnTo>
                  <a:lnTo>
                    <a:pt x="216" y="102"/>
                  </a:lnTo>
                  <a:lnTo>
                    <a:pt x="222" y="114"/>
                  </a:lnTo>
                  <a:lnTo>
                    <a:pt x="222" y="120"/>
                  </a:lnTo>
                  <a:lnTo>
                    <a:pt x="228" y="126"/>
                  </a:lnTo>
                  <a:lnTo>
                    <a:pt x="234" y="138"/>
                  </a:lnTo>
                  <a:lnTo>
                    <a:pt x="240" y="144"/>
                  </a:lnTo>
                  <a:lnTo>
                    <a:pt x="246" y="150"/>
                  </a:lnTo>
                  <a:lnTo>
                    <a:pt x="258" y="162"/>
                  </a:lnTo>
                  <a:lnTo>
                    <a:pt x="252" y="162"/>
                  </a:lnTo>
                  <a:lnTo>
                    <a:pt x="258" y="162"/>
                  </a:lnTo>
                  <a:lnTo>
                    <a:pt x="264" y="168"/>
                  </a:lnTo>
                  <a:lnTo>
                    <a:pt x="270" y="168"/>
                  </a:lnTo>
                  <a:lnTo>
                    <a:pt x="276" y="174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50" y="180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6"/>
                  </a:lnTo>
                  <a:lnTo>
                    <a:pt x="480" y="204"/>
                  </a:lnTo>
                  <a:lnTo>
                    <a:pt x="486" y="234"/>
                  </a:lnTo>
                  <a:lnTo>
                    <a:pt x="492" y="282"/>
                  </a:lnTo>
                  <a:lnTo>
                    <a:pt x="492" y="354"/>
                  </a:lnTo>
                  <a:lnTo>
                    <a:pt x="498" y="438"/>
                  </a:lnTo>
                  <a:lnTo>
                    <a:pt x="504" y="540"/>
                  </a:lnTo>
                  <a:lnTo>
                    <a:pt x="504" y="654"/>
                  </a:lnTo>
                  <a:lnTo>
                    <a:pt x="510" y="768"/>
                  </a:lnTo>
                  <a:lnTo>
                    <a:pt x="516" y="882"/>
                  </a:lnTo>
                  <a:lnTo>
                    <a:pt x="522" y="990"/>
                  </a:lnTo>
                  <a:lnTo>
                    <a:pt x="522" y="1092"/>
                  </a:lnTo>
                  <a:lnTo>
                    <a:pt x="528" y="1188"/>
                  </a:lnTo>
                  <a:lnTo>
                    <a:pt x="534" y="1272"/>
                  </a:lnTo>
                  <a:lnTo>
                    <a:pt x="534" y="1344"/>
                  </a:lnTo>
                  <a:lnTo>
                    <a:pt x="540" y="1404"/>
                  </a:lnTo>
                  <a:lnTo>
                    <a:pt x="546" y="1458"/>
                  </a:lnTo>
                  <a:lnTo>
                    <a:pt x="552" y="1500"/>
                  </a:lnTo>
                  <a:lnTo>
                    <a:pt x="552" y="1536"/>
                  </a:lnTo>
                  <a:lnTo>
                    <a:pt x="558" y="1560"/>
                  </a:lnTo>
                  <a:lnTo>
                    <a:pt x="564" y="1584"/>
                  </a:lnTo>
                  <a:lnTo>
                    <a:pt x="570" y="1596"/>
                  </a:lnTo>
                  <a:lnTo>
                    <a:pt x="570" y="1608"/>
                  </a:lnTo>
                  <a:lnTo>
                    <a:pt x="576" y="1614"/>
                  </a:lnTo>
                  <a:lnTo>
                    <a:pt x="582" y="1614"/>
                  </a:lnTo>
                  <a:lnTo>
                    <a:pt x="588" y="1608"/>
                  </a:lnTo>
                  <a:lnTo>
                    <a:pt x="594" y="1602"/>
                  </a:lnTo>
                  <a:lnTo>
                    <a:pt x="600" y="1596"/>
                  </a:lnTo>
                  <a:lnTo>
                    <a:pt x="600" y="1590"/>
                  </a:lnTo>
                  <a:lnTo>
                    <a:pt x="606" y="1578"/>
                  </a:lnTo>
                  <a:lnTo>
                    <a:pt x="612" y="1566"/>
                  </a:lnTo>
                  <a:lnTo>
                    <a:pt x="618" y="1560"/>
                  </a:lnTo>
                  <a:lnTo>
                    <a:pt x="618" y="1548"/>
                  </a:lnTo>
                  <a:lnTo>
                    <a:pt x="624" y="1536"/>
                  </a:lnTo>
                  <a:lnTo>
                    <a:pt x="630" y="1530"/>
                  </a:lnTo>
                  <a:lnTo>
                    <a:pt x="630" y="1518"/>
                  </a:lnTo>
                  <a:lnTo>
                    <a:pt x="636" y="1512"/>
                  </a:lnTo>
                  <a:lnTo>
                    <a:pt x="642" y="150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8091488" y="2085975"/>
              <a:ext cx="1085850" cy="2381250"/>
            </a:xfrm>
            <a:custGeom>
              <a:avLst/>
              <a:gdLst>
                <a:gd name="T0" fmla="*/ 6 w 684"/>
                <a:gd name="T1" fmla="*/ 1488 h 1500"/>
                <a:gd name="T2" fmla="*/ 24 w 684"/>
                <a:gd name="T3" fmla="*/ 1464 h 1500"/>
                <a:gd name="T4" fmla="*/ 42 w 684"/>
                <a:gd name="T5" fmla="*/ 1446 h 1500"/>
                <a:gd name="T6" fmla="*/ 60 w 684"/>
                <a:gd name="T7" fmla="*/ 1440 h 1500"/>
                <a:gd name="T8" fmla="*/ 78 w 684"/>
                <a:gd name="T9" fmla="*/ 1434 h 1500"/>
                <a:gd name="T10" fmla="*/ 96 w 684"/>
                <a:gd name="T11" fmla="*/ 1434 h 1500"/>
                <a:gd name="T12" fmla="*/ 114 w 684"/>
                <a:gd name="T13" fmla="*/ 1434 h 1500"/>
                <a:gd name="T14" fmla="*/ 132 w 684"/>
                <a:gd name="T15" fmla="*/ 1434 h 1500"/>
                <a:gd name="T16" fmla="*/ 150 w 684"/>
                <a:gd name="T17" fmla="*/ 1434 h 1500"/>
                <a:gd name="T18" fmla="*/ 168 w 684"/>
                <a:gd name="T19" fmla="*/ 1434 h 1500"/>
                <a:gd name="T20" fmla="*/ 186 w 684"/>
                <a:gd name="T21" fmla="*/ 1434 h 1500"/>
                <a:gd name="T22" fmla="*/ 204 w 684"/>
                <a:gd name="T23" fmla="*/ 1434 h 1500"/>
                <a:gd name="T24" fmla="*/ 222 w 684"/>
                <a:gd name="T25" fmla="*/ 1434 h 1500"/>
                <a:gd name="T26" fmla="*/ 240 w 684"/>
                <a:gd name="T27" fmla="*/ 1434 h 1500"/>
                <a:gd name="T28" fmla="*/ 258 w 684"/>
                <a:gd name="T29" fmla="*/ 1380 h 1500"/>
                <a:gd name="T30" fmla="*/ 270 w 684"/>
                <a:gd name="T31" fmla="*/ 1176 h 1500"/>
                <a:gd name="T32" fmla="*/ 282 w 684"/>
                <a:gd name="T33" fmla="*/ 846 h 1500"/>
                <a:gd name="T34" fmla="*/ 294 w 684"/>
                <a:gd name="T35" fmla="*/ 522 h 1500"/>
                <a:gd name="T36" fmla="*/ 306 w 684"/>
                <a:gd name="T37" fmla="*/ 270 h 1500"/>
                <a:gd name="T38" fmla="*/ 318 w 684"/>
                <a:gd name="T39" fmla="*/ 114 h 1500"/>
                <a:gd name="T40" fmla="*/ 336 w 684"/>
                <a:gd name="T41" fmla="*/ 30 h 1500"/>
                <a:gd name="T42" fmla="*/ 348 w 684"/>
                <a:gd name="T43" fmla="*/ 0 h 1500"/>
                <a:gd name="T44" fmla="*/ 366 w 684"/>
                <a:gd name="T45" fmla="*/ 12 h 1500"/>
                <a:gd name="T46" fmla="*/ 378 w 684"/>
                <a:gd name="T47" fmla="*/ 36 h 1500"/>
                <a:gd name="T48" fmla="*/ 390 w 684"/>
                <a:gd name="T49" fmla="*/ 66 h 1500"/>
                <a:gd name="T50" fmla="*/ 402 w 684"/>
                <a:gd name="T51" fmla="*/ 96 h 1500"/>
                <a:gd name="T52" fmla="*/ 414 w 684"/>
                <a:gd name="T53" fmla="*/ 120 h 1500"/>
                <a:gd name="T54" fmla="*/ 432 w 684"/>
                <a:gd name="T55" fmla="*/ 144 h 1500"/>
                <a:gd name="T56" fmla="*/ 444 w 684"/>
                <a:gd name="T57" fmla="*/ 162 h 1500"/>
                <a:gd name="T58" fmla="*/ 462 w 684"/>
                <a:gd name="T59" fmla="*/ 168 h 1500"/>
                <a:gd name="T60" fmla="*/ 480 w 684"/>
                <a:gd name="T61" fmla="*/ 174 h 1500"/>
                <a:gd name="T62" fmla="*/ 498 w 684"/>
                <a:gd name="T63" fmla="*/ 180 h 1500"/>
                <a:gd name="T64" fmla="*/ 516 w 684"/>
                <a:gd name="T65" fmla="*/ 180 h 1500"/>
                <a:gd name="T66" fmla="*/ 534 w 684"/>
                <a:gd name="T67" fmla="*/ 180 h 1500"/>
                <a:gd name="T68" fmla="*/ 552 w 684"/>
                <a:gd name="T69" fmla="*/ 180 h 1500"/>
                <a:gd name="T70" fmla="*/ 570 w 684"/>
                <a:gd name="T71" fmla="*/ 180 h 1500"/>
                <a:gd name="T72" fmla="*/ 588 w 684"/>
                <a:gd name="T73" fmla="*/ 180 h 1500"/>
                <a:gd name="T74" fmla="*/ 606 w 684"/>
                <a:gd name="T75" fmla="*/ 180 h 1500"/>
                <a:gd name="T76" fmla="*/ 624 w 684"/>
                <a:gd name="T77" fmla="*/ 180 h 1500"/>
                <a:gd name="T78" fmla="*/ 642 w 684"/>
                <a:gd name="T79" fmla="*/ 180 h 1500"/>
                <a:gd name="T80" fmla="*/ 660 w 684"/>
                <a:gd name="T81" fmla="*/ 180 h 1500"/>
                <a:gd name="T82" fmla="*/ 672 w 684"/>
                <a:gd name="T83" fmla="*/ 234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4" h="1500">
                  <a:moveTo>
                    <a:pt x="0" y="1500"/>
                  </a:moveTo>
                  <a:lnTo>
                    <a:pt x="6" y="1494"/>
                  </a:lnTo>
                  <a:lnTo>
                    <a:pt x="6" y="1488"/>
                  </a:lnTo>
                  <a:lnTo>
                    <a:pt x="12" y="1476"/>
                  </a:lnTo>
                  <a:lnTo>
                    <a:pt x="18" y="1470"/>
                  </a:lnTo>
                  <a:lnTo>
                    <a:pt x="24" y="1464"/>
                  </a:lnTo>
                  <a:lnTo>
                    <a:pt x="30" y="1458"/>
                  </a:lnTo>
                  <a:lnTo>
                    <a:pt x="36" y="1452"/>
                  </a:lnTo>
                  <a:lnTo>
                    <a:pt x="42" y="1446"/>
                  </a:lnTo>
                  <a:lnTo>
                    <a:pt x="48" y="1446"/>
                  </a:lnTo>
                  <a:lnTo>
                    <a:pt x="54" y="1440"/>
                  </a:lnTo>
                  <a:lnTo>
                    <a:pt x="60" y="1440"/>
                  </a:lnTo>
                  <a:lnTo>
                    <a:pt x="66" y="1440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28"/>
                  </a:lnTo>
                  <a:lnTo>
                    <a:pt x="252" y="1410"/>
                  </a:lnTo>
                  <a:lnTo>
                    <a:pt x="258" y="1380"/>
                  </a:lnTo>
                  <a:lnTo>
                    <a:pt x="258" y="1332"/>
                  </a:lnTo>
                  <a:lnTo>
                    <a:pt x="264" y="1260"/>
                  </a:lnTo>
                  <a:lnTo>
                    <a:pt x="270" y="1176"/>
                  </a:lnTo>
                  <a:lnTo>
                    <a:pt x="270" y="1074"/>
                  </a:lnTo>
                  <a:lnTo>
                    <a:pt x="276" y="960"/>
                  </a:lnTo>
                  <a:lnTo>
                    <a:pt x="282" y="846"/>
                  </a:lnTo>
                  <a:lnTo>
                    <a:pt x="288" y="732"/>
                  </a:lnTo>
                  <a:lnTo>
                    <a:pt x="288" y="624"/>
                  </a:lnTo>
                  <a:lnTo>
                    <a:pt x="294" y="522"/>
                  </a:lnTo>
                  <a:lnTo>
                    <a:pt x="300" y="426"/>
                  </a:lnTo>
                  <a:lnTo>
                    <a:pt x="306" y="342"/>
                  </a:lnTo>
                  <a:lnTo>
                    <a:pt x="306" y="270"/>
                  </a:lnTo>
                  <a:lnTo>
                    <a:pt x="312" y="210"/>
                  </a:lnTo>
                  <a:lnTo>
                    <a:pt x="318" y="156"/>
                  </a:lnTo>
                  <a:lnTo>
                    <a:pt x="318" y="114"/>
                  </a:lnTo>
                  <a:lnTo>
                    <a:pt x="324" y="78"/>
                  </a:lnTo>
                  <a:lnTo>
                    <a:pt x="330" y="54"/>
                  </a:lnTo>
                  <a:lnTo>
                    <a:pt x="336" y="30"/>
                  </a:lnTo>
                  <a:lnTo>
                    <a:pt x="336" y="18"/>
                  </a:lnTo>
                  <a:lnTo>
                    <a:pt x="342" y="6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6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24"/>
                  </a:lnTo>
                  <a:lnTo>
                    <a:pt x="378" y="36"/>
                  </a:lnTo>
                  <a:lnTo>
                    <a:pt x="384" y="48"/>
                  </a:lnTo>
                  <a:lnTo>
                    <a:pt x="384" y="54"/>
                  </a:lnTo>
                  <a:lnTo>
                    <a:pt x="390" y="66"/>
                  </a:lnTo>
                  <a:lnTo>
                    <a:pt x="396" y="78"/>
                  </a:lnTo>
                  <a:lnTo>
                    <a:pt x="396" y="84"/>
                  </a:lnTo>
                  <a:lnTo>
                    <a:pt x="402" y="96"/>
                  </a:lnTo>
                  <a:lnTo>
                    <a:pt x="408" y="102"/>
                  </a:lnTo>
                  <a:lnTo>
                    <a:pt x="414" y="114"/>
                  </a:lnTo>
                  <a:lnTo>
                    <a:pt x="414" y="120"/>
                  </a:lnTo>
                  <a:lnTo>
                    <a:pt x="420" y="126"/>
                  </a:lnTo>
                  <a:lnTo>
                    <a:pt x="426" y="138"/>
                  </a:lnTo>
                  <a:lnTo>
                    <a:pt x="432" y="144"/>
                  </a:lnTo>
                  <a:lnTo>
                    <a:pt x="438" y="150"/>
                  </a:lnTo>
                  <a:lnTo>
                    <a:pt x="450" y="162"/>
                  </a:lnTo>
                  <a:lnTo>
                    <a:pt x="444" y="162"/>
                  </a:lnTo>
                  <a:lnTo>
                    <a:pt x="450" y="162"/>
                  </a:lnTo>
                  <a:lnTo>
                    <a:pt x="456" y="168"/>
                  </a:lnTo>
                  <a:lnTo>
                    <a:pt x="462" y="168"/>
                  </a:lnTo>
                  <a:lnTo>
                    <a:pt x="468" y="174"/>
                  </a:lnTo>
                  <a:lnTo>
                    <a:pt x="474" y="174"/>
                  </a:lnTo>
                  <a:lnTo>
                    <a:pt x="480" y="174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  <a:lnTo>
                    <a:pt x="654" y="180"/>
                  </a:lnTo>
                  <a:lnTo>
                    <a:pt x="660" y="180"/>
                  </a:lnTo>
                  <a:lnTo>
                    <a:pt x="666" y="186"/>
                  </a:lnTo>
                  <a:lnTo>
                    <a:pt x="666" y="204"/>
                  </a:lnTo>
                  <a:lnTo>
                    <a:pt x="672" y="234"/>
                  </a:lnTo>
                  <a:lnTo>
                    <a:pt x="678" y="282"/>
                  </a:lnTo>
                  <a:lnTo>
                    <a:pt x="684" y="35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9177338" y="2647950"/>
              <a:ext cx="447675" cy="2000250"/>
            </a:xfrm>
            <a:custGeom>
              <a:avLst/>
              <a:gdLst>
                <a:gd name="T0" fmla="*/ 0 w 282"/>
                <a:gd name="T1" fmla="*/ 0 h 1260"/>
                <a:gd name="T2" fmla="*/ 0 w 282"/>
                <a:gd name="T3" fmla="*/ 84 h 1260"/>
                <a:gd name="T4" fmla="*/ 6 w 282"/>
                <a:gd name="T5" fmla="*/ 186 h 1260"/>
                <a:gd name="T6" fmla="*/ 12 w 282"/>
                <a:gd name="T7" fmla="*/ 300 h 1260"/>
                <a:gd name="T8" fmla="*/ 12 w 282"/>
                <a:gd name="T9" fmla="*/ 414 h 1260"/>
                <a:gd name="T10" fmla="*/ 18 w 282"/>
                <a:gd name="T11" fmla="*/ 528 h 1260"/>
                <a:gd name="T12" fmla="*/ 24 w 282"/>
                <a:gd name="T13" fmla="*/ 636 h 1260"/>
                <a:gd name="T14" fmla="*/ 30 w 282"/>
                <a:gd name="T15" fmla="*/ 738 h 1260"/>
                <a:gd name="T16" fmla="*/ 30 w 282"/>
                <a:gd name="T17" fmla="*/ 834 h 1260"/>
                <a:gd name="T18" fmla="*/ 36 w 282"/>
                <a:gd name="T19" fmla="*/ 918 h 1260"/>
                <a:gd name="T20" fmla="*/ 42 w 282"/>
                <a:gd name="T21" fmla="*/ 990 h 1260"/>
                <a:gd name="T22" fmla="*/ 42 w 282"/>
                <a:gd name="T23" fmla="*/ 1050 h 1260"/>
                <a:gd name="T24" fmla="*/ 48 w 282"/>
                <a:gd name="T25" fmla="*/ 1104 h 1260"/>
                <a:gd name="T26" fmla="*/ 54 w 282"/>
                <a:gd name="T27" fmla="*/ 1146 h 1260"/>
                <a:gd name="T28" fmla="*/ 60 w 282"/>
                <a:gd name="T29" fmla="*/ 1182 h 1260"/>
                <a:gd name="T30" fmla="*/ 60 w 282"/>
                <a:gd name="T31" fmla="*/ 1206 h 1260"/>
                <a:gd name="T32" fmla="*/ 66 w 282"/>
                <a:gd name="T33" fmla="*/ 1230 h 1260"/>
                <a:gd name="T34" fmla="*/ 72 w 282"/>
                <a:gd name="T35" fmla="*/ 1242 h 1260"/>
                <a:gd name="T36" fmla="*/ 84 w 282"/>
                <a:gd name="T37" fmla="*/ 1260 h 1260"/>
                <a:gd name="T38" fmla="*/ 78 w 282"/>
                <a:gd name="T39" fmla="*/ 1260 h 1260"/>
                <a:gd name="T40" fmla="*/ 84 w 282"/>
                <a:gd name="T41" fmla="*/ 1260 h 1260"/>
                <a:gd name="T42" fmla="*/ 90 w 282"/>
                <a:gd name="T43" fmla="*/ 1254 h 1260"/>
                <a:gd name="T44" fmla="*/ 96 w 282"/>
                <a:gd name="T45" fmla="*/ 1248 h 1260"/>
                <a:gd name="T46" fmla="*/ 102 w 282"/>
                <a:gd name="T47" fmla="*/ 1242 h 1260"/>
                <a:gd name="T48" fmla="*/ 108 w 282"/>
                <a:gd name="T49" fmla="*/ 1236 h 1260"/>
                <a:gd name="T50" fmla="*/ 108 w 282"/>
                <a:gd name="T51" fmla="*/ 1224 h 1260"/>
                <a:gd name="T52" fmla="*/ 114 w 282"/>
                <a:gd name="T53" fmla="*/ 1212 h 1260"/>
                <a:gd name="T54" fmla="*/ 120 w 282"/>
                <a:gd name="T55" fmla="*/ 1206 h 1260"/>
                <a:gd name="T56" fmla="*/ 126 w 282"/>
                <a:gd name="T57" fmla="*/ 1194 h 1260"/>
                <a:gd name="T58" fmla="*/ 126 w 282"/>
                <a:gd name="T59" fmla="*/ 1182 h 1260"/>
                <a:gd name="T60" fmla="*/ 132 w 282"/>
                <a:gd name="T61" fmla="*/ 1176 h 1260"/>
                <a:gd name="T62" fmla="*/ 138 w 282"/>
                <a:gd name="T63" fmla="*/ 1164 h 1260"/>
                <a:gd name="T64" fmla="*/ 138 w 282"/>
                <a:gd name="T65" fmla="*/ 1158 h 1260"/>
                <a:gd name="T66" fmla="*/ 144 w 282"/>
                <a:gd name="T67" fmla="*/ 1146 h 1260"/>
                <a:gd name="T68" fmla="*/ 150 w 282"/>
                <a:gd name="T69" fmla="*/ 1140 h 1260"/>
                <a:gd name="T70" fmla="*/ 156 w 282"/>
                <a:gd name="T71" fmla="*/ 1134 h 1260"/>
                <a:gd name="T72" fmla="*/ 156 w 282"/>
                <a:gd name="T73" fmla="*/ 1122 h 1260"/>
                <a:gd name="T74" fmla="*/ 162 w 282"/>
                <a:gd name="T75" fmla="*/ 1116 h 1260"/>
                <a:gd name="T76" fmla="*/ 168 w 282"/>
                <a:gd name="T77" fmla="*/ 1110 h 1260"/>
                <a:gd name="T78" fmla="*/ 174 w 282"/>
                <a:gd name="T79" fmla="*/ 1104 h 1260"/>
                <a:gd name="T80" fmla="*/ 180 w 282"/>
                <a:gd name="T81" fmla="*/ 1098 h 1260"/>
                <a:gd name="T82" fmla="*/ 186 w 282"/>
                <a:gd name="T83" fmla="*/ 1092 h 1260"/>
                <a:gd name="T84" fmla="*/ 192 w 282"/>
                <a:gd name="T85" fmla="*/ 1092 h 1260"/>
                <a:gd name="T86" fmla="*/ 198 w 282"/>
                <a:gd name="T87" fmla="*/ 1092 h 1260"/>
                <a:gd name="T88" fmla="*/ 204 w 282"/>
                <a:gd name="T89" fmla="*/ 1086 h 1260"/>
                <a:gd name="T90" fmla="*/ 210 w 282"/>
                <a:gd name="T91" fmla="*/ 1086 h 1260"/>
                <a:gd name="T92" fmla="*/ 216 w 282"/>
                <a:gd name="T93" fmla="*/ 1080 h 1260"/>
                <a:gd name="T94" fmla="*/ 222 w 282"/>
                <a:gd name="T95" fmla="*/ 1080 h 1260"/>
                <a:gd name="T96" fmla="*/ 228 w 282"/>
                <a:gd name="T97" fmla="*/ 1080 h 1260"/>
                <a:gd name="T98" fmla="*/ 234 w 282"/>
                <a:gd name="T99" fmla="*/ 1080 h 1260"/>
                <a:gd name="T100" fmla="*/ 240 w 282"/>
                <a:gd name="T101" fmla="*/ 1080 h 1260"/>
                <a:gd name="T102" fmla="*/ 246 w 282"/>
                <a:gd name="T103" fmla="*/ 1080 h 1260"/>
                <a:gd name="T104" fmla="*/ 252 w 282"/>
                <a:gd name="T105" fmla="*/ 1080 h 1260"/>
                <a:gd name="T106" fmla="*/ 258 w 282"/>
                <a:gd name="T107" fmla="*/ 1080 h 1260"/>
                <a:gd name="T108" fmla="*/ 264 w 282"/>
                <a:gd name="T109" fmla="*/ 1080 h 1260"/>
                <a:gd name="T110" fmla="*/ 270 w 282"/>
                <a:gd name="T111" fmla="*/ 1080 h 1260"/>
                <a:gd name="T112" fmla="*/ 276 w 282"/>
                <a:gd name="T113" fmla="*/ 1080 h 1260"/>
                <a:gd name="T114" fmla="*/ 282 w 282"/>
                <a:gd name="T115" fmla="*/ 108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" h="1260">
                  <a:moveTo>
                    <a:pt x="0" y="0"/>
                  </a:moveTo>
                  <a:lnTo>
                    <a:pt x="0" y="84"/>
                  </a:lnTo>
                  <a:lnTo>
                    <a:pt x="6" y="186"/>
                  </a:lnTo>
                  <a:lnTo>
                    <a:pt x="12" y="300"/>
                  </a:lnTo>
                  <a:lnTo>
                    <a:pt x="12" y="414"/>
                  </a:lnTo>
                  <a:lnTo>
                    <a:pt x="18" y="528"/>
                  </a:lnTo>
                  <a:lnTo>
                    <a:pt x="24" y="636"/>
                  </a:lnTo>
                  <a:lnTo>
                    <a:pt x="30" y="738"/>
                  </a:lnTo>
                  <a:lnTo>
                    <a:pt x="30" y="834"/>
                  </a:lnTo>
                  <a:lnTo>
                    <a:pt x="36" y="918"/>
                  </a:lnTo>
                  <a:lnTo>
                    <a:pt x="42" y="990"/>
                  </a:lnTo>
                  <a:lnTo>
                    <a:pt x="42" y="1050"/>
                  </a:lnTo>
                  <a:lnTo>
                    <a:pt x="48" y="1104"/>
                  </a:lnTo>
                  <a:lnTo>
                    <a:pt x="54" y="1146"/>
                  </a:lnTo>
                  <a:lnTo>
                    <a:pt x="60" y="1182"/>
                  </a:lnTo>
                  <a:lnTo>
                    <a:pt x="60" y="1206"/>
                  </a:lnTo>
                  <a:lnTo>
                    <a:pt x="66" y="1230"/>
                  </a:lnTo>
                  <a:lnTo>
                    <a:pt x="72" y="1242"/>
                  </a:lnTo>
                  <a:lnTo>
                    <a:pt x="84" y="1260"/>
                  </a:lnTo>
                  <a:lnTo>
                    <a:pt x="78" y="1260"/>
                  </a:lnTo>
                  <a:lnTo>
                    <a:pt x="84" y="1260"/>
                  </a:lnTo>
                  <a:lnTo>
                    <a:pt x="90" y="1254"/>
                  </a:lnTo>
                  <a:lnTo>
                    <a:pt x="96" y="1248"/>
                  </a:lnTo>
                  <a:lnTo>
                    <a:pt x="102" y="1242"/>
                  </a:lnTo>
                  <a:lnTo>
                    <a:pt x="108" y="1236"/>
                  </a:lnTo>
                  <a:lnTo>
                    <a:pt x="108" y="1224"/>
                  </a:lnTo>
                  <a:lnTo>
                    <a:pt x="114" y="1212"/>
                  </a:lnTo>
                  <a:lnTo>
                    <a:pt x="120" y="1206"/>
                  </a:lnTo>
                  <a:lnTo>
                    <a:pt x="126" y="1194"/>
                  </a:lnTo>
                  <a:lnTo>
                    <a:pt x="126" y="1182"/>
                  </a:lnTo>
                  <a:lnTo>
                    <a:pt x="132" y="1176"/>
                  </a:lnTo>
                  <a:lnTo>
                    <a:pt x="138" y="1164"/>
                  </a:lnTo>
                  <a:lnTo>
                    <a:pt x="138" y="1158"/>
                  </a:lnTo>
                  <a:lnTo>
                    <a:pt x="144" y="1146"/>
                  </a:lnTo>
                  <a:lnTo>
                    <a:pt x="150" y="1140"/>
                  </a:lnTo>
                  <a:lnTo>
                    <a:pt x="156" y="1134"/>
                  </a:lnTo>
                  <a:lnTo>
                    <a:pt x="156" y="1122"/>
                  </a:lnTo>
                  <a:lnTo>
                    <a:pt x="162" y="1116"/>
                  </a:lnTo>
                  <a:lnTo>
                    <a:pt x="168" y="1110"/>
                  </a:lnTo>
                  <a:lnTo>
                    <a:pt x="174" y="1104"/>
                  </a:lnTo>
                  <a:lnTo>
                    <a:pt x="180" y="1098"/>
                  </a:lnTo>
                  <a:lnTo>
                    <a:pt x="186" y="1092"/>
                  </a:lnTo>
                  <a:lnTo>
                    <a:pt x="192" y="1092"/>
                  </a:lnTo>
                  <a:lnTo>
                    <a:pt x="198" y="1092"/>
                  </a:lnTo>
                  <a:lnTo>
                    <a:pt x="204" y="1086"/>
                  </a:lnTo>
                  <a:lnTo>
                    <a:pt x="210" y="1086"/>
                  </a:lnTo>
                  <a:lnTo>
                    <a:pt x="216" y="1080"/>
                  </a:lnTo>
                  <a:lnTo>
                    <a:pt x="222" y="1080"/>
                  </a:lnTo>
                  <a:lnTo>
                    <a:pt x="228" y="1080"/>
                  </a:lnTo>
                  <a:lnTo>
                    <a:pt x="234" y="1080"/>
                  </a:lnTo>
                  <a:lnTo>
                    <a:pt x="240" y="1080"/>
                  </a:lnTo>
                  <a:lnTo>
                    <a:pt x="246" y="1080"/>
                  </a:lnTo>
                  <a:lnTo>
                    <a:pt x="252" y="1080"/>
                  </a:lnTo>
                  <a:lnTo>
                    <a:pt x="258" y="1080"/>
                  </a:lnTo>
                  <a:lnTo>
                    <a:pt x="264" y="1080"/>
                  </a:lnTo>
                  <a:lnTo>
                    <a:pt x="270" y="1080"/>
                  </a:lnTo>
                  <a:lnTo>
                    <a:pt x="276" y="1080"/>
                  </a:lnTo>
                  <a:lnTo>
                    <a:pt x="282" y="108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-366713" y="2085975"/>
              <a:ext cx="1057275" cy="2552700"/>
            </a:xfrm>
            <a:custGeom>
              <a:avLst/>
              <a:gdLst>
                <a:gd name="T0" fmla="*/ 12 w 666"/>
                <a:gd name="T1" fmla="*/ 1428 h 1608"/>
                <a:gd name="T2" fmla="*/ 30 w 666"/>
                <a:gd name="T3" fmla="*/ 1332 h 1608"/>
                <a:gd name="T4" fmla="*/ 42 w 666"/>
                <a:gd name="T5" fmla="*/ 1074 h 1608"/>
                <a:gd name="T6" fmla="*/ 54 w 666"/>
                <a:gd name="T7" fmla="*/ 732 h 1608"/>
                <a:gd name="T8" fmla="*/ 66 w 666"/>
                <a:gd name="T9" fmla="*/ 426 h 1608"/>
                <a:gd name="T10" fmla="*/ 78 w 666"/>
                <a:gd name="T11" fmla="*/ 210 h 1608"/>
                <a:gd name="T12" fmla="*/ 90 w 666"/>
                <a:gd name="T13" fmla="*/ 78 h 1608"/>
                <a:gd name="T14" fmla="*/ 108 w 666"/>
                <a:gd name="T15" fmla="*/ 18 h 1608"/>
                <a:gd name="T16" fmla="*/ 120 w 666"/>
                <a:gd name="T17" fmla="*/ 0 h 1608"/>
                <a:gd name="T18" fmla="*/ 138 w 666"/>
                <a:gd name="T19" fmla="*/ 18 h 1608"/>
                <a:gd name="T20" fmla="*/ 150 w 666"/>
                <a:gd name="T21" fmla="*/ 48 h 1608"/>
                <a:gd name="T22" fmla="*/ 162 w 666"/>
                <a:gd name="T23" fmla="*/ 78 h 1608"/>
                <a:gd name="T24" fmla="*/ 174 w 666"/>
                <a:gd name="T25" fmla="*/ 102 h 1608"/>
                <a:gd name="T26" fmla="*/ 186 w 666"/>
                <a:gd name="T27" fmla="*/ 126 h 1608"/>
                <a:gd name="T28" fmla="*/ 204 w 666"/>
                <a:gd name="T29" fmla="*/ 150 h 1608"/>
                <a:gd name="T30" fmla="*/ 222 w 666"/>
                <a:gd name="T31" fmla="*/ 168 h 1608"/>
                <a:gd name="T32" fmla="*/ 240 w 666"/>
                <a:gd name="T33" fmla="*/ 174 h 1608"/>
                <a:gd name="T34" fmla="*/ 258 w 666"/>
                <a:gd name="T35" fmla="*/ 180 h 1608"/>
                <a:gd name="T36" fmla="*/ 276 w 666"/>
                <a:gd name="T37" fmla="*/ 180 h 1608"/>
                <a:gd name="T38" fmla="*/ 294 w 666"/>
                <a:gd name="T39" fmla="*/ 180 h 1608"/>
                <a:gd name="T40" fmla="*/ 312 w 666"/>
                <a:gd name="T41" fmla="*/ 180 h 1608"/>
                <a:gd name="T42" fmla="*/ 330 w 666"/>
                <a:gd name="T43" fmla="*/ 180 h 1608"/>
                <a:gd name="T44" fmla="*/ 348 w 666"/>
                <a:gd name="T45" fmla="*/ 180 h 1608"/>
                <a:gd name="T46" fmla="*/ 366 w 666"/>
                <a:gd name="T47" fmla="*/ 180 h 1608"/>
                <a:gd name="T48" fmla="*/ 384 w 666"/>
                <a:gd name="T49" fmla="*/ 180 h 1608"/>
                <a:gd name="T50" fmla="*/ 402 w 666"/>
                <a:gd name="T51" fmla="*/ 180 h 1608"/>
                <a:gd name="T52" fmla="*/ 420 w 666"/>
                <a:gd name="T53" fmla="*/ 180 h 1608"/>
                <a:gd name="T54" fmla="*/ 438 w 666"/>
                <a:gd name="T55" fmla="*/ 180 h 1608"/>
                <a:gd name="T56" fmla="*/ 456 w 666"/>
                <a:gd name="T57" fmla="*/ 180 h 1608"/>
                <a:gd name="T58" fmla="*/ 474 w 666"/>
                <a:gd name="T59" fmla="*/ 180 h 1608"/>
                <a:gd name="T60" fmla="*/ 492 w 666"/>
                <a:gd name="T61" fmla="*/ 180 h 1608"/>
                <a:gd name="T62" fmla="*/ 510 w 666"/>
                <a:gd name="T63" fmla="*/ 180 h 1608"/>
                <a:gd name="T64" fmla="*/ 528 w 666"/>
                <a:gd name="T65" fmla="*/ 180 h 1608"/>
                <a:gd name="T66" fmla="*/ 546 w 666"/>
                <a:gd name="T67" fmla="*/ 180 h 1608"/>
                <a:gd name="T68" fmla="*/ 564 w 666"/>
                <a:gd name="T69" fmla="*/ 180 h 1608"/>
                <a:gd name="T70" fmla="*/ 582 w 666"/>
                <a:gd name="T71" fmla="*/ 234 h 1608"/>
                <a:gd name="T72" fmla="*/ 594 w 666"/>
                <a:gd name="T73" fmla="*/ 438 h 1608"/>
                <a:gd name="T74" fmla="*/ 606 w 666"/>
                <a:gd name="T75" fmla="*/ 768 h 1608"/>
                <a:gd name="T76" fmla="*/ 618 w 666"/>
                <a:gd name="T77" fmla="*/ 1092 h 1608"/>
                <a:gd name="T78" fmla="*/ 630 w 666"/>
                <a:gd name="T79" fmla="*/ 1344 h 1608"/>
                <a:gd name="T80" fmla="*/ 642 w 666"/>
                <a:gd name="T81" fmla="*/ 1500 h 1608"/>
                <a:gd name="T82" fmla="*/ 660 w 666"/>
                <a:gd name="T83" fmla="*/ 1584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6" h="1608">
                  <a:moveTo>
                    <a:pt x="0" y="1434"/>
                  </a:moveTo>
                  <a:lnTo>
                    <a:pt x="6" y="1434"/>
                  </a:lnTo>
                  <a:lnTo>
                    <a:pt x="12" y="1428"/>
                  </a:lnTo>
                  <a:lnTo>
                    <a:pt x="18" y="1410"/>
                  </a:lnTo>
                  <a:lnTo>
                    <a:pt x="24" y="1380"/>
                  </a:lnTo>
                  <a:lnTo>
                    <a:pt x="30" y="1332"/>
                  </a:lnTo>
                  <a:lnTo>
                    <a:pt x="30" y="1260"/>
                  </a:lnTo>
                  <a:lnTo>
                    <a:pt x="36" y="1176"/>
                  </a:lnTo>
                  <a:lnTo>
                    <a:pt x="42" y="1074"/>
                  </a:lnTo>
                  <a:lnTo>
                    <a:pt x="42" y="960"/>
                  </a:lnTo>
                  <a:lnTo>
                    <a:pt x="48" y="846"/>
                  </a:lnTo>
                  <a:lnTo>
                    <a:pt x="54" y="732"/>
                  </a:lnTo>
                  <a:lnTo>
                    <a:pt x="60" y="624"/>
                  </a:lnTo>
                  <a:lnTo>
                    <a:pt x="60" y="522"/>
                  </a:lnTo>
                  <a:lnTo>
                    <a:pt x="66" y="426"/>
                  </a:lnTo>
                  <a:lnTo>
                    <a:pt x="72" y="342"/>
                  </a:lnTo>
                  <a:lnTo>
                    <a:pt x="78" y="270"/>
                  </a:lnTo>
                  <a:lnTo>
                    <a:pt x="78" y="210"/>
                  </a:lnTo>
                  <a:lnTo>
                    <a:pt x="84" y="156"/>
                  </a:lnTo>
                  <a:lnTo>
                    <a:pt x="90" y="114"/>
                  </a:lnTo>
                  <a:lnTo>
                    <a:pt x="90" y="78"/>
                  </a:lnTo>
                  <a:lnTo>
                    <a:pt x="96" y="54"/>
                  </a:lnTo>
                  <a:lnTo>
                    <a:pt x="102" y="30"/>
                  </a:lnTo>
                  <a:lnTo>
                    <a:pt x="108" y="18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36"/>
                  </a:lnTo>
                  <a:lnTo>
                    <a:pt x="150" y="48"/>
                  </a:lnTo>
                  <a:lnTo>
                    <a:pt x="156" y="54"/>
                  </a:lnTo>
                  <a:lnTo>
                    <a:pt x="156" y="66"/>
                  </a:lnTo>
                  <a:lnTo>
                    <a:pt x="162" y="78"/>
                  </a:lnTo>
                  <a:lnTo>
                    <a:pt x="168" y="84"/>
                  </a:lnTo>
                  <a:lnTo>
                    <a:pt x="168" y="96"/>
                  </a:lnTo>
                  <a:lnTo>
                    <a:pt x="174" y="102"/>
                  </a:lnTo>
                  <a:lnTo>
                    <a:pt x="180" y="114"/>
                  </a:lnTo>
                  <a:lnTo>
                    <a:pt x="186" y="120"/>
                  </a:lnTo>
                  <a:lnTo>
                    <a:pt x="186" y="126"/>
                  </a:lnTo>
                  <a:lnTo>
                    <a:pt x="192" y="138"/>
                  </a:lnTo>
                  <a:lnTo>
                    <a:pt x="198" y="144"/>
                  </a:lnTo>
                  <a:lnTo>
                    <a:pt x="204" y="150"/>
                  </a:lnTo>
                  <a:lnTo>
                    <a:pt x="210" y="156"/>
                  </a:lnTo>
                  <a:lnTo>
                    <a:pt x="216" y="162"/>
                  </a:lnTo>
                  <a:lnTo>
                    <a:pt x="222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50" y="180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6"/>
                  </a:lnTo>
                  <a:lnTo>
                    <a:pt x="576" y="204"/>
                  </a:lnTo>
                  <a:lnTo>
                    <a:pt x="582" y="234"/>
                  </a:lnTo>
                  <a:lnTo>
                    <a:pt x="582" y="282"/>
                  </a:lnTo>
                  <a:lnTo>
                    <a:pt x="588" y="354"/>
                  </a:lnTo>
                  <a:lnTo>
                    <a:pt x="594" y="438"/>
                  </a:lnTo>
                  <a:lnTo>
                    <a:pt x="594" y="540"/>
                  </a:lnTo>
                  <a:lnTo>
                    <a:pt x="600" y="654"/>
                  </a:lnTo>
                  <a:lnTo>
                    <a:pt x="606" y="768"/>
                  </a:lnTo>
                  <a:lnTo>
                    <a:pt x="612" y="882"/>
                  </a:lnTo>
                  <a:lnTo>
                    <a:pt x="612" y="990"/>
                  </a:lnTo>
                  <a:lnTo>
                    <a:pt x="618" y="1092"/>
                  </a:lnTo>
                  <a:lnTo>
                    <a:pt x="624" y="1188"/>
                  </a:lnTo>
                  <a:lnTo>
                    <a:pt x="624" y="1272"/>
                  </a:lnTo>
                  <a:lnTo>
                    <a:pt x="630" y="1344"/>
                  </a:lnTo>
                  <a:lnTo>
                    <a:pt x="636" y="1404"/>
                  </a:lnTo>
                  <a:lnTo>
                    <a:pt x="642" y="1458"/>
                  </a:lnTo>
                  <a:lnTo>
                    <a:pt x="642" y="1500"/>
                  </a:lnTo>
                  <a:lnTo>
                    <a:pt x="648" y="1536"/>
                  </a:lnTo>
                  <a:lnTo>
                    <a:pt x="654" y="1560"/>
                  </a:lnTo>
                  <a:lnTo>
                    <a:pt x="660" y="1584"/>
                  </a:lnTo>
                  <a:lnTo>
                    <a:pt x="660" y="1596"/>
                  </a:lnTo>
                  <a:lnTo>
                    <a:pt x="666" y="160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690562" y="2085975"/>
              <a:ext cx="1057275" cy="2562225"/>
            </a:xfrm>
            <a:custGeom>
              <a:avLst/>
              <a:gdLst>
                <a:gd name="T0" fmla="*/ 12 w 666"/>
                <a:gd name="T1" fmla="*/ 1614 h 1614"/>
                <a:gd name="T2" fmla="*/ 24 w 666"/>
                <a:gd name="T3" fmla="*/ 1596 h 1614"/>
                <a:gd name="T4" fmla="*/ 42 w 666"/>
                <a:gd name="T5" fmla="*/ 1566 h 1614"/>
                <a:gd name="T6" fmla="*/ 54 w 666"/>
                <a:gd name="T7" fmla="*/ 1536 h 1614"/>
                <a:gd name="T8" fmla="*/ 66 w 666"/>
                <a:gd name="T9" fmla="*/ 1512 h 1614"/>
                <a:gd name="T10" fmla="*/ 78 w 666"/>
                <a:gd name="T11" fmla="*/ 1488 h 1614"/>
                <a:gd name="T12" fmla="*/ 90 w 666"/>
                <a:gd name="T13" fmla="*/ 1470 h 1614"/>
                <a:gd name="T14" fmla="*/ 102 w 666"/>
                <a:gd name="T15" fmla="*/ 1452 h 1614"/>
                <a:gd name="T16" fmla="*/ 120 w 666"/>
                <a:gd name="T17" fmla="*/ 1446 h 1614"/>
                <a:gd name="T18" fmla="*/ 138 w 666"/>
                <a:gd name="T19" fmla="*/ 1440 h 1614"/>
                <a:gd name="T20" fmla="*/ 156 w 666"/>
                <a:gd name="T21" fmla="*/ 1434 h 1614"/>
                <a:gd name="T22" fmla="*/ 174 w 666"/>
                <a:gd name="T23" fmla="*/ 1434 h 1614"/>
                <a:gd name="T24" fmla="*/ 192 w 666"/>
                <a:gd name="T25" fmla="*/ 1434 h 1614"/>
                <a:gd name="T26" fmla="*/ 210 w 666"/>
                <a:gd name="T27" fmla="*/ 1434 h 1614"/>
                <a:gd name="T28" fmla="*/ 228 w 666"/>
                <a:gd name="T29" fmla="*/ 1434 h 1614"/>
                <a:gd name="T30" fmla="*/ 246 w 666"/>
                <a:gd name="T31" fmla="*/ 1434 h 1614"/>
                <a:gd name="T32" fmla="*/ 264 w 666"/>
                <a:gd name="T33" fmla="*/ 1434 h 1614"/>
                <a:gd name="T34" fmla="*/ 282 w 666"/>
                <a:gd name="T35" fmla="*/ 1434 h 1614"/>
                <a:gd name="T36" fmla="*/ 300 w 666"/>
                <a:gd name="T37" fmla="*/ 1434 h 1614"/>
                <a:gd name="T38" fmla="*/ 318 w 666"/>
                <a:gd name="T39" fmla="*/ 1434 h 1614"/>
                <a:gd name="T40" fmla="*/ 336 w 666"/>
                <a:gd name="T41" fmla="*/ 1380 h 1614"/>
                <a:gd name="T42" fmla="*/ 348 w 666"/>
                <a:gd name="T43" fmla="*/ 1176 h 1614"/>
                <a:gd name="T44" fmla="*/ 360 w 666"/>
                <a:gd name="T45" fmla="*/ 846 h 1614"/>
                <a:gd name="T46" fmla="*/ 372 w 666"/>
                <a:gd name="T47" fmla="*/ 522 h 1614"/>
                <a:gd name="T48" fmla="*/ 384 w 666"/>
                <a:gd name="T49" fmla="*/ 270 h 1614"/>
                <a:gd name="T50" fmla="*/ 402 w 666"/>
                <a:gd name="T51" fmla="*/ 114 h 1614"/>
                <a:gd name="T52" fmla="*/ 414 w 666"/>
                <a:gd name="T53" fmla="*/ 30 h 1614"/>
                <a:gd name="T54" fmla="*/ 426 w 666"/>
                <a:gd name="T55" fmla="*/ 0 h 1614"/>
                <a:gd name="T56" fmla="*/ 444 w 666"/>
                <a:gd name="T57" fmla="*/ 12 h 1614"/>
                <a:gd name="T58" fmla="*/ 456 w 666"/>
                <a:gd name="T59" fmla="*/ 36 h 1614"/>
                <a:gd name="T60" fmla="*/ 468 w 666"/>
                <a:gd name="T61" fmla="*/ 66 h 1614"/>
                <a:gd name="T62" fmla="*/ 480 w 666"/>
                <a:gd name="T63" fmla="*/ 96 h 1614"/>
                <a:gd name="T64" fmla="*/ 498 w 666"/>
                <a:gd name="T65" fmla="*/ 120 h 1614"/>
                <a:gd name="T66" fmla="*/ 510 w 666"/>
                <a:gd name="T67" fmla="*/ 144 h 1614"/>
                <a:gd name="T68" fmla="*/ 528 w 666"/>
                <a:gd name="T69" fmla="*/ 162 h 1614"/>
                <a:gd name="T70" fmla="*/ 546 w 666"/>
                <a:gd name="T71" fmla="*/ 174 h 1614"/>
                <a:gd name="T72" fmla="*/ 564 w 666"/>
                <a:gd name="T73" fmla="*/ 180 h 1614"/>
                <a:gd name="T74" fmla="*/ 582 w 666"/>
                <a:gd name="T75" fmla="*/ 180 h 1614"/>
                <a:gd name="T76" fmla="*/ 600 w 666"/>
                <a:gd name="T77" fmla="*/ 180 h 1614"/>
                <a:gd name="T78" fmla="*/ 618 w 666"/>
                <a:gd name="T79" fmla="*/ 180 h 1614"/>
                <a:gd name="T80" fmla="*/ 636 w 666"/>
                <a:gd name="T81" fmla="*/ 180 h 1614"/>
                <a:gd name="T82" fmla="*/ 654 w 666"/>
                <a:gd name="T83" fmla="*/ 18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6" h="1614">
                  <a:moveTo>
                    <a:pt x="0" y="1608"/>
                  </a:moveTo>
                  <a:lnTo>
                    <a:pt x="6" y="1614"/>
                  </a:lnTo>
                  <a:lnTo>
                    <a:pt x="12" y="1614"/>
                  </a:lnTo>
                  <a:lnTo>
                    <a:pt x="18" y="1608"/>
                  </a:lnTo>
                  <a:lnTo>
                    <a:pt x="24" y="1602"/>
                  </a:lnTo>
                  <a:lnTo>
                    <a:pt x="24" y="1596"/>
                  </a:lnTo>
                  <a:lnTo>
                    <a:pt x="30" y="1590"/>
                  </a:lnTo>
                  <a:lnTo>
                    <a:pt x="36" y="1578"/>
                  </a:lnTo>
                  <a:lnTo>
                    <a:pt x="42" y="1566"/>
                  </a:lnTo>
                  <a:lnTo>
                    <a:pt x="42" y="1560"/>
                  </a:lnTo>
                  <a:lnTo>
                    <a:pt x="48" y="1548"/>
                  </a:lnTo>
                  <a:lnTo>
                    <a:pt x="54" y="1536"/>
                  </a:lnTo>
                  <a:lnTo>
                    <a:pt x="54" y="1530"/>
                  </a:lnTo>
                  <a:lnTo>
                    <a:pt x="60" y="1518"/>
                  </a:lnTo>
                  <a:lnTo>
                    <a:pt x="66" y="1512"/>
                  </a:lnTo>
                  <a:lnTo>
                    <a:pt x="72" y="1500"/>
                  </a:lnTo>
                  <a:lnTo>
                    <a:pt x="72" y="1494"/>
                  </a:lnTo>
                  <a:lnTo>
                    <a:pt x="78" y="1488"/>
                  </a:lnTo>
                  <a:lnTo>
                    <a:pt x="90" y="1470"/>
                  </a:lnTo>
                  <a:lnTo>
                    <a:pt x="84" y="1470"/>
                  </a:lnTo>
                  <a:lnTo>
                    <a:pt x="90" y="1470"/>
                  </a:lnTo>
                  <a:lnTo>
                    <a:pt x="96" y="1464"/>
                  </a:lnTo>
                  <a:lnTo>
                    <a:pt x="108" y="1452"/>
                  </a:lnTo>
                  <a:lnTo>
                    <a:pt x="102" y="1452"/>
                  </a:lnTo>
                  <a:lnTo>
                    <a:pt x="108" y="1452"/>
                  </a:lnTo>
                  <a:lnTo>
                    <a:pt x="114" y="1446"/>
                  </a:lnTo>
                  <a:lnTo>
                    <a:pt x="120" y="1446"/>
                  </a:lnTo>
                  <a:lnTo>
                    <a:pt x="126" y="1440"/>
                  </a:lnTo>
                  <a:lnTo>
                    <a:pt x="132" y="1440"/>
                  </a:lnTo>
                  <a:lnTo>
                    <a:pt x="138" y="1440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28"/>
                  </a:lnTo>
                  <a:lnTo>
                    <a:pt x="330" y="1410"/>
                  </a:lnTo>
                  <a:lnTo>
                    <a:pt x="336" y="1380"/>
                  </a:lnTo>
                  <a:lnTo>
                    <a:pt x="336" y="1332"/>
                  </a:lnTo>
                  <a:lnTo>
                    <a:pt x="342" y="1260"/>
                  </a:lnTo>
                  <a:lnTo>
                    <a:pt x="348" y="1176"/>
                  </a:lnTo>
                  <a:lnTo>
                    <a:pt x="354" y="1074"/>
                  </a:lnTo>
                  <a:lnTo>
                    <a:pt x="354" y="960"/>
                  </a:lnTo>
                  <a:lnTo>
                    <a:pt x="360" y="846"/>
                  </a:lnTo>
                  <a:lnTo>
                    <a:pt x="366" y="732"/>
                  </a:lnTo>
                  <a:lnTo>
                    <a:pt x="372" y="624"/>
                  </a:lnTo>
                  <a:lnTo>
                    <a:pt x="372" y="522"/>
                  </a:lnTo>
                  <a:lnTo>
                    <a:pt x="378" y="426"/>
                  </a:lnTo>
                  <a:lnTo>
                    <a:pt x="384" y="342"/>
                  </a:lnTo>
                  <a:lnTo>
                    <a:pt x="384" y="270"/>
                  </a:lnTo>
                  <a:lnTo>
                    <a:pt x="390" y="210"/>
                  </a:lnTo>
                  <a:lnTo>
                    <a:pt x="396" y="156"/>
                  </a:lnTo>
                  <a:lnTo>
                    <a:pt x="402" y="114"/>
                  </a:lnTo>
                  <a:lnTo>
                    <a:pt x="402" y="78"/>
                  </a:lnTo>
                  <a:lnTo>
                    <a:pt x="408" y="54"/>
                  </a:lnTo>
                  <a:lnTo>
                    <a:pt x="414" y="30"/>
                  </a:lnTo>
                  <a:lnTo>
                    <a:pt x="420" y="18"/>
                  </a:lnTo>
                  <a:lnTo>
                    <a:pt x="420" y="6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6"/>
                  </a:lnTo>
                  <a:lnTo>
                    <a:pt x="444" y="12"/>
                  </a:lnTo>
                  <a:lnTo>
                    <a:pt x="450" y="18"/>
                  </a:lnTo>
                  <a:lnTo>
                    <a:pt x="450" y="24"/>
                  </a:lnTo>
                  <a:lnTo>
                    <a:pt x="456" y="36"/>
                  </a:lnTo>
                  <a:lnTo>
                    <a:pt x="462" y="48"/>
                  </a:lnTo>
                  <a:lnTo>
                    <a:pt x="462" y="54"/>
                  </a:lnTo>
                  <a:lnTo>
                    <a:pt x="468" y="66"/>
                  </a:lnTo>
                  <a:lnTo>
                    <a:pt x="474" y="78"/>
                  </a:lnTo>
                  <a:lnTo>
                    <a:pt x="480" y="84"/>
                  </a:lnTo>
                  <a:lnTo>
                    <a:pt x="480" y="96"/>
                  </a:lnTo>
                  <a:lnTo>
                    <a:pt x="486" y="102"/>
                  </a:lnTo>
                  <a:lnTo>
                    <a:pt x="492" y="114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504" y="138"/>
                  </a:lnTo>
                  <a:lnTo>
                    <a:pt x="510" y="144"/>
                  </a:lnTo>
                  <a:lnTo>
                    <a:pt x="516" y="150"/>
                  </a:lnTo>
                  <a:lnTo>
                    <a:pt x="522" y="156"/>
                  </a:lnTo>
                  <a:lnTo>
                    <a:pt x="528" y="162"/>
                  </a:lnTo>
                  <a:lnTo>
                    <a:pt x="534" y="168"/>
                  </a:lnTo>
                  <a:lnTo>
                    <a:pt x="540" y="168"/>
                  </a:lnTo>
                  <a:lnTo>
                    <a:pt x="546" y="174"/>
                  </a:lnTo>
                  <a:lnTo>
                    <a:pt x="552" y="174"/>
                  </a:lnTo>
                  <a:lnTo>
                    <a:pt x="558" y="174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  <a:lnTo>
                    <a:pt x="654" y="180"/>
                  </a:lnTo>
                  <a:lnTo>
                    <a:pt x="660" y="180"/>
                  </a:lnTo>
                  <a:lnTo>
                    <a:pt x="666" y="18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1747837" y="2085975"/>
              <a:ext cx="1019175" cy="2562225"/>
            </a:xfrm>
            <a:custGeom>
              <a:avLst/>
              <a:gdLst>
                <a:gd name="T0" fmla="*/ 12 w 642"/>
                <a:gd name="T1" fmla="*/ 180 h 1614"/>
                <a:gd name="T2" fmla="*/ 30 w 642"/>
                <a:gd name="T3" fmla="*/ 180 h 1614"/>
                <a:gd name="T4" fmla="*/ 48 w 642"/>
                <a:gd name="T5" fmla="*/ 180 h 1614"/>
                <a:gd name="T6" fmla="*/ 66 w 642"/>
                <a:gd name="T7" fmla="*/ 180 h 1614"/>
                <a:gd name="T8" fmla="*/ 84 w 642"/>
                <a:gd name="T9" fmla="*/ 234 h 1614"/>
                <a:gd name="T10" fmla="*/ 96 w 642"/>
                <a:gd name="T11" fmla="*/ 438 h 1614"/>
                <a:gd name="T12" fmla="*/ 108 w 642"/>
                <a:gd name="T13" fmla="*/ 768 h 1614"/>
                <a:gd name="T14" fmla="*/ 120 w 642"/>
                <a:gd name="T15" fmla="*/ 1092 h 1614"/>
                <a:gd name="T16" fmla="*/ 132 w 642"/>
                <a:gd name="T17" fmla="*/ 1344 h 1614"/>
                <a:gd name="T18" fmla="*/ 144 w 642"/>
                <a:gd name="T19" fmla="*/ 1500 h 1614"/>
                <a:gd name="T20" fmla="*/ 162 w 642"/>
                <a:gd name="T21" fmla="*/ 1584 h 1614"/>
                <a:gd name="T22" fmla="*/ 174 w 642"/>
                <a:gd name="T23" fmla="*/ 1614 h 1614"/>
                <a:gd name="T24" fmla="*/ 192 w 642"/>
                <a:gd name="T25" fmla="*/ 1602 h 1614"/>
                <a:gd name="T26" fmla="*/ 204 w 642"/>
                <a:gd name="T27" fmla="*/ 1578 h 1614"/>
                <a:gd name="T28" fmla="*/ 216 w 642"/>
                <a:gd name="T29" fmla="*/ 1548 h 1614"/>
                <a:gd name="T30" fmla="*/ 228 w 642"/>
                <a:gd name="T31" fmla="*/ 1518 h 1614"/>
                <a:gd name="T32" fmla="*/ 240 w 642"/>
                <a:gd name="T33" fmla="*/ 1494 h 1614"/>
                <a:gd name="T34" fmla="*/ 252 w 642"/>
                <a:gd name="T35" fmla="*/ 1470 h 1614"/>
                <a:gd name="T36" fmla="*/ 276 w 642"/>
                <a:gd name="T37" fmla="*/ 1452 h 1614"/>
                <a:gd name="T38" fmla="*/ 282 w 642"/>
                <a:gd name="T39" fmla="*/ 1446 h 1614"/>
                <a:gd name="T40" fmla="*/ 300 w 642"/>
                <a:gd name="T41" fmla="*/ 1440 h 1614"/>
                <a:gd name="T42" fmla="*/ 318 w 642"/>
                <a:gd name="T43" fmla="*/ 1434 h 1614"/>
                <a:gd name="T44" fmla="*/ 336 w 642"/>
                <a:gd name="T45" fmla="*/ 1434 h 1614"/>
                <a:gd name="T46" fmla="*/ 354 w 642"/>
                <a:gd name="T47" fmla="*/ 1434 h 1614"/>
                <a:gd name="T48" fmla="*/ 372 w 642"/>
                <a:gd name="T49" fmla="*/ 1434 h 1614"/>
                <a:gd name="T50" fmla="*/ 390 w 642"/>
                <a:gd name="T51" fmla="*/ 1434 h 1614"/>
                <a:gd name="T52" fmla="*/ 408 w 642"/>
                <a:gd name="T53" fmla="*/ 1434 h 1614"/>
                <a:gd name="T54" fmla="*/ 426 w 642"/>
                <a:gd name="T55" fmla="*/ 1434 h 1614"/>
                <a:gd name="T56" fmla="*/ 444 w 642"/>
                <a:gd name="T57" fmla="*/ 1434 h 1614"/>
                <a:gd name="T58" fmla="*/ 462 w 642"/>
                <a:gd name="T59" fmla="*/ 1434 h 1614"/>
                <a:gd name="T60" fmla="*/ 480 w 642"/>
                <a:gd name="T61" fmla="*/ 1434 h 1614"/>
                <a:gd name="T62" fmla="*/ 498 w 642"/>
                <a:gd name="T63" fmla="*/ 1410 h 1614"/>
                <a:gd name="T64" fmla="*/ 510 w 642"/>
                <a:gd name="T65" fmla="*/ 1260 h 1614"/>
                <a:gd name="T66" fmla="*/ 522 w 642"/>
                <a:gd name="T67" fmla="*/ 960 h 1614"/>
                <a:gd name="T68" fmla="*/ 540 w 642"/>
                <a:gd name="T69" fmla="*/ 624 h 1614"/>
                <a:gd name="T70" fmla="*/ 552 w 642"/>
                <a:gd name="T71" fmla="*/ 342 h 1614"/>
                <a:gd name="T72" fmla="*/ 564 w 642"/>
                <a:gd name="T73" fmla="*/ 156 h 1614"/>
                <a:gd name="T74" fmla="*/ 576 w 642"/>
                <a:gd name="T75" fmla="*/ 54 h 1614"/>
                <a:gd name="T76" fmla="*/ 588 w 642"/>
                <a:gd name="T77" fmla="*/ 6 h 1614"/>
                <a:gd name="T78" fmla="*/ 606 w 642"/>
                <a:gd name="T79" fmla="*/ 6 h 1614"/>
                <a:gd name="T80" fmla="*/ 618 w 642"/>
                <a:gd name="T81" fmla="*/ 24 h 1614"/>
                <a:gd name="T82" fmla="*/ 630 w 642"/>
                <a:gd name="T83" fmla="*/ 5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2" h="1614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6"/>
                  </a:lnTo>
                  <a:lnTo>
                    <a:pt x="78" y="204"/>
                  </a:lnTo>
                  <a:lnTo>
                    <a:pt x="84" y="234"/>
                  </a:lnTo>
                  <a:lnTo>
                    <a:pt x="84" y="282"/>
                  </a:lnTo>
                  <a:lnTo>
                    <a:pt x="90" y="354"/>
                  </a:lnTo>
                  <a:lnTo>
                    <a:pt x="96" y="438"/>
                  </a:lnTo>
                  <a:lnTo>
                    <a:pt x="96" y="540"/>
                  </a:lnTo>
                  <a:lnTo>
                    <a:pt x="102" y="654"/>
                  </a:lnTo>
                  <a:lnTo>
                    <a:pt x="108" y="768"/>
                  </a:lnTo>
                  <a:lnTo>
                    <a:pt x="114" y="882"/>
                  </a:lnTo>
                  <a:lnTo>
                    <a:pt x="114" y="990"/>
                  </a:lnTo>
                  <a:lnTo>
                    <a:pt x="120" y="1092"/>
                  </a:lnTo>
                  <a:lnTo>
                    <a:pt x="126" y="1188"/>
                  </a:lnTo>
                  <a:lnTo>
                    <a:pt x="126" y="1272"/>
                  </a:lnTo>
                  <a:lnTo>
                    <a:pt x="132" y="1344"/>
                  </a:lnTo>
                  <a:lnTo>
                    <a:pt x="138" y="1404"/>
                  </a:lnTo>
                  <a:lnTo>
                    <a:pt x="144" y="1458"/>
                  </a:lnTo>
                  <a:lnTo>
                    <a:pt x="144" y="1500"/>
                  </a:lnTo>
                  <a:lnTo>
                    <a:pt x="150" y="1536"/>
                  </a:lnTo>
                  <a:lnTo>
                    <a:pt x="156" y="1560"/>
                  </a:lnTo>
                  <a:lnTo>
                    <a:pt x="162" y="1584"/>
                  </a:lnTo>
                  <a:lnTo>
                    <a:pt x="162" y="1596"/>
                  </a:lnTo>
                  <a:lnTo>
                    <a:pt x="168" y="1608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08"/>
                  </a:lnTo>
                  <a:lnTo>
                    <a:pt x="192" y="1602"/>
                  </a:lnTo>
                  <a:lnTo>
                    <a:pt x="192" y="1596"/>
                  </a:lnTo>
                  <a:lnTo>
                    <a:pt x="198" y="1590"/>
                  </a:lnTo>
                  <a:lnTo>
                    <a:pt x="204" y="1578"/>
                  </a:lnTo>
                  <a:lnTo>
                    <a:pt x="210" y="1566"/>
                  </a:lnTo>
                  <a:lnTo>
                    <a:pt x="210" y="1560"/>
                  </a:lnTo>
                  <a:lnTo>
                    <a:pt x="216" y="1548"/>
                  </a:lnTo>
                  <a:lnTo>
                    <a:pt x="222" y="1536"/>
                  </a:lnTo>
                  <a:lnTo>
                    <a:pt x="222" y="1530"/>
                  </a:lnTo>
                  <a:lnTo>
                    <a:pt x="228" y="1518"/>
                  </a:lnTo>
                  <a:lnTo>
                    <a:pt x="234" y="1512"/>
                  </a:lnTo>
                  <a:lnTo>
                    <a:pt x="240" y="1500"/>
                  </a:lnTo>
                  <a:lnTo>
                    <a:pt x="240" y="1494"/>
                  </a:lnTo>
                  <a:lnTo>
                    <a:pt x="246" y="1488"/>
                  </a:lnTo>
                  <a:lnTo>
                    <a:pt x="258" y="1470"/>
                  </a:lnTo>
                  <a:lnTo>
                    <a:pt x="252" y="1470"/>
                  </a:lnTo>
                  <a:lnTo>
                    <a:pt x="258" y="1470"/>
                  </a:lnTo>
                  <a:lnTo>
                    <a:pt x="264" y="1464"/>
                  </a:lnTo>
                  <a:lnTo>
                    <a:pt x="276" y="1452"/>
                  </a:lnTo>
                  <a:lnTo>
                    <a:pt x="270" y="1452"/>
                  </a:lnTo>
                  <a:lnTo>
                    <a:pt x="276" y="1452"/>
                  </a:lnTo>
                  <a:lnTo>
                    <a:pt x="282" y="1446"/>
                  </a:lnTo>
                  <a:lnTo>
                    <a:pt x="288" y="1446"/>
                  </a:lnTo>
                  <a:lnTo>
                    <a:pt x="294" y="1440"/>
                  </a:lnTo>
                  <a:lnTo>
                    <a:pt x="300" y="1440"/>
                  </a:lnTo>
                  <a:lnTo>
                    <a:pt x="306" y="1440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34"/>
                  </a:lnTo>
                  <a:lnTo>
                    <a:pt x="378" y="1434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28"/>
                  </a:lnTo>
                  <a:lnTo>
                    <a:pt x="498" y="1410"/>
                  </a:lnTo>
                  <a:lnTo>
                    <a:pt x="504" y="1380"/>
                  </a:lnTo>
                  <a:lnTo>
                    <a:pt x="504" y="1332"/>
                  </a:lnTo>
                  <a:lnTo>
                    <a:pt x="510" y="1260"/>
                  </a:lnTo>
                  <a:lnTo>
                    <a:pt x="516" y="1176"/>
                  </a:lnTo>
                  <a:lnTo>
                    <a:pt x="522" y="1074"/>
                  </a:lnTo>
                  <a:lnTo>
                    <a:pt x="522" y="960"/>
                  </a:lnTo>
                  <a:lnTo>
                    <a:pt x="528" y="846"/>
                  </a:lnTo>
                  <a:lnTo>
                    <a:pt x="534" y="732"/>
                  </a:lnTo>
                  <a:lnTo>
                    <a:pt x="540" y="624"/>
                  </a:lnTo>
                  <a:lnTo>
                    <a:pt x="540" y="522"/>
                  </a:lnTo>
                  <a:lnTo>
                    <a:pt x="546" y="426"/>
                  </a:lnTo>
                  <a:lnTo>
                    <a:pt x="552" y="342"/>
                  </a:lnTo>
                  <a:lnTo>
                    <a:pt x="552" y="270"/>
                  </a:lnTo>
                  <a:lnTo>
                    <a:pt x="558" y="210"/>
                  </a:lnTo>
                  <a:lnTo>
                    <a:pt x="564" y="156"/>
                  </a:lnTo>
                  <a:lnTo>
                    <a:pt x="570" y="114"/>
                  </a:lnTo>
                  <a:lnTo>
                    <a:pt x="570" y="78"/>
                  </a:lnTo>
                  <a:lnTo>
                    <a:pt x="576" y="54"/>
                  </a:lnTo>
                  <a:lnTo>
                    <a:pt x="582" y="30"/>
                  </a:lnTo>
                  <a:lnTo>
                    <a:pt x="588" y="18"/>
                  </a:lnTo>
                  <a:lnTo>
                    <a:pt x="588" y="6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6"/>
                  </a:lnTo>
                  <a:lnTo>
                    <a:pt x="612" y="12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36"/>
                  </a:lnTo>
                  <a:lnTo>
                    <a:pt x="630" y="48"/>
                  </a:lnTo>
                  <a:lnTo>
                    <a:pt x="630" y="54"/>
                  </a:lnTo>
                  <a:lnTo>
                    <a:pt x="636" y="66"/>
                  </a:lnTo>
                  <a:lnTo>
                    <a:pt x="642" y="7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767012" y="2209800"/>
              <a:ext cx="1076325" cy="2438400"/>
            </a:xfrm>
            <a:custGeom>
              <a:avLst/>
              <a:gdLst>
                <a:gd name="T0" fmla="*/ 6 w 678"/>
                <a:gd name="T1" fmla="*/ 18 h 1536"/>
                <a:gd name="T2" fmla="*/ 24 w 678"/>
                <a:gd name="T3" fmla="*/ 42 h 1536"/>
                <a:gd name="T4" fmla="*/ 36 w 678"/>
                <a:gd name="T5" fmla="*/ 66 h 1536"/>
                <a:gd name="T6" fmla="*/ 54 w 678"/>
                <a:gd name="T7" fmla="*/ 84 h 1536"/>
                <a:gd name="T8" fmla="*/ 72 w 678"/>
                <a:gd name="T9" fmla="*/ 96 h 1536"/>
                <a:gd name="T10" fmla="*/ 90 w 678"/>
                <a:gd name="T11" fmla="*/ 102 h 1536"/>
                <a:gd name="T12" fmla="*/ 108 w 678"/>
                <a:gd name="T13" fmla="*/ 102 h 1536"/>
                <a:gd name="T14" fmla="*/ 126 w 678"/>
                <a:gd name="T15" fmla="*/ 102 h 1536"/>
                <a:gd name="T16" fmla="*/ 144 w 678"/>
                <a:gd name="T17" fmla="*/ 102 h 1536"/>
                <a:gd name="T18" fmla="*/ 162 w 678"/>
                <a:gd name="T19" fmla="*/ 102 h 1536"/>
                <a:gd name="T20" fmla="*/ 180 w 678"/>
                <a:gd name="T21" fmla="*/ 102 h 1536"/>
                <a:gd name="T22" fmla="*/ 198 w 678"/>
                <a:gd name="T23" fmla="*/ 102 h 1536"/>
                <a:gd name="T24" fmla="*/ 216 w 678"/>
                <a:gd name="T25" fmla="*/ 102 h 1536"/>
                <a:gd name="T26" fmla="*/ 234 w 678"/>
                <a:gd name="T27" fmla="*/ 102 h 1536"/>
                <a:gd name="T28" fmla="*/ 252 w 678"/>
                <a:gd name="T29" fmla="*/ 102 h 1536"/>
                <a:gd name="T30" fmla="*/ 270 w 678"/>
                <a:gd name="T31" fmla="*/ 126 h 1536"/>
                <a:gd name="T32" fmla="*/ 282 w 678"/>
                <a:gd name="T33" fmla="*/ 276 h 1536"/>
                <a:gd name="T34" fmla="*/ 294 w 678"/>
                <a:gd name="T35" fmla="*/ 576 h 1536"/>
                <a:gd name="T36" fmla="*/ 306 w 678"/>
                <a:gd name="T37" fmla="*/ 912 h 1536"/>
                <a:gd name="T38" fmla="*/ 318 w 678"/>
                <a:gd name="T39" fmla="*/ 1194 h 1536"/>
                <a:gd name="T40" fmla="*/ 336 w 678"/>
                <a:gd name="T41" fmla="*/ 1380 h 1536"/>
                <a:gd name="T42" fmla="*/ 348 w 678"/>
                <a:gd name="T43" fmla="*/ 1482 h 1536"/>
                <a:gd name="T44" fmla="*/ 360 w 678"/>
                <a:gd name="T45" fmla="*/ 1530 h 1536"/>
                <a:gd name="T46" fmla="*/ 378 w 678"/>
                <a:gd name="T47" fmla="*/ 1530 h 1536"/>
                <a:gd name="T48" fmla="*/ 390 w 678"/>
                <a:gd name="T49" fmla="*/ 1512 h 1536"/>
                <a:gd name="T50" fmla="*/ 402 w 678"/>
                <a:gd name="T51" fmla="*/ 1482 h 1536"/>
                <a:gd name="T52" fmla="*/ 414 w 678"/>
                <a:gd name="T53" fmla="*/ 1452 h 1536"/>
                <a:gd name="T54" fmla="*/ 432 w 678"/>
                <a:gd name="T55" fmla="*/ 1422 h 1536"/>
                <a:gd name="T56" fmla="*/ 450 w 678"/>
                <a:gd name="T57" fmla="*/ 1392 h 1536"/>
                <a:gd name="T58" fmla="*/ 456 w 678"/>
                <a:gd name="T59" fmla="*/ 1386 h 1536"/>
                <a:gd name="T60" fmla="*/ 468 w 678"/>
                <a:gd name="T61" fmla="*/ 1374 h 1536"/>
                <a:gd name="T62" fmla="*/ 486 w 678"/>
                <a:gd name="T63" fmla="*/ 1362 h 1536"/>
                <a:gd name="T64" fmla="*/ 504 w 678"/>
                <a:gd name="T65" fmla="*/ 1356 h 1536"/>
                <a:gd name="T66" fmla="*/ 522 w 678"/>
                <a:gd name="T67" fmla="*/ 1356 h 1536"/>
                <a:gd name="T68" fmla="*/ 540 w 678"/>
                <a:gd name="T69" fmla="*/ 1356 h 1536"/>
                <a:gd name="T70" fmla="*/ 558 w 678"/>
                <a:gd name="T71" fmla="*/ 1356 h 1536"/>
                <a:gd name="T72" fmla="*/ 576 w 678"/>
                <a:gd name="T73" fmla="*/ 1356 h 1536"/>
                <a:gd name="T74" fmla="*/ 594 w 678"/>
                <a:gd name="T75" fmla="*/ 1356 h 1536"/>
                <a:gd name="T76" fmla="*/ 612 w 678"/>
                <a:gd name="T77" fmla="*/ 1356 h 1536"/>
                <a:gd name="T78" fmla="*/ 630 w 678"/>
                <a:gd name="T79" fmla="*/ 1356 h 1536"/>
                <a:gd name="T80" fmla="*/ 648 w 678"/>
                <a:gd name="T81" fmla="*/ 1356 h 1536"/>
                <a:gd name="T82" fmla="*/ 666 w 678"/>
                <a:gd name="T83" fmla="*/ 135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536">
                  <a:moveTo>
                    <a:pt x="0" y="0"/>
                  </a:move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54" y="84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6" y="102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6" y="102"/>
                  </a:lnTo>
                  <a:lnTo>
                    <a:pt x="192" y="102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8"/>
                  </a:lnTo>
                  <a:lnTo>
                    <a:pt x="270" y="126"/>
                  </a:lnTo>
                  <a:lnTo>
                    <a:pt x="276" y="156"/>
                  </a:lnTo>
                  <a:lnTo>
                    <a:pt x="276" y="204"/>
                  </a:lnTo>
                  <a:lnTo>
                    <a:pt x="282" y="276"/>
                  </a:lnTo>
                  <a:lnTo>
                    <a:pt x="288" y="360"/>
                  </a:lnTo>
                  <a:lnTo>
                    <a:pt x="288" y="462"/>
                  </a:lnTo>
                  <a:lnTo>
                    <a:pt x="294" y="576"/>
                  </a:lnTo>
                  <a:lnTo>
                    <a:pt x="300" y="690"/>
                  </a:lnTo>
                  <a:lnTo>
                    <a:pt x="306" y="804"/>
                  </a:lnTo>
                  <a:lnTo>
                    <a:pt x="306" y="912"/>
                  </a:lnTo>
                  <a:lnTo>
                    <a:pt x="312" y="1014"/>
                  </a:lnTo>
                  <a:lnTo>
                    <a:pt x="318" y="1110"/>
                  </a:lnTo>
                  <a:lnTo>
                    <a:pt x="318" y="1194"/>
                  </a:lnTo>
                  <a:lnTo>
                    <a:pt x="324" y="1266"/>
                  </a:lnTo>
                  <a:lnTo>
                    <a:pt x="330" y="1326"/>
                  </a:lnTo>
                  <a:lnTo>
                    <a:pt x="336" y="1380"/>
                  </a:lnTo>
                  <a:lnTo>
                    <a:pt x="336" y="1422"/>
                  </a:lnTo>
                  <a:lnTo>
                    <a:pt x="342" y="1458"/>
                  </a:lnTo>
                  <a:lnTo>
                    <a:pt x="348" y="1482"/>
                  </a:lnTo>
                  <a:lnTo>
                    <a:pt x="354" y="1506"/>
                  </a:lnTo>
                  <a:lnTo>
                    <a:pt x="354" y="1518"/>
                  </a:lnTo>
                  <a:lnTo>
                    <a:pt x="360" y="1530"/>
                  </a:lnTo>
                  <a:lnTo>
                    <a:pt x="366" y="1536"/>
                  </a:lnTo>
                  <a:lnTo>
                    <a:pt x="372" y="1536"/>
                  </a:lnTo>
                  <a:lnTo>
                    <a:pt x="378" y="1530"/>
                  </a:lnTo>
                  <a:lnTo>
                    <a:pt x="384" y="1524"/>
                  </a:lnTo>
                  <a:lnTo>
                    <a:pt x="384" y="1518"/>
                  </a:lnTo>
                  <a:lnTo>
                    <a:pt x="390" y="1512"/>
                  </a:lnTo>
                  <a:lnTo>
                    <a:pt x="396" y="1500"/>
                  </a:lnTo>
                  <a:lnTo>
                    <a:pt x="402" y="1488"/>
                  </a:lnTo>
                  <a:lnTo>
                    <a:pt x="402" y="1482"/>
                  </a:lnTo>
                  <a:lnTo>
                    <a:pt x="408" y="1470"/>
                  </a:lnTo>
                  <a:lnTo>
                    <a:pt x="414" y="1458"/>
                  </a:lnTo>
                  <a:lnTo>
                    <a:pt x="414" y="1452"/>
                  </a:lnTo>
                  <a:lnTo>
                    <a:pt x="420" y="1440"/>
                  </a:lnTo>
                  <a:lnTo>
                    <a:pt x="426" y="1434"/>
                  </a:lnTo>
                  <a:lnTo>
                    <a:pt x="432" y="1422"/>
                  </a:lnTo>
                  <a:lnTo>
                    <a:pt x="432" y="1416"/>
                  </a:lnTo>
                  <a:lnTo>
                    <a:pt x="438" y="1410"/>
                  </a:lnTo>
                  <a:lnTo>
                    <a:pt x="450" y="1392"/>
                  </a:lnTo>
                  <a:lnTo>
                    <a:pt x="444" y="1392"/>
                  </a:lnTo>
                  <a:lnTo>
                    <a:pt x="450" y="1392"/>
                  </a:lnTo>
                  <a:lnTo>
                    <a:pt x="456" y="1386"/>
                  </a:lnTo>
                  <a:lnTo>
                    <a:pt x="468" y="1374"/>
                  </a:lnTo>
                  <a:lnTo>
                    <a:pt x="462" y="1374"/>
                  </a:lnTo>
                  <a:lnTo>
                    <a:pt x="468" y="1374"/>
                  </a:lnTo>
                  <a:lnTo>
                    <a:pt x="474" y="1368"/>
                  </a:lnTo>
                  <a:lnTo>
                    <a:pt x="480" y="1368"/>
                  </a:lnTo>
                  <a:lnTo>
                    <a:pt x="486" y="1362"/>
                  </a:lnTo>
                  <a:lnTo>
                    <a:pt x="492" y="1362"/>
                  </a:lnTo>
                  <a:lnTo>
                    <a:pt x="498" y="1362"/>
                  </a:lnTo>
                  <a:lnTo>
                    <a:pt x="504" y="1356"/>
                  </a:lnTo>
                  <a:lnTo>
                    <a:pt x="510" y="1356"/>
                  </a:lnTo>
                  <a:lnTo>
                    <a:pt x="516" y="1356"/>
                  </a:lnTo>
                  <a:lnTo>
                    <a:pt x="522" y="1356"/>
                  </a:lnTo>
                  <a:lnTo>
                    <a:pt x="528" y="1356"/>
                  </a:lnTo>
                  <a:lnTo>
                    <a:pt x="534" y="1356"/>
                  </a:lnTo>
                  <a:lnTo>
                    <a:pt x="540" y="1356"/>
                  </a:lnTo>
                  <a:lnTo>
                    <a:pt x="546" y="1356"/>
                  </a:lnTo>
                  <a:lnTo>
                    <a:pt x="552" y="1356"/>
                  </a:lnTo>
                  <a:lnTo>
                    <a:pt x="558" y="1356"/>
                  </a:lnTo>
                  <a:lnTo>
                    <a:pt x="564" y="1356"/>
                  </a:lnTo>
                  <a:lnTo>
                    <a:pt x="570" y="1356"/>
                  </a:lnTo>
                  <a:lnTo>
                    <a:pt x="576" y="1356"/>
                  </a:lnTo>
                  <a:lnTo>
                    <a:pt x="582" y="1356"/>
                  </a:lnTo>
                  <a:lnTo>
                    <a:pt x="588" y="1356"/>
                  </a:lnTo>
                  <a:lnTo>
                    <a:pt x="594" y="1356"/>
                  </a:lnTo>
                  <a:lnTo>
                    <a:pt x="600" y="1356"/>
                  </a:lnTo>
                  <a:lnTo>
                    <a:pt x="606" y="1356"/>
                  </a:lnTo>
                  <a:lnTo>
                    <a:pt x="612" y="1356"/>
                  </a:lnTo>
                  <a:lnTo>
                    <a:pt x="618" y="1356"/>
                  </a:lnTo>
                  <a:lnTo>
                    <a:pt x="624" y="1356"/>
                  </a:lnTo>
                  <a:lnTo>
                    <a:pt x="630" y="1356"/>
                  </a:lnTo>
                  <a:lnTo>
                    <a:pt x="636" y="1356"/>
                  </a:lnTo>
                  <a:lnTo>
                    <a:pt x="642" y="1356"/>
                  </a:lnTo>
                  <a:lnTo>
                    <a:pt x="648" y="1356"/>
                  </a:lnTo>
                  <a:lnTo>
                    <a:pt x="654" y="1356"/>
                  </a:lnTo>
                  <a:lnTo>
                    <a:pt x="660" y="1356"/>
                  </a:lnTo>
                  <a:lnTo>
                    <a:pt x="666" y="1356"/>
                  </a:lnTo>
                  <a:lnTo>
                    <a:pt x="672" y="1356"/>
                  </a:lnTo>
                  <a:lnTo>
                    <a:pt x="678" y="135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843337" y="2085975"/>
              <a:ext cx="1009650" cy="2562225"/>
            </a:xfrm>
            <a:custGeom>
              <a:avLst/>
              <a:gdLst>
                <a:gd name="T0" fmla="*/ 12 w 636"/>
                <a:gd name="T1" fmla="*/ 1410 h 1614"/>
                <a:gd name="T2" fmla="*/ 24 w 636"/>
                <a:gd name="T3" fmla="*/ 1260 h 1614"/>
                <a:gd name="T4" fmla="*/ 36 w 636"/>
                <a:gd name="T5" fmla="*/ 960 h 1614"/>
                <a:gd name="T6" fmla="*/ 54 w 636"/>
                <a:gd name="T7" fmla="*/ 624 h 1614"/>
                <a:gd name="T8" fmla="*/ 66 w 636"/>
                <a:gd name="T9" fmla="*/ 342 h 1614"/>
                <a:gd name="T10" fmla="*/ 78 w 636"/>
                <a:gd name="T11" fmla="*/ 156 h 1614"/>
                <a:gd name="T12" fmla="*/ 90 w 636"/>
                <a:gd name="T13" fmla="*/ 54 h 1614"/>
                <a:gd name="T14" fmla="*/ 102 w 636"/>
                <a:gd name="T15" fmla="*/ 6 h 1614"/>
                <a:gd name="T16" fmla="*/ 120 w 636"/>
                <a:gd name="T17" fmla="*/ 6 h 1614"/>
                <a:gd name="T18" fmla="*/ 132 w 636"/>
                <a:gd name="T19" fmla="*/ 24 h 1614"/>
                <a:gd name="T20" fmla="*/ 144 w 636"/>
                <a:gd name="T21" fmla="*/ 54 h 1614"/>
                <a:gd name="T22" fmla="*/ 162 w 636"/>
                <a:gd name="T23" fmla="*/ 84 h 1614"/>
                <a:gd name="T24" fmla="*/ 174 w 636"/>
                <a:gd name="T25" fmla="*/ 114 h 1614"/>
                <a:gd name="T26" fmla="*/ 186 w 636"/>
                <a:gd name="T27" fmla="*/ 138 h 1614"/>
                <a:gd name="T28" fmla="*/ 204 w 636"/>
                <a:gd name="T29" fmla="*/ 156 h 1614"/>
                <a:gd name="T30" fmla="*/ 222 w 636"/>
                <a:gd name="T31" fmla="*/ 168 h 1614"/>
                <a:gd name="T32" fmla="*/ 240 w 636"/>
                <a:gd name="T33" fmla="*/ 174 h 1614"/>
                <a:gd name="T34" fmla="*/ 258 w 636"/>
                <a:gd name="T35" fmla="*/ 180 h 1614"/>
                <a:gd name="T36" fmla="*/ 276 w 636"/>
                <a:gd name="T37" fmla="*/ 180 h 1614"/>
                <a:gd name="T38" fmla="*/ 294 w 636"/>
                <a:gd name="T39" fmla="*/ 180 h 1614"/>
                <a:gd name="T40" fmla="*/ 312 w 636"/>
                <a:gd name="T41" fmla="*/ 180 h 1614"/>
                <a:gd name="T42" fmla="*/ 330 w 636"/>
                <a:gd name="T43" fmla="*/ 180 h 1614"/>
                <a:gd name="T44" fmla="*/ 348 w 636"/>
                <a:gd name="T45" fmla="*/ 180 h 1614"/>
                <a:gd name="T46" fmla="*/ 366 w 636"/>
                <a:gd name="T47" fmla="*/ 180 h 1614"/>
                <a:gd name="T48" fmla="*/ 384 w 636"/>
                <a:gd name="T49" fmla="*/ 180 h 1614"/>
                <a:gd name="T50" fmla="*/ 402 w 636"/>
                <a:gd name="T51" fmla="*/ 180 h 1614"/>
                <a:gd name="T52" fmla="*/ 420 w 636"/>
                <a:gd name="T53" fmla="*/ 186 h 1614"/>
                <a:gd name="T54" fmla="*/ 432 w 636"/>
                <a:gd name="T55" fmla="*/ 282 h 1614"/>
                <a:gd name="T56" fmla="*/ 444 w 636"/>
                <a:gd name="T57" fmla="*/ 540 h 1614"/>
                <a:gd name="T58" fmla="*/ 462 w 636"/>
                <a:gd name="T59" fmla="*/ 882 h 1614"/>
                <a:gd name="T60" fmla="*/ 474 w 636"/>
                <a:gd name="T61" fmla="*/ 1188 h 1614"/>
                <a:gd name="T62" fmla="*/ 486 w 636"/>
                <a:gd name="T63" fmla="*/ 1404 h 1614"/>
                <a:gd name="T64" fmla="*/ 498 w 636"/>
                <a:gd name="T65" fmla="*/ 1536 h 1614"/>
                <a:gd name="T66" fmla="*/ 510 w 636"/>
                <a:gd name="T67" fmla="*/ 1596 h 1614"/>
                <a:gd name="T68" fmla="*/ 528 w 636"/>
                <a:gd name="T69" fmla="*/ 1614 h 1614"/>
                <a:gd name="T70" fmla="*/ 540 w 636"/>
                <a:gd name="T71" fmla="*/ 1596 h 1614"/>
                <a:gd name="T72" fmla="*/ 558 w 636"/>
                <a:gd name="T73" fmla="*/ 1566 h 1614"/>
                <a:gd name="T74" fmla="*/ 570 w 636"/>
                <a:gd name="T75" fmla="*/ 1536 h 1614"/>
                <a:gd name="T76" fmla="*/ 582 w 636"/>
                <a:gd name="T77" fmla="*/ 1512 h 1614"/>
                <a:gd name="T78" fmla="*/ 594 w 636"/>
                <a:gd name="T79" fmla="*/ 1488 h 1614"/>
                <a:gd name="T80" fmla="*/ 612 w 636"/>
                <a:gd name="T81" fmla="*/ 1464 h 1614"/>
                <a:gd name="T82" fmla="*/ 624 w 636"/>
                <a:gd name="T83" fmla="*/ 1452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6" h="1614">
                  <a:moveTo>
                    <a:pt x="0" y="1434"/>
                  </a:moveTo>
                  <a:lnTo>
                    <a:pt x="6" y="1428"/>
                  </a:lnTo>
                  <a:lnTo>
                    <a:pt x="12" y="1410"/>
                  </a:lnTo>
                  <a:lnTo>
                    <a:pt x="18" y="1380"/>
                  </a:lnTo>
                  <a:lnTo>
                    <a:pt x="18" y="1332"/>
                  </a:lnTo>
                  <a:lnTo>
                    <a:pt x="24" y="1260"/>
                  </a:lnTo>
                  <a:lnTo>
                    <a:pt x="30" y="1176"/>
                  </a:lnTo>
                  <a:lnTo>
                    <a:pt x="36" y="1074"/>
                  </a:lnTo>
                  <a:lnTo>
                    <a:pt x="36" y="960"/>
                  </a:lnTo>
                  <a:lnTo>
                    <a:pt x="42" y="846"/>
                  </a:lnTo>
                  <a:lnTo>
                    <a:pt x="48" y="732"/>
                  </a:lnTo>
                  <a:lnTo>
                    <a:pt x="54" y="624"/>
                  </a:lnTo>
                  <a:lnTo>
                    <a:pt x="54" y="522"/>
                  </a:lnTo>
                  <a:lnTo>
                    <a:pt x="60" y="426"/>
                  </a:lnTo>
                  <a:lnTo>
                    <a:pt x="66" y="342"/>
                  </a:lnTo>
                  <a:lnTo>
                    <a:pt x="66" y="270"/>
                  </a:lnTo>
                  <a:lnTo>
                    <a:pt x="72" y="210"/>
                  </a:lnTo>
                  <a:lnTo>
                    <a:pt x="78" y="156"/>
                  </a:lnTo>
                  <a:lnTo>
                    <a:pt x="84" y="114"/>
                  </a:lnTo>
                  <a:lnTo>
                    <a:pt x="84" y="78"/>
                  </a:lnTo>
                  <a:lnTo>
                    <a:pt x="90" y="54"/>
                  </a:lnTo>
                  <a:lnTo>
                    <a:pt x="96" y="30"/>
                  </a:lnTo>
                  <a:lnTo>
                    <a:pt x="102" y="18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6"/>
                  </a:lnTo>
                  <a:lnTo>
                    <a:pt x="144" y="48"/>
                  </a:lnTo>
                  <a:lnTo>
                    <a:pt x="144" y="54"/>
                  </a:lnTo>
                  <a:lnTo>
                    <a:pt x="150" y="66"/>
                  </a:lnTo>
                  <a:lnTo>
                    <a:pt x="156" y="78"/>
                  </a:lnTo>
                  <a:lnTo>
                    <a:pt x="162" y="84"/>
                  </a:lnTo>
                  <a:lnTo>
                    <a:pt x="162" y="96"/>
                  </a:lnTo>
                  <a:lnTo>
                    <a:pt x="168" y="102"/>
                  </a:lnTo>
                  <a:lnTo>
                    <a:pt x="174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38"/>
                  </a:lnTo>
                  <a:lnTo>
                    <a:pt x="192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10" y="162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6"/>
                  </a:lnTo>
                  <a:lnTo>
                    <a:pt x="426" y="204"/>
                  </a:lnTo>
                  <a:lnTo>
                    <a:pt x="432" y="234"/>
                  </a:lnTo>
                  <a:lnTo>
                    <a:pt x="432" y="282"/>
                  </a:lnTo>
                  <a:lnTo>
                    <a:pt x="438" y="354"/>
                  </a:lnTo>
                  <a:lnTo>
                    <a:pt x="444" y="438"/>
                  </a:lnTo>
                  <a:lnTo>
                    <a:pt x="444" y="540"/>
                  </a:lnTo>
                  <a:lnTo>
                    <a:pt x="450" y="654"/>
                  </a:lnTo>
                  <a:lnTo>
                    <a:pt x="456" y="768"/>
                  </a:lnTo>
                  <a:lnTo>
                    <a:pt x="462" y="882"/>
                  </a:lnTo>
                  <a:lnTo>
                    <a:pt x="462" y="990"/>
                  </a:lnTo>
                  <a:lnTo>
                    <a:pt x="468" y="1092"/>
                  </a:lnTo>
                  <a:lnTo>
                    <a:pt x="474" y="1188"/>
                  </a:lnTo>
                  <a:lnTo>
                    <a:pt x="480" y="1272"/>
                  </a:lnTo>
                  <a:lnTo>
                    <a:pt x="480" y="1344"/>
                  </a:lnTo>
                  <a:lnTo>
                    <a:pt x="486" y="1404"/>
                  </a:lnTo>
                  <a:lnTo>
                    <a:pt x="492" y="1458"/>
                  </a:lnTo>
                  <a:lnTo>
                    <a:pt x="492" y="1500"/>
                  </a:lnTo>
                  <a:lnTo>
                    <a:pt x="498" y="1536"/>
                  </a:lnTo>
                  <a:lnTo>
                    <a:pt x="504" y="1560"/>
                  </a:lnTo>
                  <a:lnTo>
                    <a:pt x="510" y="1584"/>
                  </a:lnTo>
                  <a:lnTo>
                    <a:pt x="510" y="1596"/>
                  </a:lnTo>
                  <a:lnTo>
                    <a:pt x="516" y="1608"/>
                  </a:lnTo>
                  <a:lnTo>
                    <a:pt x="522" y="1614"/>
                  </a:lnTo>
                  <a:lnTo>
                    <a:pt x="528" y="1614"/>
                  </a:lnTo>
                  <a:lnTo>
                    <a:pt x="534" y="1608"/>
                  </a:lnTo>
                  <a:lnTo>
                    <a:pt x="540" y="1602"/>
                  </a:lnTo>
                  <a:lnTo>
                    <a:pt x="540" y="1596"/>
                  </a:lnTo>
                  <a:lnTo>
                    <a:pt x="546" y="1590"/>
                  </a:lnTo>
                  <a:lnTo>
                    <a:pt x="552" y="1578"/>
                  </a:lnTo>
                  <a:lnTo>
                    <a:pt x="558" y="1566"/>
                  </a:lnTo>
                  <a:lnTo>
                    <a:pt x="558" y="1560"/>
                  </a:lnTo>
                  <a:lnTo>
                    <a:pt x="564" y="1548"/>
                  </a:lnTo>
                  <a:lnTo>
                    <a:pt x="570" y="1536"/>
                  </a:lnTo>
                  <a:lnTo>
                    <a:pt x="570" y="1530"/>
                  </a:lnTo>
                  <a:lnTo>
                    <a:pt x="576" y="1518"/>
                  </a:lnTo>
                  <a:lnTo>
                    <a:pt x="582" y="1512"/>
                  </a:lnTo>
                  <a:lnTo>
                    <a:pt x="588" y="1500"/>
                  </a:lnTo>
                  <a:lnTo>
                    <a:pt x="588" y="1494"/>
                  </a:lnTo>
                  <a:lnTo>
                    <a:pt x="594" y="1488"/>
                  </a:lnTo>
                  <a:lnTo>
                    <a:pt x="600" y="1476"/>
                  </a:lnTo>
                  <a:lnTo>
                    <a:pt x="606" y="1470"/>
                  </a:lnTo>
                  <a:lnTo>
                    <a:pt x="612" y="1464"/>
                  </a:lnTo>
                  <a:lnTo>
                    <a:pt x="624" y="1452"/>
                  </a:lnTo>
                  <a:lnTo>
                    <a:pt x="618" y="1452"/>
                  </a:lnTo>
                  <a:lnTo>
                    <a:pt x="624" y="1452"/>
                  </a:lnTo>
                  <a:lnTo>
                    <a:pt x="630" y="1446"/>
                  </a:lnTo>
                  <a:lnTo>
                    <a:pt x="636" y="144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4852988" y="2085975"/>
              <a:ext cx="1076325" cy="2295525"/>
            </a:xfrm>
            <a:custGeom>
              <a:avLst/>
              <a:gdLst>
                <a:gd name="T0" fmla="*/ 12 w 678"/>
                <a:gd name="T1" fmla="*/ 1440 h 1446"/>
                <a:gd name="T2" fmla="*/ 30 w 678"/>
                <a:gd name="T3" fmla="*/ 1434 h 1446"/>
                <a:gd name="T4" fmla="*/ 48 w 678"/>
                <a:gd name="T5" fmla="*/ 1434 h 1446"/>
                <a:gd name="T6" fmla="*/ 66 w 678"/>
                <a:gd name="T7" fmla="*/ 1434 h 1446"/>
                <a:gd name="T8" fmla="*/ 84 w 678"/>
                <a:gd name="T9" fmla="*/ 1434 h 1446"/>
                <a:gd name="T10" fmla="*/ 102 w 678"/>
                <a:gd name="T11" fmla="*/ 1434 h 1446"/>
                <a:gd name="T12" fmla="*/ 120 w 678"/>
                <a:gd name="T13" fmla="*/ 1434 h 1446"/>
                <a:gd name="T14" fmla="*/ 138 w 678"/>
                <a:gd name="T15" fmla="*/ 1434 h 1446"/>
                <a:gd name="T16" fmla="*/ 156 w 678"/>
                <a:gd name="T17" fmla="*/ 1434 h 1446"/>
                <a:gd name="T18" fmla="*/ 174 w 678"/>
                <a:gd name="T19" fmla="*/ 1434 h 1446"/>
                <a:gd name="T20" fmla="*/ 192 w 678"/>
                <a:gd name="T21" fmla="*/ 1434 h 1446"/>
                <a:gd name="T22" fmla="*/ 210 w 678"/>
                <a:gd name="T23" fmla="*/ 1410 h 1446"/>
                <a:gd name="T24" fmla="*/ 222 w 678"/>
                <a:gd name="T25" fmla="*/ 1260 h 1446"/>
                <a:gd name="T26" fmla="*/ 234 w 678"/>
                <a:gd name="T27" fmla="*/ 960 h 1446"/>
                <a:gd name="T28" fmla="*/ 252 w 678"/>
                <a:gd name="T29" fmla="*/ 624 h 1446"/>
                <a:gd name="T30" fmla="*/ 264 w 678"/>
                <a:gd name="T31" fmla="*/ 342 h 1446"/>
                <a:gd name="T32" fmla="*/ 276 w 678"/>
                <a:gd name="T33" fmla="*/ 156 h 1446"/>
                <a:gd name="T34" fmla="*/ 288 w 678"/>
                <a:gd name="T35" fmla="*/ 54 h 1446"/>
                <a:gd name="T36" fmla="*/ 300 w 678"/>
                <a:gd name="T37" fmla="*/ 6 h 1446"/>
                <a:gd name="T38" fmla="*/ 318 w 678"/>
                <a:gd name="T39" fmla="*/ 6 h 1446"/>
                <a:gd name="T40" fmla="*/ 330 w 678"/>
                <a:gd name="T41" fmla="*/ 24 h 1446"/>
                <a:gd name="T42" fmla="*/ 342 w 678"/>
                <a:gd name="T43" fmla="*/ 54 h 1446"/>
                <a:gd name="T44" fmla="*/ 360 w 678"/>
                <a:gd name="T45" fmla="*/ 84 h 1446"/>
                <a:gd name="T46" fmla="*/ 372 w 678"/>
                <a:gd name="T47" fmla="*/ 114 h 1446"/>
                <a:gd name="T48" fmla="*/ 384 w 678"/>
                <a:gd name="T49" fmla="*/ 138 h 1446"/>
                <a:gd name="T50" fmla="*/ 402 w 678"/>
                <a:gd name="T51" fmla="*/ 156 h 1446"/>
                <a:gd name="T52" fmla="*/ 420 w 678"/>
                <a:gd name="T53" fmla="*/ 168 h 1446"/>
                <a:gd name="T54" fmla="*/ 438 w 678"/>
                <a:gd name="T55" fmla="*/ 174 h 1446"/>
                <a:gd name="T56" fmla="*/ 456 w 678"/>
                <a:gd name="T57" fmla="*/ 180 h 1446"/>
                <a:gd name="T58" fmla="*/ 474 w 678"/>
                <a:gd name="T59" fmla="*/ 180 h 1446"/>
                <a:gd name="T60" fmla="*/ 492 w 678"/>
                <a:gd name="T61" fmla="*/ 180 h 1446"/>
                <a:gd name="T62" fmla="*/ 510 w 678"/>
                <a:gd name="T63" fmla="*/ 180 h 1446"/>
                <a:gd name="T64" fmla="*/ 528 w 678"/>
                <a:gd name="T65" fmla="*/ 180 h 1446"/>
                <a:gd name="T66" fmla="*/ 546 w 678"/>
                <a:gd name="T67" fmla="*/ 180 h 1446"/>
                <a:gd name="T68" fmla="*/ 564 w 678"/>
                <a:gd name="T69" fmla="*/ 180 h 1446"/>
                <a:gd name="T70" fmla="*/ 582 w 678"/>
                <a:gd name="T71" fmla="*/ 180 h 1446"/>
                <a:gd name="T72" fmla="*/ 600 w 678"/>
                <a:gd name="T73" fmla="*/ 180 h 1446"/>
                <a:gd name="T74" fmla="*/ 618 w 678"/>
                <a:gd name="T75" fmla="*/ 186 h 1446"/>
                <a:gd name="T76" fmla="*/ 630 w 678"/>
                <a:gd name="T77" fmla="*/ 282 h 1446"/>
                <a:gd name="T78" fmla="*/ 642 w 678"/>
                <a:gd name="T79" fmla="*/ 540 h 1446"/>
                <a:gd name="T80" fmla="*/ 660 w 678"/>
                <a:gd name="T81" fmla="*/ 882 h 1446"/>
                <a:gd name="T82" fmla="*/ 672 w 678"/>
                <a:gd name="T83" fmla="*/ 1188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446">
                  <a:moveTo>
                    <a:pt x="0" y="1446"/>
                  </a:moveTo>
                  <a:lnTo>
                    <a:pt x="6" y="1440"/>
                  </a:lnTo>
                  <a:lnTo>
                    <a:pt x="12" y="1440"/>
                  </a:lnTo>
                  <a:lnTo>
                    <a:pt x="18" y="1440"/>
                  </a:lnTo>
                  <a:lnTo>
                    <a:pt x="24" y="1434"/>
                  </a:lnTo>
                  <a:lnTo>
                    <a:pt x="30" y="1434"/>
                  </a:lnTo>
                  <a:lnTo>
                    <a:pt x="36" y="1434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34"/>
                  </a:lnTo>
                  <a:lnTo>
                    <a:pt x="60" y="1434"/>
                  </a:lnTo>
                  <a:lnTo>
                    <a:pt x="66" y="1434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28"/>
                  </a:lnTo>
                  <a:lnTo>
                    <a:pt x="210" y="1410"/>
                  </a:lnTo>
                  <a:lnTo>
                    <a:pt x="216" y="1380"/>
                  </a:lnTo>
                  <a:lnTo>
                    <a:pt x="216" y="1332"/>
                  </a:lnTo>
                  <a:lnTo>
                    <a:pt x="222" y="1260"/>
                  </a:lnTo>
                  <a:lnTo>
                    <a:pt x="228" y="1176"/>
                  </a:lnTo>
                  <a:lnTo>
                    <a:pt x="234" y="1074"/>
                  </a:lnTo>
                  <a:lnTo>
                    <a:pt x="234" y="960"/>
                  </a:lnTo>
                  <a:lnTo>
                    <a:pt x="240" y="846"/>
                  </a:lnTo>
                  <a:lnTo>
                    <a:pt x="246" y="732"/>
                  </a:lnTo>
                  <a:lnTo>
                    <a:pt x="252" y="624"/>
                  </a:lnTo>
                  <a:lnTo>
                    <a:pt x="252" y="522"/>
                  </a:lnTo>
                  <a:lnTo>
                    <a:pt x="258" y="426"/>
                  </a:lnTo>
                  <a:lnTo>
                    <a:pt x="264" y="342"/>
                  </a:lnTo>
                  <a:lnTo>
                    <a:pt x="264" y="270"/>
                  </a:lnTo>
                  <a:lnTo>
                    <a:pt x="270" y="210"/>
                  </a:lnTo>
                  <a:lnTo>
                    <a:pt x="276" y="156"/>
                  </a:lnTo>
                  <a:lnTo>
                    <a:pt x="282" y="114"/>
                  </a:lnTo>
                  <a:lnTo>
                    <a:pt x="282" y="78"/>
                  </a:lnTo>
                  <a:lnTo>
                    <a:pt x="288" y="54"/>
                  </a:lnTo>
                  <a:lnTo>
                    <a:pt x="294" y="30"/>
                  </a:lnTo>
                  <a:lnTo>
                    <a:pt x="300" y="18"/>
                  </a:lnTo>
                  <a:lnTo>
                    <a:pt x="300" y="6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6"/>
                  </a:lnTo>
                  <a:lnTo>
                    <a:pt x="324" y="12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36"/>
                  </a:lnTo>
                  <a:lnTo>
                    <a:pt x="342" y="48"/>
                  </a:lnTo>
                  <a:lnTo>
                    <a:pt x="342" y="54"/>
                  </a:lnTo>
                  <a:lnTo>
                    <a:pt x="348" y="66"/>
                  </a:lnTo>
                  <a:lnTo>
                    <a:pt x="354" y="78"/>
                  </a:lnTo>
                  <a:lnTo>
                    <a:pt x="360" y="84"/>
                  </a:lnTo>
                  <a:lnTo>
                    <a:pt x="360" y="96"/>
                  </a:lnTo>
                  <a:lnTo>
                    <a:pt x="366" y="102"/>
                  </a:lnTo>
                  <a:lnTo>
                    <a:pt x="372" y="114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84" y="138"/>
                  </a:lnTo>
                  <a:lnTo>
                    <a:pt x="390" y="144"/>
                  </a:lnTo>
                  <a:lnTo>
                    <a:pt x="396" y="150"/>
                  </a:lnTo>
                  <a:lnTo>
                    <a:pt x="402" y="156"/>
                  </a:lnTo>
                  <a:lnTo>
                    <a:pt x="408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6" y="174"/>
                  </a:lnTo>
                  <a:lnTo>
                    <a:pt x="432" y="174"/>
                  </a:lnTo>
                  <a:lnTo>
                    <a:pt x="438" y="174"/>
                  </a:lnTo>
                  <a:lnTo>
                    <a:pt x="444" y="180"/>
                  </a:lnTo>
                  <a:lnTo>
                    <a:pt x="450" y="180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6"/>
                  </a:lnTo>
                  <a:lnTo>
                    <a:pt x="624" y="204"/>
                  </a:lnTo>
                  <a:lnTo>
                    <a:pt x="630" y="234"/>
                  </a:lnTo>
                  <a:lnTo>
                    <a:pt x="630" y="282"/>
                  </a:lnTo>
                  <a:lnTo>
                    <a:pt x="636" y="354"/>
                  </a:lnTo>
                  <a:lnTo>
                    <a:pt x="642" y="438"/>
                  </a:lnTo>
                  <a:lnTo>
                    <a:pt x="642" y="540"/>
                  </a:lnTo>
                  <a:lnTo>
                    <a:pt x="648" y="654"/>
                  </a:lnTo>
                  <a:lnTo>
                    <a:pt x="654" y="768"/>
                  </a:lnTo>
                  <a:lnTo>
                    <a:pt x="660" y="882"/>
                  </a:lnTo>
                  <a:lnTo>
                    <a:pt x="660" y="990"/>
                  </a:lnTo>
                  <a:lnTo>
                    <a:pt x="666" y="1092"/>
                  </a:lnTo>
                  <a:lnTo>
                    <a:pt x="672" y="1188"/>
                  </a:lnTo>
                  <a:lnTo>
                    <a:pt x="678" y="1272"/>
                  </a:lnTo>
                  <a:lnTo>
                    <a:pt x="678" y="134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5929313" y="2085975"/>
              <a:ext cx="1047750" cy="2562225"/>
            </a:xfrm>
            <a:custGeom>
              <a:avLst/>
              <a:gdLst>
                <a:gd name="T0" fmla="*/ 12 w 660"/>
                <a:gd name="T1" fmla="*/ 1458 h 1614"/>
                <a:gd name="T2" fmla="*/ 24 w 660"/>
                <a:gd name="T3" fmla="*/ 1560 h 1614"/>
                <a:gd name="T4" fmla="*/ 36 w 660"/>
                <a:gd name="T5" fmla="*/ 1608 h 1614"/>
                <a:gd name="T6" fmla="*/ 54 w 660"/>
                <a:gd name="T7" fmla="*/ 1608 h 1614"/>
                <a:gd name="T8" fmla="*/ 66 w 660"/>
                <a:gd name="T9" fmla="*/ 1590 h 1614"/>
                <a:gd name="T10" fmla="*/ 78 w 660"/>
                <a:gd name="T11" fmla="*/ 1560 h 1614"/>
                <a:gd name="T12" fmla="*/ 90 w 660"/>
                <a:gd name="T13" fmla="*/ 1530 h 1614"/>
                <a:gd name="T14" fmla="*/ 108 w 660"/>
                <a:gd name="T15" fmla="*/ 1500 h 1614"/>
                <a:gd name="T16" fmla="*/ 120 w 660"/>
                <a:gd name="T17" fmla="*/ 1476 h 1614"/>
                <a:gd name="T18" fmla="*/ 144 w 660"/>
                <a:gd name="T19" fmla="*/ 1452 h 1614"/>
                <a:gd name="T20" fmla="*/ 150 w 660"/>
                <a:gd name="T21" fmla="*/ 1446 h 1614"/>
                <a:gd name="T22" fmla="*/ 168 w 660"/>
                <a:gd name="T23" fmla="*/ 1440 h 1614"/>
                <a:gd name="T24" fmla="*/ 186 w 660"/>
                <a:gd name="T25" fmla="*/ 1434 h 1614"/>
                <a:gd name="T26" fmla="*/ 204 w 660"/>
                <a:gd name="T27" fmla="*/ 1434 h 1614"/>
                <a:gd name="T28" fmla="*/ 222 w 660"/>
                <a:gd name="T29" fmla="*/ 1434 h 1614"/>
                <a:gd name="T30" fmla="*/ 240 w 660"/>
                <a:gd name="T31" fmla="*/ 1434 h 1614"/>
                <a:gd name="T32" fmla="*/ 258 w 660"/>
                <a:gd name="T33" fmla="*/ 1434 h 1614"/>
                <a:gd name="T34" fmla="*/ 276 w 660"/>
                <a:gd name="T35" fmla="*/ 1434 h 1614"/>
                <a:gd name="T36" fmla="*/ 294 w 660"/>
                <a:gd name="T37" fmla="*/ 1434 h 1614"/>
                <a:gd name="T38" fmla="*/ 312 w 660"/>
                <a:gd name="T39" fmla="*/ 1434 h 1614"/>
                <a:gd name="T40" fmla="*/ 330 w 660"/>
                <a:gd name="T41" fmla="*/ 1434 h 1614"/>
                <a:gd name="T42" fmla="*/ 348 w 660"/>
                <a:gd name="T43" fmla="*/ 1434 h 1614"/>
                <a:gd name="T44" fmla="*/ 366 w 660"/>
                <a:gd name="T45" fmla="*/ 1410 h 1614"/>
                <a:gd name="T46" fmla="*/ 378 w 660"/>
                <a:gd name="T47" fmla="*/ 1260 h 1614"/>
                <a:gd name="T48" fmla="*/ 390 w 660"/>
                <a:gd name="T49" fmla="*/ 960 h 1614"/>
                <a:gd name="T50" fmla="*/ 408 w 660"/>
                <a:gd name="T51" fmla="*/ 624 h 1614"/>
                <a:gd name="T52" fmla="*/ 420 w 660"/>
                <a:gd name="T53" fmla="*/ 342 h 1614"/>
                <a:gd name="T54" fmla="*/ 432 w 660"/>
                <a:gd name="T55" fmla="*/ 156 h 1614"/>
                <a:gd name="T56" fmla="*/ 444 w 660"/>
                <a:gd name="T57" fmla="*/ 54 h 1614"/>
                <a:gd name="T58" fmla="*/ 456 w 660"/>
                <a:gd name="T59" fmla="*/ 6 h 1614"/>
                <a:gd name="T60" fmla="*/ 474 w 660"/>
                <a:gd name="T61" fmla="*/ 6 h 1614"/>
                <a:gd name="T62" fmla="*/ 486 w 660"/>
                <a:gd name="T63" fmla="*/ 24 h 1614"/>
                <a:gd name="T64" fmla="*/ 498 w 660"/>
                <a:gd name="T65" fmla="*/ 54 h 1614"/>
                <a:gd name="T66" fmla="*/ 516 w 660"/>
                <a:gd name="T67" fmla="*/ 84 h 1614"/>
                <a:gd name="T68" fmla="*/ 528 w 660"/>
                <a:gd name="T69" fmla="*/ 114 h 1614"/>
                <a:gd name="T70" fmla="*/ 540 w 660"/>
                <a:gd name="T71" fmla="*/ 138 h 1614"/>
                <a:gd name="T72" fmla="*/ 558 w 660"/>
                <a:gd name="T73" fmla="*/ 156 h 1614"/>
                <a:gd name="T74" fmla="*/ 576 w 660"/>
                <a:gd name="T75" fmla="*/ 168 h 1614"/>
                <a:gd name="T76" fmla="*/ 594 w 660"/>
                <a:gd name="T77" fmla="*/ 174 h 1614"/>
                <a:gd name="T78" fmla="*/ 612 w 660"/>
                <a:gd name="T79" fmla="*/ 180 h 1614"/>
                <a:gd name="T80" fmla="*/ 630 w 660"/>
                <a:gd name="T81" fmla="*/ 180 h 1614"/>
                <a:gd name="T82" fmla="*/ 648 w 660"/>
                <a:gd name="T83" fmla="*/ 18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0" h="1614">
                  <a:moveTo>
                    <a:pt x="0" y="1344"/>
                  </a:moveTo>
                  <a:lnTo>
                    <a:pt x="6" y="1404"/>
                  </a:lnTo>
                  <a:lnTo>
                    <a:pt x="12" y="1458"/>
                  </a:lnTo>
                  <a:lnTo>
                    <a:pt x="12" y="1500"/>
                  </a:lnTo>
                  <a:lnTo>
                    <a:pt x="18" y="1536"/>
                  </a:lnTo>
                  <a:lnTo>
                    <a:pt x="24" y="1560"/>
                  </a:lnTo>
                  <a:lnTo>
                    <a:pt x="30" y="1584"/>
                  </a:lnTo>
                  <a:lnTo>
                    <a:pt x="30" y="1596"/>
                  </a:lnTo>
                  <a:lnTo>
                    <a:pt x="36" y="1608"/>
                  </a:lnTo>
                  <a:lnTo>
                    <a:pt x="42" y="1614"/>
                  </a:lnTo>
                  <a:lnTo>
                    <a:pt x="48" y="1614"/>
                  </a:lnTo>
                  <a:lnTo>
                    <a:pt x="54" y="1608"/>
                  </a:lnTo>
                  <a:lnTo>
                    <a:pt x="60" y="1602"/>
                  </a:lnTo>
                  <a:lnTo>
                    <a:pt x="60" y="1596"/>
                  </a:lnTo>
                  <a:lnTo>
                    <a:pt x="66" y="1590"/>
                  </a:lnTo>
                  <a:lnTo>
                    <a:pt x="72" y="1578"/>
                  </a:lnTo>
                  <a:lnTo>
                    <a:pt x="78" y="1566"/>
                  </a:lnTo>
                  <a:lnTo>
                    <a:pt x="78" y="1560"/>
                  </a:lnTo>
                  <a:lnTo>
                    <a:pt x="84" y="1548"/>
                  </a:lnTo>
                  <a:lnTo>
                    <a:pt x="90" y="1536"/>
                  </a:lnTo>
                  <a:lnTo>
                    <a:pt x="90" y="1530"/>
                  </a:lnTo>
                  <a:lnTo>
                    <a:pt x="96" y="1518"/>
                  </a:lnTo>
                  <a:lnTo>
                    <a:pt x="102" y="1512"/>
                  </a:lnTo>
                  <a:lnTo>
                    <a:pt x="108" y="1500"/>
                  </a:lnTo>
                  <a:lnTo>
                    <a:pt x="108" y="1494"/>
                  </a:lnTo>
                  <a:lnTo>
                    <a:pt x="114" y="1488"/>
                  </a:lnTo>
                  <a:lnTo>
                    <a:pt x="120" y="1476"/>
                  </a:lnTo>
                  <a:lnTo>
                    <a:pt x="126" y="1470"/>
                  </a:lnTo>
                  <a:lnTo>
                    <a:pt x="132" y="1464"/>
                  </a:lnTo>
                  <a:lnTo>
                    <a:pt x="144" y="1452"/>
                  </a:lnTo>
                  <a:lnTo>
                    <a:pt x="138" y="1452"/>
                  </a:lnTo>
                  <a:lnTo>
                    <a:pt x="144" y="1452"/>
                  </a:lnTo>
                  <a:lnTo>
                    <a:pt x="150" y="1446"/>
                  </a:lnTo>
                  <a:lnTo>
                    <a:pt x="156" y="1446"/>
                  </a:lnTo>
                  <a:lnTo>
                    <a:pt x="162" y="1440"/>
                  </a:lnTo>
                  <a:lnTo>
                    <a:pt x="168" y="1440"/>
                  </a:lnTo>
                  <a:lnTo>
                    <a:pt x="174" y="1440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28"/>
                  </a:lnTo>
                  <a:lnTo>
                    <a:pt x="366" y="1410"/>
                  </a:lnTo>
                  <a:lnTo>
                    <a:pt x="372" y="1380"/>
                  </a:lnTo>
                  <a:lnTo>
                    <a:pt x="378" y="1332"/>
                  </a:lnTo>
                  <a:lnTo>
                    <a:pt x="378" y="1260"/>
                  </a:lnTo>
                  <a:lnTo>
                    <a:pt x="384" y="1176"/>
                  </a:lnTo>
                  <a:lnTo>
                    <a:pt x="390" y="1074"/>
                  </a:lnTo>
                  <a:lnTo>
                    <a:pt x="390" y="960"/>
                  </a:lnTo>
                  <a:lnTo>
                    <a:pt x="396" y="846"/>
                  </a:lnTo>
                  <a:lnTo>
                    <a:pt x="402" y="732"/>
                  </a:lnTo>
                  <a:lnTo>
                    <a:pt x="408" y="624"/>
                  </a:lnTo>
                  <a:lnTo>
                    <a:pt x="408" y="522"/>
                  </a:lnTo>
                  <a:lnTo>
                    <a:pt x="414" y="426"/>
                  </a:lnTo>
                  <a:lnTo>
                    <a:pt x="420" y="342"/>
                  </a:lnTo>
                  <a:lnTo>
                    <a:pt x="420" y="270"/>
                  </a:lnTo>
                  <a:lnTo>
                    <a:pt x="426" y="210"/>
                  </a:lnTo>
                  <a:lnTo>
                    <a:pt x="432" y="156"/>
                  </a:lnTo>
                  <a:lnTo>
                    <a:pt x="438" y="114"/>
                  </a:lnTo>
                  <a:lnTo>
                    <a:pt x="438" y="78"/>
                  </a:lnTo>
                  <a:lnTo>
                    <a:pt x="444" y="54"/>
                  </a:lnTo>
                  <a:lnTo>
                    <a:pt x="450" y="30"/>
                  </a:lnTo>
                  <a:lnTo>
                    <a:pt x="456" y="18"/>
                  </a:lnTo>
                  <a:lnTo>
                    <a:pt x="456" y="6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6"/>
                  </a:lnTo>
                  <a:lnTo>
                    <a:pt x="480" y="12"/>
                  </a:lnTo>
                  <a:lnTo>
                    <a:pt x="486" y="18"/>
                  </a:lnTo>
                  <a:lnTo>
                    <a:pt x="486" y="24"/>
                  </a:lnTo>
                  <a:lnTo>
                    <a:pt x="492" y="36"/>
                  </a:lnTo>
                  <a:lnTo>
                    <a:pt x="498" y="48"/>
                  </a:lnTo>
                  <a:lnTo>
                    <a:pt x="498" y="54"/>
                  </a:lnTo>
                  <a:lnTo>
                    <a:pt x="504" y="66"/>
                  </a:lnTo>
                  <a:lnTo>
                    <a:pt x="510" y="78"/>
                  </a:lnTo>
                  <a:lnTo>
                    <a:pt x="516" y="84"/>
                  </a:lnTo>
                  <a:lnTo>
                    <a:pt x="516" y="96"/>
                  </a:lnTo>
                  <a:lnTo>
                    <a:pt x="522" y="102"/>
                  </a:lnTo>
                  <a:lnTo>
                    <a:pt x="528" y="114"/>
                  </a:lnTo>
                  <a:lnTo>
                    <a:pt x="534" y="120"/>
                  </a:lnTo>
                  <a:lnTo>
                    <a:pt x="534" y="126"/>
                  </a:lnTo>
                  <a:lnTo>
                    <a:pt x="540" y="138"/>
                  </a:lnTo>
                  <a:lnTo>
                    <a:pt x="546" y="144"/>
                  </a:lnTo>
                  <a:lnTo>
                    <a:pt x="552" y="150"/>
                  </a:lnTo>
                  <a:lnTo>
                    <a:pt x="558" y="156"/>
                  </a:lnTo>
                  <a:lnTo>
                    <a:pt x="564" y="162"/>
                  </a:lnTo>
                  <a:lnTo>
                    <a:pt x="570" y="168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8" y="174"/>
                  </a:lnTo>
                  <a:lnTo>
                    <a:pt x="594" y="174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  <a:lnTo>
                    <a:pt x="654" y="180"/>
                  </a:lnTo>
                  <a:lnTo>
                    <a:pt x="660" y="18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6977063" y="2085975"/>
              <a:ext cx="1047750" cy="2562225"/>
            </a:xfrm>
            <a:custGeom>
              <a:avLst/>
              <a:gdLst>
                <a:gd name="T0" fmla="*/ 12 w 660"/>
                <a:gd name="T1" fmla="*/ 180 h 1614"/>
                <a:gd name="T2" fmla="*/ 30 w 660"/>
                <a:gd name="T3" fmla="*/ 180 h 1614"/>
                <a:gd name="T4" fmla="*/ 48 w 660"/>
                <a:gd name="T5" fmla="*/ 180 h 1614"/>
                <a:gd name="T6" fmla="*/ 66 w 660"/>
                <a:gd name="T7" fmla="*/ 180 h 1614"/>
                <a:gd name="T8" fmla="*/ 84 w 660"/>
                <a:gd name="T9" fmla="*/ 180 h 1614"/>
                <a:gd name="T10" fmla="*/ 102 w 660"/>
                <a:gd name="T11" fmla="*/ 180 h 1614"/>
                <a:gd name="T12" fmla="*/ 120 w 660"/>
                <a:gd name="T13" fmla="*/ 204 h 1614"/>
                <a:gd name="T14" fmla="*/ 132 w 660"/>
                <a:gd name="T15" fmla="*/ 354 h 1614"/>
                <a:gd name="T16" fmla="*/ 144 w 660"/>
                <a:gd name="T17" fmla="*/ 654 h 1614"/>
                <a:gd name="T18" fmla="*/ 156 w 660"/>
                <a:gd name="T19" fmla="*/ 990 h 1614"/>
                <a:gd name="T20" fmla="*/ 174 w 660"/>
                <a:gd name="T21" fmla="*/ 1272 h 1614"/>
                <a:gd name="T22" fmla="*/ 186 w 660"/>
                <a:gd name="T23" fmla="*/ 1458 h 1614"/>
                <a:gd name="T24" fmla="*/ 198 w 660"/>
                <a:gd name="T25" fmla="*/ 1560 h 1614"/>
                <a:gd name="T26" fmla="*/ 210 w 660"/>
                <a:gd name="T27" fmla="*/ 1608 h 1614"/>
                <a:gd name="T28" fmla="*/ 228 w 660"/>
                <a:gd name="T29" fmla="*/ 1608 h 1614"/>
                <a:gd name="T30" fmla="*/ 240 w 660"/>
                <a:gd name="T31" fmla="*/ 1590 h 1614"/>
                <a:gd name="T32" fmla="*/ 252 w 660"/>
                <a:gd name="T33" fmla="*/ 1560 h 1614"/>
                <a:gd name="T34" fmla="*/ 264 w 660"/>
                <a:gd name="T35" fmla="*/ 1530 h 1614"/>
                <a:gd name="T36" fmla="*/ 282 w 660"/>
                <a:gd name="T37" fmla="*/ 1500 h 1614"/>
                <a:gd name="T38" fmla="*/ 294 w 660"/>
                <a:gd name="T39" fmla="*/ 1476 h 1614"/>
                <a:gd name="T40" fmla="*/ 318 w 660"/>
                <a:gd name="T41" fmla="*/ 1452 h 1614"/>
                <a:gd name="T42" fmla="*/ 324 w 660"/>
                <a:gd name="T43" fmla="*/ 1446 h 1614"/>
                <a:gd name="T44" fmla="*/ 342 w 660"/>
                <a:gd name="T45" fmla="*/ 1440 h 1614"/>
                <a:gd name="T46" fmla="*/ 360 w 660"/>
                <a:gd name="T47" fmla="*/ 1434 h 1614"/>
                <a:gd name="T48" fmla="*/ 378 w 660"/>
                <a:gd name="T49" fmla="*/ 1434 h 1614"/>
                <a:gd name="T50" fmla="*/ 396 w 660"/>
                <a:gd name="T51" fmla="*/ 1434 h 1614"/>
                <a:gd name="T52" fmla="*/ 414 w 660"/>
                <a:gd name="T53" fmla="*/ 1434 h 1614"/>
                <a:gd name="T54" fmla="*/ 432 w 660"/>
                <a:gd name="T55" fmla="*/ 1434 h 1614"/>
                <a:gd name="T56" fmla="*/ 450 w 660"/>
                <a:gd name="T57" fmla="*/ 1434 h 1614"/>
                <a:gd name="T58" fmla="*/ 468 w 660"/>
                <a:gd name="T59" fmla="*/ 1434 h 1614"/>
                <a:gd name="T60" fmla="*/ 486 w 660"/>
                <a:gd name="T61" fmla="*/ 1434 h 1614"/>
                <a:gd name="T62" fmla="*/ 504 w 660"/>
                <a:gd name="T63" fmla="*/ 1434 h 1614"/>
                <a:gd name="T64" fmla="*/ 522 w 660"/>
                <a:gd name="T65" fmla="*/ 1434 h 1614"/>
                <a:gd name="T66" fmla="*/ 540 w 660"/>
                <a:gd name="T67" fmla="*/ 1410 h 1614"/>
                <a:gd name="T68" fmla="*/ 552 w 660"/>
                <a:gd name="T69" fmla="*/ 1260 h 1614"/>
                <a:gd name="T70" fmla="*/ 564 w 660"/>
                <a:gd name="T71" fmla="*/ 960 h 1614"/>
                <a:gd name="T72" fmla="*/ 582 w 660"/>
                <a:gd name="T73" fmla="*/ 624 h 1614"/>
                <a:gd name="T74" fmla="*/ 594 w 660"/>
                <a:gd name="T75" fmla="*/ 342 h 1614"/>
                <a:gd name="T76" fmla="*/ 606 w 660"/>
                <a:gd name="T77" fmla="*/ 156 h 1614"/>
                <a:gd name="T78" fmla="*/ 618 w 660"/>
                <a:gd name="T79" fmla="*/ 54 h 1614"/>
                <a:gd name="T80" fmla="*/ 630 w 660"/>
                <a:gd name="T81" fmla="*/ 6 h 1614"/>
                <a:gd name="T82" fmla="*/ 648 w 660"/>
                <a:gd name="T83" fmla="*/ 6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0" h="1614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14" y="186"/>
                  </a:lnTo>
                  <a:lnTo>
                    <a:pt x="120" y="204"/>
                  </a:lnTo>
                  <a:lnTo>
                    <a:pt x="126" y="234"/>
                  </a:lnTo>
                  <a:lnTo>
                    <a:pt x="126" y="282"/>
                  </a:lnTo>
                  <a:lnTo>
                    <a:pt x="132" y="354"/>
                  </a:lnTo>
                  <a:lnTo>
                    <a:pt x="138" y="438"/>
                  </a:lnTo>
                  <a:lnTo>
                    <a:pt x="138" y="540"/>
                  </a:lnTo>
                  <a:lnTo>
                    <a:pt x="144" y="654"/>
                  </a:lnTo>
                  <a:lnTo>
                    <a:pt x="150" y="768"/>
                  </a:lnTo>
                  <a:lnTo>
                    <a:pt x="156" y="882"/>
                  </a:lnTo>
                  <a:lnTo>
                    <a:pt x="156" y="990"/>
                  </a:lnTo>
                  <a:lnTo>
                    <a:pt x="162" y="1092"/>
                  </a:lnTo>
                  <a:lnTo>
                    <a:pt x="168" y="1188"/>
                  </a:lnTo>
                  <a:lnTo>
                    <a:pt x="174" y="1272"/>
                  </a:lnTo>
                  <a:lnTo>
                    <a:pt x="174" y="1344"/>
                  </a:lnTo>
                  <a:lnTo>
                    <a:pt x="180" y="1404"/>
                  </a:lnTo>
                  <a:lnTo>
                    <a:pt x="186" y="1458"/>
                  </a:lnTo>
                  <a:lnTo>
                    <a:pt x="186" y="1500"/>
                  </a:lnTo>
                  <a:lnTo>
                    <a:pt x="192" y="1536"/>
                  </a:lnTo>
                  <a:lnTo>
                    <a:pt x="198" y="1560"/>
                  </a:lnTo>
                  <a:lnTo>
                    <a:pt x="204" y="1584"/>
                  </a:lnTo>
                  <a:lnTo>
                    <a:pt x="204" y="1596"/>
                  </a:lnTo>
                  <a:lnTo>
                    <a:pt x="210" y="1608"/>
                  </a:lnTo>
                  <a:lnTo>
                    <a:pt x="216" y="1614"/>
                  </a:lnTo>
                  <a:lnTo>
                    <a:pt x="222" y="1614"/>
                  </a:lnTo>
                  <a:lnTo>
                    <a:pt x="228" y="1608"/>
                  </a:lnTo>
                  <a:lnTo>
                    <a:pt x="234" y="1602"/>
                  </a:lnTo>
                  <a:lnTo>
                    <a:pt x="234" y="1596"/>
                  </a:lnTo>
                  <a:lnTo>
                    <a:pt x="240" y="1590"/>
                  </a:lnTo>
                  <a:lnTo>
                    <a:pt x="246" y="1578"/>
                  </a:lnTo>
                  <a:lnTo>
                    <a:pt x="252" y="1566"/>
                  </a:lnTo>
                  <a:lnTo>
                    <a:pt x="252" y="1560"/>
                  </a:lnTo>
                  <a:lnTo>
                    <a:pt x="258" y="1548"/>
                  </a:lnTo>
                  <a:lnTo>
                    <a:pt x="264" y="1536"/>
                  </a:lnTo>
                  <a:lnTo>
                    <a:pt x="264" y="1530"/>
                  </a:lnTo>
                  <a:lnTo>
                    <a:pt x="270" y="1518"/>
                  </a:lnTo>
                  <a:lnTo>
                    <a:pt x="276" y="1512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88" y="1488"/>
                  </a:lnTo>
                  <a:lnTo>
                    <a:pt x="294" y="1476"/>
                  </a:lnTo>
                  <a:lnTo>
                    <a:pt x="300" y="1470"/>
                  </a:lnTo>
                  <a:lnTo>
                    <a:pt x="306" y="1464"/>
                  </a:lnTo>
                  <a:lnTo>
                    <a:pt x="318" y="1452"/>
                  </a:lnTo>
                  <a:lnTo>
                    <a:pt x="312" y="1452"/>
                  </a:lnTo>
                  <a:lnTo>
                    <a:pt x="318" y="1452"/>
                  </a:lnTo>
                  <a:lnTo>
                    <a:pt x="324" y="1446"/>
                  </a:lnTo>
                  <a:lnTo>
                    <a:pt x="330" y="1446"/>
                  </a:lnTo>
                  <a:lnTo>
                    <a:pt x="336" y="1440"/>
                  </a:lnTo>
                  <a:lnTo>
                    <a:pt x="342" y="1440"/>
                  </a:lnTo>
                  <a:lnTo>
                    <a:pt x="348" y="1440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34"/>
                  </a:lnTo>
                  <a:lnTo>
                    <a:pt x="378" y="1434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34"/>
                  </a:lnTo>
                  <a:lnTo>
                    <a:pt x="528" y="1434"/>
                  </a:lnTo>
                  <a:lnTo>
                    <a:pt x="534" y="1428"/>
                  </a:lnTo>
                  <a:lnTo>
                    <a:pt x="540" y="1410"/>
                  </a:lnTo>
                  <a:lnTo>
                    <a:pt x="546" y="1380"/>
                  </a:lnTo>
                  <a:lnTo>
                    <a:pt x="552" y="1332"/>
                  </a:lnTo>
                  <a:lnTo>
                    <a:pt x="552" y="1260"/>
                  </a:lnTo>
                  <a:lnTo>
                    <a:pt x="558" y="1176"/>
                  </a:lnTo>
                  <a:lnTo>
                    <a:pt x="564" y="1074"/>
                  </a:lnTo>
                  <a:lnTo>
                    <a:pt x="564" y="960"/>
                  </a:lnTo>
                  <a:lnTo>
                    <a:pt x="570" y="846"/>
                  </a:lnTo>
                  <a:lnTo>
                    <a:pt x="576" y="732"/>
                  </a:lnTo>
                  <a:lnTo>
                    <a:pt x="582" y="624"/>
                  </a:lnTo>
                  <a:lnTo>
                    <a:pt x="582" y="522"/>
                  </a:lnTo>
                  <a:lnTo>
                    <a:pt x="588" y="426"/>
                  </a:lnTo>
                  <a:lnTo>
                    <a:pt x="594" y="342"/>
                  </a:lnTo>
                  <a:lnTo>
                    <a:pt x="594" y="270"/>
                  </a:lnTo>
                  <a:lnTo>
                    <a:pt x="600" y="210"/>
                  </a:lnTo>
                  <a:lnTo>
                    <a:pt x="606" y="156"/>
                  </a:lnTo>
                  <a:lnTo>
                    <a:pt x="612" y="114"/>
                  </a:lnTo>
                  <a:lnTo>
                    <a:pt x="612" y="78"/>
                  </a:lnTo>
                  <a:lnTo>
                    <a:pt x="618" y="54"/>
                  </a:lnTo>
                  <a:lnTo>
                    <a:pt x="624" y="30"/>
                  </a:lnTo>
                  <a:lnTo>
                    <a:pt x="630" y="18"/>
                  </a:lnTo>
                  <a:lnTo>
                    <a:pt x="630" y="6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6"/>
                  </a:lnTo>
                  <a:lnTo>
                    <a:pt x="654" y="12"/>
                  </a:lnTo>
                  <a:lnTo>
                    <a:pt x="660" y="1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8024813" y="2114550"/>
              <a:ext cx="1066800" cy="2533650"/>
            </a:xfrm>
            <a:custGeom>
              <a:avLst/>
              <a:gdLst>
                <a:gd name="T0" fmla="*/ 6 w 672"/>
                <a:gd name="T1" fmla="*/ 18 h 1596"/>
                <a:gd name="T2" fmla="*/ 18 w 672"/>
                <a:gd name="T3" fmla="*/ 48 h 1596"/>
                <a:gd name="T4" fmla="*/ 30 w 672"/>
                <a:gd name="T5" fmla="*/ 78 h 1596"/>
                <a:gd name="T6" fmla="*/ 48 w 672"/>
                <a:gd name="T7" fmla="*/ 102 h 1596"/>
                <a:gd name="T8" fmla="*/ 60 w 672"/>
                <a:gd name="T9" fmla="*/ 126 h 1596"/>
                <a:gd name="T10" fmla="*/ 78 w 672"/>
                <a:gd name="T11" fmla="*/ 144 h 1596"/>
                <a:gd name="T12" fmla="*/ 96 w 672"/>
                <a:gd name="T13" fmla="*/ 156 h 1596"/>
                <a:gd name="T14" fmla="*/ 114 w 672"/>
                <a:gd name="T15" fmla="*/ 162 h 1596"/>
                <a:gd name="T16" fmla="*/ 132 w 672"/>
                <a:gd name="T17" fmla="*/ 162 h 1596"/>
                <a:gd name="T18" fmla="*/ 150 w 672"/>
                <a:gd name="T19" fmla="*/ 162 h 1596"/>
                <a:gd name="T20" fmla="*/ 168 w 672"/>
                <a:gd name="T21" fmla="*/ 162 h 1596"/>
                <a:gd name="T22" fmla="*/ 186 w 672"/>
                <a:gd name="T23" fmla="*/ 162 h 1596"/>
                <a:gd name="T24" fmla="*/ 204 w 672"/>
                <a:gd name="T25" fmla="*/ 162 h 1596"/>
                <a:gd name="T26" fmla="*/ 222 w 672"/>
                <a:gd name="T27" fmla="*/ 162 h 1596"/>
                <a:gd name="T28" fmla="*/ 240 w 672"/>
                <a:gd name="T29" fmla="*/ 162 h 1596"/>
                <a:gd name="T30" fmla="*/ 258 w 672"/>
                <a:gd name="T31" fmla="*/ 162 h 1596"/>
                <a:gd name="T32" fmla="*/ 276 w 672"/>
                <a:gd name="T33" fmla="*/ 162 h 1596"/>
                <a:gd name="T34" fmla="*/ 294 w 672"/>
                <a:gd name="T35" fmla="*/ 186 h 1596"/>
                <a:gd name="T36" fmla="*/ 306 w 672"/>
                <a:gd name="T37" fmla="*/ 336 h 1596"/>
                <a:gd name="T38" fmla="*/ 318 w 672"/>
                <a:gd name="T39" fmla="*/ 636 h 1596"/>
                <a:gd name="T40" fmla="*/ 330 w 672"/>
                <a:gd name="T41" fmla="*/ 972 h 1596"/>
                <a:gd name="T42" fmla="*/ 348 w 672"/>
                <a:gd name="T43" fmla="*/ 1254 h 1596"/>
                <a:gd name="T44" fmla="*/ 360 w 672"/>
                <a:gd name="T45" fmla="*/ 1440 h 1596"/>
                <a:gd name="T46" fmla="*/ 372 w 672"/>
                <a:gd name="T47" fmla="*/ 1542 h 1596"/>
                <a:gd name="T48" fmla="*/ 384 w 672"/>
                <a:gd name="T49" fmla="*/ 1590 h 1596"/>
                <a:gd name="T50" fmla="*/ 402 w 672"/>
                <a:gd name="T51" fmla="*/ 1590 h 1596"/>
                <a:gd name="T52" fmla="*/ 414 w 672"/>
                <a:gd name="T53" fmla="*/ 1572 h 1596"/>
                <a:gd name="T54" fmla="*/ 426 w 672"/>
                <a:gd name="T55" fmla="*/ 1542 h 1596"/>
                <a:gd name="T56" fmla="*/ 438 w 672"/>
                <a:gd name="T57" fmla="*/ 1512 h 1596"/>
                <a:gd name="T58" fmla="*/ 456 w 672"/>
                <a:gd name="T59" fmla="*/ 1482 h 1596"/>
                <a:gd name="T60" fmla="*/ 468 w 672"/>
                <a:gd name="T61" fmla="*/ 1458 h 1596"/>
                <a:gd name="T62" fmla="*/ 492 w 672"/>
                <a:gd name="T63" fmla="*/ 1434 h 1596"/>
                <a:gd name="T64" fmla="*/ 498 w 672"/>
                <a:gd name="T65" fmla="*/ 1428 h 1596"/>
                <a:gd name="T66" fmla="*/ 516 w 672"/>
                <a:gd name="T67" fmla="*/ 1422 h 1596"/>
                <a:gd name="T68" fmla="*/ 534 w 672"/>
                <a:gd name="T69" fmla="*/ 1416 h 1596"/>
                <a:gd name="T70" fmla="*/ 552 w 672"/>
                <a:gd name="T71" fmla="*/ 1416 h 1596"/>
                <a:gd name="T72" fmla="*/ 570 w 672"/>
                <a:gd name="T73" fmla="*/ 1416 h 1596"/>
                <a:gd name="T74" fmla="*/ 588 w 672"/>
                <a:gd name="T75" fmla="*/ 1416 h 1596"/>
                <a:gd name="T76" fmla="*/ 606 w 672"/>
                <a:gd name="T77" fmla="*/ 1416 h 1596"/>
                <a:gd name="T78" fmla="*/ 624 w 672"/>
                <a:gd name="T79" fmla="*/ 1416 h 1596"/>
                <a:gd name="T80" fmla="*/ 642 w 672"/>
                <a:gd name="T81" fmla="*/ 1416 h 1596"/>
                <a:gd name="T82" fmla="*/ 660 w 672"/>
                <a:gd name="T83" fmla="*/ 141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2" h="1596">
                  <a:moveTo>
                    <a:pt x="0" y="0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12" y="30"/>
                  </a:lnTo>
                  <a:lnTo>
                    <a:pt x="18" y="36"/>
                  </a:lnTo>
                  <a:lnTo>
                    <a:pt x="18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36" y="84"/>
                  </a:lnTo>
                  <a:lnTo>
                    <a:pt x="42" y="96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54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72" y="138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62"/>
                  </a:lnTo>
                  <a:lnTo>
                    <a:pt x="120" y="162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6" y="162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6" y="162"/>
                  </a:lnTo>
                  <a:lnTo>
                    <a:pt x="252" y="162"/>
                  </a:lnTo>
                  <a:lnTo>
                    <a:pt x="258" y="162"/>
                  </a:lnTo>
                  <a:lnTo>
                    <a:pt x="264" y="162"/>
                  </a:lnTo>
                  <a:lnTo>
                    <a:pt x="270" y="162"/>
                  </a:lnTo>
                  <a:lnTo>
                    <a:pt x="276" y="162"/>
                  </a:lnTo>
                  <a:lnTo>
                    <a:pt x="282" y="162"/>
                  </a:lnTo>
                  <a:lnTo>
                    <a:pt x="288" y="168"/>
                  </a:lnTo>
                  <a:lnTo>
                    <a:pt x="294" y="186"/>
                  </a:lnTo>
                  <a:lnTo>
                    <a:pt x="300" y="216"/>
                  </a:lnTo>
                  <a:lnTo>
                    <a:pt x="300" y="264"/>
                  </a:lnTo>
                  <a:lnTo>
                    <a:pt x="306" y="336"/>
                  </a:lnTo>
                  <a:lnTo>
                    <a:pt x="312" y="420"/>
                  </a:lnTo>
                  <a:lnTo>
                    <a:pt x="312" y="522"/>
                  </a:lnTo>
                  <a:lnTo>
                    <a:pt x="318" y="636"/>
                  </a:lnTo>
                  <a:lnTo>
                    <a:pt x="324" y="750"/>
                  </a:lnTo>
                  <a:lnTo>
                    <a:pt x="330" y="864"/>
                  </a:lnTo>
                  <a:lnTo>
                    <a:pt x="330" y="972"/>
                  </a:lnTo>
                  <a:lnTo>
                    <a:pt x="336" y="1074"/>
                  </a:lnTo>
                  <a:lnTo>
                    <a:pt x="342" y="1170"/>
                  </a:lnTo>
                  <a:lnTo>
                    <a:pt x="348" y="1254"/>
                  </a:lnTo>
                  <a:lnTo>
                    <a:pt x="348" y="1326"/>
                  </a:lnTo>
                  <a:lnTo>
                    <a:pt x="354" y="1386"/>
                  </a:lnTo>
                  <a:lnTo>
                    <a:pt x="360" y="1440"/>
                  </a:lnTo>
                  <a:lnTo>
                    <a:pt x="360" y="1482"/>
                  </a:lnTo>
                  <a:lnTo>
                    <a:pt x="366" y="1518"/>
                  </a:lnTo>
                  <a:lnTo>
                    <a:pt x="372" y="1542"/>
                  </a:lnTo>
                  <a:lnTo>
                    <a:pt x="378" y="1566"/>
                  </a:lnTo>
                  <a:lnTo>
                    <a:pt x="378" y="1578"/>
                  </a:lnTo>
                  <a:lnTo>
                    <a:pt x="384" y="1590"/>
                  </a:lnTo>
                  <a:lnTo>
                    <a:pt x="390" y="1596"/>
                  </a:lnTo>
                  <a:lnTo>
                    <a:pt x="396" y="1596"/>
                  </a:lnTo>
                  <a:lnTo>
                    <a:pt x="402" y="1590"/>
                  </a:lnTo>
                  <a:lnTo>
                    <a:pt x="408" y="1584"/>
                  </a:lnTo>
                  <a:lnTo>
                    <a:pt x="408" y="1578"/>
                  </a:lnTo>
                  <a:lnTo>
                    <a:pt x="414" y="1572"/>
                  </a:lnTo>
                  <a:lnTo>
                    <a:pt x="420" y="1560"/>
                  </a:lnTo>
                  <a:lnTo>
                    <a:pt x="426" y="1548"/>
                  </a:lnTo>
                  <a:lnTo>
                    <a:pt x="426" y="1542"/>
                  </a:lnTo>
                  <a:lnTo>
                    <a:pt x="432" y="1530"/>
                  </a:lnTo>
                  <a:lnTo>
                    <a:pt x="438" y="1518"/>
                  </a:lnTo>
                  <a:lnTo>
                    <a:pt x="438" y="1512"/>
                  </a:lnTo>
                  <a:lnTo>
                    <a:pt x="444" y="1500"/>
                  </a:lnTo>
                  <a:lnTo>
                    <a:pt x="450" y="1494"/>
                  </a:lnTo>
                  <a:lnTo>
                    <a:pt x="456" y="1482"/>
                  </a:lnTo>
                  <a:lnTo>
                    <a:pt x="456" y="1476"/>
                  </a:lnTo>
                  <a:lnTo>
                    <a:pt x="462" y="1470"/>
                  </a:lnTo>
                  <a:lnTo>
                    <a:pt x="468" y="1458"/>
                  </a:lnTo>
                  <a:lnTo>
                    <a:pt x="474" y="1452"/>
                  </a:lnTo>
                  <a:lnTo>
                    <a:pt x="480" y="1446"/>
                  </a:lnTo>
                  <a:lnTo>
                    <a:pt x="492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28"/>
                  </a:lnTo>
                  <a:lnTo>
                    <a:pt x="504" y="1428"/>
                  </a:lnTo>
                  <a:lnTo>
                    <a:pt x="510" y="1422"/>
                  </a:lnTo>
                  <a:lnTo>
                    <a:pt x="516" y="1422"/>
                  </a:lnTo>
                  <a:lnTo>
                    <a:pt x="522" y="1422"/>
                  </a:lnTo>
                  <a:lnTo>
                    <a:pt x="528" y="1416"/>
                  </a:lnTo>
                  <a:lnTo>
                    <a:pt x="534" y="1416"/>
                  </a:lnTo>
                  <a:lnTo>
                    <a:pt x="540" y="1416"/>
                  </a:lnTo>
                  <a:lnTo>
                    <a:pt x="546" y="1416"/>
                  </a:lnTo>
                  <a:lnTo>
                    <a:pt x="552" y="1416"/>
                  </a:lnTo>
                  <a:lnTo>
                    <a:pt x="558" y="1416"/>
                  </a:lnTo>
                  <a:lnTo>
                    <a:pt x="564" y="1416"/>
                  </a:lnTo>
                  <a:lnTo>
                    <a:pt x="570" y="1416"/>
                  </a:lnTo>
                  <a:lnTo>
                    <a:pt x="576" y="1416"/>
                  </a:lnTo>
                  <a:lnTo>
                    <a:pt x="582" y="1416"/>
                  </a:lnTo>
                  <a:lnTo>
                    <a:pt x="588" y="1416"/>
                  </a:lnTo>
                  <a:lnTo>
                    <a:pt x="594" y="1416"/>
                  </a:lnTo>
                  <a:lnTo>
                    <a:pt x="600" y="1416"/>
                  </a:lnTo>
                  <a:lnTo>
                    <a:pt x="606" y="1416"/>
                  </a:lnTo>
                  <a:lnTo>
                    <a:pt x="612" y="1416"/>
                  </a:lnTo>
                  <a:lnTo>
                    <a:pt x="618" y="1416"/>
                  </a:lnTo>
                  <a:lnTo>
                    <a:pt x="624" y="1416"/>
                  </a:lnTo>
                  <a:lnTo>
                    <a:pt x="630" y="1416"/>
                  </a:lnTo>
                  <a:lnTo>
                    <a:pt x="636" y="1416"/>
                  </a:lnTo>
                  <a:lnTo>
                    <a:pt x="642" y="1416"/>
                  </a:lnTo>
                  <a:lnTo>
                    <a:pt x="648" y="1416"/>
                  </a:lnTo>
                  <a:lnTo>
                    <a:pt x="654" y="1416"/>
                  </a:lnTo>
                  <a:lnTo>
                    <a:pt x="660" y="1416"/>
                  </a:lnTo>
                  <a:lnTo>
                    <a:pt x="666" y="1416"/>
                  </a:lnTo>
                  <a:lnTo>
                    <a:pt x="672" y="141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9091613" y="4362450"/>
              <a:ext cx="533400" cy="0"/>
            </a:xfrm>
            <a:custGeom>
              <a:avLst/>
              <a:gdLst>
                <a:gd name="T0" fmla="*/ 0 w 336"/>
                <a:gd name="T1" fmla="*/ 6 w 336"/>
                <a:gd name="T2" fmla="*/ 12 w 336"/>
                <a:gd name="T3" fmla="*/ 18 w 336"/>
                <a:gd name="T4" fmla="*/ 24 w 336"/>
                <a:gd name="T5" fmla="*/ 30 w 336"/>
                <a:gd name="T6" fmla="*/ 36 w 336"/>
                <a:gd name="T7" fmla="*/ 42 w 336"/>
                <a:gd name="T8" fmla="*/ 48 w 336"/>
                <a:gd name="T9" fmla="*/ 54 w 336"/>
                <a:gd name="T10" fmla="*/ 60 w 336"/>
                <a:gd name="T11" fmla="*/ 66 w 336"/>
                <a:gd name="T12" fmla="*/ 72 w 336"/>
                <a:gd name="T13" fmla="*/ 78 w 336"/>
                <a:gd name="T14" fmla="*/ 84 w 336"/>
                <a:gd name="T15" fmla="*/ 90 w 336"/>
                <a:gd name="T16" fmla="*/ 96 w 336"/>
                <a:gd name="T17" fmla="*/ 102 w 336"/>
                <a:gd name="T18" fmla="*/ 108 w 336"/>
                <a:gd name="T19" fmla="*/ 114 w 336"/>
                <a:gd name="T20" fmla="*/ 120 w 336"/>
                <a:gd name="T21" fmla="*/ 126 w 336"/>
                <a:gd name="T22" fmla="*/ 132 w 336"/>
                <a:gd name="T23" fmla="*/ 138 w 336"/>
                <a:gd name="T24" fmla="*/ 144 w 336"/>
                <a:gd name="T25" fmla="*/ 150 w 336"/>
                <a:gd name="T26" fmla="*/ 156 w 336"/>
                <a:gd name="T27" fmla="*/ 162 w 336"/>
                <a:gd name="T28" fmla="*/ 168 w 336"/>
                <a:gd name="T29" fmla="*/ 174 w 336"/>
                <a:gd name="T30" fmla="*/ 180 w 336"/>
                <a:gd name="T31" fmla="*/ 186 w 336"/>
                <a:gd name="T32" fmla="*/ 192 w 336"/>
                <a:gd name="T33" fmla="*/ 198 w 336"/>
                <a:gd name="T34" fmla="*/ 204 w 336"/>
                <a:gd name="T35" fmla="*/ 210 w 336"/>
                <a:gd name="T36" fmla="*/ 216 w 336"/>
                <a:gd name="T37" fmla="*/ 222 w 336"/>
                <a:gd name="T38" fmla="*/ 228 w 336"/>
                <a:gd name="T39" fmla="*/ 234 w 336"/>
                <a:gd name="T40" fmla="*/ 240 w 336"/>
                <a:gd name="T41" fmla="*/ 246 w 336"/>
                <a:gd name="T42" fmla="*/ 252 w 336"/>
                <a:gd name="T43" fmla="*/ 258 w 336"/>
                <a:gd name="T44" fmla="*/ 264 w 336"/>
                <a:gd name="T45" fmla="*/ 270 w 336"/>
                <a:gd name="T46" fmla="*/ 276 w 336"/>
                <a:gd name="T47" fmla="*/ 282 w 336"/>
                <a:gd name="T48" fmla="*/ 288 w 336"/>
                <a:gd name="T49" fmla="*/ 294 w 336"/>
                <a:gd name="T50" fmla="*/ 300 w 336"/>
                <a:gd name="T51" fmla="*/ 306 w 336"/>
                <a:gd name="T52" fmla="*/ 312 w 336"/>
                <a:gd name="T53" fmla="*/ 318 w 336"/>
                <a:gd name="T54" fmla="*/ 324 w 336"/>
                <a:gd name="T55" fmla="*/ 330 w 336"/>
                <a:gd name="T56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3588" y="3717032"/>
            <a:ext cx="7520246" cy="822744"/>
            <a:chOff x="-60471" y="4687887"/>
            <a:chExt cx="9420225" cy="2886075"/>
          </a:xfrm>
        </p:grpSpPr>
        <p:sp>
          <p:nvSpPr>
            <p:cNvPr id="34" name="Freeform 125"/>
            <p:cNvSpPr>
              <a:spLocks/>
            </p:cNvSpPr>
            <p:nvPr/>
          </p:nvSpPr>
          <p:spPr bwMode="auto">
            <a:xfrm>
              <a:off x="-60471" y="4687887"/>
              <a:ext cx="1038225" cy="2724150"/>
            </a:xfrm>
            <a:custGeom>
              <a:avLst/>
              <a:gdLst>
                <a:gd name="T0" fmla="*/ 12 w 654"/>
                <a:gd name="T1" fmla="*/ 912 h 1716"/>
                <a:gd name="T2" fmla="*/ 24 w 654"/>
                <a:gd name="T3" fmla="*/ 966 h 1716"/>
                <a:gd name="T4" fmla="*/ 36 w 654"/>
                <a:gd name="T5" fmla="*/ 1110 h 1716"/>
                <a:gd name="T6" fmla="*/ 48 w 654"/>
                <a:gd name="T7" fmla="*/ 1302 h 1716"/>
                <a:gd name="T8" fmla="*/ 60 w 654"/>
                <a:gd name="T9" fmla="*/ 1476 h 1716"/>
                <a:gd name="T10" fmla="*/ 72 w 654"/>
                <a:gd name="T11" fmla="*/ 1596 h 1716"/>
                <a:gd name="T12" fmla="*/ 90 w 654"/>
                <a:gd name="T13" fmla="*/ 1668 h 1716"/>
                <a:gd name="T14" fmla="*/ 102 w 654"/>
                <a:gd name="T15" fmla="*/ 1704 h 1716"/>
                <a:gd name="T16" fmla="*/ 114 w 654"/>
                <a:gd name="T17" fmla="*/ 1716 h 1716"/>
                <a:gd name="T18" fmla="*/ 132 w 654"/>
                <a:gd name="T19" fmla="*/ 1698 h 1716"/>
                <a:gd name="T20" fmla="*/ 150 w 654"/>
                <a:gd name="T21" fmla="*/ 1680 h 1716"/>
                <a:gd name="T22" fmla="*/ 162 w 654"/>
                <a:gd name="T23" fmla="*/ 1662 h 1716"/>
                <a:gd name="T24" fmla="*/ 174 w 654"/>
                <a:gd name="T25" fmla="*/ 1644 h 1716"/>
                <a:gd name="T26" fmla="*/ 192 w 654"/>
                <a:gd name="T27" fmla="*/ 1632 h 1716"/>
                <a:gd name="T28" fmla="*/ 210 w 654"/>
                <a:gd name="T29" fmla="*/ 1620 h 1716"/>
                <a:gd name="T30" fmla="*/ 228 w 654"/>
                <a:gd name="T31" fmla="*/ 1614 h 1716"/>
                <a:gd name="T32" fmla="*/ 246 w 654"/>
                <a:gd name="T33" fmla="*/ 1614 h 1716"/>
                <a:gd name="T34" fmla="*/ 264 w 654"/>
                <a:gd name="T35" fmla="*/ 1614 h 1716"/>
                <a:gd name="T36" fmla="*/ 282 w 654"/>
                <a:gd name="T37" fmla="*/ 1614 h 1716"/>
                <a:gd name="T38" fmla="*/ 300 w 654"/>
                <a:gd name="T39" fmla="*/ 1614 h 1716"/>
                <a:gd name="T40" fmla="*/ 318 w 654"/>
                <a:gd name="T41" fmla="*/ 1614 h 1716"/>
                <a:gd name="T42" fmla="*/ 336 w 654"/>
                <a:gd name="T43" fmla="*/ 1614 h 1716"/>
                <a:gd name="T44" fmla="*/ 354 w 654"/>
                <a:gd name="T45" fmla="*/ 1614 h 1716"/>
                <a:gd name="T46" fmla="*/ 372 w 654"/>
                <a:gd name="T47" fmla="*/ 1614 h 1716"/>
                <a:gd name="T48" fmla="*/ 390 w 654"/>
                <a:gd name="T49" fmla="*/ 1614 h 1716"/>
                <a:gd name="T50" fmla="*/ 408 w 654"/>
                <a:gd name="T51" fmla="*/ 1614 h 1716"/>
                <a:gd name="T52" fmla="*/ 426 w 654"/>
                <a:gd name="T53" fmla="*/ 1614 h 1716"/>
                <a:gd name="T54" fmla="*/ 444 w 654"/>
                <a:gd name="T55" fmla="*/ 1614 h 1716"/>
                <a:gd name="T56" fmla="*/ 462 w 654"/>
                <a:gd name="T57" fmla="*/ 1614 h 1716"/>
                <a:gd name="T58" fmla="*/ 480 w 654"/>
                <a:gd name="T59" fmla="*/ 1614 h 1716"/>
                <a:gd name="T60" fmla="*/ 498 w 654"/>
                <a:gd name="T61" fmla="*/ 1614 h 1716"/>
                <a:gd name="T62" fmla="*/ 516 w 654"/>
                <a:gd name="T63" fmla="*/ 1614 h 1716"/>
                <a:gd name="T64" fmla="*/ 534 w 654"/>
                <a:gd name="T65" fmla="*/ 1614 h 1716"/>
                <a:gd name="T66" fmla="*/ 546 w 654"/>
                <a:gd name="T67" fmla="*/ 1554 h 1716"/>
                <a:gd name="T68" fmla="*/ 558 w 654"/>
                <a:gd name="T69" fmla="*/ 1320 h 1716"/>
                <a:gd name="T70" fmla="*/ 570 w 654"/>
                <a:gd name="T71" fmla="*/ 954 h 1716"/>
                <a:gd name="T72" fmla="*/ 582 w 654"/>
                <a:gd name="T73" fmla="*/ 588 h 1716"/>
                <a:gd name="T74" fmla="*/ 594 w 654"/>
                <a:gd name="T75" fmla="*/ 306 h 1716"/>
                <a:gd name="T76" fmla="*/ 606 w 654"/>
                <a:gd name="T77" fmla="*/ 126 h 1716"/>
                <a:gd name="T78" fmla="*/ 618 w 654"/>
                <a:gd name="T79" fmla="*/ 36 h 1716"/>
                <a:gd name="T80" fmla="*/ 630 w 654"/>
                <a:gd name="T81" fmla="*/ 6 h 1716"/>
                <a:gd name="T82" fmla="*/ 648 w 654"/>
                <a:gd name="T83" fmla="*/ 1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716">
                  <a:moveTo>
                    <a:pt x="0" y="912"/>
                  </a:moveTo>
                  <a:lnTo>
                    <a:pt x="6" y="912"/>
                  </a:lnTo>
                  <a:lnTo>
                    <a:pt x="12" y="912"/>
                  </a:lnTo>
                  <a:lnTo>
                    <a:pt x="18" y="924"/>
                  </a:lnTo>
                  <a:lnTo>
                    <a:pt x="24" y="942"/>
                  </a:lnTo>
                  <a:lnTo>
                    <a:pt x="24" y="966"/>
                  </a:lnTo>
                  <a:lnTo>
                    <a:pt x="30" y="1008"/>
                  </a:lnTo>
                  <a:lnTo>
                    <a:pt x="36" y="1056"/>
                  </a:lnTo>
                  <a:lnTo>
                    <a:pt x="36" y="1110"/>
                  </a:lnTo>
                  <a:lnTo>
                    <a:pt x="42" y="1176"/>
                  </a:lnTo>
                  <a:lnTo>
                    <a:pt x="48" y="1236"/>
                  </a:lnTo>
                  <a:lnTo>
                    <a:pt x="48" y="1302"/>
                  </a:lnTo>
                  <a:lnTo>
                    <a:pt x="54" y="1362"/>
                  </a:lnTo>
                  <a:lnTo>
                    <a:pt x="60" y="1422"/>
                  </a:lnTo>
                  <a:lnTo>
                    <a:pt x="60" y="1476"/>
                  </a:lnTo>
                  <a:lnTo>
                    <a:pt x="66" y="1524"/>
                  </a:lnTo>
                  <a:lnTo>
                    <a:pt x="72" y="1566"/>
                  </a:lnTo>
                  <a:lnTo>
                    <a:pt x="72" y="1596"/>
                  </a:lnTo>
                  <a:lnTo>
                    <a:pt x="78" y="1626"/>
                  </a:lnTo>
                  <a:lnTo>
                    <a:pt x="84" y="1650"/>
                  </a:lnTo>
                  <a:lnTo>
                    <a:pt x="90" y="1668"/>
                  </a:lnTo>
                  <a:lnTo>
                    <a:pt x="90" y="1686"/>
                  </a:lnTo>
                  <a:lnTo>
                    <a:pt x="96" y="1698"/>
                  </a:lnTo>
                  <a:lnTo>
                    <a:pt x="102" y="1704"/>
                  </a:lnTo>
                  <a:lnTo>
                    <a:pt x="102" y="1710"/>
                  </a:lnTo>
                  <a:lnTo>
                    <a:pt x="108" y="1716"/>
                  </a:lnTo>
                  <a:lnTo>
                    <a:pt x="114" y="1716"/>
                  </a:lnTo>
                  <a:lnTo>
                    <a:pt x="120" y="1710"/>
                  </a:lnTo>
                  <a:lnTo>
                    <a:pt x="126" y="1704"/>
                  </a:lnTo>
                  <a:lnTo>
                    <a:pt x="132" y="1698"/>
                  </a:lnTo>
                  <a:lnTo>
                    <a:pt x="138" y="1692"/>
                  </a:lnTo>
                  <a:lnTo>
                    <a:pt x="144" y="1686"/>
                  </a:lnTo>
                  <a:lnTo>
                    <a:pt x="150" y="1680"/>
                  </a:lnTo>
                  <a:lnTo>
                    <a:pt x="150" y="1674"/>
                  </a:lnTo>
                  <a:lnTo>
                    <a:pt x="156" y="1668"/>
                  </a:lnTo>
                  <a:lnTo>
                    <a:pt x="162" y="1662"/>
                  </a:lnTo>
                  <a:lnTo>
                    <a:pt x="162" y="1656"/>
                  </a:lnTo>
                  <a:lnTo>
                    <a:pt x="168" y="1650"/>
                  </a:lnTo>
                  <a:lnTo>
                    <a:pt x="174" y="1644"/>
                  </a:lnTo>
                  <a:lnTo>
                    <a:pt x="180" y="1638"/>
                  </a:lnTo>
                  <a:lnTo>
                    <a:pt x="186" y="1638"/>
                  </a:lnTo>
                  <a:lnTo>
                    <a:pt x="192" y="1632"/>
                  </a:lnTo>
                  <a:lnTo>
                    <a:pt x="198" y="1626"/>
                  </a:lnTo>
                  <a:lnTo>
                    <a:pt x="204" y="1626"/>
                  </a:lnTo>
                  <a:lnTo>
                    <a:pt x="210" y="1620"/>
                  </a:lnTo>
                  <a:lnTo>
                    <a:pt x="216" y="1620"/>
                  </a:lnTo>
                  <a:lnTo>
                    <a:pt x="222" y="1620"/>
                  </a:lnTo>
                  <a:lnTo>
                    <a:pt x="228" y="1614"/>
                  </a:lnTo>
                  <a:lnTo>
                    <a:pt x="234" y="1614"/>
                  </a:lnTo>
                  <a:lnTo>
                    <a:pt x="240" y="1614"/>
                  </a:lnTo>
                  <a:lnTo>
                    <a:pt x="246" y="1614"/>
                  </a:lnTo>
                  <a:lnTo>
                    <a:pt x="252" y="1614"/>
                  </a:lnTo>
                  <a:lnTo>
                    <a:pt x="258" y="1614"/>
                  </a:lnTo>
                  <a:lnTo>
                    <a:pt x="264" y="1614"/>
                  </a:lnTo>
                  <a:lnTo>
                    <a:pt x="270" y="1614"/>
                  </a:lnTo>
                  <a:lnTo>
                    <a:pt x="276" y="1614"/>
                  </a:lnTo>
                  <a:lnTo>
                    <a:pt x="282" y="1614"/>
                  </a:lnTo>
                  <a:lnTo>
                    <a:pt x="288" y="1614"/>
                  </a:lnTo>
                  <a:lnTo>
                    <a:pt x="294" y="1614"/>
                  </a:lnTo>
                  <a:lnTo>
                    <a:pt x="300" y="1614"/>
                  </a:lnTo>
                  <a:lnTo>
                    <a:pt x="306" y="1614"/>
                  </a:lnTo>
                  <a:lnTo>
                    <a:pt x="312" y="1614"/>
                  </a:lnTo>
                  <a:lnTo>
                    <a:pt x="318" y="1614"/>
                  </a:lnTo>
                  <a:lnTo>
                    <a:pt x="324" y="1614"/>
                  </a:lnTo>
                  <a:lnTo>
                    <a:pt x="330" y="1614"/>
                  </a:lnTo>
                  <a:lnTo>
                    <a:pt x="336" y="1614"/>
                  </a:lnTo>
                  <a:lnTo>
                    <a:pt x="342" y="1614"/>
                  </a:lnTo>
                  <a:lnTo>
                    <a:pt x="348" y="1614"/>
                  </a:lnTo>
                  <a:lnTo>
                    <a:pt x="354" y="1614"/>
                  </a:lnTo>
                  <a:lnTo>
                    <a:pt x="360" y="1614"/>
                  </a:lnTo>
                  <a:lnTo>
                    <a:pt x="366" y="1614"/>
                  </a:lnTo>
                  <a:lnTo>
                    <a:pt x="372" y="1614"/>
                  </a:lnTo>
                  <a:lnTo>
                    <a:pt x="378" y="1614"/>
                  </a:lnTo>
                  <a:lnTo>
                    <a:pt x="384" y="1614"/>
                  </a:lnTo>
                  <a:lnTo>
                    <a:pt x="390" y="1614"/>
                  </a:lnTo>
                  <a:lnTo>
                    <a:pt x="396" y="1614"/>
                  </a:lnTo>
                  <a:lnTo>
                    <a:pt x="402" y="1614"/>
                  </a:lnTo>
                  <a:lnTo>
                    <a:pt x="408" y="1614"/>
                  </a:lnTo>
                  <a:lnTo>
                    <a:pt x="414" y="1614"/>
                  </a:lnTo>
                  <a:lnTo>
                    <a:pt x="420" y="1614"/>
                  </a:lnTo>
                  <a:lnTo>
                    <a:pt x="426" y="1614"/>
                  </a:lnTo>
                  <a:lnTo>
                    <a:pt x="432" y="1614"/>
                  </a:lnTo>
                  <a:lnTo>
                    <a:pt x="438" y="1614"/>
                  </a:lnTo>
                  <a:lnTo>
                    <a:pt x="444" y="1614"/>
                  </a:lnTo>
                  <a:lnTo>
                    <a:pt x="450" y="1614"/>
                  </a:lnTo>
                  <a:lnTo>
                    <a:pt x="456" y="1614"/>
                  </a:lnTo>
                  <a:lnTo>
                    <a:pt x="462" y="1614"/>
                  </a:lnTo>
                  <a:lnTo>
                    <a:pt x="468" y="1614"/>
                  </a:lnTo>
                  <a:lnTo>
                    <a:pt x="474" y="1614"/>
                  </a:lnTo>
                  <a:lnTo>
                    <a:pt x="480" y="1614"/>
                  </a:lnTo>
                  <a:lnTo>
                    <a:pt x="486" y="1614"/>
                  </a:lnTo>
                  <a:lnTo>
                    <a:pt x="492" y="1614"/>
                  </a:lnTo>
                  <a:lnTo>
                    <a:pt x="498" y="1614"/>
                  </a:lnTo>
                  <a:lnTo>
                    <a:pt x="504" y="1614"/>
                  </a:lnTo>
                  <a:lnTo>
                    <a:pt x="510" y="1614"/>
                  </a:lnTo>
                  <a:lnTo>
                    <a:pt x="516" y="1614"/>
                  </a:lnTo>
                  <a:lnTo>
                    <a:pt x="522" y="1614"/>
                  </a:lnTo>
                  <a:lnTo>
                    <a:pt x="528" y="1614"/>
                  </a:lnTo>
                  <a:lnTo>
                    <a:pt x="534" y="1614"/>
                  </a:lnTo>
                  <a:lnTo>
                    <a:pt x="540" y="1608"/>
                  </a:lnTo>
                  <a:lnTo>
                    <a:pt x="540" y="1590"/>
                  </a:lnTo>
                  <a:lnTo>
                    <a:pt x="546" y="1554"/>
                  </a:lnTo>
                  <a:lnTo>
                    <a:pt x="552" y="1500"/>
                  </a:lnTo>
                  <a:lnTo>
                    <a:pt x="552" y="1422"/>
                  </a:lnTo>
                  <a:lnTo>
                    <a:pt x="558" y="1320"/>
                  </a:lnTo>
                  <a:lnTo>
                    <a:pt x="564" y="1206"/>
                  </a:lnTo>
                  <a:lnTo>
                    <a:pt x="564" y="1086"/>
                  </a:lnTo>
                  <a:lnTo>
                    <a:pt x="570" y="954"/>
                  </a:lnTo>
                  <a:lnTo>
                    <a:pt x="576" y="828"/>
                  </a:lnTo>
                  <a:lnTo>
                    <a:pt x="576" y="702"/>
                  </a:lnTo>
                  <a:lnTo>
                    <a:pt x="582" y="588"/>
                  </a:lnTo>
                  <a:lnTo>
                    <a:pt x="588" y="480"/>
                  </a:lnTo>
                  <a:lnTo>
                    <a:pt x="588" y="384"/>
                  </a:lnTo>
                  <a:lnTo>
                    <a:pt x="594" y="306"/>
                  </a:lnTo>
                  <a:lnTo>
                    <a:pt x="600" y="234"/>
                  </a:lnTo>
                  <a:lnTo>
                    <a:pt x="606" y="174"/>
                  </a:lnTo>
                  <a:lnTo>
                    <a:pt x="606" y="126"/>
                  </a:lnTo>
                  <a:lnTo>
                    <a:pt x="612" y="90"/>
                  </a:lnTo>
                  <a:lnTo>
                    <a:pt x="618" y="60"/>
                  </a:lnTo>
                  <a:lnTo>
                    <a:pt x="618" y="36"/>
                  </a:lnTo>
                  <a:lnTo>
                    <a:pt x="624" y="18"/>
                  </a:lnTo>
                  <a:lnTo>
                    <a:pt x="630" y="12"/>
                  </a:lnTo>
                  <a:lnTo>
                    <a:pt x="630" y="6"/>
                  </a:lnTo>
                  <a:lnTo>
                    <a:pt x="636" y="0"/>
                  </a:lnTo>
                  <a:lnTo>
                    <a:pt x="642" y="6"/>
                  </a:lnTo>
                  <a:lnTo>
                    <a:pt x="648" y="12"/>
                  </a:lnTo>
                  <a:lnTo>
                    <a:pt x="654" y="24"/>
                  </a:lnTo>
                  <a:lnTo>
                    <a:pt x="654" y="30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26"/>
            <p:cNvSpPr>
              <a:spLocks/>
            </p:cNvSpPr>
            <p:nvPr/>
          </p:nvSpPr>
          <p:spPr bwMode="auto">
            <a:xfrm>
              <a:off x="977754" y="4735512"/>
              <a:ext cx="1038225" cy="2838450"/>
            </a:xfrm>
            <a:custGeom>
              <a:avLst/>
              <a:gdLst>
                <a:gd name="T0" fmla="*/ 12 w 654"/>
                <a:gd name="T1" fmla="*/ 24 h 1788"/>
                <a:gd name="T2" fmla="*/ 24 w 654"/>
                <a:gd name="T3" fmla="*/ 54 h 1788"/>
                <a:gd name="T4" fmla="*/ 36 w 654"/>
                <a:gd name="T5" fmla="*/ 90 h 1788"/>
                <a:gd name="T6" fmla="*/ 48 w 654"/>
                <a:gd name="T7" fmla="*/ 114 h 1788"/>
                <a:gd name="T8" fmla="*/ 60 w 654"/>
                <a:gd name="T9" fmla="*/ 138 h 1788"/>
                <a:gd name="T10" fmla="*/ 78 w 654"/>
                <a:gd name="T11" fmla="*/ 156 h 1788"/>
                <a:gd name="T12" fmla="*/ 96 w 654"/>
                <a:gd name="T13" fmla="*/ 168 h 1788"/>
                <a:gd name="T14" fmla="*/ 114 w 654"/>
                <a:gd name="T15" fmla="*/ 174 h 1788"/>
                <a:gd name="T16" fmla="*/ 132 w 654"/>
                <a:gd name="T17" fmla="*/ 174 h 1788"/>
                <a:gd name="T18" fmla="*/ 150 w 654"/>
                <a:gd name="T19" fmla="*/ 174 h 1788"/>
                <a:gd name="T20" fmla="*/ 168 w 654"/>
                <a:gd name="T21" fmla="*/ 174 h 1788"/>
                <a:gd name="T22" fmla="*/ 186 w 654"/>
                <a:gd name="T23" fmla="*/ 174 h 1788"/>
                <a:gd name="T24" fmla="*/ 204 w 654"/>
                <a:gd name="T25" fmla="*/ 174 h 1788"/>
                <a:gd name="T26" fmla="*/ 222 w 654"/>
                <a:gd name="T27" fmla="*/ 174 h 1788"/>
                <a:gd name="T28" fmla="*/ 240 w 654"/>
                <a:gd name="T29" fmla="*/ 174 h 1788"/>
                <a:gd name="T30" fmla="*/ 258 w 654"/>
                <a:gd name="T31" fmla="*/ 174 h 1788"/>
                <a:gd name="T32" fmla="*/ 276 w 654"/>
                <a:gd name="T33" fmla="*/ 174 h 1788"/>
                <a:gd name="T34" fmla="*/ 288 w 654"/>
                <a:gd name="T35" fmla="*/ 234 h 1788"/>
                <a:gd name="T36" fmla="*/ 300 w 654"/>
                <a:gd name="T37" fmla="*/ 468 h 1788"/>
                <a:gd name="T38" fmla="*/ 312 w 654"/>
                <a:gd name="T39" fmla="*/ 834 h 1788"/>
                <a:gd name="T40" fmla="*/ 324 w 654"/>
                <a:gd name="T41" fmla="*/ 1200 h 1788"/>
                <a:gd name="T42" fmla="*/ 336 w 654"/>
                <a:gd name="T43" fmla="*/ 1482 h 1788"/>
                <a:gd name="T44" fmla="*/ 348 w 654"/>
                <a:gd name="T45" fmla="*/ 1662 h 1788"/>
                <a:gd name="T46" fmla="*/ 360 w 654"/>
                <a:gd name="T47" fmla="*/ 1752 h 1788"/>
                <a:gd name="T48" fmla="*/ 384 w 654"/>
                <a:gd name="T49" fmla="*/ 1788 h 1788"/>
                <a:gd name="T50" fmla="*/ 390 w 654"/>
                <a:gd name="T51" fmla="*/ 1782 h 1788"/>
                <a:gd name="T52" fmla="*/ 402 w 654"/>
                <a:gd name="T53" fmla="*/ 1758 h 1788"/>
                <a:gd name="T54" fmla="*/ 414 w 654"/>
                <a:gd name="T55" fmla="*/ 1722 h 1788"/>
                <a:gd name="T56" fmla="*/ 426 w 654"/>
                <a:gd name="T57" fmla="*/ 1692 h 1788"/>
                <a:gd name="T58" fmla="*/ 438 w 654"/>
                <a:gd name="T59" fmla="*/ 1662 h 1788"/>
                <a:gd name="T60" fmla="*/ 450 w 654"/>
                <a:gd name="T61" fmla="*/ 1632 h 1788"/>
                <a:gd name="T62" fmla="*/ 462 w 654"/>
                <a:gd name="T63" fmla="*/ 1614 h 1788"/>
                <a:gd name="T64" fmla="*/ 480 w 654"/>
                <a:gd name="T65" fmla="*/ 1596 h 1788"/>
                <a:gd name="T66" fmla="*/ 498 w 654"/>
                <a:gd name="T67" fmla="*/ 1590 h 1788"/>
                <a:gd name="T68" fmla="*/ 516 w 654"/>
                <a:gd name="T69" fmla="*/ 1584 h 1788"/>
                <a:gd name="T70" fmla="*/ 534 w 654"/>
                <a:gd name="T71" fmla="*/ 1584 h 1788"/>
                <a:gd name="T72" fmla="*/ 552 w 654"/>
                <a:gd name="T73" fmla="*/ 1584 h 1788"/>
                <a:gd name="T74" fmla="*/ 570 w 654"/>
                <a:gd name="T75" fmla="*/ 1584 h 1788"/>
                <a:gd name="T76" fmla="*/ 588 w 654"/>
                <a:gd name="T77" fmla="*/ 1584 h 1788"/>
                <a:gd name="T78" fmla="*/ 606 w 654"/>
                <a:gd name="T79" fmla="*/ 1584 h 1788"/>
                <a:gd name="T80" fmla="*/ 624 w 654"/>
                <a:gd name="T81" fmla="*/ 1584 h 1788"/>
                <a:gd name="T82" fmla="*/ 642 w 654"/>
                <a:gd name="T83" fmla="*/ 1584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788">
                  <a:moveTo>
                    <a:pt x="0" y="0"/>
                  </a:moveTo>
                  <a:lnTo>
                    <a:pt x="6" y="12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54" y="126"/>
                  </a:lnTo>
                  <a:lnTo>
                    <a:pt x="54" y="132"/>
                  </a:lnTo>
                  <a:lnTo>
                    <a:pt x="60" y="138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8" y="174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22" y="174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74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70" y="174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98"/>
                  </a:lnTo>
                  <a:lnTo>
                    <a:pt x="288" y="234"/>
                  </a:lnTo>
                  <a:lnTo>
                    <a:pt x="294" y="288"/>
                  </a:lnTo>
                  <a:lnTo>
                    <a:pt x="300" y="366"/>
                  </a:lnTo>
                  <a:lnTo>
                    <a:pt x="300" y="468"/>
                  </a:lnTo>
                  <a:lnTo>
                    <a:pt x="306" y="582"/>
                  </a:lnTo>
                  <a:lnTo>
                    <a:pt x="312" y="702"/>
                  </a:lnTo>
                  <a:lnTo>
                    <a:pt x="312" y="834"/>
                  </a:lnTo>
                  <a:lnTo>
                    <a:pt x="318" y="960"/>
                  </a:lnTo>
                  <a:lnTo>
                    <a:pt x="324" y="1086"/>
                  </a:lnTo>
                  <a:lnTo>
                    <a:pt x="324" y="1200"/>
                  </a:lnTo>
                  <a:lnTo>
                    <a:pt x="330" y="1308"/>
                  </a:lnTo>
                  <a:lnTo>
                    <a:pt x="336" y="1404"/>
                  </a:lnTo>
                  <a:lnTo>
                    <a:pt x="336" y="1482"/>
                  </a:lnTo>
                  <a:lnTo>
                    <a:pt x="342" y="1554"/>
                  </a:lnTo>
                  <a:lnTo>
                    <a:pt x="348" y="1614"/>
                  </a:lnTo>
                  <a:lnTo>
                    <a:pt x="348" y="1662"/>
                  </a:lnTo>
                  <a:lnTo>
                    <a:pt x="354" y="1698"/>
                  </a:lnTo>
                  <a:lnTo>
                    <a:pt x="360" y="1728"/>
                  </a:lnTo>
                  <a:lnTo>
                    <a:pt x="360" y="1752"/>
                  </a:lnTo>
                  <a:lnTo>
                    <a:pt x="366" y="1770"/>
                  </a:lnTo>
                  <a:lnTo>
                    <a:pt x="372" y="1776"/>
                  </a:lnTo>
                  <a:lnTo>
                    <a:pt x="384" y="1788"/>
                  </a:lnTo>
                  <a:lnTo>
                    <a:pt x="378" y="1788"/>
                  </a:lnTo>
                  <a:lnTo>
                    <a:pt x="384" y="1788"/>
                  </a:lnTo>
                  <a:lnTo>
                    <a:pt x="390" y="1782"/>
                  </a:lnTo>
                  <a:lnTo>
                    <a:pt x="390" y="1776"/>
                  </a:lnTo>
                  <a:lnTo>
                    <a:pt x="396" y="1764"/>
                  </a:lnTo>
                  <a:lnTo>
                    <a:pt x="402" y="1758"/>
                  </a:lnTo>
                  <a:lnTo>
                    <a:pt x="402" y="1746"/>
                  </a:lnTo>
                  <a:lnTo>
                    <a:pt x="408" y="1734"/>
                  </a:lnTo>
                  <a:lnTo>
                    <a:pt x="414" y="1722"/>
                  </a:lnTo>
                  <a:lnTo>
                    <a:pt x="414" y="1710"/>
                  </a:lnTo>
                  <a:lnTo>
                    <a:pt x="420" y="1704"/>
                  </a:lnTo>
                  <a:lnTo>
                    <a:pt x="426" y="1692"/>
                  </a:lnTo>
                  <a:lnTo>
                    <a:pt x="426" y="1680"/>
                  </a:lnTo>
                  <a:lnTo>
                    <a:pt x="432" y="1668"/>
                  </a:lnTo>
                  <a:lnTo>
                    <a:pt x="438" y="1662"/>
                  </a:lnTo>
                  <a:lnTo>
                    <a:pt x="438" y="1650"/>
                  </a:lnTo>
                  <a:lnTo>
                    <a:pt x="444" y="1644"/>
                  </a:lnTo>
                  <a:lnTo>
                    <a:pt x="450" y="1632"/>
                  </a:lnTo>
                  <a:lnTo>
                    <a:pt x="456" y="1626"/>
                  </a:lnTo>
                  <a:lnTo>
                    <a:pt x="456" y="1620"/>
                  </a:lnTo>
                  <a:lnTo>
                    <a:pt x="462" y="1614"/>
                  </a:lnTo>
                  <a:lnTo>
                    <a:pt x="468" y="1608"/>
                  </a:lnTo>
                  <a:lnTo>
                    <a:pt x="474" y="1602"/>
                  </a:lnTo>
                  <a:lnTo>
                    <a:pt x="480" y="1596"/>
                  </a:lnTo>
                  <a:lnTo>
                    <a:pt x="486" y="1596"/>
                  </a:lnTo>
                  <a:lnTo>
                    <a:pt x="492" y="1590"/>
                  </a:lnTo>
                  <a:lnTo>
                    <a:pt x="498" y="1590"/>
                  </a:lnTo>
                  <a:lnTo>
                    <a:pt x="504" y="1590"/>
                  </a:lnTo>
                  <a:lnTo>
                    <a:pt x="510" y="1584"/>
                  </a:lnTo>
                  <a:lnTo>
                    <a:pt x="516" y="1584"/>
                  </a:lnTo>
                  <a:lnTo>
                    <a:pt x="522" y="1584"/>
                  </a:lnTo>
                  <a:lnTo>
                    <a:pt x="528" y="1584"/>
                  </a:lnTo>
                  <a:lnTo>
                    <a:pt x="534" y="1584"/>
                  </a:lnTo>
                  <a:lnTo>
                    <a:pt x="540" y="1584"/>
                  </a:lnTo>
                  <a:lnTo>
                    <a:pt x="546" y="1584"/>
                  </a:lnTo>
                  <a:lnTo>
                    <a:pt x="552" y="1584"/>
                  </a:lnTo>
                  <a:lnTo>
                    <a:pt x="558" y="1584"/>
                  </a:lnTo>
                  <a:lnTo>
                    <a:pt x="564" y="1584"/>
                  </a:lnTo>
                  <a:lnTo>
                    <a:pt x="570" y="1584"/>
                  </a:lnTo>
                  <a:lnTo>
                    <a:pt x="576" y="1584"/>
                  </a:lnTo>
                  <a:lnTo>
                    <a:pt x="582" y="1584"/>
                  </a:lnTo>
                  <a:lnTo>
                    <a:pt x="588" y="1584"/>
                  </a:lnTo>
                  <a:lnTo>
                    <a:pt x="594" y="1584"/>
                  </a:lnTo>
                  <a:lnTo>
                    <a:pt x="600" y="1584"/>
                  </a:lnTo>
                  <a:lnTo>
                    <a:pt x="606" y="1584"/>
                  </a:lnTo>
                  <a:lnTo>
                    <a:pt x="612" y="1584"/>
                  </a:lnTo>
                  <a:lnTo>
                    <a:pt x="618" y="1584"/>
                  </a:lnTo>
                  <a:lnTo>
                    <a:pt x="624" y="1584"/>
                  </a:lnTo>
                  <a:lnTo>
                    <a:pt x="630" y="1584"/>
                  </a:lnTo>
                  <a:lnTo>
                    <a:pt x="636" y="1584"/>
                  </a:lnTo>
                  <a:lnTo>
                    <a:pt x="642" y="1584"/>
                  </a:lnTo>
                  <a:lnTo>
                    <a:pt x="648" y="1584"/>
                  </a:lnTo>
                  <a:lnTo>
                    <a:pt x="654" y="158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7"/>
            <p:cNvSpPr>
              <a:spLocks/>
            </p:cNvSpPr>
            <p:nvPr/>
          </p:nvSpPr>
          <p:spPr bwMode="auto">
            <a:xfrm>
              <a:off x="2015979" y="4687887"/>
              <a:ext cx="952500" cy="2886075"/>
            </a:xfrm>
            <a:custGeom>
              <a:avLst/>
              <a:gdLst>
                <a:gd name="T0" fmla="*/ 12 w 600"/>
                <a:gd name="T1" fmla="*/ 1614 h 1818"/>
                <a:gd name="T2" fmla="*/ 24 w 600"/>
                <a:gd name="T3" fmla="*/ 1554 h 1818"/>
                <a:gd name="T4" fmla="*/ 36 w 600"/>
                <a:gd name="T5" fmla="*/ 1320 h 1818"/>
                <a:gd name="T6" fmla="*/ 48 w 600"/>
                <a:gd name="T7" fmla="*/ 954 h 1818"/>
                <a:gd name="T8" fmla="*/ 60 w 600"/>
                <a:gd name="T9" fmla="*/ 588 h 1818"/>
                <a:gd name="T10" fmla="*/ 72 w 600"/>
                <a:gd name="T11" fmla="*/ 306 h 1818"/>
                <a:gd name="T12" fmla="*/ 84 w 600"/>
                <a:gd name="T13" fmla="*/ 126 h 1818"/>
                <a:gd name="T14" fmla="*/ 96 w 600"/>
                <a:gd name="T15" fmla="*/ 36 h 1818"/>
                <a:gd name="T16" fmla="*/ 108 w 600"/>
                <a:gd name="T17" fmla="*/ 6 h 1818"/>
                <a:gd name="T18" fmla="*/ 126 w 600"/>
                <a:gd name="T19" fmla="*/ 12 h 1818"/>
                <a:gd name="T20" fmla="*/ 138 w 600"/>
                <a:gd name="T21" fmla="*/ 42 h 1818"/>
                <a:gd name="T22" fmla="*/ 150 w 600"/>
                <a:gd name="T23" fmla="*/ 78 h 1818"/>
                <a:gd name="T24" fmla="*/ 162 w 600"/>
                <a:gd name="T25" fmla="*/ 108 h 1818"/>
                <a:gd name="T26" fmla="*/ 174 w 600"/>
                <a:gd name="T27" fmla="*/ 138 h 1818"/>
                <a:gd name="T28" fmla="*/ 186 w 600"/>
                <a:gd name="T29" fmla="*/ 162 h 1818"/>
                <a:gd name="T30" fmla="*/ 204 w 600"/>
                <a:gd name="T31" fmla="*/ 180 h 1818"/>
                <a:gd name="T32" fmla="*/ 222 w 600"/>
                <a:gd name="T33" fmla="*/ 192 h 1818"/>
                <a:gd name="T34" fmla="*/ 240 w 600"/>
                <a:gd name="T35" fmla="*/ 198 h 1818"/>
                <a:gd name="T36" fmla="*/ 258 w 600"/>
                <a:gd name="T37" fmla="*/ 204 h 1818"/>
                <a:gd name="T38" fmla="*/ 276 w 600"/>
                <a:gd name="T39" fmla="*/ 204 h 1818"/>
                <a:gd name="T40" fmla="*/ 294 w 600"/>
                <a:gd name="T41" fmla="*/ 204 h 1818"/>
                <a:gd name="T42" fmla="*/ 312 w 600"/>
                <a:gd name="T43" fmla="*/ 204 h 1818"/>
                <a:gd name="T44" fmla="*/ 330 w 600"/>
                <a:gd name="T45" fmla="*/ 204 h 1818"/>
                <a:gd name="T46" fmla="*/ 348 w 600"/>
                <a:gd name="T47" fmla="*/ 204 h 1818"/>
                <a:gd name="T48" fmla="*/ 366 w 600"/>
                <a:gd name="T49" fmla="*/ 204 h 1818"/>
                <a:gd name="T50" fmla="*/ 384 w 600"/>
                <a:gd name="T51" fmla="*/ 204 h 1818"/>
                <a:gd name="T52" fmla="*/ 402 w 600"/>
                <a:gd name="T53" fmla="*/ 204 h 1818"/>
                <a:gd name="T54" fmla="*/ 420 w 600"/>
                <a:gd name="T55" fmla="*/ 228 h 1818"/>
                <a:gd name="T56" fmla="*/ 432 w 600"/>
                <a:gd name="T57" fmla="*/ 396 h 1818"/>
                <a:gd name="T58" fmla="*/ 444 w 600"/>
                <a:gd name="T59" fmla="*/ 732 h 1818"/>
                <a:gd name="T60" fmla="*/ 456 w 600"/>
                <a:gd name="T61" fmla="*/ 1116 h 1818"/>
                <a:gd name="T62" fmla="*/ 468 w 600"/>
                <a:gd name="T63" fmla="*/ 1434 h 1818"/>
                <a:gd name="T64" fmla="*/ 480 w 600"/>
                <a:gd name="T65" fmla="*/ 1644 h 1818"/>
                <a:gd name="T66" fmla="*/ 492 w 600"/>
                <a:gd name="T67" fmla="*/ 1758 h 1818"/>
                <a:gd name="T68" fmla="*/ 504 w 600"/>
                <a:gd name="T69" fmla="*/ 1806 h 1818"/>
                <a:gd name="T70" fmla="*/ 516 w 600"/>
                <a:gd name="T71" fmla="*/ 1818 h 1818"/>
                <a:gd name="T72" fmla="*/ 528 w 600"/>
                <a:gd name="T73" fmla="*/ 1794 h 1818"/>
                <a:gd name="T74" fmla="*/ 540 w 600"/>
                <a:gd name="T75" fmla="*/ 1764 h 1818"/>
                <a:gd name="T76" fmla="*/ 552 w 600"/>
                <a:gd name="T77" fmla="*/ 1734 h 1818"/>
                <a:gd name="T78" fmla="*/ 564 w 600"/>
                <a:gd name="T79" fmla="*/ 1698 h 1818"/>
                <a:gd name="T80" fmla="*/ 576 w 600"/>
                <a:gd name="T81" fmla="*/ 1674 h 1818"/>
                <a:gd name="T82" fmla="*/ 588 w 600"/>
                <a:gd name="T83" fmla="*/ 165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1818">
                  <a:moveTo>
                    <a:pt x="0" y="1614"/>
                  </a:moveTo>
                  <a:lnTo>
                    <a:pt x="6" y="1614"/>
                  </a:lnTo>
                  <a:lnTo>
                    <a:pt x="12" y="1614"/>
                  </a:lnTo>
                  <a:lnTo>
                    <a:pt x="18" y="1608"/>
                  </a:lnTo>
                  <a:lnTo>
                    <a:pt x="18" y="1590"/>
                  </a:lnTo>
                  <a:lnTo>
                    <a:pt x="24" y="1554"/>
                  </a:lnTo>
                  <a:lnTo>
                    <a:pt x="30" y="1500"/>
                  </a:lnTo>
                  <a:lnTo>
                    <a:pt x="30" y="1422"/>
                  </a:lnTo>
                  <a:lnTo>
                    <a:pt x="36" y="1320"/>
                  </a:lnTo>
                  <a:lnTo>
                    <a:pt x="42" y="1206"/>
                  </a:lnTo>
                  <a:lnTo>
                    <a:pt x="42" y="1086"/>
                  </a:lnTo>
                  <a:lnTo>
                    <a:pt x="48" y="954"/>
                  </a:lnTo>
                  <a:lnTo>
                    <a:pt x="54" y="828"/>
                  </a:lnTo>
                  <a:lnTo>
                    <a:pt x="60" y="702"/>
                  </a:lnTo>
                  <a:lnTo>
                    <a:pt x="60" y="588"/>
                  </a:lnTo>
                  <a:lnTo>
                    <a:pt x="66" y="480"/>
                  </a:lnTo>
                  <a:lnTo>
                    <a:pt x="72" y="384"/>
                  </a:lnTo>
                  <a:lnTo>
                    <a:pt x="72" y="306"/>
                  </a:lnTo>
                  <a:lnTo>
                    <a:pt x="78" y="234"/>
                  </a:lnTo>
                  <a:lnTo>
                    <a:pt x="84" y="174"/>
                  </a:lnTo>
                  <a:lnTo>
                    <a:pt x="84" y="126"/>
                  </a:lnTo>
                  <a:lnTo>
                    <a:pt x="90" y="90"/>
                  </a:lnTo>
                  <a:lnTo>
                    <a:pt x="96" y="60"/>
                  </a:lnTo>
                  <a:lnTo>
                    <a:pt x="96" y="36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38" y="42"/>
                  </a:lnTo>
                  <a:lnTo>
                    <a:pt x="144" y="54"/>
                  </a:lnTo>
                  <a:lnTo>
                    <a:pt x="150" y="66"/>
                  </a:lnTo>
                  <a:lnTo>
                    <a:pt x="150" y="78"/>
                  </a:lnTo>
                  <a:lnTo>
                    <a:pt x="156" y="84"/>
                  </a:lnTo>
                  <a:lnTo>
                    <a:pt x="162" y="96"/>
                  </a:lnTo>
                  <a:lnTo>
                    <a:pt x="162" y="108"/>
                  </a:lnTo>
                  <a:lnTo>
                    <a:pt x="168" y="120"/>
                  </a:lnTo>
                  <a:lnTo>
                    <a:pt x="174" y="126"/>
                  </a:lnTo>
                  <a:lnTo>
                    <a:pt x="174" y="138"/>
                  </a:lnTo>
                  <a:lnTo>
                    <a:pt x="180" y="144"/>
                  </a:lnTo>
                  <a:lnTo>
                    <a:pt x="186" y="156"/>
                  </a:lnTo>
                  <a:lnTo>
                    <a:pt x="186" y="162"/>
                  </a:lnTo>
                  <a:lnTo>
                    <a:pt x="192" y="168"/>
                  </a:lnTo>
                  <a:lnTo>
                    <a:pt x="198" y="174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16" y="192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34" y="198"/>
                  </a:lnTo>
                  <a:lnTo>
                    <a:pt x="240" y="198"/>
                  </a:lnTo>
                  <a:lnTo>
                    <a:pt x="246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64" y="204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8" y="204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30" y="204"/>
                  </a:lnTo>
                  <a:lnTo>
                    <a:pt x="336" y="204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54" y="204"/>
                  </a:lnTo>
                  <a:lnTo>
                    <a:pt x="360" y="204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90" y="204"/>
                  </a:lnTo>
                  <a:lnTo>
                    <a:pt x="396" y="204"/>
                  </a:lnTo>
                  <a:lnTo>
                    <a:pt x="402" y="204"/>
                  </a:lnTo>
                  <a:lnTo>
                    <a:pt x="408" y="204"/>
                  </a:lnTo>
                  <a:lnTo>
                    <a:pt x="414" y="210"/>
                  </a:lnTo>
                  <a:lnTo>
                    <a:pt x="420" y="228"/>
                  </a:lnTo>
                  <a:lnTo>
                    <a:pt x="420" y="264"/>
                  </a:lnTo>
                  <a:lnTo>
                    <a:pt x="426" y="318"/>
                  </a:lnTo>
                  <a:lnTo>
                    <a:pt x="432" y="396"/>
                  </a:lnTo>
                  <a:lnTo>
                    <a:pt x="432" y="498"/>
                  </a:lnTo>
                  <a:lnTo>
                    <a:pt x="438" y="612"/>
                  </a:lnTo>
                  <a:lnTo>
                    <a:pt x="444" y="732"/>
                  </a:lnTo>
                  <a:lnTo>
                    <a:pt x="444" y="864"/>
                  </a:lnTo>
                  <a:lnTo>
                    <a:pt x="450" y="990"/>
                  </a:lnTo>
                  <a:lnTo>
                    <a:pt x="456" y="1116"/>
                  </a:lnTo>
                  <a:lnTo>
                    <a:pt x="456" y="1230"/>
                  </a:lnTo>
                  <a:lnTo>
                    <a:pt x="462" y="1338"/>
                  </a:lnTo>
                  <a:lnTo>
                    <a:pt x="468" y="1434"/>
                  </a:lnTo>
                  <a:lnTo>
                    <a:pt x="468" y="1512"/>
                  </a:lnTo>
                  <a:lnTo>
                    <a:pt x="474" y="1584"/>
                  </a:lnTo>
                  <a:lnTo>
                    <a:pt x="480" y="1644"/>
                  </a:lnTo>
                  <a:lnTo>
                    <a:pt x="486" y="1692"/>
                  </a:lnTo>
                  <a:lnTo>
                    <a:pt x="486" y="1728"/>
                  </a:lnTo>
                  <a:lnTo>
                    <a:pt x="492" y="1758"/>
                  </a:lnTo>
                  <a:lnTo>
                    <a:pt x="498" y="1782"/>
                  </a:lnTo>
                  <a:lnTo>
                    <a:pt x="498" y="1800"/>
                  </a:lnTo>
                  <a:lnTo>
                    <a:pt x="504" y="1806"/>
                  </a:lnTo>
                  <a:lnTo>
                    <a:pt x="516" y="1818"/>
                  </a:lnTo>
                  <a:lnTo>
                    <a:pt x="510" y="1818"/>
                  </a:lnTo>
                  <a:lnTo>
                    <a:pt x="516" y="1818"/>
                  </a:lnTo>
                  <a:lnTo>
                    <a:pt x="522" y="1812"/>
                  </a:lnTo>
                  <a:lnTo>
                    <a:pt x="522" y="1806"/>
                  </a:lnTo>
                  <a:lnTo>
                    <a:pt x="528" y="1794"/>
                  </a:lnTo>
                  <a:lnTo>
                    <a:pt x="534" y="1788"/>
                  </a:lnTo>
                  <a:lnTo>
                    <a:pt x="534" y="1776"/>
                  </a:lnTo>
                  <a:lnTo>
                    <a:pt x="540" y="1764"/>
                  </a:lnTo>
                  <a:lnTo>
                    <a:pt x="546" y="1752"/>
                  </a:lnTo>
                  <a:lnTo>
                    <a:pt x="546" y="1740"/>
                  </a:lnTo>
                  <a:lnTo>
                    <a:pt x="552" y="1734"/>
                  </a:lnTo>
                  <a:lnTo>
                    <a:pt x="558" y="1722"/>
                  </a:lnTo>
                  <a:lnTo>
                    <a:pt x="558" y="1710"/>
                  </a:lnTo>
                  <a:lnTo>
                    <a:pt x="564" y="1698"/>
                  </a:lnTo>
                  <a:lnTo>
                    <a:pt x="570" y="1692"/>
                  </a:lnTo>
                  <a:lnTo>
                    <a:pt x="576" y="1680"/>
                  </a:lnTo>
                  <a:lnTo>
                    <a:pt x="576" y="1674"/>
                  </a:lnTo>
                  <a:lnTo>
                    <a:pt x="582" y="1662"/>
                  </a:lnTo>
                  <a:lnTo>
                    <a:pt x="588" y="1656"/>
                  </a:lnTo>
                  <a:lnTo>
                    <a:pt x="588" y="1650"/>
                  </a:lnTo>
                  <a:lnTo>
                    <a:pt x="594" y="1644"/>
                  </a:lnTo>
                  <a:lnTo>
                    <a:pt x="600" y="1638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8"/>
            <p:cNvSpPr>
              <a:spLocks/>
            </p:cNvSpPr>
            <p:nvPr/>
          </p:nvSpPr>
          <p:spPr bwMode="auto">
            <a:xfrm>
              <a:off x="2968479" y="4687887"/>
              <a:ext cx="1038225" cy="2600325"/>
            </a:xfrm>
            <a:custGeom>
              <a:avLst/>
              <a:gdLst>
                <a:gd name="T0" fmla="*/ 12 w 654"/>
                <a:gd name="T1" fmla="*/ 1626 h 1638"/>
                <a:gd name="T2" fmla="*/ 30 w 654"/>
                <a:gd name="T3" fmla="*/ 1620 h 1638"/>
                <a:gd name="T4" fmla="*/ 48 w 654"/>
                <a:gd name="T5" fmla="*/ 1614 h 1638"/>
                <a:gd name="T6" fmla="*/ 66 w 654"/>
                <a:gd name="T7" fmla="*/ 1614 h 1638"/>
                <a:gd name="T8" fmla="*/ 84 w 654"/>
                <a:gd name="T9" fmla="*/ 1614 h 1638"/>
                <a:gd name="T10" fmla="*/ 102 w 654"/>
                <a:gd name="T11" fmla="*/ 1614 h 1638"/>
                <a:gd name="T12" fmla="*/ 120 w 654"/>
                <a:gd name="T13" fmla="*/ 1614 h 1638"/>
                <a:gd name="T14" fmla="*/ 138 w 654"/>
                <a:gd name="T15" fmla="*/ 1614 h 1638"/>
                <a:gd name="T16" fmla="*/ 156 w 654"/>
                <a:gd name="T17" fmla="*/ 1614 h 1638"/>
                <a:gd name="T18" fmla="*/ 174 w 654"/>
                <a:gd name="T19" fmla="*/ 1614 h 1638"/>
                <a:gd name="T20" fmla="*/ 192 w 654"/>
                <a:gd name="T21" fmla="*/ 1614 h 1638"/>
                <a:gd name="T22" fmla="*/ 204 w 654"/>
                <a:gd name="T23" fmla="*/ 1590 h 1638"/>
                <a:gd name="T24" fmla="*/ 216 w 654"/>
                <a:gd name="T25" fmla="*/ 1422 h 1638"/>
                <a:gd name="T26" fmla="*/ 234 w 654"/>
                <a:gd name="T27" fmla="*/ 1086 h 1638"/>
                <a:gd name="T28" fmla="*/ 246 w 654"/>
                <a:gd name="T29" fmla="*/ 702 h 1638"/>
                <a:gd name="T30" fmla="*/ 258 w 654"/>
                <a:gd name="T31" fmla="*/ 384 h 1638"/>
                <a:gd name="T32" fmla="*/ 270 w 654"/>
                <a:gd name="T33" fmla="*/ 174 h 1638"/>
                <a:gd name="T34" fmla="*/ 282 w 654"/>
                <a:gd name="T35" fmla="*/ 60 h 1638"/>
                <a:gd name="T36" fmla="*/ 294 w 654"/>
                <a:gd name="T37" fmla="*/ 12 h 1638"/>
                <a:gd name="T38" fmla="*/ 306 w 654"/>
                <a:gd name="T39" fmla="*/ 0 h 1638"/>
                <a:gd name="T40" fmla="*/ 318 w 654"/>
                <a:gd name="T41" fmla="*/ 24 h 1638"/>
                <a:gd name="T42" fmla="*/ 330 w 654"/>
                <a:gd name="T43" fmla="*/ 54 h 1638"/>
                <a:gd name="T44" fmla="*/ 342 w 654"/>
                <a:gd name="T45" fmla="*/ 84 h 1638"/>
                <a:gd name="T46" fmla="*/ 354 w 654"/>
                <a:gd name="T47" fmla="*/ 120 h 1638"/>
                <a:gd name="T48" fmla="*/ 366 w 654"/>
                <a:gd name="T49" fmla="*/ 144 h 1638"/>
                <a:gd name="T50" fmla="*/ 378 w 654"/>
                <a:gd name="T51" fmla="*/ 168 h 1638"/>
                <a:gd name="T52" fmla="*/ 396 w 654"/>
                <a:gd name="T53" fmla="*/ 186 h 1638"/>
                <a:gd name="T54" fmla="*/ 414 w 654"/>
                <a:gd name="T55" fmla="*/ 198 h 1638"/>
                <a:gd name="T56" fmla="*/ 432 w 654"/>
                <a:gd name="T57" fmla="*/ 204 h 1638"/>
                <a:gd name="T58" fmla="*/ 450 w 654"/>
                <a:gd name="T59" fmla="*/ 204 h 1638"/>
                <a:gd name="T60" fmla="*/ 468 w 654"/>
                <a:gd name="T61" fmla="*/ 204 h 1638"/>
                <a:gd name="T62" fmla="*/ 486 w 654"/>
                <a:gd name="T63" fmla="*/ 204 h 1638"/>
                <a:gd name="T64" fmla="*/ 504 w 654"/>
                <a:gd name="T65" fmla="*/ 204 h 1638"/>
                <a:gd name="T66" fmla="*/ 522 w 654"/>
                <a:gd name="T67" fmla="*/ 204 h 1638"/>
                <a:gd name="T68" fmla="*/ 540 w 654"/>
                <a:gd name="T69" fmla="*/ 204 h 1638"/>
                <a:gd name="T70" fmla="*/ 558 w 654"/>
                <a:gd name="T71" fmla="*/ 204 h 1638"/>
                <a:gd name="T72" fmla="*/ 576 w 654"/>
                <a:gd name="T73" fmla="*/ 204 h 1638"/>
                <a:gd name="T74" fmla="*/ 594 w 654"/>
                <a:gd name="T75" fmla="*/ 204 h 1638"/>
                <a:gd name="T76" fmla="*/ 606 w 654"/>
                <a:gd name="T77" fmla="*/ 264 h 1638"/>
                <a:gd name="T78" fmla="*/ 618 w 654"/>
                <a:gd name="T79" fmla="*/ 498 h 1638"/>
                <a:gd name="T80" fmla="*/ 630 w 654"/>
                <a:gd name="T81" fmla="*/ 864 h 1638"/>
                <a:gd name="T82" fmla="*/ 642 w 654"/>
                <a:gd name="T83" fmla="*/ 123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638">
                  <a:moveTo>
                    <a:pt x="0" y="1638"/>
                  </a:moveTo>
                  <a:lnTo>
                    <a:pt x="6" y="1632"/>
                  </a:lnTo>
                  <a:lnTo>
                    <a:pt x="12" y="1626"/>
                  </a:lnTo>
                  <a:lnTo>
                    <a:pt x="18" y="1626"/>
                  </a:lnTo>
                  <a:lnTo>
                    <a:pt x="24" y="1620"/>
                  </a:lnTo>
                  <a:lnTo>
                    <a:pt x="30" y="1620"/>
                  </a:lnTo>
                  <a:lnTo>
                    <a:pt x="36" y="1620"/>
                  </a:lnTo>
                  <a:lnTo>
                    <a:pt x="42" y="1614"/>
                  </a:lnTo>
                  <a:lnTo>
                    <a:pt x="48" y="1614"/>
                  </a:lnTo>
                  <a:lnTo>
                    <a:pt x="54" y="1614"/>
                  </a:lnTo>
                  <a:lnTo>
                    <a:pt x="60" y="1614"/>
                  </a:lnTo>
                  <a:lnTo>
                    <a:pt x="66" y="1614"/>
                  </a:lnTo>
                  <a:lnTo>
                    <a:pt x="72" y="1614"/>
                  </a:lnTo>
                  <a:lnTo>
                    <a:pt x="78" y="1614"/>
                  </a:lnTo>
                  <a:lnTo>
                    <a:pt x="84" y="1614"/>
                  </a:lnTo>
                  <a:lnTo>
                    <a:pt x="90" y="1614"/>
                  </a:lnTo>
                  <a:lnTo>
                    <a:pt x="96" y="1614"/>
                  </a:lnTo>
                  <a:lnTo>
                    <a:pt x="102" y="1614"/>
                  </a:lnTo>
                  <a:lnTo>
                    <a:pt x="108" y="1614"/>
                  </a:lnTo>
                  <a:lnTo>
                    <a:pt x="114" y="1614"/>
                  </a:lnTo>
                  <a:lnTo>
                    <a:pt x="120" y="1614"/>
                  </a:lnTo>
                  <a:lnTo>
                    <a:pt x="126" y="1614"/>
                  </a:lnTo>
                  <a:lnTo>
                    <a:pt x="132" y="1614"/>
                  </a:lnTo>
                  <a:lnTo>
                    <a:pt x="138" y="1614"/>
                  </a:lnTo>
                  <a:lnTo>
                    <a:pt x="144" y="1614"/>
                  </a:lnTo>
                  <a:lnTo>
                    <a:pt x="150" y="1614"/>
                  </a:lnTo>
                  <a:lnTo>
                    <a:pt x="156" y="1614"/>
                  </a:lnTo>
                  <a:lnTo>
                    <a:pt x="162" y="1614"/>
                  </a:lnTo>
                  <a:lnTo>
                    <a:pt x="168" y="1614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14"/>
                  </a:lnTo>
                  <a:lnTo>
                    <a:pt x="192" y="1614"/>
                  </a:lnTo>
                  <a:lnTo>
                    <a:pt x="198" y="1614"/>
                  </a:lnTo>
                  <a:lnTo>
                    <a:pt x="204" y="1608"/>
                  </a:lnTo>
                  <a:lnTo>
                    <a:pt x="204" y="1590"/>
                  </a:lnTo>
                  <a:lnTo>
                    <a:pt x="210" y="1554"/>
                  </a:lnTo>
                  <a:lnTo>
                    <a:pt x="216" y="1500"/>
                  </a:lnTo>
                  <a:lnTo>
                    <a:pt x="216" y="1422"/>
                  </a:lnTo>
                  <a:lnTo>
                    <a:pt x="222" y="1320"/>
                  </a:lnTo>
                  <a:lnTo>
                    <a:pt x="228" y="1206"/>
                  </a:lnTo>
                  <a:lnTo>
                    <a:pt x="234" y="1086"/>
                  </a:lnTo>
                  <a:lnTo>
                    <a:pt x="234" y="954"/>
                  </a:lnTo>
                  <a:lnTo>
                    <a:pt x="240" y="828"/>
                  </a:lnTo>
                  <a:lnTo>
                    <a:pt x="246" y="702"/>
                  </a:lnTo>
                  <a:lnTo>
                    <a:pt x="246" y="588"/>
                  </a:lnTo>
                  <a:lnTo>
                    <a:pt x="252" y="480"/>
                  </a:lnTo>
                  <a:lnTo>
                    <a:pt x="258" y="384"/>
                  </a:lnTo>
                  <a:lnTo>
                    <a:pt x="258" y="306"/>
                  </a:lnTo>
                  <a:lnTo>
                    <a:pt x="264" y="234"/>
                  </a:lnTo>
                  <a:lnTo>
                    <a:pt x="270" y="174"/>
                  </a:lnTo>
                  <a:lnTo>
                    <a:pt x="270" y="126"/>
                  </a:lnTo>
                  <a:lnTo>
                    <a:pt x="276" y="90"/>
                  </a:lnTo>
                  <a:lnTo>
                    <a:pt x="282" y="60"/>
                  </a:lnTo>
                  <a:lnTo>
                    <a:pt x="282" y="36"/>
                  </a:lnTo>
                  <a:lnTo>
                    <a:pt x="288" y="18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2" y="12"/>
                  </a:lnTo>
                  <a:lnTo>
                    <a:pt x="318" y="24"/>
                  </a:lnTo>
                  <a:lnTo>
                    <a:pt x="324" y="30"/>
                  </a:lnTo>
                  <a:lnTo>
                    <a:pt x="324" y="42"/>
                  </a:lnTo>
                  <a:lnTo>
                    <a:pt x="330" y="54"/>
                  </a:lnTo>
                  <a:lnTo>
                    <a:pt x="336" y="66"/>
                  </a:lnTo>
                  <a:lnTo>
                    <a:pt x="336" y="78"/>
                  </a:lnTo>
                  <a:lnTo>
                    <a:pt x="342" y="84"/>
                  </a:lnTo>
                  <a:lnTo>
                    <a:pt x="348" y="96"/>
                  </a:lnTo>
                  <a:lnTo>
                    <a:pt x="348" y="108"/>
                  </a:lnTo>
                  <a:lnTo>
                    <a:pt x="354" y="120"/>
                  </a:lnTo>
                  <a:lnTo>
                    <a:pt x="360" y="126"/>
                  </a:lnTo>
                  <a:lnTo>
                    <a:pt x="360" y="138"/>
                  </a:lnTo>
                  <a:lnTo>
                    <a:pt x="366" y="144"/>
                  </a:lnTo>
                  <a:lnTo>
                    <a:pt x="372" y="156"/>
                  </a:lnTo>
                  <a:lnTo>
                    <a:pt x="372" y="162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92"/>
                  </a:lnTo>
                  <a:lnTo>
                    <a:pt x="408" y="192"/>
                  </a:lnTo>
                  <a:lnTo>
                    <a:pt x="414" y="198"/>
                  </a:lnTo>
                  <a:lnTo>
                    <a:pt x="420" y="198"/>
                  </a:lnTo>
                  <a:lnTo>
                    <a:pt x="426" y="198"/>
                  </a:lnTo>
                  <a:lnTo>
                    <a:pt x="432" y="204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04"/>
                  </a:lnTo>
                  <a:lnTo>
                    <a:pt x="462" y="204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04"/>
                  </a:lnTo>
                  <a:lnTo>
                    <a:pt x="498" y="204"/>
                  </a:lnTo>
                  <a:lnTo>
                    <a:pt x="504" y="204"/>
                  </a:lnTo>
                  <a:lnTo>
                    <a:pt x="510" y="204"/>
                  </a:lnTo>
                  <a:lnTo>
                    <a:pt x="516" y="204"/>
                  </a:lnTo>
                  <a:lnTo>
                    <a:pt x="522" y="204"/>
                  </a:lnTo>
                  <a:lnTo>
                    <a:pt x="528" y="204"/>
                  </a:lnTo>
                  <a:lnTo>
                    <a:pt x="534" y="204"/>
                  </a:lnTo>
                  <a:lnTo>
                    <a:pt x="540" y="204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94" y="204"/>
                  </a:lnTo>
                  <a:lnTo>
                    <a:pt x="600" y="210"/>
                  </a:lnTo>
                  <a:lnTo>
                    <a:pt x="606" y="228"/>
                  </a:lnTo>
                  <a:lnTo>
                    <a:pt x="606" y="264"/>
                  </a:lnTo>
                  <a:lnTo>
                    <a:pt x="612" y="318"/>
                  </a:lnTo>
                  <a:lnTo>
                    <a:pt x="618" y="396"/>
                  </a:lnTo>
                  <a:lnTo>
                    <a:pt x="618" y="498"/>
                  </a:lnTo>
                  <a:lnTo>
                    <a:pt x="624" y="612"/>
                  </a:lnTo>
                  <a:lnTo>
                    <a:pt x="630" y="732"/>
                  </a:lnTo>
                  <a:lnTo>
                    <a:pt x="630" y="864"/>
                  </a:lnTo>
                  <a:lnTo>
                    <a:pt x="636" y="990"/>
                  </a:lnTo>
                  <a:lnTo>
                    <a:pt x="642" y="1116"/>
                  </a:lnTo>
                  <a:lnTo>
                    <a:pt x="642" y="1230"/>
                  </a:lnTo>
                  <a:lnTo>
                    <a:pt x="648" y="1338"/>
                  </a:lnTo>
                  <a:lnTo>
                    <a:pt x="654" y="143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29"/>
            <p:cNvSpPr>
              <a:spLocks/>
            </p:cNvSpPr>
            <p:nvPr/>
          </p:nvSpPr>
          <p:spPr bwMode="auto">
            <a:xfrm>
              <a:off x="4006704" y="4687887"/>
              <a:ext cx="981075" cy="2886075"/>
            </a:xfrm>
            <a:custGeom>
              <a:avLst/>
              <a:gdLst>
                <a:gd name="T0" fmla="*/ 6 w 618"/>
                <a:gd name="T1" fmla="*/ 1584 h 1818"/>
                <a:gd name="T2" fmla="*/ 18 w 618"/>
                <a:gd name="T3" fmla="*/ 1728 h 1818"/>
                <a:gd name="T4" fmla="*/ 30 w 618"/>
                <a:gd name="T5" fmla="*/ 1800 h 1818"/>
                <a:gd name="T6" fmla="*/ 42 w 618"/>
                <a:gd name="T7" fmla="*/ 1818 h 1818"/>
                <a:gd name="T8" fmla="*/ 54 w 618"/>
                <a:gd name="T9" fmla="*/ 1806 h 1818"/>
                <a:gd name="T10" fmla="*/ 66 w 618"/>
                <a:gd name="T11" fmla="*/ 1776 h 1818"/>
                <a:gd name="T12" fmla="*/ 84 w 618"/>
                <a:gd name="T13" fmla="*/ 1740 h 1818"/>
                <a:gd name="T14" fmla="*/ 96 w 618"/>
                <a:gd name="T15" fmla="*/ 1710 h 1818"/>
                <a:gd name="T16" fmla="*/ 108 w 618"/>
                <a:gd name="T17" fmla="*/ 1680 h 1818"/>
                <a:gd name="T18" fmla="*/ 120 w 618"/>
                <a:gd name="T19" fmla="*/ 1656 h 1818"/>
                <a:gd name="T20" fmla="*/ 132 w 618"/>
                <a:gd name="T21" fmla="*/ 1638 h 1818"/>
                <a:gd name="T22" fmla="*/ 150 w 618"/>
                <a:gd name="T23" fmla="*/ 1626 h 1818"/>
                <a:gd name="T24" fmla="*/ 168 w 618"/>
                <a:gd name="T25" fmla="*/ 1620 h 1818"/>
                <a:gd name="T26" fmla="*/ 186 w 618"/>
                <a:gd name="T27" fmla="*/ 1614 h 1818"/>
                <a:gd name="T28" fmla="*/ 204 w 618"/>
                <a:gd name="T29" fmla="*/ 1614 h 1818"/>
                <a:gd name="T30" fmla="*/ 222 w 618"/>
                <a:gd name="T31" fmla="*/ 1614 h 1818"/>
                <a:gd name="T32" fmla="*/ 240 w 618"/>
                <a:gd name="T33" fmla="*/ 1614 h 1818"/>
                <a:gd name="T34" fmla="*/ 258 w 618"/>
                <a:gd name="T35" fmla="*/ 1614 h 1818"/>
                <a:gd name="T36" fmla="*/ 276 w 618"/>
                <a:gd name="T37" fmla="*/ 1614 h 1818"/>
                <a:gd name="T38" fmla="*/ 294 w 618"/>
                <a:gd name="T39" fmla="*/ 1614 h 1818"/>
                <a:gd name="T40" fmla="*/ 312 w 618"/>
                <a:gd name="T41" fmla="*/ 1614 h 1818"/>
                <a:gd name="T42" fmla="*/ 330 w 618"/>
                <a:gd name="T43" fmla="*/ 1614 h 1818"/>
                <a:gd name="T44" fmla="*/ 342 w 618"/>
                <a:gd name="T45" fmla="*/ 1554 h 1818"/>
                <a:gd name="T46" fmla="*/ 354 w 618"/>
                <a:gd name="T47" fmla="*/ 1320 h 1818"/>
                <a:gd name="T48" fmla="*/ 366 w 618"/>
                <a:gd name="T49" fmla="*/ 954 h 1818"/>
                <a:gd name="T50" fmla="*/ 378 w 618"/>
                <a:gd name="T51" fmla="*/ 588 h 1818"/>
                <a:gd name="T52" fmla="*/ 390 w 618"/>
                <a:gd name="T53" fmla="*/ 306 h 1818"/>
                <a:gd name="T54" fmla="*/ 402 w 618"/>
                <a:gd name="T55" fmla="*/ 126 h 1818"/>
                <a:gd name="T56" fmla="*/ 414 w 618"/>
                <a:gd name="T57" fmla="*/ 36 h 1818"/>
                <a:gd name="T58" fmla="*/ 438 w 618"/>
                <a:gd name="T59" fmla="*/ 0 h 1818"/>
                <a:gd name="T60" fmla="*/ 444 w 618"/>
                <a:gd name="T61" fmla="*/ 6 h 1818"/>
                <a:gd name="T62" fmla="*/ 456 w 618"/>
                <a:gd name="T63" fmla="*/ 30 h 1818"/>
                <a:gd name="T64" fmla="*/ 468 w 618"/>
                <a:gd name="T65" fmla="*/ 66 h 1818"/>
                <a:gd name="T66" fmla="*/ 480 w 618"/>
                <a:gd name="T67" fmla="*/ 96 h 1818"/>
                <a:gd name="T68" fmla="*/ 492 w 618"/>
                <a:gd name="T69" fmla="*/ 126 h 1818"/>
                <a:gd name="T70" fmla="*/ 504 w 618"/>
                <a:gd name="T71" fmla="*/ 156 h 1818"/>
                <a:gd name="T72" fmla="*/ 516 w 618"/>
                <a:gd name="T73" fmla="*/ 174 h 1818"/>
                <a:gd name="T74" fmla="*/ 534 w 618"/>
                <a:gd name="T75" fmla="*/ 192 h 1818"/>
                <a:gd name="T76" fmla="*/ 552 w 618"/>
                <a:gd name="T77" fmla="*/ 198 h 1818"/>
                <a:gd name="T78" fmla="*/ 570 w 618"/>
                <a:gd name="T79" fmla="*/ 204 h 1818"/>
                <a:gd name="T80" fmla="*/ 588 w 618"/>
                <a:gd name="T81" fmla="*/ 204 h 1818"/>
                <a:gd name="T82" fmla="*/ 606 w 618"/>
                <a:gd name="T83" fmla="*/ 20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8" h="1818">
                  <a:moveTo>
                    <a:pt x="0" y="1434"/>
                  </a:moveTo>
                  <a:lnTo>
                    <a:pt x="6" y="1512"/>
                  </a:lnTo>
                  <a:lnTo>
                    <a:pt x="6" y="1584"/>
                  </a:lnTo>
                  <a:lnTo>
                    <a:pt x="12" y="1644"/>
                  </a:lnTo>
                  <a:lnTo>
                    <a:pt x="18" y="1692"/>
                  </a:lnTo>
                  <a:lnTo>
                    <a:pt x="18" y="1728"/>
                  </a:lnTo>
                  <a:lnTo>
                    <a:pt x="24" y="1758"/>
                  </a:lnTo>
                  <a:lnTo>
                    <a:pt x="30" y="1782"/>
                  </a:lnTo>
                  <a:lnTo>
                    <a:pt x="30" y="1800"/>
                  </a:lnTo>
                  <a:lnTo>
                    <a:pt x="36" y="1806"/>
                  </a:lnTo>
                  <a:lnTo>
                    <a:pt x="48" y="1818"/>
                  </a:lnTo>
                  <a:lnTo>
                    <a:pt x="42" y="1818"/>
                  </a:lnTo>
                  <a:lnTo>
                    <a:pt x="48" y="1818"/>
                  </a:lnTo>
                  <a:lnTo>
                    <a:pt x="54" y="1812"/>
                  </a:lnTo>
                  <a:lnTo>
                    <a:pt x="54" y="1806"/>
                  </a:lnTo>
                  <a:lnTo>
                    <a:pt x="60" y="1794"/>
                  </a:lnTo>
                  <a:lnTo>
                    <a:pt x="66" y="1788"/>
                  </a:lnTo>
                  <a:lnTo>
                    <a:pt x="66" y="1776"/>
                  </a:lnTo>
                  <a:lnTo>
                    <a:pt x="72" y="1764"/>
                  </a:lnTo>
                  <a:lnTo>
                    <a:pt x="78" y="1752"/>
                  </a:lnTo>
                  <a:lnTo>
                    <a:pt x="84" y="1740"/>
                  </a:lnTo>
                  <a:lnTo>
                    <a:pt x="84" y="1734"/>
                  </a:lnTo>
                  <a:lnTo>
                    <a:pt x="90" y="1722"/>
                  </a:lnTo>
                  <a:lnTo>
                    <a:pt x="96" y="1710"/>
                  </a:lnTo>
                  <a:lnTo>
                    <a:pt x="96" y="1698"/>
                  </a:lnTo>
                  <a:lnTo>
                    <a:pt x="102" y="1692"/>
                  </a:lnTo>
                  <a:lnTo>
                    <a:pt x="108" y="1680"/>
                  </a:lnTo>
                  <a:lnTo>
                    <a:pt x="108" y="1674"/>
                  </a:lnTo>
                  <a:lnTo>
                    <a:pt x="114" y="1662"/>
                  </a:lnTo>
                  <a:lnTo>
                    <a:pt x="120" y="1656"/>
                  </a:lnTo>
                  <a:lnTo>
                    <a:pt x="120" y="1650"/>
                  </a:lnTo>
                  <a:lnTo>
                    <a:pt x="126" y="1644"/>
                  </a:lnTo>
                  <a:lnTo>
                    <a:pt x="132" y="1638"/>
                  </a:lnTo>
                  <a:lnTo>
                    <a:pt x="138" y="1632"/>
                  </a:lnTo>
                  <a:lnTo>
                    <a:pt x="144" y="1626"/>
                  </a:lnTo>
                  <a:lnTo>
                    <a:pt x="150" y="1626"/>
                  </a:lnTo>
                  <a:lnTo>
                    <a:pt x="156" y="1620"/>
                  </a:lnTo>
                  <a:lnTo>
                    <a:pt x="162" y="1620"/>
                  </a:lnTo>
                  <a:lnTo>
                    <a:pt x="168" y="1620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14"/>
                  </a:lnTo>
                  <a:lnTo>
                    <a:pt x="192" y="1614"/>
                  </a:lnTo>
                  <a:lnTo>
                    <a:pt x="198" y="1614"/>
                  </a:lnTo>
                  <a:lnTo>
                    <a:pt x="204" y="1614"/>
                  </a:lnTo>
                  <a:lnTo>
                    <a:pt x="210" y="1614"/>
                  </a:lnTo>
                  <a:lnTo>
                    <a:pt x="216" y="1614"/>
                  </a:lnTo>
                  <a:lnTo>
                    <a:pt x="222" y="1614"/>
                  </a:lnTo>
                  <a:lnTo>
                    <a:pt x="228" y="1614"/>
                  </a:lnTo>
                  <a:lnTo>
                    <a:pt x="234" y="1614"/>
                  </a:lnTo>
                  <a:lnTo>
                    <a:pt x="240" y="1614"/>
                  </a:lnTo>
                  <a:lnTo>
                    <a:pt x="246" y="1614"/>
                  </a:lnTo>
                  <a:lnTo>
                    <a:pt x="252" y="1614"/>
                  </a:lnTo>
                  <a:lnTo>
                    <a:pt x="258" y="1614"/>
                  </a:lnTo>
                  <a:lnTo>
                    <a:pt x="264" y="1614"/>
                  </a:lnTo>
                  <a:lnTo>
                    <a:pt x="270" y="1614"/>
                  </a:lnTo>
                  <a:lnTo>
                    <a:pt x="276" y="1614"/>
                  </a:lnTo>
                  <a:lnTo>
                    <a:pt x="282" y="1614"/>
                  </a:lnTo>
                  <a:lnTo>
                    <a:pt x="288" y="1614"/>
                  </a:lnTo>
                  <a:lnTo>
                    <a:pt x="294" y="1614"/>
                  </a:lnTo>
                  <a:lnTo>
                    <a:pt x="300" y="1614"/>
                  </a:lnTo>
                  <a:lnTo>
                    <a:pt x="306" y="1614"/>
                  </a:lnTo>
                  <a:lnTo>
                    <a:pt x="312" y="1614"/>
                  </a:lnTo>
                  <a:lnTo>
                    <a:pt x="318" y="1614"/>
                  </a:lnTo>
                  <a:lnTo>
                    <a:pt x="324" y="1614"/>
                  </a:lnTo>
                  <a:lnTo>
                    <a:pt x="330" y="1614"/>
                  </a:lnTo>
                  <a:lnTo>
                    <a:pt x="336" y="1608"/>
                  </a:lnTo>
                  <a:lnTo>
                    <a:pt x="342" y="1590"/>
                  </a:lnTo>
                  <a:lnTo>
                    <a:pt x="342" y="1554"/>
                  </a:lnTo>
                  <a:lnTo>
                    <a:pt x="348" y="1500"/>
                  </a:lnTo>
                  <a:lnTo>
                    <a:pt x="354" y="1422"/>
                  </a:lnTo>
                  <a:lnTo>
                    <a:pt x="354" y="1320"/>
                  </a:lnTo>
                  <a:lnTo>
                    <a:pt x="360" y="1206"/>
                  </a:lnTo>
                  <a:lnTo>
                    <a:pt x="366" y="1086"/>
                  </a:lnTo>
                  <a:lnTo>
                    <a:pt x="366" y="954"/>
                  </a:lnTo>
                  <a:lnTo>
                    <a:pt x="372" y="828"/>
                  </a:lnTo>
                  <a:lnTo>
                    <a:pt x="378" y="702"/>
                  </a:lnTo>
                  <a:lnTo>
                    <a:pt x="378" y="588"/>
                  </a:lnTo>
                  <a:lnTo>
                    <a:pt x="384" y="480"/>
                  </a:lnTo>
                  <a:lnTo>
                    <a:pt x="390" y="384"/>
                  </a:lnTo>
                  <a:lnTo>
                    <a:pt x="390" y="306"/>
                  </a:lnTo>
                  <a:lnTo>
                    <a:pt x="396" y="234"/>
                  </a:lnTo>
                  <a:lnTo>
                    <a:pt x="402" y="174"/>
                  </a:lnTo>
                  <a:lnTo>
                    <a:pt x="402" y="126"/>
                  </a:lnTo>
                  <a:lnTo>
                    <a:pt x="408" y="90"/>
                  </a:lnTo>
                  <a:lnTo>
                    <a:pt x="414" y="60"/>
                  </a:lnTo>
                  <a:lnTo>
                    <a:pt x="414" y="36"/>
                  </a:lnTo>
                  <a:lnTo>
                    <a:pt x="420" y="18"/>
                  </a:lnTo>
                  <a:lnTo>
                    <a:pt x="426" y="12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6"/>
                  </a:lnTo>
                  <a:lnTo>
                    <a:pt x="444" y="12"/>
                  </a:lnTo>
                  <a:lnTo>
                    <a:pt x="450" y="24"/>
                  </a:lnTo>
                  <a:lnTo>
                    <a:pt x="456" y="30"/>
                  </a:lnTo>
                  <a:lnTo>
                    <a:pt x="456" y="42"/>
                  </a:lnTo>
                  <a:lnTo>
                    <a:pt x="462" y="54"/>
                  </a:lnTo>
                  <a:lnTo>
                    <a:pt x="468" y="66"/>
                  </a:lnTo>
                  <a:lnTo>
                    <a:pt x="468" y="78"/>
                  </a:lnTo>
                  <a:lnTo>
                    <a:pt x="474" y="84"/>
                  </a:lnTo>
                  <a:lnTo>
                    <a:pt x="480" y="96"/>
                  </a:lnTo>
                  <a:lnTo>
                    <a:pt x="480" y="108"/>
                  </a:lnTo>
                  <a:lnTo>
                    <a:pt x="486" y="120"/>
                  </a:lnTo>
                  <a:lnTo>
                    <a:pt x="492" y="126"/>
                  </a:lnTo>
                  <a:lnTo>
                    <a:pt x="492" y="138"/>
                  </a:lnTo>
                  <a:lnTo>
                    <a:pt x="498" y="144"/>
                  </a:lnTo>
                  <a:lnTo>
                    <a:pt x="504" y="156"/>
                  </a:lnTo>
                  <a:lnTo>
                    <a:pt x="510" y="162"/>
                  </a:lnTo>
                  <a:lnTo>
                    <a:pt x="510" y="168"/>
                  </a:lnTo>
                  <a:lnTo>
                    <a:pt x="516" y="174"/>
                  </a:lnTo>
                  <a:lnTo>
                    <a:pt x="522" y="180"/>
                  </a:lnTo>
                  <a:lnTo>
                    <a:pt x="528" y="186"/>
                  </a:lnTo>
                  <a:lnTo>
                    <a:pt x="534" y="192"/>
                  </a:lnTo>
                  <a:lnTo>
                    <a:pt x="540" y="192"/>
                  </a:lnTo>
                  <a:lnTo>
                    <a:pt x="546" y="198"/>
                  </a:lnTo>
                  <a:lnTo>
                    <a:pt x="552" y="198"/>
                  </a:lnTo>
                  <a:lnTo>
                    <a:pt x="558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94" y="204"/>
                  </a:lnTo>
                  <a:lnTo>
                    <a:pt x="600" y="204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20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30"/>
            <p:cNvSpPr>
              <a:spLocks/>
            </p:cNvSpPr>
            <p:nvPr/>
          </p:nvSpPr>
          <p:spPr bwMode="auto">
            <a:xfrm>
              <a:off x="4987779" y="4687887"/>
              <a:ext cx="990600" cy="2886075"/>
            </a:xfrm>
            <a:custGeom>
              <a:avLst/>
              <a:gdLst>
                <a:gd name="T0" fmla="*/ 12 w 624"/>
                <a:gd name="T1" fmla="*/ 204 h 1818"/>
                <a:gd name="T2" fmla="*/ 30 w 624"/>
                <a:gd name="T3" fmla="*/ 204 h 1818"/>
                <a:gd name="T4" fmla="*/ 48 w 624"/>
                <a:gd name="T5" fmla="*/ 204 h 1818"/>
                <a:gd name="T6" fmla="*/ 66 w 624"/>
                <a:gd name="T7" fmla="*/ 204 h 1818"/>
                <a:gd name="T8" fmla="*/ 84 w 624"/>
                <a:gd name="T9" fmla="*/ 204 h 1818"/>
                <a:gd name="T10" fmla="*/ 102 w 624"/>
                <a:gd name="T11" fmla="*/ 204 h 1818"/>
                <a:gd name="T12" fmla="*/ 120 w 624"/>
                <a:gd name="T13" fmla="*/ 228 h 1818"/>
                <a:gd name="T14" fmla="*/ 132 w 624"/>
                <a:gd name="T15" fmla="*/ 396 h 1818"/>
                <a:gd name="T16" fmla="*/ 144 w 624"/>
                <a:gd name="T17" fmla="*/ 732 h 1818"/>
                <a:gd name="T18" fmla="*/ 156 w 624"/>
                <a:gd name="T19" fmla="*/ 1116 h 1818"/>
                <a:gd name="T20" fmla="*/ 168 w 624"/>
                <a:gd name="T21" fmla="*/ 1434 h 1818"/>
                <a:gd name="T22" fmla="*/ 180 w 624"/>
                <a:gd name="T23" fmla="*/ 1644 h 1818"/>
                <a:gd name="T24" fmla="*/ 192 w 624"/>
                <a:gd name="T25" fmla="*/ 1758 h 1818"/>
                <a:gd name="T26" fmla="*/ 204 w 624"/>
                <a:gd name="T27" fmla="*/ 1806 h 1818"/>
                <a:gd name="T28" fmla="*/ 216 w 624"/>
                <a:gd name="T29" fmla="*/ 1818 h 1818"/>
                <a:gd name="T30" fmla="*/ 228 w 624"/>
                <a:gd name="T31" fmla="*/ 1794 h 1818"/>
                <a:gd name="T32" fmla="*/ 240 w 624"/>
                <a:gd name="T33" fmla="*/ 1764 h 1818"/>
                <a:gd name="T34" fmla="*/ 252 w 624"/>
                <a:gd name="T35" fmla="*/ 1734 h 1818"/>
                <a:gd name="T36" fmla="*/ 264 w 624"/>
                <a:gd name="T37" fmla="*/ 1698 h 1818"/>
                <a:gd name="T38" fmla="*/ 276 w 624"/>
                <a:gd name="T39" fmla="*/ 1674 h 1818"/>
                <a:gd name="T40" fmla="*/ 288 w 624"/>
                <a:gd name="T41" fmla="*/ 1650 h 1818"/>
                <a:gd name="T42" fmla="*/ 306 w 624"/>
                <a:gd name="T43" fmla="*/ 1632 h 1818"/>
                <a:gd name="T44" fmla="*/ 324 w 624"/>
                <a:gd name="T45" fmla="*/ 1626 h 1818"/>
                <a:gd name="T46" fmla="*/ 342 w 624"/>
                <a:gd name="T47" fmla="*/ 1614 h 1818"/>
                <a:gd name="T48" fmla="*/ 360 w 624"/>
                <a:gd name="T49" fmla="*/ 1614 h 1818"/>
                <a:gd name="T50" fmla="*/ 378 w 624"/>
                <a:gd name="T51" fmla="*/ 1614 h 1818"/>
                <a:gd name="T52" fmla="*/ 396 w 624"/>
                <a:gd name="T53" fmla="*/ 1614 h 1818"/>
                <a:gd name="T54" fmla="*/ 414 w 624"/>
                <a:gd name="T55" fmla="*/ 1614 h 1818"/>
                <a:gd name="T56" fmla="*/ 432 w 624"/>
                <a:gd name="T57" fmla="*/ 1614 h 1818"/>
                <a:gd name="T58" fmla="*/ 450 w 624"/>
                <a:gd name="T59" fmla="*/ 1614 h 1818"/>
                <a:gd name="T60" fmla="*/ 468 w 624"/>
                <a:gd name="T61" fmla="*/ 1614 h 1818"/>
                <a:gd name="T62" fmla="*/ 486 w 624"/>
                <a:gd name="T63" fmla="*/ 1614 h 1818"/>
                <a:gd name="T64" fmla="*/ 504 w 624"/>
                <a:gd name="T65" fmla="*/ 1608 h 1818"/>
                <a:gd name="T66" fmla="*/ 516 w 624"/>
                <a:gd name="T67" fmla="*/ 1500 h 1818"/>
                <a:gd name="T68" fmla="*/ 528 w 624"/>
                <a:gd name="T69" fmla="*/ 1206 h 1818"/>
                <a:gd name="T70" fmla="*/ 540 w 624"/>
                <a:gd name="T71" fmla="*/ 828 h 1818"/>
                <a:gd name="T72" fmla="*/ 552 w 624"/>
                <a:gd name="T73" fmla="*/ 480 h 1818"/>
                <a:gd name="T74" fmla="*/ 564 w 624"/>
                <a:gd name="T75" fmla="*/ 234 h 1818"/>
                <a:gd name="T76" fmla="*/ 576 w 624"/>
                <a:gd name="T77" fmla="*/ 90 h 1818"/>
                <a:gd name="T78" fmla="*/ 588 w 624"/>
                <a:gd name="T79" fmla="*/ 18 h 1818"/>
                <a:gd name="T80" fmla="*/ 600 w 624"/>
                <a:gd name="T81" fmla="*/ 0 h 1818"/>
                <a:gd name="T82" fmla="*/ 612 w 624"/>
                <a:gd name="T83" fmla="*/ 1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4" h="1818">
                  <a:moveTo>
                    <a:pt x="0" y="204"/>
                  </a:moveTo>
                  <a:lnTo>
                    <a:pt x="6" y="204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04"/>
                  </a:lnTo>
                  <a:lnTo>
                    <a:pt x="66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28"/>
                  </a:lnTo>
                  <a:lnTo>
                    <a:pt x="120" y="264"/>
                  </a:lnTo>
                  <a:lnTo>
                    <a:pt x="126" y="318"/>
                  </a:lnTo>
                  <a:lnTo>
                    <a:pt x="132" y="396"/>
                  </a:lnTo>
                  <a:lnTo>
                    <a:pt x="132" y="498"/>
                  </a:lnTo>
                  <a:lnTo>
                    <a:pt x="138" y="612"/>
                  </a:lnTo>
                  <a:lnTo>
                    <a:pt x="144" y="732"/>
                  </a:lnTo>
                  <a:lnTo>
                    <a:pt x="150" y="864"/>
                  </a:lnTo>
                  <a:lnTo>
                    <a:pt x="150" y="990"/>
                  </a:lnTo>
                  <a:lnTo>
                    <a:pt x="156" y="1116"/>
                  </a:lnTo>
                  <a:lnTo>
                    <a:pt x="162" y="1230"/>
                  </a:lnTo>
                  <a:lnTo>
                    <a:pt x="162" y="1338"/>
                  </a:lnTo>
                  <a:lnTo>
                    <a:pt x="168" y="1434"/>
                  </a:lnTo>
                  <a:lnTo>
                    <a:pt x="174" y="1512"/>
                  </a:lnTo>
                  <a:lnTo>
                    <a:pt x="174" y="1584"/>
                  </a:lnTo>
                  <a:lnTo>
                    <a:pt x="180" y="1644"/>
                  </a:lnTo>
                  <a:lnTo>
                    <a:pt x="186" y="1692"/>
                  </a:lnTo>
                  <a:lnTo>
                    <a:pt x="186" y="1728"/>
                  </a:lnTo>
                  <a:lnTo>
                    <a:pt x="192" y="1758"/>
                  </a:lnTo>
                  <a:lnTo>
                    <a:pt x="198" y="1782"/>
                  </a:lnTo>
                  <a:lnTo>
                    <a:pt x="198" y="1800"/>
                  </a:lnTo>
                  <a:lnTo>
                    <a:pt x="204" y="1806"/>
                  </a:lnTo>
                  <a:lnTo>
                    <a:pt x="216" y="1818"/>
                  </a:lnTo>
                  <a:lnTo>
                    <a:pt x="210" y="1818"/>
                  </a:lnTo>
                  <a:lnTo>
                    <a:pt x="216" y="1818"/>
                  </a:lnTo>
                  <a:lnTo>
                    <a:pt x="222" y="1812"/>
                  </a:lnTo>
                  <a:lnTo>
                    <a:pt x="222" y="1806"/>
                  </a:lnTo>
                  <a:lnTo>
                    <a:pt x="228" y="1794"/>
                  </a:lnTo>
                  <a:lnTo>
                    <a:pt x="234" y="1788"/>
                  </a:lnTo>
                  <a:lnTo>
                    <a:pt x="240" y="1776"/>
                  </a:lnTo>
                  <a:lnTo>
                    <a:pt x="240" y="1764"/>
                  </a:lnTo>
                  <a:lnTo>
                    <a:pt x="246" y="1752"/>
                  </a:lnTo>
                  <a:lnTo>
                    <a:pt x="252" y="1740"/>
                  </a:lnTo>
                  <a:lnTo>
                    <a:pt x="252" y="1734"/>
                  </a:lnTo>
                  <a:lnTo>
                    <a:pt x="258" y="1722"/>
                  </a:lnTo>
                  <a:lnTo>
                    <a:pt x="264" y="1710"/>
                  </a:lnTo>
                  <a:lnTo>
                    <a:pt x="264" y="1698"/>
                  </a:lnTo>
                  <a:lnTo>
                    <a:pt x="270" y="1692"/>
                  </a:lnTo>
                  <a:lnTo>
                    <a:pt x="276" y="1680"/>
                  </a:lnTo>
                  <a:lnTo>
                    <a:pt x="276" y="1674"/>
                  </a:lnTo>
                  <a:lnTo>
                    <a:pt x="282" y="1662"/>
                  </a:lnTo>
                  <a:lnTo>
                    <a:pt x="288" y="1656"/>
                  </a:lnTo>
                  <a:lnTo>
                    <a:pt x="288" y="1650"/>
                  </a:lnTo>
                  <a:lnTo>
                    <a:pt x="294" y="1644"/>
                  </a:lnTo>
                  <a:lnTo>
                    <a:pt x="300" y="1638"/>
                  </a:lnTo>
                  <a:lnTo>
                    <a:pt x="306" y="1632"/>
                  </a:lnTo>
                  <a:lnTo>
                    <a:pt x="312" y="1626"/>
                  </a:lnTo>
                  <a:lnTo>
                    <a:pt x="318" y="1626"/>
                  </a:lnTo>
                  <a:lnTo>
                    <a:pt x="324" y="1626"/>
                  </a:lnTo>
                  <a:lnTo>
                    <a:pt x="330" y="1620"/>
                  </a:lnTo>
                  <a:lnTo>
                    <a:pt x="336" y="1620"/>
                  </a:lnTo>
                  <a:lnTo>
                    <a:pt x="342" y="1614"/>
                  </a:lnTo>
                  <a:lnTo>
                    <a:pt x="348" y="1614"/>
                  </a:lnTo>
                  <a:lnTo>
                    <a:pt x="354" y="1614"/>
                  </a:lnTo>
                  <a:lnTo>
                    <a:pt x="360" y="1614"/>
                  </a:lnTo>
                  <a:lnTo>
                    <a:pt x="366" y="1614"/>
                  </a:lnTo>
                  <a:lnTo>
                    <a:pt x="372" y="1614"/>
                  </a:lnTo>
                  <a:lnTo>
                    <a:pt x="378" y="1614"/>
                  </a:lnTo>
                  <a:lnTo>
                    <a:pt x="384" y="1614"/>
                  </a:lnTo>
                  <a:lnTo>
                    <a:pt x="390" y="1614"/>
                  </a:lnTo>
                  <a:lnTo>
                    <a:pt x="396" y="1614"/>
                  </a:lnTo>
                  <a:lnTo>
                    <a:pt x="402" y="1614"/>
                  </a:lnTo>
                  <a:lnTo>
                    <a:pt x="408" y="1614"/>
                  </a:lnTo>
                  <a:lnTo>
                    <a:pt x="414" y="1614"/>
                  </a:lnTo>
                  <a:lnTo>
                    <a:pt x="420" y="1614"/>
                  </a:lnTo>
                  <a:lnTo>
                    <a:pt x="426" y="1614"/>
                  </a:lnTo>
                  <a:lnTo>
                    <a:pt x="432" y="1614"/>
                  </a:lnTo>
                  <a:lnTo>
                    <a:pt x="438" y="1614"/>
                  </a:lnTo>
                  <a:lnTo>
                    <a:pt x="444" y="1614"/>
                  </a:lnTo>
                  <a:lnTo>
                    <a:pt x="450" y="1614"/>
                  </a:lnTo>
                  <a:lnTo>
                    <a:pt x="456" y="1614"/>
                  </a:lnTo>
                  <a:lnTo>
                    <a:pt x="462" y="1614"/>
                  </a:lnTo>
                  <a:lnTo>
                    <a:pt x="468" y="1614"/>
                  </a:lnTo>
                  <a:lnTo>
                    <a:pt x="474" y="1614"/>
                  </a:lnTo>
                  <a:lnTo>
                    <a:pt x="480" y="1614"/>
                  </a:lnTo>
                  <a:lnTo>
                    <a:pt x="486" y="1614"/>
                  </a:lnTo>
                  <a:lnTo>
                    <a:pt x="492" y="1614"/>
                  </a:lnTo>
                  <a:lnTo>
                    <a:pt x="498" y="1614"/>
                  </a:lnTo>
                  <a:lnTo>
                    <a:pt x="504" y="1608"/>
                  </a:lnTo>
                  <a:lnTo>
                    <a:pt x="510" y="1590"/>
                  </a:lnTo>
                  <a:lnTo>
                    <a:pt x="510" y="1554"/>
                  </a:lnTo>
                  <a:lnTo>
                    <a:pt x="516" y="1500"/>
                  </a:lnTo>
                  <a:lnTo>
                    <a:pt x="522" y="1422"/>
                  </a:lnTo>
                  <a:lnTo>
                    <a:pt x="522" y="1320"/>
                  </a:lnTo>
                  <a:lnTo>
                    <a:pt x="528" y="1206"/>
                  </a:lnTo>
                  <a:lnTo>
                    <a:pt x="534" y="1086"/>
                  </a:lnTo>
                  <a:lnTo>
                    <a:pt x="534" y="954"/>
                  </a:lnTo>
                  <a:lnTo>
                    <a:pt x="540" y="828"/>
                  </a:lnTo>
                  <a:lnTo>
                    <a:pt x="546" y="702"/>
                  </a:lnTo>
                  <a:lnTo>
                    <a:pt x="546" y="588"/>
                  </a:lnTo>
                  <a:lnTo>
                    <a:pt x="552" y="480"/>
                  </a:lnTo>
                  <a:lnTo>
                    <a:pt x="558" y="384"/>
                  </a:lnTo>
                  <a:lnTo>
                    <a:pt x="558" y="306"/>
                  </a:lnTo>
                  <a:lnTo>
                    <a:pt x="564" y="234"/>
                  </a:lnTo>
                  <a:lnTo>
                    <a:pt x="570" y="174"/>
                  </a:lnTo>
                  <a:lnTo>
                    <a:pt x="576" y="126"/>
                  </a:lnTo>
                  <a:lnTo>
                    <a:pt x="576" y="90"/>
                  </a:lnTo>
                  <a:lnTo>
                    <a:pt x="582" y="60"/>
                  </a:lnTo>
                  <a:lnTo>
                    <a:pt x="588" y="36"/>
                  </a:lnTo>
                  <a:lnTo>
                    <a:pt x="588" y="18"/>
                  </a:lnTo>
                  <a:lnTo>
                    <a:pt x="594" y="12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6"/>
                  </a:lnTo>
                  <a:lnTo>
                    <a:pt x="612" y="12"/>
                  </a:lnTo>
                  <a:lnTo>
                    <a:pt x="618" y="24"/>
                  </a:lnTo>
                  <a:lnTo>
                    <a:pt x="624" y="30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31"/>
            <p:cNvSpPr>
              <a:spLocks/>
            </p:cNvSpPr>
            <p:nvPr/>
          </p:nvSpPr>
          <p:spPr bwMode="auto">
            <a:xfrm>
              <a:off x="5978379" y="4735512"/>
              <a:ext cx="1028700" cy="2838450"/>
            </a:xfrm>
            <a:custGeom>
              <a:avLst/>
              <a:gdLst>
                <a:gd name="T0" fmla="*/ 6 w 648"/>
                <a:gd name="T1" fmla="*/ 24 h 1788"/>
                <a:gd name="T2" fmla="*/ 18 w 648"/>
                <a:gd name="T3" fmla="*/ 54 h 1788"/>
                <a:gd name="T4" fmla="*/ 30 w 648"/>
                <a:gd name="T5" fmla="*/ 90 h 1788"/>
                <a:gd name="T6" fmla="*/ 42 w 648"/>
                <a:gd name="T7" fmla="*/ 114 h 1788"/>
                <a:gd name="T8" fmla="*/ 54 w 648"/>
                <a:gd name="T9" fmla="*/ 138 h 1788"/>
                <a:gd name="T10" fmla="*/ 72 w 648"/>
                <a:gd name="T11" fmla="*/ 156 h 1788"/>
                <a:gd name="T12" fmla="*/ 90 w 648"/>
                <a:gd name="T13" fmla="*/ 168 h 1788"/>
                <a:gd name="T14" fmla="*/ 108 w 648"/>
                <a:gd name="T15" fmla="*/ 174 h 1788"/>
                <a:gd name="T16" fmla="*/ 126 w 648"/>
                <a:gd name="T17" fmla="*/ 174 h 1788"/>
                <a:gd name="T18" fmla="*/ 144 w 648"/>
                <a:gd name="T19" fmla="*/ 174 h 1788"/>
                <a:gd name="T20" fmla="*/ 162 w 648"/>
                <a:gd name="T21" fmla="*/ 174 h 1788"/>
                <a:gd name="T22" fmla="*/ 180 w 648"/>
                <a:gd name="T23" fmla="*/ 174 h 1788"/>
                <a:gd name="T24" fmla="*/ 198 w 648"/>
                <a:gd name="T25" fmla="*/ 174 h 1788"/>
                <a:gd name="T26" fmla="*/ 216 w 648"/>
                <a:gd name="T27" fmla="*/ 174 h 1788"/>
                <a:gd name="T28" fmla="*/ 234 w 648"/>
                <a:gd name="T29" fmla="*/ 174 h 1788"/>
                <a:gd name="T30" fmla="*/ 252 w 648"/>
                <a:gd name="T31" fmla="*/ 174 h 1788"/>
                <a:gd name="T32" fmla="*/ 270 w 648"/>
                <a:gd name="T33" fmla="*/ 174 h 1788"/>
                <a:gd name="T34" fmla="*/ 282 w 648"/>
                <a:gd name="T35" fmla="*/ 234 h 1788"/>
                <a:gd name="T36" fmla="*/ 300 w 648"/>
                <a:gd name="T37" fmla="*/ 468 h 1788"/>
                <a:gd name="T38" fmla="*/ 312 w 648"/>
                <a:gd name="T39" fmla="*/ 834 h 1788"/>
                <a:gd name="T40" fmla="*/ 324 w 648"/>
                <a:gd name="T41" fmla="*/ 1200 h 1788"/>
                <a:gd name="T42" fmla="*/ 336 w 648"/>
                <a:gd name="T43" fmla="*/ 1482 h 1788"/>
                <a:gd name="T44" fmla="*/ 348 w 648"/>
                <a:gd name="T45" fmla="*/ 1662 h 1788"/>
                <a:gd name="T46" fmla="*/ 360 w 648"/>
                <a:gd name="T47" fmla="*/ 1752 h 1788"/>
                <a:gd name="T48" fmla="*/ 372 w 648"/>
                <a:gd name="T49" fmla="*/ 1782 h 1788"/>
                <a:gd name="T50" fmla="*/ 390 w 648"/>
                <a:gd name="T51" fmla="*/ 1776 h 1788"/>
                <a:gd name="T52" fmla="*/ 402 w 648"/>
                <a:gd name="T53" fmla="*/ 1746 h 1788"/>
                <a:gd name="T54" fmla="*/ 414 w 648"/>
                <a:gd name="T55" fmla="*/ 1710 h 1788"/>
                <a:gd name="T56" fmla="*/ 426 w 648"/>
                <a:gd name="T57" fmla="*/ 1680 h 1788"/>
                <a:gd name="T58" fmla="*/ 438 w 648"/>
                <a:gd name="T59" fmla="*/ 1650 h 1788"/>
                <a:gd name="T60" fmla="*/ 450 w 648"/>
                <a:gd name="T61" fmla="*/ 1626 h 1788"/>
                <a:gd name="T62" fmla="*/ 462 w 648"/>
                <a:gd name="T63" fmla="*/ 1614 h 1788"/>
                <a:gd name="T64" fmla="*/ 474 w 648"/>
                <a:gd name="T65" fmla="*/ 1602 h 1788"/>
                <a:gd name="T66" fmla="*/ 492 w 648"/>
                <a:gd name="T67" fmla="*/ 1590 h 1788"/>
                <a:gd name="T68" fmla="*/ 510 w 648"/>
                <a:gd name="T69" fmla="*/ 1584 h 1788"/>
                <a:gd name="T70" fmla="*/ 528 w 648"/>
                <a:gd name="T71" fmla="*/ 1584 h 1788"/>
                <a:gd name="T72" fmla="*/ 546 w 648"/>
                <a:gd name="T73" fmla="*/ 1584 h 1788"/>
                <a:gd name="T74" fmla="*/ 564 w 648"/>
                <a:gd name="T75" fmla="*/ 1584 h 1788"/>
                <a:gd name="T76" fmla="*/ 582 w 648"/>
                <a:gd name="T77" fmla="*/ 1584 h 1788"/>
                <a:gd name="T78" fmla="*/ 600 w 648"/>
                <a:gd name="T79" fmla="*/ 1584 h 1788"/>
                <a:gd name="T80" fmla="*/ 618 w 648"/>
                <a:gd name="T81" fmla="*/ 1584 h 1788"/>
                <a:gd name="T82" fmla="*/ 636 w 648"/>
                <a:gd name="T83" fmla="*/ 1584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8" h="1788">
                  <a:moveTo>
                    <a:pt x="0" y="0"/>
                  </a:moveTo>
                  <a:lnTo>
                    <a:pt x="0" y="12"/>
                  </a:lnTo>
                  <a:lnTo>
                    <a:pt x="6" y="24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78"/>
                  </a:lnTo>
                  <a:lnTo>
                    <a:pt x="30" y="90"/>
                  </a:lnTo>
                  <a:lnTo>
                    <a:pt x="36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26"/>
                  </a:lnTo>
                  <a:lnTo>
                    <a:pt x="54" y="132"/>
                  </a:lnTo>
                  <a:lnTo>
                    <a:pt x="54" y="138"/>
                  </a:lnTo>
                  <a:lnTo>
                    <a:pt x="60" y="144"/>
                  </a:lnTo>
                  <a:lnTo>
                    <a:pt x="66" y="150"/>
                  </a:lnTo>
                  <a:lnTo>
                    <a:pt x="72" y="156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74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8" y="174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22" y="174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74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70" y="174"/>
                  </a:lnTo>
                  <a:lnTo>
                    <a:pt x="276" y="180"/>
                  </a:lnTo>
                  <a:lnTo>
                    <a:pt x="282" y="198"/>
                  </a:lnTo>
                  <a:lnTo>
                    <a:pt x="282" y="234"/>
                  </a:lnTo>
                  <a:lnTo>
                    <a:pt x="288" y="288"/>
                  </a:lnTo>
                  <a:lnTo>
                    <a:pt x="294" y="366"/>
                  </a:lnTo>
                  <a:lnTo>
                    <a:pt x="300" y="468"/>
                  </a:lnTo>
                  <a:lnTo>
                    <a:pt x="300" y="582"/>
                  </a:lnTo>
                  <a:lnTo>
                    <a:pt x="306" y="702"/>
                  </a:lnTo>
                  <a:lnTo>
                    <a:pt x="312" y="834"/>
                  </a:lnTo>
                  <a:lnTo>
                    <a:pt x="312" y="960"/>
                  </a:lnTo>
                  <a:lnTo>
                    <a:pt x="318" y="1086"/>
                  </a:lnTo>
                  <a:lnTo>
                    <a:pt x="324" y="1200"/>
                  </a:lnTo>
                  <a:lnTo>
                    <a:pt x="324" y="1308"/>
                  </a:lnTo>
                  <a:lnTo>
                    <a:pt x="330" y="1404"/>
                  </a:lnTo>
                  <a:lnTo>
                    <a:pt x="336" y="1482"/>
                  </a:lnTo>
                  <a:lnTo>
                    <a:pt x="336" y="1554"/>
                  </a:lnTo>
                  <a:lnTo>
                    <a:pt x="342" y="1614"/>
                  </a:lnTo>
                  <a:lnTo>
                    <a:pt x="348" y="1662"/>
                  </a:lnTo>
                  <a:lnTo>
                    <a:pt x="348" y="1698"/>
                  </a:lnTo>
                  <a:lnTo>
                    <a:pt x="354" y="1728"/>
                  </a:lnTo>
                  <a:lnTo>
                    <a:pt x="360" y="1752"/>
                  </a:lnTo>
                  <a:lnTo>
                    <a:pt x="360" y="1770"/>
                  </a:lnTo>
                  <a:lnTo>
                    <a:pt x="366" y="1776"/>
                  </a:lnTo>
                  <a:lnTo>
                    <a:pt x="372" y="1782"/>
                  </a:lnTo>
                  <a:lnTo>
                    <a:pt x="378" y="1788"/>
                  </a:lnTo>
                  <a:lnTo>
                    <a:pt x="384" y="1782"/>
                  </a:lnTo>
                  <a:lnTo>
                    <a:pt x="390" y="1776"/>
                  </a:lnTo>
                  <a:lnTo>
                    <a:pt x="390" y="1764"/>
                  </a:lnTo>
                  <a:lnTo>
                    <a:pt x="396" y="1758"/>
                  </a:lnTo>
                  <a:lnTo>
                    <a:pt x="402" y="1746"/>
                  </a:lnTo>
                  <a:lnTo>
                    <a:pt x="402" y="1734"/>
                  </a:lnTo>
                  <a:lnTo>
                    <a:pt x="408" y="1722"/>
                  </a:lnTo>
                  <a:lnTo>
                    <a:pt x="414" y="1710"/>
                  </a:lnTo>
                  <a:lnTo>
                    <a:pt x="414" y="1704"/>
                  </a:lnTo>
                  <a:lnTo>
                    <a:pt x="420" y="1692"/>
                  </a:lnTo>
                  <a:lnTo>
                    <a:pt x="426" y="1680"/>
                  </a:lnTo>
                  <a:lnTo>
                    <a:pt x="426" y="1668"/>
                  </a:lnTo>
                  <a:lnTo>
                    <a:pt x="432" y="1662"/>
                  </a:lnTo>
                  <a:lnTo>
                    <a:pt x="438" y="1650"/>
                  </a:lnTo>
                  <a:lnTo>
                    <a:pt x="438" y="1644"/>
                  </a:lnTo>
                  <a:lnTo>
                    <a:pt x="444" y="1632"/>
                  </a:lnTo>
                  <a:lnTo>
                    <a:pt x="450" y="1626"/>
                  </a:lnTo>
                  <a:lnTo>
                    <a:pt x="450" y="1620"/>
                  </a:lnTo>
                  <a:lnTo>
                    <a:pt x="456" y="1614"/>
                  </a:lnTo>
                  <a:lnTo>
                    <a:pt x="462" y="1614"/>
                  </a:lnTo>
                  <a:lnTo>
                    <a:pt x="474" y="1602"/>
                  </a:lnTo>
                  <a:lnTo>
                    <a:pt x="468" y="1602"/>
                  </a:lnTo>
                  <a:lnTo>
                    <a:pt x="474" y="1602"/>
                  </a:lnTo>
                  <a:lnTo>
                    <a:pt x="480" y="1596"/>
                  </a:lnTo>
                  <a:lnTo>
                    <a:pt x="486" y="1596"/>
                  </a:lnTo>
                  <a:lnTo>
                    <a:pt x="492" y="1590"/>
                  </a:lnTo>
                  <a:lnTo>
                    <a:pt x="498" y="1590"/>
                  </a:lnTo>
                  <a:lnTo>
                    <a:pt x="504" y="1584"/>
                  </a:lnTo>
                  <a:lnTo>
                    <a:pt x="510" y="1584"/>
                  </a:lnTo>
                  <a:lnTo>
                    <a:pt x="516" y="1584"/>
                  </a:lnTo>
                  <a:lnTo>
                    <a:pt x="522" y="1584"/>
                  </a:lnTo>
                  <a:lnTo>
                    <a:pt x="528" y="1584"/>
                  </a:lnTo>
                  <a:lnTo>
                    <a:pt x="534" y="1584"/>
                  </a:lnTo>
                  <a:lnTo>
                    <a:pt x="540" y="1584"/>
                  </a:lnTo>
                  <a:lnTo>
                    <a:pt x="546" y="1584"/>
                  </a:lnTo>
                  <a:lnTo>
                    <a:pt x="552" y="1584"/>
                  </a:lnTo>
                  <a:lnTo>
                    <a:pt x="558" y="1584"/>
                  </a:lnTo>
                  <a:lnTo>
                    <a:pt x="564" y="1584"/>
                  </a:lnTo>
                  <a:lnTo>
                    <a:pt x="570" y="1584"/>
                  </a:lnTo>
                  <a:lnTo>
                    <a:pt x="576" y="1584"/>
                  </a:lnTo>
                  <a:lnTo>
                    <a:pt x="582" y="1584"/>
                  </a:lnTo>
                  <a:lnTo>
                    <a:pt x="588" y="1584"/>
                  </a:lnTo>
                  <a:lnTo>
                    <a:pt x="594" y="1584"/>
                  </a:lnTo>
                  <a:lnTo>
                    <a:pt x="600" y="1584"/>
                  </a:lnTo>
                  <a:lnTo>
                    <a:pt x="606" y="1584"/>
                  </a:lnTo>
                  <a:lnTo>
                    <a:pt x="612" y="1584"/>
                  </a:lnTo>
                  <a:lnTo>
                    <a:pt x="618" y="1584"/>
                  </a:lnTo>
                  <a:lnTo>
                    <a:pt x="624" y="1584"/>
                  </a:lnTo>
                  <a:lnTo>
                    <a:pt x="630" y="1584"/>
                  </a:lnTo>
                  <a:lnTo>
                    <a:pt x="636" y="1584"/>
                  </a:lnTo>
                  <a:lnTo>
                    <a:pt x="642" y="1584"/>
                  </a:lnTo>
                  <a:lnTo>
                    <a:pt x="648" y="158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2"/>
            <p:cNvSpPr>
              <a:spLocks/>
            </p:cNvSpPr>
            <p:nvPr/>
          </p:nvSpPr>
          <p:spPr bwMode="auto">
            <a:xfrm>
              <a:off x="7007079" y="4687887"/>
              <a:ext cx="952500" cy="2886075"/>
            </a:xfrm>
            <a:custGeom>
              <a:avLst/>
              <a:gdLst>
                <a:gd name="T0" fmla="*/ 12 w 600"/>
                <a:gd name="T1" fmla="*/ 1614 h 1818"/>
                <a:gd name="T2" fmla="*/ 24 w 600"/>
                <a:gd name="T3" fmla="*/ 1554 h 1818"/>
                <a:gd name="T4" fmla="*/ 36 w 600"/>
                <a:gd name="T5" fmla="*/ 1320 h 1818"/>
                <a:gd name="T6" fmla="*/ 48 w 600"/>
                <a:gd name="T7" fmla="*/ 954 h 1818"/>
                <a:gd name="T8" fmla="*/ 60 w 600"/>
                <a:gd name="T9" fmla="*/ 588 h 1818"/>
                <a:gd name="T10" fmla="*/ 78 w 600"/>
                <a:gd name="T11" fmla="*/ 306 h 1818"/>
                <a:gd name="T12" fmla="*/ 90 w 600"/>
                <a:gd name="T13" fmla="*/ 126 h 1818"/>
                <a:gd name="T14" fmla="*/ 102 w 600"/>
                <a:gd name="T15" fmla="*/ 36 h 1818"/>
                <a:gd name="T16" fmla="*/ 120 w 600"/>
                <a:gd name="T17" fmla="*/ 0 h 1818"/>
                <a:gd name="T18" fmla="*/ 126 w 600"/>
                <a:gd name="T19" fmla="*/ 6 h 1818"/>
                <a:gd name="T20" fmla="*/ 138 w 600"/>
                <a:gd name="T21" fmla="*/ 30 h 1818"/>
                <a:gd name="T22" fmla="*/ 150 w 600"/>
                <a:gd name="T23" fmla="*/ 66 h 1818"/>
                <a:gd name="T24" fmla="*/ 162 w 600"/>
                <a:gd name="T25" fmla="*/ 96 h 1818"/>
                <a:gd name="T26" fmla="*/ 174 w 600"/>
                <a:gd name="T27" fmla="*/ 126 h 1818"/>
                <a:gd name="T28" fmla="*/ 186 w 600"/>
                <a:gd name="T29" fmla="*/ 156 h 1818"/>
                <a:gd name="T30" fmla="*/ 198 w 600"/>
                <a:gd name="T31" fmla="*/ 174 h 1818"/>
                <a:gd name="T32" fmla="*/ 216 w 600"/>
                <a:gd name="T33" fmla="*/ 192 h 1818"/>
                <a:gd name="T34" fmla="*/ 234 w 600"/>
                <a:gd name="T35" fmla="*/ 198 h 1818"/>
                <a:gd name="T36" fmla="*/ 252 w 600"/>
                <a:gd name="T37" fmla="*/ 204 h 1818"/>
                <a:gd name="T38" fmla="*/ 270 w 600"/>
                <a:gd name="T39" fmla="*/ 204 h 1818"/>
                <a:gd name="T40" fmla="*/ 288 w 600"/>
                <a:gd name="T41" fmla="*/ 204 h 1818"/>
                <a:gd name="T42" fmla="*/ 306 w 600"/>
                <a:gd name="T43" fmla="*/ 204 h 1818"/>
                <a:gd name="T44" fmla="*/ 324 w 600"/>
                <a:gd name="T45" fmla="*/ 204 h 1818"/>
                <a:gd name="T46" fmla="*/ 342 w 600"/>
                <a:gd name="T47" fmla="*/ 204 h 1818"/>
                <a:gd name="T48" fmla="*/ 360 w 600"/>
                <a:gd name="T49" fmla="*/ 204 h 1818"/>
                <a:gd name="T50" fmla="*/ 378 w 600"/>
                <a:gd name="T51" fmla="*/ 204 h 1818"/>
                <a:gd name="T52" fmla="*/ 396 w 600"/>
                <a:gd name="T53" fmla="*/ 204 h 1818"/>
                <a:gd name="T54" fmla="*/ 414 w 600"/>
                <a:gd name="T55" fmla="*/ 210 h 1818"/>
                <a:gd name="T56" fmla="*/ 426 w 600"/>
                <a:gd name="T57" fmla="*/ 318 h 1818"/>
                <a:gd name="T58" fmla="*/ 438 w 600"/>
                <a:gd name="T59" fmla="*/ 612 h 1818"/>
                <a:gd name="T60" fmla="*/ 450 w 600"/>
                <a:gd name="T61" fmla="*/ 990 h 1818"/>
                <a:gd name="T62" fmla="*/ 462 w 600"/>
                <a:gd name="T63" fmla="*/ 1338 h 1818"/>
                <a:gd name="T64" fmla="*/ 474 w 600"/>
                <a:gd name="T65" fmla="*/ 1584 h 1818"/>
                <a:gd name="T66" fmla="*/ 486 w 600"/>
                <a:gd name="T67" fmla="*/ 1728 h 1818"/>
                <a:gd name="T68" fmla="*/ 504 w 600"/>
                <a:gd name="T69" fmla="*/ 1800 h 1818"/>
                <a:gd name="T70" fmla="*/ 516 w 600"/>
                <a:gd name="T71" fmla="*/ 1818 h 1818"/>
                <a:gd name="T72" fmla="*/ 528 w 600"/>
                <a:gd name="T73" fmla="*/ 1794 h 1818"/>
                <a:gd name="T74" fmla="*/ 540 w 600"/>
                <a:gd name="T75" fmla="*/ 1764 h 1818"/>
                <a:gd name="T76" fmla="*/ 552 w 600"/>
                <a:gd name="T77" fmla="*/ 1734 h 1818"/>
                <a:gd name="T78" fmla="*/ 564 w 600"/>
                <a:gd name="T79" fmla="*/ 1698 h 1818"/>
                <a:gd name="T80" fmla="*/ 576 w 600"/>
                <a:gd name="T81" fmla="*/ 1674 h 1818"/>
                <a:gd name="T82" fmla="*/ 600 w 600"/>
                <a:gd name="T83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1818">
                  <a:moveTo>
                    <a:pt x="0" y="1614"/>
                  </a:moveTo>
                  <a:lnTo>
                    <a:pt x="6" y="1614"/>
                  </a:lnTo>
                  <a:lnTo>
                    <a:pt x="12" y="1614"/>
                  </a:lnTo>
                  <a:lnTo>
                    <a:pt x="18" y="1608"/>
                  </a:lnTo>
                  <a:lnTo>
                    <a:pt x="24" y="1590"/>
                  </a:lnTo>
                  <a:lnTo>
                    <a:pt x="24" y="1554"/>
                  </a:lnTo>
                  <a:lnTo>
                    <a:pt x="30" y="1500"/>
                  </a:lnTo>
                  <a:lnTo>
                    <a:pt x="36" y="1422"/>
                  </a:lnTo>
                  <a:lnTo>
                    <a:pt x="36" y="1320"/>
                  </a:lnTo>
                  <a:lnTo>
                    <a:pt x="42" y="1206"/>
                  </a:lnTo>
                  <a:lnTo>
                    <a:pt x="48" y="1086"/>
                  </a:lnTo>
                  <a:lnTo>
                    <a:pt x="48" y="954"/>
                  </a:lnTo>
                  <a:lnTo>
                    <a:pt x="54" y="828"/>
                  </a:lnTo>
                  <a:lnTo>
                    <a:pt x="60" y="702"/>
                  </a:lnTo>
                  <a:lnTo>
                    <a:pt x="60" y="588"/>
                  </a:lnTo>
                  <a:lnTo>
                    <a:pt x="66" y="480"/>
                  </a:lnTo>
                  <a:lnTo>
                    <a:pt x="72" y="384"/>
                  </a:lnTo>
                  <a:lnTo>
                    <a:pt x="78" y="306"/>
                  </a:lnTo>
                  <a:lnTo>
                    <a:pt x="78" y="234"/>
                  </a:lnTo>
                  <a:lnTo>
                    <a:pt x="84" y="174"/>
                  </a:lnTo>
                  <a:lnTo>
                    <a:pt x="90" y="126"/>
                  </a:lnTo>
                  <a:lnTo>
                    <a:pt x="90" y="90"/>
                  </a:lnTo>
                  <a:lnTo>
                    <a:pt x="96" y="60"/>
                  </a:lnTo>
                  <a:lnTo>
                    <a:pt x="102" y="36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54"/>
                  </a:lnTo>
                  <a:lnTo>
                    <a:pt x="150" y="66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62" y="96"/>
                  </a:lnTo>
                  <a:lnTo>
                    <a:pt x="168" y="108"/>
                  </a:lnTo>
                  <a:lnTo>
                    <a:pt x="168" y="120"/>
                  </a:lnTo>
                  <a:lnTo>
                    <a:pt x="174" y="126"/>
                  </a:lnTo>
                  <a:lnTo>
                    <a:pt x="180" y="138"/>
                  </a:lnTo>
                  <a:lnTo>
                    <a:pt x="180" y="144"/>
                  </a:lnTo>
                  <a:lnTo>
                    <a:pt x="186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8" y="174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16" y="192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34" y="198"/>
                  </a:lnTo>
                  <a:lnTo>
                    <a:pt x="240" y="198"/>
                  </a:lnTo>
                  <a:lnTo>
                    <a:pt x="246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64" y="204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8" y="204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30" y="204"/>
                  </a:lnTo>
                  <a:lnTo>
                    <a:pt x="336" y="204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54" y="204"/>
                  </a:lnTo>
                  <a:lnTo>
                    <a:pt x="360" y="204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90" y="204"/>
                  </a:lnTo>
                  <a:lnTo>
                    <a:pt x="396" y="204"/>
                  </a:lnTo>
                  <a:lnTo>
                    <a:pt x="402" y="204"/>
                  </a:lnTo>
                  <a:lnTo>
                    <a:pt x="408" y="204"/>
                  </a:lnTo>
                  <a:lnTo>
                    <a:pt x="414" y="210"/>
                  </a:lnTo>
                  <a:lnTo>
                    <a:pt x="420" y="228"/>
                  </a:lnTo>
                  <a:lnTo>
                    <a:pt x="426" y="264"/>
                  </a:lnTo>
                  <a:lnTo>
                    <a:pt x="426" y="318"/>
                  </a:lnTo>
                  <a:lnTo>
                    <a:pt x="432" y="396"/>
                  </a:lnTo>
                  <a:lnTo>
                    <a:pt x="438" y="498"/>
                  </a:lnTo>
                  <a:lnTo>
                    <a:pt x="438" y="612"/>
                  </a:lnTo>
                  <a:lnTo>
                    <a:pt x="444" y="732"/>
                  </a:lnTo>
                  <a:lnTo>
                    <a:pt x="450" y="864"/>
                  </a:lnTo>
                  <a:lnTo>
                    <a:pt x="450" y="990"/>
                  </a:lnTo>
                  <a:lnTo>
                    <a:pt x="456" y="1116"/>
                  </a:lnTo>
                  <a:lnTo>
                    <a:pt x="462" y="1230"/>
                  </a:lnTo>
                  <a:lnTo>
                    <a:pt x="462" y="1338"/>
                  </a:lnTo>
                  <a:lnTo>
                    <a:pt x="468" y="1434"/>
                  </a:lnTo>
                  <a:lnTo>
                    <a:pt x="474" y="1512"/>
                  </a:lnTo>
                  <a:lnTo>
                    <a:pt x="474" y="1584"/>
                  </a:lnTo>
                  <a:lnTo>
                    <a:pt x="480" y="1644"/>
                  </a:lnTo>
                  <a:lnTo>
                    <a:pt x="486" y="1692"/>
                  </a:lnTo>
                  <a:lnTo>
                    <a:pt x="486" y="1728"/>
                  </a:lnTo>
                  <a:lnTo>
                    <a:pt x="492" y="1758"/>
                  </a:lnTo>
                  <a:lnTo>
                    <a:pt x="498" y="1782"/>
                  </a:lnTo>
                  <a:lnTo>
                    <a:pt x="504" y="1800"/>
                  </a:lnTo>
                  <a:lnTo>
                    <a:pt x="504" y="1806"/>
                  </a:lnTo>
                  <a:lnTo>
                    <a:pt x="510" y="1812"/>
                  </a:lnTo>
                  <a:lnTo>
                    <a:pt x="516" y="1818"/>
                  </a:lnTo>
                  <a:lnTo>
                    <a:pt x="522" y="1812"/>
                  </a:lnTo>
                  <a:lnTo>
                    <a:pt x="528" y="1806"/>
                  </a:lnTo>
                  <a:lnTo>
                    <a:pt x="528" y="1794"/>
                  </a:lnTo>
                  <a:lnTo>
                    <a:pt x="534" y="1788"/>
                  </a:lnTo>
                  <a:lnTo>
                    <a:pt x="540" y="1776"/>
                  </a:lnTo>
                  <a:lnTo>
                    <a:pt x="540" y="1764"/>
                  </a:lnTo>
                  <a:lnTo>
                    <a:pt x="546" y="1752"/>
                  </a:lnTo>
                  <a:lnTo>
                    <a:pt x="552" y="1740"/>
                  </a:lnTo>
                  <a:lnTo>
                    <a:pt x="552" y="1734"/>
                  </a:lnTo>
                  <a:lnTo>
                    <a:pt x="558" y="1722"/>
                  </a:lnTo>
                  <a:lnTo>
                    <a:pt x="564" y="1710"/>
                  </a:lnTo>
                  <a:lnTo>
                    <a:pt x="564" y="1698"/>
                  </a:lnTo>
                  <a:lnTo>
                    <a:pt x="570" y="1692"/>
                  </a:lnTo>
                  <a:lnTo>
                    <a:pt x="576" y="1680"/>
                  </a:lnTo>
                  <a:lnTo>
                    <a:pt x="576" y="1674"/>
                  </a:lnTo>
                  <a:lnTo>
                    <a:pt x="582" y="1662"/>
                  </a:lnTo>
                  <a:lnTo>
                    <a:pt x="588" y="1656"/>
                  </a:lnTo>
                  <a:lnTo>
                    <a:pt x="600" y="1644"/>
                  </a:lnTo>
                  <a:lnTo>
                    <a:pt x="594" y="1644"/>
                  </a:lnTo>
                  <a:lnTo>
                    <a:pt x="600" y="164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3"/>
            <p:cNvSpPr>
              <a:spLocks/>
            </p:cNvSpPr>
            <p:nvPr/>
          </p:nvSpPr>
          <p:spPr bwMode="auto">
            <a:xfrm>
              <a:off x="7959579" y="4687887"/>
              <a:ext cx="1028700" cy="2609850"/>
            </a:xfrm>
            <a:custGeom>
              <a:avLst/>
              <a:gdLst>
                <a:gd name="T0" fmla="*/ 6 w 648"/>
                <a:gd name="T1" fmla="*/ 1632 h 1644"/>
                <a:gd name="T2" fmla="*/ 24 w 648"/>
                <a:gd name="T3" fmla="*/ 1626 h 1644"/>
                <a:gd name="T4" fmla="*/ 42 w 648"/>
                <a:gd name="T5" fmla="*/ 1614 h 1644"/>
                <a:gd name="T6" fmla="*/ 60 w 648"/>
                <a:gd name="T7" fmla="*/ 1614 h 1644"/>
                <a:gd name="T8" fmla="*/ 78 w 648"/>
                <a:gd name="T9" fmla="*/ 1614 h 1644"/>
                <a:gd name="T10" fmla="*/ 96 w 648"/>
                <a:gd name="T11" fmla="*/ 1614 h 1644"/>
                <a:gd name="T12" fmla="*/ 114 w 648"/>
                <a:gd name="T13" fmla="*/ 1614 h 1644"/>
                <a:gd name="T14" fmla="*/ 132 w 648"/>
                <a:gd name="T15" fmla="*/ 1614 h 1644"/>
                <a:gd name="T16" fmla="*/ 150 w 648"/>
                <a:gd name="T17" fmla="*/ 1614 h 1644"/>
                <a:gd name="T18" fmla="*/ 168 w 648"/>
                <a:gd name="T19" fmla="*/ 1614 h 1644"/>
                <a:gd name="T20" fmla="*/ 186 w 648"/>
                <a:gd name="T21" fmla="*/ 1614 h 1644"/>
                <a:gd name="T22" fmla="*/ 204 w 648"/>
                <a:gd name="T23" fmla="*/ 1608 h 1644"/>
                <a:gd name="T24" fmla="*/ 216 w 648"/>
                <a:gd name="T25" fmla="*/ 1500 h 1644"/>
                <a:gd name="T26" fmla="*/ 228 w 648"/>
                <a:gd name="T27" fmla="*/ 1206 h 1644"/>
                <a:gd name="T28" fmla="*/ 240 w 648"/>
                <a:gd name="T29" fmla="*/ 828 h 1644"/>
                <a:gd name="T30" fmla="*/ 252 w 648"/>
                <a:gd name="T31" fmla="*/ 480 h 1644"/>
                <a:gd name="T32" fmla="*/ 264 w 648"/>
                <a:gd name="T33" fmla="*/ 234 h 1644"/>
                <a:gd name="T34" fmla="*/ 276 w 648"/>
                <a:gd name="T35" fmla="*/ 90 h 1644"/>
                <a:gd name="T36" fmla="*/ 288 w 648"/>
                <a:gd name="T37" fmla="*/ 18 h 1644"/>
                <a:gd name="T38" fmla="*/ 300 w 648"/>
                <a:gd name="T39" fmla="*/ 0 h 1644"/>
                <a:gd name="T40" fmla="*/ 312 w 648"/>
                <a:gd name="T41" fmla="*/ 12 h 1644"/>
                <a:gd name="T42" fmla="*/ 330 w 648"/>
                <a:gd name="T43" fmla="*/ 42 h 1644"/>
                <a:gd name="T44" fmla="*/ 342 w 648"/>
                <a:gd name="T45" fmla="*/ 78 h 1644"/>
                <a:gd name="T46" fmla="*/ 354 w 648"/>
                <a:gd name="T47" fmla="*/ 108 h 1644"/>
                <a:gd name="T48" fmla="*/ 366 w 648"/>
                <a:gd name="T49" fmla="*/ 138 h 1644"/>
                <a:gd name="T50" fmla="*/ 378 w 648"/>
                <a:gd name="T51" fmla="*/ 162 h 1644"/>
                <a:gd name="T52" fmla="*/ 390 w 648"/>
                <a:gd name="T53" fmla="*/ 180 h 1644"/>
                <a:gd name="T54" fmla="*/ 408 w 648"/>
                <a:gd name="T55" fmla="*/ 192 h 1644"/>
                <a:gd name="T56" fmla="*/ 426 w 648"/>
                <a:gd name="T57" fmla="*/ 198 h 1644"/>
                <a:gd name="T58" fmla="*/ 444 w 648"/>
                <a:gd name="T59" fmla="*/ 204 h 1644"/>
                <a:gd name="T60" fmla="*/ 462 w 648"/>
                <a:gd name="T61" fmla="*/ 204 h 1644"/>
                <a:gd name="T62" fmla="*/ 480 w 648"/>
                <a:gd name="T63" fmla="*/ 204 h 1644"/>
                <a:gd name="T64" fmla="*/ 498 w 648"/>
                <a:gd name="T65" fmla="*/ 204 h 1644"/>
                <a:gd name="T66" fmla="*/ 516 w 648"/>
                <a:gd name="T67" fmla="*/ 204 h 1644"/>
                <a:gd name="T68" fmla="*/ 534 w 648"/>
                <a:gd name="T69" fmla="*/ 204 h 1644"/>
                <a:gd name="T70" fmla="*/ 552 w 648"/>
                <a:gd name="T71" fmla="*/ 204 h 1644"/>
                <a:gd name="T72" fmla="*/ 570 w 648"/>
                <a:gd name="T73" fmla="*/ 204 h 1644"/>
                <a:gd name="T74" fmla="*/ 588 w 648"/>
                <a:gd name="T75" fmla="*/ 204 h 1644"/>
                <a:gd name="T76" fmla="*/ 600 w 648"/>
                <a:gd name="T77" fmla="*/ 216 h 1644"/>
                <a:gd name="T78" fmla="*/ 612 w 648"/>
                <a:gd name="T79" fmla="*/ 300 h 1644"/>
                <a:gd name="T80" fmla="*/ 624 w 648"/>
                <a:gd name="T81" fmla="*/ 468 h 1644"/>
                <a:gd name="T82" fmla="*/ 636 w 648"/>
                <a:gd name="T83" fmla="*/ 66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8" h="1644">
                  <a:moveTo>
                    <a:pt x="0" y="1644"/>
                  </a:moveTo>
                  <a:lnTo>
                    <a:pt x="12" y="1632"/>
                  </a:lnTo>
                  <a:lnTo>
                    <a:pt x="6" y="1632"/>
                  </a:lnTo>
                  <a:lnTo>
                    <a:pt x="12" y="1632"/>
                  </a:lnTo>
                  <a:lnTo>
                    <a:pt x="18" y="1626"/>
                  </a:lnTo>
                  <a:lnTo>
                    <a:pt x="24" y="1626"/>
                  </a:lnTo>
                  <a:lnTo>
                    <a:pt x="30" y="1620"/>
                  </a:lnTo>
                  <a:lnTo>
                    <a:pt x="36" y="1620"/>
                  </a:lnTo>
                  <a:lnTo>
                    <a:pt x="42" y="1614"/>
                  </a:lnTo>
                  <a:lnTo>
                    <a:pt x="48" y="1614"/>
                  </a:lnTo>
                  <a:lnTo>
                    <a:pt x="54" y="1614"/>
                  </a:lnTo>
                  <a:lnTo>
                    <a:pt x="60" y="1614"/>
                  </a:lnTo>
                  <a:lnTo>
                    <a:pt x="66" y="1614"/>
                  </a:lnTo>
                  <a:lnTo>
                    <a:pt x="72" y="1614"/>
                  </a:lnTo>
                  <a:lnTo>
                    <a:pt x="78" y="1614"/>
                  </a:lnTo>
                  <a:lnTo>
                    <a:pt x="84" y="1614"/>
                  </a:lnTo>
                  <a:lnTo>
                    <a:pt x="90" y="1614"/>
                  </a:lnTo>
                  <a:lnTo>
                    <a:pt x="96" y="1614"/>
                  </a:lnTo>
                  <a:lnTo>
                    <a:pt x="102" y="1614"/>
                  </a:lnTo>
                  <a:lnTo>
                    <a:pt x="108" y="1614"/>
                  </a:lnTo>
                  <a:lnTo>
                    <a:pt x="114" y="1614"/>
                  </a:lnTo>
                  <a:lnTo>
                    <a:pt x="120" y="1614"/>
                  </a:lnTo>
                  <a:lnTo>
                    <a:pt x="126" y="1614"/>
                  </a:lnTo>
                  <a:lnTo>
                    <a:pt x="132" y="1614"/>
                  </a:lnTo>
                  <a:lnTo>
                    <a:pt x="138" y="1614"/>
                  </a:lnTo>
                  <a:lnTo>
                    <a:pt x="144" y="1614"/>
                  </a:lnTo>
                  <a:lnTo>
                    <a:pt x="150" y="1614"/>
                  </a:lnTo>
                  <a:lnTo>
                    <a:pt x="156" y="1614"/>
                  </a:lnTo>
                  <a:lnTo>
                    <a:pt x="162" y="1614"/>
                  </a:lnTo>
                  <a:lnTo>
                    <a:pt x="168" y="1614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14"/>
                  </a:lnTo>
                  <a:lnTo>
                    <a:pt x="192" y="1614"/>
                  </a:lnTo>
                  <a:lnTo>
                    <a:pt x="198" y="1614"/>
                  </a:lnTo>
                  <a:lnTo>
                    <a:pt x="204" y="1608"/>
                  </a:lnTo>
                  <a:lnTo>
                    <a:pt x="210" y="1590"/>
                  </a:lnTo>
                  <a:lnTo>
                    <a:pt x="210" y="1554"/>
                  </a:lnTo>
                  <a:lnTo>
                    <a:pt x="216" y="1500"/>
                  </a:lnTo>
                  <a:lnTo>
                    <a:pt x="222" y="1422"/>
                  </a:lnTo>
                  <a:lnTo>
                    <a:pt x="222" y="1320"/>
                  </a:lnTo>
                  <a:lnTo>
                    <a:pt x="228" y="1206"/>
                  </a:lnTo>
                  <a:lnTo>
                    <a:pt x="234" y="1086"/>
                  </a:lnTo>
                  <a:lnTo>
                    <a:pt x="240" y="954"/>
                  </a:lnTo>
                  <a:lnTo>
                    <a:pt x="240" y="828"/>
                  </a:lnTo>
                  <a:lnTo>
                    <a:pt x="246" y="702"/>
                  </a:lnTo>
                  <a:lnTo>
                    <a:pt x="252" y="588"/>
                  </a:lnTo>
                  <a:lnTo>
                    <a:pt x="252" y="480"/>
                  </a:lnTo>
                  <a:lnTo>
                    <a:pt x="258" y="384"/>
                  </a:lnTo>
                  <a:lnTo>
                    <a:pt x="264" y="306"/>
                  </a:lnTo>
                  <a:lnTo>
                    <a:pt x="264" y="234"/>
                  </a:lnTo>
                  <a:lnTo>
                    <a:pt x="270" y="174"/>
                  </a:lnTo>
                  <a:lnTo>
                    <a:pt x="276" y="126"/>
                  </a:lnTo>
                  <a:lnTo>
                    <a:pt x="276" y="90"/>
                  </a:lnTo>
                  <a:lnTo>
                    <a:pt x="282" y="60"/>
                  </a:lnTo>
                  <a:lnTo>
                    <a:pt x="288" y="36"/>
                  </a:lnTo>
                  <a:lnTo>
                    <a:pt x="288" y="18"/>
                  </a:lnTo>
                  <a:lnTo>
                    <a:pt x="294" y="12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2" y="12"/>
                  </a:lnTo>
                  <a:lnTo>
                    <a:pt x="318" y="24"/>
                  </a:lnTo>
                  <a:lnTo>
                    <a:pt x="324" y="30"/>
                  </a:lnTo>
                  <a:lnTo>
                    <a:pt x="330" y="42"/>
                  </a:lnTo>
                  <a:lnTo>
                    <a:pt x="330" y="54"/>
                  </a:lnTo>
                  <a:lnTo>
                    <a:pt x="336" y="66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8" y="96"/>
                  </a:lnTo>
                  <a:lnTo>
                    <a:pt x="354" y="108"/>
                  </a:lnTo>
                  <a:lnTo>
                    <a:pt x="354" y="120"/>
                  </a:lnTo>
                  <a:lnTo>
                    <a:pt x="360" y="126"/>
                  </a:lnTo>
                  <a:lnTo>
                    <a:pt x="366" y="138"/>
                  </a:lnTo>
                  <a:lnTo>
                    <a:pt x="366" y="144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92"/>
                  </a:lnTo>
                  <a:lnTo>
                    <a:pt x="408" y="192"/>
                  </a:lnTo>
                  <a:lnTo>
                    <a:pt x="414" y="192"/>
                  </a:lnTo>
                  <a:lnTo>
                    <a:pt x="420" y="198"/>
                  </a:lnTo>
                  <a:lnTo>
                    <a:pt x="426" y="198"/>
                  </a:lnTo>
                  <a:lnTo>
                    <a:pt x="432" y="204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04"/>
                  </a:lnTo>
                  <a:lnTo>
                    <a:pt x="462" y="204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04"/>
                  </a:lnTo>
                  <a:lnTo>
                    <a:pt x="498" y="204"/>
                  </a:lnTo>
                  <a:lnTo>
                    <a:pt x="504" y="204"/>
                  </a:lnTo>
                  <a:lnTo>
                    <a:pt x="510" y="204"/>
                  </a:lnTo>
                  <a:lnTo>
                    <a:pt x="516" y="204"/>
                  </a:lnTo>
                  <a:lnTo>
                    <a:pt x="522" y="204"/>
                  </a:lnTo>
                  <a:lnTo>
                    <a:pt x="528" y="204"/>
                  </a:lnTo>
                  <a:lnTo>
                    <a:pt x="534" y="204"/>
                  </a:lnTo>
                  <a:lnTo>
                    <a:pt x="540" y="204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94" y="204"/>
                  </a:lnTo>
                  <a:lnTo>
                    <a:pt x="600" y="210"/>
                  </a:lnTo>
                  <a:lnTo>
                    <a:pt x="600" y="216"/>
                  </a:lnTo>
                  <a:lnTo>
                    <a:pt x="606" y="234"/>
                  </a:lnTo>
                  <a:lnTo>
                    <a:pt x="612" y="264"/>
                  </a:lnTo>
                  <a:lnTo>
                    <a:pt x="612" y="300"/>
                  </a:lnTo>
                  <a:lnTo>
                    <a:pt x="618" y="348"/>
                  </a:lnTo>
                  <a:lnTo>
                    <a:pt x="624" y="408"/>
                  </a:lnTo>
                  <a:lnTo>
                    <a:pt x="624" y="468"/>
                  </a:lnTo>
                  <a:lnTo>
                    <a:pt x="630" y="534"/>
                  </a:lnTo>
                  <a:lnTo>
                    <a:pt x="636" y="600"/>
                  </a:lnTo>
                  <a:lnTo>
                    <a:pt x="636" y="660"/>
                  </a:lnTo>
                  <a:lnTo>
                    <a:pt x="642" y="720"/>
                  </a:lnTo>
                  <a:lnTo>
                    <a:pt x="648" y="77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4"/>
            <p:cNvSpPr>
              <a:spLocks/>
            </p:cNvSpPr>
            <p:nvPr/>
          </p:nvSpPr>
          <p:spPr bwMode="auto">
            <a:xfrm>
              <a:off x="8988279" y="5916612"/>
              <a:ext cx="371475" cy="371475"/>
            </a:xfrm>
            <a:custGeom>
              <a:avLst/>
              <a:gdLst>
                <a:gd name="T0" fmla="*/ 0 w 234"/>
                <a:gd name="T1" fmla="*/ 0 h 234"/>
                <a:gd name="T2" fmla="*/ 0 w 234"/>
                <a:gd name="T3" fmla="*/ 42 h 234"/>
                <a:gd name="T4" fmla="*/ 6 w 234"/>
                <a:gd name="T5" fmla="*/ 84 h 234"/>
                <a:gd name="T6" fmla="*/ 12 w 234"/>
                <a:gd name="T7" fmla="*/ 120 h 234"/>
                <a:gd name="T8" fmla="*/ 18 w 234"/>
                <a:gd name="T9" fmla="*/ 150 h 234"/>
                <a:gd name="T10" fmla="*/ 18 w 234"/>
                <a:gd name="T11" fmla="*/ 174 h 234"/>
                <a:gd name="T12" fmla="*/ 24 w 234"/>
                <a:gd name="T13" fmla="*/ 192 h 234"/>
                <a:gd name="T14" fmla="*/ 30 w 234"/>
                <a:gd name="T15" fmla="*/ 210 h 234"/>
                <a:gd name="T16" fmla="*/ 30 w 234"/>
                <a:gd name="T17" fmla="*/ 222 h 234"/>
                <a:gd name="T18" fmla="*/ 36 w 234"/>
                <a:gd name="T19" fmla="*/ 228 h 234"/>
                <a:gd name="T20" fmla="*/ 42 w 234"/>
                <a:gd name="T21" fmla="*/ 234 h 234"/>
                <a:gd name="T22" fmla="*/ 48 w 234"/>
                <a:gd name="T23" fmla="*/ 234 h 234"/>
                <a:gd name="T24" fmla="*/ 54 w 234"/>
                <a:gd name="T25" fmla="*/ 234 h 234"/>
                <a:gd name="T26" fmla="*/ 60 w 234"/>
                <a:gd name="T27" fmla="*/ 228 h 234"/>
                <a:gd name="T28" fmla="*/ 66 w 234"/>
                <a:gd name="T29" fmla="*/ 222 h 234"/>
                <a:gd name="T30" fmla="*/ 72 w 234"/>
                <a:gd name="T31" fmla="*/ 216 h 234"/>
                <a:gd name="T32" fmla="*/ 78 w 234"/>
                <a:gd name="T33" fmla="*/ 210 h 234"/>
                <a:gd name="T34" fmla="*/ 78 w 234"/>
                <a:gd name="T35" fmla="*/ 204 h 234"/>
                <a:gd name="T36" fmla="*/ 84 w 234"/>
                <a:gd name="T37" fmla="*/ 198 h 234"/>
                <a:gd name="T38" fmla="*/ 96 w 234"/>
                <a:gd name="T39" fmla="*/ 186 h 234"/>
                <a:gd name="T40" fmla="*/ 90 w 234"/>
                <a:gd name="T41" fmla="*/ 186 h 234"/>
                <a:gd name="T42" fmla="*/ 96 w 234"/>
                <a:gd name="T43" fmla="*/ 186 h 234"/>
                <a:gd name="T44" fmla="*/ 102 w 234"/>
                <a:gd name="T45" fmla="*/ 180 h 234"/>
                <a:gd name="T46" fmla="*/ 108 w 234"/>
                <a:gd name="T47" fmla="*/ 174 h 234"/>
                <a:gd name="T48" fmla="*/ 108 w 234"/>
                <a:gd name="T49" fmla="*/ 168 h 234"/>
                <a:gd name="T50" fmla="*/ 114 w 234"/>
                <a:gd name="T51" fmla="*/ 162 h 234"/>
                <a:gd name="T52" fmla="*/ 120 w 234"/>
                <a:gd name="T53" fmla="*/ 156 h 234"/>
                <a:gd name="T54" fmla="*/ 126 w 234"/>
                <a:gd name="T55" fmla="*/ 156 h 234"/>
                <a:gd name="T56" fmla="*/ 132 w 234"/>
                <a:gd name="T57" fmla="*/ 150 h 234"/>
                <a:gd name="T58" fmla="*/ 138 w 234"/>
                <a:gd name="T59" fmla="*/ 150 h 234"/>
                <a:gd name="T60" fmla="*/ 144 w 234"/>
                <a:gd name="T61" fmla="*/ 144 h 234"/>
                <a:gd name="T62" fmla="*/ 150 w 234"/>
                <a:gd name="T63" fmla="*/ 144 h 234"/>
                <a:gd name="T64" fmla="*/ 156 w 234"/>
                <a:gd name="T65" fmla="*/ 138 h 234"/>
                <a:gd name="T66" fmla="*/ 162 w 234"/>
                <a:gd name="T67" fmla="*/ 138 h 234"/>
                <a:gd name="T68" fmla="*/ 168 w 234"/>
                <a:gd name="T69" fmla="*/ 138 h 234"/>
                <a:gd name="T70" fmla="*/ 174 w 234"/>
                <a:gd name="T71" fmla="*/ 138 h 234"/>
                <a:gd name="T72" fmla="*/ 180 w 234"/>
                <a:gd name="T73" fmla="*/ 138 h 234"/>
                <a:gd name="T74" fmla="*/ 186 w 234"/>
                <a:gd name="T75" fmla="*/ 138 h 234"/>
                <a:gd name="T76" fmla="*/ 192 w 234"/>
                <a:gd name="T77" fmla="*/ 138 h 234"/>
                <a:gd name="T78" fmla="*/ 198 w 234"/>
                <a:gd name="T79" fmla="*/ 138 h 234"/>
                <a:gd name="T80" fmla="*/ 204 w 234"/>
                <a:gd name="T81" fmla="*/ 138 h 234"/>
                <a:gd name="T82" fmla="*/ 210 w 234"/>
                <a:gd name="T83" fmla="*/ 138 h 234"/>
                <a:gd name="T84" fmla="*/ 216 w 234"/>
                <a:gd name="T85" fmla="*/ 138 h 234"/>
                <a:gd name="T86" fmla="*/ 222 w 234"/>
                <a:gd name="T87" fmla="*/ 138 h 234"/>
                <a:gd name="T88" fmla="*/ 228 w 234"/>
                <a:gd name="T89" fmla="*/ 138 h 234"/>
                <a:gd name="T90" fmla="*/ 234 w 234"/>
                <a:gd name="T91" fmla="*/ 13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34">
                  <a:moveTo>
                    <a:pt x="0" y="0"/>
                  </a:moveTo>
                  <a:lnTo>
                    <a:pt x="0" y="42"/>
                  </a:lnTo>
                  <a:lnTo>
                    <a:pt x="6" y="84"/>
                  </a:lnTo>
                  <a:lnTo>
                    <a:pt x="12" y="120"/>
                  </a:lnTo>
                  <a:lnTo>
                    <a:pt x="18" y="150"/>
                  </a:lnTo>
                  <a:lnTo>
                    <a:pt x="18" y="174"/>
                  </a:lnTo>
                  <a:lnTo>
                    <a:pt x="24" y="192"/>
                  </a:lnTo>
                  <a:lnTo>
                    <a:pt x="30" y="210"/>
                  </a:lnTo>
                  <a:lnTo>
                    <a:pt x="30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8" y="234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2" y="216"/>
                  </a:lnTo>
                  <a:lnTo>
                    <a:pt x="78" y="210"/>
                  </a:lnTo>
                  <a:lnTo>
                    <a:pt x="78" y="204"/>
                  </a:lnTo>
                  <a:lnTo>
                    <a:pt x="84" y="198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6" y="186"/>
                  </a:lnTo>
                  <a:lnTo>
                    <a:pt x="102" y="180"/>
                  </a:lnTo>
                  <a:lnTo>
                    <a:pt x="108" y="174"/>
                  </a:lnTo>
                  <a:lnTo>
                    <a:pt x="108" y="168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204" y="138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34" y="13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5"/>
            <p:cNvSpPr>
              <a:spLocks/>
            </p:cNvSpPr>
            <p:nvPr/>
          </p:nvSpPr>
          <p:spPr bwMode="auto">
            <a:xfrm>
              <a:off x="-60471" y="4849812"/>
              <a:ext cx="1123950" cy="1285875"/>
            </a:xfrm>
            <a:custGeom>
              <a:avLst/>
              <a:gdLst>
                <a:gd name="T0" fmla="*/ 12 w 708"/>
                <a:gd name="T1" fmla="*/ 804 h 810"/>
                <a:gd name="T2" fmla="*/ 24 w 708"/>
                <a:gd name="T3" fmla="*/ 750 h 810"/>
                <a:gd name="T4" fmla="*/ 36 w 708"/>
                <a:gd name="T5" fmla="*/ 606 h 810"/>
                <a:gd name="T6" fmla="*/ 48 w 708"/>
                <a:gd name="T7" fmla="*/ 414 h 810"/>
                <a:gd name="T8" fmla="*/ 60 w 708"/>
                <a:gd name="T9" fmla="*/ 240 h 810"/>
                <a:gd name="T10" fmla="*/ 72 w 708"/>
                <a:gd name="T11" fmla="*/ 120 h 810"/>
                <a:gd name="T12" fmla="*/ 90 w 708"/>
                <a:gd name="T13" fmla="*/ 48 h 810"/>
                <a:gd name="T14" fmla="*/ 102 w 708"/>
                <a:gd name="T15" fmla="*/ 12 h 810"/>
                <a:gd name="T16" fmla="*/ 114 w 708"/>
                <a:gd name="T17" fmla="*/ 0 h 810"/>
                <a:gd name="T18" fmla="*/ 132 w 708"/>
                <a:gd name="T19" fmla="*/ 18 h 810"/>
                <a:gd name="T20" fmla="*/ 150 w 708"/>
                <a:gd name="T21" fmla="*/ 36 h 810"/>
                <a:gd name="T22" fmla="*/ 162 w 708"/>
                <a:gd name="T23" fmla="*/ 54 h 810"/>
                <a:gd name="T24" fmla="*/ 174 w 708"/>
                <a:gd name="T25" fmla="*/ 72 h 810"/>
                <a:gd name="T26" fmla="*/ 192 w 708"/>
                <a:gd name="T27" fmla="*/ 84 h 810"/>
                <a:gd name="T28" fmla="*/ 210 w 708"/>
                <a:gd name="T29" fmla="*/ 96 h 810"/>
                <a:gd name="T30" fmla="*/ 228 w 708"/>
                <a:gd name="T31" fmla="*/ 102 h 810"/>
                <a:gd name="T32" fmla="*/ 246 w 708"/>
                <a:gd name="T33" fmla="*/ 102 h 810"/>
                <a:gd name="T34" fmla="*/ 264 w 708"/>
                <a:gd name="T35" fmla="*/ 102 h 810"/>
                <a:gd name="T36" fmla="*/ 282 w 708"/>
                <a:gd name="T37" fmla="*/ 102 h 810"/>
                <a:gd name="T38" fmla="*/ 300 w 708"/>
                <a:gd name="T39" fmla="*/ 102 h 810"/>
                <a:gd name="T40" fmla="*/ 318 w 708"/>
                <a:gd name="T41" fmla="*/ 102 h 810"/>
                <a:gd name="T42" fmla="*/ 336 w 708"/>
                <a:gd name="T43" fmla="*/ 102 h 810"/>
                <a:gd name="T44" fmla="*/ 354 w 708"/>
                <a:gd name="T45" fmla="*/ 102 h 810"/>
                <a:gd name="T46" fmla="*/ 372 w 708"/>
                <a:gd name="T47" fmla="*/ 102 h 810"/>
                <a:gd name="T48" fmla="*/ 390 w 708"/>
                <a:gd name="T49" fmla="*/ 102 h 810"/>
                <a:gd name="T50" fmla="*/ 408 w 708"/>
                <a:gd name="T51" fmla="*/ 102 h 810"/>
                <a:gd name="T52" fmla="*/ 426 w 708"/>
                <a:gd name="T53" fmla="*/ 102 h 810"/>
                <a:gd name="T54" fmla="*/ 444 w 708"/>
                <a:gd name="T55" fmla="*/ 102 h 810"/>
                <a:gd name="T56" fmla="*/ 462 w 708"/>
                <a:gd name="T57" fmla="*/ 102 h 810"/>
                <a:gd name="T58" fmla="*/ 480 w 708"/>
                <a:gd name="T59" fmla="*/ 102 h 810"/>
                <a:gd name="T60" fmla="*/ 498 w 708"/>
                <a:gd name="T61" fmla="*/ 102 h 810"/>
                <a:gd name="T62" fmla="*/ 516 w 708"/>
                <a:gd name="T63" fmla="*/ 102 h 810"/>
                <a:gd name="T64" fmla="*/ 534 w 708"/>
                <a:gd name="T65" fmla="*/ 102 h 810"/>
                <a:gd name="T66" fmla="*/ 552 w 708"/>
                <a:gd name="T67" fmla="*/ 102 h 810"/>
                <a:gd name="T68" fmla="*/ 570 w 708"/>
                <a:gd name="T69" fmla="*/ 102 h 810"/>
                <a:gd name="T70" fmla="*/ 588 w 708"/>
                <a:gd name="T71" fmla="*/ 102 h 810"/>
                <a:gd name="T72" fmla="*/ 606 w 708"/>
                <a:gd name="T73" fmla="*/ 102 h 810"/>
                <a:gd name="T74" fmla="*/ 624 w 708"/>
                <a:gd name="T75" fmla="*/ 102 h 810"/>
                <a:gd name="T76" fmla="*/ 642 w 708"/>
                <a:gd name="T77" fmla="*/ 102 h 810"/>
                <a:gd name="T78" fmla="*/ 660 w 708"/>
                <a:gd name="T79" fmla="*/ 102 h 810"/>
                <a:gd name="T80" fmla="*/ 678 w 708"/>
                <a:gd name="T81" fmla="*/ 102 h 810"/>
                <a:gd name="T82" fmla="*/ 696 w 708"/>
                <a:gd name="T83" fmla="*/ 102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810">
                  <a:moveTo>
                    <a:pt x="0" y="810"/>
                  </a:moveTo>
                  <a:lnTo>
                    <a:pt x="6" y="804"/>
                  </a:lnTo>
                  <a:lnTo>
                    <a:pt x="12" y="804"/>
                  </a:lnTo>
                  <a:lnTo>
                    <a:pt x="18" y="792"/>
                  </a:lnTo>
                  <a:lnTo>
                    <a:pt x="24" y="774"/>
                  </a:lnTo>
                  <a:lnTo>
                    <a:pt x="24" y="750"/>
                  </a:lnTo>
                  <a:lnTo>
                    <a:pt x="30" y="708"/>
                  </a:lnTo>
                  <a:lnTo>
                    <a:pt x="36" y="660"/>
                  </a:lnTo>
                  <a:lnTo>
                    <a:pt x="36" y="606"/>
                  </a:lnTo>
                  <a:lnTo>
                    <a:pt x="42" y="540"/>
                  </a:lnTo>
                  <a:lnTo>
                    <a:pt x="48" y="480"/>
                  </a:lnTo>
                  <a:lnTo>
                    <a:pt x="48" y="414"/>
                  </a:lnTo>
                  <a:lnTo>
                    <a:pt x="54" y="354"/>
                  </a:lnTo>
                  <a:lnTo>
                    <a:pt x="60" y="294"/>
                  </a:lnTo>
                  <a:lnTo>
                    <a:pt x="60" y="240"/>
                  </a:lnTo>
                  <a:lnTo>
                    <a:pt x="66" y="192"/>
                  </a:lnTo>
                  <a:lnTo>
                    <a:pt x="72" y="150"/>
                  </a:lnTo>
                  <a:lnTo>
                    <a:pt x="72" y="120"/>
                  </a:lnTo>
                  <a:lnTo>
                    <a:pt x="78" y="90"/>
                  </a:lnTo>
                  <a:lnTo>
                    <a:pt x="84" y="66"/>
                  </a:lnTo>
                  <a:lnTo>
                    <a:pt x="90" y="48"/>
                  </a:lnTo>
                  <a:lnTo>
                    <a:pt x="90" y="30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44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74" y="72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84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6" y="102"/>
                  </a:lnTo>
                  <a:lnTo>
                    <a:pt x="282" y="102"/>
                  </a:lnTo>
                  <a:lnTo>
                    <a:pt x="288" y="102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102"/>
                  </a:lnTo>
                  <a:lnTo>
                    <a:pt x="354" y="102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2" y="102"/>
                  </a:lnTo>
                  <a:lnTo>
                    <a:pt x="378" y="102"/>
                  </a:lnTo>
                  <a:lnTo>
                    <a:pt x="384" y="102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14" y="102"/>
                  </a:lnTo>
                  <a:lnTo>
                    <a:pt x="420" y="102"/>
                  </a:lnTo>
                  <a:lnTo>
                    <a:pt x="426" y="102"/>
                  </a:lnTo>
                  <a:lnTo>
                    <a:pt x="432" y="102"/>
                  </a:lnTo>
                  <a:lnTo>
                    <a:pt x="438" y="102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62" y="102"/>
                  </a:lnTo>
                  <a:lnTo>
                    <a:pt x="468" y="102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92" y="102"/>
                  </a:lnTo>
                  <a:lnTo>
                    <a:pt x="498" y="102"/>
                  </a:lnTo>
                  <a:lnTo>
                    <a:pt x="504" y="102"/>
                  </a:lnTo>
                  <a:lnTo>
                    <a:pt x="510" y="102"/>
                  </a:lnTo>
                  <a:lnTo>
                    <a:pt x="516" y="102"/>
                  </a:lnTo>
                  <a:lnTo>
                    <a:pt x="522" y="102"/>
                  </a:lnTo>
                  <a:lnTo>
                    <a:pt x="528" y="102"/>
                  </a:lnTo>
                  <a:lnTo>
                    <a:pt x="534" y="102"/>
                  </a:lnTo>
                  <a:lnTo>
                    <a:pt x="540" y="102"/>
                  </a:lnTo>
                  <a:lnTo>
                    <a:pt x="546" y="102"/>
                  </a:lnTo>
                  <a:lnTo>
                    <a:pt x="552" y="102"/>
                  </a:lnTo>
                  <a:lnTo>
                    <a:pt x="558" y="102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76" y="102"/>
                  </a:lnTo>
                  <a:lnTo>
                    <a:pt x="582" y="102"/>
                  </a:lnTo>
                  <a:lnTo>
                    <a:pt x="588" y="102"/>
                  </a:lnTo>
                  <a:lnTo>
                    <a:pt x="594" y="102"/>
                  </a:lnTo>
                  <a:lnTo>
                    <a:pt x="600" y="102"/>
                  </a:lnTo>
                  <a:lnTo>
                    <a:pt x="606" y="102"/>
                  </a:lnTo>
                  <a:lnTo>
                    <a:pt x="612" y="102"/>
                  </a:lnTo>
                  <a:lnTo>
                    <a:pt x="618" y="102"/>
                  </a:lnTo>
                  <a:lnTo>
                    <a:pt x="624" y="102"/>
                  </a:lnTo>
                  <a:lnTo>
                    <a:pt x="630" y="102"/>
                  </a:lnTo>
                  <a:lnTo>
                    <a:pt x="636" y="102"/>
                  </a:lnTo>
                  <a:lnTo>
                    <a:pt x="642" y="102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66" y="102"/>
                  </a:lnTo>
                  <a:lnTo>
                    <a:pt x="672" y="102"/>
                  </a:lnTo>
                  <a:lnTo>
                    <a:pt x="678" y="102"/>
                  </a:lnTo>
                  <a:lnTo>
                    <a:pt x="684" y="102"/>
                  </a:lnTo>
                  <a:lnTo>
                    <a:pt x="690" y="102"/>
                  </a:lnTo>
                  <a:lnTo>
                    <a:pt x="696" y="102"/>
                  </a:lnTo>
                  <a:lnTo>
                    <a:pt x="702" y="102"/>
                  </a:lnTo>
                  <a:lnTo>
                    <a:pt x="708" y="10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6"/>
            <p:cNvSpPr>
              <a:spLocks/>
            </p:cNvSpPr>
            <p:nvPr/>
          </p:nvSpPr>
          <p:spPr bwMode="auto">
            <a:xfrm>
              <a:off x="1063479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7"/>
            <p:cNvSpPr>
              <a:spLocks/>
            </p:cNvSpPr>
            <p:nvPr/>
          </p:nvSpPr>
          <p:spPr bwMode="auto">
            <a:xfrm>
              <a:off x="2273154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8"/>
            <p:cNvSpPr>
              <a:spLocks/>
            </p:cNvSpPr>
            <p:nvPr/>
          </p:nvSpPr>
          <p:spPr bwMode="auto">
            <a:xfrm>
              <a:off x="3482829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39"/>
            <p:cNvSpPr>
              <a:spLocks/>
            </p:cNvSpPr>
            <p:nvPr/>
          </p:nvSpPr>
          <p:spPr bwMode="auto">
            <a:xfrm>
              <a:off x="4692504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40"/>
            <p:cNvSpPr>
              <a:spLocks/>
            </p:cNvSpPr>
            <p:nvPr/>
          </p:nvSpPr>
          <p:spPr bwMode="auto">
            <a:xfrm>
              <a:off x="5902179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41"/>
            <p:cNvSpPr>
              <a:spLocks/>
            </p:cNvSpPr>
            <p:nvPr/>
          </p:nvSpPr>
          <p:spPr bwMode="auto">
            <a:xfrm>
              <a:off x="7111854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42"/>
            <p:cNvSpPr>
              <a:spLocks/>
            </p:cNvSpPr>
            <p:nvPr/>
          </p:nvSpPr>
          <p:spPr bwMode="auto">
            <a:xfrm>
              <a:off x="8321529" y="5011737"/>
              <a:ext cx="1038225" cy="1276350"/>
            </a:xfrm>
            <a:custGeom>
              <a:avLst/>
              <a:gdLst>
                <a:gd name="T0" fmla="*/ 6 w 654"/>
                <a:gd name="T1" fmla="*/ 0 h 804"/>
                <a:gd name="T2" fmla="*/ 18 w 654"/>
                <a:gd name="T3" fmla="*/ 0 h 804"/>
                <a:gd name="T4" fmla="*/ 30 w 654"/>
                <a:gd name="T5" fmla="*/ 0 h 804"/>
                <a:gd name="T6" fmla="*/ 42 w 654"/>
                <a:gd name="T7" fmla="*/ 0 h 804"/>
                <a:gd name="T8" fmla="*/ 54 w 654"/>
                <a:gd name="T9" fmla="*/ 0 h 804"/>
                <a:gd name="T10" fmla="*/ 66 w 654"/>
                <a:gd name="T11" fmla="*/ 0 h 804"/>
                <a:gd name="T12" fmla="*/ 78 w 654"/>
                <a:gd name="T13" fmla="*/ 0 h 804"/>
                <a:gd name="T14" fmla="*/ 90 w 654"/>
                <a:gd name="T15" fmla="*/ 0 h 804"/>
                <a:gd name="T16" fmla="*/ 102 w 654"/>
                <a:gd name="T17" fmla="*/ 0 h 804"/>
                <a:gd name="T18" fmla="*/ 114 w 654"/>
                <a:gd name="T19" fmla="*/ 0 h 804"/>
                <a:gd name="T20" fmla="*/ 126 w 654"/>
                <a:gd name="T21" fmla="*/ 0 h 804"/>
                <a:gd name="T22" fmla="*/ 138 w 654"/>
                <a:gd name="T23" fmla="*/ 0 h 804"/>
                <a:gd name="T24" fmla="*/ 150 w 654"/>
                <a:gd name="T25" fmla="*/ 0 h 804"/>
                <a:gd name="T26" fmla="*/ 162 w 654"/>
                <a:gd name="T27" fmla="*/ 0 h 804"/>
                <a:gd name="T28" fmla="*/ 174 w 654"/>
                <a:gd name="T29" fmla="*/ 0 h 804"/>
                <a:gd name="T30" fmla="*/ 186 w 654"/>
                <a:gd name="T31" fmla="*/ 0 h 804"/>
                <a:gd name="T32" fmla="*/ 198 w 654"/>
                <a:gd name="T33" fmla="*/ 0 h 804"/>
                <a:gd name="T34" fmla="*/ 210 w 654"/>
                <a:gd name="T35" fmla="*/ 0 h 804"/>
                <a:gd name="T36" fmla="*/ 222 w 654"/>
                <a:gd name="T37" fmla="*/ 0 h 804"/>
                <a:gd name="T38" fmla="*/ 234 w 654"/>
                <a:gd name="T39" fmla="*/ 0 h 804"/>
                <a:gd name="T40" fmla="*/ 246 w 654"/>
                <a:gd name="T41" fmla="*/ 0 h 804"/>
                <a:gd name="T42" fmla="*/ 258 w 654"/>
                <a:gd name="T43" fmla="*/ 0 h 804"/>
                <a:gd name="T44" fmla="*/ 270 w 654"/>
                <a:gd name="T45" fmla="*/ 0 h 804"/>
                <a:gd name="T46" fmla="*/ 282 w 654"/>
                <a:gd name="T47" fmla="*/ 0 h 804"/>
                <a:gd name="T48" fmla="*/ 294 w 654"/>
                <a:gd name="T49" fmla="*/ 0 h 804"/>
                <a:gd name="T50" fmla="*/ 306 w 654"/>
                <a:gd name="T51" fmla="*/ 0 h 804"/>
                <a:gd name="T52" fmla="*/ 318 w 654"/>
                <a:gd name="T53" fmla="*/ 0 h 804"/>
                <a:gd name="T54" fmla="*/ 330 w 654"/>
                <a:gd name="T55" fmla="*/ 0 h 804"/>
                <a:gd name="T56" fmla="*/ 342 w 654"/>
                <a:gd name="T57" fmla="*/ 0 h 804"/>
                <a:gd name="T58" fmla="*/ 354 w 654"/>
                <a:gd name="T59" fmla="*/ 0 h 804"/>
                <a:gd name="T60" fmla="*/ 366 w 654"/>
                <a:gd name="T61" fmla="*/ 0 h 804"/>
                <a:gd name="T62" fmla="*/ 372 w 654"/>
                <a:gd name="T63" fmla="*/ 12 h 804"/>
                <a:gd name="T64" fmla="*/ 384 w 654"/>
                <a:gd name="T65" fmla="*/ 60 h 804"/>
                <a:gd name="T66" fmla="*/ 390 w 654"/>
                <a:gd name="T67" fmla="*/ 144 h 804"/>
                <a:gd name="T68" fmla="*/ 396 w 654"/>
                <a:gd name="T69" fmla="*/ 264 h 804"/>
                <a:gd name="T70" fmla="*/ 408 w 654"/>
                <a:gd name="T71" fmla="*/ 396 h 804"/>
                <a:gd name="T72" fmla="*/ 414 w 654"/>
                <a:gd name="T73" fmla="*/ 516 h 804"/>
                <a:gd name="T74" fmla="*/ 420 w 654"/>
                <a:gd name="T75" fmla="*/ 612 h 804"/>
                <a:gd name="T76" fmla="*/ 432 w 654"/>
                <a:gd name="T77" fmla="*/ 690 h 804"/>
                <a:gd name="T78" fmla="*/ 438 w 654"/>
                <a:gd name="T79" fmla="*/ 744 h 804"/>
                <a:gd name="T80" fmla="*/ 450 w 654"/>
                <a:gd name="T81" fmla="*/ 780 h 804"/>
                <a:gd name="T82" fmla="*/ 456 w 654"/>
                <a:gd name="T83" fmla="*/ 798 h 804"/>
                <a:gd name="T84" fmla="*/ 468 w 654"/>
                <a:gd name="T85" fmla="*/ 804 h 804"/>
                <a:gd name="T86" fmla="*/ 480 w 654"/>
                <a:gd name="T87" fmla="*/ 798 h 804"/>
                <a:gd name="T88" fmla="*/ 492 w 654"/>
                <a:gd name="T89" fmla="*/ 786 h 804"/>
                <a:gd name="T90" fmla="*/ 498 w 654"/>
                <a:gd name="T91" fmla="*/ 774 h 804"/>
                <a:gd name="T92" fmla="*/ 516 w 654"/>
                <a:gd name="T93" fmla="*/ 756 h 804"/>
                <a:gd name="T94" fmla="*/ 516 w 654"/>
                <a:gd name="T95" fmla="*/ 756 h 804"/>
                <a:gd name="T96" fmla="*/ 528 w 654"/>
                <a:gd name="T97" fmla="*/ 744 h 804"/>
                <a:gd name="T98" fmla="*/ 534 w 654"/>
                <a:gd name="T99" fmla="*/ 732 h 804"/>
                <a:gd name="T100" fmla="*/ 546 w 654"/>
                <a:gd name="T101" fmla="*/ 726 h 804"/>
                <a:gd name="T102" fmla="*/ 558 w 654"/>
                <a:gd name="T103" fmla="*/ 720 h 804"/>
                <a:gd name="T104" fmla="*/ 570 w 654"/>
                <a:gd name="T105" fmla="*/ 714 h 804"/>
                <a:gd name="T106" fmla="*/ 582 w 654"/>
                <a:gd name="T107" fmla="*/ 708 h 804"/>
                <a:gd name="T108" fmla="*/ 594 w 654"/>
                <a:gd name="T109" fmla="*/ 708 h 804"/>
                <a:gd name="T110" fmla="*/ 606 w 654"/>
                <a:gd name="T111" fmla="*/ 708 h 804"/>
                <a:gd name="T112" fmla="*/ 618 w 654"/>
                <a:gd name="T113" fmla="*/ 708 h 804"/>
                <a:gd name="T114" fmla="*/ 630 w 654"/>
                <a:gd name="T115" fmla="*/ 708 h 804"/>
                <a:gd name="T116" fmla="*/ 642 w 654"/>
                <a:gd name="T117" fmla="*/ 708 h 804"/>
                <a:gd name="T118" fmla="*/ 654 w 654"/>
                <a:gd name="T119" fmla="*/ 70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4" h="80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6"/>
                  </a:lnTo>
                  <a:lnTo>
                    <a:pt x="372" y="12"/>
                  </a:lnTo>
                  <a:lnTo>
                    <a:pt x="378" y="30"/>
                  </a:lnTo>
                  <a:lnTo>
                    <a:pt x="384" y="60"/>
                  </a:lnTo>
                  <a:lnTo>
                    <a:pt x="384" y="96"/>
                  </a:lnTo>
                  <a:lnTo>
                    <a:pt x="390" y="144"/>
                  </a:lnTo>
                  <a:lnTo>
                    <a:pt x="396" y="204"/>
                  </a:lnTo>
                  <a:lnTo>
                    <a:pt x="396" y="264"/>
                  </a:lnTo>
                  <a:lnTo>
                    <a:pt x="402" y="330"/>
                  </a:lnTo>
                  <a:lnTo>
                    <a:pt x="408" y="396"/>
                  </a:lnTo>
                  <a:lnTo>
                    <a:pt x="408" y="456"/>
                  </a:lnTo>
                  <a:lnTo>
                    <a:pt x="414" y="516"/>
                  </a:lnTo>
                  <a:lnTo>
                    <a:pt x="420" y="570"/>
                  </a:lnTo>
                  <a:lnTo>
                    <a:pt x="420" y="612"/>
                  </a:lnTo>
                  <a:lnTo>
                    <a:pt x="426" y="654"/>
                  </a:lnTo>
                  <a:lnTo>
                    <a:pt x="432" y="690"/>
                  </a:lnTo>
                  <a:lnTo>
                    <a:pt x="438" y="720"/>
                  </a:lnTo>
                  <a:lnTo>
                    <a:pt x="438" y="744"/>
                  </a:lnTo>
                  <a:lnTo>
                    <a:pt x="444" y="762"/>
                  </a:lnTo>
                  <a:lnTo>
                    <a:pt x="450" y="780"/>
                  </a:lnTo>
                  <a:lnTo>
                    <a:pt x="450" y="792"/>
                  </a:lnTo>
                  <a:lnTo>
                    <a:pt x="456" y="798"/>
                  </a:lnTo>
                  <a:lnTo>
                    <a:pt x="462" y="804"/>
                  </a:lnTo>
                  <a:lnTo>
                    <a:pt x="468" y="804"/>
                  </a:lnTo>
                  <a:lnTo>
                    <a:pt x="474" y="804"/>
                  </a:lnTo>
                  <a:lnTo>
                    <a:pt x="480" y="798"/>
                  </a:lnTo>
                  <a:lnTo>
                    <a:pt x="486" y="792"/>
                  </a:lnTo>
                  <a:lnTo>
                    <a:pt x="492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504" y="768"/>
                  </a:lnTo>
                  <a:lnTo>
                    <a:pt x="516" y="756"/>
                  </a:lnTo>
                  <a:lnTo>
                    <a:pt x="510" y="756"/>
                  </a:lnTo>
                  <a:lnTo>
                    <a:pt x="516" y="756"/>
                  </a:lnTo>
                  <a:lnTo>
                    <a:pt x="522" y="750"/>
                  </a:lnTo>
                  <a:lnTo>
                    <a:pt x="528" y="744"/>
                  </a:lnTo>
                  <a:lnTo>
                    <a:pt x="528" y="738"/>
                  </a:lnTo>
                  <a:lnTo>
                    <a:pt x="534" y="732"/>
                  </a:lnTo>
                  <a:lnTo>
                    <a:pt x="540" y="726"/>
                  </a:lnTo>
                  <a:lnTo>
                    <a:pt x="546" y="726"/>
                  </a:lnTo>
                  <a:lnTo>
                    <a:pt x="552" y="720"/>
                  </a:lnTo>
                  <a:lnTo>
                    <a:pt x="558" y="720"/>
                  </a:lnTo>
                  <a:lnTo>
                    <a:pt x="564" y="714"/>
                  </a:lnTo>
                  <a:lnTo>
                    <a:pt x="570" y="714"/>
                  </a:lnTo>
                  <a:lnTo>
                    <a:pt x="576" y="708"/>
                  </a:lnTo>
                  <a:lnTo>
                    <a:pt x="582" y="708"/>
                  </a:lnTo>
                  <a:lnTo>
                    <a:pt x="588" y="708"/>
                  </a:lnTo>
                  <a:lnTo>
                    <a:pt x="594" y="708"/>
                  </a:lnTo>
                  <a:lnTo>
                    <a:pt x="600" y="708"/>
                  </a:lnTo>
                  <a:lnTo>
                    <a:pt x="606" y="708"/>
                  </a:lnTo>
                  <a:lnTo>
                    <a:pt x="612" y="708"/>
                  </a:lnTo>
                  <a:lnTo>
                    <a:pt x="618" y="708"/>
                  </a:lnTo>
                  <a:lnTo>
                    <a:pt x="624" y="708"/>
                  </a:lnTo>
                  <a:lnTo>
                    <a:pt x="630" y="708"/>
                  </a:lnTo>
                  <a:lnTo>
                    <a:pt x="636" y="708"/>
                  </a:lnTo>
                  <a:lnTo>
                    <a:pt x="642" y="708"/>
                  </a:lnTo>
                  <a:lnTo>
                    <a:pt x="648" y="708"/>
                  </a:lnTo>
                  <a:lnTo>
                    <a:pt x="654" y="70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9612" y="12111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8107" y="12111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5539FD"/>
                </a:solidFill>
              </a:rPr>
              <a:t>B</a:t>
            </a:r>
            <a:endParaRPr lang="en-GB" sz="2000" b="1" dirty="0">
              <a:solidFill>
                <a:srgbClr val="5539F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3717032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A+B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2066" y="414908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A-B</a:t>
            </a:r>
            <a:endParaRPr lang="en-GB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3530" y="2779508"/>
                <a:ext cx="2396362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−0.9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−0.9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30" y="2779508"/>
                <a:ext cx="2396362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37394" y="2577678"/>
                <a:ext cx="32251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[1 0]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:      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=18.1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[0.5 0.5]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: 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=19.0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[1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1]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: 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95.2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94" y="2577678"/>
                <a:ext cx="3225114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6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3239852" y="5113548"/>
            <a:ext cx="568863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000" dirty="0" smtClean="0"/>
              <a:t>High </a:t>
            </a:r>
            <a:r>
              <a:rPr lang="en-US" sz="2000" dirty="0"/>
              <a:t>correlation between regressors leads to low sensitivity to each regressor alone</a:t>
            </a:r>
            <a:r>
              <a:rPr lang="en-US" sz="2000" dirty="0" smtClean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 smtClean="0"/>
              <a:t>We can </a:t>
            </a:r>
            <a:r>
              <a:rPr lang="en-GB" sz="2000" dirty="0"/>
              <a:t>still estimate efficiently the difference between </a:t>
            </a:r>
            <a:r>
              <a:rPr lang="en-GB" sz="2000" dirty="0" smtClean="0"/>
              <a:t>them.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19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" grpId="0"/>
      <p:bldP spid="6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792163"/>
          </a:xfrm>
        </p:spPr>
        <p:txBody>
          <a:bodyPr/>
          <a:lstStyle/>
          <a:p>
            <a:r>
              <a:rPr lang="en-GB" sz="2800" b="1"/>
              <a:t>Example:</a:t>
            </a:r>
            <a:r>
              <a:rPr lang="en-GB" sz="2800"/>
              <a:t> working memory</a:t>
            </a:r>
            <a:endParaRPr lang="en-US" sz="28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B: Jittering time between stimuli and response.</a:t>
            </a:r>
          </a:p>
        </p:txBody>
      </p:sp>
      <p:pic>
        <p:nvPicPr>
          <p:cNvPr id="121864" name="Picture 8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18"/>
          <a:stretch>
            <a:fillRect/>
          </a:stretch>
        </p:blipFill>
        <p:spPr bwMode="auto">
          <a:xfrm>
            <a:off x="1493838" y="1828800"/>
            <a:ext cx="18589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370013" y="148590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Stimulus</a:t>
            </a:r>
            <a:endParaRPr lang="en-US" sz="1600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2378075" y="149225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Response</a:t>
            </a:r>
            <a:endParaRPr lang="en-US" sz="1600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579813" y="148590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Stimulus</a:t>
            </a:r>
            <a:endParaRPr lang="en-US" sz="1600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4587875" y="149225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Response</a:t>
            </a:r>
            <a:endParaRPr lang="en-US" sz="1600"/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5837238" y="148590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Stimulus</a:t>
            </a:r>
            <a:endParaRPr lang="en-US" sz="1600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6827838" y="1492250"/>
            <a:ext cx="1096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Response</a:t>
            </a:r>
            <a:endParaRPr lang="en-US" sz="1600"/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239963" y="1219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  <a:endParaRPr lang="en-US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4389438" y="1219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  <a:endParaRPr lang="en-US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6643688" y="121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</a:t>
            </a:r>
            <a:endParaRPr lang="en-US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 rot="5400000">
            <a:off x="924719" y="3388519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Time (s)</a:t>
            </a:r>
            <a:endParaRPr lang="en-US" sz="1400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 rot="5400000">
            <a:off x="3134519" y="3388519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Time (s)</a:t>
            </a:r>
            <a:endParaRPr lang="en-US" sz="1400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 rot="5400000">
            <a:off x="5344319" y="3388519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Time (s)</a:t>
            </a:r>
            <a:endParaRPr lang="en-US" sz="1400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1281113" y="5286375"/>
            <a:ext cx="2101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Correlation = -.65</a:t>
            </a:r>
            <a:br>
              <a:rPr lang="en-GB" sz="1600"/>
            </a:br>
            <a:r>
              <a:rPr lang="en-GB" sz="1600"/>
              <a:t>Efficiency ([1 0]) = 29</a:t>
            </a:r>
            <a:endParaRPr lang="en-US" sz="1600"/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3559175" y="5286375"/>
            <a:ext cx="2101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Correlation = +.33</a:t>
            </a:r>
            <a:br>
              <a:rPr lang="en-GB" sz="1600"/>
            </a:br>
            <a:r>
              <a:rPr lang="en-GB" sz="1600"/>
              <a:t>Efficiency ([1 0]) = 40</a:t>
            </a:r>
            <a:endParaRPr lang="en-US" sz="1600"/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5845175" y="5286375"/>
            <a:ext cx="2101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Correlation = -.24</a:t>
            </a:r>
            <a:br>
              <a:rPr lang="en-GB" sz="1600"/>
            </a:br>
            <a:r>
              <a:rPr lang="en-GB" sz="1600"/>
              <a:t>Efficiency ([1 0]) = 47</a:t>
            </a:r>
            <a:endParaRPr lang="en-US" sz="1600"/>
          </a:p>
        </p:txBody>
      </p:sp>
      <p:pic>
        <p:nvPicPr>
          <p:cNvPr id="121880" name="Picture 24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r="34265"/>
          <a:stretch>
            <a:fillRect/>
          </a:stretch>
        </p:blipFill>
        <p:spPr bwMode="auto">
          <a:xfrm>
            <a:off x="3581400" y="1828800"/>
            <a:ext cx="205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1" name="Picture 25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8"/>
          <a:stretch>
            <a:fillRect/>
          </a:stretch>
        </p:blipFill>
        <p:spPr bwMode="auto">
          <a:xfrm>
            <a:off x="5943600" y="1828800"/>
            <a:ext cx="190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457200" y="6400800"/>
            <a:ext cx="822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/>
              <a:t>C: Requiring a response on a randomly half of trials.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7" grpId="0"/>
      <p:bldP spid="121868" grpId="0"/>
      <p:bldP spid="121869" grpId="0"/>
      <p:bldP spid="121870" grpId="0"/>
      <p:bldP spid="121872" grpId="0"/>
      <p:bldP spid="121873" grpId="0"/>
      <p:bldP spid="121875" grpId="0"/>
      <p:bldP spid="121876" grpId="0"/>
      <p:bldP spid="121878" grpId="0"/>
      <p:bldP spid="121879" grpId="0"/>
      <p:bldP spid="1218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1126485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Happy (A) vs sad (B) faces:  need to know both (A-B) and (</a:t>
            </a:r>
            <a:r>
              <a:rPr lang="en-GB" dirty="0"/>
              <a:t>A + B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19663"/>
              </p:ext>
            </p:extLst>
          </p:nvPr>
        </p:nvGraphicFramePr>
        <p:xfrm>
          <a:off x="903388" y="4713010"/>
          <a:ext cx="2922135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4045"/>
                <a:gridCol w="974045"/>
                <a:gridCol w="9740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        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9200" y="4353035"/>
            <a:ext cx="289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Transition matrix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6220" y="2194986"/>
            <a:ext cx="4943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Efficiency Example #</a:t>
            </a:r>
            <a:r>
              <a:rPr lang="en-US" b="1" dirty="0" smtClean="0"/>
              <a:t>1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event types, A and B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Randomly intermixed:</a:t>
            </a:r>
            <a:br>
              <a:rPr lang="en-US" dirty="0" smtClean="0"/>
            </a:br>
            <a:r>
              <a:rPr lang="en-US" dirty="0" smtClean="0"/>
              <a:t>ABBAABABB…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1" name="AutoShape 2" descr="Image result for happ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Image result for happy f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Optimising the SOA</a:t>
            </a:r>
            <a:endParaRPr lang="en-GB" sz="3200" b="1" dirty="0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578132" y="2614859"/>
            <a:ext cx="3284588" cy="3251945"/>
            <a:chOff x="3288" y="944"/>
            <a:chExt cx="2624" cy="2800"/>
          </a:xfrm>
        </p:grpSpPr>
        <p:pic>
          <p:nvPicPr>
            <p:cNvPr id="14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44"/>
              <a:ext cx="2624" cy="2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833" y="1012"/>
              <a:ext cx="863" cy="54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307724" y="3010237"/>
            <a:ext cx="2907996" cy="855660"/>
            <a:chOff x="3756" y="1409"/>
            <a:chExt cx="1143" cy="539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902" y="1409"/>
              <a:ext cx="997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rgbClr val="FF0000"/>
                  </a:solidFill>
                </a:rPr>
                <a:t>Differential </a:t>
              </a:r>
              <a:r>
                <a:rPr lang="en-GB" sz="1800" dirty="0">
                  <a:solidFill>
                    <a:srgbClr val="FF0000"/>
                  </a:solidFill>
                </a:rPr>
                <a:t>Effect (A-B)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3756" y="1641"/>
              <a:ext cx="312" cy="3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6535929" y="3730447"/>
            <a:ext cx="2436813" cy="1141413"/>
            <a:chOff x="4556" y="1914"/>
            <a:chExt cx="1535" cy="719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560" y="1914"/>
              <a:ext cx="153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rgbClr val="FF0000"/>
                  </a:solidFill>
                </a:rPr>
                <a:t>Common </a:t>
              </a:r>
              <a:r>
                <a:rPr lang="en-GB" sz="1800" dirty="0">
                  <a:solidFill>
                    <a:srgbClr val="FF0000"/>
                  </a:solidFill>
                </a:rPr>
                <a:t>Effect (A+B)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>
              <a:off x="4556" y="2132"/>
              <a:ext cx="362" cy="5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11786" y="579597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SOA (s)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808947" y="3921441"/>
            <a:ext cx="1372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5939"/>
            <a:ext cx="4284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375" y="1126485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Happy (A) vs sad (B) faces:  need to know both (A-B) and (</a:t>
            </a:r>
            <a:r>
              <a:rPr lang="en-GB" dirty="0"/>
              <a:t>A + 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692696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Optimising the SOA</a:t>
            </a:r>
            <a:endParaRPr lang="en-GB" sz="3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43285"/>
              </p:ext>
            </p:extLst>
          </p:nvPr>
        </p:nvGraphicFramePr>
        <p:xfrm>
          <a:off x="903388" y="4400007"/>
          <a:ext cx="2922135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4045"/>
                <a:gridCol w="974045"/>
                <a:gridCol w="9740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        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09200" y="4040032"/>
            <a:ext cx="289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Transition matrix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482" t="15488" r="-482" b="1335"/>
          <a:stretch/>
        </p:blipFill>
        <p:spPr>
          <a:xfrm>
            <a:off x="4833320" y="2581931"/>
            <a:ext cx="3851662" cy="3467605"/>
          </a:xfrm>
          <a:prstGeom prst="rect">
            <a:avLst/>
          </a:prstGeom>
        </p:spPr>
      </p:pic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5612297" y="2815441"/>
            <a:ext cx="245679" cy="80623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7199362" y="4382131"/>
            <a:ext cx="936626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074537" y="4093767"/>
            <a:ext cx="7811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(</a:t>
            </a:r>
            <a:r>
              <a:rPr lang="en-GB" sz="1800" dirty="0">
                <a:solidFill>
                  <a:srgbClr val="FF0000"/>
                </a:solidFill>
              </a:rPr>
              <a:t>A+B)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494817" y="2383393"/>
            <a:ext cx="723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(A-B)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5095" y="5966307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SOA (s)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024971" y="3726966"/>
            <a:ext cx="1372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6220" y="1881983"/>
            <a:ext cx="4943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Efficiency Example </a:t>
            </a:r>
            <a:r>
              <a:rPr lang="en-US" b="1" dirty="0" smtClean="0"/>
              <a:t>#</a:t>
            </a:r>
            <a:r>
              <a:rPr lang="en-US" b="1" dirty="0"/>
              <a:t>2</a:t>
            </a:r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Two event types, A and B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Randomly </a:t>
            </a:r>
            <a:r>
              <a:rPr lang="en-US" dirty="0"/>
              <a:t>intermixed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null events:</a:t>
            </a:r>
            <a:br>
              <a:rPr lang="en-US" dirty="0"/>
            </a:br>
            <a:r>
              <a:rPr lang="en-US" dirty="0"/>
              <a:t>AB-BAA--B---ABB…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4180" y="5818038"/>
            <a:ext cx="419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Efficient for differential and main effects at short SOA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Equivalent to stochastic SOA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701824"/>
            <a:ext cx="8229600" cy="78296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Design efficiency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64804"/>
            <a:ext cx="8489950" cy="43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Block designs:</a:t>
            </a:r>
          </a:p>
          <a:p>
            <a:r>
              <a:rPr lang="en-US" dirty="0" smtClean="0"/>
              <a:t>Generally efficient but often not appropriate.</a:t>
            </a:r>
          </a:p>
          <a:p>
            <a:r>
              <a:rPr lang="en-US" dirty="0" smtClean="0"/>
              <a:t>Optimal block length 16s with short SOA</a:t>
            </a:r>
            <a:br>
              <a:rPr lang="en-US" dirty="0" smtClean="0"/>
            </a:br>
            <a:r>
              <a:rPr lang="en-US" dirty="0" smtClean="0"/>
              <a:t>(beware of high-pass filter).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Event-related designs:</a:t>
            </a:r>
          </a:p>
          <a:p>
            <a:r>
              <a:rPr lang="en-US" dirty="0" smtClean="0"/>
              <a:t>Efficiency depends on the contrast of interest</a:t>
            </a:r>
          </a:p>
          <a:p>
            <a:r>
              <a:rPr lang="en-US" dirty="0" smtClean="0"/>
              <a:t>With short SOAs ‘null events’ </a:t>
            </a:r>
            <a:r>
              <a:rPr lang="en-US" dirty="0"/>
              <a:t>(</a:t>
            </a:r>
            <a:r>
              <a:rPr lang="en-US" dirty="0" smtClean="0"/>
              <a:t>jittered ITI) can </a:t>
            </a:r>
            <a:r>
              <a:rPr lang="en-US" dirty="0" err="1" smtClean="0"/>
              <a:t>optimise</a:t>
            </a:r>
            <a:r>
              <a:rPr lang="en-US" dirty="0" smtClean="0"/>
              <a:t> efficiency across multiple contrasts. </a:t>
            </a:r>
          </a:p>
          <a:p>
            <a:r>
              <a:rPr lang="en-US" dirty="0" smtClean="0"/>
              <a:t>Non-linear effects start to become problematic at SOA&lt;2s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532" y="6197242"/>
            <a:ext cx="688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http://imaging.mrc-cbu.cam.ac.uk/imaging/DesignEfficiency</a:t>
            </a:r>
          </a:p>
        </p:txBody>
      </p:sp>
    </p:spTree>
    <p:extLst>
      <p:ext uri="{BB962C8B-B14F-4D97-AF65-F5344CB8AC3E}">
        <p14:creationId xmlns:p14="http://schemas.microsoft.com/office/powerpoint/2010/main" val="25025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canonical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387561"/>
            <a:ext cx="4229102" cy="4957763"/>
          </a:xfrm>
          <a:prstGeom prst="rect">
            <a:avLst/>
          </a:prstGeom>
          <a:noFill/>
        </p:spPr>
      </p:pic>
      <p:sp>
        <p:nvSpPr>
          <p:cNvPr id="17" name="Line 1029"/>
          <p:cNvSpPr>
            <a:spLocks noChangeShapeType="1"/>
          </p:cNvSpPr>
          <p:nvPr/>
        </p:nvSpPr>
        <p:spPr bwMode="auto">
          <a:xfrm>
            <a:off x="4766001" y="3751349"/>
            <a:ext cx="0" cy="12065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4223075" y="3168736"/>
            <a:ext cx="971551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Brief</a:t>
            </a:r>
          </a:p>
          <a:p>
            <a:pPr algn="ctr"/>
            <a:r>
              <a:rPr lang="en-US" sz="1600"/>
              <a:t>Stimulus</a:t>
            </a:r>
            <a:endParaRPr lang="en-US"/>
          </a:p>
        </p:txBody>
      </p:sp>
      <p:sp>
        <p:nvSpPr>
          <p:cNvPr id="15" name="Text Box 1032"/>
          <p:cNvSpPr txBox="1">
            <a:spLocks noChangeArrowheads="1"/>
          </p:cNvSpPr>
          <p:nvPr/>
        </p:nvSpPr>
        <p:spPr bwMode="auto">
          <a:xfrm>
            <a:off x="6875789" y="3771986"/>
            <a:ext cx="1246189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Undershoot</a:t>
            </a:r>
          </a:p>
        </p:txBody>
      </p:sp>
      <p:sp>
        <p:nvSpPr>
          <p:cNvPr id="16" name="Line 1033"/>
          <p:cNvSpPr>
            <a:spLocks noChangeShapeType="1"/>
          </p:cNvSpPr>
          <p:nvPr/>
        </p:nvSpPr>
        <p:spPr bwMode="auto">
          <a:xfrm flipH="1">
            <a:off x="6850389" y="4095836"/>
            <a:ext cx="287338" cy="122396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1036"/>
          <p:cNvSpPr txBox="1">
            <a:spLocks noChangeArrowheads="1"/>
          </p:cNvSpPr>
          <p:nvPr/>
        </p:nvSpPr>
        <p:spPr bwMode="auto">
          <a:xfrm>
            <a:off x="6145536" y="2203539"/>
            <a:ext cx="65881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Peak</a:t>
            </a:r>
          </a:p>
        </p:txBody>
      </p:sp>
      <p:sp>
        <p:nvSpPr>
          <p:cNvPr id="11" name="Line 1037"/>
          <p:cNvSpPr>
            <a:spLocks noChangeShapeType="1"/>
          </p:cNvSpPr>
          <p:nvPr/>
        </p:nvSpPr>
        <p:spPr bwMode="auto">
          <a:xfrm flipH="1" flipV="1">
            <a:off x="5675635" y="2389277"/>
            <a:ext cx="442913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5516" y="620688"/>
            <a:ext cx="5751836" cy="86409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BOLD </a:t>
            </a:r>
            <a:r>
              <a:rPr lang="en-GB" b="1" dirty="0"/>
              <a:t>r</a:t>
            </a:r>
            <a:r>
              <a:rPr lang="en-GB" b="1" dirty="0" smtClean="0"/>
              <a:t>esponse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1736812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dirty="0"/>
              <a:t>Early event-related fMRI studies </a:t>
            </a:r>
            <a:r>
              <a:rPr lang="en-GB" dirty="0" smtClean="0"/>
              <a:t>used a </a:t>
            </a:r>
            <a:r>
              <a:rPr lang="en-GB" dirty="0"/>
              <a:t>long Stimulus Onset </a:t>
            </a:r>
            <a:r>
              <a:rPr lang="en-GB" dirty="0" smtClean="0"/>
              <a:t>Asynchrony (</a:t>
            </a:r>
            <a:r>
              <a:rPr lang="en-GB" dirty="0"/>
              <a:t>SOA) to allow BOLD response </a:t>
            </a:r>
            <a:r>
              <a:rPr lang="en-GB" dirty="0" smtClean="0"/>
              <a:t>to return </a:t>
            </a:r>
            <a:r>
              <a:rPr lang="en-GB" dirty="0"/>
              <a:t>to </a:t>
            </a:r>
            <a:r>
              <a:rPr lang="en-GB" dirty="0" smtClean="0"/>
              <a:t>baseline.</a:t>
            </a:r>
            <a:br>
              <a:rPr lang="en-GB" dirty="0" smtClean="0"/>
            </a:br>
            <a:endParaRPr lang="en-GB" dirty="0"/>
          </a:p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dirty="0" smtClean="0"/>
              <a:t>However</a:t>
            </a:r>
            <a:r>
              <a:rPr lang="en-GB" dirty="0"/>
              <a:t>, overlap </a:t>
            </a:r>
            <a:r>
              <a:rPr lang="en-GB" dirty="0" smtClean="0"/>
              <a:t>between successive </a:t>
            </a:r>
            <a:r>
              <a:rPr lang="en-GB" dirty="0"/>
              <a:t>responses at short </a:t>
            </a:r>
            <a:r>
              <a:rPr lang="en-GB" dirty="0" smtClean="0"/>
              <a:t>SOAs can </a:t>
            </a:r>
            <a:r>
              <a:rPr lang="en-GB" dirty="0"/>
              <a:t>be accommodated if the </a:t>
            </a:r>
            <a:r>
              <a:rPr lang="en-GB" dirty="0" smtClean="0"/>
              <a:t>BOLD response </a:t>
            </a:r>
            <a:r>
              <a:rPr lang="en-GB" dirty="0"/>
              <a:t>is explicitly </a:t>
            </a:r>
            <a:r>
              <a:rPr lang="en-GB" dirty="0" err="1"/>
              <a:t>modeled</a:t>
            </a:r>
            <a:r>
              <a:rPr lang="en-GB" dirty="0" smtClean="0"/>
              <a:t>, particularly </a:t>
            </a:r>
            <a:r>
              <a:rPr lang="en-GB" dirty="0"/>
              <a:t>if responses are </a:t>
            </a:r>
            <a:r>
              <a:rPr lang="en-GB" dirty="0" smtClean="0"/>
              <a:t>assumed to </a:t>
            </a:r>
            <a:r>
              <a:rPr lang="en-GB" dirty="0"/>
              <a:t>superpose </a:t>
            </a:r>
            <a:r>
              <a:rPr lang="en-GB" dirty="0" smtClean="0"/>
              <a:t>linearly.</a:t>
            </a:r>
            <a:br>
              <a:rPr lang="en-GB" dirty="0" smtClean="0"/>
            </a:br>
            <a:endParaRPr lang="en-GB" dirty="0"/>
          </a:p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dirty="0" smtClean="0"/>
              <a:t>Shape of the BOLD response add constraints on design efficiency.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7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b="1" dirty="0" smtClean="0"/>
              <a:t>Multiple testing</a:t>
            </a:r>
            <a:br>
              <a:rPr lang="en-GB" sz="5400" b="1" dirty="0" smtClean="0"/>
            </a:br>
            <a:r>
              <a:rPr lang="en-GB" sz="4000" b="1" i="1" dirty="0" smtClean="0"/>
              <a:t>(random field theory)</a:t>
            </a:r>
            <a:endParaRPr lang="en-US" sz="4000" b="1" i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586064"/>
            <a:ext cx="8305800" cy="1219200"/>
          </a:xfrm>
        </p:spPr>
        <p:txBody>
          <a:bodyPr/>
          <a:lstStyle/>
          <a:p>
            <a:r>
              <a:rPr lang="en-GB" sz="16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Trust Centre for 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Chicago, 22-23 Oct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0241612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6860035" y="4627583"/>
            <a:ext cx="1750565" cy="1291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9" y="4571893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84241" y="901702"/>
            <a:ext cx="1418415" cy="1416898"/>
            <a:chOff x="249" y="436"/>
            <a:chExt cx="1044" cy="1044"/>
          </a:xfrm>
        </p:grpSpPr>
        <p:pic>
          <p:nvPicPr>
            <p:cNvPr id="34" name="Picture 9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872571" y="5063571"/>
            <a:ext cx="1413429" cy="1413429"/>
            <a:chOff x="249" y="2159"/>
            <a:chExt cx="1044" cy="1044"/>
          </a:xfrm>
        </p:grpSpPr>
        <p:pic>
          <p:nvPicPr>
            <p:cNvPr id="38" name="Picture 12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067944" y="1043356"/>
            <a:ext cx="801092" cy="1017492"/>
            <a:chOff x="4206875" y="1087438"/>
            <a:chExt cx="5353050" cy="5581650"/>
          </a:xfrm>
        </p:grpSpPr>
        <p:sp>
          <p:nvSpPr>
            <p:cNvPr id="26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" name="Picture 11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63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6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1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1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5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1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2186536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2186536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664804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6480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919663"/>
            <a:ext cx="810991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Bonferroni is too conservative for spatially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506153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506153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69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62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0" y="3039692"/>
            <a:ext cx="1952786" cy="16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268760"/>
            <a:ext cx="43924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78" y="4149080"/>
            <a:ext cx="33675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686" r="5363" b="7082"/>
          <a:stretch/>
        </p:blipFill>
        <p:spPr bwMode="auto">
          <a:xfrm>
            <a:off x="6660231" y="1993349"/>
            <a:ext cx="2279053" cy="460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2840" y="654107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Slice Timing issue</a:t>
            </a:r>
            <a:endParaRPr lang="en-US" b="1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915816" y="4021485"/>
            <a:ext cx="3185585" cy="264787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915816" y="2645122"/>
            <a:ext cx="1116124" cy="13763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4175956" y="2645122"/>
            <a:ext cx="1925445" cy="13763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318981" y="3049761"/>
            <a:ext cx="1660731" cy="1594083"/>
            <a:chOff x="282976" y="2924944"/>
            <a:chExt cx="1804748" cy="1260506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282976" y="3542203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82976" y="3473619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82976" y="3405035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282976" y="3336451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82976" y="3267867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282976" y="3199283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282976" y="3130699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82976" y="3062115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82976" y="2993531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82976" y="2924944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87524" y="3957110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87524" y="3888526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87524" y="3819942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87524" y="3751358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287524" y="3682774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87524" y="3614187"/>
              <a:ext cx="1800200" cy="228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TextBox 50"/>
          <p:cNvSpPr txBox="1"/>
          <p:nvPr/>
        </p:nvSpPr>
        <p:spPr>
          <a:xfrm>
            <a:off x="251520" y="287964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sz="1600" dirty="0" smtClean="0"/>
              <a:t>1 </a:t>
            </a:r>
            <a:r>
              <a:rPr lang="en-GB" dirty="0" smtClean="0"/>
              <a:t>= 0 s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1007604" y="446382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400" dirty="0" smtClean="0"/>
              <a:t>16 </a:t>
            </a:r>
            <a:r>
              <a:rPr lang="en-GB" dirty="0" smtClean="0"/>
              <a:t>= 2 s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3520457" y="32406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T=16, TR=2s</a:t>
            </a:r>
            <a:endParaRPr lang="en-GB" dirty="0"/>
          </a:p>
        </p:txBody>
      </p:sp>
      <p:sp>
        <p:nvSpPr>
          <p:cNvPr id="53" name="Oval 52"/>
          <p:cNvSpPr/>
          <p:nvPr/>
        </p:nvSpPr>
        <p:spPr bwMode="auto">
          <a:xfrm>
            <a:off x="5580112" y="4941168"/>
            <a:ext cx="90010" cy="1080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427984" y="5769260"/>
            <a:ext cx="90010" cy="1080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5" name="Straight Arrow Connector 54"/>
          <p:cNvCxnSpPr>
            <a:endCxn id="59" idx="0"/>
          </p:cNvCxnSpPr>
          <p:nvPr/>
        </p:nvCxnSpPr>
        <p:spPr bwMode="auto">
          <a:xfrm>
            <a:off x="4175956" y="5345422"/>
            <a:ext cx="297033" cy="423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138678" y="4648490"/>
            <a:ext cx="441434" cy="292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3761288" y="503988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600" dirty="0"/>
              <a:t>0</a:t>
            </a:r>
            <a:r>
              <a:rPr lang="en-GB" sz="1600" dirty="0" smtClean="0"/>
              <a:t> </a:t>
            </a:r>
            <a:r>
              <a:rPr lang="en-GB" dirty="0" smtClean="0"/>
              <a:t>= 8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4380515" y="435507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600" dirty="0" smtClean="0"/>
              <a:t>0 </a:t>
            </a:r>
            <a:r>
              <a:rPr lang="en-GB" dirty="0" smtClean="0"/>
              <a:t>= 16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5670122" y="4995174"/>
            <a:ext cx="1134126" cy="54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stCxn id="59" idx="6"/>
          </p:cNvCxnSpPr>
          <p:nvPr/>
        </p:nvCxnSpPr>
        <p:spPr bwMode="auto">
          <a:xfrm flipV="1">
            <a:off x="4517994" y="5049180"/>
            <a:ext cx="2286254" cy="774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46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6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7" y="1426321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426320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7" y="1426319"/>
            <a:ext cx="3298823" cy="3298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1660" y="4653136"/>
                <a:ext cx="6516724" cy="122334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GB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4653136"/>
                <a:ext cx="6516724" cy="12233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2911" y="6202178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Search volume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91879" y="6063679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Roughness</a:t>
            </a:r>
            <a:br>
              <a:rPr lang="en-GB" dirty="0" smtClean="0"/>
            </a:br>
            <a:r>
              <a:rPr lang="en-GB" dirty="0" smtClean="0"/>
              <a:t>(1/smoothness)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6201308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Threshold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9" idx="0"/>
          </p:cNvCxnSpPr>
          <p:nvPr/>
        </p:nvCxnSpPr>
        <p:spPr bwMode="auto">
          <a:xfrm flipV="1">
            <a:off x="2384686" y="5876484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0" idx="0"/>
          </p:cNvCxnSpPr>
          <p:nvPr/>
        </p:nvCxnSpPr>
        <p:spPr bwMode="auto">
          <a:xfrm flipH="1" flipV="1">
            <a:off x="3851920" y="5876484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0"/>
          </p:cNvCxnSpPr>
          <p:nvPr/>
        </p:nvCxnSpPr>
        <p:spPr bwMode="auto">
          <a:xfrm flipH="1" flipV="1">
            <a:off x="5472101" y="5876484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29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705600" y="41910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39130"/>
            <a:ext cx="8382000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</a:t>
            </a:r>
            <a:br>
              <a:rPr lang="en-GB" dirty="0" smtClean="0"/>
            </a:br>
            <a:r>
              <a:rPr lang="en-GB" dirty="0" smtClean="0"/>
              <a:t>representation of an underlying continuous stationary </a:t>
            </a:r>
            <a:br>
              <a:rPr lang="en-GB" dirty="0" smtClean="0"/>
            </a:br>
            <a:r>
              <a:rPr lang="en-GB" dirty="0" smtClean="0"/>
              <a:t>random field.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Typically, FWHM &gt; 3 voxels</a:t>
            </a:r>
            <a:br>
              <a:rPr lang="en-GB" dirty="0" smtClean="0"/>
            </a:br>
            <a:r>
              <a:rPr lang="en-GB" dirty="0" smtClean="0"/>
              <a:t>(combination of intrinsic and extrinsic smoothing)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Smoothness of the data is unknown and estimated: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very precise estimate by pooling over voxels </a:t>
            </a:r>
            <a:r>
              <a:rPr lang="en-GB" dirty="0" smtClean="0">
                <a:sym typeface="Symbol"/>
              </a:rPr>
              <a:t> </a:t>
            </a:r>
            <a:r>
              <a:rPr lang="en-GB" dirty="0" err="1" smtClean="0">
                <a:sym typeface="Symbol"/>
              </a:rPr>
              <a:t>stationarity</a:t>
            </a:r>
            <a:r>
              <a:rPr lang="en-GB" dirty="0" smtClean="0">
                <a:sym typeface="Symbol"/>
              </a:rPr>
              <a:t> </a:t>
            </a:r>
            <a:br>
              <a:rPr lang="en-GB" dirty="0" smtClean="0">
                <a:sym typeface="Symbol"/>
              </a:rPr>
            </a:br>
            <a:r>
              <a:rPr lang="en-GB" dirty="0" smtClean="0">
                <a:sym typeface="Symbol"/>
              </a:rPr>
              <a:t>assumptions (esp. relevant for cluster size results).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dirty="0" smtClean="0">
              <a:sym typeface="Symbol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de-CH" i="1" dirty="0" smtClean="0"/>
              <a:t>A priori </a:t>
            </a:r>
            <a:r>
              <a:rPr lang="de-CH" dirty="0" smtClean="0"/>
              <a:t>hypothesis about where an activation should be, </a:t>
            </a:r>
            <a:br>
              <a:rPr lang="de-CH" dirty="0" smtClean="0"/>
            </a:br>
            <a:r>
              <a:rPr lang="de-CH" dirty="0" smtClean="0"/>
              <a:t>reduce search volume </a:t>
            </a:r>
            <a:r>
              <a:rPr lang="de-CH" dirty="0" smtClean="0">
                <a:sym typeface="Symbol"/>
              </a:rPr>
              <a:t> Small Volume Correction</a:t>
            </a:r>
            <a:r>
              <a:rPr lang="de-CH" dirty="0" smtClean="0"/>
              <a:t>: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 smtClean="0"/>
              <a:t>mask </a:t>
            </a:r>
            <a:r>
              <a:rPr lang="de-CH" sz="1600" dirty="0"/>
              <a:t>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de-CH" sz="1600" dirty="0"/>
              <a:t>(spherical) search volume around previously reported coordinates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629400" y="1672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4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295400"/>
            <a:ext cx="8639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Small Volume Correction)).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image): very specific, not so sensitive.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of FDR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(expected proportion of false positives amongst those features declared positive (the </a:t>
            </a:r>
            <a:r>
              <a:rPr lang="en-GB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discoveries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)): less specific, more sensitive.</a:t>
            </a:r>
          </a:p>
        </p:txBody>
      </p:sp>
    </p:spTree>
    <p:extLst>
      <p:ext uri="{BB962C8B-B14F-4D97-AF65-F5344CB8AC3E}">
        <p14:creationId xmlns:p14="http://schemas.microsoft.com/office/powerpoint/2010/main" val="39144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" y="3715036"/>
            <a:ext cx="3405607" cy="2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Chicago, 22-23 Oct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369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Group Analyses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9100" y="4586064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i="1" kern="0" smtClean="0"/>
              <a:t>Guillaume Flandin</a:t>
            </a:r>
          </a:p>
          <a:p>
            <a:r>
              <a:rPr lang="en-GB" sz="1600" kern="0" smtClean="0"/>
              <a:t>Wellcome Trust Centre for Neuroimaging</a:t>
            </a:r>
          </a:p>
          <a:p>
            <a:r>
              <a:rPr lang="en-GB" sz="1600" kern="0" smtClean="0"/>
              <a:t>University College London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0714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6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GLM: repeat over subjects</a:t>
            </a:r>
            <a:endParaRPr lang="en-US" b="1" kern="0" dirty="0">
              <a:solidFill>
                <a:schemeClr val="bg1"/>
              </a:solidFill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37" y="1065628"/>
            <a:ext cx="1555727" cy="1415712"/>
          </a:xfrm>
          <a:prstGeom prst="rect">
            <a:avLst/>
          </a:prstGeom>
        </p:spPr>
      </p:pic>
      <p:grpSp>
        <p:nvGrpSpPr>
          <p:cNvPr id="509" name="Group 508"/>
          <p:cNvGrpSpPr/>
          <p:nvPr/>
        </p:nvGrpSpPr>
        <p:grpSpPr>
          <a:xfrm>
            <a:off x="722764" y="683404"/>
            <a:ext cx="7732824" cy="1716540"/>
            <a:chOff x="722764" y="683404"/>
            <a:chExt cx="7732824" cy="171654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975687" y="1448780"/>
              <a:ext cx="824581" cy="268335"/>
              <a:chOff x="251520" y="1617274"/>
              <a:chExt cx="3954599" cy="1381767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69" r="54463"/>
            <a:stretch/>
          </p:blipFill>
          <p:spPr>
            <a:xfrm>
              <a:off x="5041895" y="1182273"/>
              <a:ext cx="965487" cy="1155051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758551" y="1085799"/>
              <a:ext cx="1072884" cy="1287529"/>
              <a:chOff x="488294" y="4027109"/>
              <a:chExt cx="1472182" cy="168718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1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2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3023828" y="1060576"/>
              <a:ext cx="857405" cy="1339368"/>
              <a:chOff x="3066523" y="1157825"/>
              <a:chExt cx="857405" cy="133936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5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2" name="Straight Connector 131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722764" y="69269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627784" y="692696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572000" y="69269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Contrast Images</a:t>
              </a:r>
              <a:endParaRPr lang="en-GB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52777" y="68340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SPM{</a:t>
              </a:r>
              <a:r>
                <a:rPr lang="en-GB" i="1" dirty="0" smtClean="0"/>
                <a:t>t</a:t>
              </a:r>
              <a:r>
                <a:rPr lang="en-GB" dirty="0" smtClean="0"/>
                <a:t>}</a:t>
              </a:r>
              <a:endParaRPr lang="en-GB" dirty="0"/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2015716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>
              <a:off x="4067944" y="1834853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6192180" y="1808820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2" name="TextBox 501"/>
          <p:cNvSpPr txBox="1"/>
          <p:nvPr/>
        </p:nvSpPr>
        <p:spPr>
          <a:xfrm>
            <a:off x="151955" y="1171660"/>
            <a:ext cx="461665" cy="105413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506" name="Group 505"/>
          <p:cNvGrpSpPr/>
          <p:nvPr/>
        </p:nvGrpSpPr>
        <p:grpSpPr>
          <a:xfrm>
            <a:off x="151955" y="2503865"/>
            <a:ext cx="8596509" cy="1433488"/>
            <a:chOff x="151955" y="2503865"/>
            <a:chExt cx="8596509" cy="143348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35" r="53736"/>
            <a:stretch/>
          </p:blipFill>
          <p:spPr>
            <a:xfrm>
              <a:off x="5041925" y="2647533"/>
              <a:ext cx="980919" cy="1165703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2521641"/>
              <a:ext cx="1555727" cy="1415712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3023828" y="2503865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758551" y="2556452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29" name="Straight Arrow Connector 228"/>
            <p:cNvCxnSpPr/>
            <p:nvPr/>
          </p:nvCxnSpPr>
          <p:spPr>
            <a:xfrm>
              <a:off x="2015716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4067944" y="3284984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6192180" y="3258951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947219" y="2908637"/>
              <a:ext cx="824581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3" name="TextBox 502"/>
            <p:cNvSpPr txBox="1"/>
            <p:nvPr/>
          </p:nvSpPr>
          <p:spPr>
            <a:xfrm>
              <a:off x="151955" y="2617828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2</a:t>
              </a:r>
              <a:endParaRPr lang="en-GB" dirty="0"/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51955" y="3947154"/>
            <a:ext cx="8596509" cy="1446212"/>
            <a:chOff x="151955" y="3947154"/>
            <a:chExt cx="8596509" cy="1446212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02" r="52541"/>
            <a:stretch/>
          </p:blipFill>
          <p:spPr>
            <a:xfrm>
              <a:off x="5041925" y="4123445"/>
              <a:ext cx="1006239" cy="114438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3977654"/>
              <a:ext cx="1555727" cy="1415712"/>
            </a:xfrm>
            <a:prstGeom prst="rect">
              <a:avLst/>
            </a:prstGeom>
          </p:spPr>
        </p:pic>
        <p:grpSp>
          <p:nvGrpSpPr>
            <p:cNvPr id="151" name="Group 150"/>
            <p:cNvGrpSpPr/>
            <p:nvPr/>
          </p:nvGrpSpPr>
          <p:grpSpPr>
            <a:xfrm>
              <a:off x="3023828" y="3947154"/>
              <a:ext cx="857405" cy="1339368"/>
              <a:chOff x="3066523" y="1157825"/>
              <a:chExt cx="857405" cy="133936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5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6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57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9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0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1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2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3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4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58551" y="4027105"/>
              <a:ext cx="1072884" cy="1287529"/>
              <a:chOff x="488294" y="4027109"/>
              <a:chExt cx="1472182" cy="168718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0" name="Straight Arrow Connector 229"/>
            <p:cNvCxnSpPr/>
            <p:nvPr/>
          </p:nvCxnSpPr>
          <p:spPr>
            <a:xfrm>
              <a:off x="2015716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4067944" y="476114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6192180" y="473511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947219" y="4384801"/>
              <a:ext cx="824581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4" name="TextBox 503"/>
            <p:cNvSpPr txBox="1"/>
            <p:nvPr/>
          </p:nvSpPr>
          <p:spPr>
            <a:xfrm>
              <a:off x="151955" y="4509991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51955" y="5390444"/>
            <a:ext cx="8596509" cy="1458936"/>
            <a:chOff x="151955" y="5390444"/>
            <a:chExt cx="8596509" cy="145893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32" r="54470"/>
            <a:stretch/>
          </p:blipFill>
          <p:spPr>
            <a:xfrm>
              <a:off x="5051513" y="5578041"/>
              <a:ext cx="965347" cy="115177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37" y="5433668"/>
              <a:ext cx="1555727" cy="1415712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3023828" y="5390444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58551" y="5497759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cxnSp>
          <p:nvCxnSpPr>
            <p:cNvPr id="231" name="Straight Arrow Connector 230"/>
            <p:cNvCxnSpPr/>
            <p:nvPr/>
          </p:nvCxnSpPr>
          <p:spPr>
            <a:xfrm>
              <a:off x="2015716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4067944" y="6201308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6192180" y="6175275"/>
              <a:ext cx="864096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947219" y="5841268"/>
              <a:ext cx="824581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151955" y="5612757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5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3" name="Group 20922"/>
          <p:cNvGrpSpPr/>
          <p:nvPr/>
        </p:nvGrpSpPr>
        <p:grpSpPr>
          <a:xfrm>
            <a:off x="2051720" y="1620258"/>
            <a:ext cx="3117729" cy="5040560"/>
            <a:chOff x="2690813" y="1528763"/>
            <a:chExt cx="2628900" cy="2533650"/>
          </a:xfrm>
        </p:grpSpPr>
        <p:sp>
          <p:nvSpPr>
            <p:cNvPr id="20726" name="Rectangle 9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7" name="Rectangle 10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2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3" y="1538288"/>
              <a:ext cx="262890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1" name="Line 14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2" name="Line 15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3" name="Line 16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4" name="Line 17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5" name="Line 1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6" name="Line 19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5" name="Line 13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6" name="Line 139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7" name="Line 140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8" name="Line 141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 analysis (FFX)</a:t>
            </a:r>
            <a:endParaRPr lang="en-US" b="1" kern="0" dirty="0"/>
          </a:p>
        </p:txBody>
      </p:sp>
      <p:sp>
        <p:nvSpPr>
          <p:cNvPr id="20924" name="TextBox 20923"/>
          <p:cNvSpPr txBox="1"/>
          <p:nvPr/>
        </p:nvSpPr>
        <p:spPr>
          <a:xfrm>
            <a:off x="185172" y="164697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479" name="Group 478"/>
          <p:cNvGrpSpPr/>
          <p:nvPr/>
        </p:nvGrpSpPr>
        <p:grpSpPr>
          <a:xfrm>
            <a:off x="1370942" y="1592796"/>
            <a:ext cx="376393" cy="409775"/>
            <a:chOff x="488294" y="4027109"/>
            <a:chExt cx="1167382" cy="1382384"/>
          </a:xfrm>
        </p:grpSpPr>
        <p:pic>
          <p:nvPicPr>
            <p:cNvPr id="48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1423299" y="1642531"/>
            <a:ext cx="376393" cy="409775"/>
            <a:chOff x="488294" y="4027109"/>
            <a:chExt cx="1167382" cy="1382384"/>
          </a:xfrm>
        </p:grpSpPr>
        <p:pic>
          <p:nvPicPr>
            <p:cNvPr id="49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1495307" y="1714539"/>
            <a:ext cx="376393" cy="409775"/>
            <a:chOff x="488294" y="4027109"/>
            <a:chExt cx="1167382" cy="1382384"/>
          </a:xfrm>
        </p:grpSpPr>
        <p:pic>
          <p:nvPicPr>
            <p:cNvPr id="496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8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79512" y="21870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2</a:t>
            </a:r>
            <a:endParaRPr lang="en-GB" dirty="0"/>
          </a:p>
        </p:txBody>
      </p:sp>
      <p:grpSp>
        <p:nvGrpSpPr>
          <p:cNvPr id="500" name="Group 499"/>
          <p:cNvGrpSpPr/>
          <p:nvPr/>
        </p:nvGrpSpPr>
        <p:grpSpPr>
          <a:xfrm>
            <a:off x="1365282" y="2132856"/>
            <a:ext cx="376393" cy="409775"/>
            <a:chOff x="488294" y="4027109"/>
            <a:chExt cx="1167382" cy="1382384"/>
          </a:xfrm>
        </p:grpSpPr>
        <p:pic>
          <p:nvPicPr>
            <p:cNvPr id="50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417639" y="2182591"/>
            <a:ext cx="376393" cy="409775"/>
            <a:chOff x="488294" y="4027109"/>
            <a:chExt cx="1167382" cy="1382384"/>
          </a:xfrm>
        </p:grpSpPr>
        <p:pic>
          <p:nvPicPr>
            <p:cNvPr id="50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489647" y="2254599"/>
            <a:ext cx="376393" cy="409775"/>
            <a:chOff x="488294" y="4027109"/>
            <a:chExt cx="1167382" cy="1382384"/>
          </a:xfrm>
        </p:grpSpPr>
        <p:pic>
          <p:nvPicPr>
            <p:cNvPr id="509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1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179512" y="271854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3</a:t>
            </a:r>
            <a:endParaRPr lang="en-GB" dirty="0"/>
          </a:p>
        </p:txBody>
      </p:sp>
      <p:grpSp>
        <p:nvGrpSpPr>
          <p:cNvPr id="513" name="Group 512"/>
          <p:cNvGrpSpPr/>
          <p:nvPr/>
        </p:nvGrpSpPr>
        <p:grpSpPr>
          <a:xfrm>
            <a:off x="1365282" y="2664374"/>
            <a:ext cx="376393" cy="409775"/>
            <a:chOff x="488294" y="4027109"/>
            <a:chExt cx="1167382" cy="1382384"/>
          </a:xfrm>
        </p:grpSpPr>
        <p:pic>
          <p:nvPicPr>
            <p:cNvPr id="514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5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1417639" y="2714109"/>
            <a:ext cx="376393" cy="409775"/>
            <a:chOff x="488294" y="4027109"/>
            <a:chExt cx="1167382" cy="1382384"/>
          </a:xfrm>
        </p:grpSpPr>
        <p:pic>
          <p:nvPicPr>
            <p:cNvPr id="51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1489647" y="2786117"/>
            <a:ext cx="376393" cy="409775"/>
            <a:chOff x="488294" y="4027109"/>
            <a:chExt cx="1167382" cy="1382384"/>
          </a:xfrm>
        </p:grpSpPr>
        <p:pic>
          <p:nvPicPr>
            <p:cNvPr id="52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179512" y="618311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N</a:t>
            </a:r>
            <a:endParaRPr lang="en-GB" dirty="0"/>
          </a:p>
        </p:txBody>
      </p:sp>
      <p:grpSp>
        <p:nvGrpSpPr>
          <p:cNvPr id="526" name="Group 525"/>
          <p:cNvGrpSpPr/>
          <p:nvPr/>
        </p:nvGrpSpPr>
        <p:grpSpPr>
          <a:xfrm>
            <a:off x="1365282" y="6128937"/>
            <a:ext cx="376393" cy="409775"/>
            <a:chOff x="488294" y="4027109"/>
            <a:chExt cx="1167382" cy="1382384"/>
          </a:xfrm>
        </p:grpSpPr>
        <p:pic>
          <p:nvPicPr>
            <p:cNvPr id="527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9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417639" y="6178672"/>
            <a:ext cx="376393" cy="409775"/>
            <a:chOff x="488294" y="4027109"/>
            <a:chExt cx="1167382" cy="1382384"/>
          </a:xfrm>
        </p:grpSpPr>
        <p:pic>
          <p:nvPicPr>
            <p:cNvPr id="53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1489647" y="6250680"/>
            <a:ext cx="376393" cy="409775"/>
            <a:chOff x="488294" y="4027109"/>
            <a:chExt cx="1167382" cy="1382384"/>
          </a:xfrm>
        </p:grpSpPr>
        <p:pic>
          <p:nvPicPr>
            <p:cNvPr id="53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925" name="TextBox 20924"/>
          <p:cNvSpPr txBox="1"/>
          <p:nvPr/>
        </p:nvSpPr>
        <p:spPr>
          <a:xfrm>
            <a:off x="1158588" y="4249904"/>
            <a:ext cx="677108" cy="5027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539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 smtClean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</a:t>
            </a:r>
            <a:r>
              <a:rPr lang="en-GB" kern="0" dirty="0" smtClean="0"/>
              <a:t>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Large amount of data</a:t>
            </a:r>
            <a:endParaRPr lang="en-GB" kern="0" dirty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Assumes </a:t>
            </a:r>
            <a:r>
              <a:rPr lang="en-GB" kern="0" dirty="0"/>
              <a:t>common variance over subjects at each </a:t>
            </a:r>
            <a:r>
              <a:rPr lang="en-GB" kern="0" dirty="0" smtClean="0"/>
              <a:t>voxel</a:t>
            </a:r>
            <a:endParaRPr lang="en-GB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304764"/>
            <a:ext cx="3117729" cy="252028"/>
            <a:chOff x="2051720" y="1304764"/>
            <a:chExt cx="3117729" cy="252028"/>
          </a:xfrm>
        </p:grpSpPr>
        <p:cxnSp>
          <p:nvCxnSpPr>
            <p:cNvPr id="20927" name="Straight Connector 20926"/>
            <p:cNvCxnSpPr/>
            <p:nvPr/>
          </p:nvCxnSpPr>
          <p:spPr>
            <a:xfrm>
              <a:off x="2051720" y="1556792"/>
              <a:ext cx="311772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>
              <a:off x="205172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233975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262778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291581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320384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49188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377991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406794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435597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464400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0908"/>
            <a:ext cx="3233638" cy="29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effects analysis (FFX)</a:t>
            </a:r>
            <a:endParaRPr lang="en-US" b="1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75556" y="2604033"/>
            <a:ext cx="4060825" cy="3597275"/>
            <a:chOff x="293688" y="2557463"/>
            <a:chExt cx="4060825" cy="359727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708025" y="3933825"/>
              <a:ext cx="503238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=</a:t>
              </a:r>
              <a:endParaRPr lang="en-GB" sz="4400" b="1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297113" y="4086225"/>
              <a:ext cx="3586162" cy="52863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" name="Picture 14" descr="design1st_1"/>
            <p:cNvPicPr>
              <a:picLocks noChangeAspect="1" noChangeArrowheads="1"/>
            </p:cNvPicPr>
            <p:nvPr/>
          </p:nvPicPr>
          <p:blipFill>
            <a:blip r:embed="rId3" cstate="print"/>
            <a:srcRect l="13048" t="7466" r="9587" b="11200"/>
            <a:stretch>
              <a:fillRect/>
            </a:stretch>
          </p:blipFill>
          <p:spPr bwMode="auto">
            <a:xfrm>
              <a:off x="1211263" y="2566988"/>
              <a:ext cx="1539875" cy="35877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5400000">
              <a:off x="2168525" y="4117994"/>
              <a:ext cx="1798637" cy="509588"/>
            </a:xfrm>
            <a:prstGeom prst="rect">
              <a:avLst/>
            </a:prstGeom>
            <a:solidFill>
              <a:srgbClr val="C0C0C0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07813"/>
                </p:ext>
              </p:extLst>
            </p:nvPr>
          </p:nvGraphicFramePr>
          <p:xfrm>
            <a:off x="2797882" y="4003143"/>
            <a:ext cx="5461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84" name="Equation" r:id="rId4" imgW="253800" imgH="228600" progId="Equation.3">
                    <p:embed/>
                  </p:oleObj>
                </mc:Choice>
                <mc:Fallback>
                  <p:oleObj name="Equation" r:id="rId4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882" y="4003143"/>
                          <a:ext cx="5461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1"/>
            <p:cNvGraphicFramePr>
              <a:graphicFrameLocks noChangeAspect="1"/>
            </p:cNvGraphicFramePr>
            <p:nvPr/>
          </p:nvGraphicFramePr>
          <p:xfrm>
            <a:off x="3830638" y="4138613"/>
            <a:ext cx="5111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85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0638" y="4138613"/>
                          <a:ext cx="511175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322638" y="3933825"/>
              <a:ext cx="503237" cy="762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4400" b="1"/>
                <a:t>+</a:t>
              </a:r>
              <a:endParaRPr lang="en-GB" sz="4400" b="1"/>
            </a:p>
          </p:txBody>
        </p:sp>
        <p:graphicFrame>
          <p:nvGraphicFramePr>
            <p:cNvPr id="11" name="Object 35"/>
            <p:cNvGraphicFramePr>
              <a:graphicFrameLocks noChangeAspect="1"/>
            </p:cNvGraphicFramePr>
            <p:nvPr/>
          </p:nvGraphicFramePr>
          <p:xfrm>
            <a:off x="293688" y="4108450"/>
            <a:ext cx="3333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86" name="Equation" r:id="rId8" imgW="139680" imgH="164880" progId="Equation.3">
                    <p:embed/>
                  </p:oleObj>
                </mc:Choice>
                <mc:Fallback>
                  <p:oleObj name="Equation" r:id="rId8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88" y="4108450"/>
                          <a:ext cx="3333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716146"/>
                </p:ext>
              </p:extLst>
            </p:nvPr>
          </p:nvGraphicFramePr>
          <p:xfrm>
            <a:off x="1211263" y="3057525"/>
            <a:ext cx="465137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87" name="Equation" r:id="rId10" imgW="279360" imgH="228600" progId="Equation.3">
                    <p:embed/>
                  </p:oleObj>
                </mc:Choice>
                <mc:Fallback>
                  <p:oleObj name="Equation" r:id="rId10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263" y="3057525"/>
                          <a:ext cx="465137" cy="439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7"/>
            <p:cNvGraphicFramePr>
              <a:graphicFrameLocks noChangeAspect="1"/>
            </p:cNvGraphicFramePr>
            <p:nvPr/>
          </p:nvGraphicFramePr>
          <p:xfrm>
            <a:off x="1733550" y="4173538"/>
            <a:ext cx="4651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88" name="Equation" r:id="rId12" imgW="279360" imgH="228600" progId="Equation.3">
                    <p:embed/>
                  </p:oleObj>
                </mc:Choice>
                <mc:Fallback>
                  <p:oleObj name="Equation" r:id="rId12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550" y="4173538"/>
                          <a:ext cx="4651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8"/>
            <p:cNvGraphicFramePr>
              <a:graphicFrameLocks noChangeAspect="1"/>
            </p:cNvGraphicFramePr>
            <p:nvPr/>
          </p:nvGraphicFramePr>
          <p:xfrm>
            <a:off x="2254250" y="5291138"/>
            <a:ext cx="465138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89" name="Equation" r:id="rId14" imgW="279360" imgH="241200" progId="Equation.3">
                    <p:embed/>
                  </p:oleObj>
                </mc:Choice>
                <mc:Fallback>
                  <p:oleObj name="Equation" r:id="rId14" imgW="2793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0" y="5291138"/>
                          <a:ext cx="465138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96647"/>
              </p:ext>
            </p:extLst>
          </p:nvPr>
        </p:nvGraphicFramePr>
        <p:xfrm>
          <a:off x="1774825" y="1603375"/>
          <a:ext cx="26749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0" name="Equation" r:id="rId16" imgW="1054080" imgH="228600" progId="Equation.3">
                  <p:embed/>
                </p:oleObj>
              </mc:Choice>
              <mc:Fallback>
                <p:oleObj name="Equation" r:id="rId1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603375"/>
                        <a:ext cx="267493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 smtClean="0"/>
              <a:t> Simple model</a:t>
            </a:r>
          </a:p>
          <a:p>
            <a:pPr>
              <a:buClr>
                <a:srgbClr val="008A3E"/>
              </a:buClr>
              <a:buSzPct val="120000"/>
              <a:buFont typeface="Wingdings" pitchFamily="2" charset="2"/>
              <a:buChar char="þ"/>
            </a:pPr>
            <a:r>
              <a:rPr lang="en-GB" kern="0" dirty="0"/>
              <a:t> </a:t>
            </a:r>
            <a:r>
              <a:rPr lang="en-GB" kern="0" dirty="0" smtClean="0"/>
              <a:t>Lots of degrees of freedom</a:t>
            </a:r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Large amount of data</a:t>
            </a:r>
            <a:endParaRPr lang="en-GB" kern="0" dirty="0"/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ý"/>
            </a:pPr>
            <a:r>
              <a:rPr lang="en-GB" kern="0" dirty="0" smtClean="0"/>
              <a:t> Assumes </a:t>
            </a:r>
            <a:r>
              <a:rPr lang="en-GB" kern="0" dirty="0"/>
              <a:t>common variance over subjects at each </a:t>
            </a:r>
            <a:r>
              <a:rPr lang="en-GB" kern="0" dirty="0" smtClean="0"/>
              <a:t>voxel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37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2840" y="654107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Slice Timing issue</a:t>
            </a:r>
            <a:endParaRPr lang="en-US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59532" y="1834946"/>
            <a:ext cx="4428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“Slice-timing Problem”:</a:t>
            </a:r>
          </a:p>
          <a:p>
            <a:r>
              <a:rPr lang="en-GB" dirty="0"/>
              <a:t>‣ Slices acquired at different times, yet</a:t>
            </a:r>
          </a:p>
          <a:p>
            <a:r>
              <a:rPr lang="en-GB" dirty="0"/>
              <a:t>model is the same for all slices</a:t>
            </a:r>
          </a:p>
          <a:p>
            <a:r>
              <a:rPr lang="en-GB" dirty="0"/>
              <a:t>‣ different results (using canonical HRF) </a:t>
            </a:r>
            <a:r>
              <a:rPr lang="en-GB" dirty="0" smtClean="0"/>
              <a:t>for different </a:t>
            </a:r>
            <a:r>
              <a:rPr lang="en-GB" dirty="0"/>
              <a:t>reference slices</a:t>
            </a:r>
          </a:p>
          <a:p>
            <a:r>
              <a:rPr lang="en-GB" dirty="0"/>
              <a:t>‣ (slightly less problematic if middle slice </a:t>
            </a:r>
            <a:r>
              <a:rPr lang="en-GB" dirty="0" smtClean="0"/>
              <a:t>is selected </a:t>
            </a:r>
            <a:r>
              <a:rPr lang="en-GB" dirty="0"/>
              <a:t>as reference, and with short TRs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/>
              <a:t>Solutions:</a:t>
            </a:r>
          </a:p>
          <a:p>
            <a:r>
              <a:rPr lang="en-GB" dirty="0"/>
              <a:t>1. Temporal interpolation of data</a:t>
            </a:r>
          </a:p>
          <a:p>
            <a:r>
              <a:rPr lang="en-GB" dirty="0" smtClean="0"/>
              <a:t>    “Slice timing correction”</a:t>
            </a:r>
            <a:endParaRPr lang="en-GB" dirty="0"/>
          </a:p>
          <a:p>
            <a:r>
              <a:rPr lang="en-GB" dirty="0"/>
              <a:t>2. More general basis set (e.g., with </a:t>
            </a:r>
            <a:r>
              <a:rPr lang="en-GB" dirty="0" smtClean="0"/>
              <a:t>  </a:t>
            </a:r>
            <a:br>
              <a:rPr lang="en-GB" dirty="0" smtClean="0"/>
            </a:br>
            <a:r>
              <a:rPr lang="en-GB" dirty="0" smtClean="0"/>
              <a:t>    temporal </a:t>
            </a:r>
            <a:r>
              <a:rPr lang="en-GB" dirty="0"/>
              <a:t>derivatives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01" y="4923556"/>
            <a:ext cx="1931988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89" y="3150641"/>
            <a:ext cx="19431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26" y="1332631"/>
            <a:ext cx="1889125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1332631"/>
            <a:ext cx="18621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4932040" y="1448580"/>
            <a:ext cx="6108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020272" y="2672716"/>
            <a:ext cx="6108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508104" y="1124544"/>
            <a:ext cx="88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Top slice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4308" y="111002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Bottom slice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048164" y="3280914"/>
            <a:ext cx="6108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048164" y="5012976"/>
            <a:ext cx="6108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615610" y="299675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Interpolated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4977" y="4760948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Derivative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24128" y="1592796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256076" y="2204864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776356" y="1592796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308304" y="2204864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40252" y="3429000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372200" y="4041068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804248" y="5157192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36196" y="5769260"/>
            <a:ext cx="396044" cy="36004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585" y="634067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 err="1" smtClean="0"/>
              <a:t>Sladky</a:t>
            </a:r>
            <a:r>
              <a:rPr lang="en-GB" dirty="0" smtClean="0"/>
              <a:t> et al, </a:t>
            </a:r>
            <a:r>
              <a:rPr lang="en-GB" dirty="0" err="1" smtClean="0"/>
              <a:t>NeuroImage</a:t>
            </a:r>
            <a:r>
              <a:rPr lang="en-GB" dirty="0" smtClean="0"/>
              <a:t>, 2012.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8172400" y="3280914"/>
            <a:ext cx="0" cy="1264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8170681" y="3753036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TR=3s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0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40" y="6135687"/>
            <a:ext cx="745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Probability model underlying random effects analysis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Random effects</a:t>
            </a:r>
            <a:endParaRPr lang="en-US" b="1" kern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81890" y="5553236"/>
            <a:ext cx="19802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979893" y="4077072"/>
            <a:ext cx="519373" cy="369332"/>
            <a:chOff x="3979893" y="4077072"/>
            <a:chExt cx="519373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59560" y="4096544"/>
              <a:ext cx="360040" cy="0"/>
            </a:xfrm>
            <a:prstGeom prst="line">
              <a:avLst/>
            </a:prstGeom>
            <a:ln w="19050">
              <a:solidFill>
                <a:srgbClr val="5539F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 smtClean="0">
                      <a:solidFill>
                        <a:srgbClr val="5539FD"/>
                      </a:solidFill>
                    </a:rPr>
                    <a:t> </a:t>
                  </a:r>
                  <a:endParaRPr lang="en-GB" dirty="0">
                    <a:solidFill>
                      <a:srgbClr val="5539F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89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1559377"/>
            <a:ext cx="8382000" cy="49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t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Fixed Effects Analysis (FFX)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within-subject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not an inference about the 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population from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which the subjects were drawn. </a:t>
            </a:r>
            <a:endParaRPr lang="de-DE" altLang="en-US" sz="280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28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With </a:t>
            </a:r>
            <a:r>
              <a:rPr lang="de-DE" altLang="en-US" sz="2800" b="1" dirty="0">
                <a:solidFill>
                  <a:schemeClr val="tx2"/>
                </a:solidFill>
                <a:latin typeface="+mj-lt"/>
              </a:rPr>
              <a:t>Random Effects Analysis (RFX)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we compare the group effect to the </a:t>
            </a:r>
            <a:r>
              <a:rPr lang="de-DE" altLang="en-US" sz="2800" i="1" dirty="0">
                <a:solidFill>
                  <a:schemeClr val="tx2"/>
                </a:solidFill>
                <a:latin typeface="+mj-lt"/>
              </a:rPr>
              <a:t>between-subject variability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. It is an inference about the 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population from </a:t>
            </a:r>
            <a:r>
              <a:rPr lang="de-DE" altLang="en-US" sz="2800" dirty="0">
                <a:solidFill>
                  <a:schemeClr val="tx2"/>
                </a:solidFill>
                <a:latin typeface="+mj-lt"/>
              </a:rPr>
              <a:t>which the subjects were drawn. If you had a new subject from that population, you could be confident they would also show the effect</a:t>
            </a:r>
            <a:r>
              <a:rPr lang="de-DE" altLang="en-US" sz="28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vs random effects</a:t>
            </a:r>
            <a:endParaRPr lang="en-GB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1866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1665312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Fixed </a:t>
            </a:r>
            <a:r>
              <a:rPr lang="en-GB" sz="2800" kern="0" dirty="0">
                <a:latin typeface="Arial" pitchFamily="34" charset="0"/>
              </a:rPr>
              <a:t>isn’t “wrong”, just usually isn’t of </a:t>
            </a:r>
            <a:r>
              <a:rPr lang="en-GB" sz="2800" kern="0" dirty="0" smtClean="0">
                <a:latin typeface="Arial" pitchFamily="34" charset="0"/>
              </a:rPr>
              <a:t>interest.</a:t>
            </a: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endParaRPr lang="en-GB" sz="2800" kern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Summary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Fixed </a:t>
            </a:r>
            <a:r>
              <a:rPr lang="en-GB" sz="2800" b="1" kern="0" dirty="0" smtClean="0">
                <a:latin typeface="Arial" pitchFamily="34" charset="0"/>
              </a:rPr>
              <a:t>effects </a:t>
            </a:r>
            <a:r>
              <a:rPr lang="en-GB" sz="2800" b="1" kern="0" dirty="0">
                <a:latin typeface="Arial" pitchFamily="34" charset="0"/>
              </a:rPr>
              <a:t>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 can see this effect in this cohort</a:t>
            </a:r>
            <a:r>
              <a:rPr lang="en-GB" sz="2800" i="1" kern="0" dirty="0" smtClean="0">
                <a:latin typeface="Arial" pitchFamily="34" charset="0"/>
              </a:rPr>
              <a:t>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1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i="1" kern="0" dirty="0">
                <a:latin typeface="Arial" pitchFamily="34" charset="0"/>
              </a:rPr>
              <a:t> </a:t>
            </a:r>
            <a:r>
              <a:rPr lang="en-GB" sz="2800" b="1" kern="0" dirty="0">
                <a:latin typeface="Arial" pitchFamily="34" charset="0"/>
              </a:rPr>
              <a:t>Random </a:t>
            </a:r>
            <a:r>
              <a:rPr lang="en-GB" sz="2800" b="1" kern="0" dirty="0" smtClean="0">
                <a:latin typeface="Arial" pitchFamily="34" charset="0"/>
              </a:rPr>
              <a:t>effects </a:t>
            </a:r>
            <a:r>
              <a:rPr lang="en-GB" sz="2800" b="1" kern="0" dirty="0">
                <a:latin typeface="Arial" pitchFamily="34" charset="0"/>
              </a:rPr>
              <a:t>inference</a:t>
            </a:r>
            <a:r>
              <a:rPr lang="en-GB" sz="2800" kern="0" dirty="0">
                <a:latin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“If I were to sample a new cohort from the same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800" i="1" kern="0" dirty="0">
                <a:latin typeface="Arial" pitchFamily="34" charset="0"/>
              </a:rPr>
              <a:t>population I would get the same result”</a:t>
            </a:r>
            <a:endParaRPr lang="en-GB" sz="2800" kern="0" dirty="0"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 vs random effects</a:t>
            </a:r>
            <a:endParaRPr lang="en-GB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7466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05109" y="3509219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17022" y="3645753"/>
            <a:ext cx="598487" cy="644525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5400000">
            <a:off x="2294197" y="3661619"/>
            <a:ext cx="3586162" cy="52863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532" y="1232756"/>
            <a:ext cx="5286380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2400" dirty="0">
                <a:solidFill>
                  <a:schemeClr val="tx2"/>
                </a:solidFill>
              </a:rPr>
              <a:t>Example: Two level model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00092" y="1026716"/>
            <a:ext cx="3351213" cy="1250156"/>
            <a:chOff x="8055202" y="1862330"/>
            <a:chExt cx="3351213" cy="125015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8055202" y="1862330"/>
              <a:ext cx="3351213" cy="1249362"/>
            </a:xfrm>
            <a:prstGeom prst="rect">
              <a:avLst/>
            </a:prstGeom>
            <a:gradFill rotWithShape="0">
              <a:gsLst>
                <a:gs pos="0">
                  <a:srgbClr val="D9FFFF"/>
                </a:gs>
                <a:gs pos="100000">
                  <a:srgbClr val="D9FFFF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8043128"/>
                </p:ext>
              </p:extLst>
            </p:nvPr>
          </p:nvGraphicFramePr>
          <p:xfrm>
            <a:off x="8209773" y="1885349"/>
            <a:ext cx="3159125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0" name="Equation" r:id="rId3" imgW="1244520" imgH="482400" progId="Equation.3">
                    <p:embed/>
                  </p:oleObj>
                </mc:Choice>
                <mc:Fallback>
                  <p:oleObj name="Equation" r:id="rId3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9773" y="1885349"/>
                          <a:ext cx="3159125" cy="1227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4" descr="design1st_1"/>
          <p:cNvPicPr>
            <a:picLocks noChangeAspect="1" noChangeArrowheads="1"/>
          </p:cNvPicPr>
          <p:nvPr/>
        </p:nvPicPr>
        <p:blipFill>
          <a:blip r:embed="rId5" cstate="print"/>
          <a:srcRect l="13048" t="7466" r="9587" b="11200"/>
          <a:stretch>
            <a:fillRect/>
          </a:stretch>
        </p:blipFill>
        <p:spPr bwMode="auto">
          <a:xfrm>
            <a:off x="1208347" y="2142382"/>
            <a:ext cx="1539875" cy="358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2165609" y="3707669"/>
            <a:ext cx="1798637" cy="50958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901068"/>
              </p:ext>
            </p:extLst>
          </p:nvPr>
        </p:nvGraphicFramePr>
        <p:xfrm>
          <a:off x="2794000" y="3615123"/>
          <a:ext cx="5461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1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615123"/>
                        <a:ext cx="5461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84543"/>
              </p:ext>
            </p:extLst>
          </p:nvPr>
        </p:nvGraphicFramePr>
        <p:xfrm>
          <a:off x="3827722" y="3714007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2" name="Equation" r:id="rId8" imgW="228600" imgH="203040" progId="Equation.3">
                  <p:embed/>
                </p:oleObj>
              </mc:Choice>
              <mc:Fallback>
                <p:oleObj name="Equation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22" y="3714007"/>
                        <a:ext cx="511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319722" y="3509219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4557972" y="2151907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 rot="5400000">
            <a:off x="4815147" y="3698132"/>
            <a:ext cx="1841500" cy="603250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35737"/>
              </p:ext>
            </p:extLst>
          </p:nvPr>
        </p:nvGraphicFramePr>
        <p:xfrm>
          <a:off x="5410200" y="3681798"/>
          <a:ext cx="66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3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81798"/>
                        <a:ext cx="66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975609" y="3709244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rot="5400000">
            <a:off x="5740262" y="3654079"/>
            <a:ext cx="1841500" cy="6913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84966"/>
              </p:ext>
            </p:extLst>
          </p:nvPr>
        </p:nvGraphicFramePr>
        <p:xfrm>
          <a:off x="6378834" y="3837832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4" name="Equation" r:id="rId12" imgW="291960" imgH="190440" progId="Equation.3">
                  <p:embed/>
                </p:oleObj>
              </mc:Choice>
              <mc:Fallback>
                <p:oleObj name="Equation" r:id="rId12" imgW="291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834" y="3837832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03024"/>
              </p:ext>
            </p:extLst>
          </p:nvPr>
        </p:nvGraphicFramePr>
        <p:xfrm>
          <a:off x="7094538" y="3732598"/>
          <a:ext cx="639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5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3732598"/>
                        <a:ext cx="6397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602797" y="3696544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 rot="5400000">
            <a:off x="7438491" y="3640188"/>
            <a:ext cx="1841500" cy="706437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49237"/>
              </p:ext>
            </p:extLst>
          </p:nvPr>
        </p:nvGraphicFramePr>
        <p:xfrm>
          <a:off x="8067934" y="3775919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6" name="Equation" r:id="rId16" imgW="241200" imgH="203040" progId="Equation.3">
                  <p:embed/>
                </p:oleObj>
              </mc:Choice>
              <mc:Fallback>
                <p:oleObj name="Equation" r:id="rId1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934" y="3775919"/>
                        <a:ext cx="5381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96975"/>
              </p:ext>
            </p:extLst>
          </p:nvPr>
        </p:nvGraphicFramePr>
        <p:xfrm>
          <a:off x="290772" y="3683844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7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2" y="3683844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94954"/>
              </p:ext>
            </p:extLst>
          </p:nvPr>
        </p:nvGraphicFramePr>
        <p:xfrm>
          <a:off x="1208347" y="2632919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8" name="Equation" r:id="rId20" imgW="279360" imgH="228600" progId="Equation.3">
                  <p:embed/>
                </p:oleObj>
              </mc:Choice>
              <mc:Fallback>
                <p:oleObj name="Equation" r:id="rId2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347" y="2632919"/>
                        <a:ext cx="465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03792"/>
              </p:ext>
            </p:extLst>
          </p:nvPr>
        </p:nvGraphicFramePr>
        <p:xfrm>
          <a:off x="1730634" y="3748932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9" name="Equation" r:id="rId22" imgW="279360" imgH="228600" progId="Equation.3">
                  <p:embed/>
                </p:oleObj>
              </mc:Choice>
              <mc:Fallback>
                <p:oleObj name="Equation" r:id="rId2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34" y="3748932"/>
                        <a:ext cx="4651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4535"/>
              </p:ext>
            </p:extLst>
          </p:nvPr>
        </p:nvGraphicFramePr>
        <p:xfrm>
          <a:off x="2251334" y="4866532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0" name="Equation" r:id="rId24" imgW="279360" imgH="241200" progId="Equation.3">
                  <p:embed/>
                </p:oleObj>
              </mc:Choice>
              <mc:Fallback>
                <p:oleObj name="Equation" r:id="rId2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34" y="4866532"/>
                        <a:ext cx="4651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862897" y="5396241"/>
            <a:ext cx="22875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Second level</a:t>
            </a:r>
            <a:endParaRPr lang="en-GB" dirty="0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446472" y="5878841"/>
            <a:ext cx="23764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First level</a:t>
            </a:r>
            <a:endParaRPr lang="en-GB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Hierarchical models</a:t>
            </a:r>
            <a:endParaRPr lang="en-US" b="1" kern="0" dirty="0"/>
          </a:p>
        </p:txBody>
      </p:sp>
      <p:sp>
        <p:nvSpPr>
          <p:cNvPr id="31" name="Rectangle 30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40133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599892" y="148478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Contrast Images</a:t>
            </a:r>
            <a:endParaRPr lang="en-GB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5" r="53736"/>
          <a:stretch/>
        </p:blipFill>
        <p:spPr>
          <a:xfrm>
            <a:off x="4069817" y="2035465"/>
            <a:ext cx="980919" cy="116570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2" r="52541"/>
          <a:stretch/>
        </p:blipFill>
        <p:spPr>
          <a:xfrm>
            <a:off x="4069817" y="3641967"/>
            <a:ext cx="1006239" cy="114438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54470"/>
          <a:stretch/>
        </p:blipFill>
        <p:spPr>
          <a:xfrm>
            <a:off x="4079405" y="5210085"/>
            <a:ext cx="965347" cy="1151771"/>
          </a:xfrm>
          <a:prstGeom prst="rect">
            <a:avLst/>
          </a:prstGeom>
        </p:spPr>
      </p:pic>
      <p:grpSp>
        <p:nvGrpSpPr>
          <p:cNvPr id="1012" name="Group 1011"/>
          <p:cNvGrpSpPr/>
          <p:nvPr/>
        </p:nvGrpSpPr>
        <p:grpSpPr>
          <a:xfrm>
            <a:off x="-508" y="931018"/>
            <a:ext cx="3996444" cy="5486314"/>
            <a:chOff x="-508" y="931018"/>
            <a:chExt cx="3996444" cy="5486314"/>
          </a:xfrm>
        </p:grpSpPr>
        <p:sp>
          <p:nvSpPr>
            <p:cNvPr id="222" name="TextBox 221"/>
            <p:cNvSpPr txBox="1"/>
            <p:nvPr/>
          </p:nvSpPr>
          <p:spPr>
            <a:xfrm>
              <a:off x="467544" y="148478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907704" y="148478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436631" y="1891797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03331" y="1944384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3" name="TextBox 502"/>
            <p:cNvSpPr txBox="1"/>
            <p:nvPr/>
          </p:nvSpPr>
          <p:spPr>
            <a:xfrm>
              <a:off x="-508" y="2005760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1</a:t>
              </a:r>
              <a:endParaRPr lang="en-GB" dirty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436631" y="3674863"/>
              <a:ext cx="857405" cy="1130181"/>
              <a:chOff x="4206875" y="1087438"/>
              <a:chExt cx="5353050" cy="5581650"/>
            </a:xfrm>
          </p:grpSpPr>
          <p:sp>
            <p:nvSpPr>
              <p:cNvPr id="155" name="Rectangle 114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115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7" name="Picture 1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Line 117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118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119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120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121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122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123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124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125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>
              <a:off x="2436631" y="3612615"/>
              <a:ext cx="8574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2436631" y="3465676"/>
              <a:ext cx="101321" cy="14693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7" name="Group 1006"/>
            <p:cNvGrpSpPr/>
            <p:nvPr/>
          </p:nvGrpSpPr>
          <p:grpSpPr>
            <a:xfrm>
              <a:off x="503331" y="3545627"/>
              <a:ext cx="1072884" cy="1287529"/>
              <a:chOff x="503331" y="3545627"/>
              <a:chExt cx="1072884" cy="1287529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503331" y="35456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14396" y="36619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25460" y="37782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4" name="TextBox 503"/>
            <p:cNvSpPr txBox="1"/>
            <p:nvPr/>
          </p:nvSpPr>
          <p:spPr>
            <a:xfrm>
              <a:off x="-508" y="4028513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436631" y="5022488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03331" y="5129803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998" name="Group 997"/>
            <p:cNvGrpSpPr/>
            <p:nvPr/>
          </p:nvGrpSpPr>
          <p:grpSpPr>
            <a:xfrm>
              <a:off x="3419872" y="2672916"/>
              <a:ext cx="576064" cy="2916324"/>
              <a:chOff x="3419872" y="3284984"/>
              <a:chExt cx="576064" cy="2916324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>
                <a:off x="3419872" y="3284984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3419872" y="476114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3419872" y="620130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Arrow Connector 228"/>
            <p:cNvCxnSpPr/>
            <p:nvPr/>
          </p:nvCxnSpPr>
          <p:spPr>
            <a:xfrm>
              <a:off x="1731317" y="2672916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684058" y="2296569"/>
              <a:ext cx="568909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0" name="Straight Arrow Connector 229"/>
            <p:cNvCxnSpPr/>
            <p:nvPr/>
          </p:nvCxnSpPr>
          <p:spPr>
            <a:xfrm>
              <a:off x="1731317" y="4279670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684058" y="3903323"/>
              <a:ext cx="568909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1" name="Straight Arrow Connector 230"/>
            <p:cNvCxnSpPr/>
            <p:nvPr/>
          </p:nvCxnSpPr>
          <p:spPr>
            <a:xfrm>
              <a:off x="1731317" y="5833352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684058" y="5473312"/>
              <a:ext cx="568909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-508" y="5244801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  <p:sp>
          <p:nvSpPr>
            <p:cNvPr id="516" name="Rectangle 40"/>
            <p:cNvSpPr>
              <a:spLocks noChangeArrowheads="1"/>
            </p:cNvSpPr>
            <p:nvPr/>
          </p:nvSpPr>
          <p:spPr bwMode="auto">
            <a:xfrm>
              <a:off x="1439652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dirty="0"/>
                <a:t>First level</a:t>
              </a:r>
              <a:endParaRPr lang="en-GB" dirty="0"/>
            </a:p>
          </p:txBody>
        </p:sp>
      </p:grpSp>
      <p:sp>
        <p:nvSpPr>
          <p:cNvPr id="517" name="Rectangle 516"/>
          <p:cNvSpPr/>
          <p:nvPr/>
        </p:nvSpPr>
        <p:spPr>
          <a:xfrm>
            <a:off x="5148064" y="6376333"/>
            <a:ext cx="401640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400" i="1" dirty="0" err="1"/>
              <a:t>Generalisability</a:t>
            </a:r>
            <a:r>
              <a:rPr lang="en-US" sz="1400" i="1" dirty="0"/>
              <a:t>, Random Effects &amp; Population </a:t>
            </a:r>
            <a:r>
              <a:rPr lang="en-US" sz="1400" i="1" dirty="0" smtClean="0"/>
              <a:t>Inference</a:t>
            </a:r>
            <a:r>
              <a:rPr lang="en-US" sz="1400" dirty="0" smtClean="0"/>
              <a:t>. Holmes </a:t>
            </a:r>
            <a:r>
              <a:rPr lang="en-US" sz="1400" dirty="0"/>
              <a:t>&amp; </a:t>
            </a:r>
            <a:r>
              <a:rPr lang="en-US" sz="1400" dirty="0" err="1"/>
              <a:t>Friston</a:t>
            </a:r>
            <a:r>
              <a:rPr lang="en-US" sz="1400" dirty="0"/>
              <a:t>, </a:t>
            </a:r>
            <a:r>
              <a:rPr lang="en-US" sz="1400" dirty="0" smtClean="0"/>
              <a:t>NeuroImage,1998.</a:t>
            </a:r>
            <a:endParaRPr lang="en-US" sz="1400" dirty="0"/>
          </a:p>
        </p:txBody>
      </p:sp>
      <p:grpSp>
        <p:nvGrpSpPr>
          <p:cNvPr id="1011" name="Group 1010"/>
          <p:cNvGrpSpPr/>
          <p:nvPr/>
        </p:nvGrpSpPr>
        <p:grpSpPr>
          <a:xfrm>
            <a:off x="5044752" y="931018"/>
            <a:ext cx="4055870" cy="4854953"/>
            <a:chOff x="5044752" y="931018"/>
            <a:chExt cx="4055870" cy="4854953"/>
          </a:xfrm>
        </p:grpSpPr>
        <p:grpSp>
          <p:nvGrpSpPr>
            <p:cNvPr id="514" name="Group 513"/>
            <p:cNvGrpSpPr/>
            <p:nvPr/>
          </p:nvGrpSpPr>
          <p:grpSpPr>
            <a:xfrm>
              <a:off x="5044752" y="2528037"/>
              <a:ext cx="2050597" cy="3257934"/>
              <a:chOff x="5044752" y="2713052"/>
              <a:chExt cx="2050597" cy="32579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94"/>
              <a:stretch/>
            </p:blipFill>
            <p:spPr>
              <a:xfrm>
                <a:off x="5848180" y="2713052"/>
                <a:ext cx="1247169" cy="2331271"/>
              </a:xfrm>
              <a:prstGeom prst="rect">
                <a:avLst/>
              </a:prstGeom>
            </p:spPr>
          </p:pic>
          <p:cxnSp>
            <p:nvCxnSpPr>
              <p:cNvPr id="237" name="Straight Arrow Connector 236"/>
              <p:cNvCxnSpPr>
                <a:stCxn id="110" idx="3"/>
              </p:cNvCxnSpPr>
              <p:nvPr/>
            </p:nvCxnSpPr>
            <p:spPr>
              <a:xfrm>
                <a:off x="5050736" y="2803332"/>
                <a:ext cx="797444" cy="597772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111" idx="3"/>
              </p:cNvCxnSpPr>
              <p:nvPr/>
            </p:nvCxnSpPr>
            <p:spPr>
              <a:xfrm flipV="1">
                <a:off x="5076056" y="4073761"/>
                <a:ext cx="772124" cy="325414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109" idx="3"/>
              </p:cNvCxnSpPr>
              <p:nvPr/>
            </p:nvCxnSpPr>
            <p:spPr>
              <a:xfrm flipV="1">
                <a:off x="5044752" y="4917073"/>
                <a:ext cx="803428" cy="1053913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" name="Rectangle 39"/>
            <p:cNvSpPr>
              <a:spLocks noChangeArrowheads="1"/>
            </p:cNvSpPr>
            <p:nvPr/>
          </p:nvSpPr>
          <p:spPr bwMode="auto">
            <a:xfrm>
              <a:off x="6156176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de-DE" dirty="0"/>
                <a:t>Second level</a:t>
              </a:r>
              <a:endParaRPr lang="en-GB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472100" y="1484784"/>
              <a:ext cx="3628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One-sample t-test @ second level</a:t>
              </a:r>
              <a:endParaRPr lang="en-GB" dirty="0"/>
            </a:p>
          </p:txBody>
        </p:sp>
      </p:grpSp>
      <p:cxnSp>
        <p:nvCxnSpPr>
          <p:cNvPr id="1013" name="Straight Connector 1012"/>
          <p:cNvCxnSpPr/>
          <p:nvPr/>
        </p:nvCxnSpPr>
        <p:spPr>
          <a:xfrm>
            <a:off x="5477329" y="931018"/>
            <a:ext cx="0" cy="5406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4" name="Picture 10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2" r="55220"/>
          <a:stretch/>
        </p:blipFill>
        <p:spPr>
          <a:xfrm>
            <a:off x="6084168" y="5008181"/>
            <a:ext cx="952317" cy="1146605"/>
          </a:xfrm>
          <a:prstGeom prst="rect">
            <a:avLst/>
          </a:prstGeom>
        </p:spPr>
      </p:pic>
      <p:pic>
        <p:nvPicPr>
          <p:cNvPr id="1015" name="Picture 10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19" y="3059895"/>
            <a:ext cx="1757232" cy="1599081"/>
          </a:xfrm>
          <a:prstGeom prst="rect">
            <a:avLst/>
          </a:prstGeom>
        </p:spPr>
      </p:pic>
      <p:graphicFrame>
        <p:nvGraphicFramePr>
          <p:cNvPr id="1016" name="Object 10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896975"/>
              </p:ext>
            </p:extLst>
          </p:nvPr>
        </p:nvGraphicFramePr>
        <p:xfrm>
          <a:off x="7372858" y="2046768"/>
          <a:ext cx="1555626" cy="87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2" name="Equation" r:id="rId12" imgW="965160" imgH="520560" progId="Equation.3">
                  <p:embed/>
                </p:oleObj>
              </mc:Choice>
              <mc:Fallback>
                <p:oleObj name="Equation" r:id="rId12" imgW="9651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858" y="2046768"/>
                        <a:ext cx="1555626" cy="878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7" name="Picture 10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4" r="66218" b="44840"/>
          <a:stretch/>
        </p:blipFill>
        <p:spPr>
          <a:xfrm>
            <a:off x="8244408" y="4203702"/>
            <a:ext cx="748202" cy="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Assumptions</a:t>
            </a:r>
            <a:endParaRPr lang="en-US" sz="2800" b="1" kern="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1448780"/>
            <a:ext cx="8429625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The summary statistics approach is exact if for each session/subject:</a:t>
            </a:r>
            <a:endParaRPr lang="en-GB" sz="28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/>
              <a:t> Within-subjects variances the same</a:t>
            </a:r>
            <a:endParaRPr lang="en-GB" sz="2400" kern="0" dirty="0"/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/>
              <a:t> First level design the same (e.g. number of trials)</a:t>
            </a:r>
            <a:endParaRPr lang="en-GB" sz="2000" kern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/>
              <a:t> Other cases: summary statistics approach is robust against typical violations.</a:t>
            </a:r>
            <a:endParaRPr lang="en-US" sz="2400" kern="0" dirty="0">
              <a:latin typeface="+mn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5516" y="6381328"/>
            <a:ext cx="7776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eaLnBrk="1" hangingPunct="1"/>
            <a:r>
              <a:rPr lang="en-US" altLang="en-US" sz="1600" i="1" dirty="0" smtClean="0">
                <a:latin typeface="Arial" pitchFamily="34" charset="0"/>
              </a:rPr>
              <a:t>Simple </a:t>
            </a:r>
            <a:r>
              <a:rPr lang="en-US" altLang="en-US" sz="1600" i="1" dirty="0">
                <a:latin typeface="Arial" pitchFamily="34" charset="0"/>
              </a:rPr>
              <a:t>group fMRI modeling and inference</a:t>
            </a:r>
            <a:r>
              <a:rPr lang="en-US" altLang="en-US" sz="1600" dirty="0">
                <a:latin typeface="Arial" pitchFamily="34" charset="0"/>
              </a:rPr>
              <a:t>. Mumford &amp; Nichols. </a:t>
            </a:r>
            <a:r>
              <a:rPr lang="en-US" altLang="en-US" sz="1600" dirty="0" err="1" smtClean="0">
                <a:latin typeface="Arial" pitchFamily="34" charset="0"/>
              </a:rPr>
              <a:t>NeuroImage</a:t>
            </a:r>
            <a:r>
              <a:rPr lang="en-US" altLang="en-US" sz="1600" dirty="0">
                <a:latin typeface="Arial" pitchFamily="34" charset="0"/>
              </a:rPr>
              <a:t>, </a:t>
            </a:r>
            <a:r>
              <a:rPr lang="en-US" altLang="en-US" sz="1600" dirty="0" smtClean="0">
                <a:latin typeface="Arial" pitchFamily="34" charset="0"/>
              </a:rPr>
              <a:t>2009.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5733256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5516" y="6093296"/>
            <a:ext cx="8592369" cy="3420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kern="0" dirty="0" smtClean="0"/>
              <a:t>Statistical Parametric Mapping: The Analysis of Functional Brain Images</a:t>
            </a:r>
            <a:r>
              <a:rPr lang="en-GB" sz="1600" kern="0" dirty="0" smtClean="0"/>
              <a:t>. Elsevier, 2007.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4050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ANOVA &amp; non-</a:t>
            </a:r>
            <a:r>
              <a:rPr lang="en-GB" b="1" kern="0" dirty="0" err="1" smtClean="0"/>
              <a:t>sphericity</a:t>
            </a:r>
            <a:endParaRPr lang="en-US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376772"/>
            <a:ext cx="7974837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b="1" kern="0" dirty="0" smtClean="0">
                <a:latin typeface="Arial" pitchFamily="34" charset="0"/>
              </a:rPr>
              <a:t>One </a:t>
            </a:r>
            <a:r>
              <a:rPr lang="en-GB" sz="2800" b="1" kern="0" dirty="0">
                <a:latin typeface="Arial" pitchFamily="34" charset="0"/>
              </a:rPr>
              <a:t>effect per </a:t>
            </a:r>
            <a:r>
              <a:rPr lang="en-GB" sz="2800" b="1" kern="0" dirty="0" smtClean="0">
                <a:latin typeface="Arial" pitchFamily="34" charset="0"/>
              </a:rPr>
              <a:t>subject:</a:t>
            </a:r>
            <a:endParaRPr lang="en-GB" sz="2800" b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Summary statistics approach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/>
              <a:t> One-sample t-test at the second level</a:t>
            </a:r>
            <a:endParaRPr lang="en-GB" sz="28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defRPr/>
            </a:pPr>
            <a:endParaRPr lang="en-GB" sz="7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b="1" kern="0" dirty="0" smtClean="0">
                <a:latin typeface="Arial" pitchFamily="34" charset="0"/>
              </a:rPr>
              <a:t>More than one effect </a:t>
            </a:r>
            <a:r>
              <a:rPr lang="en-GB" sz="2800" b="1" kern="0" dirty="0">
                <a:latin typeface="Arial" pitchFamily="34" charset="0"/>
              </a:rPr>
              <a:t>per </a:t>
            </a:r>
            <a:r>
              <a:rPr lang="en-GB" sz="2800" b="1" kern="0" dirty="0" smtClean="0">
                <a:latin typeface="Arial" pitchFamily="34" charset="0"/>
              </a:rPr>
              <a:t>subject or multiple groups:</a:t>
            </a:r>
            <a:endParaRPr lang="en-GB" sz="2800" b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Arial" pitchFamily="34" charset="0"/>
              </a:rPr>
              <a:t> Non-</a:t>
            </a:r>
            <a:r>
              <a:rPr lang="en-GB" sz="2800" kern="0" dirty="0" err="1" smtClean="0">
                <a:latin typeface="Arial" pitchFamily="34" charset="0"/>
              </a:rPr>
              <a:t>sphericity</a:t>
            </a:r>
            <a:r>
              <a:rPr lang="en-GB" sz="2800" kern="0" dirty="0" smtClean="0">
                <a:latin typeface="Arial" pitchFamily="34" charset="0"/>
              </a:rPr>
              <a:t> </a:t>
            </a:r>
            <a:r>
              <a:rPr lang="en-GB" sz="2800" kern="0" dirty="0">
                <a:latin typeface="Arial" pitchFamily="34" charset="0"/>
              </a:rPr>
              <a:t>modelling</a:t>
            </a:r>
            <a:endParaRPr lang="en-GB" sz="2800" i="1" kern="0" dirty="0">
              <a:latin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800" kern="0" dirty="0" smtClean="0">
                <a:latin typeface="+mn-lt"/>
              </a:rPr>
              <a:t> Covariance </a:t>
            </a:r>
            <a:r>
              <a:rPr lang="en-GB" sz="2800" kern="0" dirty="0">
                <a:latin typeface="+mn-lt"/>
              </a:rPr>
              <a:t>components and </a:t>
            </a:r>
            <a:r>
              <a:rPr lang="en-GB" sz="2800" kern="0" dirty="0" err="1" smtClean="0">
                <a:latin typeface="+mn-lt"/>
              </a:rPr>
              <a:t>ReML</a:t>
            </a:r>
            <a:endParaRPr lang="en-GB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6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Summary</a:t>
            </a:r>
            <a:endParaRPr lang="en-GB" sz="2800" b="1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8786" y="1664804"/>
            <a:ext cx="863969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Group </a:t>
            </a:r>
            <a:r>
              <a:rPr lang="en-GB" altLang="en-US" sz="2400" dirty="0">
                <a:latin typeface="+mj-lt"/>
              </a:rPr>
              <a:t>Inference usually proceeds with </a:t>
            </a:r>
            <a:r>
              <a:rPr lang="en-GB" altLang="en-US" sz="2400" b="1" dirty="0">
                <a:latin typeface="+mj-lt"/>
              </a:rPr>
              <a:t>RFX analysis</a:t>
            </a:r>
            <a:r>
              <a:rPr lang="en-GB" altLang="en-US" sz="2400" dirty="0">
                <a:latin typeface="+mj-lt"/>
              </a:rPr>
              <a:t>, not FFX. Group effects are compared to between rather than within subject variability. 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r>
              <a:rPr lang="en-GB" altLang="en-US" sz="2400" b="1" dirty="0" smtClean="0">
                <a:latin typeface="+mj-lt"/>
              </a:rPr>
              <a:t>Hierarchical </a:t>
            </a:r>
            <a:r>
              <a:rPr lang="en-GB" altLang="en-US" sz="2400" b="1" dirty="0">
                <a:latin typeface="+mj-lt"/>
              </a:rPr>
              <a:t>models </a:t>
            </a:r>
            <a:r>
              <a:rPr lang="en-GB" altLang="en-US" sz="2400" dirty="0">
                <a:latin typeface="+mj-lt"/>
              </a:rPr>
              <a:t>provide a gold-standard for </a:t>
            </a:r>
            <a:r>
              <a:rPr lang="en-GB" altLang="en-US" sz="2400" dirty="0" smtClean="0">
                <a:latin typeface="+mj-lt"/>
              </a:rPr>
              <a:t>RFX </a:t>
            </a:r>
            <a:r>
              <a:rPr lang="en-GB" altLang="en-US" sz="2400" dirty="0">
                <a:latin typeface="+mj-lt"/>
              </a:rPr>
              <a:t>analysis but are computationally </a:t>
            </a:r>
            <a:r>
              <a:rPr lang="en-GB" altLang="en-US" sz="2400" dirty="0" smtClean="0">
                <a:latin typeface="+mj-lt"/>
              </a:rPr>
              <a:t>intensive.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</a:t>
            </a:r>
            <a:r>
              <a:rPr lang="en-GB" altLang="en-US" sz="2400" b="1" dirty="0" smtClean="0">
                <a:latin typeface="+mj-lt"/>
              </a:rPr>
              <a:t>Summary </a:t>
            </a:r>
            <a:r>
              <a:rPr lang="en-GB" altLang="en-US" sz="2400" b="1" dirty="0">
                <a:latin typeface="+mj-lt"/>
              </a:rPr>
              <a:t>statistics </a:t>
            </a:r>
            <a:r>
              <a:rPr lang="en-GB" altLang="en-US" sz="2400" dirty="0" smtClean="0">
                <a:latin typeface="+mj-lt"/>
              </a:rPr>
              <a:t>approach is a </a:t>
            </a:r>
            <a:r>
              <a:rPr lang="en-GB" altLang="en-US" sz="2400" dirty="0">
                <a:latin typeface="+mj-lt"/>
              </a:rPr>
              <a:t>robust method for RFX group </a:t>
            </a:r>
            <a:r>
              <a:rPr lang="en-GB" altLang="en-US" sz="2400" dirty="0" smtClean="0">
                <a:latin typeface="+mj-lt"/>
              </a:rPr>
              <a:t>analysis.</a:t>
            </a:r>
            <a:endParaRPr lang="en-GB" alt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altLang="en-US" sz="2400" dirty="0" smtClean="0">
                <a:latin typeface="+mj-lt"/>
              </a:rPr>
              <a:t> Can </a:t>
            </a:r>
            <a:r>
              <a:rPr lang="en-GB" altLang="en-US" sz="2400" dirty="0">
                <a:latin typeface="+mj-lt"/>
              </a:rPr>
              <a:t>also use </a:t>
            </a:r>
            <a:r>
              <a:rPr lang="en-GB" altLang="en-US" sz="2400" b="1" dirty="0">
                <a:latin typeface="+mj-lt"/>
              </a:rPr>
              <a:t>‘ANOVA’ or ‘ANOVA within subject’ </a:t>
            </a:r>
            <a:r>
              <a:rPr lang="en-GB" altLang="en-US" sz="2400" dirty="0">
                <a:latin typeface="+mj-lt"/>
              </a:rPr>
              <a:t>at second level for inference about multiple experimental </a:t>
            </a:r>
            <a:r>
              <a:rPr lang="en-GB" altLang="en-US" sz="2400" dirty="0" smtClean="0">
                <a:latin typeface="+mj-lt"/>
              </a:rPr>
              <a:t>conditions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smtClean="0">
                <a:latin typeface="+mj-lt"/>
              </a:rPr>
              <a:t>or multiple groups.</a:t>
            </a:r>
            <a:endParaRPr lang="en-GB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14" y="4455380"/>
            <a:ext cx="2198480" cy="2366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31" y="4345062"/>
            <a:ext cx="2211778" cy="250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35" y="4493056"/>
            <a:ext cx="2220642" cy="2291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1314755"/>
            <a:ext cx="2220642" cy="2295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57596"/>
            <a:ext cx="2216210" cy="2362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5" y="1220567"/>
            <a:ext cx="2207345" cy="2415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" y="1280404"/>
            <a:ext cx="2220642" cy="2295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9" y="1256026"/>
            <a:ext cx="2207345" cy="2344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80" y="1244945"/>
            <a:ext cx="2216210" cy="2366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89071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One-sample t-test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494250" y="890718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Two-sample t-test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51616" y="8907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aired t-test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890718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One-way ANOVA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3861048"/>
            <a:ext cx="200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One-way ANOVA within-subject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06420" y="39824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 Factorial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39824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Factorial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86347" y="398241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Factorial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89950" cy="576262"/>
          </a:xfrm>
        </p:spPr>
        <p:txBody>
          <a:bodyPr/>
          <a:lstStyle/>
          <a:p>
            <a:r>
              <a:rPr lang="en-GB" altLang="en-US"/>
              <a:t>2x2 factorial design</a:t>
            </a:r>
            <a:endParaRPr lang="en-US" altLang="en-US"/>
          </a:p>
        </p:txBody>
      </p:sp>
      <p:grpSp>
        <p:nvGrpSpPr>
          <p:cNvPr id="48160" name="Group 32"/>
          <p:cNvGrpSpPr>
            <a:grpSpLocks/>
          </p:cNvGrpSpPr>
          <p:nvPr/>
        </p:nvGrpSpPr>
        <p:grpSpPr bwMode="auto">
          <a:xfrm>
            <a:off x="466725" y="1765300"/>
            <a:ext cx="2305050" cy="4111625"/>
            <a:chOff x="294" y="1474"/>
            <a:chExt cx="1452" cy="2590"/>
          </a:xfrm>
        </p:grpSpPr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294" y="1705"/>
              <a:ext cx="1452" cy="2359"/>
              <a:chOff x="657" y="1706"/>
              <a:chExt cx="1452" cy="2359"/>
            </a:xfrm>
          </p:grpSpPr>
          <p:sp>
            <p:nvSpPr>
              <p:cNvPr id="48132" name="Rectangle 4"/>
              <p:cNvSpPr>
                <a:spLocks noChangeArrowheads="1"/>
              </p:cNvSpPr>
              <p:nvPr/>
            </p:nvSpPr>
            <p:spPr bwMode="auto">
              <a:xfrm>
                <a:off x="657" y="1706"/>
                <a:ext cx="1452" cy="235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3" name="Rectangle 5"/>
              <p:cNvSpPr>
                <a:spLocks noChangeArrowheads="1"/>
              </p:cNvSpPr>
              <p:nvPr/>
            </p:nvSpPr>
            <p:spPr bwMode="auto">
              <a:xfrm>
                <a:off x="657" y="1706"/>
                <a:ext cx="363" cy="5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4" name="Rectangle 6"/>
              <p:cNvSpPr>
                <a:spLocks noChangeArrowheads="1"/>
              </p:cNvSpPr>
              <p:nvPr/>
            </p:nvSpPr>
            <p:spPr bwMode="auto">
              <a:xfrm>
                <a:off x="1020" y="2296"/>
                <a:ext cx="363" cy="5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5" name="Rectangle 7"/>
              <p:cNvSpPr>
                <a:spLocks noChangeArrowheads="1"/>
              </p:cNvSpPr>
              <p:nvPr/>
            </p:nvSpPr>
            <p:spPr bwMode="auto">
              <a:xfrm>
                <a:off x="1383" y="2885"/>
                <a:ext cx="363" cy="5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/>
            </p:nvSpPr>
            <p:spPr bwMode="auto">
              <a:xfrm>
                <a:off x="1746" y="3475"/>
                <a:ext cx="363" cy="5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320" y="147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A1</a:t>
              </a:r>
              <a:endParaRPr lang="en-US" altLang="en-US" b="1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689" y="147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A2</a:t>
              </a:r>
              <a:endParaRPr lang="en-US" altLang="en-US" b="1"/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059" y="148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B1</a:t>
              </a:r>
              <a:endParaRPr lang="en-US" altLang="en-US" b="1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1429" y="148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B2</a:t>
              </a:r>
              <a:endParaRPr lang="en-US" altLang="en-US" b="1"/>
            </a:p>
          </p:txBody>
        </p:sp>
      </p:grp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211638" y="579438"/>
            <a:ext cx="3600450" cy="3354387"/>
            <a:chOff x="2608" y="1589"/>
            <a:chExt cx="2268" cy="2113"/>
          </a:xfrm>
        </p:grpSpPr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3152" y="2067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4014" y="2067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3152" y="2883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4014" y="2881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2887" y="233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</a:t>
              </a:r>
              <a:endParaRPr lang="en-US" altLang="en-US" b="1"/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2880" y="319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</a:t>
              </a:r>
              <a:endParaRPr lang="en-US" altLang="en-US" b="1"/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3500" y="17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1</a:t>
              </a:r>
              <a:endParaRPr lang="en-US" altLang="en-US" b="1"/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4362" y="17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2</a:t>
              </a:r>
              <a:endParaRPr lang="en-US" altLang="en-US" b="1"/>
            </a:p>
          </p:txBody>
        </p:sp>
        <p:sp>
          <p:nvSpPr>
            <p:cNvPr id="48153" name="AutoShape 25"/>
            <p:cNvSpPr>
              <a:spLocks noChangeArrowheads="1"/>
            </p:cNvSpPr>
            <p:nvPr/>
          </p:nvSpPr>
          <p:spPr bwMode="auto">
            <a:xfrm>
              <a:off x="3379" y="2251"/>
              <a:ext cx="409" cy="4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4" name="AutoShape 26"/>
            <p:cNvSpPr>
              <a:spLocks noChangeArrowheads="1"/>
            </p:cNvSpPr>
            <p:nvPr/>
          </p:nvSpPr>
          <p:spPr bwMode="auto">
            <a:xfrm>
              <a:off x="4240" y="2251"/>
              <a:ext cx="409" cy="408"/>
            </a:xfrm>
            <a:prstGeom prst="triangle">
              <a:avLst>
                <a:gd name="adj" fmla="val 50000"/>
              </a:avLst>
            </a:prstGeom>
            <a:solidFill>
              <a:srgbClr val="360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4286" y="3112"/>
              <a:ext cx="364" cy="363"/>
            </a:xfrm>
            <a:prstGeom prst="rect">
              <a:avLst/>
            </a:prstGeom>
            <a:solidFill>
              <a:srgbClr val="360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3423" y="3113"/>
              <a:ext cx="3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7" name="Text Box 29"/>
            <p:cNvSpPr txBox="1">
              <a:spLocks noChangeArrowheads="1"/>
            </p:cNvSpPr>
            <p:nvPr/>
          </p:nvSpPr>
          <p:spPr bwMode="auto">
            <a:xfrm>
              <a:off x="3788" y="158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/>
                <a:t>Color</a:t>
              </a:r>
              <a:endParaRPr lang="en-US" altLang="en-US"/>
            </a:p>
          </p:txBody>
        </p:sp>
        <p:sp>
          <p:nvSpPr>
            <p:cNvPr id="48158" name="Text Box 30"/>
            <p:cNvSpPr txBox="1">
              <a:spLocks noChangeArrowheads="1"/>
            </p:cNvSpPr>
            <p:nvPr/>
          </p:nvSpPr>
          <p:spPr bwMode="auto">
            <a:xfrm rot="10800000">
              <a:off x="2608" y="2659"/>
              <a:ext cx="289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GB" altLang="en-US"/>
                <a:t>Shape</a:t>
              </a:r>
              <a:endParaRPr lang="en-US" altLang="en-US"/>
            </a:p>
          </p:txBody>
        </p:sp>
      </p:grp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3832225" y="4149725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Main effect of Shape:</a:t>
            </a:r>
            <a:endParaRPr lang="en-US" altLang="en-US" b="1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4286250" y="4491038"/>
            <a:ext cx="348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(A1+A2) – (B1+B2) :</a:t>
            </a:r>
            <a:r>
              <a:rPr lang="en-GB" altLang="en-US"/>
              <a:t>   1  1  -1  -1</a:t>
            </a:r>
            <a:endParaRPr lang="en-US" altLang="en-US"/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3857625" y="5013325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Main effect of Color:</a:t>
            </a:r>
            <a:endParaRPr lang="en-US" altLang="en-US" b="1"/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4311650" y="5354638"/>
            <a:ext cx="348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(A1+B1) – (A2+B2) :</a:t>
            </a:r>
            <a:r>
              <a:rPr lang="en-GB" altLang="en-US"/>
              <a:t>   1  -1  1  -1</a:t>
            </a:r>
            <a:endParaRPr lang="en-US" altLang="en-US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3851275" y="58166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Interaction Shape x Color:</a:t>
            </a:r>
            <a:endParaRPr lang="en-US" altLang="en-US" b="1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4305300" y="6157913"/>
            <a:ext cx="349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(A1-B1) – (A2-B2) :</a:t>
            </a:r>
            <a:r>
              <a:rPr lang="en-GB" altLang="en-US"/>
              <a:t>     1  -1  -1  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/>
      <p:bldP spid="48162" grpId="0"/>
      <p:bldP spid="48163" grpId="0"/>
      <p:bldP spid="48164" grpId="0"/>
      <p:bldP spid="48165" grpId="0"/>
      <p:bldP spid="48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Timing issues: Sampling</a:t>
            </a:r>
            <a:endParaRPr lang="en-GB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4751263" y="1346348"/>
            <a:ext cx="3722688" cy="5106988"/>
            <a:chOff x="4751263" y="1346348"/>
            <a:chExt cx="3722688" cy="5106988"/>
          </a:xfrm>
        </p:grpSpPr>
        <p:sp>
          <p:nvSpPr>
            <p:cNvPr id="3" name="Line 91"/>
            <p:cNvSpPr>
              <a:spLocks noChangeShapeType="1"/>
            </p:cNvSpPr>
            <p:nvPr/>
          </p:nvSpPr>
          <p:spPr bwMode="auto">
            <a:xfrm>
              <a:off x="4829051" y="2187723"/>
              <a:ext cx="3644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" name="Line 92"/>
            <p:cNvSpPr>
              <a:spLocks noChangeShapeType="1"/>
            </p:cNvSpPr>
            <p:nvPr/>
          </p:nvSpPr>
          <p:spPr bwMode="auto">
            <a:xfrm>
              <a:off x="5203701" y="1889273"/>
              <a:ext cx="0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" name="Line 93"/>
            <p:cNvSpPr>
              <a:spLocks noChangeShapeType="1"/>
            </p:cNvSpPr>
            <p:nvPr/>
          </p:nvSpPr>
          <p:spPr bwMode="auto">
            <a:xfrm>
              <a:off x="5737101" y="1889273"/>
              <a:ext cx="0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Line 94"/>
            <p:cNvSpPr>
              <a:spLocks noChangeShapeType="1"/>
            </p:cNvSpPr>
            <p:nvPr/>
          </p:nvSpPr>
          <p:spPr bwMode="auto">
            <a:xfrm>
              <a:off x="6803901" y="1889273"/>
              <a:ext cx="0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" name="Line 95"/>
            <p:cNvSpPr>
              <a:spLocks noChangeShapeType="1"/>
            </p:cNvSpPr>
            <p:nvPr/>
          </p:nvSpPr>
          <p:spPr bwMode="auto">
            <a:xfrm>
              <a:off x="7870701" y="1889273"/>
              <a:ext cx="0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51263" y="1465411"/>
              <a:ext cx="2371725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Scans</a:t>
              </a:r>
            </a:p>
          </p:txBody>
        </p:sp>
        <p:sp>
          <p:nvSpPr>
            <p:cNvPr id="13" name="Line 101"/>
            <p:cNvSpPr>
              <a:spLocks noChangeShapeType="1"/>
            </p:cNvSpPr>
            <p:nvPr/>
          </p:nvSpPr>
          <p:spPr bwMode="auto">
            <a:xfrm>
              <a:off x="6270501" y="1889273"/>
              <a:ext cx="0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Line 102"/>
            <p:cNvSpPr>
              <a:spLocks noChangeShapeType="1"/>
            </p:cNvSpPr>
            <p:nvPr/>
          </p:nvSpPr>
          <p:spPr bwMode="auto">
            <a:xfrm>
              <a:off x="7337301" y="1889273"/>
              <a:ext cx="0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Line 103"/>
            <p:cNvSpPr>
              <a:spLocks noChangeShapeType="1"/>
            </p:cNvSpPr>
            <p:nvPr/>
          </p:nvSpPr>
          <p:spPr bwMode="auto">
            <a:xfrm>
              <a:off x="52799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Line 104"/>
            <p:cNvSpPr>
              <a:spLocks noChangeShapeType="1"/>
            </p:cNvSpPr>
            <p:nvPr/>
          </p:nvSpPr>
          <p:spPr bwMode="auto">
            <a:xfrm>
              <a:off x="53561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>
              <a:off x="54323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55085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Line 107"/>
            <p:cNvSpPr>
              <a:spLocks noChangeShapeType="1"/>
            </p:cNvSpPr>
            <p:nvPr/>
          </p:nvSpPr>
          <p:spPr bwMode="auto">
            <a:xfrm>
              <a:off x="55847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>
              <a:off x="58133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Line 109"/>
            <p:cNvSpPr>
              <a:spLocks noChangeShapeType="1"/>
            </p:cNvSpPr>
            <p:nvPr/>
          </p:nvSpPr>
          <p:spPr bwMode="auto">
            <a:xfrm>
              <a:off x="58895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Line 110"/>
            <p:cNvSpPr>
              <a:spLocks noChangeShapeType="1"/>
            </p:cNvSpPr>
            <p:nvPr/>
          </p:nvSpPr>
          <p:spPr bwMode="auto">
            <a:xfrm>
              <a:off x="59657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Line 111"/>
            <p:cNvSpPr>
              <a:spLocks noChangeShapeType="1"/>
            </p:cNvSpPr>
            <p:nvPr/>
          </p:nvSpPr>
          <p:spPr bwMode="auto">
            <a:xfrm>
              <a:off x="60419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Line 112"/>
            <p:cNvSpPr>
              <a:spLocks noChangeShapeType="1"/>
            </p:cNvSpPr>
            <p:nvPr/>
          </p:nvSpPr>
          <p:spPr bwMode="auto">
            <a:xfrm>
              <a:off x="61181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Line 113"/>
            <p:cNvSpPr>
              <a:spLocks noChangeShapeType="1"/>
            </p:cNvSpPr>
            <p:nvPr/>
          </p:nvSpPr>
          <p:spPr bwMode="auto">
            <a:xfrm>
              <a:off x="63467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Line 114"/>
            <p:cNvSpPr>
              <a:spLocks noChangeShapeType="1"/>
            </p:cNvSpPr>
            <p:nvPr/>
          </p:nvSpPr>
          <p:spPr bwMode="auto">
            <a:xfrm>
              <a:off x="64229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Line 115"/>
            <p:cNvSpPr>
              <a:spLocks noChangeShapeType="1"/>
            </p:cNvSpPr>
            <p:nvPr/>
          </p:nvSpPr>
          <p:spPr bwMode="auto">
            <a:xfrm>
              <a:off x="64991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Line 116"/>
            <p:cNvSpPr>
              <a:spLocks noChangeShapeType="1"/>
            </p:cNvSpPr>
            <p:nvPr/>
          </p:nvSpPr>
          <p:spPr bwMode="auto">
            <a:xfrm>
              <a:off x="65753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Line 117"/>
            <p:cNvSpPr>
              <a:spLocks noChangeShapeType="1"/>
            </p:cNvSpPr>
            <p:nvPr/>
          </p:nvSpPr>
          <p:spPr bwMode="auto">
            <a:xfrm>
              <a:off x="66515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Line 118"/>
            <p:cNvSpPr>
              <a:spLocks noChangeShapeType="1"/>
            </p:cNvSpPr>
            <p:nvPr/>
          </p:nvSpPr>
          <p:spPr bwMode="auto">
            <a:xfrm>
              <a:off x="68801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Line 119"/>
            <p:cNvSpPr>
              <a:spLocks noChangeShapeType="1"/>
            </p:cNvSpPr>
            <p:nvPr/>
          </p:nvSpPr>
          <p:spPr bwMode="auto">
            <a:xfrm>
              <a:off x="69563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Line 120"/>
            <p:cNvSpPr>
              <a:spLocks noChangeShapeType="1"/>
            </p:cNvSpPr>
            <p:nvPr/>
          </p:nvSpPr>
          <p:spPr bwMode="auto">
            <a:xfrm>
              <a:off x="70325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Line 121"/>
            <p:cNvSpPr>
              <a:spLocks noChangeShapeType="1"/>
            </p:cNvSpPr>
            <p:nvPr/>
          </p:nvSpPr>
          <p:spPr bwMode="auto">
            <a:xfrm>
              <a:off x="71087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Line 122"/>
            <p:cNvSpPr>
              <a:spLocks noChangeShapeType="1"/>
            </p:cNvSpPr>
            <p:nvPr/>
          </p:nvSpPr>
          <p:spPr bwMode="auto">
            <a:xfrm>
              <a:off x="71849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Line 123"/>
            <p:cNvSpPr>
              <a:spLocks noChangeShapeType="1"/>
            </p:cNvSpPr>
            <p:nvPr/>
          </p:nvSpPr>
          <p:spPr bwMode="auto">
            <a:xfrm>
              <a:off x="74135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Line 124"/>
            <p:cNvSpPr>
              <a:spLocks noChangeShapeType="1"/>
            </p:cNvSpPr>
            <p:nvPr/>
          </p:nvSpPr>
          <p:spPr bwMode="auto">
            <a:xfrm>
              <a:off x="74897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Line 125"/>
            <p:cNvSpPr>
              <a:spLocks noChangeShapeType="1"/>
            </p:cNvSpPr>
            <p:nvPr/>
          </p:nvSpPr>
          <p:spPr bwMode="auto">
            <a:xfrm>
              <a:off x="75659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Line 126"/>
            <p:cNvSpPr>
              <a:spLocks noChangeShapeType="1"/>
            </p:cNvSpPr>
            <p:nvPr/>
          </p:nvSpPr>
          <p:spPr bwMode="auto">
            <a:xfrm>
              <a:off x="76421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Line 127"/>
            <p:cNvSpPr>
              <a:spLocks noChangeShapeType="1"/>
            </p:cNvSpPr>
            <p:nvPr/>
          </p:nvSpPr>
          <p:spPr bwMode="auto">
            <a:xfrm>
              <a:off x="7718301" y="2003573"/>
              <a:ext cx="9525" cy="174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Line 128"/>
            <p:cNvSpPr>
              <a:spLocks noChangeShapeType="1"/>
            </p:cNvSpPr>
            <p:nvPr/>
          </p:nvSpPr>
          <p:spPr bwMode="auto">
            <a:xfrm>
              <a:off x="79469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Line 129"/>
            <p:cNvSpPr>
              <a:spLocks noChangeShapeType="1"/>
            </p:cNvSpPr>
            <p:nvPr/>
          </p:nvSpPr>
          <p:spPr bwMode="auto">
            <a:xfrm>
              <a:off x="80231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Line 130"/>
            <p:cNvSpPr>
              <a:spLocks noChangeShapeType="1"/>
            </p:cNvSpPr>
            <p:nvPr/>
          </p:nvSpPr>
          <p:spPr bwMode="auto">
            <a:xfrm>
              <a:off x="80993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>
              <a:off x="81755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Line 132"/>
            <p:cNvSpPr>
              <a:spLocks noChangeShapeType="1"/>
            </p:cNvSpPr>
            <p:nvPr/>
          </p:nvSpPr>
          <p:spPr bwMode="auto">
            <a:xfrm>
              <a:off x="8251701" y="2003573"/>
              <a:ext cx="0" cy="165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pic>
          <p:nvPicPr>
            <p:cNvPr id="46" name="Picture 45" descr="canonical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001" y="3410098"/>
              <a:ext cx="2849562" cy="304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5818063" y="4241948"/>
              <a:ext cx="131763" cy="139700"/>
              <a:chOff x="4304" y="2551"/>
              <a:chExt cx="200" cy="271"/>
            </a:xfrm>
          </p:grpSpPr>
          <p:sp>
            <p:nvSpPr>
              <p:cNvPr id="65" name="Line 141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6" name="Line 142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5826001" y="4675336"/>
              <a:ext cx="131762" cy="139700"/>
              <a:chOff x="4304" y="2551"/>
              <a:chExt cx="200" cy="271"/>
            </a:xfrm>
          </p:grpSpPr>
          <p:sp>
            <p:nvSpPr>
              <p:cNvPr id="63" name="Line 145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4" name="Line 146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6202238" y="4565798"/>
              <a:ext cx="131763" cy="139700"/>
              <a:chOff x="4304" y="2551"/>
              <a:chExt cx="200" cy="271"/>
            </a:xfrm>
          </p:grpSpPr>
          <p:sp>
            <p:nvSpPr>
              <p:cNvPr id="61" name="Line 148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2" name="Line 149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6208588" y="4854723"/>
              <a:ext cx="131763" cy="139700"/>
              <a:chOff x="4304" y="2551"/>
              <a:chExt cx="200" cy="271"/>
            </a:xfrm>
          </p:grpSpPr>
          <p:sp>
            <p:nvSpPr>
              <p:cNvPr id="59" name="Line 151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0" name="Line 152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51" name="Line 153"/>
            <p:cNvSpPr>
              <a:spLocks noChangeShapeType="1"/>
            </p:cNvSpPr>
            <p:nvPr/>
          </p:nvSpPr>
          <p:spPr bwMode="auto">
            <a:xfrm>
              <a:off x="5886326" y="3651398"/>
              <a:ext cx="0" cy="2071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2" name="Line 154"/>
            <p:cNvSpPr>
              <a:spLocks noChangeShapeType="1"/>
            </p:cNvSpPr>
            <p:nvPr/>
          </p:nvSpPr>
          <p:spPr bwMode="auto">
            <a:xfrm>
              <a:off x="6272088" y="3619648"/>
              <a:ext cx="0" cy="2081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3" name="Line 156"/>
            <p:cNvSpPr>
              <a:spLocks noChangeShapeType="1"/>
            </p:cNvSpPr>
            <p:nvPr/>
          </p:nvSpPr>
          <p:spPr bwMode="auto">
            <a:xfrm flipV="1">
              <a:off x="6803901" y="1743223"/>
              <a:ext cx="5127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665788" y="1346348"/>
              <a:ext cx="844550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i="1"/>
                <a:t>TR=4s</a:t>
              </a:r>
              <a:endParaRPr lang="en-US" altLang="en-US" sz="18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52020" y="2508697"/>
            <a:ext cx="4213225" cy="776287"/>
            <a:chOff x="4644008" y="2278149"/>
            <a:chExt cx="4213225" cy="776287"/>
          </a:xfrm>
        </p:grpSpPr>
        <p:sp>
          <p:nvSpPr>
            <p:cNvPr id="8" name="Line 96"/>
            <p:cNvSpPr>
              <a:spLocks noChangeShapeType="1"/>
            </p:cNvSpPr>
            <p:nvPr/>
          </p:nvSpPr>
          <p:spPr bwMode="auto">
            <a:xfrm>
              <a:off x="4729733" y="2576599"/>
              <a:ext cx="3644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Line 97"/>
            <p:cNvSpPr>
              <a:spLocks noChangeShapeType="1"/>
            </p:cNvSpPr>
            <p:nvPr/>
          </p:nvSpPr>
          <p:spPr bwMode="auto">
            <a:xfrm>
              <a:off x="5104383" y="2278149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Line 98"/>
            <p:cNvSpPr>
              <a:spLocks noChangeShapeType="1"/>
            </p:cNvSpPr>
            <p:nvPr/>
          </p:nvSpPr>
          <p:spPr bwMode="auto">
            <a:xfrm>
              <a:off x="6164833" y="2278149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Line 99"/>
            <p:cNvSpPr>
              <a:spLocks noChangeShapeType="1"/>
            </p:cNvSpPr>
            <p:nvPr/>
          </p:nvSpPr>
          <p:spPr bwMode="auto">
            <a:xfrm>
              <a:off x="7215758" y="2289261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644008" y="2643274"/>
              <a:ext cx="2817813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/>
                <a:t>Stimulus (synchronous)</a:t>
              </a:r>
            </a:p>
          </p:txBody>
        </p:sp>
        <p:sp>
          <p:nvSpPr>
            <p:cNvPr id="55" name="Line 158"/>
            <p:cNvSpPr>
              <a:spLocks noChangeShapeType="1"/>
            </p:cNvSpPr>
            <p:nvPr/>
          </p:nvSpPr>
          <p:spPr bwMode="auto">
            <a:xfrm>
              <a:off x="7226871" y="2679786"/>
              <a:ext cx="949325" cy="15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7234808" y="2690899"/>
              <a:ext cx="1622425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i="1" dirty="0"/>
                <a:t>SOA=8s</a:t>
              </a:r>
              <a:endParaRPr lang="en-US" altLang="en-US" sz="1800" dirty="0"/>
            </a:p>
          </p:txBody>
        </p:sp>
        <p:sp>
          <p:nvSpPr>
            <p:cNvPr id="57" name="Line 160"/>
            <p:cNvSpPr>
              <a:spLocks noChangeShapeType="1"/>
            </p:cNvSpPr>
            <p:nvPr/>
          </p:nvSpPr>
          <p:spPr bwMode="auto">
            <a:xfrm>
              <a:off x="8204771" y="2278149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66992" y="2513607"/>
            <a:ext cx="3721100" cy="757238"/>
            <a:chOff x="4652169" y="2400640"/>
            <a:chExt cx="3721100" cy="757238"/>
          </a:xfrm>
        </p:grpSpPr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4728369" y="2699090"/>
              <a:ext cx="3644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" name="Line 10"/>
            <p:cNvSpPr>
              <a:spLocks noChangeShapeType="1"/>
            </p:cNvSpPr>
            <p:nvPr/>
          </p:nvSpPr>
          <p:spPr bwMode="auto">
            <a:xfrm>
              <a:off x="5103019" y="240064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5911057" y="241969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>
              <a:off x="6707982" y="241969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7485857" y="2421278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652169" y="2794340"/>
              <a:ext cx="2817813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Stimulus (</a:t>
              </a:r>
              <a:r>
                <a:rPr lang="en-US" altLang="en-US" sz="1800" u="sng"/>
                <a:t>a</a:t>
              </a:r>
              <a:r>
                <a:rPr lang="en-US" altLang="en-US" sz="1800"/>
                <a:t>synchronous)</a:t>
              </a:r>
            </a:p>
          </p:txBody>
        </p:sp>
        <p:sp>
          <p:nvSpPr>
            <p:cNvPr id="76" name="Line 173"/>
            <p:cNvSpPr>
              <a:spLocks noChangeShapeType="1"/>
            </p:cNvSpPr>
            <p:nvPr/>
          </p:nvSpPr>
          <p:spPr bwMode="auto">
            <a:xfrm>
              <a:off x="8281194" y="2416515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16016" y="2436209"/>
            <a:ext cx="3741737" cy="847725"/>
            <a:chOff x="1259632" y="3319565"/>
            <a:chExt cx="3741737" cy="847725"/>
          </a:xfrm>
        </p:grpSpPr>
        <p:sp>
          <p:nvSpPr>
            <p:cNvPr id="78" name="Line 14"/>
            <p:cNvSpPr>
              <a:spLocks noChangeShapeType="1"/>
            </p:cNvSpPr>
            <p:nvPr/>
          </p:nvSpPr>
          <p:spPr bwMode="auto">
            <a:xfrm>
              <a:off x="1356469" y="3700565"/>
              <a:ext cx="3644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1742232" y="3402115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3070969" y="3402115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3871069" y="3402115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1259632" y="3803752"/>
              <a:ext cx="2692400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Stimulus (random jitter)</a:t>
              </a:r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2815382" y="3319565"/>
              <a:ext cx="2587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Line 153"/>
            <p:cNvSpPr>
              <a:spLocks noChangeShapeType="1"/>
            </p:cNvSpPr>
            <p:nvPr/>
          </p:nvSpPr>
          <p:spPr bwMode="auto">
            <a:xfrm>
              <a:off x="4956919" y="339894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84068" y="3419874"/>
            <a:ext cx="2849562" cy="3043238"/>
            <a:chOff x="5120482" y="3470615"/>
            <a:chExt cx="2849562" cy="3043238"/>
          </a:xfrm>
        </p:grpSpPr>
        <p:pic>
          <p:nvPicPr>
            <p:cNvPr id="87" name="Picture 86" descr="canonical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482" y="3470615"/>
              <a:ext cx="2849562" cy="304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5747544" y="4302465"/>
              <a:ext cx="131763" cy="139700"/>
              <a:chOff x="4304" y="2551"/>
              <a:chExt cx="200" cy="271"/>
            </a:xfrm>
          </p:grpSpPr>
          <p:sp>
            <p:nvSpPr>
              <p:cNvPr id="102" name="Line 153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3" name="Line 154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89" name="Group 88"/>
            <p:cNvGrpSpPr>
              <a:grpSpLocks/>
            </p:cNvGrpSpPr>
            <p:nvPr/>
          </p:nvGrpSpPr>
          <p:grpSpPr bwMode="auto">
            <a:xfrm>
              <a:off x="5571332" y="5386728"/>
              <a:ext cx="131762" cy="139700"/>
              <a:chOff x="4304" y="2551"/>
              <a:chExt cx="200" cy="271"/>
            </a:xfrm>
          </p:grpSpPr>
          <p:sp>
            <p:nvSpPr>
              <p:cNvPr id="100" name="Line 156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1" name="Line 157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90" name="Group 89"/>
            <p:cNvGrpSpPr>
              <a:grpSpLocks/>
            </p:cNvGrpSpPr>
            <p:nvPr/>
          </p:nvGrpSpPr>
          <p:grpSpPr bwMode="auto">
            <a:xfrm>
              <a:off x="5957094" y="4032590"/>
              <a:ext cx="131763" cy="139700"/>
              <a:chOff x="4304" y="2551"/>
              <a:chExt cx="200" cy="271"/>
            </a:xfrm>
          </p:grpSpPr>
          <p:sp>
            <p:nvSpPr>
              <p:cNvPr id="98" name="Line 159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9" name="Line 160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91" name="Group 90"/>
            <p:cNvGrpSpPr>
              <a:grpSpLocks/>
            </p:cNvGrpSpPr>
            <p:nvPr/>
          </p:nvGrpSpPr>
          <p:grpSpPr bwMode="auto">
            <a:xfrm>
              <a:off x="6138069" y="4915240"/>
              <a:ext cx="131763" cy="139700"/>
              <a:chOff x="4304" y="2551"/>
              <a:chExt cx="200" cy="271"/>
            </a:xfrm>
          </p:grpSpPr>
          <p:sp>
            <p:nvSpPr>
              <p:cNvPr id="96" name="Line 162"/>
              <p:cNvSpPr>
                <a:spLocks noChangeShapeType="1"/>
              </p:cNvSpPr>
              <p:nvPr/>
            </p:nvSpPr>
            <p:spPr bwMode="auto">
              <a:xfrm flipV="1">
                <a:off x="4304" y="2553"/>
                <a:ext cx="184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7" name="Line 163"/>
              <p:cNvSpPr>
                <a:spLocks noChangeShapeType="1"/>
              </p:cNvSpPr>
              <p:nvPr/>
            </p:nvSpPr>
            <p:spPr bwMode="auto">
              <a:xfrm flipH="1" flipV="1">
                <a:off x="4309" y="2551"/>
                <a:ext cx="195" cy="2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92" name="Line 164"/>
            <p:cNvSpPr>
              <a:spLocks noChangeShapeType="1"/>
            </p:cNvSpPr>
            <p:nvPr/>
          </p:nvSpPr>
          <p:spPr bwMode="auto">
            <a:xfrm>
              <a:off x="5815807" y="3711915"/>
              <a:ext cx="0" cy="2071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3" name="Line 165"/>
            <p:cNvSpPr>
              <a:spLocks noChangeShapeType="1"/>
            </p:cNvSpPr>
            <p:nvPr/>
          </p:nvSpPr>
          <p:spPr bwMode="auto">
            <a:xfrm>
              <a:off x="6201569" y="3680165"/>
              <a:ext cx="0" cy="20812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4" name="Line 166"/>
            <p:cNvSpPr>
              <a:spLocks noChangeShapeType="1"/>
            </p:cNvSpPr>
            <p:nvPr/>
          </p:nvSpPr>
          <p:spPr bwMode="auto">
            <a:xfrm>
              <a:off x="6017419" y="3708740"/>
              <a:ext cx="0" cy="2071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Line 167"/>
            <p:cNvSpPr>
              <a:spLocks noChangeShapeType="1"/>
            </p:cNvSpPr>
            <p:nvPr/>
          </p:nvSpPr>
          <p:spPr bwMode="auto">
            <a:xfrm>
              <a:off x="5644357" y="3696040"/>
              <a:ext cx="0" cy="2071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48510" y="2064911"/>
            <a:ext cx="41154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60000"/>
              </a:spcBef>
            </a:pPr>
            <a:r>
              <a:rPr lang="en-US" altLang="en-US" sz="2000" dirty="0"/>
              <a:t>Typical TR for 48 slice EPI at 3mm spacing is ~ 4s</a:t>
            </a:r>
          </a:p>
          <a:p>
            <a:pPr>
              <a:spcBef>
                <a:spcPct val="60000"/>
              </a:spcBef>
            </a:pPr>
            <a:r>
              <a:rPr lang="en-US" altLang="en-US" sz="2000" dirty="0"/>
              <a:t>Sampling at [0,4,8,1</a:t>
            </a:r>
            <a:r>
              <a:rPr lang="en-GB" altLang="en-US" sz="2000" dirty="0"/>
              <a:t>2</a:t>
            </a:r>
            <a:r>
              <a:rPr lang="en-US" altLang="en-US" sz="2000" dirty="0"/>
              <a:t>…] post- stimulus may miss peak </a:t>
            </a:r>
            <a:r>
              <a:rPr lang="en-US" altLang="en-US" sz="2000" dirty="0" smtClean="0"/>
              <a:t>signal</a:t>
            </a:r>
            <a:r>
              <a:rPr lang="en-GB" altLang="en-US" sz="2000" dirty="0"/>
              <a:t>.</a:t>
            </a:r>
            <a:endParaRPr lang="en-US" altLang="en-US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20518" y="4073004"/>
            <a:ext cx="4115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60000"/>
              </a:spcBef>
            </a:pPr>
            <a:r>
              <a:rPr lang="en-US" altLang="en-US" sz="2000" dirty="0" smtClean="0"/>
              <a:t>Higher </a:t>
            </a:r>
            <a:r>
              <a:rPr lang="en-US" altLang="en-US" sz="2000" dirty="0"/>
              <a:t>effective sampling </a:t>
            </a:r>
            <a:r>
              <a:rPr lang="en-US" altLang="en-US" sz="2000" dirty="0" smtClean="0"/>
              <a:t>by:</a:t>
            </a:r>
          </a:p>
          <a:p>
            <a:pPr marL="342900" indent="-342900">
              <a:spcBef>
                <a:spcPct val="60000"/>
              </a:spcBef>
              <a:buAutoNum type="arabicPeriod"/>
            </a:pPr>
            <a:r>
              <a:rPr lang="en-US" altLang="en-US" sz="2000" dirty="0" smtClean="0"/>
              <a:t>Asynchrony</a:t>
            </a:r>
            <a:br>
              <a:rPr lang="en-US" altLang="en-US" sz="2000" dirty="0" smtClean="0"/>
            </a:br>
            <a:r>
              <a:rPr lang="en-US" altLang="en-US" sz="2000" i="1" dirty="0" err="1" smtClean="0"/>
              <a:t>eg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SOA=1.5TR</a:t>
            </a:r>
            <a:r>
              <a:rPr lang="en-US" altLang="en-US" sz="2000" dirty="0"/>
              <a:t> </a:t>
            </a:r>
            <a:endParaRPr lang="en-US" altLang="en-US" sz="2000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420518" y="5345880"/>
            <a:ext cx="411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60000"/>
              </a:spcBef>
            </a:pPr>
            <a:r>
              <a:rPr lang="en-US" altLang="en-US" sz="2000" dirty="0" smtClean="0"/>
              <a:t>2</a:t>
            </a:r>
            <a:r>
              <a:rPr lang="en-US" altLang="en-US" sz="2000" dirty="0"/>
              <a:t>. </a:t>
            </a:r>
            <a:r>
              <a:rPr lang="en-US" altLang="en-US" sz="2000" dirty="0" smtClean="0"/>
              <a:t> Random Jitter</a:t>
            </a:r>
            <a:br>
              <a:rPr lang="en-US" altLang="en-US" sz="2000" dirty="0" smtClean="0"/>
            </a:br>
            <a:r>
              <a:rPr lang="en-US" altLang="en-US" sz="2000" dirty="0" smtClean="0"/>
              <a:t>     </a:t>
            </a:r>
            <a:r>
              <a:rPr lang="en-US" altLang="en-US" sz="2000" i="1" dirty="0" err="1" smtClean="0"/>
              <a:t>eg</a:t>
            </a:r>
            <a:r>
              <a:rPr lang="en-US" altLang="en-US" sz="2000" dirty="0" smtClean="0"/>
              <a:t> </a:t>
            </a:r>
            <a:r>
              <a:rPr lang="en-US" altLang="en-US" sz="2000" i="1" dirty="0"/>
              <a:t>SOA=(2±0.5)TR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63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89950" cy="576262"/>
          </a:xfrm>
        </p:spPr>
        <p:txBody>
          <a:bodyPr/>
          <a:lstStyle/>
          <a:p>
            <a:r>
              <a:rPr lang="en-GB" altLang="en-US"/>
              <a:t>2x3 factorial design</a:t>
            </a:r>
            <a:endParaRPr lang="en-US" alt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3635375" y="3577543"/>
            <a:ext cx="248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Main effect of Shape:</a:t>
            </a:r>
            <a:endParaRPr lang="en-US" altLang="en-US" b="1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852863" y="391885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(A1+A2+A3) – (B1+B2+B3) :</a:t>
            </a:r>
            <a:r>
              <a:rPr lang="en-GB" altLang="en-US"/>
              <a:t>   1  1  1  -1  -1  -1</a:t>
            </a:r>
            <a:endParaRPr lang="en-US" altLang="en-US"/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3660775" y="4315730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Main effect of Color:</a:t>
            </a:r>
            <a:endParaRPr lang="en-US" altLang="en-US" b="1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851275" y="4676093"/>
            <a:ext cx="4889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i="1"/>
              <a:t>(A1+B1) – (A2+B2) :</a:t>
            </a:r>
            <a:r>
              <a:rPr lang="en-GB" altLang="en-US"/>
              <a:t>   1  -1   0   1  -1   0</a:t>
            </a:r>
          </a:p>
          <a:p>
            <a:r>
              <a:rPr lang="en-GB" altLang="en-US" i="1"/>
              <a:t>(A2+B2) – (A3+B3) :</a:t>
            </a:r>
            <a:r>
              <a:rPr lang="en-GB" altLang="en-US"/>
              <a:t>   0   1  -1   0   1  -1</a:t>
            </a:r>
          </a:p>
          <a:p>
            <a:r>
              <a:rPr lang="en-GB" altLang="en-US" i="1"/>
              <a:t>(A1+B1) – (A3+B3) :</a:t>
            </a:r>
            <a:r>
              <a:rPr lang="en-GB" altLang="en-US"/>
              <a:t>   1   0  -1   1   0  -1</a:t>
            </a:r>
            <a:endParaRPr lang="en-US" altLang="en-US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3654425" y="559208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Interaction Shape x Color:</a:t>
            </a:r>
            <a:endParaRPr lang="en-US" altLang="en-US" b="1"/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3830638" y="5933393"/>
            <a:ext cx="4197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/>
              <a:t>(A1-B1) – (A2-B2) :</a:t>
            </a:r>
            <a:r>
              <a:rPr lang="en-GB" altLang="en-US"/>
              <a:t>     1  -1   0  -1   1   0</a:t>
            </a:r>
          </a:p>
          <a:p>
            <a:r>
              <a:rPr lang="en-GB" altLang="en-US" i="1"/>
              <a:t>(A2-B2) – (A3-B3) :</a:t>
            </a:r>
            <a:r>
              <a:rPr lang="en-GB" altLang="en-US"/>
              <a:t>     0   1  -1   0  -1   1</a:t>
            </a:r>
          </a:p>
          <a:p>
            <a:r>
              <a:rPr lang="en-GB" altLang="en-US" i="1"/>
              <a:t>(A1-B1) – (A3-B3) :</a:t>
            </a:r>
            <a:r>
              <a:rPr lang="en-GB" altLang="en-US"/>
              <a:t>     1   0  -1  -1   0   1</a:t>
            </a:r>
            <a:endParaRPr lang="en-US" altLang="en-US"/>
          </a:p>
        </p:txBody>
      </p: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3924300" y="623205"/>
            <a:ext cx="4238625" cy="2808288"/>
            <a:chOff x="2155" y="365"/>
            <a:chExt cx="3129" cy="2113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2698" y="843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3560" y="843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2698" y="1659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3560" y="1657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433" y="1113"/>
              <a:ext cx="25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</a:t>
              </a:r>
              <a:endParaRPr lang="en-US" altLang="en-US" b="1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2425" y="1975"/>
              <a:ext cx="25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</a:t>
              </a:r>
              <a:endParaRPr lang="en-US" altLang="en-US" b="1"/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3046" y="569"/>
              <a:ext cx="22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1</a:t>
              </a:r>
              <a:endParaRPr lang="en-US" altLang="en-US" b="1"/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3908" y="569"/>
              <a:ext cx="23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2</a:t>
              </a:r>
              <a:endParaRPr lang="en-US" altLang="en-US" b="1"/>
            </a:p>
          </p:txBody>
        </p:sp>
        <p:sp>
          <p:nvSpPr>
            <p:cNvPr id="50199" name="AutoShape 23"/>
            <p:cNvSpPr>
              <a:spLocks noChangeArrowheads="1"/>
            </p:cNvSpPr>
            <p:nvPr/>
          </p:nvSpPr>
          <p:spPr bwMode="auto">
            <a:xfrm>
              <a:off x="2925" y="1027"/>
              <a:ext cx="409" cy="4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0" name="AutoShape 24"/>
            <p:cNvSpPr>
              <a:spLocks noChangeArrowheads="1"/>
            </p:cNvSpPr>
            <p:nvPr/>
          </p:nvSpPr>
          <p:spPr bwMode="auto">
            <a:xfrm>
              <a:off x="3786" y="1027"/>
              <a:ext cx="409" cy="408"/>
            </a:xfrm>
            <a:prstGeom prst="triangle">
              <a:avLst>
                <a:gd name="adj" fmla="val 50000"/>
              </a:avLst>
            </a:prstGeom>
            <a:solidFill>
              <a:srgbClr val="360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1" name="Rectangle 25"/>
            <p:cNvSpPr>
              <a:spLocks noChangeArrowheads="1"/>
            </p:cNvSpPr>
            <p:nvPr/>
          </p:nvSpPr>
          <p:spPr bwMode="auto">
            <a:xfrm>
              <a:off x="3832" y="1888"/>
              <a:ext cx="364" cy="363"/>
            </a:xfrm>
            <a:prstGeom prst="rect">
              <a:avLst/>
            </a:prstGeom>
            <a:solidFill>
              <a:srgbClr val="360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2969" y="1889"/>
              <a:ext cx="3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3742" y="365"/>
              <a:ext cx="53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/>
                <a:t>Color</a:t>
              </a:r>
              <a:endParaRPr lang="en-US" altLang="en-US"/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 rot="10800000">
              <a:off x="2155" y="1343"/>
              <a:ext cx="339" cy="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GB" altLang="en-US"/>
                <a:t>Shape</a:t>
              </a:r>
              <a:endParaRPr lang="en-US" altLang="en-US"/>
            </a:p>
          </p:txBody>
        </p:sp>
        <p:sp>
          <p:nvSpPr>
            <p:cNvPr id="50211" name="Rectangle 35"/>
            <p:cNvSpPr>
              <a:spLocks noChangeArrowheads="1"/>
            </p:cNvSpPr>
            <p:nvPr/>
          </p:nvSpPr>
          <p:spPr bwMode="auto">
            <a:xfrm>
              <a:off x="4422" y="845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4422" y="1659"/>
              <a:ext cx="862" cy="8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3" name="AutoShape 37"/>
            <p:cNvSpPr>
              <a:spLocks noChangeArrowheads="1"/>
            </p:cNvSpPr>
            <p:nvPr/>
          </p:nvSpPr>
          <p:spPr bwMode="auto">
            <a:xfrm>
              <a:off x="4648" y="1029"/>
              <a:ext cx="409" cy="408"/>
            </a:xfrm>
            <a:prstGeom prst="triangle">
              <a:avLst>
                <a:gd name="adj" fmla="val 50000"/>
              </a:avLst>
            </a:prstGeom>
            <a:solidFill>
              <a:srgbClr val="3DB1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4" name="Rectangle 38"/>
            <p:cNvSpPr>
              <a:spLocks noChangeArrowheads="1"/>
            </p:cNvSpPr>
            <p:nvPr/>
          </p:nvSpPr>
          <p:spPr bwMode="auto">
            <a:xfrm>
              <a:off x="4694" y="1890"/>
              <a:ext cx="364" cy="363"/>
            </a:xfrm>
            <a:prstGeom prst="rect">
              <a:avLst/>
            </a:prstGeom>
            <a:solidFill>
              <a:srgbClr val="3DB1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5" name="Text Box 39"/>
            <p:cNvSpPr txBox="1">
              <a:spLocks noChangeArrowheads="1"/>
            </p:cNvSpPr>
            <p:nvPr/>
          </p:nvSpPr>
          <p:spPr bwMode="auto">
            <a:xfrm>
              <a:off x="4771" y="568"/>
              <a:ext cx="22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3</a:t>
              </a:r>
              <a:endParaRPr lang="en-US" altLang="en-US" b="1"/>
            </a:p>
          </p:txBody>
        </p:sp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250825" y="1268413"/>
            <a:ext cx="2633663" cy="4889500"/>
            <a:chOff x="158" y="799"/>
            <a:chExt cx="2291" cy="3766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158" y="1030"/>
              <a:ext cx="2178" cy="35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158" y="1030"/>
              <a:ext cx="36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21" y="1620"/>
              <a:ext cx="36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884" y="2209"/>
              <a:ext cx="36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247" y="2799"/>
              <a:ext cx="36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84" y="799"/>
              <a:ext cx="41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A1</a:t>
              </a:r>
              <a:endParaRPr lang="en-US" altLang="en-US" b="1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554" y="800"/>
              <a:ext cx="4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A2</a:t>
              </a:r>
              <a:endParaRPr lang="en-US" altLang="en-US" b="1"/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924" y="805"/>
              <a:ext cx="41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A3</a:t>
              </a:r>
              <a:endParaRPr lang="en-US" altLang="en-US" b="1"/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296" y="805"/>
              <a:ext cx="41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B1</a:t>
              </a:r>
              <a:endParaRPr lang="en-US" altLang="en-US" b="1"/>
            </a:p>
          </p:txBody>
        </p:sp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1610" y="3385"/>
              <a:ext cx="36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1973" y="3975"/>
              <a:ext cx="363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219" name="Text Box 43"/>
            <p:cNvSpPr txBox="1">
              <a:spLocks noChangeArrowheads="1"/>
            </p:cNvSpPr>
            <p:nvPr/>
          </p:nvSpPr>
          <p:spPr bwMode="auto">
            <a:xfrm>
              <a:off x="1666" y="799"/>
              <a:ext cx="41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B2</a:t>
              </a:r>
              <a:endParaRPr lang="en-US" altLang="en-US" b="1"/>
            </a:p>
          </p:txBody>
        </p:sp>
        <p:sp>
          <p:nvSpPr>
            <p:cNvPr id="50220" name="Text Box 44"/>
            <p:cNvSpPr txBox="1">
              <a:spLocks noChangeArrowheads="1"/>
            </p:cNvSpPr>
            <p:nvPr/>
          </p:nvSpPr>
          <p:spPr bwMode="auto">
            <a:xfrm>
              <a:off x="2035" y="799"/>
              <a:ext cx="41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/>
                <a:t>B3</a:t>
              </a:r>
              <a:endParaRPr lang="en-US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805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5" grpId="0"/>
      <p:bldP spid="50206" grpId="0"/>
      <p:bldP spid="50207" grpId="0"/>
      <p:bldP spid="50208" grpId="0"/>
      <p:bldP spid="50209" grpId="0"/>
      <p:bldP spid="50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2964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Optimal SOA?</a:t>
            </a:r>
            <a:endParaRPr lang="en-GB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54728" r="21801" b="24600"/>
          <a:stretch/>
        </p:blipFill>
        <p:spPr bwMode="auto">
          <a:xfrm>
            <a:off x="323528" y="4340022"/>
            <a:ext cx="6367098" cy="16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23266" r="21801" b="55772"/>
          <a:stretch/>
        </p:blipFill>
        <p:spPr bwMode="auto">
          <a:xfrm>
            <a:off x="323528" y="2103756"/>
            <a:ext cx="6367098" cy="16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40252" y="2807640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very efficient…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12260" y="4959985"/>
            <a:ext cx="191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inefficient…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15724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16s SOA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8720" y="3970690"/>
            <a:ext cx="8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4s SOA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9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59532" y="728700"/>
            <a:ext cx="8229600" cy="74695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Short randomised SOA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95536" y="2483604"/>
            <a:ext cx="21210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Stimulus (“Neural”)</a:t>
            </a:r>
            <a:endParaRPr lang="en-US" sz="18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355976" y="2483604"/>
            <a:ext cx="6591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HRF</a:t>
            </a:r>
            <a:endParaRPr lang="en-US" sz="18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821715" y="2483604"/>
            <a:ext cx="17107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Predicted Data</a:t>
            </a:r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3707904" y="5661248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 efficient!</a:t>
            </a:r>
            <a:endParaRPr lang="en-GB" dirty="0"/>
          </a:p>
        </p:txBody>
      </p:sp>
      <p:pic>
        <p:nvPicPr>
          <p:cNvPr id="30" name="Picture 3" descr="hr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2924944"/>
            <a:ext cx="2559050" cy="1920875"/>
          </a:xfrm>
          <a:prstGeom prst="rect">
            <a:avLst/>
          </a:prstGeom>
          <a:noFill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812876" y="3534544"/>
            <a:ext cx="5349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ym typeface="Symbol" pitchFamily="18" charset="2"/>
              </a:rPr>
              <a:t>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68144" y="3534544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=</a:t>
            </a:r>
            <a:endParaRPr lang="en-US" sz="3600" dirty="0"/>
          </a:p>
        </p:txBody>
      </p:sp>
      <p:pic>
        <p:nvPicPr>
          <p:cNvPr id="18" name="Picture 2" descr="eve_sto_soa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562225" cy="1920875"/>
          </a:xfrm>
          <a:prstGeom prst="rect">
            <a:avLst/>
          </a:prstGeom>
          <a:noFill/>
        </p:spPr>
      </p:pic>
      <p:pic>
        <p:nvPicPr>
          <p:cNvPr id="19" name="Picture 7" descr="eve_sto_soa4_conv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562225" cy="1920875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V="1">
            <a:off x="1006325" y="4293096"/>
            <a:ext cx="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06325" y="4293096"/>
            <a:ext cx="43204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7544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Null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74848" y="728700"/>
            <a:ext cx="8229600" cy="74695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Block design SOA</a:t>
            </a:r>
            <a:endParaRPr lang="en-GB" b="1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95536" y="2483604"/>
            <a:ext cx="21210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Stimulus (“Neural”)</a:t>
            </a:r>
            <a:endParaRPr lang="en-US" sz="18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355976" y="2483604"/>
            <a:ext cx="6591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/>
              <a:t>HRF</a:t>
            </a:r>
            <a:endParaRPr lang="en-US" sz="18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821715" y="2483604"/>
            <a:ext cx="17107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Predicted Data</a:t>
            </a:r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3707904" y="5661248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 more efficient!</a:t>
            </a:r>
            <a:endParaRPr lang="en-GB" dirty="0"/>
          </a:p>
        </p:txBody>
      </p:sp>
      <p:pic>
        <p:nvPicPr>
          <p:cNvPr id="30" name="Picture 3" descr="hr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2924944"/>
            <a:ext cx="2559050" cy="1920875"/>
          </a:xfrm>
          <a:prstGeom prst="rect">
            <a:avLst/>
          </a:prstGeom>
          <a:noFill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812876" y="3534544"/>
            <a:ext cx="5349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ym typeface="Symbol" pitchFamily="18" charset="2"/>
              </a:rPr>
              <a:t>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868144" y="3534544"/>
            <a:ext cx="4413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=</a:t>
            </a:r>
            <a:endParaRPr lang="en-US" sz="3600" dirty="0"/>
          </a:p>
        </p:txBody>
      </p:sp>
      <p:pic>
        <p:nvPicPr>
          <p:cNvPr id="20" name="Picture 7" descr="eve_blk_soa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562225" cy="1920875"/>
          </a:xfrm>
          <a:prstGeom prst="rect">
            <a:avLst/>
          </a:prstGeom>
          <a:noFill/>
        </p:spPr>
      </p:pic>
      <p:pic>
        <p:nvPicPr>
          <p:cNvPr id="21" name="Picture 6" descr="eve_blk_soa4_conv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562225" cy="192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7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75" y="1772816"/>
            <a:ext cx="4999425" cy="41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64" y="1448780"/>
            <a:ext cx="26016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2840" y="654107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Design efficiency</a:t>
            </a:r>
            <a:endParaRPr lang="en-US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54909" y="1963864"/>
            <a:ext cx="36770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2000" dirty="0" smtClean="0"/>
              <a:t>HRF can be viewed as a filter.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2000" dirty="0" smtClean="0"/>
              <a:t>We want to maximise the signal passed by this filter.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GB" sz="2000" dirty="0" smtClean="0"/>
              <a:t>Dominant frequency of canonical HRF is ~0.03 Hz.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Clr>
                <a:srgbClr val="C0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GB" sz="2000" dirty="0" smtClean="0"/>
              <a:t>The most efficient design is a sinusoidal modulation of neuronal activity with period ~32s</a:t>
            </a:r>
            <a:endParaRPr lang="en-GB" sz="20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56076" y="2204864"/>
            <a:ext cx="0" cy="32403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78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32562</TotalTime>
  <Words>2114</Words>
  <Application>Microsoft Office PowerPoint</Application>
  <PresentationFormat>On-screen Show (4:3)</PresentationFormat>
  <Paragraphs>556</Paragraphs>
  <Slides>50</Slides>
  <Notes>8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Equation</vt:lpstr>
      <vt:lpstr>Event-related fMRI</vt:lpstr>
      <vt:lpstr>BOLD response</vt:lpstr>
      <vt:lpstr>PowerPoint Presentation</vt:lpstr>
      <vt:lpstr>PowerPoint Presentation</vt:lpstr>
      <vt:lpstr>Timing issues: Sampling</vt:lpstr>
      <vt:lpstr>PowerPoint Presentation</vt:lpstr>
      <vt:lpstr>Short randomised SOA</vt:lpstr>
      <vt:lpstr>Block design SOA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efficiency</vt:lpstr>
      <vt:lpstr>Design efficiency</vt:lpstr>
      <vt:lpstr>Example: working memory</vt:lpstr>
      <vt:lpstr>PowerPoint Presentation</vt:lpstr>
      <vt:lpstr>PowerPoint Presentation</vt:lpstr>
      <vt:lpstr>Design efficiency</vt:lpstr>
      <vt:lpstr>Multiple testing (random field theory)</vt:lpstr>
      <vt:lpstr>PowerPoint Presentation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Topological inference</vt:lpstr>
      <vt:lpstr>Topological inference</vt:lpstr>
      <vt:lpstr>Topological inference</vt:lpstr>
      <vt:lpstr>RFT and Euler Characteristic</vt:lpstr>
      <vt:lpstr>Random Field Theory</vt:lpstr>
      <vt:lpstr>Conclusion</vt:lpstr>
      <vt:lpstr>Statistical Parametric Maps</vt:lpstr>
      <vt:lpstr>Group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2x2 factorial design</vt:lpstr>
      <vt:lpstr>2x3 factorial 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</cp:lastModifiedBy>
  <cp:revision>209</cp:revision>
  <cp:lastPrinted>1601-01-01T00:00:00Z</cp:lastPrinted>
  <dcterms:created xsi:type="dcterms:W3CDTF">1601-01-01T00:00:00Z</dcterms:created>
  <dcterms:modified xsi:type="dcterms:W3CDTF">2015-10-26T13:32:03Z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