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476" r:id="rId2"/>
    <p:sldId id="749" r:id="rId3"/>
    <p:sldId id="668" r:id="rId4"/>
    <p:sldId id="585" r:id="rId5"/>
    <p:sldId id="536" r:id="rId6"/>
    <p:sldId id="755" r:id="rId7"/>
    <p:sldId id="703" r:id="rId8"/>
    <p:sldId id="731" r:id="rId9"/>
    <p:sldId id="740" r:id="rId10"/>
    <p:sldId id="781" r:id="rId11"/>
    <p:sldId id="780" r:id="rId12"/>
    <p:sldId id="765" r:id="rId13"/>
    <p:sldId id="734" r:id="rId14"/>
    <p:sldId id="742" r:id="rId15"/>
    <p:sldId id="759" r:id="rId16"/>
    <p:sldId id="735" r:id="rId17"/>
    <p:sldId id="641" r:id="rId18"/>
    <p:sldId id="746" r:id="rId19"/>
    <p:sldId id="782" r:id="rId20"/>
    <p:sldId id="747" r:id="rId21"/>
    <p:sldId id="745" r:id="rId22"/>
    <p:sldId id="767" r:id="rId23"/>
    <p:sldId id="769" r:id="rId24"/>
    <p:sldId id="766" r:id="rId25"/>
    <p:sldId id="750" r:id="rId26"/>
    <p:sldId id="783" r:id="rId2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E30202"/>
    <a:srgbClr val="E6E6E6"/>
    <a:srgbClr val="00FF00"/>
    <a:srgbClr val="FFC300"/>
    <a:srgbClr val="008000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0" autoAdjust="0"/>
    <p:restoredTop sz="95525" autoAdjust="0"/>
  </p:normalViewPr>
  <p:slideViewPr>
    <p:cSldViewPr snapToGrid="0">
      <p:cViewPr>
        <p:scale>
          <a:sx n="66" d="100"/>
          <a:sy n="66" d="100"/>
        </p:scale>
        <p:origin x="-209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9855C18-833A-40FC-88CF-C219D9F80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207975C4-B03C-4073-BF36-5EC9C6C6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E010-A006-41B4-9C44-F6DD781C5D7F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639E-D1FD-4C19-970F-5883109C7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A085-6510-4456-BE9F-62E7D2EA187C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A77B-C48A-4436-9382-8B21C5138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C05E-43C5-4F01-A29E-7F2255B3CDD7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AE6F-BAA7-4C17-BAAC-F21E7BCCB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4A33-083C-4EDB-AC42-B46FC946EEE0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0962-83DC-49D2-9659-54FB1BBA3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63E0-738E-4FA6-8062-960A0A80D803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85C4-612B-4B00-B7A9-34F4AAD4E6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8700-3FB3-4E6F-8409-BC8FB92053CE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38C6-5779-41E9-982D-8D62E0553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878A-204C-4F33-9979-B55F28AE46A3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4646-F9F8-4EEE-A273-1D4AFCDCF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40CA-9B7A-436C-B0B1-3FD215FF3A83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494C-531D-4252-BEE1-003DAFBAA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5FA7-ED60-4A2D-8CE0-881182800E9F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BF8D-EEF4-4C9D-BB88-9C21AF69A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D6EF-2165-4545-B074-F1F01C09A8A0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A174-33D1-4886-B7AB-CE52C6035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8736-5827-46A0-BF1D-029DBF24398C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7B81-518C-485E-803A-D771C0139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F79A-9273-4E76-A5E2-AE8CB684E011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97DA-3084-4F5B-A436-5314BC6D8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8AF61A0-88F8-4DA9-84C1-73AE9365CD75}" type="datetimeFigureOut">
              <a:rPr lang="en-US"/>
              <a:pPr>
                <a:defRPr/>
              </a:pPr>
              <a:t>5/17/2010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82D4A5-5E8D-480E-9723-950510205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452688"/>
            <a:ext cx="8939212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The M/EEG inverse problem and solutions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21125" y="5772150"/>
            <a:ext cx="3465513" cy="439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Gareth R. Barnes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7054850" y="92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 rot="-5400000">
            <a:off x="6680994" y="1118394"/>
            <a:ext cx="237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Content Placeholder 3" descr="brain_mesh.png"/>
          <p:cNvPicPr>
            <a:picLocks noChangeAspect="1"/>
          </p:cNvPicPr>
          <p:nvPr/>
        </p:nvPicPr>
        <p:blipFill>
          <a:blip r:embed="rId3" cstate="print">
            <a:grayscl/>
          </a:blip>
          <a:srcRect l="15947" t="15688" r="55568" b="63126"/>
          <a:stretch>
            <a:fillRect/>
          </a:stretch>
        </p:blipFill>
        <p:spPr bwMode="auto">
          <a:xfrm>
            <a:off x="3336925" y="1116013"/>
            <a:ext cx="22098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Content Placeholder 3" descr="brain_mesh.png"/>
          <p:cNvPicPr>
            <a:picLocks noChangeAspect="1"/>
          </p:cNvPicPr>
          <p:nvPr/>
        </p:nvPicPr>
        <p:blipFill>
          <a:blip r:embed="rId3" cstate="print">
            <a:grayscl/>
          </a:blip>
          <a:srcRect l="15947" t="15688" r="55568" b="63126"/>
          <a:stretch>
            <a:fillRect/>
          </a:stretch>
        </p:blipFill>
        <p:spPr bwMode="auto">
          <a:xfrm>
            <a:off x="3381375" y="3741738"/>
            <a:ext cx="22098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4870450" y="4570413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>
            <a:off x="6445250" y="3906838"/>
            <a:ext cx="237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4137025" y="1568450"/>
            <a:ext cx="347663" cy="130175"/>
          </a:xfrm>
          <a:prstGeom prst="line">
            <a:avLst/>
          </a:prstGeom>
          <a:noFill/>
          <a:ln w="5715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>
            <a:off x="261938" y="2568575"/>
            <a:ext cx="23796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426200" y="26987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Estimated data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78213" y="3270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Estimated position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574675" y="18796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Measured data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153988" y="311150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Dipole Fitting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07088" y="2452688"/>
            <a:ext cx="450850" cy="142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43600" y="5057775"/>
            <a:ext cx="449263" cy="142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5805488" y="33670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 rot="-5400000">
            <a:off x="6720682" y="1132681"/>
            <a:ext cx="23796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>
            <a:off x="6502400" y="3889375"/>
            <a:ext cx="237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>
            <a:off x="203200" y="1428750"/>
            <a:ext cx="237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254750" y="225425"/>
            <a:ext cx="288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Estimated data/</a:t>
            </a:r>
          </a:p>
          <a:p>
            <a:r>
              <a:rPr lang="en-GB"/>
              <a:t>Channel covariance matrix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1300" y="420688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Measured data/</a:t>
            </a:r>
          </a:p>
          <a:p>
            <a:r>
              <a:rPr lang="en-GB"/>
              <a:t>Channel covariance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049963" y="516731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107113" y="22034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606800" y="0"/>
            <a:ext cx="2144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Dipole fitting</a:t>
            </a: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3263900" y="4289425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/>
          <a:stretch>
            <a:fillRect/>
          </a:stretch>
        </p:blipFill>
        <p:spPr bwMode="auto">
          <a:xfrm>
            <a:off x="3263900" y="14287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0" y="4486275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1275" y="4179888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True source covariance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08388" y="922338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Prior source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9872" t="2576" r="2034" b="3439"/>
          <a:stretch>
            <a:fillRect/>
          </a:stretch>
        </p:blipFill>
        <p:spPr bwMode="auto">
          <a:xfrm>
            <a:off x="0" y="0"/>
            <a:ext cx="4589463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22408" t="3487" b="48727"/>
          <a:stretch>
            <a:fillRect/>
          </a:stretch>
        </p:blipFill>
        <p:spPr bwMode="auto">
          <a:xfrm>
            <a:off x="0" y="6053138"/>
            <a:ext cx="678338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613400" y="64912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Fisher et al. 2004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733925" y="1444625"/>
            <a:ext cx="4410075" cy="409342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/>
              <a:t>Dipole fitting</a:t>
            </a:r>
          </a:p>
          <a:p>
            <a:endParaRPr lang="en-GB" sz="2000" dirty="0"/>
          </a:p>
          <a:p>
            <a:r>
              <a:rPr lang="en-GB" sz="2000" dirty="0"/>
              <a:t>Effective at modelling short (&lt;200ms) latency </a:t>
            </a:r>
            <a:r>
              <a:rPr lang="en-GB" sz="2000" b="1" dirty="0"/>
              <a:t>evoked</a:t>
            </a:r>
            <a:r>
              <a:rPr lang="en-GB" sz="2000" dirty="0"/>
              <a:t> responses</a:t>
            </a:r>
          </a:p>
          <a:p>
            <a:endParaRPr lang="en-GB" sz="2000" dirty="0"/>
          </a:p>
          <a:p>
            <a:r>
              <a:rPr lang="en-GB" sz="2000" dirty="0"/>
              <a:t>Clinically very useful: Pre-surgical mapping of  sensory /motor cortex ( </a:t>
            </a:r>
            <a:r>
              <a:rPr lang="en-GB" sz="2000" dirty="0" err="1"/>
              <a:t>Ganslandt</a:t>
            </a:r>
            <a:r>
              <a:rPr lang="en-GB" sz="2000" dirty="0"/>
              <a:t> et al 1999)</a:t>
            </a:r>
          </a:p>
          <a:p>
            <a:endParaRPr lang="en-GB" sz="2000" dirty="0"/>
          </a:p>
          <a:p>
            <a:r>
              <a:rPr lang="en-GB" sz="2000" dirty="0"/>
              <a:t>Need to specify number of </a:t>
            </a:r>
            <a:r>
              <a:rPr lang="en-GB" sz="2000" dirty="0" smtClean="0"/>
              <a:t>dipoles (but see Kiebel et al. 2007), </a:t>
            </a:r>
            <a:r>
              <a:rPr lang="en-GB" sz="2000" dirty="0"/>
              <a:t>non-linear minimization becomes unstable for more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2600" y="3302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Minimum norm</a:t>
            </a:r>
            <a:br>
              <a:rPr lang="en-GB" sz="4000" smtClean="0"/>
            </a:br>
            <a:r>
              <a:rPr lang="en-GB" sz="4000" smtClean="0"/>
              <a:t>- </a:t>
            </a:r>
            <a:r>
              <a:rPr lang="en-GB" sz="2000" smtClean="0"/>
              <a:t>allow all sources to be active, but keep energy to a minimum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1047750" y="4186238"/>
            <a:ext cx="356076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22"/>
          <p:cNvGrpSpPr>
            <a:grpSpLocks/>
          </p:cNvGrpSpPr>
          <p:nvPr/>
        </p:nvGrpSpPr>
        <p:grpSpPr bwMode="auto">
          <a:xfrm>
            <a:off x="4686300" y="1711325"/>
            <a:ext cx="4119563" cy="4373563"/>
            <a:chOff x="3144" y="1335"/>
            <a:chExt cx="2367" cy="2489"/>
          </a:xfrm>
        </p:grpSpPr>
        <p:sp>
          <p:nvSpPr>
            <p:cNvPr id="16398" name="TextBox 9"/>
            <p:cNvSpPr txBox="1">
              <a:spLocks noChangeArrowheads="1"/>
            </p:cNvSpPr>
            <p:nvPr/>
          </p:nvSpPr>
          <p:spPr bwMode="auto">
            <a:xfrm>
              <a:off x="3926" y="1335"/>
              <a:ext cx="58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/>
                <a:t>Solution</a:t>
              </a:r>
            </a:p>
          </p:txBody>
        </p:sp>
        <p:pic>
          <p:nvPicPr>
            <p:cNvPr id="16399" name="Picture 8" descr="minnorm2.png"/>
            <p:cNvPicPr>
              <a:picLocks noChangeAspect="1"/>
            </p:cNvPicPr>
            <p:nvPr/>
          </p:nvPicPr>
          <p:blipFill>
            <a:blip r:embed="rId3" cstate="print"/>
            <a:srcRect l="26329" t="58775" r="23495" b="11005"/>
            <a:stretch>
              <a:fillRect/>
            </a:stretch>
          </p:blipFill>
          <p:spPr bwMode="auto">
            <a:xfrm>
              <a:off x="3144" y="1770"/>
              <a:ext cx="2367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4611" t="58351" r="34494" b="28601"/>
            <a:stretch>
              <a:fillRect/>
            </a:stretch>
          </p:blipFill>
          <p:spPr bwMode="auto">
            <a:xfrm>
              <a:off x="4503" y="1740"/>
              <a:ext cx="511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7448" t="74220" r="34494" b="18915"/>
            <a:stretch>
              <a:fillRect/>
            </a:stretch>
          </p:blipFill>
          <p:spPr bwMode="auto">
            <a:xfrm>
              <a:off x="3200" y="2826"/>
              <a:ext cx="178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5591175" y="5548313"/>
            <a:ext cx="233363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387350" y="49561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Prior</a:t>
            </a:r>
          </a:p>
        </p:txBody>
      </p:sp>
      <p:grpSp>
        <p:nvGrpSpPr>
          <p:cNvPr id="16391" name="Group 24"/>
          <p:cNvGrpSpPr>
            <a:grpSpLocks/>
          </p:cNvGrpSpPr>
          <p:nvPr/>
        </p:nvGrpSpPr>
        <p:grpSpPr bwMode="auto">
          <a:xfrm>
            <a:off x="998538" y="1749425"/>
            <a:ext cx="3560762" cy="2670175"/>
            <a:chOff x="586" y="2638"/>
            <a:chExt cx="2243" cy="1682"/>
          </a:xfrm>
        </p:grpSpPr>
        <p:pic>
          <p:nvPicPr>
            <p:cNvPr id="16395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0"/>
            </a:blip>
            <a:srcRect/>
            <a:stretch>
              <a:fillRect/>
            </a:stretch>
          </p:blipFill>
          <p:spPr bwMode="auto">
            <a:xfrm>
              <a:off x="586" y="2638"/>
              <a:ext cx="2243" cy="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0"/>
            </a:blip>
            <a:srcRect l="52965" t="32581" r="13019" b="53864"/>
            <a:stretch>
              <a:fillRect/>
            </a:stretch>
          </p:blipFill>
          <p:spPr bwMode="auto">
            <a:xfrm>
              <a:off x="1188" y="2956"/>
              <a:ext cx="76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0"/>
            </a:blip>
            <a:srcRect l="55016" t="32045" r="13019" b="53864"/>
            <a:stretch>
              <a:fillRect/>
            </a:stretch>
          </p:blipFill>
          <p:spPr bwMode="auto">
            <a:xfrm>
              <a:off x="1370" y="3303"/>
              <a:ext cx="7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8318500" y="3108325"/>
            <a:ext cx="233363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Text Box 25"/>
          <p:cNvSpPr txBox="1">
            <a:spLocks noChangeArrowheads="1"/>
          </p:cNvSpPr>
          <p:nvPr/>
        </p:nvSpPr>
        <p:spPr bwMode="auto">
          <a:xfrm>
            <a:off x="268288" y="2168525"/>
            <a:ext cx="958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True</a:t>
            </a:r>
          </a:p>
          <a:p>
            <a:r>
              <a:rPr lang="en-GB"/>
              <a:t>(Single </a:t>
            </a:r>
          </a:p>
          <a:p>
            <a:r>
              <a:rPr lang="en-GB"/>
              <a:t>Dipole)</a:t>
            </a:r>
          </a:p>
        </p:txBody>
      </p:sp>
      <p:sp>
        <p:nvSpPr>
          <p:cNvPr id="16394" name="Oval 26"/>
          <p:cNvSpPr>
            <a:spLocks noChangeArrowheads="1"/>
          </p:cNvSpPr>
          <p:nvPr/>
        </p:nvSpPr>
        <p:spPr bwMode="auto">
          <a:xfrm>
            <a:off x="5648325" y="3152775"/>
            <a:ext cx="233363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Problem is that superficial elements have much larger lead fields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37500" t="3140" r="19437" b="62682"/>
          <a:stretch>
            <a:fillRect/>
          </a:stretch>
        </p:blipFill>
        <p:spPr bwMode="auto">
          <a:xfrm>
            <a:off x="0" y="2600325"/>
            <a:ext cx="3811588" cy="246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09625" y="5291138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MEG sensitivity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944938" y="2330450"/>
            <a:ext cx="4870450" cy="31511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Basic Minimum norm solutions</a:t>
            </a:r>
          </a:p>
          <a:p>
            <a:endParaRPr lang="en-GB" b="1"/>
          </a:p>
          <a:p>
            <a:r>
              <a:rPr lang="en-GB"/>
              <a:t>Solutions are diffuse and have superficial bias</a:t>
            </a:r>
          </a:p>
          <a:p>
            <a:r>
              <a:rPr lang="en-GB"/>
              <a:t> (where source power can be smallest). 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But unlike dipole fit, no need to specify the </a:t>
            </a:r>
          </a:p>
          <a:p>
            <a:r>
              <a:rPr lang="en-GB"/>
              <a:t>number of sources in advance.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Can we extend the assumption set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4603750" y="331788"/>
            <a:ext cx="4017963" cy="3508375"/>
            <a:chOff x="3266" y="2367"/>
            <a:chExt cx="2504" cy="1772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3266" y="2669"/>
              <a:ext cx="2504" cy="1470"/>
              <a:chOff x="3266" y="2669"/>
              <a:chExt cx="2504" cy="1470"/>
            </a:xfrm>
          </p:grpSpPr>
          <p:grpSp>
            <p:nvGrpSpPr>
              <p:cNvPr id="18442" name="Group 4"/>
              <p:cNvGrpSpPr>
                <a:grpSpLocks/>
              </p:cNvGrpSpPr>
              <p:nvPr/>
            </p:nvGrpSpPr>
            <p:grpSpPr bwMode="auto">
              <a:xfrm>
                <a:off x="3266" y="2669"/>
                <a:ext cx="1996" cy="1470"/>
                <a:chOff x="3266" y="2669"/>
                <a:chExt cx="1996" cy="1470"/>
              </a:xfrm>
            </p:grpSpPr>
            <p:pic>
              <p:nvPicPr>
                <p:cNvPr id="18444" name="Picture 5" descr="bullock_distanc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66776" r="586"/>
                <a:stretch>
                  <a:fillRect/>
                </a:stretch>
              </p:blipFill>
              <p:spPr bwMode="auto">
                <a:xfrm>
                  <a:off x="3538" y="2669"/>
                  <a:ext cx="1527" cy="12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45" name="Text Box 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074" y="3115"/>
                  <a:ext cx="594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/>
                    <a:t>Coherence</a:t>
                  </a:r>
                  <a:endParaRPr lang="en-US" sz="1600"/>
                </a:p>
              </p:txBody>
            </p:sp>
            <p:sp>
              <p:nvSpPr>
                <p:cNvPr id="184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55" y="3969"/>
                  <a:ext cx="607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/>
                    <a:t>Distance</a:t>
                  </a:r>
                  <a:endParaRPr lang="en-US" sz="1600"/>
                </a:p>
              </p:txBody>
            </p:sp>
            <p:sp>
              <p:nvSpPr>
                <p:cNvPr id="1844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10" y="3775"/>
                  <a:ext cx="1452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600">
                      <a:latin typeface="Times New Roman" pitchFamily="18" charset="0"/>
                    </a:rPr>
                    <a:t>0          12        24    30mm</a:t>
                  </a:r>
                  <a:endParaRPr lang="en-US" sz="1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443" name="Text Box 9"/>
              <p:cNvSpPr txBox="1">
                <a:spLocks noChangeArrowheads="1"/>
              </p:cNvSpPr>
              <p:nvPr/>
            </p:nvSpPr>
            <p:spPr bwMode="auto">
              <a:xfrm>
                <a:off x="4840" y="2953"/>
                <a:ext cx="930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/>
                  <a:t>8-13Hz band</a:t>
                </a:r>
                <a:endParaRPr lang="en-US"/>
              </a:p>
            </p:txBody>
          </p:sp>
        </p:grpSp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 rot="-5400000">
              <a:off x="2941" y="2920"/>
              <a:ext cx="1315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>
                  <a:latin typeface="Times New Roman" pitchFamily="18" charset="0"/>
                </a:rPr>
                <a:t>0         0.5        1.0</a:t>
              </a:r>
              <a:endParaRPr lang="en-US" sz="1600">
                <a:latin typeface="Times New Roman" pitchFamily="18" charset="0"/>
              </a:endParaRPr>
            </a:p>
          </p:txBody>
        </p:sp>
      </p:grpSp>
      <p:sp>
        <p:nvSpPr>
          <p:cNvPr id="18435" name="Rectangle 11"/>
          <p:cNvSpPr>
            <a:spLocks noGrp="1" noChangeArrowheads="1"/>
          </p:cNvSpPr>
          <p:nvPr>
            <p:ph type="title"/>
          </p:nvPr>
        </p:nvSpPr>
        <p:spPr>
          <a:xfrm>
            <a:off x="439738" y="0"/>
            <a:ext cx="7580312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 Cortical oscillations have local domains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6877050" y="3473450"/>
            <a:ext cx="194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imes New Roman" pitchFamily="18" charset="0"/>
              </a:rPr>
              <a:t>Bullock et al. 1989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327025" y="2025650"/>
            <a:ext cx="40846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“We have managed to check the alpha band rhythm with intra-cerebral electrodes in the occipital-parietal cortex; </a:t>
            </a:r>
            <a:r>
              <a:rPr lang="en-GB" u="sng"/>
              <a:t>in regions which are practically adjacent and almost congruent one finds a variety of alpha rhythms</a:t>
            </a:r>
            <a:r>
              <a:rPr lang="en-GB"/>
              <a:t>, some are blocked by opening and closing the eyes, some are not, some respond in some way to mental activity, some do not.” </a:t>
            </a:r>
            <a:r>
              <a:rPr lang="en-GB" i="1"/>
              <a:t>Grey Walter 1964 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 l="3197" t="9711" r="-464" b="10097"/>
          <a:stretch>
            <a:fillRect/>
          </a:stretch>
        </p:blipFill>
        <p:spPr bwMode="auto">
          <a:xfrm>
            <a:off x="4833938" y="3919538"/>
            <a:ext cx="33242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6562725" y="6488113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Leopold et al. 2003.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175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err="1" smtClean="0"/>
              <a:t>Beamformer</a:t>
            </a:r>
            <a:r>
              <a:rPr lang="en-GB" sz="4000" dirty="0" smtClean="0"/>
              <a:t>: </a:t>
            </a:r>
            <a:r>
              <a:rPr lang="en-GB" sz="2800" dirty="0" smtClean="0"/>
              <a:t>if you assume no correlations between sources, can calculate a prior covariance matrix from the data</a:t>
            </a: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1001713" y="4187825"/>
            <a:ext cx="35607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88938" y="245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True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print"/>
          <a:srcRect l="27249" t="57941" r="24590" b="10124"/>
          <a:stretch>
            <a:fillRect/>
          </a:stretch>
        </p:blipFill>
        <p:spPr bwMode="auto">
          <a:xfrm>
            <a:off x="4694238" y="2343150"/>
            <a:ext cx="42291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Oval 11"/>
          <p:cNvSpPr>
            <a:spLocks noChangeArrowheads="1"/>
          </p:cNvSpPr>
          <p:nvPr/>
        </p:nvSpPr>
        <p:spPr bwMode="auto">
          <a:xfrm>
            <a:off x="5554663" y="5741988"/>
            <a:ext cx="233362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82550" y="4729163"/>
            <a:ext cx="1274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Prior,</a:t>
            </a:r>
          </a:p>
          <a:p>
            <a:pPr eaLnBrk="0" hangingPunct="0"/>
            <a:r>
              <a:rPr lang="en-GB"/>
              <a:t>Estimated </a:t>
            </a:r>
          </a:p>
          <a:p>
            <a:pPr eaLnBrk="0" hangingPunct="0"/>
            <a:r>
              <a:rPr lang="en-GB"/>
              <a:t>From data</a:t>
            </a:r>
          </a:p>
        </p:txBody>
      </p:sp>
      <p:grpSp>
        <p:nvGrpSpPr>
          <p:cNvPr id="19464" name="Group 14"/>
          <p:cNvGrpSpPr>
            <a:grpSpLocks/>
          </p:cNvGrpSpPr>
          <p:nvPr/>
        </p:nvGrpSpPr>
        <p:grpSpPr bwMode="auto">
          <a:xfrm>
            <a:off x="1011238" y="1879600"/>
            <a:ext cx="3560762" cy="2670175"/>
            <a:chOff x="624" y="2719"/>
            <a:chExt cx="2243" cy="1682"/>
          </a:xfrm>
        </p:grpSpPr>
        <p:pic>
          <p:nvPicPr>
            <p:cNvPr id="19467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0"/>
            </a:blip>
            <a:srcRect/>
            <a:stretch>
              <a:fillRect/>
            </a:stretch>
          </p:blipFill>
          <p:spPr bwMode="auto">
            <a:xfrm>
              <a:off x="624" y="2719"/>
              <a:ext cx="2243" cy="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0"/>
            </a:blip>
            <a:srcRect l="52965" t="32581" r="13019" b="53864"/>
            <a:stretch>
              <a:fillRect/>
            </a:stretch>
          </p:blipFill>
          <p:spPr bwMode="auto">
            <a:xfrm>
              <a:off x="1226" y="3028"/>
              <a:ext cx="76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0"/>
            </a:blip>
            <a:srcRect l="55016" t="32045" r="13019" b="53864"/>
            <a:stretch>
              <a:fillRect/>
            </a:stretch>
          </p:blipFill>
          <p:spPr bwMode="auto">
            <a:xfrm>
              <a:off x="1408" y="3384"/>
              <a:ext cx="7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5" name="Oval 18"/>
          <p:cNvSpPr>
            <a:spLocks noChangeArrowheads="1"/>
          </p:cNvSpPr>
          <p:nvPr/>
        </p:nvSpPr>
        <p:spPr bwMode="auto">
          <a:xfrm>
            <a:off x="8528050" y="3184525"/>
            <a:ext cx="233363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6" name="Oval 19"/>
          <p:cNvSpPr>
            <a:spLocks noChangeArrowheads="1"/>
          </p:cNvSpPr>
          <p:nvPr/>
        </p:nvSpPr>
        <p:spPr bwMode="auto">
          <a:xfrm>
            <a:off x="5551488" y="3167063"/>
            <a:ext cx="233362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98738" y="6210300"/>
            <a:ext cx="247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Singh et al. 2002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 rot="-5400000">
            <a:off x="-768350" y="3871913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MEG composite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-5400000">
            <a:off x="-5556" y="950119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fMRI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88988" y="723900"/>
            <a:ext cx="3851275" cy="5545138"/>
            <a:chOff x="3334" y="346"/>
            <a:chExt cx="2426" cy="3493"/>
          </a:xfrm>
        </p:grpSpPr>
        <p:pic>
          <p:nvPicPr>
            <p:cNvPr id="20488" name="Picture 6" descr="groupsamFigure4new"/>
            <p:cNvPicPr>
              <a:picLocks noChangeAspect="1" noChangeArrowheads="1"/>
            </p:cNvPicPr>
            <p:nvPr/>
          </p:nvPicPr>
          <p:blipFill>
            <a:blip r:embed="rId2" cstate="print"/>
            <a:srcRect l="34027" b="85"/>
            <a:stretch>
              <a:fillRect/>
            </a:stretch>
          </p:blipFill>
          <p:spPr bwMode="auto">
            <a:xfrm>
              <a:off x="3385" y="346"/>
              <a:ext cx="2375" cy="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" descr="groupsamFigure4new"/>
            <p:cNvPicPr>
              <a:picLocks noChangeAspect="1" noChangeArrowheads="1"/>
            </p:cNvPicPr>
            <p:nvPr/>
          </p:nvPicPr>
          <p:blipFill>
            <a:blip r:embed="rId2" cstate="print"/>
            <a:srcRect r="65971" b="29948"/>
            <a:stretch>
              <a:fillRect/>
            </a:stretch>
          </p:blipFill>
          <p:spPr bwMode="auto">
            <a:xfrm>
              <a:off x="3334" y="346"/>
              <a:ext cx="1225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8" descr="groupsamFigure4new"/>
            <p:cNvPicPr>
              <a:picLocks noChangeAspect="1" noChangeArrowheads="1"/>
            </p:cNvPicPr>
            <p:nvPr/>
          </p:nvPicPr>
          <p:blipFill>
            <a:blip r:embed="rId2" cstate="print"/>
            <a:srcRect l="16417" t="68765" r="18083" b="114"/>
            <a:stretch>
              <a:fillRect/>
            </a:stretch>
          </p:blipFill>
          <p:spPr bwMode="auto">
            <a:xfrm>
              <a:off x="3334" y="2750"/>
              <a:ext cx="235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71450" y="71438"/>
            <a:ext cx="888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Oscillatory changes are co-located with haemodynamic changes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4806950" y="2308225"/>
            <a:ext cx="4313238" cy="34163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/>
              <a:t>Beamformers</a:t>
            </a:r>
          </a:p>
          <a:p>
            <a:pPr eaLnBrk="0" hangingPunct="0"/>
            <a:endParaRPr lang="en-GB" b="1"/>
          </a:p>
          <a:p>
            <a:pPr eaLnBrk="0" hangingPunct="0"/>
            <a:r>
              <a:rPr lang="en-GB"/>
              <a:t>Robust localisation of induced changes, </a:t>
            </a:r>
          </a:p>
          <a:p>
            <a:pPr eaLnBrk="0" hangingPunct="0"/>
            <a:r>
              <a:rPr lang="en-GB"/>
              <a:t>not so good at evoked responses.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Excellent noise immunity.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Clincally also very useful </a:t>
            </a:r>
          </a:p>
          <a:p>
            <a:pPr eaLnBrk="0" hangingPunct="0"/>
            <a:r>
              <a:rPr lang="en-GB"/>
              <a:t>(Hirata et al. 2004; Gaetz et al. 2007)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But what happens if there are correlated</a:t>
            </a:r>
          </a:p>
          <a:p>
            <a:pPr eaLnBrk="0" hangingPunct="0"/>
            <a:r>
              <a:rPr lang="en-GB"/>
              <a:t>sources 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Beamformer for correlated sources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/>
          <a:stretch>
            <a:fillRect/>
          </a:stretch>
        </p:blipFill>
        <p:spPr bwMode="auto">
          <a:xfrm>
            <a:off x="1363663" y="1281113"/>
            <a:ext cx="37401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l="26834" t="57379" r="24829" b="11505"/>
          <a:stretch>
            <a:fillRect/>
          </a:stretch>
        </p:blipFill>
        <p:spPr bwMode="auto">
          <a:xfrm>
            <a:off x="4997450" y="2366963"/>
            <a:ext cx="41465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49250" y="4575175"/>
            <a:ext cx="1289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Prior</a:t>
            </a:r>
          </a:p>
          <a:p>
            <a:pPr eaLnBrk="0" hangingPunct="0"/>
            <a:r>
              <a:rPr lang="en-GB"/>
              <a:t>(estimated</a:t>
            </a:r>
          </a:p>
          <a:p>
            <a:pPr eaLnBrk="0" hangingPunct="0"/>
            <a:r>
              <a:rPr lang="en-GB"/>
              <a:t> from data)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84163" y="19542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True Sources</a:t>
            </a:r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5902325" y="5699125"/>
            <a:ext cx="233363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Oval 12"/>
          <p:cNvSpPr>
            <a:spLocks noChangeArrowheads="1"/>
          </p:cNvSpPr>
          <p:nvPr/>
        </p:nvSpPr>
        <p:spPr bwMode="auto">
          <a:xfrm>
            <a:off x="8710613" y="3241675"/>
            <a:ext cx="233362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Oval 13"/>
          <p:cNvSpPr>
            <a:spLocks noChangeArrowheads="1"/>
          </p:cNvSpPr>
          <p:nvPr/>
        </p:nvSpPr>
        <p:spPr bwMode="auto">
          <a:xfrm>
            <a:off x="5942013" y="3240088"/>
            <a:ext cx="233362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14" name="Group 15"/>
          <p:cNvGrpSpPr>
            <a:grpSpLocks/>
          </p:cNvGrpSpPr>
          <p:nvPr/>
        </p:nvGrpSpPr>
        <p:grpSpPr bwMode="auto">
          <a:xfrm>
            <a:off x="1411288" y="3886200"/>
            <a:ext cx="3778250" cy="2671763"/>
            <a:chOff x="1044" y="1012"/>
            <a:chExt cx="2380" cy="1683"/>
          </a:xfrm>
        </p:grpSpPr>
        <p:pic>
          <p:nvPicPr>
            <p:cNvPr id="21518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0"/>
            </a:blip>
            <a:srcRect/>
            <a:stretch>
              <a:fillRect/>
            </a:stretch>
          </p:blipFill>
          <p:spPr bwMode="auto">
            <a:xfrm rot="10800000">
              <a:off x="1044" y="1012"/>
              <a:ext cx="2380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0"/>
            </a:blip>
            <a:srcRect l="28403" t="20619" r="55336" b="58705"/>
            <a:stretch>
              <a:fillRect/>
            </a:stretch>
          </p:blipFill>
          <p:spPr bwMode="auto">
            <a:xfrm rot="10800000">
              <a:off x="1291" y="1196"/>
              <a:ext cx="38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5" name="Oval 16"/>
          <p:cNvSpPr>
            <a:spLocks noChangeArrowheads="1"/>
          </p:cNvSpPr>
          <p:nvPr/>
        </p:nvSpPr>
        <p:spPr bwMode="auto">
          <a:xfrm>
            <a:off x="5900738" y="4608513"/>
            <a:ext cx="233362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Oval 17"/>
          <p:cNvSpPr>
            <a:spLocks noChangeArrowheads="1"/>
          </p:cNvSpPr>
          <p:nvPr/>
        </p:nvSpPr>
        <p:spPr bwMode="auto">
          <a:xfrm>
            <a:off x="7654925" y="3259138"/>
            <a:ext cx="233363" cy="219075"/>
          </a:xfrm>
          <a:prstGeom prst="ellips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1517" name="Picture 1"/>
          <p:cNvPicPr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 l="2074" t="51382" r="66039" b="40468"/>
          <a:stretch>
            <a:fillRect/>
          </a:stretch>
        </p:blipFill>
        <p:spPr bwMode="auto">
          <a:xfrm rot="10800000">
            <a:off x="3192463" y="5486400"/>
            <a:ext cx="12049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 rot="-5400000">
            <a:off x="6720682" y="1132681"/>
            <a:ext cx="23796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>
            <a:off x="6502400" y="3889375"/>
            <a:ext cx="237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 l="15987" t="7301" r="27142" b="9251"/>
          <a:stretch>
            <a:fillRect/>
          </a:stretch>
        </p:blipFill>
        <p:spPr bwMode="auto">
          <a:xfrm>
            <a:off x="203200" y="1428750"/>
            <a:ext cx="237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254750" y="225425"/>
            <a:ext cx="288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Estimated data/</a:t>
            </a:r>
          </a:p>
          <a:p>
            <a:r>
              <a:rPr lang="en-GB"/>
              <a:t>Channel covariance matrix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41300" y="420688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Measured data/</a:t>
            </a:r>
          </a:p>
          <a:p>
            <a:r>
              <a:rPr lang="en-GB"/>
              <a:t>Channel covariance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049963" y="5167313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107113" y="22034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606800" y="0"/>
            <a:ext cx="2144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Dipole fitting</a:t>
            </a:r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3263900" y="4289425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/>
          <a:stretch>
            <a:fillRect/>
          </a:stretch>
        </p:blipFill>
        <p:spPr bwMode="auto">
          <a:xfrm>
            <a:off x="3263900" y="14287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0" y="4486275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1275" y="4179888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True source covariance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608388" y="922338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Prior source covariance</a:t>
            </a:r>
          </a:p>
        </p:txBody>
      </p:sp>
      <p:sp>
        <p:nvSpPr>
          <p:cNvPr id="22543" name="TextBox 14"/>
          <p:cNvSpPr txBox="1">
            <a:spLocks noChangeArrowheads="1"/>
          </p:cNvSpPr>
          <p:nvPr/>
        </p:nvSpPr>
        <p:spPr bwMode="auto">
          <a:xfrm>
            <a:off x="4368800" y="3759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Format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inverse problem</a:t>
            </a:r>
          </a:p>
          <a:p>
            <a:pPr eaLnBrk="1" hangingPunct="1"/>
            <a:r>
              <a:rPr lang="en-GB" smtClean="0"/>
              <a:t>Choice of prior knowledge in some popular algorithms</a:t>
            </a:r>
          </a:p>
          <a:p>
            <a:pPr eaLnBrk="1" hangingPunct="1"/>
            <a:r>
              <a:rPr lang="en-GB" smtClean="0"/>
              <a:t>Why the solution is important.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400" b="1" dirty="0" smtClean="0"/>
              <a:t>Multiple Sparse Priors (MSP)</a:t>
            </a:r>
          </a:p>
        </p:txBody>
      </p:sp>
      <p:pic>
        <p:nvPicPr>
          <p:cNvPr id="23555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 l="12529" t="4555" r="3416" b="11134"/>
          <a:stretch>
            <a:fillRect/>
          </a:stretch>
        </p:blipFill>
        <p:spPr bwMode="auto">
          <a:xfrm>
            <a:off x="709613" y="2827338"/>
            <a:ext cx="17573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1923" r="7846" b="11282"/>
          <a:stretch>
            <a:fillRect/>
          </a:stretch>
        </p:blipFill>
        <p:spPr bwMode="auto">
          <a:xfrm>
            <a:off x="725488" y="1431925"/>
            <a:ext cx="16557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 l="12762" t="5705" r="7004" b="10373"/>
          <a:stretch>
            <a:fillRect/>
          </a:stretch>
        </p:blipFill>
        <p:spPr bwMode="auto">
          <a:xfrm rot="10800000">
            <a:off x="681038" y="5573713"/>
            <a:ext cx="1636712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 preferRelativeResize="0"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 l="12410" b="8708"/>
          <a:stretch>
            <a:fillRect/>
          </a:stretch>
        </p:blipFill>
        <p:spPr bwMode="auto">
          <a:xfrm>
            <a:off x="709613" y="0"/>
            <a:ext cx="1816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9" name="Straight Arrow Connector 6"/>
          <p:cNvCxnSpPr>
            <a:cxnSpLocks noChangeShapeType="1"/>
            <a:endCxn id="23568" idx="1"/>
          </p:cNvCxnSpPr>
          <p:nvPr/>
        </p:nvCxnSpPr>
        <p:spPr bwMode="auto">
          <a:xfrm>
            <a:off x="2655888" y="2046288"/>
            <a:ext cx="2263775" cy="2005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0" name="Straight Arrow Connector 7"/>
          <p:cNvCxnSpPr>
            <a:cxnSpLocks noChangeShapeType="1"/>
          </p:cNvCxnSpPr>
          <p:nvPr/>
        </p:nvCxnSpPr>
        <p:spPr bwMode="auto">
          <a:xfrm flipV="1">
            <a:off x="2390775" y="4383088"/>
            <a:ext cx="2268538" cy="549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1" name="Straight Arrow Connector 8"/>
          <p:cNvCxnSpPr>
            <a:cxnSpLocks noChangeShapeType="1"/>
          </p:cNvCxnSpPr>
          <p:nvPr/>
        </p:nvCxnSpPr>
        <p:spPr bwMode="auto">
          <a:xfrm flipV="1">
            <a:off x="3314700" y="4745038"/>
            <a:ext cx="1565275" cy="958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779838" y="3211513"/>
            <a:ext cx="865187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smtClean="0">
                <a:latin typeface="Symbol" pitchFamily="18" charset="2"/>
              </a:rPr>
              <a:t>l1</a:t>
            </a:r>
          </a:p>
          <a:p>
            <a:pPr eaLnBrk="0" hangingPunct="0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6" cstate="print">
            <a:lum contrast="100000"/>
          </a:blip>
          <a:srcRect/>
          <a:stretch>
            <a:fillRect/>
          </a:stretch>
        </p:blipFill>
        <p:spPr bwMode="auto">
          <a:xfrm>
            <a:off x="5934075" y="581025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"/>
          <p:cNvPicPr>
            <a:picLocks noChangeAspect="1" noChangeArrowheads="1"/>
          </p:cNvPicPr>
          <p:nvPr/>
        </p:nvPicPr>
        <p:blipFill>
          <a:blip r:embed="rId6" cstate="print">
            <a:lum contrast="100000"/>
          </a:blip>
          <a:srcRect/>
          <a:stretch>
            <a:fillRect/>
          </a:stretch>
        </p:blipFill>
        <p:spPr bwMode="auto">
          <a:xfrm>
            <a:off x="5937250" y="2944813"/>
            <a:ext cx="32067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 l="12062" t="5705" r="7004"/>
          <a:stretch>
            <a:fillRect/>
          </a:stretch>
        </p:blipFill>
        <p:spPr bwMode="auto">
          <a:xfrm>
            <a:off x="739775" y="4211638"/>
            <a:ext cx="16510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Oval 10"/>
          <p:cNvSpPr>
            <a:spLocks noChangeArrowheads="1"/>
          </p:cNvSpPr>
          <p:nvPr/>
        </p:nvSpPr>
        <p:spPr bwMode="auto">
          <a:xfrm>
            <a:off x="3111500" y="4311650"/>
            <a:ext cx="792163" cy="579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smtClean="0">
                <a:latin typeface="Symbol" pitchFamily="18" charset="2"/>
              </a:rPr>
              <a:t>l2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23567" name="Oval 10"/>
          <p:cNvSpPr>
            <a:spLocks noChangeArrowheads="1"/>
          </p:cNvSpPr>
          <p:nvPr/>
        </p:nvSpPr>
        <p:spPr bwMode="auto">
          <a:xfrm>
            <a:off x="3530600" y="5081588"/>
            <a:ext cx="823913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aseline="30000" dirty="0" err="1" smtClean="0">
                <a:latin typeface="Symbol" pitchFamily="18" charset="2"/>
              </a:rPr>
              <a:t>l</a:t>
            </a:r>
            <a:r>
              <a:rPr lang="en-GB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Oval 10"/>
          <p:cNvSpPr>
            <a:spLocks noChangeArrowheads="1"/>
          </p:cNvSpPr>
          <p:nvPr/>
        </p:nvSpPr>
        <p:spPr bwMode="auto">
          <a:xfrm>
            <a:off x="4806950" y="3932238"/>
            <a:ext cx="766763" cy="8112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latin typeface="Symbol" pitchFamily="18" charset="2"/>
              </a:rPr>
              <a:t>  +</a:t>
            </a:r>
          </a:p>
        </p:txBody>
      </p:sp>
      <p:sp>
        <p:nvSpPr>
          <p:cNvPr id="23569" name="Line 20"/>
          <p:cNvSpPr>
            <a:spLocks noChangeShapeType="1"/>
          </p:cNvSpPr>
          <p:nvPr/>
        </p:nvSpPr>
        <p:spPr bwMode="auto">
          <a:xfrm>
            <a:off x="5689600" y="4343400"/>
            <a:ext cx="46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6103938" y="5146675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Estimated (based on data)</a:t>
            </a:r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7237413" y="4143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True</a:t>
            </a:r>
          </a:p>
        </p:txBody>
      </p:sp>
      <p:sp>
        <p:nvSpPr>
          <p:cNvPr id="23572" name="Line 23"/>
          <p:cNvSpPr>
            <a:spLocks noChangeShapeType="1"/>
          </p:cNvSpPr>
          <p:nvPr/>
        </p:nvSpPr>
        <p:spPr bwMode="auto">
          <a:xfrm>
            <a:off x="4251325" y="987425"/>
            <a:ext cx="0" cy="113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73" name="Line 24"/>
          <p:cNvSpPr>
            <a:spLocks noChangeShapeType="1"/>
          </p:cNvSpPr>
          <p:nvPr/>
        </p:nvSpPr>
        <p:spPr bwMode="auto">
          <a:xfrm>
            <a:off x="2816225" y="1770063"/>
            <a:ext cx="293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74" name="Freeform 25"/>
          <p:cNvSpPr>
            <a:spLocks/>
          </p:cNvSpPr>
          <p:nvPr/>
        </p:nvSpPr>
        <p:spPr bwMode="auto">
          <a:xfrm>
            <a:off x="2816225" y="1160463"/>
            <a:ext cx="2713038" cy="538162"/>
          </a:xfrm>
          <a:custGeom>
            <a:avLst/>
            <a:gdLst>
              <a:gd name="T0" fmla="*/ 0 w 1709"/>
              <a:gd name="T1" fmla="*/ 508000 h 339"/>
              <a:gd name="T2" fmla="*/ 782638 w 1709"/>
              <a:gd name="T3" fmla="*/ 406400 h 339"/>
              <a:gd name="T4" fmla="*/ 1160463 w 1709"/>
              <a:gd name="T5" fmla="*/ 146050 h 339"/>
              <a:gd name="T6" fmla="*/ 1422400 w 1709"/>
              <a:gd name="T7" fmla="*/ 0 h 339"/>
              <a:gd name="T8" fmla="*/ 1711326 w 1709"/>
              <a:gd name="T9" fmla="*/ 146050 h 339"/>
              <a:gd name="T10" fmla="*/ 2060576 w 1709"/>
              <a:gd name="T11" fmla="*/ 392112 h 339"/>
              <a:gd name="T12" fmla="*/ 2713038 w 1709"/>
              <a:gd name="T13" fmla="*/ 538162 h 3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9"/>
              <a:gd name="T22" fmla="*/ 0 h 339"/>
              <a:gd name="T23" fmla="*/ 1709 w 1709"/>
              <a:gd name="T24" fmla="*/ 339 h 3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9" h="339">
                <a:moveTo>
                  <a:pt x="0" y="320"/>
                </a:moveTo>
                <a:cubicBezTo>
                  <a:pt x="81" y="309"/>
                  <a:pt x="371" y="294"/>
                  <a:pt x="493" y="256"/>
                </a:cubicBezTo>
                <a:cubicBezTo>
                  <a:pt x="615" y="218"/>
                  <a:pt x="664" y="135"/>
                  <a:pt x="731" y="92"/>
                </a:cubicBezTo>
                <a:cubicBezTo>
                  <a:pt x="798" y="49"/>
                  <a:pt x="838" y="0"/>
                  <a:pt x="896" y="0"/>
                </a:cubicBezTo>
                <a:cubicBezTo>
                  <a:pt x="954" y="0"/>
                  <a:pt x="1011" y="51"/>
                  <a:pt x="1078" y="92"/>
                </a:cubicBezTo>
                <a:cubicBezTo>
                  <a:pt x="1145" y="133"/>
                  <a:pt x="1193" y="206"/>
                  <a:pt x="1298" y="247"/>
                </a:cubicBezTo>
                <a:cubicBezTo>
                  <a:pt x="1403" y="288"/>
                  <a:pt x="1624" y="320"/>
                  <a:pt x="1709" y="33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>
            <a:off x="3971925" y="685800"/>
            <a:ext cx="58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Times New Roman" pitchFamily="18" charset="0"/>
              </a:rPr>
              <a:t>P</a:t>
            </a:r>
            <a:r>
              <a:rPr lang="en-GB">
                <a:latin typeface="Symbol" pitchFamily="18" charset="2"/>
              </a:rPr>
              <a:t>(l)</a:t>
            </a:r>
          </a:p>
        </p:txBody>
      </p:sp>
      <p:sp>
        <p:nvSpPr>
          <p:cNvPr id="23576" name="Text Box 27"/>
          <p:cNvSpPr txBox="1">
            <a:spLocks noChangeArrowheads="1"/>
          </p:cNvSpPr>
          <p:nvPr/>
        </p:nvSpPr>
        <p:spPr bwMode="auto">
          <a:xfrm>
            <a:off x="5291138" y="174307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l</a:t>
            </a:r>
          </a:p>
        </p:txBody>
      </p:sp>
      <p:pic>
        <p:nvPicPr>
          <p:cNvPr id="23577" name="Picture 1"/>
          <p:cNvPicPr>
            <a:picLocks noChangeAspect="1" noChangeArrowheads="1"/>
          </p:cNvPicPr>
          <p:nvPr/>
        </p:nvPicPr>
        <p:blipFill>
          <a:blip r:embed="rId7" cstate="print">
            <a:lum contrast="100000"/>
          </a:blip>
          <a:srcRect l="21092" t="23415" r="58403" b="51576"/>
          <a:stretch>
            <a:fillRect/>
          </a:stretch>
        </p:blipFill>
        <p:spPr bwMode="auto">
          <a:xfrm rot="10800000">
            <a:off x="7115175" y="3490913"/>
            <a:ext cx="7747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8" name="Text Box 31"/>
          <p:cNvSpPr txBox="1">
            <a:spLocks noChangeArrowheads="1"/>
          </p:cNvSpPr>
          <p:nvPr/>
        </p:nvSpPr>
        <p:spPr bwMode="auto">
          <a:xfrm>
            <a:off x="0" y="439102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Priors</a:t>
            </a:r>
          </a:p>
        </p:txBody>
      </p:sp>
      <p:sp>
        <p:nvSpPr>
          <p:cNvPr id="32" name="Oval 31"/>
          <p:cNvSpPr/>
          <p:nvPr/>
        </p:nvSpPr>
        <p:spPr>
          <a:xfrm>
            <a:off x="2568575" y="3352800"/>
            <a:ext cx="290513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972175" y="1603375"/>
            <a:ext cx="174625" cy="188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969375" y="1611313"/>
            <a:ext cx="174625" cy="18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972175" y="4005263"/>
            <a:ext cx="174625" cy="188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969375" y="4013200"/>
            <a:ext cx="174625" cy="188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746625" y="6226175"/>
            <a:ext cx="173038" cy="188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85" name="TextBox 42"/>
          <p:cNvSpPr txBox="1">
            <a:spLocks noChangeArrowheads="1"/>
          </p:cNvSpPr>
          <p:nvPr/>
        </p:nvSpPr>
        <p:spPr bwMode="auto">
          <a:xfrm>
            <a:off x="3773488" y="6488113"/>
            <a:ext cx="5456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(Covariance estimates  are made in channel space)</a:t>
            </a:r>
          </a:p>
        </p:txBody>
      </p:sp>
      <p:sp>
        <p:nvSpPr>
          <p:cNvPr id="23586" name="TextBox 43"/>
          <p:cNvSpPr txBox="1">
            <a:spLocks noChangeArrowheads="1"/>
          </p:cNvSpPr>
          <p:nvPr/>
        </p:nvSpPr>
        <p:spPr bwMode="auto">
          <a:xfrm>
            <a:off x="5094288" y="6169025"/>
            <a:ext cx="321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= sensitivity (lead field matrix)</a:t>
            </a:r>
          </a:p>
        </p:txBody>
      </p:sp>
      <p:sp>
        <p:nvSpPr>
          <p:cNvPr id="51" name="Oval 50"/>
          <p:cNvSpPr/>
          <p:nvPr/>
        </p:nvSpPr>
        <p:spPr>
          <a:xfrm>
            <a:off x="195263" y="3330575"/>
            <a:ext cx="290512" cy="33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078515" y="21771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-4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6422" t="73088" r="46808" b="11389"/>
          <a:stretch>
            <a:fillRect/>
          </a:stretch>
        </p:blipFill>
        <p:spPr bwMode="auto">
          <a:xfrm>
            <a:off x="0" y="4229100"/>
            <a:ext cx="19558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3312" t="73225" r="43112" b="10411"/>
          <a:stretch>
            <a:fillRect/>
          </a:stretch>
        </p:blipFill>
        <p:spPr bwMode="auto">
          <a:xfrm>
            <a:off x="1625600" y="4259263"/>
            <a:ext cx="24526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23975" t="72263" r="41656"/>
          <a:stretch>
            <a:fillRect/>
          </a:stretch>
        </p:blipFill>
        <p:spPr bwMode="auto">
          <a:xfrm>
            <a:off x="3703638" y="4197350"/>
            <a:ext cx="25098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575" y="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 cstate="print"/>
          <a:srcRect l="27434" t="73570" r="48042" b="12219"/>
          <a:stretch>
            <a:fillRect/>
          </a:stretch>
        </p:blipFill>
        <p:spPr bwMode="auto">
          <a:xfrm>
            <a:off x="6083300" y="4278313"/>
            <a:ext cx="187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13"/>
          <p:cNvSpPr>
            <a:spLocks noChangeShapeType="1"/>
          </p:cNvSpPr>
          <p:nvPr/>
        </p:nvSpPr>
        <p:spPr bwMode="auto">
          <a:xfrm flipH="1">
            <a:off x="1582738" y="3511550"/>
            <a:ext cx="1304925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 flipH="1">
            <a:off x="3163888" y="3465513"/>
            <a:ext cx="12700" cy="842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>
            <a:off x="3667125" y="3463925"/>
            <a:ext cx="625475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>
            <a:off x="5610225" y="3519488"/>
            <a:ext cx="625475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5292725" y="1516063"/>
            <a:ext cx="1441450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 Accuracy</a:t>
            </a:r>
          </a:p>
          <a:p>
            <a:r>
              <a:rPr lang="en-GB"/>
              <a:t>Free Energy</a:t>
            </a:r>
          </a:p>
          <a:p>
            <a:r>
              <a:rPr lang="en-GB"/>
              <a:t>Compexity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 l="23741" t="56650" r="17599" b="11620"/>
          <a:stretch>
            <a:fillRect/>
          </a:stretch>
        </p:blipFill>
        <p:spPr bwMode="auto">
          <a:xfrm>
            <a:off x="-188913" y="520700"/>
            <a:ext cx="4933951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 l="27428" t="57564" r="16232" b="10298"/>
          <a:stretch>
            <a:fillRect/>
          </a:stretch>
        </p:blipFill>
        <p:spPr bwMode="auto">
          <a:xfrm>
            <a:off x="4591050" y="660400"/>
            <a:ext cx="4552950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1884363" y="3614057"/>
          <a:ext cx="6660921" cy="3521756"/>
        </p:xfrm>
        <a:graphic>
          <a:graphicData uri="http://schemas.openxmlformats.org/presentationml/2006/ole">
            <p:oleObj spid="_x0000_s3074" name="Chart" r:id="rId5" imgW="6096000" imgH="4067175" progId="MSGraph.Chart.8">
              <p:embed followColorScheme="full"/>
            </p:oleObj>
          </a:graphicData>
        </a:graphic>
      </p:graphicFrame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1925638" y="138113"/>
            <a:ext cx="605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Can use model evidence to choose between solutions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3087" y="5239656"/>
            <a:ext cx="2069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     Free energy     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09550" y="21621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So it is possible,</a:t>
            </a:r>
            <a:br>
              <a:rPr lang="en-GB" sz="4000" smtClean="0"/>
            </a:br>
            <a:r>
              <a:rPr lang="en-GB" sz="4000" smtClean="0"/>
              <a:t>but why bother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3" descr="evokedresponse_sw0-80Hz2"/>
          <p:cNvPicPr>
            <a:picLocks noChangeArrowheads="1"/>
          </p:cNvPicPr>
          <p:nvPr/>
        </p:nvPicPr>
        <p:blipFill>
          <a:blip r:embed="rId2" cstate="print"/>
          <a:srcRect l="23807" t="9343" r="10188" b="13841"/>
          <a:stretch>
            <a:fillRect/>
          </a:stretch>
        </p:blipFill>
        <p:spPr bwMode="auto">
          <a:xfrm>
            <a:off x="5267325" y="5448300"/>
            <a:ext cx="38766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han_screenshot"/>
          <p:cNvPicPr>
            <a:picLocks noChangeAspect="1" noChangeArrowheads="1"/>
          </p:cNvPicPr>
          <p:nvPr/>
        </p:nvPicPr>
        <p:blipFill>
          <a:blip r:embed="rId3" cstate="print"/>
          <a:srcRect t="16292" r="531" b="16830"/>
          <a:stretch>
            <a:fillRect/>
          </a:stretch>
        </p:blipFill>
        <p:spPr bwMode="auto">
          <a:xfrm>
            <a:off x="0" y="914400"/>
            <a:ext cx="5733143" cy="32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541" y="0"/>
            <a:ext cx="6756400" cy="8096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800" dirty="0" smtClean="0"/>
              <a:t>Correct inversion algorithm</a:t>
            </a:r>
            <a:endParaRPr lang="en-US" sz="2800" dirty="0" smtClean="0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2119085" y="2627086"/>
            <a:ext cx="1611087" cy="711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6037943" y="4368800"/>
            <a:ext cx="493485" cy="1117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2" name="Picture 19" descr="SW_02_RVF_left_oblique_SPMs_4.4.jpg"/>
          <p:cNvPicPr>
            <a:picLocks noChangeAspect="1" noChangeArrowheads="1"/>
          </p:cNvPicPr>
          <p:nvPr/>
        </p:nvPicPr>
        <p:blipFill>
          <a:blip r:embed="rId4" cstate="print"/>
          <a:srcRect l="6783" t="16111" r="69638" b="39955"/>
          <a:stretch>
            <a:fillRect/>
          </a:stretch>
        </p:blipFill>
        <p:spPr bwMode="auto">
          <a:xfrm>
            <a:off x="4127572" y="3106059"/>
            <a:ext cx="2084543" cy="17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775200"/>
            <a:ext cx="4659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Correct location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Correct </a:t>
            </a:r>
            <a:r>
              <a:rPr lang="en-GB" sz="2400" dirty="0" err="1" smtClean="0"/>
              <a:t>unmixing</a:t>
            </a:r>
            <a:r>
              <a:rPr lang="en-GB" sz="2400" dirty="0" smtClean="0"/>
              <a:t> of sensor data = best estimate of source level time series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Higher SNR (~ </a:t>
            </a:r>
            <a:r>
              <a:rPr lang="en-GB" sz="2400" dirty="0" err="1" smtClean="0"/>
              <a:t>sqrt</a:t>
            </a:r>
            <a:r>
              <a:rPr lang="en-GB" sz="2400" dirty="0" smtClean="0"/>
              <a:t> (</a:t>
            </a:r>
            <a:r>
              <a:rPr lang="en-GB" sz="2400" dirty="0" err="1" smtClean="0"/>
              <a:t>Nchans</a:t>
            </a:r>
            <a:r>
              <a:rPr lang="en-GB" sz="2400" dirty="0" smtClean="0"/>
              <a:t>))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81371" y="269965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 trial data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994400" y="2801258"/>
            <a:ext cx="914400" cy="13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972630" y="4172857"/>
            <a:ext cx="2561769" cy="384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43798" y="994266"/>
            <a:ext cx="1714500" cy="12827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" name="Rectangle 6" descr="Wide downward diagonal"/>
          <p:cNvSpPr>
            <a:spLocks noChangeArrowheads="1"/>
          </p:cNvSpPr>
          <p:nvPr/>
        </p:nvSpPr>
        <p:spPr bwMode="auto">
          <a:xfrm>
            <a:off x="7477236" y="1473691"/>
            <a:ext cx="433387" cy="393700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7405798" y="1384791"/>
            <a:ext cx="63500" cy="68263"/>
          </a:xfrm>
          <a:prstGeom prst="ellipse">
            <a:avLst/>
          </a:prstGeom>
          <a:solidFill>
            <a:srgbClr val="E3020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361223" y="421179"/>
            <a:ext cx="2300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Stimulus(3cpd,1.5</a:t>
            </a:r>
            <a:r>
              <a:rPr lang="en-US"/>
              <a:t>º)</a:t>
            </a:r>
            <a:r>
              <a:rPr lang="en-GB"/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4000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Duncan et al . 2010</a:t>
            </a:r>
            <a:endParaRPr lang="en-GB" dirty="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599543" y="1872344"/>
            <a:ext cx="696686" cy="1015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MEG inverse problem can be solved.. If you have some prior knowledge.</a:t>
            </a:r>
          </a:p>
          <a:p>
            <a:pPr eaLnBrk="1" hangingPunct="1"/>
            <a:r>
              <a:rPr lang="en-GB" smtClean="0"/>
              <a:t>All prior knowledge encapsulated in a source covariance matrix</a:t>
            </a:r>
          </a:p>
          <a:p>
            <a:pPr eaLnBrk="1" hangingPunct="1"/>
            <a:r>
              <a:rPr lang="en-GB" smtClean="0"/>
              <a:t>Can test between priors in a Bayesian framework.</a:t>
            </a:r>
          </a:p>
          <a:p>
            <a:pPr eaLnBrk="1" hangingPunct="1"/>
            <a:r>
              <a:rPr lang="en-GB" smtClean="0"/>
              <a:t>Exciting part is the millisecond temporal resolution we can now exploit.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Vladimir Litvak</a:t>
            </a:r>
          </a:p>
          <a:p>
            <a:r>
              <a:rPr lang="en-GB" dirty="0" smtClean="0"/>
              <a:t>Will Penny</a:t>
            </a:r>
          </a:p>
          <a:p>
            <a:r>
              <a:rPr lang="en-GB" dirty="0" err="1" smtClean="0"/>
              <a:t>Jeremie</a:t>
            </a:r>
            <a:r>
              <a:rPr lang="en-GB" dirty="0" smtClean="0"/>
              <a:t> Mattout</a:t>
            </a:r>
          </a:p>
          <a:p>
            <a:r>
              <a:rPr lang="en-GB" dirty="0" smtClean="0"/>
              <a:t>Guillaume Flandin</a:t>
            </a:r>
          </a:p>
          <a:p>
            <a:r>
              <a:rPr lang="en-GB" dirty="0" smtClean="0"/>
              <a:t>Tim Behrens</a:t>
            </a:r>
          </a:p>
          <a:p>
            <a:r>
              <a:rPr lang="en-GB" dirty="0" smtClean="0"/>
              <a:t>Karl Friston and methods group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141288" y="1951038"/>
            <a:ext cx="5373687" cy="792162"/>
          </a:xfrm>
          <a:custGeom>
            <a:avLst/>
            <a:gdLst>
              <a:gd name="T0" fmla="*/ 0 w 3385"/>
              <a:gd name="T1" fmla="*/ 1118948792 h 499"/>
              <a:gd name="T2" fmla="*/ 1796870721 w 3385"/>
              <a:gd name="T3" fmla="*/ 196572065 h 499"/>
              <a:gd name="T4" fmla="*/ 2147483647 w 3385"/>
              <a:gd name="T5" fmla="*/ 12599980 h 499"/>
              <a:gd name="T6" fmla="*/ 2147483647 w 3385"/>
              <a:gd name="T7" fmla="*/ 267136428 h 499"/>
              <a:gd name="T8" fmla="*/ 2147483647 w 3385"/>
              <a:gd name="T9" fmla="*/ 912296160 h 499"/>
              <a:gd name="T10" fmla="*/ 2147483647 w 3385"/>
              <a:gd name="T11" fmla="*/ 1257556470 h 4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85"/>
              <a:gd name="T19" fmla="*/ 0 h 499"/>
              <a:gd name="T20" fmla="*/ 3385 w 3385"/>
              <a:gd name="T21" fmla="*/ 499 h 4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85" h="499">
                <a:moveTo>
                  <a:pt x="0" y="444"/>
                </a:moveTo>
                <a:cubicBezTo>
                  <a:pt x="119" y="383"/>
                  <a:pt x="430" y="151"/>
                  <a:pt x="713" y="78"/>
                </a:cubicBezTo>
                <a:cubicBezTo>
                  <a:pt x="996" y="5"/>
                  <a:pt x="1392" y="0"/>
                  <a:pt x="1701" y="5"/>
                </a:cubicBezTo>
                <a:cubicBezTo>
                  <a:pt x="2010" y="10"/>
                  <a:pt x="2331" y="47"/>
                  <a:pt x="2569" y="106"/>
                </a:cubicBezTo>
                <a:cubicBezTo>
                  <a:pt x="2807" y="165"/>
                  <a:pt x="2993" y="296"/>
                  <a:pt x="3129" y="362"/>
                </a:cubicBezTo>
                <a:cubicBezTo>
                  <a:pt x="3265" y="428"/>
                  <a:pt x="3332" y="471"/>
                  <a:pt x="3385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214313" y="2114550"/>
            <a:ext cx="5370512" cy="904875"/>
          </a:xfrm>
          <a:custGeom>
            <a:avLst/>
            <a:gdLst>
              <a:gd name="T0" fmla="*/ 0 w 3383"/>
              <a:gd name="T1" fmla="*/ 1043344637 h 570"/>
              <a:gd name="T2" fmla="*/ 1451609843 w 3383"/>
              <a:gd name="T3" fmla="*/ 284776840 h 570"/>
              <a:gd name="T4" fmla="*/ 2147483647 w 3383"/>
              <a:gd name="T5" fmla="*/ 30241874 h 570"/>
              <a:gd name="T6" fmla="*/ 2147483647 w 3383"/>
              <a:gd name="T7" fmla="*/ 98285283 h 570"/>
              <a:gd name="T8" fmla="*/ 2147483647 w 3383"/>
              <a:gd name="T9" fmla="*/ 398184616 h 570"/>
              <a:gd name="T10" fmla="*/ 2147483647 w 3383"/>
              <a:gd name="T11" fmla="*/ 514111853 h 570"/>
              <a:gd name="T12" fmla="*/ 2147483647 w 3383"/>
              <a:gd name="T13" fmla="*/ 1113908982 h 570"/>
              <a:gd name="T14" fmla="*/ 2147483647 w 3383"/>
              <a:gd name="T15" fmla="*/ 1436488844 h 5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83"/>
              <a:gd name="T25" fmla="*/ 0 h 570"/>
              <a:gd name="T26" fmla="*/ 3383 w 3383"/>
              <a:gd name="T27" fmla="*/ 570 h 5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83" h="570">
                <a:moveTo>
                  <a:pt x="0" y="414"/>
                </a:moveTo>
                <a:cubicBezTo>
                  <a:pt x="96" y="364"/>
                  <a:pt x="363" y="180"/>
                  <a:pt x="576" y="113"/>
                </a:cubicBezTo>
                <a:cubicBezTo>
                  <a:pt x="789" y="46"/>
                  <a:pt x="1009" y="24"/>
                  <a:pt x="1280" y="12"/>
                </a:cubicBezTo>
                <a:cubicBezTo>
                  <a:pt x="1551" y="0"/>
                  <a:pt x="1979" y="15"/>
                  <a:pt x="2203" y="39"/>
                </a:cubicBezTo>
                <a:cubicBezTo>
                  <a:pt x="2427" y="63"/>
                  <a:pt x="2531" y="130"/>
                  <a:pt x="2624" y="158"/>
                </a:cubicBezTo>
                <a:cubicBezTo>
                  <a:pt x="2717" y="186"/>
                  <a:pt x="2667" y="157"/>
                  <a:pt x="2761" y="204"/>
                </a:cubicBezTo>
                <a:cubicBezTo>
                  <a:pt x="2855" y="251"/>
                  <a:pt x="3087" y="381"/>
                  <a:pt x="3191" y="442"/>
                </a:cubicBezTo>
                <a:cubicBezTo>
                  <a:pt x="3295" y="503"/>
                  <a:pt x="3343" y="543"/>
                  <a:pt x="3383" y="57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301625" y="2470150"/>
            <a:ext cx="5311775" cy="984250"/>
          </a:xfrm>
          <a:custGeom>
            <a:avLst/>
            <a:gdLst>
              <a:gd name="T0" fmla="*/ 0 w 3346"/>
              <a:gd name="T1" fmla="*/ 1033264053 h 620"/>
              <a:gd name="T2" fmla="*/ 1474292167 w 3346"/>
              <a:gd name="T3" fmla="*/ 294857471 h 620"/>
              <a:gd name="T4" fmla="*/ 2147483647 w 3346"/>
              <a:gd name="T5" fmla="*/ 42843446 h 620"/>
              <a:gd name="T6" fmla="*/ 2147483647 w 3346"/>
              <a:gd name="T7" fmla="*/ 42843446 h 620"/>
              <a:gd name="T8" fmla="*/ 2147483647 w 3346"/>
              <a:gd name="T9" fmla="*/ 226814072 h 620"/>
              <a:gd name="T10" fmla="*/ 2147483647 w 3346"/>
              <a:gd name="T11" fmla="*/ 549394045 h 620"/>
              <a:gd name="T12" fmla="*/ 2147483647 w 3346"/>
              <a:gd name="T13" fmla="*/ 1562496657 h 6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46"/>
              <a:gd name="T22" fmla="*/ 0 h 620"/>
              <a:gd name="T23" fmla="*/ 3346 w 3346"/>
              <a:gd name="T24" fmla="*/ 620 h 6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46" h="620">
                <a:moveTo>
                  <a:pt x="0" y="410"/>
                </a:moveTo>
                <a:cubicBezTo>
                  <a:pt x="97" y="361"/>
                  <a:pt x="387" y="182"/>
                  <a:pt x="585" y="117"/>
                </a:cubicBezTo>
                <a:cubicBezTo>
                  <a:pt x="783" y="52"/>
                  <a:pt x="967" y="34"/>
                  <a:pt x="1188" y="17"/>
                </a:cubicBezTo>
                <a:cubicBezTo>
                  <a:pt x="1409" y="0"/>
                  <a:pt x="1701" y="5"/>
                  <a:pt x="1910" y="17"/>
                </a:cubicBezTo>
                <a:cubicBezTo>
                  <a:pt x="2119" y="29"/>
                  <a:pt x="2305" y="56"/>
                  <a:pt x="2441" y="90"/>
                </a:cubicBezTo>
                <a:cubicBezTo>
                  <a:pt x="2577" y="124"/>
                  <a:pt x="2573" y="130"/>
                  <a:pt x="2724" y="218"/>
                </a:cubicBezTo>
                <a:cubicBezTo>
                  <a:pt x="2875" y="306"/>
                  <a:pt x="3110" y="463"/>
                  <a:pt x="3346" y="6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1273175" y="2794000"/>
            <a:ext cx="4202113" cy="2517775"/>
          </a:xfrm>
          <a:custGeom>
            <a:avLst/>
            <a:gdLst>
              <a:gd name="T0" fmla="*/ 0 w 2647"/>
              <a:gd name="T1" fmla="*/ 309978429 h 1586"/>
              <a:gd name="T2" fmla="*/ 415826570 w 2647"/>
              <a:gd name="T3" fmla="*/ 80645000 h 1586"/>
              <a:gd name="T4" fmla="*/ 899696747 w 2647"/>
              <a:gd name="T5" fmla="*/ 241935025 h 1586"/>
              <a:gd name="T6" fmla="*/ 1222276666 w 2647"/>
              <a:gd name="T7" fmla="*/ 1532254925 h 1586"/>
              <a:gd name="T8" fmla="*/ 1451610034 w 2647"/>
              <a:gd name="T9" fmla="*/ 2147483647 h 1586"/>
              <a:gd name="T10" fmla="*/ 1751509743 w 2647"/>
              <a:gd name="T11" fmla="*/ 2147483647 h 1586"/>
              <a:gd name="T12" fmla="*/ 1844754708 w 2647"/>
              <a:gd name="T13" fmla="*/ 2147483647 h 1586"/>
              <a:gd name="T14" fmla="*/ 1935480310 w 2647"/>
              <a:gd name="T15" fmla="*/ 680442176 h 1586"/>
              <a:gd name="T16" fmla="*/ 2147483647 w 2647"/>
              <a:gd name="T17" fmla="*/ 103327193 h 1586"/>
              <a:gd name="T18" fmla="*/ 2147483647 w 2647"/>
              <a:gd name="T19" fmla="*/ 335181571 h 1586"/>
              <a:gd name="T20" fmla="*/ 2147483647 w 2647"/>
              <a:gd name="T21" fmla="*/ 887095124 h 1586"/>
              <a:gd name="T22" fmla="*/ 2147483647 w 2647"/>
              <a:gd name="T23" fmla="*/ 1948081769 h 1586"/>
              <a:gd name="T24" fmla="*/ 2147483647 w 2647"/>
              <a:gd name="T25" fmla="*/ 2147483647 h 1586"/>
              <a:gd name="T26" fmla="*/ 2147483647 w 2647"/>
              <a:gd name="T27" fmla="*/ 2147483647 h 1586"/>
              <a:gd name="T28" fmla="*/ 2147483647 w 2647"/>
              <a:gd name="T29" fmla="*/ 2147483647 h 1586"/>
              <a:gd name="T30" fmla="*/ 2147483647 w 2647"/>
              <a:gd name="T31" fmla="*/ 1093747873 h 1586"/>
              <a:gd name="T32" fmla="*/ 2147483647 w 2647"/>
              <a:gd name="T33" fmla="*/ 1786791819 h 1586"/>
              <a:gd name="T34" fmla="*/ 2147483647 w 2647"/>
              <a:gd name="T35" fmla="*/ 2147483647 h 1586"/>
              <a:gd name="T36" fmla="*/ 2147483647 w 2647"/>
              <a:gd name="T37" fmla="*/ 2147483647 h 15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7"/>
              <a:gd name="T58" fmla="*/ 0 h 1586"/>
              <a:gd name="T59" fmla="*/ 2647 w 2647"/>
              <a:gd name="T60" fmla="*/ 1586 h 15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7" h="1586">
                <a:moveTo>
                  <a:pt x="0" y="123"/>
                </a:moveTo>
                <a:cubicBezTo>
                  <a:pt x="53" y="79"/>
                  <a:pt x="106" y="36"/>
                  <a:pt x="165" y="32"/>
                </a:cubicBezTo>
                <a:cubicBezTo>
                  <a:pt x="224" y="28"/>
                  <a:pt x="304" y="0"/>
                  <a:pt x="357" y="96"/>
                </a:cubicBezTo>
                <a:cubicBezTo>
                  <a:pt x="410" y="192"/>
                  <a:pt x="448" y="451"/>
                  <a:pt x="485" y="608"/>
                </a:cubicBezTo>
                <a:cubicBezTo>
                  <a:pt x="522" y="765"/>
                  <a:pt x="541" y="941"/>
                  <a:pt x="576" y="1038"/>
                </a:cubicBezTo>
                <a:cubicBezTo>
                  <a:pt x="611" y="1135"/>
                  <a:pt x="669" y="1220"/>
                  <a:pt x="695" y="1193"/>
                </a:cubicBezTo>
                <a:cubicBezTo>
                  <a:pt x="721" y="1166"/>
                  <a:pt x="720" y="1027"/>
                  <a:pt x="732" y="873"/>
                </a:cubicBezTo>
                <a:cubicBezTo>
                  <a:pt x="744" y="719"/>
                  <a:pt x="709" y="409"/>
                  <a:pt x="768" y="270"/>
                </a:cubicBezTo>
                <a:cubicBezTo>
                  <a:pt x="827" y="131"/>
                  <a:pt x="937" y="64"/>
                  <a:pt x="1088" y="41"/>
                </a:cubicBezTo>
                <a:cubicBezTo>
                  <a:pt x="1239" y="18"/>
                  <a:pt x="1544" y="81"/>
                  <a:pt x="1673" y="133"/>
                </a:cubicBezTo>
                <a:cubicBezTo>
                  <a:pt x="1802" y="185"/>
                  <a:pt x="1836" y="245"/>
                  <a:pt x="1865" y="352"/>
                </a:cubicBezTo>
                <a:cubicBezTo>
                  <a:pt x="1894" y="459"/>
                  <a:pt x="1862" y="633"/>
                  <a:pt x="1847" y="773"/>
                </a:cubicBezTo>
                <a:cubicBezTo>
                  <a:pt x="1832" y="913"/>
                  <a:pt x="1777" y="1106"/>
                  <a:pt x="1774" y="1193"/>
                </a:cubicBezTo>
                <a:cubicBezTo>
                  <a:pt x="1771" y="1280"/>
                  <a:pt x="1785" y="1349"/>
                  <a:pt x="1829" y="1294"/>
                </a:cubicBezTo>
                <a:cubicBezTo>
                  <a:pt x="1873" y="1239"/>
                  <a:pt x="1949" y="1007"/>
                  <a:pt x="2039" y="864"/>
                </a:cubicBezTo>
                <a:cubicBezTo>
                  <a:pt x="2129" y="721"/>
                  <a:pt x="2272" y="460"/>
                  <a:pt x="2368" y="434"/>
                </a:cubicBezTo>
                <a:cubicBezTo>
                  <a:pt x="2464" y="408"/>
                  <a:pt x="2583" y="596"/>
                  <a:pt x="2615" y="709"/>
                </a:cubicBezTo>
                <a:cubicBezTo>
                  <a:pt x="2647" y="822"/>
                  <a:pt x="2571" y="965"/>
                  <a:pt x="2560" y="1111"/>
                </a:cubicBezTo>
                <a:cubicBezTo>
                  <a:pt x="2549" y="1257"/>
                  <a:pt x="2543" y="1505"/>
                  <a:pt x="2551" y="1586"/>
                </a:cubicBezTo>
              </a:path>
            </a:pathLst>
          </a:custGeom>
          <a:noFill/>
          <a:ln w="57150" cmpd="sng">
            <a:solidFill>
              <a:srgbClr val="8E6C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1563688" y="3233738"/>
            <a:ext cx="3511550" cy="2209800"/>
          </a:xfrm>
          <a:custGeom>
            <a:avLst/>
            <a:gdLst>
              <a:gd name="T0" fmla="*/ 0 w 2212"/>
              <a:gd name="T1" fmla="*/ 604837486 h 1392"/>
              <a:gd name="T2" fmla="*/ 299897767 w 2212"/>
              <a:gd name="T3" fmla="*/ 1869956075 h 1392"/>
              <a:gd name="T4" fmla="*/ 922377177 w 2212"/>
              <a:gd name="T5" fmla="*/ 2147483647 h 1392"/>
              <a:gd name="T6" fmla="*/ 1496972548 w 2212"/>
              <a:gd name="T7" fmla="*/ 2147483647 h 1392"/>
              <a:gd name="T8" fmla="*/ 1796870613 w 2212"/>
              <a:gd name="T9" fmla="*/ 2147483647 h 1392"/>
              <a:gd name="T10" fmla="*/ 1842233405 w 2212"/>
              <a:gd name="T11" fmla="*/ 650200283 h 1392"/>
              <a:gd name="T12" fmla="*/ 2003523334 w 2212"/>
              <a:gd name="T13" fmla="*/ 143648112 h 1392"/>
              <a:gd name="T14" fmla="*/ 2147483647 w 2212"/>
              <a:gd name="T15" fmla="*/ 27720928 h 1392"/>
              <a:gd name="T16" fmla="*/ 2147483647 w 2212"/>
              <a:gd name="T17" fmla="*/ 304938105 h 1392"/>
              <a:gd name="T18" fmla="*/ 2147483647 w 2212"/>
              <a:gd name="T19" fmla="*/ 879533826 h 1392"/>
              <a:gd name="T20" fmla="*/ 2147483647 w 2212"/>
              <a:gd name="T21" fmla="*/ 2147173166 h 1392"/>
              <a:gd name="T22" fmla="*/ 2147483647 w 2212"/>
              <a:gd name="T23" fmla="*/ 2147483647 h 1392"/>
              <a:gd name="T24" fmla="*/ 2147483647 w 2212"/>
              <a:gd name="T25" fmla="*/ 2147483647 h 1392"/>
              <a:gd name="T26" fmla="*/ 2147483647 w 2212"/>
              <a:gd name="T27" fmla="*/ 1963201030 h 1392"/>
              <a:gd name="T28" fmla="*/ 2147483647 w 2212"/>
              <a:gd name="T29" fmla="*/ 1249997458 h 1392"/>
              <a:gd name="T30" fmla="*/ 2147483647 w 2212"/>
              <a:gd name="T31" fmla="*/ 2147483647 h 1392"/>
              <a:gd name="T32" fmla="*/ 2147483647 w 2212"/>
              <a:gd name="T33" fmla="*/ 2147483647 h 13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12"/>
              <a:gd name="T52" fmla="*/ 0 h 1392"/>
              <a:gd name="T53" fmla="*/ 2212 w 2212"/>
              <a:gd name="T54" fmla="*/ 1392 h 13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12" h="1392">
                <a:moveTo>
                  <a:pt x="0" y="240"/>
                </a:moveTo>
                <a:cubicBezTo>
                  <a:pt x="29" y="417"/>
                  <a:pt x="58" y="594"/>
                  <a:pt x="119" y="742"/>
                </a:cubicBezTo>
                <a:cubicBezTo>
                  <a:pt x="180" y="890"/>
                  <a:pt x="287" y="1057"/>
                  <a:pt x="366" y="1126"/>
                </a:cubicBezTo>
                <a:cubicBezTo>
                  <a:pt x="445" y="1195"/>
                  <a:pt x="536" y="1184"/>
                  <a:pt x="594" y="1154"/>
                </a:cubicBezTo>
                <a:cubicBezTo>
                  <a:pt x="652" y="1124"/>
                  <a:pt x="690" y="1093"/>
                  <a:pt x="713" y="944"/>
                </a:cubicBezTo>
                <a:cubicBezTo>
                  <a:pt x="736" y="795"/>
                  <a:pt x="717" y="406"/>
                  <a:pt x="731" y="258"/>
                </a:cubicBezTo>
                <a:cubicBezTo>
                  <a:pt x="745" y="110"/>
                  <a:pt x="728" y="98"/>
                  <a:pt x="795" y="57"/>
                </a:cubicBezTo>
                <a:cubicBezTo>
                  <a:pt x="862" y="16"/>
                  <a:pt x="1024" y="0"/>
                  <a:pt x="1134" y="11"/>
                </a:cubicBezTo>
                <a:cubicBezTo>
                  <a:pt x="1244" y="22"/>
                  <a:pt x="1389" y="65"/>
                  <a:pt x="1454" y="121"/>
                </a:cubicBezTo>
                <a:cubicBezTo>
                  <a:pt x="1519" y="177"/>
                  <a:pt x="1535" y="227"/>
                  <a:pt x="1527" y="349"/>
                </a:cubicBezTo>
                <a:cubicBezTo>
                  <a:pt x="1519" y="471"/>
                  <a:pt x="1416" y="695"/>
                  <a:pt x="1408" y="852"/>
                </a:cubicBezTo>
                <a:cubicBezTo>
                  <a:pt x="1400" y="1009"/>
                  <a:pt x="1413" y="1232"/>
                  <a:pt x="1481" y="1291"/>
                </a:cubicBezTo>
                <a:cubicBezTo>
                  <a:pt x="1549" y="1350"/>
                  <a:pt x="1735" y="1294"/>
                  <a:pt x="1819" y="1209"/>
                </a:cubicBezTo>
                <a:cubicBezTo>
                  <a:pt x="1903" y="1124"/>
                  <a:pt x="1923" y="898"/>
                  <a:pt x="1984" y="779"/>
                </a:cubicBezTo>
                <a:cubicBezTo>
                  <a:pt x="2045" y="660"/>
                  <a:pt x="2158" y="447"/>
                  <a:pt x="2185" y="496"/>
                </a:cubicBezTo>
                <a:cubicBezTo>
                  <a:pt x="2212" y="545"/>
                  <a:pt x="2161" y="923"/>
                  <a:pt x="2149" y="1072"/>
                </a:cubicBezTo>
                <a:cubicBezTo>
                  <a:pt x="2137" y="1221"/>
                  <a:pt x="2118" y="1340"/>
                  <a:pt x="2112" y="1392"/>
                </a:cubicBezTo>
              </a:path>
            </a:pathLst>
          </a:custGeom>
          <a:noFill/>
          <a:ln w="57150" cmpd="sng">
            <a:solidFill>
              <a:srgbClr val="8E6C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435225" y="3889375"/>
            <a:ext cx="2746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100263" y="652463"/>
            <a:ext cx="1074737" cy="6205537"/>
          </a:xfrm>
          <a:prstGeom prst="ellips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35000" y="1944688"/>
            <a:ext cx="4076700" cy="1930400"/>
          </a:xfrm>
          <a:prstGeom prst="ellipse">
            <a:avLst/>
          </a:prstGeom>
          <a:noFill/>
          <a:ln w="9525">
            <a:solidFill>
              <a:srgbClr val="E3020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531813" y="3930650"/>
            <a:ext cx="4076700" cy="1930400"/>
          </a:xfrm>
          <a:prstGeom prst="ellipse">
            <a:avLst/>
          </a:prstGeom>
          <a:noFill/>
          <a:ln w="9525">
            <a:solidFill>
              <a:srgbClr val="E3020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509963" y="1916113"/>
            <a:ext cx="420687" cy="15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1608138" y="1912938"/>
            <a:ext cx="420687" cy="15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2075" y="52339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30202"/>
                </a:solidFill>
              </a:rPr>
              <a:t>Volume currents</a:t>
            </a:r>
            <a:endParaRPr lang="en-US">
              <a:solidFill>
                <a:srgbClr val="E30202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614488" y="2555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CC"/>
                </a:solidFill>
              </a:rPr>
              <a:t>Magnetic field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359150" y="1444625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Electrical potential difference (EEG)</a:t>
            </a:r>
            <a:endParaRPr lang="en-US"/>
          </a:p>
        </p:txBody>
      </p:sp>
      <p:pic>
        <p:nvPicPr>
          <p:cNvPr id="8208" name="Picture 16" descr="chp_9_373_golgi_prymidal_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9203">
            <a:off x="6634163" y="2392363"/>
            <a:ext cx="2259012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7"/>
          <p:cNvSpPr>
            <a:spLocks noChangeArrowheads="1"/>
          </p:cNvSpPr>
          <p:nvPr/>
        </p:nvSpPr>
        <p:spPr bwMode="auto">
          <a:xfrm rot="-140876">
            <a:off x="2327275" y="3589338"/>
            <a:ext cx="541338" cy="59213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 rot="-140876">
            <a:off x="6502400" y="2051050"/>
            <a:ext cx="2498725" cy="382428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6935788" y="5600700"/>
            <a:ext cx="1508125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1927225" y="1712913"/>
            <a:ext cx="1436688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435350" y="1727200"/>
            <a:ext cx="117475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 rot="-154170">
            <a:off x="5160963" y="5749925"/>
            <a:ext cx="375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5-10nAm</a:t>
            </a:r>
          </a:p>
          <a:p>
            <a:pPr eaLnBrk="0" hangingPunct="0"/>
            <a:r>
              <a:rPr lang="en-GB"/>
              <a:t>Aggregate post-synaptic potentials </a:t>
            </a:r>
          </a:p>
          <a:p>
            <a:pPr eaLnBrk="0" hangingPunct="0"/>
            <a:r>
              <a:rPr lang="en-GB"/>
              <a:t>of ~10,000 pyrammidal neurons</a:t>
            </a:r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684713" y="37099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cortex</a:t>
            </a:r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322888" y="29987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skull</a:t>
            </a:r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437188" y="26050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scalp</a:t>
            </a:r>
            <a:endParaRPr lang="en-US"/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2616200" y="1263650"/>
            <a:ext cx="711200" cy="130175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208338" y="82073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8000"/>
                </a:solidFill>
              </a:rPr>
              <a:t>MEG pick-up coil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2336800" y="1001713"/>
            <a:ext cx="44450" cy="174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4"/>
          <p:cNvSpPr txBox="1">
            <a:spLocks noChangeArrowheads="1"/>
          </p:cNvSpPr>
          <p:nvPr/>
        </p:nvSpPr>
        <p:spPr bwMode="auto">
          <a:xfrm>
            <a:off x="2433638" y="1982788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30202"/>
                </a:solidFill>
              </a:rPr>
              <a:t>Inverse problem</a:t>
            </a:r>
            <a:endParaRPr lang="en-US">
              <a:solidFill>
                <a:srgbClr val="E3020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4213" y="2997200"/>
          <a:ext cx="3744912" cy="2371725"/>
        </p:xfrm>
        <a:graphic>
          <a:graphicData uri="http://schemas.openxmlformats.org/presentationml/2006/ole">
            <p:oleObj spid="_x0000_s1026" name="Photo Editor Photo" r:id="rId3" imgW="2408129" imgH="1585097" progId="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1029" name="Picture 4" descr="IHBOTH12"/>
          <p:cNvPicPr>
            <a:picLocks noChangeArrowheads="1"/>
          </p:cNvPicPr>
          <p:nvPr/>
        </p:nvPicPr>
        <p:blipFill>
          <a:blip r:embed="rId4" cstate="print"/>
          <a:srcRect l="40536" t="50342" r="2664" b="15398"/>
          <a:stretch>
            <a:fillRect/>
          </a:stretch>
        </p:blipFill>
        <p:spPr bwMode="auto">
          <a:xfrm>
            <a:off x="4500563" y="1196975"/>
            <a:ext cx="3527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4643438" y="44370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6299200" y="44370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3203575" y="2133600"/>
            <a:ext cx="122555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 flipH="1">
            <a:off x="6373813" y="558958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6424613" y="5708650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1s</a:t>
            </a:r>
            <a:endParaRPr lang="en-US" sz="2000"/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003800" y="443706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Active</a:t>
            </a:r>
            <a:endParaRPr lang="en-US" sz="2400"/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6443663" y="4437063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Passive</a:t>
            </a:r>
            <a:endParaRPr lang="en-US" sz="2400"/>
          </a:p>
        </p:txBody>
      </p:sp>
      <p:sp>
        <p:nvSpPr>
          <p:cNvPr id="1037" name="Freeform 14"/>
          <p:cNvSpPr>
            <a:spLocks noChangeAspect="1"/>
          </p:cNvSpPr>
          <p:nvPr/>
        </p:nvSpPr>
        <p:spPr bwMode="auto">
          <a:xfrm>
            <a:off x="1763713" y="3735388"/>
            <a:ext cx="1287462" cy="846137"/>
          </a:xfrm>
          <a:custGeom>
            <a:avLst/>
            <a:gdLst>
              <a:gd name="T0" fmla="*/ 388103894 w 811"/>
              <a:gd name="T1" fmla="*/ 1174390390 h 533"/>
              <a:gd name="T2" fmla="*/ 400703873 w 811"/>
              <a:gd name="T3" fmla="*/ 919855669 h 533"/>
              <a:gd name="T4" fmla="*/ 814009312 w 811"/>
              <a:gd name="T5" fmla="*/ 919855669 h 533"/>
              <a:gd name="T6" fmla="*/ 95765896 w 811"/>
              <a:gd name="T7" fmla="*/ 801409045 h 533"/>
              <a:gd name="T8" fmla="*/ 244454293 w 811"/>
              <a:gd name="T9" fmla="*/ 388103755 h 533"/>
              <a:gd name="T10" fmla="*/ 443547393 w 811"/>
              <a:gd name="T11" fmla="*/ 161289880 h 533"/>
              <a:gd name="T12" fmla="*/ 791328715 w 811"/>
              <a:gd name="T13" fmla="*/ 22680595 h 533"/>
              <a:gd name="T14" fmla="*/ 1338201649 w 811"/>
              <a:gd name="T15" fmla="*/ 68043378 h 533"/>
              <a:gd name="T16" fmla="*/ 1885076369 w 811"/>
              <a:gd name="T17" fmla="*/ 435985979 h 533"/>
              <a:gd name="T18" fmla="*/ 2033764692 w 811"/>
              <a:gd name="T19" fmla="*/ 756046280 h 533"/>
              <a:gd name="T20" fmla="*/ 1945560077 w 811"/>
              <a:gd name="T21" fmla="*/ 1035782735 h 533"/>
              <a:gd name="T22" fmla="*/ 1874995751 w 811"/>
              <a:gd name="T23" fmla="*/ 1151709801 h 533"/>
              <a:gd name="T24" fmla="*/ 1665822133 w 811"/>
              <a:gd name="T25" fmla="*/ 1242435331 h 533"/>
              <a:gd name="T26" fmla="*/ 1527214032 w 811"/>
              <a:gd name="T27" fmla="*/ 1290319043 h 533"/>
              <a:gd name="T28" fmla="*/ 1287798559 w 811"/>
              <a:gd name="T29" fmla="*/ 1260075613 h 533"/>
              <a:gd name="T30" fmla="*/ 1189513327 w 811"/>
              <a:gd name="T31" fmla="*/ 1260075613 h 533"/>
              <a:gd name="T32" fmla="*/ 1088707146 w 811"/>
              <a:gd name="T33" fmla="*/ 1260075613 h 533"/>
              <a:gd name="T34" fmla="*/ 1091226507 w 811"/>
              <a:gd name="T35" fmla="*/ 1310480272 h 533"/>
              <a:gd name="T36" fmla="*/ 929936618 w 811"/>
              <a:gd name="T37" fmla="*/ 1310480272 h 533"/>
              <a:gd name="T38" fmla="*/ 768646531 w 811"/>
              <a:gd name="T39" fmla="*/ 1335681808 h 533"/>
              <a:gd name="T40" fmla="*/ 710683771 w 811"/>
              <a:gd name="T41" fmla="*/ 1335681808 h 533"/>
              <a:gd name="T42" fmla="*/ 481348917 w 811"/>
              <a:gd name="T43" fmla="*/ 1290319043 h 533"/>
              <a:gd name="T44" fmla="*/ 388103894 w 811"/>
              <a:gd name="T45" fmla="*/ 1174390390 h 53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11"/>
              <a:gd name="T70" fmla="*/ 0 h 533"/>
              <a:gd name="T71" fmla="*/ 811 w 811"/>
              <a:gd name="T72" fmla="*/ 533 h 53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11" h="533">
                <a:moveTo>
                  <a:pt x="154" y="466"/>
                </a:moveTo>
                <a:cubicBezTo>
                  <a:pt x="149" y="442"/>
                  <a:pt x="131" y="382"/>
                  <a:pt x="159" y="365"/>
                </a:cubicBezTo>
                <a:cubicBezTo>
                  <a:pt x="187" y="348"/>
                  <a:pt x="343" y="373"/>
                  <a:pt x="323" y="365"/>
                </a:cubicBezTo>
                <a:cubicBezTo>
                  <a:pt x="303" y="357"/>
                  <a:pt x="76" y="353"/>
                  <a:pt x="38" y="318"/>
                </a:cubicBezTo>
                <a:cubicBezTo>
                  <a:pt x="0" y="283"/>
                  <a:pt x="74" y="197"/>
                  <a:pt x="97" y="154"/>
                </a:cubicBezTo>
                <a:cubicBezTo>
                  <a:pt x="120" y="112"/>
                  <a:pt x="140" y="88"/>
                  <a:pt x="176" y="64"/>
                </a:cubicBezTo>
                <a:cubicBezTo>
                  <a:pt x="212" y="40"/>
                  <a:pt x="255" y="15"/>
                  <a:pt x="314" y="9"/>
                </a:cubicBezTo>
                <a:cubicBezTo>
                  <a:pt x="373" y="3"/>
                  <a:pt x="459" y="0"/>
                  <a:pt x="531" y="27"/>
                </a:cubicBezTo>
                <a:cubicBezTo>
                  <a:pt x="603" y="55"/>
                  <a:pt x="702" y="128"/>
                  <a:pt x="748" y="173"/>
                </a:cubicBezTo>
                <a:cubicBezTo>
                  <a:pt x="794" y="218"/>
                  <a:pt x="803" y="260"/>
                  <a:pt x="807" y="300"/>
                </a:cubicBezTo>
                <a:cubicBezTo>
                  <a:pt x="811" y="340"/>
                  <a:pt x="782" y="385"/>
                  <a:pt x="772" y="411"/>
                </a:cubicBezTo>
                <a:cubicBezTo>
                  <a:pt x="762" y="437"/>
                  <a:pt x="763" y="443"/>
                  <a:pt x="744" y="457"/>
                </a:cubicBezTo>
                <a:cubicBezTo>
                  <a:pt x="725" y="471"/>
                  <a:pt x="684" y="484"/>
                  <a:pt x="661" y="493"/>
                </a:cubicBezTo>
                <a:cubicBezTo>
                  <a:pt x="638" y="502"/>
                  <a:pt x="631" y="511"/>
                  <a:pt x="606" y="512"/>
                </a:cubicBezTo>
                <a:cubicBezTo>
                  <a:pt x="581" y="513"/>
                  <a:pt x="533" y="502"/>
                  <a:pt x="511" y="500"/>
                </a:cubicBezTo>
                <a:cubicBezTo>
                  <a:pt x="489" y="498"/>
                  <a:pt x="485" y="500"/>
                  <a:pt x="472" y="500"/>
                </a:cubicBezTo>
                <a:cubicBezTo>
                  <a:pt x="459" y="500"/>
                  <a:pt x="438" y="497"/>
                  <a:pt x="432" y="500"/>
                </a:cubicBezTo>
                <a:cubicBezTo>
                  <a:pt x="426" y="503"/>
                  <a:pt x="443" y="517"/>
                  <a:pt x="433" y="520"/>
                </a:cubicBezTo>
                <a:cubicBezTo>
                  <a:pt x="423" y="523"/>
                  <a:pt x="390" y="518"/>
                  <a:pt x="369" y="520"/>
                </a:cubicBezTo>
                <a:cubicBezTo>
                  <a:pt x="348" y="522"/>
                  <a:pt x="319" y="528"/>
                  <a:pt x="305" y="530"/>
                </a:cubicBezTo>
                <a:cubicBezTo>
                  <a:pt x="291" y="532"/>
                  <a:pt x="301" y="533"/>
                  <a:pt x="282" y="530"/>
                </a:cubicBezTo>
                <a:cubicBezTo>
                  <a:pt x="263" y="527"/>
                  <a:pt x="212" y="523"/>
                  <a:pt x="191" y="512"/>
                </a:cubicBezTo>
                <a:cubicBezTo>
                  <a:pt x="170" y="501"/>
                  <a:pt x="159" y="490"/>
                  <a:pt x="154" y="466"/>
                </a:cubicBezTo>
                <a:close/>
              </a:path>
            </a:pathLst>
          </a:custGeom>
          <a:solidFill>
            <a:schemeClr val="bg1"/>
          </a:solidFill>
          <a:ln w="76200" cmpd="sng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8" name="Freeform 15"/>
          <p:cNvSpPr>
            <a:spLocks/>
          </p:cNvSpPr>
          <p:nvPr/>
        </p:nvSpPr>
        <p:spPr bwMode="auto">
          <a:xfrm>
            <a:off x="1619250" y="3644900"/>
            <a:ext cx="1439863" cy="1223963"/>
          </a:xfrm>
          <a:custGeom>
            <a:avLst/>
            <a:gdLst>
              <a:gd name="T0" fmla="*/ 2106851583 w 907"/>
              <a:gd name="T1" fmla="*/ 1426408965 h 771"/>
              <a:gd name="T2" fmla="*/ 1577618333 w 907"/>
              <a:gd name="T3" fmla="*/ 1539816801 h 771"/>
              <a:gd name="T4" fmla="*/ 587197444 w 907"/>
              <a:gd name="T5" fmla="*/ 1449091167 h 771"/>
              <a:gd name="T6" fmla="*/ 493950862 w 907"/>
              <a:gd name="T7" fmla="*/ 1171873955 h 771"/>
              <a:gd name="T8" fmla="*/ 471270248 w 907"/>
              <a:gd name="T9" fmla="*/ 1103828936 h 771"/>
              <a:gd name="T10" fmla="*/ 400705768 w 907"/>
              <a:gd name="T11" fmla="*/ 1081148321 h 771"/>
              <a:gd name="T12" fmla="*/ 355342952 w 907"/>
              <a:gd name="T13" fmla="*/ 1033264554 h 771"/>
              <a:gd name="T14" fmla="*/ 216733554 w 907"/>
              <a:gd name="T15" fmla="*/ 987901738 h 771"/>
              <a:gd name="T16" fmla="*/ 309980136 w 907"/>
              <a:gd name="T17" fmla="*/ 619958693 h 771"/>
              <a:gd name="T18" fmla="*/ 572076506 w 907"/>
              <a:gd name="T19" fmla="*/ 229335133 h 771"/>
              <a:gd name="T20" fmla="*/ 1144151424 w 907"/>
              <a:gd name="T21" fmla="*/ 0 h 771"/>
              <a:gd name="T22" fmla="*/ 1829634374 w 907"/>
              <a:gd name="T23" fmla="*/ 229335133 h 771"/>
              <a:gd name="T24" fmla="*/ 2058969405 w 907"/>
              <a:gd name="T25" fmla="*/ 458668678 h 771"/>
              <a:gd name="T26" fmla="*/ 2147483647 w 907"/>
              <a:gd name="T27" fmla="*/ 801409960 h 771"/>
              <a:gd name="T28" fmla="*/ 2058969405 w 907"/>
              <a:gd name="T29" fmla="*/ 342741381 h 771"/>
              <a:gd name="T30" fmla="*/ 1716228128 w 907"/>
              <a:gd name="T31" fmla="*/ 0 h 771"/>
              <a:gd name="T32" fmla="*/ 685482752 w 907"/>
              <a:gd name="T33" fmla="*/ 113407885 h 771"/>
              <a:gd name="T34" fmla="*/ 342741376 w 907"/>
              <a:gd name="T35" fmla="*/ 229335133 h 771"/>
              <a:gd name="T36" fmla="*/ 115927246 w 907"/>
              <a:gd name="T37" fmla="*/ 572076513 h 771"/>
              <a:gd name="T38" fmla="*/ 0 w 907"/>
              <a:gd name="T39" fmla="*/ 914817993 h 771"/>
              <a:gd name="T40" fmla="*/ 342741376 w 907"/>
              <a:gd name="T41" fmla="*/ 1144151439 h 771"/>
              <a:gd name="T42" fmla="*/ 609878059 w 907"/>
              <a:gd name="T43" fmla="*/ 1655743999 h 771"/>
              <a:gd name="T44" fmla="*/ 1943042208 w 907"/>
              <a:gd name="T45" fmla="*/ 1943042235 h 771"/>
              <a:gd name="T46" fmla="*/ 2147483647 w 907"/>
              <a:gd name="T47" fmla="*/ 1257559275 h 7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07"/>
              <a:gd name="T73" fmla="*/ 0 h 771"/>
              <a:gd name="T74" fmla="*/ 907 w 907"/>
              <a:gd name="T75" fmla="*/ 771 h 7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07" h="771">
                <a:moveTo>
                  <a:pt x="836" y="566"/>
                </a:moveTo>
                <a:cubicBezTo>
                  <a:pt x="762" y="580"/>
                  <a:pt x="701" y="603"/>
                  <a:pt x="626" y="611"/>
                </a:cubicBezTo>
                <a:cubicBezTo>
                  <a:pt x="498" y="570"/>
                  <a:pt x="348" y="651"/>
                  <a:pt x="233" y="575"/>
                </a:cubicBezTo>
                <a:cubicBezTo>
                  <a:pt x="220" y="538"/>
                  <a:pt x="208" y="502"/>
                  <a:pt x="196" y="465"/>
                </a:cubicBezTo>
                <a:cubicBezTo>
                  <a:pt x="193" y="456"/>
                  <a:pt x="196" y="441"/>
                  <a:pt x="187" y="438"/>
                </a:cubicBezTo>
                <a:cubicBezTo>
                  <a:pt x="178" y="435"/>
                  <a:pt x="168" y="432"/>
                  <a:pt x="159" y="429"/>
                </a:cubicBezTo>
                <a:cubicBezTo>
                  <a:pt x="153" y="423"/>
                  <a:pt x="149" y="414"/>
                  <a:pt x="141" y="410"/>
                </a:cubicBezTo>
                <a:cubicBezTo>
                  <a:pt x="124" y="401"/>
                  <a:pt x="86" y="392"/>
                  <a:pt x="86" y="392"/>
                </a:cubicBezTo>
                <a:cubicBezTo>
                  <a:pt x="93" y="322"/>
                  <a:pt x="54" y="334"/>
                  <a:pt x="123" y="246"/>
                </a:cubicBezTo>
                <a:lnTo>
                  <a:pt x="227" y="91"/>
                </a:lnTo>
                <a:lnTo>
                  <a:pt x="454" y="0"/>
                </a:lnTo>
                <a:lnTo>
                  <a:pt x="726" y="91"/>
                </a:lnTo>
                <a:lnTo>
                  <a:pt x="817" y="182"/>
                </a:lnTo>
                <a:lnTo>
                  <a:pt x="907" y="318"/>
                </a:lnTo>
                <a:lnTo>
                  <a:pt x="817" y="136"/>
                </a:lnTo>
                <a:lnTo>
                  <a:pt x="681" y="0"/>
                </a:lnTo>
                <a:lnTo>
                  <a:pt x="272" y="45"/>
                </a:lnTo>
                <a:lnTo>
                  <a:pt x="136" y="91"/>
                </a:lnTo>
                <a:lnTo>
                  <a:pt x="46" y="227"/>
                </a:lnTo>
                <a:lnTo>
                  <a:pt x="0" y="363"/>
                </a:lnTo>
                <a:lnTo>
                  <a:pt x="136" y="454"/>
                </a:lnTo>
                <a:cubicBezTo>
                  <a:pt x="155" y="528"/>
                  <a:pt x="140" y="657"/>
                  <a:pt x="242" y="657"/>
                </a:cubicBezTo>
                <a:lnTo>
                  <a:pt x="771" y="771"/>
                </a:lnTo>
                <a:lnTo>
                  <a:pt x="907" y="499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9" name="Text Box 16"/>
          <p:cNvSpPr txBox="1">
            <a:spLocks noChangeArrowheads="1"/>
          </p:cNvSpPr>
          <p:nvPr/>
        </p:nvSpPr>
        <p:spPr bwMode="auto">
          <a:xfrm>
            <a:off x="0" y="5445125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     Local field potential (LFP)</a:t>
            </a:r>
            <a:endParaRPr lang="en-US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3130550" y="3333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/>
              <a:t>MEG measurement</a:t>
            </a:r>
            <a:endParaRPr lang="en-US" sz="2400"/>
          </a:p>
        </p:txBody>
      </p:sp>
      <p:pic>
        <p:nvPicPr>
          <p:cNvPr id="1041" name="Picture 18" descr="IHBOTH12"/>
          <p:cNvPicPr>
            <a:picLocks noChangeArrowheads="1"/>
          </p:cNvPicPr>
          <p:nvPr/>
        </p:nvPicPr>
        <p:blipFill>
          <a:blip r:embed="rId4" cstate="print"/>
          <a:srcRect l="38211" t="35886" r="1488" b="58705"/>
          <a:stretch>
            <a:fillRect/>
          </a:stretch>
        </p:blipFill>
        <p:spPr bwMode="auto">
          <a:xfrm>
            <a:off x="323850" y="5734050"/>
            <a:ext cx="3744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Line 19"/>
          <p:cNvSpPr>
            <a:spLocks noChangeShapeType="1"/>
          </p:cNvSpPr>
          <p:nvPr/>
        </p:nvSpPr>
        <p:spPr bwMode="auto">
          <a:xfrm>
            <a:off x="4211638" y="58039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4211638" y="5805488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1nAm</a:t>
            </a:r>
            <a:endParaRPr lang="en-US" sz="2000"/>
          </a:p>
        </p:txBody>
      </p:sp>
      <p:sp>
        <p:nvSpPr>
          <p:cNvPr id="1044" name="Line 21"/>
          <p:cNvSpPr>
            <a:spLocks noChangeShapeType="1"/>
          </p:cNvSpPr>
          <p:nvPr/>
        </p:nvSpPr>
        <p:spPr bwMode="auto">
          <a:xfrm>
            <a:off x="8316913" y="34290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5" name="Text Box 22"/>
          <p:cNvSpPr txBox="1">
            <a:spLocks noChangeArrowheads="1"/>
          </p:cNvSpPr>
          <p:nvPr/>
        </p:nvSpPr>
        <p:spPr bwMode="auto">
          <a:xfrm>
            <a:off x="8316913" y="3286125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1pT</a:t>
            </a:r>
            <a:endParaRPr lang="en-US" sz="200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 flipH="1">
            <a:off x="3162300" y="1944688"/>
            <a:ext cx="1235075" cy="97313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7" name="Text Box 27"/>
          <p:cNvSpPr txBox="1">
            <a:spLocks noChangeArrowheads="1"/>
          </p:cNvSpPr>
          <p:nvPr/>
        </p:nvSpPr>
        <p:spPr bwMode="auto">
          <a:xfrm>
            <a:off x="0" y="2936875"/>
            <a:ext cx="1441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pick-up coils</a:t>
            </a:r>
            <a:endParaRPr lang="en-US"/>
          </a:p>
        </p:txBody>
      </p:sp>
      <p:sp>
        <p:nvSpPr>
          <p:cNvPr id="1048" name="Line 28"/>
          <p:cNvSpPr>
            <a:spLocks noChangeShapeType="1"/>
          </p:cNvSpPr>
          <p:nvPr/>
        </p:nvSpPr>
        <p:spPr bwMode="auto">
          <a:xfrm>
            <a:off x="1393825" y="3149600"/>
            <a:ext cx="246063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9" name="Line 29"/>
          <p:cNvSpPr>
            <a:spLocks noChangeShapeType="1"/>
          </p:cNvSpPr>
          <p:nvPr/>
        </p:nvSpPr>
        <p:spPr bwMode="auto">
          <a:xfrm>
            <a:off x="1404938" y="3162300"/>
            <a:ext cx="857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0" name="Line 30"/>
          <p:cNvSpPr>
            <a:spLocks noChangeShapeType="1"/>
          </p:cNvSpPr>
          <p:nvPr/>
        </p:nvSpPr>
        <p:spPr bwMode="auto">
          <a:xfrm>
            <a:off x="2741613" y="4195763"/>
            <a:ext cx="146050" cy="128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1" name="Line 31"/>
          <p:cNvSpPr>
            <a:spLocks noChangeShapeType="1"/>
          </p:cNvSpPr>
          <p:nvPr/>
        </p:nvSpPr>
        <p:spPr bwMode="auto">
          <a:xfrm>
            <a:off x="2535238" y="3917950"/>
            <a:ext cx="146050" cy="412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2" name="Line 32"/>
          <p:cNvSpPr>
            <a:spLocks noChangeShapeType="1"/>
          </p:cNvSpPr>
          <p:nvPr/>
        </p:nvSpPr>
        <p:spPr bwMode="auto">
          <a:xfrm flipV="1">
            <a:off x="2084388" y="3959225"/>
            <a:ext cx="73025" cy="117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3" name="Line 33"/>
          <p:cNvSpPr>
            <a:spLocks noChangeShapeType="1"/>
          </p:cNvSpPr>
          <p:nvPr/>
        </p:nvSpPr>
        <p:spPr bwMode="auto">
          <a:xfrm>
            <a:off x="2373313" y="4032250"/>
            <a:ext cx="101600" cy="698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4" name="Oval 34"/>
          <p:cNvSpPr>
            <a:spLocks noChangeArrowheads="1"/>
          </p:cNvSpPr>
          <p:nvPr/>
        </p:nvSpPr>
        <p:spPr bwMode="auto">
          <a:xfrm rot="-1768553">
            <a:off x="2235200" y="4102100"/>
            <a:ext cx="1166813" cy="2413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55" name="Line 35"/>
          <p:cNvSpPr>
            <a:spLocks noChangeShapeType="1"/>
          </p:cNvSpPr>
          <p:nvPr/>
        </p:nvSpPr>
        <p:spPr bwMode="auto">
          <a:xfrm flipH="1">
            <a:off x="2105025" y="4295775"/>
            <a:ext cx="608013" cy="1147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6" name="Text Box 36"/>
          <p:cNvSpPr txBox="1">
            <a:spLocks noChangeArrowheads="1"/>
          </p:cNvSpPr>
          <p:nvPr/>
        </p:nvSpPr>
        <p:spPr bwMode="auto">
          <a:xfrm>
            <a:off x="5002213" y="79057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What we’ve got</a:t>
            </a:r>
            <a:endParaRPr lang="en-US"/>
          </a:p>
        </p:txBody>
      </p:sp>
      <p:pic>
        <p:nvPicPr>
          <p:cNvPr id="1057" name="Picture 37" descr="IHBOTH12"/>
          <p:cNvPicPr>
            <a:picLocks noChangeArrowheads="1"/>
          </p:cNvPicPr>
          <p:nvPr/>
        </p:nvPicPr>
        <p:blipFill>
          <a:blip r:embed="rId4" cstate="print"/>
          <a:srcRect l="40536" t="53622" r="1718" b="39378"/>
          <a:stretch>
            <a:fillRect/>
          </a:stretch>
        </p:blipFill>
        <p:spPr bwMode="auto">
          <a:xfrm>
            <a:off x="333375" y="6065838"/>
            <a:ext cx="3832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" name="Text Box 38"/>
          <p:cNvSpPr txBox="1">
            <a:spLocks noChangeArrowheads="1"/>
          </p:cNvSpPr>
          <p:nvPr/>
        </p:nvSpPr>
        <p:spPr bwMode="auto">
          <a:xfrm>
            <a:off x="4230688" y="62626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What we want</a:t>
            </a:r>
            <a:endParaRPr lang="en-US"/>
          </a:p>
        </p:txBody>
      </p:sp>
      <p:sp>
        <p:nvSpPr>
          <p:cNvPr id="1059" name="Line 23"/>
          <p:cNvSpPr>
            <a:spLocks noChangeShapeType="1"/>
          </p:cNvSpPr>
          <p:nvPr/>
        </p:nvSpPr>
        <p:spPr bwMode="auto">
          <a:xfrm flipH="1">
            <a:off x="1622425" y="1333500"/>
            <a:ext cx="1235075" cy="97313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60" name="Text Box 42"/>
          <p:cNvSpPr txBox="1">
            <a:spLocks noChangeArrowheads="1"/>
          </p:cNvSpPr>
          <p:nvPr/>
        </p:nvSpPr>
        <p:spPr bwMode="auto">
          <a:xfrm>
            <a:off x="633413" y="160337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8000"/>
                </a:solidFill>
              </a:rPr>
              <a:t>Forward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DzlE1A1"/>
          <p:cNvPicPr>
            <a:picLocks noChangeAspect="1" noChangeArrowheads="1"/>
          </p:cNvPicPr>
          <p:nvPr/>
        </p:nvPicPr>
        <p:blipFill>
          <a:blip r:embed="rId2" cstate="print">
            <a:lum bright="42000" contrast="36000"/>
          </a:blip>
          <a:srcRect/>
          <a:stretch>
            <a:fillRect/>
          </a:stretch>
        </p:blipFill>
        <p:spPr bwMode="auto">
          <a:xfrm>
            <a:off x="407988" y="188913"/>
            <a:ext cx="8345487" cy="625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Useful priors cinema audiences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69913" y="2206625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/>
              <a:t>Things further from the camera appear smaller</a:t>
            </a:r>
          </a:p>
          <a:p>
            <a:pPr eaLnBrk="1" hangingPunct="1"/>
            <a:r>
              <a:rPr lang="en-GB" smtClean="0"/>
              <a:t>People are about the same size</a:t>
            </a:r>
          </a:p>
          <a:p>
            <a:pPr eaLnBrk="1" hangingPunct="1"/>
            <a:r>
              <a:rPr lang="en-GB" smtClean="0"/>
              <a:t>Planes are much bigger than people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chan_screenshot"/>
          <p:cNvPicPr>
            <a:picLocks noChangeAspect="1" noChangeArrowheads="1"/>
          </p:cNvPicPr>
          <p:nvPr/>
        </p:nvPicPr>
        <p:blipFill>
          <a:blip r:embed="rId3" cstate="print"/>
          <a:srcRect t="16292" r="531" b="16830"/>
          <a:stretch>
            <a:fillRect/>
          </a:stretch>
        </p:blipFill>
        <p:spPr bwMode="auto">
          <a:xfrm>
            <a:off x="0" y="914400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844800" y="2744788"/>
          <a:ext cx="3179763" cy="2284412"/>
        </p:xfrm>
        <a:graphic>
          <a:graphicData uri="http://schemas.openxmlformats.org/presentationml/2006/ole">
            <p:oleObj spid="_x0000_s2050" name="Photo Editor Photo" r:id="rId4" imgW="2408129" imgH="1585097" progId="">
              <p:embed/>
            </p:oleObj>
          </a:graphicData>
        </a:graphic>
      </p:graphicFrame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228600"/>
            <a:ext cx="6756400" cy="8096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2800" smtClean="0"/>
              <a:t>Where does the data come from ?</a:t>
            </a:r>
            <a:endParaRPr lang="en-US" sz="2800" smtClean="0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566738" y="3527425"/>
            <a:ext cx="2916237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V="1">
            <a:off x="5280025" y="2473325"/>
            <a:ext cx="2251075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 flipV="1">
            <a:off x="823913" y="2587625"/>
            <a:ext cx="3090862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 flipV="1">
            <a:off x="2873375" y="6130925"/>
            <a:ext cx="1587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 flipV="1">
            <a:off x="2873375" y="6521450"/>
            <a:ext cx="15525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2332038" y="603091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1pT</a:t>
            </a:r>
            <a:endParaRPr lang="en-US"/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4451350" y="64912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1s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Useful priors for MEG analysis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At any given time only a small number of sources are active. (dipole fitting)</a:t>
            </a:r>
          </a:p>
          <a:p>
            <a:pPr eaLnBrk="1" hangingPunct="1"/>
            <a:r>
              <a:rPr lang="en-GB" smtClean="0"/>
              <a:t>All sources are active but overall their energy is minimized. (Minimum norm)</a:t>
            </a:r>
          </a:p>
          <a:p>
            <a:pPr eaLnBrk="1" hangingPunct="1"/>
            <a:r>
              <a:rPr lang="en-GB" smtClean="0"/>
              <a:t>As above but there are also no correlations between distant sources (Beamformers)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brain_mesh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rcRect l="15947" t="15688" r="55568" b="63126"/>
          <a:stretch>
            <a:fillRect/>
          </a:stretch>
        </p:blipFill>
        <p:spPr>
          <a:xfrm>
            <a:off x="114300" y="1276350"/>
            <a:ext cx="2209800" cy="2366963"/>
          </a:xfrm>
          <a:noFill/>
        </p:spPr>
      </p:pic>
      <p:cxnSp>
        <p:nvCxnSpPr>
          <p:cNvPr id="12291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603375" y="2105026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1741488" y="174625"/>
            <a:ext cx="57467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>
                <a:latin typeface="Calibri" pitchFamily="34" charset="0"/>
              </a:rPr>
              <a:t>The source covariance matrix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3200">
              <a:latin typeface="Calibri" pitchFamily="34" charset="0"/>
            </a:endParaRPr>
          </a:p>
        </p:txBody>
      </p:sp>
      <p:pic>
        <p:nvPicPr>
          <p:cNvPr id="12293" name="Content Placeholder 3" descr="brain_mesh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5947" t="15688" r="55568" b="63126"/>
          <a:stretch>
            <a:fillRect/>
          </a:stretch>
        </p:blipFill>
        <p:spPr bwMode="auto">
          <a:xfrm>
            <a:off x="58738" y="4235450"/>
            <a:ext cx="22098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4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385762" y="5210176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6681788" y="1503363"/>
            <a:ext cx="26558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Content Placeholder 3" descr="brain_mesh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6888" t="15559" r="55568" b="63126"/>
          <a:stretch>
            <a:fillRect/>
          </a:stretch>
        </p:blipFill>
        <p:spPr bwMode="auto">
          <a:xfrm>
            <a:off x="4789488" y="1349375"/>
            <a:ext cx="2136775" cy="23812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cxnSp>
        <p:nvCxnSpPr>
          <p:cNvPr id="1229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6205537" y="2192338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/>
          <a:stretch>
            <a:fillRect/>
          </a:stretch>
        </p:blipFill>
        <p:spPr bwMode="auto">
          <a:xfrm>
            <a:off x="6716713" y="4462463"/>
            <a:ext cx="26558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Content Placeholder 3" descr="brain_mesh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6888" t="14778" r="55568" b="63126"/>
          <a:stretch>
            <a:fillRect/>
          </a:stretch>
        </p:blipFill>
        <p:spPr bwMode="auto">
          <a:xfrm>
            <a:off x="4805363" y="4135438"/>
            <a:ext cx="21367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00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5059362" y="5211763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301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5045075" y="2379663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302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6161087" y="4978401"/>
            <a:ext cx="282575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303" name="Line 28"/>
          <p:cNvSpPr>
            <a:spLocks noChangeShapeType="1"/>
          </p:cNvSpPr>
          <p:nvPr/>
        </p:nvSpPr>
        <p:spPr bwMode="auto">
          <a:xfrm flipV="1">
            <a:off x="5367338" y="5008563"/>
            <a:ext cx="739775" cy="246062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/>
          <a:stretch>
            <a:fillRect/>
          </a:stretch>
        </p:blipFill>
        <p:spPr bwMode="auto">
          <a:xfrm>
            <a:off x="2374900" y="4443413"/>
            <a:ext cx="264953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/>
          <a:stretch>
            <a:fillRect/>
          </a:stretch>
        </p:blipFill>
        <p:spPr bwMode="auto">
          <a:xfrm>
            <a:off x="2249488" y="1490663"/>
            <a:ext cx="26558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3835" t="11969" r="62767" b="67851"/>
          <a:stretch>
            <a:fillRect/>
          </a:stretch>
        </p:blipFill>
        <p:spPr bwMode="auto">
          <a:xfrm>
            <a:off x="7121525" y="4678363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2794000" y="62912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Source number</a:t>
            </a:r>
          </a:p>
        </p:txBody>
      </p:sp>
      <p:sp>
        <p:nvSpPr>
          <p:cNvPr id="12308" name="Text Box 40"/>
          <p:cNvSpPr txBox="1">
            <a:spLocks noChangeArrowheads="1"/>
          </p:cNvSpPr>
          <p:nvPr/>
        </p:nvSpPr>
        <p:spPr bwMode="auto">
          <a:xfrm rot="-5400000">
            <a:off x="1618457" y="5056981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Source number</a:t>
            </a:r>
          </a:p>
        </p:txBody>
      </p:sp>
      <p:pic>
        <p:nvPicPr>
          <p:cNvPr id="12309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3835" t="11969" r="62767" b="67851"/>
          <a:stretch>
            <a:fillRect/>
          </a:stretch>
        </p:blipFill>
        <p:spPr bwMode="auto">
          <a:xfrm>
            <a:off x="8293100" y="4675188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3835" t="11969" r="62767" b="67851"/>
          <a:stretch>
            <a:fillRect/>
          </a:stretch>
        </p:blipFill>
        <p:spPr bwMode="auto">
          <a:xfrm>
            <a:off x="7131050" y="5659438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3835" t="11969" r="62767" b="67851"/>
          <a:stretch>
            <a:fillRect/>
          </a:stretch>
        </p:blipFill>
        <p:spPr bwMode="auto">
          <a:xfrm>
            <a:off x="8450263" y="2770188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18671</TotalTime>
  <Words>689</Words>
  <Application>Microsoft Office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Photo Editor Photo</vt:lpstr>
      <vt:lpstr>Chart</vt:lpstr>
      <vt:lpstr>The M/EEG inverse problem and solutions</vt:lpstr>
      <vt:lpstr>Format</vt:lpstr>
      <vt:lpstr>Slide 3</vt:lpstr>
      <vt:lpstr>Slide 4</vt:lpstr>
      <vt:lpstr>Slide 5</vt:lpstr>
      <vt:lpstr>Useful priors cinema audiences</vt:lpstr>
      <vt:lpstr>Where does the data come from ?</vt:lpstr>
      <vt:lpstr>Useful priors for MEG analysis</vt:lpstr>
      <vt:lpstr>Slide 9</vt:lpstr>
      <vt:lpstr>Slide 10</vt:lpstr>
      <vt:lpstr>Slide 11</vt:lpstr>
      <vt:lpstr>Slide 12</vt:lpstr>
      <vt:lpstr>Minimum norm - allow all sources to be active, but keep energy to a minimum</vt:lpstr>
      <vt:lpstr>Problem is that superficial elements have much larger lead fields </vt:lpstr>
      <vt:lpstr> Cortical oscillations have local domains</vt:lpstr>
      <vt:lpstr>Beamformer: if you assume no correlations between sources, can calculate a prior covariance matrix from the data</vt:lpstr>
      <vt:lpstr>Slide 17</vt:lpstr>
      <vt:lpstr>Beamformer for correlated sources</vt:lpstr>
      <vt:lpstr>Slide 19</vt:lpstr>
      <vt:lpstr>Multiple Sparse Priors (MSP)</vt:lpstr>
      <vt:lpstr>Slide 21</vt:lpstr>
      <vt:lpstr>Slide 22</vt:lpstr>
      <vt:lpstr>So it is possible, but why bother ?</vt:lpstr>
      <vt:lpstr>Correct inversion algorithm</vt:lpstr>
      <vt:lpstr>Conclusion</vt:lpstr>
      <vt:lpstr>Thanks to</vt:lpstr>
    </vt:vector>
  </TitlesOfParts>
  <Company>NRI, Aston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fMRI, Negative BOLD and Alpha</dc:title>
  <dc:creator>Krish Singh</dc:creator>
  <cp:lastModifiedBy>gbarnes</cp:lastModifiedBy>
  <cp:revision>1536</cp:revision>
  <dcterms:created xsi:type="dcterms:W3CDTF">2002-10-29T09:14:57Z</dcterms:created>
  <dcterms:modified xsi:type="dcterms:W3CDTF">2010-05-17T16:01:32Z</dcterms:modified>
</cp:coreProperties>
</file>