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364" r:id="rId3"/>
    <p:sldId id="341" r:id="rId4"/>
    <p:sldId id="342" r:id="rId5"/>
    <p:sldId id="365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79" r:id="rId20"/>
    <p:sldId id="358" r:id="rId21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CC3300" mc:Ignorable=""/>
    <a:srgbClr xmlns:mc="http://schemas.openxmlformats.org/markup-compatibility/2006" xmlns:a14="http://schemas.microsoft.com/office/drawing/2010/main" val="990099" mc:Ignorable=""/>
    <a:srgbClr xmlns:mc="http://schemas.openxmlformats.org/markup-compatibility/2006" xmlns:a14="http://schemas.microsoft.com/office/drawing/2010/main" val="006600" mc:Ignorable=""/>
    <a:srgbClr xmlns:mc="http://schemas.openxmlformats.org/markup-compatibility/2006" xmlns:a14="http://schemas.microsoft.com/office/drawing/2010/main" val="008000" mc:Ignorable=""/>
    <a:srgbClr xmlns:mc="http://schemas.openxmlformats.org/markup-compatibility/2006" xmlns:a14="http://schemas.microsoft.com/office/drawing/2010/main" val="000000" mc:Ignorable=""/>
    <a:srgbClr xmlns:mc="http://schemas.openxmlformats.org/markup-compatibility/2006" xmlns:a14="http://schemas.microsoft.com/office/drawing/2010/main" val="262673" mc:Ignorable=""/>
    <a:srgbClr xmlns:mc="http://schemas.openxmlformats.org/markup-compatibility/2006" xmlns:a14="http://schemas.microsoft.com/office/drawing/2010/main" val="FF0000" mc:Ignorable=""/>
    <a:srgbClr xmlns:mc="http://schemas.openxmlformats.org/markup-compatibility/2006" xmlns:a14="http://schemas.microsoft.com/office/drawing/2010/main" val="FAA4EA" mc:Ignorable=""/>
    <a:srgbClr xmlns:mc="http://schemas.openxmlformats.org/markup-compatibility/2006" xmlns:a14="http://schemas.microsoft.com/office/drawing/2010/main" val="FFE5FF" mc:Ignorable=""/>
    <a:srgbClr xmlns:mc="http://schemas.openxmlformats.org/markup-compatibility/2006" xmlns:a14="http://schemas.microsoft.com/office/drawing/2010/main" val="FFCC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89" d="100"/>
          <a:sy n="8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w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A460B8-D940-4BF6-9C4D-FBD3CF5C7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6C6506-1E67-499B-B1FA-F94B386C1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E34-CAEB-4A04-8527-B59107503DE0}" type="slidenum">
              <a:rPr lang="en-US"/>
              <a:pPr/>
              <a:t>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5188"/>
            <a:ext cx="4643437" cy="34829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32338"/>
            <a:ext cx="4994275" cy="4483100"/>
          </a:xfrm>
          <a:ln/>
        </p:spPr>
        <p:txBody>
          <a:bodyPr lIns="90364" tIns="45182" rIns="90364" bIns="45182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0C09-6C99-44E8-B7BB-CDE4A98E0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1A51-1CF0-40BE-ACC5-88CCD4527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E836-107A-4C4F-AEE1-7F60F08C6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62F08A-327C-4B20-A6BD-2D1696E24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944B-8B63-490D-B1BC-7C84C02CF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0BF36-2D58-49C8-A979-7738141D6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FD558-D517-4398-8799-6C7E00151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E298-AE78-49AB-BEA6-540FD85EC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CEF8-AAF8-49F2-A278-4DC84649F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90DC7-2BE3-49B7-BCE5-D5E5795D0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4315D-8EB2-48FF-99C3-A5D388FBB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3A6C-8E09-4DE6-81EA-62AFD332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45F8BA-C7DF-4310-9249-B9532F0CFF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xmlns:mc="http://schemas.openxmlformats.org/markup-compatibility/2006" xmlns:a14="http://schemas.microsoft.com/office/drawing/2010/main" val="993366" mc:Ignorable="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63.jpeg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58.emf"/><Relationship Id="rId10" Type="http://schemas.openxmlformats.org/officeDocument/2006/relationships/image" Target="../media/image60.e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9.jpeg"/><Relationship Id="rId4" Type="http://schemas.openxmlformats.org/officeDocument/2006/relationships/image" Target="../media/image68.png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emf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7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e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6.jpeg"/><Relationship Id="rId15" Type="http://schemas.openxmlformats.org/officeDocument/2006/relationships/image" Target="../media/image38.jpeg"/><Relationship Id="rId10" Type="http://schemas.openxmlformats.org/officeDocument/2006/relationships/image" Target="../media/image33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8205"/>
            <a:ext cx="7772400" cy="1936375"/>
          </a:xfrm>
        </p:spPr>
        <p:txBody>
          <a:bodyPr/>
          <a:lstStyle/>
          <a:p>
            <a:pPr algn="ctr"/>
            <a:r>
              <a:rPr lang="en-GB" sz="4800" dirty="0" smtClean="0"/>
              <a:t>The General </a:t>
            </a:r>
            <a:r>
              <a:rPr lang="en-GB" sz="4800" dirty="0"/>
              <a:t>Linear </a:t>
            </a:r>
            <a:r>
              <a:rPr lang="en-GB" sz="4800" dirty="0" smtClean="0"/>
              <a:t>Model</a:t>
            </a:r>
            <a:endParaRPr lang="en-US" sz="4800" dirty="0"/>
          </a:p>
        </p:txBody>
      </p:sp>
      <p:sp>
        <p:nvSpPr>
          <p:cNvPr id="200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323" y="4545124"/>
            <a:ext cx="8305800" cy="1000125"/>
          </a:xfrm>
        </p:spPr>
        <p:txBody>
          <a:bodyPr/>
          <a:lstStyle/>
          <a:p>
            <a:r>
              <a:rPr lang="en-GB" sz="16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20029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3366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Short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xmlns:mc="http://schemas.openxmlformats.org/markup-compatibility/2006" xmlns:a14="http://schemas.microsoft.com/office/drawing/2010/main" val="993366" mc:Ignorable="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21-23 Oct 2010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029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714" name="Rectangle 34"/>
          <p:cNvSpPr>
            <a:spLocks noChangeArrowheads="1"/>
          </p:cNvSpPr>
          <p:nvPr/>
        </p:nvSpPr>
        <p:spPr bwMode="auto">
          <a:xfrm>
            <a:off x="251520" y="453355"/>
            <a:ext cx="845961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91727" name="Group 47"/>
          <p:cNvGrpSpPr>
            <a:grpSpLocks/>
          </p:cNvGrpSpPr>
          <p:nvPr/>
        </p:nvGrpSpPr>
        <p:grpSpPr bwMode="auto">
          <a:xfrm>
            <a:off x="402167" y="1350963"/>
            <a:ext cx="4717344" cy="4281487"/>
            <a:chOff x="1479" y="1093"/>
            <a:chExt cx="3343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479" y="2439"/>
              <a:ext cx="3170" cy="729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4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5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6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7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B7A5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991708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B7A5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991709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B7A5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 b="0">
                  <a:latin typeface="Arial Unicode MS" pitchFamily="34" charset="-128"/>
                </a:rPr>
                <a:t>Design space defined by </a:t>
              </a:r>
              <a:r>
                <a:rPr lang="en-GB" sz="2400" b="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91710" name="Line 30"/>
            <p:cNvSpPr>
              <a:spLocks noChangeShapeType="1"/>
            </p:cNvSpPr>
            <p:nvPr/>
          </p:nvSpPr>
          <p:spPr bwMode="auto">
            <a:xfrm>
              <a:off x="2339" y="2832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11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12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B7A5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b="0" i="1">
                  <a:latin typeface="Times New Roman" pitchFamily="18" charset="0"/>
                </a:rPr>
                <a:t>x</a:t>
              </a:r>
              <a:r>
                <a:rPr lang="en-GB" sz="2800" b="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91713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B7A5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b="0" i="1">
                  <a:latin typeface="Times New Roman" pitchFamily="18" charset="0"/>
                </a:rPr>
                <a:t>x</a:t>
              </a:r>
              <a:r>
                <a:rPr lang="en-GB" sz="2800" b="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991718" name="Object 38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04" name="Equation" r:id="rId3" imgW="507960" imgH="241200" progId="Equation.3">
                    <p:embed/>
                  </p:oleObj>
                </mc:Choice>
                <mc:Fallback>
                  <p:oleObj name="Equation" r:id="rId3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 mc:Ignorable="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 mc:Ignorable="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917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xmlns:mc="http://schemas.openxmlformats.org/markup-compatibility/2006" xmlns:a14="http://schemas.microsoft.com/office/drawing/2010/main" val="FFFFFF" mc:Ignorable="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052" y="1644650"/>
            <a:ext cx="4019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0" dirty="0"/>
              <a:t>Smallest errors (shortest error vector)</a:t>
            </a:r>
          </a:p>
          <a:p>
            <a:r>
              <a:rPr lang="en-GB" sz="1800" b="0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20072" y="5609915"/>
            <a:ext cx="3643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89233"/>
              </p:ext>
            </p:extLst>
          </p:nvPr>
        </p:nvGraphicFramePr>
        <p:xfrm>
          <a:off x="5673038" y="2888940"/>
          <a:ext cx="123895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5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038" y="2888940"/>
                        <a:ext cx="1238956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43686"/>
              </p:ext>
            </p:extLst>
          </p:nvPr>
        </p:nvGraphicFramePr>
        <p:xfrm>
          <a:off x="5606717" y="4127189"/>
          <a:ext cx="2046111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6" name="Equation" r:id="rId7" imgW="901440" imgH="241200" progId="Equation.3">
                  <p:embed/>
                </p:oleObj>
              </mc:Choice>
              <mc:Fallback>
                <p:oleObj name="Equation" r:id="rId7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717" y="4127189"/>
                        <a:ext cx="2046111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80116"/>
              </p:ext>
            </p:extLst>
          </p:nvPr>
        </p:nvGraphicFramePr>
        <p:xfrm>
          <a:off x="5677272" y="3463614"/>
          <a:ext cx="2305756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7" name="Equation" r:id="rId9" imgW="1015920" imgH="241200" progId="Equation.3">
                  <p:embed/>
                </p:oleObj>
              </mc:Choice>
              <mc:Fallback>
                <p:oleObj name="Equation" r:id="rId9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272" y="3463614"/>
                        <a:ext cx="2305756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32717"/>
              </p:ext>
            </p:extLst>
          </p:nvPr>
        </p:nvGraphicFramePr>
        <p:xfrm>
          <a:off x="5605305" y="4778064"/>
          <a:ext cx="259362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8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305" y="4778064"/>
                        <a:ext cx="259362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6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642" name="Rectangle 10"/>
          <p:cNvSpPr>
            <a:spLocks noChangeArrowheads="1"/>
          </p:cNvSpPr>
          <p:nvPr/>
        </p:nvSpPr>
        <p:spPr bwMode="auto">
          <a:xfrm>
            <a:off x="359532" y="525363"/>
            <a:ext cx="7772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573554" y="1537034"/>
            <a:ext cx="514914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1989644" name="Group 12"/>
          <p:cNvGrpSpPr>
            <a:grpSpLocks/>
          </p:cNvGrpSpPr>
          <p:nvPr/>
        </p:nvGrpSpPr>
        <p:grpSpPr bwMode="auto">
          <a:xfrm>
            <a:off x="5573121" y="1576722"/>
            <a:ext cx="2781300" cy="2274888"/>
            <a:chOff x="4233" y="1014"/>
            <a:chExt cx="1971" cy="1433"/>
          </a:xfrm>
        </p:grpSpPr>
        <p:sp>
          <p:nvSpPr>
            <p:cNvPr id="1989645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pic>
          <p:nvPicPr>
            <p:cNvPr id="1989646" name="Picture 14" descr="hr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989647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9900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FFFFFF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1989648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539552" y="4164347"/>
            <a:ext cx="8137877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 b="0">
                <a:latin typeface="Arial Unicode MS" pitchFamily="34" charset="-128"/>
              </a:rPr>
              <a:t>The  BOLD signal includes substantial amounts of low-frequency noise (eg due to scanner drift).</a:t>
            </a:r>
            <a:endParaRPr lang="en-US" sz="2400" b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 b="0">
                <a:latin typeface="Arial Unicode MS" pitchFamily="34" charset="-128"/>
              </a:rPr>
              <a:t>Due to breathing, heartbeat &amp; unmodeled neuronal activity, the errors are serially correlated. </a:t>
            </a:r>
            <a:r>
              <a:rPr lang="en-US" sz="2400" b="0">
                <a:latin typeface="Arial Unicode MS" pitchFamily="34" charset="-128"/>
                <a:sym typeface="Symbol" pitchFamily="18" charset="2"/>
              </a:rPr>
              <a:t>This violates the assumptions of the noise model in the GLM</a:t>
            </a:r>
            <a:endParaRPr lang="en-US" sz="2400" b="0">
              <a:latin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9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24" name="Rectangle 16"/>
          <p:cNvSpPr>
            <a:spLocks noChangeArrowheads="1"/>
          </p:cNvSpPr>
          <p:nvPr/>
        </p:nvSpPr>
        <p:spPr bwMode="auto">
          <a:xfrm>
            <a:off x="252589" y="3176828"/>
            <a:ext cx="8788400" cy="3693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/>
          </a:p>
        </p:txBody>
      </p:sp>
      <p:graphicFrame>
        <p:nvGraphicFramePr>
          <p:cNvPr id="19886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2051"/>
              </p:ext>
            </p:extLst>
          </p:nvPr>
        </p:nvGraphicFramePr>
        <p:xfrm>
          <a:off x="2671664" y="4135475"/>
          <a:ext cx="3880556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7" name="Equation" r:id="rId5" imgW="1752480" imgH="482400" progId="Equation.3">
                  <p:embed/>
                </p:oleObj>
              </mc:Choice>
              <mc:Fallback>
                <p:oleObj name="Equation" r:id="rId5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664" y="4135475"/>
                        <a:ext cx="3880556" cy="1201737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FFFFFF" mc:Ignorable="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8631" name="Rectangle 23"/>
          <p:cNvSpPr>
            <a:spLocks noChangeArrowheads="1"/>
          </p:cNvSpPr>
          <p:nvPr/>
        </p:nvSpPr>
        <p:spPr bwMode="auto">
          <a:xfrm>
            <a:off x="215516" y="613817"/>
            <a:ext cx="8585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53236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88639" name="Picture 31" descr="hr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0933" y="2513768"/>
            <a:ext cx="538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xmlns:mc="http://schemas.openxmlformats.org/markup-compatibility/2006" val="969696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768"/>
            <a:ext cx="444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xmlns:mc="http://schemas.openxmlformats.org/markup-compatibility/2006" val="969696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3600" b="0">
                <a:latin typeface="Times New Roman" pitchFamily="18" charset="0"/>
              </a:rPr>
              <a:t>=</a:t>
            </a:r>
            <a:endParaRPr lang="en-US" sz="3600" b="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4834" y="165810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Impulses</a:t>
            </a:r>
          </a:p>
        </p:txBody>
      </p:sp>
      <p:sp>
        <p:nvSpPr>
          <p:cNvPr id="1988645" name="Text Box 37"/>
          <p:cNvSpPr txBox="1">
            <a:spLocks noChangeArrowheads="1"/>
          </p:cNvSpPr>
          <p:nvPr/>
        </p:nvSpPr>
        <p:spPr bwMode="auto">
          <a:xfrm>
            <a:off x="4222045" y="163270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HRF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4745" y="1581906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Expected BOLD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48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41" grpId="0"/>
      <p:bldP spid="1988642" grpId="0"/>
      <p:bldP spid="1988644" grpId="0"/>
      <p:bldP spid="19886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95" name="Rectangle 11"/>
          <p:cNvSpPr>
            <a:spLocks noChangeArrowheads="1"/>
          </p:cNvSpPr>
          <p:nvPr/>
        </p:nvSpPr>
        <p:spPr bwMode="auto">
          <a:xfrm>
            <a:off x="3780368" y="3886478"/>
            <a:ext cx="184731" cy="3693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87596" name="Rectangle 12"/>
          <p:cNvSpPr>
            <a:spLocks noChangeArrowheads="1"/>
          </p:cNvSpPr>
          <p:nvPr/>
        </p:nvSpPr>
        <p:spPr bwMode="auto">
          <a:xfrm>
            <a:off x="215516" y="469801"/>
            <a:ext cx="8585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7597" name="Rectangle 13"/>
          <p:cNvSpPr>
            <a:spLocks noChangeArrowheads="1"/>
          </p:cNvSpPr>
          <p:nvPr/>
        </p:nvSpPr>
        <p:spPr bwMode="auto">
          <a:xfrm>
            <a:off x="201789" y="1476376"/>
            <a:ext cx="3345744" cy="12541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sz="2000" b="0" dirty="0"/>
              <a:t>Convolve stimulus function with a canonical hemodynamic response function (HRF):</a:t>
            </a:r>
            <a:endParaRPr lang="en-GB" sz="2000" b="0" dirty="0"/>
          </a:p>
        </p:txBody>
      </p:sp>
      <p:pic>
        <p:nvPicPr>
          <p:cNvPr id="1987598" name="Picture 14" descr="x1improved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6679" r="14993" b="11111"/>
          <a:stretch>
            <a:fillRect/>
          </a:stretch>
        </p:blipFill>
        <p:spPr bwMode="auto">
          <a:xfrm>
            <a:off x="2259190" y="3049589"/>
            <a:ext cx="390877" cy="2873375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00FF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87599" name="Picture 15" descr="x1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t="7640" r="21660" b="11111"/>
          <a:stretch>
            <a:fillRect/>
          </a:stretch>
        </p:blipFill>
        <p:spPr bwMode="auto">
          <a:xfrm>
            <a:off x="839612" y="3049589"/>
            <a:ext cx="390877" cy="2873375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7600" name="Line 16"/>
          <p:cNvSpPr>
            <a:spLocks noChangeShapeType="1"/>
          </p:cNvSpPr>
          <p:nvPr/>
        </p:nvSpPr>
        <p:spPr bwMode="auto">
          <a:xfrm>
            <a:off x="1285523" y="4532313"/>
            <a:ext cx="8875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87601" name="Picture 17" descr="newestim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4814" r="9438" b="1852"/>
          <a:stretch>
            <a:fillRect/>
          </a:stretch>
        </p:blipFill>
        <p:spPr bwMode="auto">
          <a:xfrm>
            <a:off x="3897489" y="1854200"/>
            <a:ext cx="4826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7602" name="Text Box 18"/>
          <p:cNvSpPr txBox="1">
            <a:spLocks noChangeArrowheads="1"/>
          </p:cNvSpPr>
          <p:nvPr/>
        </p:nvSpPr>
        <p:spPr bwMode="auto">
          <a:xfrm>
            <a:off x="1238956" y="3998914"/>
            <a:ext cx="104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87603" name="Object 19"/>
          <p:cNvGraphicFramePr>
            <a:graphicFrameLocks noChangeAspect="1"/>
          </p:cNvGraphicFramePr>
          <p:nvPr/>
        </p:nvGraphicFramePr>
        <p:xfrm>
          <a:off x="4687711" y="2120900"/>
          <a:ext cx="3880556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Equation" r:id="rId6" imgW="1752480" imgH="482400" progId="Equation.3">
                  <p:embed/>
                </p:oleObj>
              </mc:Choice>
              <mc:Fallback>
                <p:oleObj name="Equation" r:id="rId6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711" y="2120900"/>
                        <a:ext cx="3880556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83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50" name="Rectangle 14"/>
          <p:cNvSpPr>
            <a:spLocks noChangeArrowheads="1"/>
          </p:cNvSpPr>
          <p:nvPr/>
        </p:nvSpPr>
        <p:spPr bwMode="auto">
          <a:xfrm>
            <a:off x="732556" y="3644129"/>
            <a:ext cx="184731" cy="3693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985552" name="Group 16"/>
          <p:cNvGrpSpPr>
            <a:grpSpLocks/>
          </p:cNvGrpSpPr>
          <p:nvPr/>
        </p:nvGrpSpPr>
        <p:grpSpPr bwMode="auto">
          <a:xfrm>
            <a:off x="973856" y="1957134"/>
            <a:ext cx="2627489" cy="2873375"/>
            <a:chOff x="443" y="715"/>
            <a:chExt cx="1862" cy="1810"/>
          </a:xfrm>
        </p:grpSpPr>
        <p:pic>
          <p:nvPicPr>
            <p:cNvPr id="1985553" name="Picture 17" descr="x1improved_im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xmlns:mc="http://schemas.openxmlformats.org/markup-compatibility/2006" val="00FF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5554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xmlns:mc="http://schemas.openxmlformats.org/markup-compatibility/2006" val="99CC00" mc:Ignorable="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985555" name="Picture 19" descr="highpas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  <p:sp>
        <p:nvSpPr>
          <p:cNvPr id="1985556" name="Rectangle 20"/>
          <p:cNvSpPr>
            <a:spLocks noChangeArrowheads="1"/>
          </p:cNvSpPr>
          <p:nvPr/>
        </p:nvSpPr>
        <p:spPr bwMode="auto">
          <a:xfrm>
            <a:off x="973856" y="4830508"/>
            <a:ext cx="2627489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FF00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00FF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5557" name="Rectangle 21"/>
          <p:cNvSpPr>
            <a:spLocks noChangeArrowheads="1"/>
          </p:cNvSpPr>
          <p:nvPr/>
        </p:nvSpPr>
        <p:spPr bwMode="auto">
          <a:xfrm>
            <a:off x="973855" y="5440108"/>
            <a:ext cx="458612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5558" name="Rectangle 22"/>
          <p:cNvSpPr>
            <a:spLocks noChangeArrowheads="1"/>
          </p:cNvSpPr>
          <p:nvPr/>
        </p:nvSpPr>
        <p:spPr bwMode="auto">
          <a:xfrm>
            <a:off x="1203867" y="5135308"/>
            <a:ext cx="2397477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85559" name="Group 23"/>
          <p:cNvGrpSpPr>
            <a:grpSpLocks/>
          </p:cNvGrpSpPr>
          <p:nvPr/>
        </p:nvGrpSpPr>
        <p:grpSpPr bwMode="auto">
          <a:xfrm>
            <a:off x="4578713" y="1232756"/>
            <a:ext cx="4313767" cy="5373688"/>
            <a:chOff x="2858" y="728"/>
            <a:chExt cx="3057" cy="3385"/>
          </a:xfrm>
        </p:grpSpPr>
        <p:pic>
          <p:nvPicPr>
            <p:cNvPr id="1985560" name="Picture 24" descr="hpf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985561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"/>
            </a:solidFill>
            <a:ln w="9525" algn="ctr">
              <a:solidFill>
                <a:srgbClr xmlns:mc="http://schemas.openxmlformats.org/markup-compatibility/2006" xmlns:a14="http://schemas.microsoft.com/office/drawing/2010/main" val="FFFFFF" mc:Ignorable="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xmlns:mc="http://schemas.openxmlformats.org/markup-compatibility/2006" xmlns:a14="http://schemas.microsoft.com/office/drawing/2010/main" val="003399" mc:Ignorable=""/>
                  </a:solidFill>
                </a:rPr>
                <a:t>blue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</a:rPr>
                <a:t>black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</a:rPr>
                <a:t>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xmlns:mc="http://schemas.openxmlformats.org/markup-compatibility/2006" xmlns:a14="http://schemas.microsoft.com/office/drawing/2010/main" val="00FF00" mc:Ignorable=""/>
                  </a:solidFill>
                </a:rPr>
                <a:t>green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</a:rPr>
                <a:t>red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 </a:t>
              </a:r>
              <a:r>
                <a:rPr lang="en-GB" sz="1600" b="0" dirty="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</a:rPr>
                <a:t>= 	predicted response, NOT taking into 	account low-frequency drift</a:t>
              </a:r>
              <a:endParaRPr lang="en-US" sz="1600" b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endParaRPr>
            </a:p>
          </p:txBody>
        </p:sp>
      </p:grpSp>
      <p:sp>
        <p:nvSpPr>
          <p:cNvPr id="1985562" name="Rectangle 26"/>
          <p:cNvSpPr>
            <a:spLocks noChangeArrowheads="1"/>
          </p:cNvSpPr>
          <p:nvPr/>
        </p:nvSpPr>
        <p:spPr bwMode="auto">
          <a:xfrm>
            <a:off x="251520" y="718592"/>
            <a:ext cx="838482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985563" name="Rectangle 27"/>
          <p:cNvSpPr>
            <a:spLocks noChangeArrowheads="1"/>
          </p:cNvSpPr>
          <p:nvPr/>
        </p:nvSpPr>
        <p:spPr bwMode="auto">
          <a:xfrm>
            <a:off x="1443756" y="5365665"/>
            <a:ext cx="22281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B2B2B2" mc:Ignorable="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3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7" name="Picture 17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983" r="9213" b="53041"/>
          <a:stretch>
            <a:fillRect/>
          </a:stretch>
        </p:blipFill>
        <p:spPr bwMode="auto">
          <a:xfrm>
            <a:off x="2225936" y="1756321"/>
            <a:ext cx="1950156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6581" name="Freeform 21"/>
          <p:cNvSpPr>
            <a:spLocks/>
          </p:cNvSpPr>
          <p:nvPr/>
        </p:nvSpPr>
        <p:spPr bwMode="auto">
          <a:xfrm>
            <a:off x="1180304" y="4488222"/>
            <a:ext cx="1045633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86582" name="Picture 22" descr="high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7777" r="9993" b="11111"/>
          <a:stretch>
            <a:fillRect/>
          </a:stretch>
        </p:blipFill>
        <p:spPr bwMode="auto">
          <a:xfrm>
            <a:off x="5113069" y="3865564"/>
            <a:ext cx="298732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5468670" y="2708445"/>
            <a:ext cx="2228145" cy="10156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986584" name="Freeform 24"/>
          <p:cNvSpPr>
            <a:spLocks/>
          </p:cNvSpPr>
          <p:nvPr/>
        </p:nvSpPr>
        <p:spPr bwMode="auto">
          <a:xfrm>
            <a:off x="2711358" y="4895056"/>
            <a:ext cx="2168878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586" name="Rectangle 26"/>
          <p:cNvSpPr>
            <a:spLocks noChangeAspect="1" noChangeArrowheads="1"/>
          </p:cNvSpPr>
          <p:nvPr/>
        </p:nvSpPr>
        <p:spPr bwMode="auto">
          <a:xfrm>
            <a:off x="1396203" y="1491023"/>
            <a:ext cx="389467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986587" name="Picture 27" descr="x1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7639" r="21652" b="11111"/>
          <a:stretch>
            <a:fillRect/>
          </a:stretch>
        </p:blipFill>
        <p:spPr bwMode="auto">
          <a:xfrm>
            <a:off x="906548" y="1492609"/>
            <a:ext cx="48965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6588" name="Rectangle 28"/>
          <p:cNvSpPr>
            <a:spLocks noChangeArrowheads="1"/>
          </p:cNvSpPr>
          <p:nvPr/>
        </p:nvSpPr>
        <p:spPr bwMode="auto">
          <a:xfrm>
            <a:off x="431540" y="584200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</a:t>
            </a:r>
          </a:p>
        </p:txBody>
      </p:sp>
    </p:spTree>
    <p:extLst>
      <p:ext uri="{BB962C8B-B14F-4D97-AF65-F5344CB8AC3E}">
        <p14:creationId xmlns:p14="http://schemas.microsoft.com/office/powerpoint/2010/main" val="84123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4528" name="Picture 16" descr="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7419" r="9993" b="11128"/>
          <a:stretch>
            <a:fillRect/>
          </a:stretch>
        </p:blipFill>
        <p:spPr bwMode="auto">
          <a:xfrm>
            <a:off x="5034845" y="2787650"/>
            <a:ext cx="3330222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4529" name="Line 17"/>
          <p:cNvSpPr>
            <a:spLocks noChangeShapeType="1"/>
          </p:cNvSpPr>
          <p:nvPr/>
        </p:nvSpPr>
        <p:spPr bwMode="auto">
          <a:xfrm flipH="1">
            <a:off x="4903612" y="2828926"/>
            <a:ext cx="1411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4530" name="Line 18"/>
          <p:cNvSpPr>
            <a:spLocks noChangeShapeType="1"/>
          </p:cNvSpPr>
          <p:nvPr/>
        </p:nvSpPr>
        <p:spPr bwMode="auto">
          <a:xfrm rot="16200000" flipH="1">
            <a:off x="6695634" y="1022791"/>
            <a:ext cx="1588" cy="3334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577145" y="1384373"/>
            <a:ext cx="4876800" cy="70643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de-DE" sz="2400" b="0"/>
              <a:t>with</a:t>
            </a:r>
          </a:p>
        </p:txBody>
      </p:sp>
      <p:graphicFrame>
        <p:nvGraphicFramePr>
          <p:cNvPr id="19845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14977"/>
              </p:ext>
            </p:extLst>
          </p:nvPr>
        </p:nvGraphicFramePr>
        <p:xfrm>
          <a:off x="671689" y="1443112"/>
          <a:ext cx="2030589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1" name="Equation" r:id="rId4" imgW="825480" imgH="228600" progId="Equation.3">
                  <p:embed/>
                </p:oleObj>
              </mc:Choice>
              <mc:Fallback>
                <p:oleObj name="Equation" r:id="rId4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89" y="1443112"/>
                        <a:ext cx="2030589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45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66389"/>
              </p:ext>
            </p:extLst>
          </p:nvPr>
        </p:nvGraphicFramePr>
        <p:xfrm>
          <a:off x="3361267" y="1433587"/>
          <a:ext cx="209267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2" name="Equation" r:id="rId6" imgW="850680" imgH="241200" progId="Equation.3">
                  <p:embed/>
                </p:oleObj>
              </mc:Choice>
              <mc:Fallback>
                <p:oleObj name="Equation" r:id="rId6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267" y="1433587"/>
                        <a:ext cx="209267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34" name="Rectangle 22"/>
          <p:cNvSpPr>
            <a:spLocks noChangeArrowheads="1"/>
          </p:cNvSpPr>
          <p:nvPr/>
        </p:nvSpPr>
        <p:spPr bwMode="auto">
          <a:xfrm>
            <a:off x="365479" y="2240037"/>
            <a:ext cx="50376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B2B2B2" mc:Ignorable="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1</a:t>
            </a:r>
            <a:r>
              <a:rPr lang="de-DE" sz="2000" b="0" baseline="30000"/>
              <a:t>st</a:t>
            </a:r>
            <a:r>
              <a:rPr lang="de-DE" sz="2000" b="0"/>
              <a:t> order autoregressive process: AR(1)</a:t>
            </a:r>
          </a:p>
        </p:txBody>
      </p:sp>
      <p:pic>
        <p:nvPicPr>
          <p:cNvPr id="1984535" name="Picture 23" descr="ac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4723" r="8328" b="1666"/>
          <a:stretch>
            <a:fillRect/>
          </a:stretch>
        </p:blipFill>
        <p:spPr bwMode="auto">
          <a:xfrm>
            <a:off x="873479" y="3033714"/>
            <a:ext cx="3557411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4536" name="Rectangle 24"/>
          <p:cNvSpPr>
            <a:spLocks noChangeArrowheads="1"/>
          </p:cNvSpPr>
          <p:nvPr/>
        </p:nvSpPr>
        <p:spPr bwMode="auto">
          <a:xfrm>
            <a:off x="6941256" y="3033713"/>
            <a:ext cx="1251655" cy="6461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DDDDD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sz="2400" b="0"/>
          </a:p>
        </p:txBody>
      </p:sp>
      <p:graphicFrame>
        <p:nvGraphicFramePr>
          <p:cNvPr id="1984537" name="Object 25"/>
          <p:cNvGraphicFramePr>
            <a:graphicFrameLocks noChangeAspect="1"/>
          </p:cNvGraphicFramePr>
          <p:nvPr/>
        </p:nvGraphicFramePr>
        <p:xfrm>
          <a:off x="7037212" y="3151189"/>
          <a:ext cx="1059744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3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212" y="3151189"/>
                        <a:ext cx="1059744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38" name="Rectangle 26"/>
          <p:cNvSpPr>
            <a:spLocks noChangeArrowheads="1"/>
          </p:cNvSpPr>
          <p:nvPr/>
        </p:nvSpPr>
        <p:spPr bwMode="auto">
          <a:xfrm>
            <a:off x="2026356" y="3508376"/>
            <a:ext cx="2238022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autocovariance</a:t>
            </a:r>
          </a:p>
          <a:p>
            <a:pPr algn="ctr" eaLnBrk="0" hangingPunct="0"/>
            <a:r>
              <a:rPr lang="de-DE" sz="2000" b="0"/>
              <a:t>function</a:t>
            </a:r>
          </a:p>
        </p:txBody>
      </p:sp>
      <p:graphicFrame>
        <p:nvGraphicFramePr>
          <p:cNvPr id="1984539" name="Object 27"/>
          <p:cNvGraphicFramePr>
            <a:graphicFrameLocks noChangeAspect="1"/>
          </p:cNvGraphicFramePr>
          <p:nvPr/>
        </p:nvGraphicFramePr>
        <p:xfrm>
          <a:off x="7910689" y="2238375"/>
          <a:ext cx="400756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4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689" y="2238375"/>
                        <a:ext cx="400756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4540" name="Object 28"/>
          <p:cNvGraphicFramePr>
            <a:graphicFrameLocks noChangeAspect="1"/>
          </p:cNvGraphicFramePr>
          <p:nvPr/>
        </p:nvGraphicFramePr>
        <p:xfrm>
          <a:off x="4504266" y="5949950"/>
          <a:ext cx="400756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5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66" y="5949950"/>
                        <a:ext cx="400756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41" name="Rectangle 29"/>
          <p:cNvSpPr>
            <a:spLocks noChangeArrowheads="1"/>
          </p:cNvSpPr>
          <p:nvPr/>
        </p:nvSpPr>
        <p:spPr bwMode="auto">
          <a:xfrm>
            <a:off x="-108520" y="502568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85099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700808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81456" name="Rectangle 16"/>
          <p:cNvSpPr>
            <a:spLocks noChangeArrowheads="1"/>
          </p:cNvSpPr>
          <p:nvPr/>
        </p:nvSpPr>
        <p:spPr bwMode="auto">
          <a:xfrm>
            <a:off x="323528" y="461293"/>
            <a:ext cx="7772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81457" name="Picture 17" descr="Q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7408" r="9715" b="11111"/>
          <a:stretch>
            <a:fillRect/>
          </a:stretch>
        </p:blipFill>
        <p:spPr bwMode="auto">
          <a:xfrm>
            <a:off x="6908800" y="3767139"/>
            <a:ext cx="1830212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81460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2" y="3740151"/>
            <a:ext cx="1817511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81461" name="Text Box 21"/>
          <p:cNvSpPr txBox="1">
            <a:spLocks noChangeArrowheads="1"/>
          </p:cNvSpPr>
          <p:nvPr/>
        </p:nvSpPr>
        <p:spPr bwMode="auto">
          <a:xfrm>
            <a:off x="2586568" y="4298951"/>
            <a:ext cx="686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>
                <a:latin typeface="Times New Roman" pitchFamily="18" charset="0"/>
              </a:rPr>
              <a:t>= 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1981462" name="Text Box 22"/>
          <p:cNvSpPr txBox="1">
            <a:spLocks noChangeArrowheads="1"/>
          </p:cNvSpPr>
          <p:nvPr/>
        </p:nvSpPr>
        <p:spPr bwMode="auto">
          <a:xfrm>
            <a:off x="3232856" y="4279901"/>
            <a:ext cx="728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981463" name="Text Box 23"/>
          <p:cNvSpPr txBox="1">
            <a:spLocks noChangeArrowheads="1"/>
          </p:cNvSpPr>
          <p:nvPr/>
        </p:nvSpPr>
        <p:spPr bwMode="auto">
          <a:xfrm>
            <a:off x="5652120" y="4284663"/>
            <a:ext cx="1297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="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981464" name="Text Box 24"/>
          <p:cNvSpPr txBox="1">
            <a:spLocks noChangeArrowheads="1"/>
          </p:cNvSpPr>
          <p:nvPr/>
        </p:nvSpPr>
        <p:spPr bwMode="auto">
          <a:xfrm>
            <a:off x="4982634" y="3641726"/>
            <a:ext cx="7793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5" name="Text Box 25"/>
          <p:cNvSpPr txBox="1">
            <a:spLocks noChangeArrowheads="1"/>
          </p:cNvSpPr>
          <p:nvPr/>
        </p:nvSpPr>
        <p:spPr bwMode="auto">
          <a:xfrm>
            <a:off x="8029222" y="3635376"/>
            <a:ext cx="7793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6" name="Text Box 26"/>
          <p:cNvSpPr txBox="1">
            <a:spLocks noChangeArrowheads="1"/>
          </p:cNvSpPr>
          <p:nvPr/>
        </p:nvSpPr>
        <p:spPr bwMode="auto">
          <a:xfrm>
            <a:off x="539552" y="6120008"/>
            <a:ext cx="82944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0" dirty="0">
                <a:latin typeface="Arial" charset="0"/>
              </a:rPr>
              <a:t>Estimation of </a:t>
            </a:r>
            <a:r>
              <a:rPr lang="en-GB" sz="1800" b="0" dirty="0" err="1">
                <a:latin typeface="Arial" charset="0"/>
              </a:rPr>
              <a:t>hyperparameters</a:t>
            </a:r>
            <a:r>
              <a:rPr lang="en-GB" sz="1800" b="0" dirty="0">
                <a:latin typeface="Arial" charset="0"/>
              </a:rPr>
              <a:t> </a:t>
            </a:r>
            <a:r>
              <a:rPr lang="en-GB" sz="1800" b="0" i="1" dirty="0">
                <a:latin typeface="Arial" charset="0"/>
                <a:sym typeface="Symbol" pitchFamily="18" charset="2"/>
              </a:rPr>
              <a:t></a:t>
            </a:r>
            <a:r>
              <a:rPr lang="en-GB" sz="1800" b="0" dirty="0">
                <a:latin typeface="Arial" charset="0"/>
                <a:sym typeface="Symbol" pitchFamily="18" charset="2"/>
              </a:rPr>
              <a:t> with </a:t>
            </a:r>
            <a:r>
              <a:rPr lang="en-GB" sz="1800" b="0" dirty="0" err="1">
                <a:latin typeface="Arial" charset="0"/>
                <a:sym typeface="Symbol" pitchFamily="18" charset="2"/>
              </a:rPr>
              <a:t>ReML</a:t>
            </a:r>
            <a:r>
              <a:rPr lang="en-GB" sz="1800" b="0" dirty="0">
                <a:latin typeface="Arial" charset="0"/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981467" name="Picture 27" descr="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7419" r="9993" b="11479"/>
          <a:stretch>
            <a:fillRect/>
          </a:stretch>
        </p:blipFill>
        <p:spPr bwMode="auto">
          <a:xfrm>
            <a:off x="598311" y="3709988"/>
            <a:ext cx="1888067" cy="2043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1981468" name="Text Box 28"/>
          <p:cNvSpPr txBox="1">
            <a:spLocks noChangeArrowheads="1"/>
          </p:cNvSpPr>
          <p:nvPr/>
        </p:nvSpPr>
        <p:spPr bwMode="auto">
          <a:xfrm>
            <a:off x="1890890" y="3598863"/>
            <a:ext cx="529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9" name="Text Box 29"/>
          <p:cNvSpPr txBox="1">
            <a:spLocks noChangeArrowheads="1"/>
          </p:cNvSpPr>
          <p:nvPr/>
        </p:nvSpPr>
        <p:spPr bwMode="auto">
          <a:xfrm>
            <a:off x="719572" y="2776738"/>
            <a:ext cx="3816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FFFF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enhanced noise model at voxel i</a:t>
            </a:r>
            <a:endParaRPr lang="en-GB" sz="2000" b="0" dirty="0">
              <a:sym typeface="Symbol" pitchFamily="18" charset="2"/>
            </a:endParaRPr>
          </a:p>
        </p:txBody>
      </p:sp>
      <p:sp>
        <p:nvSpPr>
          <p:cNvPr id="1981470" name="Rectangle 30"/>
          <p:cNvSpPr>
            <a:spLocks noChangeArrowheads="1"/>
          </p:cNvSpPr>
          <p:nvPr/>
        </p:nvSpPr>
        <p:spPr bwMode="auto">
          <a:xfrm>
            <a:off x="4985360" y="2829126"/>
            <a:ext cx="3759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error covariance components </a:t>
            </a:r>
            <a:r>
              <a:rPr lang="en-GB" sz="2000" b="0" i="1">
                <a:latin typeface="Times New Roman" pitchFamily="18" charset="0"/>
              </a:rPr>
              <a:t>Q</a:t>
            </a:r>
          </a:p>
          <a:p>
            <a:r>
              <a:rPr lang="en-GB" sz="2000" b="0"/>
              <a:t>and hyperparameters</a:t>
            </a:r>
            <a:r>
              <a:rPr lang="en-GB" sz="2000" b="0">
                <a:sym typeface="Symbol" pitchFamily="18" charset="2"/>
              </a:rPr>
              <a:t></a:t>
            </a:r>
            <a:r>
              <a:rPr lang="en-GB" sz="2000" b="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51682"/>
              </p:ext>
            </p:extLst>
          </p:nvPr>
        </p:nvGraphicFramePr>
        <p:xfrm>
          <a:off x="5652121" y="1268760"/>
          <a:ext cx="2304256" cy="148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1" y="1268760"/>
                        <a:ext cx="2304256" cy="148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20066"/>
              </p:ext>
            </p:extLst>
          </p:nvPr>
        </p:nvGraphicFramePr>
        <p:xfrm>
          <a:off x="1395729" y="1808733"/>
          <a:ext cx="2564203" cy="72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729" y="1808733"/>
                        <a:ext cx="2564203" cy="72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72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3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22788"/>
              </p:ext>
            </p:extLst>
          </p:nvPr>
        </p:nvGraphicFramePr>
        <p:xfrm>
          <a:off x="1845734" y="1240110"/>
          <a:ext cx="448592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0"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4" y="1240110"/>
                        <a:ext cx="448592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0" name="Text Box 12"/>
          <p:cNvSpPr txBox="1">
            <a:spLocks noChangeArrowheads="1"/>
          </p:cNvSpPr>
          <p:nvPr/>
        </p:nvSpPr>
        <p:spPr bwMode="auto">
          <a:xfrm>
            <a:off x="107504" y="688630"/>
            <a:ext cx="89532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Parameters can then be estimated using Weighted 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189567" y="223043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Let </a:t>
            </a:r>
          </a:p>
        </p:txBody>
      </p:sp>
      <p:graphicFrame>
        <p:nvGraphicFramePr>
          <p:cNvPr id="1983502" name="Object 14"/>
          <p:cNvGraphicFramePr>
            <a:graphicFrameLocks noChangeAspect="1"/>
          </p:cNvGraphicFramePr>
          <p:nvPr/>
        </p:nvGraphicFramePr>
        <p:xfrm>
          <a:off x="2002367" y="2503488"/>
          <a:ext cx="214912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1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367" y="2503488"/>
                        <a:ext cx="214912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15"/>
          <p:cNvGraphicFramePr>
            <a:graphicFrameLocks noChangeAspect="1"/>
          </p:cNvGraphicFramePr>
          <p:nvPr/>
        </p:nvGraphicFramePr>
        <p:xfrm>
          <a:off x="1875367" y="3817939"/>
          <a:ext cx="4998156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2" name="Equation" r:id="rId7" imgW="1739880" imgH="507960" progId="Equation.DSMT4">
                  <p:embed/>
                </p:oleObj>
              </mc:Choice>
              <mc:Fallback>
                <p:oleObj name="Equation" r:id="rId7" imgW="1739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7" y="3817939"/>
                        <a:ext cx="4998156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567" y="3351214"/>
            <a:ext cx="769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289" y="5464176"/>
            <a:ext cx="883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where</a:t>
            </a:r>
          </a:p>
        </p:txBody>
      </p:sp>
      <p:graphicFrame>
        <p:nvGraphicFramePr>
          <p:cNvPr id="1983506" name="Object 18"/>
          <p:cNvGraphicFramePr>
            <a:graphicFrameLocks noChangeAspect="1"/>
          </p:cNvGraphicFramePr>
          <p:nvPr/>
        </p:nvGraphicFramePr>
        <p:xfrm>
          <a:off x="1730022" y="5878514"/>
          <a:ext cx="32526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3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022" y="5878514"/>
                        <a:ext cx="32526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extLst>
      <p:ext uri="{BB962C8B-B14F-4D97-AF65-F5344CB8AC3E}">
        <p14:creationId xmlns:p14="http://schemas.microsoft.com/office/powerpoint/2010/main" val="202716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  <p:bldP spid="19835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33" name="Rectangle 17"/>
          <p:cNvSpPr>
            <a:spLocks noChangeArrowheads="1"/>
          </p:cNvSpPr>
          <p:nvPr/>
        </p:nvSpPr>
        <p:spPr bwMode="auto">
          <a:xfrm>
            <a:off x="230012" y="695921"/>
            <a:ext cx="4837289" cy="100488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80434" name="Group 18"/>
          <p:cNvGrpSpPr>
            <a:grpSpLocks/>
          </p:cNvGrpSpPr>
          <p:nvPr/>
        </p:nvGrpSpPr>
        <p:grpSpPr bwMode="auto">
          <a:xfrm>
            <a:off x="605367" y="3000376"/>
            <a:ext cx="1391356" cy="2873375"/>
            <a:chOff x="443" y="715"/>
            <a:chExt cx="1862" cy="1810"/>
          </a:xfrm>
        </p:grpSpPr>
        <p:pic>
          <p:nvPicPr>
            <p:cNvPr id="1980435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980436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980437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3066" y="2420939"/>
            <a:ext cx="2769013" cy="6889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9900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Q: activation during listening ?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980439" name="Rectangle 23"/>
          <p:cNvSpPr>
            <a:spLocks noChangeArrowheads="1"/>
          </p:cNvSpPr>
          <p:nvPr/>
        </p:nvSpPr>
        <p:spPr bwMode="auto">
          <a:xfrm>
            <a:off x="605367" y="2327276"/>
            <a:ext cx="110067" cy="4984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0440" name="Line 24"/>
          <p:cNvSpPr>
            <a:spLocks noChangeShapeType="1"/>
          </p:cNvSpPr>
          <p:nvPr/>
        </p:nvSpPr>
        <p:spPr bwMode="auto">
          <a:xfrm>
            <a:off x="605367" y="2814638"/>
            <a:ext cx="1391356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0441" name="Rectangle 25"/>
          <p:cNvSpPr>
            <a:spLocks noChangeArrowheads="1"/>
          </p:cNvSpPr>
          <p:nvPr/>
        </p:nvSpPr>
        <p:spPr bwMode="auto">
          <a:xfrm>
            <a:off x="191912" y="1879600"/>
            <a:ext cx="1962856" cy="3683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CC33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de-DE" sz="1200" dirty="0">
                <a:latin typeface="Arial Unicode MS" pitchFamily="34" charset="-128"/>
              </a:rPr>
              <a:t>c = </a:t>
            </a:r>
            <a:r>
              <a:rPr lang="en-US" sz="1200" dirty="0">
                <a:latin typeface="Arial Unicode MS" pitchFamily="34" charset="-128"/>
              </a:rPr>
              <a:t>1 0 0 0 0 0 0 0 0 0 0</a:t>
            </a:r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3067" y="3300413"/>
            <a:ext cx="2769012" cy="6889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9900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/>
            <a:r>
              <a:rPr lang="de-DE" sz="2000" b="0">
                <a:latin typeface="Arial Unicode MS" pitchFamily="34" charset="-128"/>
              </a:rPr>
              <a:t>Null hypothesis:</a:t>
            </a: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9804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4745"/>
              </p:ext>
            </p:extLst>
          </p:nvPr>
        </p:nvGraphicFramePr>
        <p:xfrm>
          <a:off x="4348046" y="3387725"/>
          <a:ext cx="944034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0" name="Equation" r:id="rId5" imgW="419040" imgH="215640" progId="Equation.3">
                  <p:embed/>
                </p:oleObj>
              </mc:Choice>
              <mc:Fallback>
                <p:oleObj name="Equation" r:id="rId5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046" y="3387725"/>
                        <a:ext cx="944034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94304"/>
              </p:ext>
            </p:extLst>
          </p:nvPr>
        </p:nvGraphicFramePr>
        <p:xfrm>
          <a:off x="3009380" y="4653136"/>
          <a:ext cx="1886656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Equation" r:id="rId7" imgW="838080" imgH="469800" progId="Equation.3">
                  <p:embed/>
                </p:oleObj>
              </mc:Choice>
              <mc:Fallback>
                <p:oleObj name="Equation" r:id="rId7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380" y="4653136"/>
                        <a:ext cx="1886656" cy="1236662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DDDDDD" mc:Ignorable="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xmlns:a14="http://schemas.microsoft.com/office/drawing/2010/main" val="808080" mc:Ignorable="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0445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8226" y="808685"/>
            <a:ext cx="2846222" cy="2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80446" name="Object 30"/>
          <p:cNvGraphicFramePr>
            <a:graphicFrameLocks noChangeAspect="1"/>
          </p:cNvGraphicFramePr>
          <p:nvPr/>
        </p:nvGraphicFramePr>
        <p:xfrm>
          <a:off x="1481667" y="3067051"/>
          <a:ext cx="468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67" y="3067051"/>
                        <a:ext cx="468489" cy="441325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777777" mc:Ignorable="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0447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230" y="3962320"/>
            <a:ext cx="2846222" cy="2671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7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519" name="Picture 15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C0C0C0" mc:Ignorable=""/>
                </a:outerShdw>
              </a:effectLst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541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21548" name="Picture 44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49" name="Picture 45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50" name="Picture 46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xmlns:mc="http://schemas.openxmlformats.org/markup-compatibility/2006" xmlns:a14="http://schemas.microsoft.com/office/drawing/2010/main" val="C1CEFF" mc:Ignorable="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3722824" y="1086644"/>
            <a:ext cx="2296976" cy="5514553"/>
          </a:xfrm>
          <a:prstGeom prst="rect">
            <a:avLst/>
          </a:prstGeom>
          <a:noFill/>
          <a:ln w="57150" cap="flat" cmpd="sng" algn="ctr">
            <a:solidFill>
              <a:srgbClr xmlns:mc="http://schemas.openxmlformats.org/markup-compatibility/2006" xmlns:a14="http://schemas.microsoft.com/office/drawing/2010/main" val="CC3300" mc:Ignorable="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5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200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04764"/>
            <a:ext cx="8023578" cy="5521026"/>
          </a:xfrm>
        </p:spPr>
        <p:txBody>
          <a:bodyPr/>
          <a:lstStyle/>
          <a:p>
            <a:r>
              <a:rPr lang="en-GB" dirty="0"/>
              <a:t>Mass </a:t>
            </a:r>
            <a:r>
              <a:rPr lang="en-GB" dirty="0" err="1"/>
              <a:t>univariate</a:t>
            </a:r>
            <a:r>
              <a:rPr lang="en-GB" dirty="0"/>
              <a:t> approach. </a:t>
            </a:r>
          </a:p>
          <a:p>
            <a:endParaRPr lang="en-GB" dirty="0"/>
          </a:p>
          <a:p>
            <a:r>
              <a:rPr lang="en-GB" dirty="0"/>
              <a:t>Fit GLMs with design matrix, X, to data at different points in space to estimate local effect sizes, </a:t>
            </a:r>
          </a:p>
          <a:p>
            <a:endParaRPr lang="en-GB" dirty="0"/>
          </a:p>
          <a:p>
            <a:r>
              <a:rPr lang="en-GB" dirty="0"/>
              <a:t>GLM is a very general approach </a:t>
            </a:r>
          </a:p>
          <a:p>
            <a:endParaRPr lang="en-GB" dirty="0"/>
          </a:p>
          <a:p>
            <a:r>
              <a:rPr lang="en-GB" dirty="0"/>
              <a:t>Hemodynamic Response Function</a:t>
            </a:r>
          </a:p>
          <a:p>
            <a:endParaRPr lang="en-GB" dirty="0"/>
          </a:p>
          <a:p>
            <a:r>
              <a:rPr lang="en-GB" dirty="0"/>
              <a:t>High pass filtering</a:t>
            </a:r>
          </a:p>
          <a:p>
            <a:endParaRPr lang="en-GB" dirty="0"/>
          </a:p>
          <a:p>
            <a:r>
              <a:rPr lang="en-GB" dirty="0"/>
              <a:t>Temporal </a:t>
            </a:r>
            <a:r>
              <a:rPr lang="en-GB" dirty="0" smtClean="0"/>
              <a:t>autocorrelation</a:t>
            </a:r>
            <a:endParaRPr lang="en-GB" dirty="0"/>
          </a:p>
        </p:txBody>
      </p:sp>
      <p:graphicFrame>
        <p:nvGraphicFramePr>
          <p:cNvPr id="20009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4945806"/>
              </p:ext>
            </p:extLst>
          </p:nvPr>
        </p:nvGraphicFramePr>
        <p:xfrm>
          <a:off x="6912260" y="2492896"/>
          <a:ext cx="369711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260" y="2492896"/>
                        <a:ext cx="369711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43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067" name="Picture 11" descr="adj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53058" r="7166" b="5435"/>
          <a:stretch>
            <a:fillRect/>
          </a:stretch>
        </p:blipFill>
        <p:spPr bwMode="auto">
          <a:xfrm>
            <a:off x="3210786" y="1292449"/>
            <a:ext cx="5145814" cy="35353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1965068" name="Rectangle 12"/>
          <p:cNvSpPr>
            <a:spLocks noChangeArrowheads="1"/>
          </p:cNvSpPr>
          <p:nvPr/>
        </p:nvSpPr>
        <p:spPr bwMode="auto">
          <a:xfrm>
            <a:off x="503548" y="2189440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 b="0" dirty="0">
                <a:latin typeface="Arial Unicode MS" pitchFamily="34" charset="-128"/>
              </a:rPr>
              <a:t>versus rest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69" name="Rectangle 13"/>
          <p:cNvSpPr>
            <a:spLocks noChangeArrowheads="1"/>
          </p:cNvSpPr>
          <p:nvPr/>
        </p:nvSpPr>
        <p:spPr bwMode="auto">
          <a:xfrm>
            <a:off x="503548" y="3433940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 b="0" dirty="0">
                <a:latin typeface="Arial Unicode MS" pitchFamily="34" charset="-128"/>
              </a:rPr>
              <a:t>rest and listening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70" name="Rectangle 14"/>
          <p:cNvSpPr>
            <a:spLocks noChangeArrowheads="1"/>
          </p:cNvSpPr>
          <p:nvPr/>
        </p:nvSpPr>
        <p:spPr bwMode="auto">
          <a:xfrm>
            <a:off x="503548" y="4485310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 b="0">
                <a:latin typeface="Arial Unicode MS" pitchFamily="34" charset="-128"/>
              </a:rPr>
              <a:t>with 7 sec TR</a:t>
            </a:r>
          </a:p>
        </p:txBody>
      </p:sp>
      <p:sp>
        <p:nvSpPr>
          <p:cNvPr id="1965071" name="Rectangle 15"/>
          <p:cNvSpPr>
            <a:spLocks noChangeArrowheads="1"/>
          </p:cNvSpPr>
          <p:nvPr/>
        </p:nvSpPr>
        <p:spPr bwMode="auto">
          <a:xfrm>
            <a:off x="1063978" y="5751514"/>
            <a:ext cx="7003345" cy="847725"/>
          </a:xfrm>
          <a:prstGeom prst="rect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FF000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FFFF99" mc:Ignorable=""/>
                    </a:gs>
                    <a:gs pos="100000">
                      <a:srgbClr xmlns:mc="http://schemas.openxmlformats.org/markup-compatibility/2006" val="FFFF99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5072" name="Rectangle 16"/>
          <p:cNvSpPr>
            <a:spLocks noChangeArrowheads="1"/>
          </p:cNvSpPr>
          <p:nvPr/>
        </p:nvSpPr>
        <p:spPr bwMode="auto">
          <a:xfrm>
            <a:off x="5496786" y="5204048"/>
            <a:ext cx="25061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FFFF99" mc:Ignorable=""/>
                    </a:gs>
                    <a:gs pos="100000">
                      <a:srgbClr xmlns:mc="http://schemas.openxmlformats.org/markup-compatibility/2006" val="FFFF99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5073" name="Rectangle 17"/>
          <p:cNvSpPr>
            <a:spLocks noChangeArrowheads="1"/>
          </p:cNvSpPr>
          <p:nvPr/>
        </p:nvSpPr>
        <p:spPr bwMode="auto">
          <a:xfrm>
            <a:off x="503548" y="1506616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One session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74" name="Rectangle 18"/>
          <p:cNvSpPr>
            <a:spLocks noChangeArrowheads="1"/>
          </p:cNvSpPr>
          <p:nvPr/>
        </p:nvSpPr>
        <p:spPr bwMode="auto">
          <a:xfrm>
            <a:off x="323528" y="466564"/>
            <a:ext cx="78076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65075" name="Picture 19" descr="stim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624" r="10272" b="40741"/>
          <a:stretch>
            <a:fillRect/>
          </a:stretch>
        </p:blipFill>
        <p:spPr bwMode="auto">
          <a:xfrm>
            <a:off x="3655286" y="4827812"/>
            <a:ext cx="4665310" cy="377825"/>
          </a:xfrm>
          <a:prstGeom prst="rect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969696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2" name="Picture 22" descr="adjus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53058" r="7166" b="5435"/>
          <a:stretch>
            <a:fillRect/>
          </a:stretch>
        </p:blipFill>
        <p:spPr bwMode="auto">
          <a:xfrm>
            <a:off x="592667" y="4086225"/>
            <a:ext cx="2070100" cy="15763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1966103" name="Picture 23" descr="stimu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34821" r="10820" b="48148"/>
          <a:stretch>
            <a:fillRect/>
          </a:stretch>
        </p:blipFill>
        <p:spPr bwMode="auto">
          <a:xfrm>
            <a:off x="4669071" y="4149080"/>
            <a:ext cx="1847145" cy="365125"/>
          </a:xfrm>
          <a:prstGeom prst="rect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969696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1966104" name="Rectangle 24"/>
          <p:cNvSpPr>
            <a:spLocks noChangeArrowheads="1"/>
          </p:cNvSpPr>
          <p:nvPr/>
        </p:nvSpPr>
        <p:spPr bwMode="auto">
          <a:xfrm>
            <a:off x="3005666" y="3897740"/>
            <a:ext cx="1881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FFFF99" mc:Ignorable=""/>
                    </a:gs>
                    <a:gs pos="100000">
                      <a:srgbClr xmlns:mc="http://schemas.openxmlformats.org/markup-compatibility/2006" val="FFFF99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6105" name="Rectangle 25"/>
          <p:cNvSpPr>
            <a:spLocks noChangeArrowheads="1"/>
          </p:cNvSpPr>
          <p:nvPr/>
        </p:nvSpPr>
        <p:spPr bwMode="auto">
          <a:xfrm>
            <a:off x="1976500" y="2039360"/>
            <a:ext cx="5143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Form statistic using estimates of effects and error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6106" name="Rectangle 26"/>
          <p:cNvSpPr>
            <a:spLocks noChangeArrowheads="1"/>
          </p:cNvSpPr>
          <p:nvPr/>
        </p:nvSpPr>
        <p:spPr bwMode="auto">
          <a:xfrm>
            <a:off x="1976500" y="1148215"/>
            <a:ext cx="51322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D9FFFF" mc:Ignorable=""/>
                    </a:gs>
                    <a:gs pos="100000">
                      <a:srgbClr xmlns:mc="http://schemas.openxmlformats.org/markup-compatibility/2006" val="D9FFFF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 dirty="0">
                <a:latin typeface="Arial Unicode MS" pitchFamily="34" charset="-128"/>
              </a:rPr>
              <a:t>Make inferences about effects of interest</a:t>
            </a:r>
            <a:endParaRPr lang="en-GB" sz="2400" b="0" dirty="0">
              <a:latin typeface="Arial Unicode MS" pitchFamily="34" charset="-128"/>
            </a:endParaRPr>
          </a:p>
        </p:txBody>
      </p:sp>
      <p:sp>
        <p:nvSpPr>
          <p:cNvPr id="1966107" name="Rectangle 27"/>
          <p:cNvSpPr>
            <a:spLocks noChangeArrowheads="1"/>
          </p:cNvSpPr>
          <p:nvPr/>
        </p:nvSpPr>
        <p:spPr bwMode="auto">
          <a:xfrm>
            <a:off x="617599" y="1335113"/>
            <a:ext cx="1083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CCFFCC" mc:Ignorable=""/>
                    </a:gs>
                    <a:gs pos="100000">
                      <a:srgbClr xmlns:mc="http://schemas.openxmlformats.org/markup-compatibility/2006" val="CCFFCC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 dirty="0">
                <a:latin typeface="Arial Unicode MS" pitchFamily="34" charset="-128"/>
              </a:rPr>
              <a:t>Why?</a:t>
            </a:r>
            <a:endParaRPr lang="en-GB" sz="2400" b="1" dirty="0">
              <a:latin typeface="Arial Unicode MS" pitchFamily="34" charset="-128"/>
            </a:endParaRPr>
          </a:p>
        </p:txBody>
      </p:sp>
      <p:sp>
        <p:nvSpPr>
          <p:cNvPr id="1966108" name="Rectangle 28"/>
          <p:cNvSpPr>
            <a:spLocks noChangeArrowheads="1"/>
          </p:cNvSpPr>
          <p:nvPr/>
        </p:nvSpPr>
        <p:spPr bwMode="auto">
          <a:xfrm>
            <a:off x="617599" y="2344763"/>
            <a:ext cx="1083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CCFFCC" mc:Ignorable=""/>
                    </a:gs>
                    <a:gs pos="100000">
                      <a:srgbClr xmlns:mc="http://schemas.openxmlformats.org/markup-compatibility/2006" val="CCFFCC" mc:Ignorable="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 dirty="0">
                <a:latin typeface="Arial Unicode MS" pitchFamily="34" charset="-128"/>
              </a:rPr>
              <a:t>How?</a:t>
            </a:r>
            <a:endParaRPr lang="en-GB" sz="2400" b="1" dirty="0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66111" name="AutoShape 31"/>
          <p:cNvCxnSpPr>
            <a:cxnSpLocks noChangeShapeType="1"/>
            <a:stCxn id="1966109" idx="3"/>
            <a:endCxn id="1966110" idx="1"/>
          </p:cNvCxnSpPr>
          <p:nvPr/>
        </p:nvCxnSpPr>
        <p:spPr bwMode="auto">
          <a:xfrm>
            <a:off x="2961923" y="5943600"/>
            <a:ext cx="461432" cy="2"/>
          </a:xfrm>
          <a:prstGeom prst="straightConnector1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6112" name="AutoShape 32"/>
          <p:cNvCxnSpPr>
            <a:cxnSpLocks noChangeShapeType="1"/>
            <a:stCxn id="1966104" idx="2"/>
            <a:endCxn id="1966110" idx="0"/>
          </p:cNvCxnSpPr>
          <p:nvPr/>
        </p:nvCxnSpPr>
        <p:spPr bwMode="auto">
          <a:xfrm rot="16200000" flipH="1">
            <a:off x="3551729" y="5123179"/>
            <a:ext cx="791002" cy="211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7" name="Rectangle 37"/>
          <p:cNvSpPr>
            <a:spLocks noChangeArrowheads="1"/>
          </p:cNvSpPr>
          <p:nvPr/>
        </p:nvSpPr>
        <p:spPr bwMode="auto">
          <a:xfrm>
            <a:off x="323528" y="430560"/>
            <a:ext cx="78076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18" name="Line 38"/>
          <p:cNvSpPr>
            <a:spLocks noChangeShapeType="1"/>
          </p:cNvSpPr>
          <p:nvPr/>
        </p:nvSpPr>
        <p:spPr bwMode="auto">
          <a:xfrm flipV="1">
            <a:off x="6603884" y="5853111"/>
            <a:ext cx="690191" cy="514352"/>
          </a:xfrm>
          <a:prstGeom prst="line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19" name="Line 39"/>
          <p:cNvSpPr>
            <a:spLocks noChangeShapeType="1"/>
          </p:cNvSpPr>
          <p:nvPr/>
        </p:nvSpPr>
        <p:spPr bwMode="auto">
          <a:xfrm>
            <a:off x="6603884" y="5319975"/>
            <a:ext cx="690192" cy="533138"/>
          </a:xfrm>
          <a:prstGeom prst="line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20" name="Line 40"/>
          <p:cNvSpPr>
            <a:spLocks noChangeShapeType="1"/>
          </p:cNvSpPr>
          <p:nvPr/>
        </p:nvSpPr>
        <p:spPr bwMode="auto">
          <a:xfrm flipV="1">
            <a:off x="4429520" y="5368925"/>
            <a:ext cx="701323" cy="508794"/>
          </a:xfrm>
          <a:prstGeom prst="line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21" name="Line 41"/>
          <p:cNvSpPr>
            <a:spLocks noChangeShapeType="1"/>
          </p:cNvSpPr>
          <p:nvPr/>
        </p:nvSpPr>
        <p:spPr bwMode="auto">
          <a:xfrm>
            <a:off x="4473222" y="5853113"/>
            <a:ext cx="654799" cy="488270"/>
          </a:xfrm>
          <a:prstGeom prst="line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990099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0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6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9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FF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99CC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41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3FF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single voxel</a:t>
            </a:r>
          </a:p>
          <a:p>
            <a:pPr algn="ctr"/>
            <a:r>
              <a:rPr lang="de-DE" sz="2400"/>
              <a:t>time series</a:t>
            </a:r>
            <a:endParaRPr lang="en-GB" sz="2400"/>
          </a:p>
        </p:txBody>
      </p:sp>
      <p:sp>
        <p:nvSpPr>
          <p:cNvPr id="105643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5645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3FF" mc:Ignorable=""/>
            </a:solidFill>
            <a:ln w="25400">
              <a:solidFill>
                <a:srgbClr xmlns:mc="http://schemas.openxmlformats.org/markup-compatibility/2006" xmlns:a14="http://schemas.microsoft.com/office/drawing/2010/main" val="990099" mc:Ignorable="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Model</a:t>
              </a:r>
            </a:p>
            <a:p>
              <a:pPr algn="ctr"/>
              <a:r>
                <a:rPr lang="de-DE" sz="2400"/>
                <a:t>specification</a:t>
              </a:r>
              <a:endParaRPr lang="en-GB" sz="2400"/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3FF" mc:Ignorable=""/>
            </a:solidFill>
            <a:ln w="25400">
              <a:solidFill>
                <a:srgbClr xmlns:mc="http://schemas.openxmlformats.org/markup-compatibility/2006" xmlns:a14="http://schemas.microsoft.com/office/drawing/2010/main" val="990099" mc:Ignorable="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Parameter</a:t>
              </a:r>
            </a:p>
            <a:p>
              <a:pPr algn="ctr"/>
              <a:r>
                <a:rPr lang="de-DE" sz="2400"/>
                <a:t>estimation</a:t>
              </a:r>
              <a:endParaRPr lang="en-GB" sz="2400"/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3FF" mc:Ignorable=""/>
            </a:solidFill>
            <a:ln w="25400">
              <a:solidFill>
                <a:srgbClr xmlns:mc="http://schemas.openxmlformats.org/markup-compatibility/2006" xmlns:a14="http://schemas.microsoft.com/office/drawing/2010/main" val="990099" mc:Ignorable="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Hypothesis</a:t>
              </a:r>
              <a:endParaRPr lang="en-GB" sz="2400"/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3FF" mc:Ignorable=""/>
            </a:solidFill>
            <a:ln w="25400">
              <a:solidFill>
                <a:srgbClr xmlns:mc="http://schemas.openxmlformats.org/markup-compatibility/2006" xmlns:a14="http://schemas.microsoft.com/office/drawing/2010/main" val="990099" mc:Ignorable="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Statistic</a:t>
              </a:r>
              <a:endParaRPr lang="en-GB" sz="2400"/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3FF" mc:Ignorable="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SPM</a:t>
            </a:r>
            <a:endParaRPr lang="en-GB" sz="2400"/>
          </a:p>
        </p:txBody>
      </p:sp>
      <p:grpSp>
        <p:nvGrpSpPr>
          <p:cNvPr id="105652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105653" name="Picture 18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56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105657" name="Picture 18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0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105661" name="Picture 18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4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105665" name="Picture 19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8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105669" name="Picture 19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2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105673" name="Picture 20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6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105677" name="Picture 20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78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9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105681" name="Picture 20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82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3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4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105685" name="Picture 21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86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7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8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105689" name="Picture 21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90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1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2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105693" name="Picture 22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94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5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6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105697" name="Picture 22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698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9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0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105701" name="Picture 22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702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3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4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105705" name="Picture 23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706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7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8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105709" name="Picture 23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71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12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105713" name="Picture 24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05714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5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xmlns:mc="http://schemas.openxmlformats.org/markup-compatibility/2006" xmlns:a14="http://schemas.microsoft.com/office/drawing/2010/main" val="FF6600" mc:Ignorable="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5716" name="Picture 244" descr="s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5717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xmlns:mc="http://schemas.openxmlformats.org/markup-compatibility/2006" xmlns:a14="http://schemas.microsoft.com/office/drawing/2010/main" val="FF6600" mc:Ignorable="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718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xmlns:mc="http://schemas.openxmlformats.org/markup-compatibility/2006" xmlns:a14="http://schemas.microsoft.com/office/drawing/2010/main" val="FF6600" mc:Ignorable="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5719" name="Picture 247" descr="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5720" name="Picture 248" descr="t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5721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xmlns:mc="http://schemas.openxmlformats.org/markup-compatibility/2006" xmlns:a14="http://schemas.microsoft.com/office/drawing/2010/main" val="FF6600" mc:Ignorable="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722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xmlns:mc="http://schemas.openxmlformats.org/markup-compatibility/2006" xmlns:a14="http://schemas.microsoft.com/office/drawing/2010/main" val="FF6600" mc:Ignorable="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5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49" name="Rectangle 21"/>
          <p:cNvSpPr>
            <a:spLocks noChangeArrowheads="1"/>
          </p:cNvSpPr>
          <p:nvPr/>
        </p:nvSpPr>
        <p:spPr bwMode="auto">
          <a:xfrm>
            <a:off x="4198056" y="3081616"/>
            <a:ext cx="657578" cy="3693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 algn="ctr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968150" name="Line 22"/>
          <p:cNvSpPr>
            <a:spLocks noChangeShapeType="1"/>
          </p:cNvSpPr>
          <p:nvPr/>
        </p:nvSpPr>
        <p:spPr bwMode="auto">
          <a:xfrm>
            <a:off x="1914879" y="5229225"/>
            <a:ext cx="1425222" cy="0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5F5F5F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8151" name="Text Box 23"/>
          <p:cNvSpPr txBox="1">
            <a:spLocks noChangeArrowheads="1"/>
          </p:cNvSpPr>
          <p:nvPr/>
        </p:nvSpPr>
        <p:spPr bwMode="auto">
          <a:xfrm>
            <a:off x="1714787" y="5273675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FF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BOLD signal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8152" name="Line 24"/>
          <p:cNvSpPr>
            <a:spLocks noChangeShapeType="1"/>
          </p:cNvSpPr>
          <p:nvPr/>
        </p:nvSpPr>
        <p:spPr bwMode="auto">
          <a:xfrm flipH="1">
            <a:off x="1580444" y="1487489"/>
            <a:ext cx="0" cy="3444875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5F5F5F" mc:Ignorable="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8153" name="Text Box 25"/>
          <p:cNvSpPr txBox="1">
            <a:spLocks noChangeArrowheads="1"/>
          </p:cNvSpPr>
          <p:nvPr/>
        </p:nvSpPr>
        <p:spPr bwMode="auto">
          <a:xfrm rot="5400000">
            <a:off x="1360359" y="3170387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968154" name="Picture 26" descr="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667" r="13879" b="14815"/>
          <a:stretch>
            <a:fillRect/>
          </a:stretch>
        </p:blipFill>
        <p:spPr bwMode="auto">
          <a:xfrm>
            <a:off x="2033412" y="1485900"/>
            <a:ext cx="1188156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68155" name="Picture 27" descr="const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4" t="5556" r="43338" b="12222"/>
          <a:stretch>
            <a:fillRect/>
          </a:stretch>
        </p:blipFill>
        <p:spPr bwMode="auto">
          <a:xfrm>
            <a:off x="5667022" y="1485900"/>
            <a:ext cx="588434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68156" name="Text Box 28"/>
          <p:cNvSpPr txBox="1">
            <a:spLocks noChangeArrowheads="1"/>
          </p:cNvSpPr>
          <p:nvPr/>
        </p:nvSpPr>
        <p:spPr bwMode="auto">
          <a:xfrm>
            <a:off x="3308847" y="291623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57" name="Text Box 29"/>
          <p:cNvSpPr txBox="1">
            <a:spLocks noChangeArrowheads="1"/>
          </p:cNvSpPr>
          <p:nvPr/>
        </p:nvSpPr>
        <p:spPr bwMode="auto">
          <a:xfrm>
            <a:off x="3568233" y="3001964"/>
            <a:ext cx="665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58" name="Text Box 30"/>
          <p:cNvSpPr txBox="1">
            <a:spLocks noChangeArrowheads="1"/>
          </p:cNvSpPr>
          <p:nvPr/>
        </p:nvSpPr>
        <p:spPr bwMode="auto">
          <a:xfrm>
            <a:off x="5144941" y="3001964"/>
            <a:ext cx="562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59" name="Text Box 31"/>
          <p:cNvSpPr txBox="1">
            <a:spLocks noChangeArrowheads="1"/>
          </p:cNvSpPr>
          <p:nvPr/>
        </p:nvSpPr>
        <p:spPr bwMode="auto">
          <a:xfrm>
            <a:off x="4827203" y="291623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60" name="Text Box 32"/>
          <p:cNvSpPr txBox="1">
            <a:spLocks noChangeArrowheads="1"/>
          </p:cNvSpPr>
          <p:nvPr/>
        </p:nvSpPr>
        <p:spPr bwMode="auto">
          <a:xfrm>
            <a:off x="6224203" y="296068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61" name="Rectangle 33"/>
          <p:cNvSpPr>
            <a:spLocks noChangeArrowheads="1"/>
          </p:cNvSpPr>
          <p:nvPr/>
        </p:nvSpPr>
        <p:spPr bwMode="auto">
          <a:xfrm>
            <a:off x="6675968" y="1487489"/>
            <a:ext cx="588433" cy="353218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de-DE" sz="3200" b="0">
                <a:latin typeface="Arial Unicode MS" pitchFamily="34" charset="-128"/>
              </a:rPr>
              <a:t>error</a:t>
            </a:r>
            <a:endParaRPr lang="en-GB" sz="3200" b="0">
              <a:latin typeface="Arial Unicode MS" pitchFamily="34" charset="-128"/>
            </a:endParaRPr>
          </a:p>
        </p:txBody>
      </p:sp>
      <p:sp>
        <p:nvSpPr>
          <p:cNvPr id="1968162" name="Text Box 34"/>
          <p:cNvSpPr txBox="1">
            <a:spLocks noChangeArrowheads="1"/>
          </p:cNvSpPr>
          <p:nvPr/>
        </p:nvSpPr>
        <p:spPr bwMode="auto">
          <a:xfrm>
            <a:off x="4179577" y="5043489"/>
            <a:ext cx="54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63" name="Text Box 35"/>
          <p:cNvSpPr txBox="1">
            <a:spLocks noChangeArrowheads="1"/>
          </p:cNvSpPr>
          <p:nvPr/>
        </p:nvSpPr>
        <p:spPr bwMode="auto">
          <a:xfrm>
            <a:off x="5752966" y="5043489"/>
            <a:ext cx="54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64" name="Text Box 36"/>
          <p:cNvSpPr txBox="1">
            <a:spLocks noChangeArrowheads="1"/>
          </p:cNvSpPr>
          <p:nvPr/>
        </p:nvSpPr>
        <p:spPr bwMode="auto">
          <a:xfrm>
            <a:off x="6795082" y="5030789"/>
            <a:ext cx="41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968165" name="Picture 37" descr="boxc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6389" r="8362" b="14722"/>
          <a:stretch>
            <a:fillRect/>
          </a:stretch>
        </p:blipFill>
        <p:spPr bwMode="auto">
          <a:xfrm>
            <a:off x="4209345" y="1485901"/>
            <a:ext cx="608188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68166" name="Rectangle 38"/>
          <p:cNvSpPr>
            <a:spLocks noChangeArrowheads="1"/>
          </p:cNvSpPr>
          <p:nvPr/>
        </p:nvSpPr>
        <p:spPr bwMode="auto">
          <a:xfrm>
            <a:off x="207434" y="538572"/>
            <a:ext cx="87305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968167" name="Object 39"/>
          <p:cNvGraphicFramePr>
            <a:graphicFrameLocks noChangeAspect="1"/>
          </p:cNvGraphicFramePr>
          <p:nvPr/>
        </p:nvGraphicFramePr>
        <p:xfrm>
          <a:off x="2895601" y="5892800"/>
          <a:ext cx="3366911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Equation" r:id="rId6" imgW="1180800" imgH="215640" progId="Equation.3">
                  <p:embed/>
                </p:oleObj>
              </mc:Choice>
              <mc:Fallback>
                <p:oleObj name="Equation" r:id="rId6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5892800"/>
                        <a:ext cx="3366911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xmlns:a14="http://schemas.microsoft.com/office/drawing/2010/main" val="808080" mc:Ignorable="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62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85" name="Rectangle 33"/>
          <p:cNvSpPr>
            <a:spLocks noChangeArrowheads="1"/>
          </p:cNvSpPr>
          <p:nvPr/>
        </p:nvSpPr>
        <p:spPr bwMode="auto">
          <a:xfrm>
            <a:off x="167923" y="502568"/>
            <a:ext cx="87968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univariate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408" y="3437495"/>
            <a:ext cx="3852863" cy="4699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9187" name="Text Box 35"/>
          <p:cNvSpPr txBox="1">
            <a:spLocks noChangeArrowheads="1"/>
          </p:cNvSpPr>
          <p:nvPr/>
        </p:nvSpPr>
        <p:spPr bwMode="auto">
          <a:xfrm>
            <a:off x="1411902" y="3438288"/>
            <a:ext cx="514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FF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499"/>
            <a:ext cx="1563688" cy="45296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03277"/>
              </p:ext>
            </p:extLst>
          </p:nvPr>
        </p:nvGraphicFramePr>
        <p:xfrm>
          <a:off x="3949701" y="2215914"/>
          <a:ext cx="38523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8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2215914"/>
                        <a:ext cx="38523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919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95630"/>
              </p:ext>
            </p:extLst>
          </p:nvPr>
        </p:nvGraphicFramePr>
        <p:xfrm>
          <a:off x="5226756" y="3370027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9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756" y="3370027"/>
                        <a:ext cx="393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1" name="Text Box 39"/>
          <p:cNvSpPr txBox="1">
            <a:spLocks noChangeArrowheads="1"/>
          </p:cNvSpPr>
          <p:nvPr/>
        </p:nvSpPr>
        <p:spPr bwMode="auto">
          <a:xfrm>
            <a:off x="4503647" y="3289063"/>
            <a:ext cx="514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FF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5691"/>
            <a:ext cx="3910012" cy="58843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C0C0C0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r>
              <a:rPr lang="de-DE" sz="6000" b="0" i="1">
                <a:latin typeface="Times New Roman" pitchFamily="18" charset="0"/>
              </a:rPr>
              <a:t>y</a:t>
            </a:r>
            <a:endParaRPr lang="en-GB" sz="6000" b="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623" y="1734901"/>
            <a:ext cx="1397000" cy="39100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sz="6000" b="0" i="1">
                <a:latin typeface="Times New Roman" pitchFamily="18" charset="0"/>
              </a:rPr>
              <a:t>X</a:t>
            </a:r>
            <a:endParaRPr lang="en-US" sz="6000" b="0" i="1">
              <a:latin typeface="Times New Roman" pitchFamily="18" charset="0"/>
            </a:endParaRPr>
          </a:p>
        </p:txBody>
      </p:sp>
      <p:sp>
        <p:nvSpPr>
          <p:cNvPr id="1969195" name="Line 43"/>
          <p:cNvSpPr>
            <a:spLocks noChangeShapeType="1"/>
          </p:cNvSpPr>
          <p:nvPr/>
        </p:nvSpPr>
        <p:spPr bwMode="auto">
          <a:xfrm>
            <a:off x="629356" y="1734901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70504"/>
              </p:ext>
            </p:extLst>
          </p:nvPr>
        </p:nvGraphicFramePr>
        <p:xfrm>
          <a:off x="251178" y="524168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0" name="Equation" r:id="rId7" imgW="177480" imgH="177480" progId="Equation.3">
                  <p:embed/>
                </p:oleObj>
              </mc:Choice>
              <mc:Fallback>
                <p:oleObj name="Equation" r:id="rId7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78" y="524168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7" name="Line 45"/>
          <p:cNvSpPr>
            <a:spLocks noChangeShapeType="1"/>
          </p:cNvSpPr>
          <p:nvPr/>
        </p:nvSpPr>
        <p:spPr bwMode="auto">
          <a:xfrm>
            <a:off x="698501" y="1634888"/>
            <a:ext cx="6152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43757"/>
              </p:ext>
            </p:extLst>
          </p:nvPr>
        </p:nvGraphicFramePr>
        <p:xfrm>
          <a:off x="1138768" y="1184039"/>
          <a:ext cx="170744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1" name="Equation" r:id="rId9" imgW="88560" imgH="164880" progId="Equation.3">
                  <p:embed/>
                </p:oleObj>
              </mc:Choice>
              <mc:Fallback>
                <p:oleObj name="Equation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768" y="1184039"/>
                        <a:ext cx="170744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9" name="Line 47"/>
          <p:cNvSpPr>
            <a:spLocks noChangeShapeType="1"/>
          </p:cNvSpPr>
          <p:nvPr/>
        </p:nvSpPr>
        <p:spPr bwMode="auto">
          <a:xfrm>
            <a:off x="2002367" y="1734901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63789"/>
              </p:ext>
            </p:extLst>
          </p:nvPr>
        </p:nvGraphicFramePr>
        <p:xfrm>
          <a:off x="1619956" y="524168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2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956" y="524168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1" name="Line 49"/>
          <p:cNvSpPr>
            <a:spLocks noChangeShapeType="1"/>
          </p:cNvSpPr>
          <p:nvPr/>
        </p:nvSpPr>
        <p:spPr bwMode="auto">
          <a:xfrm>
            <a:off x="5118100" y="1798401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5344"/>
              </p:ext>
            </p:extLst>
          </p:nvPr>
        </p:nvGraphicFramePr>
        <p:xfrm>
          <a:off x="4721578" y="523533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3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578" y="523533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3" name="Line 51"/>
          <p:cNvSpPr>
            <a:spLocks noChangeShapeType="1"/>
          </p:cNvSpPr>
          <p:nvPr/>
        </p:nvSpPr>
        <p:spPr bwMode="auto">
          <a:xfrm>
            <a:off x="3987800" y="1655526"/>
            <a:ext cx="4529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44181"/>
              </p:ext>
            </p:extLst>
          </p:nvPr>
        </p:nvGraphicFramePr>
        <p:xfrm>
          <a:off x="4272844" y="1190389"/>
          <a:ext cx="17074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4" name="Equation" r:id="rId15" imgW="88560" imgH="164880" progId="Equation.3">
                  <p:embed/>
                </p:oleObj>
              </mc:Choice>
              <mc:Fallback>
                <p:oleObj name="Equation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844" y="1190389"/>
                        <a:ext cx="17074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5" name="Line 53"/>
          <p:cNvSpPr>
            <a:spLocks noChangeShapeType="1"/>
          </p:cNvSpPr>
          <p:nvPr/>
        </p:nvSpPr>
        <p:spPr bwMode="auto">
          <a:xfrm>
            <a:off x="5192890" y="1668226"/>
            <a:ext cx="4995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24399"/>
              </p:ext>
            </p:extLst>
          </p:nvPr>
        </p:nvGraphicFramePr>
        <p:xfrm>
          <a:off x="5534378" y="1201502"/>
          <a:ext cx="17074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5" name="Equation" r:id="rId17" imgW="88560" imgH="164880" progId="Equation.3">
                  <p:embed/>
                </p:oleObj>
              </mc:Choice>
              <mc:Fallback>
                <p:oleObj name="Equation" r:id="rId1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378" y="1201502"/>
                        <a:ext cx="17074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7" name="Line 55"/>
          <p:cNvSpPr>
            <a:spLocks noChangeShapeType="1"/>
          </p:cNvSpPr>
          <p:nvPr/>
        </p:nvSpPr>
        <p:spPr bwMode="auto">
          <a:xfrm>
            <a:off x="2085623" y="1649176"/>
            <a:ext cx="1425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80497"/>
              </p:ext>
            </p:extLst>
          </p:nvPr>
        </p:nvGraphicFramePr>
        <p:xfrm>
          <a:off x="3249789" y="1199914"/>
          <a:ext cx="293511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6" name="Equation" r:id="rId19" imgW="152280" imgH="164880" progId="Equation.3">
                  <p:embed/>
                </p:oleObj>
              </mc:Choice>
              <mc:Fallback>
                <p:oleObj name="Equation" r:id="rId1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789" y="1199914"/>
                        <a:ext cx="293511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9" name="Line 57"/>
          <p:cNvSpPr>
            <a:spLocks noChangeShapeType="1"/>
          </p:cNvSpPr>
          <p:nvPr/>
        </p:nvSpPr>
        <p:spPr bwMode="auto">
          <a:xfrm rot="5400000">
            <a:off x="3102946" y="2535795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38688"/>
              </p:ext>
            </p:extLst>
          </p:nvPr>
        </p:nvGraphicFramePr>
        <p:xfrm>
          <a:off x="3567290" y="3047764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7" name="Equation" r:id="rId21" imgW="152280" imgH="164880" progId="Equation.3">
                  <p:embed/>
                </p:oleObj>
              </mc:Choice>
              <mc:Fallback>
                <p:oleObj name="Equation" r:id="rId2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290" y="3047764"/>
                        <a:ext cx="292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73"/>
            <a:ext cx="2827867" cy="92333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9900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de-DE" b="0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b="0" dirty="0">
                <a:latin typeface="Arial Unicode MS" pitchFamily="34" charset="-128"/>
              </a:rPr>
              <a:t>Design matrix </a:t>
            </a:r>
            <a:r>
              <a:rPr lang="de-DE" b="0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b="0" dirty="0">
                <a:latin typeface="Arial Unicode MS" pitchFamily="34" charset="-128"/>
              </a:rPr>
              <a:t>Assumptions about </a:t>
            </a:r>
            <a:r>
              <a:rPr lang="de-DE" b="0" i="1" dirty="0">
                <a:latin typeface="Times New Roman" pitchFamily="18" charset="0"/>
              </a:rPr>
              <a:t>e</a:t>
            </a:r>
            <a:endParaRPr lang="en-GB" b="0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1" y="4876302"/>
            <a:ext cx="2503311" cy="92333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9900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de-DE" sz="1800" i="1">
                <a:latin typeface="Arial Unicode MS" pitchFamily="34" charset="-128"/>
              </a:rPr>
              <a:t>N</a:t>
            </a:r>
            <a:r>
              <a:rPr lang="de-DE" sz="1800" b="0">
                <a:latin typeface="Arial Unicode MS" pitchFamily="34" charset="-128"/>
              </a:rPr>
              <a:t>: number of scans</a:t>
            </a:r>
          </a:p>
          <a:p>
            <a:pPr eaLnBrk="0" hangingPunct="0"/>
            <a:r>
              <a:rPr lang="de-DE" sz="1800" i="1">
                <a:latin typeface="Arial Unicode MS" pitchFamily="34" charset="-128"/>
              </a:rPr>
              <a:t>p</a:t>
            </a:r>
            <a:r>
              <a:rPr lang="de-DE" sz="1800" b="0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9692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42444"/>
              </p:ext>
            </p:extLst>
          </p:nvPr>
        </p:nvGraphicFramePr>
        <p:xfrm>
          <a:off x="6012745" y="1596106"/>
          <a:ext cx="255128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8" name="Equation" r:id="rId23" imgW="711000" imgH="203040" progId="Equation.3">
                  <p:embed/>
                </p:oleObj>
              </mc:Choice>
              <mc:Fallback>
                <p:oleObj name="Equation" r:id="rId2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745" y="1596106"/>
                        <a:ext cx="2551289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xmlns:a14="http://schemas.microsoft.com/office/drawing/2010/main" val="808080" mc:Ignorable="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4" name="Text Box 62"/>
          <p:cNvSpPr txBox="1">
            <a:spLocks noChangeArrowheads="1"/>
          </p:cNvSpPr>
          <p:nvPr/>
        </p:nvSpPr>
        <p:spPr bwMode="auto">
          <a:xfrm>
            <a:off x="812800" y="6003689"/>
            <a:ext cx="75000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00" mc:Ignorable="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000" b="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 b="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9692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958493"/>
              </p:ext>
            </p:extLst>
          </p:nvPr>
        </p:nvGraphicFramePr>
        <p:xfrm>
          <a:off x="6018389" y="2621172"/>
          <a:ext cx="281657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9" name="Equation" r:id="rId25" imgW="863280" imgH="228600" progId="Equation.3">
                  <p:embed/>
                </p:oleObj>
              </mc:Choice>
              <mc:Fallback>
                <p:oleObj name="Equation" r:id="rId25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9" y="2621172"/>
                        <a:ext cx="281657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xmlns:a14="http://schemas.microsoft.com/office/drawing/2010/main" val="808080" mc:Ignorable="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1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7" name="Rectangle 9"/>
          <p:cNvSpPr>
            <a:spLocks noChangeArrowheads="1"/>
          </p:cNvSpPr>
          <p:nvPr/>
        </p:nvSpPr>
        <p:spPr bwMode="auto">
          <a:xfrm>
            <a:off x="635001" y="1476375"/>
            <a:ext cx="517313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xmlns:mc="http://schemas.openxmlformats.org/markup-compatibility/2006" val="081D58" mc:Ignorable="">
                        <a:gamma/>
                        <a:shade val="29804"/>
                        <a:invGamma/>
                      </a:srgbClr>
                    </a:gs>
                    <a:gs pos="50000">
                      <a:srgbClr xmlns:mc="http://schemas.openxmlformats.org/markup-compatibility/2006" val="081D58" mc:Ignorable=""/>
                    </a:gs>
                    <a:gs pos="100000">
                      <a:srgbClr xmlns:mc="http://schemas.openxmlformats.org/markup-compatibility/2006" val="081D58" mc:Ignorable="">
                        <a:gamma/>
                        <a:shade val="29804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one sample 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two sample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paired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Analysis of Variance (ANOVA)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Factorial designs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correlation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linear regression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multiple regression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i="1" dirty="0"/>
              <a:t>F</a:t>
            </a:r>
            <a:r>
              <a:rPr lang="en-US" sz="2400" b="0" dirty="0"/>
              <a:t>-tests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fMRI time series models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Etc</a:t>
            </a:r>
            <a:r>
              <a:rPr lang="en-US" sz="2400" dirty="0" smtClean="0"/>
              <a:t>..</a:t>
            </a:r>
            <a:endParaRPr lang="en-US" sz="2400" b="0" dirty="0"/>
          </a:p>
        </p:txBody>
      </p:sp>
      <p:sp>
        <p:nvSpPr>
          <p:cNvPr id="1998860" name="Rectangle 12"/>
          <p:cNvSpPr>
            <a:spLocks noChangeArrowheads="1"/>
          </p:cNvSpPr>
          <p:nvPr/>
        </p:nvSpPr>
        <p:spPr bwMode="auto">
          <a:xfrm>
            <a:off x="167923" y="646584"/>
            <a:ext cx="87968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mass-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univariate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parametric analysis</a:t>
            </a:r>
          </a:p>
        </p:txBody>
      </p:sp>
    </p:spTree>
    <p:extLst>
      <p:ext uri="{BB962C8B-B14F-4D97-AF65-F5344CB8AC3E}">
        <p14:creationId xmlns:p14="http://schemas.microsoft.com/office/powerpoint/2010/main" val="428567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54" name="Rectangle 2"/>
          <p:cNvSpPr>
            <a:spLocks noChangeArrowheads="1"/>
          </p:cNvSpPr>
          <p:nvPr/>
        </p:nvSpPr>
        <p:spPr bwMode="auto">
          <a:xfrm>
            <a:off x="215516" y="502568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xmlns:mc="http://schemas.openxmlformats.org/markup-compatibility/2006" val="C1CEFF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412" y="5259389"/>
            <a:ext cx="2592211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xmlns:mc="http://schemas.openxmlformats.org/markup-compatibility/2006" xmlns:a14="http://schemas.microsoft.com/office/drawing/2010/main" val="5F5F5F" mc:Ignorable="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 b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994756" name="Object 4"/>
          <p:cNvGraphicFramePr>
            <a:graphicFrameLocks noChangeAspect="1"/>
          </p:cNvGraphicFramePr>
          <p:nvPr/>
        </p:nvGraphicFramePr>
        <p:xfrm>
          <a:off x="1303867" y="5432425"/>
          <a:ext cx="226342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867" y="5432425"/>
                        <a:ext cx="2263422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 mc:Ignorable="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4757" name="Picture 5" descr="data_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7408" r="10548" b="11852"/>
          <a:stretch>
            <a:fillRect/>
          </a:stretch>
        </p:blipFill>
        <p:spPr bwMode="auto">
          <a:xfrm>
            <a:off x="780345" y="132080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994758" name="Picture 6" descr="res_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7408" r="10548" b="11852"/>
          <a:stretch>
            <a:fillRect/>
          </a:stretch>
        </p:blipFill>
        <p:spPr bwMode="auto">
          <a:xfrm>
            <a:off x="4262967" y="132080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94759" name="Text Box 7"/>
          <p:cNvSpPr txBox="1">
            <a:spLocks noChangeArrowheads="1"/>
          </p:cNvSpPr>
          <p:nvPr/>
        </p:nvSpPr>
        <p:spPr bwMode="auto">
          <a:xfrm>
            <a:off x="1347403" y="2435226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94760" name="Text Box 8"/>
          <p:cNvSpPr txBox="1">
            <a:spLocks noChangeArrowheads="1"/>
          </p:cNvSpPr>
          <p:nvPr/>
        </p:nvSpPr>
        <p:spPr bwMode="auto">
          <a:xfrm>
            <a:off x="3811203" y="2443164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xmlns:mc="http://schemas.openxmlformats.org/markup-compatibility/2006" val="99CC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994761" name="Object 9"/>
          <p:cNvGraphicFramePr>
            <a:graphicFrameLocks noChangeAspect="1"/>
          </p:cNvGraphicFramePr>
          <p:nvPr/>
        </p:nvGraphicFramePr>
        <p:xfrm>
          <a:off x="4360334" y="4440238"/>
          <a:ext cx="309034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7" imgW="114120" imgH="139680" progId="Equation.3">
                  <p:embed/>
                </p:oleObj>
              </mc:Choice>
              <mc:Fallback>
                <p:oleObj name="Equation" r:id="rId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334" y="4440238"/>
                        <a:ext cx="309034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4762" name="Object 10"/>
          <p:cNvGraphicFramePr>
            <a:graphicFrameLocks noChangeAspect="1"/>
          </p:cNvGraphicFramePr>
          <p:nvPr/>
        </p:nvGraphicFramePr>
        <p:xfrm>
          <a:off x="2953456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2" name="Equation" r:id="rId9" imgW="330120" imgH="482400" progId="Equation.3">
                  <p:embed/>
                </p:oleObj>
              </mc:Choice>
              <mc:Fallback>
                <p:oleObj name="Equation" r:id="rId9" imgW="33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456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1634" y="4337617"/>
            <a:ext cx="2698044" cy="224676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DDDDD" mc:Ignorable="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Ordinary least squares</a:t>
            </a:r>
            <a:r>
              <a:rPr lang="de-DE" sz="2000" b="0">
                <a:latin typeface="Arial Unicode MS" pitchFamily="34" charset="-128"/>
              </a:rPr>
              <a:t> estimation (OLS) (assuming i.i.d. error):</a:t>
            </a:r>
          </a:p>
          <a:p>
            <a:pPr algn="ctr" eaLnBrk="0" hangingPunct="0"/>
            <a:endParaRPr lang="de-DE" sz="2000" b="0">
              <a:latin typeface="Arial Unicode MS" pitchFamily="34" charset="-128"/>
            </a:endParaRPr>
          </a:p>
          <a:p>
            <a:pPr algn="ctr" eaLnBrk="0" hangingPunct="0"/>
            <a:endParaRPr lang="en-GB" sz="2000" b="0">
              <a:latin typeface="Arial Unicode MS" pitchFamily="34" charset="-128"/>
            </a:endParaRPr>
          </a:p>
          <a:p>
            <a:pPr algn="ctr" eaLnBrk="0" hangingPunct="0"/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994764" name="Object 12"/>
          <p:cNvGraphicFramePr>
            <a:graphicFrameLocks noChangeAspect="1"/>
          </p:cNvGraphicFramePr>
          <p:nvPr/>
        </p:nvGraphicFramePr>
        <p:xfrm>
          <a:off x="5969000" y="5670550"/>
          <a:ext cx="253576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3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767" cy="603250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DDDDDD" mc:Ignorable="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 mc:Ignorable="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889" y="1484784"/>
            <a:ext cx="3390600" cy="140764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2B2B2" mc:Ignorable="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xmlns:mc="http://schemas.openxmlformats.org/markup-compatibility/2006" xmlns:a14="http://schemas.microsoft.com/office/drawing/2010/main" val="808080" mc:Ignorable="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994766" name="Rectangle 14"/>
          <p:cNvSpPr>
            <a:spLocks noChangeArrowheads="1"/>
          </p:cNvSpPr>
          <p:nvPr/>
        </p:nvSpPr>
        <p:spPr bwMode="auto">
          <a:xfrm>
            <a:off x="5699479" y="1529468"/>
            <a:ext cx="21293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B2B2B2" mc:Ignorable="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1800" dirty="0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 sz="1800" b="0" dirty="0">
                <a:latin typeface="Arial Unicode MS" pitchFamily="34" charset="-128"/>
              </a:rPr>
              <a:t>estimate parameters to minimize</a:t>
            </a:r>
            <a:endParaRPr lang="en-GB" sz="1800" b="0" dirty="0">
              <a:latin typeface="Arial Unicode MS" pitchFamily="34" charset="-128"/>
            </a:endParaRPr>
          </a:p>
        </p:txBody>
      </p:sp>
      <p:graphicFrame>
        <p:nvGraphicFramePr>
          <p:cNvPr id="19947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41987"/>
              </p:ext>
            </p:extLst>
          </p:nvPr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4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xmlns:a14="http://schemas.microsoft.com/office/drawing/2010/main" val="B2B2B2" mc:Ignorable="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6545" y="2892427"/>
            <a:ext cx="0" cy="1292658"/>
          </a:xfrm>
          <a:prstGeom prst="line">
            <a:avLst/>
          </a:prstGeom>
          <a:noFill/>
          <a:ln w="76200">
            <a:solidFill>
              <a:srgbClr xmlns:mc="http://schemas.openxmlformats.org/markup-compatibility/2006" xmlns:a14="http://schemas.microsoft.com/office/drawing/2010/main" val="FF0000" mc:Ignorable="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4770" name="Rectangle 18"/>
          <p:cNvSpPr>
            <a:spLocks noChangeAspect="1" noChangeArrowheads="1"/>
          </p:cNvSpPr>
          <p:nvPr/>
        </p:nvSpPr>
        <p:spPr bwMode="auto">
          <a:xfrm>
            <a:off x="2438400" y="1319214"/>
            <a:ext cx="389467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994771" name="Picture 19" descr="x1_im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7639" r="21652" b="11111"/>
          <a:stretch>
            <a:fillRect/>
          </a:stretch>
        </p:blipFill>
        <p:spPr bwMode="auto">
          <a:xfrm>
            <a:off x="1948745" y="1320800"/>
            <a:ext cx="48965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94772" name="Text Box 20"/>
          <p:cNvSpPr txBox="1">
            <a:spLocks noChangeArrowheads="1"/>
          </p:cNvSpPr>
          <p:nvPr/>
        </p:nvSpPr>
        <p:spPr bwMode="auto">
          <a:xfrm>
            <a:off x="790222" y="4416425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994773" name="Text Box 21"/>
          <p:cNvSpPr txBox="1">
            <a:spLocks noChangeArrowheads="1"/>
          </p:cNvSpPr>
          <p:nvPr/>
        </p:nvSpPr>
        <p:spPr bwMode="auto">
          <a:xfrm>
            <a:off x="2157590" y="4410075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1.6|7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5|0.2|10.6|0.5|0.4|116.1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19692</TotalTime>
  <Words>570</Words>
  <Application>Microsoft Office PowerPoint</Application>
  <PresentationFormat>On-screen Show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123</cp:revision>
  <cp:lastPrinted>1601-01-01T00:00:00Z</cp:lastPrinted>
  <dcterms:created xsi:type="dcterms:W3CDTF">1601-01-01T00:00:00Z</dcterms:created>
  <dcterms:modified xsi:type="dcterms:W3CDTF">2010-10-28T13:19:06Z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