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3" r:id="rId2"/>
  </p:sldMasterIdLst>
  <p:notesMasterIdLst>
    <p:notesMasterId r:id="rId39"/>
  </p:notesMasterIdLst>
  <p:handoutMasterIdLst>
    <p:handoutMasterId r:id="rId40"/>
  </p:handoutMasterIdLst>
  <p:sldIdLst>
    <p:sldId id="1442" r:id="rId3"/>
    <p:sldId id="1570" r:id="rId4"/>
    <p:sldId id="1534" r:id="rId5"/>
    <p:sldId id="1536" r:id="rId6"/>
    <p:sldId id="1533" r:id="rId7"/>
    <p:sldId id="1535" r:id="rId8"/>
    <p:sldId id="1546" r:id="rId9"/>
    <p:sldId id="1568" r:id="rId10"/>
    <p:sldId id="1555" r:id="rId11"/>
    <p:sldId id="1612" r:id="rId12"/>
    <p:sldId id="1591" r:id="rId13"/>
    <p:sldId id="1571" r:id="rId14"/>
    <p:sldId id="1572" r:id="rId15"/>
    <p:sldId id="1573" r:id="rId16"/>
    <p:sldId id="1574" r:id="rId17"/>
    <p:sldId id="1607" r:id="rId18"/>
    <p:sldId id="1576" r:id="rId19"/>
    <p:sldId id="1577" r:id="rId20"/>
    <p:sldId id="1578" r:id="rId21"/>
    <p:sldId id="1579" r:id="rId22"/>
    <p:sldId id="1580" r:id="rId23"/>
    <p:sldId id="1581" r:id="rId24"/>
    <p:sldId id="1609" r:id="rId25"/>
    <p:sldId id="1610" r:id="rId26"/>
    <p:sldId id="1595" r:id="rId27"/>
    <p:sldId id="1596" r:id="rId28"/>
    <p:sldId id="1597" r:id="rId29"/>
    <p:sldId id="1598" r:id="rId30"/>
    <p:sldId id="1599" r:id="rId31"/>
    <p:sldId id="1600" r:id="rId32"/>
    <p:sldId id="1615" r:id="rId33"/>
    <p:sldId id="1613" r:id="rId34"/>
    <p:sldId id="1614" r:id="rId35"/>
    <p:sldId id="1527" r:id="rId36"/>
    <p:sldId id="1529" r:id="rId37"/>
    <p:sldId id="1498" r:id="rId38"/>
  </p:sldIdLst>
  <p:sldSz cx="10287000" cy="6858000" type="35mm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0C0C0"/>
    <a:srgbClr val="EAEAEA"/>
    <a:srgbClr val="3333FF"/>
    <a:srgbClr val="33CC33"/>
    <a:srgbClr val="FF0000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61" autoAdjust="0"/>
    <p:restoredTop sz="84123" autoAdjust="0"/>
  </p:normalViewPr>
  <p:slideViewPr>
    <p:cSldViewPr snapToGrid="0">
      <p:cViewPr varScale="1">
        <p:scale>
          <a:sx n="83" d="100"/>
          <a:sy n="83" d="100"/>
        </p:scale>
        <p:origin x="-102" y="-1920"/>
      </p:cViewPr>
      <p:guideLst>
        <p:guide orient="horz" pos="2295"/>
        <p:guide pos="32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331"/>
    </p:cViewPr>
  </p:sorterViewPr>
  <p:notesViewPr>
    <p:cSldViewPr snapToGrid="0">
      <p:cViewPr varScale="1">
        <p:scale>
          <a:sx n="82" d="100"/>
          <a:sy n="82" d="100"/>
        </p:scale>
        <p:origin x="-2172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7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61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61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9DA12B95-1EA7-4837-87E2-882D152AEF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94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3250" y="746125"/>
            <a:ext cx="55880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8050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61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61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76A1A48A-A186-4366-BB92-889CDB69E3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018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</a:t>
            </a:r>
            <a:r>
              <a:rPr lang="en-US" dirty="0" err="1" smtClean="0"/>
              <a:t>thresholded</a:t>
            </a:r>
            <a:r>
              <a:rPr lang="en-US" dirty="0" smtClean="0"/>
              <a:t> images</a:t>
            </a:r>
          </a:p>
          <a:p>
            <a:r>
              <a:rPr lang="en-US" dirty="0" smtClean="0"/>
              <a:t>One number</a:t>
            </a:r>
            <a:r>
              <a:rPr lang="en-US" baseline="0" dirty="0" smtClean="0"/>
              <a:t> for each spatial location (that gives the estimated effect size). </a:t>
            </a:r>
            <a:endParaRPr lang="en-US" dirty="0" smtClean="0"/>
          </a:p>
          <a:p>
            <a:r>
              <a:rPr lang="en-US" dirty="0" smtClean="0"/>
              <a:t>Two schools:</a:t>
            </a:r>
            <a:r>
              <a:rPr lang="en-US" baseline="0" dirty="0" smtClean="0"/>
              <a:t> 1) decide on </a:t>
            </a:r>
            <a:r>
              <a:rPr lang="en-US" baseline="0" dirty="0" err="1" smtClean="0"/>
              <a:t>voxels</a:t>
            </a:r>
            <a:r>
              <a:rPr lang="en-US" baseline="0" dirty="0" smtClean="0"/>
              <a:t> 2) decide on regions/blobs </a:t>
            </a:r>
          </a:p>
          <a:p>
            <a:r>
              <a:rPr lang="en-US" baseline="0" dirty="0" smtClean="0"/>
              <a:t>(</a:t>
            </a:r>
            <a:r>
              <a:rPr lang="en-US" baseline="0" dirty="0" err="1" smtClean="0"/>
              <a:t>voxels</a:t>
            </a:r>
            <a:r>
              <a:rPr lang="en-US" baseline="0" dirty="0" smtClean="0"/>
              <a:t> are arbitrary in number and location, and smoothing means that effects are blurred and don’t really have </a:t>
            </a:r>
            <a:r>
              <a:rPr lang="en-US" baseline="0" dirty="0" err="1" smtClean="0"/>
              <a:t>voxel</a:t>
            </a:r>
            <a:r>
              <a:rPr lang="en-US" baseline="0" dirty="0" smtClean="0"/>
              <a:t> resolution).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1A48A-A186-4366-BB92-889CDB69E32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Anticipate the conclusions…</a:t>
            </a:r>
          </a:p>
          <a:p>
            <a:r>
              <a:rPr lang="en-US" dirty="0" smtClean="0"/>
              <a:t>Powerful</a:t>
            </a:r>
            <a:r>
              <a:rPr lang="en-US" baseline="0" dirty="0" smtClean="0"/>
              <a:t> tests on </a:t>
            </a:r>
            <a:r>
              <a:rPr lang="en-US" i="1" baseline="0" dirty="0" smtClean="0"/>
              <a:t>which </a:t>
            </a:r>
            <a:r>
              <a:rPr lang="en-US" baseline="0" dirty="0" smtClean="0"/>
              <a:t>regions are active in response to a stimulus…</a:t>
            </a:r>
            <a:endParaRPr lang="en-US" dirty="0" smtClean="0"/>
          </a:p>
          <a:p>
            <a:r>
              <a:rPr lang="en-US" dirty="0" smtClean="0"/>
              <a:t>Measures</a:t>
            </a:r>
            <a:r>
              <a:rPr lang="en-US" baseline="0" dirty="0" smtClean="0"/>
              <a:t> of </a:t>
            </a:r>
            <a:r>
              <a:rPr lang="en-US" dirty="0" smtClean="0"/>
              <a:t>relative activity between</a:t>
            </a:r>
            <a:r>
              <a:rPr lang="en-US" baseline="0" dirty="0" smtClean="0"/>
              <a:t> regions…</a:t>
            </a:r>
          </a:p>
          <a:p>
            <a:r>
              <a:rPr lang="en-US" baseline="0" dirty="0" smtClean="0"/>
              <a:t>Theory of continuous random fields can assist in these aims.</a:t>
            </a:r>
          </a:p>
          <a:p>
            <a:endParaRPr lang="en-US" baseline="0" dirty="0" smtClean="0"/>
          </a:p>
          <a:p>
            <a:r>
              <a:rPr lang="en-US" dirty="0" smtClean="0"/>
              <a:t>Defining</a:t>
            </a:r>
            <a:r>
              <a:rPr lang="en-US" baseline="0" dirty="0" smtClean="0"/>
              <a:t> region: not a priori or a priori&gt; </a:t>
            </a:r>
          </a:p>
          <a:p>
            <a:r>
              <a:rPr lang="en-US" baseline="0" dirty="0" smtClean="0"/>
              <a:t>Defining error.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Which</a:t>
            </a:r>
            <a:r>
              <a:rPr lang="en-US" baseline="0" dirty="0" smtClean="0"/>
              <a:t> are real which false</a:t>
            </a:r>
          </a:p>
          <a:p>
            <a:r>
              <a:rPr lang="en-US" baseline="0" dirty="0" smtClean="0"/>
              <a:t>Executive summaries</a:t>
            </a:r>
          </a:p>
          <a:p>
            <a:r>
              <a:rPr lang="en-US" baseline="0" dirty="0" smtClean="0"/>
              <a:t>What is the problem</a:t>
            </a:r>
          </a:p>
          <a:p>
            <a:r>
              <a:rPr lang="en-US" dirty="0" smtClean="0"/>
              <a:t>Present</a:t>
            </a:r>
            <a:r>
              <a:rPr lang="en-US" baseline="0" dirty="0" smtClean="0"/>
              <a:t> the conclusions first…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0E861-9D46-4A3A-8044-5A015E9F1E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4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there was no effect, in the absence</a:t>
            </a:r>
            <a:r>
              <a:rPr lang="en-US" baseline="0" dirty="0" smtClean="0"/>
              <a:t> of confounds like scanner drift…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0E861-9D46-4A3A-8044-5A015E9F1E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31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… in this</a:t>
            </a:r>
            <a:r>
              <a:rPr lang="en-GB" baseline="0" dirty="0" smtClean="0"/>
              <a:t> landscape…</a:t>
            </a:r>
          </a:p>
          <a:p>
            <a:r>
              <a:rPr lang="en-GB" baseline="0" dirty="0" smtClean="0"/>
              <a:t>(forget about voxels)</a:t>
            </a:r>
          </a:p>
          <a:p>
            <a:r>
              <a:rPr lang="en-GB" baseline="0" dirty="0" smtClean="0"/>
              <a:t>How would I answer this?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1A48A-A186-4366-BB92-889CDB69E325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333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surprising</a:t>
            </a:r>
            <a:r>
              <a:rPr lang="en-US" baseline="0" dirty="0" smtClean="0"/>
              <a:t> features!</a:t>
            </a:r>
            <a:br>
              <a:rPr lang="en-US" baseline="0" dirty="0" smtClean="0"/>
            </a:br>
            <a:r>
              <a:rPr lang="en-US" baseline="0" dirty="0" smtClean="0"/>
              <a:t>Two thresholds!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1A48A-A186-4366-BB92-889CDB69E325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surprising</a:t>
            </a:r>
            <a:r>
              <a:rPr lang="en-US" baseline="0" dirty="0" smtClean="0"/>
              <a:t> features!</a:t>
            </a:r>
            <a:br>
              <a:rPr lang="en-US" baseline="0" dirty="0" smtClean="0"/>
            </a:br>
            <a:r>
              <a:rPr lang="en-US" baseline="0" dirty="0" smtClean="0"/>
              <a:t>Two thresholds!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1A48A-A186-4366-BB92-889CDB69E325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0C9525-019A-4F9E-9442-B9A7726EACD4}" type="slidenum">
              <a:rPr lang="en-US"/>
              <a:pPr/>
              <a:t>25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8688" y="863825"/>
            <a:ext cx="4237126" cy="3482887"/>
          </a:xfrm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788" y="4732934"/>
            <a:ext cx="4988925" cy="44898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4E8EB-152B-497E-B8AC-F55C77C065BD}" type="slidenum">
              <a:rPr lang="en-US"/>
              <a:pPr/>
              <a:t>26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8688" y="863825"/>
            <a:ext cx="4237126" cy="3482887"/>
          </a:xfrm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788" y="4732934"/>
            <a:ext cx="4988925" cy="44898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E114C-7225-45AA-830A-94B7B4CF2746}" type="slidenum">
              <a:rPr lang="en-US"/>
              <a:pPr/>
              <a:t>27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6425" y="744538"/>
            <a:ext cx="5584825" cy="3724275"/>
          </a:xfrm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Exceedence</a:t>
            </a:r>
            <a:r>
              <a:rPr lang="en-US" dirty="0" smtClean="0"/>
              <a:t> probability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E114C-7225-45AA-830A-94B7B4CF2746}" type="slidenum">
              <a:rPr lang="en-US"/>
              <a:pPr/>
              <a:t>28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990" y="744855"/>
            <a:ext cx="4529667" cy="3724275"/>
          </a:xfrm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Cortical,</a:t>
            </a:r>
            <a:r>
              <a:rPr lang="en-US" baseline="0" dirty="0" smtClean="0"/>
              <a:t> subcortical left, right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E114C-7225-45AA-830A-94B7B4CF2746}" type="slidenum">
              <a:rPr lang="en-US"/>
              <a:pPr/>
              <a:t>29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990" y="744855"/>
            <a:ext cx="4529667" cy="3724275"/>
          </a:xfrm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Cortical,</a:t>
            </a:r>
            <a:r>
              <a:rPr lang="en-US" baseline="0" dirty="0" smtClean="0"/>
              <a:t> subcortical left, right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/>
              <a:t>SURPRISING HIGH UNDER THE NULL? </a:t>
            </a:r>
            <a:r>
              <a:rPr lang="en-US" baseline="0" dirty="0" smtClean="0">
                <a:sym typeface="Wingdings" pitchFamily="2" charset="2"/>
              </a:rPr>
              <a:t> p-value … </a:t>
            </a:r>
          </a:p>
          <a:p>
            <a:r>
              <a:rPr lang="en-US" baseline="0" dirty="0" smtClean="0">
                <a:sym typeface="Wingdings" pitchFamily="2" charset="2"/>
              </a:rPr>
              <a:t>SURPRISING HEIGHT, EXTENT NUMBER under the null.. (RFT)</a:t>
            </a:r>
            <a:endParaRPr lang="en-US" baseline="0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91815-B77E-4C7A-8C00-989BA6EDB9F5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682F6-F87D-431C-A466-A91871028CB2}" type="slidenum">
              <a:rPr lang="en-US"/>
              <a:pPr/>
              <a:t>30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 smtClean="0"/>
              <a:t>1. </a:t>
            </a:r>
            <a:r>
              <a:rPr lang="en-GB" sz="1200" dirty="0" smtClean="0"/>
              <a:t> Use a joint</a:t>
            </a:r>
            <a:r>
              <a:rPr lang="en-GB" sz="1200" baseline="0" dirty="0" smtClean="0"/>
              <a:t> threshold on </a:t>
            </a:r>
            <a:r>
              <a:rPr lang="en-GB" sz="1200" baseline="0" dirty="0" err="1" smtClean="0"/>
              <a:t>h,s</a:t>
            </a:r>
            <a:r>
              <a:rPr lang="en-GB" sz="1200" baseline="0" dirty="0" smtClean="0"/>
              <a:t> to induce regions, </a:t>
            </a:r>
            <a:r>
              <a:rPr lang="en-GB" sz="1200" dirty="0" smtClean="0"/>
              <a:t>each with this qualitative</a:t>
            </a:r>
            <a:r>
              <a:rPr lang="en-GB" sz="1200" baseline="0" dirty="0" smtClean="0"/>
              <a:t> </a:t>
            </a:r>
            <a:r>
              <a:rPr lang="en-GB" sz="1200" dirty="0" smtClean="0"/>
              <a:t>property </a:t>
            </a:r>
            <a:endParaRPr lang="en-GB" dirty="0" smtClean="0"/>
          </a:p>
          <a:p>
            <a:pPr lvl="1"/>
            <a:r>
              <a:rPr lang="en-GB" dirty="0" smtClean="0"/>
              <a:t>2.</a:t>
            </a:r>
            <a:r>
              <a:rPr lang="en-GB" baseline="0" dirty="0" smtClean="0"/>
              <a:t> Calibrate </a:t>
            </a:r>
            <a:r>
              <a:rPr lang="en-GB" baseline="0" dirty="0" err="1" smtClean="0"/>
              <a:t>h,s</a:t>
            </a:r>
            <a:r>
              <a:rPr lang="en-GB" baseline="0" dirty="0" smtClean="0"/>
              <a:t> to ensure that A is mostly empty p(|A|=0)= .95</a:t>
            </a:r>
          </a:p>
          <a:p>
            <a:pPr lvl="1"/>
            <a:endParaRPr lang="en-GB" baseline="0" dirty="0" smtClean="0"/>
          </a:p>
          <a:p>
            <a:pPr lvl="1"/>
            <a:r>
              <a:rPr lang="en-GB" baseline="0" dirty="0" smtClean="0"/>
              <a:t>This is defining a decision rule with F W E control over </a:t>
            </a:r>
            <a:r>
              <a:rPr lang="en-GB" b="1" i="1" baseline="0" dirty="0" smtClean="0"/>
              <a:t>regions</a:t>
            </a:r>
            <a:r>
              <a:rPr lang="en-GB" baseline="0" dirty="0" smtClean="0"/>
              <a:t> </a:t>
            </a:r>
          </a:p>
          <a:p>
            <a:pPr lvl="1"/>
            <a:r>
              <a:rPr lang="en-GB" baseline="0" dirty="0" smtClean="0"/>
              <a:t>Of course this can also give corrected (conditional) p-values </a:t>
            </a:r>
          </a:p>
          <a:p>
            <a:pPr lvl="1"/>
            <a:r>
              <a:rPr lang="en-GB" baseline="0" dirty="0" smtClean="0"/>
              <a:t>- This is straightforward for extent, can show for high 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(</a:t>
            </a:r>
            <a:r>
              <a:rPr lang="en-GB" dirty="0"/>
              <a:t>2) Involves estimate parameters of the random statistic-field assuming </a:t>
            </a:r>
            <a:r>
              <a:rPr lang="en-GB" b="1" i="1" dirty="0"/>
              <a:t>S = 0   </a:t>
            </a:r>
          </a:p>
          <a:p>
            <a:pPr lvl="1"/>
            <a:r>
              <a:rPr lang="en-GB" b="1" i="1" dirty="0"/>
              <a:t> 	 </a:t>
            </a:r>
            <a:r>
              <a:rPr lang="en-GB" dirty="0"/>
              <a:t>(RFT: volume, shape, spatial covariance).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6BAD6B-0418-48DD-8779-DE1FAA8C1932}" type="slidenum">
              <a:rPr lang="en-US"/>
              <a:pPr/>
              <a:t>31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stringent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16A96-18FB-4DDF-A14C-36B42B6DA883}" type="slidenum">
              <a:rPr lang="en-US"/>
              <a:pPr/>
              <a:t>32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</p:spPr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The middle is a tighter upper bound on the FDR </a:t>
            </a:r>
          </a:p>
          <a:p>
            <a:r>
              <a:rPr lang="en-GB"/>
              <a:t>It is defined to be zero in the case where there are no nulls (e.g. in voxel-wise FDR). </a:t>
            </a:r>
          </a:p>
          <a:p>
            <a:r>
              <a:rPr lang="en-GB"/>
              <a:t>Ignoring the subtelty that |A| may be empty. </a:t>
            </a:r>
          </a:p>
          <a:p>
            <a:r>
              <a:rPr lang="en-GB"/>
              <a:t>Different partitions: according to which attribute of the elements we consider (peak/extent)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2A27B-5176-4764-85F5-951ABC8887EE}" type="slidenum">
              <a:rPr lang="en-US"/>
              <a:pPr/>
              <a:t>33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91815-B77E-4C7A-8C00-989BA6EDB9F5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Aim: Deciding</a:t>
            </a:r>
            <a:r>
              <a:rPr lang="en-US" baseline="0" dirty="0" smtClean="0"/>
              <a:t> which </a:t>
            </a:r>
            <a:r>
              <a:rPr lang="en-US" baseline="0" dirty="0" err="1" smtClean="0"/>
              <a:t>dn</a:t>
            </a:r>
            <a:r>
              <a:rPr lang="en-US" baseline="0" dirty="0" smtClean="0"/>
              <a:t> the data came from</a:t>
            </a:r>
            <a:endParaRPr lang="en-US" dirty="0" smtClean="0"/>
          </a:p>
          <a:p>
            <a:r>
              <a:rPr lang="en-US" dirty="0" smtClean="0"/>
              <a:t>How?</a:t>
            </a:r>
            <a:r>
              <a:rPr lang="en-US" baseline="0" dirty="0" smtClean="0"/>
              <a:t> Decision rule</a:t>
            </a: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91815-B77E-4C7A-8C00-989BA6EDB9F5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LIKE THROWING</a:t>
            </a:r>
            <a:r>
              <a:rPr lang="en-US" baseline="0" dirty="0" smtClean="0"/>
              <a:t> A DICE. YOU CAN CONTROL THE FALSE POSITIVE RATE.</a:t>
            </a: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91815-B77E-4C7A-8C00-989BA6EDB9F5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LIKE THROWING</a:t>
            </a:r>
            <a:r>
              <a:rPr lang="en-US" baseline="0" dirty="0" smtClean="0"/>
              <a:t> A DICE. YOU CAN CONTROL THE FALSE POSITIVE RATE.</a:t>
            </a: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91815-B77E-4C7A-8C00-989BA6EDB9F5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LIKE THROWING</a:t>
            </a:r>
            <a:r>
              <a:rPr lang="en-US" baseline="0" dirty="0" smtClean="0"/>
              <a:t> A DICE. YOU CAN CONTROL THE FALSE POSITIVE RATE.</a:t>
            </a: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91815-B77E-4C7A-8C00-989BA6EDB9F5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LIKE THROWING</a:t>
            </a:r>
            <a:r>
              <a:rPr lang="en-US" baseline="0" dirty="0" smtClean="0"/>
              <a:t> A DICE. YOU CAN CONTROL THE FALSE POSITIVE RATE.</a:t>
            </a:r>
          </a:p>
          <a:p>
            <a:r>
              <a:rPr lang="en-US" baseline="0" dirty="0" smtClean="0"/>
              <a:t>Assume tests are spatially independent, which in turn assumes measurement errors are spatially independent</a:t>
            </a: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91815-B77E-4C7A-8C00-989BA6EDB9F5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Anticipate the conclusions…</a:t>
            </a:r>
          </a:p>
          <a:p>
            <a:r>
              <a:rPr lang="en-US" dirty="0" smtClean="0"/>
              <a:t>Powerful</a:t>
            </a:r>
            <a:r>
              <a:rPr lang="en-US" baseline="0" dirty="0" smtClean="0"/>
              <a:t> tests on </a:t>
            </a:r>
            <a:r>
              <a:rPr lang="en-US" i="1" baseline="0" dirty="0" smtClean="0"/>
              <a:t>which </a:t>
            </a:r>
            <a:r>
              <a:rPr lang="en-US" baseline="0" dirty="0" smtClean="0"/>
              <a:t>regions are active in response to a stimulus…</a:t>
            </a:r>
            <a:endParaRPr lang="en-US" dirty="0" smtClean="0"/>
          </a:p>
          <a:p>
            <a:r>
              <a:rPr lang="en-US" dirty="0" smtClean="0"/>
              <a:t>Measures</a:t>
            </a:r>
            <a:r>
              <a:rPr lang="en-US" baseline="0" dirty="0" smtClean="0"/>
              <a:t> of </a:t>
            </a:r>
            <a:r>
              <a:rPr lang="en-US" dirty="0" smtClean="0"/>
              <a:t>relative activity between</a:t>
            </a:r>
            <a:r>
              <a:rPr lang="en-US" baseline="0" dirty="0" smtClean="0"/>
              <a:t> regions…</a:t>
            </a:r>
          </a:p>
          <a:p>
            <a:r>
              <a:rPr lang="en-US" baseline="0" dirty="0" smtClean="0"/>
              <a:t>Theory of continuous random fields can assist in these aims.</a:t>
            </a:r>
          </a:p>
          <a:p>
            <a:endParaRPr lang="en-US" baseline="0" dirty="0" smtClean="0"/>
          </a:p>
          <a:p>
            <a:r>
              <a:rPr lang="en-US" dirty="0" smtClean="0"/>
              <a:t>Defining</a:t>
            </a:r>
            <a:r>
              <a:rPr lang="en-US" baseline="0" dirty="0" smtClean="0"/>
              <a:t> region: not a priori or a priori&gt; </a:t>
            </a:r>
          </a:p>
          <a:p>
            <a:r>
              <a:rPr lang="en-US" baseline="0" dirty="0" smtClean="0"/>
              <a:t>Defining error.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Which</a:t>
            </a:r>
            <a:r>
              <a:rPr lang="en-US" baseline="0" dirty="0" smtClean="0"/>
              <a:t> are real which false</a:t>
            </a:r>
          </a:p>
          <a:p>
            <a:r>
              <a:rPr lang="en-US" baseline="0" dirty="0" smtClean="0"/>
              <a:t>Executive summaries</a:t>
            </a:r>
          </a:p>
          <a:p>
            <a:r>
              <a:rPr lang="en-US" baseline="0" dirty="0" smtClean="0"/>
              <a:t>What is the problem</a:t>
            </a:r>
          </a:p>
          <a:p>
            <a:r>
              <a:rPr lang="en-US" dirty="0" smtClean="0"/>
              <a:t>Present</a:t>
            </a:r>
            <a:r>
              <a:rPr lang="en-US" baseline="0" dirty="0" smtClean="0"/>
              <a:t> the conclusions first…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0E861-9D46-4A3A-8044-5A015E9F1E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44111-74AB-43D3-892B-1A6A45889D7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8D72C-06E2-4EF8-A319-D4FFF48FEEF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748A3-C28B-4C08-8BB3-4DDA75BDCDB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29225" y="1600200"/>
            <a:ext cx="4543425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29225" y="3938589"/>
            <a:ext cx="4543425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288EDA14-AB6E-43E3-8675-0680806DCC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59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81B13-9451-4F13-81E5-70BB6423AE1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5FF65-1735-4D92-98D9-5C391017432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FD99C-2B6A-403E-8CAA-BDEA68C7588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DB3F1-4414-4BFE-996F-DE866254F75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0F932-3F1B-4A30-910E-6DB8573BB1C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B8C6-DDB1-4AF0-94EC-029DA3B015E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33C72-6347-45B5-B4AB-EA4C3B58C9E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AC48B-1151-448E-9BA8-3DC631BE588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AE63F-27AA-4703-8EFF-27ED51C0AEB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ACFE3-CCAE-4613-93BB-83529B0910F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25868-E9CD-4878-8189-2BDF3802A2E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3EEFD-AB10-41B4-8B65-21C63E9C4F1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3FB75-8C29-48ED-9A01-D6CFA1AC63D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EE2FA-7A4F-4E19-8452-74752E3DA83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4DAA1-85F5-4506-AFB5-F95CE6276F6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FAFC-EE32-488E-8FF6-0E11FC06DA6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8A5E0-945B-4D85-B8DA-EC13CAA5C1E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85B48-6945-4A7D-B73C-41D37F1CE46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67C04-EFC3-4A82-B5CC-F54F77112C1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FB466868-C9A1-47C5-B3D4-C0A64A91A01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2120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120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120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46A44CDE-215E-47D4-87C8-51702E257F8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3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8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45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3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6"/>
          <p:cNvSpPr>
            <a:spLocks noChangeArrowheads="1"/>
          </p:cNvSpPr>
          <p:nvPr/>
        </p:nvSpPr>
        <p:spPr bwMode="auto">
          <a:xfrm>
            <a:off x="223838" y="230188"/>
            <a:ext cx="982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Multiple testing</a:t>
            </a:r>
          </a:p>
        </p:txBody>
      </p:sp>
      <p:sp>
        <p:nvSpPr>
          <p:cNvPr id="8195" name="Rectangle 47"/>
          <p:cNvSpPr>
            <a:spLocks noChangeArrowheads="1"/>
          </p:cNvSpPr>
          <p:nvPr/>
        </p:nvSpPr>
        <p:spPr bwMode="auto">
          <a:xfrm>
            <a:off x="222250" y="5722938"/>
            <a:ext cx="98298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0" dirty="0" smtClean="0"/>
              <a:t> </a:t>
            </a:r>
            <a:endParaRPr lang="en-US" sz="2000" b="0" dirty="0"/>
          </a:p>
        </p:txBody>
      </p:sp>
      <p:sp>
        <p:nvSpPr>
          <p:cNvPr id="8196" name="Rectangle 48"/>
          <p:cNvSpPr>
            <a:spLocks noChangeArrowheads="1"/>
          </p:cNvSpPr>
          <p:nvPr/>
        </p:nvSpPr>
        <p:spPr bwMode="auto">
          <a:xfrm>
            <a:off x="833438" y="1873250"/>
            <a:ext cx="5503862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7825">
              <a:lnSpc>
                <a:spcPct val="80000"/>
              </a:lnSpc>
              <a:spcBef>
                <a:spcPct val="100000"/>
              </a:spcBef>
            </a:pPr>
            <a:r>
              <a:rPr lang="en-US" sz="2400" b="0" dirty="0" smtClean="0">
                <a:latin typeface="Arial Unicode MS" pitchFamily="34" charset="-128"/>
              </a:rPr>
              <a:t>Justin </a:t>
            </a:r>
            <a:r>
              <a:rPr lang="en-US" sz="2400" b="0" dirty="0" err="1" smtClean="0">
                <a:latin typeface="Arial Unicode MS" pitchFamily="34" charset="-128"/>
              </a:rPr>
              <a:t>Chumbley</a:t>
            </a:r>
            <a:r>
              <a:rPr lang="en-US" sz="2000" b="0" dirty="0">
                <a:latin typeface="Arial Unicode MS" pitchFamily="34" charset="-128"/>
              </a:rPr>
              <a:t/>
            </a:r>
            <a:br>
              <a:rPr lang="en-US" sz="2000" b="0" dirty="0">
                <a:latin typeface="Arial Unicode MS" pitchFamily="34" charset="-128"/>
              </a:rPr>
            </a:br>
            <a:r>
              <a:rPr lang="en-US" sz="2400" dirty="0">
                <a:latin typeface="Arial Unicode MS" pitchFamily="34" charset="-128"/>
              </a:rPr>
              <a:t/>
            </a:r>
            <a:br>
              <a:rPr lang="en-US" sz="2400" dirty="0">
                <a:latin typeface="Arial Unicode MS" pitchFamily="34" charset="-128"/>
              </a:rPr>
            </a:br>
            <a:r>
              <a:rPr lang="en-GB" b="0" dirty="0">
                <a:latin typeface="Arial Unicode MS" pitchFamily="34" charset="-128"/>
              </a:rPr>
              <a:t>Laboratory for Social and Neural Systems Research</a:t>
            </a:r>
          </a:p>
          <a:p>
            <a:pPr marL="377825">
              <a:lnSpc>
                <a:spcPct val="80000"/>
              </a:lnSpc>
              <a:spcBef>
                <a:spcPct val="30000"/>
              </a:spcBef>
            </a:pPr>
            <a:r>
              <a:rPr lang="en-GB" b="0" dirty="0">
                <a:latin typeface="Arial Unicode MS" pitchFamily="34" charset="-128"/>
              </a:rPr>
              <a:t>Institute for Empirical Research in Economics</a:t>
            </a:r>
          </a:p>
          <a:p>
            <a:pPr marL="377825">
              <a:lnSpc>
                <a:spcPct val="80000"/>
              </a:lnSpc>
              <a:spcBef>
                <a:spcPct val="30000"/>
              </a:spcBef>
            </a:pPr>
            <a:r>
              <a:rPr lang="en-GB" b="0" dirty="0">
                <a:latin typeface="Arial Unicode MS" pitchFamily="34" charset="-128"/>
              </a:rPr>
              <a:t>University of Zurich</a:t>
            </a:r>
            <a:endParaRPr lang="en-US" b="0" dirty="0">
              <a:latin typeface="Arial Unicode MS" pitchFamily="34" charset="-128"/>
            </a:endParaRPr>
          </a:p>
          <a:p>
            <a:pPr marL="377825">
              <a:lnSpc>
                <a:spcPct val="80000"/>
              </a:lnSpc>
              <a:spcBef>
                <a:spcPct val="20000"/>
              </a:spcBef>
            </a:pPr>
            <a:endParaRPr lang="en-US" b="0" dirty="0">
              <a:latin typeface="Arial Unicode MS" pitchFamily="34" charset="-128"/>
            </a:endParaRPr>
          </a:p>
          <a:p>
            <a:pPr marL="377825">
              <a:lnSpc>
                <a:spcPct val="80000"/>
              </a:lnSpc>
              <a:spcBef>
                <a:spcPct val="20000"/>
              </a:spcBef>
            </a:pPr>
            <a:r>
              <a:rPr lang="en-US" b="0" dirty="0" smtClean="0">
                <a:latin typeface="Arial Unicode MS" pitchFamily="34" charset="-128"/>
              </a:rPr>
              <a:t> </a:t>
            </a:r>
            <a:endParaRPr lang="en-GB" b="0" dirty="0">
              <a:latin typeface="Arial Unicode MS" pitchFamily="34" charset="-128"/>
            </a:endParaRPr>
          </a:p>
        </p:txBody>
      </p:sp>
      <p:sp>
        <p:nvSpPr>
          <p:cNvPr id="8197" name="Text Box 49"/>
          <p:cNvSpPr txBox="1">
            <a:spLocks noChangeArrowheads="1"/>
          </p:cNvSpPr>
          <p:nvPr/>
        </p:nvSpPr>
        <p:spPr bwMode="auto">
          <a:xfrm>
            <a:off x="1181100" y="4605338"/>
            <a:ext cx="4164013" cy="679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With many thanks for slides &amp; images to:</a:t>
            </a:r>
          </a:p>
          <a:p>
            <a:pPr>
              <a:spcBef>
                <a:spcPct val="40000"/>
              </a:spcBef>
            </a:pPr>
            <a:r>
              <a:rPr lang="en-GB" sz="1600" b="0"/>
              <a:t>FIL Methods group</a:t>
            </a:r>
            <a:endParaRPr lang="en-US" sz="16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42888"/>
            <a:ext cx="9258300" cy="801687"/>
          </a:xfrm>
        </p:spPr>
        <p:txBody>
          <a:bodyPr/>
          <a:lstStyle/>
          <a:p>
            <a:pPr eaLnBrk="1" hangingPunct="1"/>
            <a:r>
              <a:rPr lang="de-CH" sz="3200" b="1" dirty="0" smtClean="0">
                <a:latin typeface="Arial Unicode MS" pitchFamily="34" charset="-128"/>
              </a:rPr>
              <a:t>Smooth errors: the facts</a:t>
            </a:r>
            <a:endParaRPr lang="en-US" sz="3200" b="1" dirty="0" smtClean="0">
              <a:latin typeface="Arial Unicode MS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176338"/>
            <a:ext cx="9258300" cy="5321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r>
              <a:rPr lang="de-CH" sz="2000" dirty="0" smtClean="0"/>
              <a:t>intrinsic smoothness</a:t>
            </a:r>
          </a:p>
          <a:p>
            <a:pPr lvl="1" eaLnBrk="1" hangingPunct="1">
              <a:lnSpc>
                <a:spcPct val="80000"/>
              </a:lnSpc>
            </a:pPr>
            <a:r>
              <a:rPr lang="de-CH" sz="1800" dirty="0" smtClean="0"/>
              <a:t>MRI signals are aquired in k-space (Fourier space); after projection on anatomical space, signals have continuous support</a:t>
            </a:r>
          </a:p>
          <a:p>
            <a:pPr lvl="1" eaLnBrk="1" hangingPunct="1">
              <a:lnSpc>
                <a:spcPct val="80000"/>
              </a:lnSpc>
            </a:pPr>
            <a:r>
              <a:rPr lang="de-CH" sz="1800" dirty="0" smtClean="0"/>
              <a:t>diffusion of vasodilatory molecules has extended spatial support</a:t>
            </a:r>
          </a:p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r>
              <a:rPr lang="de-CH" sz="2000" dirty="0" smtClean="0"/>
              <a:t>extrinsic smoothness</a:t>
            </a:r>
          </a:p>
          <a:p>
            <a:pPr lvl="1" eaLnBrk="1" hangingPunct="1">
              <a:lnSpc>
                <a:spcPct val="80000"/>
              </a:lnSpc>
            </a:pPr>
            <a:r>
              <a:rPr lang="de-CH" sz="1800" dirty="0" smtClean="0"/>
              <a:t>resampling during preprocessing</a:t>
            </a:r>
          </a:p>
          <a:p>
            <a:pPr lvl="1" eaLnBrk="1" hangingPunct="1">
              <a:lnSpc>
                <a:spcPct val="80000"/>
              </a:lnSpc>
            </a:pPr>
            <a:r>
              <a:rPr lang="de-CH" sz="1800" dirty="0" smtClean="0"/>
              <a:t>matched filter theorem </a:t>
            </a:r>
            <a:br>
              <a:rPr lang="de-CH" sz="1800" dirty="0" smtClean="0"/>
            </a:br>
            <a:r>
              <a:rPr lang="de-CH" sz="1800" dirty="0" smtClean="0">
                <a:sym typeface="Symbol" pitchFamily="18" charset="2"/>
              </a:rPr>
              <a:t> deliberate additional smoothing to increase SNR</a:t>
            </a:r>
          </a:p>
          <a:p>
            <a:pPr eaLnBrk="1" hangingPunct="1">
              <a:lnSpc>
                <a:spcPct val="80000"/>
              </a:lnSpc>
            </a:pPr>
            <a:endParaRPr lang="de-CH" sz="2200" dirty="0">
              <a:sym typeface="Symbol" pitchFamily="18" charset="2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de-CH" sz="2200" dirty="0" smtClean="0">
                <a:sym typeface="Wingdings" pitchFamily="2" charset="2"/>
              </a:rPr>
              <a:t> </a:t>
            </a:r>
            <a:r>
              <a:rPr lang="de-CH" sz="2200" dirty="0" smtClean="0">
                <a:sym typeface="Symbol" pitchFamily="18" charset="2"/>
              </a:rPr>
              <a:t>Model errors as Gaussian random fields</a:t>
            </a:r>
          </a:p>
          <a:p>
            <a:endParaRPr lang="en-GB" sz="2000" dirty="0" smtClean="0">
              <a:latin typeface="Arial Unicode MS" pitchFamily="34" charset="-128"/>
            </a:endParaRPr>
          </a:p>
          <a:p>
            <a:pPr marL="0" indent="0">
              <a:buNone/>
            </a:pPr>
            <a:endParaRPr lang="en-GB" sz="2000" dirty="0">
              <a:latin typeface="Arial Unicode MS" pitchFamily="34" charset="-128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2316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http://www.sciencelearn.org.nz/var/sciencelearn/storage/images/contexts/see-through-body/sci-media/images/transverse-view-of-the-brain/13989-7-eng-NZ/Transverse-view-of-the-brain_full_size_landsca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865505"/>
            <a:ext cx="6028055" cy="401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9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719138"/>
            <a:ext cx="60007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0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719138"/>
            <a:ext cx="60007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1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719138"/>
            <a:ext cx="60007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5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719138"/>
            <a:ext cx="60007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0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http://www.sciencelearn.org.nz/var/sciencelearn/storage/images/contexts/see-through-body/sci-media/images/transverse-view-of-the-brain/13989-7-eng-NZ/Transverse-view-of-the-brain_full_size_landsca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865505"/>
            <a:ext cx="6028055" cy="401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32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243013"/>
            <a:ext cx="60007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2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243013"/>
            <a:ext cx="60007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9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243013"/>
            <a:ext cx="60007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1501775"/>
            <a:ext cx="2925762" cy="2417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rrowheads="1"/>
          </p:cNvPicPr>
          <p:nvPr/>
        </p:nvPicPr>
        <p:blipFill>
          <a:blip r:embed="rId4" cstate="print"/>
          <a:srcRect l="69757" t="30959" r="7643" b="14474"/>
          <a:stretch>
            <a:fillRect/>
          </a:stretch>
        </p:blipFill>
        <p:spPr bwMode="auto">
          <a:xfrm>
            <a:off x="4813300" y="1697038"/>
            <a:ext cx="769938" cy="1119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915988" y="176213"/>
            <a:ext cx="8382000" cy="83502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Overview of SPM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187450" y="4416425"/>
            <a:ext cx="16494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1734" name="Rectangle 6"/>
          <p:cNvSpPr>
            <a:spLocks noChangeArrowheads="1"/>
          </p:cNvSpPr>
          <p:nvPr/>
        </p:nvSpPr>
        <p:spPr bwMode="auto">
          <a:xfrm>
            <a:off x="388938" y="3305175"/>
            <a:ext cx="14636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Realignment</a:t>
            </a:r>
          </a:p>
        </p:txBody>
      </p:sp>
      <p:sp>
        <p:nvSpPr>
          <p:cNvPr id="2121735" name="Rectangle 7"/>
          <p:cNvSpPr>
            <a:spLocks noChangeArrowheads="1"/>
          </p:cNvSpPr>
          <p:nvPr/>
        </p:nvSpPr>
        <p:spPr bwMode="auto">
          <a:xfrm>
            <a:off x="2322513" y="3305175"/>
            <a:ext cx="1273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Smoothing</a:t>
            </a:r>
          </a:p>
        </p:txBody>
      </p:sp>
      <p:sp>
        <p:nvSpPr>
          <p:cNvPr id="2121736" name="Rectangle 8"/>
          <p:cNvSpPr>
            <a:spLocks noChangeArrowheads="1"/>
          </p:cNvSpPr>
          <p:nvPr/>
        </p:nvSpPr>
        <p:spPr bwMode="auto">
          <a:xfrm>
            <a:off x="1273175" y="4519613"/>
            <a:ext cx="1577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2121737" name="Rectangle 9"/>
          <p:cNvSpPr>
            <a:spLocks noChangeArrowheads="1"/>
          </p:cNvSpPr>
          <p:nvPr/>
        </p:nvSpPr>
        <p:spPr bwMode="auto">
          <a:xfrm>
            <a:off x="4065588" y="3317875"/>
            <a:ext cx="2301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General linear model</a:t>
            </a:r>
          </a:p>
        </p:txBody>
      </p:sp>
      <p:sp>
        <p:nvSpPr>
          <p:cNvPr id="2121738" name="Rectangle 10"/>
          <p:cNvSpPr>
            <a:spLocks noChangeArrowheads="1"/>
          </p:cNvSpPr>
          <p:nvPr/>
        </p:nvSpPr>
        <p:spPr bwMode="auto">
          <a:xfrm>
            <a:off x="6705600" y="1244600"/>
            <a:ext cx="3521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 (SPM)</a:t>
            </a:r>
          </a:p>
        </p:txBody>
      </p:sp>
      <p:sp>
        <p:nvSpPr>
          <p:cNvPr id="2121739" name="Rectangle 11"/>
          <p:cNvSpPr>
            <a:spLocks noChangeArrowheads="1"/>
          </p:cNvSpPr>
          <p:nvPr/>
        </p:nvSpPr>
        <p:spPr bwMode="auto">
          <a:xfrm>
            <a:off x="280988" y="1246188"/>
            <a:ext cx="19986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2121740" name="Rectangle 12"/>
          <p:cNvSpPr>
            <a:spLocks noChangeArrowheads="1"/>
          </p:cNvSpPr>
          <p:nvPr/>
        </p:nvSpPr>
        <p:spPr bwMode="auto">
          <a:xfrm>
            <a:off x="4194175" y="6176963"/>
            <a:ext cx="22875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9229" name="Picture 1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0113" y="1676400"/>
            <a:ext cx="1557337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30" name="Picture 14"/>
          <p:cNvPicPr>
            <a:picLocks noChangeArrowheads="1"/>
          </p:cNvPicPr>
          <p:nvPr/>
        </p:nvPicPr>
        <p:blipFill>
          <a:blip r:embed="rId6" cstate="print"/>
          <a:srcRect l="10599" t="6715" r="8142" b="6468"/>
          <a:stretch>
            <a:fillRect/>
          </a:stretch>
        </p:blipFill>
        <p:spPr bwMode="auto">
          <a:xfrm>
            <a:off x="4375150" y="4392613"/>
            <a:ext cx="1679575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231" name="Picture 15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6563" y="1676400"/>
            <a:ext cx="1325562" cy="1120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4097338" y="3157538"/>
            <a:ext cx="2236787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12750" y="3157538"/>
            <a:ext cx="14097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2208213" y="3157538"/>
            <a:ext cx="1508125" cy="700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1747" name="Rectangle 19"/>
          <p:cNvSpPr>
            <a:spLocks noChangeArrowheads="1"/>
          </p:cNvSpPr>
          <p:nvPr/>
        </p:nvSpPr>
        <p:spPr bwMode="auto">
          <a:xfrm>
            <a:off x="4440238" y="1243013"/>
            <a:ext cx="1577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Design matrix</a:t>
            </a:r>
          </a:p>
        </p:txBody>
      </p:sp>
      <p:pic>
        <p:nvPicPr>
          <p:cNvPr id="9236" name="Picture 20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8263" y="5437188"/>
            <a:ext cx="1419225" cy="1192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21749" name="Rectangle 21"/>
          <p:cNvSpPr>
            <a:spLocks noChangeArrowheads="1"/>
          </p:cNvSpPr>
          <p:nvPr/>
        </p:nvSpPr>
        <p:spPr bwMode="auto">
          <a:xfrm>
            <a:off x="2822575" y="5837238"/>
            <a:ext cx="11318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Template</a:t>
            </a:r>
          </a:p>
        </p:txBody>
      </p:sp>
      <p:sp>
        <p:nvSpPr>
          <p:cNvPr id="2121750" name="Rectangle 22"/>
          <p:cNvSpPr>
            <a:spLocks noChangeArrowheads="1"/>
          </p:cNvSpPr>
          <p:nvPr/>
        </p:nvSpPr>
        <p:spPr bwMode="auto">
          <a:xfrm>
            <a:off x="2600325" y="1255713"/>
            <a:ext cx="841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Kernel</a:t>
            </a:r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1093788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1851025" y="3503613"/>
            <a:ext cx="320675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6334125" y="3505200"/>
            <a:ext cx="500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5214938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5211763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2959100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V="1">
            <a:off x="1995488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6894513" y="4114800"/>
            <a:ext cx="14001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1759" name="Rectangle 31"/>
          <p:cNvSpPr>
            <a:spLocks noChangeArrowheads="1"/>
          </p:cNvSpPr>
          <p:nvPr/>
        </p:nvSpPr>
        <p:spPr bwMode="auto">
          <a:xfrm>
            <a:off x="8910638" y="4138613"/>
            <a:ext cx="12985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Gaussian </a:t>
            </a:r>
          </a:p>
          <a:p>
            <a:pPr algn="ctr"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field theory</a:t>
            </a:r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7623175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1761" name="Rectangle 33"/>
          <p:cNvSpPr>
            <a:spLocks noChangeArrowheads="1"/>
          </p:cNvSpPr>
          <p:nvPr/>
        </p:nvSpPr>
        <p:spPr bwMode="auto">
          <a:xfrm>
            <a:off x="8504238" y="5656263"/>
            <a:ext cx="10334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2121762" name="Rectangle 34"/>
          <p:cNvSpPr>
            <a:spLocks noChangeArrowheads="1"/>
          </p:cNvSpPr>
          <p:nvPr/>
        </p:nvSpPr>
        <p:spPr bwMode="auto">
          <a:xfrm>
            <a:off x="7013575" y="4197350"/>
            <a:ext cx="115728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</a:t>
            </a:r>
          </a:p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inference</a:t>
            </a:r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 flipH="1">
            <a:off x="8277225" y="4465638"/>
            <a:ext cx="622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52" name="Picture 36"/>
          <p:cNvPicPr>
            <a:picLocks noChangeArrowheads="1"/>
          </p:cNvPicPr>
          <p:nvPr/>
        </p:nvPicPr>
        <p:blipFill>
          <a:blip r:embed="rId3" cstate="print"/>
          <a:srcRect l="5832" t="58859" r="69249" b="6488"/>
          <a:stretch>
            <a:fillRect/>
          </a:stretch>
        </p:blipFill>
        <p:spPr bwMode="auto">
          <a:xfrm>
            <a:off x="7019925" y="5410200"/>
            <a:ext cx="1174750" cy="1263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253" name="Line 37"/>
          <p:cNvSpPr>
            <a:spLocks noChangeShapeType="1"/>
          </p:cNvSpPr>
          <p:nvPr/>
        </p:nvSpPr>
        <p:spPr bwMode="auto">
          <a:xfrm>
            <a:off x="7629525" y="4876800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Line 38"/>
          <p:cNvSpPr>
            <a:spLocks noChangeShapeType="1"/>
          </p:cNvSpPr>
          <p:nvPr/>
        </p:nvSpPr>
        <p:spPr bwMode="auto">
          <a:xfrm>
            <a:off x="1533525" y="3886200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Line 39"/>
          <p:cNvSpPr>
            <a:spLocks noChangeShapeType="1"/>
          </p:cNvSpPr>
          <p:nvPr/>
        </p:nvSpPr>
        <p:spPr bwMode="auto">
          <a:xfrm>
            <a:off x="2447925" y="3886200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Line 40"/>
          <p:cNvSpPr>
            <a:spLocks noChangeShapeType="1"/>
          </p:cNvSpPr>
          <p:nvPr/>
        </p:nvSpPr>
        <p:spPr bwMode="auto">
          <a:xfrm>
            <a:off x="3743325" y="3505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Line 41"/>
          <p:cNvSpPr>
            <a:spLocks noChangeShapeType="1"/>
          </p:cNvSpPr>
          <p:nvPr/>
        </p:nvSpPr>
        <p:spPr bwMode="auto">
          <a:xfrm flipH="1">
            <a:off x="7586663" y="5926138"/>
            <a:ext cx="938212" cy="3762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1773" name="Rectangle 45"/>
          <p:cNvSpPr>
            <a:spLocks noChangeArrowheads="1"/>
          </p:cNvSpPr>
          <p:nvPr/>
        </p:nvSpPr>
        <p:spPr bwMode="auto">
          <a:xfrm>
            <a:off x="8794750" y="3881438"/>
            <a:ext cx="1431925" cy="122555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9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177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243013"/>
            <a:ext cx="60007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95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243013"/>
            <a:ext cx="60007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4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Surprising qualitative features in this landscape?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6" y="1276350"/>
            <a:ext cx="6000751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1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280025" y="1376363"/>
            <a:ext cx="4133850" cy="5124450"/>
          </a:xfrm>
          <a:prstGeom prst="rect">
            <a:avLst/>
          </a:prstGeom>
          <a:solidFill>
            <a:srgbClr val="000066"/>
          </a:solidFill>
          <a:ln w="57150" cmpd="thickThin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4663" y="1543050"/>
            <a:ext cx="1801812" cy="155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4650" y="4662488"/>
            <a:ext cx="2168525" cy="173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7350" y="3087688"/>
            <a:ext cx="2170113" cy="1744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18450" y="1589088"/>
            <a:ext cx="1293813" cy="1212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8450" y="2795588"/>
            <a:ext cx="1355725" cy="1222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18450" y="4014788"/>
            <a:ext cx="1320800" cy="1216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65" name="Picture 9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18450" y="5233988"/>
            <a:ext cx="1333500" cy="1225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876300" y="257175"/>
            <a:ext cx="8477250" cy="93345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GB" sz="320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endParaRPr lang="en-GB" sz="3200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936625" y="1376363"/>
            <a:ext cx="4133850" cy="512445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28600" indent="-228600">
              <a:spcBef>
                <a:spcPct val="20000"/>
              </a:spcBef>
            </a:pPr>
            <a:r>
              <a:rPr lang="en-GB" sz="2800" dirty="0" smtClean="0">
                <a:latin typeface="Arial Unicode MS" pitchFamily="34" charset="-128"/>
              </a:rPr>
              <a:t> </a:t>
            </a:r>
            <a:endParaRPr lang="en-GB" sz="2400" dirty="0">
              <a:latin typeface="Arial Unicode MS" pitchFamily="34" charset="-128"/>
            </a:endParaRPr>
          </a:p>
          <a:p>
            <a:pPr marL="571500" lvl="1" indent="-228600">
              <a:spcBef>
                <a:spcPct val="20000"/>
              </a:spcBef>
            </a:pPr>
            <a:endParaRPr lang="en-GB" sz="240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3835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280025" y="1376363"/>
            <a:ext cx="4133850" cy="5124450"/>
          </a:xfrm>
          <a:prstGeom prst="rect">
            <a:avLst/>
          </a:prstGeom>
          <a:solidFill>
            <a:srgbClr val="000066"/>
          </a:solidFill>
          <a:ln w="57150" cmpd="thickThin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4663" y="1543050"/>
            <a:ext cx="1801812" cy="155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4650" y="4662488"/>
            <a:ext cx="2168525" cy="173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7350" y="3087688"/>
            <a:ext cx="2170113" cy="1744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18450" y="1589088"/>
            <a:ext cx="1293813" cy="1212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8450" y="2795588"/>
            <a:ext cx="1355725" cy="1222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18450" y="4014788"/>
            <a:ext cx="1320800" cy="1216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65" name="Picture 9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18450" y="5233988"/>
            <a:ext cx="1333500" cy="1225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876300" y="257175"/>
            <a:ext cx="8477250" cy="93345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GB" sz="3200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endParaRPr lang="en-GB" sz="3200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936625" y="1376363"/>
            <a:ext cx="4133850" cy="512445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28600" indent="-228600">
              <a:spcBef>
                <a:spcPct val="20000"/>
              </a:spcBef>
            </a:pPr>
            <a:r>
              <a:rPr lang="en-GB" sz="2800" dirty="0" smtClean="0">
                <a:latin typeface="Arial Unicode MS" pitchFamily="34" charset="-128"/>
              </a:rPr>
              <a:t> </a:t>
            </a:r>
            <a:endParaRPr lang="en-GB" sz="2400" dirty="0">
              <a:latin typeface="Arial Unicode MS" pitchFamily="34" charset="-128"/>
            </a:endParaRPr>
          </a:p>
          <a:p>
            <a:pPr marL="571500" lvl="1" indent="-228600">
              <a:spcBef>
                <a:spcPct val="20000"/>
              </a:spcBef>
            </a:pPr>
            <a:endParaRPr lang="en-GB" sz="2400" dirty="0">
              <a:latin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2198914"/>
            <a:ext cx="23631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/>
              <a:t>Height  </a:t>
            </a:r>
          </a:p>
          <a:p>
            <a:r>
              <a:rPr lang="en-US" sz="2800" b="0" dirty="0" smtClean="0"/>
              <a:t>Spatial extent</a:t>
            </a:r>
          </a:p>
          <a:p>
            <a:r>
              <a:rPr lang="en-US" sz="2800" b="0" dirty="0" smtClean="0"/>
              <a:t>Location</a:t>
            </a:r>
          </a:p>
          <a:p>
            <a:r>
              <a:rPr lang="en-US" sz="2800" b="0" dirty="0" smtClean="0"/>
              <a:t>Total number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62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3641" y="1295400"/>
            <a:ext cx="9179719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b="1" dirty="0"/>
              <a:t>General form for expected Euler characteristic</a:t>
            </a:r>
          </a:p>
          <a:p>
            <a:pPr lvl="2">
              <a:lnSpc>
                <a:spcPct val="70000"/>
              </a:lnSpc>
            </a:pPr>
            <a:r>
              <a:rPr lang="en-GB" sz="2000" b="1" dirty="0"/>
              <a:t> </a:t>
            </a:r>
            <a:r>
              <a:rPr lang="en-GB" b="1" dirty="0">
                <a:latin typeface="Symbol" pitchFamily="18" charset="2"/>
              </a:rPr>
              <a:t></a:t>
            </a:r>
            <a:r>
              <a:rPr lang="en-GB" sz="2000" b="1" baseline="30000" dirty="0"/>
              <a:t>2</a:t>
            </a:r>
            <a:r>
              <a:rPr lang="en-GB" sz="2000" b="1" dirty="0"/>
              <a:t>, </a:t>
            </a:r>
            <a:r>
              <a:rPr lang="en-GB" sz="2000" b="1" i="1" dirty="0"/>
              <a:t>F</a:t>
            </a:r>
            <a:r>
              <a:rPr lang="en-GB" sz="2000" b="1" dirty="0"/>
              <a:t>, &amp; </a:t>
            </a:r>
            <a:r>
              <a:rPr lang="en-GB" sz="2000" b="1" i="1" dirty="0"/>
              <a:t>t</a:t>
            </a:r>
            <a:r>
              <a:rPr lang="en-GB" sz="2000" b="1" dirty="0"/>
              <a:t> fields</a:t>
            </a:r>
          </a:p>
          <a:p>
            <a:pPr lvl="2">
              <a:lnSpc>
                <a:spcPct val="70000"/>
              </a:lnSpc>
            </a:pPr>
            <a:r>
              <a:rPr lang="en-GB" sz="2000" b="1" dirty="0"/>
              <a:t> restricted search regions</a:t>
            </a:r>
          </a:p>
          <a:p>
            <a:pPr lvl="2">
              <a:lnSpc>
                <a:spcPct val="70000"/>
              </a:lnSpc>
              <a:buFontTx/>
              <a:buNone/>
            </a:pPr>
            <a:endParaRPr lang="en-GB" sz="3200" dirty="0">
              <a:cs typeface="Times New Roman" pitchFamily="18" charset="0"/>
            </a:endParaRPr>
          </a:p>
          <a:p>
            <a:pPr lvl="2">
              <a:lnSpc>
                <a:spcPct val="70000"/>
              </a:lnSpc>
              <a:buFontTx/>
              <a:buNone/>
            </a:pPr>
            <a:r>
              <a:rPr lang="en-US" sz="3600" dirty="0" smtClean="0">
                <a:cs typeface="Times New Roman" pitchFamily="18" charset="0"/>
              </a:rPr>
              <a:t>&lt;Q ; h&gt; </a:t>
            </a:r>
            <a:r>
              <a:rPr lang="en-GB" sz="3600" b="1" dirty="0" smtClean="0"/>
              <a:t>= </a:t>
            </a:r>
            <a:r>
              <a:rPr lang="en-GB" sz="8000" baseline="-10000" dirty="0">
                <a:latin typeface="Symbol" pitchFamily="18" charset="2"/>
              </a:rPr>
              <a:t>S</a:t>
            </a:r>
            <a:r>
              <a:rPr lang="en-GB" sz="3600" b="1" dirty="0"/>
              <a:t> R</a:t>
            </a:r>
            <a:r>
              <a:rPr lang="en-GB" sz="3600" b="1" i="1" baseline="-25000" dirty="0"/>
              <a:t>d </a:t>
            </a:r>
            <a:r>
              <a:rPr lang="en-GB" sz="3600" dirty="0"/>
              <a:t>(</a:t>
            </a:r>
            <a:r>
              <a:rPr lang="en-GB" sz="3600" b="1" dirty="0">
                <a:latin typeface="Symbol" pitchFamily="18" charset="2"/>
              </a:rPr>
              <a:t>W</a:t>
            </a:r>
            <a:r>
              <a:rPr lang="en-GB" sz="3600" dirty="0"/>
              <a:t>)</a:t>
            </a:r>
            <a:r>
              <a:rPr lang="en-GB" sz="3600" b="1" dirty="0"/>
              <a:t> </a:t>
            </a:r>
            <a:r>
              <a:rPr lang="en-GB" sz="3600" b="1" i="1" dirty="0" err="1">
                <a:latin typeface="Symbol" pitchFamily="18" charset="2"/>
              </a:rPr>
              <a:t>r</a:t>
            </a:r>
            <a:r>
              <a:rPr lang="en-GB" sz="3600" b="1" i="1" baseline="-25000" dirty="0" err="1"/>
              <a:t>d</a:t>
            </a:r>
            <a:r>
              <a:rPr lang="en-GB" sz="3600" b="1" i="1" baseline="-25000" dirty="0"/>
              <a:t> </a:t>
            </a:r>
            <a:r>
              <a:rPr lang="en-GB" sz="3600" dirty="0"/>
              <a:t>(</a:t>
            </a:r>
            <a:r>
              <a:rPr lang="en-GB" sz="3600" b="1" i="1" dirty="0"/>
              <a:t>h</a:t>
            </a:r>
            <a:r>
              <a:rPr lang="en-GB" sz="3600" dirty="0"/>
              <a:t>)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title"/>
          </p:nvPr>
        </p:nvSpPr>
        <p:spPr>
          <a:xfrm>
            <a:off x="1425178" y="152400"/>
            <a:ext cx="7358063" cy="933450"/>
          </a:xfrm>
        </p:spPr>
        <p:txBody>
          <a:bodyPr/>
          <a:lstStyle/>
          <a:p>
            <a:r>
              <a:rPr lang="en-GB" dirty="0" smtClean="0"/>
              <a:t>Number of regions, Q?</a:t>
            </a:r>
            <a:endParaRPr lang="en-GB" dirty="0"/>
          </a:p>
        </p:txBody>
      </p:sp>
      <p:sp>
        <p:nvSpPr>
          <p:cNvPr id="424964" name="Text Box 4"/>
          <p:cNvSpPr txBox="1">
            <a:spLocks noChangeArrowheads="1"/>
          </p:cNvSpPr>
          <p:nvPr/>
        </p:nvSpPr>
        <p:spPr bwMode="auto">
          <a:xfrm>
            <a:off x="869753" y="3810001"/>
            <a:ext cx="4195167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GB" sz="1600" b="1"/>
              <a:t>       R</a:t>
            </a:r>
            <a:r>
              <a:rPr lang="en-GB" sz="1600" b="1" i="1" baseline="-25000"/>
              <a:t>d </a:t>
            </a:r>
            <a:r>
              <a:rPr lang="en-GB" sz="1800" b="1"/>
              <a:t>(</a:t>
            </a:r>
            <a:r>
              <a:rPr lang="en-GB" sz="1600" b="1">
                <a:latin typeface="Symbol" pitchFamily="18" charset="2"/>
              </a:rPr>
              <a:t>W</a:t>
            </a:r>
            <a:r>
              <a:rPr lang="en-GB" sz="1800" b="1"/>
              <a:t>):</a:t>
            </a:r>
            <a:r>
              <a:rPr lang="en-GB" sz="1600" b="1"/>
              <a:t>	RESEL count; depends on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GB" sz="1600" b="1"/>
              <a:t>      the search region – how big, how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GB" sz="1600" b="1"/>
              <a:t>      smooth, what shape ?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GB" sz="1400" b="1" i="1">
                <a:solidFill>
                  <a:schemeClr val="accent2"/>
                </a:solidFill>
              </a:rPr>
              <a:t>	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endParaRPr lang="en-GB" sz="1600" b="1"/>
          </a:p>
        </p:txBody>
      </p:sp>
      <p:sp>
        <p:nvSpPr>
          <p:cNvPr id="424965" name="Text Box 5"/>
          <p:cNvSpPr txBox="1">
            <a:spLocks noChangeArrowheads="1"/>
          </p:cNvSpPr>
          <p:nvPr/>
        </p:nvSpPr>
        <p:spPr bwMode="auto">
          <a:xfrm>
            <a:off x="5064920" y="3733800"/>
            <a:ext cx="4589859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GB" sz="2000" b="1" i="1">
                <a:latin typeface="Symbol" pitchFamily="18" charset="2"/>
              </a:rPr>
              <a:t>r</a:t>
            </a:r>
            <a:r>
              <a:rPr lang="en-GB" sz="1600" b="1" i="1" baseline="-25000"/>
              <a:t>d </a:t>
            </a:r>
            <a:r>
              <a:rPr lang="en-GB" sz="1800" b="1"/>
              <a:t>(h):</a:t>
            </a:r>
            <a:r>
              <a:rPr lang="en-GB" sz="1600" b="1"/>
              <a:t>	</a:t>
            </a:r>
            <a:r>
              <a:rPr lang="en-GB" sz="1800" b="1"/>
              <a:t> EC density; depends on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GB" sz="1800" b="1"/>
              <a:t>type of field (eg. Gaussian, t) and the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GB" sz="1800" b="1"/>
              <a:t>threshold, h</a:t>
            </a:r>
            <a:r>
              <a:rPr lang="en-GB" sz="1400" b="1" i="1">
                <a:solidFill>
                  <a:schemeClr val="accent2"/>
                </a:solidFill>
              </a:rPr>
              <a:t>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endParaRPr lang="en-GB" sz="1600" b="1"/>
          </a:p>
        </p:txBody>
      </p:sp>
      <p:grpSp>
        <p:nvGrpSpPr>
          <p:cNvPr id="424966" name="Group 6"/>
          <p:cNvGrpSpPr>
            <a:grpSpLocks/>
          </p:cNvGrpSpPr>
          <p:nvPr/>
        </p:nvGrpSpPr>
        <p:grpSpPr bwMode="auto">
          <a:xfrm>
            <a:off x="7917061" y="1628776"/>
            <a:ext cx="2221612" cy="2081213"/>
            <a:chOff x="2208" y="2832"/>
            <a:chExt cx="1348" cy="1311"/>
          </a:xfrm>
        </p:grpSpPr>
        <p:pic>
          <p:nvPicPr>
            <p:cNvPr id="424967" name="Picture 7" descr="KJW_bra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120"/>
              <a:ext cx="1050" cy="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4968" name="Rectangle 8"/>
            <p:cNvSpPr>
              <a:spLocks noChangeArrowheads="1"/>
            </p:cNvSpPr>
            <p:nvPr/>
          </p:nvSpPr>
          <p:spPr bwMode="auto">
            <a:xfrm>
              <a:off x="2208" y="2832"/>
              <a:ext cx="22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b="1" i="1">
                  <a:latin typeface="Times New Roman" pitchFamily="18" charset="0"/>
                </a:rPr>
                <a:t>A</a:t>
              </a:r>
              <a:r>
                <a:rPr lang="en-GB" b="1" i="1" baseline="-25000">
                  <a:latin typeface="Times New Roman" pitchFamily="18" charset="0"/>
                </a:rPr>
                <a:t>u</a:t>
              </a:r>
            </a:p>
          </p:txBody>
        </p:sp>
        <p:sp>
          <p:nvSpPr>
            <p:cNvPr id="424969" name="Rectangle 9"/>
            <p:cNvSpPr>
              <a:spLocks noChangeArrowheads="1"/>
            </p:cNvSpPr>
            <p:nvPr/>
          </p:nvSpPr>
          <p:spPr bwMode="auto">
            <a:xfrm>
              <a:off x="3360" y="3792"/>
              <a:ext cx="196" cy="1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b="1">
                  <a:solidFill>
                    <a:srgbClr val="FAFD00"/>
                  </a:solidFill>
                  <a:latin typeface="Symbol" pitchFamily="18" charset="2"/>
                </a:rPr>
                <a:t></a:t>
              </a:r>
            </a:p>
          </p:txBody>
        </p:sp>
        <p:sp>
          <p:nvSpPr>
            <p:cNvPr id="424970" name="Line 10"/>
            <p:cNvSpPr>
              <a:spLocks noChangeShapeType="1"/>
            </p:cNvSpPr>
            <p:nvPr/>
          </p:nvSpPr>
          <p:spPr bwMode="auto">
            <a:xfrm>
              <a:off x="2352" y="3120"/>
              <a:ext cx="480" cy="672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971" name="Line 11"/>
            <p:cNvSpPr>
              <a:spLocks noChangeShapeType="1"/>
            </p:cNvSpPr>
            <p:nvPr/>
          </p:nvSpPr>
          <p:spPr bwMode="auto">
            <a:xfrm flipH="1">
              <a:off x="3024" y="3936"/>
              <a:ext cx="384" cy="48"/>
            </a:xfrm>
            <a:prstGeom prst="line">
              <a:avLst/>
            </a:prstGeom>
            <a:noFill/>
            <a:ln w="19050">
              <a:solidFill>
                <a:srgbClr val="C1CE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4972" name="Text Box 12"/>
          <p:cNvSpPr txBox="1">
            <a:spLocks noChangeArrowheads="1"/>
          </p:cNvSpPr>
          <p:nvPr/>
        </p:nvSpPr>
        <p:spPr bwMode="auto">
          <a:xfrm>
            <a:off x="1187650" y="5867401"/>
            <a:ext cx="311646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 i="1">
                <a:latin typeface="Times New Roman" pitchFamily="18" charset="0"/>
              </a:rPr>
              <a:t>Worsley et al. (1996), HBM</a:t>
            </a:r>
            <a:endParaRPr lang="en-US" sz="2000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244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3641" y="1295400"/>
            <a:ext cx="9179719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b="1" dirty="0"/>
              <a:t>General form for expected Euler characteristic</a:t>
            </a:r>
          </a:p>
          <a:p>
            <a:pPr lvl="2">
              <a:lnSpc>
                <a:spcPct val="70000"/>
              </a:lnSpc>
            </a:pPr>
            <a:r>
              <a:rPr lang="en-GB" sz="2000" b="1" dirty="0"/>
              <a:t> </a:t>
            </a:r>
            <a:r>
              <a:rPr lang="en-GB" b="1" dirty="0">
                <a:latin typeface="Symbol" pitchFamily="18" charset="2"/>
              </a:rPr>
              <a:t></a:t>
            </a:r>
            <a:r>
              <a:rPr lang="en-GB" sz="2000" b="1" baseline="30000" dirty="0"/>
              <a:t>2</a:t>
            </a:r>
            <a:r>
              <a:rPr lang="en-GB" sz="2000" b="1" dirty="0"/>
              <a:t>, </a:t>
            </a:r>
            <a:r>
              <a:rPr lang="en-GB" sz="2000" b="1" i="1" dirty="0"/>
              <a:t>F</a:t>
            </a:r>
            <a:r>
              <a:rPr lang="en-GB" sz="2000" b="1" dirty="0"/>
              <a:t>, &amp; </a:t>
            </a:r>
            <a:r>
              <a:rPr lang="en-GB" sz="2000" b="1" i="1" dirty="0"/>
              <a:t>t</a:t>
            </a:r>
            <a:r>
              <a:rPr lang="en-GB" sz="2000" b="1" dirty="0"/>
              <a:t> fields</a:t>
            </a:r>
          </a:p>
          <a:p>
            <a:pPr lvl="2">
              <a:lnSpc>
                <a:spcPct val="70000"/>
              </a:lnSpc>
            </a:pPr>
            <a:r>
              <a:rPr lang="en-GB" sz="2000" b="1" dirty="0"/>
              <a:t> restricted search regions</a:t>
            </a:r>
          </a:p>
          <a:p>
            <a:pPr lvl="2">
              <a:lnSpc>
                <a:spcPct val="70000"/>
              </a:lnSpc>
              <a:buFontTx/>
              <a:buNone/>
            </a:pPr>
            <a:endParaRPr lang="en-GB" sz="3200" dirty="0">
              <a:cs typeface="Times New Roman" pitchFamily="18" charset="0"/>
            </a:endParaRPr>
          </a:p>
          <a:p>
            <a:pPr lvl="2">
              <a:lnSpc>
                <a:spcPct val="70000"/>
              </a:lnSpc>
              <a:buFontTx/>
              <a:buNone/>
            </a:pPr>
            <a:r>
              <a:rPr lang="en-US" sz="3600" dirty="0" smtClean="0">
                <a:cs typeface="Times New Roman" pitchFamily="18" charset="0"/>
              </a:rPr>
              <a:t>&lt;Q </a:t>
            </a:r>
            <a:r>
              <a:rPr lang="en-US" sz="3600" dirty="0">
                <a:cs typeface="Times New Roman" pitchFamily="18" charset="0"/>
              </a:rPr>
              <a:t>; </a:t>
            </a:r>
            <a:r>
              <a:rPr lang="en-US" sz="3600" dirty="0" smtClean="0">
                <a:cs typeface="Times New Roman" pitchFamily="18" charset="0"/>
              </a:rPr>
              <a:t>h&gt; </a:t>
            </a:r>
            <a:r>
              <a:rPr lang="en-GB" sz="3600" b="1" dirty="0" smtClean="0"/>
              <a:t>= </a:t>
            </a:r>
            <a:r>
              <a:rPr lang="en-GB" sz="8000" baseline="-10000" dirty="0">
                <a:latin typeface="Symbol" pitchFamily="18" charset="2"/>
              </a:rPr>
              <a:t>S</a:t>
            </a:r>
            <a:r>
              <a:rPr lang="en-GB" sz="3600" b="1" dirty="0"/>
              <a:t> R</a:t>
            </a:r>
            <a:r>
              <a:rPr lang="en-GB" sz="3600" b="1" i="1" baseline="-25000" dirty="0"/>
              <a:t>d </a:t>
            </a:r>
            <a:r>
              <a:rPr lang="en-GB" sz="3600" dirty="0"/>
              <a:t>(</a:t>
            </a:r>
            <a:r>
              <a:rPr lang="en-GB" sz="3600" b="1" dirty="0">
                <a:latin typeface="Symbol" pitchFamily="18" charset="2"/>
              </a:rPr>
              <a:t>W</a:t>
            </a:r>
            <a:r>
              <a:rPr lang="en-GB" sz="3600" dirty="0"/>
              <a:t>)</a:t>
            </a:r>
            <a:r>
              <a:rPr lang="en-GB" sz="3600" b="1" dirty="0"/>
              <a:t> </a:t>
            </a:r>
            <a:r>
              <a:rPr lang="en-GB" sz="3600" b="1" i="1" dirty="0" err="1">
                <a:latin typeface="Symbol" pitchFamily="18" charset="2"/>
              </a:rPr>
              <a:t>r</a:t>
            </a:r>
            <a:r>
              <a:rPr lang="en-GB" sz="3600" b="1" i="1" baseline="-25000" dirty="0" err="1"/>
              <a:t>d</a:t>
            </a:r>
            <a:r>
              <a:rPr lang="en-GB" sz="3600" b="1" i="1" baseline="-25000" dirty="0"/>
              <a:t> </a:t>
            </a:r>
            <a:r>
              <a:rPr lang="en-GB" sz="3600" dirty="0"/>
              <a:t>(</a:t>
            </a:r>
            <a:r>
              <a:rPr lang="en-GB" sz="3600" b="1" i="1" dirty="0"/>
              <a:t>h</a:t>
            </a:r>
            <a:r>
              <a:rPr lang="en-GB" sz="3600" dirty="0"/>
              <a:t>)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1425178" y="152400"/>
            <a:ext cx="7358063" cy="933450"/>
          </a:xfrm>
        </p:spPr>
        <p:txBody>
          <a:bodyPr/>
          <a:lstStyle/>
          <a:p>
            <a:r>
              <a:rPr lang="en-GB" dirty="0"/>
              <a:t>Number of </a:t>
            </a:r>
            <a:r>
              <a:rPr lang="en-GB" dirty="0" smtClean="0"/>
              <a:t>regions, Q?</a:t>
            </a:r>
            <a:endParaRPr lang="en-GB" dirty="0"/>
          </a:p>
        </p:txBody>
      </p:sp>
      <p:sp>
        <p:nvSpPr>
          <p:cNvPr id="427012" name="Text Box 4"/>
          <p:cNvSpPr txBox="1">
            <a:spLocks noChangeArrowheads="1"/>
          </p:cNvSpPr>
          <p:nvPr/>
        </p:nvSpPr>
        <p:spPr bwMode="auto">
          <a:xfrm>
            <a:off x="0" y="3789363"/>
            <a:ext cx="4545212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GB" sz="1600" b="1"/>
              <a:t>       R</a:t>
            </a:r>
            <a:r>
              <a:rPr lang="en-GB" sz="1600" b="1" i="1" baseline="-25000"/>
              <a:t>d </a:t>
            </a:r>
            <a:r>
              <a:rPr lang="en-GB" sz="1800" b="1"/>
              <a:t>(</a:t>
            </a:r>
            <a:r>
              <a:rPr lang="en-GB" sz="1600" b="1">
                <a:latin typeface="Symbol" pitchFamily="18" charset="2"/>
              </a:rPr>
              <a:t>W</a:t>
            </a:r>
            <a:r>
              <a:rPr lang="en-GB" sz="1800" b="1"/>
              <a:t>):</a:t>
            </a:r>
            <a:r>
              <a:rPr lang="en-GB" sz="1600" b="1"/>
              <a:t>	RESEL count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GB" sz="1400" b="1" i="1"/>
              <a:t>	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GB" sz="1600" b="1"/>
              <a:t>	R</a:t>
            </a:r>
            <a:r>
              <a:rPr lang="en-GB" sz="1600" b="1" baseline="-25000"/>
              <a:t>0</a:t>
            </a:r>
            <a:r>
              <a:rPr lang="en-GB" sz="1600"/>
              <a:t>(</a:t>
            </a:r>
            <a:r>
              <a:rPr lang="en-GB" sz="1600" b="1">
                <a:latin typeface="Symbol" pitchFamily="18" charset="2"/>
              </a:rPr>
              <a:t>W</a:t>
            </a:r>
            <a:r>
              <a:rPr lang="en-GB" sz="1600"/>
              <a:t>)</a:t>
            </a:r>
            <a:r>
              <a:rPr lang="en-GB" sz="1600" b="1"/>
              <a:t>	=	</a:t>
            </a:r>
            <a:r>
              <a:rPr lang="en-GB" sz="1800" b="1">
                <a:latin typeface="Symbol" pitchFamily="18" charset="2"/>
              </a:rPr>
              <a:t></a:t>
            </a:r>
            <a:r>
              <a:rPr lang="en-GB" sz="1800"/>
              <a:t>(</a:t>
            </a:r>
            <a:r>
              <a:rPr lang="en-GB" sz="1600" b="1">
                <a:latin typeface="Symbol" pitchFamily="18" charset="2"/>
              </a:rPr>
              <a:t>W</a:t>
            </a:r>
            <a:r>
              <a:rPr lang="en-GB" sz="1600"/>
              <a:t>)</a:t>
            </a:r>
            <a:r>
              <a:rPr lang="en-GB" sz="1600" b="1"/>
              <a:t> Euler characteristic of</a:t>
            </a:r>
            <a:r>
              <a:rPr lang="en-GB" sz="1600" b="1">
                <a:latin typeface="Symbol" pitchFamily="18" charset="2"/>
              </a:rPr>
              <a:t> W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GB" sz="1600" b="1">
                <a:latin typeface="Symbol" pitchFamily="18" charset="2"/>
              </a:rPr>
              <a:t>	</a:t>
            </a:r>
            <a:r>
              <a:rPr lang="en-GB" sz="1600" b="1"/>
              <a:t>R</a:t>
            </a:r>
            <a:r>
              <a:rPr lang="en-GB" sz="1600" b="1" baseline="-25000"/>
              <a:t>1</a:t>
            </a:r>
            <a:r>
              <a:rPr lang="en-GB" sz="1600"/>
              <a:t>(</a:t>
            </a:r>
            <a:r>
              <a:rPr lang="en-GB" sz="1600" b="1">
                <a:latin typeface="Symbol" pitchFamily="18" charset="2"/>
              </a:rPr>
              <a:t>W</a:t>
            </a:r>
            <a:r>
              <a:rPr lang="en-GB" sz="1600"/>
              <a:t>)</a:t>
            </a:r>
            <a:r>
              <a:rPr lang="en-GB" sz="1600" b="1"/>
              <a:t>	=	resel diameter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GB" sz="1600" b="1">
                <a:latin typeface="Symbol" pitchFamily="18" charset="2"/>
              </a:rPr>
              <a:t>	</a:t>
            </a:r>
            <a:r>
              <a:rPr lang="en-GB" sz="1600" b="1"/>
              <a:t>R</a:t>
            </a:r>
            <a:r>
              <a:rPr lang="en-GB" sz="1600" b="1" baseline="-25000"/>
              <a:t>2</a:t>
            </a:r>
            <a:r>
              <a:rPr lang="en-GB" sz="1600"/>
              <a:t>(</a:t>
            </a:r>
            <a:r>
              <a:rPr lang="en-GB" sz="1600" b="1">
                <a:latin typeface="Symbol" pitchFamily="18" charset="2"/>
              </a:rPr>
              <a:t>W</a:t>
            </a:r>
            <a:r>
              <a:rPr lang="en-GB" sz="1600"/>
              <a:t>)</a:t>
            </a:r>
            <a:r>
              <a:rPr lang="en-GB" sz="1600" b="1"/>
              <a:t>	=	resel surface area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GB" sz="1600" b="1">
                <a:latin typeface="Symbol" pitchFamily="18" charset="2"/>
              </a:rPr>
              <a:t>	</a:t>
            </a:r>
            <a:r>
              <a:rPr lang="en-GB" sz="1600" b="1"/>
              <a:t>R</a:t>
            </a:r>
            <a:r>
              <a:rPr lang="en-GB" sz="1600" b="1" baseline="-25000"/>
              <a:t>3</a:t>
            </a:r>
            <a:r>
              <a:rPr lang="en-GB" sz="1600"/>
              <a:t>(</a:t>
            </a:r>
            <a:r>
              <a:rPr lang="en-GB" sz="1600" b="1">
                <a:latin typeface="Symbol" pitchFamily="18" charset="2"/>
              </a:rPr>
              <a:t>W</a:t>
            </a:r>
            <a:r>
              <a:rPr lang="en-GB" sz="1600"/>
              <a:t>)</a:t>
            </a:r>
            <a:r>
              <a:rPr lang="en-GB" sz="1600" b="1"/>
              <a:t>	=	resel volume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endParaRPr lang="en-GB" sz="1600" b="1"/>
          </a:p>
        </p:txBody>
      </p:sp>
      <p:sp>
        <p:nvSpPr>
          <p:cNvPr id="427013" name="Text Box 5"/>
          <p:cNvSpPr txBox="1">
            <a:spLocks noChangeArrowheads="1"/>
          </p:cNvSpPr>
          <p:nvPr/>
        </p:nvSpPr>
        <p:spPr bwMode="auto">
          <a:xfrm>
            <a:off x="4495206" y="3657600"/>
            <a:ext cx="5316735" cy="301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  <a:tab pos="666750" algn="l"/>
                <a:tab pos="952500" algn="l"/>
                <a:tab pos="1143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GB" sz="2000" b="1" i="1">
                <a:latin typeface="Symbol" pitchFamily="18" charset="2"/>
              </a:rPr>
              <a:t>r</a:t>
            </a:r>
            <a:r>
              <a:rPr lang="en-GB" sz="1600" b="1" i="1" baseline="-25000"/>
              <a:t>d </a:t>
            </a:r>
            <a:r>
              <a:rPr lang="en-GB" sz="1800" b="1"/>
              <a:t>(h):</a:t>
            </a:r>
            <a:r>
              <a:rPr lang="en-GB" sz="1600" b="1"/>
              <a:t>	</a:t>
            </a:r>
            <a:r>
              <a:rPr lang="en-GB" sz="1800" b="1" i="1"/>
              <a:t>d</a:t>
            </a:r>
            <a:r>
              <a:rPr lang="en-GB" sz="1800" b="1"/>
              <a:t>-dimensional EC density </a:t>
            </a:r>
            <a:r>
              <a:rPr lang="en-GB" sz="1400" b="1" i="1">
                <a:solidFill>
                  <a:schemeClr val="accent2"/>
                </a:solidFill>
              </a:rPr>
              <a:t>	–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GB" sz="1600" b="1"/>
              <a:t>E.g. Gaussian RF: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GB" sz="1600" b="1"/>
              <a:t>	</a:t>
            </a:r>
            <a:r>
              <a:rPr lang="en-GB" sz="2000" b="1" i="1">
                <a:latin typeface="Symbol" pitchFamily="18" charset="2"/>
              </a:rPr>
              <a:t>r</a:t>
            </a:r>
            <a:r>
              <a:rPr lang="en-GB" sz="1600" b="1" baseline="-25000"/>
              <a:t>0</a:t>
            </a:r>
            <a:r>
              <a:rPr lang="en-GB" sz="1600"/>
              <a:t>(</a:t>
            </a:r>
            <a:r>
              <a:rPr lang="en-GB" sz="1600" b="1" i="1"/>
              <a:t>h</a:t>
            </a:r>
            <a:r>
              <a:rPr lang="en-GB" sz="1600"/>
              <a:t>)</a:t>
            </a:r>
            <a:r>
              <a:rPr lang="en-GB" sz="1600" b="1"/>
              <a:t>	=	1- </a:t>
            </a:r>
            <a:r>
              <a:rPr lang="en-GB" sz="1600" b="1">
                <a:sym typeface="Symbol" pitchFamily="18" charset="2"/>
              </a:rPr>
              <a:t></a:t>
            </a:r>
            <a:r>
              <a:rPr lang="en-GB" sz="1600" b="1"/>
              <a:t>(</a:t>
            </a:r>
            <a:r>
              <a:rPr lang="en-GB" sz="1600" b="1" i="1"/>
              <a:t>u</a:t>
            </a:r>
            <a:r>
              <a:rPr lang="en-GB" sz="1600" b="1"/>
              <a:t>)</a:t>
            </a:r>
            <a:r>
              <a:rPr lang="en-GB" sz="1800" b="1">
                <a:latin typeface="Symbol" pitchFamily="18" charset="2"/>
              </a:rPr>
              <a:t>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GB" sz="1600" b="1">
                <a:solidFill>
                  <a:srgbClr val="FAFD00"/>
                </a:solidFill>
                <a:latin typeface="Symbol" pitchFamily="18" charset="2"/>
              </a:rPr>
              <a:t>	</a:t>
            </a:r>
            <a:r>
              <a:rPr lang="en-GB" sz="2000" b="1" i="1">
                <a:latin typeface="Symbol" pitchFamily="18" charset="2"/>
              </a:rPr>
              <a:t>r</a:t>
            </a:r>
            <a:r>
              <a:rPr lang="en-GB" sz="1600" b="1" baseline="-25000"/>
              <a:t>1</a:t>
            </a:r>
            <a:r>
              <a:rPr lang="en-GB" sz="1600"/>
              <a:t>(</a:t>
            </a:r>
            <a:r>
              <a:rPr lang="en-GB" sz="1600" b="1" i="1"/>
              <a:t>h</a:t>
            </a:r>
            <a:r>
              <a:rPr lang="en-GB" sz="1600"/>
              <a:t>)</a:t>
            </a:r>
            <a:r>
              <a:rPr lang="en-GB" sz="1600" b="1"/>
              <a:t>	=	(4 ln2)</a:t>
            </a:r>
            <a:r>
              <a:rPr lang="en-GB" sz="1600" b="1" baseline="30000"/>
              <a:t>1/2</a:t>
            </a:r>
            <a:r>
              <a:rPr lang="en-GB" sz="1600" b="1"/>
              <a:t> exp(-</a:t>
            </a:r>
            <a:r>
              <a:rPr lang="en-GB" sz="1600" b="1" i="1"/>
              <a:t>u</a:t>
            </a:r>
            <a:r>
              <a:rPr lang="en-GB" sz="1600" b="1" baseline="30000"/>
              <a:t>2</a:t>
            </a:r>
            <a:r>
              <a:rPr lang="en-GB" sz="1600" b="1"/>
              <a:t>/2) / (2</a:t>
            </a:r>
            <a:r>
              <a:rPr lang="en-GB" sz="1600" b="1">
                <a:latin typeface="Symbol" pitchFamily="18" charset="2"/>
              </a:rPr>
              <a:t>p</a:t>
            </a:r>
            <a:r>
              <a:rPr lang="en-GB" sz="1600" b="1"/>
              <a:t>)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GB" sz="1600" b="1">
                <a:solidFill>
                  <a:srgbClr val="FAFD00"/>
                </a:solidFill>
                <a:latin typeface="Symbol" pitchFamily="18" charset="2"/>
              </a:rPr>
              <a:t>	</a:t>
            </a:r>
            <a:r>
              <a:rPr lang="en-GB" sz="2000" b="1" i="1">
                <a:latin typeface="Symbol" pitchFamily="18" charset="2"/>
              </a:rPr>
              <a:t>r</a:t>
            </a:r>
            <a:r>
              <a:rPr lang="en-GB" sz="1600" b="1" baseline="-25000"/>
              <a:t>2</a:t>
            </a:r>
            <a:r>
              <a:rPr lang="en-GB" sz="1600"/>
              <a:t>(</a:t>
            </a:r>
            <a:r>
              <a:rPr lang="en-GB" sz="1600" b="1" i="1"/>
              <a:t>h</a:t>
            </a:r>
            <a:r>
              <a:rPr lang="en-GB" sz="1600"/>
              <a:t>)</a:t>
            </a:r>
            <a:r>
              <a:rPr lang="en-GB" sz="1600" b="1"/>
              <a:t>	=	(4 ln2)    exp(-</a:t>
            </a:r>
            <a:r>
              <a:rPr lang="en-GB" sz="1600" b="1" i="1"/>
              <a:t>u</a:t>
            </a:r>
            <a:r>
              <a:rPr lang="en-GB" sz="1600" b="1" baseline="30000"/>
              <a:t>2</a:t>
            </a:r>
            <a:r>
              <a:rPr lang="en-GB" sz="1600" b="1"/>
              <a:t>/2) / (2</a:t>
            </a:r>
            <a:r>
              <a:rPr lang="en-GB" sz="1600" b="1">
                <a:latin typeface="Symbol" pitchFamily="18" charset="2"/>
              </a:rPr>
              <a:t>p</a:t>
            </a:r>
            <a:r>
              <a:rPr lang="en-GB" sz="1600" b="1"/>
              <a:t>)</a:t>
            </a:r>
            <a:r>
              <a:rPr lang="en-GB" sz="1600" b="1" baseline="30000"/>
              <a:t>3/2</a:t>
            </a:r>
            <a:endParaRPr lang="en-GB" sz="1600" b="1"/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GB" sz="1600" b="1">
                <a:solidFill>
                  <a:srgbClr val="FAFD00"/>
                </a:solidFill>
                <a:latin typeface="Symbol" pitchFamily="18" charset="2"/>
              </a:rPr>
              <a:t>	</a:t>
            </a:r>
            <a:r>
              <a:rPr lang="en-GB" sz="2000" b="1" i="1">
                <a:latin typeface="Symbol" pitchFamily="18" charset="2"/>
              </a:rPr>
              <a:t>r</a:t>
            </a:r>
            <a:r>
              <a:rPr lang="en-GB" sz="1600" b="1" baseline="-25000"/>
              <a:t>3</a:t>
            </a:r>
            <a:r>
              <a:rPr lang="en-GB" sz="1600"/>
              <a:t>(</a:t>
            </a:r>
            <a:r>
              <a:rPr lang="en-GB" sz="1600" b="1" i="1"/>
              <a:t>h</a:t>
            </a:r>
            <a:r>
              <a:rPr lang="en-GB" sz="1600"/>
              <a:t>)</a:t>
            </a:r>
            <a:r>
              <a:rPr lang="en-GB" sz="1600" b="1"/>
              <a:t>	=	(4 ln2)</a:t>
            </a:r>
            <a:r>
              <a:rPr lang="en-GB" sz="1600" b="1" baseline="30000"/>
              <a:t>3/2 </a:t>
            </a:r>
            <a:r>
              <a:rPr lang="en-GB" sz="1600" b="1"/>
              <a:t>(</a:t>
            </a:r>
            <a:r>
              <a:rPr lang="en-GB" sz="1600" b="1" i="1"/>
              <a:t>u</a:t>
            </a:r>
            <a:r>
              <a:rPr lang="en-GB" sz="1600" b="1" baseline="30000"/>
              <a:t>2</a:t>
            </a:r>
            <a:r>
              <a:rPr lang="en-GB" sz="1600" b="1"/>
              <a:t> -1)   exp(-</a:t>
            </a:r>
            <a:r>
              <a:rPr lang="en-GB" sz="1600" b="1" i="1"/>
              <a:t>u</a:t>
            </a:r>
            <a:r>
              <a:rPr lang="en-GB" sz="1600" b="1" baseline="30000"/>
              <a:t>2</a:t>
            </a:r>
            <a:r>
              <a:rPr lang="en-GB" sz="1600" b="1"/>
              <a:t>/2) / (2</a:t>
            </a:r>
            <a:r>
              <a:rPr lang="en-GB" sz="1600" b="1">
                <a:latin typeface="Symbol" pitchFamily="18" charset="2"/>
              </a:rPr>
              <a:t>p</a:t>
            </a:r>
            <a:r>
              <a:rPr lang="en-GB" sz="1600" b="1"/>
              <a:t>)</a:t>
            </a:r>
            <a:r>
              <a:rPr lang="en-GB" sz="1600" b="1" baseline="30000"/>
              <a:t>2</a:t>
            </a:r>
            <a:endParaRPr lang="en-GB" sz="1600" b="1"/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GB" sz="1600" b="1">
                <a:solidFill>
                  <a:srgbClr val="FAFD00"/>
                </a:solidFill>
                <a:latin typeface="Symbol" pitchFamily="18" charset="2"/>
              </a:rPr>
              <a:t>	</a:t>
            </a:r>
            <a:r>
              <a:rPr lang="en-GB" sz="2000" b="1" i="1">
                <a:latin typeface="Symbol" pitchFamily="18" charset="2"/>
              </a:rPr>
              <a:t>r</a:t>
            </a:r>
            <a:r>
              <a:rPr lang="en-GB" sz="1600" b="1" baseline="-25000"/>
              <a:t>4</a:t>
            </a:r>
            <a:r>
              <a:rPr lang="en-GB" sz="1600"/>
              <a:t>(</a:t>
            </a:r>
            <a:r>
              <a:rPr lang="en-GB" sz="1600" b="1" i="1"/>
              <a:t>h</a:t>
            </a:r>
            <a:r>
              <a:rPr lang="en-GB" sz="1600"/>
              <a:t>)</a:t>
            </a:r>
            <a:r>
              <a:rPr lang="en-GB" sz="1600" b="1"/>
              <a:t>	=	(4 ln2)</a:t>
            </a:r>
            <a:r>
              <a:rPr lang="en-GB" sz="1600" b="1" baseline="30000"/>
              <a:t>2    </a:t>
            </a:r>
            <a:r>
              <a:rPr lang="en-GB" sz="1600" b="1"/>
              <a:t>(</a:t>
            </a:r>
            <a:r>
              <a:rPr lang="en-GB" sz="1600" b="1" i="1"/>
              <a:t>u</a:t>
            </a:r>
            <a:r>
              <a:rPr lang="en-GB" sz="1600" b="1" baseline="30000"/>
              <a:t>3</a:t>
            </a:r>
            <a:r>
              <a:rPr lang="en-GB" sz="1600" b="1"/>
              <a:t> -3</a:t>
            </a:r>
            <a:r>
              <a:rPr lang="en-GB" sz="1600" b="1" i="1"/>
              <a:t>u</a:t>
            </a:r>
            <a:r>
              <a:rPr lang="en-GB" sz="1600" b="1"/>
              <a:t>) exp(-</a:t>
            </a:r>
            <a:r>
              <a:rPr lang="en-GB" sz="1600" b="1" i="1"/>
              <a:t>u</a:t>
            </a:r>
            <a:r>
              <a:rPr lang="en-GB" sz="1600" b="1" baseline="30000"/>
              <a:t>2</a:t>
            </a:r>
            <a:r>
              <a:rPr lang="en-GB" sz="1600" b="1"/>
              <a:t>/2) / (2</a:t>
            </a:r>
            <a:r>
              <a:rPr lang="en-GB" sz="1600" b="1">
                <a:latin typeface="Symbol" pitchFamily="18" charset="2"/>
              </a:rPr>
              <a:t>p</a:t>
            </a:r>
            <a:r>
              <a:rPr lang="en-GB" sz="1600" b="1"/>
              <a:t>)</a:t>
            </a:r>
            <a:r>
              <a:rPr lang="en-GB" sz="1600" b="1" baseline="30000"/>
              <a:t>5/2</a:t>
            </a:r>
            <a:endParaRPr lang="en-GB" sz="1600" b="1"/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endParaRPr lang="en-GB" sz="1600" b="1"/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endParaRPr lang="en-GB" sz="1600" b="1"/>
          </a:p>
        </p:txBody>
      </p:sp>
      <p:grpSp>
        <p:nvGrpSpPr>
          <p:cNvPr id="427014" name="Group 6"/>
          <p:cNvGrpSpPr>
            <a:grpSpLocks/>
          </p:cNvGrpSpPr>
          <p:nvPr/>
        </p:nvGrpSpPr>
        <p:grpSpPr bwMode="auto">
          <a:xfrm>
            <a:off x="7917061" y="1628776"/>
            <a:ext cx="2221612" cy="2081213"/>
            <a:chOff x="2208" y="2832"/>
            <a:chExt cx="1348" cy="1311"/>
          </a:xfrm>
        </p:grpSpPr>
        <p:pic>
          <p:nvPicPr>
            <p:cNvPr id="427015" name="Picture 7" descr="KJW_bra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120"/>
              <a:ext cx="1050" cy="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7016" name="Rectangle 8"/>
            <p:cNvSpPr>
              <a:spLocks noChangeArrowheads="1"/>
            </p:cNvSpPr>
            <p:nvPr/>
          </p:nvSpPr>
          <p:spPr bwMode="auto">
            <a:xfrm>
              <a:off x="2208" y="2832"/>
              <a:ext cx="22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b="1" i="1">
                  <a:latin typeface="Times New Roman" pitchFamily="18" charset="0"/>
                </a:rPr>
                <a:t>A</a:t>
              </a:r>
              <a:r>
                <a:rPr lang="en-GB" b="1" i="1" baseline="-25000">
                  <a:latin typeface="Times New Roman" pitchFamily="18" charset="0"/>
                </a:rPr>
                <a:t>u</a:t>
              </a:r>
            </a:p>
          </p:txBody>
        </p:sp>
        <p:sp>
          <p:nvSpPr>
            <p:cNvPr id="427017" name="Rectangle 9"/>
            <p:cNvSpPr>
              <a:spLocks noChangeArrowheads="1"/>
            </p:cNvSpPr>
            <p:nvPr/>
          </p:nvSpPr>
          <p:spPr bwMode="auto">
            <a:xfrm>
              <a:off x="3360" y="3792"/>
              <a:ext cx="196" cy="1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b="1">
                  <a:solidFill>
                    <a:srgbClr val="FAFD00"/>
                  </a:solidFill>
                  <a:latin typeface="Symbol" pitchFamily="18" charset="2"/>
                </a:rPr>
                <a:t></a:t>
              </a:r>
            </a:p>
          </p:txBody>
        </p:sp>
        <p:sp>
          <p:nvSpPr>
            <p:cNvPr id="427018" name="Line 10"/>
            <p:cNvSpPr>
              <a:spLocks noChangeShapeType="1"/>
            </p:cNvSpPr>
            <p:nvPr/>
          </p:nvSpPr>
          <p:spPr bwMode="auto">
            <a:xfrm>
              <a:off x="2352" y="3120"/>
              <a:ext cx="480" cy="672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7019" name="Line 11"/>
            <p:cNvSpPr>
              <a:spLocks noChangeShapeType="1"/>
            </p:cNvSpPr>
            <p:nvPr/>
          </p:nvSpPr>
          <p:spPr bwMode="auto">
            <a:xfrm flipH="1">
              <a:off x="3024" y="3936"/>
              <a:ext cx="384" cy="48"/>
            </a:xfrm>
            <a:prstGeom prst="line">
              <a:avLst/>
            </a:prstGeom>
            <a:noFill/>
            <a:ln w="19050">
              <a:solidFill>
                <a:srgbClr val="C1CE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7020" name="Text Box 12"/>
          <p:cNvSpPr txBox="1">
            <a:spLocks noChangeArrowheads="1"/>
          </p:cNvSpPr>
          <p:nvPr/>
        </p:nvSpPr>
        <p:spPr bwMode="auto">
          <a:xfrm>
            <a:off x="1107282" y="6019801"/>
            <a:ext cx="311824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 i="1">
                <a:latin typeface="Times New Roman" pitchFamily="18" charset="0"/>
              </a:rPr>
              <a:t>Worsley et al. (1996), HBM</a:t>
            </a:r>
            <a:endParaRPr lang="en-US" sz="2000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19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 </a:t>
            </a:r>
            <a:endParaRPr lang="en-US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4572893" y="2667000"/>
            <a:ext cx="5155675" cy="3877571"/>
            <a:chOff x="3949700" y="3859213"/>
            <a:chExt cx="4582822" cy="1489075"/>
          </a:xfrm>
        </p:grpSpPr>
        <p:sp>
          <p:nvSpPr>
            <p:cNvPr id="408580" name="Line 4"/>
            <p:cNvSpPr>
              <a:spLocks noChangeShapeType="1"/>
            </p:cNvSpPr>
            <p:nvPr/>
          </p:nvSpPr>
          <p:spPr bwMode="auto">
            <a:xfrm>
              <a:off x="3949700" y="4516438"/>
              <a:ext cx="4516438" cy="0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581" name="Freeform 5"/>
            <p:cNvSpPr>
              <a:spLocks/>
            </p:cNvSpPr>
            <p:nvPr/>
          </p:nvSpPr>
          <p:spPr bwMode="auto">
            <a:xfrm>
              <a:off x="4349750" y="3859213"/>
              <a:ext cx="3613150" cy="1489075"/>
            </a:xfrm>
            <a:custGeom>
              <a:avLst/>
              <a:gdLst>
                <a:gd name="T0" fmla="*/ 0 w 2276"/>
                <a:gd name="T1" fmla="*/ 673 h 938"/>
                <a:gd name="T2" fmla="*/ 119 w 2276"/>
                <a:gd name="T3" fmla="*/ 38 h 938"/>
                <a:gd name="T4" fmla="*/ 372 w 2276"/>
                <a:gd name="T5" fmla="*/ 444 h 938"/>
                <a:gd name="T6" fmla="*/ 549 w 2276"/>
                <a:gd name="T7" fmla="*/ 564 h 938"/>
                <a:gd name="T8" fmla="*/ 595 w 2276"/>
                <a:gd name="T9" fmla="*/ 453 h 938"/>
                <a:gd name="T10" fmla="*/ 676 w 2276"/>
                <a:gd name="T11" fmla="*/ 412 h 938"/>
                <a:gd name="T12" fmla="*/ 702 w 2276"/>
                <a:gd name="T13" fmla="*/ 276 h 938"/>
                <a:gd name="T14" fmla="*/ 709 w 2276"/>
                <a:gd name="T15" fmla="*/ 190 h 938"/>
                <a:gd name="T16" fmla="*/ 787 w 2276"/>
                <a:gd name="T17" fmla="*/ 317 h 938"/>
                <a:gd name="T18" fmla="*/ 978 w 2276"/>
                <a:gd name="T19" fmla="*/ 933 h 938"/>
                <a:gd name="T20" fmla="*/ 1065 w 2276"/>
                <a:gd name="T21" fmla="*/ 286 h 938"/>
                <a:gd name="T22" fmla="*/ 1141 w 2276"/>
                <a:gd name="T23" fmla="*/ 428 h 938"/>
                <a:gd name="T24" fmla="*/ 1196 w 2276"/>
                <a:gd name="T25" fmla="*/ 383 h 938"/>
                <a:gd name="T26" fmla="*/ 1231 w 2276"/>
                <a:gd name="T27" fmla="*/ 256 h 938"/>
                <a:gd name="T28" fmla="*/ 1238 w 2276"/>
                <a:gd name="T29" fmla="*/ 443 h 938"/>
                <a:gd name="T30" fmla="*/ 1288 w 2276"/>
                <a:gd name="T31" fmla="*/ 296 h 938"/>
                <a:gd name="T32" fmla="*/ 1377 w 2276"/>
                <a:gd name="T33" fmla="*/ 198 h 938"/>
                <a:gd name="T34" fmla="*/ 1508 w 2276"/>
                <a:gd name="T35" fmla="*/ 103 h 938"/>
                <a:gd name="T36" fmla="*/ 1746 w 2276"/>
                <a:gd name="T37" fmla="*/ 317 h 938"/>
                <a:gd name="T38" fmla="*/ 1887 w 2276"/>
                <a:gd name="T39" fmla="*/ 198 h 938"/>
                <a:gd name="T40" fmla="*/ 1966 w 2276"/>
                <a:gd name="T41" fmla="*/ 369 h 938"/>
                <a:gd name="T42" fmla="*/ 2089 w 2276"/>
                <a:gd name="T43" fmla="*/ 256 h 938"/>
                <a:gd name="T44" fmla="*/ 2276 w 2276"/>
                <a:gd name="T45" fmla="*/ 466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76" h="938">
                  <a:moveTo>
                    <a:pt x="0" y="673"/>
                  </a:moveTo>
                  <a:cubicBezTo>
                    <a:pt x="20" y="567"/>
                    <a:pt x="57" y="76"/>
                    <a:pt x="119" y="38"/>
                  </a:cubicBezTo>
                  <a:cubicBezTo>
                    <a:pt x="181" y="0"/>
                    <a:pt x="300" y="356"/>
                    <a:pt x="372" y="444"/>
                  </a:cubicBezTo>
                  <a:cubicBezTo>
                    <a:pt x="444" y="532"/>
                    <a:pt x="512" y="563"/>
                    <a:pt x="549" y="564"/>
                  </a:cubicBezTo>
                  <a:cubicBezTo>
                    <a:pt x="586" y="565"/>
                    <a:pt x="574" y="478"/>
                    <a:pt x="595" y="453"/>
                  </a:cubicBezTo>
                  <a:cubicBezTo>
                    <a:pt x="616" y="428"/>
                    <a:pt x="658" y="441"/>
                    <a:pt x="676" y="412"/>
                  </a:cubicBezTo>
                  <a:cubicBezTo>
                    <a:pt x="694" y="383"/>
                    <a:pt x="696" y="313"/>
                    <a:pt x="702" y="276"/>
                  </a:cubicBezTo>
                  <a:cubicBezTo>
                    <a:pt x="708" y="239"/>
                    <a:pt x="695" y="183"/>
                    <a:pt x="709" y="190"/>
                  </a:cubicBezTo>
                  <a:cubicBezTo>
                    <a:pt x="723" y="197"/>
                    <a:pt x="742" y="193"/>
                    <a:pt x="787" y="317"/>
                  </a:cubicBezTo>
                  <a:cubicBezTo>
                    <a:pt x="832" y="441"/>
                    <a:pt x="932" y="938"/>
                    <a:pt x="978" y="933"/>
                  </a:cubicBezTo>
                  <a:cubicBezTo>
                    <a:pt x="1024" y="928"/>
                    <a:pt x="1038" y="370"/>
                    <a:pt x="1065" y="286"/>
                  </a:cubicBezTo>
                  <a:cubicBezTo>
                    <a:pt x="1092" y="202"/>
                    <a:pt x="1119" y="412"/>
                    <a:pt x="1141" y="428"/>
                  </a:cubicBezTo>
                  <a:cubicBezTo>
                    <a:pt x="1163" y="444"/>
                    <a:pt x="1181" y="412"/>
                    <a:pt x="1196" y="383"/>
                  </a:cubicBezTo>
                  <a:cubicBezTo>
                    <a:pt x="1211" y="354"/>
                    <a:pt x="1224" y="246"/>
                    <a:pt x="1231" y="256"/>
                  </a:cubicBezTo>
                  <a:cubicBezTo>
                    <a:pt x="1238" y="266"/>
                    <a:pt x="1229" y="436"/>
                    <a:pt x="1238" y="443"/>
                  </a:cubicBezTo>
                  <a:cubicBezTo>
                    <a:pt x="1247" y="450"/>
                    <a:pt x="1264" y="336"/>
                    <a:pt x="1288" y="296"/>
                  </a:cubicBezTo>
                  <a:cubicBezTo>
                    <a:pt x="1312" y="256"/>
                    <a:pt x="1340" y="230"/>
                    <a:pt x="1377" y="198"/>
                  </a:cubicBezTo>
                  <a:cubicBezTo>
                    <a:pt x="1414" y="166"/>
                    <a:pt x="1447" y="83"/>
                    <a:pt x="1508" y="103"/>
                  </a:cubicBezTo>
                  <a:cubicBezTo>
                    <a:pt x="1569" y="123"/>
                    <a:pt x="1683" y="301"/>
                    <a:pt x="1746" y="317"/>
                  </a:cubicBezTo>
                  <a:cubicBezTo>
                    <a:pt x="1809" y="333"/>
                    <a:pt x="1850" y="189"/>
                    <a:pt x="1887" y="198"/>
                  </a:cubicBezTo>
                  <a:cubicBezTo>
                    <a:pt x="1924" y="207"/>
                    <a:pt x="1932" y="359"/>
                    <a:pt x="1966" y="369"/>
                  </a:cubicBezTo>
                  <a:cubicBezTo>
                    <a:pt x="2000" y="379"/>
                    <a:pt x="2037" y="240"/>
                    <a:pt x="2089" y="256"/>
                  </a:cubicBezTo>
                  <a:cubicBezTo>
                    <a:pt x="2141" y="272"/>
                    <a:pt x="2245" y="431"/>
                    <a:pt x="2276" y="466"/>
                  </a:cubicBezTo>
                </a:path>
              </a:pathLst>
            </a:custGeom>
            <a:noFill/>
            <a:ln w="349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8026400" y="4516438"/>
              <a:ext cx="506122" cy="106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200">
                  <a:latin typeface="Times New Roman" pitchFamily="18" charset="0"/>
                </a:rPr>
                <a:t>Space</a:t>
              </a:r>
              <a:endParaRPr lang="en-US" sz="1200">
                <a:latin typeface="Times New Roman" pitchFamily="18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4529269" y="3386265"/>
            <a:ext cx="48952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457325" y="3761319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height, h</a:t>
            </a:r>
          </a:p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743200" y="3386265"/>
            <a:ext cx="0" cy="992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57475" y="4378423"/>
            <a:ext cx="171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69722" y="3386265"/>
            <a:ext cx="171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 txBox="1">
            <a:spLocks/>
          </p:cNvSpPr>
          <p:nvPr/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Size of a region, </a:t>
            </a:r>
            <a:r>
              <a:rPr lang="en-US" i="1" dirty="0" smtClean="0"/>
              <a:t>S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45924"/>
              </p:ext>
            </p:extLst>
          </p:nvPr>
        </p:nvGraphicFramePr>
        <p:xfrm>
          <a:off x="1114425" y="1417639"/>
          <a:ext cx="2715757" cy="64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8" name="Equation" r:id="rId4" imgW="850680" imgH="228600" progId="Equation.3">
                  <p:embed/>
                </p:oleObj>
              </mc:Choice>
              <mc:Fallback>
                <p:oleObj name="Equation" r:id="rId4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1417639"/>
                        <a:ext cx="2715757" cy="6486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Connector 43"/>
          <p:cNvCxnSpPr/>
          <p:nvPr/>
        </p:nvCxnSpPr>
        <p:spPr>
          <a:xfrm>
            <a:off x="5129878" y="4353087"/>
            <a:ext cx="35652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543800" y="4353992"/>
            <a:ext cx="35652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354515"/>
              </p:ext>
            </p:extLst>
          </p:nvPr>
        </p:nvGraphicFramePr>
        <p:xfrm>
          <a:off x="5486401" y="3999876"/>
          <a:ext cx="525462" cy="2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9" name="Equation" r:id="rId6" imgW="291960" imgH="177480" progId="Equation.3">
                  <p:embed/>
                </p:oleObj>
              </mc:Choice>
              <mc:Fallback>
                <p:oleObj name="Equation" r:id="rId6" imgW="29196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1" y="3999876"/>
                        <a:ext cx="525462" cy="28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064331"/>
              </p:ext>
            </p:extLst>
          </p:nvPr>
        </p:nvGraphicFramePr>
        <p:xfrm>
          <a:off x="7722061" y="4022424"/>
          <a:ext cx="571500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80" name="Equation" r:id="rId8" imgW="317160" imgH="177480" progId="Equation.3">
                  <p:embed/>
                </p:oleObj>
              </mc:Choice>
              <mc:Fallback>
                <p:oleObj name="Equation" r:id="rId8" imgW="31716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2061" y="4022424"/>
                        <a:ext cx="571500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147758"/>
              </p:ext>
            </p:extLst>
          </p:nvPr>
        </p:nvGraphicFramePr>
        <p:xfrm>
          <a:off x="5181010" y="4425892"/>
          <a:ext cx="260985" cy="359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81" name="Equation" r:id="rId10" imgW="139680" imgH="215640" progId="Equation.3">
                  <p:embed/>
                </p:oleObj>
              </mc:Choice>
              <mc:Fallback>
                <p:oleObj name="Equation" r:id="rId10" imgW="13968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010" y="4425892"/>
                        <a:ext cx="260985" cy="3597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829373"/>
              </p:ext>
            </p:extLst>
          </p:nvPr>
        </p:nvGraphicFramePr>
        <p:xfrm>
          <a:off x="7616161" y="4425603"/>
          <a:ext cx="2841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82" name="Equation" r:id="rId12" imgW="152280" imgH="215640" progId="Equation.3">
                  <p:embed/>
                </p:oleObj>
              </mc:Choice>
              <mc:Fallback>
                <p:oleObj name="Equation" r:id="rId12" imgW="15228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6161" y="4425603"/>
                        <a:ext cx="2841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8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Location of events?</a:t>
            </a:r>
            <a:endParaRPr lang="en-US" sz="4000" dirty="0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 </a:t>
            </a:r>
          </a:p>
          <a:p>
            <a:endParaRPr lang="en-US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72893" y="2667000"/>
            <a:ext cx="5155675" cy="3877571"/>
            <a:chOff x="3949700" y="3859213"/>
            <a:chExt cx="4582822" cy="1489075"/>
          </a:xfrm>
        </p:grpSpPr>
        <p:sp>
          <p:nvSpPr>
            <p:cNvPr id="408580" name="Line 4"/>
            <p:cNvSpPr>
              <a:spLocks noChangeShapeType="1"/>
            </p:cNvSpPr>
            <p:nvPr/>
          </p:nvSpPr>
          <p:spPr bwMode="auto">
            <a:xfrm>
              <a:off x="3949700" y="4516438"/>
              <a:ext cx="4516438" cy="0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581" name="Freeform 5"/>
            <p:cNvSpPr>
              <a:spLocks/>
            </p:cNvSpPr>
            <p:nvPr/>
          </p:nvSpPr>
          <p:spPr bwMode="auto">
            <a:xfrm>
              <a:off x="4349750" y="3859213"/>
              <a:ext cx="3613150" cy="1489075"/>
            </a:xfrm>
            <a:custGeom>
              <a:avLst/>
              <a:gdLst>
                <a:gd name="T0" fmla="*/ 0 w 2276"/>
                <a:gd name="T1" fmla="*/ 673 h 938"/>
                <a:gd name="T2" fmla="*/ 119 w 2276"/>
                <a:gd name="T3" fmla="*/ 38 h 938"/>
                <a:gd name="T4" fmla="*/ 372 w 2276"/>
                <a:gd name="T5" fmla="*/ 444 h 938"/>
                <a:gd name="T6" fmla="*/ 549 w 2276"/>
                <a:gd name="T7" fmla="*/ 564 h 938"/>
                <a:gd name="T8" fmla="*/ 595 w 2276"/>
                <a:gd name="T9" fmla="*/ 453 h 938"/>
                <a:gd name="T10" fmla="*/ 676 w 2276"/>
                <a:gd name="T11" fmla="*/ 412 h 938"/>
                <a:gd name="T12" fmla="*/ 702 w 2276"/>
                <a:gd name="T13" fmla="*/ 276 h 938"/>
                <a:gd name="T14" fmla="*/ 709 w 2276"/>
                <a:gd name="T15" fmla="*/ 190 h 938"/>
                <a:gd name="T16" fmla="*/ 787 w 2276"/>
                <a:gd name="T17" fmla="*/ 317 h 938"/>
                <a:gd name="T18" fmla="*/ 978 w 2276"/>
                <a:gd name="T19" fmla="*/ 933 h 938"/>
                <a:gd name="T20" fmla="*/ 1065 w 2276"/>
                <a:gd name="T21" fmla="*/ 286 h 938"/>
                <a:gd name="T22" fmla="*/ 1141 w 2276"/>
                <a:gd name="T23" fmla="*/ 428 h 938"/>
                <a:gd name="T24" fmla="*/ 1196 w 2276"/>
                <a:gd name="T25" fmla="*/ 383 h 938"/>
                <a:gd name="T26" fmla="*/ 1231 w 2276"/>
                <a:gd name="T27" fmla="*/ 256 h 938"/>
                <a:gd name="T28" fmla="*/ 1238 w 2276"/>
                <a:gd name="T29" fmla="*/ 443 h 938"/>
                <a:gd name="T30" fmla="*/ 1288 w 2276"/>
                <a:gd name="T31" fmla="*/ 296 h 938"/>
                <a:gd name="T32" fmla="*/ 1377 w 2276"/>
                <a:gd name="T33" fmla="*/ 198 h 938"/>
                <a:gd name="T34" fmla="*/ 1508 w 2276"/>
                <a:gd name="T35" fmla="*/ 103 h 938"/>
                <a:gd name="T36" fmla="*/ 1746 w 2276"/>
                <a:gd name="T37" fmla="*/ 317 h 938"/>
                <a:gd name="T38" fmla="*/ 1887 w 2276"/>
                <a:gd name="T39" fmla="*/ 198 h 938"/>
                <a:gd name="T40" fmla="*/ 1966 w 2276"/>
                <a:gd name="T41" fmla="*/ 369 h 938"/>
                <a:gd name="T42" fmla="*/ 2089 w 2276"/>
                <a:gd name="T43" fmla="*/ 256 h 938"/>
                <a:gd name="T44" fmla="*/ 2276 w 2276"/>
                <a:gd name="T45" fmla="*/ 466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76" h="938">
                  <a:moveTo>
                    <a:pt x="0" y="673"/>
                  </a:moveTo>
                  <a:cubicBezTo>
                    <a:pt x="20" y="567"/>
                    <a:pt x="57" y="76"/>
                    <a:pt x="119" y="38"/>
                  </a:cubicBezTo>
                  <a:cubicBezTo>
                    <a:pt x="181" y="0"/>
                    <a:pt x="300" y="356"/>
                    <a:pt x="372" y="444"/>
                  </a:cubicBezTo>
                  <a:cubicBezTo>
                    <a:pt x="444" y="532"/>
                    <a:pt x="512" y="563"/>
                    <a:pt x="549" y="564"/>
                  </a:cubicBezTo>
                  <a:cubicBezTo>
                    <a:pt x="586" y="565"/>
                    <a:pt x="574" y="478"/>
                    <a:pt x="595" y="453"/>
                  </a:cubicBezTo>
                  <a:cubicBezTo>
                    <a:pt x="616" y="428"/>
                    <a:pt x="658" y="441"/>
                    <a:pt x="676" y="412"/>
                  </a:cubicBezTo>
                  <a:cubicBezTo>
                    <a:pt x="694" y="383"/>
                    <a:pt x="696" y="313"/>
                    <a:pt x="702" y="276"/>
                  </a:cubicBezTo>
                  <a:cubicBezTo>
                    <a:pt x="708" y="239"/>
                    <a:pt x="695" y="183"/>
                    <a:pt x="709" y="190"/>
                  </a:cubicBezTo>
                  <a:cubicBezTo>
                    <a:pt x="723" y="197"/>
                    <a:pt x="742" y="193"/>
                    <a:pt x="787" y="317"/>
                  </a:cubicBezTo>
                  <a:cubicBezTo>
                    <a:pt x="832" y="441"/>
                    <a:pt x="932" y="938"/>
                    <a:pt x="978" y="933"/>
                  </a:cubicBezTo>
                  <a:cubicBezTo>
                    <a:pt x="1024" y="928"/>
                    <a:pt x="1038" y="370"/>
                    <a:pt x="1065" y="286"/>
                  </a:cubicBezTo>
                  <a:cubicBezTo>
                    <a:pt x="1092" y="202"/>
                    <a:pt x="1119" y="412"/>
                    <a:pt x="1141" y="428"/>
                  </a:cubicBezTo>
                  <a:cubicBezTo>
                    <a:pt x="1163" y="444"/>
                    <a:pt x="1181" y="412"/>
                    <a:pt x="1196" y="383"/>
                  </a:cubicBezTo>
                  <a:cubicBezTo>
                    <a:pt x="1211" y="354"/>
                    <a:pt x="1224" y="246"/>
                    <a:pt x="1231" y="256"/>
                  </a:cubicBezTo>
                  <a:cubicBezTo>
                    <a:pt x="1238" y="266"/>
                    <a:pt x="1229" y="436"/>
                    <a:pt x="1238" y="443"/>
                  </a:cubicBezTo>
                  <a:cubicBezTo>
                    <a:pt x="1247" y="450"/>
                    <a:pt x="1264" y="336"/>
                    <a:pt x="1288" y="296"/>
                  </a:cubicBezTo>
                  <a:cubicBezTo>
                    <a:pt x="1312" y="256"/>
                    <a:pt x="1340" y="230"/>
                    <a:pt x="1377" y="198"/>
                  </a:cubicBezTo>
                  <a:cubicBezTo>
                    <a:pt x="1414" y="166"/>
                    <a:pt x="1447" y="83"/>
                    <a:pt x="1508" y="103"/>
                  </a:cubicBezTo>
                  <a:cubicBezTo>
                    <a:pt x="1569" y="123"/>
                    <a:pt x="1683" y="301"/>
                    <a:pt x="1746" y="317"/>
                  </a:cubicBezTo>
                  <a:cubicBezTo>
                    <a:pt x="1809" y="333"/>
                    <a:pt x="1850" y="189"/>
                    <a:pt x="1887" y="198"/>
                  </a:cubicBezTo>
                  <a:cubicBezTo>
                    <a:pt x="1924" y="207"/>
                    <a:pt x="1932" y="359"/>
                    <a:pt x="1966" y="369"/>
                  </a:cubicBezTo>
                  <a:cubicBezTo>
                    <a:pt x="2000" y="379"/>
                    <a:pt x="2037" y="240"/>
                    <a:pt x="2089" y="256"/>
                  </a:cubicBezTo>
                  <a:cubicBezTo>
                    <a:pt x="2141" y="272"/>
                    <a:pt x="2245" y="431"/>
                    <a:pt x="2276" y="466"/>
                  </a:cubicBezTo>
                </a:path>
              </a:pathLst>
            </a:custGeom>
            <a:noFill/>
            <a:ln w="349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8026400" y="4516438"/>
              <a:ext cx="506122" cy="106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200">
                  <a:latin typeface="Times New Roman" pitchFamily="18" charset="0"/>
                </a:rPr>
                <a:t>Space</a:t>
              </a:r>
              <a:endParaRPr lang="en-US" sz="1200">
                <a:latin typeface="Times New Roman" pitchFamily="18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4529269" y="3386265"/>
            <a:ext cx="48952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ultiply 6"/>
          <p:cNvSpPr/>
          <p:nvPr/>
        </p:nvSpPr>
        <p:spPr>
          <a:xfrm>
            <a:off x="5241472" y="4319650"/>
            <a:ext cx="171450" cy="12370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7629525" y="4297879"/>
            <a:ext cx="171450" cy="12370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2057400"/>
            <a:ext cx="51435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‘</a:t>
            </a:r>
            <a:r>
              <a:rPr lang="en-US" b="1" dirty="0"/>
              <a:t>Poisson clumping heuristic’</a:t>
            </a:r>
          </a:p>
          <a:p>
            <a:pPr lvl="1"/>
            <a:r>
              <a:rPr lang="en-US" dirty="0"/>
              <a:t>high maxima locations follow a spatial Poisson </a:t>
            </a:r>
            <a:r>
              <a:rPr lang="en-US" dirty="0" smtClean="0"/>
              <a:t>process.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Number </a:t>
            </a:r>
            <a:r>
              <a:rPr lang="en-US" b="1" dirty="0"/>
              <a:t>of </a:t>
            </a:r>
            <a:r>
              <a:rPr lang="en-US" b="1" dirty="0" smtClean="0"/>
              <a:t>events: Poisson distributed,</a:t>
            </a:r>
            <a:r>
              <a:rPr lang="en-US" dirty="0" smtClean="0"/>
              <a:t>  </a:t>
            </a:r>
          </a:p>
          <a:p>
            <a:r>
              <a:rPr lang="en-US" dirty="0" smtClean="0"/>
              <a:t>under high </a:t>
            </a:r>
            <a:r>
              <a:rPr lang="en-US" dirty="0"/>
              <a:t>thresholds (Adler </a:t>
            </a:r>
            <a:r>
              <a:rPr lang="en-US" dirty="0" smtClean="0"/>
              <a:t>&amp; </a:t>
            </a:r>
            <a:r>
              <a:rPr lang="en-US" dirty="0" err="1" smtClean="0"/>
              <a:t>Hasofer</a:t>
            </a:r>
            <a:r>
              <a:rPr lang="en-US" dirty="0"/>
              <a:t>, 1981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13" name="Multiply 12"/>
          <p:cNvSpPr/>
          <p:nvPr/>
        </p:nvSpPr>
        <p:spPr>
          <a:xfrm>
            <a:off x="5241472" y="4288972"/>
            <a:ext cx="171450" cy="12370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7629525" y="4267201"/>
            <a:ext cx="171450" cy="12370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129878" y="4353087"/>
            <a:ext cx="35652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43800" y="4353992"/>
            <a:ext cx="35652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3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Location of events?</a:t>
            </a:r>
            <a:endParaRPr lang="en-US" sz="4000" dirty="0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 </a:t>
            </a:r>
          </a:p>
          <a:p>
            <a:endParaRPr lang="en-US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72893" y="2667000"/>
            <a:ext cx="5155675" cy="3877571"/>
            <a:chOff x="3949700" y="3859213"/>
            <a:chExt cx="4582822" cy="1489075"/>
          </a:xfrm>
        </p:grpSpPr>
        <p:sp>
          <p:nvSpPr>
            <p:cNvPr id="408580" name="Line 4"/>
            <p:cNvSpPr>
              <a:spLocks noChangeShapeType="1"/>
            </p:cNvSpPr>
            <p:nvPr/>
          </p:nvSpPr>
          <p:spPr bwMode="auto">
            <a:xfrm>
              <a:off x="3949700" y="4516438"/>
              <a:ext cx="4516438" cy="0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581" name="Freeform 5"/>
            <p:cNvSpPr>
              <a:spLocks/>
            </p:cNvSpPr>
            <p:nvPr/>
          </p:nvSpPr>
          <p:spPr bwMode="auto">
            <a:xfrm>
              <a:off x="4349750" y="3859213"/>
              <a:ext cx="3613150" cy="1489075"/>
            </a:xfrm>
            <a:custGeom>
              <a:avLst/>
              <a:gdLst>
                <a:gd name="T0" fmla="*/ 0 w 2276"/>
                <a:gd name="T1" fmla="*/ 673 h 938"/>
                <a:gd name="T2" fmla="*/ 119 w 2276"/>
                <a:gd name="T3" fmla="*/ 38 h 938"/>
                <a:gd name="T4" fmla="*/ 372 w 2276"/>
                <a:gd name="T5" fmla="*/ 444 h 938"/>
                <a:gd name="T6" fmla="*/ 549 w 2276"/>
                <a:gd name="T7" fmla="*/ 564 h 938"/>
                <a:gd name="T8" fmla="*/ 595 w 2276"/>
                <a:gd name="T9" fmla="*/ 453 h 938"/>
                <a:gd name="T10" fmla="*/ 676 w 2276"/>
                <a:gd name="T11" fmla="*/ 412 h 938"/>
                <a:gd name="T12" fmla="*/ 702 w 2276"/>
                <a:gd name="T13" fmla="*/ 276 h 938"/>
                <a:gd name="T14" fmla="*/ 709 w 2276"/>
                <a:gd name="T15" fmla="*/ 190 h 938"/>
                <a:gd name="T16" fmla="*/ 787 w 2276"/>
                <a:gd name="T17" fmla="*/ 317 h 938"/>
                <a:gd name="T18" fmla="*/ 978 w 2276"/>
                <a:gd name="T19" fmla="*/ 933 h 938"/>
                <a:gd name="T20" fmla="*/ 1065 w 2276"/>
                <a:gd name="T21" fmla="*/ 286 h 938"/>
                <a:gd name="T22" fmla="*/ 1141 w 2276"/>
                <a:gd name="T23" fmla="*/ 428 h 938"/>
                <a:gd name="T24" fmla="*/ 1196 w 2276"/>
                <a:gd name="T25" fmla="*/ 383 h 938"/>
                <a:gd name="T26" fmla="*/ 1231 w 2276"/>
                <a:gd name="T27" fmla="*/ 256 h 938"/>
                <a:gd name="T28" fmla="*/ 1238 w 2276"/>
                <a:gd name="T29" fmla="*/ 443 h 938"/>
                <a:gd name="T30" fmla="*/ 1288 w 2276"/>
                <a:gd name="T31" fmla="*/ 296 h 938"/>
                <a:gd name="T32" fmla="*/ 1377 w 2276"/>
                <a:gd name="T33" fmla="*/ 198 h 938"/>
                <a:gd name="T34" fmla="*/ 1508 w 2276"/>
                <a:gd name="T35" fmla="*/ 103 h 938"/>
                <a:gd name="T36" fmla="*/ 1746 w 2276"/>
                <a:gd name="T37" fmla="*/ 317 h 938"/>
                <a:gd name="T38" fmla="*/ 1887 w 2276"/>
                <a:gd name="T39" fmla="*/ 198 h 938"/>
                <a:gd name="T40" fmla="*/ 1966 w 2276"/>
                <a:gd name="T41" fmla="*/ 369 h 938"/>
                <a:gd name="T42" fmla="*/ 2089 w 2276"/>
                <a:gd name="T43" fmla="*/ 256 h 938"/>
                <a:gd name="T44" fmla="*/ 2276 w 2276"/>
                <a:gd name="T45" fmla="*/ 466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76" h="938">
                  <a:moveTo>
                    <a:pt x="0" y="673"/>
                  </a:moveTo>
                  <a:cubicBezTo>
                    <a:pt x="20" y="567"/>
                    <a:pt x="57" y="76"/>
                    <a:pt x="119" y="38"/>
                  </a:cubicBezTo>
                  <a:cubicBezTo>
                    <a:pt x="181" y="0"/>
                    <a:pt x="300" y="356"/>
                    <a:pt x="372" y="444"/>
                  </a:cubicBezTo>
                  <a:cubicBezTo>
                    <a:pt x="444" y="532"/>
                    <a:pt x="512" y="563"/>
                    <a:pt x="549" y="564"/>
                  </a:cubicBezTo>
                  <a:cubicBezTo>
                    <a:pt x="586" y="565"/>
                    <a:pt x="574" y="478"/>
                    <a:pt x="595" y="453"/>
                  </a:cubicBezTo>
                  <a:cubicBezTo>
                    <a:pt x="616" y="428"/>
                    <a:pt x="658" y="441"/>
                    <a:pt x="676" y="412"/>
                  </a:cubicBezTo>
                  <a:cubicBezTo>
                    <a:pt x="694" y="383"/>
                    <a:pt x="696" y="313"/>
                    <a:pt x="702" y="276"/>
                  </a:cubicBezTo>
                  <a:cubicBezTo>
                    <a:pt x="708" y="239"/>
                    <a:pt x="695" y="183"/>
                    <a:pt x="709" y="190"/>
                  </a:cubicBezTo>
                  <a:cubicBezTo>
                    <a:pt x="723" y="197"/>
                    <a:pt x="742" y="193"/>
                    <a:pt x="787" y="317"/>
                  </a:cubicBezTo>
                  <a:cubicBezTo>
                    <a:pt x="832" y="441"/>
                    <a:pt x="932" y="938"/>
                    <a:pt x="978" y="933"/>
                  </a:cubicBezTo>
                  <a:cubicBezTo>
                    <a:pt x="1024" y="928"/>
                    <a:pt x="1038" y="370"/>
                    <a:pt x="1065" y="286"/>
                  </a:cubicBezTo>
                  <a:cubicBezTo>
                    <a:pt x="1092" y="202"/>
                    <a:pt x="1119" y="412"/>
                    <a:pt x="1141" y="428"/>
                  </a:cubicBezTo>
                  <a:cubicBezTo>
                    <a:pt x="1163" y="444"/>
                    <a:pt x="1181" y="412"/>
                    <a:pt x="1196" y="383"/>
                  </a:cubicBezTo>
                  <a:cubicBezTo>
                    <a:pt x="1211" y="354"/>
                    <a:pt x="1224" y="246"/>
                    <a:pt x="1231" y="256"/>
                  </a:cubicBezTo>
                  <a:cubicBezTo>
                    <a:pt x="1238" y="266"/>
                    <a:pt x="1229" y="436"/>
                    <a:pt x="1238" y="443"/>
                  </a:cubicBezTo>
                  <a:cubicBezTo>
                    <a:pt x="1247" y="450"/>
                    <a:pt x="1264" y="336"/>
                    <a:pt x="1288" y="296"/>
                  </a:cubicBezTo>
                  <a:cubicBezTo>
                    <a:pt x="1312" y="256"/>
                    <a:pt x="1340" y="230"/>
                    <a:pt x="1377" y="198"/>
                  </a:cubicBezTo>
                  <a:cubicBezTo>
                    <a:pt x="1414" y="166"/>
                    <a:pt x="1447" y="83"/>
                    <a:pt x="1508" y="103"/>
                  </a:cubicBezTo>
                  <a:cubicBezTo>
                    <a:pt x="1569" y="123"/>
                    <a:pt x="1683" y="301"/>
                    <a:pt x="1746" y="317"/>
                  </a:cubicBezTo>
                  <a:cubicBezTo>
                    <a:pt x="1809" y="333"/>
                    <a:pt x="1850" y="189"/>
                    <a:pt x="1887" y="198"/>
                  </a:cubicBezTo>
                  <a:cubicBezTo>
                    <a:pt x="1924" y="207"/>
                    <a:pt x="1932" y="359"/>
                    <a:pt x="1966" y="369"/>
                  </a:cubicBezTo>
                  <a:cubicBezTo>
                    <a:pt x="2000" y="379"/>
                    <a:pt x="2037" y="240"/>
                    <a:pt x="2089" y="256"/>
                  </a:cubicBezTo>
                  <a:cubicBezTo>
                    <a:pt x="2141" y="272"/>
                    <a:pt x="2245" y="431"/>
                    <a:pt x="2276" y="466"/>
                  </a:cubicBezTo>
                </a:path>
              </a:pathLst>
            </a:custGeom>
            <a:noFill/>
            <a:ln w="349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8026400" y="4516438"/>
              <a:ext cx="506122" cy="106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200">
                  <a:latin typeface="Times New Roman" pitchFamily="18" charset="0"/>
                </a:rPr>
                <a:t>Space</a:t>
              </a:r>
              <a:endParaRPr lang="en-US" sz="1200">
                <a:latin typeface="Times New Roman" pitchFamily="18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4529269" y="3386265"/>
            <a:ext cx="48952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ultiply 19"/>
          <p:cNvSpPr/>
          <p:nvPr/>
        </p:nvSpPr>
        <p:spPr>
          <a:xfrm>
            <a:off x="7629525" y="4297879"/>
            <a:ext cx="171450" cy="12370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2057400"/>
            <a:ext cx="51435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‘</a:t>
            </a:r>
            <a:r>
              <a:rPr lang="en-US" b="1" dirty="0"/>
              <a:t>Poisson clumping heuristic</a:t>
            </a:r>
            <a:r>
              <a:rPr lang="en-US" b="1" dirty="0" smtClean="0"/>
              <a:t>’</a:t>
            </a:r>
            <a:endParaRPr lang="en-US" b="1" u="sng" dirty="0"/>
          </a:p>
          <a:p>
            <a:pPr lvl="1"/>
            <a:r>
              <a:rPr lang="en-US" dirty="0"/>
              <a:t>high maxima locations follow a spatial Poisson </a:t>
            </a:r>
            <a:r>
              <a:rPr lang="en-US" dirty="0" smtClean="0"/>
              <a:t>process </a:t>
            </a:r>
            <a:r>
              <a:rPr lang="en-US" b="1" dirty="0"/>
              <a:t>- </a:t>
            </a:r>
            <a:r>
              <a:rPr lang="en-US" b="1" u="sng" dirty="0"/>
              <a:t>Thinned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 smtClean="0"/>
              <a:t>Number </a:t>
            </a:r>
            <a:r>
              <a:rPr lang="en-US" b="1" dirty="0"/>
              <a:t>of </a:t>
            </a:r>
            <a:r>
              <a:rPr lang="en-US" b="1" dirty="0" smtClean="0"/>
              <a:t>events: Poisson distributed,</a:t>
            </a:r>
            <a:r>
              <a:rPr lang="en-US" dirty="0" smtClean="0"/>
              <a:t>  </a:t>
            </a:r>
          </a:p>
          <a:p>
            <a:r>
              <a:rPr lang="en-US" dirty="0" smtClean="0"/>
              <a:t>under high </a:t>
            </a:r>
            <a:r>
              <a:rPr lang="en-US" dirty="0"/>
              <a:t>thresholds (Adler </a:t>
            </a:r>
            <a:r>
              <a:rPr lang="en-US" dirty="0" smtClean="0"/>
              <a:t>&amp; </a:t>
            </a:r>
            <a:r>
              <a:rPr lang="en-US" dirty="0" err="1" smtClean="0"/>
              <a:t>Hasofer</a:t>
            </a:r>
            <a:r>
              <a:rPr lang="en-US" dirty="0"/>
              <a:t>, 1981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14" name="Multiply 13"/>
          <p:cNvSpPr/>
          <p:nvPr/>
        </p:nvSpPr>
        <p:spPr>
          <a:xfrm>
            <a:off x="7629525" y="4267201"/>
            <a:ext cx="171450" cy="12370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7543800" y="4353992"/>
            <a:ext cx="35652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43800" y="3375379"/>
            <a:ext cx="2816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839379" y="3280199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43800" y="3280199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2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904875" y="257175"/>
            <a:ext cx="8477250" cy="933450"/>
          </a:xfrm>
          <a:prstGeom prst="rect">
            <a:avLst/>
          </a:prstGeom>
          <a:solidFill>
            <a:schemeClr val="bg1"/>
          </a:solidFill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GB" sz="3200">
                <a:solidFill>
                  <a:schemeClr val="tx2"/>
                </a:solidFill>
                <a:latin typeface="Arial Unicode MS" pitchFamily="34" charset="-128"/>
              </a:rPr>
              <a:t>Inference at a single voxel</a:t>
            </a:r>
            <a:endParaRPr lang="en-US" sz="3200">
              <a:solidFill>
                <a:schemeClr val="tx2"/>
              </a:solidFill>
              <a:latin typeface="Arial Unicode MS" pitchFamily="34" charset="-128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71513" y="4895850"/>
            <a:ext cx="2192337" cy="1714500"/>
            <a:chOff x="1409" y="3010"/>
            <a:chExt cx="1228" cy="1080"/>
          </a:xfrm>
        </p:grpSpPr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1409" y="3543"/>
              <a:ext cx="301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000" b="0" i="1">
                  <a:latin typeface="Times New Roman" pitchFamily="18" charset="0"/>
                </a:rPr>
                <a:t>t</a:t>
              </a:r>
              <a:r>
                <a:rPr lang="en-GB" sz="2000"/>
                <a:t> = </a:t>
              </a: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1756" y="3010"/>
              <a:ext cx="791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GB" sz="1800" i="1" dirty="0"/>
                <a:t>contrast</a:t>
              </a:r>
              <a:r>
                <a:rPr lang="en-GB" sz="1800" dirty="0"/>
                <a:t> of</a:t>
              </a:r>
              <a:br>
                <a:rPr lang="en-GB" sz="1800" dirty="0"/>
              </a:br>
              <a:r>
                <a:rPr lang="en-GB" sz="1800" dirty="0"/>
                <a:t>estimated</a:t>
              </a:r>
              <a:br>
                <a:rPr lang="en-GB" sz="1800" dirty="0"/>
              </a:br>
              <a:r>
                <a:rPr lang="en-GB" sz="1800" dirty="0"/>
                <a:t>parameters</a:t>
              </a: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871" y="3688"/>
              <a:ext cx="621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GB" sz="1800"/>
                <a:t>variance</a:t>
              </a:r>
              <a:br>
                <a:rPr lang="en-GB" sz="1800"/>
              </a:br>
              <a:r>
                <a:rPr lang="en-GB" sz="1800"/>
                <a:t>estimate</a:t>
              </a:r>
            </a:p>
          </p:txBody>
        </p:sp>
        <p:sp>
          <p:nvSpPr>
            <p:cNvPr id="1041" name="Line 14"/>
            <p:cNvSpPr>
              <a:spLocks noChangeShapeType="1"/>
            </p:cNvSpPr>
            <p:nvPr/>
          </p:nvSpPr>
          <p:spPr bwMode="auto">
            <a:xfrm flipV="1">
              <a:off x="1763" y="3648"/>
              <a:ext cx="816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1649" y="3724"/>
              <a:ext cx="988" cy="364"/>
            </a:xfrm>
            <a:custGeom>
              <a:avLst/>
              <a:gdLst>
                <a:gd name="T0" fmla="*/ 0 w 1070"/>
                <a:gd name="T1" fmla="*/ 245 h 364"/>
                <a:gd name="T2" fmla="*/ 97 w 1070"/>
                <a:gd name="T3" fmla="*/ 363 h 364"/>
                <a:gd name="T4" fmla="*/ 97 w 1070"/>
                <a:gd name="T5" fmla="*/ 0 h 364"/>
                <a:gd name="T6" fmla="*/ 867 w 1070"/>
                <a:gd name="T7" fmla="*/ 0 h 364"/>
                <a:gd name="T8" fmla="*/ 911 w 1070"/>
                <a:gd name="T9" fmla="*/ 54 h 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364"/>
                <a:gd name="T17" fmla="*/ 1070 w 1070"/>
                <a:gd name="T18" fmla="*/ 364 h 3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364">
                  <a:moveTo>
                    <a:pt x="0" y="245"/>
                  </a:moveTo>
                  <a:lnTo>
                    <a:pt x="114" y="363"/>
                  </a:lnTo>
                  <a:lnTo>
                    <a:pt x="114" y="0"/>
                  </a:lnTo>
                  <a:lnTo>
                    <a:pt x="1017" y="0"/>
                  </a:lnTo>
                  <a:lnTo>
                    <a:pt x="1069" y="5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5" name="Text Box 21"/>
          <p:cNvSpPr txBox="1">
            <a:spLocks noChangeArrowheads="1"/>
          </p:cNvSpPr>
          <p:nvPr/>
        </p:nvSpPr>
        <p:spPr bwMode="auto">
          <a:xfrm>
            <a:off x="889000" y="354488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i="1" dirty="0" smtClean="0"/>
              <a:t>t</a:t>
            </a:r>
            <a:endParaRPr lang="en-US" sz="1800" b="0" dirty="0"/>
          </a:p>
        </p:txBody>
      </p:sp>
      <p:sp>
        <p:nvSpPr>
          <p:cNvPr id="66566" name="Freeform 6"/>
          <p:cNvSpPr>
            <a:spLocks/>
          </p:cNvSpPr>
          <p:nvPr/>
        </p:nvSpPr>
        <p:spPr bwMode="auto">
          <a:xfrm>
            <a:off x="881063" y="2079625"/>
            <a:ext cx="2743200" cy="1404938"/>
          </a:xfrm>
          <a:custGeom>
            <a:avLst/>
            <a:gdLst/>
            <a:ahLst/>
            <a:cxnLst>
              <a:cxn ang="0">
                <a:pos x="0" y="885"/>
              </a:cxn>
              <a:cxn ang="0">
                <a:pos x="58" y="869"/>
              </a:cxn>
              <a:cxn ang="0">
                <a:pos x="117" y="857"/>
              </a:cxn>
              <a:cxn ang="0">
                <a:pos x="171" y="837"/>
              </a:cxn>
              <a:cxn ang="0">
                <a:pos x="230" y="809"/>
              </a:cxn>
              <a:cxn ang="0">
                <a:pos x="288" y="765"/>
              </a:cxn>
              <a:cxn ang="0">
                <a:pos x="347" y="709"/>
              </a:cxn>
              <a:cxn ang="0">
                <a:pos x="401" y="641"/>
              </a:cxn>
              <a:cxn ang="0">
                <a:pos x="460" y="553"/>
              </a:cxn>
              <a:cxn ang="0">
                <a:pos x="519" y="453"/>
              </a:cxn>
              <a:cxn ang="0">
                <a:pos x="577" y="348"/>
              </a:cxn>
              <a:cxn ang="0">
                <a:pos x="631" y="240"/>
              </a:cxn>
              <a:cxn ang="0">
                <a:pos x="690" y="144"/>
              </a:cxn>
              <a:cxn ang="0">
                <a:pos x="749" y="68"/>
              </a:cxn>
              <a:cxn ang="0">
                <a:pos x="807" y="16"/>
              </a:cxn>
              <a:cxn ang="0">
                <a:pos x="866" y="0"/>
              </a:cxn>
              <a:cxn ang="0">
                <a:pos x="920" y="16"/>
              </a:cxn>
              <a:cxn ang="0">
                <a:pos x="979" y="68"/>
              </a:cxn>
              <a:cxn ang="0">
                <a:pos x="1037" y="144"/>
              </a:cxn>
              <a:cxn ang="0">
                <a:pos x="1096" y="240"/>
              </a:cxn>
              <a:cxn ang="0">
                <a:pos x="1150" y="348"/>
              </a:cxn>
              <a:cxn ang="0">
                <a:pos x="1209" y="453"/>
              </a:cxn>
              <a:cxn ang="0">
                <a:pos x="1268" y="553"/>
              </a:cxn>
              <a:cxn ang="0">
                <a:pos x="1326" y="641"/>
              </a:cxn>
              <a:cxn ang="0">
                <a:pos x="1380" y="709"/>
              </a:cxn>
              <a:cxn ang="0">
                <a:pos x="1439" y="765"/>
              </a:cxn>
              <a:cxn ang="0">
                <a:pos x="1498" y="809"/>
              </a:cxn>
              <a:cxn ang="0">
                <a:pos x="1556" y="837"/>
              </a:cxn>
              <a:cxn ang="0">
                <a:pos x="1610" y="857"/>
              </a:cxn>
              <a:cxn ang="0">
                <a:pos x="1669" y="869"/>
              </a:cxn>
              <a:cxn ang="0">
                <a:pos x="1728" y="885"/>
              </a:cxn>
              <a:cxn ang="0">
                <a:pos x="0" y="885"/>
              </a:cxn>
            </a:cxnLst>
            <a:rect l="0" t="0" r="r" b="b"/>
            <a:pathLst>
              <a:path w="1728" h="885">
                <a:moveTo>
                  <a:pt x="0" y="885"/>
                </a:moveTo>
                <a:lnTo>
                  <a:pt x="0" y="885"/>
                </a:lnTo>
                <a:lnTo>
                  <a:pt x="27" y="873"/>
                </a:lnTo>
                <a:lnTo>
                  <a:pt x="58" y="869"/>
                </a:lnTo>
                <a:lnTo>
                  <a:pt x="85" y="865"/>
                </a:lnTo>
                <a:lnTo>
                  <a:pt x="117" y="857"/>
                </a:lnTo>
                <a:lnTo>
                  <a:pt x="144" y="849"/>
                </a:lnTo>
                <a:lnTo>
                  <a:pt x="171" y="837"/>
                </a:lnTo>
                <a:lnTo>
                  <a:pt x="203" y="825"/>
                </a:lnTo>
                <a:lnTo>
                  <a:pt x="230" y="809"/>
                </a:lnTo>
                <a:lnTo>
                  <a:pt x="261" y="789"/>
                </a:lnTo>
                <a:lnTo>
                  <a:pt x="288" y="765"/>
                </a:lnTo>
                <a:lnTo>
                  <a:pt x="316" y="741"/>
                </a:lnTo>
                <a:lnTo>
                  <a:pt x="347" y="709"/>
                </a:lnTo>
                <a:lnTo>
                  <a:pt x="374" y="677"/>
                </a:lnTo>
                <a:lnTo>
                  <a:pt x="401" y="641"/>
                </a:lnTo>
                <a:lnTo>
                  <a:pt x="433" y="597"/>
                </a:lnTo>
                <a:lnTo>
                  <a:pt x="460" y="553"/>
                </a:lnTo>
                <a:lnTo>
                  <a:pt x="492" y="505"/>
                </a:lnTo>
                <a:lnTo>
                  <a:pt x="519" y="453"/>
                </a:lnTo>
                <a:lnTo>
                  <a:pt x="546" y="400"/>
                </a:lnTo>
                <a:lnTo>
                  <a:pt x="577" y="348"/>
                </a:lnTo>
                <a:lnTo>
                  <a:pt x="604" y="292"/>
                </a:lnTo>
                <a:lnTo>
                  <a:pt x="631" y="240"/>
                </a:lnTo>
                <a:lnTo>
                  <a:pt x="663" y="192"/>
                </a:lnTo>
                <a:lnTo>
                  <a:pt x="690" y="144"/>
                </a:lnTo>
                <a:lnTo>
                  <a:pt x="722" y="104"/>
                </a:lnTo>
                <a:lnTo>
                  <a:pt x="749" y="68"/>
                </a:lnTo>
                <a:lnTo>
                  <a:pt x="776" y="36"/>
                </a:lnTo>
                <a:lnTo>
                  <a:pt x="807" y="16"/>
                </a:lnTo>
                <a:lnTo>
                  <a:pt x="834" y="4"/>
                </a:lnTo>
                <a:lnTo>
                  <a:pt x="866" y="0"/>
                </a:lnTo>
                <a:lnTo>
                  <a:pt x="893" y="4"/>
                </a:lnTo>
                <a:lnTo>
                  <a:pt x="920" y="16"/>
                </a:lnTo>
                <a:lnTo>
                  <a:pt x="952" y="36"/>
                </a:lnTo>
                <a:lnTo>
                  <a:pt x="979" y="68"/>
                </a:lnTo>
                <a:lnTo>
                  <a:pt x="1006" y="104"/>
                </a:lnTo>
                <a:lnTo>
                  <a:pt x="1037" y="144"/>
                </a:lnTo>
                <a:lnTo>
                  <a:pt x="1065" y="192"/>
                </a:lnTo>
                <a:lnTo>
                  <a:pt x="1096" y="240"/>
                </a:lnTo>
                <a:lnTo>
                  <a:pt x="1123" y="292"/>
                </a:lnTo>
                <a:lnTo>
                  <a:pt x="1150" y="348"/>
                </a:lnTo>
                <a:lnTo>
                  <a:pt x="1182" y="400"/>
                </a:lnTo>
                <a:lnTo>
                  <a:pt x="1209" y="453"/>
                </a:lnTo>
                <a:lnTo>
                  <a:pt x="1236" y="505"/>
                </a:lnTo>
                <a:lnTo>
                  <a:pt x="1268" y="553"/>
                </a:lnTo>
                <a:lnTo>
                  <a:pt x="1295" y="597"/>
                </a:lnTo>
                <a:lnTo>
                  <a:pt x="1326" y="641"/>
                </a:lnTo>
                <a:lnTo>
                  <a:pt x="1353" y="677"/>
                </a:lnTo>
                <a:lnTo>
                  <a:pt x="1380" y="709"/>
                </a:lnTo>
                <a:lnTo>
                  <a:pt x="1412" y="741"/>
                </a:lnTo>
                <a:lnTo>
                  <a:pt x="1439" y="765"/>
                </a:lnTo>
                <a:lnTo>
                  <a:pt x="1466" y="789"/>
                </a:lnTo>
                <a:lnTo>
                  <a:pt x="1498" y="809"/>
                </a:lnTo>
                <a:lnTo>
                  <a:pt x="1525" y="825"/>
                </a:lnTo>
                <a:lnTo>
                  <a:pt x="1556" y="837"/>
                </a:lnTo>
                <a:lnTo>
                  <a:pt x="1583" y="849"/>
                </a:lnTo>
                <a:lnTo>
                  <a:pt x="1610" y="857"/>
                </a:lnTo>
                <a:lnTo>
                  <a:pt x="1642" y="865"/>
                </a:lnTo>
                <a:lnTo>
                  <a:pt x="1669" y="869"/>
                </a:lnTo>
                <a:lnTo>
                  <a:pt x="1701" y="873"/>
                </a:lnTo>
                <a:lnTo>
                  <a:pt x="1728" y="885"/>
                </a:lnTo>
                <a:lnTo>
                  <a:pt x="1728" y="885"/>
                </a:lnTo>
                <a:lnTo>
                  <a:pt x="0" y="885"/>
                </a:lnTo>
                <a:close/>
              </a:path>
            </a:pathLst>
          </a:custGeom>
          <a:solidFill>
            <a:srgbClr val="9735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7" name="Freeform 7"/>
          <p:cNvSpPr>
            <a:spLocks/>
          </p:cNvSpPr>
          <p:nvPr/>
        </p:nvSpPr>
        <p:spPr bwMode="auto">
          <a:xfrm>
            <a:off x="881063" y="2079625"/>
            <a:ext cx="2743200" cy="1404938"/>
          </a:xfrm>
          <a:custGeom>
            <a:avLst/>
            <a:gdLst/>
            <a:ahLst/>
            <a:cxnLst>
              <a:cxn ang="0">
                <a:pos x="0" y="885"/>
              </a:cxn>
              <a:cxn ang="0">
                <a:pos x="58" y="869"/>
              </a:cxn>
              <a:cxn ang="0">
                <a:pos x="117" y="857"/>
              </a:cxn>
              <a:cxn ang="0">
                <a:pos x="171" y="837"/>
              </a:cxn>
              <a:cxn ang="0">
                <a:pos x="230" y="809"/>
              </a:cxn>
              <a:cxn ang="0">
                <a:pos x="288" y="765"/>
              </a:cxn>
              <a:cxn ang="0">
                <a:pos x="347" y="709"/>
              </a:cxn>
              <a:cxn ang="0">
                <a:pos x="401" y="641"/>
              </a:cxn>
              <a:cxn ang="0">
                <a:pos x="460" y="553"/>
              </a:cxn>
              <a:cxn ang="0">
                <a:pos x="519" y="453"/>
              </a:cxn>
              <a:cxn ang="0">
                <a:pos x="577" y="348"/>
              </a:cxn>
              <a:cxn ang="0">
                <a:pos x="631" y="240"/>
              </a:cxn>
              <a:cxn ang="0">
                <a:pos x="690" y="144"/>
              </a:cxn>
              <a:cxn ang="0">
                <a:pos x="749" y="68"/>
              </a:cxn>
              <a:cxn ang="0">
                <a:pos x="807" y="16"/>
              </a:cxn>
              <a:cxn ang="0">
                <a:pos x="866" y="0"/>
              </a:cxn>
              <a:cxn ang="0">
                <a:pos x="920" y="16"/>
              </a:cxn>
              <a:cxn ang="0">
                <a:pos x="979" y="68"/>
              </a:cxn>
              <a:cxn ang="0">
                <a:pos x="1037" y="144"/>
              </a:cxn>
              <a:cxn ang="0">
                <a:pos x="1096" y="240"/>
              </a:cxn>
              <a:cxn ang="0">
                <a:pos x="1150" y="348"/>
              </a:cxn>
              <a:cxn ang="0">
                <a:pos x="1209" y="453"/>
              </a:cxn>
              <a:cxn ang="0">
                <a:pos x="1268" y="553"/>
              </a:cxn>
              <a:cxn ang="0">
                <a:pos x="1326" y="641"/>
              </a:cxn>
              <a:cxn ang="0">
                <a:pos x="1380" y="709"/>
              </a:cxn>
              <a:cxn ang="0">
                <a:pos x="1439" y="765"/>
              </a:cxn>
              <a:cxn ang="0">
                <a:pos x="1498" y="809"/>
              </a:cxn>
              <a:cxn ang="0">
                <a:pos x="1556" y="837"/>
              </a:cxn>
              <a:cxn ang="0">
                <a:pos x="1610" y="857"/>
              </a:cxn>
              <a:cxn ang="0">
                <a:pos x="1669" y="869"/>
              </a:cxn>
              <a:cxn ang="0">
                <a:pos x="1728" y="885"/>
              </a:cxn>
              <a:cxn ang="0">
                <a:pos x="0" y="885"/>
              </a:cxn>
            </a:cxnLst>
            <a:rect l="0" t="0" r="r" b="b"/>
            <a:pathLst>
              <a:path w="1728" h="885">
                <a:moveTo>
                  <a:pt x="0" y="885"/>
                </a:moveTo>
                <a:lnTo>
                  <a:pt x="0" y="885"/>
                </a:lnTo>
                <a:lnTo>
                  <a:pt x="27" y="873"/>
                </a:lnTo>
                <a:lnTo>
                  <a:pt x="58" y="869"/>
                </a:lnTo>
                <a:lnTo>
                  <a:pt x="85" y="865"/>
                </a:lnTo>
                <a:lnTo>
                  <a:pt x="117" y="857"/>
                </a:lnTo>
                <a:lnTo>
                  <a:pt x="144" y="849"/>
                </a:lnTo>
                <a:lnTo>
                  <a:pt x="171" y="837"/>
                </a:lnTo>
                <a:lnTo>
                  <a:pt x="203" y="825"/>
                </a:lnTo>
                <a:lnTo>
                  <a:pt x="230" y="809"/>
                </a:lnTo>
                <a:lnTo>
                  <a:pt x="261" y="789"/>
                </a:lnTo>
                <a:lnTo>
                  <a:pt x="288" y="765"/>
                </a:lnTo>
                <a:lnTo>
                  <a:pt x="316" y="741"/>
                </a:lnTo>
                <a:lnTo>
                  <a:pt x="347" y="709"/>
                </a:lnTo>
                <a:lnTo>
                  <a:pt x="374" y="677"/>
                </a:lnTo>
                <a:lnTo>
                  <a:pt x="401" y="641"/>
                </a:lnTo>
                <a:lnTo>
                  <a:pt x="433" y="597"/>
                </a:lnTo>
                <a:lnTo>
                  <a:pt x="460" y="553"/>
                </a:lnTo>
                <a:lnTo>
                  <a:pt x="492" y="505"/>
                </a:lnTo>
                <a:lnTo>
                  <a:pt x="519" y="453"/>
                </a:lnTo>
                <a:lnTo>
                  <a:pt x="546" y="400"/>
                </a:lnTo>
                <a:lnTo>
                  <a:pt x="577" y="348"/>
                </a:lnTo>
                <a:lnTo>
                  <a:pt x="604" y="292"/>
                </a:lnTo>
                <a:lnTo>
                  <a:pt x="631" y="240"/>
                </a:lnTo>
                <a:lnTo>
                  <a:pt x="663" y="192"/>
                </a:lnTo>
                <a:lnTo>
                  <a:pt x="690" y="144"/>
                </a:lnTo>
                <a:lnTo>
                  <a:pt x="722" y="104"/>
                </a:lnTo>
                <a:lnTo>
                  <a:pt x="749" y="68"/>
                </a:lnTo>
                <a:lnTo>
                  <a:pt x="776" y="36"/>
                </a:lnTo>
                <a:lnTo>
                  <a:pt x="807" y="16"/>
                </a:lnTo>
                <a:lnTo>
                  <a:pt x="834" y="4"/>
                </a:lnTo>
                <a:lnTo>
                  <a:pt x="866" y="0"/>
                </a:lnTo>
                <a:lnTo>
                  <a:pt x="893" y="4"/>
                </a:lnTo>
                <a:lnTo>
                  <a:pt x="920" y="16"/>
                </a:lnTo>
                <a:lnTo>
                  <a:pt x="952" y="36"/>
                </a:lnTo>
                <a:lnTo>
                  <a:pt x="979" y="68"/>
                </a:lnTo>
                <a:lnTo>
                  <a:pt x="1006" y="104"/>
                </a:lnTo>
                <a:lnTo>
                  <a:pt x="1037" y="144"/>
                </a:lnTo>
                <a:lnTo>
                  <a:pt x="1065" y="192"/>
                </a:lnTo>
                <a:lnTo>
                  <a:pt x="1096" y="240"/>
                </a:lnTo>
                <a:lnTo>
                  <a:pt x="1123" y="292"/>
                </a:lnTo>
                <a:lnTo>
                  <a:pt x="1150" y="348"/>
                </a:lnTo>
                <a:lnTo>
                  <a:pt x="1182" y="400"/>
                </a:lnTo>
                <a:lnTo>
                  <a:pt x="1209" y="453"/>
                </a:lnTo>
                <a:lnTo>
                  <a:pt x="1236" y="505"/>
                </a:lnTo>
                <a:lnTo>
                  <a:pt x="1268" y="553"/>
                </a:lnTo>
                <a:lnTo>
                  <a:pt x="1295" y="597"/>
                </a:lnTo>
                <a:lnTo>
                  <a:pt x="1326" y="641"/>
                </a:lnTo>
                <a:lnTo>
                  <a:pt x="1353" y="677"/>
                </a:lnTo>
                <a:lnTo>
                  <a:pt x="1380" y="709"/>
                </a:lnTo>
                <a:lnTo>
                  <a:pt x="1412" y="741"/>
                </a:lnTo>
                <a:lnTo>
                  <a:pt x="1439" y="765"/>
                </a:lnTo>
                <a:lnTo>
                  <a:pt x="1466" y="789"/>
                </a:lnTo>
                <a:lnTo>
                  <a:pt x="1498" y="809"/>
                </a:lnTo>
                <a:lnTo>
                  <a:pt x="1525" y="825"/>
                </a:lnTo>
                <a:lnTo>
                  <a:pt x="1556" y="837"/>
                </a:lnTo>
                <a:lnTo>
                  <a:pt x="1583" y="849"/>
                </a:lnTo>
                <a:lnTo>
                  <a:pt x="1610" y="857"/>
                </a:lnTo>
                <a:lnTo>
                  <a:pt x="1642" y="865"/>
                </a:lnTo>
                <a:lnTo>
                  <a:pt x="1669" y="869"/>
                </a:lnTo>
                <a:lnTo>
                  <a:pt x="1701" y="873"/>
                </a:lnTo>
                <a:lnTo>
                  <a:pt x="1728" y="885"/>
                </a:lnTo>
                <a:lnTo>
                  <a:pt x="1728" y="885"/>
                </a:lnTo>
                <a:lnTo>
                  <a:pt x="0" y="885"/>
                </a:lnTo>
              </a:path>
            </a:pathLst>
          </a:custGeom>
          <a:noFill/>
          <a:ln w="18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‘F W E’ decisions</a:t>
            </a:r>
            <a:endParaRPr lang="en-US"/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GB" sz="2400" dirty="0" smtClean="0"/>
              <a:t>Induce </a:t>
            </a:r>
            <a:r>
              <a:rPr lang="en-GB" sz="2400" dirty="0"/>
              <a:t>a set of regions, </a:t>
            </a:r>
            <a:r>
              <a:rPr lang="en-GB" sz="2400" dirty="0" smtClean="0"/>
              <a:t>     </a:t>
            </a:r>
            <a:endParaRPr lang="en-GB" sz="2400" dirty="0"/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endParaRPr lang="en-GB" sz="2400" dirty="0" smtClean="0"/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GB" sz="2400" dirty="0" smtClean="0"/>
              <a:t>Ensure</a:t>
            </a:r>
            <a:endParaRPr lang="en-GB" sz="2400" dirty="0"/>
          </a:p>
          <a:p>
            <a:pPr marL="2209800" lvl="4" indent="-381000">
              <a:lnSpc>
                <a:spcPct val="80000"/>
              </a:lnSpc>
              <a:buFontTx/>
              <a:buNone/>
            </a:pPr>
            <a:r>
              <a:rPr lang="en-GB" sz="1800" dirty="0"/>
              <a:t>				</a:t>
            </a:r>
          </a:p>
          <a:p>
            <a:pPr marL="2209800" lvl="4" indent="-381000">
              <a:lnSpc>
                <a:spcPct val="80000"/>
              </a:lnSpc>
              <a:buFontTx/>
              <a:buNone/>
            </a:pPr>
            <a:r>
              <a:rPr lang="en-GB" sz="1800" dirty="0"/>
              <a:t>				</a:t>
            </a:r>
            <a:r>
              <a:rPr lang="en-GB" sz="2400" dirty="0"/>
              <a:t> </a:t>
            </a:r>
            <a:endParaRPr lang="en-GB" sz="1800" dirty="0"/>
          </a:p>
          <a:p>
            <a:pPr marL="2209800" lvl="4" indent="-381000">
              <a:lnSpc>
                <a:spcPct val="80000"/>
              </a:lnSpc>
              <a:buFontTx/>
              <a:buNone/>
            </a:pPr>
            <a:endParaRPr lang="en-GB" sz="1800" dirty="0"/>
          </a:p>
          <a:p>
            <a:pPr marL="2209800" lvl="4" indent="-381000">
              <a:lnSpc>
                <a:spcPct val="80000"/>
              </a:lnSpc>
              <a:buFontTx/>
              <a:buNone/>
            </a:pPr>
            <a:endParaRPr lang="en-GB" sz="1800" dirty="0"/>
          </a:p>
          <a:p>
            <a:pPr marL="609600" indent="-609600" algn="ctr">
              <a:lnSpc>
                <a:spcPct val="80000"/>
              </a:lnSpc>
              <a:buFontTx/>
              <a:buNone/>
            </a:pPr>
            <a:endParaRPr lang="en-GB" sz="1800" dirty="0"/>
          </a:p>
          <a:p>
            <a:pPr marL="609600" indent="-609600" algn="ctr">
              <a:lnSpc>
                <a:spcPct val="80000"/>
              </a:lnSpc>
              <a:buFontTx/>
              <a:buNone/>
            </a:pPr>
            <a:endParaRPr lang="en-GB" sz="1800" dirty="0"/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en-GB" sz="2800" dirty="0" smtClean="0"/>
              <a:t>Each </a:t>
            </a:r>
            <a:r>
              <a:rPr lang="en-GB" sz="2800" dirty="0"/>
              <a:t>element of A</a:t>
            </a:r>
            <a:r>
              <a:rPr lang="en-GB" sz="2800" b="1" dirty="0">
                <a:sym typeface="Wingdings" pitchFamily="2" charset="2"/>
              </a:rPr>
              <a:t> </a:t>
            </a:r>
            <a:r>
              <a:rPr lang="en-US" sz="2800" dirty="0"/>
              <a:t>departure</a:t>
            </a:r>
            <a:r>
              <a:rPr lang="en-GB" sz="2800" dirty="0"/>
              <a:t> from flat signal </a:t>
            </a:r>
            <a:endParaRPr lang="en-US" sz="2800" dirty="0"/>
          </a:p>
        </p:txBody>
      </p:sp>
      <p:graphicFrame>
        <p:nvGraphicFramePr>
          <p:cNvPr id="50688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93457564"/>
              </p:ext>
            </p:extLst>
          </p:nvPr>
        </p:nvGraphicFramePr>
        <p:xfrm>
          <a:off x="2914650" y="2301876"/>
          <a:ext cx="22860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9" name="Equation" r:id="rId4" imgW="1231560" imgH="228600" progId="Equation.3">
                  <p:embed/>
                </p:oleObj>
              </mc:Choice>
              <mc:Fallback>
                <p:oleObj name="Equation" r:id="rId4" imgW="1231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2301876"/>
                        <a:ext cx="22860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65910691"/>
              </p:ext>
            </p:extLst>
          </p:nvPr>
        </p:nvGraphicFramePr>
        <p:xfrm>
          <a:off x="5029200" y="1524000"/>
          <a:ext cx="401657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0" name="Equation" r:id="rId6" imgW="1790640" imgH="228600" progId="Equation.3">
                  <p:embed/>
                </p:oleObj>
              </mc:Choice>
              <mc:Fallback>
                <p:oleObj name="Equation" r:id="rId6" imgW="179064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524000"/>
                        <a:ext cx="4016574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96570437"/>
              </p:ext>
            </p:extLst>
          </p:nvPr>
        </p:nvGraphicFramePr>
        <p:xfrm>
          <a:off x="2630687" y="2895600"/>
          <a:ext cx="3507581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1" name="Equation" r:id="rId8" imgW="1803240" imgH="253800" progId="Equation.3">
                  <p:embed/>
                </p:oleObj>
              </mc:Choice>
              <mc:Fallback>
                <p:oleObj name="Equation" r:id="rId8" imgW="1803240" imgH="253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687" y="2895600"/>
                        <a:ext cx="3507581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72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 W E</a:t>
            </a:r>
            <a:endParaRPr lang="en-US"/>
          </a:p>
        </p:txBody>
      </p:sp>
      <p:sp>
        <p:nvSpPr>
          <p:cNvPr id="47206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dirty="0"/>
              <a:t>Advantage</a:t>
            </a:r>
          </a:p>
          <a:p>
            <a:pPr lvl="1"/>
            <a:r>
              <a:rPr lang="en-GB" dirty="0"/>
              <a:t>Adaptive to </a:t>
            </a:r>
            <a:r>
              <a:rPr lang="en-GB" b="1" i="1" dirty="0"/>
              <a:t>spatial</a:t>
            </a:r>
            <a:r>
              <a:rPr lang="en-GB" b="1" dirty="0"/>
              <a:t> </a:t>
            </a:r>
            <a:r>
              <a:rPr lang="en-GB" dirty="0" smtClean="0"/>
              <a:t>noise (</a:t>
            </a:r>
            <a:r>
              <a:rPr lang="en-GB" dirty="0"/>
              <a:t>unlike voxel-wise approaches, </a:t>
            </a:r>
            <a:r>
              <a:rPr lang="en-GB" dirty="0" err="1"/>
              <a:t>voxBonf</a:t>
            </a:r>
            <a:r>
              <a:rPr lang="en-GB" dirty="0"/>
              <a:t>/</a:t>
            </a:r>
            <a:r>
              <a:rPr lang="en-GB" dirty="0" err="1"/>
              <a:t>voxFDR</a:t>
            </a:r>
            <a:r>
              <a:rPr lang="en-GB" dirty="0"/>
              <a:t>).</a:t>
            </a:r>
            <a:endParaRPr lang="en-US" dirty="0"/>
          </a:p>
        </p:txBody>
      </p:sp>
      <p:sp>
        <p:nvSpPr>
          <p:cNvPr id="47207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Disadvantage</a:t>
            </a:r>
          </a:p>
          <a:p>
            <a:pPr lvl="1"/>
            <a:r>
              <a:rPr lang="en-GB" dirty="0" smtClean="0"/>
              <a:t>Stingy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3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FDR</a:t>
            </a:r>
            <a:endParaRPr lang="en-US" sz="4000" dirty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600200"/>
            <a:ext cx="9258300" cy="5257800"/>
          </a:xfrm>
        </p:spPr>
        <p:txBody>
          <a:bodyPr/>
          <a:lstStyle/>
          <a:p>
            <a:pPr marL="533400" indent="-533400"/>
            <a:r>
              <a:rPr lang="en-GB" dirty="0" smtClean="0"/>
              <a:t>Consider </a:t>
            </a:r>
            <a:r>
              <a:rPr lang="en-GB" b="1" i="1" dirty="0"/>
              <a:t>A </a:t>
            </a:r>
            <a:r>
              <a:rPr lang="en-GB" dirty="0" smtClean="0"/>
              <a:t>… </a:t>
            </a:r>
            <a:endParaRPr lang="en-GB" dirty="0"/>
          </a:p>
          <a:p>
            <a:pPr marL="914400" lvl="1" indent="-457200"/>
            <a:r>
              <a:rPr lang="en-GB" i="1" dirty="0"/>
              <a:t>not</a:t>
            </a:r>
            <a:r>
              <a:rPr lang="en-GB" dirty="0"/>
              <a:t> a set of positive decisions </a:t>
            </a:r>
          </a:p>
          <a:p>
            <a:pPr marL="914400" lvl="1" indent="-457200"/>
            <a:r>
              <a:rPr lang="en-GB" dirty="0"/>
              <a:t>a set of </a:t>
            </a:r>
            <a:r>
              <a:rPr lang="en-GB" i="1" dirty="0"/>
              <a:t>candidates, </a:t>
            </a:r>
            <a:r>
              <a:rPr lang="en-GB" dirty="0"/>
              <a:t>with unknown noise/ signal partition</a:t>
            </a:r>
          </a:p>
          <a:p>
            <a:pPr marL="533400" indent="-533400"/>
            <a:r>
              <a:rPr lang="en-GB" dirty="0"/>
              <a:t>Decide on</a:t>
            </a:r>
            <a:r>
              <a:rPr lang="en-GB" i="1" dirty="0"/>
              <a:t> </a:t>
            </a:r>
            <a:r>
              <a:rPr lang="en-GB" dirty="0"/>
              <a:t>a partition</a:t>
            </a:r>
            <a:r>
              <a:rPr lang="en-GB" i="1" dirty="0"/>
              <a:t>?</a:t>
            </a:r>
            <a:endParaRPr lang="en-GB" dirty="0"/>
          </a:p>
          <a:p>
            <a:pPr marL="914400" lvl="1" indent="-457200"/>
            <a:r>
              <a:rPr lang="en-GB" dirty="0"/>
              <a:t>BH algorithm </a:t>
            </a:r>
          </a:p>
          <a:p>
            <a:pPr marL="1295400" lvl="2" indent="-381000">
              <a:buFontTx/>
              <a:buAutoNum type="arabicPeriod"/>
            </a:pPr>
            <a:r>
              <a:rPr lang="en-GB" dirty="0"/>
              <a:t>Arranges candidates according to ‘improbability’ </a:t>
            </a:r>
          </a:p>
          <a:p>
            <a:pPr marL="1295400" lvl="2" indent="-381000">
              <a:buFontTx/>
              <a:buAutoNum type="arabicPeriod"/>
            </a:pPr>
            <a:r>
              <a:rPr lang="en-GB" dirty="0" smtClean="0"/>
              <a:t>Determines a </a:t>
            </a:r>
            <a:r>
              <a:rPr lang="en-GB" dirty="0"/>
              <a:t>partition</a:t>
            </a:r>
          </a:p>
          <a:p>
            <a:pPr marL="1295400" lvl="2" indent="-381000">
              <a:buFontTx/>
              <a:buAutoNum type="arabicPeriod"/>
            </a:pPr>
            <a:endParaRPr lang="en-GB" dirty="0"/>
          </a:p>
          <a:p>
            <a:pPr marL="533400" indent="-533400">
              <a:buFontTx/>
              <a:buNone/>
            </a:pPr>
            <a:r>
              <a:rPr lang="en-GB" sz="2400" dirty="0" smtClean="0"/>
              <a:t> </a:t>
            </a:r>
            <a:endParaRPr lang="en-GB" sz="2400" dirty="0"/>
          </a:p>
        </p:txBody>
      </p:sp>
      <p:graphicFrame>
        <p:nvGraphicFramePr>
          <p:cNvPr id="439306" name="Object 1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51911140"/>
              </p:ext>
            </p:extLst>
          </p:nvPr>
        </p:nvGraphicFramePr>
        <p:xfrm>
          <a:off x="3459362" y="3200400"/>
          <a:ext cx="1609129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8" name="Equation" r:id="rId4" imgW="876240" imgH="241200" progId="Equation.3">
                  <p:embed/>
                </p:oleObj>
              </mc:Choice>
              <mc:Fallback>
                <p:oleObj name="Equation" r:id="rId4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362" y="3200400"/>
                        <a:ext cx="1609129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8" name="Object 1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17780032"/>
              </p:ext>
            </p:extLst>
          </p:nvPr>
        </p:nvGraphicFramePr>
        <p:xfrm>
          <a:off x="5522120" y="3778250"/>
          <a:ext cx="1075134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9" name="Equation" r:id="rId6" imgW="558720" imgH="241200" progId="Equation.3">
                  <p:embed/>
                </p:oleObj>
              </mc:Choice>
              <mc:Fallback>
                <p:oleObj name="Equation" r:id="rId6" imgW="558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2120" y="3778250"/>
                        <a:ext cx="1075134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6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FDR</a:t>
            </a:r>
            <a:endParaRPr lang="en-US" sz="4000" u="sng" dirty="0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600200"/>
            <a:ext cx="612398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Select desired limit      on FDR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Order p-values,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/>
              <a:t> </a:t>
            </a:r>
            <a:r>
              <a:rPr lang="en-US" sz="1800" i="1" dirty="0"/>
              <a:t>p</a:t>
            </a:r>
            <a:r>
              <a:rPr lang="en-US" sz="1800" baseline="-25000" dirty="0"/>
              <a:t>(1)</a:t>
            </a:r>
            <a:r>
              <a:rPr lang="en-US" sz="1800" dirty="0"/>
              <a:t> </a:t>
            </a:r>
            <a:r>
              <a:rPr lang="en-US" sz="1800" dirty="0">
                <a:sym typeface="Symbol" pitchFamily="18" charset="2"/>
              </a:rPr>
              <a:t></a:t>
            </a:r>
            <a:r>
              <a:rPr lang="en-US" sz="1800" dirty="0"/>
              <a:t> </a:t>
            </a:r>
            <a:r>
              <a:rPr lang="en-US" sz="1800" i="1" dirty="0"/>
              <a:t>p</a:t>
            </a:r>
            <a:r>
              <a:rPr lang="en-US" sz="1800" baseline="-25000" dirty="0"/>
              <a:t>(2)</a:t>
            </a:r>
            <a:r>
              <a:rPr lang="en-US" sz="1800" dirty="0"/>
              <a:t> </a:t>
            </a:r>
            <a:r>
              <a:rPr lang="en-US" sz="1800" dirty="0">
                <a:sym typeface="Symbol" pitchFamily="18" charset="2"/>
              </a:rPr>
              <a:t>  ...  </a:t>
            </a:r>
            <a:r>
              <a:rPr lang="en-US" sz="1800" i="1" dirty="0"/>
              <a:t>p</a:t>
            </a:r>
            <a:r>
              <a:rPr lang="en-US" sz="1800" baseline="-25000" dirty="0"/>
              <a:t>(</a:t>
            </a:r>
            <a:r>
              <a:rPr lang="en-US" sz="1800" i="1" baseline="-25000" dirty="0"/>
              <a:t>V</a:t>
            </a:r>
            <a:r>
              <a:rPr lang="en-US" sz="1800" baseline="-25000" dirty="0"/>
              <a:t>)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Let </a:t>
            </a:r>
            <a:r>
              <a:rPr lang="en-US" sz="2400" i="1" dirty="0"/>
              <a:t>r</a:t>
            </a:r>
            <a:r>
              <a:rPr lang="en-US" sz="2400" dirty="0"/>
              <a:t> be largest </a:t>
            </a:r>
            <a:r>
              <a:rPr lang="en-US" sz="2400" i="1" dirty="0"/>
              <a:t>i</a:t>
            </a:r>
            <a:r>
              <a:rPr lang="en-US" sz="2400" dirty="0"/>
              <a:t> such that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algn="ctr"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2400" i="1" dirty="0"/>
              <a:t> 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/>
              <a:t>i.e. decides on a partition of </a:t>
            </a:r>
            <a:r>
              <a:rPr lang="en-GB" sz="2400" dirty="0" smtClean="0"/>
              <a:t>A controlling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45445" name="Rectangle 5"/>
          <p:cNvSpPr>
            <a:spLocks noChangeArrowheads="1"/>
          </p:cNvSpPr>
          <p:nvPr/>
        </p:nvSpPr>
        <p:spPr bwMode="auto">
          <a:xfrm>
            <a:off x="6048971" y="1808164"/>
            <a:ext cx="4071938" cy="333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5485" name="Text Box 45"/>
          <p:cNvSpPr txBox="1">
            <a:spLocks noChangeArrowheads="1"/>
          </p:cNvSpPr>
          <p:nvPr/>
        </p:nvSpPr>
        <p:spPr bwMode="auto">
          <a:xfrm>
            <a:off x="8234959" y="1000125"/>
            <a:ext cx="174664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i="1">
                <a:latin typeface="Times New Roman" pitchFamily="18" charset="0"/>
              </a:rPr>
              <a:t>JRSS-B</a:t>
            </a:r>
            <a:r>
              <a:rPr lang="en-US" sz="1800">
                <a:latin typeface="Times New Roman" pitchFamily="18" charset="0"/>
              </a:rPr>
              <a:t> (1995)</a:t>
            </a:r>
            <a:br>
              <a:rPr lang="en-US" sz="1800">
                <a:latin typeface="Times New Roman" pitchFamily="18" charset="0"/>
              </a:rPr>
            </a:br>
            <a:r>
              <a:rPr lang="en-US" sz="1800">
                <a:latin typeface="Times New Roman" pitchFamily="18" charset="0"/>
              </a:rPr>
              <a:t>57:289-300</a:t>
            </a:r>
          </a:p>
        </p:txBody>
      </p:sp>
      <p:sp>
        <p:nvSpPr>
          <p:cNvPr id="445487" name="Rectangle 47"/>
          <p:cNvSpPr>
            <a:spLocks noChangeArrowheads="1"/>
          </p:cNvSpPr>
          <p:nvPr/>
        </p:nvSpPr>
        <p:spPr bwMode="auto">
          <a:xfrm>
            <a:off x="0" y="306556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45488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871258"/>
              </p:ext>
            </p:extLst>
          </p:nvPr>
        </p:nvGraphicFramePr>
        <p:xfrm>
          <a:off x="1362671" y="3703638"/>
          <a:ext cx="2721769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2" name="Equation" r:id="rId4" imgW="1066680" imgH="419040" progId="Equation.3">
                  <p:embed/>
                </p:oleObj>
              </mc:Choice>
              <mc:Fallback>
                <p:oleObj name="Equation" r:id="rId4" imgW="1066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671" y="3703638"/>
                        <a:ext cx="2721769" cy="950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89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220963"/>
              </p:ext>
            </p:extLst>
          </p:nvPr>
        </p:nvGraphicFramePr>
        <p:xfrm>
          <a:off x="3725466" y="1641475"/>
          <a:ext cx="301824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3" name="Equation" r:id="rId6" imgW="139680" imgH="177480" progId="Equation.3">
                  <p:embed/>
                </p:oleObj>
              </mc:Choice>
              <mc:Fallback>
                <p:oleObj name="Equation" r:id="rId6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466" y="1641475"/>
                        <a:ext cx="301824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91" name="Object 5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57238" y="4829175"/>
          <a:ext cx="3850481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4" name="Equation" r:id="rId8" imgW="1384200" imgH="241200" progId="Equation.3">
                  <p:embed/>
                </p:oleObj>
              </mc:Choice>
              <mc:Fallback>
                <p:oleObj name="Equation" r:id="rId8" imgW="1384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4829175"/>
                        <a:ext cx="3850481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6"/>
          <p:cNvSpPr>
            <a:spLocks noChangeArrowheads="1"/>
          </p:cNvSpPr>
          <p:nvPr/>
        </p:nvSpPr>
        <p:spPr bwMode="auto">
          <a:xfrm>
            <a:off x="6195418" y="1836738"/>
            <a:ext cx="3186113" cy="256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57"/>
          <p:cNvSpPr>
            <a:spLocks noChangeShapeType="1"/>
          </p:cNvSpPr>
          <p:nvPr/>
        </p:nvSpPr>
        <p:spPr bwMode="auto">
          <a:xfrm flipV="1">
            <a:off x="6302574" y="3768727"/>
            <a:ext cx="3007519" cy="5603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58"/>
          <p:cNvSpPr txBox="1">
            <a:spLocks noChangeArrowheads="1"/>
          </p:cNvSpPr>
          <p:nvPr/>
        </p:nvSpPr>
        <p:spPr bwMode="auto">
          <a:xfrm>
            <a:off x="7433072" y="2289176"/>
            <a:ext cx="1092994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0" i="1">
                <a:latin typeface="Times New Roman" pitchFamily="18" charset="0"/>
              </a:rPr>
              <a:t>p</a:t>
            </a:r>
            <a:r>
              <a:rPr lang="en-US" sz="2800" b="0" baseline="-25000">
                <a:latin typeface="Times New Roman" pitchFamily="18" charset="0"/>
              </a:rPr>
              <a:t>(</a:t>
            </a:r>
            <a:r>
              <a:rPr lang="en-US" sz="2800" b="0" i="1" baseline="-25000">
                <a:latin typeface="Times New Roman" pitchFamily="18" charset="0"/>
              </a:rPr>
              <a:t>i</a:t>
            </a:r>
            <a:r>
              <a:rPr lang="en-US" sz="2800" b="0" baseline="-25000">
                <a:latin typeface="Times New Roman" pitchFamily="18" charset="0"/>
              </a:rPr>
              <a:t>)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54" name="Text Box 59"/>
          <p:cNvSpPr txBox="1">
            <a:spLocks noChangeArrowheads="1"/>
          </p:cNvSpPr>
          <p:nvPr/>
        </p:nvSpPr>
        <p:spPr bwMode="auto">
          <a:xfrm>
            <a:off x="7124105" y="4435476"/>
            <a:ext cx="1150144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 b="0" i="1" dirty="0" smtClean="0">
                <a:latin typeface="Times New Roman" pitchFamily="18" charset="0"/>
              </a:rPr>
              <a:t>i</a:t>
            </a:r>
            <a:r>
              <a:rPr lang="en-US" sz="1800" b="0" dirty="0" smtClean="0">
                <a:latin typeface="Times New Roman" pitchFamily="18" charset="0"/>
              </a:rPr>
              <a:t>/</a:t>
            </a:r>
            <a:r>
              <a:rPr lang="en-US" i="1" dirty="0" smtClean="0">
                <a:latin typeface="Times New Roman" pitchFamily="18" charset="0"/>
              </a:rPr>
              <a:t>|A|</a:t>
            </a:r>
            <a:endParaRPr lang="en-US" sz="1800" b="0" i="1" dirty="0">
              <a:latin typeface="Times New Roman" pitchFamily="18" charset="0"/>
            </a:endParaRPr>
          </a:p>
        </p:txBody>
      </p:sp>
      <p:sp>
        <p:nvSpPr>
          <p:cNvPr id="55" name="Text Box 60"/>
          <p:cNvSpPr txBox="1">
            <a:spLocks noChangeArrowheads="1"/>
          </p:cNvSpPr>
          <p:nvPr/>
        </p:nvSpPr>
        <p:spPr bwMode="auto">
          <a:xfrm>
            <a:off x="7577733" y="3263901"/>
            <a:ext cx="22199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0" dirty="0">
                <a:latin typeface="Times New Roman" pitchFamily="18" charset="0"/>
              </a:rPr>
              <a:t>(</a:t>
            </a:r>
            <a:r>
              <a:rPr lang="en-US" sz="2800" b="0" i="1" dirty="0">
                <a:latin typeface="Times New Roman" pitchFamily="18" charset="0"/>
              </a:rPr>
              <a:t>i</a:t>
            </a:r>
            <a:r>
              <a:rPr lang="en-US" sz="2800" b="0" dirty="0" smtClean="0">
                <a:latin typeface="Times New Roman" pitchFamily="18" charset="0"/>
              </a:rPr>
              <a:t>/</a:t>
            </a:r>
            <a:r>
              <a:rPr lang="en-US" sz="2800" b="0" i="1" dirty="0" smtClean="0">
                <a:latin typeface="Times New Roman" pitchFamily="18" charset="0"/>
              </a:rPr>
              <a:t>|A|</a:t>
            </a:r>
            <a:r>
              <a:rPr lang="en-US" sz="2800" b="0" dirty="0" smtClean="0">
                <a:latin typeface="Times New Roman" pitchFamily="18" charset="0"/>
              </a:rPr>
              <a:t>)</a:t>
            </a:r>
            <a:r>
              <a:rPr lang="en-US" sz="2800" b="0" i="1" dirty="0" smtClean="0"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sz="2800" b="0" dirty="0">
                <a:latin typeface="Times New Roman" pitchFamily="18" charset="0"/>
              </a:rPr>
              <a:t> </a:t>
            </a:r>
            <a:endParaRPr lang="en-US" sz="2800" b="0" i="1" dirty="0" smtClean="0">
              <a:latin typeface="Times New Roman" pitchFamily="18" charset="0"/>
            </a:endParaRPr>
          </a:p>
        </p:txBody>
      </p:sp>
      <p:sp>
        <p:nvSpPr>
          <p:cNvPr id="56" name="Text Box 61"/>
          <p:cNvSpPr txBox="1">
            <a:spLocks noChangeArrowheads="1"/>
          </p:cNvSpPr>
          <p:nvPr/>
        </p:nvSpPr>
        <p:spPr bwMode="auto">
          <a:xfrm rot="16200000">
            <a:off x="5331520" y="2912548"/>
            <a:ext cx="1022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 b="0" i="1" dirty="0">
                <a:latin typeface="Times New Roman" pitchFamily="18" charset="0"/>
              </a:rPr>
              <a:t>p</a:t>
            </a:r>
            <a:r>
              <a:rPr lang="en-US" sz="1800" b="0" dirty="0">
                <a:latin typeface="Times New Roman" pitchFamily="18" charset="0"/>
              </a:rPr>
              <a:t>-value</a:t>
            </a:r>
            <a:endParaRPr lang="en-US" sz="1800" b="0" i="1" dirty="0">
              <a:latin typeface="Times New Roman" pitchFamily="18" charset="0"/>
            </a:endParaRPr>
          </a:p>
        </p:txBody>
      </p:sp>
      <p:sp>
        <p:nvSpPr>
          <p:cNvPr id="57" name="Line 62"/>
          <p:cNvSpPr>
            <a:spLocks noChangeShapeType="1"/>
          </p:cNvSpPr>
          <p:nvPr/>
        </p:nvSpPr>
        <p:spPr bwMode="auto">
          <a:xfrm flipV="1">
            <a:off x="6311503" y="1884363"/>
            <a:ext cx="3028950" cy="2425700"/>
          </a:xfrm>
          <a:prstGeom prst="line">
            <a:avLst/>
          </a:prstGeom>
          <a:noFill/>
          <a:ln w="12700" cap="rnd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63"/>
          <p:cNvSpPr>
            <a:spLocks noChangeArrowheads="1"/>
          </p:cNvSpPr>
          <p:nvPr/>
        </p:nvSpPr>
        <p:spPr bwMode="auto">
          <a:xfrm>
            <a:off x="9222581" y="1914526"/>
            <a:ext cx="71438" cy="63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64"/>
          <p:cNvSpPr>
            <a:spLocks noChangeArrowheads="1"/>
          </p:cNvSpPr>
          <p:nvPr/>
        </p:nvSpPr>
        <p:spPr bwMode="auto">
          <a:xfrm>
            <a:off x="8986837" y="2125663"/>
            <a:ext cx="71438" cy="63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5"/>
          <p:cNvSpPr>
            <a:spLocks noChangeArrowheads="1"/>
          </p:cNvSpPr>
          <p:nvPr/>
        </p:nvSpPr>
        <p:spPr bwMode="auto">
          <a:xfrm>
            <a:off x="8749308" y="2301876"/>
            <a:ext cx="71438" cy="63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66"/>
          <p:cNvSpPr>
            <a:spLocks noChangeArrowheads="1"/>
          </p:cNvSpPr>
          <p:nvPr/>
        </p:nvSpPr>
        <p:spPr bwMode="auto">
          <a:xfrm>
            <a:off x="8586787" y="2482851"/>
            <a:ext cx="71438" cy="63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67"/>
          <p:cNvSpPr>
            <a:spLocks noChangeArrowheads="1"/>
          </p:cNvSpPr>
          <p:nvPr/>
        </p:nvSpPr>
        <p:spPr bwMode="auto">
          <a:xfrm>
            <a:off x="8370689" y="2654301"/>
            <a:ext cx="71438" cy="63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68"/>
          <p:cNvSpPr>
            <a:spLocks noChangeArrowheads="1"/>
          </p:cNvSpPr>
          <p:nvPr/>
        </p:nvSpPr>
        <p:spPr bwMode="auto">
          <a:xfrm>
            <a:off x="8129587" y="2865438"/>
            <a:ext cx="71438" cy="63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69"/>
          <p:cNvSpPr>
            <a:spLocks noChangeArrowheads="1"/>
          </p:cNvSpPr>
          <p:nvPr/>
        </p:nvSpPr>
        <p:spPr bwMode="auto">
          <a:xfrm>
            <a:off x="7967068" y="3041651"/>
            <a:ext cx="71438" cy="63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70"/>
          <p:cNvSpPr>
            <a:spLocks noChangeArrowheads="1"/>
          </p:cNvSpPr>
          <p:nvPr/>
        </p:nvSpPr>
        <p:spPr bwMode="auto">
          <a:xfrm>
            <a:off x="7709893" y="3228976"/>
            <a:ext cx="71438" cy="63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71"/>
          <p:cNvSpPr>
            <a:spLocks noChangeArrowheads="1"/>
          </p:cNvSpPr>
          <p:nvPr/>
        </p:nvSpPr>
        <p:spPr bwMode="auto">
          <a:xfrm>
            <a:off x="7508081" y="3457576"/>
            <a:ext cx="71438" cy="63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72"/>
          <p:cNvSpPr>
            <a:spLocks noChangeArrowheads="1"/>
          </p:cNvSpPr>
          <p:nvPr/>
        </p:nvSpPr>
        <p:spPr bwMode="auto">
          <a:xfrm>
            <a:off x="7341989" y="3698876"/>
            <a:ext cx="71438" cy="63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73"/>
          <p:cNvSpPr>
            <a:spLocks noChangeArrowheads="1"/>
          </p:cNvSpPr>
          <p:nvPr/>
        </p:nvSpPr>
        <p:spPr bwMode="auto">
          <a:xfrm>
            <a:off x="7197328" y="3994151"/>
            <a:ext cx="71438" cy="63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74"/>
          <p:cNvSpPr>
            <a:spLocks noChangeArrowheads="1"/>
          </p:cNvSpPr>
          <p:nvPr/>
        </p:nvSpPr>
        <p:spPr bwMode="auto">
          <a:xfrm>
            <a:off x="6991946" y="4219576"/>
            <a:ext cx="71438" cy="635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75"/>
          <p:cNvSpPr>
            <a:spLocks noChangeArrowheads="1"/>
          </p:cNvSpPr>
          <p:nvPr/>
        </p:nvSpPr>
        <p:spPr bwMode="auto">
          <a:xfrm>
            <a:off x="6720483" y="4289426"/>
            <a:ext cx="71438" cy="635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76"/>
          <p:cNvSpPr>
            <a:spLocks noChangeArrowheads="1"/>
          </p:cNvSpPr>
          <p:nvPr/>
        </p:nvSpPr>
        <p:spPr bwMode="auto">
          <a:xfrm>
            <a:off x="6447234" y="4318001"/>
            <a:ext cx="71438" cy="635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77"/>
          <p:cNvSpPr>
            <a:spLocks noChangeArrowheads="1"/>
          </p:cNvSpPr>
          <p:nvPr/>
        </p:nvSpPr>
        <p:spPr bwMode="auto">
          <a:xfrm>
            <a:off x="9118997" y="1989138"/>
            <a:ext cx="71438" cy="63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78"/>
          <p:cNvSpPr>
            <a:spLocks noChangeArrowheads="1"/>
          </p:cNvSpPr>
          <p:nvPr/>
        </p:nvSpPr>
        <p:spPr bwMode="auto">
          <a:xfrm>
            <a:off x="8847534" y="2212976"/>
            <a:ext cx="71438" cy="63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79"/>
          <p:cNvSpPr>
            <a:spLocks noChangeArrowheads="1"/>
          </p:cNvSpPr>
          <p:nvPr/>
        </p:nvSpPr>
        <p:spPr bwMode="auto">
          <a:xfrm>
            <a:off x="8645724" y="2376488"/>
            <a:ext cx="71438" cy="63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80"/>
          <p:cNvSpPr>
            <a:spLocks noChangeArrowheads="1"/>
          </p:cNvSpPr>
          <p:nvPr/>
        </p:nvSpPr>
        <p:spPr bwMode="auto">
          <a:xfrm>
            <a:off x="8526065" y="2563813"/>
            <a:ext cx="71438" cy="63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81"/>
          <p:cNvSpPr>
            <a:spLocks noChangeArrowheads="1"/>
          </p:cNvSpPr>
          <p:nvPr/>
        </p:nvSpPr>
        <p:spPr bwMode="auto">
          <a:xfrm>
            <a:off x="8267105" y="2728913"/>
            <a:ext cx="71438" cy="63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82"/>
          <p:cNvSpPr>
            <a:spLocks noChangeArrowheads="1"/>
          </p:cNvSpPr>
          <p:nvPr/>
        </p:nvSpPr>
        <p:spPr bwMode="auto">
          <a:xfrm>
            <a:off x="8026003" y="2940051"/>
            <a:ext cx="71438" cy="63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83"/>
          <p:cNvSpPr>
            <a:spLocks noChangeArrowheads="1"/>
          </p:cNvSpPr>
          <p:nvPr/>
        </p:nvSpPr>
        <p:spPr bwMode="auto">
          <a:xfrm>
            <a:off x="7863483" y="3116263"/>
            <a:ext cx="71438" cy="63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84"/>
          <p:cNvSpPr>
            <a:spLocks noChangeArrowheads="1"/>
          </p:cNvSpPr>
          <p:nvPr/>
        </p:nvSpPr>
        <p:spPr bwMode="auto">
          <a:xfrm>
            <a:off x="7606308" y="3303588"/>
            <a:ext cx="71438" cy="63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85"/>
          <p:cNvSpPr>
            <a:spLocks noChangeArrowheads="1"/>
          </p:cNvSpPr>
          <p:nvPr/>
        </p:nvSpPr>
        <p:spPr bwMode="auto">
          <a:xfrm>
            <a:off x="7404497" y="3563938"/>
            <a:ext cx="71438" cy="63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86"/>
          <p:cNvSpPr>
            <a:spLocks noChangeArrowheads="1"/>
          </p:cNvSpPr>
          <p:nvPr/>
        </p:nvSpPr>
        <p:spPr bwMode="auto">
          <a:xfrm>
            <a:off x="7274124" y="3843338"/>
            <a:ext cx="71438" cy="63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87"/>
          <p:cNvSpPr>
            <a:spLocks noChangeArrowheads="1"/>
          </p:cNvSpPr>
          <p:nvPr/>
        </p:nvSpPr>
        <p:spPr bwMode="auto">
          <a:xfrm>
            <a:off x="7093744" y="4087813"/>
            <a:ext cx="71438" cy="63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88"/>
          <p:cNvSpPr>
            <a:spLocks noChangeArrowheads="1"/>
          </p:cNvSpPr>
          <p:nvPr/>
        </p:nvSpPr>
        <p:spPr bwMode="auto">
          <a:xfrm>
            <a:off x="6838355" y="4268788"/>
            <a:ext cx="71438" cy="635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89"/>
          <p:cNvSpPr>
            <a:spLocks noChangeArrowheads="1"/>
          </p:cNvSpPr>
          <p:nvPr/>
        </p:nvSpPr>
        <p:spPr bwMode="auto">
          <a:xfrm>
            <a:off x="6566893" y="4294188"/>
            <a:ext cx="71438" cy="635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90"/>
          <p:cNvSpPr>
            <a:spLocks noChangeArrowheads="1"/>
          </p:cNvSpPr>
          <p:nvPr/>
        </p:nvSpPr>
        <p:spPr bwMode="auto">
          <a:xfrm>
            <a:off x="6322219" y="4322763"/>
            <a:ext cx="71438" cy="635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Text Box 91"/>
          <p:cNvSpPr txBox="1">
            <a:spLocks noChangeArrowheads="1"/>
          </p:cNvSpPr>
          <p:nvPr/>
        </p:nvSpPr>
        <p:spPr bwMode="auto">
          <a:xfrm>
            <a:off x="6095405" y="4376738"/>
            <a:ext cx="321469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200" b="0">
                <a:latin typeface="Times New Roman" pitchFamily="18" charset="0"/>
              </a:rPr>
              <a:t>0</a:t>
            </a:r>
          </a:p>
        </p:txBody>
      </p:sp>
      <p:sp>
        <p:nvSpPr>
          <p:cNvPr id="87" name="Text Box 92"/>
          <p:cNvSpPr txBox="1">
            <a:spLocks noChangeArrowheads="1"/>
          </p:cNvSpPr>
          <p:nvPr/>
        </p:nvSpPr>
        <p:spPr bwMode="auto">
          <a:xfrm>
            <a:off x="9156502" y="4376738"/>
            <a:ext cx="321469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200" b="0">
                <a:latin typeface="Times New Roman" pitchFamily="18" charset="0"/>
              </a:rPr>
              <a:t>1</a:t>
            </a:r>
          </a:p>
        </p:txBody>
      </p:sp>
      <p:sp>
        <p:nvSpPr>
          <p:cNvPr id="88" name="Text Box 93"/>
          <p:cNvSpPr txBox="1">
            <a:spLocks noChangeArrowheads="1"/>
          </p:cNvSpPr>
          <p:nvPr/>
        </p:nvSpPr>
        <p:spPr bwMode="auto">
          <a:xfrm rot="16200000">
            <a:off x="5931992" y="4206489"/>
            <a:ext cx="285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200" b="0">
                <a:latin typeface="Times New Roman" pitchFamily="18" charset="0"/>
              </a:rPr>
              <a:t>0</a:t>
            </a:r>
          </a:p>
        </p:txBody>
      </p:sp>
      <p:sp>
        <p:nvSpPr>
          <p:cNvPr id="89" name="Text Box 94"/>
          <p:cNvSpPr txBox="1">
            <a:spLocks noChangeArrowheads="1"/>
          </p:cNvSpPr>
          <p:nvPr/>
        </p:nvSpPr>
        <p:spPr bwMode="auto">
          <a:xfrm rot="16200000">
            <a:off x="5931992" y="1753802"/>
            <a:ext cx="285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200" b="0">
                <a:latin typeface="Times New Roman" pitchFamily="18" charset="0"/>
              </a:rPr>
              <a:t>1</a:t>
            </a:r>
          </a:p>
        </p:txBody>
      </p:sp>
      <p:sp>
        <p:nvSpPr>
          <p:cNvPr id="90" name="Rectangle 96"/>
          <p:cNvSpPr>
            <a:spLocks noChangeArrowheads="1"/>
          </p:cNvSpPr>
          <p:nvPr/>
        </p:nvSpPr>
        <p:spPr bwMode="auto">
          <a:xfrm>
            <a:off x="5768113" y="4802188"/>
            <a:ext cx="32271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0" dirty="0"/>
              <a:t>i</a:t>
            </a:r>
            <a:r>
              <a:rPr lang="de-CH" b="0" dirty="0" smtClean="0"/>
              <a:t>/|</a:t>
            </a:r>
            <a:r>
              <a:rPr lang="de-CH" b="0" i="1" dirty="0" smtClean="0"/>
              <a:t>A</a:t>
            </a:r>
            <a:r>
              <a:rPr lang="de-CH" b="0" dirty="0" smtClean="0"/>
              <a:t>|= </a:t>
            </a:r>
            <a:r>
              <a:rPr lang="de-CH" b="0" dirty="0"/>
              <a:t>proportion of all selected </a:t>
            </a:r>
            <a:r>
              <a:rPr lang="de-CH" b="0" dirty="0" smtClean="0"/>
              <a:t>regions</a:t>
            </a:r>
            <a:endParaRPr lang="en-US" b="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257481"/>
              </p:ext>
            </p:extLst>
          </p:nvPr>
        </p:nvGraphicFramePr>
        <p:xfrm>
          <a:off x="9329738" y="3367088"/>
          <a:ext cx="301824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5" name="Equation" r:id="rId10" imgW="139680" imgH="177480" progId="Equation.3">
                  <p:embed/>
                </p:oleObj>
              </mc:Choice>
              <mc:Fallback>
                <p:oleObj name="Equation" r:id="rId10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9738" y="3367088"/>
                        <a:ext cx="301824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11952614"/>
              </p:ext>
            </p:extLst>
          </p:nvPr>
        </p:nvGraphicFramePr>
        <p:xfrm>
          <a:off x="6447235" y="5753101"/>
          <a:ext cx="3596645" cy="694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6" name="Equation" r:id="rId12" imgW="2222500" imgH="482600" progId="Equation.3">
                  <p:embed/>
                </p:oleObj>
              </mc:Choice>
              <mc:Fallback>
                <p:oleObj name="Equation" r:id="rId12" imgW="2222500" imgH="482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7235" y="5753101"/>
                        <a:ext cx="3596645" cy="694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21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1225550" y="220663"/>
            <a:ext cx="77724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 Unicode MS" pitchFamily="34" charset="-128"/>
              </a:rPr>
              <a:t>Conclusions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717550" y="1306513"/>
            <a:ext cx="8780463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 dirty="0" smtClean="0"/>
              <a:t>There is a multiple testing problem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 smtClean="0"/>
              <a:t>			(From either ‘</a:t>
            </a:r>
            <a:r>
              <a:rPr lang="en-US" sz="2400" b="0" dirty="0" err="1" smtClean="0"/>
              <a:t>voxel</a:t>
            </a:r>
            <a:r>
              <a:rPr lang="en-US" sz="2400" b="0" dirty="0" smtClean="0"/>
              <a:t>’ or ‘blob’ perspective)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 dirty="0" smtClean="0"/>
              <a:t>‘Corrections’ necessary to counterbalance this</a:t>
            </a:r>
            <a:endParaRPr lang="en-US" sz="2400" b="0" dirty="0"/>
          </a:p>
          <a:p>
            <a:pPr marL="800100" lvl="1" indent="-3429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b="0" dirty="0"/>
              <a:t>FWE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0" dirty="0" smtClean="0"/>
              <a:t>Random </a:t>
            </a:r>
            <a:r>
              <a:rPr lang="en-US" sz="2000" b="0" dirty="0"/>
              <a:t>Field Theory</a:t>
            </a: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800" b="0" dirty="0"/>
              <a:t>Inference about </a:t>
            </a:r>
            <a:r>
              <a:rPr lang="en-GB" sz="1800" b="0" dirty="0" smtClean="0"/>
              <a:t>blobs (peaks</a:t>
            </a:r>
            <a:r>
              <a:rPr lang="en-GB" sz="1800" b="0" dirty="0"/>
              <a:t>, clusters)</a:t>
            </a:r>
            <a:endParaRPr lang="en-US" sz="1800" b="0" dirty="0"/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0" dirty="0"/>
              <a:t>Excellent for large sample sizes (e.g. single-subject analyses or large group analyses)</a:t>
            </a: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CH" sz="1800" b="0" dirty="0"/>
              <a:t>Afford littles power for group studies with small sample size </a:t>
            </a:r>
            <a:r>
              <a:rPr lang="de-CH" sz="1800" b="0" dirty="0">
                <a:sym typeface="Symbol" pitchFamily="18" charset="2"/>
              </a:rPr>
              <a:t> consider non-parametric methods (not discussed in this talk)</a:t>
            </a:r>
          </a:p>
          <a:p>
            <a:pPr marL="800100" lvl="1" indent="-3429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b="0" dirty="0"/>
              <a:t>FDR</a:t>
            </a: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0" dirty="0" smtClean="0"/>
              <a:t>represents </a:t>
            </a:r>
            <a:r>
              <a:rPr lang="en-US" sz="1800" b="0" dirty="0"/>
              <a:t>false positive risk over whole set of </a:t>
            </a:r>
            <a:r>
              <a:rPr lang="en-US" sz="1800" b="0" dirty="0" smtClean="0"/>
              <a:t>regions</a:t>
            </a: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 dirty="0" smtClean="0"/>
              <a:t>Height, spatial extent, total number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b="0" dirty="0" smtClean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50813"/>
            <a:ext cx="9258300" cy="1143000"/>
          </a:xfrm>
        </p:spPr>
        <p:txBody>
          <a:bodyPr/>
          <a:lstStyle/>
          <a:p>
            <a:pPr eaLnBrk="1" hangingPunct="1"/>
            <a:r>
              <a:rPr lang="en-GB" sz="32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Further reading</a:t>
            </a:r>
            <a:endParaRPr lang="en-US" sz="3200" b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328738"/>
            <a:ext cx="9258300" cy="4956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CH" sz="2400" dirty="0" smtClean="0"/>
              <a:t>Friston KJ, Frith CD, Liddle PF, Frackowiak RS. Comparing functional (PET) images: the assessment of significant change. J Cereb Blood Flow Metab. 1991 Jul;11(4):690-9.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dirty="0" smtClean="0"/>
              <a:t>Genovese CR, Lazar NA, Nichols T. </a:t>
            </a:r>
            <a:r>
              <a:rPr lang="en-US" sz="2400" dirty="0" err="1" smtClean="0"/>
              <a:t>Thresholding</a:t>
            </a:r>
            <a:r>
              <a:rPr lang="en-US" sz="2400" dirty="0" smtClean="0"/>
              <a:t> of statistical maps in functional </a:t>
            </a:r>
            <a:r>
              <a:rPr lang="en-US" sz="2400" dirty="0" err="1" smtClean="0"/>
              <a:t>neuroimaging</a:t>
            </a:r>
            <a:r>
              <a:rPr lang="en-US" sz="2400" dirty="0" smtClean="0"/>
              <a:t> using the false discovery rate. </a:t>
            </a:r>
            <a:r>
              <a:rPr lang="en-US" sz="2400" dirty="0" err="1" smtClean="0"/>
              <a:t>Neuroimage</a:t>
            </a:r>
            <a:r>
              <a:rPr lang="en-US" sz="2400" dirty="0" smtClean="0"/>
              <a:t>. 2002 Apr;15(4):870-8.</a:t>
            </a:r>
            <a:endParaRPr lang="de-CH" sz="2400" dirty="0" smtClean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CH" sz="2400" dirty="0" smtClean="0"/>
              <a:t>Worsley KJ Marrett S Neelin P Vandal AC Friston KJ Evans AC. A unified statistical approach for determining significant signals in images of cerebral activation. Human Brain Mapping  1996;4:58-73.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065213"/>
            <a:ext cx="9258300" cy="1143000"/>
          </a:xfrm>
        </p:spPr>
        <p:txBody>
          <a:bodyPr/>
          <a:lstStyle/>
          <a:p>
            <a:pPr eaLnBrk="1" hangingPunct="1"/>
            <a:r>
              <a:rPr lang="en-GB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Thank you</a:t>
            </a:r>
            <a:endParaRPr lang="en-US" b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904875" y="257175"/>
            <a:ext cx="8477250" cy="933450"/>
          </a:xfrm>
          <a:prstGeom prst="rect">
            <a:avLst/>
          </a:prstGeom>
          <a:solidFill>
            <a:schemeClr val="bg1"/>
          </a:solidFill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GB" sz="3200">
                <a:solidFill>
                  <a:schemeClr val="tx2"/>
                </a:solidFill>
                <a:latin typeface="Arial Unicode MS" pitchFamily="34" charset="-128"/>
              </a:rPr>
              <a:t>Inference at a single voxel</a:t>
            </a:r>
            <a:endParaRPr lang="en-US" sz="3200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105400" y="1382713"/>
            <a:ext cx="4543231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b="0" dirty="0">
                <a:latin typeface="Arial Unicode MS" pitchFamily="34" charset="-128"/>
              </a:rPr>
              <a:t/>
            </a:r>
            <a:br>
              <a:rPr lang="en-GB" sz="2400" b="0" dirty="0">
                <a:latin typeface="Arial Unicode MS" pitchFamily="34" charset="-128"/>
              </a:rPr>
            </a:br>
            <a:r>
              <a:rPr lang="en-GB" sz="2400" b="0" dirty="0" smtClean="0">
                <a:latin typeface="Arial Unicode MS" pitchFamily="34" charset="-128"/>
              </a:rPr>
              <a:t>H</a:t>
            </a:r>
            <a:r>
              <a:rPr lang="en-GB" sz="2400" b="0" baseline="-25000" dirty="0" smtClean="0">
                <a:latin typeface="Arial Unicode MS" pitchFamily="34" charset="-128"/>
              </a:rPr>
              <a:t>0</a:t>
            </a:r>
            <a:r>
              <a:rPr lang="en-GB" sz="2400" b="0" dirty="0" smtClean="0">
                <a:latin typeface="Arial Unicode MS" pitchFamily="34" charset="-128"/>
              </a:rPr>
              <a:t> ,</a:t>
            </a:r>
            <a:r>
              <a:rPr lang="en-GB" sz="2400" b="0" baseline="-25000" dirty="0" smtClean="0">
                <a:latin typeface="Arial Unicode MS" pitchFamily="34" charset="-128"/>
              </a:rPr>
              <a:t> </a:t>
            </a:r>
            <a:r>
              <a:rPr lang="en-GB" sz="2400" b="0" dirty="0" smtClean="0">
                <a:latin typeface="Arial Unicode MS" pitchFamily="34" charset="-128"/>
              </a:rPr>
              <a:t>H</a:t>
            </a:r>
            <a:r>
              <a:rPr lang="en-GB" sz="2400" b="0" baseline="-25000" dirty="0" smtClean="0">
                <a:latin typeface="Arial Unicode MS" pitchFamily="34" charset="-128"/>
              </a:rPr>
              <a:t>1</a:t>
            </a:r>
            <a:r>
              <a:rPr lang="en-GB" sz="2400" b="0" dirty="0" smtClean="0">
                <a:latin typeface="Arial Unicode MS" pitchFamily="34" charset="-128"/>
              </a:rPr>
              <a:t>: zero/non-zero activation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71513" y="4895850"/>
            <a:ext cx="2192337" cy="1714500"/>
            <a:chOff x="1409" y="3010"/>
            <a:chExt cx="1228" cy="1080"/>
          </a:xfrm>
        </p:grpSpPr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1409" y="3543"/>
              <a:ext cx="301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000" b="0" i="1">
                  <a:latin typeface="Times New Roman" pitchFamily="18" charset="0"/>
                </a:rPr>
                <a:t>t</a:t>
              </a:r>
              <a:r>
                <a:rPr lang="en-GB" sz="2000"/>
                <a:t> = </a:t>
              </a: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1756" y="3010"/>
              <a:ext cx="791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GB" sz="1800" i="1"/>
                <a:t>contrast</a:t>
              </a:r>
              <a:r>
                <a:rPr lang="en-GB" sz="1800"/>
                <a:t> of</a:t>
              </a:r>
              <a:br>
                <a:rPr lang="en-GB" sz="1800"/>
              </a:br>
              <a:r>
                <a:rPr lang="en-GB" sz="1800"/>
                <a:t>estimated</a:t>
              </a:r>
              <a:br>
                <a:rPr lang="en-GB" sz="1800"/>
              </a:br>
              <a:r>
                <a:rPr lang="en-GB" sz="1800"/>
                <a:t>parameters</a:t>
              </a: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871" y="3688"/>
              <a:ext cx="621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GB" sz="1800"/>
                <a:t>variance</a:t>
              </a:r>
              <a:br>
                <a:rPr lang="en-GB" sz="1800"/>
              </a:br>
              <a:r>
                <a:rPr lang="en-GB" sz="1800"/>
                <a:t>estimate</a:t>
              </a:r>
            </a:p>
          </p:txBody>
        </p:sp>
        <p:sp>
          <p:nvSpPr>
            <p:cNvPr id="1041" name="Line 14"/>
            <p:cNvSpPr>
              <a:spLocks noChangeShapeType="1"/>
            </p:cNvSpPr>
            <p:nvPr/>
          </p:nvSpPr>
          <p:spPr bwMode="auto">
            <a:xfrm flipV="1">
              <a:off x="1763" y="3648"/>
              <a:ext cx="816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1649" y="3724"/>
              <a:ext cx="988" cy="364"/>
            </a:xfrm>
            <a:custGeom>
              <a:avLst/>
              <a:gdLst>
                <a:gd name="T0" fmla="*/ 0 w 1070"/>
                <a:gd name="T1" fmla="*/ 245 h 364"/>
                <a:gd name="T2" fmla="*/ 97 w 1070"/>
                <a:gd name="T3" fmla="*/ 363 h 364"/>
                <a:gd name="T4" fmla="*/ 97 w 1070"/>
                <a:gd name="T5" fmla="*/ 0 h 364"/>
                <a:gd name="T6" fmla="*/ 867 w 1070"/>
                <a:gd name="T7" fmla="*/ 0 h 364"/>
                <a:gd name="T8" fmla="*/ 911 w 1070"/>
                <a:gd name="T9" fmla="*/ 54 h 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364"/>
                <a:gd name="T17" fmla="*/ 1070 w 1070"/>
                <a:gd name="T18" fmla="*/ 364 h 3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364">
                  <a:moveTo>
                    <a:pt x="0" y="245"/>
                  </a:moveTo>
                  <a:lnTo>
                    <a:pt x="114" y="363"/>
                  </a:lnTo>
                  <a:lnTo>
                    <a:pt x="114" y="0"/>
                  </a:lnTo>
                  <a:lnTo>
                    <a:pt x="1017" y="0"/>
                  </a:lnTo>
                  <a:lnTo>
                    <a:pt x="1069" y="5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5" name="Text Box 21"/>
          <p:cNvSpPr txBox="1">
            <a:spLocks noChangeArrowheads="1"/>
          </p:cNvSpPr>
          <p:nvPr/>
        </p:nvSpPr>
        <p:spPr bwMode="auto">
          <a:xfrm>
            <a:off x="889000" y="354488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i="1" dirty="0" smtClean="0"/>
              <a:t>t</a:t>
            </a:r>
            <a:endParaRPr lang="en-US" sz="1800" b="0" dirty="0"/>
          </a:p>
        </p:txBody>
      </p:sp>
      <p:sp>
        <p:nvSpPr>
          <p:cNvPr id="1036" name="Text Box 22"/>
          <p:cNvSpPr txBox="1">
            <a:spLocks noChangeArrowheads="1"/>
          </p:cNvSpPr>
          <p:nvPr/>
        </p:nvSpPr>
        <p:spPr bwMode="auto">
          <a:xfrm>
            <a:off x="3233738" y="2909888"/>
            <a:ext cx="269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758825" y="1901825"/>
            <a:ext cx="2994025" cy="1766888"/>
            <a:chOff x="478" y="1198"/>
            <a:chExt cx="1886" cy="1113"/>
          </a:xfrm>
        </p:grpSpPr>
        <p:sp>
          <p:nvSpPr>
            <p:cNvPr id="65540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8" y="1198"/>
              <a:ext cx="1886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2" name="Freeform 6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3" name="Freeform 7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4" name="Freeform 8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5" name="Freeform 9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Freeform 6"/>
          <p:cNvSpPr>
            <a:spLocks/>
          </p:cNvSpPr>
          <p:nvPr/>
        </p:nvSpPr>
        <p:spPr bwMode="auto">
          <a:xfrm>
            <a:off x="2165578" y="2090511"/>
            <a:ext cx="2743200" cy="1404938"/>
          </a:xfrm>
          <a:custGeom>
            <a:avLst/>
            <a:gdLst/>
            <a:ahLst/>
            <a:cxnLst>
              <a:cxn ang="0">
                <a:pos x="0" y="885"/>
              </a:cxn>
              <a:cxn ang="0">
                <a:pos x="58" y="869"/>
              </a:cxn>
              <a:cxn ang="0">
                <a:pos x="117" y="857"/>
              </a:cxn>
              <a:cxn ang="0">
                <a:pos x="171" y="837"/>
              </a:cxn>
              <a:cxn ang="0">
                <a:pos x="230" y="809"/>
              </a:cxn>
              <a:cxn ang="0">
                <a:pos x="288" y="765"/>
              </a:cxn>
              <a:cxn ang="0">
                <a:pos x="347" y="709"/>
              </a:cxn>
              <a:cxn ang="0">
                <a:pos x="401" y="641"/>
              </a:cxn>
              <a:cxn ang="0">
                <a:pos x="460" y="553"/>
              </a:cxn>
              <a:cxn ang="0">
                <a:pos x="519" y="453"/>
              </a:cxn>
              <a:cxn ang="0">
                <a:pos x="577" y="348"/>
              </a:cxn>
              <a:cxn ang="0">
                <a:pos x="631" y="240"/>
              </a:cxn>
              <a:cxn ang="0">
                <a:pos x="690" y="144"/>
              </a:cxn>
              <a:cxn ang="0">
                <a:pos x="749" y="68"/>
              </a:cxn>
              <a:cxn ang="0">
                <a:pos x="807" y="16"/>
              </a:cxn>
              <a:cxn ang="0">
                <a:pos x="866" y="0"/>
              </a:cxn>
              <a:cxn ang="0">
                <a:pos x="920" y="16"/>
              </a:cxn>
              <a:cxn ang="0">
                <a:pos x="979" y="68"/>
              </a:cxn>
              <a:cxn ang="0">
                <a:pos x="1037" y="144"/>
              </a:cxn>
              <a:cxn ang="0">
                <a:pos x="1096" y="240"/>
              </a:cxn>
              <a:cxn ang="0">
                <a:pos x="1150" y="348"/>
              </a:cxn>
              <a:cxn ang="0">
                <a:pos x="1209" y="453"/>
              </a:cxn>
              <a:cxn ang="0">
                <a:pos x="1268" y="553"/>
              </a:cxn>
              <a:cxn ang="0">
                <a:pos x="1326" y="641"/>
              </a:cxn>
              <a:cxn ang="0">
                <a:pos x="1380" y="709"/>
              </a:cxn>
              <a:cxn ang="0">
                <a:pos x="1439" y="765"/>
              </a:cxn>
              <a:cxn ang="0">
                <a:pos x="1498" y="809"/>
              </a:cxn>
              <a:cxn ang="0">
                <a:pos x="1556" y="837"/>
              </a:cxn>
              <a:cxn ang="0">
                <a:pos x="1610" y="857"/>
              </a:cxn>
              <a:cxn ang="0">
                <a:pos x="1669" y="869"/>
              </a:cxn>
              <a:cxn ang="0">
                <a:pos x="1728" y="885"/>
              </a:cxn>
              <a:cxn ang="0">
                <a:pos x="0" y="885"/>
              </a:cxn>
            </a:cxnLst>
            <a:rect l="0" t="0" r="r" b="b"/>
            <a:pathLst>
              <a:path w="1728" h="885">
                <a:moveTo>
                  <a:pt x="0" y="885"/>
                </a:moveTo>
                <a:lnTo>
                  <a:pt x="0" y="885"/>
                </a:lnTo>
                <a:lnTo>
                  <a:pt x="27" y="873"/>
                </a:lnTo>
                <a:lnTo>
                  <a:pt x="58" y="869"/>
                </a:lnTo>
                <a:lnTo>
                  <a:pt x="85" y="865"/>
                </a:lnTo>
                <a:lnTo>
                  <a:pt x="117" y="857"/>
                </a:lnTo>
                <a:lnTo>
                  <a:pt x="144" y="849"/>
                </a:lnTo>
                <a:lnTo>
                  <a:pt x="171" y="837"/>
                </a:lnTo>
                <a:lnTo>
                  <a:pt x="203" y="825"/>
                </a:lnTo>
                <a:lnTo>
                  <a:pt x="230" y="809"/>
                </a:lnTo>
                <a:lnTo>
                  <a:pt x="261" y="789"/>
                </a:lnTo>
                <a:lnTo>
                  <a:pt x="288" y="765"/>
                </a:lnTo>
                <a:lnTo>
                  <a:pt x="316" y="741"/>
                </a:lnTo>
                <a:lnTo>
                  <a:pt x="347" y="709"/>
                </a:lnTo>
                <a:lnTo>
                  <a:pt x="374" y="677"/>
                </a:lnTo>
                <a:lnTo>
                  <a:pt x="401" y="641"/>
                </a:lnTo>
                <a:lnTo>
                  <a:pt x="433" y="597"/>
                </a:lnTo>
                <a:lnTo>
                  <a:pt x="460" y="553"/>
                </a:lnTo>
                <a:lnTo>
                  <a:pt x="492" y="505"/>
                </a:lnTo>
                <a:lnTo>
                  <a:pt x="519" y="453"/>
                </a:lnTo>
                <a:lnTo>
                  <a:pt x="546" y="400"/>
                </a:lnTo>
                <a:lnTo>
                  <a:pt x="577" y="348"/>
                </a:lnTo>
                <a:lnTo>
                  <a:pt x="604" y="292"/>
                </a:lnTo>
                <a:lnTo>
                  <a:pt x="631" y="240"/>
                </a:lnTo>
                <a:lnTo>
                  <a:pt x="663" y="192"/>
                </a:lnTo>
                <a:lnTo>
                  <a:pt x="690" y="144"/>
                </a:lnTo>
                <a:lnTo>
                  <a:pt x="722" y="104"/>
                </a:lnTo>
                <a:lnTo>
                  <a:pt x="749" y="68"/>
                </a:lnTo>
                <a:lnTo>
                  <a:pt x="776" y="36"/>
                </a:lnTo>
                <a:lnTo>
                  <a:pt x="807" y="16"/>
                </a:lnTo>
                <a:lnTo>
                  <a:pt x="834" y="4"/>
                </a:lnTo>
                <a:lnTo>
                  <a:pt x="866" y="0"/>
                </a:lnTo>
                <a:lnTo>
                  <a:pt x="893" y="4"/>
                </a:lnTo>
                <a:lnTo>
                  <a:pt x="920" y="16"/>
                </a:lnTo>
                <a:lnTo>
                  <a:pt x="952" y="36"/>
                </a:lnTo>
                <a:lnTo>
                  <a:pt x="979" y="68"/>
                </a:lnTo>
                <a:lnTo>
                  <a:pt x="1006" y="104"/>
                </a:lnTo>
                <a:lnTo>
                  <a:pt x="1037" y="144"/>
                </a:lnTo>
                <a:lnTo>
                  <a:pt x="1065" y="192"/>
                </a:lnTo>
                <a:lnTo>
                  <a:pt x="1096" y="240"/>
                </a:lnTo>
                <a:lnTo>
                  <a:pt x="1123" y="292"/>
                </a:lnTo>
                <a:lnTo>
                  <a:pt x="1150" y="348"/>
                </a:lnTo>
                <a:lnTo>
                  <a:pt x="1182" y="400"/>
                </a:lnTo>
                <a:lnTo>
                  <a:pt x="1209" y="453"/>
                </a:lnTo>
                <a:lnTo>
                  <a:pt x="1236" y="505"/>
                </a:lnTo>
                <a:lnTo>
                  <a:pt x="1268" y="553"/>
                </a:lnTo>
                <a:lnTo>
                  <a:pt x="1295" y="597"/>
                </a:lnTo>
                <a:lnTo>
                  <a:pt x="1326" y="641"/>
                </a:lnTo>
                <a:lnTo>
                  <a:pt x="1353" y="677"/>
                </a:lnTo>
                <a:lnTo>
                  <a:pt x="1380" y="709"/>
                </a:lnTo>
                <a:lnTo>
                  <a:pt x="1412" y="741"/>
                </a:lnTo>
                <a:lnTo>
                  <a:pt x="1439" y="765"/>
                </a:lnTo>
                <a:lnTo>
                  <a:pt x="1466" y="789"/>
                </a:lnTo>
                <a:lnTo>
                  <a:pt x="1498" y="809"/>
                </a:lnTo>
                <a:lnTo>
                  <a:pt x="1525" y="825"/>
                </a:lnTo>
                <a:lnTo>
                  <a:pt x="1556" y="837"/>
                </a:lnTo>
                <a:lnTo>
                  <a:pt x="1583" y="849"/>
                </a:lnTo>
                <a:lnTo>
                  <a:pt x="1610" y="857"/>
                </a:lnTo>
                <a:lnTo>
                  <a:pt x="1642" y="865"/>
                </a:lnTo>
                <a:lnTo>
                  <a:pt x="1669" y="869"/>
                </a:lnTo>
                <a:lnTo>
                  <a:pt x="1701" y="873"/>
                </a:lnTo>
                <a:lnTo>
                  <a:pt x="1728" y="885"/>
                </a:lnTo>
                <a:lnTo>
                  <a:pt x="1728" y="885"/>
                </a:lnTo>
                <a:lnTo>
                  <a:pt x="0" y="885"/>
                </a:lnTo>
                <a:close/>
              </a:path>
            </a:pathLst>
          </a:custGeom>
          <a:solidFill>
            <a:srgbClr val="9735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904875" y="257175"/>
            <a:ext cx="8477250" cy="933450"/>
          </a:xfrm>
          <a:prstGeom prst="rect">
            <a:avLst/>
          </a:prstGeom>
          <a:solidFill>
            <a:schemeClr val="bg1"/>
          </a:solidFill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GB" sz="3200">
                <a:solidFill>
                  <a:schemeClr val="tx2"/>
                </a:solidFill>
                <a:latin typeface="Arial Unicode MS" pitchFamily="34" charset="-128"/>
              </a:rPr>
              <a:t>Inference at a single voxel</a:t>
            </a:r>
            <a:endParaRPr lang="en-US" sz="3200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105400" y="1382713"/>
            <a:ext cx="4543231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b="0" dirty="0" smtClean="0">
                <a:latin typeface="Arial Unicode MS" pitchFamily="34" charset="-128"/>
              </a:rPr>
              <a:t>Decision:</a:t>
            </a:r>
            <a:r>
              <a:rPr lang="en-GB" sz="2400" b="0" dirty="0">
                <a:latin typeface="Arial Unicode MS" pitchFamily="34" charset="-128"/>
              </a:rPr>
              <a:t/>
            </a:r>
            <a:br>
              <a:rPr lang="en-GB" sz="2400" b="0" dirty="0">
                <a:latin typeface="Arial Unicode MS" pitchFamily="34" charset="-128"/>
              </a:rPr>
            </a:br>
            <a:r>
              <a:rPr lang="en-GB" sz="2400" b="0" dirty="0" smtClean="0">
                <a:latin typeface="Arial Unicode MS" pitchFamily="34" charset="-128"/>
              </a:rPr>
              <a:t>H</a:t>
            </a:r>
            <a:r>
              <a:rPr lang="en-GB" sz="2400" b="0" baseline="-25000" dirty="0" smtClean="0">
                <a:latin typeface="Arial Unicode MS" pitchFamily="34" charset="-128"/>
              </a:rPr>
              <a:t>0</a:t>
            </a:r>
            <a:r>
              <a:rPr lang="en-GB" sz="2400" b="0" dirty="0" smtClean="0">
                <a:latin typeface="Arial Unicode MS" pitchFamily="34" charset="-128"/>
              </a:rPr>
              <a:t> ,</a:t>
            </a:r>
            <a:r>
              <a:rPr lang="en-GB" sz="2400" b="0" baseline="-25000" dirty="0" smtClean="0">
                <a:latin typeface="Arial Unicode MS" pitchFamily="34" charset="-128"/>
              </a:rPr>
              <a:t> </a:t>
            </a:r>
            <a:r>
              <a:rPr lang="en-GB" sz="2400" b="0" dirty="0" smtClean="0">
                <a:latin typeface="Arial Unicode MS" pitchFamily="34" charset="-128"/>
              </a:rPr>
              <a:t>H</a:t>
            </a:r>
            <a:r>
              <a:rPr lang="en-GB" sz="2400" b="0" baseline="-25000" dirty="0" smtClean="0">
                <a:latin typeface="Arial Unicode MS" pitchFamily="34" charset="-128"/>
              </a:rPr>
              <a:t>1</a:t>
            </a:r>
            <a:r>
              <a:rPr lang="en-GB" sz="2400" b="0" dirty="0" smtClean="0">
                <a:latin typeface="Arial Unicode MS" pitchFamily="34" charset="-128"/>
              </a:rPr>
              <a:t>: zero/non-zero activation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71513" y="4895850"/>
            <a:ext cx="2192337" cy="1714500"/>
            <a:chOff x="1409" y="3010"/>
            <a:chExt cx="1228" cy="1080"/>
          </a:xfrm>
        </p:grpSpPr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1409" y="3543"/>
              <a:ext cx="301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000" b="0" i="1">
                  <a:latin typeface="Times New Roman" pitchFamily="18" charset="0"/>
                </a:rPr>
                <a:t>t</a:t>
              </a:r>
              <a:r>
                <a:rPr lang="en-GB" sz="2000"/>
                <a:t> = </a:t>
              </a: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1756" y="3010"/>
              <a:ext cx="791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GB" sz="1800" i="1"/>
                <a:t>contrast</a:t>
              </a:r>
              <a:r>
                <a:rPr lang="en-GB" sz="1800"/>
                <a:t> of</a:t>
              </a:r>
              <a:br>
                <a:rPr lang="en-GB" sz="1800"/>
              </a:br>
              <a:r>
                <a:rPr lang="en-GB" sz="1800"/>
                <a:t>estimated</a:t>
              </a:r>
              <a:br>
                <a:rPr lang="en-GB" sz="1800"/>
              </a:br>
              <a:r>
                <a:rPr lang="en-GB" sz="1800"/>
                <a:t>parameters</a:t>
              </a: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871" y="3688"/>
              <a:ext cx="621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GB" sz="1800"/>
                <a:t>variance</a:t>
              </a:r>
              <a:br>
                <a:rPr lang="en-GB" sz="1800"/>
              </a:br>
              <a:r>
                <a:rPr lang="en-GB" sz="1800"/>
                <a:t>estimate</a:t>
              </a:r>
            </a:p>
          </p:txBody>
        </p:sp>
        <p:sp>
          <p:nvSpPr>
            <p:cNvPr id="1041" name="Line 14"/>
            <p:cNvSpPr>
              <a:spLocks noChangeShapeType="1"/>
            </p:cNvSpPr>
            <p:nvPr/>
          </p:nvSpPr>
          <p:spPr bwMode="auto">
            <a:xfrm flipV="1">
              <a:off x="1763" y="3648"/>
              <a:ext cx="816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1649" y="3724"/>
              <a:ext cx="988" cy="364"/>
            </a:xfrm>
            <a:custGeom>
              <a:avLst/>
              <a:gdLst>
                <a:gd name="T0" fmla="*/ 0 w 1070"/>
                <a:gd name="T1" fmla="*/ 245 h 364"/>
                <a:gd name="T2" fmla="*/ 97 w 1070"/>
                <a:gd name="T3" fmla="*/ 363 h 364"/>
                <a:gd name="T4" fmla="*/ 97 w 1070"/>
                <a:gd name="T5" fmla="*/ 0 h 364"/>
                <a:gd name="T6" fmla="*/ 867 w 1070"/>
                <a:gd name="T7" fmla="*/ 0 h 364"/>
                <a:gd name="T8" fmla="*/ 911 w 1070"/>
                <a:gd name="T9" fmla="*/ 54 h 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364"/>
                <a:gd name="T17" fmla="*/ 1070 w 1070"/>
                <a:gd name="T18" fmla="*/ 364 h 3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364">
                  <a:moveTo>
                    <a:pt x="0" y="245"/>
                  </a:moveTo>
                  <a:lnTo>
                    <a:pt x="114" y="363"/>
                  </a:lnTo>
                  <a:lnTo>
                    <a:pt x="114" y="0"/>
                  </a:lnTo>
                  <a:lnTo>
                    <a:pt x="1017" y="0"/>
                  </a:lnTo>
                  <a:lnTo>
                    <a:pt x="1069" y="5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5" name="Text Box 21"/>
          <p:cNvSpPr txBox="1">
            <a:spLocks noChangeArrowheads="1"/>
          </p:cNvSpPr>
          <p:nvPr/>
        </p:nvSpPr>
        <p:spPr bwMode="auto">
          <a:xfrm>
            <a:off x="889000" y="354488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i="1" dirty="0" smtClean="0"/>
              <a:t>t</a:t>
            </a:r>
            <a:endParaRPr lang="en-US" sz="1800" b="0" dirty="0"/>
          </a:p>
        </p:txBody>
      </p:sp>
      <p:sp>
        <p:nvSpPr>
          <p:cNvPr id="1036" name="Text Box 22"/>
          <p:cNvSpPr txBox="1">
            <a:spLocks noChangeArrowheads="1"/>
          </p:cNvSpPr>
          <p:nvPr/>
        </p:nvSpPr>
        <p:spPr bwMode="auto">
          <a:xfrm>
            <a:off x="3233738" y="2909888"/>
            <a:ext cx="269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grpSp>
        <p:nvGrpSpPr>
          <p:cNvPr id="65541" name="Group 5"/>
          <p:cNvGrpSpPr>
            <a:grpSpLocks noChangeAspect="1"/>
          </p:cNvGrpSpPr>
          <p:nvPr/>
        </p:nvGrpSpPr>
        <p:grpSpPr bwMode="auto">
          <a:xfrm>
            <a:off x="758825" y="1901825"/>
            <a:ext cx="2994025" cy="1766888"/>
            <a:chOff x="478" y="1198"/>
            <a:chExt cx="1886" cy="1113"/>
          </a:xfrm>
        </p:grpSpPr>
        <p:sp>
          <p:nvSpPr>
            <p:cNvPr id="65540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8" y="1198"/>
              <a:ext cx="1886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2" name="Freeform 6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3" name="Freeform 7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4" name="Freeform 8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5" name="Freeform 9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Freeform 6"/>
          <p:cNvSpPr>
            <a:spLocks/>
          </p:cNvSpPr>
          <p:nvPr/>
        </p:nvSpPr>
        <p:spPr bwMode="auto">
          <a:xfrm>
            <a:off x="2165578" y="2090511"/>
            <a:ext cx="2743200" cy="1404938"/>
          </a:xfrm>
          <a:custGeom>
            <a:avLst/>
            <a:gdLst/>
            <a:ahLst/>
            <a:cxnLst>
              <a:cxn ang="0">
                <a:pos x="0" y="885"/>
              </a:cxn>
              <a:cxn ang="0">
                <a:pos x="58" y="869"/>
              </a:cxn>
              <a:cxn ang="0">
                <a:pos x="117" y="857"/>
              </a:cxn>
              <a:cxn ang="0">
                <a:pos x="171" y="837"/>
              </a:cxn>
              <a:cxn ang="0">
                <a:pos x="230" y="809"/>
              </a:cxn>
              <a:cxn ang="0">
                <a:pos x="288" y="765"/>
              </a:cxn>
              <a:cxn ang="0">
                <a:pos x="347" y="709"/>
              </a:cxn>
              <a:cxn ang="0">
                <a:pos x="401" y="641"/>
              </a:cxn>
              <a:cxn ang="0">
                <a:pos x="460" y="553"/>
              </a:cxn>
              <a:cxn ang="0">
                <a:pos x="519" y="453"/>
              </a:cxn>
              <a:cxn ang="0">
                <a:pos x="577" y="348"/>
              </a:cxn>
              <a:cxn ang="0">
                <a:pos x="631" y="240"/>
              </a:cxn>
              <a:cxn ang="0">
                <a:pos x="690" y="144"/>
              </a:cxn>
              <a:cxn ang="0">
                <a:pos x="749" y="68"/>
              </a:cxn>
              <a:cxn ang="0">
                <a:pos x="807" y="16"/>
              </a:cxn>
              <a:cxn ang="0">
                <a:pos x="866" y="0"/>
              </a:cxn>
              <a:cxn ang="0">
                <a:pos x="920" y="16"/>
              </a:cxn>
              <a:cxn ang="0">
                <a:pos x="979" y="68"/>
              </a:cxn>
              <a:cxn ang="0">
                <a:pos x="1037" y="144"/>
              </a:cxn>
              <a:cxn ang="0">
                <a:pos x="1096" y="240"/>
              </a:cxn>
              <a:cxn ang="0">
                <a:pos x="1150" y="348"/>
              </a:cxn>
              <a:cxn ang="0">
                <a:pos x="1209" y="453"/>
              </a:cxn>
              <a:cxn ang="0">
                <a:pos x="1268" y="553"/>
              </a:cxn>
              <a:cxn ang="0">
                <a:pos x="1326" y="641"/>
              </a:cxn>
              <a:cxn ang="0">
                <a:pos x="1380" y="709"/>
              </a:cxn>
              <a:cxn ang="0">
                <a:pos x="1439" y="765"/>
              </a:cxn>
              <a:cxn ang="0">
                <a:pos x="1498" y="809"/>
              </a:cxn>
              <a:cxn ang="0">
                <a:pos x="1556" y="837"/>
              </a:cxn>
              <a:cxn ang="0">
                <a:pos x="1610" y="857"/>
              </a:cxn>
              <a:cxn ang="0">
                <a:pos x="1669" y="869"/>
              </a:cxn>
              <a:cxn ang="0">
                <a:pos x="1728" y="885"/>
              </a:cxn>
              <a:cxn ang="0">
                <a:pos x="0" y="885"/>
              </a:cxn>
            </a:cxnLst>
            <a:rect l="0" t="0" r="r" b="b"/>
            <a:pathLst>
              <a:path w="1728" h="885">
                <a:moveTo>
                  <a:pt x="0" y="885"/>
                </a:moveTo>
                <a:lnTo>
                  <a:pt x="0" y="885"/>
                </a:lnTo>
                <a:lnTo>
                  <a:pt x="27" y="873"/>
                </a:lnTo>
                <a:lnTo>
                  <a:pt x="58" y="869"/>
                </a:lnTo>
                <a:lnTo>
                  <a:pt x="85" y="865"/>
                </a:lnTo>
                <a:lnTo>
                  <a:pt x="117" y="857"/>
                </a:lnTo>
                <a:lnTo>
                  <a:pt x="144" y="849"/>
                </a:lnTo>
                <a:lnTo>
                  <a:pt x="171" y="837"/>
                </a:lnTo>
                <a:lnTo>
                  <a:pt x="203" y="825"/>
                </a:lnTo>
                <a:lnTo>
                  <a:pt x="230" y="809"/>
                </a:lnTo>
                <a:lnTo>
                  <a:pt x="261" y="789"/>
                </a:lnTo>
                <a:lnTo>
                  <a:pt x="288" y="765"/>
                </a:lnTo>
                <a:lnTo>
                  <a:pt x="316" y="741"/>
                </a:lnTo>
                <a:lnTo>
                  <a:pt x="347" y="709"/>
                </a:lnTo>
                <a:lnTo>
                  <a:pt x="374" y="677"/>
                </a:lnTo>
                <a:lnTo>
                  <a:pt x="401" y="641"/>
                </a:lnTo>
                <a:lnTo>
                  <a:pt x="433" y="597"/>
                </a:lnTo>
                <a:lnTo>
                  <a:pt x="460" y="553"/>
                </a:lnTo>
                <a:lnTo>
                  <a:pt x="492" y="505"/>
                </a:lnTo>
                <a:lnTo>
                  <a:pt x="519" y="453"/>
                </a:lnTo>
                <a:lnTo>
                  <a:pt x="546" y="400"/>
                </a:lnTo>
                <a:lnTo>
                  <a:pt x="577" y="348"/>
                </a:lnTo>
                <a:lnTo>
                  <a:pt x="604" y="292"/>
                </a:lnTo>
                <a:lnTo>
                  <a:pt x="631" y="240"/>
                </a:lnTo>
                <a:lnTo>
                  <a:pt x="663" y="192"/>
                </a:lnTo>
                <a:lnTo>
                  <a:pt x="690" y="144"/>
                </a:lnTo>
                <a:lnTo>
                  <a:pt x="722" y="104"/>
                </a:lnTo>
                <a:lnTo>
                  <a:pt x="749" y="68"/>
                </a:lnTo>
                <a:lnTo>
                  <a:pt x="776" y="36"/>
                </a:lnTo>
                <a:lnTo>
                  <a:pt x="807" y="16"/>
                </a:lnTo>
                <a:lnTo>
                  <a:pt x="834" y="4"/>
                </a:lnTo>
                <a:lnTo>
                  <a:pt x="866" y="0"/>
                </a:lnTo>
                <a:lnTo>
                  <a:pt x="893" y="4"/>
                </a:lnTo>
                <a:lnTo>
                  <a:pt x="920" y="16"/>
                </a:lnTo>
                <a:lnTo>
                  <a:pt x="952" y="36"/>
                </a:lnTo>
                <a:lnTo>
                  <a:pt x="979" y="68"/>
                </a:lnTo>
                <a:lnTo>
                  <a:pt x="1006" y="104"/>
                </a:lnTo>
                <a:lnTo>
                  <a:pt x="1037" y="144"/>
                </a:lnTo>
                <a:lnTo>
                  <a:pt x="1065" y="192"/>
                </a:lnTo>
                <a:lnTo>
                  <a:pt x="1096" y="240"/>
                </a:lnTo>
                <a:lnTo>
                  <a:pt x="1123" y="292"/>
                </a:lnTo>
                <a:lnTo>
                  <a:pt x="1150" y="348"/>
                </a:lnTo>
                <a:lnTo>
                  <a:pt x="1182" y="400"/>
                </a:lnTo>
                <a:lnTo>
                  <a:pt x="1209" y="453"/>
                </a:lnTo>
                <a:lnTo>
                  <a:pt x="1236" y="505"/>
                </a:lnTo>
                <a:lnTo>
                  <a:pt x="1268" y="553"/>
                </a:lnTo>
                <a:lnTo>
                  <a:pt x="1295" y="597"/>
                </a:lnTo>
                <a:lnTo>
                  <a:pt x="1326" y="641"/>
                </a:lnTo>
                <a:lnTo>
                  <a:pt x="1353" y="677"/>
                </a:lnTo>
                <a:lnTo>
                  <a:pt x="1380" y="709"/>
                </a:lnTo>
                <a:lnTo>
                  <a:pt x="1412" y="741"/>
                </a:lnTo>
                <a:lnTo>
                  <a:pt x="1439" y="765"/>
                </a:lnTo>
                <a:lnTo>
                  <a:pt x="1466" y="789"/>
                </a:lnTo>
                <a:lnTo>
                  <a:pt x="1498" y="809"/>
                </a:lnTo>
                <a:lnTo>
                  <a:pt x="1525" y="825"/>
                </a:lnTo>
                <a:lnTo>
                  <a:pt x="1556" y="837"/>
                </a:lnTo>
                <a:lnTo>
                  <a:pt x="1583" y="849"/>
                </a:lnTo>
                <a:lnTo>
                  <a:pt x="1610" y="857"/>
                </a:lnTo>
                <a:lnTo>
                  <a:pt x="1642" y="865"/>
                </a:lnTo>
                <a:lnTo>
                  <a:pt x="1669" y="869"/>
                </a:lnTo>
                <a:lnTo>
                  <a:pt x="1701" y="873"/>
                </a:lnTo>
                <a:lnTo>
                  <a:pt x="1728" y="885"/>
                </a:lnTo>
                <a:lnTo>
                  <a:pt x="1728" y="885"/>
                </a:lnTo>
                <a:lnTo>
                  <a:pt x="0" y="885"/>
                </a:lnTo>
                <a:close/>
              </a:path>
            </a:pathLst>
          </a:custGeom>
          <a:solidFill>
            <a:srgbClr val="9735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 flipV="1">
            <a:off x="3000375" y="1541463"/>
            <a:ext cx="0" cy="195421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2890838" y="1520825"/>
            <a:ext cx="571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 smtClean="0">
                <a:latin typeface="Times New Roman" pitchFamily="18" charset="0"/>
              </a:rPr>
              <a:t>h</a:t>
            </a:r>
            <a:endParaRPr lang="en-US" sz="2800" baseline="-25000" dirty="0"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904875" y="257175"/>
            <a:ext cx="8477250" cy="933450"/>
          </a:xfrm>
          <a:prstGeom prst="rect">
            <a:avLst/>
          </a:prstGeom>
          <a:solidFill>
            <a:schemeClr val="bg1"/>
          </a:solidFill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GB" sz="3200">
                <a:solidFill>
                  <a:schemeClr val="tx2"/>
                </a:solidFill>
                <a:latin typeface="Arial Unicode MS" pitchFamily="34" charset="-128"/>
              </a:rPr>
              <a:t>Inference at a single voxel</a:t>
            </a:r>
            <a:endParaRPr lang="en-US" sz="3200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105400" y="1382713"/>
            <a:ext cx="4543231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b="0" dirty="0" smtClean="0">
                <a:latin typeface="Arial Unicode MS" pitchFamily="34" charset="-128"/>
              </a:rPr>
              <a:t>Decision:</a:t>
            </a:r>
            <a:r>
              <a:rPr lang="en-GB" sz="2400" b="0" dirty="0">
                <a:latin typeface="Arial Unicode MS" pitchFamily="34" charset="-128"/>
              </a:rPr>
              <a:t/>
            </a:r>
            <a:br>
              <a:rPr lang="en-GB" sz="2400" b="0" dirty="0">
                <a:latin typeface="Arial Unicode MS" pitchFamily="34" charset="-128"/>
              </a:rPr>
            </a:br>
            <a:r>
              <a:rPr lang="en-GB" sz="2400" b="0" dirty="0" smtClean="0">
                <a:latin typeface="Arial Unicode MS" pitchFamily="34" charset="-128"/>
              </a:rPr>
              <a:t>H</a:t>
            </a:r>
            <a:r>
              <a:rPr lang="en-GB" sz="2400" b="0" baseline="-25000" dirty="0" smtClean="0">
                <a:latin typeface="Arial Unicode MS" pitchFamily="34" charset="-128"/>
              </a:rPr>
              <a:t>0</a:t>
            </a:r>
            <a:r>
              <a:rPr lang="en-GB" sz="2400" b="0" dirty="0" smtClean="0">
                <a:latin typeface="Arial Unicode MS" pitchFamily="34" charset="-128"/>
              </a:rPr>
              <a:t> ,</a:t>
            </a:r>
            <a:r>
              <a:rPr lang="en-GB" sz="2400" b="0" baseline="-25000" dirty="0" smtClean="0">
                <a:latin typeface="Arial Unicode MS" pitchFamily="34" charset="-128"/>
              </a:rPr>
              <a:t> </a:t>
            </a:r>
            <a:r>
              <a:rPr lang="en-GB" sz="2400" b="0" dirty="0" smtClean="0">
                <a:latin typeface="Arial Unicode MS" pitchFamily="34" charset="-128"/>
              </a:rPr>
              <a:t>H</a:t>
            </a:r>
            <a:r>
              <a:rPr lang="en-GB" sz="2400" b="0" baseline="-25000" dirty="0" smtClean="0">
                <a:latin typeface="Arial Unicode MS" pitchFamily="34" charset="-128"/>
              </a:rPr>
              <a:t>1</a:t>
            </a:r>
            <a:r>
              <a:rPr lang="en-GB" sz="2400" b="0" dirty="0" smtClean="0">
                <a:latin typeface="Arial Unicode MS" pitchFamily="34" charset="-128"/>
              </a:rPr>
              <a:t>: zero/non-zero activation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71513" y="4895850"/>
            <a:ext cx="2192337" cy="1714500"/>
            <a:chOff x="1409" y="3010"/>
            <a:chExt cx="1228" cy="1080"/>
          </a:xfrm>
        </p:grpSpPr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1409" y="3543"/>
              <a:ext cx="301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000" b="0" i="1">
                  <a:latin typeface="Times New Roman" pitchFamily="18" charset="0"/>
                </a:rPr>
                <a:t>t</a:t>
              </a:r>
              <a:r>
                <a:rPr lang="en-GB" sz="2000"/>
                <a:t> = </a:t>
              </a: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1756" y="3010"/>
              <a:ext cx="791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GB" sz="1800" i="1"/>
                <a:t>contrast</a:t>
              </a:r>
              <a:r>
                <a:rPr lang="en-GB" sz="1800"/>
                <a:t> of</a:t>
              </a:r>
              <a:br>
                <a:rPr lang="en-GB" sz="1800"/>
              </a:br>
              <a:r>
                <a:rPr lang="en-GB" sz="1800"/>
                <a:t>estimated</a:t>
              </a:r>
              <a:br>
                <a:rPr lang="en-GB" sz="1800"/>
              </a:br>
              <a:r>
                <a:rPr lang="en-GB" sz="1800"/>
                <a:t>parameters</a:t>
              </a: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871" y="3688"/>
              <a:ext cx="621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GB" sz="1800"/>
                <a:t>variance</a:t>
              </a:r>
              <a:br>
                <a:rPr lang="en-GB" sz="1800"/>
              </a:br>
              <a:r>
                <a:rPr lang="en-GB" sz="1800"/>
                <a:t>estimate</a:t>
              </a:r>
            </a:p>
          </p:txBody>
        </p:sp>
        <p:sp>
          <p:nvSpPr>
            <p:cNvPr id="1041" name="Line 14"/>
            <p:cNvSpPr>
              <a:spLocks noChangeShapeType="1"/>
            </p:cNvSpPr>
            <p:nvPr/>
          </p:nvSpPr>
          <p:spPr bwMode="auto">
            <a:xfrm flipV="1">
              <a:off x="1763" y="3648"/>
              <a:ext cx="816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1649" y="3724"/>
              <a:ext cx="988" cy="364"/>
            </a:xfrm>
            <a:custGeom>
              <a:avLst/>
              <a:gdLst>
                <a:gd name="T0" fmla="*/ 0 w 1070"/>
                <a:gd name="T1" fmla="*/ 245 h 364"/>
                <a:gd name="T2" fmla="*/ 97 w 1070"/>
                <a:gd name="T3" fmla="*/ 363 h 364"/>
                <a:gd name="T4" fmla="*/ 97 w 1070"/>
                <a:gd name="T5" fmla="*/ 0 h 364"/>
                <a:gd name="T6" fmla="*/ 867 w 1070"/>
                <a:gd name="T7" fmla="*/ 0 h 364"/>
                <a:gd name="T8" fmla="*/ 911 w 1070"/>
                <a:gd name="T9" fmla="*/ 54 h 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364"/>
                <a:gd name="T17" fmla="*/ 1070 w 1070"/>
                <a:gd name="T18" fmla="*/ 364 h 3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364">
                  <a:moveTo>
                    <a:pt x="0" y="245"/>
                  </a:moveTo>
                  <a:lnTo>
                    <a:pt x="114" y="363"/>
                  </a:lnTo>
                  <a:lnTo>
                    <a:pt x="114" y="0"/>
                  </a:lnTo>
                  <a:lnTo>
                    <a:pt x="1017" y="0"/>
                  </a:lnTo>
                  <a:lnTo>
                    <a:pt x="1069" y="5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5" name="Text Box 21"/>
          <p:cNvSpPr txBox="1">
            <a:spLocks noChangeArrowheads="1"/>
          </p:cNvSpPr>
          <p:nvPr/>
        </p:nvSpPr>
        <p:spPr bwMode="auto">
          <a:xfrm>
            <a:off x="889000" y="354488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i="1" dirty="0" smtClean="0"/>
              <a:t>t</a:t>
            </a:r>
            <a:endParaRPr lang="en-US" sz="1800" b="0" dirty="0"/>
          </a:p>
        </p:txBody>
      </p:sp>
      <p:sp>
        <p:nvSpPr>
          <p:cNvPr id="1036" name="Text Box 22"/>
          <p:cNvSpPr txBox="1">
            <a:spLocks noChangeArrowheads="1"/>
          </p:cNvSpPr>
          <p:nvPr/>
        </p:nvSpPr>
        <p:spPr bwMode="auto">
          <a:xfrm>
            <a:off x="3233738" y="2909888"/>
            <a:ext cx="269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758825" y="1901825"/>
            <a:ext cx="2994025" cy="1766888"/>
            <a:chOff x="478" y="1198"/>
            <a:chExt cx="1886" cy="1113"/>
          </a:xfrm>
        </p:grpSpPr>
        <p:sp>
          <p:nvSpPr>
            <p:cNvPr id="65540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8" y="1198"/>
              <a:ext cx="1886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2" name="Freeform 6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3" name="Freeform 7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4" name="Freeform 8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5" name="Freeform 9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Freeform 6"/>
          <p:cNvSpPr>
            <a:spLocks/>
          </p:cNvSpPr>
          <p:nvPr/>
        </p:nvSpPr>
        <p:spPr bwMode="auto">
          <a:xfrm>
            <a:off x="2165578" y="2090511"/>
            <a:ext cx="2743200" cy="1404938"/>
          </a:xfrm>
          <a:custGeom>
            <a:avLst/>
            <a:gdLst/>
            <a:ahLst/>
            <a:cxnLst>
              <a:cxn ang="0">
                <a:pos x="0" y="885"/>
              </a:cxn>
              <a:cxn ang="0">
                <a:pos x="58" y="869"/>
              </a:cxn>
              <a:cxn ang="0">
                <a:pos x="117" y="857"/>
              </a:cxn>
              <a:cxn ang="0">
                <a:pos x="171" y="837"/>
              </a:cxn>
              <a:cxn ang="0">
                <a:pos x="230" y="809"/>
              </a:cxn>
              <a:cxn ang="0">
                <a:pos x="288" y="765"/>
              </a:cxn>
              <a:cxn ang="0">
                <a:pos x="347" y="709"/>
              </a:cxn>
              <a:cxn ang="0">
                <a:pos x="401" y="641"/>
              </a:cxn>
              <a:cxn ang="0">
                <a:pos x="460" y="553"/>
              </a:cxn>
              <a:cxn ang="0">
                <a:pos x="519" y="453"/>
              </a:cxn>
              <a:cxn ang="0">
                <a:pos x="577" y="348"/>
              </a:cxn>
              <a:cxn ang="0">
                <a:pos x="631" y="240"/>
              </a:cxn>
              <a:cxn ang="0">
                <a:pos x="690" y="144"/>
              </a:cxn>
              <a:cxn ang="0">
                <a:pos x="749" y="68"/>
              </a:cxn>
              <a:cxn ang="0">
                <a:pos x="807" y="16"/>
              </a:cxn>
              <a:cxn ang="0">
                <a:pos x="866" y="0"/>
              </a:cxn>
              <a:cxn ang="0">
                <a:pos x="920" y="16"/>
              </a:cxn>
              <a:cxn ang="0">
                <a:pos x="979" y="68"/>
              </a:cxn>
              <a:cxn ang="0">
                <a:pos x="1037" y="144"/>
              </a:cxn>
              <a:cxn ang="0">
                <a:pos x="1096" y="240"/>
              </a:cxn>
              <a:cxn ang="0">
                <a:pos x="1150" y="348"/>
              </a:cxn>
              <a:cxn ang="0">
                <a:pos x="1209" y="453"/>
              </a:cxn>
              <a:cxn ang="0">
                <a:pos x="1268" y="553"/>
              </a:cxn>
              <a:cxn ang="0">
                <a:pos x="1326" y="641"/>
              </a:cxn>
              <a:cxn ang="0">
                <a:pos x="1380" y="709"/>
              </a:cxn>
              <a:cxn ang="0">
                <a:pos x="1439" y="765"/>
              </a:cxn>
              <a:cxn ang="0">
                <a:pos x="1498" y="809"/>
              </a:cxn>
              <a:cxn ang="0">
                <a:pos x="1556" y="837"/>
              </a:cxn>
              <a:cxn ang="0">
                <a:pos x="1610" y="857"/>
              </a:cxn>
              <a:cxn ang="0">
                <a:pos x="1669" y="869"/>
              </a:cxn>
              <a:cxn ang="0">
                <a:pos x="1728" y="885"/>
              </a:cxn>
              <a:cxn ang="0">
                <a:pos x="0" y="885"/>
              </a:cxn>
            </a:cxnLst>
            <a:rect l="0" t="0" r="r" b="b"/>
            <a:pathLst>
              <a:path w="1728" h="885">
                <a:moveTo>
                  <a:pt x="0" y="885"/>
                </a:moveTo>
                <a:lnTo>
                  <a:pt x="0" y="885"/>
                </a:lnTo>
                <a:lnTo>
                  <a:pt x="27" y="873"/>
                </a:lnTo>
                <a:lnTo>
                  <a:pt x="58" y="869"/>
                </a:lnTo>
                <a:lnTo>
                  <a:pt x="85" y="865"/>
                </a:lnTo>
                <a:lnTo>
                  <a:pt x="117" y="857"/>
                </a:lnTo>
                <a:lnTo>
                  <a:pt x="144" y="849"/>
                </a:lnTo>
                <a:lnTo>
                  <a:pt x="171" y="837"/>
                </a:lnTo>
                <a:lnTo>
                  <a:pt x="203" y="825"/>
                </a:lnTo>
                <a:lnTo>
                  <a:pt x="230" y="809"/>
                </a:lnTo>
                <a:lnTo>
                  <a:pt x="261" y="789"/>
                </a:lnTo>
                <a:lnTo>
                  <a:pt x="288" y="765"/>
                </a:lnTo>
                <a:lnTo>
                  <a:pt x="316" y="741"/>
                </a:lnTo>
                <a:lnTo>
                  <a:pt x="347" y="709"/>
                </a:lnTo>
                <a:lnTo>
                  <a:pt x="374" y="677"/>
                </a:lnTo>
                <a:lnTo>
                  <a:pt x="401" y="641"/>
                </a:lnTo>
                <a:lnTo>
                  <a:pt x="433" y="597"/>
                </a:lnTo>
                <a:lnTo>
                  <a:pt x="460" y="553"/>
                </a:lnTo>
                <a:lnTo>
                  <a:pt x="492" y="505"/>
                </a:lnTo>
                <a:lnTo>
                  <a:pt x="519" y="453"/>
                </a:lnTo>
                <a:lnTo>
                  <a:pt x="546" y="400"/>
                </a:lnTo>
                <a:lnTo>
                  <a:pt x="577" y="348"/>
                </a:lnTo>
                <a:lnTo>
                  <a:pt x="604" y="292"/>
                </a:lnTo>
                <a:lnTo>
                  <a:pt x="631" y="240"/>
                </a:lnTo>
                <a:lnTo>
                  <a:pt x="663" y="192"/>
                </a:lnTo>
                <a:lnTo>
                  <a:pt x="690" y="144"/>
                </a:lnTo>
                <a:lnTo>
                  <a:pt x="722" y="104"/>
                </a:lnTo>
                <a:lnTo>
                  <a:pt x="749" y="68"/>
                </a:lnTo>
                <a:lnTo>
                  <a:pt x="776" y="36"/>
                </a:lnTo>
                <a:lnTo>
                  <a:pt x="807" y="16"/>
                </a:lnTo>
                <a:lnTo>
                  <a:pt x="834" y="4"/>
                </a:lnTo>
                <a:lnTo>
                  <a:pt x="866" y="0"/>
                </a:lnTo>
                <a:lnTo>
                  <a:pt x="893" y="4"/>
                </a:lnTo>
                <a:lnTo>
                  <a:pt x="920" y="16"/>
                </a:lnTo>
                <a:lnTo>
                  <a:pt x="952" y="36"/>
                </a:lnTo>
                <a:lnTo>
                  <a:pt x="979" y="68"/>
                </a:lnTo>
                <a:lnTo>
                  <a:pt x="1006" y="104"/>
                </a:lnTo>
                <a:lnTo>
                  <a:pt x="1037" y="144"/>
                </a:lnTo>
                <a:lnTo>
                  <a:pt x="1065" y="192"/>
                </a:lnTo>
                <a:lnTo>
                  <a:pt x="1096" y="240"/>
                </a:lnTo>
                <a:lnTo>
                  <a:pt x="1123" y="292"/>
                </a:lnTo>
                <a:lnTo>
                  <a:pt x="1150" y="348"/>
                </a:lnTo>
                <a:lnTo>
                  <a:pt x="1182" y="400"/>
                </a:lnTo>
                <a:lnTo>
                  <a:pt x="1209" y="453"/>
                </a:lnTo>
                <a:lnTo>
                  <a:pt x="1236" y="505"/>
                </a:lnTo>
                <a:lnTo>
                  <a:pt x="1268" y="553"/>
                </a:lnTo>
                <a:lnTo>
                  <a:pt x="1295" y="597"/>
                </a:lnTo>
                <a:lnTo>
                  <a:pt x="1326" y="641"/>
                </a:lnTo>
                <a:lnTo>
                  <a:pt x="1353" y="677"/>
                </a:lnTo>
                <a:lnTo>
                  <a:pt x="1380" y="709"/>
                </a:lnTo>
                <a:lnTo>
                  <a:pt x="1412" y="741"/>
                </a:lnTo>
                <a:lnTo>
                  <a:pt x="1439" y="765"/>
                </a:lnTo>
                <a:lnTo>
                  <a:pt x="1466" y="789"/>
                </a:lnTo>
                <a:lnTo>
                  <a:pt x="1498" y="809"/>
                </a:lnTo>
                <a:lnTo>
                  <a:pt x="1525" y="825"/>
                </a:lnTo>
                <a:lnTo>
                  <a:pt x="1556" y="837"/>
                </a:lnTo>
                <a:lnTo>
                  <a:pt x="1583" y="849"/>
                </a:lnTo>
                <a:lnTo>
                  <a:pt x="1610" y="857"/>
                </a:lnTo>
                <a:lnTo>
                  <a:pt x="1642" y="865"/>
                </a:lnTo>
                <a:lnTo>
                  <a:pt x="1669" y="869"/>
                </a:lnTo>
                <a:lnTo>
                  <a:pt x="1701" y="873"/>
                </a:lnTo>
                <a:lnTo>
                  <a:pt x="1728" y="885"/>
                </a:lnTo>
                <a:lnTo>
                  <a:pt x="1728" y="885"/>
                </a:lnTo>
                <a:lnTo>
                  <a:pt x="0" y="885"/>
                </a:lnTo>
                <a:close/>
              </a:path>
            </a:pathLst>
          </a:custGeom>
          <a:solidFill>
            <a:srgbClr val="9735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 flipV="1">
            <a:off x="3000375" y="1541463"/>
            <a:ext cx="0" cy="195421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2890838" y="1520825"/>
            <a:ext cx="571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 smtClean="0">
                <a:latin typeface="Times New Roman" pitchFamily="18" charset="0"/>
              </a:rPr>
              <a:t>h</a:t>
            </a:r>
            <a:endParaRPr lang="en-US" sz="2800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1" name="Freeform 24"/>
          <p:cNvSpPr>
            <a:spLocks/>
          </p:cNvSpPr>
          <p:nvPr/>
        </p:nvSpPr>
        <p:spPr bwMode="auto">
          <a:xfrm>
            <a:off x="3011257" y="3133495"/>
            <a:ext cx="623888" cy="361950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0" y="0"/>
              </a:cxn>
              <a:cxn ang="0">
                <a:pos x="18" y="20"/>
              </a:cxn>
              <a:cxn ang="0">
                <a:pos x="45" y="52"/>
              </a:cxn>
              <a:cxn ang="0">
                <a:pos x="77" y="84"/>
              </a:cxn>
              <a:cxn ang="0">
                <a:pos x="104" y="108"/>
              </a:cxn>
              <a:cxn ang="0">
                <a:pos x="131" y="132"/>
              </a:cxn>
              <a:cxn ang="0">
                <a:pos x="163" y="152"/>
              </a:cxn>
              <a:cxn ang="0">
                <a:pos x="190" y="168"/>
              </a:cxn>
              <a:cxn ang="0">
                <a:pos x="221" y="180"/>
              </a:cxn>
              <a:cxn ang="0">
                <a:pos x="248" y="192"/>
              </a:cxn>
              <a:cxn ang="0">
                <a:pos x="275" y="200"/>
              </a:cxn>
              <a:cxn ang="0">
                <a:pos x="307" y="208"/>
              </a:cxn>
              <a:cxn ang="0">
                <a:pos x="334" y="212"/>
              </a:cxn>
              <a:cxn ang="0">
                <a:pos x="366" y="216"/>
              </a:cxn>
              <a:cxn ang="0">
                <a:pos x="393" y="228"/>
              </a:cxn>
              <a:cxn ang="0">
                <a:pos x="393" y="228"/>
              </a:cxn>
              <a:cxn ang="0">
                <a:pos x="0" y="228"/>
              </a:cxn>
            </a:cxnLst>
            <a:rect l="0" t="0" r="r" b="b"/>
            <a:pathLst>
              <a:path w="393" h="228">
                <a:moveTo>
                  <a:pt x="0" y="228"/>
                </a:moveTo>
                <a:lnTo>
                  <a:pt x="0" y="0"/>
                </a:lnTo>
                <a:lnTo>
                  <a:pt x="18" y="20"/>
                </a:lnTo>
                <a:lnTo>
                  <a:pt x="45" y="52"/>
                </a:lnTo>
                <a:lnTo>
                  <a:pt x="77" y="84"/>
                </a:lnTo>
                <a:lnTo>
                  <a:pt x="104" y="108"/>
                </a:lnTo>
                <a:lnTo>
                  <a:pt x="131" y="132"/>
                </a:lnTo>
                <a:lnTo>
                  <a:pt x="163" y="152"/>
                </a:lnTo>
                <a:lnTo>
                  <a:pt x="190" y="168"/>
                </a:lnTo>
                <a:lnTo>
                  <a:pt x="221" y="180"/>
                </a:lnTo>
                <a:lnTo>
                  <a:pt x="248" y="192"/>
                </a:lnTo>
                <a:lnTo>
                  <a:pt x="275" y="200"/>
                </a:lnTo>
                <a:lnTo>
                  <a:pt x="307" y="208"/>
                </a:lnTo>
                <a:lnTo>
                  <a:pt x="334" y="212"/>
                </a:lnTo>
                <a:lnTo>
                  <a:pt x="366" y="216"/>
                </a:lnTo>
                <a:lnTo>
                  <a:pt x="393" y="228"/>
                </a:lnTo>
                <a:lnTo>
                  <a:pt x="393" y="228"/>
                </a:lnTo>
                <a:lnTo>
                  <a:pt x="0" y="228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156857" y="3516086"/>
            <a:ext cx="22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</a:t>
            </a:r>
            <a:endParaRPr lang="en-US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090635" y="3429227"/>
          <a:ext cx="381907" cy="45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7"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635" y="3429227"/>
                        <a:ext cx="381907" cy="45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904875" y="257175"/>
            <a:ext cx="8477250" cy="933450"/>
          </a:xfrm>
          <a:prstGeom prst="rect">
            <a:avLst/>
          </a:prstGeom>
          <a:solidFill>
            <a:schemeClr val="bg1"/>
          </a:solidFill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GB" sz="3200" dirty="0" smtClean="0">
                <a:solidFill>
                  <a:schemeClr val="tx2"/>
                </a:solidFill>
                <a:latin typeface="Arial Unicode MS" pitchFamily="34" charset="-128"/>
              </a:rPr>
              <a:t>Multiple tests</a:t>
            </a:r>
            <a:endParaRPr lang="en-US" sz="3200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71513" y="4895850"/>
            <a:ext cx="2192337" cy="1714500"/>
            <a:chOff x="1409" y="3010"/>
            <a:chExt cx="1228" cy="1080"/>
          </a:xfrm>
        </p:grpSpPr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1409" y="3543"/>
              <a:ext cx="301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000" b="0" i="1">
                  <a:latin typeface="Times New Roman" pitchFamily="18" charset="0"/>
                </a:rPr>
                <a:t>t</a:t>
              </a:r>
              <a:r>
                <a:rPr lang="en-GB" sz="2000"/>
                <a:t> = </a:t>
              </a: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1756" y="3010"/>
              <a:ext cx="791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GB" sz="1800" i="1"/>
                <a:t>contrast</a:t>
              </a:r>
              <a:r>
                <a:rPr lang="en-GB" sz="1800"/>
                <a:t> of</a:t>
              </a:r>
              <a:br>
                <a:rPr lang="en-GB" sz="1800"/>
              </a:br>
              <a:r>
                <a:rPr lang="en-GB" sz="1800"/>
                <a:t>estimated</a:t>
              </a:r>
              <a:br>
                <a:rPr lang="en-GB" sz="1800"/>
              </a:br>
              <a:r>
                <a:rPr lang="en-GB" sz="1800"/>
                <a:t>parameters</a:t>
              </a: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871" y="3688"/>
              <a:ext cx="621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GB" sz="1800"/>
                <a:t>variance</a:t>
              </a:r>
              <a:br>
                <a:rPr lang="en-GB" sz="1800"/>
              </a:br>
              <a:r>
                <a:rPr lang="en-GB" sz="1800"/>
                <a:t>estimate</a:t>
              </a:r>
            </a:p>
          </p:txBody>
        </p:sp>
        <p:sp>
          <p:nvSpPr>
            <p:cNvPr id="1041" name="Line 14"/>
            <p:cNvSpPr>
              <a:spLocks noChangeShapeType="1"/>
            </p:cNvSpPr>
            <p:nvPr/>
          </p:nvSpPr>
          <p:spPr bwMode="auto">
            <a:xfrm flipV="1">
              <a:off x="1763" y="3648"/>
              <a:ext cx="816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1649" y="3724"/>
              <a:ext cx="988" cy="364"/>
            </a:xfrm>
            <a:custGeom>
              <a:avLst/>
              <a:gdLst>
                <a:gd name="T0" fmla="*/ 0 w 1070"/>
                <a:gd name="T1" fmla="*/ 245 h 364"/>
                <a:gd name="T2" fmla="*/ 97 w 1070"/>
                <a:gd name="T3" fmla="*/ 363 h 364"/>
                <a:gd name="T4" fmla="*/ 97 w 1070"/>
                <a:gd name="T5" fmla="*/ 0 h 364"/>
                <a:gd name="T6" fmla="*/ 867 w 1070"/>
                <a:gd name="T7" fmla="*/ 0 h 364"/>
                <a:gd name="T8" fmla="*/ 911 w 1070"/>
                <a:gd name="T9" fmla="*/ 54 h 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364"/>
                <a:gd name="T17" fmla="*/ 1070 w 1070"/>
                <a:gd name="T18" fmla="*/ 364 h 3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364">
                  <a:moveTo>
                    <a:pt x="0" y="245"/>
                  </a:moveTo>
                  <a:lnTo>
                    <a:pt x="114" y="363"/>
                  </a:lnTo>
                  <a:lnTo>
                    <a:pt x="114" y="0"/>
                  </a:lnTo>
                  <a:lnTo>
                    <a:pt x="1017" y="0"/>
                  </a:lnTo>
                  <a:lnTo>
                    <a:pt x="1069" y="5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6" name="Text Box 21"/>
          <p:cNvSpPr txBox="1">
            <a:spLocks noChangeArrowheads="1"/>
          </p:cNvSpPr>
          <p:nvPr/>
        </p:nvSpPr>
        <p:spPr bwMode="auto">
          <a:xfrm>
            <a:off x="889000" y="354488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i="1" dirty="0" smtClean="0"/>
              <a:t>t</a:t>
            </a:r>
            <a:endParaRPr lang="en-US" sz="1800" b="0" dirty="0"/>
          </a:p>
        </p:txBody>
      </p:sp>
      <p:sp>
        <p:nvSpPr>
          <p:cNvPr id="167" name="Text Box 22"/>
          <p:cNvSpPr txBox="1">
            <a:spLocks noChangeArrowheads="1"/>
          </p:cNvSpPr>
          <p:nvPr/>
        </p:nvSpPr>
        <p:spPr bwMode="auto">
          <a:xfrm>
            <a:off x="3233738" y="2909888"/>
            <a:ext cx="269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grpSp>
        <p:nvGrpSpPr>
          <p:cNvPr id="168" name="Group 5"/>
          <p:cNvGrpSpPr>
            <a:grpSpLocks noChangeAspect="1"/>
          </p:cNvGrpSpPr>
          <p:nvPr/>
        </p:nvGrpSpPr>
        <p:grpSpPr bwMode="auto">
          <a:xfrm>
            <a:off x="758825" y="1901825"/>
            <a:ext cx="2994025" cy="1766888"/>
            <a:chOff x="478" y="1198"/>
            <a:chExt cx="1886" cy="1113"/>
          </a:xfrm>
        </p:grpSpPr>
        <p:sp>
          <p:nvSpPr>
            <p:cNvPr id="169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8" y="1198"/>
              <a:ext cx="1886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6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7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8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9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" name="Freeform 6"/>
          <p:cNvSpPr>
            <a:spLocks/>
          </p:cNvSpPr>
          <p:nvPr/>
        </p:nvSpPr>
        <p:spPr bwMode="auto">
          <a:xfrm>
            <a:off x="2165578" y="2090511"/>
            <a:ext cx="2743200" cy="1404938"/>
          </a:xfrm>
          <a:custGeom>
            <a:avLst/>
            <a:gdLst/>
            <a:ahLst/>
            <a:cxnLst>
              <a:cxn ang="0">
                <a:pos x="0" y="885"/>
              </a:cxn>
              <a:cxn ang="0">
                <a:pos x="58" y="869"/>
              </a:cxn>
              <a:cxn ang="0">
                <a:pos x="117" y="857"/>
              </a:cxn>
              <a:cxn ang="0">
                <a:pos x="171" y="837"/>
              </a:cxn>
              <a:cxn ang="0">
                <a:pos x="230" y="809"/>
              </a:cxn>
              <a:cxn ang="0">
                <a:pos x="288" y="765"/>
              </a:cxn>
              <a:cxn ang="0">
                <a:pos x="347" y="709"/>
              </a:cxn>
              <a:cxn ang="0">
                <a:pos x="401" y="641"/>
              </a:cxn>
              <a:cxn ang="0">
                <a:pos x="460" y="553"/>
              </a:cxn>
              <a:cxn ang="0">
                <a:pos x="519" y="453"/>
              </a:cxn>
              <a:cxn ang="0">
                <a:pos x="577" y="348"/>
              </a:cxn>
              <a:cxn ang="0">
                <a:pos x="631" y="240"/>
              </a:cxn>
              <a:cxn ang="0">
                <a:pos x="690" y="144"/>
              </a:cxn>
              <a:cxn ang="0">
                <a:pos x="749" y="68"/>
              </a:cxn>
              <a:cxn ang="0">
                <a:pos x="807" y="16"/>
              </a:cxn>
              <a:cxn ang="0">
                <a:pos x="866" y="0"/>
              </a:cxn>
              <a:cxn ang="0">
                <a:pos x="920" y="16"/>
              </a:cxn>
              <a:cxn ang="0">
                <a:pos x="979" y="68"/>
              </a:cxn>
              <a:cxn ang="0">
                <a:pos x="1037" y="144"/>
              </a:cxn>
              <a:cxn ang="0">
                <a:pos x="1096" y="240"/>
              </a:cxn>
              <a:cxn ang="0">
                <a:pos x="1150" y="348"/>
              </a:cxn>
              <a:cxn ang="0">
                <a:pos x="1209" y="453"/>
              </a:cxn>
              <a:cxn ang="0">
                <a:pos x="1268" y="553"/>
              </a:cxn>
              <a:cxn ang="0">
                <a:pos x="1326" y="641"/>
              </a:cxn>
              <a:cxn ang="0">
                <a:pos x="1380" y="709"/>
              </a:cxn>
              <a:cxn ang="0">
                <a:pos x="1439" y="765"/>
              </a:cxn>
              <a:cxn ang="0">
                <a:pos x="1498" y="809"/>
              </a:cxn>
              <a:cxn ang="0">
                <a:pos x="1556" y="837"/>
              </a:cxn>
              <a:cxn ang="0">
                <a:pos x="1610" y="857"/>
              </a:cxn>
              <a:cxn ang="0">
                <a:pos x="1669" y="869"/>
              </a:cxn>
              <a:cxn ang="0">
                <a:pos x="1728" y="885"/>
              </a:cxn>
              <a:cxn ang="0">
                <a:pos x="0" y="885"/>
              </a:cxn>
            </a:cxnLst>
            <a:rect l="0" t="0" r="r" b="b"/>
            <a:pathLst>
              <a:path w="1728" h="885">
                <a:moveTo>
                  <a:pt x="0" y="885"/>
                </a:moveTo>
                <a:lnTo>
                  <a:pt x="0" y="885"/>
                </a:lnTo>
                <a:lnTo>
                  <a:pt x="27" y="873"/>
                </a:lnTo>
                <a:lnTo>
                  <a:pt x="58" y="869"/>
                </a:lnTo>
                <a:lnTo>
                  <a:pt x="85" y="865"/>
                </a:lnTo>
                <a:lnTo>
                  <a:pt x="117" y="857"/>
                </a:lnTo>
                <a:lnTo>
                  <a:pt x="144" y="849"/>
                </a:lnTo>
                <a:lnTo>
                  <a:pt x="171" y="837"/>
                </a:lnTo>
                <a:lnTo>
                  <a:pt x="203" y="825"/>
                </a:lnTo>
                <a:lnTo>
                  <a:pt x="230" y="809"/>
                </a:lnTo>
                <a:lnTo>
                  <a:pt x="261" y="789"/>
                </a:lnTo>
                <a:lnTo>
                  <a:pt x="288" y="765"/>
                </a:lnTo>
                <a:lnTo>
                  <a:pt x="316" y="741"/>
                </a:lnTo>
                <a:lnTo>
                  <a:pt x="347" y="709"/>
                </a:lnTo>
                <a:lnTo>
                  <a:pt x="374" y="677"/>
                </a:lnTo>
                <a:lnTo>
                  <a:pt x="401" y="641"/>
                </a:lnTo>
                <a:lnTo>
                  <a:pt x="433" y="597"/>
                </a:lnTo>
                <a:lnTo>
                  <a:pt x="460" y="553"/>
                </a:lnTo>
                <a:lnTo>
                  <a:pt x="492" y="505"/>
                </a:lnTo>
                <a:lnTo>
                  <a:pt x="519" y="453"/>
                </a:lnTo>
                <a:lnTo>
                  <a:pt x="546" y="400"/>
                </a:lnTo>
                <a:lnTo>
                  <a:pt x="577" y="348"/>
                </a:lnTo>
                <a:lnTo>
                  <a:pt x="604" y="292"/>
                </a:lnTo>
                <a:lnTo>
                  <a:pt x="631" y="240"/>
                </a:lnTo>
                <a:lnTo>
                  <a:pt x="663" y="192"/>
                </a:lnTo>
                <a:lnTo>
                  <a:pt x="690" y="144"/>
                </a:lnTo>
                <a:lnTo>
                  <a:pt x="722" y="104"/>
                </a:lnTo>
                <a:lnTo>
                  <a:pt x="749" y="68"/>
                </a:lnTo>
                <a:lnTo>
                  <a:pt x="776" y="36"/>
                </a:lnTo>
                <a:lnTo>
                  <a:pt x="807" y="16"/>
                </a:lnTo>
                <a:lnTo>
                  <a:pt x="834" y="4"/>
                </a:lnTo>
                <a:lnTo>
                  <a:pt x="866" y="0"/>
                </a:lnTo>
                <a:lnTo>
                  <a:pt x="893" y="4"/>
                </a:lnTo>
                <a:lnTo>
                  <a:pt x="920" y="16"/>
                </a:lnTo>
                <a:lnTo>
                  <a:pt x="952" y="36"/>
                </a:lnTo>
                <a:lnTo>
                  <a:pt x="979" y="68"/>
                </a:lnTo>
                <a:lnTo>
                  <a:pt x="1006" y="104"/>
                </a:lnTo>
                <a:lnTo>
                  <a:pt x="1037" y="144"/>
                </a:lnTo>
                <a:lnTo>
                  <a:pt x="1065" y="192"/>
                </a:lnTo>
                <a:lnTo>
                  <a:pt x="1096" y="240"/>
                </a:lnTo>
                <a:lnTo>
                  <a:pt x="1123" y="292"/>
                </a:lnTo>
                <a:lnTo>
                  <a:pt x="1150" y="348"/>
                </a:lnTo>
                <a:lnTo>
                  <a:pt x="1182" y="400"/>
                </a:lnTo>
                <a:lnTo>
                  <a:pt x="1209" y="453"/>
                </a:lnTo>
                <a:lnTo>
                  <a:pt x="1236" y="505"/>
                </a:lnTo>
                <a:lnTo>
                  <a:pt x="1268" y="553"/>
                </a:lnTo>
                <a:lnTo>
                  <a:pt x="1295" y="597"/>
                </a:lnTo>
                <a:lnTo>
                  <a:pt x="1326" y="641"/>
                </a:lnTo>
                <a:lnTo>
                  <a:pt x="1353" y="677"/>
                </a:lnTo>
                <a:lnTo>
                  <a:pt x="1380" y="709"/>
                </a:lnTo>
                <a:lnTo>
                  <a:pt x="1412" y="741"/>
                </a:lnTo>
                <a:lnTo>
                  <a:pt x="1439" y="765"/>
                </a:lnTo>
                <a:lnTo>
                  <a:pt x="1466" y="789"/>
                </a:lnTo>
                <a:lnTo>
                  <a:pt x="1498" y="809"/>
                </a:lnTo>
                <a:lnTo>
                  <a:pt x="1525" y="825"/>
                </a:lnTo>
                <a:lnTo>
                  <a:pt x="1556" y="837"/>
                </a:lnTo>
                <a:lnTo>
                  <a:pt x="1583" y="849"/>
                </a:lnTo>
                <a:lnTo>
                  <a:pt x="1610" y="857"/>
                </a:lnTo>
                <a:lnTo>
                  <a:pt x="1642" y="865"/>
                </a:lnTo>
                <a:lnTo>
                  <a:pt x="1669" y="869"/>
                </a:lnTo>
                <a:lnTo>
                  <a:pt x="1701" y="873"/>
                </a:lnTo>
                <a:lnTo>
                  <a:pt x="1728" y="885"/>
                </a:lnTo>
                <a:lnTo>
                  <a:pt x="1728" y="885"/>
                </a:lnTo>
                <a:lnTo>
                  <a:pt x="0" y="885"/>
                </a:lnTo>
                <a:close/>
              </a:path>
            </a:pathLst>
          </a:custGeom>
          <a:solidFill>
            <a:srgbClr val="9735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Line 20"/>
          <p:cNvSpPr>
            <a:spLocks noChangeShapeType="1"/>
          </p:cNvSpPr>
          <p:nvPr/>
        </p:nvSpPr>
        <p:spPr bwMode="auto">
          <a:xfrm flipV="1">
            <a:off x="3000375" y="1541463"/>
            <a:ext cx="0" cy="195421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" name="Text Box 23"/>
          <p:cNvSpPr txBox="1">
            <a:spLocks noChangeArrowheads="1"/>
          </p:cNvSpPr>
          <p:nvPr/>
        </p:nvSpPr>
        <p:spPr bwMode="auto">
          <a:xfrm>
            <a:off x="2890838" y="1520825"/>
            <a:ext cx="571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 smtClean="0">
                <a:latin typeface="Times New Roman" pitchFamily="18" charset="0"/>
              </a:rPr>
              <a:t>h</a:t>
            </a:r>
            <a:endParaRPr lang="en-US" sz="2800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7" name="Freeform 24"/>
          <p:cNvSpPr>
            <a:spLocks/>
          </p:cNvSpPr>
          <p:nvPr/>
        </p:nvSpPr>
        <p:spPr bwMode="auto">
          <a:xfrm>
            <a:off x="3011257" y="3133495"/>
            <a:ext cx="623888" cy="361950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0" y="0"/>
              </a:cxn>
              <a:cxn ang="0">
                <a:pos x="18" y="20"/>
              </a:cxn>
              <a:cxn ang="0">
                <a:pos x="45" y="52"/>
              </a:cxn>
              <a:cxn ang="0">
                <a:pos x="77" y="84"/>
              </a:cxn>
              <a:cxn ang="0">
                <a:pos x="104" y="108"/>
              </a:cxn>
              <a:cxn ang="0">
                <a:pos x="131" y="132"/>
              </a:cxn>
              <a:cxn ang="0">
                <a:pos x="163" y="152"/>
              </a:cxn>
              <a:cxn ang="0">
                <a:pos x="190" y="168"/>
              </a:cxn>
              <a:cxn ang="0">
                <a:pos x="221" y="180"/>
              </a:cxn>
              <a:cxn ang="0">
                <a:pos x="248" y="192"/>
              </a:cxn>
              <a:cxn ang="0">
                <a:pos x="275" y="200"/>
              </a:cxn>
              <a:cxn ang="0">
                <a:pos x="307" y="208"/>
              </a:cxn>
              <a:cxn ang="0">
                <a:pos x="334" y="212"/>
              </a:cxn>
              <a:cxn ang="0">
                <a:pos x="366" y="216"/>
              </a:cxn>
              <a:cxn ang="0">
                <a:pos x="393" y="228"/>
              </a:cxn>
              <a:cxn ang="0">
                <a:pos x="393" y="228"/>
              </a:cxn>
              <a:cxn ang="0">
                <a:pos x="0" y="228"/>
              </a:cxn>
            </a:cxnLst>
            <a:rect l="0" t="0" r="r" b="b"/>
            <a:pathLst>
              <a:path w="393" h="228">
                <a:moveTo>
                  <a:pt x="0" y="228"/>
                </a:moveTo>
                <a:lnTo>
                  <a:pt x="0" y="0"/>
                </a:lnTo>
                <a:lnTo>
                  <a:pt x="18" y="20"/>
                </a:lnTo>
                <a:lnTo>
                  <a:pt x="45" y="52"/>
                </a:lnTo>
                <a:lnTo>
                  <a:pt x="77" y="84"/>
                </a:lnTo>
                <a:lnTo>
                  <a:pt x="104" y="108"/>
                </a:lnTo>
                <a:lnTo>
                  <a:pt x="131" y="132"/>
                </a:lnTo>
                <a:lnTo>
                  <a:pt x="163" y="152"/>
                </a:lnTo>
                <a:lnTo>
                  <a:pt x="190" y="168"/>
                </a:lnTo>
                <a:lnTo>
                  <a:pt x="221" y="180"/>
                </a:lnTo>
                <a:lnTo>
                  <a:pt x="248" y="192"/>
                </a:lnTo>
                <a:lnTo>
                  <a:pt x="275" y="200"/>
                </a:lnTo>
                <a:lnTo>
                  <a:pt x="307" y="208"/>
                </a:lnTo>
                <a:lnTo>
                  <a:pt x="334" y="212"/>
                </a:lnTo>
                <a:lnTo>
                  <a:pt x="366" y="216"/>
                </a:lnTo>
                <a:lnTo>
                  <a:pt x="393" y="228"/>
                </a:lnTo>
                <a:lnTo>
                  <a:pt x="393" y="228"/>
                </a:lnTo>
                <a:lnTo>
                  <a:pt x="0" y="228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TextBox 177"/>
          <p:cNvSpPr txBox="1"/>
          <p:nvPr/>
        </p:nvSpPr>
        <p:spPr>
          <a:xfrm>
            <a:off x="3156857" y="3516086"/>
            <a:ext cx="22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</a:t>
            </a:r>
            <a:endParaRPr lang="en-US" dirty="0"/>
          </a:p>
        </p:txBody>
      </p:sp>
      <p:graphicFrame>
        <p:nvGraphicFramePr>
          <p:cNvPr id="179" name="Object 178"/>
          <p:cNvGraphicFramePr>
            <a:graphicFrameLocks noChangeAspect="1"/>
          </p:cNvGraphicFramePr>
          <p:nvPr/>
        </p:nvGraphicFramePr>
        <p:xfrm>
          <a:off x="3090635" y="3429227"/>
          <a:ext cx="381907" cy="45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62"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635" y="3429227"/>
                        <a:ext cx="381907" cy="45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" name="Text Box 21"/>
          <p:cNvSpPr txBox="1">
            <a:spLocks noChangeArrowheads="1"/>
          </p:cNvSpPr>
          <p:nvPr/>
        </p:nvSpPr>
        <p:spPr bwMode="auto">
          <a:xfrm>
            <a:off x="1041400" y="369728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i="1" dirty="0" smtClean="0"/>
              <a:t>t</a:t>
            </a:r>
            <a:endParaRPr lang="en-US" sz="1800" b="0" dirty="0"/>
          </a:p>
        </p:txBody>
      </p:sp>
      <p:sp>
        <p:nvSpPr>
          <p:cNvPr id="181" name="Text Box 22"/>
          <p:cNvSpPr txBox="1">
            <a:spLocks noChangeArrowheads="1"/>
          </p:cNvSpPr>
          <p:nvPr/>
        </p:nvSpPr>
        <p:spPr bwMode="auto">
          <a:xfrm>
            <a:off x="3386138" y="3062288"/>
            <a:ext cx="269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grpSp>
        <p:nvGrpSpPr>
          <p:cNvPr id="182" name="Group 5"/>
          <p:cNvGrpSpPr>
            <a:grpSpLocks noChangeAspect="1"/>
          </p:cNvGrpSpPr>
          <p:nvPr/>
        </p:nvGrpSpPr>
        <p:grpSpPr bwMode="auto">
          <a:xfrm>
            <a:off x="911225" y="2054225"/>
            <a:ext cx="2994025" cy="1766888"/>
            <a:chOff x="478" y="1198"/>
            <a:chExt cx="1886" cy="1113"/>
          </a:xfrm>
        </p:grpSpPr>
        <p:sp>
          <p:nvSpPr>
            <p:cNvPr id="183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8" y="1198"/>
              <a:ext cx="1886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6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7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8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9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8" name="Freeform 6"/>
          <p:cNvSpPr>
            <a:spLocks/>
          </p:cNvSpPr>
          <p:nvPr/>
        </p:nvSpPr>
        <p:spPr bwMode="auto">
          <a:xfrm>
            <a:off x="2317978" y="2242911"/>
            <a:ext cx="2743200" cy="1404938"/>
          </a:xfrm>
          <a:custGeom>
            <a:avLst/>
            <a:gdLst/>
            <a:ahLst/>
            <a:cxnLst>
              <a:cxn ang="0">
                <a:pos x="0" y="885"/>
              </a:cxn>
              <a:cxn ang="0">
                <a:pos x="58" y="869"/>
              </a:cxn>
              <a:cxn ang="0">
                <a:pos x="117" y="857"/>
              </a:cxn>
              <a:cxn ang="0">
                <a:pos x="171" y="837"/>
              </a:cxn>
              <a:cxn ang="0">
                <a:pos x="230" y="809"/>
              </a:cxn>
              <a:cxn ang="0">
                <a:pos x="288" y="765"/>
              </a:cxn>
              <a:cxn ang="0">
                <a:pos x="347" y="709"/>
              </a:cxn>
              <a:cxn ang="0">
                <a:pos x="401" y="641"/>
              </a:cxn>
              <a:cxn ang="0">
                <a:pos x="460" y="553"/>
              </a:cxn>
              <a:cxn ang="0">
                <a:pos x="519" y="453"/>
              </a:cxn>
              <a:cxn ang="0">
                <a:pos x="577" y="348"/>
              </a:cxn>
              <a:cxn ang="0">
                <a:pos x="631" y="240"/>
              </a:cxn>
              <a:cxn ang="0">
                <a:pos x="690" y="144"/>
              </a:cxn>
              <a:cxn ang="0">
                <a:pos x="749" y="68"/>
              </a:cxn>
              <a:cxn ang="0">
                <a:pos x="807" y="16"/>
              </a:cxn>
              <a:cxn ang="0">
                <a:pos x="866" y="0"/>
              </a:cxn>
              <a:cxn ang="0">
                <a:pos x="920" y="16"/>
              </a:cxn>
              <a:cxn ang="0">
                <a:pos x="979" y="68"/>
              </a:cxn>
              <a:cxn ang="0">
                <a:pos x="1037" y="144"/>
              </a:cxn>
              <a:cxn ang="0">
                <a:pos x="1096" y="240"/>
              </a:cxn>
              <a:cxn ang="0">
                <a:pos x="1150" y="348"/>
              </a:cxn>
              <a:cxn ang="0">
                <a:pos x="1209" y="453"/>
              </a:cxn>
              <a:cxn ang="0">
                <a:pos x="1268" y="553"/>
              </a:cxn>
              <a:cxn ang="0">
                <a:pos x="1326" y="641"/>
              </a:cxn>
              <a:cxn ang="0">
                <a:pos x="1380" y="709"/>
              </a:cxn>
              <a:cxn ang="0">
                <a:pos x="1439" y="765"/>
              </a:cxn>
              <a:cxn ang="0">
                <a:pos x="1498" y="809"/>
              </a:cxn>
              <a:cxn ang="0">
                <a:pos x="1556" y="837"/>
              </a:cxn>
              <a:cxn ang="0">
                <a:pos x="1610" y="857"/>
              </a:cxn>
              <a:cxn ang="0">
                <a:pos x="1669" y="869"/>
              </a:cxn>
              <a:cxn ang="0">
                <a:pos x="1728" y="885"/>
              </a:cxn>
              <a:cxn ang="0">
                <a:pos x="0" y="885"/>
              </a:cxn>
            </a:cxnLst>
            <a:rect l="0" t="0" r="r" b="b"/>
            <a:pathLst>
              <a:path w="1728" h="885">
                <a:moveTo>
                  <a:pt x="0" y="885"/>
                </a:moveTo>
                <a:lnTo>
                  <a:pt x="0" y="885"/>
                </a:lnTo>
                <a:lnTo>
                  <a:pt x="27" y="873"/>
                </a:lnTo>
                <a:lnTo>
                  <a:pt x="58" y="869"/>
                </a:lnTo>
                <a:lnTo>
                  <a:pt x="85" y="865"/>
                </a:lnTo>
                <a:lnTo>
                  <a:pt x="117" y="857"/>
                </a:lnTo>
                <a:lnTo>
                  <a:pt x="144" y="849"/>
                </a:lnTo>
                <a:lnTo>
                  <a:pt x="171" y="837"/>
                </a:lnTo>
                <a:lnTo>
                  <a:pt x="203" y="825"/>
                </a:lnTo>
                <a:lnTo>
                  <a:pt x="230" y="809"/>
                </a:lnTo>
                <a:lnTo>
                  <a:pt x="261" y="789"/>
                </a:lnTo>
                <a:lnTo>
                  <a:pt x="288" y="765"/>
                </a:lnTo>
                <a:lnTo>
                  <a:pt x="316" y="741"/>
                </a:lnTo>
                <a:lnTo>
                  <a:pt x="347" y="709"/>
                </a:lnTo>
                <a:lnTo>
                  <a:pt x="374" y="677"/>
                </a:lnTo>
                <a:lnTo>
                  <a:pt x="401" y="641"/>
                </a:lnTo>
                <a:lnTo>
                  <a:pt x="433" y="597"/>
                </a:lnTo>
                <a:lnTo>
                  <a:pt x="460" y="553"/>
                </a:lnTo>
                <a:lnTo>
                  <a:pt x="492" y="505"/>
                </a:lnTo>
                <a:lnTo>
                  <a:pt x="519" y="453"/>
                </a:lnTo>
                <a:lnTo>
                  <a:pt x="546" y="400"/>
                </a:lnTo>
                <a:lnTo>
                  <a:pt x="577" y="348"/>
                </a:lnTo>
                <a:lnTo>
                  <a:pt x="604" y="292"/>
                </a:lnTo>
                <a:lnTo>
                  <a:pt x="631" y="240"/>
                </a:lnTo>
                <a:lnTo>
                  <a:pt x="663" y="192"/>
                </a:lnTo>
                <a:lnTo>
                  <a:pt x="690" y="144"/>
                </a:lnTo>
                <a:lnTo>
                  <a:pt x="722" y="104"/>
                </a:lnTo>
                <a:lnTo>
                  <a:pt x="749" y="68"/>
                </a:lnTo>
                <a:lnTo>
                  <a:pt x="776" y="36"/>
                </a:lnTo>
                <a:lnTo>
                  <a:pt x="807" y="16"/>
                </a:lnTo>
                <a:lnTo>
                  <a:pt x="834" y="4"/>
                </a:lnTo>
                <a:lnTo>
                  <a:pt x="866" y="0"/>
                </a:lnTo>
                <a:lnTo>
                  <a:pt x="893" y="4"/>
                </a:lnTo>
                <a:lnTo>
                  <a:pt x="920" y="16"/>
                </a:lnTo>
                <a:lnTo>
                  <a:pt x="952" y="36"/>
                </a:lnTo>
                <a:lnTo>
                  <a:pt x="979" y="68"/>
                </a:lnTo>
                <a:lnTo>
                  <a:pt x="1006" y="104"/>
                </a:lnTo>
                <a:lnTo>
                  <a:pt x="1037" y="144"/>
                </a:lnTo>
                <a:lnTo>
                  <a:pt x="1065" y="192"/>
                </a:lnTo>
                <a:lnTo>
                  <a:pt x="1096" y="240"/>
                </a:lnTo>
                <a:lnTo>
                  <a:pt x="1123" y="292"/>
                </a:lnTo>
                <a:lnTo>
                  <a:pt x="1150" y="348"/>
                </a:lnTo>
                <a:lnTo>
                  <a:pt x="1182" y="400"/>
                </a:lnTo>
                <a:lnTo>
                  <a:pt x="1209" y="453"/>
                </a:lnTo>
                <a:lnTo>
                  <a:pt x="1236" y="505"/>
                </a:lnTo>
                <a:lnTo>
                  <a:pt x="1268" y="553"/>
                </a:lnTo>
                <a:lnTo>
                  <a:pt x="1295" y="597"/>
                </a:lnTo>
                <a:lnTo>
                  <a:pt x="1326" y="641"/>
                </a:lnTo>
                <a:lnTo>
                  <a:pt x="1353" y="677"/>
                </a:lnTo>
                <a:lnTo>
                  <a:pt x="1380" y="709"/>
                </a:lnTo>
                <a:lnTo>
                  <a:pt x="1412" y="741"/>
                </a:lnTo>
                <a:lnTo>
                  <a:pt x="1439" y="765"/>
                </a:lnTo>
                <a:lnTo>
                  <a:pt x="1466" y="789"/>
                </a:lnTo>
                <a:lnTo>
                  <a:pt x="1498" y="809"/>
                </a:lnTo>
                <a:lnTo>
                  <a:pt x="1525" y="825"/>
                </a:lnTo>
                <a:lnTo>
                  <a:pt x="1556" y="837"/>
                </a:lnTo>
                <a:lnTo>
                  <a:pt x="1583" y="849"/>
                </a:lnTo>
                <a:lnTo>
                  <a:pt x="1610" y="857"/>
                </a:lnTo>
                <a:lnTo>
                  <a:pt x="1642" y="865"/>
                </a:lnTo>
                <a:lnTo>
                  <a:pt x="1669" y="869"/>
                </a:lnTo>
                <a:lnTo>
                  <a:pt x="1701" y="873"/>
                </a:lnTo>
                <a:lnTo>
                  <a:pt x="1728" y="885"/>
                </a:lnTo>
                <a:lnTo>
                  <a:pt x="1728" y="885"/>
                </a:lnTo>
                <a:lnTo>
                  <a:pt x="0" y="885"/>
                </a:lnTo>
                <a:close/>
              </a:path>
            </a:pathLst>
          </a:custGeom>
          <a:solidFill>
            <a:srgbClr val="9735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Line 20"/>
          <p:cNvSpPr>
            <a:spLocks noChangeShapeType="1"/>
          </p:cNvSpPr>
          <p:nvPr/>
        </p:nvSpPr>
        <p:spPr bwMode="auto">
          <a:xfrm flipV="1">
            <a:off x="3152775" y="1693863"/>
            <a:ext cx="0" cy="195421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0" name="Text Box 23"/>
          <p:cNvSpPr txBox="1">
            <a:spLocks noChangeArrowheads="1"/>
          </p:cNvSpPr>
          <p:nvPr/>
        </p:nvSpPr>
        <p:spPr bwMode="auto">
          <a:xfrm>
            <a:off x="3043238" y="1673225"/>
            <a:ext cx="571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 smtClean="0">
                <a:latin typeface="Times New Roman" pitchFamily="18" charset="0"/>
              </a:rPr>
              <a:t>h</a:t>
            </a:r>
            <a:endParaRPr lang="en-US" sz="2800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91" name="Freeform 24"/>
          <p:cNvSpPr>
            <a:spLocks/>
          </p:cNvSpPr>
          <p:nvPr/>
        </p:nvSpPr>
        <p:spPr bwMode="auto">
          <a:xfrm>
            <a:off x="3163657" y="3285895"/>
            <a:ext cx="623888" cy="361950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0" y="0"/>
              </a:cxn>
              <a:cxn ang="0">
                <a:pos x="18" y="20"/>
              </a:cxn>
              <a:cxn ang="0">
                <a:pos x="45" y="52"/>
              </a:cxn>
              <a:cxn ang="0">
                <a:pos x="77" y="84"/>
              </a:cxn>
              <a:cxn ang="0">
                <a:pos x="104" y="108"/>
              </a:cxn>
              <a:cxn ang="0">
                <a:pos x="131" y="132"/>
              </a:cxn>
              <a:cxn ang="0">
                <a:pos x="163" y="152"/>
              </a:cxn>
              <a:cxn ang="0">
                <a:pos x="190" y="168"/>
              </a:cxn>
              <a:cxn ang="0">
                <a:pos x="221" y="180"/>
              </a:cxn>
              <a:cxn ang="0">
                <a:pos x="248" y="192"/>
              </a:cxn>
              <a:cxn ang="0">
                <a:pos x="275" y="200"/>
              </a:cxn>
              <a:cxn ang="0">
                <a:pos x="307" y="208"/>
              </a:cxn>
              <a:cxn ang="0">
                <a:pos x="334" y="212"/>
              </a:cxn>
              <a:cxn ang="0">
                <a:pos x="366" y="216"/>
              </a:cxn>
              <a:cxn ang="0">
                <a:pos x="393" y="228"/>
              </a:cxn>
              <a:cxn ang="0">
                <a:pos x="393" y="228"/>
              </a:cxn>
              <a:cxn ang="0">
                <a:pos x="0" y="228"/>
              </a:cxn>
            </a:cxnLst>
            <a:rect l="0" t="0" r="r" b="b"/>
            <a:pathLst>
              <a:path w="393" h="228">
                <a:moveTo>
                  <a:pt x="0" y="228"/>
                </a:moveTo>
                <a:lnTo>
                  <a:pt x="0" y="0"/>
                </a:lnTo>
                <a:lnTo>
                  <a:pt x="18" y="20"/>
                </a:lnTo>
                <a:lnTo>
                  <a:pt x="45" y="52"/>
                </a:lnTo>
                <a:lnTo>
                  <a:pt x="77" y="84"/>
                </a:lnTo>
                <a:lnTo>
                  <a:pt x="104" y="108"/>
                </a:lnTo>
                <a:lnTo>
                  <a:pt x="131" y="132"/>
                </a:lnTo>
                <a:lnTo>
                  <a:pt x="163" y="152"/>
                </a:lnTo>
                <a:lnTo>
                  <a:pt x="190" y="168"/>
                </a:lnTo>
                <a:lnTo>
                  <a:pt x="221" y="180"/>
                </a:lnTo>
                <a:lnTo>
                  <a:pt x="248" y="192"/>
                </a:lnTo>
                <a:lnTo>
                  <a:pt x="275" y="200"/>
                </a:lnTo>
                <a:lnTo>
                  <a:pt x="307" y="208"/>
                </a:lnTo>
                <a:lnTo>
                  <a:pt x="334" y="212"/>
                </a:lnTo>
                <a:lnTo>
                  <a:pt x="366" y="216"/>
                </a:lnTo>
                <a:lnTo>
                  <a:pt x="393" y="228"/>
                </a:lnTo>
                <a:lnTo>
                  <a:pt x="393" y="228"/>
                </a:lnTo>
                <a:lnTo>
                  <a:pt x="0" y="228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TextBox 191"/>
          <p:cNvSpPr txBox="1"/>
          <p:nvPr/>
        </p:nvSpPr>
        <p:spPr>
          <a:xfrm>
            <a:off x="3309257" y="3668486"/>
            <a:ext cx="22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</a:t>
            </a:r>
            <a:endParaRPr lang="en-US" dirty="0"/>
          </a:p>
        </p:txBody>
      </p:sp>
      <p:graphicFrame>
        <p:nvGraphicFramePr>
          <p:cNvPr id="193" name="Object 192"/>
          <p:cNvGraphicFramePr>
            <a:graphicFrameLocks noChangeAspect="1"/>
          </p:cNvGraphicFramePr>
          <p:nvPr/>
        </p:nvGraphicFramePr>
        <p:xfrm>
          <a:off x="3243035" y="3581627"/>
          <a:ext cx="381907" cy="45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63" name="Equation" r:id="rId6" imgW="190440" imgH="228600" progId="Equation.DSMT4">
                  <p:embed/>
                </p:oleObj>
              </mc:Choice>
              <mc:Fallback>
                <p:oleObj name="Equation" r:id="rId6" imgW="190440" imgH="228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035" y="3581627"/>
                        <a:ext cx="381907" cy="45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" name="Text Box 22"/>
          <p:cNvSpPr txBox="1">
            <a:spLocks noChangeArrowheads="1"/>
          </p:cNvSpPr>
          <p:nvPr/>
        </p:nvSpPr>
        <p:spPr bwMode="auto">
          <a:xfrm>
            <a:off x="3538538" y="3214688"/>
            <a:ext cx="269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grpSp>
        <p:nvGrpSpPr>
          <p:cNvPr id="196" name="Group 5"/>
          <p:cNvGrpSpPr>
            <a:grpSpLocks noChangeAspect="1"/>
          </p:cNvGrpSpPr>
          <p:nvPr/>
        </p:nvGrpSpPr>
        <p:grpSpPr bwMode="auto">
          <a:xfrm>
            <a:off x="1063625" y="2206625"/>
            <a:ext cx="2994025" cy="1766888"/>
            <a:chOff x="478" y="1198"/>
            <a:chExt cx="1886" cy="1113"/>
          </a:xfrm>
        </p:grpSpPr>
        <p:sp>
          <p:nvSpPr>
            <p:cNvPr id="197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8" y="1198"/>
              <a:ext cx="1886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6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7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8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9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2" name="Freeform 6"/>
          <p:cNvSpPr>
            <a:spLocks/>
          </p:cNvSpPr>
          <p:nvPr/>
        </p:nvSpPr>
        <p:spPr bwMode="auto">
          <a:xfrm>
            <a:off x="2470378" y="2395311"/>
            <a:ext cx="2743200" cy="1404938"/>
          </a:xfrm>
          <a:custGeom>
            <a:avLst/>
            <a:gdLst/>
            <a:ahLst/>
            <a:cxnLst>
              <a:cxn ang="0">
                <a:pos x="0" y="885"/>
              </a:cxn>
              <a:cxn ang="0">
                <a:pos x="58" y="869"/>
              </a:cxn>
              <a:cxn ang="0">
                <a:pos x="117" y="857"/>
              </a:cxn>
              <a:cxn ang="0">
                <a:pos x="171" y="837"/>
              </a:cxn>
              <a:cxn ang="0">
                <a:pos x="230" y="809"/>
              </a:cxn>
              <a:cxn ang="0">
                <a:pos x="288" y="765"/>
              </a:cxn>
              <a:cxn ang="0">
                <a:pos x="347" y="709"/>
              </a:cxn>
              <a:cxn ang="0">
                <a:pos x="401" y="641"/>
              </a:cxn>
              <a:cxn ang="0">
                <a:pos x="460" y="553"/>
              </a:cxn>
              <a:cxn ang="0">
                <a:pos x="519" y="453"/>
              </a:cxn>
              <a:cxn ang="0">
                <a:pos x="577" y="348"/>
              </a:cxn>
              <a:cxn ang="0">
                <a:pos x="631" y="240"/>
              </a:cxn>
              <a:cxn ang="0">
                <a:pos x="690" y="144"/>
              </a:cxn>
              <a:cxn ang="0">
                <a:pos x="749" y="68"/>
              </a:cxn>
              <a:cxn ang="0">
                <a:pos x="807" y="16"/>
              </a:cxn>
              <a:cxn ang="0">
                <a:pos x="866" y="0"/>
              </a:cxn>
              <a:cxn ang="0">
                <a:pos x="920" y="16"/>
              </a:cxn>
              <a:cxn ang="0">
                <a:pos x="979" y="68"/>
              </a:cxn>
              <a:cxn ang="0">
                <a:pos x="1037" y="144"/>
              </a:cxn>
              <a:cxn ang="0">
                <a:pos x="1096" y="240"/>
              </a:cxn>
              <a:cxn ang="0">
                <a:pos x="1150" y="348"/>
              </a:cxn>
              <a:cxn ang="0">
                <a:pos x="1209" y="453"/>
              </a:cxn>
              <a:cxn ang="0">
                <a:pos x="1268" y="553"/>
              </a:cxn>
              <a:cxn ang="0">
                <a:pos x="1326" y="641"/>
              </a:cxn>
              <a:cxn ang="0">
                <a:pos x="1380" y="709"/>
              </a:cxn>
              <a:cxn ang="0">
                <a:pos x="1439" y="765"/>
              </a:cxn>
              <a:cxn ang="0">
                <a:pos x="1498" y="809"/>
              </a:cxn>
              <a:cxn ang="0">
                <a:pos x="1556" y="837"/>
              </a:cxn>
              <a:cxn ang="0">
                <a:pos x="1610" y="857"/>
              </a:cxn>
              <a:cxn ang="0">
                <a:pos x="1669" y="869"/>
              </a:cxn>
              <a:cxn ang="0">
                <a:pos x="1728" y="885"/>
              </a:cxn>
              <a:cxn ang="0">
                <a:pos x="0" y="885"/>
              </a:cxn>
            </a:cxnLst>
            <a:rect l="0" t="0" r="r" b="b"/>
            <a:pathLst>
              <a:path w="1728" h="885">
                <a:moveTo>
                  <a:pt x="0" y="885"/>
                </a:moveTo>
                <a:lnTo>
                  <a:pt x="0" y="885"/>
                </a:lnTo>
                <a:lnTo>
                  <a:pt x="27" y="873"/>
                </a:lnTo>
                <a:lnTo>
                  <a:pt x="58" y="869"/>
                </a:lnTo>
                <a:lnTo>
                  <a:pt x="85" y="865"/>
                </a:lnTo>
                <a:lnTo>
                  <a:pt x="117" y="857"/>
                </a:lnTo>
                <a:lnTo>
                  <a:pt x="144" y="849"/>
                </a:lnTo>
                <a:lnTo>
                  <a:pt x="171" y="837"/>
                </a:lnTo>
                <a:lnTo>
                  <a:pt x="203" y="825"/>
                </a:lnTo>
                <a:lnTo>
                  <a:pt x="230" y="809"/>
                </a:lnTo>
                <a:lnTo>
                  <a:pt x="261" y="789"/>
                </a:lnTo>
                <a:lnTo>
                  <a:pt x="288" y="765"/>
                </a:lnTo>
                <a:lnTo>
                  <a:pt x="316" y="741"/>
                </a:lnTo>
                <a:lnTo>
                  <a:pt x="347" y="709"/>
                </a:lnTo>
                <a:lnTo>
                  <a:pt x="374" y="677"/>
                </a:lnTo>
                <a:lnTo>
                  <a:pt x="401" y="641"/>
                </a:lnTo>
                <a:lnTo>
                  <a:pt x="433" y="597"/>
                </a:lnTo>
                <a:lnTo>
                  <a:pt x="460" y="553"/>
                </a:lnTo>
                <a:lnTo>
                  <a:pt x="492" y="505"/>
                </a:lnTo>
                <a:lnTo>
                  <a:pt x="519" y="453"/>
                </a:lnTo>
                <a:lnTo>
                  <a:pt x="546" y="400"/>
                </a:lnTo>
                <a:lnTo>
                  <a:pt x="577" y="348"/>
                </a:lnTo>
                <a:lnTo>
                  <a:pt x="604" y="292"/>
                </a:lnTo>
                <a:lnTo>
                  <a:pt x="631" y="240"/>
                </a:lnTo>
                <a:lnTo>
                  <a:pt x="663" y="192"/>
                </a:lnTo>
                <a:lnTo>
                  <a:pt x="690" y="144"/>
                </a:lnTo>
                <a:lnTo>
                  <a:pt x="722" y="104"/>
                </a:lnTo>
                <a:lnTo>
                  <a:pt x="749" y="68"/>
                </a:lnTo>
                <a:lnTo>
                  <a:pt x="776" y="36"/>
                </a:lnTo>
                <a:lnTo>
                  <a:pt x="807" y="16"/>
                </a:lnTo>
                <a:lnTo>
                  <a:pt x="834" y="4"/>
                </a:lnTo>
                <a:lnTo>
                  <a:pt x="866" y="0"/>
                </a:lnTo>
                <a:lnTo>
                  <a:pt x="893" y="4"/>
                </a:lnTo>
                <a:lnTo>
                  <a:pt x="920" y="16"/>
                </a:lnTo>
                <a:lnTo>
                  <a:pt x="952" y="36"/>
                </a:lnTo>
                <a:lnTo>
                  <a:pt x="979" y="68"/>
                </a:lnTo>
                <a:lnTo>
                  <a:pt x="1006" y="104"/>
                </a:lnTo>
                <a:lnTo>
                  <a:pt x="1037" y="144"/>
                </a:lnTo>
                <a:lnTo>
                  <a:pt x="1065" y="192"/>
                </a:lnTo>
                <a:lnTo>
                  <a:pt x="1096" y="240"/>
                </a:lnTo>
                <a:lnTo>
                  <a:pt x="1123" y="292"/>
                </a:lnTo>
                <a:lnTo>
                  <a:pt x="1150" y="348"/>
                </a:lnTo>
                <a:lnTo>
                  <a:pt x="1182" y="400"/>
                </a:lnTo>
                <a:lnTo>
                  <a:pt x="1209" y="453"/>
                </a:lnTo>
                <a:lnTo>
                  <a:pt x="1236" y="505"/>
                </a:lnTo>
                <a:lnTo>
                  <a:pt x="1268" y="553"/>
                </a:lnTo>
                <a:lnTo>
                  <a:pt x="1295" y="597"/>
                </a:lnTo>
                <a:lnTo>
                  <a:pt x="1326" y="641"/>
                </a:lnTo>
                <a:lnTo>
                  <a:pt x="1353" y="677"/>
                </a:lnTo>
                <a:lnTo>
                  <a:pt x="1380" y="709"/>
                </a:lnTo>
                <a:lnTo>
                  <a:pt x="1412" y="741"/>
                </a:lnTo>
                <a:lnTo>
                  <a:pt x="1439" y="765"/>
                </a:lnTo>
                <a:lnTo>
                  <a:pt x="1466" y="789"/>
                </a:lnTo>
                <a:lnTo>
                  <a:pt x="1498" y="809"/>
                </a:lnTo>
                <a:lnTo>
                  <a:pt x="1525" y="825"/>
                </a:lnTo>
                <a:lnTo>
                  <a:pt x="1556" y="837"/>
                </a:lnTo>
                <a:lnTo>
                  <a:pt x="1583" y="849"/>
                </a:lnTo>
                <a:lnTo>
                  <a:pt x="1610" y="857"/>
                </a:lnTo>
                <a:lnTo>
                  <a:pt x="1642" y="865"/>
                </a:lnTo>
                <a:lnTo>
                  <a:pt x="1669" y="869"/>
                </a:lnTo>
                <a:lnTo>
                  <a:pt x="1701" y="873"/>
                </a:lnTo>
                <a:lnTo>
                  <a:pt x="1728" y="885"/>
                </a:lnTo>
                <a:lnTo>
                  <a:pt x="1728" y="885"/>
                </a:lnTo>
                <a:lnTo>
                  <a:pt x="0" y="885"/>
                </a:lnTo>
                <a:close/>
              </a:path>
            </a:pathLst>
          </a:custGeom>
          <a:solidFill>
            <a:srgbClr val="9735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Line 20"/>
          <p:cNvSpPr>
            <a:spLocks noChangeShapeType="1"/>
          </p:cNvSpPr>
          <p:nvPr/>
        </p:nvSpPr>
        <p:spPr bwMode="auto">
          <a:xfrm flipV="1">
            <a:off x="3305175" y="1846263"/>
            <a:ext cx="0" cy="195421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" name="Text Box 23"/>
          <p:cNvSpPr txBox="1">
            <a:spLocks noChangeArrowheads="1"/>
          </p:cNvSpPr>
          <p:nvPr/>
        </p:nvSpPr>
        <p:spPr bwMode="auto">
          <a:xfrm>
            <a:off x="3195638" y="1825625"/>
            <a:ext cx="571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 smtClean="0">
                <a:latin typeface="Times New Roman" pitchFamily="18" charset="0"/>
              </a:rPr>
              <a:t>h</a:t>
            </a:r>
            <a:endParaRPr lang="en-US" sz="2800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05" name="Freeform 24"/>
          <p:cNvSpPr>
            <a:spLocks/>
          </p:cNvSpPr>
          <p:nvPr/>
        </p:nvSpPr>
        <p:spPr bwMode="auto">
          <a:xfrm>
            <a:off x="3316057" y="3438295"/>
            <a:ext cx="623888" cy="361950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0" y="0"/>
              </a:cxn>
              <a:cxn ang="0">
                <a:pos x="18" y="20"/>
              </a:cxn>
              <a:cxn ang="0">
                <a:pos x="45" y="52"/>
              </a:cxn>
              <a:cxn ang="0">
                <a:pos x="77" y="84"/>
              </a:cxn>
              <a:cxn ang="0">
                <a:pos x="104" y="108"/>
              </a:cxn>
              <a:cxn ang="0">
                <a:pos x="131" y="132"/>
              </a:cxn>
              <a:cxn ang="0">
                <a:pos x="163" y="152"/>
              </a:cxn>
              <a:cxn ang="0">
                <a:pos x="190" y="168"/>
              </a:cxn>
              <a:cxn ang="0">
                <a:pos x="221" y="180"/>
              </a:cxn>
              <a:cxn ang="0">
                <a:pos x="248" y="192"/>
              </a:cxn>
              <a:cxn ang="0">
                <a:pos x="275" y="200"/>
              </a:cxn>
              <a:cxn ang="0">
                <a:pos x="307" y="208"/>
              </a:cxn>
              <a:cxn ang="0">
                <a:pos x="334" y="212"/>
              </a:cxn>
              <a:cxn ang="0">
                <a:pos x="366" y="216"/>
              </a:cxn>
              <a:cxn ang="0">
                <a:pos x="393" y="228"/>
              </a:cxn>
              <a:cxn ang="0">
                <a:pos x="393" y="228"/>
              </a:cxn>
              <a:cxn ang="0">
                <a:pos x="0" y="228"/>
              </a:cxn>
            </a:cxnLst>
            <a:rect l="0" t="0" r="r" b="b"/>
            <a:pathLst>
              <a:path w="393" h="228">
                <a:moveTo>
                  <a:pt x="0" y="228"/>
                </a:moveTo>
                <a:lnTo>
                  <a:pt x="0" y="0"/>
                </a:lnTo>
                <a:lnTo>
                  <a:pt x="18" y="20"/>
                </a:lnTo>
                <a:lnTo>
                  <a:pt x="45" y="52"/>
                </a:lnTo>
                <a:lnTo>
                  <a:pt x="77" y="84"/>
                </a:lnTo>
                <a:lnTo>
                  <a:pt x="104" y="108"/>
                </a:lnTo>
                <a:lnTo>
                  <a:pt x="131" y="132"/>
                </a:lnTo>
                <a:lnTo>
                  <a:pt x="163" y="152"/>
                </a:lnTo>
                <a:lnTo>
                  <a:pt x="190" y="168"/>
                </a:lnTo>
                <a:lnTo>
                  <a:pt x="221" y="180"/>
                </a:lnTo>
                <a:lnTo>
                  <a:pt x="248" y="192"/>
                </a:lnTo>
                <a:lnTo>
                  <a:pt x="275" y="200"/>
                </a:lnTo>
                <a:lnTo>
                  <a:pt x="307" y="208"/>
                </a:lnTo>
                <a:lnTo>
                  <a:pt x="334" y="212"/>
                </a:lnTo>
                <a:lnTo>
                  <a:pt x="366" y="216"/>
                </a:lnTo>
                <a:lnTo>
                  <a:pt x="393" y="228"/>
                </a:lnTo>
                <a:lnTo>
                  <a:pt x="393" y="228"/>
                </a:lnTo>
                <a:lnTo>
                  <a:pt x="0" y="228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TextBox 205"/>
          <p:cNvSpPr txBox="1"/>
          <p:nvPr/>
        </p:nvSpPr>
        <p:spPr>
          <a:xfrm>
            <a:off x="3461657" y="3820886"/>
            <a:ext cx="22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</a:t>
            </a:r>
            <a:endParaRPr lang="en-US" dirty="0"/>
          </a:p>
        </p:txBody>
      </p:sp>
      <p:sp>
        <p:nvSpPr>
          <p:cNvPr id="208" name="Text Box 21"/>
          <p:cNvSpPr txBox="1">
            <a:spLocks noChangeArrowheads="1"/>
          </p:cNvSpPr>
          <p:nvPr/>
        </p:nvSpPr>
        <p:spPr bwMode="auto">
          <a:xfrm>
            <a:off x="1346200" y="400208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i="1" dirty="0" smtClean="0"/>
              <a:t>t</a:t>
            </a:r>
            <a:endParaRPr lang="en-US" sz="1800" b="0" dirty="0"/>
          </a:p>
        </p:txBody>
      </p:sp>
      <p:sp>
        <p:nvSpPr>
          <p:cNvPr id="209" name="Text Box 22"/>
          <p:cNvSpPr txBox="1">
            <a:spLocks noChangeArrowheads="1"/>
          </p:cNvSpPr>
          <p:nvPr/>
        </p:nvSpPr>
        <p:spPr bwMode="auto">
          <a:xfrm>
            <a:off x="3690938" y="3367088"/>
            <a:ext cx="269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grpSp>
        <p:nvGrpSpPr>
          <p:cNvPr id="210" name="Group 5"/>
          <p:cNvGrpSpPr>
            <a:grpSpLocks noChangeAspect="1"/>
          </p:cNvGrpSpPr>
          <p:nvPr/>
        </p:nvGrpSpPr>
        <p:grpSpPr bwMode="auto">
          <a:xfrm>
            <a:off x="1216025" y="2359025"/>
            <a:ext cx="2994025" cy="1766888"/>
            <a:chOff x="478" y="1198"/>
            <a:chExt cx="1886" cy="1113"/>
          </a:xfrm>
        </p:grpSpPr>
        <p:sp>
          <p:nvSpPr>
            <p:cNvPr id="211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8" y="1198"/>
              <a:ext cx="1886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6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7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8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9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6" name="Freeform 6"/>
          <p:cNvSpPr>
            <a:spLocks/>
          </p:cNvSpPr>
          <p:nvPr/>
        </p:nvSpPr>
        <p:spPr bwMode="auto">
          <a:xfrm>
            <a:off x="2622778" y="2547711"/>
            <a:ext cx="2743200" cy="1404938"/>
          </a:xfrm>
          <a:custGeom>
            <a:avLst/>
            <a:gdLst/>
            <a:ahLst/>
            <a:cxnLst>
              <a:cxn ang="0">
                <a:pos x="0" y="885"/>
              </a:cxn>
              <a:cxn ang="0">
                <a:pos x="58" y="869"/>
              </a:cxn>
              <a:cxn ang="0">
                <a:pos x="117" y="857"/>
              </a:cxn>
              <a:cxn ang="0">
                <a:pos x="171" y="837"/>
              </a:cxn>
              <a:cxn ang="0">
                <a:pos x="230" y="809"/>
              </a:cxn>
              <a:cxn ang="0">
                <a:pos x="288" y="765"/>
              </a:cxn>
              <a:cxn ang="0">
                <a:pos x="347" y="709"/>
              </a:cxn>
              <a:cxn ang="0">
                <a:pos x="401" y="641"/>
              </a:cxn>
              <a:cxn ang="0">
                <a:pos x="460" y="553"/>
              </a:cxn>
              <a:cxn ang="0">
                <a:pos x="519" y="453"/>
              </a:cxn>
              <a:cxn ang="0">
                <a:pos x="577" y="348"/>
              </a:cxn>
              <a:cxn ang="0">
                <a:pos x="631" y="240"/>
              </a:cxn>
              <a:cxn ang="0">
                <a:pos x="690" y="144"/>
              </a:cxn>
              <a:cxn ang="0">
                <a:pos x="749" y="68"/>
              </a:cxn>
              <a:cxn ang="0">
                <a:pos x="807" y="16"/>
              </a:cxn>
              <a:cxn ang="0">
                <a:pos x="866" y="0"/>
              </a:cxn>
              <a:cxn ang="0">
                <a:pos x="920" y="16"/>
              </a:cxn>
              <a:cxn ang="0">
                <a:pos x="979" y="68"/>
              </a:cxn>
              <a:cxn ang="0">
                <a:pos x="1037" y="144"/>
              </a:cxn>
              <a:cxn ang="0">
                <a:pos x="1096" y="240"/>
              </a:cxn>
              <a:cxn ang="0">
                <a:pos x="1150" y="348"/>
              </a:cxn>
              <a:cxn ang="0">
                <a:pos x="1209" y="453"/>
              </a:cxn>
              <a:cxn ang="0">
                <a:pos x="1268" y="553"/>
              </a:cxn>
              <a:cxn ang="0">
                <a:pos x="1326" y="641"/>
              </a:cxn>
              <a:cxn ang="0">
                <a:pos x="1380" y="709"/>
              </a:cxn>
              <a:cxn ang="0">
                <a:pos x="1439" y="765"/>
              </a:cxn>
              <a:cxn ang="0">
                <a:pos x="1498" y="809"/>
              </a:cxn>
              <a:cxn ang="0">
                <a:pos x="1556" y="837"/>
              </a:cxn>
              <a:cxn ang="0">
                <a:pos x="1610" y="857"/>
              </a:cxn>
              <a:cxn ang="0">
                <a:pos x="1669" y="869"/>
              </a:cxn>
              <a:cxn ang="0">
                <a:pos x="1728" y="885"/>
              </a:cxn>
              <a:cxn ang="0">
                <a:pos x="0" y="885"/>
              </a:cxn>
            </a:cxnLst>
            <a:rect l="0" t="0" r="r" b="b"/>
            <a:pathLst>
              <a:path w="1728" h="885">
                <a:moveTo>
                  <a:pt x="0" y="885"/>
                </a:moveTo>
                <a:lnTo>
                  <a:pt x="0" y="885"/>
                </a:lnTo>
                <a:lnTo>
                  <a:pt x="27" y="873"/>
                </a:lnTo>
                <a:lnTo>
                  <a:pt x="58" y="869"/>
                </a:lnTo>
                <a:lnTo>
                  <a:pt x="85" y="865"/>
                </a:lnTo>
                <a:lnTo>
                  <a:pt x="117" y="857"/>
                </a:lnTo>
                <a:lnTo>
                  <a:pt x="144" y="849"/>
                </a:lnTo>
                <a:lnTo>
                  <a:pt x="171" y="837"/>
                </a:lnTo>
                <a:lnTo>
                  <a:pt x="203" y="825"/>
                </a:lnTo>
                <a:lnTo>
                  <a:pt x="230" y="809"/>
                </a:lnTo>
                <a:lnTo>
                  <a:pt x="261" y="789"/>
                </a:lnTo>
                <a:lnTo>
                  <a:pt x="288" y="765"/>
                </a:lnTo>
                <a:lnTo>
                  <a:pt x="316" y="741"/>
                </a:lnTo>
                <a:lnTo>
                  <a:pt x="347" y="709"/>
                </a:lnTo>
                <a:lnTo>
                  <a:pt x="374" y="677"/>
                </a:lnTo>
                <a:lnTo>
                  <a:pt x="401" y="641"/>
                </a:lnTo>
                <a:lnTo>
                  <a:pt x="433" y="597"/>
                </a:lnTo>
                <a:lnTo>
                  <a:pt x="460" y="553"/>
                </a:lnTo>
                <a:lnTo>
                  <a:pt x="492" y="505"/>
                </a:lnTo>
                <a:lnTo>
                  <a:pt x="519" y="453"/>
                </a:lnTo>
                <a:lnTo>
                  <a:pt x="546" y="400"/>
                </a:lnTo>
                <a:lnTo>
                  <a:pt x="577" y="348"/>
                </a:lnTo>
                <a:lnTo>
                  <a:pt x="604" y="292"/>
                </a:lnTo>
                <a:lnTo>
                  <a:pt x="631" y="240"/>
                </a:lnTo>
                <a:lnTo>
                  <a:pt x="663" y="192"/>
                </a:lnTo>
                <a:lnTo>
                  <a:pt x="690" y="144"/>
                </a:lnTo>
                <a:lnTo>
                  <a:pt x="722" y="104"/>
                </a:lnTo>
                <a:lnTo>
                  <a:pt x="749" y="68"/>
                </a:lnTo>
                <a:lnTo>
                  <a:pt x="776" y="36"/>
                </a:lnTo>
                <a:lnTo>
                  <a:pt x="807" y="16"/>
                </a:lnTo>
                <a:lnTo>
                  <a:pt x="834" y="4"/>
                </a:lnTo>
                <a:lnTo>
                  <a:pt x="866" y="0"/>
                </a:lnTo>
                <a:lnTo>
                  <a:pt x="893" y="4"/>
                </a:lnTo>
                <a:lnTo>
                  <a:pt x="920" y="16"/>
                </a:lnTo>
                <a:lnTo>
                  <a:pt x="952" y="36"/>
                </a:lnTo>
                <a:lnTo>
                  <a:pt x="979" y="68"/>
                </a:lnTo>
                <a:lnTo>
                  <a:pt x="1006" y="104"/>
                </a:lnTo>
                <a:lnTo>
                  <a:pt x="1037" y="144"/>
                </a:lnTo>
                <a:lnTo>
                  <a:pt x="1065" y="192"/>
                </a:lnTo>
                <a:lnTo>
                  <a:pt x="1096" y="240"/>
                </a:lnTo>
                <a:lnTo>
                  <a:pt x="1123" y="292"/>
                </a:lnTo>
                <a:lnTo>
                  <a:pt x="1150" y="348"/>
                </a:lnTo>
                <a:lnTo>
                  <a:pt x="1182" y="400"/>
                </a:lnTo>
                <a:lnTo>
                  <a:pt x="1209" y="453"/>
                </a:lnTo>
                <a:lnTo>
                  <a:pt x="1236" y="505"/>
                </a:lnTo>
                <a:lnTo>
                  <a:pt x="1268" y="553"/>
                </a:lnTo>
                <a:lnTo>
                  <a:pt x="1295" y="597"/>
                </a:lnTo>
                <a:lnTo>
                  <a:pt x="1326" y="641"/>
                </a:lnTo>
                <a:lnTo>
                  <a:pt x="1353" y="677"/>
                </a:lnTo>
                <a:lnTo>
                  <a:pt x="1380" y="709"/>
                </a:lnTo>
                <a:lnTo>
                  <a:pt x="1412" y="741"/>
                </a:lnTo>
                <a:lnTo>
                  <a:pt x="1439" y="765"/>
                </a:lnTo>
                <a:lnTo>
                  <a:pt x="1466" y="789"/>
                </a:lnTo>
                <a:lnTo>
                  <a:pt x="1498" y="809"/>
                </a:lnTo>
                <a:lnTo>
                  <a:pt x="1525" y="825"/>
                </a:lnTo>
                <a:lnTo>
                  <a:pt x="1556" y="837"/>
                </a:lnTo>
                <a:lnTo>
                  <a:pt x="1583" y="849"/>
                </a:lnTo>
                <a:lnTo>
                  <a:pt x="1610" y="857"/>
                </a:lnTo>
                <a:lnTo>
                  <a:pt x="1642" y="865"/>
                </a:lnTo>
                <a:lnTo>
                  <a:pt x="1669" y="869"/>
                </a:lnTo>
                <a:lnTo>
                  <a:pt x="1701" y="873"/>
                </a:lnTo>
                <a:lnTo>
                  <a:pt x="1728" y="885"/>
                </a:lnTo>
                <a:lnTo>
                  <a:pt x="1728" y="885"/>
                </a:lnTo>
                <a:lnTo>
                  <a:pt x="0" y="885"/>
                </a:lnTo>
                <a:close/>
              </a:path>
            </a:pathLst>
          </a:custGeom>
          <a:solidFill>
            <a:srgbClr val="9735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Line 20"/>
          <p:cNvSpPr>
            <a:spLocks noChangeShapeType="1"/>
          </p:cNvSpPr>
          <p:nvPr/>
        </p:nvSpPr>
        <p:spPr bwMode="auto">
          <a:xfrm flipV="1">
            <a:off x="3457575" y="1998663"/>
            <a:ext cx="0" cy="195421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" name="Text Box 23"/>
          <p:cNvSpPr txBox="1">
            <a:spLocks noChangeArrowheads="1"/>
          </p:cNvSpPr>
          <p:nvPr/>
        </p:nvSpPr>
        <p:spPr bwMode="auto">
          <a:xfrm>
            <a:off x="3348038" y="1978025"/>
            <a:ext cx="571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 smtClean="0">
                <a:latin typeface="Times New Roman" pitchFamily="18" charset="0"/>
              </a:rPr>
              <a:t>h</a:t>
            </a:r>
            <a:endParaRPr lang="en-US" sz="2800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19" name="Freeform 24"/>
          <p:cNvSpPr>
            <a:spLocks/>
          </p:cNvSpPr>
          <p:nvPr/>
        </p:nvSpPr>
        <p:spPr bwMode="auto">
          <a:xfrm>
            <a:off x="3468457" y="3590695"/>
            <a:ext cx="623888" cy="361950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0" y="0"/>
              </a:cxn>
              <a:cxn ang="0">
                <a:pos x="18" y="20"/>
              </a:cxn>
              <a:cxn ang="0">
                <a:pos x="45" y="52"/>
              </a:cxn>
              <a:cxn ang="0">
                <a:pos x="77" y="84"/>
              </a:cxn>
              <a:cxn ang="0">
                <a:pos x="104" y="108"/>
              </a:cxn>
              <a:cxn ang="0">
                <a:pos x="131" y="132"/>
              </a:cxn>
              <a:cxn ang="0">
                <a:pos x="163" y="152"/>
              </a:cxn>
              <a:cxn ang="0">
                <a:pos x="190" y="168"/>
              </a:cxn>
              <a:cxn ang="0">
                <a:pos x="221" y="180"/>
              </a:cxn>
              <a:cxn ang="0">
                <a:pos x="248" y="192"/>
              </a:cxn>
              <a:cxn ang="0">
                <a:pos x="275" y="200"/>
              </a:cxn>
              <a:cxn ang="0">
                <a:pos x="307" y="208"/>
              </a:cxn>
              <a:cxn ang="0">
                <a:pos x="334" y="212"/>
              </a:cxn>
              <a:cxn ang="0">
                <a:pos x="366" y="216"/>
              </a:cxn>
              <a:cxn ang="0">
                <a:pos x="393" y="228"/>
              </a:cxn>
              <a:cxn ang="0">
                <a:pos x="393" y="228"/>
              </a:cxn>
              <a:cxn ang="0">
                <a:pos x="0" y="228"/>
              </a:cxn>
            </a:cxnLst>
            <a:rect l="0" t="0" r="r" b="b"/>
            <a:pathLst>
              <a:path w="393" h="228">
                <a:moveTo>
                  <a:pt x="0" y="228"/>
                </a:moveTo>
                <a:lnTo>
                  <a:pt x="0" y="0"/>
                </a:lnTo>
                <a:lnTo>
                  <a:pt x="18" y="20"/>
                </a:lnTo>
                <a:lnTo>
                  <a:pt x="45" y="52"/>
                </a:lnTo>
                <a:lnTo>
                  <a:pt x="77" y="84"/>
                </a:lnTo>
                <a:lnTo>
                  <a:pt x="104" y="108"/>
                </a:lnTo>
                <a:lnTo>
                  <a:pt x="131" y="132"/>
                </a:lnTo>
                <a:lnTo>
                  <a:pt x="163" y="152"/>
                </a:lnTo>
                <a:lnTo>
                  <a:pt x="190" y="168"/>
                </a:lnTo>
                <a:lnTo>
                  <a:pt x="221" y="180"/>
                </a:lnTo>
                <a:lnTo>
                  <a:pt x="248" y="192"/>
                </a:lnTo>
                <a:lnTo>
                  <a:pt x="275" y="200"/>
                </a:lnTo>
                <a:lnTo>
                  <a:pt x="307" y="208"/>
                </a:lnTo>
                <a:lnTo>
                  <a:pt x="334" y="212"/>
                </a:lnTo>
                <a:lnTo>
                  <a:pt x="366" y="216"/>
                </a:lnTo>
                <a:lnTo>
                  <a:pt x="393" y="228"/>
                </a:lnTo>
                <a:lnTo>
                  <a:pt x="393" y="228"/>
                </a:lnTo>
                <a:lnTo>
                  <a:pt x="0" y="228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3614057" y="3973286"/>
            <a:ext cx="22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</a:t>
            </a:r>
            <a:endParaRPr lang="en-US" dirty="0"/>
          </a:p>
        </p:txBody>
      </p:sp>
      <p:graphicFrame>
        <p:nvGraphicFramePr>
          <p:cNvPr id="221" name="Object 220"/>
          <p:cNvGraphicFramePr>
            <a:graphicFrameLocks noChangeAspect="1"/>
          </p:cNvGraphicFramePr>
          <p:nvPr/>
        </p:nvGraphicFramePr>
        <p:xfrm>
          <a:off x="3547835" y="3886427"/>
          <a:ext cx="381907" cy="45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64"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7835" y="3886427"/>
                        <a:ext cx="381907" cy="45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" name="TextBox 221"/>
          <p:cNvSpPr txBox="1"/>
          <p:nvPr/>
        </p:nvSpPr>
        <p:spPr>
          <a:xfrm>
            <a:off x="6433457" y="2253343"/>
            <a:ext cx="3310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the problem?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904875" y="257175"/>
            <a:ext cx="8477250" cy="933450"/>
          </a:xfrm>
          <a:prstGeom prst="rect">
            <a:avLst/>
          </a:prstGeom>
          <a:solidFill>
            <a:schemeClr val="bg1"/>
          </a:solidFill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GB" sz="3200" dirty="0" smtClean="0">
                <a:solidFill>
                  <a:schemeClr val="tx2"/>
                </a:solidFill>
                <a:latin typeface="Arial Unicode MS" pitchFamily="34" charset="-128"/>
              </a:rPr>
              <a:t>Multiple tests</a:t>
            </a:r>
            <a:endParaRPr lang="en-US" sz="3200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71513" y="4895850"/>
            <a:ext cx="2192337" cy="1714500"/>
            <a:chOff x="1409" y="3010"/>
            <a:chExt cx="1228" cy="1080"/>
          </a:xfrm>
        </p:grpSpPr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1409" y="3543"/>
              <a:ext cx="301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000" b="0" i="1">
                  <a:latin typeface="Times New Roman" pitchFamily="18" charset="0"/>
                </a:rPr>
                <a:t>t</a:t>
              </a:r>
              <a:r>
                <a:rPr lang="en-GB" sz="2000"/>
                <a:t> = </a:t>
              </a: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1756" y="3010"/>
              <a:ext cx="791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GB" sz="1800" i="1"/>
                <a:t>contrast</a:t>
              </a:r>
              <a:r>
                <a:rPr lang="en-GB" sz="1800"/>
                <a:t> of</a:t>
              </a:r>
              <a:br>
                <a:rPr lang="en-GB" sz="1800"/>
              </a:br>
              <a:r>
                <a:rPr lang="en-GB" sz="1800"/>
                <a:t>estimated</a:t>
              </a:r>
              <a:br>
                <a:rPr lang="en-GB" sz="1800"/>
              </a:br>
              <a:r>
                <a:rPr lang="en-GB" sz="1800"/>
                <a:t>parameters</a:t>
              </a: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871" y="3688"/>
              <a:ext cx="621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GB" sz="1800"/>
                <a:t>variance</a:t>
              </a:r>
              <a:br>
                <a:rPr lang="en-GB" sz="1800"/>
              </a:br>
              <a:r>
                <a:rPr lang="en-GB" sz="1800"/>
                <a:t>estimate</a:t>
              </a:r>
            </a:p>
          </p:txBody>
        </p:sp>
        <p:sp>
          <p:nvSpPr>
            <p:cNvPr id="1041" name="Line 14"/>
            <p:cNvSpPr>
              <a:spLocks noChangeShapeType="1"/>
            </p:cNvSpPr>
            <p:nvPr/>
          </p:nvSpPr>
          <p:spPr bwMode="auto">
            <a:xfrm flipV="1">
              <a:off x="1763" y="3648"/>
              <a:ext cx="816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1649" y="3724"/>
              <a:ext cx="988" cy="364"/>
            </a:xfrm>
            <a:custGeom>
              <a:avLst/>
              <a:gdLst>
                <a:gd name="T0" fmla="*/ 0 w 1070"/>
                <a:gd name="T1" fmla="*/ 245 h 364"/>
                <a:gd name="T2" fmla="*/ 97 w 1070"/>
                <a:gd name="T3" fmla="*/ 363 h 364"/>
                <a:gd name="T4" fmla="*/ 97 w 1070"/>
                <a:gd name="T5" fmla="*/ 0 h 364"/>
                <a:gd name="T6" fmla="*/ 867 w 1070"/>
                <a:gd name="T7" fmla="*/ 0 h 364"/>
                <a:gd name="T8" fmla="*/ 911 w 1070"/>
                <a:gd name="T9" fmla="*/ 54 h 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364"/>
                <a:gd name="T17" fmla="*/ 1070 w 1070"/>
                <a:gd name="T18" fmla="*/ 364 h 3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364">
                  <a:moveTo>
                    <a:pt x="0" y="245"/>
                  </a:moveTo>
                  <a:lnTo>
                    <a:pt x="114" y="363"/>
                  </a:lnTo>
                  <a:lnTo>
                    <a:pt x="114" y="0"/>
                  </a:lnTo>
                  <a:lnTo>
                    <a:pt x="1017" y="0"/>
                  </a:lnTo>
                  <a:lnTo>
                    <a:pt x="1069" y="5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6" name="Text Box 21"/>
          <p:cNvSpPr txBox="1">
            <a:spLocks noChangeArrowheads="1"/>
          </p:cNvSpPr>
          <p:nvPr/>
        </p:nvSpPr>
        <p:spPr bwMode="auto">
          <a:xfrm>
            <a:off x="889000" y="354488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i="1" dirty="0" smtClean="0"/>
              <a:t>t</a:t>
            </a:r>
            <a:endParaRPr lang="en-US" sz="1800" b="0" dirty="0"/>
          </a:p>
        </p:txBody>
      </p:sp>
      <p:sp>
        <p:nvSpPr>
          <p:cNvPr id="167" name="Text Box 22"/>
          <p:cNvSpPr txBox="1">
            <a:spLocks noChangeArrowheads="1"/>
          </p:cNvSpPr>
          <p:nvPr/>
        </p:nvSpPr>
        <p:spPr bwMode="auto">
          <a:xfrm>
            <a:off x="3233738" y="2909888"/>
            <a:ext cx="269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758825" y="1901825"/>
            <a:ext cx="2994025" cy="1766888"/>
            <a:chOff x="478" y="1198"/>
            <a:chExt cx="1886" cy="1113"/>
          </a:xfrm>
        </p:grpSpPr>
        <p:sp>
          <p:nvSpPr>
            <p:cNvPr id="169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8" y="1198"/>
              <a:ext cx="1886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6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7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8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9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" name="Freeform 6"/>
          <p:cNvSpPr>
            <a:spLocks/>
          </p:cNvSpPr>
          <p:nvPr/>
        </p:nvSpPr>
        <p:spPr bwMode="auto">
          <a:xfrm>
            <a:off x="2165578" y="2090511"/>
            <a:ext cx="2743200" cy="1404938"/>
          </a:xfrm>
          <a:custGeom>
            <a:avLst/>
            <a:gdLst/>
            <a:ahLst/>
            <a:cxnLst>
              <a:cxn ang="0">
                <a:pos x="0" y="885"/>
              </a:cxn>
              <a:cxn ang="0">
                <a:pos x="58" y="869"/>
              </a:cxn>
              <a:cxn ang="0">
                <a:pos x="117" y="857"/>
              </a:cxn>
              <a:cxn ang="0">
                <a:pos x="171" y="837"/>
              </a:cxn>
              <a:cxn ang="0">
                <a:pos x="230" y="809"/>
              </a:cxn>
              <a:cxn ang="0">
                <a:pos x="288" y="765"/>
              </a:cxn>
              <a:cxn ang="0">
                <a:pos x="347" y="709"/>
              </a:cxn>
              <a:cxn ang="0">
                <a:pos x="401" y="641"/>
              </a:cxn>
              <a:cxn ang="0">
                <a:pos x="460" y="553"/>
              </a:cxn>
              <a:cxn ang="0">
                <a:pos x="519" y="453"/>
              </a:cxn>
              <a:cxn ang="0">
                <a:pos x="577" y="348"/>
              </a:cxn>
              <a:cxn ang="0">
                <a:pos x="631" y="240"/>
              </a:cxn>
              <a:cxn ang="0">
                <a:pos x="690" y="144"/>
              </a:cxn>
              <a:cxn ang="0">
                <a:pos x="749" y="68"/>
              </a:cxn>
              <a:cxn ang="0">
                <a:pos x="807" y="16"/>
              </a:cxn>
              <a:cxn ang="0">
                <a:pos x="866" y="0"/>
              </a:cxn>
              <a:cxn ang="0">
                <a:pos x="920" y="16"/>
              </a:cxn>
              <a:cxn ang="0">
                <a:pos x="979" y="68"/>
              </a:cxn>
              <a:cxn ang="0">
                <a:pos x="1037" y="144"/>
              </a:cxn>
              <a:cxn ang="0">
                <a:pos x="1096" y="240"/>
              </a:cxn>
              <a:cxn ang="0">
                <a:pos x="1150" y="348"/>
              </a:cxn>
              <a:cxn ang="0">
                <a:pos x="1209" y="453"/>
              </a:cxn>
              <a:cxn ang="0">
                <a:pos x="1268" y="553"/>
              </a:cxn>
              <a:cxn ang="0">
                <a:pos x="1326" y="641"/>
              </a:cxn>
              <a:cxn ang="0">
                <a:pos x="1380" y="709"/>
              </a:cxn>
              <a:cxn ang="0">
                <a:pos x="1439" y="765"/>
              </a:cxn>
              <a:cxn ang="0">
                <a:pos x="1498" y="809"/>
              </a:cxn>
              <a:cxn ang="0">
                <a:pos x="1556" y="837"/>
              </a:cxn>
              <a:cxn ang="0">
                <a:pos x="1610" y="857"/>
              </a:cxn>
              <a:cxn ang="0">
                <a:pos x="1669" y="869"/>
              </a:cxn>
              <a:cxn ang="0">
                <a:pos x="1728" y="885"/>
              </a:cxn>
              <a:cxn ang="0">
                <a:pos x="0" y="885"/>
              </a:cxn>
            </a:cxnLst>
            <a:rect l="0" t="0" r="r" b="b"/>
            <a:pathLst>
              <a:path w="1728" h="885">
                <a:moveTo>
                  <a:pt x="0" y="885"/>
                </a:moveTo>
                <a:lnTo>
                  <a:pt x="0" y="885"/>
                </a:lnTo>
                <a:lnTo>
                  <a:pt x="27" y="873"/>
                </a:lnTo>
                <a:lnTo>
                  <a:pt x="58" y="869"/>
                </a:lnTo>
                <a:lnTo>
                  <a:pt x="85" y="865"/>
                </a:lnTo>
                <a:lnTo>
                  <a:pt x="117" y="857"/>
                </a:lnTo>
                <a:lnTo>
                  <a:pt x="144" y="849"/>
                </a:lnTo>
                <a:lnTo>
                  <a:pt x="171" y="837"/>
                </a:lnTo>
                <a:lnTo>
                  <a:pt x="203" y="825"/>
                </a:lnTo>
                <a:lnTo>
                  <a:pt x="230" y="809"/>
                </a:lnTo>
                <a:lnTo>
                  <a:pt x="261" y="789"/>
                </a:lnTo>
                <a:lnTo>
                  <a:pt x="288" y="765"/>
                </a:lnTo>
                <a:lnTo>
                  <a:pt x="316" y="741"/>
                </a:lnTo>
                <a:lnTo>
                  <a:pt x="347" y="709"/>
                </a:lnTo>
                <a:lnTo>
                  <a:pt x="374" y="677"/>
                </a:lnTo>
                <a:lnTo>
                  <a:pt x="401" y="641"/>
                </a:lnTo>
                <a:lnTo>
                  <a:pt x="433" y="597"/>
                </a:lnTo>
                <a:lnTo>
                  <a:pt x="460" y="553"/>
                </a:lnTo>
                <a:lnTo>
                  <a:pt x="492" y="505"/>
                </a:lnTo>
                <a:lnTo>
                  <a:pt x="519" y="453"/>
                </a:lnTo>
                <a:lnTo>
                  <a:pt x="546" y="400"/>
                </a:lnTo>
                <a:lnTo>
                  <a:pt x="577" y="348"/>
                </a:lnTo>
                <a:lnTo>
                  <a:pt x="604" y="292"/>
                </a:lnTo>
                <a:lnTo>
                  <a:pt x="631" y="240"/>
                </a:lnTo>
                <a:lnTo>
                  <a:pt x="663" y="192"/>
                </a:lnTo>
                <a:lnTo>
                  <a:pt x="690" y="144"/>
                </a:lnTo>
                <a:lnTo>
                  <a:pt x="722" y="104"/>
                </a:lnTo>
                <a:lnTo>
                  <a:pt x="749" y="68"/>
                </a:lnTo>
                <a:lnTo>
                  <a:pt x="776" y="36"/>
                </a:lnTo>
                <a:lnTo>
                  <a:pt x="807" y="16"/>
                </a:lnTo>
                <a:lnTo>
                  <a:pt x="834" y="4"/>
                </a:lnTo>
                <a:lnTo>
                  <a:pt x="866" y="0"/>
                </a:lnTo>
                <a:lnTo>
                  <a:pt x="893" y="4"/>
                </a:lnTo>
                <a:lnTo>
                  <a:pt x="920" y="16"/>
                </a:lnTo>
                <a:lnTo>
                  <a:pt x="952" y="36"/>
                </a:lnTo>
                <a:lnTo>
                  <a:pt x="979" y="68"/>
                </a:lnTo>
                <a:lnTo>
                  <a:pt x="1006" y="104"/>
                </a:lnTo>
                <a:lnTo>
                  <a:pt x="1037" y="144"/>
                </a:lnTo>
                <a:lnTo>
                  <a:pt x="1065" y="192"/>
                </a:lnTo>
                <a:lnTo>
                  <a:pt x="1096" y="240"/>
                </a:lnTo>
                <a:lnTo>
                  <a:pt x="1123" y="292"/>
                </a:lnTo>
                <a:lnTo>
                  <a:pt x="1150" y="348"/>
                </a:lnTo>
                <a:lnTo>
                  <a:pt x="1182" y="400"/>
                </a:lnTo>
                <a:lnTo>
                  <a:pt x="1209" y="453"/>
                </a:lnTo>
                <a:lnTo>
                  <a:pt x="1236" y="505"/>
                </a:lnTo>
                <a:lnTo>
                  <a:pt x="1268" y="553"/>
                </a:lnTo>
                <a:lnTo>
                  <a:pt x="1295" y="597"/>
                </a:lnTo>
                <a:lnTo>
                  <a:pt x="1326" y="641"/>
                </a:lnTo>
                <a:lnTo>
                  <a:pt x="1353" y="677"/>
                </a:lnTo>
                <a:lnTo>
                  <a:pt x="1380" y="709"/>
                </a:lnTo>
                <a:lnTo>
                  <a:pt x="1412" y="741"/>
                </a:lnTo>
                <a:lnTo>
                  <a:pt x="1439" y="765"/>
                </a:lnTo>
                <a:lnTo>
                  <a:pt x="1466" y="789"/>
                </a:lnTo>
                <a:lnTo>
                  <a:pt x="1498" y="809"/>
                </a:lnTo>
                <a:lnTo>
                  <a:pt x="1525" y="825"/>
                </a:lnTo>
                <a:lnTo>
                  <a:pt x="1556" y="837"/>
                </a:lnTo>
                <a:lnTo>
                  <a:pt x="1583" y="849"/>
                </a:lnTo>
                <a:lnTo>
                  <a:pt x="1610" y="857"/>
                </a:lnTo>
                <a:lnTo>
                  <a:pt x="1642" y="865"/>
                </a:lnTo>
                <a:lnTo>
                  <a:pt x="1669" y="869"/>
                </a:lnTo>
                <a:lnTo>
                  <a:pt x="1701" y="873"/>
                </a:lnTo>
                <a:lnTo>
                  <a:pt x="1728" y="885"/>
                </a:lnTo>
                <a:lnTo>
                  <a:pt x="1728" y="885"/>
                </a:lnTo>
                <a:lnTo>
                  <a:pt x="0" y="885"/>
                </a:lnTo>
                <a:close/>
              </a:path>
            </a:pathLst>
          </a:custGeom>
          <a:solidFill>
            <a:srgbClr val="9735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Line 20"/>
          <p:cNvSpPr>
            <a:spLocks noChangeShapeType="1"/>
          </p:cNvSpPr>
          <p:nvPr/>
        </p:nvSpPr>
        <p:spPr bwMode="auto">
          <a:xfrm flipV="1">
            <a:off x="3000375" y="1541463"/>
            <a:ext cx="0" cy="195421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" name="Text Box 23"/>
          <p:cNvSpPr txBox="1">
            <a:spLocks noChangeArrowheads="1"/>
          </p:cNvSpPr>
          <p:nvPr/>
        </p:nvSpPr>
        <p:spPr bwMode="auto">
          <a:xfrm>
            <a:off x="2890838" y="1520825"/>
            <a:ext cx="571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 smtClean="0">
                <a:latin typeface="Times New Roman" pitchFamily="18" charset="0"/>
              </a:rPr>
              <a:t>h</a:t>
            </a:r>
            <a:endParaRPr lang="en-US" sz="2800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7" name="Freeform 24"/>
          <p:cNvSpPr>
            <a:spLocks/>
          </p:cNvSpPr>
          <p:nvPr/>
        </p:nvSpPr>
        <p:spPr bwMode="auto">
          <a:xfrm>
            <a:off x="3011257" y="3133495"/>
            <a:ext cx="623888" cy="361950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0" y="0"/>
              </a:cxn>
              <a:cxn ang="0">
                <a:pos x="18" y="20"/>
              </a:cxn>
              <a:cxn ang="0">
                <a:pos x="45" y="52"/>
              </a:cxn>
              <a:cxn ang="0">
                <a:pos x="77" y="84"/>
              </a:cxn>
              <a:cxn ang="0">
                <a:pos x="104" y="108"/>
              </a:cxn>
              <a:cxn ang="0">
                <a:pos x="131" y="132"/>
              </a:cxn>
              <a:cxn ang="0">
                <a:pos x="163" y="152"/>
              </a:cxn>
              <a:cxn ang="0">
                <a:pos x="190" y="168"/>
              </a:cxn>
              <a:cxn ang="0">
                <a:pos x="221" y="180"/>
              </a:cxn>
              <a:cxn ang="0">
                <a:pos x="248" y="192"/>
              </a:cxn>
              <a:cxn ang="0">
                <a:pos x="275" y="200"/>
              </a:cxn>
              <a:cxn ang="0">
                <a:pos x="307" y="208"/>
              </a:cxn>
              <a:cxn ang="0">
                <a:pos x="334" y="212"/>
              </a:cxn>
              <a:cxn ang="0">
                <a:pos x="366" y="216"/>
              </a:cxn>
              <a:cxn ang="0">
                <a:pos x="393" y="228"/>
              </a:cxn>
              <a:cxn ang="0">
                <a:pos x="393" y="228"/>
              </a:cxn>
              <a:cxn ang="0">
                <a:pos x="0" y="228"/>
              </a:cxn>
            </a:cxnLst>
            <a:rect l="0" t="0" r="r" b="b"/>
            <a:pathLst>
              <a:path w="393" h="228">
                <a:moveTo>
                  <a:pt x="0" y="228"/>
                </a:moveTo>
                <a:lnTo>
                  <a:pt x="0" y="0"/>
                </a:lnTo>
                <a:lnTo>
                  <a:pt x="18" y="20"/>
                </a:lnTo>
                <a:lnTo>
                  <a:pt x="45" y="52"/>
                </a:lnTo>
                <a:lnTo>
                  <a:pt x="77" y="84"/>
                </a:lnTo>
                <a:lnTo>
                  <a:pt x="104" y="108"/>
                </a:lnTo>
                <a:lnTo>
                  <a:pt x="131" y="132"/>
                </a:lnTo>
                <a:lnTo>
                  <a:pt x="163" y="152"/>
                </a:lnTo>
                <a:lnTo>
                  <a:pt x="190" y="168"/>
                </a:lnTo>
                <a:lnTo>
                  <a:pt x="221" y="180"/>
                </a:lnTo>
                <a:lnTo>
                  <a:pt x="248" y="192"/>
                </a:lnTo>
                <a:lnTo>
                  <a:pt x="275" y="200"/>
                </a:lnTo>
                <a:lnTo>
                  <a:pt x="307" y="208"/>
                </a:lnTo>
                <a:lnTo>
                  <a:pt x="334" y="212"/>
                </a:lnTo>
                <a:lnTo>
                  <a:pt x="366" y="216"/>
                </a:lnTo>
                <a:lnTo>
                  <a:pt x="393" y="228"/>
                </a:lnTo>
                <a:lnTo>
                  <a:pt x="393" y="228"/>
                </a:lnTo>
                <a:lnTo>
                  <a:pt x="0" y="228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TextBox 177"/>
          <p:cNvSpPr txBox="1"/>
          <p:nvPr/>
        </p:nvSpPr>
        <p:spPr>
          <a:xfrm>
            <a:off x="3156857" y="3516086"/>
            <a:ext cx="22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</a:t>
            </a:r>
            <a:endParaRPr lang="en-US" dirty="0"/>
          </a:p>
        </p:txBody>
      </p:sp>
      <p:graphicFrame>
        <p:nvGraphicFramePr>
          <p:cNvPr id="179" name="Object 178"/>
          <p:cNvGraphicFramePr>
            <a:graphicFrameLocks noChangeAspect="1"/>
          </p:cNvGraphicFramePr>
          <p:nvPr/>
        </p:nvGraphicFramePr>
        <p:xfrm>
          <a:off x="3090635" y="3429227"/>
          <a:ext cx="381907" cy="45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4"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635" y="3429227"/>
                        <a:ext cx="381907" cy="45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" name="Text Box 21"/>
          <p:cNvSpPr txBox="1">
            <a:spLocks noChangeArrowheads="1"/>
          </p:cNvSpPr>
          <p:nvPr/>
        </p:nvSpPr>
        <p:spPr bwMode="auto">
          <a:xfrm>
            <a:off x="1041400" y="369728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i="1" dirty="0" smtClean="0"/>
              <a:t>t</a:t>
            </a:r>
            <a:endParaRPr lang="en-US" sz="1800" b="0" dirty="0"/>
          </a:p>
        </p:txBody>
      </p:sp>
      <p:sp>
        <p:nvSpPr>
          <p:cNvPr id="181" name="Text Box 22"/>
          <p:cNvSpPr txBox="1">
            <a:spLocks noChangeArrowheads="1"/>
          </p:cNvSpPr>
          <p:nvPr/>
        </p:nvSpPr>
        <p:spPr bwMode="auto">
          <a:xfrm>
            <a:off x="3386138" y="3062288"/>
            <a:ext cx="269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911225" y="2054225"/>
            <a:ext cx="2994025" cy="1766888"/>
            <a:chOff x="478" y="1198"/>
            <a:chExt cx="1886" cy="1113"/>
          </a:xfrm>
        </p:grpSpPr>
        <p:sp>
          <p:nvSpPr>
            <p:cNvPr id="183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8" y="1198"/>
              <a:ext cx="1886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6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7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8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9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8" name="Freeform 6"/>
          <p:cNvSpPr>
            <a:spLocks/>
          </p:cNvSpPr>
          <p:nvPr/>
        </p:nvSpPr>
        <p:spPr bwMode="auto">
          <a:xfrm>
            <a:off x="2317978" y="2242911"/>
            <a:ext cx="2743200" cy="1404938"/>
          </a:xfrm>
          <a:custGeom>
            <a:avLst/>
            <a:gdLst/>
            <a:ahLst/>
            <a:cxnLst>
              <a:cxn ang="0">
                <a:pos x="0" y="885"/>
              </a:cxn>
              <a:cxn ang="0">
                <a:pos x="58" y="869"/>
              </a:cxn>
              <a:cxn ang="0">
                <a:pos x="117" y="857"/>
              </a:cxn>
              <a:cxn ang="0">
                <a:pos x="171" y="837"/>
              </a:cxn>
              <a:cxn ang="0">
                <a:pos x="230" y="809"/>
              </a:cxn>
              <a:cxn ang="0">
                <a:pos x="288" y="765"/>
              </a:cxn>
              <a:cxn ang="0">
                <a:pos x="347" y="709"/>
              </a:cxn>
              <a:cxn ang="0">
                <a:pos x="401" y="641"/>
              </a:cxn>
              <a:cxn ang="0">
                <a:pos x="460" y="553"/>
              </a:cxn>
              <a:cxn ang="0">
                <a:pos x="519" y="453"/>
              </a:cxn>
              <a:cxn ang="0">
                <a:pos x="577" y="348"/>
              </a:cxn>
              <a:cxn ang="0">
                <a:pos x="631" y="240"/>
              </a:cxn>
              <a:cxn ang="0">
                <a:pos x="690" y="144"/>
              </a:cxn>
              <a:cxn ang="0">
                <a:pos x="749" y="68"/>
              </a:cxn>
              <a:cxn ang="0">
                <a:pos x="807" y="16"/>
              </a:cxn>
              <a:cxn ang="0">
                <a:pos x="866" y="0"/>
              </a:cxn>
              <a:cxn ang="0">
                <a:pos x="920" y="16"/>
              </a:cxn>
              <a:cxn ang="0">
                <a:pos x="979" y="68"/>
              </a:cxn>
              <a:cxn ang="0">
                <a:pos x="1037" y="144"/>
              </a:cxn>
              <a:cxn ang="0">
                <a:pos x="1096" y="240"/>
              </a:cxn>
              <a:cxn ang="0">
                <a:pos x="1150" y="348"/>
              </a:cxn>
              <a:cxn ang="0">
                <a:pos x="1209" y="453"/>
              </a:cxn>
              <a:cxn ang="0">
                <a:pos x="1268" y="553"/>
              </a:cxn>
              <a:cxn ang="0">
                <a:pos x="1326" y="641"/>
              </a:cxn>
              <a:cxn ang="0">
                <a:pos x="1380" y="709"/>
              </a:cxn>
              <a:cxn ang="0">
                <a:pos x="1439" y="765"/>
              </a:cxn>
              <a:cxn ang="0">
                <a:pos x="1498" y="809"/>
              </a:cxn>
              <a:cxn ang="0">
                <a:pos x="1556" y="837"/>
              </a:cxn>
              <a:cxn ang="0">
                <a:pos x="1610" y="857"/>
              </a:cxn>
              <a:cxn ang="0">
                <a:pos x="1669" y="869"/>
              </a:cxn>
              <a:cxn ang="0">
                <a:pos x="1728" y="885"/>
              </a:cxn>
              <a:cxn ang="0">
                <a:pos x="0" y="885"/>
              </a:cxn>
            </a:cxnLst>
            <a:rect l="0" t="0" r="r" b="b"/>
            <a:pathLst>
              <a:path w="1728" h="885">
                <a:moveTo>
                  <a:pt x="0" y="885"/>
                </a:moveTo>
                <a:lnTo>
                  <a:pt x="0" y="885"/>
                </a:lnTo>
                <a:lnTo>
                  <a:pt x="27" y="873"/>
                </a:lnTo>
                <a:lnTo>
                  <a:pt x="58" y="869"/>
                </a:lnTo>
                <a:lnTo>
                  <a:pt x="85" y="865"/>
                </a:lnTo>
                <a:lnTo>
                  <a:pt x="117" y="857"/>
                </a:lnTo>
                <a:lnTo>
                  <a:pt x="144" y="849"/>
                </a:lnTo>
                <a:lnTo>
                  <a:pt x="171" y="837"/>
                </a:lnTo>
                <a:lnTo>
                  <a:pt x="203" y="825"/>
                </a:lnTo>
                <a:lnTo>
                  <a:pt x="230" y="809"/>
                </a:lnTo>
                <a:lnTo>
                  <a:pt x="261" y="789"/>
                </a:lnTo>
                <a:lnTo>
                  <a:pt x="288" y="765"/>
                </a:lnTo>
                <a:lnTo>
                  <a:pt x="316" y="741"/>
                </a:lnTo>
                <a:lnTo>
                  <a:pt x="347" y="709"/>
                </a:lnTo>
                <a:lnTo>
                  <a:pt x="374" y="677"/>
                </a:lnTo>
                <a:lnTo>
                  <a:pt x="401" y="641"/>
                </a:lnTo>
                <a:lnTo>
                  <a:pt x="433" y="597"/>
                </a:lnTo>
                <a:lnTo>
                  <a:pt x="460" y="553"/>
                </a:lnTo>
                <a:lnTo>
                  <a:pt x="492" y="505"/>
                </a:lnTo>
                <a:lnTo>
                  <a:pt x="519" y="453"/>
                </a:lnTo>
                <a:lnTo>
                  <a:pt x="546" y="400"/>
                </a:lnTo>
                <a:lnTo>
                  <a:pt x="577" y="348"/>
                </a:lnTo>
                <a:lnTo>
                  <a:pt x="604" y="292"/>
                </a:lnTo>
                <a:lnTo>
                  <a:pt x="631" y="240"/>
                </a:lnTo>
                <a:lnTo>
                  <a:pt x="663" y="192"/>
                </a:lnTo>
                <a:lnTo>
                  <a:pt x="690" y="144"/>
                </a:lnTo>
                <a:lnTo>
                  <a:pt x="722" y="104"/>
                </a:lnTo>
                <a:lnTo>
                  <a:pt x="749" y="68"/>
                </a:lnTo>
                <a:lnTo>
                  <a:pt x="776" y="36"/>
                </a:lnTo>
                <a:lnTo>
                  <a:pt x="807" y="16"/>
                </a:lnTo>
                <a:lnTo>
                  <a:pt x="834" y="4"/>
                </a:lnTo>
                <a:lnTo>
                  <a:pt x="866" y="0"/>
                </a:lnTo>
                <a:lnTo>
                  <a:pt x="893" y="4"/>
                </a:lnTo>
                <a:lnTo>
                  <a:pt x="920" y="16"/>
                </a:lnTo>
                <a:lnTo>
                  <a:pt x="952" y="36"/>
                </a:lnTo>
                <a:lnTo>
                  <a:pt x="979" y="68"/>
                </a:lnTo>
                <a:lnTo>
                  <a:pt x="1006" y="104"/>
                </a:lnTo>
                <a:lnTo>
                  <a:pt x="1037" y="144"/>
                </a:lnTo>
                <a:lnTo>
                  <a:pt x="1065" y="192"/>
                </a:lnTo>
                <a:lnTo>
                  <a:pt x="1096" y="240"/>
                </a:lnTo>
                <a:lnTo>
                  <a:pt x="1123" y="292"/>
                </a:lnTo>
                <a:lnTo>
                  <a:pt x="1150" y="348"/>
                </a:lnTo>
                <a:lnTo>
                  <a:pt x="1182" y="400"/>
                </a:lnTo>
                <a:lnTo>
                  <a:pt x="1209" y="453"/>
                </a:lnTo>
                <a:lnTo>
                  <a:pt x="1236" y="505"/>
                </a:lnTo>
                <a:lnTo>
                  <a:pt x="1268" y="553"/>
                </a:lnTo>
                <a:lnTo>
                  <a:pt x="1295" y="597"/>
                </a:lnTo>
                <a:lnTo>
                  <a:pt x="1326" y="641"/>
                </a:lnTo>
                <a:lnTo>
                  <a:pt x="1353" y="677"/>
                </a:lnTo>
                <a:lnTo>
                  <a:pt x="1380" y="709"/>
                </a:lnTo>
                <a:lnTo>
                  <a:pt x="1412" y="741"/>
                </a:lnTo>
                <a:lnTo>
                  <a:pt x="1439" y="765"/>
                </a:lnTo>
                <a:lnTo>
                  <a:pt x="1466" y="789"/>
                </a:lnTo>
                <a:lnTo>
                  <a:pt x="1498" y="809"/>
                </a:lnTo>
                <a:lnTo>
                  <a:pt x="1525" y="825"/>
                </a:lnTo>
                <a:lnTo>
                  <a:pt x="1556" y="837"/>
                </a:lnTo>
                <a:lnTo>
                  <a:pt x="1583" y="849"/>
                </a:lnTo>
                <a:lnTo>
                  <a:pt x="1610" y="857"/>
                </a:lnTo>
                <a:lnTo>
                  <a:pt x="1642" y="865"/>
                </a:lnTo>
                <a:lnTo>
                  <a:pt x="1669" y="869"/>
                </a:lnTo>
                <a:lnTo>
                  <a:pt x="1701" y="873"/>
                </a:lnTo>
                <a:lnTo>
                  <a:pt x="1728" y="885"/>
                </a:lnTo>
                <a:lnTo>
                  <a:pt x="1728" y="885"/>
                </a:lnTo>
                <a:lnTo>
                  <a:pt x="0" y="885"/>
                </a:lnTo>
                <a:close/>
              </a:path>
            </a:pathLst>
          </a:custGeom>
          <a:solidFill>
            <a:srgbClr val="9735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Line 20"/>
          <p:cNvSpPr>
            <a:spLocks noChangeShapeType="1"/>
          </p:cNvSpPr>
          <p:nvPr/>
        </p:nvSpPr>
        <p:spPr bwMode="auto">
          <a:xfrm flipV="1">
            <a:off x="3152775" y="1693863"/>
            <a:ext cx="0" cy="195421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0" name="Text Box 23"/>
          <p:cNvSpPr txBox="1">
            <a:spLocks noChangeArrowheads="1"/>
          </p:cNvSpPr>
          <p:nvPr/>
        </p:nvSpPr>
        <p:spPr bwMode="auto">
          <a:xfrm>
            <a:off x="3043238" y="1673225"/>
            <a:ext cx="571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 smtClean="0">
                <a:latin typeface="Times New Roman" pitchFamily="18" charset="0"/>
              </a:rPr>
              <a:t>h</a:t>
            </a:r>
            <a:endParaRPr lang="en-US" sz="2800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91" name="Freeform 24"/>
          <p:cNvSpPr>
            <a:spLocks/>
          </p:cNvSpPr>
          <p:nvPr/>
        </p:nvSpPr>
        <p:spPr bwMode="auto">
          <a:xfrm>
            <a:off x="3163657" y="3285895"/>
            <a:ext cx="623888" cy="361950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0" y="0"/>
              </a:cxn>
              <a:cxn ang="0">
                <a:pos x="18" y="20"/>
              </a:cxn>
              <a:cxn ang="0">
                <a:pos x="45" y="52"/>
              </a:cxn>
              <a:cxn ang="0">
                <a:pos x="77" y="84"/>
              </a:cxn>
              <a:cxn ang="0">
                <a:pos x="104" y="108"/>
              </a:cxn>
              <a:cxn ang="0">
                <a:pos x="131" y="132"/>
              </a:cxn>
              <a:cxn ang="0">
                <a:pos x="163" y="152"/>
              </a:cxn>
              <a:cxn ang="0">
                <a:pos x="190" y="168"/>
              </a:cxn>
              <a:cxn ang="0">
                <a:pos x="221" y="180"/>
              </a:cxn>
              <a:cxn ang="0">
                <a:pos x="248" y="192"/>
              </a:cxn>
              <a:cxn ang="0">
                <a:pos x="275" y="200"/>
              </a:cxn>
              <a:cxn ang="0">
                <a:pos x="307" y="208"/>
              </a:cxn>
              <a:cxn ang="0">
                <a:pos x="334" y="212"/>
              </a:cxn>
              <a:cxn ang="0">
                <a:pos x="366" y="216"/>
              </a:cxn>
              <a:cxn ang="0">
                <a:pos x="393" y="228"/>
              </a:cxn>
              <a:cxn ang="0">
                <a:pos x="393" y="228"/>
              </a:cxn>
              <a:cxn ang="0">
                <a:pos x="0" y="228"/>
              </a:cxn>
            </a:cxnLst>
            <a:rect l="0" t="0" r="r" b="b"/>
            <a:pathLst>
              <a:path w="393" h="228">
                <a:moveTo>
                  <a:pt x="0" y="228"/>
                </a:moveTo>
                <a:lnTo>
                  <a:pt x="0" y="0"/>
                </a:lnTo>
                <a:lnTo>
                  <a:pt x="18" y="20"/>
                </a:lnTo>
                <a:lnTo>
                  <a:pt x="45" y="52"/>
                </a:lnTo>
                <a:lnTo>
                  <a:pt x="77" y="84"/>
                </a:lnTo>
                <a:lnTo>
                  <a:pt x="104" y="108"/>
                </a:lnTo>
                <a:lnTo>
                  <a:pt x="131" y="132"/>
                </a:lnTo>
                <a:lnTo>
                  <a:pt x="163" y="152"/>
                </a:lnTo>
                <a:lnTo>
                  <a:pt x="190" y="168"/>
                </a:lnTo>
                <a:lnTo>
                  <a:pt x="221" y="180"/>
                </a:lnTo>
                <a:lnTo>
                  <a:pt x="248" y="192"/>
                </a:lnTo>
                <a:lnTo>
                  <a:pt x="275" y="200"/>
                </a:lnTo>
                <a:lnTo>
                  <a:pt x="307" y="208"/>
                </a:lnTo>
                <a:lnTo>
                  <a:pt x="334" y="212"/>
                </a:lnTo>
                <a:lnTo>
                  <a:pt x="366" y="216"/>
                </a:lnTo>
                <a:lnTo>
                  <a:pt x="393" y="228"/>
                </a:lnTo>
                <a:lnTo>
                  <a:pt x="393" y="228"/>
                </a:lnTo>
                <a:lnTo>
                  <a:pt x="0" y="228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TextBox 191"/>
          <p:cNvSpPr txBox="1"/>
          <p:nvPr/>
        </p:nvSpPr>
        <p:spPr>
          <a:xfrm>
            <a:off x="3309257" y="3668486"/>
            <a:ext cx="22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</a:t>
            </a:r>
            <a:endParaRPr lang="en-US" dirty="0"/>
          </a:p>
        </p:txBody>
      </p:sp>
      <p:graphicFrame>
        <p:nvGraphicFramePr>
          <p:cNvPr id="193" name="Object 192"/>
          <p:cNvGraphicFramePr>
            <a:graphicFrameLocks noChangeAspect="1"/>
          </p:cNvGraphicFramePr>
          <p:nvPr/>
        </p:nvGraphicFramePr>
        <p:xfrm>
          <a:off x="3243035" y="3581627"/>
          <a:ext cx="381907" cy="45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5" name="Equation" r:id="rId6" imgW="190440" imgH="228600" progId="Equation.DSMT4">
                  <p:embed/>
                </p:oleObj>
              </mc:Choice>
              <mc:Fallback>
                <p:oleObj name="Equation" r:id="rId6" imgW="19044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035" y="3581627"/>
                        <a:ext cx="381907" cy="45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" name="Text Box 22"/>
          <p:cNvSpPr txBox="1">
            <a:spLocks noChangeArrowheads="1"/>
          </p:cNvSpPr>
          <p:nvPr/>
        </p:nvSpPr>
        <p:spPr bwMode="auto">
          <a:xfrm>
            <a:off x="3538538" y="3214688"/>
            <a:ext cx="269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auto">
          <a:xfrm>
            <a:off x="1063625" y="2206625"/>
            <a:ext cx="2994025" cy="1766888"/>
            <a:chOff x="478" y="1198"/>
            <a:chExt cx="1886" cy="1113"/>
          </a:xfrm>
        </p:grpSpPr>
        <p:sp>
          <p:nvSpPr>
            <p:cNvPr id="197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8" y="1198"/>
              <a:ext cx="1886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6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7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8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9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2" name="Freeform 6"/>
          <p:cNvSpPr>
            <a:spLocks/>
          </p:cNvSpPr>
          <p:nvPr/>
        </p:nvSpPr>
        <p:spPr bwMode="auto">
          <a:xfrm>
            <a:off x="2470378" y="2395311"/>
            <a:ext cx="2743200" cy="1404938"/>
          </a:xfrm>
          <a:custGeom>
            <a:avLst/>
            <a:gdLst/>
            <a:ahLst/>
            <a:cxnLst>
              <a:cxn ang="0">
                <a:pos x="0" y="885"/>
              </a:cxn>
              <a:cxn ang="0">
                <a:pos x="58" y="869"/>
              </a:cxn>
              <a:cxn ang="0">
                <a:pos x="117" y="857"/>
              </a:cxn>
              <a:cxn ang="0">
                <a:pos x="171" y="837"/>
              </a:cxn>
              <a:cxn ang="0">
                <a:pos x="230" y="809"/>
              </a:cxn>
              <a:cxn ang="0">
                <a:pos x="288" y="765"/>
              </a:cxn>
              <a:cxn ang="0">
                <a:pos x="347" y="709"/>
              </a:cxn>
              <a:cxn ang="0">
                <a:pos x="401" y="641"/>
              </a:cxn>
              <a:cxn ang="0">
                <a:pos x="460" y="553"/>
              </a:cxn>
              <a:cxn ang="0">
                <a:pos x="519" y="453"/>
              </a:cxn>
              <a:cxn ang="0">
                <a:pos x="577" y="348"/>
              </a:cxn>
              <a:cxn ang="0">
                <a:pos x="631" y="240"/>
              </a:cxn>
              <a:cxn ang="0">
                <a:pos x="690" y="144"/>
              </a:cxn>
              <a:cxn ang="0">
                <a:pos x="749" y="68"/>
              </a:cxn>
              <a:cxn ang="0">
                <a:pos x="807" y="16"/>
              </a:cxn>
              <a:cxn ang="0">
                <a:pos x="866" y="0"/>
              </a:cxn>
              <a:cxn ang="0">
                <a:pos x="920" y="16"/>
              </a:cxn>
              <a:cxn ang="0">
                <a:pos x="979" y="68"/>
              </a:cxn>
              <a:cxn ang="0">
                <a:pos x="1037" y="144"/>
              </a:cxn>
              <a:cxn ang="0">
                <a:pos x="1096" y="240"/>
              </a:cxn>
              <a:cxn ang="0">
                <a:pos x="1150" y="348"/>
              </a:cxn>
              <a:cxn ang="0">
                <a:pos x="1209" y="453"/>
              </a:cxn>
              <a:cxn ang="0">
                <a:pos x="1268" y="553"/>
              </a:cxn>
              <a:cxn ang="0">
                <a:pos x="1326" y="641"/>
              </a:cxn>
              <a:cxn ang="0">
                <a:pos x="1380" y="709"/>
              </a:cxn>
              <a:cxn ang="0">
                <a:pos x="1439" y="765"/>
              </a:cxn>
              <a:cxn ang="0">
                <a:pos x="1498" y="809"/>
              </a:cxn>
              <a:cxn ang="0">
                <a:pos x="1556" y="837"/>
              </a:cxn>
              <a:cxn ang="0">
                <a:pos x="1610" y="857"/>
              </a:cxn>
              <a:cxn ang="0">
                <a:pos x="1669" y="869"/>
              </a:cxn>
              <a:cxn ang="0">
                <a:pos x="1728" y="885"/>
              </a:cxn>
              <a:cxn ang="0">
                <a:pos x="0" y="885"/>
              </a:cxn>
            </a:cxnLst>
            <a:rect l="0" t="0" r="r" b="b"/>
            <a:pathLst>
              <a:path w="1728" h="885">
                <a:moveTo>
                  <a:pt x="0" y="885"/>
                </a:moveTo>
                <a:lnTo>
                  <a:pt x="0" y="885"/>
                </a:lnTo>
                <a:lnTo>
                  <a:pt x="27" y="873"/>
                </a:lnTo>
                <a:lnTo>
                  <a:pt x="58" y="869"/>
                </a:lnTo>
                <a:lnTo>
                  <a:pt x="85" y="865"/>
                </a:lnTo>
                <a:lnTo>
                  <a:pt x="117" y="857"/>
                </a:lnTo>
                <a:lnTo>
                  <a:pt x="144" y="849"/>
                </a:lnTo>
                <a:lnTo>
                  <a:pt x="171" y="837"/>
                </a:lnTo>
                <a:lnTo>
                  <a:pt x="203" y="825"/>
                </a:lnTo>
                <a:lnTo>
                  <a:pt x="230" y="809"/>
                </a:lnTo>
                <a:lnTo>
                  <a:pt x="261" y="789"/>
                </a:lnTo>
                <a:lnTo>
                  <a:pt x="288" y="765"/>
                </a:lnTo>
                <a:lnTo>
                  <a:pt x="316" y="741"/>
                </a:lnTo>
                <a:lnTo>
                  <a:pt x="347" y="709"/>
                </a:lnTo>
                <a:lnTo>
                  <a:pt x="374" y="677"/>
                </a:lnTo>
                <a:lnTo>
                  <a:pt x="401" y="641"/>
                </a:lnTo>
                <a:lnTo>
                  <a:pt x="433" y="597"/>
                </a:lnTo>
                <a:lnTo>
                  <a:pt x="460" y="553"/>
                </a:lnTo>
                <a:lnTo>
                  <a:pt x="492" y="505"/>
                </a:lnTo>
                <a:lnTo>
                  <a:pt x="519" y="453"/>
                </a:lnTo>
                <a:lnTo>
                  <a:pt x="546" y="400"/>
                </a:lnTo>
                <a:lnTo>
                  <a:pt x="577" y="348"/>
                </a:lnTo>
                <a:lnTo>
                  <a:pt x="604" y="292"/>
                </a:lnTo>
                <a:lnTo>
                  <a:pt x="631" y="240"/>
                </a:lnTo>
                <a:lnTo>
                  <a:pt x="663" y="192"/>
                </a:lnTo>
                <a:lnTo>
                  <a:pt x="690" y="144"/>
                </a:lnTo>
                <a:lnTo>
                  <a:pt x="722" y="104"/>
                </a:lnTo>
                <a:lnTo>
                  <a:pt x="749" y="68"/>
                </a:lnTo>
                <a:lnTo>
                  <a:pt x="776" y="36"/>
                </a:lnTo>
                <a:lnTo>
                  <a:pt x="807" y="16"/>
                </a:lnTo>
                <a:lnTo>
                  <a:pt x="834" y="4"/>
                </a:lnTo>
                <a:lnTo>
                  <a:pt x="866" y="0"/>
                </a:lnTo>
                <a:lnTo>
                  <a:pt x="893" y="4"/>
                </a:lnTo>
                <a:lnTo>
                  <a:pt x="920" y="16"/>
                </a:lnTo>
                <a:lnTo>
                  <a:pt x="952" y="36"/>
                </a:lnTo>
                <a:lnTo>
                  <a:pt x="979" y="68"/>
                </a:lnTo>
                <a:lnTo>
                  <a:pt x="1006" y="104"/>
                </a:lnTo>
                <a:lnTo>
                  <a:pt x="1037" y="144"/>
                </a:lnTo>
                <a:lnTo>
                  <a:pt x="1065" y="192"/>
                </a:lnTo>
                <a:lnTo>
                  <a:pt x="1096" y="240"/>
                </a:lnTo>
                <a:lnTo>
                  <a:pt x="1123" y="292"/>
                </a:lnTo>
                <a:lnTo>
                  <a:pt x="1150" y="348"/>
                </a:lnTo>
                <a:lnTo>
                  <a:pt x="1182" y="400"/>
                </a:lnTo>
                <a:lnTo>
                  <a:pt x="1209" y="453"/>
                </a:lnTo>
                <a:lnTo>
                  <a:pt x="1236" y="505"/>
                </a:lnTo>
                <a:lnTo>
                  <a:pt x="1268" y="553"/>
                </a:lnTo>
                <a:lnTo>
                  <a:pt x="1295" y="597"/>
                </a:lnTo>
                <a:lnTo>
                  <a:pt x="1326" y="641"/>
                </a:lnTo>
                <a:lnTo>
                  <a:pt x="1353" y="677"/>
                </a:lnTo>
                <a:lnTo>
                  <a:pt x="1380" y="709"/>
                </a:lnTo>
                <a:lnTo>
                  <a:pt x="1412" y="741"/>
                </a:lnTo>
                <a:lnTo>
                  <a:pt x="1439" y="765"/>
                </a:lnTo>
                <a:lnTo>
                  <a:pt x="1466" y="789"/>
                </a:lnTo>
                <a:lnTo>
                  <a:pt x="1498" y="809"/>
                </a:lnTo>
                <a:lnTo>
                  <a:pt x="1525" y="825"/>
                </a:lnTo>
                <a:lnTo>
                  <a:pt x="1556" y="837"/>
                </a:lnTo>
                <a:lnTo>
                  <a:pt x="1583" y="849"/>
                </a:lnTo>
                <a:lnTo>
                  <a:pt x="1610" y="857"/>
                </a:lnTo>
                <a:lnTo>
                  <a:pt x="1642" y="865"/>
                </a:lnTo>
                <a:lnTo>
                  <a:pt x="1669" y="869"/>
                </a:lnTo>
                <a:lnTo>
                  <a:pt x="1701" y="873"/>
                </a:lnTo>
                <a:lnTo>
                  <a:pt x="1728" y="885"/>
                </a:lnTo>
                <a:lnTo>
                  <a:pt x="1728" y="885"/>
                </a:lnTo>
                <a:lnTo>
                  <a:pt x="0" y="885"/>
                </a:lnTo>
                <a:close/>
              </a:path>
            </a:pathLst>
          </a:custGeom>
          <a:solidFill>
            <a:srgbClr val="9735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Line 20"/>
          <p:cNvSpPr>
            <a:spLocks noChangeShapeType="1"/>
          </p:cNvSpPr>
          <p:nvPr/>
        </p:nvSpPr>
        <p:spPr bwMode="auto">
          <a:xfrm flipV="1">
            <a:off x="3305175" y="1846263"/>
            <a:ext cx="0" cy="195421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" name="Text Box 23"/>
          <p:cNvSpPr txBox="1">
            <a:spLocks noChangeArrowheads="1"/>
          </p:cNvSpPr>
          <p:nvPr/>
        </p:nvSpPr>
        <p:spPr bwMode="auto">
          <a:xfrm>
            <a:off x="3195638" y="1825625"/>
            <a:ext cx="571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 smtClean="0">
                <a:latin typeface="Times New Roman" pitchFamily="18" charset="0"/>
              </a:rPr>
              <a:t>h</a:t>
            </a:r>
            <a:endParaRPr lang="en-US" sz="2800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05" name="Freeform 24"/>
          <p:cNvSpPr>
            <a:spLocks/>
          </p:cNvSpPr>
          <p:nvPr/>
        </p:nvSpPr>
        <p:spPr bwMode="auto">
          <a:xfrm>
            <a:off x="3316057" y="3438295"/>
            <a:ext cx="623888" cy="361950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0" y="0"/>
              </a:cxn>
              <a:cxn ang="0">
                <a:pos x="18" y="20"/>
              </a:cxn>
              <a:cxn ang="0">
                <a:pos x="45" y="52"/>
              </a:cxn>
              <a:cxn ang="0">
                <a:pos x="77" y="84"/>
              </a:cxn>
              <a:cxn ang="0">
                <a:pos x="104" y="108"/>
              </a:cxn>
              <a:cxn ang="0">
                <a:pos x="131" y="132"/>
              </a:cxn>
              <a:cxn ang="0">
                <a:pos x="163" y="152"/>
              </a:cxn>
              <a:cxn ang="0">
                <a:pos x="190" y="168"/>
              </a:cxn>
              <a:cxn ang="0">
                <a:pos x="221" y="180"/>
              </a:cxn>
              <a:cxn ang="0">
                <a:pos x="248" y="192"/>
              </a:cxn>
              <a:cxn ang="0">
                <a:pos x="275" y="200"/>
              </a:cxn>
              <a:cxn ang="0">
                <a:pos x="307" y="208"/>
              </a:cxn>
              <a:cxn ang="0">
                <a:pos x="334" y="212"/>
              </a:cxn>
              <a:cxn ang="0">
                <a:pos x="366" y="216"/>
              </a:cxn>
              <a:cxn ang="0">
                <a:pos x="393" y="228"/>
              </a:cxn>
              <a:cxn ang="0">
                <a:pos x="393" y="228"/>
              </a:cxn>
              <a:cxn ang="0">
                <a:pos x="0" y="228"/>
              </a:cxn>
            </a:cxnLst>
            <a:rect l="0" t="0" r="r" b="b"/>
            <a:pathLst>
              <a:path w="393" h="228">
                <a:moveTo>
                  <a:pt x="0" y="228"/>
                </a:moveTo>
                <a:lnTo>
                  <a:pt x="0" y="0"/>
                </a:lnTo>
                <a:lnTo>
                  <a:pt x="18" y="20"/>
                </a:lnTo>
                <a:lnTo>
                  <a:pt x="45" y="52"/>
                </a:lnTo>
                <a:lnTo>
                  <a:pt x="77" y="84"/>
                </a:lnTo>
                <a:lnTo>
                  <a:pt x="104" y="108"/>
                </a:lnTo>
                <a:lnTo>
                  <a:pt x="131" y="132"/>
                </a:lnTo>
                <a:lnTo>
                  <a:pt x="163" y="152"/>
                </a:lnTo>
                <a:lnTo>
                  <a:pt x="190" y="168"/>
                </a:lnTo>
                <a:lnTo>
                  <a:pt x="221" y="180"/>
                </a:lnTo>
                <a:lnTo>
                  <a:pt x="248" y="192"/>
                </a:lnTo>
                <a:lnTo>
                  <a:pt x="275" y="200"/>
                </a:lnTo>
                <a:lnTo>
                  <a:pt x="307" y="208"/>
                </a:lnTo>
                <a:lnTo>
                  <a:pt x="334" y="212"/>
                </a:lnTo>
                <a:lnTo>
                  <a:pt x="366" y="216"/>
                </a:lnTo>
                <a:lnTo>
                  <a:pt x="393" y="228"/>
                </a:lnTo>
                <a:lnTo>
                  <a:pt x="393" y="228"/>
                </a:lnTo>
                <a:lnTo>
                  <a:pt x="0" y="228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TextBox 205"/>
          <p:cNvSpPr txBox="1"/>
          <p:nvPr/>
        </p:nvSpPr>
        <p:spPr>
          <a:xfrm>
            <a:off x="3461657" y="3820886"/>
            <a:ext cx="22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</a:t>
            </a:r>
            <a:endParaRPr lang="en-US" dirty="0"/>
          </a:p>
        </p:txBody>
      </p:sp>
      <p:sp>
        <p:nvSpPr>
          <p:cNvPr id="208" name="Text Box 21"/>
          <p:cNvSpPr txBox="1">
            <a:spLocks noChangeArrowheads="1"/>
          </p:cNvSpPr>
          <p:nvPr/>
        </p:nvSpPr>
        <p:spPr bwMode="auto">
          <a:xfrm>
            <a:off x="1346200" y="400208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i="1" dirty="0" smtClean="0"/>
              <a:t>t</a:t>
            </a:r>
            <a:endParaRPr lang="en-US" sz="1800" b="0" dirty="0"/>
          </a:p>
        </p:txBody>
      </p:sp>
      <p:sp>
        <p:nvSpPr>
          <p:cNvPr id="209" name="Text Box 22"/>
          <p:cNvSpPr txBox="1">
            <a:spLocks noChangeArrowheads="1"/>
          </p:cNvSpPr>
          <p:nvPr/>
        </p:nvSpPr>
        <p:spPr bwMode="auto">
          <a:xfrm>
            <a:off x="3690938" y="3367088"/>
            <a:ext cx="269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1216025" y="2359025"/>
            <a:ext cx="2994025" cy="1766888"/>
            <a:chOff x="478" y="1198"/>
            <a:chExt cx="1886" cy="1113"/>
          </a:xfrm>
        </p:grpSpPr>
        <p:sp>
          <p:nvSpPr>
            <p:cNvPr id="211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8" y="1198"/>
              <a:ext cx="1886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6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7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8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9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6" name="Freeform 6"/>
          <p:cNvSpPr>
            <a:spLocks/>
          </p:cNvSpPr>
          <p:nvPr/>
        </p:nvSpPr>
        <p:spPr bwMode="auto">
          <a:xfrm>
            <a:off x="2622778" y="2547711"/>
            <a:ext cx="2743200" cy="1404938"/>
          </a:xfrm>
          <a:custGeom>
            <a:avLst/>
            <a:gdLst/>
            <a:ahLst/>
            <a:cxnLst>
              <a:cxn ang="0">
                <a:pos x="0" y="885"/>
              </a:cxn>
              <a:cxn ang="0">
                <a:pos x="58" y="869"/>
              </a:cxn>
              <a:cxn ang="0">
                <a:pos x="117" y="857"/>
              </a:cxn>
              <a:cxn ang="0">
                <a:pos x="171" y="837"/>
              </a:cxn>
              <a:cxn ang="0">
                <a:pos x="230" y="809"/>
              </a:cxn>
              <a:cxn ang="0">
                <a:pos x="288" y="765"/>
              </a:cxn>
              <a:cxn ang="0">
                <a:pos x="347" y="709"/>
              </a:cxn>
              <a:cxn ang="0">
                <a:pos x="401" y="641"/>
              </a:cxn>
              <a:cxn ang="0">
                <a:pos x="460" y="553"/>
              </a:cxn>
              <a:cxn ang="0">
                <a:pos x="519" y="453"/>
              </a:cxn>
              <a:cxn ang="0">
                <a:pos x="577" y="348"/>
              </a:cxn>
              <a:cxn ang="0">
                <a:pos x="631" y="240"/>
              </a:cxn>
              <a:cxn ang="0">
                <a:pos x="690" y="144"/>
              </a:cxn>
              <a:cxn ang="0">
                <a:pos x="749" y="68"/>
              </a:cxn>
              <a:cxn ang="0">
                <a:pos x="807" y="16"/>
              </a:cxn>
              <a:cxn ang="0">
                <a:pos x="866" y="0"/>
              </a:cxn>
              <a:cxn ang="0">
                <a:pos x="920" y="16"/>
              </a:cxn>
              <a:cxn ang="0">
                <a:pos x="979" y="68"/>
              </a:cxn>
              <a:cxn ang="0">
                <a:pos x="1037" y="144"/>
              </a:cxn>
              <a:cxn ang="0">
                <a:pos x="1096" y="240"/>
              </a:cxn>
              <a:cxn ang="0">
                <a:pos x="1150" y="348"/>
              </a:cxn>
              <a:cxn ang="0">
                <a:pos x="1209" y="453"/>
              </a:cxn>
              <a:cxn ang="0">
                <a:pos x="1268" y="553"/>
              </a:cxn>
              <a:cxn ang="0">
                <a:pos x="1326" y="641"/>
              </a:cxn>
              <a:cxn ang="0">
                <a:pos x="1380" y="709"/>
              </a:cxn>
              <a:cxn ang="0">
                <a:pos x="1439" y="765"/>
              </a:cxn>
              <a:cxn ang="0">
                <a:pos x="1498" y="809"/>
              </a:cxn>
              <a:cxn ang="0">
                <a:pos x="1556" y="837"/>
              </a:cxn>
              <a:cxn ang="0">
                <a:pos x="1610" y="857"/>
              </a:cxn>
              <a:cxn ang="0">
                <a:pos x="1669" y="869"/>
              </a:cxn>
              <a:cxn ang="0">
                <a:pos x="1728" y="885"/>
              </a:cxn>
              <a:cxn ang="0">
                <a:pos x="0" y="885"/>
              </a:cxn>
            </a:cxnLst>
            <a:rect l="0" t="0" r="r" b="b"/>
            <a:pathLst>
              <a:path w="1728" h="885">
                <a:moveTo>
                  <a:pt x="0" y="885"/>
                </a:moveTo>
                <a:lnTo>
                  <a:pt x="0" y="885"/>
                </a:lnTo>
                <a:lnTo>
                  <a:pt x="27" y="873"/>
                </a:lnTo>
                <a:lnTo>
                  <a:pt x="58" y="869"/>
                </a:lnTo>
                <a:lnTo>
                  <a:pt x="85" y="865"/>
                </a:lnTo>
                <a:lnTo>
                  <a:pt x="117" y="857"/>
                </a:lnTo>
                <a:lnTo>
                  <a:pt x="144" y="849"/>
                </a:lnTo>
                <a:lnTo>
                  <a:pt x="171" y="837"/>
                </a:lnTo>
                <a:lnTo>
                  <a:pt x="203" y="825"/>
                </a:lnTo>
                <a:lnTo>
                  <a:pt x="230" y="809"/>
                </a:lnTo>
                <a:lnTo>
                  <a:pt x="261" y="789"/>
                </a:lnTo>
                <a:lnTo>
                  <a:pt x="288" y="765"/>
                </a:lnTo>
                <a:lnTo>
                  <a:pt x="316" y="741"/>
                </a:lnTo>
                <a:lnTo>
                  <a:pt x="347" y="709"/>
                </a:lnTo>
                <a:lnTo>
                  <a:pt x="374" y="677"/>
                </a:lnTo>
                <a:lnTo>
                  <a:pt x="401" y="641"/>
                </a:lnTo>
                <a:lnTo>
                  <a:pt x="433" y="597"/>
                </a:lnTo>
                <a:lnTo>
                  <a:pt x="460" y="553"/>
                </a:lnTo>
                <a:lnTo>
                  <a:pt x="492" y="505"/>
                </a:lnTo>
                <a:lnTo>
                  <a:pt x="519" y="453"/>
                </a:lnTo>
                <a:lnTo>
                  <a:pt x="546" y="400"/>
                </a:lnTo>
                <a:lnTo>
                  <a:pt x="577" y="348"/>
                </a:lnTo>
                <a:lnTo>
                  <a:pt x="604" y="292"/>
                </a:lnTo>
                <a:lnTo>
                  <a:pt x="631" y="240"/>
                </a:lnTo>
                <a:lnTo>
                  <a:pt x="663" y="192"/>
                </a:lnTo>
                <a:lnTo>
                  <a:pt x="690" y="144"/>
                </a:lnTo>
                <a:lnTo>
                  <a:pt x="722" y="104"/>
                </a:lnTo>
                <a:lnTo>
                  <a:pt x="749" y="68"/>
                </a:lnTo>
                <a:lnTo>
                  <a:pt x="776" y="36"/>
                </a:lnTo>
                <a:lnTo>
                  <a:pt x="807" y="16"/>
                </a:lnTo>
                <a:lnTo>
                  <a:pt x="834" y="4"/>
                </a:lnTo>
                <a:lnTo>
                  <a:pt x="866" y="0"/>
                </a:lnTo>
                <a:lnTo>
                  <a:pt x="893" y="4"/>
                </a:lnTo>
                <a:lnTo>
                  <a:pt x="920" y="16"/>
                </a:lnTo>
                <a:lnTo>
                  <a:pt x="952" y="36"/>
                </a:lnTo>
                <a:lnTo>
                  <a:pt x="979" y="68"/>
                </a:lnTo>
                <a:lnTo>
                  <a:pt x="1006" y="104"/>
                </a:lnTo>
                <a:lnTo>
                  <a:pt x="1037" y="144"/>
                </a:lnTo>
                <a:lnTo>
                  <a:pt x="1065" y="192"/>
                </a:lnTo>
                <a:lnTo>
                  <a:pt x="1096" y="240"/>
                </a:lnTo>
                <a:lnTo>
                  <a:pt x="1123" y="292"/>
                </a:lnTo>
                <a:lnTo>
                  <a:pt x="1150" y="348"/>
                </a:lnTo>
                <a:lnTo>
                  <a:pt x="1182" y="400"/>
                </a:lnTo>
                <a:lnTo>
                  <a:pt x="1209" y="453"/>
                </a:lnTo>
                <a:lnTo>
                  <a:pt x="1236" y="505"/>
                </a:lnTo>
                <a:lnTo>
                  <a:pt x="1268" y="553"/>
                </a:lnTo>
                <a:lnTo>
                  <a:pt x="1295" y="597"/>
                </a:lnTo>
                <a:lnTo>
                  <a:pt x="1326" y="641"/>
                </a:lnTo>
                <a:lnTo>
                  <a:pt x="1353" y="677"/>
                </a:lnTo>
                <a:lnTo>
                  <a:pt x="1380" y="709"/>
                </a:lnTo>
                <a:lnTo>
                  <a:pt x="1412" y="741"/>
                </a:lnTo>
                <a:lnTo>
                  <a:pt x="1439" y="765"/>
                </a:lnTo>
                <a:lnTo>
                  <a:pt x="1466" y="789"/>
                </a:lnTo>
                <a:lnTo>
                  <a:pt x="1498" y="809"/>
                </a:lnTo>
                <a:lnTo>
                  <a:pt x="1525" y="825"/>
                </a:lnTo>
                <a:lnTo>
                  <a:pt x="1556" y="837"/>
                </a:lnTo>
                <a:lnTo>
                  <a:pt x="1583" y="849"/>
                </a:lnTo>
                <a:lnTo>
                  <a:pt x="1610" y="857"/>
                </a:lnTo>
                <a:lnTo>
                  <a:pt x="1642" y="865"/>
                </a:lnTo>
                <a:lnTo>
                  <a:pt x="1669" y="869"/>
                </a:lnTo>
                <a:lnTo>
                  <a:pt x="1701" y="873"/>
                </a:lnTo>
                <a:lnTo>
                  <a:pt x="1728" y="885"/>
                </a:lnTo>
                <a:lnTo>
                  <a:pt x="1728" y="885"/>
                </a:lnTo>
                <a:lnTo>
                  <a:pt x="0" y="885"/>
                </a:lnTo>
                <a:close/>
              </a:path>
            </a:pathLst>
          </a:custGeom>
          <a:solidFill>
            <a:srgbClr val="9735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Line 20"/>
          <p:cNvSpPr>
            <a:spLocks noChangeShapeType="1"/>
          </p:cNvSpPr>
          <p:nvPr/>
        </p:nvSpPr>
        <p:spPr bwMode="auto">
          <a:xfrm flipV="1">
            <a:off x="3457575" y="1998663"/>
            <a:ext cx="0" cy="195421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" name="Text Box 23"/>
          <p:cNvSpPr txBox="1">
            <a:spLocks noChangeArrowheads="1"/>
          </p:cNvSpPr>
          <p:nvPr/>
        </p:nvSpPr>
        <p:spPr bwMode="auto">
          <a:xfrm>
            <a:off x="3348038" y="1978025"/>
            <a:ext cx="571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 smtClean="0">
                <a:latin typeface="Times New Roman" pitchFamily="18" charset="0"/>
              </a:rPr>
              <a:t>h</a:t>
            </a:r>
            <a:endParaRPr lang="en-US" sz="2800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19" name="Freeform 24"/>
          <p:cNvSpPr>
            <a:spLocks/>
          </p:cNvSpPr>
          <p:nvPr/>
        </p:nvSpPr>
        <p:spPr bwMode="auto">
          <a:xfrm>
            <a:off x="3468457" y="3590695"/>
            <a:ext cx="623888" cy="361950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0" y="0"/>
              </a:cxn>
              <a:cxn ang="0">
                <a:pos x="18" y="20"/>
              </a:cxn>
              <a:cxn ang="0">
                <a:pos x="45" y="52"/>
              </a:cxn>
              <a:cxn ang="0">
                <a:pos x="77" y="84"/>
              </a:cxn>
              <a:cxn ang="0">
                <a:pos x="104" y="108"/>
              </a:cxn>
              <a:cxn ang="0">
                <a:pos x="131" y="132"/>
              </a:cxn>
              <a:cxn ang="0">
                <a:pos x="163" y="152"/>
              </a:cxn>
              <a:cxn ang="0">
                <a:pos x="190" y="168"/>
              </a:cxn>
              <a:cxn ang="0">
                <a:pos x="221" y="180"/>
              </a:cxn>
              <a:cxn ang="0">
                <a:pos x="248" y="192"/>
              </a:cxn>
              <a:cxn ang="0">
                <a:pos x="275" y="200"/>
              </a:cxn>
              <a:cxn ang="0">
                <a:pos x="307" y="208"/>
              </a:cxn>
              <a:cxn ang="0">
                <a:pos x="334" y="212"/>
              </a:cxn>
              <a:cxn ang="0">
                <a:pos x="366" y="216"/>
              </a:cxn>
              <a:cxn ang="0">
                <a:pos x="393" y="228"/>
              </a:cxn>
              <a:cxn ang="0">
                <a:pos x="393" y="228"/>
              </a:cxn>
              <a:cxn ang="0">
                <a:pos x="0" y="228"/>
              </a:cxn>
            </a:cxnLst>
            <a:rect l="0" t="0" r="r" b="b"/>
            <a:pathLst>
              <a:path w="393" h="228">
                <a:moveTo>
                  <a:pt x="0" y="228"/>
                </a:moveTo>
                <a:lnTo>
                  <a:pt x="0" y="0"/>
                </a:lnTo>
                <a:lnTo>
                  <a:pt x="18" y="20"/>
                </a:lnTo>
                <a:lnTo>
                  <a:pt x="45" y="52"/>
                </a:lnTo>
                <a:lnTo>
                  <a:pt x="77" y="84"/>
                </a:lnTo>
                <a:lnTo>
                  <a:pt x="104" y="108"/>
                </a:lnTo>
                <a:lnTo>
                  <a:pt x="131" y="132"/>
                </a:lnTo>
                <a:lnTo>
                  <a:pt x="163" y="152"/>
                </a:lnTo>
                <a:lnTo>
                  <a:pt x="190" y="168"/>
                </a:lnTo>
                <a:lnTo>
                  <a:pt x="221" y="180"/>
                </a:lnTo>
                <a:lnTo>
                  <a:pt x="248" y="192"/>
                </a:lnTo>
                <a:lnTo>
                  <a:pt x="275" y="200"/>
                </a:lnTo>
                <a:lnTo>
                  <a:pt x="307" y="208"/>
                </a:lnTo>
                <a:lnTo>
                  <a:pt x="334" y="212"/>
                </a:lnTo>
                <a:lnTo>
                  <a:pt x="366" y="216"/>
                </a:lnTo>
                <a:lnTo>
                  <a:pt x="393" y="228"/>
                </a:lnTo>
                <a:lnTo>
                  <a:pt x="393" y="228"/>
                </a:lnTo>
                <a:lnTo>
                  <a:pt x="0" y="228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3614057" y="3973286"/>
            <a:ext cx="22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</a:t>
            </a:r>
            <a:endParaRPr lang="en-US" dirty="0"/>
          </a:p>
        </p:txBody>
      </p:sp>
      <p:graphicFrame>
        <p:nvGraphicFramePr>
          <p:cNvPr id="221" name="Object 220"/>
          <p:cNvGraphicFramePr>
            <a:graphicFrameLocks noChangeAspect="1"/>
          </p:cNvGraphicFramePr>
          <p:nvPr/>
        </p:nvGraphicFramePr>
        <p:xfrm>
          <a:off x="3547835" y="3886427"/>
          <a:ext cx="381907" cy="45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6"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7835" y="3886427"/>
                        <a:ext cx="381907" cy="45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6005404" y="2639904"/>
          <a:ext cx="3051175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7" name="Equation" r:id="rId8" imgW="1955520" imgH="660240" progId="Equation.DSMT4">
                  <p:embed/>
                </p:oleObj>
              </mc:Choice>
              <mc:Fallback>
                <p:oleObj name="Equation" r:id="rId8" imgW="1955520" imgH="660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5404" y="2639904"/>
                        <a:ext cx="3051175" cy="140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904875" y="257175"/>
            <a:ext cx="8477250" cy="933450"/>
          </a:xfrm>
          <a:prstGeom prst="rect">
            <a:avLst/>
          </a:prstGeom>
          <a:solidFill>
            <a:schemeClr val="bg1"/>
          </a:solidFill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GB" sz="3200" dirty="0" smtClean="0">
                <a:solidFill>
                  <a:schemeClr val="tx2"/>
                </a:solidFill>
                <a:latin typeface="Arial Unicode MS" pitchFamily="34" charset="-128"/>
              </a:rPr>
              <a:t>Multiple tests</a:t>
            </a:r>
            <a:endParaRPr lang="en-US" sz="3200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71513" y="4895850"/>
            <a:ext cx="2192337" cy="1714500"/>
            <a:chOff x="1409" y="3010"/>
            <a:chExt cx="1228" cy="1080"/>
          </a:xfrm>
        </p:grpSpPr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1409" y="3543"/>
              <a:ext cx="301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000" b="0" i="1">
                  <a:latin typeface="Times New Roman" pitchFamily="18" charset="0"/>
                </a:rPr>
                <a:t>t</a:t>
              </a:r>
              <a:r>
                <a:rPr lang="en-GB" sz="2000"/>
                <a:t> = </a:t>
              </a: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1756" y="3010"/>
              <a:ext cx="791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GB" sz="1800" i="1"/>
                <a:t>contrast</a:t>
              </a:r>
              <a:r>
                <a:rPr lang="en-GB" sz="1800"/>
                <a:t> of</a:t>
              </a:r>
              <a:br>
                <a:rPr lang="en-GB" sz="1800"/>
              </a:br>
              <a:r>
                <a:rPr lang="en-GB" sz="1800"/>
                <a:t>estimated</a:t>
              </a:r>
              <a:br>
                <a:rPr lang="en-GB" sz="1800"/>
              </a:br>
              <a:r>
                <a:rPr lang="en-GB" sz="1800"/>
                <a:t>parameters</a:t>
              </a: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871" y="3688"/>
              <a:ext cx="621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GB" sz="1800"/>
                <a:t>variance</a:t>
              </a:r>
              <a:br>
                <a:rPr lang="en-GB" sz="1800"/>
              </a:br>
              <a:r>
                <a:rPr lang="en-GB" sz="1800"/>
                <a:t>estimate</a:t>
              </a:r>
            </a:p>
          </p:txBody>
        </p:sp>
        <p:sp>
          <p:nvSpPr>
            <p:cNvPr id="1041" name="Line 14"/>
            <p:cNvSpPr>
              <a:spLocks noChangeShapeType="1"/>
            </p:cNvSpPr>
            <p:nvPr/>
          </p:nvSpPr>
          <p:spPr bwMode="auto">
            <a:xfrm flipV="1">
              <a:off x="1763" y="3648"/>
              <a:ext cx="816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1649" y="3724"/>
              <a:ext cx="988" cy="364"/>
            </a:xfrm>
            <a:custGeom>
              <a:avLst/>
              <a:gdLst>
                <a:gd name="T0" fmla="*/ 0 w 1070"/>
                <a:gd name="T1" fmla="*/ 245 h 364"/>
                <a:gd name="T2" fmla="*/ 97 w 1070"/>
                <a:gd name="T3" fmla="*/ 363 h 364"/>
                <a:gd name="T4" fmla="*/ 97 w 1070"/>
                <a:gd name="T5" fmla="*/ 0 h 364"/>
                <a:gd name="T6" fmla="*/ 867 w 1070"/>
                <a:gd name="T7" fmla="*/ 0 h 364"/>
                <a:gd name="T8" fmla="*/ 911 w 1070"/>
                <a:gd name="T9" fmla="*/ 54 h 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364"/>
                <a:gd name="T17" fmla="*/ 1070 w 1070"/>
                <a:gd name="T18" fmla="*/ 364 h 3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364">
                  <a:moveTo>
                    <a:pt x="0" y="245"/>
                  </a:moveTo>
                  <a:lnTo>
                    <a:pt x="114" y="363"/>
                  </a:lnTo>
                  <a:lnTo>
                    <a:pt x="114" y="0"/>
                  </a:lnTo>
                  <a:lnTo>
                    <a:pt x="1017" y="0"/>
                  </a:lnTo>
                  <a:lnTo>
                    <a:pt x="1069" y="5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6" name="Text Box 21"/>
          <p:cNvSpPr txBox="1">
            <a:spLocks noChangeArrowheads="1"/>
          </p:cNvSpPr>
          <p:nvPr/>
        </p:nvSpPr>
        <p:spPr bwMode="auto">
          <a:xfrm>
            <a:off x="889000" y="354488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i="1" dirty="0" smtClean="0"/>
              <a:t>t</a:t>
            </a:r>
            <a:endParaRPr lang="en-US" sz="1800" b="0" dirty="0"/>
          </a:p>
        </p:txBody>
      </p:sp>
      <p:sp>
        <p:nvSpPr>
          <p:cNvPr id="167" name="Text Box 22"/>
          <p:cNvSpPr txBox="1">
            <a:spLocks noChangeArrowheads="1"/>
          </p:cNvSpPr>
          <p:nvPr/>
        </p:nvSpPr>
        <p:spPr bwMode="auto">
          <a:xfrm>
            <a:off x="3233738" y="2909888"/>
            <a:ext cx="269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758825" y="1901825"/>
            <a:ext cx="2994025" cy="1766888"/>
            <a:chOff x="478" y="1198"/>
            <a:chExt cx="1886" cy="1113"/>
          </a:xfrm>
        </p:grpSpPr>
        <p:sp>
          <p:nvSpPr>
            <p:cNvPr id="169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8" y="1198"/>
              <a:ext cx="1886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6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7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8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9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" name="Freeform 6"/>
          <p:cNvSpPr>
            <a:spLocks/>
          </p:cNvSpPr>
          <p:nvPr/>
        </p:nvSpPr>
        <p:spPr bwMode="auto">
          <a:xfrm>
            <a:off x="2165578" y="2090511"/>
            <a:ext cx="2743200" cy="1404938"/>
          </a:xfrm>
          <a:custGeom>
            <a:avLst/>
            <a:gdLst/>
            <a:ahLst/>
            <a:cxnLst>
              <a:cxn ang="0">
                <a:pos x="0" y="885"/>
              </a:cxn>
              <a:cxn ang="0">
                <a:pos x="58" y="869"/>
              </a:cxn>
              <a:cxn ang="0">
                <a:pos x="117" y="857"/>
              </a:cxn>
              <a:cxn ang="0">
                <a:pos x="171" y="837"/>
              </a:cxn>
              <a:cxn ang="0">
                <a:pos x="230" y="809"/>
              </a:cxn>
              <a:cxn ang="0">
                <a:pos x="288" y="765"/>
              </a:cxn>
              <a:cxn ang="0">
                <a:pos x="347" y="709"/>
              </a:cxn>
              <a:cxn ang="0">
                <a:pos x="401" y="641"/>
              </a:cxn>
              <a:cxn ang="0">
                <a:pos x="460" y="553"/>
              </a:cxn>
              <a:cxn ang="0">
                <a:pos x="519" y="453"/>
              </a:cxn>
              <a:cxn ang="0">
                <a:pos x="577" y="348"/>
              </a:cxn>
              <a:cxn ang="0">
                <a:pos x="631" y="240"/>
              </a:cxn>
              <a:cxn ang="0">
                <a:pos x="690" y="144"/>
              </a:cxn>
              <a:cxn ang="0">
                <a:pos x="749" y="68"/>
              </a:cxn>
              <a:cxn ang="0">
                <a:pos x="807" y="16"/>
              </a:cxn>
              <a:cxn ang="0">
                <a:pos x="866" y="0"/>
              </a:cxn>
              <a:cxn ang="0">
                <a:pos x="920" y="16"/>
              </a:cxn>
              <a:cxn ang="0">
                <a:pos x="979" y="68"/>
              </a:cxn>
              <a:cxn ang="0">
                <a:pos x="1037" y="144"/>
              </a:cxn>
              <a:cxn ang="0">
                <a:pos x="1096" y="240"/>
              </a:cxn>
              <a:cxn ang="0">
                <a:pos x="1150" y="348"/>
              </a:cxn>
              <a:cxn ang="0">
                <a:pos x="1209" y="453"/>
              </a:cxn>
              <a:cxn ang="0">
                <a:pos x="1268" y="553"/>
              </a:cxn>
              <a:cxn ang="0">
                <a:pos x="1326" y="641"/>
              </a:cxn>
              <a:cxn ang="0">
                <a:pos x="1380" y="709"/>
              </a:cxn>
              <a:cxn ang="0">
                <a:pos x="1439" y="765"/>
              </a:cxn>
              <a:cxn ang="0">
                <a:pos x="1498" y="809"/>
              </a:cxn>
              <a:cxn ang="0">
                <a:pos x="1556" y="837"/>
              </a:cxn>
              <a:cxn ang="0">
                <a:pos x="1610" y="857"/>
              </a:cxn>
              <a:cxn ang="0">
                <a:pos x="1669" y="869"/>
              </a:cxn>
              <a:cxn ang="0">
                <a:pos x="1728" y="885"/>
              </a:cxn>
              <a:cxn ang="0">
                <a:pos x="0" y="885"/>
              </a:cxn>
            </a:cxnLst>
            <a:rect l="0" t="0" r="r" b="b"/>
            <a:pathLst>
              <a:path w="1728" h="885">
                <a:moveTo>
                  <a:pt x="0" y="885"/>
                </a:moveTo>
                <a:lnTo>
                  <a:pt x="0" y="885"/>
                </a:lnTo>
                <a:lnTo>
                  <a:pt x="27" y="873"/>
                </a:lnTo>
                <a:lnTo>
                  <a:pt x="58" y="869"/>
                </a:lnTo>
                <a:lnTo>
                  <a:pt x="85" y="865"/>
                </a:lnTo>
                <a:lnTo>
                  <a:pt x="117" y="857"/>
                </a:lnTo>
                <a:lnTo>
                  <a:pt x="144" y="849"/>
                </a:lnTo>
                <a:lnTo>
                  <a:pt x="171" y="837"/>
                </a:lnTo>
                <a:lnTo>
                  <a:pt x="203" y="825"/>
                </a:lnTo>
                <a:lnTo>
                  <a:pt x="230" y="809"/>
                </a:lnTo>
                <a:lnTo>
                  <a:pt x="261" y="789"/>
                </a:lnTo>
                <a:lnTo>
                  <a:pt x="288" y="765"/>
                </a:lnTo>
                <a:lnTo>
                  <a:pt x="316" y="741"/>
                </a:lnTo>
                <a:lnTo>
                  <a:pt x="347" y="709"/>
                </a:lnTo>
                <a:lnTo>
                  <a:pt x="374" y="677"/>
                </a:lnTo>
                <a:lnTo>
                  <a:pt x="401" y="641"/>
                </a:lnTo>
                <a:lnTo>
                  <a:pt x="433" y="597"/>
                </a:lnTo>
                <a:lnTo>
                  <a:pt x="460" y="553"/>
                </a:lnTo>
                <a:lnTo>
                  <a:pt x="492" y="505"/>
                </a:lnTo>
                <a:lnTo>
                  <a:pt x="519" y="453"/>
                </a:lnTo>
                <a:lnTo>
                  <a:pt x="546" y="400"/>
                </a:lnTo>
                <a:lnTo>
                  <a:pt x="577" y="348"/>
                </a:lnTo>
                <a:lnTo>
                  <a:pt x="604" y="292"/>
                </a:lnTo>
                <a:lnTo>
                  <a:pt x="631" y="240"/>
                </a:lnTo>
                <a:lnTo>
                  <a:pt x="663" y="192"/>
                </a:lnTo>
                <a:lnTo>
                  <a:pt x="690" y="144"/>
                </a:lnTo>
                <a:lnTo>
                  <a:pt x="722" y="104"/>
                </a:lnTo>
                <a:lnTo>
                  <a:pt x="749" y="68"/>
                </a:lnTo>
                <a:lnTo>
                  <a:pt x="776" y="36"/>
                </a:lnTo>
                <a:lnTo>
                  <a:pt x="807" y="16"/>
                </a:lnTo>
                <a:lnTo>
                  <a:pt x="834" y="4"/>
                </a:lnTo>
                <a:lnTo>
                  <a:pt x="866" y="0"/>
                </a:lnTo>
                <a:lnTo>
                  <a:pt x="893" y="4"/>
                </a:lnTo>
                <a:lnTo>
                  <a:pt x="920" y="16"/>
                </a:lnTo>
                <a:lnTo>
                  <a:pt x="952" y="36"/>
                </a:lnTo>
                <a:lnTo>
                  <a:pt x="979" y="68"/>
                </a:lnTo>
                <a:lnTo>
                  <a:pt x="1006" y="104"/>
                </a:lnTo>
                <a:lnTo>
                  <a:pt x="1037" y="144"/>
                </a:lnTo>
                <a:lnTo>
                  <a:pt x="1065" y="192"/>
                </a:lnTo>
                <a:lnTo>
                  <a:pt x="1096" y="240"/>
                </a:lnTo>
                <a:lnTo>
                  <a:pt x="1123" y="292"/>
                </a:lnTo>
                <a:lnTo>
                  <a:pt x="1150" y="348"/>
                </a:lnTo>
                <a:lnTo>
                  <a:pt x="1182" y="400"/>
                </a:lnTo>
                <a:lnTo>
                  <a:pt x="1209" y="453"/>
                </a:lnTo>
                <a:lnTo>
                  <a:pt x="1236" y="505"/>
                </a:lnTo>
                <a:lnTo>
                  <a:pt x="1268" y="553"/>
                </a:lnTo>
                <a:lnTo>
                  <a:pt x="1295" y="597"/>
                </a:lnTo>
                <a:lnTo>
                  <a:pt x="1326" y="641"/>
                </a:lnTo>
                <a:lnTo>
                  <a:pt x="1353" y="677"/>
                </a:lnTo>
                <a:lnTo>
                  <a:pt x="1380" y="709"/>
                </a:lnTo>
                <a:lnTo>
                  <a:pt x="1412" y="741"/>
                </a:lnTo>
                <a:lnTo>
                  <a:pt x="1439" y="765"/>
                </a:lnTo>
                <a:lnTo>
                  <a:pt x="1466" y="789"/>
                </a:lnTo>
                <a:lnTo>
                  <a:pt x="1498" y="809"/>
                </a:lnTo>
                <a:lnTo>
                  <a:pt x="1525" y="825"/>
                </a:lnTo>
                <a:lnTo>
                  <a:pt x="1556" y="837"/>
                </a:lnTo>
                <a:lnTo>
                  <a:pt x="1583" y="849"/>
                </a:lnTo>
                <a:lnTo>
                  <a:pt x="1610" y="857"/>
                </a:lnTo>
                <a:lnTo>
                  <a:pt x="1642" y="865"/>
                </a:lnTo>
                <a:lnTo>
                  <a:pt x="1669" y="869"/>
                </a:lnTo>
                <a:lnTo>
                  <a:pt x="1701" y="873"/>
                </a:lnTo>
                <a:lnTo>
                  <a:pt x="1728" y="885"/>
                </a:lnTo>
                <a:lnTo>
                  <a:pt x="1728" y="885"/>
                </a:lnTo>
                <a:lnTo>
                  <a:pt x="0" y="885"/>
                </a:lnTo>
                <a:close/>
              </a:path>
            </a:pathLst>
          </a:custGeom>
          <a:solidFill>
            <a:srgbClr val="9735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Line 20"/>
          <p:cNvSpPr>
            <a:spLocks noChangeShapeType="1"/>
          </p:cNvSpPr>
          <p:nvPr/>
        </p:nvSpPr>
        <p:spPr bwMode="auto">
          <a:xfrm flipV="1">
            <a:off x="3000375" y="1541463"/>
            <a:ext cx="0" cy="195421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" name="Text Box 23"/>
          <p:cNvSpPr txBox="1">
            <a:spLocks noChangeArrowheads="1"/>
          </p:cNvSpPr>
          <p:nvPr/>
        </p:nvSpPr>
        <p:spPr bwMode="auto">
          <a:xfrm>
            <a:off x="2890838" y="1520825"/>
            <a:ext cx="571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 smtClean="0">
                <a:latin typeface="Times New Roman" pitchFamily="18" charset="0"/>
              </a:rPr>
              <a:t>h</a:t>
            </a:r>
            <a:endParaRPr lang="en-US" sz="2800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7" name="Freeform 24"/>
          <p:cNvSpPr>
            <a:spLocks/>
          </p:cNvSpPr>
          <p:nvPr/>
        </p:nvSpPr>
        <p:spPr bwMode="auto">
          <a:xfrm>
            <a:off x="3011257" y="3133495"/>
            <a:ext cx="623888" cy="361950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0" y="0"/>
              </a:cxn>
              <a:cxn ang="0">
                <a:pos x="18" y="20"/>
              </a:cxn>
              <a:cxn ang="0">
                <a:pos x="45" y="52"/>
              </a:cxn>
              <a:cxn ang="0">
                <a:pos x="77" y="84"/>
              </a:cxn>
              <a:cxn ang="0">
                <a:pos x="104" y="108"/>
              </a:cxn>
              <a:cxn ang="0">
                <a:pos x="131" y="132"/>
              </a:cxn>
              <a:cxn ang="0">
                <a:pos x="163" y="152"/>
              </a:cxn>
              <a:cxn ang="0">
                <a:pos x="190" y="168"/>
              </a:cxn>
              <a:cxn ang="0">
                <a:pos x="221" y="180"/>
              </a:cxn>
              <a:cxn ang="0">
                <a:pos x="248" y="192"/>
              </a:cxn>
              <a:cxn ang="0">
                <a:pos x="275" y="200"/>
              </a:cxn>
              <a:cxn ang="0">
                <a:pos x="307" y="208"/>
              </a:cxn>
              <a:cxn ang="0">
                <a:pos x="334" y="212"/>
              </a:cxn>
              <a:cxn ang="0">
                <a:pos x="366" y="216"/>
              </a:cxn>
              <a:cxn ang="0">
                <a:pos x="393" y="228"/>
              </a:cxn>
              <a:cxn ang="0">
                <a:pos x="393" y="228"/>
              </a:cxn>
              <a:cxn ang="0">
                <a:pos x="0" y="228"/>
              </a:cxn>
            </a:cxnLst>
            <a:rect l="0" t="0" r="r" b="b"/>
            <a:pathLst>
              <a:path w="393" h="228">
                <a:moveTo>
                  <a:pt x="0" y="228"/>
                </a:moveTo>
                <a:lnTo>
                  <a:pt x="0" y="0"/>
                </a:lnTo>
                <a:lnTo>
                  <a:pt x="18" y="20"/>
                </a:lnTo>
                <a:lnTo>
                  <a:pt x="45" y="52"/>
                </a:lnTo>
                <a:lnTo>
                  <a:pt x="77" y="84"/>
                </a:lnTo>
                <a:lnTo>
                  <a:pt x="104" y="108"/>
                </a:lnTo>
                <a:lnTo>
                  <a:pt x="131" y="132"/>
                </a:lnTo>
                <a:lnTo>
                  <a:pt x="163" y="152"/>
                </a:lnTo>
                <a:lnTo>
                  <a:pt x="190" y="168"/>
                </a:lnTo>
                <a:lnTo>
                  <a:pt x="221" y="180"/>
                </a:lnTo>
                <a:lnTo>
                  <a:pt x="248" y="192"/>
                </a:lnTo>
                <a:lnTo>
                  <a:pt x="275" y="200"/>
                </a:lnTo>
                <a:lnTo>
                  <a:pt x="307" y="208"/>
                </a:lnTo>
                <a:lnTo>
                  <a:pt x="334" y="212"/>
                </a:lnTo>
                <a:lnTo>
                  <a:pt x="366" y="216"/>
                </a:lnTo>
                <a:lnTo>
                  <a:pt x="393" y="228"/>
                </a:lnTo>
                <a:lnTo>
                  <a:pt x="393" y="228"/>
                </a:lnTo>
                <a:lnTo>
                  <a:pt x="0" y="228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TextBox 177"/>
          <p:cNvSpPr txBox="1"/>
          <p:nvPr/>
        </p:nvSpPr>
        <p:spPr>
          <a:xfrm>
            <a:off x="3156857" y="3516086"/>
            <a:ext cx="22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</a:t>
            </a:r>
            <a:endParaRPr lang="en-US" dirty="0"/>
          </a:p>
        </p:txBody>
      </p:sp>
      <p:graphicFrame>
        <p:nvGraphicFramePr>
          <p:cNvPr id="179" name="Object 178"/>
          <p:cNvGraphicFramePr>
            <a:graphicFrameLocks noChangeAspect="1"/>
          </p:cNvGraphicFramePr>
          <p:nvPr/>
        </p:nvGraphicFramePr>
        <p:xfrm>
          <a:off x="3090635" y="3429227"/>
          <a:ext cx="381907" cy="45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06"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635" y="3429227"/>
                        <a:ext cx="381907" cy="45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" name="Text Box 21"/>
          <p:cNvSpPr txBox="1">
            <a:spLocks noChangeArrowheads="1"/>
          </p:cNvSpPr>
          <p:nvPr/>
        </p:nvSpPr>
        <p:spPr bwMode="auto">
          <a:xfrm>
            <a:off x="1041400" y="369728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i="1" dirty="0" smtClean="0"/>
              <a:t>t</a:t>
            </a:r>
            <a:endParaRPr lang="en-US" sz="1800" b="0" dirty="0"/>
          </a:p>
        </p:txBody>
      </p:sp>
      <p:sp>
        <p:nvSpPr>
          <p:cNvPr id="181" name="Text Box 22"/>
          <p:cNvSpPr txBox="1">
            <a:spLocks noChangeArrowheads="1"/>
          </p:cNvSpPr>
          <p:nvPr/>
        </p:nvSpPr>
        <p:spPr bwMode="auto">
          <a:xfrm>
            <a:off x="3386138" y="3062288"/>
            <a:ext cx="269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911225" y="2054225"/>
            <a:ext cx="2994025" cy="1766888"/>
            <a:chOff x="478" y="1198"/>
            <a:chExt cx="1886" cy="1113"/>
          </a:xfrm>
        </p:grpSpPr>
        <p:sp>
          <p:nvSpPr>
            <p:cNvPr id="183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8" y="1198"/>
              <a:ext cx="1886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6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7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8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9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8" name="Freeform 6"/>
          <p:cNvSpPr>
            <a:spLocks/>
          </p:cNvSpPr>
          <p:nvPr/>
        </p:nvSpPr>
        <p:spPr bwMode="auto">
          <a:xfrm>
            <a:off x="2317978" y="2242911"/>
            <a:ext cx="2743200" cy="1404938"/>
          </a:xfrm>
          <a:custGeom>
            <a:avLst/>
            <a:gdLst/>
            <a:ahLst/>
            <a:cxnLst>
              <a:cxn ang="0">
                <a:pos x="0" y="885"/>
              </a:cxn>
              <a:cxn ang="0">
                <a:pos x="58" y="869"/>
              </a:cxn>
              <a:cxn ang="0">
                <a:pos x="117" y="857"/>
              </a:cxn>
              <a:cxn ang="0">
                <a:pos x="171" y="837"/>
              </a:cxn>
              <a:cxn ang="0">
                <a:pos x="230" y="809"/>
              </a:cxn>
              <a:cxn ang="0">
                <a:pos x="288" y="765"/>
              </a:cxn>
              <a:cxn ang="0">
                <a:pos x="347" y="709"/>
              </a:cxn>
              <a:cxn ang="0">
                <a:pos x="401" y="641"/>
              </a:cxn>
              <a:cxn ang="0">
                <a:pos x="460" y="553"/>
              </a:cxn>
              <a:cxn ang="0">
                <a:pos x="519" y="453"/>
              </a:cxn>
              <a:cxn ang="0">
                <a:pos x="577" y="348"/>
              </a:cxn>
              <a:cxn ang="0">
                <a:pos x="631" y="240"/>
              </a:cxn>
              <a:cxn ang="0">
                <a:pos x="690" y="144"/>
              </a:cxn>
              <a:cxn ang="0">
                <a:pos x="749" y="68"/>
              </a:cxn>
              <a:cxn ang="0">
                <a:pos x="807" y="16"/>
              </a:cxn>
              <a:cxn ang="0">
                <a:pos x="866" y="0"/>
              </a:cxn>
              <a:cxn ang="0">
                <a:pos x="920" y="16"/>
              </a:cxn>
              <a:cxn ang="0">
                <a:pos x="979" y="68"/>
              </a:cxn>
              <a:cxn ang="0">
                <a:pos x="1037" y="144"/>
              </a:cxn>
              <a:cxn ang="0">
                <a:pos x="1096" y="240"/>
              </a:cxn>
              <a:cxn ang="0">
                <a:pos x="1150" y="348"/>
              </a:cxn>
              <a:cxn ang="0">
                <a:pos x="1209" y="453"/>
              </a:cxn>
              <a:cxn ang="0">
                <a:pos x="1268" y="553"/>
              </a:cxn>
              <a:cxn ang="0">
                <a:pos x="1326" y="641"/>
              </a:cxn>
              <a:cxn ang="0">
                <a:pos x="1380" y="709"/>
              </a:cxn>
              <a:cxn ang="0">
                <a:pos x="1439" y="765"/>
              </a:cxn>
              <a:cxn ang="0">
                <a:pos x="1498" y="809"/>
              </a:cxn>
              <a:cxn ang="0">
                <a:pos x="1556" y="837"/>
              </a:cxn>
              <a:cxn ang="0">
                <a:pos x="1610" y="857"/>
              </a:cxn>
              <a:cxn ang="0">
                <a:pos x="1669" y="869"/>
              </a:cxn>
              <a:cxn ang="0">
                <a:pos x="1728" y="885"/>
              </a:cxn>
              <a:cxn ang="0">
                <a:pos x="0" y="885"/>
              </a:cxn>
            </a:cxnLst>
            <a:rect l="0" t="0" r="r" b="b"/>
            <a:pathLst>
              <a:path w="1728" h="885">
                <a:moveTo>
                  <a:pt x="0" y="885"/>
                </a:moveTo>
                <a:lnTo>
                  <a:pt x="0" y="885"/>
                </a:lnTo>
                <a:lnTo>
                  <a:pt x="27" y="873"/>
                </a:lnTo>
                <a:lnTo>
                  <a:pt x="58" y="869"/>
                </a:lnTo>
                <a:lnTo>
                  <a:pt x="85" y="865"/>
                </a:lnTo>
                <a:lnTo>
                  <a:pt x="117" y="857"/>
                </a:lnTo>
                <a:lnTo>
                  <a:pt x="144" y="849"/>
                </a:lnTo>
                <a:lnTo>
                  <a:pt x="171" y="837"/>
                </a:lnTo>
                <a:lnTo>
                  <a:pt x="203" y="825"/>
                </a:lnTo>
                <a:lnTo>
                  <a:pt x="230" y="809"/>
                </a:lnTo>
                <a:lnTo>
                  <a:pt x="261" y="789"/>
                </a:lnTo>
                <a:lnTo>
                  <a:pt x="288" y="765"/>
                </a:lnTo>
                <a:lnTo>
                  <a:pt x="316" y="741"/>
                </a:lnTo>
                <a:lnTo>
                  <a:pt x="347" y="709"/>
                </a:lnTo>
                <a:lnTo>
                  <a:pt x="374" y="677"/>
                </a:lnTo>
                <a:lnTo>
                  <a:pt x="401" y="641"/>
                </a:lnTo>
                <a:lnTo>
                  <a:pt x="433" y="597"/>
                </a:lnTo>
                <a:lnTo>
                  <a:pt x="460" y="553"/>
                </a:lnTo>
                <a:lnTo>
                  <a:pt x="492" y="505"/>
                </a:lnTo>
                <a:lnTo>
                  <a:pt x="519" y="453"/>
                </a:lnTo>
                <a:lnTo>
                  <a:pt x="546" y="400"/>
                </a:lnTo>
                <a:lnTo>
                  <a:pt x="577" y="348"/>
                </a:lnTo>
                <a:lnTo>
                  <a:pt x="604" y="292"/>
                </a:lnTo>
                <a:lnTo>
                  <a:pt x="631" y="240"/>
                </a:lnTo>
                <a:lnTo>
                  <a:pt x="663" y="192"/>
                </a:lnTo>
                <a:lnTo>
                  <a:pt x="690" y="144"/>
                </a:lnTo>
                <a:lnTo>
                  <a:pt x="722" y="104"/>
                </a:lnTo>
                <a:lnTo>
                  <a:pt x="749" y="68"/>
                </a:lnTo>
                <a:lnTo>
                  <a:pt x="776" y="36"/>
                </a:lnTo>
                <a:lnTo>
                  <a:pt x="807" y="16"/>
                </a:lnTo>
                <a:lnTo>
                  <a:pt x="834" y="4"/>
                </a:lnTo>
                <a:lnTo>
                  <a:pt x="866" y="0"/>
                </a:lnTo>
                <a:lnTo>
                  <a:pt x="893" y="4"/>
                </a:lnTo>
                <a:lnTo>
                  <a:pt x="920" y="16"/>
                </a:lnTo>
                <a:lnTo>
                  <a:pt x="952" y="36"/>
                </a:lnTo>
                <a:lnTo>
                  <a:pt x="979" y="68"/>
                </a:lnTo>
                <a:lnTo>
                  <a:pt x="1006" y="104"/>
                </a:lnTo>
                <a:lnTo>
                  <a:pt x="1037" y="144"/>
                </a:lnTo>
                <a:lnTo>
                  <a:pt x="1065" y="192"/>
                </a:lnTo>
                <a:lnTo>
                  <a:pt x="1096" y="240"/>
                </a:lnTo>
                <a:lnTo>
                  <a:pt x="1123" y="292"/>
                </a:lnTo>
                <a:lnTo>
                  <a:pt x="1150" y="348"/>
                </a:lnTo>
                <a:lnTo>
                  <a:pt x="1182" y="400"/>
                </a:lnTo>
                <a:lnTo>
                  <a:pt x="1209" y="453"/>
                </a:lnTo>
                <a:lnTo>
                  <a:pt x="1236" y="505"/>
                </a:lnTo>
                <a:lnTo>
                  <a:pt x="1268" y="553"/>
                </a:lnTo>
                <a:lnTo>
                  <a:pt x="1295" y="597"/>
                </a:lnTo>
                <a:lnTo>
                  <a:pt x="1326" y="641"/>
                </a:lnTo>
                <a:lnTo>
                  <a:pt x="1353" y="677"/>
                </a:lnTo>
                <a:lnTo>
                  <a:pt x="1380" y="709"/>
                </a:lnTo>
                <a:lnTo>
                  <a:pt x="1412" y="741"/>
                </a:lnTo>
                <a:lnTo>
                  <a:pt x="1439" y="765"/>
                </a:lnTo>
                <a:lnTo>
                  <a:pt x="1466" y="789"/>
                </a:lnTo>
                <a:lnTo>
                  <a:pt x="1498" y="809"/>
                </a:lnTo>
                <a:lnTo>
                  <a:pt x="1525" y="825"/>
                </a:lnTo>
                <a:lnTo>
                  <a:pt x="1556" y="837"/>
                </a:lnTo>
                <a:lnTo>
                  <a:pt x="1583" y="849"/>
                </a:lnTo>
                <a:lnTo>
                  <a:pt x="1610" y="857"/>
                </a:lnTo>
                <a:lnTo>
                  <a:pt x="1642" y="865"/>
                </a:lnTo>
                <a:lnTo>
                  <a:pt x="1669" y="869"/>
                </a:lnTo>
                <a:lnTo>
                  <a:pt x="1701" y="873"/>
                </a:lnTo>
                <a:lnTo>
                  <a:pt x="1728" y="885"/>
                </a:lnTo>
                <a:lnTo>
                  <a:pt x="1728" y="885"/>
                </a:lnTo>
                <a:lnTo>
                  <a:pt x="0" y="885"/>
                </a:lnTo>
                <a:close/>
              </a:path>
            </a:pathLst>
          </a:custGeom>
          <a:solidFill>
            <a:srgbClr val="9735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Line 20"/>
          <p:cNvSpPr>
            <a:spLocks noChangeShapeType="1"/>
          </p:cNvSpPr>
          <p:nvPr/>
        </p:nvSpPr>
        <p:spPr bwMode="auto">
          <a:xfrm flipV="1">
            <a:off x="3152775" y="1693863"/>
            <a:ext cx="0" cy="195421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0" name="Text Box 23"/>
          <p:cNvSpPr txBox="1">
            <a:spLocks noChangeArrowheads="1"/>
          </p:cNvSpPr>
          <p:nvPr/>
        </p:nvSpPr>
        <p:spPr bwMode="auto">
          <a:xfrm>
            <a:off x="3043238" y="1673225"/>
            <a:ext cx="571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 smtClean="0">
                <a:latin typeface="Times New Roman" pitchFamily="18" charset="0"/>
              </a:rPr>
              <a:t>h</a:t>
            </a:r>
            <a:endParaRPr lang="en-US" sz="2800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91" name="Freeform 24"/>
          <p:cNvSpPr>
            <a:spLocks/>
          </p:cNvSpPr>
          <p:nvPr/>
        </p:nvSpPr>
        <p:spPr bwMode="auto">
          <a:xfrm>
            <a:off x="3163657" y="3285895"/>
            <a:ext cx="623888" cy="361950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0" y="0"/>
              </a:cxn>
              <a:cxn ang="0">
                <a:pos x="18" y="20"/>
              </a:cxn>
              <a:cxn ang="0">
                <a:pos x="45" y="52"/>
              </a:cxn>
              <a:cxn ang="0">
                <a:pos x="77" y="84"/>
              </a:cxn>
              <a:cxn ang="0">
                <a:pos x="104" y="108"/>
              </a:cxn>
              <a:cxn ang="0">
                <a:pos x="131" y="132"/>
              </a:cxn>
              <a:cxn ang="0">
                <a:pos x="163" y="152"/>
              </a:cxn>
              <a:cxn ang="0">
                <a:pos x="190" y="168"/>
              </a:cxn>
              <a:cxn ang="0">
                <a:pos x="221" y="180"/>
              </a:cxn>
              <a:cxn ang="0">
                <a:pos x="248" y="192"/>
              </a:cxn>
              <a:cxn ang="0">
                <a:pos x="275" y="200"/>
              </a:cxn>
              <a:cxn ang="0">
                <a:pos x="307" y="208"/>
              </a:cxn>
              <a:cxn ang="0">
                <a:pos x="334" y="212"/>
              </a:cxn>
              <a:cxn ang="0">
                <a:pos x="366" y="216"/>
              </a:cxn>
              <a:cxn ang="0">
                <a:pos x="393" y="228"/>
              </a:cxn>
              <a:cxn ang="0">
                <a:pos x="393" y="228"/>
              </a:cxn>
              <a:cxn ang="0">
                <a:pos x="0" y="228"/>
              </a:cxn>
            </a:cxnLst>
            <a:rect l="0" t="0" r="r" b="b"/>
            <a:pathLst>
              <a:path w="393" h="228">
                <a:moveTo>
                  <a:pt x="0" y="228"/>
                </a:moveTo>
                <a:lnTo>
                  <a:pt x="0" y="0"/>
                </a:lnTo>
                <a:lnTo>
                  <a:pt x="18" y="20"/>
                </a:lnTo>
                <a:lnTo>
                  <a:pt x="45" y="52"/>
                </a:lnTo>
                <a:lnTo>
                  <a:pt x="77" y="84"/>
                </a:lnTo>
                <a:lnTo>
                  <a:pt x="104" y="108"/>
                </a:lnTo>
                <a:lnTo>
                  <a:pt x="131" y="132"/>
                </a:lnTo>
                <a:lnTo>
                  <a:pt x="163" y="152"/>
                </a:lnTo>
                <a:lnTo>
                  <a:pt x="190" y="168"/>
                </a:lnTo>
                <a:lnTo>
                  <a:pt x="221" y="180"/>
                </a:lnTo>
                <a:lnTo>
                  <a:pt x="248" y="192"/>
                </a:lnTo>
                <a:lnTo>
                  <a:pt x="275" y="200"/>
                </a:lnTo>
                <a:lnTo>
                  <a:pt x="307" y="208"/>
                </a:lnTo>
                <a:lnTo>
                  <a:pt x="334" y="212"/>
                </a:lnTo>
                <a:lnTo>
                  <a:pt x="366" y="216"/>
                </a:lnTo>
                <a:lnTo>
                  <a:pt x="393" y="228"/>
                </a:lnTo>
                <a:lnTo>
                  <a:pt x="393" y="228"/>
                </a:lnTo>
                <a:lnTo>
                  <a:pt x="0" y="228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TextBox 191"/>
          <p:cNvSpPr txBox="1"/>
          <p:nvPr/>
        </p:nvSpPr>
        <p:spPr>
          <a:xfrm>
            <a:off x="3309257" y="3668486"/>
            <a:ext cx="22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</a:t>
            </a:r>
            <a:endParaRPr lang="en-US" dirty="0"/>
          </a:p>
        </p:txBody>
      </p:sp>
      <p:graphicFrame>
        <p:nvGraphicFramePr>
          <p:cNvPr id="193" name="Object 192"/>
          <p:cNvGraphicFramePr>
            <a:graphicFrameLocks noChangeAspect="1"/>
          </p:cNvGraphicFramePr>
          <p:nvPr/>
        </p:nvGraphicFramePr>
        <p:xfrm>
          <a:off x="3243035" y="3581627"/>
          <a:ext cx="381907" cy="45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07" name="Equation" r:id="rId6" imgW="190440" imgH="228600" progId="Equation.DSMT4">
                  <p:embed/>
                </p:oleObj>
              </mc:Choice>
              <mc:Fallback>
                <p:oleObj name="Equation" r:id="rId6" imgW="19044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035" y="3581627"/>
                        <a:ext cx="381907" cy="45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" name="Text Box 22"/>
          <p:cNvSpPr txBox="1">
            <a:spLocks noChangeArrowheads="1"/>
          </p:cNvSpPr>
          <p:nvPr/>
        </p:nvSpPr>
        <p:spPr bwMode="auto">
          <a:xfrm>
            <a:off x="3538538" y="3214688"/>
            <a:ext cx="269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auto">
          <a:xfrm>
            <a:off x="1063625" y="2206625"/>
            <a:ext cx="2994025" cy="1766888"/>
            <a:chOff x="478" y="1198"/>
            <a:chExt cx="1886" cy="1113"/>
          </a:xfrm>
        </p:grpSpPr>
        <p:sp>
          <p:nvSpPr>
            <p:cNvPr id="197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8" y="1198"/>
              <a:ext cx="1886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6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7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8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9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2" name="Freeform 6"/>
          <p:cNvSpPr>
            <a:spLocks/>
          </p:cNvSpPr>
          <p:nvPr/>
        </p:nvSpPr>
        <p:spPr bwMode="auto">
          <a:xfrm>
            <a:off x="2470378" y="2395311"/>
            <a:ext cx="2743200" cy="1404938"/>
          </a:xfrm>
          <a:custGeom>
            <a:avLst/>
            <a:gdLst/>
            <a:ahLst/>
            <a:cxnLst>
              <a:cxn ang="0">
                <a:pos x="0" y="885"/>
              </a:cxn>
              <a:cxn ang="0">
                <a:pos x="58" y="869"/>
              </a:cxn>
              <a:cxn ang="0">
                <a:pos x="117" y="857"/>
              </a:cxn>
              <a:cxn ang="0">
                <a:pos x="171" y="837"/>
              </a:cxn>
              <a:cxn ang="0">
                <a:pos x="230" y="809"/>
              </a:cxn>
              <a:cxn ang="0">
                <a:pos x="288" y="765"/>
              </a:cxn>
              <a:cxn ang="0">
                <a:pos x="347" y="709"/>
              </a:cxn>
              <a:cxn ang="0">
                <a:pos x="401" y="641"/>
              </a:cxn>
              <a:cxn ang="0">
                <a:pos x="460" y="553"/>
              </a:cxn>
              <a:cxn ang="0">
                <a:pos x="519" y="453"/>
              </a:cxn>
              <a:cxn ang="0">
                <a:pos x="577" y="348"/>
              </a:cxn>
              <a:cxn ang="0">
                <a:pos x="631" y="240"/>
              </a:cxn>
              <a:cxn ang="0">
                <a:pos x="690" y="144"/>
              </a:cxn>
              <a:cxn ang="0">
                <a:pos x="749" y="68"/>
              </a:cxn>
              <a:cxn ang="0">
                <a:pos x="807" y="16"/>
              </a:cxn>
              <a:cxn ang="0">
                <a:pos x="866" y="0"/>
              </a:cxn>
              <a:cxn ang="0">
                <a:pos x="920" y="16"/>
              </a:cxn>
              <a:cxn ang="0">
                <a:pos x="979" y="68"/>
              </a:cxn>
              <a:cxn ang="0">
                <a:pos x="1037" y="144"/>
              </a:cxn>
              <a:cxn ang="0">
                <a:pos x="1096" y="240"/>
              </a:cxn>
              <a:cxn ang="0">
                <a:pos x="1150" y="348"/>
              </a:cxn>
              <a:cxn ang="0">
                <a:pos x="1209" y="453"/>
              </a:cxn>
              <a:cxn ang="0">
                <a:pos x="1268" y="553"/>
              </a:cxn>
              <a:cxn ang="0">
                <a:pos x="1326" y="641"/>
              </a:cxn>
              <a:cxn ang="0">
                <a:pos x="1380" y="709"/>
              </a:cxn>
              <a:cxn ang="0">
                <a:pos x="1439" y="765"/>
              </a:cxn>
              <a:cxn ang="0">
                <a:pos x="1498" y="809"/>
              </a:cxn>
              <a:cxn ang="0">
                <a:pos x="1556" y="837"/>
              </a:cxn>
              <a:cxn ang="0">
                <a:pos x="1610" y="857"/>
              </a:cxn>
              <a:cxn ang="0">
                <a:pos x="1669" y="869"/>
              </a:cxn>
              <a:cxn ang="0">
                <a:pos x="1728" y="885"/>
              </a:cxn>
              <a:cxn ang="0">
                <a:pos x="0" y="885"/>
              </a:cxn>
            </a:cxnLst>
            <a:rect l="0" t="0" r="r" b="b"/>
            <a:pathLst>
              <a:path w="1728" h="885">
                <a:moveTo>
                  <a:pt x="0" y="885"/>
                </a:moveTo>
                <a:lnTo>
                  <a:pt x="0" y="885"/>
                </a:lnTo>
                <a:lnTo>
                  <a:pt x="27" y="873"/>
                </a:lnTo>
                <a:lnTo>
                  <a:pt x="58" y="869"/>
                </a:lnTo>
                <a:lnTo>
                  <a:pt x="85" y="865"/>
                </a:lnTo>
                <a:lnTo>
                  <a:pt x="117" y="857"/>
                </a:lnTo>
                <a:lnTo>
                  <a:pt x="144" y="849"/>
                </a:lnTo>
                <a:lnTo>
                  <a:pt x="171" y="837"/>
                </a:lnTo>
                <a:lnTo>
                  <a:pt x="203" y="825"/>
                </a:lnTo>
                <a:lnTo>
                  <a:pt x="230" y="809"/>
                </a:lnTo>
                <a:lnTo>
                  <a:pt x="261" y="789"/>
                </a:lnTo>
                <a:lnTo>
                  <a:pt x="288" y="765"/>
                </a:lnTo>
                <a:lnTo>
                  <a:pt x="316" y="741"/>
                </a:lnTo>
                <a:lnTo>
                  <a:pt x="347" y="709"/>
                </a:lnTo>
                <a:lnTo>
                  <a:pt x="374" y="677"/>
                </a:lnTo>
                <a:lnTo>
                  <a:pt x="401" y="641"/>
                </a:lnTo>
                <a:lnTo>
                  <a:pt x="433" y="597"/>
                </a:lnTo>
                <a:lnTo>
                  <a:pt x="460" y="553"/>
                </a:lnTo>
                <a:lnTo>
                  <a:pt x="492" y="505"/>
                </a:lnTo>
                <a:lnTo>
                  <a:pt x="519" y="453"/>
                </a:lnTo>
                <a:lnTo>
                  <a:pt x="546" y="400"/>
                </a:lnTo>
                <a:lnTo>
                  <a:pt x="577" y="348"/>
                </a:lnTo>
                <a:lnTo>
                  <a:pt x="604" y="292"/>
                </a:lnTo>
                <a:lnTo>
                  <a:pt x="631" y="240"/>
                </a:lnTo>
                <a:lnTo>
                  <a:pt x="663" y="192"/>
                </a:lnTo>
                <a:lnTo>
                  <a:pt x="690" y="144"/>
                </a:lnTo>
                <a:lnTo>
                  <a:pt x="722" y="104"/>
                </a:lnTo>
                <a:lnTo>
                  <a:pt x="749" y="68"/>
                </a:lnTo>
                <a:lnTo>
                  <a:pt x="776" y="36"/>
                </a:lnTo>
                <a:lnTo>
                  <a:pt x="807" y="16"/>
                </a:lnTo>
                <a:lnTo>
                  <a:pt x="834" y="4"/>
                </a:lnTo>
                <a:lnTo>
                  <a:pt x="866" y="0"/>
                </a:lnTo>
                <a:lnTo>
                  <a:pt x="893" y="4"/>
                </a:lnTo>
                <a:lnTo>
                  <a:pt x="920" y="16"/>
                </a:lnTo>
                <a:lnTo>
                  <a:pt x="952" y="36"/>
                </a:lnTo>
                <a:lnTo>
                  <a:pt x="979" y="68"/>
                </a:lnTo>
                <a:lnTo>
                  <a:pt x="1006" y="104"/>
                </a:lnTo>
                <a:lnTo>
                  <a:pt x="1037" y="144"/>
                </a:lnTo>
                <a:lnTo>
                  <a:pt x="1065" y="192"/>
                </a:lnTo>
                <a:lnTo>
                  <a:pt x="1096" y="240"/>
                </a:lnTo>
                <a:lnTo>
                  <a:pt x="1123" y="292"/>
                </a:lnTo>
                <a:lnTo>
                  <a:pt x="1150" y="348"/>
                </a:lnTo>
                <a:lnTo>
                  <a:pt x="1182" y="400"/>
                </a:lnTo>
                <a:lnTo>
                  <a:pt x="1209" y="453"/>
                </a:lnTo>
                <a:lnTo>
                  <a:pt x="1236" y="505"/>
                </a:lnTo>
                <a:lnTo>
                  <a:pt x="1268" y="553"/>
                </a:lnTo>
                <a:lnTo>
                  <a:pt x="1295" y="597"/>
                </a:lnTo>
                <a:lnTo>
                  <a:pt x="1326" y="641"/>
                </a:lnTo>
                <a:lnTo>
                  <a:pt x="1353" y="677"/>
                </a:lnTo>
                <a:lnTo>
                  <a:pt x="1380" y="709"/>
                </a:lnTo>
                <a:lnTo>
                  <a:pt x="1412" y="741"/>
                </a:lnTo>
                <a:lnTo>
                  <a:pt x="1439" y="765"/>
                </a:lnTo>
                <a:lnTo>
                  <a:pt x="1466" y="789"/>
                </a:lnTo>
                <a:lnTo>
                  <a:pt x="1498" y="809"/>
                </a:lnTo>
                <a:lnTo>
                  <a:pt x="1525" y="825"/>
                </a:lnTo>
                <a:lnTo>
                  <a:pt x="1556" y="837"/>
                </a:lnTo>
                <a:lnTo>
                  <a:pt x="1583" y="849"/>
                </a:lnTo>
                <a:lnTo>
                  <a:pt x="1610" y="857"/>
                </a:lnTo>
                <a:lnTo>
                  <a:pt x="1642" y="865"/>
                </a:lnTo>
                <a:lnTo>
                  <a:pt x="1669" y="869"/>
                </a:lnTo>
                <a:lnTo>
                  <a:pt x="1701" y="873"/>
                </a:lnTo>
                <a:lnTo>
                  <a:pt x="1728" y="885"/>
                </a:lnTo>
                <a:lnTo>
                  <a:pt x="1728" y="885"/>
                </a:lnTo>
                <a:lnTo>
                  <a:pt x="0" y="885"/>
                </a:lnTo>
                <a:close/>
              </a:path>
            </a:pathLst>
          </a:custGeom>
          <a:solidFill>
            <a:srgbClr val="9735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Line 20"/>
          <p:cNvSpPr>
            <a:spLocks noChangeShapeType="1"/>
          </p:cNvSpPr>
          <p:nvPr/>
        </p:nvSpPr>
        <p:spPr bwMode="auto">
          <a:xfrm flipV="1">
            <a:off x="3305175" y="1846263"/>
            <a:ext cx="0" cy="195421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" name="Text Box 23"/>
          <p:cNvSpPr txBox="1">
            <a:spLocks noChangeArrowheads="1"/>
          </p:cNvSpPr>
          <p:nvPr/>
        </p:nvSpPr>
        <p:spPr bwMode="auto">
          <a:xfrm>
            <a:off x="3195638" y="1825625"/>
            <a:ext cx="571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 smtClean="0">
                <a:latin typeface="Times New Roman" pitchFamily="18" charset="0"/>
              </a:rPr>
              <a:t>h</a:t>
            </a:r>
            <a:endParaRPr lang="en-US" sz="2800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05" name="Freeform 24"/>
          <p:cNvSpPr>
            <a:spLocks/>
          </p:cNvSpPr>
          <p:nvPr/>
        </p:nvSpPr>
        <p:spPr bwMode="auto">
          <a:xfrm>
            <a:off x="3316057" y="3438295"/>
            <a:ext cx="623888" cy="361950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0" y="0"/>
              </a:cxn>
              <a:cxn ang="0">
                <a:pos x="18" y="20"/>
              </a:cxn>
              <a:cxn ang="0">
                <a:pos x="45" y="52"/>
              </a:cxn>
              <a:cxn ang="0">
                <a:pos x="77" y="84"/>
              </a:cxn>
              <a:cxn ang="0">
                <a:pos x="104" y="108"/>
              </a:cxn>
              <a:cxn ang="0">
                <a:pos x="131" y="132"/>
              </a:cxn>
              <a:cxn ang="0">
                <a:pos x="163" y="152"/>
              </a:cxn>
              <a:cxn ang="0">
                <a:pos x="190" y="168"/>
              </a:cxn>
              <a:cxn ang="0">
                <a:pos x="221" y="180"/>
              </a:cxn>
              <a:cxn ang="0">
                <a:pos x="248" y="192"/>
              </a:cxn>
              <a:cxn ang="0">
                <a:pos x="275" y="200"/>
              </a:cxn>
              <a:cxn ang="0">
                <a:pos x="307" y="208"/>
              </a:cxn>
              <a:cxn ang="0">
                <a:pos x="334" y="212"/>
              </a:cxn>
              <a:cxn ang="0">
                <a:pos x="366" y="216"/>
              </a:cxn>
              <a:cxn ang="0">
                <a:pos x="393" y="228"/>
              </a:cxn>
              <a:cxn ang="0">
                <a:pos x="393" y="228"/>
              </a:cxn>
              <a:cxn ang="0">
                <a:pos x="0" y="228"/>
              </a:cxn>
            </a:cxnLst>
            <a:rect l="0" t="0" r="r" b="b"/>
            <a:pathLst>
              <a:path w="393" h="228">
                <a:moveTo>
                  <a:pt x="0" y="228"/>
                </a:moveTo>
                <a:lnTo>
                  <a:pt x="0" y="0"/>
                </a:lnTo>
                <a:lnTo>
                  <a:pt x="18" y="20"/>
                </a:lnTo>
                <a:lnTo>
                  <a:pt x="45" y="52"/>
                </a:lnTo>
                <a:lnTo>
                  <a:pt x="77" y="84"/>
                </a:lnTo>
                <a:lnTo>
                  <a:pt x="104" y="108"/>
                </a:lnTo>
                <a:lnTo>
                  <a:pt x="131" y="132"/>
                </a:lnTo>
                <a:lnTo>
                  <a:pt x="163" y="152"/>
                </a:lnTo>
                <a:lnTo>
                  <a:pt x="190" y="168"/>
                </a:lnTo>
                <a:lnTo>
                  <a:pt x="221" y="180"/>
                </a:lnTo>
                <a:lnTo>
                  <a:pt x="248" y="192"/>
                </a:lnTo>
                <a:lnTo>
                  <a:pt x="275" y="200"/>
                </a:lnTo>
                <a:lnTo>
                  <a:pt x="307" y="208"/>
                </a:lnTo>
                <a:lnTo>
                  <a:pt x="334" y="212"/>
                </a:lnTo>
                <a:lnTo>
                  <a:pt x="366" y="216"/>
                </a:lnTo>
                <a:lnTo>
                  <a:pt x="393" y="228"/>
                </a:lnTo>
                <a:lnTo>
                  <a:pt x="393" y="228"/>
                </a:lnTo>
                <a:lnTo>
                  <a:pt x="0" y="228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TextBox 205"/>
          <p:cNvSpPr txBox="1"/>
          <p:nvPr/>
        </p:nvSpPr>
        <p:spPr>
          <a:xfrm>
            <a:off x="3461657" y="3820886"/>
            <a:ext cx="22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</a:t>
            </a:r>
            <a:endParaRPr lang="en-US" dirty="0"/>
          </a:p>
        </p:txBody>
      </p:sp>
      <p:sp>
        <p:nvSpPr>
          <p:cNvPr id="208" name="Text Box 21"/>
          <p:cNvSpPr txBox="1">
            <a:spLocks noChangeArrowheads="1"/>
          </p:cNvSpPr>
          <p:nvPr/>
        </p:nvSpPr>
        <p:spPr bwMode="auto">
          <a:xfrm>
            <a:off x="1346200" y="400208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i="1" dirty="0" smtClean="0"/>
              <a:t>t</a:t>
            </a:r>
            <a:endParaRPr lang="en-US" sz="1800" b="0" dirty="0"/>
          </a:p>
        </p:txBody>
      </p:sp>
      <p:sp>
        <p:nvSpPr>
          <p:cNvPr id="209" name="Text Box 22"/>
          <p:cNvSpPr txBox="1">
            <a:spLocks noChangeArrowheads="1"/>
          </p:cNvSpPr>
          <p:nvPr/>
        </p:nvSpPr>
        <p:spPr bwMode="auto">
          <a:xfrm>
            <a:off x="3690938" y="3367088"/>
            <a:ext cx="269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009900"/>
                </a:solidFill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1216025" y="2359025"/>
            <a:ext cx="2994025" cy="1766888"/>
            <a:chOff x="478" y="1198"/>
            <a:chExt cx="1886" cy="1113"/>
          </a:xfrm>
        </p:grpSpPr>
        <p:sp>
          <p:nvSpPr>
            <p:cNvPr id="211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8" y="1198"/>
              <a:ext cx="1886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6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7"/>
            <p:cNvSpPr>
              <a:spLocks/>
            </p:cNvSpPr>
            <p:nvPr/>
          </p:nvSpPr>
          <p:spPr bwMode="auto">
            <a:xfrm>
              <a:off x="555" y="1310"/>
              <a:ext cx="1728" cy="885"/>
            </a:xfrm>
            <a:custGeom>
              <a:avLst/>
              <a:gdLst/>
              <a:ahLst/>
              <a:cxnLst>
                <a:cxn ang="0">
                  <a:pos x="0" y="885"/>
                </a:cxn>
                <a:cxn ang="0">
                  <a:pos x="58" y="869"/>
                </a:cxn>
                <a:cxn ang="0">
                  <a:pos x="117" y="857"/>
                </a:cxn>
                <a:cxn ang="0">
                  <a:pos x="171" y="837"/>
                </a:cxn>
                <a:cxn ang="0">
                  <a:pos x="230" y="809"/>
                </a:cxn>
                <a:cxn ang="0">
                  <a:pos x="288" y="765"/>
                </a:cxn>
                <a:cxn ang="0">
                  <a:pos x="347" y="709"/>
                </a:cxn>
                <a:cxn ang="0">
                  <a:pos x="401" y="641"/>
                </a:cxn>
                <a:cxn ang="0">
                  <a:pos x="460" y="553"/>
                </a:cxn>
                <a:cxn ang="0">
                  <a:pos x="519" y="453"/>
                </a:cxn>
                <a:cxn ang="0">
                  <a:pos x="577" y="348"/>
                </a:cxn>
                <a:cxn ang="0">
                  <a:pos x="631" y="240"/>
                </a:cxn>
                <a:cxn ang="0">
                  <a:pos x="690" y="144"/>
                </a:cxn>
                <a:cxn ang="0">
                  <a:pos x="749" y="68"/>
                </a:cxn>
                <a:cxn ang="0">
                  <a:pos x="807" y="16"/>
                </a:cxn>
                <a:cxn ang="0">
                  <a:pos x="866" y="0"/>
                </a:cxn>
                <a:cxn ang="0">
                  <a:pos x="920" y="16"/>
                </a:cxn>
                <a:cxn ang="0">
                  <a:pos x="979" y="68"/>
                </a:cxn>
                <a:cxn ang="0">
                  <a:pos x="1037" y="144"/>
                </a:cxn>
                <a:cxn ang="0">
                  <a:pos x="1096" y="240"/>
                </a:cxn>
                <a:cxn ang="0">
                  <a:pos x="1150" y="348"/>
                </a:cxn>
                <a:cxn ang="0">
                  <a:pos x="1209" y="453"/>
                </a:cxn>
                <a:cxn ang="0">
                  <a:pos x="1268" y="553"/>
                </a:cxn>
                <a:cxn ang="0">
                  <a:pos x="1326" y="641"/>
                </a:cxn>
                <a:cxn ang="0">
                  <a:pos x="1380" y="709"/>
                </a:cxn>
                <a:cxn ang="0">
                  <a:pos x="1439" y="765"/>
                </a:cxn>
                <a:cxn ang="0">
                  <a:pos x="1498" y="809"/>
                </a:cxn>
                <a:cxn ang="0">
                  <a:pos x="1556" y="837"/>
                </a:cxn>
                <a:cxn ang="0">
                  <a:pos x="1610" y="857"/>
                </a:cxn>
                <a:cxn ang="0">
                  <a:pos x="1669" y="869"/>
                </a:cxn>
                <a:cxn ang="0">
                  <a:pos x="1728" y="885"/>
                </a:cxn>
                <a:cxn ang="0">
                  <a:pos x="0" y="885"/>
                </a:cxn>
              </a:cxnLst>
              <a:rect l="0" t="0" r="r" b="b"/>
              <a:pathLst>
                <a:path w="1728" h="885">
                  <a:moveTo>
                    <a:pt x="0" y="885"/>
                  </a:moveTo>
                  <a:lnTo>
                    <a:pt x="0" y="885"/>
                  </a:lnTo>
                  <a:lnTo>
                    <a:pt x="27" y="873"/>
                  </a:lnTo>
                  <a:lnTo>
                    <a:pt x="58" y="869"/>
                  </a:lnTo>
                  <a:lnTo>
                    <a:pt x="85" y="865"/>
                  </a:lnTo>
                  <a:lnTo>
                    <a:pt x="117" y="857"/>
                  </a:lnTo>
                  <a:lnTo>
                    <a:pt x="144" y="849"/>
                  </a:lnTo>
                  <a:lnTo>
                    <a:pt x="171" y="837"/>
                  </a:lnTo>
                  <a:lnTo>
                    <a:pt x="203" y="825"/>
                  </a:lnTo>
                  <a:lnTo>
                    <a:pt x="230" y="809"/>
                  </a:lnTo>
                  <a:lnTo>
                    <a:pt x="261" y="789"/>
                  </a:lnTo>
                  <a:lnTo>
                    <a:pt x="288" y="765"/>
                  </a:lnTo>
                  <a:lnTo>
                    <a:pt x="316" y="741"/>
                  </a:lnTo>
                  <a:lnTo>
                    <a:pt x="347" y="709"/>
                  </a:lnTo>
                  <a:lnTo>
                    <a:pt x="374" y="677"/>
                  </a:lnTo>
                  <a:lnTo>
                    <a:pt x="401" y="641"/>
                  </a:lnTo>
                  <a:lnTo>
                    <a:pt x="433" y="597"/>
                  </a:lnTo>
                  <a:lnTo>
                    <a:pt x="460" y="553"/>
                  </a:lnTo>
                  <a:lnTo>
                    <a:pt x="492" y="505"/>
                  </a:lnTo>
                  <a:lnTo>
                    <a:pt x="519" y="453"/>
                  </a:lnTo>
                  <a:lnTo>
                    <a:pt x="546" y="400"/>
                  </a:lnTo>
                  <a:lnTo>
                    <a:pt x="577" y="348"/>
                  </a:lnTo>
                  <a:lnTo>
                    <a:pt x="604" y="292"/>
                  </a:lnTo>
                  <a:lnTo>
                    <a:pt x="631" y="240"/>
                  </a:lnTo>
                  <a:lnTo>
                    <a:pt x="663" y="192"/>
                  </a:lnTo>
                  <a:lnTo>
                    <a:pt x="690" y="144"/>
                  </a:lnTo>
                  <a:lnTo>
                    <a:pt x="722" y="104"/>
                  </a:lnTo>
                  <a:lnTo>
                    <a:pt x="749" y="68"/>
                  </a:lnTo>
                  <a:lnTo>
                    <a:pt x="776" y="36"/>
                  </a:lnTo>
                  <a:lnTo>
                    <a:pt x="807" y="16"/>
                  </a:lnTo>
                  <a:lnTo>
                    <a:pt x="834" y="4"/>
                  </a:lnTo>
                  <a:lnTo>
                    <a:pt x="866" y="0"/>
                  </a:lnTo>
                  <a:lnTo>
                    <a:pt x="893" y="4"/>
                  </a:lnTo>
                  <a:lnTo>
                    <a:pt x="920" y="16"/>
                  </a:lnTo>
                  <a:lnTo>
                    <a:pt x="952" y="36"/>
                  </a:lnTo>
                  <a:lnTo>
                    <a:pt x="979" y="68"/>
                  </a:lnTo>
                  <a:lnTo>
                    <a:pt x="1006" y="104"/>
                  </a:lnTo>
                  <a:lnTo>
                    <a:pt x="1037" y="144"/>
                  </a:lnTo>
                  <a:lnTo>
                    <a:pt x="1065" y="192"/>
                  </a:lnTo>
                  <a:lnTo>
                    <a:pt x="1096" y="240"/>
                  </a:lnTo>
                  <a:lnTo>
                    <a:pt x="1123" y="292"/>
                  </a:lnTo>
                  <a:lnTo>
                    <a:pt x="1150" y="348"/>
                  </a:lnTo>
                  <a:lnTo>
                    <a:pt x="1182" y="400"/>
                  </a:lnTo>
                  <a:lnTo>
                    <a:pt x="1209" y="453"/>
                  </a:lnTo>
                  <a:lnTo>
                    <a:pt x="1236" y="505"/>
                  </a:lnTo>
                  <a:lnTo>
                    <a:pt x="1268" y="553"/>
                  </a:lnTo>
                  <a:lnTo>
                    <a:pt x="1295" y="597"/>
                  </a:lnTo>
                  <a:lnTo>
                    <a:pt x="1326" y="641"/>
                  </a:lnTo>
                  <a:lnTo>
                    <a:pt x="1353" y="677"/>
                  </a:lnTo>
                  <a:lnTo>
                    <a:pt x="1380" y="709"/>
                  </a:lnTo>
                  <a:lnTo>
                    <a:pt x="1412" y="741"/>
                  </a:lnTo>
                  <a:lnTo>
                    <a:pt x="1439" y="765"/>
                  </a:lnTo>
                  <a:lnTo>
                    <a:pt x="1466" y="789"/>
                  </a:lnTo>
                  <a:lnTo>
                    <a:pt x="1498" y="809"/>
                  </a:lnTo>
                  <a:lnTo>
                    <a:pt x="1525" y="825"/>
                  </a:lnTo>
                  <a:lnTo>
                    <a:pt x="1556" y="837"/>
                  </a:lnTo>
                  <a:lnTo>
                    <a:pt x="1583" y="849"/>
                  </a:lnTo>
                  <a:lnTo>
                    <a:pt x="1610" y="857"/>
                  </a:lnTo>
                  <a:lnTo>
                    <a:pt x="1642" y="865"/>
                  </a:lnTo>
                  <a:lnTo>
                    <a:pt x="1669" y="869"/>
                  </a:lnTo>
                  <a:lnTo>
                    <a:pt x="1701" y="873"/>
                  </a:lnTo>
                  <a:lnTo>
                    <a:pt x="1728" y="885"/>
                  </a:lnTo>
                  <a:lnTo>
                    <a:pt x="1728" y="885"/>
                  </a:lnTo>
                  <a:lnTo>
                    <a:pt x="0" y="885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8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9"/>
            <p:cNvSpPr>
              <a:spLocks/>
            </p:cNvSpPr>
            <p:nvPr/>
          </p:nvSpPr>
          <p:spPr bwMode="auto">
            <a:xfrm>
              <a:off x="1890" y="1967"/>
              <a:ext cx="393" cy="22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</a:path>
              </a:pathLst>
            </a:custGeom>
            <a:noFill/>
            <a:ln w="1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6" name="Freeform 6"/>
          <p:cNvSpPr>
            <a:spLocks/>
          </p:cNvSpPr>
          <p:nvPr/>
        </p:nvSpPr>
        <p:spPr bwMode="auto">
          <a:xfrm>
            <a:off x="2622778" y="2547711"/>
            <a:ext cx="2743200" cy="1404938"/>
          </a:xfrm>
          <a:custGeom>
            <a:avLst/>
            <a:gdLst/>
            <a:ahLst/>
            <a:cxnLst>
              <a:cxn ang="0">
                <a:pos x="0" y="885"/>
              </a:cxn>
              <a:cxn ang="0">
                <a:pos x="58" y="869"/>
              </a:cxn>
              <a:cxn ang="0">
                <a:pos x="117" y="857"/>
              </a:cxn>
              <a:cxn ang="0">
                <a:pos x="171" y="837"/>
              </a:cxn>
              <a:cxn ang="0">
                <a:pos x="230" y="809"/>
              </a:cxn>
              <a:cxn ang="0">
                <a:pos x="288" y="765"/>
              </a:cxn>
              <a:cxn ang="0">
                <a:pos x="347" y="709"/>
              </a:cxn>
              <a:cxn ang="0">
                <a:pos x="401" y="641"/>
              </a:cxn>
              <a:cxn ang="0">
                <a:pos x="460" y="553"/>
              </a:cxn>
              <a:cxn ang="0">
                <a:pos x="519" y="453"/>
              </a:cxn>
              <a:cxn ang="0">
                <a:pos x="577" y="348"/>
              </a:cxn>
              <a:cxn ang="0">
                <a:pos x="631" y="240"/>
              </a:cxn>
              <a:cxn ang="0">
                <a:pos x="690" y="144"/>
              </a:cxn>
              <a:cxn ang="0">
                <a:pos x="749" y="68"/>
              </a:cxn>
              <a:cxn ang="0">
                <a:pos x="807" y="16"/>
              </a:cxn>
              <a:cxn ang="0">
                <a:pos x="866" y="0"/>
              </a:cxn>
              <a:cxn ang="0">
                <a:pos x="920" y="16"/>
              </a:cxn>
              <a:cxn ang="0">
                <a:pos x="979" y="68"/>
              </a:cxn>
              <a:cxn ang="0">
                <a:pos x="1037" y="144"/>
              </a:cxn>
              <a:cxn ang="0">
                <a:pos x="1096" y="240"/>
              </a:cxn>
              <a:cxn ang="0">
                <a:pos x="1150" y="348"/>
              </a:cxn>
              <a:cxn ang="0">
                <a:pos x="1209" y="453"/>
              </a:cxn>
              <a:cxn ang="0">
                <a:pos x="1268" y="553"/>
              </a:cxn>
              <a:cxn ang="0">
                <a:pos x="1326" y="641"/>
              </a:cxn>
              <a:cxn ang="0">
                <a:pos x="1380" y="709"/>
              </a:cxn>
              <a:cxn ang="0">
                <a:pos x="1439" y="765"/>
              </a:cxn>
              <a:cxn ang="0">
                <a:pos x="1498" y="809"/>
              </a:cxn>
              <a:cxn ang="0">
                <a:pos x="1556" y="837"/>
              </a:cxn>
              <a:cxn ang="0">
                <a:pos x="1610" y="857"/>
              </a:cxn>
              <a:cxn ang="0">
                <a:pos x="1669" y="869"/>
              </a:cxn>
              <a:cxn ang="0">
                <a:pos x="1728" y="885"/>
              </a:cxn>
              <a:cxn ang="0">
                <a:pos x="0" y="885"/>
              </a:cxn>
            </a:cxnLst>
            <a:rect l="0" t="0" r="r" b="b"/>
            <a:pathLst>
              <a:path w="1728" h="885">
                <a:moveTo>
                  <a:pt x="0" y="885"/>
                </a:moveTo>
                <a:lnTo>
                  <a:pt x="0" y="885"/>
                </a:lnTo>
                <a:lnTo>
                  <a:pt x="27" y="873"/>
                </a:lnTo>
                <a:lnTo>
                  <a:pt x="58" y="869"/>
                </a:lnTo>
                <a:lnTo>
                  <a:pt x="85" y="865"/>
                </a:lnTo>
                <a:lnTo>
                  <a:pt x="117" y="857"/>
                </a:lnTo>
                <a:lnTo>
                  <a:pt x="144" y="849"/>
                </a:lnTo>
                <a:lnTo>
                  <a:pt x="171" y="837"/>
                </a:lnTo>
                <a:lnTo>
                  <a:pt x="203" y="825"/>
                </a:lnTo>
                <a:lnTo>
                  <a:pt x="230" y="809"/>
                </a:lnTo>
                <a:lnTo>
                  <a:pt x="261" y="789"/>
                </a:lnTo>
                <a:lnTo>
                  <a:pt x="288" y="765"/>
                </a:lnTo>
                <a:lnTo>
                  <a:pt x="316" y="741"/>
                </a:lnTo>
                <a:lnTo>
                  <a:pt x="347" y="709"/>
                </a:lnTo>
                <a:lnTo>
                  <a:pt x="374" y="677"/>
                </a:lnTo>
                <a:lnTo>
                  <a:pt x="401" y="641"/>
                </a:lnTo>
                <a:lnTo>
                  <a:pt x="433" y="597"/>
                </a:lnTo>
                <a:lnTo>
                  <a:pt x="460" y="553"/>
                </a:lnTo>
                <a:lnTo>
                  <a:pt x="492" y="505"/>
                </a:lnTo>
                <a:lnTo>
                  <a:pt x="519" y="453"/>
                </a:lnTo>
                <a:lnTo>
                  <a:pt x="546" y="400"/>
                </a:lnTo>
                <a:lnTo>
                  <a:pt x="577" y="348"/>
                </a:lnTo>
                <a:lnTo>
                  <a:pt x="604" y="292"/>
                </a:lnTo>
                <a:lnTo>
                  <a:pt x="631" y="240"/>
                </a:lnTo>
                <a:lnTo>
                  <a:pt x="663" y="192"/>
                </a:lnTo>
                <a:lnTo>
                  <a:pt x="690" y="144"/>
                </a:lnTo>
                <a:lnTo>
                  <a:pt x="722" y="104"/>
                </a:lnTo>
                <a:lnTo>
                  <a:pt x="749" y="68"/>
                </a:lnTo>
                <a:lnTo>
                  <a:pt x="776" y="36"/>
                </a:lnTo>
                <a:lnTo>
                  <a:pt x="807" y="16"/>
                </a:lnTo>
                <a:lnTo>
                  <a:pt x="834" y="4"/>
                </a:lnTo>
                <a:lnTo>
                  <a:pt x="866" y="0"/>
                </a:lnTo>
                <a:lnTo>
                  <a:pt x="893" y="4"/>
                </a:lnTo>
                <a:lnTo>
                  <a:pt x="920" y="16"/>
                </a:lnTo>
                <a:lnTo>
                  <a:pt x="952" y="36"/>
                </a:lnTo>
                <a:lnTo>
                  <a:pt x="979" y="68"/>
                </a:lnTo>
                <a:lnTo>
                  <a:pt x="1006" y="104"/>
                </a:lnTo>
                <a:lnTo>
                  <a:pt x="1037" y="144"/>
                </a:lnTo>
                <a:lnTo>
                  <a:pt x="1065" y="192"/>
                </a:lnTo>
                <a:lnTo>
                  <a:pt x="1096" y="240"/>
                </a:lnTo>
                <a:lnTo>
                  <a:pt x="1123" y="292"/>
                </a:lnTo>
                <a:lnTo>
                  <a:pt x="1150" y="348"/>
                </a:lnTo>
                <a:lnTo>
                  <a:pt x="1182" y="400"/>
                </a:lnTo>
                <a:lnTo>
                  <a:pt x="1209" y="453"/>
                </a:lnTo>
                <a:lnTo>
                  <a:pt x="1236" y="505"/>
                </a:lnTo>
                <a:lnTo>
                  <a:pt x="1268" y="553"/>
                </a:lnTo>
                <a:lnTo>
                  <a:pt x="1295" y="597"/>
                </a:lnTo>
                <a:lnTo>
                  <a:pt x="1326" y="641"/>
                </a:lnTo>
                <a:lnTo>
                  <a:pt x="1353" y="677"/>
                </a:lnTo>
                <a:lnTo>
                  <a:pt x="1380" y="709"/>
                </a:lnTo>
                <a:lnTo>
                  <a:pt x="1412" y="741"/>
                </a:lnTo>
                <a:lnTo>
                  <a:pt x="1439" y="765"/>
                </a:lnTo>
                <a:lnTo>
                  <a:pt x="1466" y="789"/>
                </a:lnTo>
                <a:lnTo>
                  <a:pt x="1498" y="809"/>
                </a:lnTo>
                <a:lnTo>
                  <a:pt x="1525" y="825"/>
                </a:lnTo>
                <a:lnTo>
                  <a:pt x="1556" y="837"/>
                </a:lnTo>
                <a:lnTo>
                  <a:pt x="1583" y="849"/>
                </a:lnTo>
                <a:lnTo>
                  <a:pt x="1610" y="857"/>
                </a:lnTo>
                <a:lnTo>
                  <a:pt x="1642" y="865"/>
                </a:lnTo>
                <a:lnTo>
                  <a:pt x="1669" y="869"/>
                </a:lnTo>
                <a:lnTo>
                  <a:pt x="1701" y="873"/>
                </a:lnTo>
                <a:lnTo>
                  <a:pt x="1728" y="885"/>
                </a:lnTo>
                <a:lnTo>
                  <a:pt x="1728" y="885"/>
                </a:lnTo>
                <a:lnTo>
                  <a:pt x="0" y="885"/>
                </a:lnTo>
                <a:close/>
              </a:path>
            </a:pathLst>
          </a:custGeom>
          <a:solidFill>
            <a:srgbClr val="9735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Line 20"/>
          <p:cNvSpPr>
            <a:spLocks noChangeShapeType="1"/>
          </p:cNvSpPr>
          <p:nvPr/>
        </p:nvSpPr>
        <p:spPr bwMode="auto">
          <a:xfrm flipV="1">
            <a:off x="3457575" y="1998663"/>
            <a:ext cx="0" cy="195421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" name="Text Box 23"/>
          <p:cNvSpPr txBox="1">
            <a:spLocks noChangeArrowheads="1"/>
          </p:cNvSpPr>
          <p:nvPr/>
        </p:nvSpPr>
        <p:spPr bwMode="auto">
          <a:xfrm>
            <a:off x="3348038" y="1978025"/>
            <a:ext cx="571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 smtClean="0">
                <a:latin typeface="Times New Roman" pitchFamily="18" charset="0"/>
              </a:rPr>
              <a:t>h</a:t>
            </a:r>
            <a:endParaRPr lang="en-US" sz="2800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19" name="Freeform 24"/>
          <p:cNvSpPr>
            <a:spLocks/>
          </p:cNvSpPr>
          <p:nvPr/>
        </p:nvSpPr>
        <p:spPr bwMode="auto">
          <a:xfrm>
            <a:off x="3468457" y="3590695"/>
            <a:ext cx="623888" cy="361950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0" y="0"/>
              </a:cxn>
              <a:cxn ang="0">
                <a:pos x="18" y="20"/>
              </a:cxn>
              <a:cxn ang="0">
                <a:pos x="45" y="52"/>
              </a:cxn>
              <a:cxn ang="0">
                <a:pos x="77" y="84"/>
              </a:cxn>
              <a:cxn ang="0">
                <a:pos x="104" y="108"/>
              </a:cxn>
              <a:cxn ang="0">
                <a:pos x="131" y="132"/>
              </a:cxn>
              <a:cxn ang="0">
                <a:pos x="163" y="152"/>
              </a:cxn>
              <a:cxn ang="0">
                <a:pos x="190" y="168"/>
              </a:cxn>
              <a:cxn ang="0">
                <a:pos x="221" y="180"/>
              </a:cxn>
              <a:cxn ang="0">
                <a:pos x="248" y="192"/>
              </a:cxn>
              <a:cxn ang="0">
                <a:pos x="275" y="200"/>
              </a:cxn>
              <a:cxn ang="0">
                <a:pos x="307" y="208"/>
              </a:cxn>
              <a:cxn ang="0">
                <a:pos x="334" y="212"/>
              </a:cxn>
              <a:cxn ang="0">
                <a:pos x="366" y="216"/>
              </a:cxn>
              <a:cxn ang="0">
                <a:pos x="393" y="228"/>
              </a:cxn>
              <a:cxn ang="0">
                <a:pos x="393" y="228"/>
              </a:cxn>
              <a:cxn ang="0">
                <a:pos x="0" y="228"/>
              </a:cxn>
            </a:cxnLst>
            <a:rect l="0" t="0" r="r" b="b"/>
            <a:pathLst>
              <a:path w="393" h="228">
                <a:moveTo>
                  <a:pt x="0" y="228"/>
                </a:moveTo>
                <a:lnTo>
                  <a:pt x="0" y="0"/>
                </a:lnTo>
                <a:lnTo>
                  <a:pt x="18" y="20"/>
                </a:lnTo>
                <a:lnTo>
                  <a:pt x="45" y="52"/>
                </a:lnTo>
                <a:lnTo>
                  <a:pt x="77" y="84"/>
                </a:lnTo>
                <a:lnTo>
                  <a:pt x="104" y="108"/>
                </a:lnTo>
                <a:lnTo>
                  <a:pt x="131" y="132"/>
                </a:lnTo>
                <a:lnTo>
                  <a:pt x="163" y="152"/>
                </a:lnTo>
                <a:lnTo>
                  <a:pt x="190" y="168"/>
                </a:lnTo>
                <a:lnTo>
                  <a:pt x="221" y="180"/>
                </a:lnTo>
                <a:lnTo>
                  <a:pt x="248" y="192"/>
                </a:lnTo>
                <a:lnTo>
                  <a:pt x="275" y="200"/>
                </a:lnTo>
                <a:lnTo>
                  <a:pt x="307" y="208"/>
                </a:lnTo>
                <a:lnTo>
                  <a:pt x="334" y="212"/>
                </a:lnTo>
                <a:lnTo>
                  <a:pt x="366" y="216"/>
                </a:lnTo>
                <a:lnTo>
                  <a:pt x="393" y="228"/>
                </a:lnTo>
                <a:lnTo>
                  <a:pt x="393" y="228"/>
                </a:lnTo>
                <a:lnTo>
                  <a:pt x="0" y="228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3614057" y="3973286"/>
            <a:ext cx="22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</a:t>
            </a:r>
            <a:endParaRPr lang="en-US" dirty="0"/>
          </a:p>
        </p:txBody>
      </p:sp>
      <p:graphicFrame>
        <p:nvGraphicFramePr>
          <p:cNvPr id="221" name="Object 220"/>
          <p:cNvGraphicFramePr>
            <a:graphicFrameLocks noChangeAspect="1"/>
          </p:cNvGraphicFramePr>
          <p:nvPr/>
        </p:nvGraphicFramePr>
        <p:xfrm>
          <a:off x="3547835" y="3886427"/>
          <a:ext cx="381907" cy="45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08"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7835" y="3886427"/>
                        <a:ext cx="381907" cy="45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5"/>
          <p:cNvGraphicFramePr>
            <a:graphicFrameLocks noChangeAspect="1"/>
          </p:cNvGraphicFramePr>
          <p:nvPr/>
        </p:nvGraphicFramePr>
        <p:xfrm>
          <a:off x="7486650" y="3671888"/>
          <a:ext cx="1905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09" name="Equation" r:id="rId8" imgW="952200" imgH="342720" progId="Equation.DSMT4">
                  <p:embed/>
                </p:oleObj>
              </mc:Choice>
              <mc:Fallback>
                <p:oleObj name="Equation" r:id="rId8" imgW="952200" imgH="3427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6650" y="3671888"/>
                        <a:ext cx="19050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7"/>
          <p:cNvGraphicFramePr>
            <a:graphicFrameLocks noChangeAspect="1"/>
          </p:cNvGraphicFramePr>
          <p:nvPr/>
        </p:nvGraphicFramePr>
        <p:xfrm>
          <a:off x="7481888" y="2439988"/>
          <a:ext cx="18542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10" name="Equation" r:id="rId10" imgW="927000" imgH="672840" progId="Equation.DSMT4">
                  <p:embed/>
                </p:oleObj>
              </mc:Choice>
              <mc:Fallback>
                <p:oleObj name="Equation" r:id="rId10" imgW="927000" imgH="6728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888" y="2439988"/>
                        <a:ext cx="1854200" cy="134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3645387" y="4167636"/>
            <a:ext cx="59763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0" dirty="0" smtClean="0"/>
          </a:p>
          <a:p>
            <a:endParaRPr lang="en-US" sz="2400" b="0" dirty="0">
              <a:sym typeface="Symbol"/>
            </a:endParaRPr>
          </a:p>
          <a:p>
            <a:endParaRPr lang="en-US" sz="2400" b="0" dirty="0">
              <a:sym typeface="Symbol"/>
            </a:endParaRPr>
          </a:p>
          <a:p>
            <a:r>
              <a:rPr lang="en-US" sz="2400" b="0" dirty="0" smtClean="0">
                <a:sym typeface="Symbol"/>
              </a:rPr>
              <a:t>Convention: Choose </a:t>
            </a:r>
            <a:r>
              <a:rPr lang="en-US" sz="2400" b="0" i="1" dirty="0" smtClean="0">
                <a:sym typeface="Symbol"/>
              </a:rPr>
              <a:t>h</a:t>
            </a:r>
            <a:r>
              <a:rPr lang="en-US" sz="2400" b="0" dirty="0" smtClean="0">
                <a:sym typeface="Symbol"/>
              </a:rPr>
              <a:t> to limit </a:t>
            </a:r>
          </a:p>
          <a:p>
            <a:r>
              <a:rPr lang="en-US" sz="2400" b="0" dirty="0">
                <a:sym typeface="Symbol"/>
              </a:rPr>
              <a:t>	</a:t>
            </a:r>
            <a:r>
              <a:rPr lang="en-US" sz="2400" b="0" dirty="0" smtClean="0">
                <a:sym typeface="Symbol"/>
              </a:rPr>
              <a:t>	       assuming family-wise </a:t>
            </a:r>
            <a:r>
              <a:rPr lang="en-GB" sz="2400" b="0" dirty="0" smtClean="0">
                <a:latin typeface="Arial Unicode MS" pitchFamily="34" charset="-128"/>
              </a:rPr>
              <a:t>H</a:t>
            </a:r>
            <a:r>
              <a:rPr lang="en-GB" sz="2400" b="0" baseline="-25000" dirty="0" smtClean="0">
                <a:latin typeface="Arial Unicode MS" pitchFamily="34" charset="-128"/>
              </a:rPr>
              <a:t>0</a:t>
            </a:r>
            <a:endParaRPr lang="en-US" sz="2400" b="0" dirty="0"/>
          </a:p>
        </p:txBody>
      </p:sp>
      <p:graphicFrame>
        <p:nvGraphicFramePr>
          <p:cNvPr id="131079" name="Object 7"/>
          <p:cNvGraphicFramePr>
            <a:graphicFrameLocks noChangeAspect="1"/>
          </p:cNvGraphicFramePr>
          <p:nvPr/>
        </p:nvGraphicFramePr>
        <p:xfrm>
          <a:off x="7795988" y="5302024"/>
          <a:ext cx="9413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11" name="Equation" r:id="rId12" imgW="495000" imgH="228600" progId="Equation.DSMT4">
                  <p:embed/>
                </p:oleObj>
              </mc:Choice>
              <mc:Fallback>
                <p:oleObj name="Equation" r:id="rId12" imgW="49500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5988" y="5302024"/>
                        <a:ext cx="94138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 Unicode MS"/>
        <a:ea typeface="Arial Unicode MS"/>
        <a:cs typeface="Arial Unicode M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S:\vortrag_000523\Ahmet\Power_Point_Vorlagen\csn.pot</Template>
  <TotalTime>27218</TotalTime>
  <Words>1182</Words>
  <Application>Microsoft Office PowerPoint</Application>
  <PresentationFormat>35mm Slides</PresentationFormat>
  <Paragraphs>349</Paragraphs>
  <Slides>36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1_Default Design</vt:lpstr>
      <vt:lpstr>2_Default Design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Smooth errors: the facts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Surprising qualitative features in this landscape?</vt:lpstr>
      <vt:lpstr>PowerPoint Presentation</vt:lpstr>
      <vt:lpstr>PowerPoint Presentation</vt:lpstr>
      <vt:lpstr>Number of regions, Q?</vt:lpstr>
      <vt:lpstr>Number of regions, Q?</vt:lpstr>
      <vt:lpstr> </vt:lpstr>
      <vt:lpstr>Location of events?</vt:lpstr>
      <vt:lpstr>Location of events?</vt:lpstr>
      <vt:lpstr>‘F W E’ decisions</vt:lpstr>
      <vt:lpstr>F W E</vt:lpstr>
      <vt:lpstr>FDR</vt:lpstr>
      <vt:lpstr>FDR</vt:lpstr>
      <vt:lpstr>PowerPoint Presentation</vt:lpstr>
      <vt:lpstr>Further reading</vt:lpstr>
      <vt:lpstr>Thank you</vt:lpstr>
    </vt:vector>
  </TitlesOfParts>
  <Company>FIL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DCM</dc:title>
  <dc:creator>Klaas Enno Stephan</dc:creator>
  <cp:lastModifiedBy>Justin Chumbley</cp:lastModifiedBy>
  <cp:revision>1940</cp:revision>
  <cp:lastPrinted>2000-08-31T18:39:38Z</cp:lastPrinted>
  <dcterms:created xsi:type="dcterms:W3CDTF">2000-05-18T20:05:13Z</dcterms:created>
  <dcterms:modified xsi:type="dcterms:W3CDTF">2010-10-26T11:18:16Z</dcterms:modified>
</cp:coreProperties>
</file>