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72"/>
  </p:notesMasterIdLst>
  <p:handoutMasterIdLst>
    <p:handoutMasterId r:id="rId73"/>
  </p:handoutMasterIdLst>
  <p:sldIdLst>
    <p:sldId id="579" r:id="rId2"/>
    <p:sldId id="750" r:id="rId3"/>
    <p:sldId id="581" r:id="rId4"/>
    <p:sldId id="583" r:id="rId5"/>
    <p:sldId id="649" r:id="rId6"/>
    <p:sldId id="650" r:id="rId7"/>
    <p:sldId id="757" r:id="rId8"/>
    <p:sldId id="585" r:id="rId9"/>
    <p:sldId id="756" r:id="rId10"/>
    <p:sldId id="586" r:id="rId11"/>
    <p:sldId id="587" r:id="rId12"/>
    <p:sldId id="588" r:id="rId13"/>
    <p:sldId id="589" r:id="rId14"/>
    <p:sldId id="590" r:id="rId15"/>
    <p:sldId id="591" r:id="rId16"/>
    <p:sldId id="592" r:id="rId17"/>
    <p:sldId id="712" r:id="rId18"/>
    <p:sldId id="713" r:id="rId19"/>
    <p:sldId id="714" r:id="rId20"/>
    <p:sldId id="715" r:id="rId21"/>
    <p:sldId id="716" r:id="rId22"/>
    <p:sldId id="717" r:id="rId23"/>
    <p:sldId id="662" r:id="rId24"/>
    <p:sldId id="663" r:id="rId25"/>
    <p:sldId id="720" r:id="rId26"/>
    <p:sldId id="721" r:id="rId27"/>
    <p:sldId id="722" r:id="rId28"/>
    <p:sldId id="723" r:id="rId29"/>
    <p:sldId id="755" r:id="rId30"/>
    <p:sldId id="593" r:id="rId31"/>
    <p:sldId id="726" r:id="rId32"/>
    <p:sldId id="727" r:id="rId33"/>
    <p:sldId id="608" r:id="rId34"/>
    <p:sldId id="609" r:id="rId35"/>
    <p:sldId id="728" r:id="rId36"/>
    <p:sldId id="729" r:id="rId37"/>
    <p:sldId id="731" r:id="rId38"/>
    <p:sldId id="732" r:id="rId39"/>
    <p:sldId id="733" r:id="rId40"/>
    <p:sldId id="734" r:id="rId41"/>
    <p:sldId id="737" r:id="rId42"/>
    <p:sldId id="738" r:id="rId43"/>
    <p:sldId id="739" r:id="rId44"/>
    <p:sldId id="740" r:id="rId45"/>
    <p:sldId id="741" r:id="rId46"/>
    <p:sldId id="742" r:id="rId47"/>
    <p:sldId id="743" r:id="rId48"/>
    <p:sldId id="744" r:id="rId49"/>
    <p:sldId id="745" r:id="rId50"/>
    <p:sldId id="746" r:id="rId51"/>
    <p:sldId id="747" r:id="rId52"/>
    <p:sldId id="594" r:id="rId53"/>
    <p:sldId id="748" r:id="rId54"/>
    <p:sldId id="749" r:id="rId55"/>
    <p:sldId id="751" r:id="rId56"/>
    <p:sldId id="753" r:id="rId57"/>
    <p:sldId id="754" r:id="rId58"/>
    <p:sldId id="595" r:id="rId59"/>
    <p:sldId id="634" r:id="rId60"/>
    <p:sldId id="668" r:id="rId61"/>
    <p:sldId id="673" r:id="rId62"/>
    <p:sldId id="678" r:id="rId63"/>
    <p:sldId id="679" r:id="rId64"/>
    <p:sldId id="683" r:id="rId65"/>
    <p:sldId id="684" r:id="rId66"/>
    <p:sldId id="686" r:id="rId67"/>
    <p:sldId id="687" r:id="rId68"/>
    <p:sldId id="688" r:id="rId69"/>
    <p:sldId id="648" r:id="rId70"/>
    <p:sldId id="689" r:id="rId71"/>
  </p:sldIdLst>
  <p:sldSz cx="9906000" cy="6858000" type="A4"/>
  <p:notesSz cx="6662738" cy="98663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000" kern="1200" baseline="-250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C8FEC8"/>
    <a:srgbClr val="009688"/>
    <a:srgbClr val="000000"/>
    <a:srgbClr val="006B61"/>
    <a:srgbClr val="037C03"/>
    <a:srgbClr val="FFFF00"/>
    <a:srgbClr val="000099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5" d="100"/>
          <a:sy n="55" d="100"/>
        </p:scale>
        <p:origin x="-102" y="-38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174"/>
    </p:cViewPr>
  </p:sorterViewPr>
  <p:notesViewPr>
    <p:cSldViewPr showGuides="1">
      <p:cViewPr varScale="1">
        <p:scale>
          <a:sx n="54" d="100"/>
          <a:sy n="54" d="100"/>
        </p:scale>
        <p:origin x="-2220" y="-102"/>
      </p:cViewPr>
      <p:guideLst>
        <p:guide orient="horz" pos="3108"/>
        <p:guide pos="209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0313" y="0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63588"/>
            <a:ext cx="5292725" cy="3663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55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654550"/>
            <a:ext cx="4902200" cy="4498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955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3713"/>
            <a:ext cx="286543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defTabSz="912813">
              <a:defRPr sz="1200" baseline="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955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0313" y="9383713"/>
            <a:ext cx="28654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1256" tIns="45627" rIns="91256" bIns="45627" numCol="1" anchor="b" anchorCtr="0" compatLnSpc="1">
            <a:prstTxWarp prst="textNoShape">
              <a:avLst/>
            </a:prstTxWarp>
          </a:bodyPr>
          <a:lstStyle>
            <a:lvl1pPr algn="r" defTabSz="912813">
              <a:defRPr sz="1200" baseline="0">
                <a:solidFill>
                  <a:schemeClr val="bg2"/>
                </a:solidFill>
              </a:defRPr>
            </a:lvl1pPr>
          </a:lstStyle>
          <a:p>
            <a:fld id="{B2B17125-BCE7-46B7-81F5-97B5988C5EB7}" type="slidenum">
              <a:rPr lang="en-GB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F0627B-861A-4CCD-B624-B4D265882585}" type="slidenum">
              <a:rPr lang="en-GB" smtClean="0">
                <a:cs typeface="Arial" charset="0"/>
              </a:rPr>
              <a:pPr/>
              <a:t>1</a:t>
            </a:fld>
            <a:endParaRPr lang="en-GB" smtClean="0">
              <a:cs typeface="Arial" charset="0"/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5BBBFA-8782-4345-8757-466FBCABD816}" type="slidenum">
              <a:rPr lang="en-GB" smtClean="0"/>
              <a:pPr/>
              <a:t>61</a:t>
            </a:fld>
            <a:endParaRPr lang="en-GB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mtClean="0"/>
              <a:t>Note globals don’t help distinguish the thickened or folded cortex...</a:t>
            </a:r>
          </a:p>
        </p:txBody>
      </p:sp>
      <p:sp>
        <p:nvSpPr>
          <p:cNvPr id="788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238368-2399-46B8-ABB2-EAB4FF2A8F65}" type="slidenum">
              <a:rPr lang="en-GB" smtClean="0"/>
              <a:pPr/>
              <a:t>62</a:t>
            </a:fld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E68EEE-E85A-48F6-A844-98B4F715D143}" type="slidenum">
              <a:rPr lang="en-GB" smtClean="0"/>
              <a:pPr/>
              <a:t>66</a:t>
            </a:fld>
            <a:endParaRPr lang="en-GB" smtClean="0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B6BC330-7E64-4966-9378-9C2687F0A4EA}" type="slidenum">
              <a:rPr lang="en-GB" smtClean="0"/>
              <a:pPr/>
              <a:t>67</a:t>
            </a:fld>
            <a:endParaRPr lang="en-GB" smtClean="0"/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CEB585-F597-4AE7-90AE-CE4C626131F9}" type="slidenum">
              <a:rPr lang="en-GB" smtClean="0"/>
              <a:pPr/>
              <a:t>68</a:t>
            </a:fld>
            <a:endParaRPr lang="en-GB" smtClean="0"/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685800"/>
            <a:ext cx="8364538" cy="2743200"/>
          </a:xfrm>
        </p:spPr>
        <p:txBody>
          <a:bodyPr/>
          <a:lstStyle>
            <a:lvl1pPr algn="ctr">
              <a:defRPr sz="66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11400" y="3886200"/>
            <a:ext cx="6934200" cy="177165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69938" y="6229350"/>
            <a:ext cx="20923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411538" y="6229350"/>
            <a:ext cx="3082925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endParaRPr lang="en-US"/>
          </a:p>
        </p:txBody>
      </p:sp>
      <p:sp>
        <p:nvSpPr>
          <p:cNvPr id="179206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154863" y="6229350"/>
            <a:ext cx="1981200" cy="514350"/>
          </a:xfrm>
        </p:spPr>
        <p:txBody>
          <a:bodyPr/>
          <a:lstStyle>
            <a:lvl1pPr>
              <a:defRPr>
                <a:solidFill>
                  <a:srgbClr val="5E574E"/>
                </a:solidFill>
              </a:defRPr>
            </a:lvl1pPr>
          </a:lstStyle>
          <a:p>
            <a:fld id="{D49D6B81-5D9D-4FF1-9C25-0D8A20BBDEA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327912-EA7D-42B3-897D-816D19FDDC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5200" y="228600"/>
            <a:ext cx="23622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228600"/>
            <a:ext cx="69342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CACDC7-4278-4C8D-810B-03FA492E500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887" y="0"/>
            <a:ext cx="8915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DC4C9-F4F2-4573-8529-FB105790A6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CA78F-D69E-4B6F-AE9E-8C9962507DE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7B3717-CB53-458F-BE15-49CCC1B5171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371600"/>
            <a:ext cx="46482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F0022-792E-4D23-A889-D61B993F19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E30757-4969-48E6-BAA5-08BB17B32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9B104-E819-4A69-8775-81CDCEEEE4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34C527-8A5A-4830-B49F-6A3452A70C5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47A795-AC42-4F92-AF86-A82FA8CAE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9FCF71-E19F-4CC7-91CE-0256FCDD08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228600"/>
            <a:ext cx="9448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78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9448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8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29350"/>
            <a:ext cx="3136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78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91388" y="6229350"/>
            <a:ext cx="2063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baseline="0">
                <a:solidFill>
                  <a:schemeClr val="bg2"/>
                </a:solidFill>
              </a:defRPr>
            </a:lvl1pPr>
          </a:lstStyle>
          <a:p>
            <a:fld id="{1998398F-D29F-4C07-8854-6543AF07A2A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4000">
          <a:solidFill>
            <a:srgbClr val="0000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9900CC"/>
        </a:buClr>
        <a:buChar char="*"/>
        <a:defRPr kumimoji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1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wmf"/><Relationship Id="rId4" Type="http://schemas.openxmlformats.org/officeDocument/2006/relationships/image" Target="../media/image67.pn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7.wmf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hyperlink" Target="doi:10.1016/j.neuroimage.2008.02.050" TargetMode="Externa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mri.wfubmc.edu/cms/NS-General" TargetMode="Externa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://jnnp.bmj.com/content/76/5/650.abstrac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dx.doi.org/10.1016/j.neuroimage.2009.05.097" TargetMode="External"/><Relationship Id="rId4" Type="http://schemas.openxmlformats.org/officeDocument/2006/relationships/hyperlink" Target="http://dx.doi.org/10.1136/jnnp.2009.190702" TargetMode="Externa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32050" y="1196752"/>
            <a:ext cx="5645150" cy="3299048"/>
          </a:xfrm>
        </p:spPr>
        <p:txBody>
          <a:bodyPr lIns="90488" tIns="44450" rIns="90488" bIns="44450" anchor="ctr"/>
          <a:lstStyle/>
          <a:p>
            <a:pPr algn="ctr"/>
            <a:r>
              <a:rPr lang="en-GB" sz="6600" dirty="0" err="1" smtClean="0">
                <a:solidFill>
                  <a:schemeClr val="tx1"/>
                </a:solidFill>
              </a:rPr>
              <a:t>Voxel</a:t>
            </a:r>
            <a:r>
              <a:rPr lang="en-GB" sz="6600" dirty="0" smtClean="0">
                <a:solidFill>
                  <a:schemeClr val="tx1"/>
                </a:solidFill>
              </a:rPr>
              <a:t>-Based </a:t>
            </a:r>
            <a:r>
              <a:rPr lang="en-GB" sz="6600" dirty="0" err="1" smtClean="0">
                <a:solidFill>
                  <a:schemeClr val="tx1"/>
                </a:solidFill>
              </a:rPr>
              <a:t>Morphometry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GB" sz="3200" b="0" dirty="0" smtClean="0">
                <a:solidFill>
                  <a:schemeClr val="tx1"/>
                </a:solidFill>
              </a:rPr>
              <a:t>John </a:t>
            </a:r>
            <a:r>
              <a:rPr lang="en-GB" sz="3200" b="0" dirty="0" err="1" smtClean="0">
                <a:solidFill>
                  <a:schemeClr val="tx1"/>
                </a:solidFill>
              </a:rPr>
              <a:t>Ashburner</a:t>
            </a:r>
            <a:r>
              <a:rPr lang="en-GB" sz="2400" b="0" dirty="0" smtClean="0">
                <a:solidFill>
                  <a:schemeClr val="tx1"/>
                </a:solidFill>
              </a:rPr>
              <a:t/>
            </a:r>
            <a:br>
              <a:rPr lang="en-GB" sz="2400" b="0" dirty="0" smtClean="0">
                <a:solidFill>
                  <a:schemeClr val="tx1"/>
                </a:solidFill>
              </a:rPr>
            </a:br>
            <a:endParaRPr lang="en-GB" sz="2400" b="0" i="1" dirty="0" smtClean="0">
              <a:solidFill>
                <a:schemeClr val="tx1"/>
              </a:solidFill>
            </a:endParaRPr>
          </a:p>
        </p:txBody>
      </p:sp>
      <p:sp>
        <p:nvSpPr>
          <p:cNvPr id="1741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22450" y="4581128"/>
            <a:ext cx="6292850" cy="1554560"/>
          </a:xfrm>
        </p:spPr>
        <p:txBody>
          <a:bodyPr lIns="90488" tIns="44450" rIns="90488" bIns="44450"/>
          <a:lstStyle/>
          <a:p>
            <a:pPr marL="342900" indent="-342900" algn="ctr"/>
            <a:r>
              <a:rPr lang="en-GB" sz="2400" dirty="0" err="1" smtClean="0"/>
              <a:t>Wellcome</a:t>
            </a:r>
            <a:r>
              <a:rPr lang="en-GB" sz="2400" dirty="0" smtClean="0"/>
              <a:t> Trust Centre for </a:t>
            </a:r>
            <a:r>
              <a:rPr lang="en-GB" sz="2400" dirty="0" err="1" smtClean="0"/>
              <a:t>Neuroimaging</a:t>
            </a:r>
            <a:r>
              <a:rPr lang="en-GB" sz="2400" dirty="0" smtClean="0"/>
              <a:t>,</a:t>
            </a:r>
          </a:p>
          <a:p>
            <a:pPr marL="342900" indent="-342900" algn="ctr"/>
            <a:r>
              <a:rPr lang="en-GB" sz="2400" dirty="0" smtClean="0"/>
              <a:t>12 Queen Square, London, UK.</a:t>
            </a:r>
          </a:p>
        </p:txBody>
      </p:sp>
      <p:pic>
        <p:nvPicPr>
          <p:cNvPr id="17411" name="Picture 6" descr="statue_fil"/>
          <p:cNvPicPr>
            <a:picLocks noChangeAspect="1" noChangeArrowheads="1"/>
          </p:cNvPicPr>
          <p:nvPr/>
        </p:nvPicPr>
        <p:blipFill>
          <a:blip r:embed="rId3" cstate="print"/>
          <a:srcRect l="15579" t="13393" r="18050" b="14563"/>
          <a:stretch>
            <a:fillRect/>
          </a:stretch>
        </p:blipFill>
        <p:spPr bwMode="auto">
          <a:xfrm>
            <a:off x="560388" y="1196975"/>
            <a:ext cx="190500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3038" y="1196975"/>
            <a:ext cx="7410450" cy="5448300"/>
          </a:xfrm>
          <a:prstGeom prst="rect">
            <a:avLst/>
          </a:prstGeom>
          <a:noFill/>
        </p:spPr>
      </p:pic>
      <p:sp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1833563" y="765175"/>
            <a:ext cx="10525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Original</a:t>
            </a:r>
          </a:p>
        </p:txBody>
      </p:sp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4562475" y="758825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Warped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>
            <a:off x="7194550" y="758825"/>
            <a:ext cx="1230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Template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“Modulation” – change of variables.</a:t>
            </a:r>
          </a:p>
        </p:txBody>
      </p:sp>
      <p:pic>
        <p:nvPicPr>
          <p:cNvPr id="120835" name="Picture 3" descr="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1628775"/>
            <a:ext cx="4067175" cy="4475163"/>
          </a:xfrm>
          <a:prstGeom prst="rect">
            <a:avLst/>
          </a:prstGeom>
          <a:noFill/>
        </p:spPr>
      </p:pic>
      <p:pic>
        <p:nvPicPr>
          <p:cNvPr id="120836" name="Picture 4" descr="def_for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628775"/>
            <a:ext cx="4067175" cy="4468813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785938" y="61849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Deformation Field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321300" y="6184900"/>
            <a:ext cx="458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aseline="0">
                <a:latin typeface="Arial" charset="0"/>
              </a:rPr>
              <a:t>Jacobians determinants</a:t>
            </a:r>
            <a:br>
              <a:rPr lang="en-GB" sz="1800" baseline="0">
                <a:latin typeface="Arial" charset="0"/>
              </a:rPr>
            </a:br>
            <a:r>
              <a:rPr lang="en-GB" sz="1800" baseline="0">
                <a:latin typeface="Arial" charset="0"/>
              </a:rPr>
              <a:t>Encode relative volumes.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2" name="Picture 1026" descr="gauss_conv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3571875"/>
            <a:ext cx="3048000" cy="304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3" name="Picture 1027" descr="circle_con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3582988"/>
            <a:ext cx="3048000" cy="303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Rectangle 1028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420100" cy="804863"/>
          </a:xfrm>
        </p:spPr>
        <p:txBody>
          <a:bodyPr/>
          <a:lstStyle/>
          <a:p>
            <a:r>
              <a:rPr lang="en-US" smtClean="0"/>
              <a:t>Smoothing</a:t>
            </a:r>
          </a:p>
        </p:txBody>
      </p:sp>
      <p:pic>
        <p:nvPicPr>
          <p:cNvPr id="317445" name="Picture 1029" descr="circle_ker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6172200"/>
            <a:ext cx="6096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6" name="Picture 1030" descr="gauss_ker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0" y="5583238"/>
            <a:ext cx="1371600" cy="127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7" name="Picture 1031" descr="not_conve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3657600"/>
            <a:ext cx="29479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48" name="Picture 1032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629400" y="533400"/>
            <a:ext cx="2976563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317449" name="Text Box 1033"/>
          <p:cNvSpPr txBox="1">
            <a:spLocks noChangeArrowheads="1"/>
          </p:cNvSpPr>
          <p:nvPr/>
        </p:nvSpPr>
        <p:spPr bwMode="auto">
          <a:xfrm>
            <a:off x="609600" y="3124200"/>
            <a:ext cx="22875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latin typeface="Arial" charset="0"/>
              </a:rPr>
              <a:t>Before convolution</a:t>
            </a:r>
          </a:p>
        </p:txBody>
      </p:sp>
      <p:sp>
        <p:nvSpPr>
          <p:cNvPr id="317450" name="Text Box 1034"/>
          <p:cNvSpPr txBox="1">
            <a:spLocks noChangeArrowheads="1"/>
          </p:cNvSpPr>
          <p:nvPr/>
        </p:nvSpPr>
        <p:spPr bwMode="auto">
          <a:xfrm>
            <a:off x="3733800" y="3124200"/>
            <a:ext cx="2782888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latin typeface="Arial" charset="0"/>
              </a:rPr>
              <a:t>Convolved with a circle</a:t>
            </a:r>
          </a:p>
        </p:txBody>
      </p:sp>
      <p:sp>
        <p:nvSpPr>
          <p:cNvPr id="317451" name="Text Box 1035"/>
          <p:cNvSpPr txBox="1">
            <a:spLocks noChangeArrowheads="1"/>
          </p:cNvSpPr>
          <p:nvPr/>
        </p:nvSpPr>
        <p:spPr bwMode="auto">
          <a:xfrm>
            <a:off x="6705600" y="3124200"/>
            <a:ext cx="32623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>
                <a:latin typeface="Arial" charset="0"/>
              </a:rPr>
              <a:t>Convolved with a Gaussian</a:t>
            </a:r>
          </a:p>
        </p:txBody>
      </p:sp>
      <p:sp>
        <p:nvSpPr>
          <p:cNvPr id="24587" name="Text Box 1036"/>
          <p:cNvSpPr txBox="1">
            <a:spLocks noChangeArrowheads="1"/>
          </p:cNvSpPr>
          <p:nvPr/>
        </p:nvSpPr>
        <p:spPr bwMode="auto">
          <a:xfrm>
            <a:off x="304800" y="1219200"/>
            <a:ext cx="6400800" cy="11874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aseline="0">
                <a:latin typeface="Arial" charset="0"/>
              </a:rPr>
              <a:t>Each voxel after smoothing effectively becomes the result of applying a weighted region of interest (ROI).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17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317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9" grpId="0" autoUpdateAnimBg="0"/>
      <p:bldP spid="317450" grpId="0" autoUpdateAnimBg="0"/>
      <p:bldP spid="317451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284163" y="1400175"/>
            <a:ext cx="9337675" cy="5200650"/>
          </a:xfrm>
          <a:prstGeom prst="rect">
            <a:avLst/>
          </a:prstGeom>
          <a:noFill/>
          <a:ln w="57150" cmpd="thickThin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pPr eaLnBrk="0" hangingPunct="0">
              <a:defRPr/>
            </a:pPr>
            <a:endParaRPr lang="en-US">
              <a:cs typeface="+mn-cs"/>
            </a:endParaRPr>
          </a:p>
        </p:txBody>
      </p:sp>
      <p:pic>
        <p:nvPicPr>
          <p:cNvPr id="417795" name="Picture 3"/>
          <p:cNvPicPr>
            <a:picLocks noChangeArrowheads="1"/>
          </p:cNvPicPr>
          <p:nvPr/>
        </p:nvPicPr>
        <p:blipFill>
          <a:blip r:embed="rId2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3200" y="4191000"/>
            <a:ext cx="1582738" cy="1887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25603" name="Rectangle 4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 anchor="ctr"/>
          <a:lstStyle/>
          <a:p>
            <a:r>
              <a:rPr lang="en-GB" smtClean="0"/>
              <a:t>Statistical Parametric Mapping…</a:t>
            </a:r>
          </a:p>
        </p:txBody>
      </p:sp>
      <p:pic>
        <p:nvPicPr>
          <p:cNvPr id="417797" name="Picture 5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238" y="4000500"/>
            <a:ext cx="3651250" cy="2857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549275" y="1582738"/>
            <a:ext cx="3614738" cy="2859087"/>
            <a:chOff x="359" y="997"/>
            <a:chExt cx="2081" cy="1571"/>
          </a:xfrm>
        </p:grpSpPr>
        <p:sp>
          <p:nvSpPr>
            <p:cNvPr id="25632" name="Rectangle 7"/>
            <p:cNvSpPr>
              <a:spLocks noChangeArrowheads="1"/>
            </p:cNvSpPr>
            <p:nvPr/>
          </p:nvSpPr>
          <p:spPr bwMode="auto">
            <a:xfrm>
              <a:off x="570" y="2352"/>
              <a:ext cx="63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b="1" i="1" baseline="0"/>
                <a:t>group 1</a:t>
              </a:r>
            </a:p>
          </p:txBody>
        </p:sp>
        <p:sp>
          <p:nvSpPr>
            <p:cNvPr id="25633" name="Rectangle 8"/>
            <p:cNvSpPr>
              <a:spLocks noChangeArrowheads="1"/>
            </p:cNvSpPr>
            <p:nvPr/>
          </p:nvSpPr>
          <p:spPr bwMode="auto">
            <a:xfrm>
              <a:off x="1701" y="2352"/>
              <a:ext cx="636" cy="21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 b="1" i="1" baseline="0"/>
                <a:t>group 2</a:t>
              </a:r>
              <a:endParaRPr lang="en-GB" b="1" i="1" baseline="0">
                <a:solidFill>
                  <a:schemeClr val="hlink"/>
                </a:solidFill>
              </a:endParaRPr>
            </a:p>
          </p:txBody>
        </p:sp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359" y="997"/>
              <a:ext cx="589" cy="722"/>
              <a:chOff x="359" y="997"/>
              <a:chExt cx="589" cy="722"/>
            </a:xfrm>
          </p:grpSpPr>
          <p:pic>
            <p:nvPicPr>
              <p:cNvPr id="25687" name="Picture 1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9" y="99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88" name="Line 11"/>
              <p:cNvSpPr>
                <a:spLocks noChangeShapeType="1"/>
              </p:cNvSpPr>
              <p:nvPr/>
            </p:nvSpPr>
            <p:spPr bwMode="auto">
              <a:xfrm>
                <a:off x="360" y="161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9" name="Line 12"/>
              <p:cNvSpPr>
                <a:spLocks noChangeShapeType="1"/>
              </p:cNvSpPr>
              <p:nvPr/>
            </p:nvSpPr>
            <p:spPr bwMode="auto">
              <a:xfrm>
                <a:off x="648" y="100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1275" y="997"/>
              <a:ext cx="589" cy="722"/>
              <a:chOff x="1275" y="997"/>
              <a:chExt cx="589" cy="722"/>
            </a:xfrm>
          </p:grpSpPr>
          <p:pic>
            <p:nvPicPr>
              <p:cNvPr id="25684" name="Picture 1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275" y="99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85" name="Line 15"/>
              <p:cNvSpPr>
                <a:spLocks noChangeShapeType="1"/>
              </p:cNvSpPr>
              <p:nvPr/>
            </p:nvSpPr>
            <p:spPr bwMode="auto">
              <a:xfrm>
                <a:off x="1276" y="161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6" name="Line 16"/>
              <p:cNvSpPr>
                <a:spLocks noChangeShapeType="1"/>
              </p:cNvSpPr>
              <p:nvPr/>
            </p:nvSpPr>
            <p:spPr bwMode="auto">
              <a:xfrm>
                <a:off x="1564" y="100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455" y="1093"/>
              <a:ext cx="589" cy="722"/>
              <a:chOff x="455" y="1093"/>
              <a:chExt cx="589" cy="722"/>
            </a:xfrm>
          </p:grpSpPr>
          <p:pic>
            <p:nvPicPr>
              <p:cNvPr id="25681" name="Picture 1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455" y="109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82" name="Line 19"/>
              <p:cNvSpPr>
                <a:spLocks noChangeShapeType="1"/>
              </p:cNvSpPr>
              <p:nvPr/>
            </p:nvSpPr>
            <p:spPr bwMode="auto">
              <a:xfrm>
                <a:off x="456" y="171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3" name="Line 20"/>
              <p:cNvSpPr>
                <a:spLocks noChangeShapeType="1"/>
              </p:cNvSpPr>
              <p:nvPr/>
            </p:nvSpPr>
            <p:spPr bwMode="auto">
              <a:xfrm>
                <a:off x="744" y="109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1371" y="1093"/>
              <a:ext cx="589" cy="722"/>
              <a:chOff x="1371" y="1093"/>
              <a:chExt cx="589" cy="722"/>
            </a:xfrm>
          </p:grpSpPr>
          <p:pic>
            <p:nvPicPr>
              <p:cNvPr id="25678" name="Picture 2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371" y="109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9" name="Line 23"/>
              <p:cNvSpPr>
                <a:spLocks noChangeShapeType="1"/>
              </p:cNvSpPr>
              <p:nvPr/>
            </p:nvSpPr>
            <p:spPr bwMode="auto">
              <a:xfrm>
                <a:off x="1372" y="171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80" name="Line 24"/>
              <p:cNvSpPr>
                <a:spLocks noChangeShapeType="1"/>
              </p:cNvSpPr>
              <p:nvPr/>
            </p:nvSpPr>
            <p:spPr bwMode="auto">
              <a:xfrm>
                <a:off x="1660" y="109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551" y="1189"/>
              <a:ext cx="589" cy="722"/>
              <a:chOff x="551" y="1189"/>
              <a:chExt cx="589" cy="722"/>
            </a:xfrm>
          </p:grpSpPr>
          <p:pic>
            <p:nvPicPr>
              <p:cNvPr id="25675" name="Picture 2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1" y="1189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6" name="Line 27"/>
              <p:cNvSpPr>
                <a:spLocks noChangeShapeType="1"/>
              </p:cNvSpPr>
              <p:nvPr/>
            </p:nvSpPr>
            <p:spPr bwMode="auto">
              <a:xfrm>
                <a:off x="552" y="1808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7" name="Line 28"/>
              <p:cNvSpPr>
                <a:spLocks noChangeShapeType="1"/>
              </p:cNvSpPr>
              <p:nvPr/>
            </p:nvSpPr>
            <p:spPr bwMode="auto">
              <a:xfrm>
                <a:off x="840" y="1192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8" name="Group 29"/>
            <p:cNvGrpSpPr>
              <a:grpSpLocks/>
            </p:cNvGrpSpPr>
            <p:nvPr/>
          </p:nvGrpSpPr>
          <p:grpSpPr bwMode="auto">
            <a:xfrm>
              <a:off x="1467" y="1189"/>
              <a:ext cx="589" cy="722"/>
              <a:chOff x="1467" y="1189"/>
              <a:chExt cx="589" cy="722"/>
            </a:xfrm>
          </p:grpSpPr>
          <p:pic>
            <p:nvPicPr>
              <p:cNvPr id="25672" name="Picture 3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467" y="1189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3" name="Line 31"/>
              <p:cNvSpPr>
                <a:spLocks noChangeShapeType="1"/>
              </p:cNvSpPr>
              <p:nvPr/>
            </p:nvSpPr>
            <p:spPr bwMode="auto">
              <a:xfrm>
                <a:off x="1468" y="1808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4" name="Line 32"/>
              <p:cNvSpPr>
                <a:spLocks noChangeShapeType="1"/>
              </p:cNvSpPr>
              <p:nvPr/>
            </p:nvSpPr>
            <p:spPr bwMode="auto">
              <a:xfrm>
                <a:off x="1756" y="1192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" name="Group 33"/>
            <p:cNvGrpSpPr>
              <a:grpSpLocks/>
            </p:cNvGrpSpPr>
            <p:nvPr/>
          </p:nvGrpSpPr>
          <p:grpSpPr bwMode="auto">
            <a:xfrm>
              <a:off x="647" y="1285"/>
              <a:ext cx="589" cy="722"/>
              <a:chOff x="647" y="1285"/>
              <a:chExt cx="589" cy="722"/>
            </a:xfrm>
          </p:grpSpPr>
          <p:pic>
            <p:nvPicPr>
              <p:cNvPr id="25669" name="Picture 3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7" y="1285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70" name="Line 35"/>
              <p:cNvSpPr>
                <a:spLocks noChangeShapeType="1"/>
              </p:cNvSpPr>
              <p:nvPr/>
            </p:nvSpPr>
            <p:spPr bwMode="auto">
              <a:xfrm>
                <a:off x="648" y="1904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71" name="Line 36"/>
              <p:cNvSpPr>
                <a:spLocks noChangeShapeType="1"/>
              </p:cNvSpPr>
              <p:nvPr/>
            </p:nvSpPr>
            <p:spPr bwMode="auto">
              <a:xfrm>
                <a:off x="936" y="1288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" name="Group 37"/>
            <p:cNvGrpSpPr>
              <a:grpSpLocks/>
            </p:cNvGrpSpPr>
            <p:nvPr/>
          </p:nvGrpSpPr>
          <p:grpSpPr bwMode="auto">
            <a:xfrm>
              <a:off x="1563" y="1285"/>
              <a:ext cx="589" cy="722"/>
              <a:chOff x="1563" y="1285"/>
              <a:chExt cx="589" cy="722"/>
            </a:xfrm>
          </p:grpSpPr>
          <p:pic>
            <p:nvPicPr>
              <p:cNvPr id="25666" name="Picture 3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563" y="1285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67" name="Line 39"/>
              <p:cNvSpPr>
                <a:spLocks noChangeShapeType="1"/>
              </p:cNvSpPr>
              <p:nvPr/>
            </p:nvSpPr>
            <p:spPr bwMode="auto">
              <a:xfrm>
                <a:off x="1564" y="1904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8" name="Line 40"/>
              <p:cNvSpPr>
                <a:spLocks noChangeShapeType="1"/>
              </p:cNvSpPr>
              <p:nvPr/>
            </p:nvSpPr>
            <p:spPr bwMode="auto">
              <a:xfrm>
                <a:off x="1852" y="1288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743" y="1381"/>
              <a:ext cx="589" cy="722"/>
              <a:chOff x="743" y="1381"/>
              <a:chExt cx="589" cy="722"/>
            </a:xfrm>
          </p:grpSpPr>
          <p:pic>
            <p:nvPicPr>
              <p:cNvPr id="25663" name="Picture 4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43" y="1381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64" name="Line 43"/>
              <p:cNvSpPr>
                <a:spLocks noChangeShapeType="1"/>
              </p:cNvSpPr>
              <p:nvPr/>
            </p:nvSpPr>
            <p:spPr bwMode="auto">
              <a:xfrm>
                <a:off x="744" y="2000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5" name="Line 44"/>
              <p:cNvSpPr>
                <a:spLocks noChangeShapeType="1"/>
              </p:cNvSpPr>
              <p:nvPr/>
            </p:nvSpPr>
            <p:spPr bwMode="auto">
              <a:xfrm>
                <a:off x="1032" y="1384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2" name="Group 45"/>
            <p:cNvGrpSpPr>
              <a:grpSpLocks/>
            </p:cNvGrpSpPr>
            <p:nvPr/>
          </p:nvGrpSpPr>
          <p:grpSpPr bwMode="auto">
            <a:xfrm>
              <a:off x="1659" y="1381"/>
              <a:ext cx="589" cy="722"/>
              <a:chOff x="1659" y="1381"/>
              <a:chExt cx="589" cy="722"/>
            </a:xfrm>
          </p:grpSpPr>
          <p:pic>
            <p:nvPicPr>
              <p:cNvPr id="25660" name="Picture 46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59" y="1381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61" name="Line 47"/>
              <p:cNvSpPr>
                <a:spLocks noChangeShapeType="1"/>
              </p:cNvSpPr>
              <p:nvPr/>
            </p:nvSpPr>
            <p:spPr bwMode="auto">
              <a:xfrm>
                <a:off x="1660" y="2000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62" name="Line 48"/>
              <p:cNvSpPr>
                <a:spLocks noChangeShapeType="1"/>
              </p:cNvSpPr>
              <p:nvPr/>
            </p:nvSpPr>
            <p:spPr bwMode="auto">
              <a:xfrm>
                <a:off x="1948" y="1384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3" name="Group 49"/>
            <p:cNvGrpSpPr>
              <a:grpSpLocks/>
            </p:cNvGrpSpPr>
            <p:nvPr/>
          </p:nvGrpSpPr>
          <p:grpSpPr bwMode="auto">
            <a:xfrm>
              <a:off x="839" y="1477"/>
              <a:ext cx="589" cy="722"/>
              <a:chOff x="839" y="1477"/>
              <a:chExt cx="589" cy="722"/>
            </a:xfrm>
          </p:grpSpPr>
          <p:pic>
            <p:nvPicPr>
              <p:cNvPr id="25657" name="Picture 50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839" y="147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58" name="Line 51"/>
              <p:cNvSpPr>
                <a:spLocks noChangeShapeType="1"/>
              </p:cNvSpPr>
              <p:nvPr/>
            </p:nvSpPr>
            <p:spPr bwMode="auto">
              <a:xfrm>
                <a:off x="840" y="209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9" name="Line 52"/>
              <p:cNvSpPr>
                <a:spLocks noChangeShapeType="1"/>
              </p:cNvSpPr>
              <p:nvPr/>
            </p:nvSpPr>
            <p:spPr bwMode="auto">
              <a:xfrm>
                <a:off x="1128" y="148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4" name="Group 53"/>
            <p:cNvGrpSpPr>
              <a:grpSpLocks/>
            </p:cNvGrpSpPr>
            <p:nvPr/>
          </p:nvGrpSpPr>
          <p:grpSpPr bwMode="auto">
            <a:xfrm>
              <a:off x="1755" y="1477"/>
              <a:ext cx="589" cy="722"/>
              <a:chOff x="1755" y="1477"/>
              <a:chExt cx="589" cy="722"/>
            </a:xfrm>
          </p:grpSpPr>
          <p:pic>
            <p:nvPicPr>
              <p:cNvPr id="25654" name="Picture 54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755" y="1477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55" name="Line 55"/>
              <p:cNvSpPr>
                <a:spLocks noChangeShapeType="1"/>
              </p:cNvSpPr>
              <p:nvPr/>
            </p:nvSpPr>
            <p:spPr bwMode="auto">
              <a:xfrm>
                <a:off x="1756" y="2096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6" name="Line 56"/>
              <p:cNvSpPr>
                <a:spLocks noChangeShapeType="1"/>
              </p:cNvSpPr>
              <p:nvPr/>
            </p:nvSpPr>
            <p:spPr bwMode="auto">
              <a:xfrm>
                <a:off x="2044" y="1480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5" name="Group 57"/>
            <p:cNvGrpSpPr>
              <a:grpSpLocks/>
            </p:cNvGrpSpPr>
            <p:nvPr/>
          </p:nvGrpSpPr>
          <p:grpSpPr bwMode="auto">
            <a:xfrm>
              <a:off x="935" y="1573"/>
              <a:ext cx="589" cy="722"/>
              <a:chOff x="935" y="1573"/>
              <a:chExt cx="589" cy="722"/>
            </a:xfrm>
          </p:grpSpPr>
          <p:pic>
            <p:nvPicPr>
              <p:cNvPr id="25651" name="Picture 58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935" y="157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52" name="Line 59"/>
              <p:cNvSpPr>
                <a:spLocks noChangeShapeType="1"/>
              </p:cNvSpPr>
              <p:nvPr/>
            </p:nvSpPr>
            <p:spPr bwMode="auto">
              <a:xfrm>
                <a:off x="936" y="219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3" name="Line 60"/>
              <p:cNvSpPr>
                <a:spLocks noChangeShapeType="1"/>
              </p:cNvSpPr>
              <p:nvPr/>
            </p:nvSpPr>
            <p:spPr bwMode="auto">
              <a:xfrm>
                <a:off x="1224" y="157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6" name="Group 61"/>
            <p:cNvGrpSpPr>
              <a:grpSpLocks/>
            </p:cNvGrpSpPr>
            <p:nvPr/>
          </p:nvGrpSpPr>
          <p:grpSpPr bwMode="auto">
            <a:xfrm>
              <a:off x="1851" y="1573"/>
              <a:ext cx="589" cy="722"/>
              <a:chOff x="1851" y="1573"/>
              <a:chExt cx="589" cy="722"/>
            </a:xfrm>
          </p:grpSpPr>
          <p:pic>
            <p:nvPicPr>
              <p:cNvPr id="25648" name="Picture 62"/>
              <p:cNvPicPr>
                <a:picLocks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851" y="1573"/>
                <a:ext cx="584" cy="72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25649" name="Line 63"/>
              <p:cNvSpPr>
                <a:spLocks noChangeShapeType="1"/>
              </p:cNvSpPr>
              <p:nvPr/>
            </p:nvSpPr>
            <p:spPr bwMode="auto">
              <a:xfrm>
                <a:off x="1852" y="2192"/>
                <a:ext cx="588" cy="0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650" name="Line 64"/>
              <p:cNvSpPr>
                <a:spLocks noChangeShapeType="1"/>
              </p:cNvSpPr>
              <p:nvPr/>
            </p:nvSpPr>
            <p:spPr bwMode="auto">
              <a:xfrm>
                <a:off x="2140" y="1576"/>
                <a:ext cx="0" cy="716"/>
              </a:xfrm>
              <a:prstGeom prst="line">
                <a:avLst/>
              </a:prstGeom>
              <a:noFill/>
              <a:ln w="12700">
                <a:solidFill>
                  <a:schemeClr val="hlink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17857" name="Arc 65"/>
          <p:cNvSpPr>
            <a:spLocks/>
          </p:cNvSpPr>
          <p:nvPr/>
        </p:nvSpPr>
        <p:spPr bwMode="auto">
          <a:xfrm rot="10800000">
            <a:off x="1622425" y="4621213"/>
            <a:ext cx="677863" cy="703262"/>
          </a:xfrm>
          <a:custGeom>
            <a:avLst/>
            <a:gdLst>
              <a:gd name="T0" fmla="*/ 0 w 21600"/>
              <a:gd name="T1" fmla="*/ 0 h 21600"/>
              <a:gd name="T2" fmla="*/ 677863 w 21600"/>
              <a:gd name="T3" fmla="*/ 703262 h 21600"/>
              <a:gd name="T4" fmla="*/ 0 w 21600"/>
              <a:gd name="T5" fmla="*/ 703262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50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7858" name="Rectangle 66"/>
          <p:cNvSpPr>
            <a:spLocks noChangeArrowheads="1"/>
          </p:cNvSpPr>
          <p:nvPr/>
        </p:nvSpPr>
        <p:spPr bwMode="auto">
          <a:xfrm>
            <a:off x="315913" y="5297488"/>
            <a:ext cx="1925637" cy="698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 i="1" baseline="0"/>
              <a:t>voxel by voxel</a:t>
            </a:r>
            <a:br>
              <a:rPr lang="en-GB" b="1" i="1" baseline="0"/>
            </a:br>
            <a:r>
              <a:rPr lang="en-GB" b="1" i="1" baseline="0"/>
              <a:t>modelling</a:t>
            </a:r>
          </a:p>
        </p:txBody>
      </p:sp>
      <p:pic>
        <p:nvPicPr>
          <p:cNvPr id="417859" name="Picture 67"/>
          <p:cNvPicPr>
            <a:picLocks noChangeArrowheads="1"/>
          </p:cNvPicPr>
          <p:nvPr/>
        </p:nvPicPr>
        <p:blipFill>
          <a:blip r:embed="rId5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22875" y="2025650"/>
            <a:ext cx="1068388" cy="1377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7860" name="Picture 68"/>
          <p:cNvPicPr>
            <a:picLocks noChangeArrowheads="1"/>
          </p:cNvPicPr>
          <p:nvPr/>
        </p:nvPicPr>
        <p:blipFill>
          <a:blip r:embed="rId6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45263" y="2017713"/>
            <a:ext cx="1081087" cy="1404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417861" name="Picture 69"/>
          <p:cNvPicPr>
            <a:picLocks noChangeArrowheads="1"/>
          </p:cNvPicPr>
          <p:nvPr/>
        </p:nvPicPr>
        <p:blipFill>
          <a:blip r:embed="rId7" cstate="print">
            <a:clrChange>
              <a:clrFrom>
                <a:srgbClr val="081E57"/>
              </a:clrFrom>
              <a:clrTo>
                <a:srgbClr val="081E5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29588" y="2006600"/>
            <a:ext cx="1103312" cy="1397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grpSp>
        <p:nvGrpSpPr>
          <p:cNvPr id="17" name="Group 70"/>
          <p:cNvGrpSpPr>
            <a:grpSpLocks/>
          </p:cNvGrpSpPr>
          <p:nvPr/>
        </p:nvGrpSpPr>
        <p:grpSpPr bwMode="auto">
          <a:xfrm>
            <a:off x="6862763" y="4235450"/>
            <a:ext cx="1250950" cy="1739900"/>
            <a:chOff x="4489" y="2668"/>
            <a:chExt cx="819" cy="1096"/>
          </a:xfrm>
        </p:grpSpPr>
        <p:sp>
          <p:nvSpPr>
            <p:cNvPr id="25630" name="Line 71"/>
            <p:cNvSpPr>
              <a:spLocks noChangeShapeType="1"/>
            </p:cNvSpPr>
            <p:nvPr/>
          </p:nvSpPr>
          <p:spPr bwMode="auto">
            <a:xfrm>
              <a:off x="4489" y="3578"/>
              <a:ext cx="819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31" name="Line 72"/>
            <p:cNvSpPr>
              <a:spLocks noChangeShapeType="1"/>
            </p:cNvSpPr>
            <p:nvPr/>
          </p:nvSpPr>
          <p:spPr bwMode="auto">
            <a:xfrm>
              <a:off x="4840" y="2668"/>
              <a:ext cx="0" cy="1096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865" name="Arc 73"/>
          <p:cNvSpPr>
            <a:spLocks/>
          </p:cNvSpPr>
          <p:nvPr/>
        </p:nvSpPr>
        <p:spPr bwMode="auto">
          <a:xfrm rot="10800000">
            <a:off x="4344988" y="2709863"/>
            <a:ext cx="708025" cy="1270000"/>
          </a:xfrm>
          <a:custGeom>
            <a:avLst/>
            <a:gdLst>
              <a:gd name="T0" fmla="*/ 708025 w 21600"/>
              <a:gd name="T1" fmla="*/ 4116 h 21600"/>
              <a:gd name="T2" fmla="*/ 0 w 21600"/>
              <a:gd name="T3" fmla="*/ 1270000 h 21600"/>
              <a:gd name="T4" fmla="*/ 0 w 21600"/>
              <a:gd name="T5" fmla="*/ 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21599" y="69"/>
                </a:moveTo>
                <a:cubicBezTo>
                  <a:pt x="21561" y="11971"/>
                  <a:pt x="11902" y="21599"/>
                  <a:pt x="0" y="21600"/>
                </a:cubicBezTo>
              </a:path>
              <a:path w="21600" h="21600" stroke="0" extrusionOk="0">
                <a:moveTo>
                  <a:pt x="21599" y="69"/>
                </a:moveTo>
                <a:cubicBezTo>
                  <a:pt x="21561" y="11971"/>
                  <a:pt x="11902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50800" cap="rnd">
            <a:solidFill>
              <a:srgbClr val="FF5008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7866" name="Rectangle 74"/>
          <p:cNvSpPr>
            <a:spLocks noChangeArrowheads="1"/>
          </p:cNvSpPr>
          <p:nvPr/>
        </p:nvSpPr>
        <p:spPr bwMode="auto">
          <a:xfrm>
            <a:off x="6254750" y="2511425"/>
            <a:ext cx="2984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 baseline="0"/>
              <a:t>–</a:t>
            </a:r>
          </a:p>
        </p:txBody>
      </p:sp>
      <p:sp>
        <p:nvSpPr>
          <p:cNvPr id="417867" name="Rectangle 75"/>
          <p:cNvSpPr>
            <a:spLocks noChangeArrowheads="1"/>
          </p:cNvSpPr>
          <p:nvPr/>
        </p:nvSpPr>
        <p:spPr bwMode="auto">
          <a:xfrm>
            <a:off x="7799388" y="2505075"/>
            <a:ext cx="369887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eaLnBrk="0" hangingPunct="0">
              <a:buFont typeface="Symbol" pitchFamily="18" charset="2"/>
              <a:buChar char="¸"/>
            </a:pPr>
            <a:r>
              <a:rPr lang="en-GB" b="1" baseline="0"/>
              <a:t> </a:t>
            </a:r>
          </a:p>
        </p:txBody>
      </p:sp>
      <p:sp>
        <p:nvSpPr>
          <p:cNvPr id="417868" name="Rectangle 76"/>
          <p:cNvSpPr>
            <a:spLocks noChangeArrowheads="1"/>
          </p:cNvSpPr>
          <p:nvPr/>
        </p:nvSpPr>
        <p:spPr bwMode="auto">
          <a:xfrm>
            <a:off x="5235575" y="3349625"/>
            <a:ext cx="2370138" cy="363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sz="1800" b="1" i="1" baseline="0"/>
              <a:t>parameter estimate</a:t>
            </a:r>
            <a:endParaRPr lang="en-GB" sz="1800" b="1" i="1" baseline="0">
              <a:solidFill>
                <a:srgbClr val="C1CEFF"/>
              </a:solidFill>
            </a:endParaRPr>
          </a:p>
        </p:txBody>
      </p:sp>
      <p:sp>
        <p:nvSpPr>
          <p:cNvPr id="417869" name="Rectangle 77"/>
          <p:cNvSpPr>
            <a:spLocks noChangeArrowheads="1"/>
          </p:cNvSpPr>
          <p:nvPr/>
        </p:nvSpPr>
        <p:spPr bwMode="auto">
          <a:xfrm>
            <a:off x="7781925" y="3370263"/>
            <a:ext cx="2124075" cy="3635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 eaLnBrk="0" hangingPunct="0"/>
            <a:r>
              <a:rPr lang="en-GB" sz="1800" b="1" i="1" baseline="0"/>
              <a:t>standard error</a:t>
            </a:r>
            <a:endParaRPr lang="en-GB" sz="1800" b="1" i="1" baseline="0">
              <a:solidFill>
                <a:srgbClr val="C1CEFF"/>
              </a:solidFill>
            </a:endParaRPr>
          </a:p>
        </p:txBody>
      </p:sp>
      <p:sp>
        <p:nvSpPr>
          <p:cNvPr id="417870" name="Rectangle 78"/>
          <p:cNvSpPr>
            <a:spLocks noChangeArrowheads="1"/>
          </p:cNvSpPr>
          <p:nvPr/>
        </p:nvSpPr>
        <p:spPr bwMode="auto">
          <a:xfrm>
            <a:off x="6248400" y="4876800"/>
            <a:ext cx="3365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b="1" baseline="0"/>
              <a:t>=</a:t>
            </a:r>
          </a:p>
        </p:txBody>
      </p:sp>
      <p:sp>
        <p:nvSpPr>
          <p:cNvPr id="417871" name="Rectangle 79"/>
          <p:cNvSpPr>
            <a:spLocks noChangeArrowheads="1"/>
          </p:cNvSpPr>
          <p:nvPr/>
        </p:nvSpPr>
        <p:spPr bwMode="auto">
          <a:xfrm>
            <a:off x="7821613" y="4475163"/>
            <a:ext cx="1995487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algn="ctr" eaLnBrk="0" hangingPunct="0"/>
            <a:r>
              <a:rPr lang="en-GB" b="1" i="1" baseline="0"/>
              <a:t>statistic image</a:t>
            </a:r>
          </a:p>
          <a:p>
            <a:pPr algn="ctr" eaLnBrk="0" hangingPunct="0"/>
            <a:r>
              <a:rPr lang="en-GB" b="1" i="1" baseline="0"/>
              <a:t>or</a:t>
            </a:r>
            <a:br>
              <a:rPr lang="en-GB" b="1" i="1" baseline="0"/>
            </a:br>
            <a:r>
              <a:rPr lang="en-GB" b="1" i="1" baseline="0"/>
              <a:t>SPM</a:t>
            </a:r>
            <a:endParaRPr lang="en-GB" b="1" i="1" baseline="0">
              <a:solidFill>
                <a:srgbClr val="C1CEFF"/>
              </a:solidFill>
            </a:endParaRPr>
          </a:p>
        </p:txBody>
      </p:sp>
      <p:grpSp>
        <p:nvGrpSpPr>
          <p:cNvPr id="18" name="Group 80"/>
          <p:cNvGrpSpPr>
            <a:grpSpLocks/>
          </p:cNvGrpSpPr>
          <p:nvPr/>
        </p:nvGrpSpPr>
        <p:grpSpPr bwMode="auto">
          <a:xfrm>
            <a:off x="5273675" y="2060575"/>
            <a:ext cx="928688" cy="1289050"/>
            <a:chOff x="3449" y="1298"/>
            <a:chExt cx="608" cy="812"/>
          </a:xfrm>
        </p:grpSpPr>
        <p:sp>
          <p:nvSpPr>
            <p:cNvPr id="25628" name="Line 81"/>
            <p:cNvSpPr>
              <a:spLocks noChangeShapeType="1"/>
            </p:cNvSpPr>
            <p:nvPr/>
          </p:nvSpPr>
          <p:spPr bwMode="auto">
            <a:xfrm>
              <a:off x="3449" y="2008"/>
              <a:ext cx="6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9" name="Line 82"/>
            <p:cNvSpPr>
              <a:spLocks noChangeShapeType="1"/>
            </p:cNvSpPr>
            <p:nvPr/>
          </p:nvSpPr>
          <p:spPr bwMode="auto">
            <a:xfrm>
              <a:off x="3720" y="1298"/>
              <a:ext cx="0" cy="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83"/>
          <p:cNvGrpSpPr>
            <a:grpSpLocks/>
          </p:cNvGrpSpPr>
          <p:nvPr/>
        </p:nvGrpSpPr>
        <p:grpSpPr bwMode="auto">
          <a:xfrm>
            <a:off x="6611938" y="2066925"/>
            <a:ext cx="928687" cy="1289050"/>
            <a:chOff x="4325" y="1302"/>
            <a:chExt cx="608" cy="812"/>
          </a:xfrm>
        </p:grpSpPr>
        <p:sp>
          <p:nvSpPr>
            <p:cNvPr id="25626" name="Line 84"/>
            <p:cNvSpPr>
              <a:spLocks noChangeShapeType="1"/>
            </p:cNvSpPr>
            <p:nvPr/>
          </p:nvSpPr>
          <p:spPr bwMode="auto">
            <a:xfrm>
              <a:off x="4325" y="2012"/>
              <a:ext cx="6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7" name="Line 85"/>
            <p:cNvSpPr>
              <a:spLocks noChangeShapeType="1"/>
            </p:cNvSpPr>
            <p:nvPr/>
          </p:nvSpPr>
          <p:spPr bwMode="auto">
            <a:xfrm>
              <a:off x="4596" y="1302"/>
              <a:ext cx="0" cy="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86"/>
          <p:cNvGrpSpPr>
            <a:grpSpLocks/>
          </p:cNvGrpSpPr>
          <p:nvPr/>
        </p:nvGrpSpPr>
        <p:grpSpPr bwMode="auto">
          <a:xfrm>
            <a:off x="8207375" y="2060575"/>
            <a:ext cx="930275" cy="1289050"/>
            <a:chOff x="5369" y="1298"/>
            <a:chExt cx="608" cy="812"/>
          </a:xfrm>
        </p:grpSpPr>
        <p:sp>
          <p:nvSpPr>
            <p:cNvPr id="25624" name="Line 87"/>
            <p:cNvSpPr>
              <a:spLocks noChangeShapeType="1"/>
            </p:cNvSpPr>
            <p:nvPr/>
          </p:nvSpPr>
          <p:spPr bwMode="auto">
            <a:xfrm>
              <a:off x="5369" y="2008"/>
              <a:ext cx="608" cy="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25" name="Line 88"/>
            <p:cNvSpPr>
              <a:spLocks noChangeShapeType="1"/>
            </p:cNvSpPr>
            <p:nvPr/>
          </p:nvSpPr>
          <p:spPr bwMode="auto">
            <a:xfrm>
              <a:off x="5640" y="1298"/>
              <a:ext cx="0" cy="812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7881" name="Arc 89"/>
          <p:cNvSpPr>
            <a:spLocks/>
          </p:cNvSpPr>
          <p:nvPr/>
        </p:nvSpPr>
        <p:spPr bwMode="auto">
          <a:xfrm rot="10800000">
            <a:off x="5716588" y="3997325"/>
            <a:ext cx="555625" cy="1050925"/>
          </a:xfrm>
          <a:custGeom>
            <a:avLst/>
            <a:gdLst>
              <a:gd name="T0" fmla="*/ 0 w 21600"/>
              <a:gd name="T1" fmla="*/ 0 h 21600"/>
              <a:gd name="T2" fmla="*/ 555625 w 21600"/>
              <a:gd name="T3" fmla="*/ 1050925 h 21600"/>
              <a:gd name="T4" fmla="*/ 0 w 21600"/>
              <a:gd name="T5" fmla="*/ 1050925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50800" cap="rnd">
            <a:solidFill>
              <a:srgbClr val="FF5008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  <p:sp>
        <p:nvSpPr>
          <p:cNvPr id="417882" name="AutoShape 90"/>
          <p:cNvSpPr>
            <a:spLocks noChangeArrowheads="1"/>
          </p:cNvSpPr>
          <p:nvPr/>
        </p:nvSpPr>
        <p:spPr bwMode="auto">
          <a:xfrm>
            <a:off x="5181600" y="1981200"/>
            <a:ext cx="2514600" cy="1447800"/>
          </a:xfrm>
          <a:prstGeom prst="bracketPair">
            <a:avLst>
              <a:gd name="adj" fmla="val 9648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7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78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7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17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17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17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78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78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17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78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7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178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000"/>
                            </p:stCondLst>
                            <p:childTnLst>
                              <p:par>
                                <p:cTn id="12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17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7857" grpId="0" animBg="1"/>
      <p:bldP spid="417858" grpId="0" autoUpdateAnimBg="0"/>
      <p:bldP spid="417865" grpId="0" animBg="1"/>
      <p:bldP spid="417866" grpId="0" autoUpdateAnimBg="0"/>
      <p:bldP spid="417867" grpId="0" autoUpdateAnimBg="0"/>
      <p:bldP spid="417868" grpId="0" autoUpdateAnimBg="0"/>
      <p:bldP spid="417869" grpId="0" autoUpdateAnimBg="0"/>
      <p:bldP spid="417870" grpId="0" autoUpdateAnimBg="0"/>
      <p:bldP spid="417871" grpId="0" autoUpdateAnimBg="0"/>
      <p:bldP spid="417881" grpId="0" animBg="1"/>
      <p:bldP spid="4178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Some Explanations of the Differences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74638" y="1646238"/>
            <a:ext cx="2219325" cy="2168525"/>
            <a:chOff x="478" y="1056"/>
            <a:chExt cx="2248" cy="2187"/>
          </a:xfrm>
        </p:grpSpPr>
        <p:sp>
          <p:nvSpPr>
            <p:cNvPr id="26670" name="Oval 4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71" name="Freeform 5"/>
            <p:cNvSpPr>
              <a:spLocks/>
            </p:cNvSpPr>
            <p:nvPr/>
          </p:nvSpPr>
          <p:spPr bwMode="auto">
            <a:xfrm>
              <a:off x="494" y="1636"/>
              <a:ext cx="2172" cy="1348"/>
            </a:xfrm>
            <a:custGeom>
              <a:avLst/>
              <a:gdLst>
                <a:gd name="T0" fmla="*/ 668 w 2172"/>
                <a:gd name="T1" fmla="*/ 19 h 1348"/>
                <a:gd name="T2" fmla="*/ 1063 w 2172"/>
                <a:gd name="T3" fmla="*/ 58 h 1348"/>
                <a:gd name="T4" fmla="*/ 1063 w 2172"/>
                <a:gd name="T5" fmla="*/ 369 h 1348"/>
                <a:gd name="T6" fmla="*/ 774 w 2172"/>
                <a:gd name="T7" fmla="*/ 824 h 1348"/>
                <a:gd name="T8" fmla="*/ 759 w 2172"/>
                <a:gd name="T9" fmla="*/ 961 h 1348"/>
                <a:gd name="T10" fmla="*/ 987 w 2172"/>
                <a:gd name="T11" fmla="*/ 802 h 1348"/>
                <a:gd name="T12" fmla="*/ 1108 w 2172"/>
                <a:gd name="T13" fmla="*/ 505 h 1348"/>
                <a:gd name="T14" fmla="*/ 1230 w 2172"/>
                <a:gd name="T15" fmla="*/ 186 h 1348"/>
                <a:gd name="T16" fmla="*/ 1488 w 2172"/>
                <a:gd name="T17" fmla="*/ 80 h 1348"/>
                <a:gd name="T18" fmla="*/ 1822 w 2172"/>
                <a:gd name="T19" fmla="*/ 376 h 1348"/>
                <a:gd name="T20" fmla="*/ 2172 w 2172"/>
                <a:gd name="T21" fmla="*/ 893 h 1348"/>
                <a:gd name="T22" fmla="*/ 1959 w 2172"/>
                <a:gd name="T23" fmla="*/ 1212 h 1348"/>
                <a:gd name="T24" fmla="*/ 1504 w 2172"/>
                <a:gd name="T25" fmla="*/ 483 h 1348"/>
                <a:gd name="T26" fmla="*/ 1367 w 2172"/>
                <a:gd name="T27" fmla="*/ 559 h 1348"/>
                <a:gd name="T28" fmla="*/ 1231 w 2172"/>
                <a:gd name="T29" fmla="*/ 863 h 1348"/>
                <a:gd name="T30" fmla="*/ 1040 w 2172"/>
                <a:gd name="T31" fmla="*/ 1136 h 1348"/>
                <a:gd name="T32" fmla="*/ 744 w 2172"/>
                <a:gd name="T33" fmla="*/ 1341 h 1348"/>
                <a:gd name="T34" fmla="*/ 448 w 2172"/>
                <a:gd name="T35" fmla="*/ 1181 h 1348"/>
                <a:gd name="T36" fmla="*/ 448 w 2172"/>
                <a:gd name="T37" fmla="*/ 779 h 1348"/>
                <a:gd name="T38" fmla="*/ 653 w 2172"/>
                <a:gd name="T39" fmla="*/ 468 h 1348"/>
                <a:gd name="T40" fmla="*/ 729 w 2172"/>
                <a:gd name="T41" fmla="*/ 285 h 1348"/>
                <a:gd name="T42" fmla="*/ 517 w 2172"/>
                <a:gd name="T43" fmla="*/ 361 h 1348"/>
                <a:gd name="T44" fmla="*/ 0 w 2172"/>
                <a:gd name="T45" fmla="*/ 422 h 1348"/>
                <a:gd name="T46" fmla="*/ 45 w 2172"/>
                <a:gd name="T47" fmla="*/ 118 h 1348"/>
                <a:gd name="T48" fmla="*/ 668 w 2172"/>
                <a:gd name="T49" fmla="*/ 19 h 1348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2172"/>
                <a:gd name="T76" fmla="*/ 0 h 1348"/>
                <a:gd name="T77" fmla="*/ 2172 w 2172"/>
                <a:gd name="T78" fmla="*/ 1348 h 1348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2172" h="1348">
                  <a:moveTo>
                    <a:pt x="668" y="19"/>
                  </a:moveTo>
                  <a:cubicBezTo>
                    <a:pt x="830" y="8"/>
                    <a:pt x="997" y="0"/>
                    <a:pt x="1063" y="58"/>
                  </a:cubicBezTo>
                  <a:cubicBezTo>
                    <a:pt x="1129" y="116"/>
                    <a:pt x="1111" y="241"/>
                    <a:pt x="1063" y="369"/>
                  </a:cubicBezTo>
                  <a:cubicBezTo>
                    <a:pt x="1015" y="497"/>
                    <a:pt x="825" y="725"/>
                    <a:pt x="774" y="824"/>
                  </a:cubicBezTo>
                  <a:cubicBezTo>
                    <a:pt x="723" y="923"/>
                    <a:pt x="724" y="965"/>
                    <a:pt x="759" y="961"/>
                  </a:cubicBezTo>
                  <a:cubicBezTo>
                    <a:pt x="794" y="957"/>
                    <a:pt x="929" y="878"/>
                    <a:pt x="987" y="802"/>
                  </a:cubicBezTo>
                  <a:cubicBezTo>
                    <a:pt x="1045" y="726"/>
                    <a:pt x="1068" y="608"/>
                    <a:pt x="1108" y="505"/>
                  </a:cubicBezTo>
                  <a:cubicBezTo>
                    <a:pt x="1148" y="402"/>
                    <a:pt x="1167" y="257"/>
                    <a:pt x="1230" y="186"/>
                  </a:cubicBezTo>
                  <a:cubicBezTo>
                    <a:pt x="1293" y="115"/>
                    <a:pt x="1389" y="48"/>
                    <a:pt x="1488" y="80"/>
                  </a:cubicBezTo>
                  <a:cubicBezTo>
                    <a:pt x="1587" y="112"/>
                    <a:pt x="1708" y="241"/>
                    <a:pt x="1822" y="376"/>
                  </a:cubicBezTo>
                  <a:cubicBezTo>
                    <a:pt x="1936" y="511"/>
                    <a:pt x="2149" y="754"/>
                    <a:pt x="2172" y="893"/>
                  </a:cubicBezTo>
                  <a:lnTo>
                    <a:pt x="1959" y="1212"/>
                  </a:lnTo>
                  <a:cubicBezTo>
                    <a:pt x="1848" y="1144"/>
                    <a:pt x="1603" y="592"/>
                    <a:pt x="1504" y="483"/>
                  </a:cubicBezTo>
                  <a:cubicBezTo>
                    <a:pt x="1405" y="374"/>
                    <a:pt x="1413" y="496"/>
                    <a:pt x="1367" y="559"/>
                  </a:cubicBezTo>
                  <a:cubicBezTo>
                    <a:pt x="1321" y="622"/>
                    <a:pt x="1286" y="767"/>
                    <a:pt x="1231" y="863"/>
                  </a:cubicBezTo>
                  <a:cubicBezTo>
                    <a:pt x="1176" y="959"/>
                    <a:pt x="1121" y="1056"/>
                    <a:pt x="1040" y="1136"/>
                  </a:cubicBezTo>
                  <a:cubicBezTo>
                    <a:pt x="959" y="1216"/>
                    <a:pt x="843" y="1334"/>
                    <a:pt x="744" y="1341"/>
                  </a:cubicBezTo>
                  <a:cubicBezTo>
                    <a:pt x="645" y="1348"/>
                    <a:pt x="497" y="1275"/>
                    <a:pt x="448" y="1181"/>
                  </a:cubicBezTo>
                  <a:cubicBezTo>
                    <a:pt x="399" y="1087"/>
                    <a:pt x="414" y="898"/>
                    <a:pt x="448" y="779"/>
                  </a:cubicBezTo>
                  <a:cubicBezTo>
                    <a:pt x="482" y="660"/>
                    <a:pt x="606" y="550"/>
                    <a:pt x="653" y="468"/>
                  </a:cubicBezTo>
                  <a:cubicBezTo>
                    <a:pt x="700" y="386"/>
                    <a:pt x="752" y="303"/>
                    <a:pt x="729" y="285"/>
                  </a:cubicBezTo>
                  <a:cubicBezTo>
                    <a:pt x="706" y="267"/>
                    <a:pt x="638" y="338"/>
                    <a:pt x="517" y="361"/>
                  </a:cubicBezTo>
                  <a:cubicBezTo>
                    <a:pt x="396" y="384"/>
                    <a:pt x="79" y="462"/>
                    <a:pt x="0" y="422"/>
                  </a:cubicBezTo>
                  <a:lnTo>
                    <a:pt x="45" y="118"/>
                  </a:lnTo>
                  <a:cubicBezTo>
                    <a:pt x="156" y="51"/>
                    <a:pt x="538" y="40"/>
                    <a:pt x="668" y="19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72" name="Oval 6"/>
            <p:cNvSpPr>
              <a:spLocks noChangeArrowheads="1"/>
            </p:cNvSpPr>
            <p:nvPr/>
          </p:nvSpPr>
          <p:spPr bwMode="auto">
            <a:xfrm>
              <a:off x="478" y="1056"/>
              <a:ext cx="2248" cy="2187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254000" y="4348163"/>
            <a:ext cx="2219325" cy="2168525"/>
            <a:chOff x="160" y="2739"/>
            <a:chExt cx="1398" cy="1366"/>
          </a:xfrm>
        </p:grpSpPr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160" y="2739"/>
              <a:ext cx="1398" cy="1366"/>
              <a:chOff x="441" y="2609"/>
              <a:chExt cx="1398" cy="1366"/>
            </a:xfrm>
          </p:grpSpPr>
          <p:sp>
            <p:nvSpPr>
              <p:cNvPr id="26667" name="Oval 9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8" name="Freeform 10"/>
              <p:cNvSpPr>
                <a:spLocks/>
              </p:cNvSpPr>
              <p:nvPr/>
            </p:nvSpPr>
            <p:spPr bwMode="auto">
              <a:xfrm>
                <a:off x="451" y="2855"/>
                <a:ext cx="1351" cy="1033"/>
              </a:xfrm>
              <a:custGeom>
                <a:avLst/>
                <a:gdLst>
                  <a:gd name="T0" fmla="*/ 407 w 1351"/>
                  <a:gd name="T1" fmla="*/ 54 h 1033"/>
                  <a:gd name="T2" fmla="*/ 681 w 1351"/>
                  <a:gd name="T3" fmla="*/ 84 h 1033"/>
                  <a:gd name="T4" fmla="*/ 661 w 1351"/>
                  <a:gd name="T5" fmla="*/ 346 h 1033"/>
                  <a:gd name="T6" fmla="*/ 559 w 1351"/>
                  <a:gd name="T7" fmla="*/ 509 h 1033"/>
                  <a:gd name="T8" fmla="*/ 544 w 1351"/>
                  <a:gd name="T9" fmla="*/ 661 h 1033"/>
                  <a:gd name="T10" fmla="*/ 689 w 1351"/>
                  <a:gd name="T11" fmla="*/ 431 h 1033"/>
                  <a:gd name="T12" fmla="*/ 765 w 1351"/>
                  <a:gd name="T13" fmla="*/ 232 h 1033"/>
                  <a:gd name="T14" fmla="*/ 924 w 1351"/>
                  <a:gd name="T15" fmla="*/ 99 h 1033"/>
                  <a:gd name="T16" fmla="*/ 1182 w 1351"/>
                  <a:gd name="T17" fmla="*/ 297 h 1033"/>
                  <a:gd name="T18" fmla="*/ 1351 w 1351"/>
                  <a:gd name="T19" fmla="*/ 674 h 1033"/>
                  <a:gd name="T20" fmla="*/ 1219 w 1351"/>
                  <a:gd name="T21" fmla="*/ 873 h 1033"/>
                  <a:gd name="T22" fmla="*/ 1015 w 1351"/>
                  <a:gd name="T23" fmla="*/ 509 h 1033"/>
                  <a:gd name="T24" fmla="*/ 908 w 1351"/>
                  <a:gd name="T25" fmla="*/ 631 h 1033"/>
                  <a:gd name="T26" fmla="*/ 772 w 1351"/>
                  <a:gd name="T27" fmla="*/ 844 h 1033"/>
                  <a:gd name="T28" fmla="*/ 468 w 1351"/>
                  <a:gd name="T29" fmla="*/ 1026 h 1033"/>
                  <a:gd name="T30" fmla="*/ 225 w 1351"/>
                  <a:gd name="T31" fmla="*/ 889 h 1033"/>
                  <a:gd name="T32" fmla="*/ 225 w 1351"/>
                  <a:gd name="T33" fmla="*/ 616 h 1033"/>
                  <a:gd name="T34" fmla="*/ 316 w 1351"/>
                  <a:gd name="T35" fmla="*/ 479 h 1033"/>
                  <a:gd name="T36" fmla="*/ 322 w 1351"/>
                  <a:gd name="T37" fmla="*/ 341 h 1033"/>
                  <a:gd name="T38" fmla="*/ 0 w 1351"/>
                  <a:gd name="T39" fmla="*/ 380 h 1033"/>
                  <a:gd name="T40" fmla="*/ 88 w 1351"/>
                  <a:gd name="T41" fmla="*/ 54 h 1033"/>
                  <a:gd name="T42" fmla="*/ 407 w 1351"/>
                  <a:gd name="T43" fmla="*/ 54 h 103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1351"/>
                  <a:gd name="T67" fmla="*/ 0 h 1033"/>
                  <a:gd name="T68" fmla="*/ 1351 w 1351"/>
                  <a:gd name="T69" fmla="*/ 1033 h 103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1351" h="1033">
                    <a:moveTo>
                      <a:pt x="407" y="54"/>
                    </a:moveTo>
                    <a:cubicBezTo>
                      <a:pt x="506" y="59"/>
                      <a:pt x="639" y="35"/>
                      <a:pt x="681" y="84"/>
                    </a:cubicBezTo>
                    <a:cubicBezTo>
                      <a:pt x="723" y="133"/>
                      <a:pt x="681" y="275"/>
                      <a:pt x="661" y="346"/>
                    </a:cubicBezTo>
                    <a:cubicBezTo>
                      <a:pt x="641" y="417"/>
                      <a:pt x="578" y="457"/>
                      <a:pt x="559" y="509"/>
                    </a:cubicBezTo>
                    <a:cubicBezTo>
                      <a:pt x="540" y="561"/>
                      <a:pt x="522" y="674"/>
                      <a:pt x="544" y="661"/>
                    </a:cubicBezTo>
                    <a:cubicBezTo>
                      <a:pt x="566" y="648"/>
                      <a:pt x="652" y="502"/>
                      <a:pt x="689" y="431"/>
                    </a:cubicBezTo>
                    <a:cubicBezTo>
                      <a:pt x="726" y="360"/>
                      <a:pt x="726" y="287"/>
                      <a:pt x="765" y="232"/>
                    </a:cubicBezTo>
                    <a:cubicBezTo>
                      <a:pt x="804" y="177"/>
                      <a:pt x="855" y="88"/>
                      <a:pt x="924" y="99"/>
                    </a:cubicBezTo>
                    <a:cubicBezTo>
                      <a:pt x="993" y="110"/>
                      <a:pt x="1111" y="201"/>
                      <a:pt x="1182" y="297"/>
                    </a:cubicBezTo>
                    <a:cubicBezTo>
                      <a:pt x="1253" y="393"/>
                      <a:pt x="1345" y="578"/>
                      <a:pt x="1351" y="674"/>
                    </a:cubicBezTo>
                    <a:lnTo>
                      <a:pt x="1219" y="873"/>
                    </a:lnTo>
                    <a:cubicBezTo>
                      <a:pt x="1163" y="845"/>
                      <a:pt x="1067" y="549"/>
                      <a:pt x="1015" y="509"/>
                    </a:cubicBezTo>
                    <a:cubicBezTo>
                      <a:pt x="963" y="469"/>
                      <a:pt x="949" y="575"/>
                      <a:pt x="908" y="631"/>
                    </a:cubicBezTo>
                    <a:cubicBezTo>
                      <a:pt x="867" y="687"/>
                      <a:pt x="845" y="778"/>
                      <a:pt x="772" y="844"/>
                    </a:cubicBezTo>
                    <a:cubicBezTo>
                      <a:pt x="699" y="910"/>
                      <a:pt x="559" y="1019"/>
                      <a:pt x="468" y="1026"/>
                    </a:cubicBezTo>
                    <a:cubicBezTo>
                      <a:pt x="377" y="1033"/>
                      <a:pt x="265" y="957"/>
                      <a:pt x="225" y="889"/>
                    </a:cubicBezTo>
                    <a:cubicBezTo>
                      <a:pt x="185" y="821"/>
                      <a:pt x="210" y="684"/>
                      <a:pt x="225" y="616"/>
                    </a:cubicBezTo>
                    <a:cubicBezTo>
                      <a:pt x="240" y="548"/>
                      <a:pt x="300" y="525"/>
                      <a:pt x="316" y="479"/>
                    </a:cubicBezTo>
                    <a:cubicBezTo>
                      <a:pt x="332" y="433"/>
                      <a:pt x="375" y="358"/>
                      <a:pt x="322" y="341"/>
                    </a:cubicBezTo>
                    <a:cubicBezTo>
                      <a:pt x="269" y="324"/>
                      <a:pt x="39" y="428"/>
                      <a:pt x="0" y="380"/>
                    </a:cubicBezTo>
                    <a:lnTo>
                      <a:pt x="88" y="54"/>
                    </a:lnTo>
                    <a:cubicBezTo>
                      <a:pt x="156" y="0"/>
                      <a:pt x="312" y="38"/>
                      <a:pt x="407" y="54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9" name="Oval 11"/>
              <p:cNvSpPr>
                <a:spLocks noChangeArrowheads="1"/>
              </p:cNvSpPr>
              <p:nvPr/>
            </p:nvSpPr>
            <p:spPr bwMode="auto">
              <a:xfrm>
                <a:off x="441" y="260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66" name="Text Box 12"/>
            <p:cNvSpPr txBox="1">
              <a:spLocks noChangeArrowheads="1"/>
            </p:cNvSpPr>
            <p:nvPr/>
          </p:nvSpPr>
          <p:spPr bwMode="auto">
            <a:xfrm>
              <a:off x="183" y="3059"/>
              <a:ext cx="107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Thickening</a:t>
              </a:r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2679700" y="4348163"/>
            <a:ext cx="2219325" cy="2168525"/>
            <a:chOff x="1688" y="2739"/>
            <a:chExt cx="1398" cy="1366"/>
          </a:xfrm>
        </p:grpSpPr>
        <p:grpSp>
          <p:nvGrpSpPr>
            <p:cNvPr id="6" name="Group 14"/>
            <p:cNvGrpSpPr>
              <a:grpSpLocks/>
            </p:cNvGrpSpPr>
            <p:nvPr/>
          </p:nvGrpSpPr>
          <p:grpSpPr bwMode="auto">
            <a:xfrm>
              <a:off x="1688" y="2739"/>
              <a:ext cx="1398" cy="1366"/>
              <a:chOff x="1688" y="2739"/>
              <a:chExt cx="1398" cy="1366"/>
            </a:xfrm>
          </p:grpSpPr>
          <p:sp>
            <p:nvSpPr>
              <p:cNvPr id="26662" name="Oval 15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3" name="Freeform 16"/>
              <p:cNvSpPr>
                <a:spLocks/>
              </p:cNvSpPr>
              <p:nvPr/>
            </p:nvSpPr>
            <p:spPr bwMode="auto">
              <a:xfrm>
                <a:off x="1726" y="3101"/>
                <a:ext cx="1323" cy="737"/>
              </a:xfrm>
              <a:custGeom>
                <a:avLst/>
                <a:gdLst>
                  <a:gd name="T0" fmla="*/ 388 w 1323"/>
                  <a:gd name="T1" fmla="*/ 12 h 737"/>
                  <a:gd name="T2" fmla="*/ 633 w 1323"/>
                  <a:gd name="T3" fmla="*/ 36 h 737"/>
                  <a:gd name="T4" fmla="*/ 633 w 1323"/>
                  <a:gd name="T5" fmla="*/ 230 h 737"/>
                  <a:gd name="T6" fmla="*/ 453 w 1323"/>
                  <a:gd name="T7" fmla="*/ 515 h 737"/>
                  <a:gd name="T8" fmla="*/ 444 w 1323"/>
                  <a:gd name="T9" fmla="*/ 600 h 737"/>
                  <a:gd name="T10" fmla="*/ 586 w 1323"/>
                  <a:gd name="T11" fmla="*/ 501 h 737"/>
                  <a:gd name="T12" fmla="*/ 661 w 1323"/>
                  <a:gd name="T13" fmla="*/ 315 h 737"/>
                  <a:gd name="T14" fmla="*/ 737 w 1323"/>
                  <a:gd name="T15" fmla="*/ 116 h 737"/>
                  <a:gd name="T16" fmla="*/ 898 w 1323"/>
                  <a:gd name="T17" fmla="*/ 50 h 737"/>
                  <a:gd name="T18" fmla="*/ 1105 w 1323"/>
                  <a:gd name="T19" fmla="*/ 235 h 737"/>
                  <a:gd name="T20" fmla="*/ 1323 w 1323"/>
                  <a:gd name="T21" fmla="*/ 558 h 737"/>
                  <a:gd name="T22" fmla="*/ 1266 w 1323"/>
                  <a:gd name="T23" fmla="*/ 673 h 737"/>
                  <a:gd name="T24" fmla="*/ 1069 w 1323"/>
                  <a:gd name="T25" fmla="*/ 400 h 737"/>
                  <a:gd name="T26" fmla="*/ 871 w 1323"/>
                  <a:gd name="T27" fmla="*/ 172 h 737"/>
                  <a:gd name="T28" fmla="*/ 765 w 1323"/>
                  <a:gd name="T29" fmla="*/ 339 h 737"/>
                  <a:gd name="T30" fmla="*/ 674 w 1323"/>
                  <a:gd name="T31" fmla="*/ 537 h 737"/>
                  <a:gd name="T32" fmla="*/ 583 w 1323"/>
                  <a:gd name="T33" fmla="*/ 643 h 737"/>
                  <a:gd name="T34" fmla="*/ 416 w 1323"/>
                  <a:gd name="T35" fmla="*/ 734 h 737"/>
                  <a:gd name="T36" fmla="*/ 309 w 1323"/>
                  <a:gd name="T37" fmla="*/ 658 h 737"/>
                  <a:gd name="T38" fmla="*/ 340 w 1323"/>
                  <a:gd name="T39" fmla="*/ 461 h 737"/>
                  <a:gd name="T40" fmla="*/ 461 w 1323"/>
                  <a:gd name="T41" fmla="*/ 279 h 737"/>
                  <a:gd name="T42" fmla="*/ 522 w 1323"/>
                  <a:gd name="T43" fmla="*/ 142 h 737"/>
                  <a:gd name="T44" fmla="*/ 309 w 1323"/>
                  <a:gd name="T45" fmla="*/ 157 h 737"/>
                  <a:gd name="T46" fmla="*/ 6 w 1323"/>
                  <a:gd name="T47" fmla="*/ 172 h 737"/>
                  <a:gd name="T48" fmla="*/ 0 w 1323"/>
                  <a:gd name="T49" fmla="*/ 74 h 737"/>
                  <a:gd name="T50" fmla="*/ 388 w 1323"/>
                  <a:gd name="T51" fmla="*/ 12 h 737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23"/>
                  <a:gd name="T79" fmla="*/ 0 h 737"/>
                  <a:gd name="T80" fmla="*/ 1323 w 1323"/>
                  <a:gd name="T81" fmla="*/ 737 h 737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23" h="737">
                    <a:moveTo>
                      <a:pt x="388" y="12"/>
                    </a:moveTo>
                    <a:cubicBezTo>
                      <a:pt x="488" y="5"/>
                      <a:pt x="592" y="0"/>
                      <a:pt x="633" y="36"/>
                    </a:cubicBezTo>
                    <a:cubicBezTo>
                      <a:pt x="674" y="72"/>
                      <a:pt x="663" y="151"/>
                      <a:pt x="633" y="230"/>
                    </a:cubicBezTo>
                    <a:cubicBezTo>
                      <a:pt x="603" y="310"/>
                      <a:pt x="485" y="453"/>
                      <a:pt x="453" y="515"/>
                    </a:cubicBezTo>
                    <a:cubicBezTo>
                      <a:pt x="422" y="577"/>
                      <a:pt x="422" y="603"/>
                      <a:pt x="444" y="600"/>
                    </a:cubicBezTo>
                    <a:cubicBezTo>
                      <a:pt x="466" y="598"/>
                      <a:pt x="550" y="548"/>
                      <a:pt x="586" y="501"/>
                    </a:cubicBezTo>
                    <a:cubicBezTo>
                      <a:pt x="622" y="453"/>
                      <a:pt x="636" y="380"/>
                      <a:pt x="661" y="315"/>
                    </a:cubicBezTo>
                    <a:cubicBezTo>
                      <a:pt x="686" y="251"/>
                      <a:pt x="698" y="161"/>
                      <a:pt x="737" y="116"/>
                    </a:cubicBezTo>
                    <a:cubicBezTo>
                      <a:pt x="776" y="72"/>
                      <a:pt x="836" y="30"/>
                      <a:pt x="898" y="50"/>
                    </a:cubicBezTo>
                    <a:cubicBezTo>
                      <a:pt x="959" y="70"/>
                      <a:pt x="1034" y="151"/>
                      <a:pt x="1105" y="235"/>
                    </a:cubicBezTo>
                    <a:cubicBezTo>
                      <a:pt x="1176" y="319"/>
                      <a:pt x="1296" y="485"/>
                      <a:pt x="1323" y="558"/>
                    </a:cubicBezTo>
                    <a:lnTo>
                      <a:pt x="1266" y="673"/>
                    </a:lnTo>
                    <a:cubicBezTo>
                      <a:pt x="1224" y="647"/>
                      <a:pt x="1135" y="483"/>
                      <a:pt x="1069" y="400"/>
                    </a:cubicBezTo>
                    <a:cubicBezTo>
                      <a:pt x="1003" y="317"/>
                      <a:pt x="922" y="182"/>
                      <a:pt x="871" y="172"/>
                    </a:cubicBezTo>
                    <a:cubicBezTo>
                      <a:pt x="820" y="162"/>
                      <a:pt x="798" y="278"/>
                      <a:pt x="765" y="339"/>
                    </a:cubicBezTo>
                    <a:cubicBezTo>
                      <a:pt x="732" y="400"/>
                      <a:pt x="704" y="486"/>
                      <a:pt x="674" y="537"/>
                    </a:cubicBezTo>
                    <a:cubicBezTo>
                      <a:pt x="644" y="588"/>
                      <a:pt x="626" y="610"/>
                      <a:pt x="583" y="643"/>
                    </a:cubicBezTo>
                    <a:cubicBezTo>
                      <a:pt x="540" y="676"/>
                      <a:pt x="462" y="731"/>
                      <a:pt x="416" y="734"/>
                    </a:cubicBezTo>
                    <a:cubicBezTo>
                      <a:pt x="370" y="737"/>
                      <a:pt x="322" y="703"/>
                      <a:pt x="309" y="658"/>
                    </a:cubicBezTo>
                    <a:cubicBezTo>
                      <a:pt x="296" y="613"/>
                      <a:pt x="315" y="524"/>
                      <a:pt x="340" y="461"/>
                    </a:cubicBezTo>
                    <a:cubicBezTo>
                      <a:pt x="365" y="398"/>
                      <a:pt x="431" y="332"/>
                      <a:pt x="461" y="279"/>
                    </a:cubicBezTo>
                    <a:cubicBezTo>
                      <a:pt x="491" y="226"/>
                      <a:pt x="547" y="162"/>
                      <a:pt x="522" y="142"/>
                    </a:cubicBezTo>
                    <a:cubicBezTo>
                      <a:pt x="497" y="122"/>
                      <a:pt x="395" y="152"/>
                      <a:pt x="309" y="157"/>
                    </a:cubicBezTo>
                    <a:cubicBezTo>
                      <a:pt x="223" y="162"/>
                      <a:pt x="57" y="186"/>
                      <a:pt x="6" y="172"/>
                    </a:cubicBezTo>
                    <a:lnTo>
                      <a:pt x="0" y="74"/>
                    </a:lnTo>
                    <a:cubicBezTo>
                      <a:pt x="64" y="47"/>
                      <a:pt x="307" y="25"/>
                      <a:pt x="38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64" name="Oval 17"/>
              <p:cNvSpPr>
                <a:spLocks noChangeArrowheads="1"/>
              </p:cNvSpPr>
              <p:nvPr/>
            </p:nvSpPr>
            <p:spPr bwMode="auto">
              <a:xfrm>
                <a:off x="1688" y="2739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61" name="Text Box 18"/>
            <p:cNvSpPr txBox="1">
              <a:spLocks noChangeArrowheads="1"/>
            </p:cNvSpPr>
            <p:nvPr/>
          </p:nvSpPr>
          <p:spPr bwMode="auto">
            <a:xfrm>
              <a:off x="1943" y="2813"/>
              <a:ext cx="87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Thinning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2697163" y="1646238"/>
            <a:ext cx="2219325" cy="2168525"/>
            <a:chOff x="1699" y="1037"/>
            <a:chExt cx="1398" cy="1366"/>
          </a:xfrm>
        </p:grpSpPr>
        <p:grpSp>
          <p:nvGrpSpPr>
            <p:cNvPr id="8" name="Group 20"/>
            <p:cNvGrpSpPr>
              <a:grpSpLocks/>
            </p:cNvGrpSpPr>
            <p:nvPr/>
          </p:nvGrpSpPr>
          <p:grpSpPr bwMode="auto">
            <a:xfrm>
              <a:off x="1699" y="1037"/>
              <a:ext cx="1398" cy="1366"/>
              <a:chOff x="2321" y="1056"/>
              <a:chExt cx="1398" cy="1366"/>
            </a:xfrm>
          </p:grpSpPr>
          <p:sp>
            <p:nvSpPr>
              <p:cNvPr id="26657" name="Oval 21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8" name="Freeform 22"/>
              <p:cNvSpPr>
                <a:spLocks/>
              </p:cNvSpPr>
              <p:nvPr/>
            </p:nvSpPr>
            <p:spPr bwMode="auto">
              <a:xfrm>
                <a:off x="2331" y="1423"/>
                <a:ext cx="1351" cy="752"/>
              </a:xfrm>
              <a:custGeom>
                <a:avLst/>
                <a:gdLst>
                  <a:gd name="T0" fmla="*/ 416 w 1351"/>
                  <a:gd name="T1" fmla="*/ 7 h 752"/>
                  <a:gd name="T2" fmla="*/ 661 w 1351"/>
                  <a:gd name="T3" fmla="*/ 31 h 752"/>
                  <a:gd name="T4" fmla="*/ 926 w 1351"/>
                  <a:gd name="T5" fmla="*/ 45 h 752"/>
                  <a:gd name="T6" fmla="*/ 1133 w 1351"/>
                  <a:gd name="T7" fmla="*/ 230 h 752"/>
                  <a:gd name="T8" fmla="*/ 1351 w 1351"/>
                  <a:gd name="T9" fmla="*/ 553 h 752"/>
                  <a:gd name="T10" fmla="*/ 1219 w 1351"/>
                  <a:gd name="T11" fmla="*/ 752 h 752"/>
                  <a:gd name="T12" fmla="*/ 935 w 1351"/>
                  <a:gd name="T13" fmla="*/ 297 h 752"/>
                  <a:gd name="T14" fmla="*/ 322 w 1351"/>
                  <a:gd name="T15" fmla="*/ 220 h 752"/>
                  <a:gd name="T16" fmla="*/ 0 w 1351"/>
                  <a:gd name="T17" fmla="*/ 259 h 752"/>
                  <a:gd name="T18" fmla="*/ 28 w 1351"/>
                  <a:gd name="T19" fmla="*/ 69 h 752"/>
                  <a:gd name="T20" fmla="*/ 416 w 1351"/>
                  <a:gd name="T21" fmla="*/ 7 h 752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51"/>
                  <a:gd name="T34" fmla="*/ 0 h 752"/>
                  <a:gd name="T35" fmla="*/ 1351 w 1351"/>
                  <a:gd name="T36" fmla="*/ 752 h 752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51" h="752">
                    <a:moveTo>
                      <a:pt x="416" y="7"/>
                    </a:moveTo>
                    <a:cubicBezTo>
                      <a:pt x="516" y="0"/>
                      <a:pt x="576" y="25"/>
                      <a:pt x="661" y="31"/>
                    </a:cubicBezTo>
                    <a:cubicBezTo>
                      <a:pt x="746" y="37"/>
                      <a:pt x="847" y="12"/>
                      <a:pt x="926" y="45"/>
                    </a:cubicBezTo>
                    <a:cubicBezTo>
                      <a:pt x="1005" y="78"/>
                      <a:pt x="1062" y="146"/>
                      <a:pt x="1133" y="230"/>
                    </a:cubicBezTo>
                    <a:cubicBezTo>
                      <a:pt x="1204" y="314"/>
                      <a:pt x="1337" y="466"/>
                      <a:pt x="1351" y="553"/>
                    </a:cubicBezTo>
                    <a:lnTo>
                      <a:pt x="1219" y="752"/>
                    </a:lnTo>
                    <a:cubicBezTo>
                      <a:pt x="1149" y="710"/>
                      <a:pt x="1084" y="386"/>
                      <a:pt x="935" y="297"/>
                    </a:cubicBezTo>
                    <a:cubicBezTo>
                      <a:pt x="786" y="208"/>
                      <a:pt x="478" y="226"/>
                      <a:pt x="322" y="220"/>
                    </a:cubicBezTo>
                    <a:cubicBezTo>
                      <a:pt x="166" y="214"/>
                      <a:pt x="49" y="284"/>
                      <a:pt x="0" y="259"/>
                    </a:cubicBezTo>
                    <a:lnTo>
                      <a:pt x="28" y="69"/>
                    </a:lnTo>
                    <a:cubicBezTo>
                      <a:pt x="97" y="27"/>
                      <a:pt x="335" y="20"/>
                      <a:pt x="416" y="7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9" name="Oval 23"/>
              <p:cNvSpPr>
                <a:spLocks noChangeArrowheads="1"/>
              </p:cNvSpPr>
              <p:nvPr/>
            </p:nvSpPr>
            <p:spPr bwMode="auto">
              <a:xfrm>
                <a:off x="232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56" name="Text Box 24"/>
            <p:cNvSpPr txBox="1">
              <a:spLocks noChangeArrowheads="1"/>
            </p:cNvSpPr>
            <p:nvPr/>
          </p:nvSpPr>
          <p:spPr bwMode="auto">
            <a:xfrm>
              <a:off x="1943" y="1870"/>
              <a:ext cx="75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Folding</a:t>
              </a:r>
            </a:p>
          </p:txBody>
        </p:sp>
      </p:grpSp>
      <p:grpSp>
        <p:nvGrpSpPr>
          <p:cNvPr id="9" name="Group 25"/>
          <p:cNvGrpSpPr>
            <a:grpSpLocks/>
          </p:cNvGrpSpPr>
          <p:nvPr/>
        </p:nvGrpSpPr>
        <p:grpSpPr bwMode="auto">
          <a:xfrm>
            <a:off x="5027613" y="1646238"/>
            <a:ext cx="2311400" cy="2168525"/>
            <a:chOff x="3167" y="1037"/>
            <a:chExt cx="1456" cy="1366"/>
          </a:xfrm>
        </p:grpSpPr>
        <p:grpSp>
          <p:nvGrpSpPr>
            <p:cNvPr id="10" name="Group 26"/>
            <p:cNvGrpSpPr>
              <a:grpSpLocks/>
            </p:cNvGrpSpPr>
            <p:nvPr/>
          </p:nvGrpSpPr>
          <p:grpSpPr bwMode="auto">
            <a:xfrm>
              <a:off x="3167" y="1037"/>
              <a:ext cx="1456" cy="1366"/>
              <a:chOff x="3167" y="1037"/>
              <a:chExt cx="1456" cy="1366"/>
            </a:xfrm>
          </p:grpSpPr>
          <p:sp>
            <p:nvSpPr>
              <p:cNvPr id="26652" name="Oval 27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3" name="Freeform 28"/>
              <p:cNvSpPr>
                <a:spLocks/>
              </p:cNvSpPr>
              <p:nvPr/>
            </p:nvSpPr>
            <p:spPr bwMode="auto">
              <a:xfrm>
                <a:off x="3167" y="1399"/>
                <a:ext cx="1419" cy="842"/>
              </a:xfrm>
              <a:custGeom>
                <a:avLst/>
                <a:gdLst>
                  <a:gd name="T0" fmla="*/ 484 w 1419"/>
                  <a:gd name="T1" fmla="*/ 12 h 842"/>
                  <a:gd name="T2" fmla="*/ 729 w 1419"/>
                  <a:gd name="T3" fmla="*/ 36 h 842"/>
                  <a:gd name="T4" fmla="*/ 729 w 1419"/>
                  <a:gd name="T5" fmla="*/ 230 h 842"/>
                  <a:gd name="T6" fmla="*/ 549 w 1419"/>
                  <a:gd name="T7" fmla="*/ 515 h 842"/>
                  <a:gd name="T8" fmla="*/ 540 w 1419"/>
                  <a:gd name="T9" fmla="*/ 600 h 842"/>
                  <a:gd name="T10" fmla="*/ 682 w 1419"/>
                  <a:gd name="T11" fmla="*/ 501 h 842"/>
                  <a:gd name="T12" fmla="*/ 757 w 1419"/>
                  <a:gd name="T13" fmla="*/ 315 h 842"/>
                  <a:gd name="T14" fmla="*/ 833 w 1419"/>
                  <a:gd name="T15" fmla="*/ 116 h 842"/>
                  <a:gd name="T16" fmla="*/ 994 w 1419"/>
                  <a:gd name="T17" fmla="*/ 50 h 842"/>
                  <a:gd name="T18" fmla="*/ 1201 w 1419"/>
                  <a:gd name="T19" fmla="*/ 235 h 842"/>
                  <a:gd name="T20" fmla="*/ 1419 w 1419"/>
                  <a:gd name="T21" fmla="*/ 558 h 842"/>
                  <a:gd name="T22" fmla="*/ 1287 w 1419"/>
                  <a:gd name="T23" fmla="*/ 757 h 842"/>
                  <a:gd name="T24" fmla="*/ 1003 w 1419"/>
                  <a:gd name="T25" fmla="*/ 302 h 842"/>
                  <a:gd name="T26" fmla="*/ 918 w 1419"/>
                  <a:gd name="T27" fmla="*/ 349 h 842"/>
                  <a:gd name="T28" fmla="*/ 834 w 1419"/>
                  <a:gd name="T29" fmla="*/ 539 h 842"/>
                  <a:gd name="T30" fmla="*/ 715 w 1419"/>
                  <a:gd name="T31" fmla="*/ 710 h 842"/>
                  <a:gd name="T32" fmla="*/ 531 w 1419"/>
                  <a:gd name="T33" fmla="*/ 838 h 842"/>
                  <a:gd name="T34" fmla="*/ 347 w 1419"/>
                  <a:gd name="T35" fmla="*/ 738 h 842"/>
                  <a:gd name="T36" fmla="*/ 372 w 1419"/>
                  <a:gd name="T37" fmla="*/ 416 h 842"/>
                  <a:gd name="T38" fmla="*/ 402 w 1419"/>
                  <a:gd name="T39" fmla="*/ 629 h 842"/>
                  <a:gd name="T40" fmla="*/ 554 w 1419"/>
                  <a:gd name="T41" fmla="*/ 735 h 842"/>
                  <a:gd name="T42" fmla="*/ 463 w 1419"/>
                  <a:gd name="T43" fmla="*/ 553 h 842"/>
                  <a:gd name="T44" fmla="*/ 524 w 1419"/>
                  <a:gd name="T45" fmla="*/ 416 h 842"/>
                  <a:gd name="T46" fmla="*/ 645 w 1419"/>
                  <a:gd name="T47" fmla="*/ 249 h 842"/>
                  <a:gd name="T48" fmla="*/ 645 w 1419"/>
                  <a:gd name="T49" fmla="*/ 173 h 842"/>
                  <a:gd name="T50" fmla="*/ 474 w 1419"/>
                  <a:gd name="T51" fmla="*/ 292 h 842"/>
                  <a:gd name="T52" fmla="*/ 521 w 1419"/>
                  <a:gd name="T53" fmla="*/ 178 h 842"/>
                  <a:gd name="T54" fmla="*/ 390 w 1419"/>
                  <a:gd name="T55" fmla="*/ 225 h 842"/>
                  <a:gd name="T56" fmla="*/ 569 w 1419"/>
                  <a:gd name="T57" fmla="*/ 97 h 842"/>
                  <a:gd name="T58" fmla="*/ 53 w 1419"/>
                  <a:gd name="T59" fmla="*/ 127 h 842"/>
                  <a:gd name="T60" fmla="*/ 250 w 1419"/>
                  <a:gd name="T61" fmla="*/ 219 h 842"/>
                  <a:gd name="T62" fmla="*/ 68 w 1419"/>
                  <a:gd name="T63" fmla="*/ 264 h 842"/>
                  <a:gd name="T64" fmla="*/ 96 w 1419"/>
                  <a:gd name="T65" fmla="*/ 74 h 842"/>
                  <a:gd name="T66" fmla="*/ 484 w 1419"/>
                  <a:gd name="T67" fmla="*/ 12 h 84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1419"/>
                  <a:gd name="T103" fmla="*/ 0 h 842"/>
                  <a:gd name="T104" fmla="*/ 1419 w 1419"/>
                  <a:gd name="T105" fmla="*/ 842 h 84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1419" h="842">
                    <a:moveTo>
                      <a:pt x="484" y="12"/>
                    </a:moveTo>
                    <a:cubicBezTo>
                      <a:pt x="584" y="5"/>
                      <a:pt x="688" y="0"/>
                      <a:pt x="729" y="36"/>
                    </a:cubicBezTo>
                    <a:cubicBezTo>
                      <a:pt x="770" y="72"/>
                      <a:pt x="759" y="151"/>
                      <a:pt x="729" y="230"/>
                    </a:cubicBezTo>
                    <a:cubicBezTo>
                      <a:pt x="699" y="310"/>
                      <a:pt x="581" y="453"/>
                      <a:pt x="549" y="515"/>
                    </a:cubicBezTo>
                    <a:cubicBezTo>
                      <a:pt x="518" y="577"/>
                      <a:pt x="518" y="603"/>
                      <a:pt x="540" y="600"/>
                    </a:cubicBezTo>
                    <a:cubicBezTo>
                      <a:pt x="562" y="598"/>
                      <a:pt x="646" y="548"/>
                      <a:pt x="682" y="501"/>
                    </a:cubicBezTo>
                    <a:cubicBezTo>
                      <a:pt x="718" y="453"/>
                      <a:pt x="732" y="380"/>
                      <a:pt x="757" y="315"/>
                    </a:cubicBezTo>
                    <a:cubicBezTo>
                      <a:pt x="782" y="251"/>
                      <a:pt x="794" y="161"/>
                      <a:pt x="833" y="116"/>
                    </a:cubicBezTo>
                    <a:cubicBezTo>
                      <a:pt x="872" y="72"/>
                      <a:pt x="932" y="30"/>
                      <a:pt x="994" y="50"/>
                    </a:cubicBezTo>
                    <a:cubicBezTo>
                      <a:pt x="1055" y="70"/>
                      <a:pt x="1130" y="151"/>
                      <a:pt x="1201" y="235"/>
                    </a:cubicBezTo>
                    <a:cubicBezTo>
                      <a:pt x="1272" y="319"/>
                      <a:pt x="1405" y="471"/>
                      <a:pt x="1419" y="558"/>
                    </a:cubicBezTo>
                    <a:lnTo>
                      <a:pt x="1287" y="757"/>
                    </a:lnTo>
                    <a:cubicBezTo>
                      <a:pt x="1217" y="715"/>
                      <a:pt x="1065" y="370"/>
                      <a:pt x="1003" y="302"/>
                    </a:cubicBezTo>
                    <a:cubicBezTo>
                      <a:pt x="942" y="234"/>
                      <a:pt x="947" y="310"/>
                      <a:pt x="918" y="349"/>
                    </a:cubicBezTo>
                    <a:cubicBezTo>
                      <a:pt x="890" y="389"/>
                      <a:pt x="868" y="479"/>
                      <a:pt x="834" y="539"/>
                    </a:cubicBezTo>
                    <a:cubicBezTo>
                      <a:pt x="799" y="599"/>
                      <a:pt x="765" y="660"/>
                      <a:pt x="715" y="710"/>
                    </a:cubicBezTo>
                    <a:cubicBezTo>
                      <a:pt x="665" y="760"/>
                      <a:pt x="592" y="833"/>
                      <a:pt x="531" y="838"/>
                    </a:cubicBezTo>
                    <a:cubicBezTo>
                      <a:pt x="469" y="842"/>
                      <a:pt x="373" y="808"/>
                      <a:pt x="347" y="738"/>
                    </a:cubicBezTo>
                    <a:cubicBezTo>
                      <a:pt x="321" y="668"/>
                      <a:pt x="363" y="434"/>
                      <a:pt x="372" y="416"/>
                    </a:cubicBezTo>
                    <a:cubicBezTo>
                      <a:pt x="381" y="398"/>
                      <a:pt x="372" y="576"/>
                      <a:pt x="402" y="629"/>
                    </a:cubicBezTo>
                    <a:cubicBezTo>
                      <a:pt x="432" y="682"/>
                      <a:pt x="544" y="748"/>
                      <a:pt x="554" y="735"/>
                    </a:cubicBezTo>
                    <a:cubicBezTo>
                      <a:pt x="564" y="722"/>
                      <a:pt x="468" y="606"/>
                      <a:pt x="463" y="553"/>
                    </a:cubicBezTo>
                    <a:cubicBezTo>
                      <a:pt x="458" y="500"/>
                      <a:pt x="494" y="467"/>
                      <a:pt x="524" y="416"/>
                    </a:cubicBezTo>
                    <a:cubicBezTo>
                      <a:pt x="554" y="365"/>
                      <a:pt x="625" y="289"/>
                      <a:pt x="645" y="249"/>
                    </a:cubicBezTo>
                    <a:cubicBezTo>
                      <a:pt x="665" y="209"/>
                      <a:pt x="673" y="166"/>
                      <a:pt x="645" y="173"/>
                    </a:cubicBezTo>
                    <a:cubicBezTo>
                      <a:pt x="617" y="180"/>
                      <a:pt x="495" y="291"/>
                      <a:pt x="474" y="292"/>
                    </a:cubicBezTo>
                    <a:cubicBezTo>
                      <a:pt x="453" y="293"/>
                      <a:pt x="536" y="189"/>
                      <a:pt x="521" y="178"/>
                    </a:cubicBezTo>
                    <a:cubicBezTo>
                      <a:pt x="507" y="167"/>
                      <a:pt x="382" y="239"/>
                      <a:pt x="390" y="225"/>
                    </a:cubicBezTo>
                    <a:cubicBezTo>
                      <a:pt x="398" y="211"/>
                      <a:pt x="625" y="113"/>
                      <a:pt x="569" y="97"/>
                    </a:cubicBezTo>
                    <a:cubicBezTo>
                      <a:pt x="513" y="81"/>
                      <a:pt x="106" y="107"/>
                      <a:pt x="53" y="127"/>
                    </a:cubicBezTo>
                    <a:cubicBezTo>
                      <a:pt x="0" y="147"/>
                      <a:pt x="247" y="196"/>
                      <a:pt x="250" y="219"/>
                    </a:cubicBezTo>
                    <a:cubicBezTo>
                      <a:pt x="253" y="242"/>
                      <a:pt x="94" y="288"/>
                      <a:pt x="68" y="264"/>
                    </a:cubicBezTo>
                    <a:lnTo>
                      <a:pt x="96" y="74"/>
                    </a:lnTo>
                    <a:cubicBezTo>
                      <a:pt x="165" y="32"/>
                      <a:pt x="403" y="25"/>
                      <a:pt x="484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54" name="Oval 29"/>
              <p:cNvSpPr>
                <a:spLocks noChangeArrowheads="1"/>
              </p:cNvSpPr>
              <p:nvPr/>
            </p:nvSpPr>
            <p:spPr bwMode="auto">
              <a:xfrm>
                <a:off x="3225" y="1037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51" name="Text Box 30"/>
            <p:cNvSpPr txBox="1">
              <a:spLocks noChangeArrowheads="1"/>
            </p:cNvSpPr>
            <p:nvPr/>
          </p:nvSpPr>
          <p:spPr bwMode="auto">
            <a:xfrm>
              <a:off x="3190" y="1444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31"/>
          <p:cNvGrpSpPr>
            <a:grpSpLocks/>
          </p:cNvGrpSpPr>
          <p:nvPr/>
        </p:nvGrpSpPr>
        <p:grpSpPr bwMode="auto">
          <a:xfrm>
            <a:off x="5027613" y="4348163"/>
            <a:ext cx="2219325" cy="2168525"/>
            <a:chOff x="3167" y="2739"/>
            <a:chExt cx="1398" cy="1366"/>
          </a:xfrm>
        </p:grpSpPr>
        <p:grpSp>
          <p:nvGrpSpPr>
            <p:cNvPr id="12" name="Group 32"/>
            <p:cNvGrpSpPr>
              <a:grpSpLocks/>
            </p:cNvGrpSpPr>
            <p:nvPr/>
          </p:nvGrpSpPr>
          <p:grpSpPr bwMode="auto">
            <a:xfrm>
              <a:off x="3167" y="2739"/>
              <a:ext cx="1398" cy="1366"/>
              <a:chOff x="4538" y="2609"/>
              <a:chExt cx="1398" cy="1366"/>
            </a:xfrm>
          </p:grpSpPr>
          <p:grpSp>
            <p:nvGrpSpPr>
              <p:cNvPr id="13" name="Group 33"/>
              <p:cNvGrpSpPr>
                <a:grpSpLocks/>
              </p:cNvGrpSpPr>
              <p:nvPr/>
            </p:nvGrpSpPr>
            <p:grpSpPr bwMode="auto">
              <a:xfrm>
                <a:off x="4538" y="2609"/>
                <a:ext cx="1398" cy="1366"/>
                <a:chOff x="478" y="1056"/>
                <a:chExt cx="2248" cy="2187"/>
              </a:xfrm>
            </p:grpSpPr>
            <p:sp>
              <p:nvSpPr>
                <p:cNvPr id="26647" name="Oval 34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solidFill>
                  <a:schemeClr val="bg1"/>
                </a:solidFill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6648" name="Freeform 35"/>
                <p:cNvSpPr>
                  <a:spLocks/>
                </p:cNvSpPr>
                <p:nvPr/>
              </p:nvSpPr>
              <p:spPr bwMode="auto">
                <a:xfrm>
                  <a:off x="494" y="1636"/>
                  <a:ext cx="2172" cy="1348"/>
                </a:xfrm>
                <a:custGeom>
                  <a:avLst/>
                  <a:gdLst>
                    <a:gd name="T0" fmla="*/ 668 w 2172"/>
                    <a:gd name="T1" fmla="*/ 19 h 1348"/>
                    <a:gd name="T2" fmla="*/ 1063 w 2172"/>
                    <a:gd name="T3" fmla="*/ 58 h 1348"/>
                    <a:gd name="T4" fmla="*/ 1063 w 2172"/>
                    <a:gd name="T5" fmla="*/ 369 h 1348"/>
                    <a:gd name="T6" fmla="*/ 774 w 2172"/>
                    <a:gd name="T7" fmla="*/ 824 h 1348"/>
                    <a:gd name="T8" fmla="*/ 759 w 2172"/>
                    <a:gd name="T9" fmla="*/ 961 h 1348"/>
                    <a:gd name="T10" fmla="*/ 987 w 2172"/>
                    <a:gd name="T11" fmla="*/ 802 h 1348"/>
                    <a:gd name="T12" fmla="*/ 1108 w 2172"/>
                    <a:gd name="T13" fmla="*/ 505 h 1348"/>
                    <a:gd name="T14" fmla="*/ 1230 w 2172"/>
                    <a:gd name="T15" fmla="*/ 186 h 1348"/>
                    <a:gd name="T16" fmla="*/ 1488 w 2172"/>
                    <a:gd name="T17" fmla="*/ 80 h 1348"/>
                    <a:gd name="T18" fmla="*/ 1822 w 2172"/>
                    <a:gd name="T19" fmla="*/ 376 h 1348"/>
                    <a:gd name="T20" fmla="*/ 2172 w 2172"/>
                    <a:gd name="T21" fmla="*/ 893 h 1348"/>
                    <a:gd name="T22" fmla="*/ 1959 w 2172"/>
                    <a:gd name="T23" fmla="*/ 1212 h 1348"/>
                    <a:gd name="T24" fmla="*/ 1504 w 2172"/>
                    <a:gd name="T25" fmla="*/ 483 h 1348"/>
                    <a:gd name="T26" fmla="*/ 1367 w 2172"/>
                    <a:gd name="T27" fmla="*/ 559 h 1348"/>
                    <a:gd name="T28" fmla="*/ 1231 w 2172"/>
                    <a:gd name="T29" fmla="*/ 863 h 1348"/>
                    <a:gd name="T30" fmla="*/ 1040 w 2172"/>
                    <a:gd name="T31" fmla="*/ 1136 h 1348"/>
                    <a:gd name="T32" fmla="*/ 744 w 2172"/>
                    <a:gd name="T33" fmla="*/ 1341 h 1348"/>
                    <a:gd name="T34" fmla="*/ 448 w 2172"/>
                    <a:gd name="T35" fmla="*/ 1181 h 1348"/>
                    <a:gd name="T36" fmla="*/ 448 w 2172"/>
                    <a:gd name="T37" fmla="*/ 779 h 1348"/>
                    <a:gd name="T38" fmla="*/ 653 w 2172"/>
                    <a:gd name="T39" fmla="*/ 468 h 1348"/>
                    <a:gd name="T40" fmla="*/ 729 w 2172"/>
                    <a:gd name="T41" fmla="*/ 285 h 1348"/>
                    <a:gd name="T42" fmla="*/ 517 w 2172"/>
                    <a:gd name="T43" fmla="*/ 361 h 1348"/>
                    <a:gd name="T44" fmla="*/ 0 w 2172"/>
                    <a:gd name="T45" fmla="*/ 422 h 1348"/>
                    <a:gd name="T46" fmla="*/ 45 w 2172"/>
                    <a:gd name="T47" fmla="*/ 118 h 1348"/>
                    <a:gd name="T48" fmla="*/ 668 w 2172"/>
                    <a:gd name="T49" fmla="*/ 19 h 1348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2172"/>
                    <a:gd name="T76" fmla="*/ 0 h 1348"/>
                    <a:gd name="T77" fmla="*/ 2172 w 2172"/>
                    <a:gd name="T78" fmla="*/ 1348 h 1348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2172" h="1348">
                      <a:moveTo>
                        <a:pt x="668" y="19"/>
                      </a:moveTo>
                      <a:cubicBezTo>
                        <a:pt x="830" y="8"/>
                        <a:pt x="997" y="0"/>
                        <a:pt x="1063" y="58"/>
                      </a:cubicBezTo>
                      <a:cubicBezTo>
                        <a:pt x="1129" y="116"/>
                        <a:pt x="1111" y="241"/>
                        <a:pt x="1063" y="369"/>
                      </a:cubicBezTo>
                      <a:cubicBezTo>
                        <a:pt x="1015" y="497"/>
                        <a:pt x="825" y="725"/>
                        <a:pt x="774" y="824"/>
                      </a:cubicBezTo>
                      <a:cubicBezTo>
                        <a:pt x="723" y="923"/>
                        <a:pt x="724" y="965"/>
                        <a:pt x="759" y="961"/>
                      </a:cubicBezTo>
                      <a:cubicBezTo>
                        <a:pt x="794" y="957"/>
                        <a:pt x="929" y="878"/>
                        <a:pt x="987" y="802"/>
                      </a:cubicBezTo>
                      <a:cubicBezTo>
                        <a:pt x="1045" y="726"/>
                        <a:pt x="1068" y="608"/>
                        <a:pt x="1108" y="505"/>
                      </a:cubicBezTo>
                      <a:cubicBezTo>
                        <a:pt x="1148" y="402"/>
                        <a:pt x="1167" y="257"/>
                        <a:pt x="1230" y="186"/>
                      </a:cubicBezTo>
                      <a:cubicBezTo>
                        <a:pt x="1293" y="115"/>
                        <a:pt x="1389" y="48"/>
                        <a:pt x="1488" y="80"/>
                      </a:cubicBezTo>
                      <a:cubicBezTo>
                        <a:pt x="1587" y="112"/>
                        <a:pt x="1708" y="241"/>
                        <a:pt x="1822" y="376"/>
                      </a:cubicBezTo>
                      <a:cubicBezTo>
                        <a:pt x="1936" y="511"/>
                        <a:pt x="2149" y="754"/>
                        <a:pt x="2172" y="893"/>
                      </a:cubicBezTo>
                      <a:lnTo>
                        <a:pt x="1959" y="1212"/>
                      </a:lnTo>
                      <a:cubicBezTo>
                        <a:pt x="1848" y="1144"/>
                        <a:pt x="1603" y="592"/>
                        <a:pt x="1504" y="483"/>
                      </a:cubicBezTo>
                      <a:cubicBezTo>
                        <a:pt x="1405" y="374"/>
                        <a:pt x="1413" y="496"/>
                        <a:pt x="1367" y="559"/>
                      </a:cubicBezTo>
                      <a:cubicBezTo>
                        <a:pt x="1321" y="622"/>
                        <a:pt x="1286" y="767"/>
                        <a:pt x="1231" y="863"/>
                      </a:cubicBezTo>
                      <a:cubicBezTo>
                        <a:pt x="1176" y="959"/>
                        <a:pt x="1121" y="1056"/>
                        <a:pt x="1040" y="1136"/>
                      </a:cubicBezTo>
                      <a:cubicBezTo>
                        <a:pt x="959" y="1216"/>
                        <a:pt x="843" y="1334"/>
                        <a:pt x="744" y="1341"/>
                      </a:cubicBezTo>
                      <a:cubicBezTo>
                        <a:pt x="645" y="1348"/>
                        <a:pt x="497" y="1275"/>
                        <a:pt x="448" y="1181"/>
                      </a:cubicBezTo>
                      <a:cubicBezTo>
                        <a:pt x="399" y="1087"/>
                        <a:pt x="414" y="898"/>
                        <a:pt x="448" y="779"/>
                      </a:cubicBezTo>
                      <a:cubicBezTo>
                        <a:pt x="482" y="660"/>
                        <a:pt x="606" y="550"/>
                        <a:pt x="653" y="468"/>
                      </a:cubicBezTo>
                      <a:cubicBezTo>
                        <a:pt x="700" y="386"/>
                        <a:pt x="752" y="303"/>
                        <a:pt x="729" y="285"/>
                      </a:cubicBezTo>
                      <a:cubicBezTo>
                        <a:pt x="706" y="267"/>
                        <a:pt x="638" y="338"/>
                        <a:pt x="517" y="361"/>
                      </a:cubicBezTo>
                      <a:cubicBezTo>
                        <a:pt x="396" y="384"/>
                        <a:pt x="79" y="462"/>
                        <a:pt x="0" y="422"/>
                      </a:cubicBezTo>
                      <a:lnTo>
                        <a:pt x="45" y="118"/>
                      </a:lnTo>
                      <a:cubicBezTo>
                        <a:pt x="156" y="51"/>
                        <a:pt x="538" y="40"/>
                        <a:pt x="668" y="19"/>
                      </a:cubicBezTo>
                      <a:close/>
                    </a:path>
                  </a:pathLst>
                </a:custGeom>
                <a:solidFill>
                  <a:srgbClr val="969696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  <p:sp>
              <p:nvSpPr>
                <p:cNvPr id="26649" name="Oval 36"/>
                <p:cNvSpPr>
                  <a:spLocks noChangeArrowheads="1"/>
                </p:cNvSpPr>
                <p:nvPr/>
              </p:nvSpPr>
              <p:spPr bwMode="auto">
                <a:xfrm>
                  <a:off x="478" y="1056"/>
                  <a:ext cx="2248" cy="2187"/>
                </a:xfrm>
                <a:prstGeom prst="ellipse">
                  <a:avLst/>
                </a:prstGeom>
                <a:noFill/>
                <a:ln w="762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eaLnBrk="0" hangingPunct="0"/>
                  <a:endParaRPr lang="en-GB"/>
                </a:p>
              </p:txBody>
            </p:sp>
          </p:grpSp>
          <p:sp>
            <p:nvSpPr>
              <p:cNvPr id="26646" name="Freeform 37"/>
              <p:cNvSpPr>
                <a:spLocks/>
              </p:cNvSpPr>
              <p:nvPr/>
            </p:nvSpPr>
            <p:spPr bwMode="auto">
              <a:xfrm>
                <a:off x="4762" y="2757"/>
                <a:ext cx="977" cy="172"/>
              </a:xfrm>
              <a:custGeom>
                <a:avLst/>
                <a:gdLst>
                  <a:gd name="T0" fmla="*/ 699 w 977"/>
                  <a:gd name="T1" fmla="*/ 31 h 172"/>
                  <a:gd name="T2" fmla="*/ 972 w 977"/>
                  <a:gd name="T3" fmla="*/ 76 h 172"/>
                  <a:gd name="T4" fmla="*/ 729 w 977"/>
                  <a:gd name="T5" fmla="*/ 107 h 172"/>
                  <a:gd name="T6" fmla="*/ 198 w 977"/>
                  <a:gd name="T7" fmla="*/ 122 h 172"/>
                  <a:gd name="T8" fmla="*/ 91 w 977"/>
                  <a:gd name="T9" fmla="*/ 167 h 172"/>
                  <a:gd name="T10" fmla="*/ 46 w 977"/>
                  <a:gd name="T11" fmla="*/ 91 h 172"/>
                  <a:gd name="T12" fmla="*/ 365 w 977"/>
                  <a:gd name="T13" fmla="*/ 0 h 172"/>
                  <a:gd name="T14" fmla="*/ 699 w 977"/>
                  <a:gd name="T15" fmla="*/ 31 h 17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977"/>
                  <a:gd name="T25" fmla="*/ 0 h 172"/>
                  <a:gd name="T26" fmla="*/ 977 w 977"/>
                  <a:gd name="T27" fmla="*/ 172 h 17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977" h="172">
                    <a:moveTo>
                      <a:pt x="699" y="31"/>
                    </a:moveTo>
                    <a:cubicBezTo>
                      <a:pt x="838" y="41"/>
                      <a:pt x="967" y="63"/>
                      <a:pt x="972" y="76"/>
                    </a:cubicBezTo>
                    <a:cubicBezTo>
                      <a:pt x="977" y="89"/>
                      <a:pt x="858" y="99"/>
                      <a:pt x="729" y="107"/>
                    </a:cubicBezTo>
                    <a:cubicBezTo>
                      <a:pt x="600" y="115"/>
                      <a:pt x="304" y="112"/>
                      <a:pt x="198" y="122"/>
                    </a:cubicBezTo>
                    <a:cubicBezTo>
                      <a:pt x="92" y="132"/>
                      <a:pt x="116" y="172"/>
                      <a:pt x="91" y="167"/>
                    </a:cubicBezTo>
                    <a:cubicBezTo>
                      <a:pt x="66" y="162"/>
                      <a:pt x="0" y="119"/>
                      <a:pt x="46" y="91"/>
                    </a:cubicBezTo>
                    <a:cubicBezTo>
                      <a:pt x="92" y="63"/>
                      <a:pt x="256" y="10"/>
                      <a:pt x="365" y="0"/>
                    </a:cubicBezTo>
                    <a:lnTo>
                      <a:pt x="699" y="31"/>
                    </a:lnTo>
                    <a:close/>
                  </a:path>
                </a:pathLst>
              </a:custGeom>
              <a:solidFill>
                <a:srgbClr val="80808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44" name="Text Box 38"/>
            <p:cNvSpPr txBox="1">
              <a:spLocks noChangeArrowheads="1"/>
            </p:cNvSpPr>
            <p:nvPr/>
          </p:nvSpPr>
          <p:spPr bwMode="auto">
            <a:xfrm>
              <a:off x="3167" y="3550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Mis-classify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4" name="Group 39"/>
          <p:cNvGrpSpPr>
            <a:grpSpLocks/>
          </p:cNvGrpSpPr>
          <p:nvPr/>
        </p:nvGrpSpPr>
        <p:grpSpPr bwMode="auto">
          <a:xfrm>
            <a:off x="7542213" y="1646238"/>
            <a:ext cx="2235200" cy="2168525"/>
            <a:chOff x="4751" y="1037"/>
            <a:chExt cx="1408" cy="1366"/>
          </a:xfrm>
        </p:grpSpPr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4751" y="1037"/>
              <a:ext cx="1408" cy="1366"/>
              <a:chOff x="4391" y="1056"/>
              <a:chExt cx="1408" cy="1366"/>
            </a:xfrm>
          </p:grpSpPr>
          <p:sp>
            <p:nvSpPr>
              <p:cNvPr id="26640" name="Oval 41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solidFill>
                <a:schemeClr val="bg1"/>
              </a:solidFill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41" name="Freeform 42"/>
              <p:cNvSpPr>
                <a:spLocks/>
              </p:cNvSpPr>
              <p:nvPr/>
            </p:nvSpPr>
            <p:spPr bwMode="auto">
              <a:xfrm>
                <a:off x="4391" y="1828"/>
                <a:ext cx="1121" cy="564"/>
              </a:xfrm>
              <a:custGeom>
                <a:avLst/>
                <a:gdLst>
                  <a:gd name="T0" fmla="*/ 238 w 1121"/>
                  <a:gd name="T1" fmla="*/ 12 h 564"/>
                  <a:gd name="T2" fmla="*/ 483 w 1121"/>
                  <a:gd name="T3" fmla="*/ 36 h 564"/>
                  <a:gd name="T4" fmla="*/ 483 w 1121"/>
                  <a:gd name="T5" fmla="*/ 230 h 564"/>
                  <a:gd name="T6" fmla="*/ 325 w 1121"/>
                  <a:gd name="T7" fmla="*/ 473 h 564"/>
                  <a:gd name="T8" fmla="*/ 436 w 1121"/>
                  <a:gd name="T9" fmla="*/ 501 h 564"/>
                  <a:gd name="T10" fmla="*/ 511 w 1121"/>
                  <a:gd name="T11" fmla="*/ 315 h 564"/>
                  <a:gd name="T12" fmla="*/ 587 w 1121"/>
                  <a:gd name="T13" fmla="*/ 116 h 564"/>
                  <a:gd name="T14" fmla="*/ 748 w 1121"/>
                  <a:gd name="T15" fmla="*/ 50 h 564"/>
                  <a:gd name="T16" fmla="*/ 955 w 1121"/>
                  <a:gd name="T17" fmla="*/ 235 h 564"/>
                  <a:gd name="T18" fmla="*/ 1115 w 1121"/>
                  <a:gd name="T19" fmla="*/ 458 h 564"/>
                  <a:gd name="T20" fmla="*/ 917 w 1121"/>
                  <a:gd name="T21" fmla="*/ 549 h 564"/>
                  <a:gd name="T22" fmla="*/ 757 w 1121"/>
                  <a:gd name="T23" fmla="*/ 302 h 564"/>
                  <a:gd name="T24" fmla="*/ 672 w 1121"/>
                  <a:gd name="T25" fmla="*/ 349 h 564"/>
                  <a:gd name="T26" fmla="*/ 583 w 1121"/>
                  <a:gd name="T27" fmla="*/ 564 h 564"/>
                  <a:gd name="T28" fmla="*/ 173 w 1121"/>
                  <a:gd name="T29" fmla="*/ 352 h 564"/>
                  <a:gd name="T30" fmla="*/ 275 w 1121"/>
                  <a:gd name="T31" fmla="*/ 178 h 564"/>
                  <a:gd name="T32" fmla="*/ 112 w 1121"/>
                  <a:gd name="T33" fmla="*/ 230 h 564"/>
                  <a:gd name="T34" fmla="*/ 21 w 1121"/>
                  <a:gd name="T35" fmla="*/ 48 h 564"/>
                  <a:gd name="T36" fmla="*/ 238 w 1121"/>
                  <a:gd name="T37" fmla="*/ 12 h 564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121"/>
                  <a:gd name="T58" fmla="*/ 0 h 564"/>
                  <a:gd name="T59" fmla="*/ 1121 w 1121"/>
                  <a:gd name="T60" fmla="*/ 564 h 564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121" h="564">
                    <a:moveTo>
                      <a:pt x="238" y="12"/>
                    </a:moveTo>
                    <a:cubicBezTo>
                      <a:pt x="338" y="5"/>
                      <a:pt x="442" y="0"/>
                      <a:pt x="483" y="36"/>
                    </a:cubicBezTo>
                    <a:cubicBezTo>
                      <a:pt x="524" y="72"/>
                      <a:pt x="509" y="157"/>
                      <a:pt x="483" y="230"/>
                    </a:cubicBezTo>
                    <a:cubicBezTo>
                      <a:pt x="457" y="303"/>
                      <a:pt x="333" y="428"/>
                      <a:pt x="325" y="473"/>
                    </a:cubicBezTo>
                    <a:cubicBezTo>
                      <a:pt x="317" y="518"/>
                      <a:pt x="405" y="527"/>
                      <a:pt x="436" y="501"/>
                    </a:cubicBezTo>
                    <a:cubicBezTo>
                      <a:pt x="467" y="475"/>
                      <a:pt x="486" y="380"/>
                      <a:pt x="511" y="315"/>
                    </a:cubicBezTo>
                    <a:cubicBezTo>
                      <a:pt x="536" y="251"/>
                      <a:pt x="548" y="161"/>
                      <a:pt x="587" y="116"/>
                    </a:cubicBezTo>
                    <a:cubicBezTo>
                      <a:pt x="626" y="72"/>
                      <a:pt x="686" y="30"/>
                      <a:pt x="748" y="50"/>
                    </a:cubicBezTo>
                    <a:cubicBezTo>
                      <a:pt x="809" y="70"/>
                      <a:pt x="894" y="167"/>
                      <a:pt x="955" y="235"/>
                    </a:cubicBezTo>
                    <a:cubicBezTo>
                      <a:pt x="1016" y="303"/>
                      <a:pt x="1121" y="406"/>
                      <a:pt x="1115" y="458"/>
                    </a:cubicBezTo>
                    <a:lnTo>
                      <a:pt x="917" y="549"/>
                    </a:lnTo>
                    <a:cubicBezTo>
                      <a:pt x="857" y="523"/>
                      <a:pt x="798" y="335"/>
                      <a:pt x="757" y="302"/>
                    </a:cubicBezTo>
                    <a:cubicBezTo>
                      <a:pt x="716" y="269"/>
                      <a:pt x="701" y="305"/>
                      <a:pt x="672" y="349"/>
                    </a:cubicBezTo>
                    <a:cubicBezTo>
                      <a:pt x="643" y="393"/>
                      <a:pt x="666" y="564"/>
                      <a:pt x="583" y="564"/>
                    </a:cubicBezTo>
                    <a:cubicBezTo>
                      <a:pt x="500" y="564"/>
                      <a:pt x="224" y="416"/>
                      <a:pt x="173" y="352"/>
                    </a:cubicBezTo>
                    <a:cubicBezTo>
                      <a:pt x="122" y="288"/>
                      <a:pt x="285" y="198"/>
                      <a:pt x="275" y="178"/>
                    </a:cubicBezTo>
                    <a:cubicBezTo>
                      <a:pt x="265" y="158"/>
                      <a:pt x="154" y="252"/>
                      <a:pt x="112" y="230"/>
                    </a:cubicBezTo>
                    <a:cubicBezTo>
                      <a:pt x="70" y="208"/>
                      <a:pt x="0" y="84"/>
                      <a:pt x="21" y="48"/>
                    </a:cubicBezTo>
                    <a:cubicBezTo>
                      <a:pt x="42" y="12"/>
                      <a:pt x="193" y="19"/>
                      <a:pt x="238" y="12"/>
                    </a:cubicBezTo>
                    <a:close/>
                  </a:path>
                </a:pathLst>
              </a:custGeom>
              <a:solidFill>
                <a:srgbClr val="969696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  <p:sp>
            <p:nvSpPr>
              <p:cNvPr id="26642" name="Oval 43"/>
              <p:cNvSpPr>
                <a:spLocks noChangeArrowheads="1"/>
              </p:cNvSpPr>
              <p:nvPr/>
            </p:nvSpPr>
            <p:spPr bwMode="auto">
              <a:xfrm>
                <a:off x="4401" y="1056"/>
                <a:ext cx="1398" cy="1366"/>
              </a:xfrm>
              <a:prstGeom prst="ellipse">
                <a:avLst/>
              </a:prstGeom>
              <a:noFill/>
              <a:ln w="762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hangingPunct="0"/>
                <a:endParaRPr lang="en-GB"/>
              </a:p>
            </p:txBody>
          </p:sp>
        </p:grpSp>
        <p:sp>
          <p:nvSpPr>
            <p:cNvPr id="26639" name="Text Box 44"/>
            <p:cNvSpPr txBox="1">
              <a:spLocks noChangeArrowheads="1"/>
            </p:cNvSpPr>
            <p:nvPr/>
          </p:nvSpPr>
          <p:spPr bwMode="auto">
            <a:xfrm>
              <a:off x="4763" y="1399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  <a:endParaRPr lang="en-GB" sz="3200" baseline="0">
                <a:solidFill>
                  <a:srgbClr val="FF0000"/>
                </a:solidFill>
              </a:endParaRPr>
            </a:p>
          </p:txBody>
        </p:sp>
      </p:grpSp>
      <p:grpSp>
        <p:nvGrpSpPr>
          <p:cNvPr id="16" name="Group 45"/>
          <p:cNvGrpSpPr>
            <a:grpSpLocks/>
          </p:cNvGrpSpPr>
          <p:nvPr/>
        </p:nvGrpSpPr>
        <p:grpSpPr bwMode="auto">
          <a:xfrm>
            <a:off x="7458075" y="4348163"/>
            <a:ext cx="2219325" cy="2168525"/>
            <a:chOff x="4698" y="2739"/>
            <a:chExt cx="1398" cy="1366"/>
          </a:xfrm>
        </p:grpSpPr>
        <p:sp>
          <p:nvSpPr>
            <p:cNvPr id="26634" name="Oval 46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5" name="Freeform 47"/>
            <p:cNvSpPr>
              <a:spLocks/>
            </p:cNvSpPr>
            <p:nvPr/>
          </p:nvSpPr>
          <p:spPr bwMode="auto">
            <a:xfrm>
              <a:off x="4702" y="2961"/>
              <a:ext cx="1138" cy="1137"/>
            </a:xfrm>
            <a:custGeom>
              <a:avLst/>
              <a:gdLst>
                <a:gd name="T0" fmla="*/ 159 w 1138"/>
                <a:gd name="T1" fmla="*/ 32 h 1137"/>
                <a:gd name="T2" fmla="*/ 318 w 1138"/>
                <a:gd name="T3" fmla="*/ 39 h 1137"/>
                <a:gd name="T4" fmla="*/ 318 w 1138"/>
                <a:gd name="T5" fmla="*/ 233 h 1137"/>
                <a:gd name="T6" fmla="*/ 138 w 1138"/>
                <a:gd name="T7" fmla="*/ 518 h 1137"/>
                <a:gd name="T8" fmla="*/ 129 w 1138"/>
                <a:gd name="T9" fmla="*/ 603 h 1137"/>
                <a:gd name="T10" fmla="*/ 271 w 1138"/>
                <a:gd name="T11" fmla="*/ 504 h 1137"/>
                <a:gd name="T12" fmla="*/ 346 w 1138"/>
                <a:gd name="T13" fmla="*/ 318 h 1137"/>
                <a:gd name="T14" fmla="*/ 422 w 1138"/>
                <a:gd name="T15" fmla="*/ 119 h 1137"/>
                <a:gd name="T16" fmla="*/ 583 w 1138"/>
                <a:gd name="T17" fmla="*/ 53 h 1137"/>
                <a:gd name="T18" fmla="*/ 790 w 1138"/>
                <a:gd name="T19" fmla="*/ 238 h 1137"/>
                <a:gd name="T20" fmla="*/ 1008 w 1138"/>
                <a:gd name="T21" fmla="*/ 561 h 1137"/>
                <a:gd name="T22" fmla="*/ 1130 w 1138"/>
                <a:gd name="T23" fmla="*/ 874 h 1137"/>
                <a:gd name="T24" fmla="*/ 1054 w 1138"/>
                <a:gd name="T25" fmla="*/ 1041 h 1137"/>
                <a:gd name="T26" fmla="*/ 963 w 1138"/>
                <a:gd name="T27" fmla="*/ 1102 h 1137"/>
                <a:gd name="T28" fmla="*/ 568 w 1138"/>
                <a:gd name="T29" fmla="*/ 1132 h 1137"/>
                <a:gd name="T30" fmla="*/ 553 w 1138"/>
                <a:gd name="T31" fmla="*/ 1117 h 1137"/>
                <a:gd name="T32" fmla="*/ 720 w 1138"/>
                <a:gd name="T33" fmla="*/ 1011 h 1137"/>
                <a:gd name="T34" fmla="*/ 827 w 1138"/>
                <a:gd name="T35" fmla="*/ 829 h 1137"/>
                <a:gd name="T36" fmla="*/ 796 w 1138"/>
                <a:gd name="T37" fmla="*/ 646 h 1137"/>
                <a:gd name="T38" fmla="*/ 592 w 1138"/>
                <a:gd name="T39" fmla="*/ 305 h 1137"/>
                <a:gd name="T40" fmla="*/ 507 w 1138"/>
                <a:gd name="T41" fmla="*/ 352 h 1137"/>
                <a:gd name="T42" fmla="*/ 423 w 1138"/>
                <a:gd name="T43" fmla="*/ 542 h 1137"/>
                <a:gd name="T44" fmla="*/ 304 w 1138"/>
                <a:gd name="T45" fmla="*/ 713 h 1137"/>
                <a:gd name="T46" fmla="*/ 120 w 1138"/>
                <a:gd name="T47" fmla="*/ 841 h 1137"/>
                <a:gd name="T48" fmla="*/ 22 w 1138"/>
                <a:gd name="T49" fmla="*/ 594 h 1137"/>
                <a:gd name="T50" fmla="*/ 7 w 1138"/>
                <a:gd name="T51" fmla="*/ 366 h 1137"/>
                <a:gd name="T52" fmla="*/ 63 w 1138"/>
                <a:gd name="T53" fmla="*/ 295 h 1137"/>
                <a:gd name="T54" fmla="*/ 110 w 1138"/>
                <a:gd name="T55" fmla="*/ 181 h 1137"/>
                <a:gd name="T56" fmla="*/ 52 w 1138"/>
                <a:gd name="T57" fmla="*/ 199 h 1137"/>
                <a:gd name="T58" fmla="*/ 159 w 1138"/>
                <a:gd name="T59" fmla="*/ 32 h 1137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1138"/>
                <a:gd name="T91" fmla="*/ 0 h 1137"/>
                <a:gd name="T92" fmla="*/ 1138 w 1138"/>
                <a:gd name="T93" fmla="*/ 1137 h 1137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1138" h="1137">
                  <a:moveTo>
                    <a:pt x="159" y="32"/>
                  </a:moveTo>
                  <a:cubicBezTo>
                    <a:pt x="216" y="0"/>
                    <a:pt x="292" y="6"/>
                    <a:pt x="318" y="39"/>
                  </a:cubicBezTo>
                  <a:cubicBezTo>
                    <a:pt x="344" y="72"/>
                    <a:pt x="348" y="154"/>
                    <a:pt x="318" y="233"/>
                  </a:cubicBezTo>
                  <a:cubicBezTo>
                    <a:pt x="288" y="313"/>
                    <a:pt x="170" y="456"/>
                    <a:pt x="138" y="518"/>
                  </a:cubicBezTo>
                  <a:cubicBezTo>
                    <a:pt x="107" y="580"/>
                    <a:pt x="107" y="606"/>
                    <a:pt x="129" y="603"/>
                  </a:cubicBezTo>
                  <a:cubicBezTo>
                    <a:pt x="151" y="601"/>
                    <a:pt x="235" y="551"/>
                    <a:pt x="271" y="504"/>
                  </a:cubicBezTo>
                  <a:cubicBezTo>
                    <a:pt x="307" y="456"/>
                    <a:pt x="321" y="383"/>
                    <a:pt x="346" y="318"/>
                  </a:cubicBezTo>
                  <a:cubicBezTo>
                    <a:pt x="371" y="254"/>
                    <a:pt x="383" y="164"/>
                    <a:pt x="422" y="119"/>
                  </a:cubicBezTo>
                  <a:cubicBezTo>
                    <a:pt x="461" y="75"/>
                    <a:pt x="521" y="33"/>
                    <a:pt x="583" y="53"/>
                  </a:cubicBezTo>
                  <a:cubicBezTo>
                    <a:pt x="644" y="73"/>
                    <a:pt x="719" y="154"/>
                    <a:pt x="790" y="238"/>
                  </a:cubicBezTo>
                  <a:cubicBezTo>
                    <a:pt x="861" y="322"/>
                    <a:pt x="951" y="455"/>
                    <a:pt x="1008" y="561"/>
                  </a:cubicBezTo>
                  <a:cubicBezTo>
                    <a:pt x="1065" y="667"/>
                    <a:pt x="1122" y="794"/>
                    <a:pt x="1130" y="874"/>
                  </a:cubicBezTo>
                  <a:cubicBezTo>
                    <a:pt x="1138" y="954"/>
                    <a:pt x="1082" y="1003"/>
                    <a:pt x="1054" y="1041"/>
                  </a:cubicBezTo>
                  <a:lnTo>
                    <a:pt x="963" y="1102"/>
                  </a:lnTo>
                  <a:cubicBezTo>
                    <a:pt x="882" y="1117"/>
                    <a:pt x="636" y="1129"/>
                    <a:pt x="568" y="1132"/>
                  </a:cubicBezTo>
                  <a:cubicBezTo>
                    <a:pt x="500" y="1135"/>
                    <a:pt x="528" y="1137"/>
                    <a:pt x="553" y="1117"/>
                  </a:cubicBezTo>
                  <a:cubicBezTo>
                    <a:pt x="578" y="1097"/>
                    <a:pt x="674" y="1059"/>
                    <a:pt x="720" y="1011"/>
                  </a:cubicBezTo>
                  <a:cubicBezTo>
                    <a:pt x="766" y="963"/>
                    <a:pt x="814" y="890"/>
                    <a:pt x="827" y="829"/>
                  </a:cubicBezTo>
                  <a:cubicBezTo>
                    <a:pt x="840" y="768"/>
                    <a:pt x="835" y="733"/>
                    <a:pt x="796" y="646"/>
                  </a:cubicBezTo>
                  <a:cubicBezTo>
                    <a:pt x="757" y="559"/>
                    <a:pt x="640" y="354"/>
                    <a:pt x="592" y="305"/>
                  </a:cubicBezTo>
                  <a:cubicBezTo>
                    <a:pt x="544" y="256"/>
                    <a:pt x="536" y="313"/>
                    <a:pt x="507" y="352"/>
                  </a:cubicBezTo>
                  <a:cubicBezTo>
                    <a:pt x="479" y="392"/>
                    <a:pt x="457" y="482"/>
                    <a:pt x="423" y="542"/>
                  </a:cubicBezTo>
                  <a:cubicBezTo>
                    <a:pt x="388" y="602"/>
                    <a:pt x="354" y="663"/>
                    <a:pt x="304" y="713"/>
                  </a:cubicBezTo>
                  <a:cubicBezTo>
                    <a:pt x="254" y="763"/>
                    <a:pt x="167" y="861"/>
                    <a:pt x="120" y="841"/>
                  </a:cubicBezTo>
                  <a:cubicBezTo>
                    <a:pt x="73" y="821"/>
                    <a:pt x="41" y="673"/>
                    <a:pt x="22" y="594"/>
                  </a:cubicBezTo>
                  <a:cubicBezTo>
                    <a:pt x="3" y="515"/>
                    <a:pt x="0" y="416"/>
                    <a:pt x="7" y="366"/>
                  </a:cubicBezTo>
                  <a:cubicBezTo>
                    <a:pt x="14" y="316"/>
                    <a:pt x="46" y="326"/>
                    <a:pt x="63" y="295"/>
                  </a:cubicBezTo>
                  <a:cubicBezTo>
                    <a:pt x="80" y="264"/>
                    <a:pt x="112" y="197"/>
                    <a:pt x="110" y="181"/>
                  </a:cubicBezTo>
                  <a:cubicBezTo>
                    <a:pt x="108" y="165"/>
                    <a:pt x="44" y="224"/>
                    <a:pt x="52" y="199"/>
                  </a:cubicBezTo>
                  <a:cubicBezTo>
                    <a:pt x="60" y="174"/>
                    <a:pt x="137" y="67"/>
                    <a:pt x="159" y="32"/>
                  </a:cubicBezTo>
                  <a:close/>
                </a:path>
              </a:pathLst>
            </a:custGeom>
            <a:solidFill>
              <a:srgbClr val="969696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6" name="Oval 48"/>
            <p:cNvSpPr>
              <a:spLocks noChangeArrowheads="1"/>
            </p:cNvSpPr>
            <p:nvPr/>
          </p:nvSpPr>
          <p:spPr bwMode="auto">
            <a:xfrm>
              <a:off x="4698" y="2739"/>
              <a:ext cx="1398" cy="1366"/>
            </a:xfrm>
            <a:prstGeom prst="ellips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GB"/>
            </a:p>
          </p:txBody>
        </p:sp>
        <p:sp>
          <p:nvSpPr>
            <p:cNvPr id="26637" name="Text Box 49"/>
            <p:cNvSpPr txBox="1">
              <a:spLocks noChangeArrowheads="1"/>
            </p:cNvSpPr>
            <p:nvPr/>
          </p:nvSpPr>
          <p:spPr bwMode="auto">
            <a:xfrm>
              <a:off x="4698" y="2985"/>
              <a:ext cx="1396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en-GB" sz="2400" baseline="0">
                  <a:solidFill>
                    <a:srgbClr val="0000FF"/>
                  </a:solidFill>
                </a:rPr>
                <a:t>Mis-register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0472" y="228600"/>
            <a:ext cx="5040560" cy="1471613"/>
          </a:xfrm>
        </p:spPr>
        <p:txBody>
          <a:bodyPr/>
          <a:lstStyle/>
          <a:p>
            <a:r>
              <a:rPr lang="en-GB" dirty="0" smtClean="0"/>
              <a:t>VBM Pre-processing in SPM8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628775"/>
            <a:ext cx="4752975" cy="4589463"/>
          </a:xfrm>
        </p:spPr>
        <p:txBody>
          <a:bodyPr/>
          <a:lstStyle/>
          <a:p>
            <a:r>
              <a:rPr lang="en-GB" sz="2400" smtClean="0"/>
              <a:t>Use New Segment for characterising intensity distributions of tissue classes, and writing out “imported” images that DARTEL can use.</a:t>
            </a:r>
          </a:p>
          <a:p>
            <a:r>
              <a:rPr lang="en-GB" sz="2400" smtClean="0"/>
              <a:t>Run DARTEL to estimate all the deformations.</a:t>
            </a:r>
          </a:p>
          <a:p>
            <a:r>
              <a:rPr lang="en-GB" sz="2400" smtClean="0"/>
              <a:t>DARTEL warping to generate smoothed, “modulated”, warped grey matter.</a:t>
            </a:r>
          </a:p>
          <a:p>
            <a:r>
              <a:rPr lang="en-GB" sz="2400" smtClean="0"/>
              <a:t>Statistics.</a:t>
            </a:r>
          </a:p>
        </p:txBody>
      </p:sp>
      <p:pic>
        <p:nvPicPr>
          <p:cNvPr id="56324" name="Picture 4" descr="VB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438" y="0"/>
            <a:ext cx="4740275" cy="6742113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381500" cy="1143000"/>
          </a:xfrm>
        </p:spPr>
        <p:txBody>
          <a:bodyPr/>
          <a:lstStyle/>
          <a:p>
            <a:pPr algn="r"/>
            <a:r>
              <a:rPr lang="en-US" smtClean="0"/>
              <a:t>New Segment</a:t>
            </a:r>
          </a:p>
        </p:txBody>
      </p:sp>
      <p:pic>
        <p:nvPicPr>
          <p:cNvPr id="49154" name="Picture 3" descr="Screenshot-Batch Edit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547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2438" y="1447800"/>
            <a:ext cx="38576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Generate low resolution GM and WM images for each subject (“DARTEL imported”).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Generate full resolution GM map for each subject.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38200"/>
          </a:xfrm>
        </p:spPr>
        <p:txBody>
          <a:bodyPr/>
          <a:lstStyle/>
          <a:p>
            <a:r>
              <a:rPr lang="en-GB"/>
              <a:t>Segmentation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5178425" cy="487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Segmentation in SPM8 also estimates a spatial transformation that can be used for spatially normalising images.</a:t>
            </a:r>
          </a:p>
          <a:p>
            <a:pPr lvl="1"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It uses a </a:t>
            </a:r>
            <a:r>
              <a:rPr lang="en-GB">
                <a:solidFill>
                  <a:srgbClr val="0000FF"/>
                </a:solidFill>
              </a:rPr>
              <a:t>generative model</a:t>
            </a:r>
            <a:r>
              <a:rPr lang="en-GB"/>
              <a:t>, which involves:</a:t>
            </a:r>
          </a:p>
          <a:p>
            <a:pPr lvl="1">
              <a:lnSpc>
                <a:spcPct val="90000"/>
              </a:lnSpc>
            </a:pPr>
            <a:r>
              <a:rPr lang="en-GB"/>
              <a:t>Mixture of Gaussians (MOG)</a:t>
            </a:r>
          </a:p>
          <a:p>
            <a:pPr lvl="1">
              <a:lnSpc>
                <a:spcPct val="90000"/>
              </a:lnSpc>
            </a:pPr>
            <a:r>
              <a:rPr lang="en-GB"/>
              <a:t>Bias Correction Component</a:t>
            </a:r>
          </a:p>
          <a:p>
            <a:pPr lvl="1">
              <a:lnSpc>
                <a:spcPct val="90000"/>
              </a:lnSpc>
            </a:pPr>
            <a:r>
              <a:rPr lang="en-GB"/>
              <a:t>Warping (Non-linear Registration) Component</a:t>
            </a:r>
            <a:endParaRPr lang="en-GB" sz="2000"/>
          </a:p>
        </p:txBody>
      </p:sp>
      <p:pic>
        <p:nvPicPr>
          <p:cNvPr id="303108" name="Picture 4" descr="profile"/>
          <p:cNvPicPr>
            <a:picLocks noChangeAspect="1" noChangeArrowheads="1"/>
          </p:cNvPicPr>
          <p:nvPr/>
        </p:nvPicPr>
        <p:blipFill>
          <a:blip r:embed="rId2" cstate="print"/>
          <a:srcRect l="31316" t="5434" r="27370" b="8035"/>
          <a:stretch>
            <a:fillRect/>
          </a:stretch>
        </p:blipFill>
        <p:spPr bwMode="auto">
          <a:xfrm>
            <a:off x="5543550" y="0"/>
            <a:ext cx="436245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530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6531" name="Picture 4" descr="Intensit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8575"/>
            <a:ext cx="9096375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6532" name="TextBox 5"/>
          <p:cNvSpPr txBox="1">
            <a:spLocks noChangeArrowheads="1"/>
          </p:cNvSpPr>
          <p:nvPr/>
        </p:nvSpPr>
        <p:spPr bwMode="auto">
          <a:xfrm>
            <a:off x="2166938" y="785813"/>
            <a:ext cx="450056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aseline="0">
                <a:latin typeface="Arial" charset="0"/>
                <a:cs typeface="Arial" charset="0"/>
              </a:rPr>
              <a:t>Image Intensity Distributions (T1-weighted MRI)</a:t>
            </a:r>
            <a:endParaRPr lang="en-US" sz="240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914400"/>
          </a:xfrm>
        </p:spPr>
        <p:txBody>
          <a:bodyPr/>
          <a:lstStyle/>
          <a:p>
            <a:r>
              <a:rPr lang="en-GB"/>
              <a:t>Mixture of Gaussians (MOG)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371600"/>
            <a:ext cx="8859838" cy="3048000"/>
          </a:xfrm>
        </p:spPr>
        <p:txBody>
          <a:bodyPr/>
          <a:lstStyle/>
          <a:p>
            <a:r>
              <a:rPr lang="en-GB" sz="2400"/>
              <a:t>Classification is based on a Mixture of Gaussians model (MOG), which represents the intensity probability density by a number of Gaussian distributions.</a:t>
            </a:r>
          </a:p>
        </p:txBody>
      </p:sp>
      <p:pic>
        <p:nvPicPr>
          <p:cNvPr id="396292" name="Picture 4" descr="hi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1825" y="3141663"/>
            <a:ext cx="8640763" cy="3205162"/>
          </a:xfrm>
          <a:prstGeom prst="rect">
            <a:avLst/>
          </a:prstGeom>
          <a:noFill/>
        </p:spPr>
      </p:pic>
      <p:sp>
        <p:nvSpPr>
          <p:cNvPr id="396293" name="Text Box 5"/>
          <p:cNvSpPr txBox="1">
            <a:spLocks noChangeArrowheads="1"/>
          </p:cNvSpPr>
          <p:nvPr/>
        </p:nvSpPr>
        <p:spPr bwMode="auto">
          <a:xfrm>
            <a:off x="3524250" y="6432550"/>
            <a:ext cx="187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Image Intensity</a:t>
            </a:r>
          </a:p>
        </p:txBody>
      </p:sp>
      <p:sp>
        <p:nvSpPr>
          <p:cNvPr id="396294" name="Text Box 6"/>
          <p:cNvSpPr txBox="1">
            <a:spLocks noChangeArrowheads="1"/>
          </p:cNvSpPr>
          <p:nvPr/>
        </p:nvSpPr>
        <p:spPr bwMode="auto">
          <a:xfrm>
            <a:off x="0" y="4291013"/>
            <a:ext cx="2000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endParaRPr lang="en-GB" sz="1800" baseline="0">
              <a:latin typeface="Arial" charset="0"/>
              <a:cs typeface="Arial" charset="0"/>
            </a:endParaRPr>
          </a:p>
        </p:txBody>
      </p:sp>
      <p:sp>
        <p:nvSpPr>
          <p:cNvPr id="396295" name="Text Box 7"/>
          <p:cNvSpPr txBox="1">
            <a:spLocks noChangeArrowheads="1"/>
          </p:cNvSpPr>
          <p:nvPr/>
        </p:nvSpPr>
        <p:spPr bwMode="auto">
          <a:xfrm>
            <a:off x="98425" y="4186238"/>
            <a:ext cx="13684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Frequency</a:t>
            </a:r>
          </a:p>
        </p:txBody>
      </p:sp>
      <p:sp>
        <p:nvSpPr>
          <p:cNvPr id="396296" name="Line 8"/>
          <p:cNvSpPr>
            <a:spLocks noChangeShapeType="1"/>
          </p:cNvSpPr>
          <p:nvPr/>
        </p:nvSpPr>
        <p:spPr bwMode="auto">
          <a:xfrm flipV="1">
            <a:off x="509588" y="372268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96297" name="Line 9"/>
          <p:cNvSpPr>
            <a:spLocks noChangeShapeType="1"/>
          </p:cNvSpPr>
          <p:nvPr/>
        </p:nvSpPr>
        <p:spPr bwMode="auto">
          <a:xfrm>
            <a:off x="5364163" y="6635750"/>
            <a:ext cx="622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Inter-subject variability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96" y="1340768"/>
            <a:ext cx="7344816" cy="4876800"/>
          </a:xfrm>
        </p:spPr>
        <p:txBody>
          <a:bodyPr/>
          <a:lstStyle/>
          <a:p>
            <a:pPr>
              <a:buNone/>
            </a:pPr>
            <a:r>
              <a:rPr lang="en-GB" sz="3200" dirty="0" smtClean="0">
                <a:solidFill>
                  <a:srgbClr val="000000"/>
                </a:solidFill>
                <a:latin typeface="Book Antiqua" pitchFamily="18" charset="0"/>
              </a:rPr>
              <a:t>...diverse </a:t>
            </a:r>
            <a:r>
              <a:rPr lang="en-GB" sz="3200" dirty="0">
                <a:solidFill>
                  <a:srgbClr val="000000"/>
                </a:solidFill>
                <a:latin typeface="Book Antiqua" pitchFamily="18" charset="0"/>
              </a:rPr>
              <a:t>and dissimilar fish [brains] can be referred as a whole to identical functions of very different coordinate </a:t>
            </a:r>
            <a:r>
              <a:rPr lang="en-GB" sz="3200" dirty="0" smtClean="0">
                <a:solidFill>
                  <a:srgbClr val="000000"/>
                </a:solidFill>
                <a:latin typeface="Book Antiqua" pitchFamily="18" charset="0"/>
              </a:rPr>
              <a:t>systems...</a:t>
            </a:r>
          </a:p>
          <a:p>
            <a:pPr>
              <a:buNone/>
            </a:pPr>
            <a:r>
              <a:rPr lang="en-GB" sz="2000" b="1" dirty="0" smtClean="0">
                <a:latin typeface="Book Antiqua" pitchFamily="18" charset="0"/>
              </a:rPr>
              <a:t>		D’Arcy Thompson (1917). </a:t>
            </a:r>
            <a:r>
              <a:rPr lang="en-GB" sz="2000" b="1" i="1" dirty="0" smtClean="0">
                <a:latin typeface="Book Antiqua" pitchFamily="18" charset="0"/>
              </a:rPr>
              <a:t>GROWTH AND FORM</a:t>
            </a:r>
          </a:p>
          <a:p>
            <a:pPr>
              <a:buNone/>
            </a:pPr>
            <a:endParaRPr lang="en-GB" sz="2000" b="1" i="1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>
              <a:buNone/>
            </a:pPr>
            <a:r>
              <a:rPr lang="en-GB" dirty="0" err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Morphometry</a:t>
            </a:r>
            <a:r>
              <a:rPr lang="en-GB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is defined as:</a:t>
            </a:r>
            <a:endParaRPr lang="en-GB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lvl="1" algn="ctr">
              <a:buFontTx/>
              <a:buNone/>
            </a:pPr>
            <a:r>
              <a:rPr lang="en-GB" sz="3600" dirty="0" smtClean="0"/>
              <a:t>Measurement of the form of organisms or of their parts.</a:t>
            </a:r>
          </a:p>
          <a:p>
            <a:pPr lvl="1" algn="ctr">
              <a:buFontTx/>
              <a:buNone/>
            </a:pPr>
            <a:r>
              <a:rPr lang="en-GB" sz="1800" dirty="0" smtClean="0"/>
              <a:t>	The American Heritage® Medical Dictionary</a:t>
            </a:r>
          </a:p>
          <a:p>
            <a:pPr>
              <a:buNone/>
            </a:pPr>
            <a:endParaRPr lang="en-GB" sz="2000" dirty="0" smtClean="0">
              <a:solidFill>
                <a:srgbClr val="000000"/>
              </a:solidFill>
              <a:latin typeface="Book Antiqua" pitchFamily="18" charset="0"/>
            </a:endParaRPr>
          </a:p>
          <a:p>
            <a:pPr>
              <a:buNone/>
            </a:pPr>
            <a:endParaRPr lang="en-US" sz="3600" dirty="0"/>
          </a:p>
        </p:txBody>
      </p:sp>
      <p:pic>
        <p:nvPicPr>
          <p:cNvPr id="6" name="Picture 5" descr="darcy_boo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61312" y="1268760"/>
            <a:ext cx="1905000" cy="3028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Belonging Probabilities</a:t>
            </a:r>
          </a:p>
        </p:txBody>
      </p:sp>
      <p:pic>
        <p:nvPicPr>
          <p:cNvPr id="306179" name="Picture 3" descr="belong_prob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78050" y="4171950"/>
            <a:ext cx="7727950" cy="2686050"/>
          </a:xfrm>
          <a:prstGeom prst="rect">
            <a:avLst/>
          </a:prstGeom>
          <a:noFill/>
        </p:spPr>
      </p:pic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150813" y="2195513"/>
            <a:ext cx="2709862" cy="22272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GB" sz="2800" baseline="0" dirty="0">
                <a:latin typeface="Arial" pitchFamily="34" charset="0"/>
                <a:cs typeface="Arial" pitchFamily="34" charset="0"/>
              </a:rPr>
              <a:t>Belonging probabilities are assigned by normalising to one.</a:t>
            </a:r>
          </a:p>
        </p:txBody>
      </p:sp>
      <p:pic>
        <p:nvPicPr>
          <p:cNvPr id="306181" name="Picture 5" descr="belong_prob_unnor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81225" y="1665288"/>
            <a:ext cx="7724775" cy="26844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Non-Gaussian Intensity Distributions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9448800" cy="1487488"/>
          </a:xfrm>
        </p:spPr>
        <p:txBody>
          <a:bodyPr/>
          <a:lstStyle/>
          <a:p>
            <a:r>
              <a:rPr lang="en-GB"/>
              <a:t>Multiple Gaussians per tissue class allow non-Gaussian intensity distributions to be modelled.</a:t>
            </a:r>
          </a:p>
          <a:p>
            <a:pPr lvl="1"/>
            <a:r>
              <a:rPr lang="en-GB"/>
              <a:t>E.g. accounting for partial volume effects</a:t>
            </a:r>
          </a:p>
        </p:txBody>
      </p:sp>
      <p:pic>
        <p:nvPicPr>
          <p:cNvPr id="308228" name="Picture 4" descr="nongauss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208338"/>
            <a:ext cx="9906000" cy="364966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6810375" cy="1143000"/>
          </a:xfrm>
        </p:spPr>
        <p:txBody>
          <a:bodyPr/>
          <a:lstStyle/>
          <a:p>
            <a:r>
              <a:rPr lang="en-GB"/>
              <a:t>Modelling a Bias Field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5897563" cy="4876800"/>
          </a:xfrm>
        </p:spPr>
        <p:txBody>
          <a:bodyPr/>
          <a:lstStyle/>
          <a:p>
            <a:r>
              <a:rPr lang="en-GB" sz="2000"/>
              <a:t>A bias field is modelled as a linear combination of basis functions.</a:t>
            </a:r>
            <a:endParaRPr lang="en-GB" sz="2400"/>
          </a:p>
        </p:txBody>
      </p:sp>
      <p:pic>
        <p:nvPicPr>
          <p:cNvPr id="397316" name="Picture 4" descr="bi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950" y="2368550"/>
            <a:ext cx="8856663" cy="3535363"/>
          </a:xfrm>
          <a:prstGeom prst="rect">
            <a:avLst/>
          </a:prstGeom>
          <a:noFill/>
        </p:spPr>
      </p:pic>
      <p:sp>
        <p:nvSpPr>
          <p:cNvPr id="397317" name="Text Box 5"/>
          <p:cNvSpPr txBox="1">
            <a:spLocks noChangeArrowheads="1"/>
          </p:cNvSpPr>
          <p:nvPr/>
        </p:nvSpPr>
        <p:spPr bwMode="auto">
          <a:xfrm>
            <a:off x="920750" y="5877272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+mn-lt"/>
                <a:cs typeface="Arial" charset="0"/>
              </a:rPr>
              <a:t>Corrupted image</a:t>
            </a:r>
            <a:endParaRPr lang="en-GB" baseline="0" dirty="0">
              <a:latin typeface="+mn-lt"/>
              <a:cs typeface="Arial" charset="0"/>
            </a:endParaRPr>
          </a:p>
        </p:txBody>
      </p:sp>
      <p:sp>
        <p:nvSpPr>
          <p:cNvPr id="397318" name="Text Box 6"/>
          <p:cNvSpPr txBox="1">
            <a:spLocks noChangeArrowheads="1"/>
          </p:cNvSpPr>
          <p:nvPr/>
        </p:nvSpPr>
        <p:spPr bwMode="auto">
          <a:xfrm>
            <a:off x="6689725" y="5884863"/>
            <a:ext cx="219551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b="1" baseline="0" dirty="0">
                <a:solidFill>
                  <a:srgbClr val="3333FF"/>
                </a:solidFill>
                <a:latin typeface="Arial" pitchFamily="34" charset="0"/>
                <a:cs typeface="Arial" pitchFamily="34" charset="0"/>
              </a:rPr>
              <a:t>Corrected image</a:t>
            </a:r>
            <a:endParaRPr lang="en-GB" baseline="0" dirty="0">
              <a:solidFill>
                <a:srgbClr val="3333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7319" name="Text Box 7"/>
          <p:cNvSpPr txBox="1">
            <a:spLocks noChangeArrowheads="1"/>
          </p:cNvSpPr>
          <p:nvPr/>
        </p:nvSpPr>
        <p:spPr bwMode="auto">
          <a:xfrm>
            <a:off x="4233713" y="5877272"/>
            <a:ext cx="2303463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 baseline="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Bias Field</a:t>
            </a:r>
            <a:endParaRPr lang="en-GB" baseline="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97320" name="Picture 8" descr="dct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24663" y="0"/>
            <a:ext cx="3081337" cy="231298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3"/>
          <p:cNvSpPr>
            <a:spLocks noGrp="1"/>
          </p:cNvSpPr>
          <p:nvPr>
            <p:ph type="title"/>
          </p:nvPr>
        </p:nvSpPr>
        <p:spPr>
          <a:xfrm>
            <a:off x="495300" y="-38100"/>
            <a:ext cx="8915400" cy="1143000"/>
          </a:xfrm>
        </p:spPr>
        <p:txBody>
          <a:bodyPr/>
          <a:lstStyle/>
          <a:p>
            <a:r>
              <a:rPr lang="en-GB" smtClean="0"/>
              <a:t>New Segmentation – TPMs</a:t>
            </a:r>
          </a:p>
        </p:txBody>
      </p:sp>
      <p:sp>
        <p:nvSpPr>
          <p:cNvPr id="29699" name="Text Placeholder 4"/>
          <p:cNvSpPr>
            <a:spLocks noGrp="1"/>
          </p:cNvSpPr>
          <p:nvPr>
            <p:ph type="body" idx="1"/>
          </p:nvPr>
        </p:nvSpPr>
        <p:spPr>
          <a:xfrm>
            <a:off x="495300" y="882651"/>
            <a:ext cx="4376870" cy="639763"/>
          </a:xfrm>
        </p:spPr>
        <p:txBody>
          <a:bodyPr/>
          <a:lstStyle/>
          <a:p>
            <a:r>
              <a:rPr lang="en-GB" smtClean="0"/>
              <a:t>Segment button</a:t>
            </a:r>
          </a:p>
        </p:txBody>
      </p:sp>
      <p:sp>
        <p:nvSpPr>
          <p:cNvPr id="29700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5032111" y="882651"/>
            <a:ext cx="4378590" cy="639763"/>
          </a:xfrm>
        </p:spPr>
        <p:txBody>
          <a:bodyPr/>
          <a:lstStyle/>
          <a:p>
            <a:r>
              <a:rPr lang="en-GB" smtClean="0"/>
              <a:t>New Seg Toolbox</a:t>
            </a:r>
          </a:p>
        </p:txBody>
      </p:sp>
      <p:pic>
        <p:nvPicPr>
          <p:cNvPr id="29701" name="Picture 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3323" t="11507" r="51843" b="1076"/>
          <a:stretch>
            <a:fillRect/>
          </a:stretch>
        </p:blipFill>
        <p:spPr>
          <a:xfrm>
            <a:off x="1061112" y="1593850"/>
            <a:ext cx="1910688" cy="5226050"/>
          </a:xfrm>
          <a:noFill/>
        </p:spPr>
      </p:pic>
      <p:pic>
        <p:nvPicPr>
          <p:cNvPr id="29702" name="Picture 1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 l="3166" t="12289" r="3751" b="909"/>
          <a:stretch>
            <a:fillRect/>
          </a:stretch>
        </p:blipFill>
        <p:spPr>
          <a:xfrm>
            <a:off x="4443942" y="1593850"/>
            <a:ext cx="3989917" cy="5221288"/>
          </a:xfr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New Segmentation – registration</a:t>
            </a:r>
          </a:p>
        </p:txBody>
      </p:sp>
      <p:sp>
        <p:nvSpPr>
          <p:cNvPr id="30723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Segment button</a:t>
            </a:r>
          </a:p>
        </p:txBody>
      </p:sp>
      <p:sp>
        <p:nvSpPr>
          <p:cNvPr id="30724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9×10×9 × 3 = 2,430</a:t>
            </a:r>
          </a:p>
        </p:txBody>
      </p:sp>
      <p:sp>
        <p:nvSpPr>
          <p:cNvPr id="30725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smtClean="0"/>
              <a:t>New Seg Toolbox</a:t>
            </a:r>
          </a:p>
        </p:txBody>
      </p:sp>
      <p:sp>
        <p:nvSpPr>
          <p:cNvPr id="30726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59×70×59 × 3 = 731,010</a:t>
            </a: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2" cstate="print"/>
          <a:srcRect l="23038" t="17743" r="50130" b="67276"/>
          <a:stretch>
            <a:fillRect/>
          </a:stretch>
        </p:blipFill>
        <p:spPr bwMode="auto">
          <a:xfrm>
            <a:off x="5023512" y="2689225"/>
            <a:ext cx="4614201" cy="3614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7"/>
          <p:cNvPicPr>
            <a:picLocks noChangeAspect="1" noChangeArrowheads="1"/>
          </p:cNvPicPr>
          <p:nvPr/>
        </p:nvPicPr>
        <p:blipFill>
          <a:blip r:embed="rId2" cstate="print"/>
          <a:srcRect l="72356" t="17743" r="1207" b="67276"/>
          <a:stretch>
            <a:fillRect/>
          </a:stretch>
        </p:blipFill>
        <p:spPr bwMode="auto">
          <a:xfrm>
            <a:off x="495301" y="2689225"/>
            <a:ext cx="4536810" cy="360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2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603" name="Picture 3" descr="segmented_individu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6675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04" name="Picture 4" descr="segmented_individul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7593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906000" cy="1143000"/>
          </a:xfrm>
        </p:spPr>
        <p:txBody>
          <a:bodyPr/>
          <a:lstStyle/>
          <a:p>
            <a:r>
              <a:rPr lang="en-GB" sz="3600"/>
              <a:t>Deforming the Tissue Probability Maps</a:t>
            </a:r>
          </a:p>
        </p:txBody>
      </p:sp>
      <p:pic>
        <p:nvPicPr>
          <p:cNvPr id="398339" name="Picture 3" descr="def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371600"/>
            <a:ext cx="5707063" cy="4286250"/>
          </a:xfrm>
          <a:prstGeom prst="rect">
            <a:avLst/>
          </a:prstGeom>
          <a:noFill/>
        </p:spPr>
      </p:pic>
      <p:sp>
        <p:nvSpPr>
          <p:cNvPr id="398340" name="Rectangle 4"/>
          <p:cNvSpPr>
            <a:spLocks noChangeArrowheads="1"/>
          </p:cNvSpPr>
          <p:nvPr/>
        </p:nvSpPr>
        <p:spPr bwMode="auto">
          <a:xfrm>
            <a:off x="322263" y="1447800"/>
            <a:ext cx="34925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9900CC"/>
              </a:buClr>
              <a:buFontTx/>
              <a:buChar char="*"/>
            </a:pPr>
            <a:r>
              <a:rPr kumimoji="1" lang="en-GB" sz="2400" baseline="0">
                <a:latin typeface="Arial" charset="0"/>
              </a:rPr>
              <a:t>Tissue probability images are deformed so that they can be overlaid on top of the image to segment.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Optimisation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“best” parameters are those that minimise this objective function.</a:t>
            </a:r>
          </a:p>
          <a:p>
            <a:r>
              <a:rPr lang="en-GB" dirty="0"/>
              <a:t>Optimisation involves finding them.</a:t>
            </a:r>
          </a:p>
          <a:p>
            <a:r>
              <a:rPr lang="en-GB" dirty="0"/>
              <a:t>Begin with starting estimates, and repeatedly change them so that the objective function decreases each time.</a:t>
            </a:r>
          </a:p>
          <a:p>
            <a:endParaRPr lang="en-GB" dirty="0"/>
          </a:p>
        </p:txBody>
      </p:sp>
      <p:graphicFrame>
        <p:nvGraphicFramePr>
          <p:cNvPr id="31642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1" y="4365104"/>
          <a:ext cx="9905999" cy="2060848"/>
        </p:xfrm>
        <a:graphic>
          <a:graphicData uri="http://schemas.openxmlformats.org/presentationml/2006/ole">
            <p:oleObj spid="_x0000_s427010" name="Equation" r:id="rId3" imgW="3759120" imgH="787320" progId="Equation.3">
              <p:embed/>
            </p:oleObj>
          </a:graphicData>
        </a:graphic>
      </p:graphicFrame>
      <p:sp>
        <p:nvSpPr>
          <p:cNvPr id="316421" name="Oval 5"/>
          <p:cNvSpPr>
            <a:spLocks noChangeArrowheads="1"/>
          </p:cNvSpPr>
          <p:nvPr/>
        </p:nvSpPr>
        <p:spPr bwMode="auto">
          <a:xfrm>
            <a:off x="2579589" y="5508625"/>
            <a:ext cx="357187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2" name="Oval 6"/>
          <p:cNvSpPr>
            <a:spLocks noChangeArrowheads="1"/>
          </p:cNvSpPr>
          <p:nvPr/>
        </p:nvSpPr>
        <p:spPr bwMode="auto">
          <a:xfrm>
            <a:off x="3803724" y="5510559"/>
            <a:ext cx="357188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5" name="Oval 9"/>
          <p:cNvSpPr>
            <a:spLocks noChangeArrowheads="1"/>
          </p:cNvSpPr>
          <p:nvPr/>
        </p:nvSpPr>
        <p:spPr bwMode="auto">
          <a:xfrm>
            <a:off x="5099868" y="5294536"/>
            <a:ext cx="357188" cy="36671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6" name="Oval 10"/>
          <p:cNvSpPr>
            <a:spLocks noChangeArrowheads="1"/>
          </p:cNvSpPr>
          <p:nvPr/>
        </p:nvSpPr>
        <p:spPr bwMode="auto">
          <a:xfrm>
            <a:off x="5459908" y="5942608"/>
            <a:ext cx="357188" cy="36671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7" name="Oval 11"/>
          <p:cNvSpPr>
            <a:spLocks noChangeArrowheads="1"/>
          </p:cNvSpPr>
          <p:nvPr/>
        </p:nvSpPr>
        <p:spPr bwMode="auto">
          <a:xfrm>
            <a:off x="7620148" y="5229200"/>
            <a:ext cx="357188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8" name="Oval 12"/>
          <p:cNvSpPr>
            <a:spLocks noChangeArrowheads="1"/>
          </p:cNvSpPr>
          <p:nvPr/>
        </p:nvSpPr>
        <p:spPr bwMode="auto">
          <a:xfrm>
            <a:off x="8697416" y="5301208"/>
            <a:ext cx="357188" cy="366713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6429" name="Oval 13"/>
          <p:cNvSpPr>
            <a:spLocks noChangeArrowheads="1"/>
          </p:cNvSpPr>
          <p:nvPr/>
        </p:nvSpPr>
        <p:spPr bwMode="auto">
          <a:xfrm>
            <a:off x="8124204" y="5798592"/>
            <a:ext cx="357188" cy="366712"/>
          </a:xfrm>
          <a:prstGeom prst="ellips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64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6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6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6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6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421" grpId="0" animBg="1"/>
      <p:bldP spid="316422" grpId="0" animBg="1"/>
      <p:bldP spid="316425" grpId="0" animBg="1"/>
      <p:bldP spid="316426" grpId="0" animBg="1"/>
      <p:bldP spid="316427" grpId="0" animBg="1"/>
      <p:bldP spid="316428" grpId="0" animBg="1"/>
      <p:bldP spid="3164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Searching for the optimum</a:t>
            </a:r>
            <a:endParaRPr lang="en-GB" dirty="0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444500" y="1633538"/>
            <a:ext cx="8399463" cy="47402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4" name="Freeform 4"/>
          <p:cNvSpPr>
            <a:spLocks/>
          </p:cNvSpPr>
          <p:nvPr/>
        </p:nvSpPr>
        <p:spPr bwMode="auto">
          <a:xfrm>
            <a:off x="249238" y="2452688"/>
            <a:ext cx="8478837" cy="3849687"/>
          </a:xfrm>
          <a:custGeom>
            <a:avLst/>
            <a:gdLst/>
            <a:ahLst/>
            <a:cxnLst>
              <a:cxn ang="0">
                <a:pos x="873" y="998"/>
              </a:cxn>
              <a:cxn ang="0">
                <a:pos x="982" y="275"/>
              </a:cxn>
              <a:cxn ang="0">
                <a:pos x="1718" y="16"/>
              </a:cxn>
              <a:cxn ang="0">
                <a:pos x="3014" y="180"/>
              </a:cxn>
              <a:cxn ang="0">
                <a:pos x="4773" y="466"/>
              </a:cxn>
              <a:cxn ang="0">
                <a:pos x="5100" y="1352"/>
              </a:cxn>
              <a:cxn ang="0">
                <a:pos x="3327" y="1625"/>
              </a:cxn>
              <a:cxn ang="0">
                <a:pos x="409" y="2321"/>
              </a:cxn>
              <a:cxn ang="0">
                <a:pos x="873" y="998"/>
              </a:cxn>
            </a:cxnLst>
            <a:rect l="0" t="0" r="r" b="b"/>
            <a:pathLst>
              <a:path w="5341" h="2425">
                <a:moveTo>
                  <a:pt x="873" y="998"/>
                </a:moveTo>
                <a:cubicBezTo>
                  <a:pt x="968" y="657"/>
                  <a:pt x="841" y="439"/>
                  <a:pt x="982" y="275"/>
                </a:cubicBezTo>
                <a:cubicBezTo>
                  <a:pt x="1123" y="111"/>
                  <a:pt x="1379" y="32"/>
                  <a:pt x="1718" y="16"/>
                </a:cubicBezTo>
                <a:cubicBezTo>
                  <a:pt x="2057" y="0"/>
                  <a:pt x="2505" y="105"/>
                  <a:pt x="3014" y="180"/>
                </a:cubicBezTo>
                <a:cubicBezTo>
                  <a:pt x="3523" y="255"/>
                  <a:pt x="4425" y="271"/>
                  <a:pt x="4773" y="466"/>
                </a:cubicBezTo>
                <a:cubicBezTo>
                  <a:pt x="5121" y="661"/>
                  <a:pt x="5341" y="1159"/>
                  <a:pt x="5100" y="1352"/>
                </a:cubicBezTo>
                <a:cubicBezTo>
                  <a:pt x="4859" y="1545"/>
                  <a:pt x="4109" y="1463"/>
                  <a:pt x="3327" y="1625"/>
                </a:cubicBezTo>
                <a:cubicBezTo>
                  <a:pt x="2545" y="1787"/>
                  <a:pt x="818" y="2425"/>
                  <a:pt x="409" y="2321"/>
                </a:cubicBezTo>
                <a:cubicBezTo>
                  <a:pt x="0" y="2217"/>
                  <a:pt x="778" y="1339"/>
                  <a:pt x="873" y="998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5" name="Freeform 5"/>
          <p:cNvSpPr>
            <a:spLocks/>
          </p:cNvSpPr>
          <p:nvPr/>
        </p:nvSpPr>
        <p:spPr bwMode="auto">
          <a:xfrm>
            <a:off x="203200" y="2055813"/>
            <a:ext cx="8767763" cy="4276725"/>
          </a:xfrm>
          <a:custGeom>
            <a:avLst/>
            <a:gdLst/>
            <a:ahLst/>
            <a:cxnLst>
              <a:cxn ang="0">
                <a:pos x="642" y="1166"/>
              </a:cxn>
              <a:cxn ang="0">
                <a:pos x="533" y="307"/>
              </a:cxn>
              <a:cxn ang="0">
                <a:pos x="1065" y="48"/>
              </a:cxn>
              <a:cxn ang="0">
                <a:pos x="1611" y="21"/>
              </a:cxn>
              <a:cxn ang="0">
                <a:pos x="2320" y="89"/>
              </a:cxn>
              <a:cxn ang="0">
                <a:pos x="3370" y="239"/>
              </a:cxn>
              <a:cxn ang="0">
                <a:pos x="4406" y="239"/>
              </a:cxn>
              <a:cxn ang="0">
                <a:pos x="5238" y="621"/>
              </a:cxn>
              <a:cxn ang="0">
                <a:pos x="5225" y="1698"/>
              </a:cxn>
              <a:cxn ang="0">
                <a:pos x="3452" y="1971"/>
              </a:cxn>
              <a:cxn ang="0">
                <a:pos x="534" y="2667"/>
              </a:cxn>
              <a:cxn ang="0">
                <a:pos x="247" y="2134"/>
              </a:cxn>
              <a:cxn ang="0">
                <a:pos x="642" y="1166"/>
              </a:cxn>
            </a:cxnLst>
            <a:rect l="0" t="0" r="r" b="b"/>
            <a:pathLst>
              <a:path w="5523" h="2694">
                <a:moveTo>
                  <a:pt x="642" y="1166"/>
                </a:moveTo>
                <a:cubicBezTo>
                  <a:pt x="680" y="850"/>
                  <a:pt x="463" y="493"/>
                  <a:pt x="533" y="307"/>
                </a:cubicBezTo>
                <a:cubicBezTo>
                  <a:pt x="603" y="121"/>
                  <a:pt x="885" y="96"/>
                  <a:pt x="1065" y="48"/>
                </a:cubicBezTo>
                <a:cubicBezTo>
                  <a:pt x="1245" y="0"/>
                  <a:pt x="1402" y="14"/>
                  <a:pt x="1611" y="21"/>
                </a:cubicBezTo>
                <a:cubicBezTo>
                  <a:pt x="1820" y="28"/>
                  <a:pt x="2027" y="53"/>
                  <a:pt x="2320" y="89"/>
                </a:cubicBezTo>
                <a:cubicBezTo>
                  <a:pt x="2613" y="125"/>
                  <a:pt x="3022" y="214"/>
                  <a:pt x="3370" y="239"/>
                </a:cubicBezTo>
                <a:cubicBezTo>
                  <a:pt x="3718" y="264"/>
                  <a:pt x="4095" y="175"/>
                  <a:pt x="4406" y="239"/>
                </a:cubicBezTo>
                <a:cubicBezTo>
                  <a:pt x="4717" y="303"/>
                  <a:pt x="5102" y="378"/>
                  <a:pt x="5238" y="621"/>
                </a:cubicBezTo>
                <a:cubicBezTo>
                  <a:pt x="5374" y="864"/>
                  <a:pt x="5523" y="1473"/>
                  <a:pt x="5225" y="1698"/>
                </a:cubicBezTo>
                <a:cubicBezTo>
                  <a:pt x="4927" y="1923"/>
                  <a:pt x="4234" y="1809"/>
                  <a:pt x="3452" y="1971"/>
                </a:cubicBezTo>
                <a:cubicBezTo>
                  <a:pt x="2670" y="2133"/>
                  <a:pt x="1068" y="2640"/>
                  <a:pt x="534" y="2667"/>
                </a:cubicBezTo>
                <a:cubicBezTo>
                  <a:pt x="0" y="2694"/>
                  <a:pt x="229" y="2384"/>
                  <a:pt x="247" y="2134"/>
                </a:cubicBezTo>
                <a:cubicBezTo>
                  <a:pt x="265" y="1884"/>
                  <a:pt x="560" y="1368"/>
                  <a:pt x="642" y="1166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6" name="Freeform 6"/>
          <p:cNvSpPr>
            <a:spLocks/>
          </p:cNvSpPr>
          <p:nvPr/>
        </p:nvSpPr>
        <p:spPr bwMode="auto">
          <a:xfrm>
            <a:off x="796925" y="2616200"/>
            <a:ext cx="7370763" cy="3279775"/>
          </a:xfrm>
          <a:custGeom>
            <a:avLst/>
            <a:gdLst/>
            <a:ahLst/>
            <a:cxnLst>
              <a:cxn ang="0">
                <a:pos x="828" y="1045"/>
              </a:cxn>
              <a:cxn ang="0">
                <a:pos x="814" y="227"/>
              </a:cxn>
              <a:cxn ang="0">
                <a:pos x="1469" y="9"/>
              </a:cxn>
              <a:cxn ang="0">
                <a:pos x="2765" y="173"/>
              </a:cxn>
              <a:cxn ang="0">
                <a:pos x="3937" y="350"/>
              </a:cxn>
              <a:cxn ang="0">
                <a:pos x="4373" y="554"/>
              </a:cxn>
              <a:cxn ang="0">
                <a:pos x="4550" y="868"/>
              </a:cxn>
              <a:cxn ang="0">
                <a:pos x="4373" y="1127"/>
              </a:cxn>
              <a:cxn ang="0">
                <a:pos x="2928" y="1277"/>
              </a:cxn>
              <a:cxn ang="0">
                <a:pos x="350" y="2027"/>
              </a:cxn>
              <a:cxn ang="0">
                <a:pos x="828" y="1045"/>
              </a:cxn>
            </a:cxnLst>
            <a:rect l="0" t="0" r="r" b="b"/>
            <a:pathLst>
              <a:path w="4643" h="2066">
                <a:moveTo>
                  <a:pt x="828" y="1045"/>
                </a:moveTo>
                <a:cubicBezTo>
                  <a:pt x="905" y="745"/>
                  <a:pt x="707" y="400"/>
                  <a:pt x="814" y="227"/>
                </a:cubicBezTo>
                <a:cubicBezTo>
                  <a:pt x="921" y="54"/>
                  <a:pt x="1144" y="18"/>
                  <a:pt x="1469" y="9"/>
                </a:cubicBezTo>
                <a:cubicBezTo>
                  <a:pt x="1794" y="0"/>
                  <a:pt x="2354" y="116"/>
                  <a:pt x="2765" y="173"/>
                </a:cubicBezTo>
                <a:cubicBezTo>
                  <a:pt x="3176" y="230"/>
                  <a:pt x="3669" y="287"/>
                  <a:pt x="3937" y="350"/>
                </a:cubicBezTo>
                <a:cubicBezTo>
                  <a:pt x="4205" y="413"/>
                  <a:pt x="4271" y="468"/>
                  <a:pt x="4373" y="554"/>
                </a:cubicBezTo>
                <a:cubicBezTo>
                  <a:pt x="4475" y="640"/>
                  <a:pt x="4550" y="773"/>
                  <a:pt x="4550" y="868"/>
                </a:cubicBezTo>
                <a:cubicBezTo>
                  <a:pt x="4550" y="963"/>
                  <a:pt x="4643" y="1059"/>
                  <a:pt x="4373" y="1127"/>
                </a:cubicBezTo>
                <a:cubicBezTo>
                  <a:pt x="4103" y="1195"/>
                  <a:pt x="3598" y="1127"/>
                  <a:pt x="2928" y="1277"/>
                </a:cubicBezTo>
                <a:cubicBezTo>
                  <a:pt x="2258" y="1427"/>
                  <a:pt x="700" y="2066"/>
                  <a:pt x="350" y="2027"/>
                </a:cubicBezTo>
                <a:cubicBezTo>
                  <a:pt x="0" y="1988"/>
                  <a:pt x="764" y="1338"/>
                  <a:pt x="828" y="1045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7" name="Freeform 7"/>
          <p:cNvSpPr>
            <a:spLocks/>
          </p:cNvSpPr>
          <p:nvPr/>
        </p:nvSpPr>
        <p:spPr bwMode="auto">
          <a:xfrm>
            <a:off x="1287463" y="2867025"/>
            <a:ext cx="6567487" cy="2684463"/>
          </a:xfrm>
          <a:custGeom>
            <a:avLst/>
            <a:gdLst/>
            <a:ahLst/>
            <a:cxnLst>
              <a:cxn ang="0">
                <a:pos x="873" y="969"/>
              </a:cxn>
              <a:cxn ang="0">
                <a:pos x="710" y="192"/>
              </a:cxn>
              <a:cxn ang="0">
                <a:pos x="1214" y="14"/>
              </a:cxn>
              <a:cxn ang="0">
                <a:pos x="2552" y="111"/>
              </a:cxn>
              <a:cxn ang="0">
                <a:pos x="3655" y="355"/>
              </a:cxn>
              <a:cxn ang="0">
                <a:pos x="4091" y="737"/>
              </a:cxn>
              <a:cxn ang="0">
                <a:pos x="3382" y="846"/>
              </a:cxn>
              <a:cxn ang="0">
                <a:pos x="2510" y="969"/>
              </a:cxn>
              <a:cxn ang="0">
                <a:pos x="273" y="1691"/>
              </a:cxn>
              <a:cxn ang="0">
                <a:pos x="873" y="969"/>
              </a:cxn>
            </a:cxnLst>
            <a:rect l="0" t="0" r="r" b="b"/>
            <a:pathLst>
              <a:path w="4137" h="1691">
                <a:moveTo>
                  <a:pt x="873" y="969"/>
                </a:moveTo>
                <a:cubicBezTo>
                  <a:pt x="946" y="719"/>
                  <a:pt x="653" y="351"/>
                  <a:pt x="710" y="192"/>
                </a:cubicBezTo>
                <a:cubicBezTo>
                  <a:pt x="767" y="33"/>
                  <a:pt x="907" y="28"/>
                  <a:pt x="1214" y="14"/>
                </a:cubicBezTo>
                <a:cubicBezTo>
                  <a:pt x="1521" y="0"/>
                  <a:pt x="2145" y="54"/>
                  <a:pt x="2552" y="111"/>
                </a:cubicBezTo>
                <a:cubicBezTo>
                  <a:pt x="2959" y="168"/>
                  <a:pt x="3399" y="251"/>
                  <a:pt x="3655" y="355"/>
                </a:cubicBezTo>
                <a:cubicBezTo>
                  <a:pt x="3911" y="459"/>
                  <a:pt x="4137" y="655"/>
                  <a:pt x="4091" y="737"/>
                </a:cubicBezTo>
                <a:cubicBezTo>
                  <a:pt x="4045" y="819"/>
                  <a:pt x="3645" y="807"/>
                  <a:pt x="3382" y="846"/>
                </a:cubicBezTo>
                <a:cubicBezTo>
                  <a:pt x="3119" y="885"/>
                  <a:pt x="3028" y="828"/>
                  <a:pt x="2510" y="969"/>
                </a:cubicBezTo>
                <a:cubicBezTo>
                  <a:pt x="1992" y="1110"/>
                  <a:pt x="546" y="1691"/>
                  <a:pt x="273" y="1691"/>
                </a:cubicBezTo>
                <a:cubicBezTo>
                  <a:pt x="0" y="1691"/>
                  <a:pt x="818" y="1223"/>
                  <a:pt x="873" y="969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8" name="Freeform 8"/>
          <p:cNvSpPr>
            <a:spLocks/>
          </p:cNvSpPr>
          <p:nvPr/>
        </p:nvSpPr>
        <p:spPr bwMode="auto">
          <a:xfrm>
            <a:off x="2244725" y="3006725"/>
            <a:ext cx="5267325" cy="2155825"/>
          </a:xfrm>
          <a:custGeom>
            <a:avLst/>
            <a:gdLst/>
            <a:ahLst/>
            <a:cxnLst>
              <a:cxn ang="0">
                <a:pos x="516" y="840"/>
              </a:cxn>
              <a:cxn ang="0">
                <a:pos x="366" y="254"/>
              </a:cxn>
              <a:cxn ang="0">
                <a:pos x="707" y="22"/>
              </a:cxn>
              <a:cxn ang="0">
                <a:pos x="2045" y="119"/>
              </a:cxn>
              <a:cxn ang="0">
                <a:pos x="3066" y="376"/>
              </a:cxn>
              <a:cxn ang="0">
                <a:pos x="3229" y="594"/>
              </a:cxn>
              <a:cxn ang="0">
                <a:pos x="2534" y="608"/>
              </a:cxn>
              <a:cxn ang="0">
                <a:pos x="1729" y="758"/>
              </a:cxn>
              <a:cxn ang="0">
                <a:pos x="202" y="1344"/>
              </a:cxn>
              <a:cxn ang="0">
                <a:pos x="516" y="840"/>
              </a:cxn>
            </a:cxnLst>
            <a:rect l="0" t="0" r="r" b="b"/>
            <a:pathLst>
              <a:path w="3318" h="1358">
                <a:moveTo>
                  <a:pt x="516" y="840"/>
                </a:moveTo>
                <a:cubicBezTo>
                  <a:pt x="543" y="658"/>
                  <a:pt x="334" y="390"/>
                  <a:pt x="366" y="254"/>
                </a:cubicBezTo>
                <a:cubicBezTo>
                  <a:pt x="398" y="118"/>
                  <a:pt x="427" y="44"/>
                  <a:pt x="707" y="22"/>
                </a:cubicBezTo>
                <a:cubicBezTo>
                  <a:pt x="987" y="0"/>
                  <a:pt x="1652" y="60"/>
                  <a:pt x="2045" y="119"/>
                </a:cubicBezTo>
                <a:cubicBezTo>
                  <a:pt x="2438" y="178"/>
                  <a:pt x="2869" y="297"/>
                  <a:pt x="3066" y="376"/>
                </a:cubicBezTo>
                <a:cubicBezTo>
                  <a:pt x="3263" y="455"/>
                  <a:pt x="3318" y="555"/>
                  <a:pt x="3229" y="594"/>
                </a:cubicBezTo>
                <a:cubicBezTo>
                  <a:pt x="3140" y="633"/>
                  <a:pt x="2784" y="581"/>
                  <a:pt x="2534" y="608"/>
                </a:cubicBezTo>
                <a:cubicBezTo>
                  <a:pt x="2284" y="635"/>
                  <a:pt x="2118" y="635"/>
                  <a:pt x="1729" y="758"/>
                </a:cubicBezTo>
                <a:cubicBezTo>
                  <a:pt x="1340" y="881"/>
                  <a:pt x="404" y="1330"/>
                  <a:pt x="202" y="1344"/>
                </a:cubicBezTo>
                <a:cubicBezTo>
                  <a:pt x="0" y="1358"/>
                  <a:pt x="489" y="1022"/>
                  <a:pt x="516" y="840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49" name="Freeform 9"/>
          <p:cNvSpPr>
            <a:spLocks/>
          </p:cNvSpPr>
          <p:nvPr/>
        </p:nvSpPr>
        <p:spPr bwMode="auto">
          <a:xfrm>
            <a:off x="3035300" y="3154363"/>
            <a:ext cx="3960813" cy="1622425"/>
          </a:xfrm>
          <a:custGeom>
            <a:avLst/>
            <a:gdLst/>
            <a:ahLst/>
            <a:cxnLst>
              <a:cxn ang="0">
                <a:pos x="236" y="692"/>
              </a:cxn>
              <a:cxn ang="0">
                <a:pos x="31" y="270"/>
              </a:cxn>
              <a:cxn ang="0">
                <a:pos x="305" y="25"/>
              </a:cxn>
              <a:cxn ang="0">
                <a:pos x="1643" y="122"/>
              </a:cxn>
              <a:cxn ang="0">
                <a:pos x="2486" y="392"/>
              </a:cxn>
              <a:cxn ang="0">
                <a:pos x="1695" y="433"/>
              </a:cxn>
              <a:cxn ang="0">
                <a:pos x="999" y="597"/>
              </a:cxn>
              <a:cxn ang="0">
                <a:pos x="127" y="1006"/>
              </a:cxn>
              <a:cxn ang="0">
                <a:pos x="236" y="692"/>
              </a:cxn>
            </a:cxnLst>
            <a:rect l="0" t="0" r="r" b="b"/>
            <a:pathLst>
              <a:path w="2495" h="1022">
                <a:moveTo>
                  <a:pt x="236" y="692"/>
                </a:moveTo>
                <a:cubicBezTo>
                  <a:pt x="220" y="569"/>
                  <a:pt x="20" y="381"/>
                  <a:pt x="31" y="270"/>
                </a:cubicBezTo>
                <a:cubicBezTo>
                  <a:pt x="42" y="159"/>
                  <a:pt x="36" y="50"/>
                  <a:pt x="305" y="25"/>
                </a:cubicBezTo>
                <a:cubicBezTo>
                  <a:pt x="574" y="0"/>
                  <a:pt x="1280" y="61"/>
                  <a:pt x="1643" y="122"/>
                </a:cubicBezTo>
                <a:cubicBezTo>
                  <a:pt x="2006" y="183"/>
                  <a:pt x="2477" y="340"/>
                  <a:pt x="2486" y="392"/>
                </a:cubicBezTo>
                <a:cubicBezTo>
                  <a:pt x="2495" y="444"/>
                  <a:pt x="1943" y="399"/>
                  <a:pt x="1695" y="433"/>
                </a:cubicBezTo>
                <a:cubicBezTo>
                  <a:pt x="1447" y="467"/>
                  <a:pt x="1260" y="501"/>
                  <a:pt x="999" y="597"/>
                </a:cubicBezTo>
                <a:cubicBezTo>
                  <a:pt x="738" y="693"/>
                  <a:pt x="254" y="990"/>
                  <a:pt x="127" y="1006"/>
                </a:cubicBezTo>
                <a:cubicBezTo>
                  <a:pt x="0" y="1022"/>
                  <a:pt x="252" y="815"/>
                  <a:pt x="236" y="692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0" name="Freeform 10"/>
          <p:cNvSpPr>
            <a:spLocks/>
          </p:cNvSpPr>
          <p:nvPr/>
        </p:nvSpPr>
        <p:spPr bwMode="auto">
          <a:xfrm>
            <a:off x="3317875" y="3282950"/>
            <a:ext cx="3195638" cy="1143000"/>
          </a:xfrm>
          <a:custGeom>
            <a:avLst/>
            <a:gdLst/>
            <a:ahLst/>
            <a:cxnLst>
              <a:cxn ang="0">
                <a:pos x="221" y="720"/>
              </a:cxn>
              <a:cxn ang="0">
                <a:pos x="221" y="379"/>
              </a:cxn>
              <a:cxn ang="0">
                <a:pos x="223" y="40"/>
              </a:cxn>
              <a:cxn ang="0">
                <a:pos x="1561" y="137"/>
              </a:cxn>
              <a:cxn ang="0">
                <a:pos x="1967" y="270"/>
              </a:cxn>
              <a:cxn ang="0">
                <a:pos x="1285" y="298"/>
              </a:cxn>
              <a:cxn ang="0">
                <a:pos x="576" y="489"/>
              </a:cxn>
              <a:cxn ang="0">
                <a:pos x="221" y="720"/>
              </a:cxn>
            </a:cxnLst>
            <a:rect l="0" t="0" r="r" b="b"/>
            <a:pathLst>
              <a:path w="2013" h="720">
                <a:moveTo>
                  <a:pt x="221" y="720"/>
                </a:moveTo>
                <a:cubicBezTo>
                  <a:pt x="119" y="718"/>
                  <a:pt x="221" y="492"/>
                  <a:pt x="221" y="379"/>
                </a:cubicBezTo>
                <a:cubicBezTo>
                  <a:pt x="221" y="266"/>
                  <a:pt x="0" y="80"/>
                  <a:pt x="223" y="40"/>
                </a:cubicBezTo>
                <a:cubicBezTo>
                  <a:pt x="446" y="0"/>
                  <a:pt x="1270" y="99"/>
                  <a:pt x="1561" y="137"/>
                </a:cubicBezTo>
                <a:cubicBezTo>
                  <a:pt x="1852" y="175"/>
                  <a:pt x="2013" y="243"/>
                  <a:pt x="1967" y="270"/>
                </a:cubicBezTo>
                <a:cubicBezTo>
                  <a:pt x="1921" y="297"/>
                  <a:pt x="1517" y="262"/>
                  <a:pt x="1285" y="298"/>
                </a:cubicBezTo>
                <a:cubicBezTo>
                  <a:pt x="1053" y="334"/>
                  <a:pt x="753" y="419"/>
                  <a:pt x="576" y="489"/>
                </a:cubicBezTo>
                <a:cubicBezTo>
                  <a:pt x="399" y="559"/>
                  <a:pt x="295" y="672"/>
                  <a:pt x="221" y="720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1" name="Freeform 11"/>
          <p:cNvSpPr>
            <a:spLocks/>
          </p:cNvSpPr>
          <p:nvPr/>
        </p:nvSpPr>
        <p:spPr bwMode="auto">
          <a:xfrm>
            <a:off x="3594100" y="3462338"/>
            <a:ext cx="1816100" cy="531812"/>
          </a:xfrm>
          <a:custGeom>
            <a:avLst/>
            <a:gdLst/>
            <a:ahLst/>
            <a:cxnLst>
              <a:cxn ang="0">
                <a:pos x="320" y="335"/>
              </a:cxn>
              <a:cxn ang="0">
                <a:pos x="157" y="212"/>
              </a:cxn>
              <a:cxn ang="0">
                <a:pos x="145" y="23"/>
              </a:cxn>
              <a:cxn ang="0">
                <a:pos x="1029" y="76"/>
              </a:cxn>
              <a:cxn ang="0">
                <a:pos x="838" y="144"/>
              </a:cxn>
              <a:cxn ang="0">
                <a:pos x="511" y="239"/>
              </a:cxn>
              <a:cxn ang="0">
                <a:pos x="320" y="335"/>
              </a:cxn>
            </a:cxnLst>
            <a:rect l="0" t="0" r="r" b="b"/>
            <a:pathLst>
              <a:path w="1144" h="335">
                <a:moveTo>
                  <a:pt x="320" y="335"/>
                </a:moveTo>
                <a:cubicBezTo>
                  <a:pt x="261" y="331"/>
                  <a:pt x="186" y="264"/>
                  <a:pt x="157" y="212"/>
                </a:cubicBezTo>
                <a:cubicBezTo>
                  <a:pt x="128" y="160"/>
                  <a:pt x="0" y="46"/>
                  <a:pt x="145" y="23"/>
                </a:cubicBezTo>
                <a:cubicBezTo>
                  <a:pt x="290" y="0"/>
                  <a:pt x="914" y="56"/>
                  <a:pt x="1029" y="76"/>
                </a:cubicBezTo>
                <a:cubicBezTo>
                  <a:pt x="1144" y="96"/>
                  <a:pt x="924" y="117"/>
                  <a:pt x="838" y="144"/>
                </a:cubicBezTo>
                <a:cubicBezTo>
                  <a:pt x="752" y="171"/>
                  <a:pt x="597" y="207"/>
                  <a:pt x="511" y="239"/>
                </a:cubicBezTo>
                <a:cubicBezTo>
                  <a:pt x="425" y="271"/>
                  <a:pt x="381" y="315"/>
                  <a:pt x="320" y="335"/>
                </a:cubicBezTo>
                <a:close/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2" name="Line 12"/>
          <p:cNvSpPr>
            <a:spLocks noChangeShapeType="1"/>
          </p:cNvSpPr>
          <p:nvPr/>
        </p:nvSpPr>
        <p:spPr bwMode="auto">
          <a:xfrm>
            <a:off x="1006475" y="1828800"/>
            <a:ext cx="0" cy="757238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3" name="Line 13"/>
          <p:cNvSpPr>
            <a:spLocks noChangeShapeType="1"/>
          </p:cNvSpPr>
          <p:nvPr/>
        </p:nvSpPr>
        <p:spPr bwMode="auto">
          <a:xfrm>
            <a:off x="1006475" y="2586038"/>
            <a:ext cx="2025650" cy="1587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4" name="Line 14"/>
          <p:cNvSpPr>
            <a:spLocks noChangeShapeType="1"/>
          </p:cNvSpPr>
          <p:nvPr/>
        </p:nvSpPr>
        <p:spPr bwMode="auto">
          <a:xfrm>
            <a:off x="3035300" y="2608263"/>
            <a:ext cx="1588" cy="965200"/>
          </a:xfrm>
          <a:prstGeom prst="line">
            <a:avLst/>
          </a:prstGeom>
          <a:noFill/>
          <a:ln w="25400">
            <a:solidFill>
              <a:srgbClr val="0099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5" name="Text Box 15"/>
          <p:cNvSpPr txBox="1">
            <a:spLocks noChangeArrowheads="1"/>
          </p:cNvSpPr>
          <p:nvPr/>
        </p:nvSpPr>
        <p:spPr bwMode="auto">
          <a:xfrm>
            <a:off x="649288" y="1565275"/>
            <a:ext cx="8509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baseline="0"/>
              <a:t>Start</a:t>
            </a:r>
          </a:p>
        </p:txBody>
      </p:sp>
      <p:sp>
        <p:nvSpPr>
          <p:cNvPr id="317456" name="Text Box 16"/>
          <p:cNvSpPr txBox="1">
            <a:spLocks noChangeArrowheads="1"/>
          </p:cNvSpPr>
          <p:nvPr/>
        </p:nvSpPr>
        <p:spPr bwMode="auto">
          <a:xfrm>
            <a:off x="4046538" y="3427413"/>
            <a:ext cx="1239837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GB" baseline="0"/>
              <a:t>Optimum</a:t>
            </a:r>
          </a:p>
        </p:txBody>
      </p:sp>
      <p:sp>
        <p:nvSpPr>
          <p:cNvPr id="317457" name="Line 17"/>
          <p:cNvSpPr>
            <a:spLocks noChangeShapeType="1"/>
          </p:cNvSpPr>
          <p:nvPr/>
        </p:nvSpPr>
        <p:spPr bwMode="auto">
          <a:xfrm>
            <a:off x="3027363" y="3581400"/>
            <a:ext cx="1119187" cy="0"/>
          </a:xfrm>
          <a:prstGeom prst="line">
            <a:avLst/>
          </a:prstGeom>
          <a:noFill/>
          <a:ln w="25400">
            <a:solidFill>
              <a:srgbClr val="0033CC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58" name="Text Box 18"/>
          <p:cNvSpPr txBox="1">
            <a:spLocks noChangeArrowheads="1"/>
          </p:cNvSpPr>
          <p:nvPr/>
        </p:nvSpPr>
        <p:spPr bwMode="auto">
          <a:xfrm>
            <a:off x="5259388" y="5349875"/>
            <a:ext cx="3589337" cy="1006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GB" baseline="0"/>
              <a:t>Alternate between optimising different groups of parameters</a:t>
            </a:r>
          </a:p>
        </p:txBody>
      </p:sp>
      <p:sp>
        <p:nvSpPr>
          <p:cNvPr id="317459" name="Freeform 19"/>
          <p:cNvSpPr>
            <a:spLocks/>
          </p:cNvSpPr>
          <p:nvPr/>
        </p:nvSpPr>
        <p:spPr bwMode="auto">
          <a:xfrm>
            <a:off x="1590675" y="4729163"/>
            <a:ext cx="7253288" cy="1644650"/>
          </a:xfrm>
          <a:custGeom>
            <a:avLst/>
            <a:gdLst/>
            <a:ahLst/>
            <a:cxnLst>
              <a:cxn ang="0">
                <a:pos x="0" y="1036"/>
              </a:cxn>
              <a:cxn ang="0">
                <a:pos x="2482" y="437"/>
              </a:cxn>
              <a:cxn ang="0">
                <a:pos x="4146" y="218"/>
              </a:cxn>
              <a:cxn ang="0">
                <a:pos x="4569" y="0"/>
              </a:cxn>
            </a:cxnLst>
            <a:rect l="0" t="0" r="r" b="b"/>
            <a:pathLst>
              <a:path w="4569" h="1036">
                <a:moveTo>
                  <a:pt x="0" y="1036"/>
                </a:moveTo>
                <a:cubicBezTo>
                  <a:pt x="414" y="936"/>
                  <a:pt x="1791" y="573"/>
                  <a:pt x="2482" y="437"/>
                </a:cubicBezTo>
                <a:cubicBezTo>
                  <a:pt x="3173" y="301"/>
                  <a:pt x="3798" y="291"/>
                  <a:pt x="4146" y="218"/>
                </a:cubicBezTo>
                <a:cubicBezTo>
                  <a:pt x="4494" y="145"/>
                  <a:pt x="4481" y="45"/>
                  <a:pt x="4569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0" name="Freeform 20"/>
          <p:cNvSpPr>
            <a:spLocks/>
          </p:cNvSpPr>
          <p:nvPr/>
        </p:nvSpPr>
        <p:spPr bwMode="auto">
          <a:xfrm>
            <a:off x="2305050" y="5075238"/>
            <a:ext cx="6538913" cy="1298575"/>
          </a:xfrm>
          <a:custGeom>
            <a:avLst/>
            <a:gdLst/>
            <a:ahLst/>
            <a:cxnLst>
              <a:cxn ang="0">
                <a:pos x="0" y="818"/>
              </a:cxn>
              <a:cxn ang="0">
                <a:pos x="2128" y="315"/>
              </a:cxn>
              <a:cxn ang="0">
                <a:pos x="3600" y="123"/>
              </a:cxn>
              <a:cxn ang="0">
                <a:pos x="4119" y="0"/>
              </a:cxn>
            </a:cxnLst>
            <a:rect l="0" t="0" r="r" b="b"/>
            <a:pathLst>
              <a:path w="4119" h="818">
                <a:moveTo>
                  <a:pt x="0" y="818"/>
                </a:moveTo>
                <a:cubicBezTo>
                  <a:pt x="355" y="735"/>
                  <a:pt x="1528" y="431"/>
                  <a:pt x="2128" y="315"/>
                </a:cubicBezTo>
                <a:cubicBezTo>
                  <a:pt x="2728" y="199"/>
                  <a:pt x="3268" y="175"/>
                  <a:pt x="3600" y="123"/>
                </a:cubicBezTo>
                <a:cubicBezTo>
                  <a:pt x="3932" y="71"/>
                  <a:pt x="4011" y="26"/>
                  <a:pt x="4119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1" name="Freeform 21"/>
          <p:cNvSpPr>
            <a:spLocks/>
          </p:cNvSpPr>
          <p:nvPr/>
        </p:nvSpPr>
        <p:spPr bwMode="auto">
          <a:xfrm>
            <a:off x="3106738" y="5248275"/>
            <a:ext cx="5761037" cy="1104900"/>
          </a:xfrm>
          <a:custGeom>
            <a:avLst/>
            <a:gdLst/>
            <a:ahLst/>
            <a:cxnLst>
              <a:cxn ang="0">
                <a:pos x="0" y="818"/>
              </a:cxn>
              <a:cxn ang="0">
                <a:pos x="2128" y="315"/>
              </a:cxn>
              <a:cxn ang="0">
                <a:pos x="3600" y="123"/>
              </a:cxn>
              <a:cxn ang="0">
                <a:pos x="4119" y="0"/>
              </a:cxn>
            </a:cxnLst>
            <a:rect l="0" t="0" r="r" b="b"/>
            <a:pathLst>
              <a:path w="4119" h="818">
                <a:moveTo>
                  <a:pt x="0" y="818"/>
                </a:moveTo>
                <a:cubicBezTo>
                  <a:pt x="355" y="735"/>
                  <a:pt x="1528" y="431"/>
                  <a:pt x="2128" y="315"/>
                </a:cubicBezTo>
                <a:cubicBezTo>
                  <a:pt x="2728" y="199"/>
                  <a:pt x="3268" y="175"/>
                  <a:pt x="3600" y="123"/>
                </a:cubicBezTo>
                <a:cubicBezTo>
                  <a:pt x="3932" y="71"/>
                  <a:pt x="4011" y="26"/>
                  <a:pt x="4119" y="0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2" name="Line 22"/>
          <p:cNvSpPr>
            <a:spLocks noChangeShapeType="1"/>
          </p:cNvSpPr>
          <p:nvPr/>
        </p:nvSpPr>
        <p:spPr bwMode="auto">
          <a:xfrm flipV="1">
            <a:off x="3821113" y="6051550"/>
            <a:ext cx="1774825" cy="322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3" name="Line 23"/>
          <p:cNvSpPr>
            <a:spLocks noChangeShapeType="1"/>
          </p:cNvSpPr>
          <p:nvPr/>
        </p:nvSpPr>
        <p:spPr bwMode="auto">
          <a:xfrm flipV="1">
            <a:off x="5249863" y="6200775"/>
            <a:ext cx="909637" cy="1730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4" name="Line 24"/>
          <p:cNvSpPr>
            <a:spLocks noChangeShapeType="1"/>
          </p:cNvSpPr>
          <p:nvPr/>
        </p:nvSpPr>
        <p:spPr bwMode="auto">
          <a:xfrm flipV="1">
            <a:off x="8323263" y="5465763"/>
            <a:ext cx="520700" cy="130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5" name="Freeform 25"/>
          <p:cNvSpPr>
            <a:spLocks/>
          </p:cNvSpPr>
          <p:nvPr/>
        </p:nvSpPr>
        <p:spPr bwMode="auto">
          <a:xfrm>
            <a:off x="430213" y="1608138"/>
            <a:ext cx="8413750" cy="3533775"/>
          </a:xfrm>
          <a:custGeom>
            <a:avLst/>
            <a:gdLst/>
            <a:ahLst/>
            <a:cxnLst>
              <a:cxn ang="0">
                <a:pos x="9" y="2226"/>
              </a:cxn>
              <a:cxn ang="0">
                <a:pos x="172" y="1653"/>
              </a:cxn>
              <a:cxn ang="0">
                <a:pos x="281" y="1298"/>
              </a:cxn>
              <a:cxn ang="0">
                <a:pos x="677" y="166"/>
              </a:cxn>
              <a:cxn ang="0">
                <a:pos x="4345" y="303"/>
              </a:cxn>
              <a:cxn ang="0">
                <a:pos x="5300" y="645"/>
              </a:cxn>
            </a:cxnLst>
            <a:rect l="0" t="0" r="r" b="b"/>
            <a:pathLst>
              <a:path w="5300" h="2226">
                <a:moveTo>
                  <a:pt x="9" y="2226"/>
                </a:moveTo>
                <a:cubicBezTo>
                  <a:pt x="36" y="2131"/>
                  <a:pt x="127" y="1808"/>
                  <a:pt x="172" y="1653"/>
                </a:cubicBezTo>
                <a:cubicBezTo>
                  <a:pt x="217" y="1498"/>
                  <a:pt x="197" y="1546"/>
                  <a:pt x="281" y="1298"/>
                </a:cubicBezTo>
                <a:cubicBezTo>
                  <a:pt x="365" y="1050"/>
                  <a:pt x="0" y="332"/>
                  <a:pt x="677" y="166"/>
                </a:cubicBezTo>
                <a:cubicBezTo>
                  <a:pt x="1354" y="0"/>
                  <a:pt x="3575" y="223"/>
                  <a:pt x="4345" y="303"/>
                </a:cubicBezTo>
                <a:cubicBezTo>
                  <a:pt x="5115" y="383"/>
                  <a:pt x="5101" y="574"/>
                  <a:pt x="5300" y="645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6" name="Freeform 26"/>
          <p:cNvSpPr>
            <a:spLocks/>
          </p:cNvSpPr>
          <p:nvPr/>
        </p:nvSpPr>
        <p:spPr bwMode="auto">
          <a:xfrm>
            <a:off x="5357813" y="1633538"/>
            <a:ext cx="3486150" cy="5413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323" y="137"/>
              </a:cxn>
              <a:cxn ang="0">
                <a:pos x="2196" y="341"/>
              </a:cxn>
            </a:cxnLst>
            <a:rect l="0" t="0" r="r" b="b"/>
            <a:pathLst>
              <a:path w="2196" h="341">
                <a:moveTo>
                  <a:pt x="0" y="0"/>
                </a:moveTo>
                <a:cubicBezTo>
                  <a:pt x="220" y="23"/>
                  <a:pt x="957" y="80"/>
                  <a:pt x="1323" y="137"/>
                </a:cubicBezTo>
                <a:cubicBezTo>
                  <a:pt x="1689" y="194"/>
                  <a:pt x="2014" y="299"/>
                  <a:pt x="2196" y="341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7467" name="Freeform 27"/>
          <p:cNvSpPr>
            <a:spLocks/>
          </p:cNvSpPr>
          <p:nvPr/>
        </p:nvSpPr>
        <p:spPr bwMode="auto">
          <a:xfrm>
            <a:off x="444500" y="1763713"/>
            <a:ext cx="215900" cy="2511425"/>
          </a:xfrm>
          <a:custGeom>
            <a:avLst/>
            <a:gdLst/>
            <a:ahLst/>
            <a:cxnLst>
              <a:cxn ang="0">
                <a:pos x="136" y="0"/>
              </a:cxn>
              <a:cxn ang="0">
                <a:pos x="81" y="327"/>
              </a:cxn>
              <a:cxn ang="0">
                <a:pos x="109" y="1023"/>
              </a:cxn>
              <a:cxn ang="0">
                <a:pos x="0" y="1582"/>
              </a:cxn>
            </a:cxnLst>
            <a:rect l="0" t="0" r="r" b="b"/>
            <a:pathLst>
              <a:path w="136" h="1582">
                <a:moveTo>
                  <a:pt x="136" y="0"/>
                </a:moveTo>
                <a:cubicBezTo>
                  <a:pt x="127" y="54"/>
                  <a:pt x="85" y="157"/>
                  <a:pt x="81" y="327"/>
                </a:cubicBezTo>
                <a:cubicBezTo>
                  <a:pt x="77" y="497"/>
                  <a:pt x="122" y="814"/>
                  <a:pt x="109" y="1023"/>
                </a:cubicBezTo>
                <a:cubicBezTo>
                  <a:pt x="96" y="1232"/>
                  <a:pt x="23" y="1466"/>
                  <a:pt x="0" y="1582"/>
                </a:cubicBezTo>
              </a:path>
            </a:pathLst>
          </a:custGeom>
          <a:noFill/>
          <a:ln w="1270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7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7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17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7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17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52" grpId="0" animBg="1"/>
      <p:bldP spid="317453" grpId="0" animBg="1"/>
      <p:bldP spid="317454" grpId="0" animBg="1"/>
      <p:bldP spid="317455" grpId="0" autoUpdateAnimBg="0"/>
      <p:bldP spid="317456" grpId="0" autoUpdateAnimBg="0"/>
      <p:bldP spid="31745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Limitations of the current model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Assumes that the brain consists of only the tissues modelled by the TPMs</a:t>
            </a:r>
          </a:p>
          <a:p>
            <a:pPr lvl="1" eaLnBrk="1" hangingPunct="1"/>
            <a:r>
              <a:rPr lang="en-GB" dirty="0" smtClean="0"/>
              <a:t>No allowance for lesions (stroke, tumours, etc)</a:t>
            </a:r>
          </a:p>
          <a:p>
            <a:pPr eaLnBrk="1" hangingPunct="1"/>
            <a:r>
              <a:rPr lang="en-GB" dirty="0" smtClean="0"/>
              <a:t>Prior probability model is based on relatively young and healthy brains</a:t>
            </a:r>
          </a:p>
          <a:p>
            <a:pPr lvl="1" eaLnBrk="1" hangingPunct="1"/>
            <a:r>
              <a:rPr lang="en-GB" dirty="0" smtClean="0"/>
              <a:t>Less appropriate for subjects outside this population</a:t>
            </a:r>
          </a:p>
          <a:p>
            <a:pPr eaLnBrk="1" hangingPunct="1"/>
            <a:r>
              <a:rPr lang="en-GB" dirty="0" smtClean="0"/>
              <a:t>Needs reasonable quality images to work with</a:t>
            </a:r>
          </a:p>
          <a:p>
            <a:pPr lvl="1" eaLnBrk="1" hangingPunct="1"/>
            <a:r>
              <a:rPr lang="en-GB" dirty="0" smtClean="0"/>
              <a:t>No severe artefacts</a:t>
            </a:r>
          </a:p>
          <a:p>
            <a:pPr lvl="1" eaLnBrk="1" hangingPunct="1"/>
            <a:r>
              <a:rPr lang="en-GB" dirty="0" smtClean="0"/>
              <a:t>Good separation of intensities</a:t>
            </a:r>
          </a:p>
          <a:p>
            <a:pPr lvl="1" eaLnBrk="1" hangingPunct="1"/>
            <a:r>
              <a:rPr lang="en-GB" dirty="0" smtClean="0"/>
              <a:t>Good initial alignment with TPMs...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8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8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08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8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08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08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82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82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sz="3200" smtClean="0"/>
              <a:t>What kind of differences are we looking for?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8859838" cy="56467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dirty="0" smtClean="0"/>
              <a:t>Usually, we try to localise regions of difference.</a:t>
            </a:r>
          </a:p>
          <a:p>
            <a:pPr lvl="1">
              <a:lnSpc>
                <a:spcPct val="90000"/>
              </a:lnSpc>
            </a:pPr>
            <a:r>
              <a:rPr lang="en-GB" b="1" dirty="0" smtClean="0"/>
              <a:t>Mass-</a:t>
            </a:r>
            <a:r>
              <a:rPr lang="en-GB" b="1" dirty="0" err="1" smtClean="0"/>
              <a:t>univariate</a:t>
            </a:r>
            <a:r>
              <a:rPr lang="en-GB" b="1" dirty="0" smtClean="0"/>
              <a:t> models</a:t>
            </a:r>
            <a:r>
              <a:rPr lang="en-GB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Using methods similar to SPM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Typically localising volumetric differences</a:t>
            </a:r>
          </a:p>
          <a:p>
            <a:pPr lvl="1"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Some anatomical differences can not be localised.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Need </a:t>
            </a:r>
            <a:r>
              <a:rPr lang="en-GB" b="1" dirty="0" smtClean="0"/>
              <a:t>multivariate models</a:t>
            </a:r>
            <a:r>
              <a:rPr lang="en-GB" dirty="0" smtClean="0"/>
              <a:t>.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Differences in terms of proportions among measurements.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This talk is about a mass-</a:t>
            </a:r>
            <a:r>
              <a:rPr lang="en-GB" dirty="0" err="1" smtClean="0"/>
              <a:t>univariate</a:t>
            </a:r>
            <a:r>
              <a:rPr lang="en-GB" dirty="0" smtClean="0"/>
              <a:t> method - VBM.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427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0" y="142875"/>
            <a:ext cx="4452938" cy="1285875"/>
          </a:xfrm>
        </p:spPr>
        <p:txBody>
          <a:bodyPr/>
          <a:lstStyle/>
          <a:p>
            <a:pPr algn="r"/>
            <a:r>
              <a:rPr lang="en-US" smtClean="0"/>
              <a:t>Run DARTEL (create Templates)</a:t>
            </a:r>
          </a:p>
        </p:txBody>
      </p:sp>
      <p:pic>
        <p:nvPicPr>
          <p:cNvPr id="50178" name="Picture 3" descr="Screenshot-Batch Editor-1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547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95300" y="1447800"/>
            <a:ext cx="3814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Simultaneously align “DARTEL imported” GM and WM for all subjects.</a:t>
            </a: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Generates templates and parameterisations of relative shapes.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 descr="pic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49800" y="0"/>
            <a:ext cx="5156200" cy="6858000"/>
          </a:xfrm>
        </p:spPr>
      </p:pic>
      <p:sp>
        <p:nvSpPr>
          <p:cNvPr id="41062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200025" y="188913"/>
            <a:ext cx="4032250" cy="1143000"/>
          </a:xfrm>
        </p:spPr>
        <p:txBody>
          <a:bodyPr/>
          <a:lstStyle/>
          <a:p>
            <a:r>
              <a:rPr lang="en-GB" sz="3600"/>
              <a:t>DARTEL Image Registration</a:t>
            </a:r>
          </a:p>
        </p:txBody>
      </p:sp>
      <p:sp>
        <p:nvSpPr>
          <p:cNvPr id="41062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00025" y="1341438"/>
            <a:ext cx="4940300" cy="4876800"/>
          </a:xfrm>
        </p:spPr>
        <p:txBody>
          <a:bodyPr/>
          <a:lstStyle/>
          <a:p>
            <a:r>
              <a:rPr lang="en-GB" sz="2400"/>
              <a:t>Uses fast approximations</a:t>
            </a:r>
          </a:p>
          <a:p>
            <a:pPr lvl="1"/>
            <a:r>
              <a:rPr lang="en-GB" sz="2000"/>
              <a:t>Deformation integrated using scaling and squaring</a:t>
            </a:r>
          </a:p>
          <a:p>
            <a:r>
              <a:rPr lang="en-GB" sz="2400"/>
              <a:t>Uses Levenberg-Marquardt optimiser</a:t>
            </a:r>
          </a:p>
          <a:p>
            <a:pPr lvl="1"/>
            <a:r>
              <a:rPr lang="en-GB" sz="2000"/>
              <a:t>Multi-grid matrix solver</a:t>
            </a:r>
          </a:p>
          <a:p>
            <a:r>
              <a:rPr lang="en-GB" sz="2400"/>
              <a:t>Matches GM with GM, WM with WM etc</a:t>
            </a:r>
          </a:p>
          <a:p>
            <a:r>
              <a:rPr lang="en-GB" sz="2400"/>
              <a:t>Diffeomorphic registration takes about 30 mins per image pair (121×145×121 images).</a:t>
            </a:r>
          </a:p>
          <a:p>
            <a:endParaRPr lang="en-GB" sz="2400"/>
          </a:p>
        </p:txBody>
      </p:sp>
      <p:sp>
        <p:nvSpPr>
          <p:cNvPr id="410629" name="Text Box 5"/>
          <p:cNvSpPr txBox="1">
            <a:spLocks noChangeArrowheads="1"/>
          </p:cNvSpPr>
          <p:nvPr/>
        </p:nvSpPr>
        <p:spPr bwMode="auto">
          <a:xfrm>
            <a:off x="7445375" y="2205038"/>
            <a:ext cx="218916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Grey matter template warped to individual</a:t>
            </a:r>
          </a:p>
        </p:txBody>
      </p:sp>
      <p:sp>
        <p:nvSpPr>
          <p:cNvPr id="410630" name="Text Box 6"/>
          <p:cNvSpPr txBox="1">
            <a:spLocks noChangeArrowheads="1"/>
          </p:cNvSpPr>
          <p:nvPr/>
        </p:nvSpPr>
        <p:spPr bwMode="auto">
          <a:xfrm>
            <a:off x="7546975" y="5656263"/>
            <a:ext cx="16970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1800" baseline="0">
                <a:latin typeface="Arial" charset="0"/>
                <a:cs typeface="Arial" charset="0"/>
              </a:rPr>
              <a:t>Individual scan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506" name="Picture 2"/>
          <p:cNvPicPr>
            <a:picLocks noChangeAspect="1" noChangeArrowheads="1"/>
          </p:cNvPicPr>
          <p:nvPr/>
        </p:nvPicPr>
        <p:blipFill>
          <a:blip r:embed="rId2" cstate="print"/>
          <a:srcRect b="50594"/>
          <a:stretch>
            <a:fillRect/>
          </a:stretch>
        </p:blipFill>
        <p:spPr bwMode="auto">
          <a:xfrm>
            <a:off x="26988" y="25400"/>
            <a:ext cx="6750050" cy="317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07" name="TextBox 5"/>
          <p:cNvSpPr txBox="1">
            <a:spLocks noChangeArrowheads="1"/>
          </p:cNvSpPr>
          <p:nvPr/>
        </p:nvSpPr>
        <p:spPr bwMode="auto">
          <a:xfrm>
            <a:off x="6897688" y="0"/>
            <a:ext cx="2843212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sz="3200" baseline="0">
                <a:latin typeface="Arial" charset="0"/>
                <a:cs typeface="Arial" charset="0"/>
              </a:rPr>
              <a:t>Evaluations of nonlinear registration algorithms</a:t>
            </a:r>
          </a:p>
        </p:txBody>
      </p:sp>
      <p:pic>
        <p:nvPicPr>
          <p:cNvPr id="108548" name="Picture 4"/>
          <p:cNvPicPr>
            <a:picLocks noChangeAspect="1" noChangeArrowheads="1"/>
          </p:cNvPicPr>
          <p:nvPr/>
        </p:nvPicPr>
        <p:blipFill>
          <a:blip r:embed="rId3" cstate="print"/>
          <a:srcRect b="50520"/>
          <a:stretch>
            <a:fillRect/>
          </a:stretch>
        </p:blipFill>
        <p:spPr bwMode="auto">
          <a:xfrm>
            <a:off x="42863" y="3276600"/>
            <a:ext cx="9685337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5510" name="Line 6"/>
          <p:cNvSpPr>
            <a:spLocks noChangeShapeType="1"/>
          </p:cNvSpPr>
          <p:nvPr/>
        </p:nvSpPr>
        <p:spPr bwMode="auto">
          <a:xfrm flipH="1">
            <a:off x="415925" y="4221163"/>
            <a:ext cx="4681538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05511" name="Line 7"/>
          <p:cNvSpPr>
            <a:spLocks noChangeShapeType="1"/>
          </p:cNvSpPr>
          <p:nvPr/>
        </p:nvSpPr>
        <p:spPr bwMode="auto">
          <a:xfrm flipH="1">
            <a:off x="5097463" y="4724400"/>
            <a:ext cx="4608512" cy="0"/>
          </a:xfrm>
          <a:prstGeom prst="line">
            <a:avLst/>
          </a:prstGeom>
          <a:noFill/>
          <a:ln w="63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05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0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5510" grpId="0" animBg="1"/>
      <p:bldP spid="4055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One-to-one mapping</a:t>
            </a:r>
          </a:p>
        </p:txBody>
      </p:sp>
      <p:pic>
        <p:nvPicPr>
          <p:cNvPr id="122883" name="Picture 3" descr="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7096" y="1484784"/>
            <a:ext cx="3861151" cy="4248472"/>
          </a:xfrm>
          <a:prstGeom prst="rect">
            <a:avLst/>
          </a:prstGeom>
          <a:noFill/>
        </p:spPr>
      </p:pic>
      <p:sp>
        <p:nvSpPr>
          <p:cNvPr id="122886" name="Text Box 6"/>
          <p:cNvSpPr txBox="1">
            <a:spLocks noChangeArrowheads="1"/>
          </p:cNvSpPr>
          <p:nvPr/>
        </p:nvSpPr>
        <p:spPr bwMode="auto">
          <a:xfrm>
            <a:off x="5961112" y="5877272"/>
            <a:ext cx="36724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GB" sz="2400" baseline="0" dirty="0" err="1" smtClean="0">
                <a:latin typeface="Arial" charset="0"/>
              </a:rPr>
              <a:t>Jacobian</a:t>
            </a:r>
            <a:r>
              <a:rPr lang="en-GB" sz="2400" baseline="0" dirty="0" smtClean="0">
                <a:latin typeface="Arial" charset="0"/>
              </a:rPr>
              <a:t> </a:t>
            </a:r>
            <a:r>
              <a:rPr lang="en-GB" sz="2400" baseline="0" dirty="0">
                <a:latin typeface="Arial" charset="0"/>
              </a:rPr>
              <a:t>determinants</a:t>
            </a:r>
            <a:br>
              <a:rPr lang="en-GB" sz="2400" baseline="0" dirty="0">
                <a:latin typeface="Arial" charset="0"/>
              </a:rPr>
            </a:br>
            <a:r>
              <a:rPr lang="en-GB" sz="2400" baseline="0" dirty="0">
                <a:latin typeface="Arial" charset="0"/>
              </a:rPr>
              <a:t>(should be positive)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0472" y="1628800"/>
            <a:ext cx="547260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spcBef>
                <a:spcPct val="20000"/>
              </a:spcBef>
              <a:buClr>
                <a:srgbClr val="9900CC"/>
              </a:buClr>
            </a:pPr>
            <a:r>
              <a:rPr kumimoji="1" lang="en-US" sz="2800" kern="0" baseline="0" dirty="0">
                <a:latin typeface="+mn-lt"/>
              </a:rPr>
              <a:t>O</a:t>
            </a:r>
            <a:r>
              <a:rPr kumimoji="1" lang="en-US" sz="2800" kern="0" baseline="0" dirty="0" smtClean="0">
                <a:latin typeface="+mn-lt"/>
              </a:rPr>
              <a:t>ne-to-one mappings (n</a:t>
            </a:r>
            <a:r>
              <a:rPr kumimoji="1" lang="en-US" sz="28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o folding of the deformations).</a:t>
            </a:r>
          </a:p>
          <a:p>
            <a:pPr marL="457200" indent="-457200">
              <a:spcBef>
                <a:spcPct val="20000"/>
              </a:spcBef>
              <a:buClr>
                <a:srgbClr val="9900CC"/>
              </a:buClr>
            </a:pPr>
            <a:r>
              <a:rPr kumimoji="1" lang="en-US" sz="2800" kern="0" baseline="0" dirty="0" smtClean="0">
                <a:latin typeface="+mn-lt"/>
              </a:rPr>
              <a:t>Positive </a:t>
            </a:r>
            <a:r>
              <a:rPr kumimoji="1" lang="en-US" sz="2800" kern="0" baseline="0" dirty="0" err="1" smtClean="0">
                <a:latin typeface="+mn-lt"/>
              </a:rPr>
              <a:t>Jacobian</a:t>
            </a:r>
            <a:r>
              <a:rPr kumimoji="1" lang="en-US" sz="2800" kern="0" baseline="0" dirty="0" smtClean="0">
                <a:latin typeface="+mn-lt"/>
              </a:rPr>
              <a:t> determinants (relative volumes).</a:t>
            </a:r>
          </a:p>
          <a:p>
            <a:pPr marL="457200" indent="-457200">
              <a:spcBef>
                <a:spcPct val="20000"/>
              </a:spcBef>
              <a:buClr>
                <a:srgbClr val="9900CC"/>
              </a:buClr>
            </a:pPr>
            <a:endParaRPr kumimoji="1" lang="en-US" sz="28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rgbClr val="9900CC"/>
              </a:buClr>
            </a:pPr>
            <a:r>
              <a:rPr kumimoji="1" lang="en-US" sz="2800" kern="0" baseline="0" dirty="0" smtClean="0">
                <a:latin typeface="+mn-lt"/>
              </a:rPr>
              <a:t>Hard to achieve with the usual small deformation models.</a:t>
            </a:r>
            <a:endParaRPr kumimoji="1" lang="en-US" sz="28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457200" indent="-457200">
              <a:spcBef>
                <a:spcPct val="20000"/>
              </a:spcBef>
              <a:buClr>
                <a:srgbClr val="9900CC"/>
              </a:buClr>
            </a:pPr>
            <a:endParaRPr kumimoji="1" lang="en-US" sz="240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>
          <a:xfrm>
            <a:off x="508000" y="260350"/>
            <a:ext cx="8915400" cy="1143000"/>
          </a:xfrm>
        </p:spPr>
        <p:txBody>
          <a:bodyPr/>
          <a:lstStyle/>
          <a:p>
            <a:r>
              <a:rPr lang="en-GB" sz="3200" smtClean="0"/>
              <a:t>Displacements don’t add linearly</a:t>
            </a:r>
          </a:p>
        </p:txBody>
      </p:sp>
      <p:pic>
        <p:nvPicPr>
          <p:cNvPr id="123907" name="Picture 3" descr="def_linear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1628775"/>
            <a:ext cx="4067175" cy="4468813"/>
          </a:xfrm>
          <a:prstGeom prst="rect">
            <a:avLst/>
          </a:prstGeom>
          <a:noFill/>
        </p:spPr>
      </p:pic>
      <p:pic>
        <p:nvPicPr>
          <p:cNvPr id="123908" name="Picture 4" descr="def_bac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630363"/>
            <a:ext cx="1962150" cy="2159000"/>
          </a:xfrm>
          <a:prstGeom prst="rect">
            <a:avLst/>
          </a:prstGeom>
          <a:noFill/>
        </p:spPr>
      </p:pic>
      <p:pic>
        <p:nvPicPr>
          <p:cNvPr id="123909" name="Picture 5" descr="def_forwa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44763" y="1628775"/>
            <a:ext cx="1968500" cy="2160588"/>
          </a:xfrm>
          <a:prstGeom prst="rect">
            <a:avLst/>
          </a:prstGeom>
          <a:noFill/>
        </p:spPr>
      </p:pic>
      <p:pic>
        <p:nvPicPr>
          <p:cNvPr id="123910" name="Picture 6" descr="def_comp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8000" y="3860800"/>
            <a:ext cx="1971675" cy="2170113"/>
          </a:xfrm>
          <a:prstGeom prst="rect">
            <a:avLst/>
          </a:prstGeom>
          <a:noFill/>
        </p:spPr>
      </p:pic>
      <p:pic>
        <p:nvPicPr>
          <p:cNvPr id="123911" name="Picture 7" descr="def_comp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35238" y="3860800"/>
            <a:ext cx="1974850" cy="2171700"/>
          </a:xfrm>
          <a:prstGeom prst="rect">
            <a:avLst/>
          </a:prstGeom>
          <a:noFill/>
        </p:spPr>
      </p:pic>
      <p:sp>
        <p:nvSpPr>
          <p:cNvPr id="123912" name="Text Box 8"/>
          <p:cNvSpPr txBox="1">
            <a:spLocks noChangeArrowheads="1"/>
          </p:cNvSpPr>
          <p:nvPr/>
        </p:nvSpPr>
        <p:spPr bwMode="auto">
          <a:xfrm>
            <a:off x="1033463" y="1258888"/>
            <a:ext cx="11080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Forward</a:t>
            </a:r>
          </a:p>
        </p:txBody>
      </p:sp>
      <p:sp>
        <p:nvSpPr>
          <p:cNvPr id="123913" name="Text Box 9"/>
          <p:cNvSpPr txBox="1">
            <a:spLocks noChangeArrowheads="1"/>
          </p:cNvSpPr>
          <p:nvPr/>
        </p:nvSpPr>
        <p:spPr bwMode="auto">
          <a:xfrm>
            <a:off x="3016250" y="1260475"/>
            <a:ext cx="1011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Inverse</a:t>
            </a:r>
          </a:p>
        </p:txBody>
      </p:sp>
      <p:sp>
        <p:nvSpPr>
          <p:cNvPr id="123914" name="Text Box 10"/>
          <p:cNvSpPr txBox="1">
            <a:spLocks noChangeArrowheads="1"/>
          </p:cNvSpPr>
          <p:nvPr/>
        </p:nvSpPr>
        <p:spPr bwMode="auto">
          <a:xfrm>
            <a:off x="1870075" y="6275388"/>
            <a:ext cx="1395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Composed</a:t>
            </a:r>
          </a:p>
        </p:txBody>
      </p:sp>
      <p:sp>
        <p:nvSpPr>
          <p:cNvPr id="123915" name="Line 11"/>
          <p:cNvSpPr>
            <a:spLocks noChangeShapeType="1"/>
          </p:cNvSpPr>
          <p:nvPr/>
        </p:nvSpPr>
        <p:spPr bwMode="auto">
          <a:xfrm flipH="1" flipV="1">
            <a:off x="2020888" y="6075363"/>
            <a:ext cx="222250" cy="2174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6" name="Line 12"/>
          <p:cNvSpPr>
            <a:spLocks noChangeShapeType="1"/>
          </p:cNvSpPr>
          <p:nvPr/>
        </p:nvSpPr>
        <p:spPr bwMode="auto">
          <a:xfrm flipV="1">
            <a:off x="2828925" y="6075363"/>
            <a:ext cx="312738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17" name="Text Box 13"/>
          <p:cNvSpPr txBox="1">
            <a:spLocks noChangeArrowheads="1"/>
          </p:cNvSpPr>
          <p:nvPr/>
        </p:nvSpPr>
        <p:spPr bwMode="auto">
          <a:xfrm>
            <a:off x="6926263" y="1284288"/>
            <a:ext cx="13954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Subtracted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143" name="Picture 7" descr="flowfiel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1425" y="404813"/>
            <a:ext cx="3297238" cy="3111500"/>
          </a:xfrm>
          <a:prstGeom prst="rect">
            <a:avLst/>
          </a:prstGeom>
          <a:noFill/>
        </p:spPr>
      </p:pic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DARTEL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0025" y="1341438"/>
            <a:ext cx="6092825" cy="42179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 err="1">
                <a:cs typeface="Arial" charset="0"/>
              </a:rPr>
              <a:t>Parameterising</a:t>
            </a:r>
            <a:r>
              <a:rPr lang="en-US" dirty="0">
                <a:cs typeface="Arial" charset="0"/>
              </a:rPr>
              <a:t> the deformation</a:t>
            </a:r>
          </a:p>
          <a:p>
            <a:pPr>
              <a:lnSpc>
                <a:spcPct val="90000"/>
              </a:lnSpc>
            </a:pPr>
            <a:r>
              <a:rPr lang="el-GR" sz="4000" b="1" dirty="0">
                <a:cs typeface="Arial" charset="0"/>
              </a:rPr>
              <a:t>φ</a:t>
            </a:r>
            <a:r>
              <a:rPr lang="en-US" sz="4000" baseline="30000" dirty="0">
                <a:cs typeface="Arial" charset="0"/>
              </a:rPr>
              <a:t>(0)</a:t>
            </a:r>
            <a:r>
              <a:rPr lang="en-US" sz="4000" dirty="0"/>
              <a:t> = Identity</a:t>
            </a:r>
            <a:endParaRPr lang="en-US" sz="4000" b="1" dirty="0"/>
          </a:p>
          <a:p>
            <a:pPr>
              <a:lnSpc>
                <a:spcPct val="90000"/>
              </a:lnSpc>
            </a:pPr>
            <a:r>
              <a:rPr lang="el-GR" sz="4000" b="1" dirty="0">
                <a:cs typeface="Arial" charset="0"/>
              </a:rPr>
              <a:t>φ</a:t>
            </a:r>
            <a:r>
              <a:rPr lang="en-US" sz="4000" baseline="30000" dirty="0">
                <a:cs typeface="Arial" charset="0"/>
              </a:rPr>
              <a:t>(1)</a:t>
            </a:r>
            <a:r>
              <a:rPr lang="en-US" sz="4000" dirty="0"/>
              <a:t> = </a:t>
            </a:r>
            <a:r>
              <a:rPr lang="en-US" sz="4800" dirty="0">
                <a:cs typeface="Arial" charset="0"/>
              </a:rPr>
              <a:t>∫</a:t>
            </a:r>
            <a:r>
              <a:rPr lang="en-US" sz="4000" dirty="0"/>
              <a:t> </a:t>
            </a:r>
            <a:r>
              <a:rPr lang="en-US" sz="4000" b="1" dirty="0"/>
              <a:t>u</a:t>
            </a:r>
            <a:r>
              <a:rPr lang="en-US" sz="4800" dirty="0"/>
              <a:t>(</a:t>
            </a:r>
            <a:r>
              <a:rPr lang="el-GR" sz="4000" b="1" dirty="0">
                <a:cs typeface="Arial" charset="0"/>
              </a:rPr>
              <a:t>φ</a:t>
            </a:r>
            <a:r>
              <a:rPr lang="en-US" sz="4000" baseline="30000" dirty="0">
                <a:cs typeface="Arial" charset="0"/>
              </a:rPr>
              <a:t>(t)</a:t>
            </a:r>
            <a:r>
              <a:rPr lang="en-US" sz="4800" dirty="0"/>
              <a:t>)</a:t>
            </a:r>
            <a:r>
              <a:rPr lang="en-US" sz="4000" dirty="0" err="1"/>
              <a:t>dt</a:t>
            </a:r>
            <a:endParaRPr lang="en-US" sz="4000" dirty="0"/>
          </a:p>
          <a:p>
            <a:pPr>
              <a:lnSpc>
                <a:spcPct val="90000"/>
              </a:lnSpc>
            </a:pPr>
            <a:r>
              <a:rPr lang="en-US" sz="4000" b="1" dirty="0"/>
              <a:t>u </a:t>
            </a:r>
            <a:r>
              <a:rPr lang="en-US" dirty="0"/>
              <a:t>is a </a:t>
            </a:r>
            <a:r>
              <a:rPr lang="en-US" dirty="0" smtClean="0"/>
              <a:t>flow </a:t>
            </a:r>
            <a:r>
              <a:rPr lang="en-US" dirty="0"/>
              <a:t>field to be estimated</a:t>
            </a:r>
          </a:p>
          <a:p>
            <a:pPr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Scaling and squaring is used to generate deformations.</a:t>
            </a: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1928664" y="3068638"/>
            <a:ext cx="4730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aseline="0" dirty="0">
                <a:latin typeface="Arial" charset="0"/>
              </a:rPr>
              <a:t>t=0</a:t>
            </a:r>
          </a:p>
        </p:txBody>
      </p:sp>
      <p:sp>
        <p:nvSpPr>
          <p:cNvPr id="347141" name="Text Box 5"/>
          <p:cNvSpPr txBox="1">
            <a:spLocks noChangeArrowheads="1"/>
          </p:cNvSpPr>
          <p:nvPr/>
        </p:nvSpPr>
        <p:spPr bwMode="auto">
          <a:xfrm>
            <a:off x="2072680" y="2446338"/>
            <a:ext cx="2968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600" baseline="0" dirty="0">
                <a:latin typeface="Arial" charset="0"/>
              </a:rPr>
              <a:t>1</a:t>
            </a:r>
          </a:p>
        </p:txBody>
      </p:sp>
      <p:pic>
        <p:nvPicPr>
          <p:cNvPr id="347142" name="Picture 6" descr="curv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1425" y="3644900"/>
            <a:ext cx="3311525" cy="303212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7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Scaling and squaring example</a:t>
            </a:r>
          </a:p>
        </p:txBody>
      </p:sp>
      <p:pic>
        <p:nvPicPr>
          <p:cNvPr id="351235" name="Picture 3" descr="scale_square_in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1295400"/>
            <a:ext cx="5888038" cy="48895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Registration objective function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/>
            <a:r>
              <a:rPr lang="en-US" sz="2400" dirty="0"/>
              <a:t>Simultaneously minimize the sum of:</a:t>
            </a:r>
          </a:p>
          <a:p>
            <a:pPr marL="990600" lvl="1" indent="-533400"/>
            <a:r>
              <a:rPr lang="en-US" sz="2800" dirty="0"/>
              <a:t>Matching Term</a:t>
            </a:r>
          </a:p>
          <a:p>
            <a:pPr marL="1371600" lvl="2" indent="-457200"/>
            <a:r>
              <a:rPr lang="en-US" sz="2400" dirty="0"/>
              <a:t>Drives the matching of the images.</a:t>
            </a:r>
          </a:p>
          <a:p>
            <a:pPr marL="1371600" lvl="2" indent="-457200"/>
            <a:r>
              <a:rPr lang="en-US" sz="2400" dirty="0"/>
              <a:t>Multinomial assumption </a:t>
            </a:r>
          </a:p>
          <a:p>
            <a:pPr marL="990600" lvl="1" indent="-533400"/>
            <a:r>
              <a:rPr lang="en-US" sz="2800" dirty="0" err="1"/>
              <a:t>Regularisation</a:t>
            </a:r>
            <a:r>
              <a:rPr lang="en-US" sz="2800" dirty="0"/>
              <a:t> term</a:t>
            </a:r>
          </a:p>
          <a:p>
            <a:pPr marL="1371600" lvl="2" indent="-457200"/>
            <a:r>
              <a:rPr lang="en-US" sz="2400" dirty="0"/>
              <a:t>A measure of deformation roughness</a:t>
            </a:r>
          </a:p>
          <a:p>
            <a:pPr marL="1371600" lvl="2" indent="-457200"/>
            <a:r>
              <a:rPr lang="en-US" sz="2400" dirty="0" err="1"/>
              <a:t>Regularises</a:t>
            </a:r>
            <a:r>
              <a:rPr lang="en-US" sz="2400" dirty="0"/>
              <a:t> the registration.</a:t>
            </a:r>
          </a:p>
          <a:p>
            <a:pPr marL="609600" indent="-609600"/>
            <a:endParaRPr lang="en-US" sz="2400" dirty="0"/>
          </a:p>
          <a:p>
            <a:pPr marL="609600" indent="-609600"/>
            <a:r>
              <a:rPr lang="en-US" sz="2400" dirty="0"/>
              <a:t>A balance between the two terms.</a:t>
            </a:r>
          </a:p>
          <a:p>
            <a:pPr marL="1371600" lvl="2" indent="-457200"/>
            <a:endParaRPr lang="en-US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Effect of Different Regularisation Terms</a:t>
            </a:r>
          </a:p>
        </p:txBody>
      </p:sp>
      <p:pic>
        <p:nvPicPr>
          <p:cNvPr id="357380" name="Picture 4" descr="smallde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" y="1600200"/>
            <a:ext cx="5283200" cy="4876800"/>
          </a:xfrm>
          <a:prstGeom prst="rect">
            <a:avLst/>
          </a:prstGeom>
          <a:noFill/>
        </p:spPr>
      </p:pic>
      <p:pic>
        <p:nvPicPr>
          <p:cNvPr id="357381" name="Picture 5" descr="def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9888" y="1600200"/>
            <a:ext cx="2693987" cy="4953000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Simultaneous registration of GM to GM and WM to WM</a:t>
            </a: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3962400" y="3581400"/>
            <a:ext cx="1595438" cy="385763"/>
          </a:xfrm>
          <a:prstGeom prst="rect">
            <a:avLst/>
          </a:prstGeom>
          <a:solidFill>
            <a:srgbClr val="C0C0C0"/>
          </a:solidFill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Grey matter </a:t>
            </a:r>
          </a:p>
        </p:txBody>
      </p:sp>
      <p:sp>
        <p:nvSpPr>
          <p:cNvPr id="365572" name="Text Box 4"/>
          <p:cNvSpPr txBox="1">
            <a:spLocks noChangeArrowheads="1"/>
          </p:cNvSpPr>
          <p:nvPr/>
        </p:nvSpPr>
        <p:spPr bwMode="auto">
          <a:xfrm>
            <a:off x="3962400" y="4114800"/>
            <a:ext cx="1624013" cy="385763"/>
          </a:xfrm>
          <a:prstGeom prst="rect">
            <a:avLst/>
          </a:prstGeom>
          <a:noFill/>
          <a:ln w="1905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White matter</a:t>
            </a:r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3797300" y="3505200"/>
            <a:ext cx="1898650" cy="1066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686550" y="2286000"/>
            <a:ext cx="1898650" cy="1066800"/>
            <a:chOff x="3888" y="1440"/>
            <a:chExt cx="1104" cy="672"/>
          </a:xfrm>
        </p:grpSpPr>
        <p:sp>
          <p:nvSpPr>
            <p:cNvPr id="365575" name="Text Box 7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76" name="Text Box 8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77" name="Rectangle 9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0"/>
          <p:cNvGrpSpPr>
            <a:grpSpLocks/>
          </p:cNvGrpSpPr>
          <p:nvPr/>
        </p:nvGrpSpPr>
        <p:grpSpPr bwMode="auto">
          <a:xfrm>
            <a:off x="7016750" y="4648200"/>
            <a:ext cx="1898650" cy="1066800"/>
            <a:chOff x="3888" y="1440"/>
            <a:chExt cx="1104" cy="672"/>
          </a:xfrm>
        </p:grpSpPr>
        <p:sp>
          <p:nvSpPr>
            <p:cNvPr id="365579" name="Text Box 11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80" name="Text Box 12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81" name="Rectangle 13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2476500" y="1676400"/>
            <a:ext cx="1898650" cy="1066800"/>
            <a:chOff x="3888" y="1440"/>
            <a:chExt cx="1104" cy="672"/>
          </a:xfrm>
        </p:grpSpPr>
        <p:sp>
          <p:nvSpPr>
            <p:cNvPr id="365583" name="Text Box 15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84" name="Text Box 16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85" name="Rectangle 17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825500" y="4343400"/>
            <a:ext cx="1898650" cy="1066800"/>
            <a:chOff x="3888" y="1440"/>
            <a:chExt cx="1104" cy="672"/>
          </a:xfrm>
        </p:grpSpPr>
        <p:sp>
          <p:nvSpPr>
            <p:cNvPr id="365587" name="Text Box 19"/>
            <p:cNvSpPr txBox="1">
              <a:spLocks noChangeArrowheads="1"/>
            </p:cNvSpPr>
            <p:nvPr/>
          </p:nvSpPr>
          <p:spPr bwMode="auto">
            <a:xfrm>
              <a:off x="3984" y="1488"/>
              <a:ext cx="928" cy="243"/>
            </a:xfrm>
            <a:prstGeom prst="rect">
              <a:avLst/>
            </a:prstGeom>
            <a:solidFill>
              <a:srgbClr val="C0C0C0"/>
            </a:solidFill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Grey matter </a:t>
              </a:r>
            </a:p>
          </p:txBody>
        </p:sp>
        <p:sp>
          <p:nvSpPr>
            <p:cNvPr id="365588" name="Text Box 20"/>
            <p:cNvSpPr txBox="1">
              <a:spLocks noChangeArrowheads="1"/>
            </p:cNvSpPr>
            <p:nvPr/>
          </p:nvSpPr>
          <p:spPr bwMode="auto">
            <a:xfrm>
              <a:off x="3984" y="1824"/>
              <a:ext cx="944" cy="243"/>
            </a:xfrm>
            <a:prstGeom prst="rect">
              <a:avLst/>
            </a:prstGeom>
            <a:noFill/>
            <a:ln w="19050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800" baseline="0">
                  <a:latin typeface="Arial" charset="0"/>
                </a:rPr>
                <a:t>White matter</a:t>
              </a:r>
            </a:p>
          </p:txBody>
        </p:sp>
        <p:sp>
          <p:nvSpPr>
            <p:cNvPr id="365589" name="Rectangle 21"/>
            <p:cNvSpPr>
              <a:spLocks noChangeArrowheads="1"/>
            </p:cNvSpPr>
            <p:nvPr/>
          </p:nvSpPr>
          <p:spPr bwMode="auto">
            <a:xfrm>
              <a:off x="3888" y="1440"/>
              <a:ext cx="1104" cy="672"/>
            </a:xfrm>
            <a:prstGeom prst="rect">
              <a:avLst/>
            </a:prstGeom>
            <a:noFill/>
            <a:ln w="38100">
              <a:solidFill>
                <a:srgbClr val="FF99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65590" name="Line 22"/>
          <p:cNvSpPr>
            <a:spLocks noChangeShapeType="1"/>
          </p:cNvSpPr>
          <p:nvPr/>
        </p:nvSpPr>
        <p:spPr bwMode="auto">
          <a:xfrm flipV="1">
            <a:off x="2559050" y="3886200"/>
            <a:ext cx="140335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1" name="Line 23"/>
          <p:cNvSpPr>
            <a:spLocks noChangeShapeType="1"/>
          </p:cNvSpPr>
          <p:nvPr/>
        </p:nvSpPr>
        <p:spPr bwMode="auto">
          <a:xfrm>
            <a:off x="3467100" y="21336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2" name="Line 24"/>
          <p:cNvSpPr>
            <a:spLocks noChangeShapeType="1"/>
          </p:cNvSpPr>
          <p:nvPr/>
        </p:nvSpPr>
        <p:spPr bwMode="auto">
          <a:xfrm flipH="1">
            <a:off x="5448300" y="2514600"/>
            <a:ext cx="140335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3" name="Line 25"/>
          <p:cNvSpPr>
            <a:spLocks noChangeShapeType="1"/>
          </p:cNvSpPr>
          <p:nvPr/>
        </p:nvSpPr>
        <p:spPr bwMode="auto">
          <a:xfrm flipH="1" flipV="1">
            <a:off x="5530850" y="3810000"/>
            <a:ext cx="16510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4" name="Line 26"/>
          <p:cNvSpPr>
            <a:spLocks noChangeShapeType="1"/>
          </p:cNvSpPr>
          <p:nvPr/>
        </p:nvSpPr>
        <p:spPr bwMode="auto">
          <a:xfrm flipV="1">
            <a:off x="2559050" y="4343400"/>
            <a:ext cx="140335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5" name="Line 27"/>
          <p:cNvSpPr>
            <a:spLocks noChangeShapeType="1"/>
          </p:cNvSpPr>
          <p:nvPr/>
        </p:nvSpPr>
        <p:spPr bwMode="auto">
          <a:xfrm>
            <a:off x="3467100" y="2667000"/>
            <a:ext cx="49530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6" name="Line 28"/>
          <p:cNvSpPr>
            <a:spLocks noChangeShapeType="1"/>
          </p:cNvSpPr>
          <p:nvPr/>
        </p:nvSpPr>
        <p:spPr bwMode="auto">
          <a:xfrm flipH="1">
            <a:off x="5448300" y="3124200"/>
            <a:ext cx="14033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7" name="Line 29"/>
          <p:cNvSpPr>
            <a:spLocks noChangeShapeType="1"/>
          </p:cNvSpPr>
          <p:nvPr/>
        </p:nvSpPr>
        <p:spPr bwMode="auto">
          <a:xfrm flipH="1" flipV="1">
            <a:off x="5613400" y="4495800"/>
            <a:ext cx="156845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65598" name="Text Box 30"/>
          <p:cNvSpPr txBox="1">
            <a:spLocks noChangeArrowheads="1"/>
          </p:cNvSpPr>
          <p:nvPr/>
        </p:nvSpPr>
        <p:spPr bwMode="auto">
          <a:xfrm>
            <a:off x="4210050" y="4648200"/>
            <a:ext cx="1231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1" hangingPunct="1"/>
            <a:r>
              <a:rPr lang="en-US" sz="1800" baseline="0">
                <a:latin typeface="Arial" charset="0"/>
              </a:rPr>
              <a:t>Template</a:t>
            </a:r>
          </a:p>
        </p:txBody>
      </p:sp>
      <p:sp>
        <p:nvSpPr>
          <p:cNvPr id="365599" name="Text Box 31"/>
          <p:cNvSpPr txBox="1">
            <a:spLocks noChangeArrowheads="1"/>
          </p:cNvSpPr>
          <p:nvPr/>
        </p:nvSpPr>
        <p:spPr bwMode="auto">
          <a:xfrm>
            <a:off x="1352550" y="1905000"/>
            <a:ext cx="12239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1</a:t>
            </a:r>
          </a:p>
        </p:txBody>
      </p:sp>
      <p:sp>
        <p:nvSpPr>
          <p:cNvPr id="365600" name="Text Box 32"/>
          <p:cNvSpPr txBox="1">
            <a:spLocks noChangeArrowheads="1"/>
          </p:cNvSpPr>
          <p:nvPr/>
        </p:nvSpPr>
        <p:spPr bwMode="auto">
          <a:xfrm>
            <a:off x="1155700" y="5486400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2</a:t>
            </a:r>
          </a:p>
        </p:txBody>
      </p:sp>
      <p:sp>
        <p:nvSpPr>
          <p:cNvPr id="365601" name="Text Box 33"/>
          <p:cNvSpPr txBox="1">
            <a:spLocks noChangeArrowheads="1"/>
          </p:cNvSpPr>
          <p:nvPr/>
        </p:nvSpPr>
        <p:spPr bwMode="auto">
          <a:xfrm>
            <a:off x="8585200" y="2438400"/>
            <a:ext cx="1320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3</a:t>
            </a:r>
          </a:p>
        </p:txBody>
      </p:sp>
      <p:sp>
        <p:nvSpPr>
          <p:cNvPr id="365602" name="Text Box 34"/>
          <p:cNvSpPr txBox="1">
            <a:spLocks noChangeArrowheads="1"/>
          </p:cNvSpPr>
          <p:nvPr/>
        </p:nvSpPr>
        <p:spPr bwMode="auto">
          <a:xfrm>
            <a:off x="7264400" y="5791200"/>
            <a:ext cx="12557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1800" baseline="0">
                <a:latin typeface="Arial" charset="0"/>
              </a:rPr>
              <a:t>Subject 4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720725"/>
          </a:xfrm>
        </p:spPr>
        <p:txBody>
          <a:bodyPr/>
          <a:lstStyle/>
          <a:p>
            <a:r>
              <a:rPr lang="en-GB" dirty="0" err="1" smtClean="0"/>
              <a:t>Voxel</a:t>
            </a:r>
            <a:r>
              <a:rPr lang="en-GB" dirty="0" smtClean="0"/>
              <a:t>-Based </a:t>
            </a:r>
            <a:r>
              <a:rPr lang="en-GB" dirty="0" err="1" smtClean="0"/>
              <a:t>Morphometry</a:t>
            </a:r>
            <a:r>
              <a:rPr lang="en-GB" dirty="0" smtClean="0"/>
              <a:t> - VBM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88950" y="1052513"/>
            <a:ext cx="9216578" cy="5646737"/>
          </a:xfrm>
        </p:spPr>
        <p:txBody>
          <a:bodyPr/>
          <a:lstStyle/>
          <a:p>
            <a:r>
              <a:rPr lang="en-GB" sz="2400" dirty="0" smtClean="0"/>
              <a:t>Based on comparing </a:t>
            </a:r>
            <a:r>
              <a:rPr lang="en-GB" sz="2400" b="1" dirty="0" smtClean="0"/>
              <a:t>regional volumes of tissue</a:t>
            </a:r>
            <a:r>
              <a:rPr lang="en-GB" sz="2400" dirty="0" smtClean="0"/>
              <a:t>.</a:t>
            </a:r>
          </a:p>
          <a:p>
            <a:r>
              <a:rPr lang="en-GB" sz="2400" dirty="0" smtClean="0"/>
              <a:t>Suitable for studying focal volumetric differences of grey matter.</a:t>
            </a:r>
          </a:p>
          <a:p>
            <a:r>
              <a:rPr lang="en-GB" sz="2400" dirty="0" smtClean="0"/>
              <a:t>Assumes independence among </a:t>
            </a:r>
            <a:r>
              <a:rPr lang="en-GB" sz="2400" dirty="0" err="1" smtClean="0"/>
              <a:t>voxels</a:t>
            </a:r>
            <a:endParaRPr lang="en-GB" sz="2400" dirty="0" smtClean="0"/>
          </a:p>
          <a:p>
            <a:pPr lvl="1"/>
            <a:r>
              <a:rPr lang="en-GB" sz="2000" dirty="0" smtClean="0"/>
              <a:t>Shows differences that are easier to interpret</a:t>
            </a:r>
          </a:p>
          <a:p>
            <a:pPr lvl="1"/>
            <a:endParaRPr lang="en-GB" sz="2000" dirty="0" smtClean="0"/>
          </a:p>
          <a:p>
            <a:pPr lvl="1"/>
            <a:endParaRPr lang="en-GB" sz="2000" dirty="0"/>
          </a:p>
          <a:p>
            <a:r>
              <a:rPr lang="en-GB" sz="2400" dirty="0" smtClean="0"/>
              <a:t>Produce a map of statistically significant differences among populations of subjects.</a:t>
            </a:r>
          </a:p>
          <a:p>
            <a:pPr lvl="1"/>
            <a:r>
              <a:rPr lang="en-GB" sz="2000" dirty="0" smtClean="0"/>
              <a:t>e.g. compare a patient group with a control group.</a:t>
            </a:r>
          </a:p>
          <a:p>
            <a:pPr lvl="1"/>
            <a:r>
              <a:rPr lang="en-GB" sz="2000" dirty="0" smtClean="0"/>
              <a:t>or identify correlations with age, test-score etc.</a:t>
            </a:r>
          </a:p>
          <a:p>
            <a:r>
              <a:rPr lang="en-GB" sz="2400" dirty="0" smtClean="0"/>
              <a:t>The data are pre-processed to sensitise the tests to regional tissue volumes.</a:t>
            </a:r>
          </a:p>
          <a:p>
            <a:pPr>
              <a:buNone/>
            </a:pP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01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01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01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01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Template</a:t>
            </a:r>
          </a:p>
        </p:txBody>
      </p:sp>
      <p:pic>
        <p:nvPicPr>
          <p:cNvPr id="369667" name="Picture 3" descr="aver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0" y="0"/>
            <a:ext cx="5143500" cy="6858000"/>
          </a:xfrm>
          <a:prstGeom prst="rect">
            <a:avLst/>
          </a:prstGeom>
          <a:noFill/>
        </p:spPr>
      </p:pic>
      <p:sp>
        <p:nvSpPr>
          <p:cNvPr id="369668" name="Text Box 4"/>
          <p:cNvSpPr txBox="1">
            <a:spLocks noChangeArrowheads="1"/>
          </p:cNvSpPr>
          <p:nvPr/>
        </p:nvSpPr>
        <p:spPr bwMode="auto">
          <a:xfrm>
            <a:off x="3136900" y="1066800"/>
            <a:ext cx="16335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Initial Average</a:t>
            </a:r>
          </a:p>
        </p:txBody>
      </p:sp>
      <p:sp>
        <p:nvSpPr>
          <p:cNvPr id="369669" name="Text Box 5"/>
          <p:cNvSpPr txBox="1">
            <a:spLocks noChangeArrowheads="1"/>
          </p:cNvSpPr>
          <p:nvPr/>
        </p:nvSpPr>
        <p:spPr bwMode="auto">
          <a:xfrm>
            <a:off x="2641600" y="3276600"/>
            <a:ext cx="2163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After a few iterations</a:t>
            </a:r>
          </a:p>
        </p:txBody>
      </p:sp>
      <p:sp>
        <p:nvSpPr>
          <p:cNvPr id="369670" name="Text Box 6"/>
          <p:cNvSpPr txBox="1">
            <a:spLocks noChangeArrowheads="1"/>
          </p:cNvSpPr>
          <p:nvPr/>
        </p:nvSpPr>
        <p:spPr bwMode="auto">
          <a:xfrm>
            <a:off x="2724150" y="5638800"/>
            <a:ext cx="20637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1" hangingPunct="1"/>
            <a:r>
              <a:rPr lang="en-US" sz="2400" baseline="0">
                <a:latin typeface="Arial" charset="0"/>
              </a:rPr>
              <a:t>Final template</a:t>
            </a:r>
          </a:p>
        </p:txBody>
      </p:sp>
      <p:sp>
        <p:nvSpPr>
          <p:cNvPr id="369671" name="Text Box 7"/>
          <p:cNvSpPr txBox="1">
            <a:spLocks noChangeArrowheads="1"/>
          </p:cNvSpPr>
          <p:nvPr/>
        </p:nvSpPr>
        <p:spPr bwMode="auto">
          <a:xfrm>
            <a:off x="247650" y="2133600"/>
            <a:ext cx="29718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aseline="0" dirty="0">
                <a:latin typeface="Arial" charset="0"/>
              </a:rPr>
              <a:t>Iteratively generated from </a:t>
            </a:r>
            <a:r>
              <a:rPr lang="en-US" sz="2400" baseline="0" dirty="0" smtClean="0">
                <a:latin typeface="Arial" charset="0"/>
              </a:rPr>
              <a:t>all </a:t>
            </a:r>
            <a:r>
              <a:rPr lang="en-US" sz="2400" baseline="0" dirty="0" smtClean="0">
                <a:latin typeface="Arial" charset="0"/>
              </a:rPr>
              <a:t>subjects in study</a:t>
            </a:r>
            <a:endParaRPr lang="en-US" sz="2400" baseline="0" dirty="0">
              <a:latin typeface="Arial" charset="0"/>
            </a:endParaRPr>
          </a:p>
          <a:p>
            <a:pPr eaLnBrk="1" hangingPunct="1"/>
            <a:endParaRPr lang="en-US" sz="2400" baseline="0" dirty="0">
              <a:latin typeface="Arial" charset="0"/>
            </a:endParaRPr>
          </a:p>
          <a:p>
            <a:pPr eaLnBrk="1" hangingPunct="1"/>
            <a:r>
              <a:rPr lang="en-US" sz="2400" baseline="0" dirty="0" smtClean="0">
                <a:latin typeface="Arial" charset="0"/>
              </a:rPr>
              <a:t>Begin </a:t>
            </a:r>
            <a:r>
              <a:rPr lang="en-US" sz="2400" baseline="0" dirty="0">
                <a:latin typeface="Arial" charset="0"/>
              </a:rPr>
              <a:t>with rigidly aligned tissue probability maps</a:t>
            </a:r>
          </a:p>
          <a:p>
            <a:pPr eaLnBrk="1" hangingPunct="1"/>
            <a:endParaRPr lang="en-US" sz="2400" baseline="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1170" name="Picture 2" descr="un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-1588"/>
            <a:ext cx="7759700" cy="6859588"/>
          </a:xfrm>
          <a:prstGeom prst="rect">
            <a:avLst/>
          </a:prstGeom>
          <a:noFill/>
        </p:spPr>
      </p:pic>
      <p:sp>
        <p:nvSpPr>
          <p:cNvPr id="391171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Initial </a:t>
            </a:r>
          </a:p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GM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194" name="Picture 2" descr="normalise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6300" y="0"/>
            <a:ext cx="7759700" cy="6859588"/>
          </a:xfrm>
          <a:prstGeom prst="rect">
            <a:avLst/>
          </a:prstGeom>
          <a:noFill/>
        </p:spPr>
      </p:pic>
      <p:sp>
        <p:nvSpPr>
          <p:cNvPr id="392195" name="Text Box 3"/>
          <p:cNvSpPr txBox="1">
            <a:spLocks noChangeArrowheads="1"/>
          </p:cNvSpPr>
          <p:nvPr/>
        </p:nvSpPr>
        <p:spPr bwMode="auto">
          <a:xfrm>
            <a:off x="0" y="1295400"/>
            <a:ext cx="21463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Warped </a:t>
            </a:r>
          </a:p>
          <a:p>
            <a:pPr eaLnBrk="1" hangingPunct="1"/>
            <a:r>
              <a:rPr lang="en-US" sz="2400" baseline="0">
                <a:latin typeface="Arial" charset="0"/>
                <a:cs typeface="Arial" charset="0"/>
              </a:rPr>
              <a:t>GM images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7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7860" name="Picture 4" descr="average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78884" name="Picture 4" descr="average_w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0932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1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1956" name="Picture 4" descr="subj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2980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4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4004" name="Picture 4" descr="subj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5028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752128"/>
          </a:xfrm>
        </p:spPr>
        <p:txBody>
          <a:bodyPr/>
          <a:lstStyle/>
          <a:p>
            <a:pPr eaLnBrk="1" hangingPunct="1"/>
            <a:r>
              <a:rPr lang="en-GB" dirty="0" smtClean="0"/>
              <a:t>SPM for group </a:t>
            </a:r>
            <a:r>
              <a:rPr lang="en-GB" dirty="0" err="1" smtClean="0"/>
              <a:t>fMRI</a:t>
            </a:r>
            <a:endParaRPr lang="en-GB" dirty="0" smtClean="0"/>
          </a:p>
        </p:txBody>
      </p:sp>
      <p:sp>
        <p:nvSpPr>
          <p:cNvPr id="18435" name="Rectangle 4"/>
          <p:cNvSpPr>
            <a:spLocks noChangeArrowheads="1"/>
          </p:cNvSpPr>
          <p:nvPr/>
        </p:nvSpPr>
        <p:spPr bwMode="auto">
          <a:xfrm>
            <a:off x="380075" y="973139"/>
            <a:ext cx="1578959" cy="29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>
                <a:solidFill>
                  <a:schemeClr val="tx2"/>
                </a:solidFill>
              </a:rPr>
              <a:t>fMRI time-series</a:t>
            </a:r>
          </a:p>
        </p:txBody>
      </p:sp>
      <p:pic>
        <p:nvPicPr>
          <p:cNvPr id="18436" name="Picture 5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6902" y="1327150"/>
            <a:ext cx="1219332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7" name="Picture 6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231" y="1403350"/>
            <a:ext cx="1219332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8" name="Picture 7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3840" y="1479550"/>
            <a:ext cx="1221052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pic>
        <p:nvPicPr>
          <p:cNvPr id="18439" name="Picture 8" descr="ju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8169" y="1555750"/>
            <a:ext cx="1219333" cy="1219200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18440" name="AutoShape 9"/>
          <p:cNvSpPr>
            <a:spLocks noChangeArrowheads="1"/>
          </p:cNvSpPr>
          <p:nvPr/>
        </p:nvSpPr>
        <p:spPr bwMode="auto">
          <a:xfrm>
            <a:off x="2036234" y="1555750"/>
            <a:ext cx="1931327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Preprocessing</a:t>
            </a:r>
          </a:p>
        </p:txBody>
      </p:sp>
      <p:sp>
        <p:nvSpPr>
          <p:cNvPr id="18441" name="AutoShape 10"/>
          <p:cNvSpPr>
            <a:spLocks noChangeArrowheads="1"/>
          </p:cNvSpPr>
          <p:nvPr/>
        </p:nvSpPr>
        <p:spPr bwMode="auto">
          <a:xfrm>
            <a:off x="4118901" y="1555750"/>
            <a:ext cx="193132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Stat. modelling</a:t>
            </a:r>
          </a:p>
        </p:txBody>
      </p:sp>
      <p:sp>
        <p:nvSpPr>
          <p:cNvPr id="18442" name="Rectangle 11"/>
          <p:cNvSpPr>
            <a:spLocks noChangeArrowheads="1"/>
          </p:cNvSpPr>
          <p:nvPr/>
        </p:nvSpPr>
        <p:spPr bwMode="auto">
          <a:xfrm>
            <a:off x="8287676" y="1689100"/>
            <a:ext cx="1353476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spm T</a:t>
            </a:r>
            <a:br>
              <a:rPr lang="en-GB"/>
            </a:br>
            <a:r>
              <a:rPr lang="en-GB"/>
              <a:t>Image</a:t>
            </a:r>
          </a:p>
        </p:txBody>
      </p:sp>
      <p:sp>
        <p:nvSpPr>
          <p:cNvPr id="18443" name="AutoShape 12"/>
          <p:cNvSpPr>
            <a:spLocks noChangeArrowheads="1"/>
          </p:cNvSpPr>
          <p:nvPr/>
        </p:nvSpPr>
        <p:spPr bwMode="auto">
          <a:xfrm>
            <a:off x="6203289" y="1555750"/>
            <a:ext cx="1931326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Results query</a:t>
            </a: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380075" y="2968626"/>
            <a:ext cx="9261078" cy="1801813"/>
            <a:chOff x="221" y="1870"/>
            <a:chExt cx="5385" cy="1135"/>
          </a:xfrm>
        </p:grpSpPr>
        <p:sp>
          <p:nvSpPr>
            <p:cNvPr id="18460" name="Rectangle 13"/>
            <p:cNvSpPr>
              <a:spLocks noChangeArrowheads="1"/>
            </p:cNvSpPr>
            <p:nvPr/>
          </p:nvSpPr>
          <p:spPr bwMode="auto">
            <a:xfrm>
              <a:off x="221" y="1870"/>
              <a:ext cx="918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8461" name="Picture 14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2093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62" name="Picture 15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2141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63" name="Picture 16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" y="2189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64" name="Picture 17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" y="2237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8465" name="AutoShape 18"/>
            <p:cNvSpPr>
              <a:spLocks noChangeArrowheads="1"/>
            </p:cNvSpPr>
            <p:nvPr/>
          </p:nvSpPr>
          <p:spPr bwMode="auto">
            <a:xfrm>
              <a:off x="1184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Preprocessing</a:t>
              </a:r>
            </a:p>
          </p:txBody>
        </p:sp>
        <p:sp>
          <p:nvSpPr>
            <p:cNvPr id="18466" name="AutoShape 19"/>
            <p:cNvSpPr>
              <a:spLocks noChangeArrowheads="1"/>
            </p:cNvSpPr>
            <p:nvPr/>
          </p:nvSpPr>
          <p:spPr bwMode="auto">
            <a:xfrm>
              <a:off x="2395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Stat. modelling</a:t>
              </a:r>
            </a:p>
          </p:txBody>
        </p:sp>
        <p:sp>
          <p:nvSpPr>
            <p:cNvPr id="18467" name="Rectangle 20"/>
            <p:cNvSpPr>
              <a:spLocks noChangeArrowheads="1"/>
            </p:cNvSpPr>
            <p:nvPr/>
          </p:nvSpPr>
          <p:spPr bwMode="auto">
            <a:xfrm>
              <a:off x="4819" y="2321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8468" name="AutoShape 21"/>
            <p:cNvSpPr>
              <a:spLocks noChangeArrowheads="1"/>
            </p:cNvSpPr>
            <p:nvPr/>
          </p:nvSpPr>
          <p:spPr bwMode="auto">
            <a:xfrm>
              <a:off x="3607" y="2237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Results query</a:t>
              </a:r>
            </a:p>
          </p:txBody>
        </p:sp>
      </p:grp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380075" y="4913313"/>
            <a:ext cx="9261078" cy="1801812"/>
            <a:chOff x="221" y="3185"/>
            <a:chExt cx="5385" cy="1135"/>
          </a:xfrm>
        </p:grpSpPr>
        <p:sp>
          <p:nvSpPr>
            <p:cNvPr id="18451" name="Rectangle 22"/>
            <p:cNvSpPr>
              <a:spLocks noChangeArrowheads="1"/>
            </p:cNvSpPr>
            <p:nvPr/>
          </p:nvSpPr>
          <p:spPr bwMode="auto">
            <a:xfrm>
              <a:off x="221" y="3185"/>
              <a:ext cx="918" cy="18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pPr eaLnBrk="0" hangingPunct="0"/>
              <a:r>
                <a:rPr lang="en-GB">
                  <a:solidFill>
                    <a:schemeClr val="tx2"/>
                  </a:solidFill>
                </a:rPr>
                <a:t>fMRI time-series</a:t>
              </a:r>
            </a:p>
          </p:txBody>
        </p:sp>
        <p:pic>
          <p:nvPicPr>
            <p:cNvPr id="18452" name="Picture 23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5" y="3408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53" name="Picture 24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" y="3456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54" name="Picture 25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6" y="3504"/>
              <a:ext cx="710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pic>
          <p:nvPicPr>
            <p:cNvPr id="18455" name="Picture 26" descr="junk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2" y="3552"/>
              <a:ext cx="709" cy="768"/>
            </a:xfrm>
            <a:prstGeom prst="rect">
              <a:avLst/>
            </a:prstGeom>
            <a:noFill/>
            <a:ln w="28575">
              <a:solidFill>
                <a:srgbClr val="0000FF"/>
              </a:solidFill>
              <a:miter lim="800000"/>
              <a:headEnd/>
              <a:tailEnd/>
            </a:ln>
          </p:spPr>
        </p:pic>
        <p:sp>
          <p:nvSpPr>
            <p:cNvPr id="18456" name="AutoShape 27"/>
            <p:cNvSpPr>
              <a:spLocks noChangeArrowheads="1"/>
            </p:cNvSpPr>
            <p:nvPr/>
          </p:nvSpPr>
          <p:spPr bwMode="auto">
            <a:xfrm>
              <a:off x="1184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Preprocessing</a:t>
              </a:r>
            </a:p>
          </p:txBody>
        </p:sp>
        <p:sp>
          <p:nvSpPr>
            <p:cNvPr id="18457" name="AutoShape 28"/>
            <p:cNvSpPr>
              <a:spLocks noChangeArrowheads="1"/>
            </p:cNvSpPr>
            <p:nvPr/>
          </p:nvSpPr>
          <p:spPr bwMode="auto">
            <a:xfrm>
              <a:off x="2395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Stat. modelling</a:t>
              </a:r>
            </a:p>
          </p:txBody>
        </p:sp>
        <p:sp>
          <p:nvSpPr>
            <p:cNvPr id="18458" name="Rectangle 29"/>
            <p:cNvSpPr>
              <a:spLocks noChangeArrowheads="1"/>
            </p:cNvSpPr>
            <p:nvPr/>
          </p:nvSpPr>
          <p:spPr bwMode="auto">
            <a:xfrm>
              <a:off x="4819" y="3636"/>
              <a:ext cx="787" cy="45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“Contrast”</a:t>
              </a:r>
              <a:br>
                <a:rPr lang="en-GB"/>
              </a:br>
              <a:r>
                <a:rPr lang="en-GB"/>
                <a:t>Image</a:t>
              </a:r>
            </a:p>
          </p:txBody>
        </p:sp>
        <p:sp>
          <p:nvSpPr>
            <p:cNvPr id="18459" name="AutoShape 30"/>
            <p:cNvSpPr>
              <a:spLocks noChangeArrowheads="1"/>
            </p:cNvSpPr>
            <p:nvPr/>
          </p:nvSpPr>
          <p:spPr bwMode="auto">
            <a:xfrm>
              <a:off x="3607" y="3552"/>
              <a:ext cx="1123" cy="624"/>
            </a:xfrm>
            <a:prstGeom prst="rightArrow">
              <a:avLst>
                <a:gd name="adj1" fmla="val 50000"/>
                <a:gd name="adj2" fmla="val 44992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GB"/>
                <a:t>Results query</a:t>
              </a:r>
            </a:p>
          </p:txBody>
        </p:sp>
      </p:grpSp>
      <p:cxnSp>
        <p:nvCxnSpPr>
          <p:cNvPr id="19470" name="AutoShape 34"/>
          <p:cNvCxnSpPr>
            <a:cxnSpLocks noChangeShapeType="1"/>
            <a:stCxn id="18458" idx="0"/>
            <a:endCxn id="18467" idx="2"/>
          </p:cNvCxnSpPr>
          <p:nvPr/>
        </p:nvCxnSpPr>
        <p:spPr bwMode="auto">
          <a:xfrm rot="-5400000">
            <a:off x="8355675" y="5019675"/>
            <a:ext cx="12192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1" name="AutoShape 35"/>
          <p:cNvCxnSpPr>
            <a:cxnSpLocks noChangeShapeType="1"/>
            <a:stCxn id="18467" idx="0"/>
            <a:endCxn id="18442" idx="2"/>
          </p:cNvCxnSpPr>
          <p:nvPr/>
        </p:nvCxnSpPr>
        <p:spPr bwMode="auto">
          <a:xfrm flipV="1">
            <a:off x="8965275" y="2414588"/>
            <a:ext cx="0" cy="1270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9472" name="AutoShape 36"/>
          <p:cNvCxnSpPr>
            <a:cxnSpLocks noChangeShapeType="1"/>
            <a:endCxn id="18434" idx="3"/>
          </p:cNvCxnSpPr>
          <p:nvPr/>
        </p:nvCxnSpPr>
        <p:spPr bwMode="auto">
          <a:xfrm rot="5400000" flipH="1" flipV="1">
            <a:off x="8779977" y="791682"/>
            <a:ext cx="1084440" cy="710405"/>
          </a:xfrm>
          <a:prstGeom prst="bentConnector4">
            <a:avLst>
              <a:gd name="adj1" fmla="val 32661"/>
              <a:gd name="adj2" fmla="val 132179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19473" name="Rectangle 38"/>
          <p:cNvSpPr>
            <a:spLocks noChangeArrowheads="1"/>
          </p:cNvSpPr>
          <p:nvPr/>
        </p:nvSpPr>
        <p:spPr bwMode="auto">
          <a:xfrm>
            <a:off x="7451858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/>
              <a:t>Group-wise</a:t>
            </a:r>
            <a:br>
              <a:rPr lang="en-GB" sz="2800" b="1" dirty="0"/>
            </a:br>
            <a:r>
              <a:rPr lang="en-GB" sz="2800" b="1" dirty="0"/>
              <a:t>statistics</a:t>
            </a:r>
          </a:p>
        </p:txBody>
      </p:sp>
      <p:sp>
        <p:nvSpPr>
          <p:cNvPr id="36" name="Rectangle 11"/>
          <p:cNvSpPr>
            <a:spLocks noChangeArrowheads="1"/>
          </p:cNvSpPr>
          <p:nvPr/>
        </p:nvSpPr>
        <p:spPr bwMode="auto">
          <a:xfrm>
            <a:off x="8287676" y="1689100"/>
            <a:ext cx="1353476" cy="72548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/>
              <a:t>“Contrast”</a:t>
            </a:r>
            <a:br>
              <a:rPr lang="en-GB"/>
            </a:br>
            <a:r>
              <a:rPr lang="en-GB"/>
              <a:t>Image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3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6052" name="Picture 4" descr="subj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87076" name="Picture 4" descr="averag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4381500" cy="1143000"/>
          </a:xfrm>
        </p:spPr>
        <p:txBody>
          <a:bodyPr/>
          <a:lstStyle/>
          <a:p>
            <a:pPr algn="r"/>
            <a:r>
              <a:rPr lang="en-US" smtClean="0"/>
              <a:t>Normalise to MNI Space</a:t>
            </a:r>
          </a:p>
        </p:txBody>
      </p:sp>
      <p:pic>
        <p:nvPicPr>
          <p:cNvPr id="51202" name="Picture 3" descr="Screenshot-Batch Editor-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0"/>
            <a:ext cx="5476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95300" y="1447800"/>
            <a:ext cx="3814763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SzPct val="200000"/>
              <a:buFontTx/>
              <a:buChar char="•"/>
            </a:pPr>
            <a:r>
              <a:rPr kumimoji="1" lang="en-GB" sz="2800" b="1" baseline="0">
                <a:solidFill>
                  <a:schemeClr val="bg2"/>
                </a:solidFill>
                <a:latin typeface="Arial" charset="0"/>
              </a:rPr>
              <a:t>Use shape parameterisations to generate smoothed Jacobian scaled and spatially normalised GM images for each subject.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0690" name="Picture 2" descr="MNI_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</p:spPr>
      </p:pic>
      <p:sp>
        <p:nvSpPr>
          <p:cNvPr id="370691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71475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en-US" sz="3600" baseline="0" dirty="0" smtClean="0">
                <a:latin typeface="Arial" charset="0"/>
              </a:rPr>
              <a:t>MNI Space</a:t>
            </a:r>
          </a:p>
          <a:p>
            <a:pPr eaLnBrk="1" hangingPunct="1"/>
            <a:r>
              <a:rPr lang="en-US" sz="3600" baseline="0" dirty="0" smtClean="0">
                <a:latin typeface="Arial" charset="0"/>
              </a:rPr>
              <a:t>Grey </a:t>
            </a:r>
            <a:r>
              <a:rPr lang="en-US" sz="3600" baseline="0" dirty="0">
                <a:latin typeface="Arial" charset="0"/>
              </a:rPr>
              <a:t>matter average of 452 subjects – affine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714" name="Picture 2" descr="G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304800"/>
            <a:ext cx="6810375" cy="6248400"/>
          </a:xfrm>
          <a:prstGeom prst="rect">
            <a:avLst/>
          </a:prstGeom>
          <a:noFill/>
        </p:spPr>
      </p:pic>
      <p:sp>
        <p:nvSpPr>
          <p:cNvPr id="371715" name="Text Box 3"/>
          <p:cNvSpPr txBox="1">
            <a:spLocks noChangeArrowheads="1"/>
          </p:cNvSpPr>
          <p:nvPr/>
        </p:nvSpPr>
        <p:spPr bwMode="auto">
          <a:xfrm>
            <a:off x="4705350" y="3352800"/>
            <a:ext cx="399206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en-US" sz="3600" baseline="0" dirty="0" smtClean="0">
                <a:latin typeface="Arial" charset="0"/>
              </a:rPr>
              <a:t>Population Space</a:t>
            </a:r>
          </a:p>
          <a:p>
            <a:pPr eaLnBrk="1" hangingPunct="1"/>
            <a:r>
              <a:rPr lang="en-US" sz="3600" baseline="0" dirty="0" smtClean="0">
                <a:latin typeface="Arial" charset="0"/>
              </a:rPr>
              <a:t>Grey </a:t>
            </a:r>
            <a:r>
              <a:rPr lang="en-US" sz="3600" baseline="0" dirty="0">
                <a:latin typeface="Arial" charset="0"/>
              </a:rPr>
              <a:t>matter average of 471 </a:t>
            </a:r>
            <a:r>
              <a:rPr lang="en-US" sz="3600" baseline="0" dirty="0" smtClean="0">
                <a:latin typeface="Arial" charset="0"/>
              </a:rPr>
              <a:t>subjects - </a:t>
            </a:r>
            <a:r>
              <a:rPr lang="en-US" sz="3600" baseline="0" dirty="0" err="1" smtClean="0">
                <a:latin typeface="Arial" charset="0"/>
              </a:rPr>
              <a:t>nonlin</a:t>
            </a:r>
            <a:endParaRPr lang="en-US" sz="3600" baseline="0" dirty="0">
              <a:latin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“Modulation” – change of variables.</a:t>
            </a:r>
          </a:p>
        </p:txBody>
      </p:sp>
      <p:pic>
        <p:nvPicPr>
          <p:cNvPr id="120835" name="Picture 3" descr="d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525" y="1628775"/>
            <a:ext cx="4067175" cy="4475163"/>
          </a:xfrm>
          <a:prstGeom prst="rect">
            <a:avLst/>
          </a:prstGeom>
          <a:noFill/>
        </p:spPr>
      </p:pic>
      <p:pic>
        <p:nvPicPr>
          <p:cNvPr id="120836" name="Picture 4" descr="def_forwa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150" y="1628775"/>
            <a:ext cx="4067175" cy="4468813"/>
          </a:xfrm>
          <a:prstGeom prst="rect">
            <a:avLst/>
          </a:prstGeom>
          <a:noFill/>
        </p:spPr>
      </p:pic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1785938" y="6184900"/>
            <a:ext cx="2152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800" baseline="0">
                <a:latin typeface="Arial" charset="0"/>
              </a:rPr>
              <a:t>Deformation Field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321300" y="6184900"/>
            <a:ext cx="45847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GB" sz="1800" baseline="0">
                <a:latin typeface="Arial" charset="0"/>
              </a:rPr>
              <a:t>Jacobians determinants</a:t>
            </a:r>
            <a:br>
              <a:rPr lang="en-GB" sz="1800" baseline="0">
                <a:latin typeface="Arial" charset="0"/>
              </a:rPr>
            </a:br>
            <a:r>
              <a:rPr lang="en-GB" sz="1800" baseline="0">
                <a:latin typeface="Arial" charset="0"/>
              </a:rPr>
              <a:t>Encode relative volumes.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3011" name="Rectangle 10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analysis will be most sensitive to effects that match the shape and size of the kernel</a:t>
            </a:r>
          </a:p>
          <a:p>
            <a:pPr eaLnBrk="1" hangingPunct="1"/>
            <a:r>
              <a:rPr lang="en-GB" smtClean="0"/>
              <a:t>The data will be more Gaussian and closer to a continuous random field for larger kernels</a:t>
            </a:r>
          </a:p>
          <a:p>
            <a:pPr eaLnBrk="1" hangingPunct="1"/>
            <a:r>
              <a:rPr lang="en-GB" smtClean="0"/>
              <a:t>Results will be rough and noise-like if too little smoothing is used</a:t>
            </a:r>
          </a:p>
          <a:p>
            <a:pPr eaLnBrk="1" hangingPunct="1"/>
            <a:r>
              <a:rPr lang="en-GB" smtClean="0"/>
              <a:t>Too much will lead to distributed, indistinct blobs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Smoothing</a:t>
            </a:r>
          </a:p>
        </p:txBody>
      </p:sp>
      <p:sp>
        <p:nvSpPr>
          <p:cNvPr id="44035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5300" y="1600201"/>
            <a:ext cx="8915400" cy="1947863"/>
          </a:xfrm>
        </p:spPr>
        <p:txBody>
          <a:bodyPr/>
          <a:lstStyle/>
          <a:p>
            <a:pPr eaLnBrk="1" hangingPunct="1"/>
            <a:r>
              <a:rPr lang="en-GB" smtClean="0"/>
              <a:t>Between 7 and 14mm is probably best</a:t>
            </a:r>
          </a:p>
          <a:p>
            <a:pPr lvl="1" eaLnBrk="1" hangingPunct="1"/>
            <a:r>
              <a:rPr lang="en-GB" smtClean="0"/>
              <a:t>(lower is okay with better registration, e.g. DARTEL)</a:t>
            </a:r>
          </a:p>
          <a:p>
            <a:pPr eaLnBrk="1" hangingPunct="1"/>
            <a:r>
              <a:rPr lang="en-GB" smtClean="0"/>
              <a:t>The results below show two fairly extreme choices, 5mm on the left, and 16mm, right</a:t>
            </a:r>
          </a:p>
        </p:txBody>
      </p:sp>
      <p:pic>
        <p:nvPicPr>
          <p:cNvPr id="4403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548064"/>
            <a:ext cx="394176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2223" y="5027614"/>
            <a:ext cx="1981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7648" y="3548064"/>
            <a:ext cx="3941763" cy="330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4712" y="5027614"/>
            <a:ext cx="1981200" cy="179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8950" y="260350"/>
            <a:ext cx="8856663" cy="823913"/>
          </a:xfrm>
        </p:spPr>
        <p:txBody>
          <a:bodyPr/>
          <a:lstStyle/>
          <a:p>
            <a:r>
              <a:rPr lang="en-GB" dirty="0" smtClean="0"/>
              <a:t>Some References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5300" y="1268760"/>
            <a:ext cx="8915400" cy="5301903"/>
          </a:xfrm>
        </p:spPr>
        <p:txBody>
          <a:bodyPr/>
          <a:lstStyle/>
          <a:p>
            <a:r>
              <a:rPr lang="en-GB" sz="2400" dirty="0" err="1" smtClean="0">
                <a:solidFill>
                  <a:srgbClr val="000099"/>
                </a:solidFill>
              </a:rPr>
              <a:t>Ashburner</a:t>
            </a:r>
            <a:r>
              <a:rPr lang="en-GB" sz="2400" dirty="0" smtClean="0">
                <a:solidFill>
                  <a:srgbClr val="000099"/>
                </a:solidFill>
              </a:rPr>
              <a:t> &amp; </a:t>
            </a:r>
            <a:r>
              <a:rPr lang="en-GB" sz="2400" dirty="0" err="1" smtClean="0">
                <a:solidFill>
                  <a:srgbClr val="000099"/>
                </a:solidFill>
              </a:rPr>
              <a:t>Friston</a:t>
            </a:r>
            <a:r>
              <a:rPr lang="en-GB" sz="2400" dirty="0" smtClean="0"/>
              <a:t>. “</a:t>
            </a:r>
            <a:r>
              <a:rPr lang="en-GB" sz="2400" i="1" dirty="0" err="1" smtClean="0"/>
              <a:t>Voxel</a:t>
            </a:r>
            <a:r>
              <a:rPr lang="en-GB" sz="2400" i="1" dirty="0" smtClean="0"/>
              <a:t>-based </a:t>
            </a:r>
            <a:r>
              <a:rPr lang="en-GB" sz="2400" i="1" dirty="0" err="1" smtClean="0"/>
              <a:t>morphometry</a:t>
            </a:r>
            <a:r>
              <a:rPr lang="en-GB" sz="2400" i="1" dirty="0" smtClean="0"/>
              <a:t>-the methods</a:t>
            </a:r>
            <a:r>
              <a:rPr lang="en-GB" sz="2400" dirty="0" smtClean="0"/>
              <a:t>”.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11(6):805-821, 2000.</a:t>
            </a:r>
          </a:p>
          <a:p>
            <a:r>
              <a:rPr lang="en-GB" sz="2400" dirty="0" err="1" smtClean="0">
                <a:solidFill>
                  <a:srgbClr val="000099"/>
                </a:solidFill>
              </a:rPr>
              <a:t>Ashburner</a:t>
            </a:r>
            <a:r>
              <a:rPr lang="en-GB" sz="2400" dirty="0" smtClean="0">
                <a:solidFill>
                  <a:srgbClr val="000099"/>
                </a:solidFill>
              </a:rPr>
              <a:t> &amp; </a:t>
            </a:r>
            <a:r>
              <a:rPr lang="en-GB" sz="2400" dirty="0" err="1" smtClean="0">
                <a:solidFill>
                  <a:srgbClr val="000099"/>
                </a:solidFill>
              </a:rPr>
              <a:t>Friston</a:t>
            </a:r>
            <a:r>
              <a:rPr lang="en-GB" sz="2400" dirty="0" smtClean="0"/>
              <a:t>. “</a:t>
            </a:r>
            <a:r>
              <a:rPr lang="en-GB" sz="2400" i="1" dirty="0" smtClean="0"/>
              <a:t>Unified Segmentation</a:t>
            </a:r>
            <a:r>
              <a:rPr lang="en-GB" sz="2400" dirty="0" smtClean="0"/>
              <a:t>”.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</a:t>
            </a:r>
            <a:r>
              <a:rPr lang="en-GB" sz="2400" b="1" dirty="0" smtClean="0"/>
              <a:t>26</a:t>
            </a:r>
            <a:r>
              <a:rPr lang="en-GB" sz="2400" dirty="0" smtClean="0"/>
              <a:t>:839-851, 2005.</a:t>
            </a:r>
          </a:p>
          <a:p>
            <a:r>
              <a:rPr lang="en-GB" sz="2400" dirty="0" err="1" smtClean="0">
                <a:solidFill>
                  <a:srgbClr val="000099"/>
                </a:solidFill>
              </a:rPr>
              <a:t>Ashburner</a:t>
            </a:r>
            <a:r>
              <a:rPr lang="en-GB" sz="2400" dirty="0" smtClean="0">
                <a:solidFill>
                  <a:srgbClr val="000099"/>
                </a:solidFill>
              </a:rPr>
              <a:t>.</a:t>
            </a:r>
            <a:r>
              <a:rPr lang="en-GB" sz="2400" dirty="0" smtClean="0"/>
              <a:t> “</a:t>
            </a:r>
            <a:r>
              <a:rPr lang="en-GB" sz="2400" i="1" dirty="0" smtClean="0"/>
              <a:t>A Fast </a:t>
            </a:r>
            <a:r>
              <a:rPr lang="en-GB" sz="2400" i="1" dirty="0" err="1" smtClean="0"/>
              <a:t>Diffeomorphic</a:t>
            </a:r>
            <a:r>
              <a:rPr lang="en-GB" sz="2400" i="1" dirty="0" smtClean="0"/>
              <a:t> Image Registration Algorithm”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38:95-113 (2007).</a:t>
            </a:r>
          </a:p>
          <a:p>
            <a:r>
              <a:rPr lang="en-GB" sz="2400" dirty="0" err="1" smtClean="0">
                <a:solidFill>
                  <a:srgbClr val="000099"/>
                </a:solidFill>
              </a:rPr>
              <a:t>Ashburner</a:t>
            </a:r>
            <a:r>
              <a:rPr lang="en-GB" sz="2400" dirty="0" smtClean="0">
                <a:solidFill>
                  <a:srgbClr val="000099"/>
                </a:solidFill>
              </a:rPr>
              <a:t> &amp; </a:t>
            </a:r>
            <a:r>
              <a:rPr lang="en-GB" sz="2400" dirty="0" err="1" smtClean="0">
                <a:solidFill>
                  <a:srgbClr val="000099"/>
                </a:solidFill>
              </a:rPr>
              <a:t>Friston</a:t>
            </a:r>
            <a:r>
              <a:rPr lang="en-GB" sz="2400" dirty="0" smtClean="0"/>
              <a:t>. “</a:t>
            </a:r>
            <a:r>
              <a:rPr lang="en-GB" sz="2400" i="1" dirty="0" smtClean="0"/>
              <a:t>Computing Average Shaped Tissue Probability Templates”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</a:t>
            </a:r>
            <a:r>
              <a:rPr lang="en-GB" sz="2400" b="1" dirty="0" smtClean="0"/>
              <a:t>45</a:t>
            </a:r>
            <a:r>
              <a:rPr lang="en-GB" sz="2400" dirty="0" smtClean="0"/>
              <a:t>:333-341, 2009.</a:t>
            </a:r>
          </a:p>
          <a:p>
            <a:r>
              <a:rPr lang="en-GB" sz="2400" dirty="0" smtClean="0">
                <a:solidFill>
                  <a:srgbClr val="000099"/>
                </a:solidFill>
              </a:rPr>
              <a:t>Klein et al.</a:t>
            </a:r>
            <a:r>
              <a:rPr lang="en-GB" sz="2400" dirty="0" smtClean="0"/>
              <a:t> </a:t>
            </a:r>
            <a:r>
              <a:rPr lang="en-GB" sz="2400" i="1" dirty="0" smtClean="0"/>
              <a:t>Evaluation of 14 nonlinear deformation algorithms applied to human brain MRI registration</a:t>
            </a:r>
            <a:r>
              <a:rPr lang="en-GB" sz="2400" dirty="0" smtClean="0"/>
              <a:t>. </a:t>
            </a:r>
            <a:r>
              <a:rPr lang="en-GB" sz="2400" dirty="0" err="1" smtClean="0"/>
              <a:t>NeuroImage</a:t>
            </a:r>
            <a:r>
              <a:rPr lang="en-GB" sz="2400" dirty="0" smtClean="0"/>
              <a:t> 46(3):786-802 (2009).</a:t>
            </a:r>
          </a:p>
          <a:p>
            <a:r>
              <a:rPr lang="en-US" sz="2400" dirty="0" err="1" smtClean="0">
                <a:solidFill>
                  <a:srgbClr val="000099"/>
                </a:solidFill>
              </a:rPr>
              <a:t>Ashburner</a:t>
            </a:r>
            <a:r>
              <a:rPr lang="en-US" sz="2400" dirty="0" smtClean="0"/>
              <a:t>. “</a:t>
            </a:r>
            <a:r>
              <a:rPr lang="en-US" sz="2400" i="1" dirty="0" smtClean="0"/>
              <a:t>Computational Anatomy with the SPM software</a:t>
            </a:r>
            <a:r>
              <a:rPr lang="en-US" sz="2400" dirty="0" smtClean="0"/>
              <a:t>”. Magnetic Resonance Imaging </a:t>
            </a:r>
            <a:r>
              <a:rPr lang="en-US" sz="2400" b="1" dirty="0" smtClean="0"/>
              <a:t>27</a:t>
            </a:r>
            <a:r>
              <a:rPr lang="en-US" sz="2400" dirty="0" smtClean="0"/>
              <a:t>(8):</a:t>
            </a:r>
            <a:r>
              <a:rPr lang="en-GB" sz="2400" dirty="0" smtClean="0"/>
              <a:t>1163-1174, 2009.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21" name="Rectangle 5"/>
          <p:cNvSpPr>
            <a:spLocks noChangeArrowheads="1"/>
          </p:cNvSpPr>
          <p:nvPr/>
        </p:nvSpPr>
        <p:spPr bwMode="auto">
          <a:xfrm>
            <a:off x="0" y="0"/>
            <a:ext cx="9906000" cy="6858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111620" name="Picture 2" descr="avgT1.png"/>
          <p:cNvPicPr>
            <a:picLocks noChangeAspect="1"/>
          </p:cNvPicPr>
          <p:nvPr/>
        </p:nvPicPr>
        <p:blipFill>
          <a:blip r:embed="rId2" cstate="print">
            <a:lum bright="-12000" contrast="30000"/>
          </a:blip>
          <a:srcRect l="25284" t="33194" r="50108" b="33194"/>
          <a:stretch>
            <a:fillRect/>
          </a:stretch>
        </p:blipFill>
        <p:spPr bwMode="auto">
          <a:xfrm>
            <a:off x="1639888" y="0"/>
            <a:ext cx="604996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752128"/>
          </a:xfrm>
        </p:spPr>
        <p:txBody>
          <a:bodyPr/>
          <a:lstStyle/>
          <a:p>
            <a:pPr eaLnBrk="1" hangingPunct="1"/>
            <a:r>
              <a:rPr lang="en-GB" dirty="0" smtClean="0"/>
              <a:t>SPM for structural MRI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197777" y="973139"/>
            <a:ext cx="1434817" cy="29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High-res T1 MRI</a:t>
            </a:r>
          </a:p>
        </p:txBody>
      </p:sp>
      <p:cxnSp>
        <p:nvCxnSpPr>
          <p:cNvPr id="20484" name="AutoShape 34"/>
          <p:cNvCxnSpPr>
            <a:cxnSpLocks noChangeShapeType="1"/>
          </p:cNvCxnSpPr>
          <p:nvPr/>
        </p:nvCxnSpPr>
        <p:spPr bwMode="auto">
          <a:xfrm flipV="1">
            <a:off x="5150777" y="706438"/>
            <a:ext cx="4041510" cy="3314700"/>
          </a:xfrm>
          <a:prstGeom prst="bentConnector3">
            <a:avLst>
              <a:gd name="adj1" fmla="val 10613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</p:cxnSp>
      <p:sp>
        <p:nvSpPr>
          <p:cNvPr id="20485" name="Rectangle 35"/>
          <p:cNvSpPr>
            <a:spLocks noChangeArrowheads="1"/>
          </p:cNvSpPr>
          <p:nvPr/>
        </p:nvSpPr>
        <p:spPr bwMode="auto">
          <a:xfrm>
            <a:off x="7451858" y="285750"/>
            <a:ext cx="1671638" cy="687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sz="2800" b="1" dirty="0">
                <a:latin typeface="Arial" pitchFamily="34" charset="0"/>
                <a:cs typeface="Arial" pitchFamily="34" charset="0"/>
              </a:rPr>
              <a:t>Group-wise</a:t>
            </a:r>
            <a:br>
              <a:rPr lang="en-GB" sz="2800" b="1" dirty="0">
                <a:latin typeface="Arial" pitchFamily="34" charset="0"/>
                <a:cs typeface="Arial" pitchFamily="34" charset="0"/>
              </a:rPr>
            </a:br>
            <a:r>
              <a:rPr lang="en-GB" sz="2800" b="1" dirty="0">
                <a:latin typeface="Arial" pitchFamily="34" charset="0"/>
                <a:cs typeface="Arial" pitchFamily="34" charset="0"/>
              </a:rPr>
              <a:t>statistics</a:t>
            </a:r>
          </a:p>
        </p:txBody>
      </p:sp>
      <p:pic>
        <p:nvPicPr>
          <p:cNvPr id="19462" name="Picture 38" descr="s3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381" y="5186363"/>
            <a:ext cx="1890051" cy="15922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3" name="Picture 39" descr="s17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381" y="3255963"/>
            <a:ext cx="1890051" cy="149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9464" name="Picture 44" descr="s3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3381" y="1352550"/>
            <a:ext cx="1890051" cy="1473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20489" name="AutoShape 49"/>
          <p:cNvSpPr>
            <a:spLocks/>
          </p:cNvSpPr>
          <p:nvPr/>
        </p:nvSpPr>
        <p:spPr bwMode="auto">
          <a:xfrm>
            <a:off x="4112023" y="1555751"/>
            <a:ext cx="395552" cy="4930775"/>
          </a:xfrm>
          <a:prstGeom prst="rightBrace">
            <a:avLst>
              <a:gd name="adj1" fmla="val 205191"/>
              <a:gd name="adj2" fmla="val 50000"/>
            </a:avLst>
          </a:prstGeom>
          <a:noFill/>
          <a:ln w="952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490" name="Text Box 50"/>
          <p:cNvSpPr txBox="1">
            <a:spLocks noChangeArrowheads="1"/>
          </p:cNvSpPr>
          <p:nvPr/>
        </p:nvSpPr>
        <p:spPr bwMode="auto">
          <a:xfrm>
            <a:off x="7114778" y="387351"/>
            <a:ext cx="280846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/>
              <a:t>?</a:t>
            </a:r>
          </a:p>
        </p:txBody>
      </p:sp>
      <p:sp>
        <p:nvSpPr>
          <p:cNvPr id="20491" name="AutoShape 51"/>
          <p:cNvSpPr>
            <a:spLocks noChangeArrowheads="1"/>
          </p:cNvSpPr>
          <p:nvPr/>
        </p:nvSpPr>
        <p:spPr bwMode="auto">
          <a:xfrm>
            <a:off x="2036234" y="1555750"/>
            <a:ext cx="1931327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?</a:t>
            </a:r>
          </a:p>
        </p:txBody>
      </p:sp>
      <p:sp>
        <p:nvSpPr>
          <p:cNvPr id="20492" name="AutoShape 52"/>
          <p:cNvSpPr>
            <a:spLocks noChangeArrowheads="1"/>
          </p:cNvSpPr>
          <p:nvPr/>
        </p:nvSpPr>
        <p:spPr bwMode="auto">
          <a:xfrm>
            <a:off x="2036234" y="3551238"/>
            <a:ext cx="1931327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?</a:t>
            </a:r>
          </a:p>
        </p:txBody>
      </p:sp>
      <p:sp>
        <p:nvSpPr>
          <p:cNvPr id="20493" name="AutoShape 53"/>
          <p:cNvSpPr>
            <a:spLocks noChangeArrowheads="1"/>
          </p:cNvSpPr>
          <p:nvPr/>
        </p:nvSpPr>
        <p:spPr bwMode="auto">
          <a:xfrm>
            <a:off x="2036234" y="5495925"/>
            <a:ext cx="1931327" cy="990600"/>
          </a:xfrm>
          <a:prstGeom prst="rightArrow">
            <a:avLst>
              <a:gd name="adj1" fmla="val 50000"/>
              <a:gd name="adj2" fmla="val 4499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GB" b="1"/>
              <a:t>?</a:t>
            </a:r>
          </a:p>
        </p:txBody>
      </p:sp>
      <p:sp>
        <p:nvSpPr>
          <p:cNvPr id="19470" name="Rectangle 3"/>
          <p:cNvSpPr>
            <a:spLocks noChangeArrowheads="1"/>
          </p:cNvSpPr>
          <p:nvPr/>
        </p:nvSpPr>
        <p:spPr bwMode="auto">
          <a:xfrm>
            <a:off x="197777" y="2878139"/>
            <a:ext cx="1434817" cy="29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High-res T1 MRI</a:t>
            </a:r>
          </a:p>
        </p:txBody>
      </p:sp>
      <p:sp>
        <p:nvSpPr>
          <p:cNvPr id="19471" name="Rectangle 3"/>
          <p:cNvSpPr>
            <a:spLocks noChangeArrowheads="1"/>
          </p:cNvSpPr>
          <p:nvPr/>
        </p:nvSpPr>
        <p:spPr bwMode="auto">
          <a:xfrm>
            <a:off x="197777" y="4822825"/>
            <a:ext cx="1434817" cy="29495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GB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High-res T1 MRI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 animBg="1"/>
      <p:bldP spid="20489" grpId="0" animBg="1"/>
      <p:bldP spid="20490" grpId="0"/>
      <p:bldP spid="20491" grpId="0" animBg="1"/>
      <p:bldP spid="20492" grpId="0" animBg="1"/>
      <p:bldP spid="20493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dirty="0" smtClean="0"/>
              <a:t>A brief history of VBM with SPM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906000" cy="4876800"/>
          </a:xfrm>
        </p:spPr>
        <p:txBody>
          <a:bodyPr/>
          <a:lstStyle/>
          <a:p>
            <a:pPr eaLnBrk="1" hangingPunct="1"/>
            <a:r>
              <a:rPr lang="en-GB" sz="1800" i="1" dirty="0" smtClean="0"/>
              <a:t>A </a:t>
            </a:r>
            <a:r>
              <a:rPr lang="en-GB" sz="1800" i="1" dirty="0" err="1" smtClean="0"/>
              <a:t>Voxel</a:t>
            </a:r>
            <a:r>
              <a:rPr lang="en-GB" sz="1800" i="1" dirty="0" smtClean="0"/>
              <a:t>-Based Method for the Statistical Analysis of Gray and White Matter Density…</a:t>
            </a:r>
            <a:r>
              <a:rPr lang="en-GB" sz="1800" dirty="0" smtClean="0"/>
              <a:t> Wright, McGuire, </a:t>
            </a:r>
            <a:r>
              <a:rPr lang="en-GB" sz="1800" dirty="0" err="1" smtClean="0"/>
              <a:t>Poline</a:t>
            </a:r>
            <a:r>
              <a:rPr lang="en-GB" sz="1800" dirty="0" smtClean="0"/>
              <a:t>, </a:t>
            </a:r>
            <a:r>
              <a:rPr lang="en-GB" sz="1800" dirty="0" err="1" smtClean="0"/>
              <a:t>Travere</a:t>
            </a:r>
            <a:r>
              <a:rPr lang="en-GB" sz="1800" dirty="0" smtClean="0"/>
              <a:t>, </a:t>
            </a:r>
            <a:r>
              <a:rPr lang="en-GB" sz="1800" dirty="0" err="1" smtClean="0"/>
              <a:t>Murrary</a:t>
            </a:r>
            <a:r>
              <a:rPr lang="en-GB" sz="1800" dirty="0" smtClean="0"/>
              <a:t>, Frith, </a:t>
            </a:r>
            <a:r>
              <a:rPr lang="en-GB" sz="1800" dirty="0" err="1" smtClean="0"/>
              <a:t>Frackowiak</a:t>
            </a:r>
            <a:r>
              <a:rPr lang="en-GB" sz="1800" dirty="0" smtClean="0"/>
              <a:t> &amp; </a:t>
            </a:r>
            <a:r>
              <a:rPr lang="en-GB" sz="1800" dirty="0" err="1" smtClean="0"/>
              <a:t>Friston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2(4), 1995 (!)</a:t>
            </a:r>
          </a:p>
          <a:p>
            <a:pPr lvl="1" eaLnBrk="1" hangingPunct="1"/>
            <a:r>
              <a:rPr lang="en-GB" sz="1600" dirty="0" smtClean="0"/>
              <a:t>Rigid reorientation (by eye), semi-automatic scalp editing and segmentation, 8mm smoothing, SPM statistics, global </a:t>
            </a:r>
            <a:r>
              <a:rPr lang="en-GB" sz="1600" dirty="0" err="1" smtClean="0"/>
              <a:t>covars</a:t>
            </a:r>
            <a:r>
              <a:rPr lang="en-GB" sz="1600" dirty="0" smtClean="0"/>
              <a:t>.</a:t>
            </a:r>
          </a:p>
          <a:p>
            <a:pPr eaLnBrk="1" hangingPunct="1"/>
            <a:r>
              <a:rPr lang="en-GB" sz="1800" i="1" dirty="0" err="1" smtClean="0"/>
              <a:t>Voxel</a:t>
            </a:r>
            <a:r>
              <a:rPr lang="en-GB" sz="1800" i="1" dirty="0" smtClean="0"/>
              <a:t>-Based </a:t>
            </a:r>
            <a:r>
              <a:rPr lang="en-GB" sz="1800" i="1" dirty="0" err="1" smtClean="0"/>
              <a:t>Morphometry</a:t>
            </a:r>
            <a:r>
              <a:rPr lang="en-GB" sz="1800" i="1" dirty="0" smtClean="0"/>
              <a:t> – The Methods</a:t>
            </a:r>
            <a:r>
              <a:rPr lang="en-GB" sz="1800" dirty="0" smtClean="0"/>
              <a:t>. </a:t>
            </a:r>
            <a:r>
              <a:rPr lang="en-GB" sz="1800" dirty="0" err="1" smtClean="0"/>
              <a:t>Ashburner</a:t>
            </a:r>
            <a:r>
              <a:rPr lang="en-GB" sz="1800" dirty="0" smtClean="0"/>
              <a:t> and </a:t>
            </a:r>
            <a:r>
              <a:rPr lang="en-GB" sz="1800" dirty="0" err="1" smtClean="0"/>
              <a:t>Friston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11(6), 2000</a:t>
            </a:r>
          </a:p>
          <a:p>
            <a:pPr lvl="1" eaLnBrk="1" hangingPunct="1"/>
            <a:r>
              <a:rPr lang="en-GB" sz="1600" dirty="0" smtClean="0"/>
              <a:t>Non-linear spatial normalisation, automatic segmentation</a:t>
            </a:r>
          </a:p>
          <a:p>
            <a:pPr lvl="1" eaLnBrk="1" hangingPunct="1"/>
            <a:r>
              <a:rPr lang="en-GB" sz="1600" dirty="0" smtClean="0"/>
              <a:t>Thorough consideration of assumptions and confounds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A </a:t>
            </a:r>
            <a:r>
              <a:rPr lang="en-GB" sz="1800" i="1" dirty="0" err="1" smtClean="0"/>
              <a:t>Voxel</a:t>
            </a:r>
            <a:r>
              <a:rPr lang="en-GB" sz="1800" i="1" dirty="0" smtClean="0"/>
              <a:t>-Based </a:t>
            </a:r>
            <a:r>
              <a:rPr lang="en-GB" sz="1800" i="1" dirty="0" err="1" smtClean="0"/>
              <a:t>Morphometric</a:t>
            </a:r>
            <a:r>
              <a:rPr lang="en-GB" sz="1800" i="1" dirty="0" smtClean="0"/>
              <a:t> Study of Ageing… </a:t>
            </a:r>
            <a:r>
              <a:rPr lang="en-GB" sz="1800" dirty="0" smtClean="0"/>
              <a:t>Good, </a:t>
            </a:r>
            <a:r>
              <a:rPr lang="en-GB" sz="1800" dirty="0" err="1" smtClean="0"/>
              <a:t>Johnsrude</a:t>
            </a:r>
            <a:r>
              <a:rPr lang="en-GB" sz="1800" dirty="0" smtClean="0"/>
              <a:t>, </a:t>
            </a:r>
            <a:r>
              <a:rPr lang="en-GB" sz="1800" dirty="0" err="1" smtClean="0"/>
              <a:t>Ashburner</a:t>
            </a:r>
            <a:r>
              <a:rPr lang="en-GB" sz="1800" dirty="0" smtClean="0"/>
              <a:t>, Henson and </a:t>
            </a:r>
            <a:r>
              <a:rPr lang="en-GB" sz="1800" dirty="0" err="1" smtClean="0"/>
              <a:t>Friston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14(1), 2001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/>
              <a:t>“Optimised” GM-normalisation (ad hoc procedure), modulation of segments with </a:t>
            </a:r>
            <a:r>
              <a:rPr lang="en-GB" sz="1600" dirty="0" err="1" smtClean="0"/>
              <a:t>Jacobian</a:t>
            </a:r>
            <a:r>
              <a:rPr lang="en-GB" sz="1600" dirty="0" smtClean="0"/>
              <a:t> determinants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Unified Segmentation. </a:t>
            </a:r>
            <a:r>
              <a:rPr lang="en-GB" sz="1800" dirty="0" err="1" smtClean="0"/>
              <a:t>Ashburner</a:t>
            </a:r>
            <a:r>
              <a:rPr lang="en-GB" sz="1800" dirty="0" smtClean="0"/>
              <a:t> and </a:t>
            </a:r>
            <a:r>
              <a:rPr lang="en-GB" sz="1800" dirty="0" err="1" smtClean="0"/>
              <a:t>Friston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26(3), 2005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/>
              <a:t>Principled generative model for segmentation using deformable priors</a:t>
            </a:r>
          </a:p>
          <a:p>
            <a:pPr eaLnBrk="1" hangingPunct="1">
              <a:lnSpc>
                <a:spcPct val="90000"/>
              </a:lnSpc>
            </a:pPr>
            <a:r>
              <a:rPr lang="en-GB" sz="1800" i="1" dirty="0" smtClean="0"/>
              <a:t>A Fast </a:t>
            </a:r>
            <a:r>
              <a:rPr lang="en-GB" sz="1800" i="1" dirty="0" err="1" smtClean="0"/>
              <a:t>Diffeomorphic</a:t>
            </a:r>
            <a:r>
              <a:rPr lang="en-GB" sz="1800" i="1" dirty="0" smtClean="0"/>
              <a:t> Image Registration Algorithm</a:t>
            </a:r>
            <a:r>
              <a:rPr lang="en-GB" sz="1800" dirty="0" smtClean="0"/>
              <a:t>. </a:t>
            </a:r>
            <a:r>
              <a:rPr lang="en-GB" sz="1800" dirty="0" err="1" smtClean="0"/>
              <a:t>Ashburner</a:t>
            </a:r>
            <a:r>
              <a:rPr lang="en-GB" sz="1800" dirty="0" smtClean="0"/>
              <a:t>. </a:t>
            </a:r>
            <a:r>
              <a:rPr lang="en-GB" sz="1800" dirty="0" err="1" smtClean="0"/>
              <a:t>Neuroimage</a:t>
            </a:r>
            <a:r>
              <a:rPr lang="en-GB" sz="1800" dirty="0" smtClean="0"/>
              <a:t> 38(1), 2007</a:t>
            </a:r>
          </a:p>
          <a:p>
            <a:pPr lvl="1" eaLnBrk="1" hangingPunct="1">
              <a:lnSpc>
                <a:spcPct val="90000"/>
              </a:lnSpc>
            </a:pPr>
            <a:r>
              <a:rPr lang="en-GB" sz="1600" dirty="0" smtClean="0"/>
              <a:t>Large deformation normalisation to average shape templates</a:t>
            </a:r>
          </a:p>
          <a:p>
            <a:pPr lvl="1" eaLnBrk="1" hangingPunct="1"/>
            <a:endParaRPr lang="en-GB" sz="16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27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27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27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27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27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24136"/>
          </a:xfrm>
        </p:spPr>
        <p:txBody>
          <a:bodyPr/>
          <a:lstStyle/>
          <a:p>
            <a:pPr eaLnBrk="1" hangingPunct="1"/>
            <a:r>
              <a:rPr lang="en-US" dirty="0" smtClean="0"/>
              <a:t>General Linear Model</a:t>
            </a:r>
            <a:endParaRPr lang="en-GB" dirty="0" smtClean="0"/>
          </a:p>
        </p:txBody>
      </p:sp>
      <p:pic>
        <p:nvPicPr>
          <p:cNvPr id="3078" name="Picture 3" descr="vbm1"/>
          <p:cNvPicPr>
            <a:picLocks noGrp="1" noChangeAspect="1" noChangeArrowheads="1"/>
          </p:cNvPicPr>
          <p:nvPr>
            <p:ph idx="4294967295"/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310" r="50894"/>
          <a:stretch>
            <a:fillRect/>
          </a:stretch>
        </p:blipFill>
        <p:spPr>
          <a:xfrm>
            <a:off x="0" y="965200"/>
            <a:ext cx="2251208" cy="5892800"/>
          </a:xfrm>
          <a:noFill/>
        </p:spPr>
      </p:pic>
      <p:graphicFrame>
        <p:nvGraphicFramePr>
          <p:cNvPr id="258052" name="Object 4"/>
          <p:cNvGraphicFramePr>
            <a:graphicFrameLocks noChangeAspect="1"/>
          </p:cNvGraphicFramePr>
          <p:nvPr/>
        </p:nvGraphicFramePr>
        <p:xfrm>
          <a:off x="2445280" y="1887537"/>
          <a:ext cx="4091896" cy="2097088"/>
        </p:xfrm>
        <a:graphic>
          <a:graphicData uri="http://schemas.openxmlformats.org/presentationml/2006/ole">
            <p:oleObj spid="_x0000_s416770" name="Equation" r:id="rId5" imgW="1866600" imgH="939600" progId="Equation.3">
              <p:embed/>
            </p:oleObj>
          </a:graphicData>
        </a:graphic>
      </p:graphicFrame>
      <p:sp>
        <p:nvSpPr>
          <p:cNvPr id="258053" name="Line 5"/>
          <p:cNvSpPr>
            <a:spLocks noChangeShapeType="1"/>
          </p:cNvSpPr>
          <p:nvPr/>
        </p:nvSpPr>
        <p:spPr bwMode="auto">
          <a:xfrm>
            <a:off x="713715" y="1677987"/>
            <a:ext cx="1984349" cy="475506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054" name="Line 6"/>
          <p:cNvSpPr>
            <a:spLocks noChangeShapeType="1"/>
          </p:cNvSpPr>
          <p:nvPr/>
        </p:nvSpPr>
        <p:spPr bwMode="auto">
          <a:xfrm flipV="1">
            <a:off x="717155" y="2801564"/>
            <a:ext cx="1980909" cy="829048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055" name="Line 7"/>
          <p:cNvSpPr>
            <a:spLocks noChangeShapeType="1"/>
          </p:cNvSpPr>
          <p:nvPr/>
        </p:nvSpPr>
        <p:spPr bwMode="auto">
          <a:xfrm flipV="1">
            <a:off x="724033" y="3305620"/>
            <a:ext cx="1974031" cy="2272855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58056" name="Line 8"/>
          <p:cNvSpPr>
            <a:spLocks noChangeShapeType="1"/>
          </p:cNvSpPr>
          <p:nvPr/>
        </p:nvSpPr>
        <p:spPr bwMode="auto">
          <a:xfrm flipV="1">
            <a:off x="2361276" y="3809677"/>
            <a:ext cx="336788" cy="3048323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58057" name="Object 9"/>
          <p:cNvGraphicFramePr>
            <a:graphicFrameLocks noChangeAspect="1"/>
          </p:cNvGraphicFramePr>
          <p:nvPr/>
        </p:nvGraphicFramePr>
        <p:xfrm>
          <a:off x="4304928" y="4797970"/>
          <a:ext cx="2304256" cy="503238"/>
        </p:xfrm>
        <a:graphic>
          <a:graphicData uri="http://schemas.openxmlformats.org/presentationml/2006/ole">
            <p:oleObj spid="_x0000_s416771" name="Equation" r:id="rId6" imgW="1091880" imgH="253800" progId="Equation.3">
              <p:embed/>
            </p:oleObj>
          </a:graphicData>
        </a:graphic>
      </p:graphicFrame>
      <p:graphicFrame>
        <p:nvGraphicFramePr>
          <p:cNvPr id="258058" name="Object 10"/>
          <p:cNvGraphicFramePr>
            <a:graphicFrameLocks noChangeAspect="1"/>
          </p:cNvGraphicFramePr>
          <p:nvPr/>
        </p:nvGraphicFramePr>
        <p:xfrm>
          <a:off x="2648744" y="4005064"/>
          <a:ext cx="1540933" cy="2168525"/>
        </p:xfrm>
        <a:graphic>
          <a:graphicData uri="http://schemas.openxmlformats.org/presentationml/2006/ole">
            <p:oleObj spid="_x0000_s416772" name="Equation" r:id="rId7" imgW="749160" imgH="1143000" progId="Equation.3">
              <p:embed/>
            </p:oleObj>
          </a:graphicData>
        </a:graphic>
      </p:graphicFrame>
      <p:pic>
        <p:nvPicPr>
          <p:cNvPr id="12" name="Picture 3" descr="tma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378"/>
          <a:stretch>
            <a:fillRect/>
          </a:stretch>
        </p:blipFill>
        <p:spPr bwMode="auto">
          <a:xfrm>
            <a:off x="7257256" y="188640"/>
            <a:ext cx="2246795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tmap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0864"/>
          <a:stretch>
            <a:fillRect/>
          </a:stretch>
        </p:blipFill>
        <p:spPr bwMode="auto">
          <a:xfrm>
            <a:off x="7257256" y="2401989"/>
            <a:ext cx="2232248" cy="2054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best18_vbm_avg_atrophy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85248" y="4581128"/>
            <a:ext cx="2618615" cy="222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3" grpId="0" animBg="1"/>
      <p:bldP spid="258054" grpId="0" animBg="1"/>
      <p:bldP spid="258055" grpId="0" animBg="1"/>
      <p:bldP spid="258056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7886" y="5191125"/>
            <a:ext cx="5575565" cy="167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“Globals” for VBM</a:t>
            </a:r>
          </a:p>
        </p:txBody>
      </p:sp>
      <p:sp>
        <p:nvSpPr>
          <p:cNvPr id="40964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GB" sz="2400" smtClean="0"/>
              <a:t>Shape is really a multivariate concept</a:t>
            </a:r>
          </a:p>
          <a:p>
            <a:pPr lvl="1" eaLnBrk="1" hangingPunct="1"/>
            <a:r>
              <a:rPr lang="en-GB" sz="2000" smtClean="0"/>
              <a:t>Dependencies among volumes in different regions</a:t>
            </a:r>
          </a:p>
          <a:p>
            <a:pPr eaLnBrk="1" hangingPunct="1"/>
            <a:r>
              <a:rPr lang="en-GB" sz="2400" smtClean="0"/>
              <a:t>SPM is mass univariate</a:t>
            </a:r>
          </a:p>
          <a:p>
            <a:pPr lvl="1" eaLnBrk="1" hangingPunct="1"/>
            <a:r>
              <a:rPr lang="en-GB" sz="2000" smtClean="0"/>
              <a:t>Combining voxel-wise information with “global” integrated tissue volume provides a compromise</a:t>
            </a:r>
          </a:p>
          <a:p>
            <a:pPr lvl="1" eaLnBrk="1" hangingPunct="1"/>
            <a:r>
              <a:rPr lang="en-GB" sz="2000" smtClean="0"/>
              <a:t>Using either ANCOVA or proportional scaling</a:t>
            </a:r>
          </a:p>
        </p:txBody>
      </p:sp>
      <p:pic>
        <p:nvPicPr>
          <p:cNvPr id="4096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0865" y="801689"/>
            <a:ext cx="354621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Text Box 15"/>
          <p:cNvSpPr txBox="1">
            <a:spLocks noChangeArrowheads="1"/>
          </p:cNvSpPr>
          <p:nvPr/>
        </p:nvSpPr>
        <p:spPr bwMode="auto">
          <a:xfrm>
            <a:off x="5346833" y="3217864"/>
            <a:ext cx="449037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Above</a:t>
            </a:r>
            <a:r>
              <a:rPr lang="en-GB"/>
              <a:t>: (ii) is globally thicker, but locally thinner than (i) – either of these effects may be of interest to us.</a:t>
            </a:r>
            <a:endParaRPr lang="en-GB" b="1"/>
          </a:p>
        </p:txBody>
      </p:sp>
      <p:sp>
        <p:nvSpPr>
          <p:cNvPr id="40967" name="Text Box 16"/>
          <p:cNvSpPr txBox="1">
            <a:spLocks noChangeArrowheads="1"/>
          </p:cNvSpPr>
          <p:nvPr/>
        </p:nvSpPr>
        <p:spPr bwMode="auto">
          <a:xfrm>
            <a:off x="0" y="5788026"/>
            <a:ext cx="42857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600"/>
              <a:t>Figures from: </a:t>
            </a:r>
            <a:r>
              <a:rPr lang="en-GB" sz="1600" i="1"/>
              <a:t>Voxel-based morphometry of the human brain…</a:t>
            </a:r>
            <a:r>
              <a:rPr lang="en-GB" sz="1600"/>
              <a:t> Mechelli, Price, Friston and Ashburner. Current Medical Imaging Reviews 1(2), 2005.</a:t>
            </a:r>
          </a:p>
        </p:txBody>
      </p:sp>
      <p:sp>
        <p:nvSpPr>
          <p:cNvPr id="40968" name="Text Box 17"/>
          <p:cNvSpPr txBox="1">
            <a:spLocks noChangeArrowheads="1"/>
          </p:cNvSpPr>
          <p:nvPr/>
        </p:nvSpPr>
        <p:spPr bwMode="auto">
          <a:xfrm>
            <a:off x="5346833" y="4498975"/>
            <a:ext cx="4490376" cy="502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/>
              <a:t>Below</a:t>
            </a:r>
            <a:r>
              <a:rPr lang="en-GB"/>
              <a:t>: The two “cortices” on the right both have equal volume…</a:t>
            </a:r>
            <a:endParaRPr lang="en-GB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6" grpId="0"/>
      <p:bldP spid="40967" grpId="0"/>
      <p:bldP spid="40968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Total Intracranial Volume (TIV/ICV)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“Global” integrated tissue volume may be correlated with interesting regional effects</a:t>
            </a:r>
          </a:p>
          <a:p>
            <a:pPr lvl="1" eaLnBrk="1" hangingPunct="1"/>
            <a:r>
              <a:rPr lang="en-GB" smtClean="0"/>
              <a:t>Correcting for globals in this case may overly reduce sensitivity to local differences</a:t>
            </a:r>
          </a:p>
          <a:p>
            <a:pPr lvl="1" eaLnBrk="1" hangingPunct="1"/>
            <a:r>
              <a:rPr lang="en-GB" smtClean="0"/>
              <a:t>Total intracranial volume integrates GM, WM and CSF, or attempts to measure the skull-volume directly</a:t>
            </a:r>
          </a:p>
          <a:p>
            <a:pPr lvl="2" eaLnBrk="1" hangingPunct="1"/>
            <a:r>
              <a:rPr lang="en-GB" smtClean="0"/>
              <a:t>Not sensitive to global reduction of GM+WM (cancelled out by CSF expansion – skull is fixed!)</a:t>
            </a:r>
          </a:p>
          <a:p>
            <a:pPr lvl="1" eaLnBrk="1" hangingPunct="1"/>
            <a:r>
              <a:rPr lang="en-GB" smtClean="0"/>
              <a:t>Correcting for TIV in VBM statistics </a:t>
            </a:r>
            <a:r>
              <a:rPr lang="en-GB" b="1" smtClean="0"/>
              <a:t>may</a:t>
            </a:r>
            <a:r>
              <a:rPr lang="en-GB" smtClean="0"/>
              <a:t> give more powerful and/or more interpretable results</a:t>
            </a:r>
          </a:p>
          <a:p>
            <a:pPr lvl="2" eaLnBrk="1" hangingPunct="1"/>
            <a:r>
              <a:rPr lang="en-GB" smtClean="0"/>
              <a:t>See also Pell et al (2009) </a:t>
            </a:r>
            <a:r>
              <a:rPr lang="en-GB" smtClean="0">
                <a:hlinkClick r:id="rId2"/>
              </a:rPr>
              <a:t>doi:10.1016/j.neuroimage.2008.02.050</a:t>
            </a:r>
            <a:r>
              <a:rPr lang="en-GB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1669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Residuals are not normally distributed</a:t>
            </a:r>
          </a:p>
          <a:p>
            <a:pPr lvl="1" eaLnBrk="1" hangingPunct="1"/>
            <a:r>
              <a:rPr lang="en-US" smtClean="0"/>
              <a:t>Little impact on uncorrected statistics for experiments comparing reasonably sized groups</a:t>
            </a:r>
          </a:p>
          <a:p>
            <a:pPr lvl="1" eaLnBrk="1" hangingPunct="1"/>
            <a:r>
              <a:rPr lang="en-US" smtClean="0"/>
              <a:t>Probably invalid for experiments that compare single subjects or tiny groups with a larger control group</a:t>
            </a:r>
          </a:p>
          <a:p>
            <a:pPr lvl="2" eaLnBrk="1" hangingPunct="1"/>
            <a:r>
              <a:rPr lang="en-US" smtClean="0"/>
              <a:t>Need to use nonparametric tests that make less assumptions, e.g. permutation testing with SnPM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16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16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16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416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69" grpId="0" build="p" autoUpdateAnimBg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VBM’s statistical validity</a:t>
            </a:r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Correction for multiple comparisons</a:t>
            </a:r>
          </a:p>
          <a:p>
            <a:pPr lvl="1" eaLnBrk="1" hangingPunct="1"/>
            <a:r>
              <a:rPr lang="en-US" smtClean="0"/>
              <a:t>RFT correction based on peak heights should be OK</a:t>
            </a:r>
          </a:p>
          <a:p>
            <a:pPr eaLnBrk="1" hangingPunct="1"/>
            <a:r>
              <a:rPr lang="en-US" smtClean="0"/>
              <a:t>Correction using cluster extents is problematic</a:t>
            </a:r>
          </a:p>
          <a:p>
            <a:pPr lvl="1" eaLnBrk="1" hangingPunct="1"/>
            <a:r>
              <a:rPr lang="en-US" smtClean="0"/>
              <a:t>SPM usually assumes that the smoothness of the residuals is spatially stationary</a:t>
            </a:r>
          </a:p>
          <a:p>
            <a:pPr lvl="2" eaLnBrk="1" hangingPunct="1"/>
            <a:r>
              <a:rPr lang="en-US" smtClean="0"/>
              <a:t>VBM residuals have spatially varying smoothness</a:t>
            </a:r>
          </a:p>
          <a:p>
            <a:pPr lvl="2" eaLnBrk="1" hangingPunct="1"/>
            <a:r>
              <a:rPr lang="en-US" smtClean="0"/>
              <a:t>Bigger blobs expected in smoother regions</a:t>
            </a:r>
          </a:p>
          <a:p>
            <a:pPr lvl="1" eaLnBrk="1" hangingPunct="1"/>
            <a:r>
              <a:rPr lang="en-US" smtClean="0"/>
              <a:t>Toolboxes are now available for non-stationary cluster-based correction</a:t>
            </a:r>
          </a:p>
          <a:p>
            <a:pPr lvl="2" eaLnBrk="1" hangingPunct="1"/>
            <a:r>
              <a:rPr lang="en-US" smtClean="0">
                <a:hlinkClick r:id="rId2"/>
              </a:rPr>
              <a:t>http://www.fmri.wfubmc.edu/cms/NS-General</a:t>
            </a:r>
            <a:endParaRPr lang="en-US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"/>
                                        <p:tgtEl>
                                          <p:spTgt spid="24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3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15" grpId="0" build="p" autoUpdateAnimBg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</a:t>
            </a:r>
            <a:endParaRPr lang="en-GB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simplest method for longitudinal VBM is to use cross-sectional preprocessing, but longitudinal statistical analyses</a:t>
            </a:r>
          </a:p>
          <a:p>
            <a:pPr lvl="1" eaLnBrk="1" hangingPunct="1"/>
            <a:r>
              <a:rPr lang="en-US" smtClean="0"/>
              <a:t>Standard preprocessing not optimal, but unbiased</a:t>
            </a:r>
          </a:p>
          <a:p>
            <a:pPr lvl="1" eaLnBrk="1" hangingPunct="1"/>
            <a:r>
              <a:rPr lang="en-US" smtClean="0"/>
              <a:t>Non-longitudinal statistics would be severely biased</a:t>
            </a:r>
          </a:p>
          <a:p>
            <a:pPr lvl="2" eaLnBrk="1" hangingPunct="1"/>
            <a:r>
              <a:rPr lang="en-US" smtClean="0"/>
              <a:t>(Estimates of standard errors would be too small)</a:t>
            </a:r>
          </a:p>
          <a:p>
            <a:pPr lvl="1" eaLnBrk="1" hangingPunct="1"/>
            <a:r>
              <a:rPr lang="en-US" smtClean="0"/>
              <a:t>Simplest longitudinal statistical analysis: two-stage summary statistic approach (common in fMRI)</a:t>
            </a:r>
          </a:p>
          <a:p>
            <a:pPr lvl="2" eaLnBrk="1" hangingPunct="1"/>
            <a:r>
              <a:rPr lang="en-US" smtClean="0"/>
              <a:t>Within subject longitudinal differences or beta estimates from linear regressions against time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Intra-subject registration over time is much more accurate than inter-subject </a:t>
            </a:r>
            <a:r>
              <a:rPr lang="en-GB" smtClean="0"/>
              <a:t>normalisation</a:t>
            </a:r>
          </a:p>
          <a:p>
            <a:pPr lvl="1" eaLnBrk="1" hangingPunct="1"/>
            <a:r>
              <a:rPr lang="en-GB" smtClean="0"/>
              <a:t>Different approaches suggested to capitalise</a:t>
            </a:r>
          </a:p>
          <a:p>
            <a:pPr eaLnBrk="1" hangingPunct="1"/>
            <a:r>
              <a:rPr lang="en-GB" smtClean="0"/>
              <a:t>A simple approach is to apply one set of normalisation parameters (e.g. Estimated from baseline images) to both baseline and repeat(s)</a:t>
            </a:r>
          </a:p>
          <a:p>
            <a:pPr lvl="1" eaLnBrk="1" hangingPunct="1"/>
            <a:r>
              <a:rPr lang="en-GB" smtClean="0"/>
              <a:t>Draganski et al (2004) Nature 427: 311-312</a:t>
            </a:r>
          </a:p>
          <a:p>
            <a:pPr eaLnBrk="1" hangingPunct="1"/>
            <a:r>
              <a:rPr lang="en-GB" smtClean="0"/>
              <a:t>“Voxel Compression mapping” – separates  expansion and contraction before smoothing</a:t>
            </a:r>
          </a:p>
          <a:p>
            <a:pPr lvl="1" eaLnBrk="1" hangingPunct="1"/>
            <a:r>
              <a:rPr lang="en-GB" smtClean="0"/>
              <a:t>Scahill et al (2002) PNAS 99:4703-4707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Longitudinal VBM variations</a:t>
            </a:r>
            <a:endParaRPr lang="en-GB" smtClean="0"/>
          </a:p>
        </p:txBody>
      </p:sp>
      <p:sp>
        <p:nvSpPr>
          <p:cNvPr id="512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95300" y="1365250"/>
            <a:ext cx="8915400" cy="4525963"/>
          </a:xfrm>
        </p:spPr>
        <p:txBody>
          <a:bodyPr/>
          <a:lstStyle/>
          <a:p>
            <a:pPr eaLnBrk="1" hangingPunct="1"/>
            <a:r>
              <a:rPr lang="en-GB" smtClean="0"/>
              <a:t>Can also multiply longitudinal volume change with baseline or average grey matter density</a:t>
            </a:r>
          </a:p>
          <a:p>
            <a:pPr lvl="1" eaLnBrk="1" hangingPunct="1"/>
            <a:r>
              <a:rPr lang="en-GB" smtClean="0"/>
              <a:t>Chételat et al (2005) NeuroImage 27:934-946</a:t>
            </a:r>
          </a:p>
          <a:p>
            <a:pPr lvl="1" eaLnBrk="1" hangingPunct="1"/>
            <a:r>
              <a:rPr lang="en-GB" smtClean="0"/>
              <a:t>Kipps et al (2005) </a:t>
            </a:r>
            <a:r>
              <a:rPr lang="en-GB" smtClean="0">
                <a:hlinkClick r:id="rId3"/>
              </a:rPr>
              <a:t>JNNP 76:650</a:t>
            </a:r>
            <a:r>
              <a:rPr lang="en-GB" smtClean="0"/>
              <a:t> </a:t>
            </a:r>
          </a:p>
          <a:p>
            <a:pPr lvl="1" eaLnBrk="1" hangingPunct="1"/>
            <a:r>
              <a:rPr lang="en-GB" smtClean="0"/>
              <a:t>Hobbs et al (2009) </a:t>
            </a:r>
            <a:r>
              <a:rPr lang="en-GB" smtClean="0">
                <a:hlinkClick r:id="rId4"/>
              </a:rPr>
              <a:t>doi:10.1136/jnnp.2009.190702</a:t>
            </a:r>
            <a:endParaRPr lang="en-GB" smtClean="0"/>
          </a:p>
          <a:p>
            <a:pPr eaLnBrk="1" hangingPunct="1"/>
            <a:r>
              <a:rPr lang="en-GB" smtClean="0"/>
              <a:t>Note that use of baseline (or repeat) instead of average might lead to bias</a:t>
            </a:r>
          </a:p>
          <a:p>
            <a:pPr lvl="1" eaLnBrk="1" hangingPunct="1"/>
            <a:r>
              <a:rPr lang="en-GB" smtClean="0"/>
              <a:t>Thomas et al (2009) </a:t>
            </a:r>
            <a:r>
              <a:rPr lang="en-GB" smtClean="0">
                <a:hlinkClick r:id="rId5"/>
              </a:rPr>
              <a:t>doi:10.1016/j.neuroimage.2009.05.097</a:t>
            </a:r>
            <a:endParaRPr lang="en-GB" smtClean="0"/>
          </a:p>
          <a:p>
            <a:pPr lvl="1" eaLnBrk="1" hangingPunct="1"/>
            <a:r>
              <a:rPr lang="en-GB" smtClean="0"/>
              <a:t>Unfortunately, the explanations in this reference relating to interpolation differences are not quite right... there are several open questions here...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Alzheimer’s Disease example</a:t>
            </a:r>
          </a:p>
        </p:txBody>
      </p:sp>
      <p:pic>
        <p:nvPicPr>
          <p:cNvPr id="18435" name="Picture 4" descr="base"/>
          <p:cNvPicPr>
            <a:picLocks noChangeAspect="1" noChangeArrowheads="1"/>
          </p:cNvPicPr>
          <p:nvPr/>
        </p:nvPicPr>
        <p:blipFill>
          <a:blip r:embed="rId2" cstate="print"/>
          <a:srcRect t="14305" r="48576" b="44899"/>
          <a:stretch>
            <a:fillRect/>
          </a:stretch>
        </p:blipFill>
        <p:spPr bwMode="auto">
          <a:xfrm>
            <a:off x="263129" y="1203326"/>
            <a:ext cx="2983838" cy="314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5"/>
          <p:cNvSpPr txBox="1">
            <a:spLocks noChangeArrowheads="1"/>
          </p:cNvSpPr>
          <p:nvPr/>
        </p:nvSpPr>
        <p:spPr bwMode="auto">
          <a:xfrm>
            <a:off x="371475" y="4538664"/>
            <a:ext cx="1930337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Baseline Image</a:t>
            </a:r>
          </a:p>
          <a:p>
            <a:r>
              <a:rPr lang="en-US"/>
              <a:t>Standard clinical MRI</a:t>
            </a:r>
          </a:p>
          <a:p>
            <a:r>
              <a:rPr lang="en-US"/>
              <a:t>1.5T T1 SPGR</a:t>
            </a:r>
          </a:p>
          <a:p>
            <a:r>
              <a:rPr lang="en-US"/>
              <a:t>1x1x1.5mm voxels</a:t>
            </a:r>
          </a:p>
        </p:txBody>
      </p:sp>
      <p:pic>
        <p:nvPicPr>
          <p:cNvPr id="18437" name="Picture 6" descr="flup"/>
          <p:cNvPicPr>
            <a:picLocks noChangeAspect="1" noChangeArrowheads="1"/>
          </p:cNvPicPr>
          <p:nvPr/>
        </p:nvPicPr>
        <p:blipFill>
          <a:blip r:embed="rId3" cstate="print"/>
          <a:srcRect t="14305" r="48683" b="45164"/>
          <a:stretch>
            <a:fillRect/>
          </a:stretch>
        </p:blipFill>
        <p:spPr bwMode="auto">
          <a:xfrm>
            <a:off x="3534173" y="1217614"/>
            <a:ext cx="2985558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7"/>
          <p:cNvSpPr txBox="1">
            <a:spLocks noChangeArrowheads="1"/>
          </p:cNvSpPr>
          <p:nvPr/>
        </p:nvSpPr>
        <p:spPr bwMode="auto">
          <a:xfrm>
            <a:off x="3747427" y="4538664"/>
            <a:ext cx="2517775" cy="913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Repeat image</a:t>
            </a:r>
          </a:p>
          <a:p>
            <a:r>
              <a:rPr lang="en-US"/>
              <a:t>12 month follow-up</a:t>
            </a:r>
            <a:br>
              <a:rPr lang="en-US"/>
            </a:br>
            <a:r>
              <a:rPr lang="en-US"/>
              <a:t>rigidly registered</a:t>
            </a:r>
            <a:br>
              <a:rPr lang="en-US"/>
            </a:br>
            <a:endParaRPr lang="en-US"/>
          </a:p>
        </p:txBody>
      </p:sp>
      <p:pic>
        <p:nvPicPr>
          <p:cNvPr id="18439" name="Picture 8" descr="diff"/>
          <p:cNvPicPr>
            <a:picLocks noChangeAspect="1" noChangeArrowheads="1"/>
          </p:cNvPicPr>
          <p:nvPr/>
        </p:nvPicPr>
        <p:blipFill>
          <a:blip r:embed="rId4" cstate="print">
            <a:lum bright="12000" contrast="24000"/>
          </a:blip>
          <a:srcRect t="14305" r="49126" b="45023"/>
          <a:stretch>
            <a:fillRect/>
          </a:stretch>
        </p:blipFill>
        <p:spPr bwMode="auto">
          <a:xfrm>
            <a:off x="6751903" y="1217614"/>
            <a:ext cx="2947723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966877" y="4538663"/>
            <a:ext cx="2517775" cy="29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Subtraction image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8" grpId="0"/>
      <p:bldP spid="184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need for tissue segmentation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smtClean="0"/>
              <a:t>High-resolution MRI reveals fine structural detail in the brain, but not all of it reliable or interesting</a:t>
            </a:r>
          </a:p>
          <a:p>
            <a:pPr lvl="1" eaLnBrk="1" hangingPunct="1"/>
            <a:r>
              <a:rPr lang="en-GB" smtClean="0"/>
              <a:t>Noise, intensity-inhomogeneity, vasculature, …</a:t>
            </a:r>
          </a:p>
          <a:p>
            <a:pPr eaLnBrk="1" hangingPunct="1"/>
            <a:r>
              <a:rPr lang="en-GB" smtClean="0"/>
              <a:t>MR Intensity is usually not quantitatively meaningful (in the same way that e.g. CT is)</a:t>
            </a:r>
          </a:p>
          <a:p>
            <a:pPr lvl="1" eaLnBrk="1" hangingPunct="1"/>
            <a:r>
              <a:rPr lang="en-GB" smtClean="0"/>
              <a:t>fMRI time-series allow signal </a:t>
            </a:r>
            <a:r>
              <a:rPr lang="en-GB" i="1" smtClean="0"/>
              <a:t>changes</a:t>
            </a:r>
            <a:r>
              <a:rPr lang="en-GB" smtClean="0"/>
              <a:t> to be analysed statistically, compared to baseline or global values</a:t>
            </a:r>
          </a:p>
          <a:p>
            <a:pPr eaLnBrk="1" hangingPunct="1"/>
            <a:r>
              <a:rPr lang="en-GB" smtClean="0"/>
              <a:t>Regional volumes of the three main tissue types: gray matter, white matter and CSF, are well-defined and potentially very interesting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238251" y="1433513"/>
            <a:ext cx="7364148" cy="4392612"/>
            <a:chOff x="720" y="1080"/>
            <a:chExt cx="4282" cy="2767"/>
          </a:xfrm>
        </p:grpSpPr>
        <p:pic>
          <p:nvPicPr>
            <p:cNvPr id="56336" name="Picture 25" descr="fig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20" y="1262"/>
              <a:ext cx="4282" cy="25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37" name="Text Box 26"/>
            <p:cNvSpPr txBox="1">
              <a:spLocks noChangeArrowheads="1"/>
            </p:cNvSpPr>
            <p:nvPr/>
          </p:nvSpPr>
          <p:spPr bwMode="auto">
            <a:xfrm>
              <a:off x="835" y="1080"/>
              <a:ext cx="1489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aseline="-25000">
                  <a:latin typeface="Comic Sans MS" pitchFamily="66" charset="0"/>
                </a:rPr>
                <a:t>Late CSF - Early CSF</a:t>
              </a:r>
            </a:p>
          </p:txBody>
        </p:sp>
        <p:sp>
          <p:nvSpPr>
            <p:cNvPr id="56338" name="Text Box 27"/>
            <p:cNvSpPr txBox="1">
              <a:spLocks noChangeArrowheads="1"/>
            </p:cNvSpPr>
            <p:nvPr/>
          </p:nvSpPr>
          <p:spPr bwMode="auto">
            <a:xfrm>
              <a:off x="2852" y="1080"/>
              <a:ext cx="1822" cy="23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800" baseline="-25000">
                  <a:latin typeface="Comic Sans MS" pitchFamily="66" charset="0"/>
                </a:rPr>
                <a:t>Late CSF - modulated CSF</a:t>
              </a:r>
            </a:p>
          </p:txBody>
        </p:sp>
        <p:sp>
          <p:nvSpPr>
            <p:cNvPr id="56339" name="Text Box 28"/>
            <p:cNvSpPr txBox="1">
              <a:spLocks noChangeArrowheads="1"/>
            </p:cNvSpPr>
            <p:nvPr/>
          </p:nvSpPr>
          <p:spPr bwMode="auto">
            <a:xfrm>
              <a:off x="2456" y="1491"/>
              <a:ext cx="668" cy="21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400" baseline="-25000">
                  <a:latin typeface="Comic Sans MS" pitchFamily="66" charset="0"/>
                </a:rPr>
                <a:t>Smoothed</a:t>
              </a:r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>
            <a:off x="153063" y="1095375"/>
            <a:ext cx="9599877" cy="5594350"/>
            <a:chOff x="89" y="720"/>
            <a:chExt cx="5582" cy="3524"/>
          </a:xfrm>
        </p:grpSpPr>
        <p:sp>
          <p:nvSpPr>
            <p:cNvPr id="56325" name="Rectangle 2"/>
            <p:cNvSpPr>
              <a:spLocks noChangeArrowheads="1"/>
            </p:cNvSpPr>
            <p:nvPr/>
          </p:nvSpPr>
          <p:spPr bwMode="auto">
            <a:xfrm>
              <a:off x="89" y="740"/>
              <a:ext cx="5582" cy="350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 sz="2000" baseline="-25000">
                <a:latin typeface="Comic Sans MS" pitchFamily="66" charset="0"/>
              </a:endParaRPr>
            </a:p>
          </p:txBody>
        </p:sp>
        <p:pic>
          <p:nvPicPr>
            <p:cNvPr id="56326" name="Picture 3" descr="fig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33" y="912"/>
              <a:ext cx="2368" cy="29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327" name="Picture 4" descr="fig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614" y="912"/>
              <a:ext cx="2924" cy="3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328" name="Text Box 5"/>
            <p:cNvSpPr txBox="1">
              <a:spLocks noChangeArrowheads="1"/>
            </p:cNvSpPr>
            <p:nvPr/>
          </p:nvSpPr>
          <p:spPr bwMode="auto">
            <a:xfrm>
              <a:off x="620" y="720"/>
              <a:ext cx="314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Late</a:t>
              </a:r>
            </a:p>
          </p:txBody>
        </p:sp>
        <p:sp>
          <p:nvSpPr>
            <p:cNvPr id="56329" name="Text Box 6"/>
            <p:cNvSpPr txBox="1">
              <a:spLocks noChangeArrowheads="1"/>
            </p:cNvSpPr>
            <p:nvPr/>
          </p:nvSpPr>
          <p:spPr bwMode="auto">
            <a:xfrm>
              <a:off x="1896" y="736"/>
              <a:ext cx="34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Early</a:t>
              </a:r>
            </a:p>
          </p:txBody>
        </p:sp>
        <p:sp>
          <p:nvSpPr>
            <p:cNvPr id="56330" name="Text Box 7"/>
            <p:cNvSpPr txBox="1">
              <a:spLocks noChangeArrowheads="1"/>
            </p:cNvSpPr>
            <p:nvPr/>
          </p:nvSpPr>
          <p:spPr bwMode="auto">
            <a:xfrm>
              <a:off x="390" y="3904"/>
              <a:ext cx="737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Warped early</a:t>
              </a:r>
            </a:p>
          </p:txBody>
        </p:sp>
        <p:sp>
          <p:nvSpPr>
            <p:cNvPr id="56331" name="Text Box 8"/>
            <p:cNvSpPr txBox="1">
              <a:spLocks noChangeArrowheads="1"/>
            </p:cNvSpPr>
            <p:nvPr/>
          </p:nvSpPr>
          <p:spPr bwMode="auto">
            <a:xfrm>
              <a:off x="1719" y="3904"/>
              <a:ext cx="621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Difference</a:t>
              </a:r>
            </a:p>
          </p:txBody>
        </p:sp>
        <p:sp>
          <p:nvSpPr>
            <p:cNvPr id="56332" name="Text Box 9"/>
            <p:cNvSpPr txBox="1">
              <a:spLocks noChangeArrowheads="1"/>
            </p:cNvSpPr>
            <p:nvPr/>
          </p:nvSpPr>
          <p:spPr bwMode="auto">
            <a:xfrm>
              <a:off x="4244" y="736"/>
              <a:ext cx="567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Early CSF</a:t>
              </a:r>
            </a:p>
          </p:txBody>
        </p:sp>
        <p:sp>
          <p:nvSpPr>
            <p:cNvPr id="56333" name="Text Box 10"/>
            <p:cNvSpPr txBox="1">
              <a:spLocks noChangeArrowheads="1"/>
            </p:cNvSpPr>
            <p:nvPr/>
          </p:nvSpPr>
          <p:spPr bwMode="auto">
            <a:xfrm>
              <a:off x="2959" y="736"/>
              <a:ext cx="533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Late CSF</a:t>
              </a:r>
            </a:p>
          </p:txBody>
        </p:sp>
        <p:sp>
          <p:nvSpPr>
            <p:cNvPr id="56334" name="Text Box 11"/>
            <p:cNvSpPr txBox="1">
              <a:spLocks noChangeArrowheads="1"/>
            </p:cNvSpPr>
            <p:nvPr/>
          </p:nvSpPr>
          <p:spPr bwMode="auto">
            <a:xfrm>
              <a:off x="2826" y="3904"/>
              <a:ext cx="868" cy="1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Relative volumes</a:t>
              </a:r>
            </a:p>
          </p:txBody>
        </p:sp>
        <p:sp>
          <p:nvSpPr>
            <p:cNvPr id="56335" name="Text Box 12"/>
            <p:cNvSpPr txBox="1">
              <a:spLocks noChangeArrowheads="1"/>
            </p:cNvSpPr>
            <p:nvPr/>
          </p:nvSpPr>
          <p:spPr bwMode="auto">
            <a:xfrm>
              <a:off x="3988" y="3792"/>
              <a:ext cx="1019" cy="31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0" hangingPunct="0"/>
              <a:r>
                <a:rPr lang="en-GB" sz="2000" baseline="-25000">
                  <a:latin typeface="Comic Sans MS" pitchFamily="66" charset="0"/>
                </a:rPr>
                <a:t>CSF “modulated” by relative volume</a:t>
              </a:r>
            </a:p>
          </p:txBody>
        </p:sp>
      </p:grpSp>
      <p:sp>
        <p:nvSpPr>
          <p:cNvPr id="56324" name="Rectangle 31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9448800" cy="896144"/>
          </a:xfrm>
          <a:noFill/>
        </p:spPr>
        <p:txBody>
          <a:bodyPr/>
          <a:lstStyle/>
          <a:p>
            <a:pPr eaLnBrk="1" hangingPunct="1"/>
            <a:r>
              <a:rPr lang="en-US" dirty="0" smtClean="0"/>
              <a:t>Longitudinal VBM variations</a:t>
            </a:r>
            <a:endParaRPr lang="en-GB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 descr="T1GM.png"/>
          <p:cNvPicPr>
            <a:picLocks noChangeAspect="1"/>
          </p:cNvPicPr>
          <p:nvPr/>
        </p:nvPicPr>
        <p:blipFill>
          <a:blip r:embed="rId2" cstate="print"/>
          <a:srcRect l="11200" t="16893" r="8000" b="18114"/>
          <a:stretch>
            <a:fillRect/>
          </a:stretch>
        </p:blipFill>
        <p:spPr bwMode="auto">
          <a:xfrm>
            <a:off x="1595438" y="1285875"/>
            <a:ext cx="7215187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Volumetry</a:t>
            </a:r>
          </a:p>
        </p:txBody>
      </p:sp>
      <p:sp>
        <p:nvSpPr>
          <p:cNvPr id="7" name="Freeform 6"/>
          <p:cNvSpPr/>
          <p:nvPr/>
        </p:nvSpPr>
        <p:spPr bwMode="auto">
          <a:xfrm>
            <a:off x="3767138" y="2351088"/>
            <a:ext cx="338137" cy="377825"/>
          </a:xfrm>
          <a:custGeom>
            <a:avLst/>
            <a:gdLst>
              <a:gd name="connsiteX0" fmla="*/ 114300 w 338554"/>
              <a:gd name="connsiteY0" fmla="*/ 985 h 377658"/>
              <a:gd name="connsiteX1" fmla="*/ 90487 w 338554"/>
              <a:gd name="connsiteY1" fmla="*/ 5748 h 377658"/>
              <a:gd name="connsiteX2" fmla="*/ 71437 w 338554"/>
              <a:gd name="connsiteY2" fmla="*/ 34323 h 377658"/>
              <a:gd name="connsiteX3" fmla="*/ 61912 w 338554"/>
              <a:gd name="connsiteY3" fmla="*/ 48610 h 377658"/>
              <a:gd name="connsiteX4" fmla="*/ 47625 w 338554"/>
              <a:gd name="connsiteY4" fmla="*/ 58135 h 377658"/>
              <a:gd name="connsiteX5" fmla="*/ 19050 w 338554"/>
              <a:gd name="connsiteY5" fmla="*/ 67660 h 377658"/>
              <a:gd name="connsiteX6" fmla="*/ 4762 w 338554"/>
              <a:gd name="connsiteY6" fmla="*/ 96235 h 377658"/>
              <a:gd name="connsiteX7" fmla="*/ 0 w 338554"/>
              <a:gd name="connsiteY7" fmla="*/ 110523 h 377658"/>
              <a:gd name="connsiteX8" fmla="*/ 52387 w 338554"/>
              <a:gd name="connsiteY8" fmla="*/ 124810 h 377658"/>
              <a:gd name="connsiteX9" fmla="*/ 57150 w 338554"/>
              <a:gd name="connsiteY9" fmla="*/ 110523 h 377658"/>
              <a:gd name="connsiteX10" fmla="*/ 76200 w 338554"/>
              <a:gd name="connsiteY10" fmla="*/ 105760 h 377658"/>
              <a:gd name="connsiteX11" fmla="*/ 100012 w 338554"/>
              <a:gd name="connsiteY11" fmla="*/ 100998 h 377658"/>
              <a:gd name="connsiteX12" fmla="*/ 114300 w 338554"/>
              <a:gd name="connsiteY12" fmla="*/ 110523 h 377658"/>
              <a:gd name="connsiteX13" fmla="*/ 142875 w 338554"/>
              <a:gd name="connsiteY13" fmla="*/ 148623 h 377658"/>
              <a:gd name="connsiteX14" fmla="*/ 166687 w 338554"/>
              <a:gd name="connsiteY14" fmla="*/ 181960 h 377658"/>
              <a:gd name="connsiteX15" fmla="*/ 152400 w 338554"/>
              <a:gd name="connsiteY15" fmla="*/ 191485 h 377658"/>
              <a:gd name="connsiteX16" fmla="*/ 76200 w 338554"/>
              <a:gd name="connsiteY16" fmla="*/ 201010 h 377658"/>
              <a:gd name="connsiteX17" fmla="*/ 61912 w 338554"/>
              <a:gd name="connsiteY17" fmla="*/ 210535 h 377658"/>
              <a:gd name="connsiteX18" fmla="*/ 47625 w 338554"/>
              <a:gd name="connsiteY18" fmla="*/ 215298 h 377658"/>
              <a:gd name="connsiteX19" fmla="*/ 38100 w 338554"/>
              <a:gd name="connsiteY19" fmla="*/ 253398 h 377658"/>
              <a:gd name="connsiteX20" fmla="*/ 42862 w 338554"/>
              <a:gd name="connsiteY20" fmla="*/ 320073 h 377658"/>
              <a:gd name="connsiteX21" fmla="*/ 57150 w 338554"/>
              <a:gd name="connsiteY21" fmla="*/ 329598 h 377658"/>
              <a:gd name="connsiteX22" fmla="*/ 161925 w 338554"/>
              <a:gd name="connsiteY22" fmla="*/ 334360 h 377658"/>
              <a:gd name="connsiteX23" fmla="*/ 266700 w 338554"/>
              <a:gd name="connsiteY23" fmla="*/ 343885 h 377658"/>
              <a:gd name="connsiteX24" fmla="*/ 276225 w 338554"/>
              <a:gd name="connsiteY24" fmla="*/ 358173 h 377658"/>
              <a:gd name="connsiteX25" fmla="*/ 280987 w 338554"/>
              <a:gd name="connsiteY25" fmla="*/ 372460 h 377658"/>
              <a:gd name="connsiteX26" fmla="*/ 295275 w 338554"/>
              <a:gd name="connsiteY26" fmla="*/ 377223 h 377658"/>
              <a:gd name="connsiteX27" fmla="*/ 333375 w 338554"/>
              <a:gd name="connsiteY27" fmla="*/ 372460 h 377658"/>
              <a:gd name="connsiteX28" fmla="*/ 338137 w 338554"/>
              <a:gd name="connsiteY28" fmla="*/ 358173 h 377658"/>
              <a:gd name="connsiteX29" fmla="*/ 328612 w 338554"/>
              <a:gd name="connsiteY29" fmla="*/ 315310 h 377658"/>
              <a:gd name="connsiteX30" fmla="*/ 319087 w 338554"/>
              <a:gd name="connsiteY30" fmla="*/ 277210 h 377658"/>
              <a:gd name="connsiteX31" fmla="*/ 304800 w 338554"/>
              <a:gd name="connsiteY31" fmla="*/ 262923 h 377658"/>
              <a:gd name="connsiteX32" fmla="*/ 295275 w 338554"/>
              <a:gd name="connsiteY32" fmla="*/ 243873 h 377658"/>
              <a:gd name="connsiteX33" fmla="*/ 276225 w 338554"/>
              <a:gd name="connsiteY33" fmla="*/ 239110 h 377658"/>
              <a:gd name="connsiteX34" fmla="*/ 247650 w 338554"/>
              <a:gd name="connsiteY34" fmla="*/ 243873 h 377658"/>
              <a:gd name="connsiteX35" fmla="*/ 238125 w 338554"/>
              <a:gd name="connsiteY35" fmla="*/ 258160 h 377658"/>
              <a:gd name="connsiteX36" fmla="*/ 242887 w 338554"/>
              <a:gd name="connsiteY36" fmla="*/ 220060 h 377658"/>
              <a:gd name="connsiteX37" fmla="*/ 233362 w 338554"/>
              <a:gd name="connsiteY37" fmla="*/ 110523 h 377658"/>
              <a:gd name="connsiteX38" fmla="*/ 228600 w 338554"/>
              <a:gd name="connsiteY38" fmla="*/ 96235 h 377658"/>
              <a:gd name="connsiteX39" fmla="*/ 214312 w 338554"/>
              <a:gd name="connsiteY39" fmla="*/ 81948 h 377658"/>
              <a:gd name="connsiteX40" fmla="*/ 209550 w 338554"/>
              <a:gd name="connsiteY40" fmla="*/ 67660 h 377658"/>
              <a:gd name="connsiteX41" fmla="*/ 171450 w 338554"/>
              <a:gd name="connsiteY41" fmla="*/ 24798 h 377658"/>
              <a:gd name="connsiteX42" fmla="*/ 128587 w 338554"/>
              <a:gd name="connsiteY42" fmla="*/ 985 h 377658"/>
              <a:gd name="connsiteX43" fmla="*/ 114300 w 338554"/>
              <a:gd name="connsiteY43" fmla="*/ 985 h 3776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338554" h="377658">
                <a:moveTo>
                  <a:pt x="114300" y="985"/>
                </a:moveTo>
                <a:cubicBezTo>
                  <a:pt x="107950" y="1779"/>
                  <a:pt x="96877" y="778"/>
                  <a:pt x="90487" y="5748"/>
                </a:cubicBezTo>
                <a:cubicBezTo>
                  <a:pt x="81451" y="12776"/>
                  <a:pt x="77787" y="24798"/>
                  <a:pt x="71437" y="34323"/>
                </a:cubicBezTo>
                <a:cubicBezTo>
                  <a:pt x="68262" y="39085"/>
                  <a:pt x="66674" y="45435"/>
                  <a:pt x="61912" y="48610"/>
                </a:cubicBezTo>
                <a:cubicBezTo>
                  <a:pt x="57150" y="51785"/>
                  <a:pt x="52855" y="55810"/>
                  <a:pt x="47625" y="58135"/>
                </a:cubicBezTo>
                <a:cubicBezTo>
                  <a:pt x="38450" y="62213"/>
                  <a:pt x="19050" y="67660"/>
                  <a:pt x="19050" y="67660"/>
                </a:cubicBezTo>
                <a:cubicBezTo>
                  <a:pt x="7075" y="103581"/>
                  <a:pt x="23230" y="59298"/>
                  <a:pt x="4762" y="96235"/>
                </a:cubicBezTo>
                <a:cubicBezTo>
                  <a:pt x="2517" y="100725"/>
                  <a:pt x="1587" y="105760"/>
                  <a:pt x="0" y="110523"/>
                </a:cubicBezTo>
                <a:cubicBezTo>
                  <a:pt x="16843" y="132981"/>
                  <a:pt x="14672" y="141572"/>
                  <a:pt x="52387" y="124810"/>
                </a:cubicBezTo>
                <a:cubicBezTo>
                  <a:pt x="56974" y="122771"/>
                  <a:pt x="53230" y="113659"/>
                  <a:pt x="57150" y="110523"/>
                </a:cubicBezTo>
                <a:cubicBezTo>
                  <a:pt x="62261" y="106434"/>
                  <a:pt x="69810" y="107180"/>
                  <a:pt x="76200" y="105760"/>
                </a:cubicBezTo>
                <a:cubicBezTo>
                  <a:pt x="84102" y="104004"/>
                  <a:pt x="92075" y="102585"/>
                  <a:pt x="100012" y="100998"/>
                </a:cubicBezTo>
                <a:cubicBezTo>
                  <a:pt x="104775" y="104173"/>
                  <a:pt x="111125" y="105760"/>
                  <a:pt x="114300" y="110523"/>
                </a:cubicBezTo>
                <a:cubicBezTo>
                  <a:pt x="142183" y="152348"/>
                  <a:pt x="112293" y="138428"/>
                  <a:pt x="142875" y="148623"/>
                </a:cubicBezTo>
                <a:cubicBezTo>
                  <a:pt x="148590" y="154338"/>
                  <a:pt x="168478" y="171214"/>
                  <a:pt x="166687" y="181960"/>
                </a:cubicBezTo>
                <a:cubicBezTo>
                  <a:pt x="165746" y="187606"/>
                  <a:pt x="157882" y="189840"/>
                  <a:pt x="152400" y="191485"/>
                </a:cubicBezTo>
                <a:cubicBezTo>
                  <a:pt x="144400" y="193885"/>
                  <a:pt x="79547" y="200638"/>
                  <a:pt x="76200" y="201010"/>
                </a:cubicBezTo>
                <a:cubicBezTo>
                  <a:pt x="71437" y="204185"/>
                  <a:pt x="67032" y="207975"/>
                  <a:pt x="61912" y="210535"/>
                </a:cubicBezTo>
                <a:cubicBezTo>
                  <a:pt x="57422" y="212780"/>
                  <a:pt x="50063" y="210910"/>
                  <a:pt x="47625" y="215298"/>
                </a:cubicBezTo>
                <a:cubicBezTo>
                  <a:pt x="41268" y="226742"/>
                  <a:pt x="38100" y="253398"/>
                  <a:pt x="38100" y="253398"/>
                </a:cubicBezTo>
                <a:cubicBezTo>
                  <a:pt x="39687" y="275623"/>
                  <a:pt x="37458" y="298457"/>
                  <a:pt x="42862" y="320073"/>
                </a:cubicBezTo>
                <a:cubicBezTo>
                  <a:pt x="44250" y="325626"/>
                  <a:pt x="51467" y="328916"/>
                  <a:pt x="57150" y="329598"/>
                </a:cubicBezTo>
                <a:cubicBezTo>
                  <a:pt x="91862" y="333763"/>
                  <a:pt x="127024" y="332307"/>
                  <a:pt x="161925" y="334360"/>
                </a:cubicBezTo>
                <a:cubicBezTo>
                  <a:pt x="191466" y="336098"/>
                  <a:pt x="236366" y="340852"/>
                  <a:pt x="266700" y="343885"/>
                </a:cubicBezTo>
                <a:cubicBezTo>
                  <a:pt x="269875" y="348648"/>
                  <a:pt x="273665" y="353053"/>
                  <a:pt x="276225" y="358173"/>
                </a:cubicBezTo>
                <a:cubicBezTo>
                  <a:pt x="278470" y="362663"/>
                  <a:pt x="277437" y="368910"/>
                  <a:pt x="280987" y="372460"/>
                </a:cubicBezTo>
                <a:cubicBezTo>
                  <a:pt x="284537" y="376010"/>
                  <a:pt x="290512" y="375635"/>
                  <a:pt x="295275" y="377223"/>
                </a:cubicBezTo>
                <a:cubicBezTo>
                  <a:pt x="307975" y="375635"/>
                  <a:pt x="321679" y="377658"/>
                  <a:pt x="333375" y="372460"/>
                </a:cubicBezTo>
                <a:cubicBezTo>
                  <a:pt x="337962" y="370421"/>
                  <a:pt x="338554" y="363176"/>
                  <a:pt x="338137" y="358173"/>
                </a:cubicBezTo>
                <a:cubicBezTo>
                  <a:pt x="336921" y="343587"/>
                  <a:pt x="331679" y="329621"/>
                  <a:pt x="328612" y="315310"/>
                </a:cubicBezTo>
                <a:cubicBezTo>
                  <a:pt x="327852" y="311763"/>
                  <a:pt x="323317" y="283555"/>
                  <a:pt x="319087" y="277210"/>
                </a:cubicBezTo>
                <a:cubicBezTo>
                  <a:pt x="315351" y="271606"/>
                  <a:pt x="308715" y="268403"/>
                  <a:pt x="304800" y="262923"/>
                </a:cubicBezTo>
                <a:cubicBezTo>
                  <a:pt x="300674" y="257146"/>
                  <a:pt x="300729" y="248418"/>
                  <a:pt x="295275" y="243873"/>
                </a:cubicBezTo>
                <a:cubicBezTo>
                  <a:pt x="290247" y="239683"/>
                  <a:pt x="282575" y="240698"/>
                  <a:pt x="276225" y="239110"/>
                </a:cubicBezTo>
                <a:cubicBezTo>
                  <a:pt x="266700" y="240698"/>
                  <a:pt x="256287" y="239555"/>
                  <a:pt x="247650" y="243873"/>
                </a:cubicBezTo>
                <a:cubicBezTo>
                  <a:pt x="242531" y="246433"/>
                  <a:pt x="239248" y="263773"/>
                  <a:pt x="238125" y="258160"/>
                </a:cubicBezTo>
                <a:cubicBezTo>
                  <a:pt x="235615" y="245610"/>
                  <a:pt x="241300" y="232760"/>
                  <a:pt x="242887" y="220060"/>
                </a:cubicBezTo>
                <a:cubicBezTo>
                  <a:pt x="239579" y="157195"/>
                  <a:pt x="245062" y="151473"/>
                  <a:pt x="233362" y="110523"/>
                </a:cubicBezTo>
                <a:cubicBezTo>
                  <a:pt x="231983" y="105696"/>
                  <a:pt x="231385" y="100412"/>
                  <a:pt x="228600" y="96235"/>
                </a:cubicBezTo>
                <a:cubicBezTo>
                  <a:pt x="224864" y="90631"/>
                  <a:pt x="219075" y="86710"/>
                  <a:pt x="214312" y="81948"/>
                </a:cubicBezTo>
                <a:cubicBezTo>
                  <a:pt x="212725" y="77185"/>
                  <a:pt x="211795" y="72150"/>
                  <a:pt x="209550" y="67660"/>
                </a:cubicBezTo>
                <a:cubicBezTo>
                  <a:pt x="202393" y="53346"/>
                  <a:pt x="180913" y="31107"/>
                  <a:pt x="171450" y="24798"/>
                </a:cubicBezTo>
                <a:cubicBezTo>
                  <a:pt x="160755" y="17668"/>
                  <a:pt x="144062" y="2920"/>
                  <a:pt x="128587" y="985"/>
                </a:cubicBezTo>
                <a:cubicBezTo>
                  <a:pt x="120711" y="0"/>
                  <a:pt x="120650" y="191"/>
                  <a:pt x="114300" y="985"/>
                </a:cubicBezTo>
                <a:close/>
              </a:path>
            </a:pathLst>
          </a:custGeom>
          <a:solidFill>
            <a:srgbClr val="FF0000"/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n>
                <a:solidFill>
                  <a:srgbClr val="FF0000"/>
                </a:solidFill>
              </a:ln>
              <a:cs typeface="+mn-cs"/>
            </a:endParaRPr>
          </a:p>
        </p:txBody>
      </p:sp>
      <p:sp>
        <p:nvSpPr>
          <p:cNvPr id="21508" name="Oval 8"/>
          <p:cNvSpPr>
            <a:spLocks noChangeArrowheads="1"/>
          </p:cNvSpPr>
          <p:nvPr/>
        </p:nvSpPr>
        <p:spPr bwMode="auto">
          <a:xfrm>
            <a:off x="7667625" y="2357438"/>
            <a:ext cx="428625" cy="428625"/>
          </a:xfrm>
          <a:prstGeom prst="ellipse">
            <a:avLst/>
          </a:prstGeom>
          <a:solidFill>
            <a:schemeClr val="accent1">
              <a:alpha val="61960"/>
            </a:schemeClr>
          </a:solidFill>
          <a:ln w="1905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GB"/>
          </a:p>
        </p:txBody>
      </p:sp>
      <p:sp>
        <p:nvSpPr>
          <p:cNvPr id="21509" name="TextBox 9"/>
          <p:cNvSpPr txBox="1">
            <a:spLocks noChangeArrowheads="1"/>
          </p:cNvSpPr>
          <p:nvPr/>
        </p:nvSpPr>
        <p:spPr bwMode="auto">
          <a:xfrm>
            <a:off x="2144688" y="5632450"/>
            <a:ext cx="218861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 dirty="0">
                <a:latin typeface="Arial" pitchFamily="34" charset="0"/>
                <a:cs typeface="Arial" pitchFamily="34" charset="0"/>
              </a:rPr>
              <a:t>T1-Weighted MRI</a:t>
            </a:r>
          </a:p>
        </p:txBody>
      </p:sp>
      <p:sp>
        <p:nvSpPr>
          <p:cNvPr id="21510" name="TextBox 10"/>
          <p:cNvSpPr txBox="1">
            <a:spLocks noChangeArrowheads="1"/>
          </p:cNvSpPr>
          <p:nvPr/>
        </p:nvSpPr>
        <p:spPr bwMode="auto">
          <a:xfrm>
            <a:off x="6442942" y="5589240"/>
            <a:ext cx="153439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baseline="0" dirty="0">
                <a:latin typeface="+mn-lt"/>
              </a:rPr>
              <a:t>Grey Matter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Spatial Normalisation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Brains of different subjects vary in shape and size.</a:t>
            </a:r>
          </a:p>
          <a:p>
            <a:r>
              <a:rPr lang="en-GB"/>
              <a:t>Need to bring them all into a common anatomical space.</a:t>
            </a:r>
          </a:p>
          <a:p>
            <a:pPr lvl="1"/>
            <a:r>
              <a:rPr lang="en-GB"/>
              <a:t>Examine homologous regions across subjects</a:t>
            </a:r>
          </a:p>
          <a:p>
            <a:pPr lvl="2"/>
            <a:r>
              <a:rPr lang="en-GB"/>
              <a:t>Improve anatomical specificity</a:t>
            </a:r>
          </a:p>
          <a:p>
            <a:pPr lvl="2"/>
            <a:r>
              <a:rPr lang="en-GB"/>
              <a:t>Improve sensitivity</a:t>
            </a:r>
          </a:p>
          <a:p>
            <a:pPr lvl="1"/>
            <a:r>
              <a:rPr lang="en-GB"/>
              <a:t>Report findings in a common anatomical space (eg MNI space)</a:t>
            </a:r>
          </a:p>
          <a:p>
            <a:pPr lvl="1"/>
            <a:endParaRPr lang="en-GB"/>
          </a:p>
          <a:p>
            <a:r>
              <a:rPr lang="en-GB"/>
              <a:t>In SPM, alignment is achieved by matching grey matter with grey matter and white matter with white matter.</a:t>
            </a:r>
          </a:p>
          <a:p>
            <a:pPr lvl="1"/>
            <a:r>
              <a:rPr lang="en-GB"/>
              <a:t>Need to segment.</a:t>
            </a:r>
          </a:p>
          <a:p>
            <a:pPr lvl="1"/>
            <a:endParaRPr lang="en-GB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emporary Portrait">
  <a:themeElements>
    <a:clrScheme name="Contemporary Portrait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Contemporary Portrai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-2500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ontemporary Portrait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ntemporary Portrait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ntemporary Portrait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Designs\Contemporary Portrait.pot</Template>
  <TotalTime>170315823</TotalTime>
  <Pages>19</Pages>
  <Words>2152</Words>
  <Application>Microsoft Office PowerPoint</Application>
  <PresentationFormat>A4 Paper (210x297 mm)</PresentationFormat>
  <Paragraphs>355</Paragraphs>
  <Slides>70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Contemporary Portrait</vt:lpstr>
      <vt:lpstr>Equation</vt:lpstr>
      <vt:lpstr>Voxel-Based Morphometry  John Ashburner </vt:lpstr>
      <vt:lpstr>Inter-subject variability</vt:lpstr>
      <vt:lpstr>What kind of differences are we looking for?</vt:lpstr>
      <vt:lpstr>Voxel-Based Morphometry - VBM</vt:lpstr>
      <vt:lpstr>SPM for group fMRI</vt:lpstr>
      <vt:lpstr>SPM for structural MRI</vt:lpstr>
      <vt:lpstr>The need for tissue segmentation</vt:lpstr>
      <vt:lpstr>Volumetry</vt:lpstr>
      <vt:lpstr>Spatial Normalisation</vt:lpstr>
      <vt:lpstr>Slide 10</vt:lpstr>
      <vt:lpstr>“Modulation” – change of variables.</vt:lpstr>
      <vt:lpstr>Smoothing</vt:lpstr>
      <vt:lpstr>Statistical Parametric Mapping…</vt:lpstr>
      <vt:lpstr>Some Explanations of the Differences</vt:lpstr>
      <vt:lpstr>VBM Pre-processing in SPM8</vt:lpstr>
      <vt:lpstr>New Segment</vt:lpstr>
      <vt:lpstr>Segmentation</vt:lpstr>
      <vt:lpstr>Slide 18</vt:lpstr>
      <vt:lpstr>Mixture of Gaussians (MOG)</vt:lpstr>
      <vt:lpstr>Belonging Probabilities</vt:lpstr>
      <vt:lpstr>Non-Gaussian Intensity Distributions</vt:lpstr>
      <vt:lpstr>Modelling a Bias Field</vt:lpstr>
      <vt:lpstr>New Segmentation – TPMs</vt:lpstr>
      <vt:lpstr>New Segmentation – registration</vt:lpstr>
      <vt:lpstr>Slide 25</vt:lpstr>
      <vt:lpstr>Deforming the Tissue Probability Maps</vt:lpstr>
      <vt:lpstr>Optimisation</vt:lpstr>
      <vt:lpstr>Searching for the optimum</vt:lpstr>
      <vt:lpstr>Limitations of the current model</vt:lpstr>
      <vt:lpstr>Run DARTEL (create Templates)</vt:lpstr>
      <vt:lpstr>DARTEL Image Registration</vt:lpstr>
      <vt:lpstr>Slide 32</vt:lpstr>
      <vt:lpstr>One-to-one mapping</vt:lpstr>
      <vt:lpstr>Displacements don’t add linearly</vt:lpstr>
      <vt:lpstr>DARTEL</vt:lpstr>
      <vt:lpstr>Scaling and squaring example</vt:lpstr>
      <vt:lpstr>Registration objective function</vt:lpstr>
      <vt:lpstr>Effect of Different Regularisation Terms</vt:lpstr>
      <vt:lpstr>Simultaneous registration of GM to GM and WM to WM</vt:lpstr>
      <vt:lpstr>Template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Normalise to MNI Space</vt:lpstr>
      <vt:lpstr>Slide 53</vt:lpstr>
      <vt:lpstr>Slide 54</vt:lpstr>
      <vt:lpstr>“Modulation” – change of variables.</vt:lpstr>
      <vt:lpstr>Smoothing</vt:lpstr>
      <vt:lpstr>Smoothing</vt:lpstr>
      <vt:lpstr>Some References</vt:lpstr>
      <vt:lpstr>Slide 59</vt:lpstr>
      <vt:lpstr>A brief history of VBM with SPM</vt:lpstr>
      <vt:lpstr>General Linear Model</vt:lpstr>
      <vt:lpstr>“Globals” for VBM</vt:lpstr>
      <vt:lpstr>Total Intracranial Volume (TIV/ICV)</vt:lpstr>
      <vt:lpstr>VBM’s statistical validity</vt:lpstr>
      <vt:lpstr>VBM’s statistical validity</vt:lpstr>
      <vt:lpstr>Longitudinal VBM</vt:lpstr>
      <vt:lpstr>Longitudinal VBM variations</vt:lpstr>
      <vt:lpstr>Longitudinal VBM variations</vt:lpstr>
      <vt:lpstr>Alzheimer’s Disease example</vt:lpstr>
      <vt:lpstr>Longitudinal VBM variations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Course</dc:title>
  <dc:subject>SPM Course Overheads</dc:subject>
  <dc:creator>WDCN</dc:creator>
  <cp:keywords>Statistical Parametric Mapping</cp:keywords>
  <cp:lastModifiedBy>john</cp:lastModifiedBy>
  <cp:revision>217</cp:revision>
  <cp:lastPrinted>2004-05-04T13:58:27Z</cp:lastPrinted>
  <dcterms:created xsi:type="dcterms:W3CDTF">1996-05-14T17:42:09Z</dcterms:created>
  <dcterms:modified xsi:type="dcterms:W3CDTF">2010-10-21T16:10:03Z</dcterms:modified>
</cp:coreProperties>
</file>