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83" r:id="rId17"/>
    <p:sldId id="280" r:id="rId18"/>
    <p:sldId id="281" r:id="rId19"/>
    <p:sldId id="282" r:id="rId20"/>
    <p:sldId id="275" r:id="rId21"/>
    <p:sldId id="278" r:id="rId22"/>
    <p:sldId id="270" r:id="rId23"/>
    <p:sldId id="279" r:id="rId24"/>
    <p:sldId id="284" r:id="rId25"/>
    <p:sldId id="264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image" Target="../media/image90.wmf"/><Relationship Id="rId7" Type="http://schemas.openxmlformats.org/officeDocument/2006/relationships/image" Target="../media/image94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3.wmf"/><Relationship Id="rId11" Type="http://schemas.openxmlformats.org/officeDocument/2006/relationships/image" Target="../media/image98.wmf"/><Relationship Id="rId5" Type="http://schemas.openxmlformats.org/officeDocument/2006/relationships/image" Target="../media/image92.wmf"/><Relationship Id="rId10" Type="http://schemas.openxmlformats.org/officeDocument/2006/relationships/image" Target="../media/image97.wmf"/><Relationship Id="rId4" Type="http://schemas.openxmlformats.org/officeDocument/2006/relationships/image" Target="../media/image91.wmf"/><Relationship Id="rId9" Type="http://schemas.openxmlformats.org/officeDocument/2006/relationships/image" Target="../media/image9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png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0.png"/><Relationship Id="rId1" Type="http://schemas.openxmlformats.org/officeDocument/2006/relationships/image" Target="../media/image39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image" Target="../media/image72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12" Type="http://schemas.openxmlformats.org/officeDocument/2006/relationships/image" Target="../media/image71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11" Type="http://schemas.openxmlformats.org/officeDocument/2006/relationships/image" Target="../media/image70.wmf"/><Relationship Id="rId5" Type="http://schemas.openxmlformats.org/officeDocument/2006/relationships/image" Target="../media/image64.wmf"/><Relationship Id="rId10" Type="http://schemas.openxmlformats.org/officeDocument/2006/relationships/image" Target="../media/image69.wmf"/><Relationship Id="rId4" Type="http://schemas.openxmlformats.org/officeDocument/2006/relationships/image" Target="../media/image63.wmf"/><Relationship Id="rId9" Type="http://schemas.openxmlformats.org/officeDocument/2006/relationships/image" Target="../media/image68.wmf"/><Relationship Id="rId14" Type="http://schemas.openxmlformats.org/officeDocument/2006/relationships/image" Target="../media/image73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image" Target="../media/image80.wmf"/><Relationship Id="rId18" Type="http://schemas.openxmlformats.org/officeDocument/2006/relationships/image" Target="../media/image85.wmf"/><Relationship Id="rId3" Type="http://schemas.openxmlformats.org/officeDocument/2006/relationships/image" Target="../media/image74.wmf"/><Relationship Id="rId7" Type="http://schemas.openxmlformats.org/officeDocument/2006/relationships/image" Target="../media/image66.wmf"/><Relationship Id="rId12" Type="http://schemas.openxmlformats.org/officeDocument/2006/relationships/image" Target="../media/image79.wmf"/><Relationship Id="rId17" Type="http://schemas.openxmlformats.org/officeDocument/2006/relationships/image" Target="../media/image84.wmf"/><Relationship Id="rId2" Type="http://schemas.openxmlformats.org/officeDocument/2006/relationships/image" Target="../media/image61.wmf"/><Relationship Id="rId16" Type="http://schemas.openxmlformats.org/officeDocument/2006/relationships/image" Target="../media/image83.wmf"/><Relationship Id="rId1" Type="http://schemas.openxmlformats.org/officeDocument/2006/relationships/image" Target="../media/image60.wmf"/><Relationship Id="rId6" Type="http://schemas.openxmlformats.org/officeDocument/2006/relationships/image" Target="../media/image77.wmf"/><Relationship Id="rId11" Type="http://schemas.openxmlformats.org/officeDocument/2006/relationships/image" Target="../media/image78.wmf"/><Relationship Id="rId5" Type="http://schemas.openxmlformats.org/officeDocument/2006/relationships/image" Target="../media/image76.wmf"/><Relationship Id="rId15" Type="http://schemas.openxmlformats.org/officeDocument/2006/relationships/image" Target="../media/image82.wmf"/><Relationship Id="rId10" Type="http://schemas.openxmlformats.org/officeDocument/2006/relationships/image" Target="../media/image68.wmf"/><Relationship Id="rId4" Type="http://schemas.openxmlformats.org/officeDocument/2006/relationships/image" Target="../media/image75.wmf"/><Relationship Id="rId9" Type="http://schemas.openxmlformats.org/officeDocument/2006/relationships/image" Target="../media/image73.wmf"/><Relationship Id="rId14" Type="http://schemas.openxmlformats.org/officeDocument/2006/relationships/image" Target="../media/image8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20/01/2011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20/01/2011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20/01/2011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20/01/2011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20/01/2011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20/01/2011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20/01/2011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20/01/2011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20/01/2011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20/01/2011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20/01/2011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20/01/2011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4.wmf"/><Relationship Id="rId3" Type="http://schemas.openxmlformats.org/officeDocument/2006/relationships/image" Target="../media/image26.png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1.bin"/><Relationship Id="rId7" Type="http://schemas.openxmlformats.org/officeDocument/2006/relationships/image" Target="../media/image34.jpeg"/><Relationship Id="rId12" Type="http://schemas.openxmlformats.org/officeDocument/2006/relationships/image" Target="../media/image32.wmf"/><Relationship Id="rId17" Type="http://schemas.openxmlformats.org/officeDocument/2006/relationships/image" Target="../media/image38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7.jpeg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png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36.jpeg"/><Relationship Id="rId10" Type="http://schemas.openxmlformats.org/officeDocument/2006/relationships/image" Target="../media/image31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oleObject" Target="../embeddings/oleObject190.bin"/><Relationship Id="rId18" Type="http://schemas.openxmlformats.org/officeDocument/2006/relationships/image" Target="../media/image42.wmf"/><Relationship Id="rId3" Type="http://schemas.openxmlformats.org/officeDocument/2006/relationships/oleObject" Target="../embeddings/oleObject16.bin"/><Relationship Id="rId21" Type="http://schemas.openxmlformats.org/officeDocument/2006/relationships/image" Target="../media/image56.png"/><Relationship Id="rId7" Type="http://schemas.openxmlformats.org/officeDocument/2006/relationships/image" Target="../media/image34.jpeg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4.jpeg"/><Relationship Id="rId20" Type="http://schemas.openxmlformats.org/officeDocument/2006/relationships/image" Target="../media/image4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png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7.bin"/><Relationship Id="rId15" Type="http://schemas.openxmlformats.org/officeDocument/2006/relationships/image" Target="../media/image43.jpeg"/><Relationship Id="rId10" Type="http://schemas.openxmlformats.org/officeDocument/2006/relationships/image" Target="../media/image40.wmf"/><Relationship Id="rId19" Type="http://schemas.openxmlformats.org/officeDocument/2006/relationships/oleObject" Target="../embeddings/oleObject200.bin"/><Relationship Id="rId4" Type="http://schemas.openxmlformats.org/officeDocument/2006/relationships/image" Target="../media/image39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4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9.jpeg"/><Relationship Id="rId4" Type="http://schemas.openxmlformats.org/officeDocument/2006/relationships/image" Target="../media/image4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30.bin"/><Relationship Id="rId18" Type="http://schemas.openxmlformats.org/officeDocument/2006/relationships/oleObject" Target="../embeddings/oleObject33.bin"/><Relationship Id="rId26" Type="http://schemas.openxmlformats.org/officeDocument/2006/relationships/oleObject" Target="../embeddings/oleObject37.bin"/><Relationship Id="rId3" Type="http://schemas.openxmlformats.org/officeDocument/2006/relationships/oleObject" Target="../embeddings/oleObject25.bin"/><Relationship Id="rId21" Type="http://schemas.openxmlformats.org/officeDocument/2006/relationships/image" Target="../media/image68.wmf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32.bin"/><Relationship Id="rId25" Type="http://schemas.openxmlformats.org/officeDocument/2006/relationships/image" Target="../media/image70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6.wmf"/><Relationship Id="rId20" Type="http://schemas.openxmlformats.org/officeDocument/2006/relationships/oleObject" Target="../embeddings/oleObject34.bin"/><Relationship Id="rId29" Type="http://schemas.openxmlformats.org/officeDocument/2006/relationships/oleObject" Target="../embeddings/oleObject39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29.bin"/><Relationship Id="rId24" Type="http://schemas.openxmlformats.org/officeDocument/2006/relationships/oleObject" Target="../embeddings/oleObject36.bin"/><Relationship Id="rId32" Type="http://schemas.openxmlformats.org/officeDocument/2006/relationships/image" Target="../media/image73.wmf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23" Type="http://schemas.openxmlformats.org/officeDocument/2006/relationships/image" Target="../media/image69.wmf"/><Relationship Id="rId28" Type="http://schemas.openxmlformats.org/officeDocument/2006/relationships/image" Target="../media/image71.wmf"/><Relationship Id="rId10" Type="http://schemas.openxmlformats.org/officeDocument/2006/relationships/image" Target="../media/image63.wmf"/><Relationship Id="rId19" Type="http://schemas.openxmlformats.org/officeDocument/2006/relationships/image" Target="../media/image67.wmf"/><Relationship Id="rId31" Type="http://schemas.openxmlformats.org/officeDocument/2006/relationships/oleObject" Target="../embeddings/oleObject40.bin"/><Relationship Id="rId4" Type="http://schemas.openxmlformats.org/officeDocument/2006/relationships/image" Target="../media/image60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65.wmf"/><Relationship Id="rId22" Type="http://schemas.openxmlformats.org/officeDocument/2006/relationships/oleObject" Target="../embeddings/oleObject35.bin"/><Relationship Id="rId27" Type="http://schemas.openxmlformats.org/officeDocument/2006/relationships/oleObject" Target="../embeddings/oleObject38.bin"/><Relationship Id="rId30" Type="http://schemas.openxmlformats.org/officeDocument/2006/relationships/image" Target="../media/image72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46.bin"/><Relationship Id="rId18" Type="http://schemas.openxmlformats.org/officeDocument/2006/relationships/oleObject" Target="../embeddings/oleObject49.bin"/><Relationship Id="rId26" Type="http://schemas.openxmlformats.org/officeDocument/2006/relationships/oleObject" Target="../embeddings/oleObject53.bin"/><Relationship Id="rId39" Type="http://schemas.openxmlformats.org/officeDocument/2006/relationships/image" Target="../media/image85.wmf"/><Relationship Id="rId3" Type="http://schemas.openxmlformats.org/officeDocument/2006/relationships/oleObject" Target="../embeddings/oleObject41.bin"/><Relationship Id="rId21" Type="http://schemas.openxmlformats.org/officeDocument/2006/relationships/image" Target="../media/image73.wmf"/><Relationship Id="rId34" Type="http://schemas.openxmlformats.org/officeDocument/2006/relationships/oleObject" Target="../embeddings/oleObject57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76.wmf"/><Relationship Id="rId17" Type="http://schemas.openxmlformats.org/officeDocument/2006/relationships/oleObject" Target="../embeddings/oleObject48.bin"/><Relationship Id="rId25" Type="http://schemas.openxmlformats.org/officeDocument/2006/relationships/image" Target="../media/image78.wmf"/><Relationship Id="rId33" Type="http://schemas.openxmlformats.org/officeDocument/2006/relationships/image" Target="../media/image82.wmf"/><Relationship Id="rId38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6.wmf"/><Relationship Id="rId20" Type="http://schemas.openxmlformats.org/officeDocument/2006/relationships/oleObject" Target="../embeddings/oleObject50.bin"/><Relationship Id="rId29" Type="http://schemas.openxmlformats.org/officeDocument/2006/relationships/image" Target="../media/image80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45.bin"/><Relationship Id="rId24" Type="http://schemas.openxmlformats.org/officeDocument/2006/relationships/oleObject" Target="../embeddings/oleObject52.bin"/><Relationship Id="rId32" Type="http://schemas.openxmlformats.org/officeDocument/2006/relationships/oleObject" Target="../embeddings/oleObject56.bin"/><Relationship Id="rId37" Type="http://schemas.openxmlformats.org/officeDocument/2006/relationships/image" Target="../media/image84.wmf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23" Type="http://schemas.openxmlformats.org/officeDocument/2006/relationships/image" Target="../media/image68.wmf"/><Relationship Id="rId28" Type="http://schemas.openxmlformats.org/officeDocument/2006/relationships/oleObject" Target="../embeddings/oleObject54.bin"/><Relationship Id="rId36" Type="http://schemas.openxmlformats.org/officeDocument/2006/relationships/oleObject" Target="../embeddings/oleObject58.bin"/><Relationship Id="rId10" Type="http://schemas.openxmlformats.org/officeDocument/2006/relationships/image" Target="../media/image75.wmf"/><Relationship Id="rId19" Type="http://schemas.openxmlformats.org/officeDocument/2006/relationships/image" Target="../media/image72.wmf"/><Relationship Id="rId31" Type="http://schemas.openxmlformats.org/officeDocument/2006/relationships/image" Target="../media/image81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77.wmf"/><Relationship Id="rId22" Type="http://schemas.openxmlformats.org/officeDocument/2006/relationships/oleObject" Target="../embeddings/oleObject51.bin"/><Relationship Id="rId27" Type="http://schemas.openxmlformats.org/officeDocument/2006/relationships/image" Target="../media/image79.wmf"/><Relationship Id="rId30" Type="http://schemas.openxmlformats.org/officeDocument/2006/relationships/oleObject" Target="../embeddings/oleObject55.bin"/><Relationship Id="rId35" Type="http://schemas.openxmlformats.org/officeDocument/2006/relationships/image" Target="../media/image8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92.wmf"/><Relationship Id="rId18" Type="http://schemas.openxmlformats.org/officeDocument/2006/relationships/image" Target="../media/image94.wmf"/><Relationship Id="rId26" Type="http://schemas.openxmlformats.org/officeDocument/2006/relationships/image" Target="../media/image98.wmf"/><Relationship Id="rId3" Type="http://schemas.openxmlformats.org/officeDocument/2006/relationships/image" Target="../media/image99.png"/><Relationship Id="rId21" Type="http://schemas.openxmlformats.org/officeDocument/2006/relationships/oleObject" Target="../embeddings/oleObject68.bin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64.bin"/><Relationship Id="rId17" Type="http://schemas.openxmlformats.org/officeDocument/2006/relationships/oleObject" Target="../embeddings/oleObject66.bin"/><Relationship Id="rId25" Type="http://schemas.openxmlformats.org/officeDocument/2006/relationships/oleObject" Target="../embeddings/oleObject7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0.png"/><Relationship Id="rId20" Type="http://schemas.openxmlformats.org/officeDocument/2006/relationships/image" Target="../media/image95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91.wmf"/><Relationship Id="rId24" Type="http://schemas.openxmlformats.org/officeDocument/2006/relationships/image" Target="../media/image97.wmf"/><Relationship Id="rId5" Type="http://schemas.openxmlformats.org/officeDocument/2006/relationships/image" Target="../media/image88.wmf"/><Relationship Id="rId15" Type="http://schemas.openxmlformats.org/officeDocument/2006/relationships/image" Target="../media/image93.wmf"/><Relationship Id="rId23" Type="http://schemas.openxmlformats.org/officeDocument/2006/relationships/oleObject" Target="../embeddings/oleObject69.bin"/><Relationship Id="rId10" Type="http://schemas.openxmlformats.org/officeDocument/2006/relationships/oleObject" Target="../embeddings/oleObject63.bin"/><Relationship Id="rId19" Type="http://schemas.openxmlformats.org/officeDocument/2006/relationships/oleObject" Target="../embeddings/oleObject67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90.wmf"/><Relationship Id="rId14" Type="http://schemas.openxmlformats.org/officeDocument/2006/relationships/oleObject" Target="../embeddings/oleObject65.bin"/><Relationship Id="rId22" Type="http://schemas.openxmlformats.org/officeDocument/2006/relationships/image" Target="../media/image9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662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MEG/EEG Inverse </a:t>
            </a:r>
            <a:r>
              <a:rPr lang="fr-FR" sz="2800" b="1" dirty="0" err="1" smtClean="0"/>
              <a:t>problem</a:t>
            </a:r>
            <a:r>
              <a:rPr lang="fr-FR" sz="2800" b="1" dirty="0" smtClean="0"/>
              <a:t> and solutions</a:t>
            </a:r>
          </a:p>
          <a:p>
            <a:pPr algn="ctr"/>
            <a:r>
              <a:rPr lang="fr-FR" sz="2800" b="1" dirty="0" smtClean="0"/>
              <a:t>In a </a:t>
            </a:r>
            <a:r>
              <a:rPr lang="fr-FR" sz="2800" b="1" dirty="0" err="1" smtClean="0"/>
              <a:t>Bayesian</a:t>
            </a:r>
            <a:r>
              <a:rPr lang="fr-FR" sz="2800" b="1" dirty="0" smtClean="0"/>
              <a:t> Framework</a:t>
            </a:r>
            <a:endParaRPr lang="fr-FR" sz="2800" b="1" dirty="0"/>
          </a:p>
        </p:txBody>
      </p:sp>
      <p:sp>
        <p:nvSpPr>
          <p:cNvPr id="3" name="ZoneTexte 13"/>
          <p:cNvSpPr txBox="1">
            <a:spLocks noChangeArrowheads="1"/>
          </p:cNvSpPr>
          <p:nvPr/>
        </p:nvSpPr>
        <p:spPr bwMode="auto">
          <a:xfrm>
            <a:off x="0" y="6488113"/>
            <a:ext cx="37532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i="1" dirty="0" smtClean="0">
                <a:latin typeface="Calibri" pitchFamily="34" charset="0"/>
              </a:rPr>
              <a:t>EEG/MEG SPM course, Bruxelles, 2011</a:t>
            </a:r>
            <a:endParaRPr lang="fr-FR" i="1" dirty="0">
              <a:latin typeface="Calibri" pitchFamily="34" charset="0"/>
            </a:endParaRPr>
          </a:p>
        </p:txBody>
      </p:sp>
      <p:grpSp>
        <p:nvGrpSpPr>
          <p:cNvPr id="5" name="Groupe 10"/>
          <p:cNvGrpSpPr>
            <a:grpSpLocks/>
          </p:cNvGrpSpPr>
          <p:nvPr/>
        </p:nvGrpSpPr>
        <p:grpSpPr bwMode="auto">
          <a:xfrm>
            <a:off x="4418266" y="4509120"/>
            <a:ext cx="4684296" cy="1197253"/>
            <a:chOff x="4004349" y="2413192"/>
            <a:chExt cx="4683514" cy="1198466"/>
          </a:xfrm>
        </p:grpSpPr>
        <p:sp>
          <p:nvSpPr>
            <p:cNvPr id="6" name="Text Box 42"/>
            <p:cNvSpPr txBox="1">
              <a:spLocks noChangeArrowheads="1"/>
            </p:cNvSpPr>
            <p:nvPr/>
          </p:nvSpPr>
          <p:spPr bwMode="auto">
            <a:xfrm>
              <a:off x="4004349" y="2779819"/>
              <a:ext cx="4683514" cy="831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kern="0" dirty="0" err="1">
                  <a:solidFill>
                    <a:schemeClr val="tx2"/>
                  </a:solidFill>
                  <a:latin typeface="+mn-lt"/>
                </a:rPr>
                <a:t>Jérémie</a:t>
              </a:r>
              <a:r>
                <a:rPr lang="en-GB" sz="2400" kern="0" dirty="0">
                  <a:solidFill>
                    <a:schemeClr val="tx2"/>
                  </a:solidFill>
                  <a:latin typeface="+mn-lt"/>
                </a:rPr>
                <a:t> </a:t>
              </a:r>
              <a:r>
                <a:rPr lang="en-GB" sz="2400" kern="0" dirty="0" err="1" smtClean="0">
                  <a:solidFill>
                    <a:schemeClr val="tx2"/>
                  </a:solidFill>
                  <a:latin typeface="+mn-lt"/>
                </a:rPr>
                <a:t>Mattout</a:t>
              </a:r>
              <a:endParaRPr lang="en-GB" sz="2400" kern="0" dirty="0">
                <a:solidFill>
                  <a:schemeClr val="tx2"/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b="1" i="1" kern="0" dirty="0" smtClean="0">
                  <a:solidFill>
                    <a:schemeClr val="tx2"/>
                  </a:solidFill>
                  <a:latin typeface="+mn-lt"/>
                </a:rPr>
                <a:t>Lyon Neuroscience Research Centre</a:t>
              </a:r>
              <a:endParaRPr lang="en-US" sz="2400" b="1" i="1" kern="0" dirty="0">
                <a:solidFill>
                  <a:schemeClr val="tx2"/>
                </a:solidFill>
                <a:latin typeface="+mn-lt"/>
              </a:endParaRPr>
            </a:p>
          </p:txBody>
        </p:sp>
        <p:pic>
          <p:nvPicPr>
            <p:cNvPr id="7" name="Image 9" descr="logo_U821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49994" y="2413192"/>
              <a:ext cx="1112369" cy="789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3304108" y="1599655"/>
            <a:ext cx="4940300" cy="2016125"/>
            <a:chOff x="2575" y="1111"/>
            <a:chExt cx="3112" cy="1270"/>
          </a:xfrm>
        </p:grpSpPr>
        <p:graphicFrame>
          <p:nvGraphicFramePr>
            <p:cNvPr id="9" name="Object 35"/>
            <p:cNvGraphicFramePr>
              <a:graphicFrameLocks noChangeAspect="1"/>
            </p:cNvGraphicFramePr>
            <p:nvPr/>
          </p:nvGraphicFramePr>
          <p:xfrm>
            <a:off x="2575" y="1111"/>
            <a:ext cx="1171" cy="1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6" name="Image Photo Editor" r:id="rId4" imgW="5485714" imgH="5952381" progId="">
                    <p:embed/>
                  </p:oleObj>
                </mc:Choice>
                <mc:Fallback>
                  <p:oleObj name="Image Photo Editor" r:id="rId4" imgW="5485714" imgH="5952381" progId="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5" y="1111"/>
                          <a:ext cx="1171" cy="1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" name="Group 36"/>
            <p:cNvGrpSpPr>
              <a:grpSpLocks/>
            </p:cNvGrpSpPr>
            <p:nvPr/>
          </p:nvGrpSpPr>
          <p:grpSpPr bwMode="auto">
            <a:xfrm>
              <a:off x="4517" y="1111"/>
              <a:ext cx="1170" cy="1270"/>
              <a:chOff x="2302" y="482"/>
              <a:chExt cx="1170" cy="1270"/>
            </a:xfrm>
          </p:grpSpPr>
          <p:graphicFrame>
            <p:nvGraphicFramePr>
              <p:cNvPr id="12" name="Object 37"/>
              <p:cNvGraphicFramePr>
                <a:graphicFrameLocks noChangeAspect="1"/>
              </p:cNvGraphicFramePr>
              <p:nvPr/>
            </p:nvGraphicFramePr>
            <p:xfrm>
              <a:off x="2302" y="482"/>
              <a:ext cx="1170" cy="12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27" name="Image Photo Editor" r:id="rId6" imgW="5485714" imgH="5952381" progId="">
                      <p:embed/>
                    </p:oleObj>
                  </mc:Choice>
                  <mc:Fallback>
                    <p:oleObj name="Image Photo Editor" r:id="rId6" imgW="5485714" imgH="5952381" progId="">
                      <p:embed/>
                      <p:pic>
                        <p:nvPicPr>
                          <p:cNvPr id="0" name="Object 3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02" y="482"/>
                            <a:ext cx="1170" cy="127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3" name="Group 38"/>
              <p:cNvGrpSpPr>
                <a:grpSpLocks/>
              </p:cNvGrpSpPr>
              <p:nvPr/>
            </p:nvGrpSpPr>
            <p:grpSpPr bwMode="auto">
              <a:xfrm>
                <a:off x="2542" y="733"/>
                <a:ext cx="708" cy="384"/>
                <a:chOff x="1680" y="2306"/>
                <a:chExt cx="708" cy="384"/>
              </a:xfrm>
            </p:grpSpPr>
            <p:sp>
              <p:nvSpPr>
                <p:cNvPr id="14" name="Oval 39"/>
                <p:cNvSpPr>
                  <a:spLocks noChangeArrowheads="1"/>
                </p:cNvSpPr>
                <p:nvPr/>
              </p:nvSpPr>
              <p:spPr bwMode="auto">
                <a:xfrm>
                  <a:off x="2244" y="2483"/>
                  <a:ext cx="144" cy="144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5" name="Oval 40"/>
                <p:cNvSpPr>
                  <a:spLocks noChangeArrowheads="1"/>
                </p:cNvSpPr>
                <p:nvPr/>
              </p:nvSpPr>
              <p:spPr bwMode="auto">
                <a:xfrm>
                  <a:off x="1680" y="2450"/>
                  <a:ext cx="96" cy="96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6" name="Oval 41"/>
                <p:cNvSpPr>
                  <a:spLocks noChangeArrowheads="1"/>
                </p:cNvSpPr>
                <p:nvPr/>
              </p:nvSpPr>
              <p:spPr bwMode="auto">
                <a:xfrm>
                  <a:off x="2064" y="2306"/>
                  <a:ext cx="96" cy="96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7" name="Oval 42"/>
                <p:cNvSpPr>
                  <a:spLocks noChangeArrowheads="1"/>
                </p:cNvSpPr>
                <p:nvPr/>
              </p:nvSpPr>
              <p:spPr bwMode="auto">
                <a:xfrm>
                  <a:off x="1968" y="2594"/>
                  <a:ext cx="96" cy="96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cxnSp>
          <p:nvCxnSpPr>
            <p:cNvPr id="11" name="AutoShape 48"/>
            <p:cNvCxnSpPr>
              <a:cxnSpLocks noChangeShapeType="1"/>
            </p:cNvCxnSpPr>
            <p:nvPr/>
          </p:nvCxnSpPr>
          <p:spPr bwMode="auto">
            <a:xfrm rot="10800000" flipV="1">
              <a:off x="3788" y="1770"/>
              <a:ext cx="732" cy="1"/>
            </a:xfrm>
            <a:prstGeom prst="curvedConnector3">
              <a:avLst>
                <a:gd name="adj1" fmla="val 50000"/>
              </a:avLst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cxnSp>
      </p:grpSp>
      <p:sp>
        <p:nvSpPr>
          <p:cNvPr id="18" name="ZoneTexte 17"/>
          <p:cNvSpPr txBox="1"/>
          <p:nvPr/>
        </p:nvSpPr>
        <p:spPr>
          <a:xfrm>
            <a:off x="5399608" y="1556792"/>
            <a:ext cx="696912" cy="12001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7200" dirty="0"/>
              <a:t>?</a:t>
            </a:r>
          </a:p>
        </p:txBody>
      </p:sp>
      <p:pic>
        <p:nvPicPr>
          <p:cNvPr id="20" name="Image 19" descr="MEGEEG.jpg"/>
          <p:cNvPicPr>
            <a:picLocks noChangeAspect="1"/>
          </p:cNvPicPr>
          <p:nvPr/>
        </p:nvPicPr>
        <p:blipFill>
          <a:blip r:embed="rId8" cstate="print"/>
          <a:srcRect l="9374" r="36250"/>
          <a:stretch>
            <a:fillRect/>
          </a:stretch>
        </p:blipFill>
        <p:spPr>
          <a:xfrm>
            <a:off x="484074" y="1461864"/>
            <a:ext cx="2071702" cy="43434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829930" y="5949280"/>
            <a:ext cx="5268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b="1" dirty="0" err="1" smtClean="0">
                <a:solidFill>
                  <a:srgbClr val="C00000"/>
                </a:solidFill>
              </a:rPr>
              <a:t>With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many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thanks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smtClean="0">
                <a:solidFill>
                  <a:srgbClr val="C00000"/>
                </a:solidFill>
              </a:rPr>
              <a:t>to Karl </a:t>
            </a:r>
            <a:r>
              <a:rPr lang="fr-FR" b="1" dirty="0" err="1" smtClean="0">
                <a:solidFill>
                  <a:srgbClr val="C00000"/>
                </a:solidFill>
              </a:rPr>
              <a:t>Friston</a:t>
            </a:r>
            <a:r>
              <a:rPr lang="fr-FR" b="1" dirty="0" smtClean="0">
                <a:solidFill>
                  <a:srgbClr val="C00000"/>
                </a:solidFill>
              </a:rPr>
              <a:t>, Christophe Phillips,</a:t>
            </a:r>
          </a:p>
          <a:p>
            <a:pPr algn="r"/>
            <a:r>
              <a:rPr lang="fr-FR" b="1" dirty="0" smtClean="0">
                <a:solidFill>
                  <a:srgbClr val="C00000"/>
                </a:solidFill>
              </a:rPr>
              <a:t>Rik </a:t>
            </a:r>
            <a:r>
              <a:rPr lang="fr-FR" b="1" dirty="0" err="1" smtClean="0">
                <a:solidFill>
                  <a:srgbClr val="C00000"/>
                </a:solidFill>
              </a:rPr>
              <a:t>Henson</a:t>
            </a:r>
            <a:r>
              <a:rPr lang="fr-FR" b="1" dirty="0" smtClean="0">
                <a:solidFill>
                  <a:srgbClr val="C00000"/>
                </a:solidFill>
              </a:rPr>
              <a:t>, Jean </a:t>
            </a:r>
            <a:r>
              <a:rPr lang="fr-FR" b="1" dirty="0" err="1" smtClean="0">
                <a:solidFill>
                  <a:srgbClr val="C00000"/>
                </a:solidFill>
              </a:rPr>
              <a:t>Daunizeau</a:t>
            </a:r>
            <a:endParaRPr lang="fr-F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971600" y="549841"/>
            <a:ext cx="7272808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971600" y="549841"/>
            <a:ext cx="1628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Bayesian</a:t>
            </a:r>
            <a:r>
              <a:rPr lang="fr-FR" i="1" dirty="0" smtClean="0"/>
              <a:t> factor</a:t>
            </a:r>
            <a:endParaRPr lang="fr-FR" i="1" dirty="0"/>
          </a:p>
        </p:txBody>
      </p:sp>
      <p:grpSp>
        <p:nvGrpSpPr>
          <p:cNvPr id="42" name="Group 29"/>
          <p:cNvGrpSpPr>
            <a:grpSpLocks/>
          </p:cNvGrpSpPr>
          <p:nvPr/>
        </p:nvGrpSpPr>
        <p:grpSpPr bwMode="auto">
          <a:xfrm>
            <a:off x="304800" y="1112838"/>
            <a:ext cx="8382000" cy="3611562"/>
            <a:chOff x="192" y="701"/>
            <a:chExt cx="5280" cy="2275"/>
          </a:xfrm>
        </p:grpSpPr>
        <p:grpSp>
          <p:nvGrpSpPr>
            <p:cNvPr id="43" name="Group 2"/>
            <p:cNvGrpSpPr>
              <a:grpSpLocks/>
            </p:cNvGrpSpPr>
            <p:nvPr/>
          </p:nvGrpSpPr>
          <p:grpSpPr bwMode="auto">
            <a:xfrm>
              <a:off x="2454" y="1200"/>
              <a:ext cx="3018" cy="1776"/>
              <a:chOff x="2454" y="1200"/>
              <a:chExt cx="3018" cy="1776"/>
            </a:xfrm>
          </p:grpSpPr>
          <p:grpSp>
            <p:nvGrpSpPr>
              <p:cNvPr id="52" name="Group 3"/>
              <p:cNvGrpSpPr>
                <a:grpSpLocks noChangeAspect="1"/>
              </p:cNvGrpSpPr>
              <p:nvPr/>
            </p:nvGrpSpPr>
            <p:grpSpPr bwMode="auto">
              <a:xfrm>
                <a:off x="2454" y="1200"/>
                <a:ext cx="2280" cy="1710"/>
                <a:chOff x="1087" y="815"/>
                <a:chExt cx="3585" cy="2689"/>
              </a:xfrm>
            </p:grpSpPr>
            <p:pic>
              <p:nvPicPr>
                <p:cNvPr id="71" name="Picture 4" descr="H0H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87" y="815"/>
                  <a:ext cx="3585" cy="268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2" name="Rectangle 5"/>
                <p:cNvSpPr>
                  <a:spLocks noChangeAspect="1" noChangeArrowheads="1"/>
                </p:cNvSpPr>
                <p:nvPr/>
              </p:nvSpPr>
              <p:spPr bwMode="auto">
                <a:xfrm>
                  <a:off x="3648" y="1008"/>
                  <a:ext cx="720" cy="52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63" name="Rectangle 62"/>
              <p:cNvSpPr>
                <a:spLocks noChangeArrowheads="1"/>
              </p:cNvSpPr>
              <p:nvPr/>
            </p:nvSpPr>
            <p:spPr bwMode="auto">
              <a:xfrm>
                <a:off x="4416" y="1314"/>
                <a:ext cx="1056" cy="67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8100" dir="2700000" algn="tl" rotWithShape="0">
                  <a:srgbClr val="80808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graphicFrame>
            <p:nvGraphicFramePr>
              <p:cNvPr id="64" name="Object 3"/>
              <p:cNvGraphicFramePr>
                <a:graphicFrameLocks noChangeAspect="1"/>
              </p:cNvGraphicFramePr>
              <p:nvPr/>
            </p:nvGraphicFramePr>
            <p:xfrm>
              <a:off x="4836" y="1355"/>
              <a:ext cx="600" cy="2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74" name="Equation" r:id="rId4" imgW="609480" imgH="279360" progId="Equation.DSMT4">
                      <p:embed/>
                    </p:oleObj>
                  </mc:Choice>
                  <mc:Fallback>
                    <p:oleObj name="Equation" r:id="rId4" imgW="609480" imgH="2793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36" y="1355"/>
                            <a:ext cx="600" cy="27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5" name="Object 4"/>
              <p:cNvGraphicFramePr>
                <a:graphicFrameLocks noChangeAspect="1"/>
              </p:cNvGraphicFramePr>
              <p:nvPr/>
            </p:nvGraphicFramePr>
            <p:xfrm>
              <a:off x="4836" y="1666"/>
              <a:ext cx="586" cy="2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75" name="Equation" r:id="rId6" imgW="596880" imgH="279360" progId="Equation.DSMT4">
                      <p:embed/>
                    </p:oleObj>
                  </mc:Choice>
                  <mc:Fallback>
                    <p:oleObj name="Equation" r:id="rId6" imgW="596880" imgH="2793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36" y="1666"/>
                            <a:ext cx="586" cy="27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66" name="Picture 9" descr="H0H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791" t="10432" r="16513" b="78227"/>
              <a:stretch>
                <a:fillRect/>
              </a:stretch>
            </p:blipFill>
            <p:spPr bwMode="auto">
              <a:xfrm>
                <a:off x="4512" y="1410"/>
                <a:ext cx="240" cy="5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7" name="Line 10"/>
              <p:cNvSpPr>
                <a:spLocks noChangeShapeType="1"/>
              </p:cNvSpPr>
              <p:nvPr/>
            </p:nvSpPr>
            <p:spPr bwMode="auto">
              <a:xfrm flipV="1">
                <a:off x="2730" y="2718"/>
                <a:ext cx="2016" cy="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" name="Line 11"/>
              <p:cNvSpPr>
                <a:spLocks noChangeShapeType="1"/>
              </p:cNvSpPr>
              <p:nvPr/>
            </p:nvSpPr>
            <p:spPr bwMode="auto">
              <a:xfrm rot="-5400000">
                <a:off x="2010" y="1998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aphicFrame>
            <p:nvGraphicFramePr>
              <p:cNvPr id="69" name="Object 13"/>
              <p:cNvGraphicFramePr>
                <a:graphicFrameLocks noChangeAspect="1"/>
              </p:cNvGraphicFramePr>
              <p:nvPr/>
            </p:nvGraphicFramePr>
            <p:xfrm>
              <a:off x="4800" y="2665"/>
              <a:ext cx="144" cy="1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76" name="Equation" r:id="rId8" imgW="139700" imgH="152400" progId="Equation.DSMT4">
                      <p:embed/>
                    </p:oleObj>
                  </mc:Choice>
                  <mc:Fallback>
                    <p:oleObj name="Equation" r:id="rId8" imgW="139700" imgH="1524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0" y="2665"/>
                            <a:ext cx="144" cy="1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0" name="Text Box 13"/>
              <p:cNvSpPr txBox="1">
                <a:spLocks noChangeArrowheads="1"/>
              </p:cNvSpPr>
              <p:nvPr/>
            </p:nvSpPr>
            <p:spPr bwMode="auto">
              <a:xfrm>
                <a:off x="4433" y="2803"/>
                <a:ext cx="99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space of all datasets</a:t>
                </a:r>
              </a:p>
            </p:txBody>
          </p:sp>
        </p:grpSp>
        <p:sp>
          <p:nvSpPr>
            <p:cNvPr id="44" name="Text Box 16"/>
            <p:cNvSpPr txBox="1">
              <a:spLocks noChangeArrowheads="1"/>
            </p:cNvSpPr>
            <p:nvPr/>
          </p:nvSpPr>
          <p:spPr bwMode="auto">
            <a:xfrm>
              <a:off x="192" y="701"/>
              <a:ext cx="521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/>
                </a:rPr>
                <a:t>•</a:t>
              </a:r>
              <a:r>
                <a:rPr lang="en-US" dirty="0"/>
                <a:t> define the null and the alternative </a:t>
              </a:r>
              <a:r>
                <a:rPr lang="en-US" dirty="0" smtClean="0"/>
                <a:t>hypothesis H (or model m) </a:t>
              </a:r>
              <a:r>
                <a:rPr lang="en-US" i="1" dirty="0"/>
                <a:t>in terms of priors</a:t>
              </a:r>
              <a:r>
                <a:rPr lang="en-US" dirty="0"/>
                <a:t>, e.g.: </a:t>
              </a:r>
            </a:p>
          </p:txBody>
        </p:sp>
        <p:graphicFrame>
          <p:nvGraphicFramePr>
            <p:cNvPr id="48" name="Object 13"/>
            <p:cNvGraphicFramePr>
              <a:graphicFrameLocks noChangeAspect="1"/>
            </p:cNvGraphicFramePr>
            <p:nvPr/>
          </p:nvGraphicFramePr>
          <p:xfrm>
            <a:off x="399" y="1570"/>
            <a:ext cx="1918" cy="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7" name="Equation" r:id="rId10" imgW="1854000" imgH="736560" progId="Equation.DSMT4">
                    <p:embed/>
                  </p:oleObj>
                </mc:Choice>
                <mc:Fallback>
                  <p:oleObj name="Equation" r:id="rId10" imgW="1854000" imgH="736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" y="1570"/>
                          <a:ext cx="1918" cy="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3" name="Group 18"/>
          <p:cNvGrpSpPr>
            <a:grpSpLocks/>
          </p:cNvGrpSpPr>
          <p:nvPr/>
        </p:nvGrpSpPr>
        <p:grpSpPr bwMode="auto">
          <a:xfrm>
            <a:off x="285750" y="3686175"/>
            <a:ext cx="6702425" cy="2968625"/>
            <a:chOff x="180" y="2322"/>
            <a:chExt cx="4222" cy="1870"/>
          </a:xfrm>
        </p:grpSpPr>
        <p:graphicFrame>
          <p:nvGraphicFramePr>
            <p:cNvPr id="74" name="Object 13"/>
            <p:cNvGraphicFramePr>
              <a:graphicFrameLocks noChangeAspect="1"/>
            </p:cNvGraphicFramePr>
            <p:nvPr/>
          </p:nvGraphicFramePr>
          <p:xfrm>
            <a:off x="2304" y="3664"/>
            <a:ext cx="851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8" name="Equation" r:id="rId12" imgW="825480" imgH="507960" progId="Equation.DSMT4">
                    <p:embed/>
                  </p:oleObj>
                </mc:Choice>
                <mc:Fallback>
                  <p:oleObj name="Equation" r:id="rId12" imgW="825480" imgH="507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3664"/>
                          <a:ext cx="851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" name="Text Box 20"/>
            <p:cNvSpPr txBox="1">
              <a:spLocks noChangeArrowheads="1"/>
            </p:cNvSpPr>
            <p:nvPr/>
          </p:nvSpPr>
          <p:spPr bwMode="auto">
            <a:xfrm>
              <a:off x="2078" y="3812"/>
              <a:ext cx="37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if</a:t>
              </a:r>
            </a:p>
          </p:txBody>
        </p:sp>
        <p:sp>
          <p:nvSpPr>
            <p:cNvPr id="76" name="Text Box 21"/>
            <p:cNvSpPr txBox="1">
              <a:spLocks noChangeArrowheads="1"/>
            </p:cNvSpPr>
            <p:nvPr/>
          </p:nvSpPr>
          <p:spPr bwMode="auto">
            <a:xfrm>
              <a:off x="3216" y="3812"/>
              <a:ext cx="118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then reject H0</a:t>
              </a:r>
            </a:p>
          </p:txBody>
        </p:sp>
        <p:sp>
          <p:nvSpPr>
            <p:cNvPr id="77" name="Text Box 22"/>
            <p:cNvSpPr txBox="1">
              <a:spLocks noChangeArrowheads="1"/>
            </p:cNvSpPr>
            <p:nvPr/>
          </p:nvSpPr>
          <p:spPr bwMode="auto">
            <a:xfrm>
              <a:off x="182" y="3129"/>
              <a:ext cx="406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/>
                </a:rPr>
                <a:t>•</a:t>
              </a:r>
              <a:r>
                <a:rPr lang="en-US"/>
                <a:t> invert both generative models (obtain both model evidences)</a:t>
              </a:r>
            </a:p>
          </p:txBody>
        </p:sp>
        <p:sp>
          <p:nvSpPr>
            <p:cNvPr id="78" name="Text Box 23"/>
            <p:cNvSpPr txBox="1">
              <a:spLocks noChangeArrowheads="1"/>
            </p:cNvSpPr>
            <p:nvPr/>
          </p:nvSpPr>
          <p:spPr bwMode="auto">
            <a:xfrm>
              <a:off x="180" y="3417"/>
              <a:ext cx="171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/>
                </a:rPr>
                <a:t>•</a:t>
              </a:r>
              <a:r>
                <a:rPr lang="en-US"/>
                <a:t> apply decision rule, i.e.:</a:t>
              </a:r>
            </a:p>
          </p:txBody>
        </p:sp>
        <p:grpSp>
          <p:nvGrpSpPr>
            <p:cNvPr id="79" name="Group 24"/>
            <p:cNvGrpSpPr>
              <a:grpSpLocks/>
            </p:cNvGrpSpPr>
            <p:nvPr/>
          </p:nvGrpSpPr>
          <p:grpSpPr bwMode="auto">
            <a:xfrm>
              <a:off x="3822" y="2322"/>
              <a:ext cx="144" cy="606"/>
              <a:chOff x="3822" y="2322"/>
              <a:chExt cx="144" cy="606"/>
            </a:xfrm>
          </p:grpSpPr>
          <p:sp>
            <p:nvSpPr>
              <p:cNvPr id="80" name="Line 25"/>
              <p:cNvSpPr>
                <a:spLocks noChangeShapeType="1"/>
              </p:cNvSpPr>
              <p:nvPr/>
            </p:nvSpPr>
            <p:spPr bwMode="auto">
              <a:xfrm>
                <a:off x="3888" y="2346"/>
                <a:ext cx="0" cy="38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1" name="Oval 26"/>
              <p:cNvSpPr>
                <a:spLocks noChangeArrowheads="1"/>
              </p:cNvSpPr>
              <p:nvPr/>
            </p:nvSpPr>
            <p:spPr bwMode="auto">
              <a:xfrm>
                <a:off x="3864" y="260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" name="Oval 27"/>
              <p:cNvSpPr>
                <a:spLocks noChangeArrowheads="1"/>
              </p:cNvSpPr>
              <p:nvPr/>
            </p:nvSpPr>
            <p:spPr bwMode="auto">
              <a:xfrm>
                <a:off x="3864" y="232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aphicFrame>
            <p:nvGraphicFramePr>
              <p:cNvPr id="83" name="Object 13"/>
              <p:cNvGraphicFramePr>
                <a:graphicFrameLocks noChangeAspect="1"/>
              </p:cNvGraphicFramePr>
              <p:nvPr/>
            </p:nvGraphicFramePr>
            <p:xfrm>
              <a:off x="3822" y="2757"/>
              <a:ext cx="144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79" name="Equation" r:id="rId14" imgW="139700" imgH="165100" progId="Equation.DSMT4">
                      <p:embed/>
                    </p:oleObj>
                  </mc:Choice>
                  <mc:Fallback>
                    <p:oleObj name="Equation" r:id="rId14" imgW="139700" imgH="1651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22" y="2757"/>
                            <a:ext cx="144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84" name="ZoneTexte 83"/>
          <p:cNvSpPr txBox="1"/>
          <p:nvPr/>
        </p:nvSpPr>
        <p:spPr>
          <a:xfrm>
            <a:off x="0" y="266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/>
              <a:t>Hypothesis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testing</a:t>
            </a:r>
            <a:r>
              <a:rPr lang="fr-FR" sz="2800" b="1" dirty="0" smtClean="0"/>
              <a:t>: model </a:t>
            </a:r>
            <a:r>
              <a:rPr lang="fr-FR" sz="2800" b="1" dirty="0" err="1" smtClean="0"/>
              <a:t>comparison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7355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5834017" y="4379913"/>
            <a:ext cx="3333750" cy="2478087"/>
            <a:chOff x="2835" y="1397"/>
            <a:chExt cx="2100" cy="1561"/>
          </a:xfrm>
        </p:grpSpPr>
        <p:pic>
          <p:nvPicPr>
            <p:cNvPr id="45" name="Picture 44" descr="eleph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95" b="2473"/>
            <a:stretch>
              <a:fillRect/>
            </a:stretch>
          </p:blipFill>
          <p:spPr bwMode="auto">
            <a:xfrm>
              <a:off x="2835" y="1397"/>
              <a:ext cx="2100" cy="1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3445" y="2753"/>
              <a:ext cx="508" cy="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</p:grpSp>
      <p:cxnSp>
        <p:nvCxnSpPr>
          <p:cNvPr id="5" name="Connecteur droit 4"/>
          <p:cNvCxnSpPr/>
          <p:nvPr/>
        </p:nvCxnSpPr>
        <p:spPr>
          <a:xfrm>
            <a:off x="971600" y="549841"/>
            <a:ext cx="7272808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971600" y="549841"/>
            <a:ext cx="2121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Probabilistic</a:t>
            </a:r>
            <a:r>
              <a:rPr lang="fr-FR" i="1" dirty="0" smtClean="0"/>
              <a:t> </a:t>
            </a:r>
            <a:r>
              <a:rPr lang="fr-FR" i="1" dirty="0" err="1" smtClean="0"/>
              <a:t>framing</a:t>
            </a:r>
            <a:endParaRPr lang="fr-FR" i="1" dirty="0"/>
          </a:p>
        </p:txBody>
      </p:sp>
      <p:sp>
        <p:nvSpPr>
          <p:cNvPr id="84" name="ZoneTexte 83"/>
          <p:cNvSpPr txBox="1"/>
          <p:nvPr/>
        </p:nvSpPr>
        <p:spPr>
          <a:xfrm>
            <a:off x="0" y="266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EEG/MEG inverse </a:t>
            </a:r>
            <a:r>
              <a:rPr lang="fr-FR" sz="2800" b="1" dirty="0" err="1" smtClean="0"/>
              <a:t>problem</a:t>
            </a:r>
            <a:endParaRPr lang="fr-FR" sz="2800" b="1" dirty="0"/>
          </a:p>
        </p:txBody>
      </p:sp>
      <p:grpSp>
        <p:nvGrpSpPr>
          <p:cNvPr id="31" name="Group 20"/>
          <p:cNvGrpSpPr>
            <a:grpSpLocks/>
          </p:cNvGrpSpPr>
          <p:nvPr/>
        </p:nvGrpSpPr>
        <p:grpSpPr bwMode="auto">
          <a:xfrm>
            <a:off x="5916613" y="2064296"/>
            <a:ext cx="2160587" cy="1944688"/>
            <a:chOff x="3727" y="1824"/>
            <a:chExt cx="1361" cy="1225"/>
          </a:xfrm>
        </p:grpSpPr>
        <p:pic>
          <p:nvPicPr>
            <p:cNvPr id="32" name="Picture 3" descr="tete_EE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BF9E7"/>
                </a:clrFrom>
                <a:clrTo>
                  <a:srgbClr val="FBF9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7" y="1870"/>
              <a:ext cx="1243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Freeform 4"/>
            <p:cNvSpPr>
              <a:spLocks/>
            </p:cNvSpPr>
            <p:nvPr/>
          </p:nvSpPr>
          <p:spPr bwMode="auto">
            <a:xfrm>
              <a:off x="4450" y="1824"/>
              <a:ext cx="638" cy="1011"/>
            </a:xfrm>
            <a:custGeom>
              <a:avLst/>
              <a:gdLst>
                <a:gd name="T0" fmla="*/ 0 w 2268"/>
                <a:gd name="T1" fmla="*/ 1254 h 2562"/>
                <a:gd name="T2" fmla="*/ 227 w 2268"/>
                <a:gd name="T3" fmla="*/ 1254 h 2562"/>
                <a:gd name="T4" fmla="*/ 272 w 2268"/>
                <a:gd name="T5" fmla="*/ 982 h 2562"/>
                <a:gd name="T6" fmla="*/ 363 w 2268"/>
                <a:gd name="T7" fmla="*/ 1526 h 2562"/>
                <a:gd name="T8" fmla="*/ 408 w 2268"/>
                <a:gd name="T9" fmla="*/ 302 h 2562"/>
                <a:gd name="T10" fmla="*/ 454 w 2268"/>
                <a:gd name="T11" fmla="*/ 1345 h 2562"/>
                <a:gd name="T12" fmla="*/ 590 w 2268"/>
                <a:gd name="T13" fmla="*/ 982 h 2562"/>
                <a:gd name="T14" fmla="*/ 680 w 2268"/>
                <a:gd name="T15" fmla="*/ 1526 h 2562"/>
                <a:gd name="T16" fmla="*/ 726 w 2268"/>
                <a:gd name="T17" fmla="*/ 891 h 2562"/>
                <a:gd name="T18" fmla="*/ 817 w 2268"/>
                <a:gd name="T19" fmla="*/ 1390 h 2562"/>
                <a:gd name="T20" fmla="*/ 953 w 2268"/>
                <a:gd name="T21" fmla="*/ 1118 h 2562"/>
                <a:gd name="T22" fmla="*/ 1043 w 2268"/>
                <a:gd name="T23" fmla="*/ 1390 h 2562"/>
                <a:gd name="T24" fmla="*/ 1270 w 2268"/>
                <a:gd name="T25" fmla="*/ 166 h 2562"/>
                <a:gd name="T26" fmla="*/ 1406 w 2268"/>
                <a:gd name="T27" fmla="*/ 2388 h 2562"/>
                <a:gd name="T28" fmla="*/ 1452 w 2268"/>
                <a:gd name="T29" fmla="*/ 1209 h 2562"/>
                <a:gd name="T30" fmla="*/ 1542 w 2268"/>
                <a:gd name="T31" fmla="*/ 1390 h 2562"/>
                <a:gd name="T32" fmla="*/ 1588 w 2268"/>
                <a:gd name="T33" fmla="*/ 801 h 2562"/>
                <a:gd name="T34" fmla="*/ 1724 w 2268"/>
                <a:gd name="T35" fmla="*/ 1617 h 2562"/>
                <a:gd name="T36" fmla="*/ 1769 w 2268"/>
                <a:gd name="T37" fmla="*/ 1073 h 2562"/>
                <a:gd name="T38" fmla="*/ 1905 w 2268"/>
                <a:gd name="T39" fmla="*/ 1300 h 2562"/>
                <a:gd name="T40" fmla="*/ 1996 w 2268"/>
                <a:gd name="T41" fmla="*/ 1118 h 2562"/>
                <a:gd name="T42" fmla="*/ 2087 w 2268"/>
                <a:gd name="T43" fmla="*/ 1300 h 2562"/>
                <a:gd name="T44" fmla="*/ 2268 w 2268"/>
                <a:gd name="T45" fmla="*/ 1300 h 25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68"/>
                <a:gd name="T70" fmla="*/ 0 h 2562"/>
                <a:gd name="T71" fmla="*/ 2268 w 2268"/>
                <a:gd name="T72" fmla="*/ 2562 h 25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68" h="2562">
                  <a:moveTo>
                    <a:pt x="0" y="1254"/>
                  </a:moveTo>
                  <a:cubicBezTo>
                    <a:pt x="91" y="1276"/>
                    <a:pt x="182" y="1299"/>
                    <a:pt x="227" y="1254"/>
                  </a:cubicBezTo>
                  <a:cubicBezTo>
                    <a:pt x="272" y="1209"/>
                    <a:pt x="249" y="937"/>
                    <a:pt x="272" y="982"/>
                  </a:cubicBezTo>
                  <a:cubicBezTo>
                    <a:pt x="295" y="1027"/>
                    <a:pt x="340" y="1639"/>
                    <a:pt x="363" y="1526"/>
                  </a:cubicBezTo>
                  <a:cubicBezTo>
                    <a:pt x="386" y="1413"/>
                    <a:pt x="393" y="332"/>
                    <a:pt x="408" y="302"/>
                  </a:cubicBezTo>
                  <a:cubicBezTo>
                    <a:pt x="423" y="272"/>
                    <a:pt x="424" y="1232"/>
                    <a:pt x="454" y="1345"/>
                  </a:cubicBezTo>
                  <a:cubicBezTo>
                    <a:pt x="484" y="1458"/>
                    <a:pt x="552" y="952"/>
                    <a:pt x="590" y="982"/>
                  </a:cubicBezTo>
                  <a:cubicBezTo>
                    <a:pt x="628" y="1012"/>
                    <a:pt x="657" y="1541"/>
                    <a:pt x="680" y="1526"/>
                  </a:cubicBezTo>
                  <a:cubicBezTo>
                    <a:pt x="703" y="1511"/>
                    <a:pt x="703" y="914"/>
                    <a:pt x="726" y="891"/>
                  </a:cubicBezTo>
                  <a:cubicBezTo>
                    <a:pt x="749" y="868"/>
                    <a:pt x="779" y="1352"/>
                    <a:pt x="817" y="1390"/>
                  </a:cubicBezTo>
                  <a:cubicBezTo>
                    <a:pt x="855" y="1428"/>
                    <a:pt x="915" y="1118"/>
                    <a:pt x="953" y="1118"/>
                  </a:cubicBezTo>
                  <a:cubicBezTo>
                    <a:pt x="991" y="1118"/>
                    <a:pt x="990" y="1549"/>
                    <a:pt x="1043" y="1390"/>
                  </a:cubicBezTo>
                  <a:cubicBezTo>
                    <a:pt x="1096" y="1231"/>
                    <a:pt x="1209" y="0"/>
                    <a:pt x="1270" y="166"/>
                  </a:cubicBezTo>
                  <a:cubicBezTo>
                    <a:pt x="1331" y="332"/>
                    <a:pt x="1376" y="2214"/>
                    <a:pt x="1406" y="2388"/>
                  </a:cubicBezTo>
                  <a:cubicBezTo>
                    <a:pt x="1436" y="2562"/>
                    <a:pt x="1429" y="1375"/>
                    <a:pt x="1452" y="1209"/>
                  </a:cubicBezTo>
                  <a:cubicBezTo>
                    <a:pt x="1475" y="1043"/>
                    <a:pt x="1519" y="1458"/>
                    <a:pt x="1542" y="1390"/>
                  </a:cubicBezTo>
                  <a:cubicBezTo>
                    <a:pt x="1565" y="1322"/>
                    <a:pt x="1558" y="763"/>
                    <a:pt x="1588" y="801"/>
                  </a:cubicBezTo>
                  <a:cubicBezTo>
                    <a:pt x="1618" y="839"/>
                    <a:pt x="1694" y="1572"/>
                    <a:pt x="1724" y="1617"/>
                  </a:cubicBezTo>
                  <a:cubicBezTo>
                    <a:pt x="1754" y="1662"/>
                    <a:pt x="1739" y="1126"/>
                    <a:pt x="1769" y="1073"/>
                  </a:cubicBezTo>
                  <a:cubicBezTo>
                    <a:pt x="1799" y="1020"/>
                    <a:pt x="1867" y="1293"/>
                    <a:pt x="1905" y="1300"/>
                  </a:cubicBezTo>
                  <a:cubicBezTo>
                    <a:pt x="1943" y="1307"/>
                    <a:pt x="1966" y="1118"/>
                    <a:pt x="1996" y="1118"/>
                  </a:cubicBezTo>
                  <a:cubicBezTo>
                    <a:pt x="2026" y="1118"/>
                    <a:pt x="2042" y="1270"/>
                    <a:pt x="2087" y="1300"/>
                  </a:cubicBezTo>
                  <a:cubicBezTo>
                    <a:pt x="2132" y="1330"/>
                    <a:pt x="2200" y="1315"/>
                    <a:pt x="2268" y="130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49" name="AutoShape 17"/>
          <p:cNvCxnSpPr>
            <a:cxnSpLocks noChangeShapeType="1"/>
          </p:cNvCxnSpPr>
          <p:nvPr/>
        </p:nvCxnSpPr>
        <p:spPr bwMode="auto">
          <a:xfrm rot="5400000" flipV="1">
            <a:off x="4471988" y="-294729"/>
            <a:ext cx="131762" cy="4732338"/>
          </a:xfrm>
          <a:prstGeom prst="curvedConnector3">
            <a:avLst>
              <a:gd name="adj1" fmla="val -666269"/>
            </a:avLst>
          </a:prstGeom>
          <a:noFill/>
          <a:ln w="3175">
            <a:solidFill>
              <a:schemeClr val="tx2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17500" dir="5400000" sx="89999" sy="-19000" rotWithShape="0">
                    <a:srgbClr val="808080">
                      <a:alpha val="14999"/>
                    </a:srgbClr>
                  </a:outerShdw>
                </a:effectLst>
              </a14:hiddenEffects>
            </a:ext>
          </a:extLst>
        </p:spPr>
      </p:cxn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3386886" y="692696"/>
            <a:ext cx="2274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dirty="0">
                <a:solidFill>
                  <a:schemeClr val="tx2"/>
                </a:solidFill>
                <a:ea typeface="MS PGothic" pitchFamily="34" charset="-128"/>
              </a:rPr>
              <a:t>forward </a:t>
            </a:r>
            <a:r>
              <a:rPr lang="en-GB" dirty="0" smtClean="0">
                <a:solidFill>
                  <a:schemeClr val="tx2"/>
                </a:solidFill>
                <a:ea typeface="MS PGothic" pitchFamily="34" charset="-128"/>
              </a:rPr>
              <a:t>computation</a:t>
            </a:r>
            <a:endParaRPr lang="en-GB" dirty="0">
              <a:solidFill>
                <a:schemeClr val="tx2"/>
              </a:solidFill>
              <a:ea typeface="MS PGothic" pitchFamily="34" charset="-128"/>
            </a:endParaRPr>
          </a:p>
        </p:txBody>
      </p:sp>
      <p:sp>
        <p:nvSpPr>
          <p:cNvPr id="53" name="Text Box 26"/>
          <p:cNvSpPr txBox="1">
            <a:spLocks noChangeArrowheads="1"/>
          </p:cNvSpPr>
          <p:nvPr/>
        </p:nvSpPr>
        <p:spPr bwMode="auto">
          <a:xfrm>
            <a:off x="3729926" y="1301552"/>
            <a:ext cx="15888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sz="1400" dirty="0" smtClean="0">
                <a:ea typeface="MS PGothic" pitchFamily="34" charset="-128"/>
              </a:rPr>
              <a:t>Likelihood &amp; Prior</a:t>
            </a:r>
            <a:endParaRPr lang="en-GB" dirty="0">
              <a:solidFill>
                <a:srgbClr val="CC6600"/>
              </a:solidFill>
              <a:ea typeface="MS PGothic" pitchFamily="34" charset="-128"/>
            </a:endParaRPr>
          </a:p>
        </p:txBody>
      </p:sp>
      <p:grpSp>
        <p:nvGrpSpPr>
          <p:cNvPr id="54" name="Group 21"/>
          <p:cNvGrpSpPr>
            <a:grpSpLocks/>
          </p:cNvGrpSpPr>
          <p:nvPr/>
        </p:nvGrpSpPr>
        <p:grpSpPr bwMode="auto">
          <a:xfrm>
            <a:off x="2171700" y="3816896"/>
            <a:ext cx="4732338" cy="1512888"/>
            <a:chOff x="1368" y="2928"/>
            <a:chExt cx="2981" cy="953"/>
          </a:xfrm>
        </p:grpSpPr>
        <p:sp>
          <p:nvSpPr>
            <p:cNvPr id="57" name="Text Box 25"/>
            <p:cNvSpPr txBox="1">
              <a:spLocks noChangeArrowheads="1"/>
            </p:cNvSpPr>
            <p:nvPr/>
          </p:nvSpPr>
          <p:spPr bwMode="auto">
            <a:xfrm>
              <a:off x="2103" y="3648"/>
              <a:ext cx="141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dirty="0">
                  <a:solidFill>
                    <a:schemeClr val="tx2"/>
                  </a:solidFill>
                  <a:ea typeface="MS PGothic" pitchFamily="34" charset="-128"/>
                </a:rPr>
                <a:t>inverse </a:t>
              </a:r>
              <a:r>
                <a:rPr lang="en-GB" dirty="0" smtClean="0">
                  <a:solidFill>
                    <a:schemeClr val="tx2"/>
                  </a:solidFill>
                  <a:ea typeface="MS PGothic" pitchFamily="34" charset="-128"/>
                </a:rPr>
                <a:t>computation</a:t>
              </a:r>
              <a:endParaRPr lang="en-GB" dirty="0">
                <a:solidFill>
                  <a:schemeClr val="tx2"/>
                </a:solidFill>
                <a:ea typeface="MS PGothic" pitchFamily="34" charset="-128"/>
              </a:endParaRPr>
            </a:p>
          </p:txBody>
        </p:sp>
        <p:sp>
          <p:nvSpPr>
            <p:cNvPr id="58" name="Text Box 27"/>
            <p:cNvSpPr txBox="1">
              <a:spLocks noChangeArrowheads="1"/>
            </p:cNvSpPr>
            <p:nvPr/>
          </p:nvSpPr>
          <p:spPr bwMode="auto">
            <a:xfrm>
              <a:off x="2261" y="2928"/>
              <a:ext cx="117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sz="1400" dirty="0" smtClean="0">
                  <a:ea typeface="MS PGothic" pitchFamily="34" charset="-128"/>
                </a:rPr>
                <a:t>Posterior &amp; Evidence</a:t>
              </a:r>
              <a:endParaRPr lang="en-GB" dirty="0">
                <a:solidFill>
                  <a:srgbClr val="CC6600"/>
                </a:solidFill>
                <a:ea typeface="MS PGothic" pitchFamily="34" charset="-128"/>
              </a:endParaRPr>
            </a:p>
          </p:txBody>
        </p:sp>
        <p:cxnSp>
          <p:nvCxnSpPr>
            <p:cNvPr id="55" name="AutoShape 19"/>
            <p:cNvCxnSpPr>
              <a:cxnSpLocks noChangeShapeType="1"/>
            </p:cNvCxnSpPr>
            <p:nvPr/>
          </p:nvCxnSpPr>
          <p:spPr bwMode="auto">
            <a:xfrm rot="16200000" flipV="1">
              <a:off x="2846" y="1546"/>
              <a:ext cx="25" cy="2981"/>
            </a:xfrm>
            <a:prstGeom prst="curvedConnector3">
              <a:avLst>
                <a:gd name="adj1" fmla="val -2148005"/>
              </a:avLst>
            </a:prstGeom>
            <a:noFill/>
            <a:ln w="3175">
              <a:solidFill>
                <a:schemeClr val="tx2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17500" dir="5400000" sx="89999" sy="-19000" rotWithShape="0">
                      <a:srgbClr val="808080">
                        <a:alpha val="14999"/>
                      </a:srgbClr>
                    </a:outerShdw>
                  </a:effectLst>
                </a14:hiddenEffects>
              </a:ext>
            </a:extLst>
          </p:spPr>
        </p:cxnSp>
      </p:grpSp>
      <p:pic>
        <p:nvPicPr>
          <p:cNvPr id="17" name="Image 14" descr="brain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71" y="2091928"/>
            <a:ext cx="253365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llipse 17"/>
          <p:cNvSpPr/>
          <p:nvPr/>
        </p:nvSpPr>
        <p:spPr>
          <a:xfrm>
            <a:off x="1670571" y="3234928"/>
            <a:ext cx="71438" cy="7143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741884" y="3520678"/>
            <a:ext cx="71437" cy="7143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099071" y="2806303"/>
            <a:ext cx="71438" cy="7143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2670696" y="2663428"/>
            <a:ext cx="71438" cy="7143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2742134" y="2381672"/>
            <a:ext cx="101674" cy="2817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1115616" y="2815828"/>
            <a:ext cx="262423" cy="362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V="1">
            <a:off x="1691680" y="2964012"/>
            <a:ext cx="14610" cy="2817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 flipV="1">
            <a:off x="611560" y="3234928"/>
            <a:ext cx="186358" cy="2988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3627438" y="1609329"/>
                <a:ext cx="1929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e>
                          <m:r>
                            <a:rPr lang="fr-FR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438" y="1609329"/>
                <a:ext cx="1929631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4603819" y="4134525"/>
                <a:ext cx="9762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819" y="4134525"/>
                <a:ext cx="976293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516585" y="4134525"/>
                <a:ext cx="11994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e>
                          <m:r>
                            <a:rPr lang="fr-FR" i="1">
                              <a:latin typeface="Cambria Math"/>
                            </a:rPr>
                            <m:t>𝑌</m:t>
                          </m:r>
                          <m:r>
                            <a:rPr lang="fr-FR" i="1">
                              <a:latin typeface="Cambria Math"/>
                            </a:rPr>
                            <m:t>,</m:t>
                          </m:r>
                          <m:r>
                            <a:rPr lang="fr-FR" i="1">
                              <a:latin typeface="Cambria Math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585" y="4134525"/>
                <a:ext cx="1199431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89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971600" y="549841"/>
            <a:ext cx="7272808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971600" y="549841"/>
            <a:ext cx="2710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Distributed</a:t>
            </a:r>
            <a:r>
              <a:rPr lang="fr-FR" i="1" dirty="0" smtClean="0"/>
              <a:t>/Imaging model</a:t>
            </a:r>
            <a:endParaRPr lang="fr-FR" i="1" dirty="0"/>
          </a:p>
        </p:txBody>
      </p:sp>
      <p:sp>
        <p:nvSpPr>
          <p:cNvPr id="84" name="ZoneTexte 83"/>
          <p:cNvSpPr txBox="1"/>
          <p:nvPr/>
        </p:nvSpPr>
        <p:spPr>
          <a:xfrm>
            <a:off x="0" y="266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EEG/MEG inverse </a:t>
            </a:r>
            <a:r>
              <a:rPr lang="fr-FR" sz="2800" b="1" dirty="0" err="1" smtClean="0"/>
              <a:t>problem</a:t>
            </a:r>
            <a:endParaRPr lang="fr-FR" sz="2800" b="1" dirty="0"/>
          </a:p>
        </p:txBody>
      </p:sp>
      <p:sp>
        <p:nvSpPr>
          <p:cNvPr id="27" name="ZoneTexte 22"/>
          <p:cNvSpPr txBox="1">
            <a:spLocks noChangeArrowheads="1"/>
          </p:cNvSpPr>
          <p:nvPr/>
        </p:nvSpPr>
        <p:spPr bwMode="auto">
          <a:xfrm>
            <a:off x="389485" y="980728"/>
            <a:ext cx="11642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b="1" dirty="0" err="1" smtClean="0">
                <a:solidFill>
                  <a:schemeClr val="tx2"/>
                </a:solidFill>
                <a:latin typeface="Calibri" pitchFamily="34" charset="0"/>
              </a:rPr>
              <a:t>Likelihood</a:t>
            </a:r>
            <a:endParaRPr lang="fr-FR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726411"/>
              </p:ext>
            </p:extLst>
          </p:nvPr>
        </p:nvGraphicFramePr>
        <p:xfrm>
          <a:off x="6224588" y="1711325"/>
          <a:ext cx="2681287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3" name="Équation" r:id="rId3" imgW="1346040" imgH="253800" progId="Equation.3">
                  <p:embed/>
                </p:oleObj>
              </mc:Choice>
              <mc:Fallback>
                <p:oleObj name="Équation" r:id="rId3" imgW="1346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4588" y="1711325"/>
                        <a:ext cx="2681287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142091"/>
              </p:ext>
            </p:extLst>
          </p:nvPr>
        </p:nvGraphicFramePr>
        <p:xfrm>
          <a:off x="147638" y="1622425"/>
          <a:ext cx="1806575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4" name="Image Photo Editor" r:id="rId5" imgW="5485714" imgH="5952381" progId="MSPhotoEd.3">
                  <p:embed/>
                </p:oleObj>
              </mc:Choice>
              <mc:Fallback>
                <p:oleObj name="Image Photo Editor" r:id="rId5" imgW="5485714" imgH="59523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8" y="1622425"/>
                        <a:ext cx="1806575" cy="180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9" descr="Cortex-Layer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3" r="25229"/>
          <a:stretch>
            <a:fillRect/>
          </a:stretch>
        </p:blipFill>
        <p:spPr bwMode="auto">
          <a:xfrm>
            <a:off x="3441700" y="1124744"/>
            <a:ext cx="706438" cy="158115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1090613" y="2167732"/>
            <a:ext cx="69850" cy="6985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 flipV="1">
            <a:off x="1160463" y="1264444"/>
            <a:ext cx="914400" cy="903288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" name="Line 13"/>
          <p:cNvSpPr>
            <a:spLocks noChangeShapeType="1"/>
          </p:cNvSpPr>
          <p:nvPr/>
        </p:nvSpPr>
        <p:spPr bwMode="auto">
          <a:xfrm>
            <a:off x="1160463" y="2167732"/>
            <a:ext cx="914400" cy="347662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40" name="Picture 14" descr="Fig05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5" r="11688" b="11212"/>
          <a:stretch>
            <a:fillRect/>
          </a:stretch>
        </p:blipFill>
        <p:spPr bwMode="auto">
          <a:xfrm>
            <a:off x="2074863" y="1193007"/>
            <a:ext cx="1052512" cy="139223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15"/>
          <p:cNvSpPr>
            <a:spLocks noChangeArrowheads="1"/>
          </p:cNvSpPr>
          <p:nvPr/>
        </p:nvSpPr>
        <p:spPr bwMode="auto">
          <a:xfrm>
            <a:off x="2352675" y="1958182"/>
            <a:ext cx="141288" cy="349250"/>
          </a:xfrm>
          <a:prstGeom prst="rect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 flipV="1">
            <a:off x="2493963" y="1193007"/>
            <a:ext cx="914400" cy="765175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" name="Line 17"/>
          <p:cNvSpPr>
            <a:spLocks noChangeShapeType="1"/>
          </p:cNvSpPr>
          <p:nvPr/>
        </p:nvSpPr>
        <p:spPr bwMode="auto">
          <a:xfrm>
            <a:off x="2493963" y="2307432"/>
            <a:ext cx="914400" cy="34925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" name="Line 32"/>
          <p:cNvSpPr>
            <a:spLocks noChangeShapeType="1"/>
          </p:cNvSpPr>
          <p:nvPr/>
        </p:nvSpPr>
        <p:spPr bwMode="auto">
          <a:xfrm flipV="1">
            <a:off x="3811588" y="1283494"/>
            <a:ext cx="0" cy="1260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4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327217"/>
              </p:ext>
            </p:extLst>
          </p:nvPr>
        </p:nvGraphicFramePr>
        <p:xfrm>
          <a:off x="4324350" y="1787525"/>
          <a:ext cx="136525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5" name="Équation" r:id="rId9" imgW="685800" imgH="177480" progId="Equation.3">
                  <p:embed/>
                </p:oleObj>
              </mc:Choice>
              <mc:Fallback>
                <p:oleObj name="Équation" r:id="rId9" imgW="685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350" y="1787525"/>
                        <a:ext cx="1365250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ZoneTexte 44"/>
          <p:cNvSpPr txBox="1">
            <a:spLocks noChangeArrowheads="1"/>
          </p:cNvSpPr>
          <p:nvPr/>
        </p:nvSpPr>
        <p:spPr bwMode="auto">
          <a:xfrm>
            <a:off x="1580391" y="2852936"/>
            <a:ext cx="7466403" cy="64633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dirty="0" err="1" smtClean="0">
                <a:latin typeface="Calibri" pitchFamily="34" charset="0"/>
              </a:rPr>
              <a:t>Parameters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smtClean="0">
                <a:latin typeface="Calibri" pitchFamily="34" charset="0"/>
                <a:sym typeface="Symbol" pitchFamily="18" charset="2"/>
              </a:rPr>
              <a:t></a:t>
            </a:r>
            <a:r>
              <a:rPr lang="fr-FR" dirty="0">
                <a:latin typeface="Calibri" pitchFamily="34" charset="0"/>
                <a:sym typeface="Symbol" pitchFamily="18" charset="2"/>
              </a:rPr>
              <a:t>: </a:t>
            </a:r>
            <a:r>
              <a:rPr lang="fr-FR" dirty="0" smtClean="0">
                <a:latin typeface="Calibri" pitchFamily="34" charset="0"/>
                <a:sym typeface="Symbol" pitchFamily="18" charset="2"/>
              </a:rPr>
              <a:t>(J,</a:t>
            </a:r>
            <a:r>
              <a:rPr lang="fr-FR" dirty="0">
                <a:latin typeface="Calibri" pitchFamily="34" charset="0"/>
                <a:sym typeface="Symbol" pitchFamily="18" charset="2"/>
              </a:rPr>
              <a:t>)</a:t>
            </a:r>
          </a:p>
          <a:p>
            <a:pPr eaLnBrk="1" hangingPunct="1"/>
            <a:r>
              <a:rPr lang="fr-FR" dirty="0" err="1" smtClean="0">
                <a:latin typeface="Calibri" pitchFamily="34" charset="0"/>
                <a:sym typeface="Symbol" pitchFamily="18" charset="2"/>
              </a:rPr>
              <a:t>Hypothesis</a:t>
            </a:r>
            <a:r>
              <a:rPr lang="fr-FR" dirty="0" smtClean="0">
                <a:latin typeface="Calibri" pitchFamily="34" charset="0"/>
                <a:sym typeface="Symbol" pitchFamily="18" charset="2"/>
              </a:rPr>
              <a:t> m: </a:t>
            </a:r>
            <a:r>
              <a:rPr lang="fr-FR" dirty="0" err="1" smtClean="0">
                <a:latin typeface="Calibri" pitchFamily="34" charset="0"/>
                <a:sym typeface="Symbol" pitchFamily="18" charset="2"/>
              </a:rPr>
              <a:t>distributed</a:t>
            </a:r>
            <a:r>
              <a:rPr lang="fr-FR" dirty="0" smtClean="0">
                <a:latin typeface="Calibri" pitchFamily="34" charset="0"/>
                <a:sym typeface="Symbol" pitchFamily="18" charset="2"/>
              </a:rPr>
              <a:t> (</a:t>
            </a:r>
            <a:r>
              <a:rPr lang="fr-FR" dirty="0" err="1" smtClean="0">
                <a:latin typeface="Calibri" pitchFamily="34" charset="0"/>
                <a:sym typeface="Symbol" pitchFamily="18" charset="2"/>
              </a:rPr>
              <a:t>linear</a:t>
            </a:r>
            <a:r>
              <a:rPr lang="fr-FR" dirty="0" smtClean="0">
                <a:latin typeface="Calibri" pitchFamily="34" charset="0"/>
                <a:sym typeface="Symbol" pitchFamily="18" charset="2"/>
              </a:rPr>
              <a:t>) model, gain matrix L, </a:t>
            </a:r>
            <a:r>
              <a:rPr lang="fr-FR" dirty="0" err="1" smtClean="0">
                <a:latin typeface="Calibri" pitchFamily="34" charset="0"/>
                <a:sym typeface="Symbol" pitchFamily="18" charset="2"/>
              </a:rPr>
              <a:t>gaussian</a:t>
            </a:r>
            <a:r>
              <a:rPr lang="fr-FR" dirty="0" smtClean="0">
                <a:latin typeface="Calibri" pitchFamily="34" charset="0"/>
                <a:sym typeface="Symbol" pitchFamily="18" charset="2"/>
              </a:rPr>
              <a:t> distributions</a:t>
            </a:r>
            <a:endParaRPr lang="fr-FR" dirty="0">
              <a:latin typeface="Calibri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248791" y="3935413"/>
            <a:ext cx="8466584" cy="2741777"/>
            <a:chOff x="248791" y="3935413"/>
            <a:chExt cx="8466584" cy="2741777"/>
          </a:xfrm>
        </p:grpSpPr>
        <p:sp>
          <p:nvSpPr>
            <p:cNvPr id="48" name="ZoneTexte 22"/>
            <p:cNvSpPr txBox="1">
              <a:spLocks noChangeArrowheads="1"/>
            </p:cNvSpPr>
            <p:nvPr/>
          </p:nvSpPr>
          <p:spPr bwMode="auto">
            <a:xfrm>
              <a:off x="467544" y="4005064"/>
              <a:ext cx="6511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b="1" dirty="0" smtClean="0">
                  <a:solidFill>
                    <a:schemeClr val="tx2"/>
                  </a:solidFill>
                  <a:latin typeface="Calibri" pitchFamily="34" charset="0"/>
                </a:rPr>
                <a:t>Prior</a:t>
              </a:r>
              <a:endParaRPr lang="fr-FR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graphicFrame>
          <p:nvGraphicFramePr>
            <p:cNvPr id="5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8520818"/>
                </p:ext>
              </p:extLst>
            </p:nvPr>
          </p:nvGraphicFramePr>
          <p:xfrm>
            <a:off x="4487863" y="3935413"/>
            <a:ext cx="1846262" cy="430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46" name="Équation" r:id="rId11" imgW="927000" imgH="215640" progId="Equation.3">
                    <p:embed/>
                  </p:oleObj>
                </mc:Choice>
                <mc:Fallback>
                  <p:oleObj name="Équation" r:id="rId11" imgW="9270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7863" y="3935413"/>
                          <a:ext cx="1846262" cy="430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1866225"/>
                </p:ext>
              </p:extLst>
            </p:nvPr>
          </p:nvGraphicFramePr>
          <p:xfrm>
            <a:off x="818154" y="5049926"/>
            <a:ext cx="1036638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47" name="Équation" r:id="rId13" imgW="520560" imgH="203040" progId="Equation.3">
                    <p:embed/>
                  </p:oleObj>
                </mc:Choice>
                <mc:Fallback>
                  <p:oleObj name="Équation" r:id="rId13" imgW="5205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8154" y="5049926"/>
                          <a:ext cx="1036638" cy="404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" name="ZoneTexte 26"/>
            <p:cNvSpPr txBox="1">
              <a:spLocks noChangeArrowheads="1"/>
            </p:cNvSpPr>
            <p:nvPr/>
          </p:nvSpPr>
          <p:spPr bwMode="auto">
            <a:xfrm>
              <a:off x="248791" y="4703763"/>
              <a:ext cx="106048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sz="1400" i="1" dirty="0" err="1" smtClean="0">
                  <a:solidFill>
                    <a:srgbClr val="C00000"/>
                  </a:solidFill>
                  <a:latin typeface="Calibri" pitchFamily="34" charset="0"/>
                </a:rPr>
                <a:t>Sensor</a:t>
              </a:r>
              <a:r>
                <a:rPr lang="fr-FR" sz="1400" i="1" dirty="0" smtClean="0">
                  <a:solidFill>
                    <a:srgbClr val="C00000"/>
                  </a:solidFill>
                  <a:latin typeface="Calibri" pitchFamily="34" charset="0"/>
                </a:rPr>
                <a:t> </a:t>
              </a:r>
              <a:r>
                <a:rPr lang="fr-FR" sz="1400" i="1" dirty="0" err="1" smtClean="0">
                  <a:solidFill>
                    <a:srgbClr val="C00000"/>
                  </a:solidFill>
                  <a:latin typeface="Calibri" pitchFamily="34" charset="0"/>
                </a:rPr>
                <a:t>level</a:t>
              </a:r>
              <a:endParaRPr lang="fr-FR" sz="1400" i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grpSp>
          <p:nvGrpSpPr>
            <p:cNvPr id="62" name="Groupe 23"/>
            <p:cNvGrpSpPr>
              <a:grpSpLocks/>
            </p:cNvGrpSpPr>
            <p:nvPr/>
          </p:nvGrpSpPr>
          <p:grpSpPr bwMode="auto">
            <a:xfrm>
              <a:off x="3592347" y="4643438"/>
              <a:ext cx="1643399" cy="2033752"/>
              <a:chOff x="122079" y="4116388"/>
              <a:chExt cx="1643070" cy="2034327"/>
            </a:xfrm>
          </p:grpSpPr>
          <p:sp>
            <p:nvSpPr>
              <p:cNvPr id="63" name="ZoneTexte 29"/>
              <p:cNvSpPr txBox="1">
                <a:spLocks noChangeArrowheads="1"/>
              </p:cNvSpPr>
              <p:nvPr/>
            </p:nvSpPr>
            <p:spPr bwMode="auto">
              <a:xfrm>
                <a:off x="360363" y="4116388"/>
                <a:ext cx="773775" cy="277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fr-FR" sz="1200" dirty="0">
                    <a:latin typeface="Calibri" pitchFamily="34" charset="0"/>
                  </a:rPr>
                  <a:t># </a:t>
                </a:r>
                <a:r>
                  <a:rPr lang="fr-FR" sz="1200" dirty="0" smtClean="0">
                    <a:latin typeface="Calibri" pitchFamily="34" charset="0"/>
                  </a:rPr>
                  <a:t>sources</a:t>
                </a:r>
                <a:endParaRPr lang="fr-FR" sz="1200" dirty="0">
                  <a:latin typeface="Calibri" pitchFamily="34" charset="0"/>
                </a:endParaRPr>
              </a:p>
            </p:txBody>
          </p:sp>
          <p:sp>
            <p:nvSpPr>
              <p:cNvPr id="64" name="ZoneTexte 30"/>
              <p:cNvSpPr txBox="1">
                <a:spLocks noChangeArrowheads="1"/>
              </p:cNvSpPr>
              <p:nvPr/>
            </p:nvSpPr>
            <p:spPr bwMode="auto">
              <a:xfrm rot="-5400000">
                <a:off x="-91777" y="5111363"/>
                <a:ext cx="77410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fr-FR" sz="1200">
                    <a:latin typeface="Calibri" pitchFamily="34" charset="0"/>
                  </a:rPr>
                  <a:t># sources</a:t>
                </a:r>
              </a:p>
            </p:txBody>
          </p:sp>
          <p:sp>
            <p:nvSpPr>
              <p:cNvPr id="65" name="Rectangle 40"/>
              <p:cNvSpPr>
                <a:spLocks noChangeArrowheads="1"/>
              </p:cNvSpPr>
              <p:nvPr/>
            </p:nvSpPr>
            <p:spPr bwMode="auto">
              <a:xfrm>
                <a:off x="122079" y="5565775"/>
                <a:ext cx="1643070" cy="584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600" dirty="0" smtClean="0">
                    <a:solidFill>
                      <a:srgbClr val="000000"/>
                    </a:solidFill>
                    <a:latin typeface="Calibri" pitchFamily="34" charset="0"/>
                  </a:rPr>
                  <a:t>IID</a:t>
                </a:r>
                <a:endParaRPr lang="en-GB" sz="1600" dirty="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pPr algn="ctr"/>
                <a:r>
                  <a:rPr lang="en-GB" sz="1600" dirty="0" smtClean="0">
                    <a:solidFill>
                      <a:srgbClr val="000000"/>
                    </a:solidFill>
                    <a:latin typeface="Calibri" pitchFamily="34" charset="0"/>
                  </a:rPr>
                  <a:t>(</a:t>
                </a:r>
                <a:r>
                  <a:rPr lang="en-GB" sz="1600" dirty="0" smtClean="0">
                    <a:solidFill>
                      <a:srgbClr val="000000"/>
                    </a:solidFill>
                    <a:latin typeface="Calibri" pitchFamily="34" charset="0"/>
                  </a:rPr>
                  <a:t>Minimum Norm</a:t>
                </a:r>
                <a:r>
                  <a:rPr lang="en-GB" sz="1600" dirty="0" smtClean="0">
                    <a:solidFill>
                      <a:srgbClr val="000000"/>
                    </a:solidFill>
                    <a:latin typeface="Calibri" pitchFamily="34" charset="0"/>
                  </a:rPr>
                  <a:t>)</a:t>
                </a:r>
                <a:endParaRPr lang="fr-FR" dirty="0">
                  <a:latin typeface="Calibri" pitchFamily="34" charset="0"/>
                </a:endParaRPr>
              </a:p>
            </p:txBody>
          </p:sp>
          <p:pic>
            <p:nvPicPr>
              <p:cNvPr id="66" name="Picture 29" descr="Id"/>
              <p:cNvPicPr preferRelativeResize="0"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76" t="7475" r="9346" b="10667"/>
              <a:stretch>
                <a:fillRect/>
              </a:stretch>
            </p:blipFill>
            <p:spPr bwMode="auto">
              <a:xfrm>
                <a:off x="385763" y="4351338"/>
                <a:ext cx="1235075" cy="1227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7" name="Groupe 24"/>
            <p:cNvGrpSpPr>
              <a:grpSpLocks/>
            </p:cNvGrpSpPr>
            <p:nvPr/>
          </p:nvGrpSpPr>
          <p:grpSpPr bwMode="auto">
            <a:xfrm>
              <a:off x="6289675" y="4883150"/>
              <a:ext cx="2425700" cy="1793875"/>
              <a:chOff x="2819400" y="4356100"/>
              <a:chExt cx="2425700" cy="1794409"/>
            </a:xfrm>
          </p:grpSpPr>
          <p:sp>
            <p:nvSpPr>
              <p:cNvPr id="68" name="Rectangle 41"/>
              <p:cNvSpPr>
                <a:spLocks noChangeArrowheads="1"/>
              </p:cNvSpPr>
              <p:nvPr/>
            </p:nvSpPr>
            <p:spPr bwMode="auto">
              <a:xfrm>
                <a:off x="2819400" y="5565775"/>
                <a:ext cx="2425700" cy="584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rgbClr val="000000"/>
                    </a:solidFill>
                    <a:latin typeface="Calibri" pitchFamily="34" charset="0"/>
                  </a:rPr>
                  <a:t>Maximum Smoothness</a:t>
                </a:r>
              </a:p>
              <a:p>
                <a:pPr algn="ctr"/>
                <a:r>
                  <a:rPr lang="en-GB" sz="1600" dirty="0">
                    <a:solidFill>
                      <a:srgbClr val="000000"/>
                    </a:solidFill>
                    <a:latin typeface="Calibri" pitchFamily="34" charset="0"/>
                  </a:rPr>
                  <a:t>(</a:t>
                </a:r>
                <a:r>
                  <a:rPr lang="en-GB" sz="1600" dirty="0" smtClean="0">
                    <a:solidFill>
                      <a:srgbClr val="000000"/>
                    </a:solidFill>
                    <a:latin typeface="Calibri" pitchFamily="34" charset="0"/>
                  </a:rPr>
                  <a:t>LORETA-like)</a:t>
                </a:r>
                <a:endParaRPr lang="fr-FR" dirty="0">
                  <a:latin typeface="Calibri" pitchFamily="34" charset="0"/>
                </a:endParaRPr>
              </a:p>
            </p:txBody>
          </p:sp>
          <p:pic>
            <p:nvPicPr>
              <p:cNvPr id="69" name="Picture 35" descr="Smooth"/>
              <p:cNvPicPr preferRelativeResize="0"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76" t="7854" r="9346" b="11044"/>
              <a:stretch>
                <a:fillRect/>
              </a:stretch>
            </p:blipFill>
            <p:spPr bwMode="auto">
              <a:xfrm>
                <a:off x="3396045" y="4356100"/>
                <a:ext cx="1206500" cy="1216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70" name="Connecteur droit avec flèche 69"/>
            <p:cNvCxnSpPr/>
            <p:nvPr/>
          </p:nvCxnSpPr>
          <p:spPr>
            <a:xfrm flipH="1">
              <a:off x="5143501" y="4304591"/>
              <a:ext cx="940667" cy="553159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avec flèche 70"/>
            <p:cNvCxnSpPr/>
            <p:nvPr/>
          </p:nvCxnSpPr>
          <p:spPr>
            <a:xfrm>
              <a:off x="6084168" y="4304591"/>
              <a:ext cx="845270" cy="481722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2" name="Picture 29" descr="Id"/>
            <p:cNvPicPr preferRelativeResize="0"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76" t="7475" r="9346" b="10667"/>
            <a:stretch>
              <a:fillRect/>
            </a:stretch>
          </p:blipFill>
          <p:spPr bwMode="auto">
            <a:xfrm>
              <a:off x="905847" y="5491717"/>
              <a:ext cx="905918" cy="89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ZoneTexte 26"/>
            <p:cNvSpPr txBox="1">
              <a:spLocks noChangeArrowheads="1"/>
            </p:cNvSpPr>
            <p:nvPr/>
          </p:nvSpPr>
          <p:spPr bwMode="auto">
            <a:xfrm>
              <a:off x="3366717" y="3996814"/>
              <a:ext cx="10431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sz="1400" i="1" dirty="0" smtClean="0">
                  <a:solidFill>
                    <a:srgbClr val="C00000"/>
                  </a:solidFill>
                  <a:latin typeface="Calibri" pitchFamily="34" charset="0"/>
                </a:rPr>
                <a:t>Source </a:t>
              </a:r>
              <a:r>
                <a:rPr lang="fr-FR" sz="1400" i="1" dirty="0" err="1" smtClean="0">
                  <a:solidFill>
                    <a:srgbClr val="C00000"/>
                  </a:solidFill>
                  <a:latin typeface="Calibri" pitchFamily="34" charset="0"/>
                </a:rPr>
                <a:t>level</a:t>
              </a:r>
              <a:endParaRPr lang="fr-FR" sz="1400" i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75" name="ZoneTexte 29"/>
            <p:cNvSpPr txBox="1">
              <a:spLocks noChangeArrowheads="1"/>
            </p:cNvSpPr>
            <p:nvPr/>
          </p:nvSpPr>
          <p:spPr bwMode="auto">
            <a:xfrm>
              <a:off x="850935" y="6320353"/>
              <a:ext cx="76873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sz="1200" dirty="0">
                  <a:latin typeface="Calibri" pitchFamily="34" charset="0"/>
                </a:rPr>
                <a:t># </a:t>
              </a:r>
              <a:r>
                <a:rPr lang="fr-FR" sz="1200" dirty="0" err="1" smtClean="0">
                  <a:latin typeface="Calibri" pitchFamily="34" charset="0"/>
                </a:rPr>
                <a:t>sensors</a:t>
              </a:r>
              <a:endParaRPr lang="fr-FR" sz="1200" dirty="0">
                <a:latin typeface="Calibri" pitchFamily="34" charset="0"/>
              </a:endParaRPr>
            </a:p>
          </p:txBody>
        </p:sp>
        <p:sp>
          <p:nvSpPr>
            <p:cNvPr id="76" name="ZoneTexte 29"/>
            <p:cNvSpPr txBox="1">
              <a:spLocks noChangeArrowheads="1"/>
            </p:cNvSpPr>
            <p:nvPr/>
          </p:nvSpPr>
          <p:spPr bwMode="auto">
            <a:xfrm rot="16200000">
              <a:off x="365691" y="5930468"/>
              <a:ext cx="76873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sz="1200" dirty="0">
                  <a:latin typeface="Calibri" pitchFamily="34" charset="0"/>
                </a:rPr>
                <a:t># </a:t>
              </a:r>
              <a:r>
                <a:rPr lang="fr-FR" sz="1200" dirty="0" err="1" smtClean="0">
                  <a:latin typeface="Calibri" pitchFamily="34" charset="0"/>
                </a:rPr>
                <a:t>sensors</a:t>
              </a:r>
              <a:endParaRPr lang="fr-FR" sz="12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087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971600" y="549841"/>
            <a:ext cx="7272808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971600" y="549841"/>
            <a:ext cx="339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Incorporating</a:t>
            </a:r>
            <a:r>
              <a:rPr lang="fr-FR" i="1" dirty="0" smtClean="0"/>
              <a:t> Multiple </a:t>
            </a:r>
            <a:r>
              <a:rPr lang="fr-FR" i="1" dirty="0" err="1" smtClean="0"/>
              <a:t>Constraints</a:t>
            </a:r>
            <a:endParaRPr lang="fr-FR" i="1" dirty="0"/>
          </a:p>
        </p:txBody>
      </p:sp>
      <p:sp>
        <p:nvSpPr>
          <p:cNvPr id="84" name="ZoneTexte 83"/>
          <p:cNvSpPr txBox="1"/>
          <p:nvPr/>
        </p:nvSpPr>
        <p:spPr>
          <a:xfrm>
            <a:off x="0" y="266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EEG/MEG inverse </a:t>
            </a:r>
            <a:r>
              <a:rPr lang="fr-FR" sz="2800" b="1" dirty="0" err="1" smtClean="0"/>
              <a:t>problem</a:t>
            </a:r>
            <a:endParaRPr lang="fr-FR" sz="2800" b="1" dirty="0"/>
          </a:p>
        </p:txBody>
      </p:sp>
      <p:sp>
        <p:nvSpPr>
          <p:cNvPr id="27" name="ZoneTexte 22"/>
          <p:cNvSpPr txBox="1">
            <a:spLocks noChangeArrowheads="1"/>
          </p:cNvSpPr>
          <p:nvPr/>
        </p:nvSpPr>
        <p:spPr bwMode="auto">
          <a:xfrm>
            <a:off x="389485" y="980728"/>
            <a:ext cx="11642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b="1" dirty="0" err="1" smtClean="0">
                <a:solidFill>
                  <a:schemeClr val="tx2"/>
                </a:solidFill>
                <a:latin typeface="Calibri" pitchFamily="34" charset="0"/>
              </a:rPr>
              <a:t>Likelihood</a:t>
            </a:r>
            <a:endParaRPr lang="fr-FR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172262"/>
              </p:ext>
            </p:extLst>
          </p:nvPr>
        </p:nvGraphicFramePr>
        <p:xfrm>
          <a:off x="6224588" y="1711325"/>
          <a:ext cx="2681287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0" name="Équation" r:id="rId3" imgW="1346040" imgH="253800" progId="Equation.3">
                  <p:embed/>
                </p:oleObj>
              </mc:Choice>
              <mc:Fallback>
                <p:oleObj name="Équation" r:id="rId3" imgW="1346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4588" y="1711325"/>
                        <a:ext cx="2681287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827959"/>
              </p:ext>
            </p:extLst>
          </p:nvPr>
        </p:nvGraphicFramePr>
        <p:xfrm>
          <a:off x="147638" y="1622425"/>
          <a:ext cx="1806575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1" name="Image Photo Editor" r:id="rId5" imgW="5485714" imgH="5952381" progId="MSPhotoEd.3">
                  <p:embed/>
                </p:oleObj>
              </mc:Choice>
              <mc:Fallback>
                <p:oleObj name="Image Photo Editor" r:id="rId5" imgW="5485714" imgH="59523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8" y="1622425"/>
                        <a:ext cx="1806575" cy="180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9" descr="Cortex-Layer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3" r="25229"/>
          <a:stretch>
            <a:fillRect/>
          </a:stretch>
        </p:blipFill>
        <p:spPr bwMode="auto">
          <a:xfrm>
            <a:off x="3441700" y="1124744"/>
            <a:ext cx="706438" cy="158115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1090613" y="2167732"/>
            <a:ext cx="69850" cy="6985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 flipV="1">
            <a:off x="1160463" y="1264444"/>
            <a:ext cx="914400" cy="903288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" name="Line 13"/>
          <p:cNvSpPr>
            <a:spLocks noChangeShapeType="1"/>
          </p:cNvSpPr>
          <p:nvPr/>
        </p:nvSpPr>
        <p:spPr bwMode="auto">
          <a:xfrm>
            <a:off x="1160463" y="2167732"/>
            <a:ext cx="914400" cy="347662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40" name="Picture 14" descr="Fig05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5" r="11688" b="11212"/>
          <a:stretch>
            <a:fillRect/>
          </a:stretch>
        </p:blipFill>
        <p:spPr bwMode="auto">
          <a:xfrm>
            <a:off x="2074863" y="1193007"/>
            <a:ext cx="1052512" cy="139223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15"/>
          <p:cNvSpPr>
            <a:spLocks noChangeArrowheads="1"/>
          </p:cNvSpPr>
          <p:nvPr/>
        </p:nvSpPr>
        <p:spPr bwMode="auto">
          <a:xfrm>
            <a:off x="2352675" y="1958182"/>
            <a:ext cx="141288" cy="349250"/>
          </a:xfrm>
          <a:prstGeom prst="rect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 flipV="1">
            <a:off x="2493963" y="1193007"/>
            <a:ext cx="914400" cy="765175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" name="Line 17"/>
          <p:cNvSpPr>
            <a:spLocks noChangeShapeType="1"/>
          </p:cNvSpPr>
          <p:nvPr/>
        </p:nvSpPr>
        <p:spPr bwMode="auto">
          <a:xfrm>
            <a:off x="2493963" y="2307432"/>
            <a:ext cx="914400" cy="34925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" name="Line 32"/>
          <p:cNvSpPr>
            <a:spLocks noChangeShapeType="1"/>
          </p:cNvSpPr>
          <p:nvPr/>
        </p:nvSpPr>
        <p:spPr bwMode="auto">
          <a:xfrm flipV="1">
            <a:off x="3811588" y="1283494"/>
            <a:ext cx="0" cy="1260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4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295433"/>
              </p:ext>
            </p:extLst>
          </p:nvPr>
        </p:nvGraphicFramePr>
        <p:xfrm>
          <a:off x="4324350" y="1787525"/>
          <a:ext cx="136525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2" name="Équation" r:id="rId9" imgW="685800" imgH="177480" progId="Equation.3">
                  <p:embed/>
                </p:oleObj>
              </mc:Choice>
              <mc:Fallback>
                <p:oleObj name="Équation" r:id="rId9" imgW="685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350" y="1787525"/>
                        <a:ext cx="1365250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ZoneTexte 36"/>
          <p:cNvSpPr txBox="1">
            <a:spLocks noChangeArrowheads="1"/>
          </p:cNvSpPr>
          <p:nvPr/>
        </p:nvSpPr>
        <p:spPr bwMode="auto">
          <a:xfrm>
            <a:off x="2195736" y="3068960"/>
            <a:ext cx="6042873" cy="64633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dirty="0">
                <a:latin typeface="Calibri" pitchFamily="34" charset="0"/>
              </a:rPr>
              <a:t>Paramètres </a:t>
            </a:r>
            <a:r>
              <a:rPr lang="fr-FR" dirty="0">
                <a:latin typeface="Calibri" pitchFamily="34" charset="0"/>
                <a:sym typeface="Symbol" pitchFamily="18" charset="2"/>
              </a:rPr>
              <a:t>: </a:t>
            </a:r>
            <a:r>
              <a:rPr lang="fr-FR" dirty="0" smtClean="0">
                <a:latin typeface="Calibri" pitchFamily="34" charset="0"/>
                <a:sym typeface="Symbol" pitchFamily="18" charset="2"/>
              </a:rPr>
              <a:t>(J,</a:t>
            </a:r>
            <a:r>
              <a:rPr lang="fr-FR" dirty="0">
                <a:latin typeface="Calibri" pitchFamily="34" charset="0"/>
                <a:sym typeface="Symbol" pitchFamily="18" charset="2"/>
              </a:rPr>
              <a:t>,</a:t>
            </a:r>
            <a:r>
              <a:rPr lang="fr-FR" b="1" dirty="0">
                <a:latin typeface="Calibri" pitchFamily="34" charset="0"/>
                <a:sym typeface="Symbol" pitchFamily="18" charset="2"/>
              </a:rPr>
              <a:t></a:t>
            </a:r>
            <a:r>
              <a:rPr lang="fr-FR" dirty="0">
                <a:latin typeface="Calibri" pitchFamily="34" charset="0"/>
                <a:sym typeface="Symbol" pitchFamily="18" charset="2"/>
              </a:rPr>
              <a:t>)</a:t>
            </a:r>
          </a:p>
          <a:p>
            <a:pPr eaLnBrk="1" hangingPunct="1"/>
            <a:r>
              <a:rPr lang="fr-FR" dirty="0">
                <a:latin typeface="Calibri" pitchFamily="34" charset="0"/>
                <a:sym typeface="Symbol" pitchFamily="18" charset="2"/>
              </a:rPr>
              <a:t>Hypothèses </a:t>
            </a:r>
            <a:r>
              <a:rPr lang="fr-FR" dirty="0" smtClean="0">
                <a:latin typeface="Calibri" pitchFamily="34" charset="0"/>
                <a:sym typeface="Symbol" pitchFamily="18" charset="2"/>
              </a:rPr>
              <a:t>m: </a:t>
            </a:r>
            <a:r>
              <a:rPr lang="fr-FR" dirty="0" err="1" smtClean="0">
                <a:latin typeface="Calibri" pitchFamily="34" charset="0"/>
                <a:sym typeface="Symbol" pitchFamily="18" charset="2"/>
              </a:rPr>
              <a:t>hierarchical</a:t>
            </a:r>
            <a:r>
              <a:rPr lang="fr-FR" dirty="0" smtClean="0">
                <a:latin typeface="Calibri" pitchFamily="34" charset="0"/>
                <a:sym typeface="Symbol" pitchFamily="18" charset="2"/>
              </a:rPr>
              <a:t> model, </a:t>
            </a:r>
            <a:r>
              <a:rPr lang="fr-FR" dirty="0" err="1" smtClean="0">
                <a:latin typeface="Calibri" pitchFamily="34" charset="0"/>
                <a:sym typeface="Symbol" pitchFamily="18" charset="2"/>
              </a:rPr>
              <a:t>operator</a:t>
            </a:r>
            <a:r>
              <a:rPr lang="fr-FR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fr-FR" dirty="0" smtClean="0">
                <a:latin typeface="Calibri" pitchFamily="34" charset="0"/>
                <a:sym typeface="Symbol" pitchFamily="18" charset="2"/>
              </a:rPr>
              <a:t>L </a:t>
            </a:r>
            <a:r>
              <a:rPr lang="fr-FR" dirty="0">
                <a:latin typeface="Calibri" pitchFamily="34" charset="0"/>
                <a:sym typeface="Symbol" pitchFamily="18" charset="2"/>
              </a:rPr>
              <a:t>+ </a:t>
            </a:r>
            <a:r>
              <a:rPr lang="fr-FR" dirty="0" smtClean="0">
                <a:latin typeface="Calibri" pitchFamily="34" charset="0"/>
                <a:sym typeface="Symbol" pitchFamily="18" charset="2"/>
              </a:rPr>
              <a:t>components C</a:t>
            </a:r>
            <a:endParaRPr lang="fr-FR" dirty="0">
              <a:latin typeface="Calibri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271528" y="4005064"/>
            <a:ext cx="7722310" cy="2642230"/>
            <a:chOff x="271528" y="4005064"/>
            <a:chExt cx="7722310" cy="2642230"/>
          </a:xfrm>
        </p:grpSpPr>
        <p:sp>
          <p:nvSpPr>
            <p:cNvPr id="48" name="ZoneTexte 22"/>
            <p:cNvSpPr txBox="1">
              <a:spLocks noChangeArrowheads="1"/>
            </p:cNvSpPr>
            <p:nvPr/>
          </p:nvSpPr>
          <p:spPr bwMode="auto">
            <a:xfrm>
              <a:off x="467544" y="4005064"/>
              <a:ext cx="6511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b="1" dirty="0" smtClean="0">
                  <a:solidFill>
                    <a:schemeClr val="tx2"/>
                  </a:solidFill>
                  <a:latin typeface="Calibri" pitchFamily="34" charset="0"/>
                </a:rPr>
                <a:t>Prior</a:t>
              </a:r>
              <a:endParaRPr lang="fr-FR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0" name="Object 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73072832"/>
                    </p:ext>
                  </p:extLst>
                </p:nvPr>
              </p:nvGraphicFramePr>
              <p:xfrm>
                <a:off x="841375" y="4868863"/>
                <a:ext cx="1846263" cy="4302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543" name="Équation" r:id="rId11" imgW="927000" imgH="215640" progId="Equation.3">
                        <p:embed/>
                      </p:oleObj>
                    </mc:Choice>
                    <mc:Fallback>
                      <p:oleObj name="Équation" r:id="rId11" imgW="927000" imgH="215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41375" y="4868863"/>
                              <a:ext cx="1846263" cy="4302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50" name="Object 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73072832"/>
                    </p:ext>
                  </p:extLst>
                </p:nvPr>
              </p:nvGraphicFramePr>
              <p:xfrm>
                <a:off x="841375" y="4868863"/>
                <a:ext cx="1846263" cy="4302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353" name="Équation" r:id="rId13" imgW="927000" imgH="215640" progId="Equation.3">
                        <p:embed/>
                      </p:oleObj>
                    </mc:Choice>
                    <mc:Fallback>
                      <p:oleObj name="Équation" r:id="rId13" imgW="927000" imgH="215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41375" y="4868863"/>
                              <a:ext cx="1846263" cy="4302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cxnSp>
          <p:nvCxnSpPr>
            <p:cNvPr id="70" name="Connecteur droit avec flèche 69"/>
            <p:cNvCxnSpPr/>
            <p:nvPr/>
          </p:nvCxnSpPr>
          <p:spPr>
            <a:xfrm flipV="1">
              <a:off x="2697403" y="4638674"/>
              <a:ext cx="1910601" cy="604647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ZoneTexte 26"/>
            <p:cNvSpPr txBox="1">
              <a:spLocks noChangeArrowheads="1"/>
            </p:cNvSpPr>
            <p:nvPr/>
          </p:nvSpPr>
          <p:spPr bwMode="auto">
            <a:xfrm>
              <a:off x="271528" y="4484786"/>
              <a:ext cx="18558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sz="1400" i="1" dirty="0" smtClean="0">
                  <a:solidFill>
                    <a:srgbClr val="C00000"/>
                  </a:solidFill>
                  <a:latin typeface="Calibri" pitchFamily="34" charset="0"/>
                </a:rPr>
                <a:t>Source (or </a:t>
              </a:r>
              <a:r>
                <a:rPr lang="fr-FR" sz="1400" i="1" dirty="0" err="1" smtClean="0">
                  <a:solidFill>
                    <a:srgbClr val="C00000"/>
                  </a:solidFill>
                  <a:latin typeface="Calibri" pitchFamily="34" charset="0"/>
                </a:rPr>
                <a:t>sensor</a:t>
              </a:r>
              <a:r>
                <a:rPr lang="fr-FR" sz="1400" i="1" dirty="0" smtClean="0">
                  <a:solidFill>
                    <a:srgbClr val="C00000"/>
                  </a:solidFill>
                  <a:latin typeface="Calibri" pitchFamily="34" charset="0"/>
                </a:rPr>
                <a:t>) </a:t>
              </a:r>
              <a:r>
                <a:rPr lang="fr-FR" sz="1400" i="1" dirty="0" err="1" smtClean="0">
                  <a:solidFill>
                    <a:srgbClr val="C00000"/>
                  </a:solidFill>
                  <a:latin typeface="Calibri" pitchFamily="34" charset="0"/>
                </a:rPr>
                <a:t>level</a:t>
              </a:r>
              <a:endParaRPr lang="fr-FR" sz="1400" i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grpSp>
          <p:nvGrpSpPr>
            <p:cNvPr id="37" name="Groupe 25"/>
            <p:cNvGrpSpPr>
              <a:grpSpLocks/>
            </p:cNvGrpSpPr>
            <p:nvPr/>
          </p:nvGrpSpPr>
          <p:grpSpPr bwMode="auto">
            <a:xfrm>
              <a:off x="4841063" y="4029838"/>
              <a:ext cx="3152775" cy="1544638"/>
              <a:chOff x="5818188" y="4359275"/>
              <a:chExt cx="3152775" cy="1545132"/>
            </a:xfrm>
          </p:grpSpPr>
          <p:pic>
            <p:nvPicPr>
              <p:cNvPr id="39" name="Picture 46" descr="comp1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83" t="7857" r="9406" b="11310"/>
              <a:stretch>
                <a:fillRect/>
              </a:stretch>
            </p:blipFill>
            <p:spPr bwMode="auto">
              <a:xfrm>
                <a:off x="5818188" y="4359275"/>
                <a:ext cx="1219200" cy="1211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47" descr="comp1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06" t="11310" r="13483" b="7857"/>
              <a:stretch>
                <a:fillRect/>
              </a:stretch>
            </p:blipFill>
            <p:spPr bwMode="auto">
              <a:xfrm>
                <a:off x="7751763" y="4359275"/>
                <a:ext cx="1219200" cy="1211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Rectangle 49"/>
              <p:cNvSpPr>
                <a:spLocks noChangeArrowheads="1"/>
              </p:cNvSpPr>
              <p:nvPr/>
            </p:nvSpPr>
            <p:spPr bwMode="auto">
              <a:xfrm>
                <a:off x="6291263" y="5565774"/>
                <a:ext cx="2558073" cy="338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GB" sz="1600">
                    <a:latin typeface="Calibri" pitchFamily="34" charset="0"/>
                  </a:rPr>
                  <a:t>Multiple Sparse Priors (MSP)</a:t>
                </a:r>
                <a:endParaRPr lang="en-US" sz="1600">
                  <a:latin typeface="Calibri" pitchFamily="34" charset="0"/>
                </a:endParaRPr>
              </a:p>
            </p:txBody>
          </p:sp>
          <p:sp>
            <p:nvSpPr>
              <p:cNvPr id="51" name="Rectangle 51"/>
              <p:cNvSpPr>
                <a:spLocks noChangeArrowheads="1"/>
              </p:cNvSpPr>
              <p:nvPr/>
            </p:nvSpPr>
            <p:spPr bwMode="auto">
              <a:xfrm>
                <a:off x="7138988" y="4735513"/>
                <a:ext cx="4889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2400" b="1">
                    <a:latin typeface="Calibri" pitchFamily="34" charset="0"/>
                  </a:rPr>
                  <a:t>…</a:t>
                </a:r>
                <a:endParaRPr lang="en-US" sz="2400" b="1">
                  <a:latin typeface="Calibri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3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74197053"/>
                    </p:ext>
                  </p:extLst>
                </p:nvPr>
              </p:nvGraphicFramePr>
              <p:xfrm>
                <a:off x="1437817" y="5157192"/>
                <a:ext cx="3422650" cy="6334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544" name="Équation" r:id="rId17" imgW="1269720" imgH="241200" progId="Equation.3">
                        <p:embed/>
                      </p:oleObj>
                    </mc:Choice>
                    <mc:Fallback>
                      <p:oleObj name="Équation" r:id="rId17" imgW="1269720" imgH="2412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37817" y="5157192"/>
                              <a:ext cx="3422650" cy="6334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B0E79D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chemeClr val="hlink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53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74197053"/>
                    </p:ext>
                  </p:extLst>
                </p:nvPr>
              </p:nvGraphicFramePr>
              <p:xfrm>
                <a:off x="1437817" y="5157192"/>
                <a:ext cx="3422650" cy="6334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354" name="Équation" r:id="rId19" imgW="1269720" imgH="241200" progId="Equation.3">
                        <p:embed/>
                      </p:oleObj>
                    </mc:Choice>
                    <mc:Fallback>
                      <p:oleObj name="Équation" r:id="rId19" imgW="1269720" imgH="2412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37817" y="5157192"/>
                              <a:ext cx="3422650" cy="6334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B0E79D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hlink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ZoneTexte 6"/>
                <p:cNvSpPr txBox="1"/>
                <p:nvPr/>
              </p:nvSpPr>
              <p:spPr>
                <a:xfrm>
                  <a:off x="889175" y="6277962"/>
                  <a:ext cx="17119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fr-FR" dirty="0">
                                <a:latin typeface="Calibri" pitchFamily="34" charset="0"/>
                                <a:sym typeface="Symbol" pitchFamily="18" charset="2"/>
                              </a:rPr>
                              <m:t></m:t>
                            </m:r>
                            <m:r>
                              <a:rPr lang="fr-FR" b="0" i="1" dirty="0" smtClean="0">
                                <a:latin typeface="Cambria Math"/>
                                <a:sym typeface="Symbol" pitchFamily="18" charset="2"/>
                              </a:rPr>
                              <m:t> </m:t>
                            </m:r>
                            <m:r>
                              <a:rPr lang="fr-FR" b="0" i="1" dirty="0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~ </m:t>
                            </m:r>
                            <m:r>
                              <a:rPr lang="fr-FR" b="0" i="1" dirty="0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fr-FR" b="0" i="1" dirty="0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fr-FR" b="0" i="1" dirty="0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𝛼</m:t>
                                </m:r>
                                <m:r>
                                  <a:rPr lang="fr-FR" b="0" i="1" dirty="0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,</m:t>
                                </m:r>
                                <m:r>
                                  <a:rPr lang="fr-FR" b="0" i="1" dirty="0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𝛽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7" name="ZoneTexte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175" y="6277962"/>
                  <a:ext cx="1711944" cy="369332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0322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971600" y="549841"/>
            <a:ext cx="7272808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-4771" y="549841"/>
            <a:ext cx="9148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Expectation </a:t>
            </a:r>
            <a:r>
              <a:rPr lang="fr-FR" i="1" dirty="0" err="1" smtClean="0"/>
              <a:t>Maximization</a:t>
            </a:r>
            <a:r>
              <a:rPr lang="fr-FR" i="1" dirty="0" smtClean="0"/>
              <a:t> (EM) / </a:t>
            </a:r>
            <a:r>
              <a:rPr lang="fr-FR" i="1" dirty="0" err="1" smtClean="0"/>
              <a:t>Restricted</a:t>
            </a:r>
            <a:r>
              <a:rPr lang="fr-FR" i="1" dirty="0" smtClean="0"/>
              <a:t> Maximum </a:t>
            </a:r>
            <a:r>
              <a:rPr lang="fr-FR" i="1" dirty="0" err="1" smtClean="0"/>
              <a:t>Likelihood</a:t>
            </a:r>
            <a:r>
              <a:rPr lang="fr-FR" i="1" dirty="0" smtClean="0"/>
              <a:t> (</a:t>
            </a:r>
            <a:r>
              <a:rPr lang="fr-FR" i="1" dirty="0" err="1" smtClean="0"/>
              <a:t>ReML</a:t>
            </a:r>
            <a:r>
              <a:rPr lang="fr-FR" i="1" dirty="0" smtClean="0"/>
              <a:t>) / Free-</a:t>
            </a:r>
            <a:r>
              <a:rPr lang="fr-FR" i="1" dirty="0" err="1" smtClean="0"/>
              <a:t>Energy</a:t>
            </a:r>
            <a:r>
              <a:rPr lang="fr-FR" i="1" dirty="0" smtClean="0"/>
              <a:t> </a:t>
            </a:r>
            <a:r>
              <a:rPr lang="fr-FR" i="1" dirty="0" err="1" smtClean="0"/>
              <a:t>optimization</a:t>
            </a:r>
            <a:r>
              <a:rPr lang="fr-FR" i="1" dirty="0" smtClean="0"/>
              <a:t> / </a:t>
            </a:r>
            <a:r>
              <a:rPr lang="fr-FR" i="1" dirty="0" err="1" smtClean="0"/>
              <a:t>Parametric</a:t>
            </a:r>
            <a:r>
              <a:rPr lang="fr-FR" i="1" dirty="0" smtClean="0"/>
              <a:t> </a:t>
            </a:r>
            <a:r>
              <a:rPr lang="fr-FR" i="1" dirty="0" err="1" smtClean="0"/>
              <a:t>Empirical</a:t>
            </a:r>
            <a:r>
              <a:rPr lang="fr-FR" i="1" dirty="0" smtClean="0"/>
              <a:t> Bayes (PEB)</a:t>
            </a:r>
            <a:endParaRPr lang="fr-FR" i="1" dirty="0"/>
          </a:p>
        </p:txBody>
      </p:sp>
      <p:sp>
        <p:nvSpPr>
          <p:cNvPr id="84" name="ZoneTexte 83"/>
          <p:cNvSpPr txBox="1"/>
          <p:nvPr/>
        </p:nvSpPr>
        <p:spPr>
          <a:xfrm>
            <a:off x="0" y="266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Estimation </a:t>
            </a:r>
            <a:r>
              <a:rPr lang="fr-FR" sz="2800" b="1" dirty="0" err="1" smtClean="0"/>
              <a:t>procedure</a:t>
            </a:r>
            <a:endParaRPr lang="fr-FR" sz="2800" b="1" dirty="0"/>
          </a:p>
        </p:txBody>
      </p:sp>
      <p:sp>
        <p:nvSpPr>
          <p:cNvPr id="23" name="Text Box 68"/>
          <p:cNvSpPr txBox="1">
            <a:spLocks noChangeArrowheads="1"/>
          </p:cNvSpPr>
          <p:nvPr/>
        </p:nvSpPr>
        <p:spPr bwMode="auto">
          <a:xfrm>
            <a:off x="2741265" y="3439691"/>
            <a:ext cx="92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b="1">
                <a:solidFill>
                  <a:srgbClr val="006699"/>
                </a:solidFill>
                <a:cs typeface="Arial" pitchFamily="34" charset="0"/>
              </a:rPr>
              <a:t>M-step</a:t>
            </a:r>
            <a:endParaRPr lang="en-US" b="1">
              <a:solidFill>
                <a:srgbClr val="006699"/>
              </a:solidFill>
              <a:cs typeface="Arial" pitchFamily="34" charset="0"/>
            </a:endParaRPr>
          </a:p>
        </p:txBody>
      </p:sp>
      <p:sp>
        <p:nvSpPr>
          <p:cNvPr id="24" name="Text Box 69"/>
          <p:cNvSpPr txBox="1">
            <a:spLocks noChangeArrowheads="1"/>
          </p:cNvSpPr>
          <p:nvPr/>
        </p:nvSpPr>
        <p:spPr bwMode="auto">
          <a:xfrm>
            <a:off x="2741265" y="2017291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b="1">
                <a:solidFill>
                  <a:srgbClr val="006699"/>
                </a:solidFill>
                <a:cs typeface="Arial" pitchFamily="34" charset="0"/>
              </a:rPr>
              <a:t>E-step</a:t>
            </a:r>
            <a:endParaRPr lang="en-US" b="1">
              <a:solidFill>
                <a:srgbClr val="006699"/>
              </a:solidFill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87278" y="1772816"/>
            <a:ext cx="4144962" cy="23939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aphicFrame>
        <p:nvGraphicFramePr>
          <p:cNvPr id="2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579169"/>
              </p:ext>
            </p:extLst>
          </p:nvPr>
        </p:nvGraphicFramePr>
        <p:xfrm>
          <a:off x="4047778" y="3384129"/>
          <a:ext cx="15875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4" name="Équation" r:id="rId3" imgW="901440" imgH="330120" progId="Equation.3">
                  <p:embed/>
                </p:oleObj>
              </mc:Choice>
              <mc:Fallback>
                <p:oleObj name="Équation" r:id="rId3" imgW="9014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7778" y="3384129"/>
                        <a:ext cx="15875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0E79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33184"/>
              </p:ext>
            </p:extLst>
          </p:nvPr>
        </p:nvGraphicFramePr>
        <p:xfrm>
          <a:off x="3957290" y="2015704"/>
          <a:ext cx="2527300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5" name="Équation" r:id="rId5" imgW="1434960" imgH="660240" progId="Equation.3">
                  <p:embed/>
                </p:oleObj>
              </mc:Choice>
              <mc:Fallback>
                <p:oleObj name="Équation" r:id="rId5" imgW="14349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290" y="2015704"/>
                        <a:ext cx="2527300" cy="116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0E79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524846"/>
              </p:ext>
            </p:extLst>
          </p:nvPr>
        </p:nvGraphicFramePr>
        <p:xfrm>
          <a:off x="357188" y="4941168"/>
          <a:ext cx="81438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6" name="Équation" r:id="rId7" imgW="4622760" imgH="304560" progId="Equation.3">
                  <p:embed/>
                </p:oleObj>
              </mc:Choice>
              <mc:Fallback>
                <p:oleObj name="Équation" r:id="rId7" imgW="46227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4941168"/>
                        <a:ext cx="81438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0E79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Connecteur droit avec flèche 28"/>
          <p:cNvCxnSpPr/>
          <p:nvPr/>
        </p:nvCxnSpPr>
        <p:spPr>
          <a:xfrm rot="5400000">
            <a:off x="4786313" y="5441230"/>
            <a:ext cx="571500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17"/>
          <p:cNvSpPr txBox="1">
            <a:spLocks noChangeArrowheads="1"/>
          </p:cNvSpPr>
          <p:nvPr/>
        </p:nvSpPr>
        <p:spPr bwMode="auto">
          <a:xfrm>
            <a:off x="4249738" y="5941293"/>
            <a:ext cx="110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/>
              <a:t>accuracy</a:t>
            </a:r>
          </a:p>
        </p:txBody>
      </p:sp>
      <p:sp>
        <p:nvSpPr>
          <p:cNvPr id="31" name="ZoneTexte 18"/>
          <p:cNvSpPr txBox="1">
            <a:spLocks noChangeArrowheads="1"/>
          </p:cNvSpPr>
          <p:nvPr/>
        </p:nvSpPr>
        <p:spPr bwMode="auto">
          <a:xfrm>
            <a:off x="7440613" y="5869855"/>
            <a:ext cx="127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/>
              <a:t>complexity</a:t>
            </a:r>
          </a:p>
        </p:txBody>
      </p:sp>
      <p:cxnSp>
        <p:nvCxnSpPr>
          <p:cNvPr id="32" name="Connecteur droit avec flèche 31"/>
          <p:cNvCxnSpPr/>
          <p:nvPr/>
        </p:nvCxnSpPr>
        <p:spPr>
          <a:xfrm rot="16200000" flipH="1">
            <a:off x="7358062" y="5441231"/>
            <a:ext cx="500063" cy="5000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>
            <a:spLocks noChangeArrowheads="1"/>
          </p:cNvSpPr>
          <p:nvPr/>
        </p:nvSpPr>
        <p:spPr bwMode="auto">
          <a:xfrm>
            <a:off x="683568" y="1772816"/>
            <a:ext cx="1877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u="sng" dirty="0" err="1" smtClean="0"/>
              <a:t>Iterative</a:t>
            </a:r>
            <a:r>
              <a:rPr lang="fr-FR" u="sng" dirty="0" smtClean="0"/>
              <a:t> </a:t>
            </a:r>
            <a:r>
              <a:rPr lang="fr-FR" u="sng" dirty="0" err="1" smtClean="0"/>
              <a:t>scheme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422078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971600" y="549841"/>
            <a:ext cx="7272808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971600" y="549841"/>
            <a:ext cx="4350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Model </a:t>
            </a:r>
            <a:r>
              <a:rPr lang="fr-FR" i="1" dirty="0" err="1" smtClean="0"/>
              <a:t>comparison</a:t>
            </a:r>
            <a:r>
              <a:rPr lang="fr-FR" i="1" dirty="0" smtClean="0"/>
              <a:t> </a:t>
            </a:r>
            <a:r>
              <a:rPr lang="fr-FR" i="1" dirty="0" err="1" smtClean="0"/>
              <a:t>based</a:t>
            </a:r>
            <a:r>
              <a:rPr lang="fr-FR" i="1" dirty="0" smtClean="0"/>
              <a:t> on the Free-</a:t>
            </a:r>
            <a:r>
              <a:rPr lang="fr-FR" i="1" dirty="0" err="1" smtClean="0"/>
              <a:t>energy</a:t>
            </a:r>
            <a:endParaRPr lang="fr-FR" i="1" dirty="0"/>
          </a:p>
        </p:txBody>
      </p:sp>
      <p:sp>
        <p:nvSpPr>
          <p:cNvPr id="84" name="ZoneTexte 83"/>
          <p:cNvSpPr txBox="1"/>
          <p:nvPr/>
        </p:nvSpPr>
        <p:spPr>
          <a:xfrm>
            <a:off x="0" y="266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Estimation </a:t>
            </a:r>
            <a:r>
              <a:rPr lang="fr-FR" sz="2800" b="1" dirty="0" err="1" smtClean="0"/>
              <a:t>procedure</a:t>
            </a:r>
            <a:endParaRPr lang="fr-FR" sz="2800" b="1" dirty="0"/>
          </a:p>
        </p:txBody>
      </p:sp>
      <p:graphicFrame>
        <p:nvGraphicFramePr>
          <p:cNvPr id="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232586"/>
              </p:ext>
            </p:extLst>
          </p:nvPr>
        </p:nvGraphicFramePr>
        <p:xfrm>
          <a:off x="1620193" y="2272879"/>
          <a:ext cx="64420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6" name="Équation" r:id="rId3" imgW="3022560" imgH="203040" progId="Equation.3">
                  <p:embed/>
                </p:oleObj>
              </mc:Choice>
              <mc:Fallback>
                <p:oleObj name="Équation" r:id="rId3" imgW="3022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193" y="2272879"/>
                        <a:ext cx="64420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1466206" y="3582566"/>
            <a:ext cx="4073525" cy="1535113"/>
            <a:chOff x="3851" y="3298"/>
            <a:chExt cx="2566" cy="967"/>
          </a:xfrm>
        </p:grpSpPr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4112" y="4039"/>
              <a:ext cx="1694" cy="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H="1" flipV="1">
              <a:off x="4113" y="3303"/>
              <a:ext cx="6" cy="7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4348" y="3442"/>
              <a:ext cx="327" cy="59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4792" y="3833"/>
              <a:ext cx="327" cy="20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5243" y="3649"/>
              <a:ext cx="327" cy="38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5722" y="4032"/>
              <a:ext cx="69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000000"/>
                  </a:solidFill>
                  <a:latin typeface="Arial Unicode MS" pitchFamily="34" charset="-128"/>
                </a:rPr>
                <a:t>model </a:t>
              </a:r>
              <a:r>
                <a:rPr lang="en-GB" i="1">
                  <a:solidFill>
                    <a:srgbClr val="000000"/>
                  </a:solidFill>
                  <a:latin typeface="Arial Unicode MS" pitchFamily="34" charset="-128"/>
                </a:rPr>
                <a:t>M</a:t>
              </a:r>
              <a:r>
                <a:rPr lang="en-GB" i="1" baseline="-25000">
                  <a:solidFill>
                    <a:srgbClr val="000000"/>
                  </a:solidFill>
                  <a:latin typeface="Arial Unicode MS" pitchFamily="34" charset="-128"/>
                </a:rPr>
                <a:t>i</a:t>
              </a:r>
              <a:endParaRPr lang="en-US" i="1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3851" y="3298"/>
              <a:ext cx="2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i="1">
                  <a:solidFill>
                    <a:srgbClr val="000000"/>
                  </a:solidFill>
                  <a:latin typeface="Arial Unicode MS" pitchFamily="34" charset="-128"/>
                </a:rPr>
                <a:t>F</a:t>
              </a:r>
              <a:r>
                <a:rPr lang="en-GB" i="1" baseline="-25000">
                  <a:solidFill>
                    <a:srgbClr val="000000"/>
                  </a:solidFill>
                  <a:latin typeface="Arial Unicode MS" pitchFamily="34" charset="-128"/>
                </a:rPr>
                <a:t>i</a:t>
              </a:r>
              <a:endParaRPr lang="en-US" i="1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4409" y="405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Arial Unicode MS" pitchFamily="34" charset="-128"/>
                </a:rPr>
                <a:t>1</a:t>
              </a:r>
              <a:endParaRPr lang="en-US" sz="160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4839" y="4053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Arial Unicode MS" pitchFamily="34" charset="-128"/>
                </a:rPr>
                <a:t>2</a:t>
              </a:r>
              <a:endParaRPr lang="en-US" sz="160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5325" y="4049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Arial Unicode MS" pitchFamily="34" charset="-128"/>
                </a:rPr>
                <a:t>3</a:t>
              </a:r>
              <a:endParaRPr lang="en-US" sz="160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</p:grpSp>
      <p:pic>
        <p:nvPicPr>
          <p:cNvPr id="18" name="Image 40" descr="ModelM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793" y="3201566"/>
            <a:ext cx="2392363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33"/>
          <p:cNvSpPr txBox="1">
            <a:spLocks noChangeArrowheads="1"/>
          </p:cNvSpPr>
          <p:nvPr/>
        </p:nvSpPr>
        <p:spPr bwMode="auto">
          <a:xfrm>
            <a:off x="683568" y="1772816"/>
            <a:ext cx="178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u="sng" dirty="0" err="1"/>
              <a:t>At</a:t>
            </a:r>
            <a:r>
              <a:rPr lang="fr-FR" u="sng" dirty="0"/>
              <a:t> convergence</a:t>
            </a:r>
          </a:p>
        </p:txBody>
      </p:sp>
    </p:spTree>
    <p:extLst>
      <p:ext uri="{BB962C8B-B14F-4D97-AF65-F5344CB8AC3E}">
        <p14:creationId xmlns:p14="http://schemas.microsoft.com/office/powerpoint/2010/main" val="19911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971600" y="549841"/>
            <a:ext cx="7272808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ZoneTexte 83"/>
          <p:cNvSpPr txBox="1"/>
          <p:nvPr/>
        </p:nvSpPr>
        <p:spPr>
          <a:xfrm>
            <a:off x="0" y="266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/>
              <a:t>At</a:t>
            </a:r>
            <a:r>
              <a:rPr lang="fr-FR" sz="2800" b="1" dirty="0" smtClean="0"/>
              <a:t> the end of the </a:t>
            </a:r>
            <a:r>
              <a:rPr lang="fr-FR" sz="2800" b="1" dirty="0" err="1" smtClean="0"/>
              <a:t>day</a:t>
            </a:r>
            <a:endParaRPr lang="fr-FR" sz="2800" b="1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6348413" cy="461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5580112" y="3462338"/>
            <a:ext cx="3382962" cy="3395662"/>
            <a:chOff x="957263" y="3379788"/>
            <a:chExt cx="3382962" cy="3395662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86" t="28207" r="16039" b="10001"/>
            <a:stretch>
              <a:fillRect/>
            </a:stretch>
          </p:blipFill>
          <p:spPr bwMode="auto">
            <a:xfrm>
              <a:off x="957263" y="3379788"/>
              <a:ext cx="3382962" cy="339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ZoneTexte 22"/>
            <p:cNvSpPr txBox="1">
              <a:spLocks noChangeArrowheads="1"/>
            </p:cNvSpPr>
            <p:nvPr/>
          </p:nvSpPr>
          <p:spPr bwMode="auto">
            <a:xfrm>
              <a:off x="2820988" y="5535613"/>
              <a:ext cx="14922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i="1" dirty="0" err="1">
                  <a:latin typeface="Calibri" pitchFamily="34" charset="0"/>
                </a:rPr>
                <a:t>Somesthesic</a:t>
              </a:r>
              <a:endParaRPr lang="fr-FR" i="1" dirty="0">
                <a:latin typeface="Calibri" pitchFamily="34" charset="0"/>
              </a:endParaRPr>
            </a:p>
            <a:p>
              <a:pPr eaLnBrk="1" hangingPunct="1"/>
              <a:r>
                <a:rPr lang="fr-FR" i="1" dirty="0">
                  <a:latin typeface="Calibri" pitchFamily="34" charset="0"/>
                </a:rPr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343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0" y="1468438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u="sng" dirty="0">
                <a:latin typeface="+mn-lt"/>
                <a:cs typeface="Times New Roman" pitchFamily="18" charset="0"/>
              </a:rPr>
              <a:t> </a:t>
            </a:r>
            <a:r>
              <a:rPr lang="en-GB" u="sng" dirty="0" err="1" smtClean="0">
                <a:latin typeface="+mn-lt"/>
                <a:cs typeface="Times New Roman" pitchFamily="18" charset="0"/>
              </a:rPr>
              <a:t>Pharmacoresistive</a:t>
            </a:r>
            <a:r>
              <a:rPr lang="en-GB" u="sng" dirty="0" smtClean="0">
                <a:latin typeface="+mn-lt"/>
                <a:cs typeface="Times New Roman" pitchFamily="18" charset="0"/>
              </a:rPr>
              <a:t> Epilepsy (surgery planning):</a:t>
            </a:r>
            <a:endParaRPr lang="en-GB" u="sng" dirty="0">
              <a:latin typeface="+mn-lt"/>
              <a:cs typeface="Times New Roman" pitchFamily="18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  <a:cs typeface="Times New Roman" pitchFamily="18" charset="0"/>
              </a:rPr>
              <a:t> </a:t>
            </a:r>
            <a:r>
              <a:rPr lang="en-GB" dirty="0" smtClean="0">
                <a:latin typeface="+mn-lt"/>
                <a:cs typeface="Times New Roman" pitchFamily="18" charset="0"/>
              </a:rPr>
              <a:t>symptoms</a:t>
            </a:r>
            <a:endParaRPr lang="en-GB" dirty="0">
              <a:latin typeface="+mn-lt"/>
              <a:cs typeface="Times New Roman" pitchFamily="18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  <a:cs typeface="Times New Roman" pitchFamily="18" charset="0"/>
              </a:rPr>
              <a:t> PET + </a:t>
            </a:r>
            <a:r>
              <a:rPr lang="en-GB" dirty="0" err="1" smtClean="0">
                <a:latin typeface="+mn-lt"/>
                <a:cs typeface="Times New Roman" pitchFamily="18" charset="0"/>
              </a:rPr>
              <a:t>sIRM</a:t>
            </a:r>
            <a:endParaRPr lang="en-GB" dirty="0">
              <a:latin typeface="+mn-lt"/>
              <a:cs typeface="Times New Roman" pitchFamily="18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  <a:cs typeface="Times New Roman" pitchFamily="18" charset="0"/>
              </a:rPr>
              <a:t> </a:t>
            </a:r>
            <a:r>
              <a:rPr lang="en-GB" dirty="0" smtClean="0">
                <a:latin typeface="+mn-lt"/>
                <a:cs typeface="Times New Roman" pitchFamily="18" charset="0"/>
              </a:rPr>
              <a:t>SEEG</a:t>
            </a:r>
            <a:endParaRPr lang="en-GB" dirty="0">
              <a:latin typeface="+mn-lt"/>
              <a:cs typeface="Times New Roman" pitchFamily="18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Times New Roman" pitchFamily="18" charset="0"/>
            </a:endParaRPr>
          </a:p>
          <a:p>
            <a:pPr marL="635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Could MEG replace or at least complement and guide SEEG ?</a:t>
            </a:r>
            <a:endParaRPr lang="en-GB" dirty="0">
              <a:solidFill>
                <a:schemeClr val="accent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5845" name="ZoneTexte 28"/>
          <p:cNvSpPr txBox="1">
            <a:spLocks noChangeArrowheads="1"/>
          </p:cNvSpPr>
          <p:nvPr/>
        </p:nvSpPr>
        <p:spPr bwMode="auto">
          <a:xfrm>
            <a:off x="7386160" y="1636001"/>
            <a:ext cx="17164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600" dirty="0" smtClean="0">
                <a:latin typeface="Calibri" pitchFamily="34" charset="0"/>
              </a:rPr>
              <a:t>Romain </a:t>
            </a:r>
            <a:r>
              <a:rPr lang="fr-FR" sz="1600" dirty="0" err="1">
                <a:latin typeface="Calibri" pitchFamily="34" charset="0"/>
              </a:rPr>
              <a:t>Bouet</a:t>
            </a:r>
            <a:endParaRPr lang="fr-FR" sz="1600" dirty="0">
              <a:latin typeface="Calibri" pitchFamily="34" charset="0"/>
            </a:endParaRPr>
          </a:p>
          <a:p>
            <a:pPr eaLnBrk="1" hangingPunct="1"/>
            <a:r>
              <a:rPr lang="fr-FR" sz="1600" dirty="0" smtClean="0">
                <a:latin typeface="Calibri" pitchFamily="34" charset="0"/>
              </a:rPr>
              <a:t>Julien </a:t>
            </a:r>
            <a:r>
              <a:rPr lang="fr-FR" sz="1600" dirty="0">
                <a:latin typeface="Calibri" pitchFamily="34" charset="0"/>
              </a:rPr>
              <a:t>Jung</a:t>
            </a:r>
          </a:p>
          <a:p>
            <a:pPr eaLnBrk="1" hangingPunct="1"/>
            <a:r>
              <a:rPr lang="fr-FR" sz="1600" dirty="0" smtClean="0">
                <a:latin typeface="Calibri" pitchFamily="34" charset="0"/>
              </a:rPr>
              <a:t>François </a:t>
            </a:r>
            <a:r>
              <a:rPr lang="fr-FR" sz="1600" dirty="0" err="1">
                <a:latin typeface="Calibri" pitchFamily="34" charset="0"/>
              </a:rPr>
              <a:t>Maugière</a:t>
            </a:r>
            <a:endParaRPr lang="fr-FR" sz="1600" dirty="0">
              <a:latin typeface="Calibri" pitchFamily="34" charset="0"/>
            </a:endParaRPr>
          </a:p>
        </p:txBody>
      </p:sp>
      <p:pic>
        <p:nvPicPr>
          <p:cNvPr id="3584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048125"/>
            <a:ext cx="9142412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5848" name="Groupe 11"/>
          <p:cNvGrpSpPr>
            <a:grpSpLocks/>
          </p:cNvGrpSpPr>
          <p:nvPr/>
        </p:nvGrpSpPr>
        <p:grpSpPr bwMode="auto">
          <a:xfrm>
            <a:off x="4071937" y="3416300"/>
            <a:ext cx="5072063" cy="2894013"/>
            <a:chOff x="4071931" y="-88782"/>
            <a:chExt cx="5072069" cy="5375170"/>
          </a:xfrm>
        </p:grpSpPr>
        <p:sp>
          <p:nvSpPr>
            <p:cNvPr id="12" name="Rectangle 11"/>
            <p:cNvSpPr/>
            <p:nvPr/>
          </p:nvSpPr>
          <p:spPr>
            <a:xfrm>
              <a:off x="4071932" y="1043453"/>
              <a:ext cx="5072068" cy="4242935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550022" y="-88782"/>
              <a:ext cx="956353" cy="7431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b="1" dirty="0" err="1" smtClean="0">
                  <a:solidFill>
                    <a:srgbClr val="FF0000"/>
                  </a:solidFill>
                  <a:latin typeface="+mj-lt"/>
                </a:rPr>
                <a:t>Seizure</a:t>
              </a:r>
              <a:endParaRPr lang="fr-FR" sz="2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5" name="Accolade ouvrante 14"/>
            <p:cNvSpPr/>
            <p:nvPr/>
          </p:nvSpPr>
          <p:spPr>
            <a:xfrm rot="5400000">
              <a:off x="6251193" y="-1678337"/>
              <a:ext cx="713544" cy="5072068"/>
            </a:xfrm>
            <a:prstGeom prst="leftBrace">
              <a:avLst>
                <a:gd name="adj1" fmla="val 97000"/>
                <a:gd name="adj2" fmla="val 40986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35849" name="ZoneTexte 49"/>
          <p:cNvSpPr txBox="1">
            <a:spLocks noChangeArrowheads="1"/>
          </p:cNvSpPr>
          <p:nvPr/>
        </p:nvSpPr>
        <p:spPr bwMode="auto">
          <a:xfrm>
            <a:off x="0" y="6488113"/>
            <a:ext cx="62870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b="1" dirty="0">
                <a:latin typeface="Calibri" pitchFamily="34" charset="0"/>
              </a:rPr>
              <a:t>120 patients </a:t>
            </a:r>
            <a:r>
              <a:rPr lang="fr-FR" b="1" dirty="0" smtClean="0">
                <a:latin typeface="Calibri" pitchFamily="34" charset="0"/>
              </a:rPr>
              <a:t>: </a:t>
            </a:r>
            <a:r>
              <a:rPr lang="fr-FR" b="1" dirty="0">
                <a:latin typeface="Calibri" pitchFamily="34" charset="0"/>
              </a:rPr>
              <a:t>MEG </a:t>
            </a:r>
            <a:r>
              <a:rPr lang="fr-FR" b="1" dirty="0" err="1" smtClean="0">
                <a:latin typeface="Calibri" pitchFamily="34" charset="0"/>
              </a:rPr>
              <a:t>proved</a:t>
            </a:r>
            <a:r>
              <a:rPr lang="fr-FR" b="1" dirty="0" smtClean="0">
                <a:latin typeface="Calibri" pitchFamily="34" charset="0"/>
              </a:rPr>
              <a:t> </a:t>
            </a:r>
            <a:r>
              <a:rPr lang="fr-FR" b="1" dirty="0" err="1" smtClean="0">
                <a:latin typeface="Calibri" pitchFamily="34" charset="0"/>
              </a:rPr>
              <a:t>very</a:t>
            </a:r>
            <a:r>
              <a:rPr lang="fr-FR" b="1" dirty="0" smtClean="0">
                <a:latin typeface="Calibri" pitchFamily="34" charset="0"/>
              </a:rPr>
              <a:t> </a:t>
            </a:r>
            <a:r>
              <a:rPr lang="fr-FR" b="1" dirty="0" err="1" smtClean="0">
                <a:latin typeface="Calibri" pitchFamily="34" charset="0"/>
              </a:rPr>
              <a:t>much</a:t>
            </a:r>
            <a:r>
              <a:rPr lang="fr-FR" b="1" dirty="0" smtClean="0">
                <a:latin typeface="Calibri" pitchFamily="34" charset="0"/>
              </a:rPr>
              <a:t> informative in 85 patients</a:t>
            </a:r>
            <a:endParaRPr lang="fr-FR" b="1" dirty="0">
              <a:latin typeface="Calibri" pitchFamily="34" charset="0"/>
            </a:endParaRPr>
          </a:p>
        </p:txBody>
      </p:sp>
      <p:grpSp>
        <p:nvGrpSpPr>
          <p:cNvPr id="35850" name="Groupe 3"/>
          <p:cNvGrpSpPr>
            <a:grpSpLocks/>
          </p:cNvGrpSpPr>
          <p:nvPr/>
        </p:nvGrpSpPr>
        <p:grpSpPr bwMode="auto">
          <a:xfrm>
            <a:off x="1473200" y="3400425"/>
            <a:ext cx="2670175" cy="1243013"/>
            <a:chOff x="3143249" y="2285992"/>
            <a:chExt cx="5956607" cy="3171833"/>
          </a:xfrm>
        </p:grpSpPr>
        <p:pic>
          <p:nvPicPr>
            <p:cNvPr id="3585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49" y="2285992"/>
              <a:ext cx="2420845" cy="3149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585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125" y="3000372"/>
              <a:ext cx="3527731" cy="2457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cxnSp>
        <p:nvCxnSpPr>
          <p:cNvPr id="23" name="Connecteur droit avec flèche 22"/>
          <p:cNvCxnSpPr/>
          <p:nvPr/>
        </p:nvCxnSpPr>
        <p:spPr>
          <a:xfrm>
            <a:off x="179388" y="6205538"/>
            <a:ext cx="8769350" cy="1587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2" name="ZoneTexte 18"/>
          <p:cNvSpPr txBox="1">
            <a:spLocks noChangeArrowheads="1"/>
          </p:cNvSpPr>
          <p:nvPr/>
        </p:nvSpPr>
        <p:spPr bwMode="auto">
          <a:xfrm>
            <a:off x="4287838" y="5786438"/>
            <a:ext cx="55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30s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971600" y="549841"/>
            <a:ext cx="7272808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0" y="266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/>
              <a:t>Example</a:t>
            </a:r>
            <a:endParaRPr lang="fr-FR" sz="28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971600" y="549841"/>
            <a:ext cx="1564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MEG - </a:t>
            </a:r>
            <a:r>
              <a:rPr lang="fr-FR" i="1" dirty="0" err="1" smtClean="0"/>
              <a:t>Epilepsy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5308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9"/>
          <p:cNvSpPr>
            <a:spLocks noChangeArrowheads="1"/>
          </p:cNvSpPr>
          <p:nvPr/>
        </p:nvSpPr>
        <p:spPr bwMode="auto">
          <a:xfrm>
            <a:off x="398463" y="1984375"/>
            <a:ext cx="2986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b="1" dirty="0">
                <a:latin typeface="Calibri" pitchFamily="34" charset="0"/>
              </a:rPr>
              <a:t>Patient 1 </a:t>
            </a:r>
            <a:r>
              <a:rPr lang="fr-FR" b="1" dirty="0" smtClean="0">
                <a:latin typeface="Calibri" pitchFamily="34" charset="0"/>
              </a:rPr>
              <a:t>: model </a:t>
            </a:r>
            <a:r>
              <a:rPr lang="fr-FR" b="1" dirty="0" err="1" smtClean="0">
                <a:latin typeface="Calibri" pitchFamily="34" charset="0"/>
              </a:rPr>
              <a:t>comparison</a:t>
            </a:r>
            <a:endParaRPr lang="fr-FR" dirty="0">
              <a:latin typeface="Calibri" pitchFamily="34" charset="0"/>
            </a:endParaRPr>
          </a:p>
        </p:txBody>
      </p:sp>
      <p:grpSp>
        <p:nvGrpSpPr>
          <p:cNvPr id="36871" name="Groupe 24"/>
          <p:cNvGrpSpPr>
            <a:grpSpLocks/>
          </p:cNvGrpSpPr>
          <p:nvPr/>
        </p:nvGrpSpPr>
        <p:grpSpPr bwMode="auto">
          <a:xfrm>
            <a:off x="544513" y="2938463"/>
            <a:ext cx="3328987" cy="3336925"/>
            <a:chOff x="4967188" y="2840636"/>
            <a:chExt cx="3329189" cy="3336810"/>
          </a:xfrm>
        </p:grpSpPr>
        <p:pic>
          <p:nvPicPr>
            <p:cNvPr id="36875" name="Image 17" descr="SPM_1.jpg"/>
            <p:cNvPicPr preferRelativeResize="0"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93" b="14098"/>
            <a:stretch>
              <a:fillRect/>
            </a:stretch>
          </p:blipFill>
          <p:spPr bwMode="auto">
            <a:xfrm>
              <a:off x="4967188" y="2840636"/>
              <a:ext cx="3329189" cy="333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6" name="Rectangle 18"/>
            <p:cNvSpPr>
              <a:spLocks noChangeArrowheads="1"/>
            </p:cNvSpPr>
            <p:nvPr/>
          </p:nvSpPr>
          <p:spPr bwMode="auto">
            <a:xfrm>
              <a:off x="6765290" y="5268005"/>
              <a:ext cx="1128518" cy="584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b="1" dirty="0">
                  <a:latin typeface="Calibri" pitchFamily="34" charset="0"/>
                </a:rPr>
                <a:t>MEG</a:t>
              </a:r>
            </a:p>
            <a:p>
              <a:r>
                <a:rPr lang="fr-FR" sz="1400" b="1" dirty="0" smtClean="0">
                  <a:latin typeface="Calibri" pitchFamily="34" charset="0"/>
                </a:rPr>
                <a:t>(best model)</a:t>
              </a:r>
              <a:endParaRPr lang="fr-FR" sz="1400" dirty="0">
                <a:latin typeface="Calibri" pitchFamily="34" charset="0"/>
              </a:endParaRPr>
            </a:p>
          </p:txBody>
        </p:sp>
      </p:grpSp>
      <p:pic>
        <p:nvPicPr>
          <p:cNvPr id="36872" name="Image 21" descr="3D_1.JP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9" t="26459" r="25410" b="29213"/>
          <a:stretch>
            <a:fillRect/>
          </a:stretch>
        </p:blipFill>
        <p:spPr bwMode="auto">
          <a:xfrm>
            <a:off x="5770563" y="2933700"/>
            <a:ext cx="249237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Image 22" descr="3D_2.JPG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4" t="31180" r="30656" b="31049"/>
          <a:stretch>
            <a:fillRect/>
          </a:stretch>
        </p:blipFill>
        <p:spPr bwMode="auto">
          <a:xfrm>
            <a:off x="5726113" y="4552950"/>
            <a:ext cx="24701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Rectangle 23"/>
          <p:cNvSpPr>
            <a:spLocks noChangeArrowheads="1"/>
          </p:cNvSpPr>
          <p:nvPr/>
        </p:nvSpPr>
        <p:spPr bwMode="auto">
          <a:xfrm>
            <a:off x="7650163" y="4410075"/>
            <a:ext cx="825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b="1">
                <a:latin typeface="Calibri" pitchFamily="34" charset="0"/>
              </a:rPr>
              <a:t>SEEG</a:t>
            </a:r>
            <a:endParaRPr lang="fr-FR">
              <a:latin typeface="Calibri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971600" y="549841"/>
            <a:ext cx="7272808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0" y="266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/>
              <a:t>Example</a:t>
            </a:r>
            <a:endParaRPr lang="fr-FR" sz="2800" b="1" dirty="0"/>
          </a:p>
        </p:txBody>
      </p:sp>
      <p:sp>
        <p:nvSpPr>
          <p:cNvPr id="15" name="ZoneTexte 28"/>
          <p:cNvSpPr txBox="1">
            <a:spLocks noChangeArrowheads="1"/>
          </p:cNvSpPr>
          <p:nvPr/>
        </p:nvSpPr>
        <p:spPr bwMode="auto">
          <a:xfrm>
            <a:off x="7386160" y="1636001"/>
            <a:ext cx="17164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600" dirty="0" smtClean="0">
                <a:latin typeface="Calibri" pitchFamily="34" charset="0"/>
              </a:rPr>
              <a:t>Romain </a:t>
            </a:r>
            <a:r>
              <a:rPr lang="fr-FR" sz="1600" dirty="0" err="1">
                <a:latin typeface="Calibri" pitchFamily="34" charset="0"/>
              </a:rPr>
              <a:t>Bouet</a:t>
            </a:r>
            <a:endParaRPr lang="fr-FR" sz="1600" dirty="0">
              <a:latin typeface="Calibri" pitchFamily="34" charset="0"/>
            </a:endParaRPr>
          </a:p>
          <a:p>
            <a:pPr eaLnBrk="1" hangingPunct="1"/>
            <a:r>
              <a:rPr lang="fr-FR" sz="1600" dirty="0" smtClean="0">
                <a:latin typeface="Calibri" pitchFamily="34" charset="0"/>
              </a:rPr>
              <a:t>Julien </a:t>
            </a:r>
            <a:r>
              <a:rPr lang="fr-FR" sz="1600" dirty="0">
                <a:latin typeface="Calibri" pitchFamily="34" charset="0"/>
              </a:rPr>
              <a:t>Jung</a:t>
            </a:r>
          </a:p>
          <a:p>
            <a:pPr eaLnBrk="1" hangingPunct="1"/>
            <a:r>
              <a:rPr lang="fr-FR" sz="1600" dirty="0" smtClean="0">
                <a:latin typeface="Calibri" pitchFamily="34" charset="0"/>
              </a:rPr>
              <a:t>François </a:t>
            </a:r>
            <a:r>
              <a:rPr lang="fr-FR" sz="1600" dirty="0" err="1">
                <a:latin typeface="Calibri" pitchFamily="34" charset="0"/>
              </a:rPr>
              <a:t>Maugière</a:t>
            </a:r>
            <a:endParaRPr lang="fr-FR" sz="1600" dirty="0">
              <a:latin typeface="Calibri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71600" y="549841"/>
            <a:ext cx="1564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MEG - </a:t>
            </a:r>
            <a:r>
              <a:rPr lang="fr-FR" i="1" dirty="0" err="1" smtClean="0"/>
              <a:t>Epilepsy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79528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9"/>
          <p:cNvSpPr>
            <a:spLocks noChangeArrowheads="1"/>
          </p:cNvSpPr>
          <p:nvPr/>
        </p:nvSpPr>
        <p:spPr bwMode="auto">
          <a:xfrm>
            <a:off x="398463" y="1984375"/>
            <a:ext cx="31179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b="1" dirty="0">
                <a:latin typeface="Calibri" pitchFamily="34" charset="0"/>
              </a:rPr>
              <a:t>Patient 2 : </a:t>
            </a:r>
            <a:r>
              <a:rPr lang="fr-FR" b="1" dirty="0" err="1" smtClean="0">
                <a:latin typeface="Calibri" pitchFamily="34" charset="0"/>
              </a:rPr>
              <a:t>estimated</a:t>
            </a:r>
            <a:r>
              <a:rPr lang="fr-FR" b="1" dirty="0" smtClean="0">
                <a:latin typeface="Calibri" pitchFamily="34" charset="0"/>
              </a:rPr>
              <a:t> </a:t>
            </a:r>
            <a:r>
              <a:rPr lang="fr-FR" b="1" dirty="0" err="1" smtClean="0">
                <a:latin typeface="Calibri" pitchFamily="34" charset="0"/>
              </a:rPr>
              <a:t>dynamics</a:t>
            </a:r>
            <a:endParaRPr lang="fr-FR" dirty="0">
              <a:latin typeface="Calibri" pitchFamily="34" charset="0"/>
            </a:endParaRPr>
          </a:p>
        </p:txBody>
      </p:sp>
      <p:pic>
        <p:nvPicPr>
          <p:cNvPr id="37895" name="Picture 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7" t="7970" r="6248" b="59193"/>
          <a:stretch>
            <a:fillRect/>
          </a:stretch>
        </p:blipFill>
        <p:spPr bwMode="auto">
          <a:xfrm>
            <a:off x="390525" y="2446338"/>
            <a:ext cx="3967163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0" t="63019" r="24821" b="5312"/>
          <a:stretch>
            <a:fillRect/>
          </a:stretch>
        </p:blipFill>
        <p:spPr bwMode="auto">
          <a:xfrm>
            <a:off x="4557713" y="2473325"/>
            <a:ext cx="3897312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onnecteur droit avec flèche 17"/>
          <p:cNvCxnSpPr/>
          <p:nvPr/>
        </p:nvCxnSpPr>
        <p:spPr>
          <a:xfrm>
            <a:off x="569913" y="4152900"/>
            <a:ext cx="80645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8" name="Rectangle 14"/>
          <p:cNvSpPr>
            <a:spLocks noChangeArrowheads="1"/>
          </p:cNvSpPr>
          <p:nvPr/>
        </p:nvSpPr>
        <p:spPr bwMode="auto">
          <a:xfrm>
            <a:off x="8121650" y="4233863"/>
            <a:ext cx="695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latin typeface="Calibri" pitchFamily="34" charset="0"/>
              </a:rPr>
              <a:t>temps</a:t>
            </a:r>
          </a:p>
        </p:txBody>
      </p:sp>
      <p:pic>
        <p:nvPicPr>
          <p:cNvPr id="37899" name="Image 2" descr="SPMpierre_electrodes.JP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8" t="21890" r="26563" b="23602"/>
          <a:stretch>
            <a:fillRect/>
          </a:stretch>
        </p:blipFill>
        <p:spPr bwMode="auto">
          <a:xfrm>
            <a:off x="2998788" y="4478338"/>
            <a:ext cx="2944812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0" name="Rectangle 16"/>
          <p:cNvSpPr>
            <a:spLocks noChangeArrowheads="1"/>
          </p:cNvSpPr>
          <p:nvPr/>
        </p:nvSpPr>
        <p:spPr bwMode="auto">
          <a:xfrm>
            <a:off x="2652713" y="5927725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b="1">
                <a:latin typeface="Calibri" pitchFamily="34" charset="0"/>
              </a:rPr>
              <a:t>SEEG</a:t>
            </a:r>
            <a:endParaRPr lang="fr-FR">
              <a:latin typeface="Calibri" pitchFamily="34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5530850" y="5935663"/>
            <a:ext cx="825500" cy="2254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2" name="ZoneTexte 20"/>
          <p:cNvSpPr txBox="1">
            <a:spLocks noChangeArrowheads="1"/>
          </p:cNvSpPr>
          <p:nvPr/>
        </p:nvSpPr>
        <p:spPr bwMode="auto">
          <a:xfrm flipH="1">
            <a:off x="6176963" y="6116638"/>
            <a:ext cx="1873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lésion occipitale</a:t>
            </a:r>
          </a:p>
        </p:txBody>
      </p:sp>
      <p:sp>
        <p:nvSpPr>
          <p:cNvPr id="15" name="ZoneTexte 28"/>
          <p:cNvSpPr txBox="1">
            <a:spLocks noChangeArrowheads="1"/>
          </p:cNvSpPr>
          <p:nvPr/>
        </p:nvSpPr>
        <p:spPr bwMode="auto">
          <a:xfrm>
            <a:off x="7386160" y="1636001"/>
            <a:ext cx="17164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600" dirty="0" smtClean="0">
                <a:latin typeface="Calibri" pitchFamily="34" charset="0"/>
              </a:rPr>
              <a:t>Romain </a:t>
            </a:r>
            <a:r>
              <a:rPr lang="fr-FR" sz="1600" dirty="0" err="1">
                <a:latin typeface="Calibri" pitchFamily="34" charset="0"/>
              </a:rPr>
              <a:t>Bouet</a:t>
            </a:r>
            <a:endParaRPr lang="fr-FR" sz="1600" dirty="0">
              <a:latin typeface="Calibri" pitchFamily="34" charset="0"/>
            </a:endParaRPr>
          </a:p>
          <a:p>
            <a:pPr eaLnBrk="1" hangingPunct="1"/>
            <a:r>
              <a:rPr lang="fr-FR" sz="1600" dirty="0" smtClean="0">
                <a:latin typeface="Calibri" pitchFamily="34" charset="0"/>
              </a:rPr>
              <a:t>Julien </a:t>
            </a:r>
            <a:r>
              <a:rPr lang="fr-FR" sz="1600" dirty="0">
                <a:latin typeface="Calibri" pitchFamily="34" charset="0"/>
              </a:rPr>
              <a:t>Jung</a:t>
            </a:r>
          </a:p>
          <a:p>
            <a:pPr eaLnBrk="1" hangingPunct="1"/>
            <a:r>
              <a:rPr lang="fr-FR" sz="1600" dirty="0" smtClean="0">
                <a:latin typeface="Calibri" pitchFamily="34" charset="0"/>
              </a:rPr>
              <a:t>François </a:t>
            </a:r>
            <a:r>
              <a:rPr lang="fr-FR" sz="1600" dirty="0" err="1">
                <a:latin typeface="Calibri" pitchFamily="34" charset="0"/>
              </a:rPr>
              <a:t>Maugière</a:t>
            </a:r>
            <a:endParaRPr lang="fr-FR" sz="1600" dirty="0">
              <a:latin typeface="Calibri" pitchFamily="34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971600" y="549841"/>
            <a:ext cx="7272808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0" y="266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/>
              <a:t>Example</a:t>
            </a:r>
            <a:endParaRPr lang="fr-FR" sz="28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971600" y="549841"/>
            <a:ext cx="1564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MEG - </a:t>
            </a:r>
            <a:r>
              <a:rPr lang="fr-FR" i="1" dirty="0" err="1" smtClean="0"/>
              <a:t>Epilepsy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32391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66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/>
              <a:t>Talk’s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Overview</a:t>
            </a:r>
            <a:endParaRPr lang="fr-FR" sz="28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1332331" y="1659572"/>
            <a:ext cx="647933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400" dirty="0" smtClean="0"/>
              <a:t>SPM </a:t>
            </a:r>
            <a:r>
              <a:rPr lang="fr-FR" sz="2400" dirty="0" err="1" smtClean="0"/>
              <a:t>rationale</a:t>
            </a:r>
            <a:endParaRPr lang="fr-FR" sz="2400" dirty="0" smtClean="0"/>
          </a:p>
          <a:p>
            <a:pPr marL="800100" lvl="1" indent="-342900">
              <a:buFontTx/>
              <a:buChar char="-"/>
            </a:pPr>
            <a:r>
              <a:rPr lang="fr-FR" sz="2400" dirty="0" err="1" smtClean="0"/>
              <a:t>generative</a:t>
            </a:r>
            <a:r>
              <a:rPr lang="fr-FR" sz="2400" dirty="0" smtClean="0"/>
              <a:t> </a:t>
            </a:r>
            <a:r>
              <a:rPr lang="fr-FR" sz="2400" dirty="0" err="1" smtClean="0"/>
              <a:t>models</a:t>
            </a:r>
            <a:endParaRPr lang="fr-FR" sz="2400" dirty="0"/>
          </a:p>
          <a:p>
            <a:pPr marL="800100" lvl="1" indent="-342900">
              <a:buFontTx/>
              <a:buChar char="-"/>
            </a:pPr>
            <a:r>
              <a:rPr lang="fr-FR" sz="2400" dirty="0" err="1" smtClean="0"/>
              <a:t>probabilistic</a:t>
            </a:r>
            <a:r>
              <a:rPr lang="fr-FR" sz="2400" dirty="0" smtClean="0"/>
              <a:t> </a:t>
            </a:r>
            <a:r>
              <a:rPr lang="fr-FR" sz="2400" dirty="0" err="1" smtClean="0"/>
              <a:t>framework</a:t>
            </a:r>
            <a:endParaRPr lang="fr-FR" sz="2400" dirty="0" smtClean="0"/>
          </a:p>
          <a:p>
            <a:pPr marL="800100" lvl="1" indent="-342900">
              <a:buFontTx/>
              <a:buChar char="-"/>
            </a:pPr>
            <a:r>
              <a:rPr lang="fr-FR" sz="2400" dirty="0" err="1" smtClean="0"/>
              <a:t>Twofold</a:t>
            </a:r>
            <a:r>
              <a:rPr lang="fr-FR" sz="2400" dirty="0" smtClean="0"/>
              <a:t> </a:t>
            </a:r>
            <a:r>
              <a:rPr lang="fr-FR" sz="2400" dirty="0" err="1" smtClean="0"/>
              <a:t>inference</a:t>
            </a:r>
            <a:r>
              <a:rPr lang="fr-FR" sz="2400" dirty="0" smtClean="0"/>
              <a:t>: </a:t>
            </a:r>
            <a:r>
              <a:rPr lang="fr-FR" sz="2400" dirty="0" err="1" smtClean="0"/>
              <a:t>parameters</a:t>
            </a:r>
            <a:r>
              <a:rPr lang="fr-FR" sz="2400" dirty="0" smtClean="0"/>
              <a:t> &amp; </a:t>
            </a:r>
            <a:r>
              <a:rPr lang="fr-FR" sz="2400" dirty="0" err="1" smtClean="0"/>
              <a:t>models</a:t>
            </a:r>
            <a:endParaRPr lang="fr-FR" sz="2400" dirty="0" smtClean="0"/>
          </a:p>
          <a:p>
            <a:endParaRPr lang="fr-FR" sz="2400" dirty="0" smtClean="0"/>
          </a:p>
          <a:p>
            <a:endParaRPr lang="fr-FR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smtClean="0"/>
              <a:t>EEG/MEG inverse </a:t>
            </a:r>
            <a:r>
              <a:rPr lang="fr-FR" sz="2400" dirty="0" err="1" smtClean="0"/>
              <a:t>problem</a:t>
            </a:r>
            <a:r>
              <a:rPr lang="fr-FR" sz="2400" dirty="0" smtClean="0"/>
              <a:t> and SPM solution(s)</a:t>
            </a:r>
            <a:endParaRPr lang="fr-FR" sz="2400" dirty="0"/>
          </a:p>
          <a:p>
            <a:pPr marL="800100" lvl="1" indent="-342900">
              <a:buFontTx/>
              <a:buChar char="-"/>
            </a:pPr>
            <a:r>
              <a:rPr lang="fr-FR" sz="2400" dirty="0" err="1"/>
              <a:t>p</a:t>
            </a:r>
            <a:r>
              <a:rPr lang="fr-FR" sz="2400" dirty="0" err="1" smtClean="0"/>
              <a:t>robabilistic</a:t>
            </a:r>
            <a:r>
              <a:rPr lang="fr-FR" sz="2400" dirty="0" smtClean="0"/>
              <a:t> </a:t>
            </a:r>
            <a:r>
              <a:rPr lang="fr-FR" sz="2400" dirty="0" err="1" smtClean="0"/>
              <a:t>generative</a:t>
            </a:r>
            <a:r>
              <a:rPr lang="fr-FR" sz="2400" dirty="0" smtClean="0"/>
              <a:t> </a:t>
            </a:r>
            <a:r>
              <a:rPr lang="fr-FR" sz="2400" dirty="0" err="1" smtClean="0"/>
              <a:t>models</a:t>
            </a:r>
            <a:endParaRPr lang="fr-FR" sz="2400" dirty="0" smtClean="0"/>
          </a:p>
          <a:p>
            <a:pPr marL="800100" lvl="1" indent="-342900">
              <a:buFontTx/>
              <a:buChar char="-"/>
            </a:pPr>
            <a:r>
              <a:rPr lang="fr-FR" sz="2400" dirty="0" err="1" smtClean="0"/>
              <a:t>Parameter</a:t>
            </a:r>
            <a:r>
              <a:rPr lang="fr-FR" sz="2400" dirty="0" smtClean="0"/>
              <a:t> </a:t>
            </a:r>
            <a:r>
              <a:rPr lang="fr-FR" sz="2400" dirty="0" err="1" smtClean="0"/>
              <a:t>inference</a:t>
            </a:r>
            <a:r>
              <a:rPr lang="fr-FR" sz="2400" dirty="0" smtClean="0"/>
              <a:t> and model </a:t>
            </a:r>
            <a:r>
              <a:rPr lang="fr-FR" sz="2400" dirty="0" err="1" smtClean="0"/>
              <a:t>comparison</a:t>
            </a:r>
            <a:endParaRPr lang="fr-FR" sz="2400" dirty="0" smtClean="0"/>
          </a:p>
        </p:txBody>
      </p:sp>
      <p:cxnSp>
        <p:nvCxnSpPr>
          <p:cNvPr id="5" name="Connecteur droit 4"/>
          <p:cNvCxnSpPr/>
          <p:nvPr/>
        </p:nvCxnSpPr>
        <p:spPr>
          <a:xfrm>
            <a:off x="971600" y="549841"/>
            <a:ext cx="7272808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971600" y="549841"/>
            <a:ext cx="7272808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ZoneTexte 83"/>
          <p:cNvSpPr txBox="1"/>
          <p:nvPr/>
        </p:nvSpPr>
        <p:spPr>
          <a:xfrm>
            <a:off x="0" y="266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Conclusion</a:t>
            </a:r>
            <a:endParaRPr lang="fr-FR" sz="2800" b="1" dirty="0"/>
          </a:p>
        </p:txBody>
      </p:sp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720005" y="1340768"/>
            <a:ext cx="7848600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endParaRPr lang="en-GB" dirty="0"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en-GB" u="sng" dirty="0" smtClean="0">
                <a:latin typeface="Arial" charset="0"/>
              </a:rPr>
              <a:t>The SPM probabilistic inverse modelling approach enables to:</a:t>
            </a:r>
          </a:p>
          <a:p>
            <a:pPr algn="l">
              <a:spcBef>
                <a:spcPct val="50000"/>
              </a:spcBef>
            </a:pPr>
            <a:endParaRPr lang="en-GB" u="sng" dirty="0" smtClean="0">
              <a:latin typeface="Arial" charset="0"/>
            </a:endParaRPr>
          </a:p>
          <a:p>
            <a:pPr marL="285750" indent="-285750" algn="l">
              <a:spcBef>
                <a:spcPct val="50000"/>
              </a:spcBef>
              <a:buFont typeface="Arial" pitchFamily="34" charset="0"/>
              <a:buChar char="•"/>
            </a:pPr>
            <a:r>
              <a:rPr lang="en-GB" dirty="0" smtClean="0">
                <a:latin typeface="Arial" charset="0"/>
              </a:rPr>
              <a:t>Estimate both parameters and </a:t>
            </a:r>
            <a:r>
              <a:rPr lang="en-GB" dirty="0" err="1" smtClean="0">
                <a:latin typeface="Arial" charset="0"/>
              </a:rPr>
              <a:t>hyperparameters</a:t>
            </a:r>
            <a:r>
              <a:rPr lang="en-GB" dirty="0" smtClean="0">
                <a:latin typeface="Arial" charset="0"/>
              </a:rPr>
              <a:t> from the data</a:t>
            </a:r>
          </a:p>
          <a:p>
            <a:pPr marL="285750" indent="-285750" algn="l">
              <a:spcBef>
                <a:spcPct val="50000"/>
              </a:spcBef>
              <a:buFont typeface="Arial" pitchFamily="34" charset="0"/>
              <a:buChar char="•"/>
            </a:pPr>
            <a:r>
              <a:rPr lang="en-GB" dirty="0" smtClean="0">
                <a:latin typeface="Arial" charset="0"/>
              </a:rPr>
              <a:t>Incorporate multiple priors of different nature</a:t>
            </a:r>
          </a:p>
          <a:p>
            <a:pPr marL="285750" indent="-285750" algn="l">
              <a:spcBef>
                <a:spcPct val="50000"/>
              </a:spcBef>
              <a:buFont typeface="Arial" pitchFamily="34" charset="0"/>
              <a:buChar char="•"/>
            </a:pPr>
            <a:r>
              <a:rPr lang="en-GB" dirty="0" smtClean="0">
                <a:latin typeface="Arial" charset="0"/>
              </a:rPr>
              <a:t>Estimate a full posterior distribution over model parameters</a:t>
            </a:r>
          </a:p>
          <a:p>
            <a:pPr marL="285750" indent="-285750" algn="l">
              <a:spcBef>
                <a:spcPct val="50000"/>
              </a:spcBef>
              <a:buFont typeface="Arial" pitchFamily="34" charset="0"/>
              <a:buChar char="•"/>
            </a:pPr>
            <a:r>
              <a:rPr lang="en-GB" dirty="0" smtClean="0">
                <a:latin typeface="Arial" charset="0"/>
              </a:rPr>
              <a:t>Estimate an approximation to the log-evidence (the free-energy) which enables model comparison based on the same data</a:t>
            </a:r>
          </a:p>
          <a:p>
            <a:pPr marL="285750" indent="-285750" algn="l">
              <a:spcBef>
                <a:spcPct val="50000"/>
              </a:spcBef>
              <a:buFont typeface="Arial" pitchFamily="34" charset="0"/>
              <a:buChar char="•"/>
            </a:pPr>
            <a:r>
              <a:rPr lang="en-GB" dirty="0" smtClean="0">
                <a:latin typeface="Arial" charset="0"/>
              </a:rPr>
              <a:t>Encompass multimodal fusion and group analysis gracefully</a:t>
            </a:r>
          </a:p>
          <a:p>
            <a:pPr marL="285750" indent="-285750" algn="l">
              <a:spcBef>
                <a:spcPct val="50000"/>
              </a:spcBef>
              <a:buFont typeface="Arial" pitchFamily="34" charset="0"/>
              <a:buChar char="•"/>
            </a:pPr>
            <a:endParaRPr lang="en-GB" dirty="0">
              <a:latin typeface="Arial" charset="0"/>
            </a:endParaRPr>
          </a:p>
          <a:p>
            <a:pPr marL="285750" indent="-285750" algn="l">
              <a:spcBef>
                <a:spcPct val="5000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rgbClr val="00B050"/>
                </a:solidFill>
                <a:latin typeface="Arial" charset="0"/>
              </a:rPr>
              <a:t>Note that SPM also include a flexible and convenient meshing tool, as well as </a:t>
            </a:r>
            <a:r>
              <a:rPr lang="en-GB" dirty="0" err="1" smtClean="0">
                <a:solidFill>
                  <a:srgbClr val="00B050"/>
                </a:solidFill>
                <a:latin typeface="Arial" charset="0"/>
              </a:rPr>
              <a:t>beamforming</a:t>
            </a:r>
            <a:r>
              <a:rPr lang="en-GB" dirty="0" smtClean="0">
                <a:solidFill>
                  <a:srgbClr val="00B050"/>
                </a:solidFill>
                <a:latin typeface="Arial" charset="0"/>
              </a:rPr>
              <a:t> solutions and a Bayesian ECD approach…</a:t>
            </a:r>
          </a:p>
        </p:txBody>
      </p:sp>
    </p:spTree>
    <p:extLst>
      <p:ext uri="{BB962C8B-B14F-4D97-AF65-F5344CB8AC3E}">
        <p14:creationId xmlns:p14="http://schemas.microsoft.com/office/powerpoint/2010/main" val="333628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971600" y="549841"/>
            <a:ext cx="7272808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ZoneTexte 83"/>
          <p:cNvSpPr txBox="1"/>
          <p:nvPr/>
        </p:nvSpPr>
        <p:spPr>
          <a:xfrm>
            <a:off x="0" y="266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/>
              <a:t>Thank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you</a:t>
            </a:r>
            <a:r>
              <a:rPr lang="fr-FR" sz="2800" b="1" dirty="0"/>
              <a:t> </a:t>
            </a:r>
            <a:r>
              <a:rPr lang="fr-FR" sz="2800" b="1" dirty="0" smtClean="0"/>
              <a:t>for </a:t>
            </a:r>
            <a:r>
              <a:rPr lang="fr-FR" sz="2800" b="1" dirty="0" err="1" smtClean="0"/>
              <a:t>your</a:t>
            </a:r>
            <a:r>
              <a:rPr lang="fr-FR" sz="2800" b="1" dirty="0" smtClean="0"/>
              <a:t> attention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60404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971600" y="549841"/>
            <a:ext cx="7272808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971600" y="549841"/>
            <a:ext cx="251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Graphical</a:t>
            </a:r>
            <a:r>
              <a:rPr lang="fr-FR" i="1" dirty="0" smtClean="0"/>
              <a:t> </a:t>
            </a:r>
            <a:r>
              <a:rPr lang="fr-FR" i="1" dirty="0" err="1" smtClean="0"/>
              <a:t>representation</a:t>
            </a:r>
            <a:endParaRPr lang="fr-FR" i="1" dirty="0"/>
          </a:p>
        </p:txBody>
      </p:sp>
      <p:sp>
        <p:nvSpPr>
          <p:cNvPr id="84" name="ZoneTexte 83"/>
          <p:cNvSpPr txBox="1"/>
          <p:nvPr/>
        </p:nvSpPr>
        <p:spPr>
          <a:xfrm>
            <a:off x="0" y="266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EEG/MEG inverse </a:t>
            </a:r>
            <a:r>
              <a:rPr lang="fr-FR" sz="2800" b="1" dirty="0" err="1" smtClean="0"/>
              <a:t>problem</a:t>
            </a:r>
            <a:endParaRPr lang="fr-FR" sz="2800" b="1" dirty="0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771775" y="1881188"/>
            <a:ext cx="503238" cy="503237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3421063" y="4257675"/>
            <a:ext cx="503237" cy="503238"/>
          </a:xfrm>
          <a:prstGeom prst="ellipse">
            <a:avLst/>
          </a:prstGeom>
          <a:noFill/>
          <a:ln w="25400" algn="ctr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33872"/>
              </p:ext>
            </p:extLst>
          </p:nvPr>
        </p:nvGraphicFramePr>
        <p:xfrm>
          <a:off x="5537200" y="4329113"/>
          <a:ext cx="288925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" name="Equation" r:id="rId3" imgW="152280" imgH="164880" progId="Equation.DSMT4">
                  <p:embed/>
                </p:oleObj>
              </mc:Choice>
              <mc:Fallback>
                <p:oleObj name="Equation" r:id="rId3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4329113"/>
                        <a:ext cx="288925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913326"/>
              </p:ext>
            </p:extLst>
          </p:nvPr>
        </p:nvGraphicFramePr>
        <p:xfrm>
          <a:off x="3563938" y="4352925"/>
          <a:ext cx="241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" name="Equation" r:id="rId5" imgW="126720" imgH="177480" progId="Equation.DSMT4">
                  <p:embed/>
                </p:oleObj>
              </mc:Choice>
              <mc:Fallback>
                <p:oleObj name="Equation" r:id="rId5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352925"/>
                        <a:ext cx="241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755602"/>
              </p:ext>
            </p:extLst>
          </p:nvPr>
        </p:nvGraphicFramePr>
        <p:xfrm>
          <a:off x="4535488" y="5265738"/>
          <a:ext cx="3238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" name="Equation" r:id="rId7" imgW="164880" imgH="164880" progId="Equation.DSMT4">
                  <p:embed/>
                </p:oleObj>
              </mc:Choice>
              <mc:Fallback>
                <p:oleObj name="Equation" r:id="rId7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488" y="5265738"/>
                        <a:ext cx="3238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9"/>
          <p:cNvSpPr>
            <a:spLocks noChangeArrowheads="1"/>
          </p:cNvSpPr>
          <p:nvPr/>
        </p:nvSpPr>
        <p:spPr bwMode="auto">
          <a:xfrm rot="2843156">
            <a:off x="4464050" y="5229225"/>
            <a:ext cx="431800" cy="4318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endParaRPr lang="en-GB"/>
          </a:p>
        </p:txBody>
      </p:sp>
      <p:cxnSp>
        <p:nvCxnSpPr>
          <p:cNvPr id="13" name="AutoShape 20"/>
          <p:cNvCxnSpPr>
            <a:cxnSpLocks noChangeShapeType="1"/>
            <a:stCxn id="8" idx="4"/>
            <a:endCxn id="12" idx="1"/>
          </p:cNvCxnSpPr>
          <p:nvPr/>
        </p:nvCxnSpPr>
        <p:spPr bwMode="auto">
          <a:xfrm>
            <a:off x="3673475" y="4773613"/>
            <a:ext cx="850900" cy="5016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21"/>
          <p:cNvSpPr>
            <a:spLocks noChangeArrowheads="1"/>
          </p:cNvSpPr>
          <p:nvPr/>
        </p:nvSpPr>
        <p:spPr bwMode="auto">
          <a:xfrm>
            <a:off x="5430838" y="4257675"/>
            <a:ext cx="503237" cy="503238"/>
          </a:xfrm>
          <a:prstGeom prst="ellipse">
            <a:avLst/>
          </a:prstGeom>
          <a:noFill/>
          <a:ln w="25400" algn="ctr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15" name="AutoShape 22"/>
          <p:cNvCxnSpPr>
            <a:cxnSpLocks noChangeShapeType="1"/>
            <a:stCxn id="14" idx="4"/>
            <a:endCxn id="12" idx="0"/>
          </p:cNvCxnSpPr>
          <p:nvPr/>
        </p:nvCxnSpPr>
        <p:spPr bwMode="auto">
          <a:xfrm flipH="1">
            <a:off x="4848225" y="4773613"/>
            <a:ext cx="835025" cy="5159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527055"/>
              </p:ext>
            </p:extLst>
          </p:nvPr>
        </p:nvGraphicFramePr>
        <p:xfrm>
          <a:off x="3125787" y="4997450"/>
          <a:ext cx="2286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" name="Equation" r:id="rId9" imgW="152280" imgH="164880" progId="Equation.DSMT4">
                  <p:embed/>
                </p:oleObj>
              </mc:Choice>
              <mc:Fallback>
                <p:oleObj name="Equation" r:id="rId9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787" y="4997450"/>
                        <a:ext cx="22860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251120"/>
              </p:ext>
            </p:extLst>
          </p:nvPr>
        </p:nvGraphicFramePr>
        <p:xfrm>
          <a:off x="3414713" y="3098800"/>
          <a:ext cx="5302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" name="Equation" r:id="rId11" imgW="279360" imgH="203040" progId="Equation.DSMT4">
                  <p:embed/>
                </p:oleObj>
              </mc:Choice>
              <mc:Fallback>
                <p:oleObj name="Equation" r:id="rId11" imgW="279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4713" y="3098800"/>
                        <a:ext cx="530225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25"/>
          <p:cNvSpPr>
            <a:spLocks noChangeArrowheads="1"/>
          </p:cNvSpPr>
          <p:nvPr/>
        </p:nvSpPr>
        <p:spPr bwMode="auto">
          <a:xfrm>
            <a:off x="3421063" y="3068638"/>
            <a:ext cx="503237" cy="503237"/>
          </a:xfrm>
          <a:prstGeom prst="ellipse">
            <a:avLst/>
          </a:prstGeom>
          <a:noFill/>
          <a:ln w="25400" algn="ctr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19" name="AutoShape 26"/>
          <p:cNvCxnSpPr>
            <a:cxnSpLocks noChangeShapeType="1"/>
            <a:stCxn id="18" idx="4"/>
            <a:endCxn id="8" idx="0"/>
          </p:cNvCxnSpPr>
          <p:nvPr/>
        </p:nvCxnSpPr>
        <p:spPr bwMode="auto">
          <a:xfrm>
            <a:off x="3673475" y="3584575"/>
            <a:ext cx="0" cy="660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0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184662"/>
              </p:ext>
            </p:extLst>
          </p:nvPr>
        </p:nvGraphicFramePr>
        <p:xfrm>
          <a:off x="5443538" y="3051175"/>
          <a:ext cx="506412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0" name="Equation" r:id="rId13" imgW="266400" imgH="203040" progId="Equation.DSMT4">
                  <p:embed/>
                </p:oleObj>
              </mc:Choice>
              <mc:Fallback>
                <p:oleObj name="Equation" r:id="rId13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3538" y="3051175"/>
                        <a:ext cx="506412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28"/>
          <p:cNvSpPr>
            <a:spLocks noChangeArrowheads="1"/>
          </p:cNvSpPr>
          <p:nvPr/>
        </p:nvSpPr>
        <p:spPr bwMode="auto">
          <a:xfrm>
            <a:off x="5430838" y="3021013"/>
            <a:ext cx="503237" cy="503237"/>
          </a:xfrm>
          <a:prstGeom prst="ellipse">
            <a:avLst/>
          </a:prstGeom>
          <a:noFill/>
          <a:ln w="25400" algn="ctr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" name="AutoShape 29"/>
          <p:cNvCxnSpPr>
            <a:cxnSpLocks noChangeShapeType="1"/>
            <a:stCxn id="21" idx="4"/>
          </p:cNvCxnSpPr>
          <p:nvPr/>
        </p:nvCxnSpPr>
        <p:spPr bwMode="auto">
          <a:xfrm>
            <a:off x="5683250" y="3536950"/>
            <a:ext cx="11113" cy="7080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3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739995"/>
              </p:ext>
            </p:extLst>
          </p:nvPr>
        </p:nvGraphicFramePr>
        <p:xfrm>
          <a:off x="2339975" y="3717925"/>
          <a:ext cx="762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1" name="Equation" r:id="rId15" imgW="507960" imgH="203040" progId="Equation.DSMT4">
                  <p:embed/>
                </p:oleObj>
              </mc:Choice>
              <mc:Fallback>
                <p:oleObj name="Equation" r:id="rId15" imgW="507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717925"/>
                        <a:ext cx="762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932438"/>
              </p:ext>
            </p:extLst>
          </p:nvPr>
        </p:nvGraphicFramePr>
        <p:xfrm>
          <a:off x="6294438" y="3681413"/>
          <a:ext cx="762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2" name="Equation" r:id="rId17" imgW="507960" imgH="203040" progId="Equation.DSMT4">
                  <p:embed/>
                </p:oleObj>
              </mc:Choice>
              <mc:Fallback>
                <p:oleObj name="Equation" r:id="rId17" imgW="507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4438" y="3681413"/>
                        <a:ext cx="762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AutoShape 34"/>
          <p:cNvCxnSpPr>
            <a:cxnSpLocks noChangeShapeType="1"/>
            <a:endCxn id="18" idx="0"/>
          </p:cNvCxnSpPr>
          <p:nvPr/>
        </p:nvCxnSpPr>
        <p:spPr bwMode="auto">
          <a:xfrm>
            <a:off x="3036888" y="2374900"/>
            <a:ext cx="636587" cy="6810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37"/>
          <p:cNvCxnSpPr>
            <a:cxnSpLocks noChangeShapeType="1"/>
            <a:stCxn id="27" idx="2"/>
            <a:endCxn id="18" idx="0"/>
          </p:cNvCxnSpPr>
          <p:nvPr/>
        </p:nvCxnSpPr>
        <p:spPr bwMode="auto">
          <a:xfrm flipH="1">
            <a:off x="3673475" y="2397125"/>
            <a:ext cx="7938" cy="658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ectangle 40"/>
          <p:cNvSpPr>
            <a:spLocks noChangeArrowheads="1"/>
          </p:cNvSpPr>
          <p:nvPr/>
        </p:nvSpPr>
        <p:spPr bwMode="auto">
          <a:xfrm>
            <a:off x="3429000" y="1881188"/>
            <a:ext cx="503238" cy="503237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8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421732"/>
              </p:ext>
            </p:extLst>
          </p:nvPr>
        </p:nvGraphicFramePr>
        <p:xfrm>
          <a:off x="4198938" y="2051050"/>
          <a:ext cx="265112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3" name="Equation" r:id="rId18" imgW="139680" imgH="75960" progId="Equation.DSMT4">
                  <p:embed/>
                </p:oleObj>
              </mc:Choice>
              <mc:Fallback>
                <p:oleObj name="Equation" r:id="rId18" imgW="139680" imgH="75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938" y="2051050"/>
                        <a:ext cx="265112" cy="144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AutoShape 42"/>
          <p:cNvCxnSpPr>
            <a:cxnSpLocks noChangeShapeType="1"/>
            <a:stCxn id="30" idx="2"/>
            <a:endCxn id="18" idx="0"/>
          </p:cNvCxnSpPr>
          <p:nvPr/>
        </p:nvCxnSpPr>
        <p:spPr bwMode="auto">
          <a:xfrm flipH="1">
            <a:off x="3673475" y="2397125"/>
            <a:ext cx="646113" cy="658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Rectangle 43"/>
          <p:cNvSpPr>
            <a:spLocks noChangeArrowheads="1"/>
          </p:cNvSpPr>
          <p:nvPr/>
        </p:nvSpPr>
        <p:spPr bwMode="auto">
          <a:xfrm>
            <a:off x="4067175" y="1881188"/>
            <a:ext cx="503238" cy="503237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31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20122"/>
              </p:ext>
            </p:extLst>
          </p:nvPr>
        </p:nvGraphicFramePr>
        <p:xfrm>
          <a:off x="2339975" y="2609850"/>
          <a:ext cx="50641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4" name="Equation" r:id="rId20" imgW="266400" imgH="241200" progId="Equation.DSMT4">
                  <p:embed/>
                </p:oleObj>
              </mc:Choice>
              <mc:Fallback>
                <p:oleObj name="Equation" r:id="rId20" imgW="266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609850"/>
                        <a:ext cx="506413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52"/>
          <p:cNvSpPr>
            <a:spLocks noChangeArrowheads="1"/>
          </p:cNvSpPr>
          <p:nvPr/>
        </p:nvSpPr>
        <p:spPr bwMode="auto">
          <a:xfrm>
            <a:off x="4789488" y="1881188"/>
            <a:ext cx="503237" cy="503237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33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017210"/>
              </p:ext>
            </p:extLst>
          </p:nvPr>
        </p:nvGraphicFramePr>
        <p:xfrm>
          <a:off x="4787900" y="1890713"/>
          <a:ext cx="53022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5" name="Equation" r:id="rId22" imgW="279360" imgH="241200" progId="Equation.DSMT4">
                  <p:embed/>
                </p:oleObj>
              </mc:Choice>
              <mc:Fallback>
                <p:oleObj name="Equation" r:id="rId22" imgW="279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1890713"/>
                        <a:ext cx="530225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AutoShape 54"/>
          <p:cNvCxnSpPr>
            <a:cxnSpLocks noChangeShapeType="1"/>
            <a:stCxn id="32" idx="2"/>
            <a:endCxn id="21" idx="0"/>
          </p:cNvCxnSpPr>
          <p:nvPr/>
        </p:nvCxnSpPr>
        <p:spPr bwMode="auto">
          <a:xfrm>
            <a:off x="5041900" y="2397125"/>
            <a:ext cx="641350" cy="6111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5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755550"/>
              </p:ext>
            </p:extLst>
          </p:nvPr>
        </p:nvGraphicFramePr>
        <p:xfrm>
          <a:off x="5435600" y="1893888"/>
          <a:ext cx="53022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6" name="Equation" r:id="rId24" imgW="279360" imgH="241200" progId="Equation.DSMT4">
                  <p:embed/>
                </p:oleObj>
              </mc:Choice>
              <mc:Fallback>
                <p:oleObj name="Equation" r:id="rId24" imgW="279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1893888"/>
                        <a:ext cx="530225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AutoShape 56"/>
          <p:cNvCxnSpPr>
            <a:cxnSpLocks noChangeShapeType="1"/>
            <a:stCxn id="37" idx="2"/>
            <a:endCxn id="21" idx="0"/>
          </p:cNvCxnSpPr>
          <p:nvPr/>
        </p:nvCxnSpPr>
        <p:spPr bwMode="auto">
          <a:xfrm flipH="1">
            <a:off x="5683250" y="2397125"/>
            <a:ext cx="15875" cy="6111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Rectangle 57"/>
          <p:cNvSpPr>
            <a:spLocks noChangeArrowheads="1"/>
          </p:cNvSpPr>
          <p:nvPr/>
        </p:nvSpPr>
        <p:spPr bwMode="auto">
          <a:xfrm>
            <a:off x="5446713" y="1881188"/>
            <a:ext cx="503237" cy="503237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38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742732"/>
              </p:ext>
            </p:extLst>
          </p:nvPr>
        </p:nvGraphicFramePr>
        <p:xfrm>
          <a:off x="6216650" y="2051050"/>
          <a:ext cx="265113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7" name="Equation" r:id="rId26" imgW="139680" imgH="75960" progId="Equation.DSMT4">
                  <p:embed/>
                </p:oleObj>
              </mc:Choice>
              <mc:Fallback>
                <p:oleObj name="Equation" r:id="rId26" imgW="139680" imgH="75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650" y="2051050"/>
                        <a:ext cx="265113" cy="144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AutoShape 59"/>
          <p:cNvCxnSpPr>
            <a:cxnSpLocks noChangeShapeType="1"/>
            <a:stCxn id="40" idx="2"/>
            <a:endCxn id="21" idx="0"/>
          </p:cNvCxnSpPr>
          <p:nvPr/>
        </p:nvCxnSpPr>
        <p:spPr bwMode="auto">
          <a:xfrm flipH="1">
            <a:off x="5683250" y="2397125"/>
            <a:ext cx="654050" cy="6111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60"/>
          <p:cNvSpPr>
            <a:spLocks noChangeArrowheads="1"/>
          </p:cNvSpPr>
          <p:nvPr/>
        </p:nvSpPr>
        <p:spPr bwMode="auto">
          <a:xfrm>
            <a:off x="6084888" y="1881188"/>
            <a:ext cx="503237" cy="503237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41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187293"/>
              </p:ext>
            </p:extLst>
          </p:nvPr>
        </p:nvGraphicFramePr>
        <p:xfrm>
          <a:off x="6586538" y="2565400"/>
          <a:ext cx="4826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8" name="Equation" r:id="rId27" imgW="253800" imgH="241200" progId="Equation.DSMT4">
                  <p:embed/>
                </p:oleObj>
              </mc:Choice>
              <mc:Fallback>
                <p:oleObj name="Equation" r:id="rId27" imgW="253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6538" y="2565400"/>
                        <a:ext cx="4826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Oval 62"/>
          <p:cNvSpPr>
            <a:spLocks noChangeArrowheads="1"/>
          </p:cNvSpPr>
          <p:nvPr/>
        </p:nvSpPr>
        <p:spPr bwMode="auto">
          <a:xfrm>
            <a:off x="2339975" y="2565400"/>
            <a:ext cx="503238" cy="503238"/>
          </a:xfrm>
          <a:prstGeom prst="ellipse">
            <a:avLst/>
          </a:prstGeom>
          <a:noFill/>
          <a:ln w="254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" name="Line 63"/>
          <p:cNvSpPr>
            <a:spLocks noChangeShapeType="1"/>
          </p:cNvSpPr>
          <p:nvPr/>
        </p:nvSpPr>
        <p:spPr bwMode="auto">
          <a:xfrm>
            <a:off x="2843213" y="2816225"/>
            <a:ext cx="649287" cy="10795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" name="Line 65"/>
          <p:cNvSpPr>
            <a:spLocks noChangeShapeType="1"/>
          </p:cNvSpPr>
          <p:nvPr/>
        </p:nvSpPr>
        <p:spPr bwMode="auto">
          <a:xfrm>
            <a:off x="3167063" y="3897313"/>
            <a:ext cx="468312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5" name="Line 67"/>
          <p:cNvSpPr>
            <a:spLocks noChangeShapeType="1"/>
          </p:cNvSpPr>
          <p:nvPr/>
        </p:nvSpPr>
        <p:spPr bwMode="auto">
          <a:xfrm>
            <a:off x="3419475" y="5084763"/>
            <a:ext cx="720725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6" name="Rectangle 68"/>
          <p:cNvSpPr>
            <a:spLocks noChangeArrowheads="1"/>
          </p:cNvSpPr>
          <p:nvPr/>
        </p:nvSpPr>
        <p:spPr bwMode="auto">
          <a:xfrm>
            <a:off x="3060700" y="4903788"/>
            <a:ext cx="358775" cy="396875"/>
          </a:xfrm>
          <a:prstGeom prst="rect">
            <a:avLst/>
          </a:prstGeom>
          <a:noFill/>
          <a:ln w="2540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" name="Oval 69"/>
          <p:cNvSpPr>
            <a:spLocks noChangeArrowheads="1"/>
          </p:cNvSpPr>
          <p:nvPr/>
        </p:nvSpPr>
        <p:spPr bwMode="auto">
          <a:xfrm>
            <a:off x="6551613" y="2528888"/>
            <a:ext cx="503237" cy="503237"/>
          </a:xfrm>
          <a:prstGeom prst="ellipse">
            <a:avLst/>
          </a:prstGeom>
          <a:noFill/>
          <a:ln w="254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" name="Line 70"/>
          <p:cNvSpPr>
            <a:spLocks noChangeShapeType="1"/>
          </p:cNvSpPr>
          <p:nvPr/>
        </p:nvSpPr>
        <p:spPr bwMode="auto">
          <a:xfrm flipH="1">
            <a:off x="5688013" y="2781300"/>
            <a:ext cx="8636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9" name="Line 72"/>
          <p:cNvSpPr>
            <a:spLocks noChangeShapeType="1"/>
          </p:cNvSpPr>
          <p:nvPr/>
        </p:nvSpPr>
        <p:spPr bwMode="auto">
          <a:xfrm flipH="1">
            <a:off x="5724525" y="3860800"/>
            <a:ext cx="53975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0" name="Rectangle 75"/>
          <p:cNvSpPr>
            <a:spLocks noChangeArrowheads="1"/>
          </p:cNvSpPr>
          <p:nvPr/>
        </p:nvSpPr>
        <p:spPr bwMode="auto">
          <a:xfrm>
            <a:off x="2338388" y="3681413"/>
            <a:ext cx="828675" cy="396875"/>
          </a:xfrm>
          <a:prstGeom prst="rect">
            <a:avLst/>
          </a:prstGeom>
          <a:noFill/>
          <a:ln w="2540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" name="Rectangle 76"/>
          <p:cNvSpPr>
            <a:spLocks noChangeArrowheads="1"/>
          </p:cNvSpPr>
          <p:nvPr/>
        </p:nvSpPr>
        <p:spPr bwMode="auto">
          <a:xfrm>
            <a:off x="6264275" y="3644900"/>
            <a:ext cx="828675" cy="396875"/>
          </a:xfrm>
          <a:prstGeom prst="rect">
            <a:avLst/>
          </a:prstGeom>
          <a:noFill/>
          <a:ln w="2540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2" name="Line 85"/>
          <p:cNvSpPr>
            <a:spLocks noChangeShapeType="1"/>
          </p:cNvSpPr>
          <p:nvPr/>
        </p:nvSpPr>
        <p:spPr bwMode="auto">
          <a:xfrm flipV="1">
            <a:off x="2843213" y="2816225"/>
            <a:ext cx="828675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3" name="Line 86"/>
          <p:cNvSpPr>
            <a:spLocks noChangeShapeType="1"/>
          </p:cNvSpPr>
          <p:nvPr/>
        </p:nvSpPr>
        <p:spPr bwMode="auto">
          <a:xfrm flipV="1">
            <a:off x="2879725" y="2600325"/>
            <a:ext cx="1223963" cy="2159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" name="Line 87"/>
          <p:cNvSpPr>
            <a:spLocks noChangeShapeType="1"/>
          </p:cNvSpPr>
          <p:nvPr/>
        </p:nvSpPr>
        <p:spPr bwMode="auto">
          <a:xfrm flipH="1">
            <a:off x="5832475" y="2781300"/>
            <a:ext cx="719138" cy="10795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" name="Line 88"/>
          <p:cNvSpPr>
            <a:spLocks noChangeShapeType="1"/>
          </p:cNvSpPr>
          <p:nvPr/>
        </p:nvSpPr>
        <p:spPr bwMode="auto">
          <a:xfrm flipH="1" flipV="1">
            <a:off x="5364163" y="2636838"/>
            <a:ext cx="1116012" cy="144462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56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642877"/>
              </p:ext>
            </p:extLst>
          </p:nvPr>
        </p:nvGraphicFramePr>
        <p:xfrm>
          <a:off x="2771775" y="1916113"/>
          <a:ext cx="55562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9" name="Equation" r:id="rId29" imgW="291960" imgH="241200" progId="Equation.DSMT4">
                  <p:embed/>
                </p:oleObj>
              </mc:Choice>
              <mc:Fallback>
                <p:oleObj name="Equation" r:id="rId29" imgW="291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916113"/>
                        <a:ext cx="555625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302921"/>
              </p:ext>
            </p:extLst>
          </p:nvPr>
        </p:nvGraphicFramePr>
        <p:xfrm>
          <a:off x="3419475" y="1890713"/>
          <a:ext cx="554038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0" name="Equation" r:id="rId31" imgW="291960" imgH="241200" progId="Equation.DSMT4">
                  <p:embed/>
                </p:oleObj>
              </mc:Choice>
              <mc:Fallback>
                <p:oleObj name="Equation" r:id="rId31" imgW="291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1890713"/>
                        <a:ext cx="554038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angle 78"/>
          <p:cNvSpPr>
            <a:spLocks noChangeArrowheads="1"/>
          </p:cNvSpPr>
          <p:nvPr/>
        </p:nvSpPr>
        <p:spPr bwMode="auto">
          <a:xfrm rot="2843156">
            <a:off x="319881" y="6019007"/>
            <a:ext cx="301625" cy="293688"/>
          </a:xfrm>
          <a:prstGeom prst="rect">
            <a:avLst/>
          </a:prstGeom>
          <a:noFill/>
          <a:ln w="2540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endParaRPr lang="en-GB"/>
          </a:p>
        </p:txBody>
      </p:sp>
      <p:sp>
        <p:nvSpPr>
          <p:cNvPr id="59" name="Oval 80"/>
          <p:cNvSpPr>
            <a:spLocks noChangeArrowheads="1"/>
          </p:cNvSpPr>
          <p:nvPr/>
        </p:nvSpPr>
        <p:spPr bwMode="auto">
          <a:xfrm>
            <a:off x="215900" y="5372100"/>
            <a:ext cx="431800" cy="431800"/>
          </a:xfrm>
          <a:prstGeom prst="ellipse">
            <a:avLst/>
          </a:prstGeom>
          <a:noFill/>
          <a:ln w="254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" name="Rectangle 81"/>
          <p:cNvSpPr>
            <a:spLocks noChangeArrowheads="1"/>
          </p:cNvSpPr>
          <p:nvPr/>
        </p:nvSpPr>
        <p:spPr bwMode="auto">
          <a:xfrm>
            <a:off x="250825" y="4724400"/>
            <a:ext cx="358775" cy="396875"/>
          </a:xfrm>
          <a:prstGeom prst="rect">
            <a:avLst/>
          </a:prstGeom>
          <a:noFill/>
          <a:ln w="2540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" name="Text Box 82"/>
          <p:cNvSpPr txBox="1">
            <a:spLocks noChangeArrowheads="1"/>
          </p:cNvSpPr>
          <p:nvPr/>
        </p:nvSpPr>
        <p:spPr bwMode="auto">
          <a:xfrm>
            <a:off x="647700" y="4724400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GB">
                <a:latin typeface="Arial" charset="0"/>
              </a:rPr>
              <a:t>Fixed</a:t>
            </a:r>
          </a:p>
        </p:txBody>
      </p:sp>
      <p:sp>
        <p:nvSpPr>
          <p:cNvPr id="62" name="Text Box 83"/>
          <p:cNvSpPr txBox="1">
            <a:spLocks noChangeArrowheads="1"/>
          </p:cNvSpPr>
          <p:nvPr/>
        </p:nvSpPr>
        <p:spPr bwMode="auto">
          <a:xfrm>
            <a:off x="647700" y="5372100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GB">
                <a:latin typeface="Arial" charset="0"/>
              </a:rPr>
              <a:t>Variable</a:t>
            </a:r>
          </a:p>
        </p:txBody>
      </p:sp>
      <p:sp>
        <p:nvSpPr>
          <p:cNvPr id="63" name="Text Box 84"/>
          <p:cNvSpPr txBox="1">
            <a:spLocks noChangeArrowheads="1"/>
          </p:cNvSpPr>
          <p:nvPr/>
        </p:nvSpPr>
        <p:spPr bwMode="auto">
          <a:xfrm>
            <a:off x="684213" y="5978525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GB">
                <a:latin typeface="Arial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422078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11413" y="1700213"/>
            <a:ext cx="503237" cy="503237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3060700" y="4076700"/>
            <a:ext cx="503238" cy="503238"/>
          </a:xfrm>
          <a:prstGeom prst="ellipse">
            <a:avLst/>
          </a:prstGeom>
          <a:noFill/>
          <a:ln w="25400" algn="ctr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5176838" y="4148138"/>
          <a:ext cx="288925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7" name="Equation" r:id="rId3" imgW="152280" imgH="164880" progId="Equation.DSMT4">
                  <p:embed/>
                </p:oleObj>
              </mc:Choice>
              <mc:Fallback>
                <p:oleObj name="Equation" r:id="rId3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6838" y="4148138"/>
                        <a:ext cx="288925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3203575" y="4171950"/>
          <a:ext cx="241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8" name="Equation" r:id="rId5" imgW="126720" imgH="177480" progId="Equation.DSMT4">
                  <p:embed/>
                </p:oleObj>
              </mc:Choice>
              <mc:Fallback>
                <p:oleObj name="Equation" r:id="rId5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171950"/>
                        <a:ext cx="241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3238500" y="5480050"/>
          <a:ext cx="5969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9" name="Equation" r:id="rId7" imgW="304560" imgH="177480" progId="Equation.DSMT4">
                  <p:embed/>
                </p:oleObj>
              </mc:Choice>
              <mc:Fallback>
                <p:oleObj name="Equation" r:id="rId7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5480050"/>
                        <a:ext cx="596900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 rot="2843156">
            <a:off x="3260725" y="5400675"/>
            <a:ext cx="520700" cy="51435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8" name="AutoShape 8"/>
          <p:cNvCxnSpPr>
            <a:cxnSpLocks noChangeShapeType="1"/>
            <a:stCxn id="3" idx="4"/>
            <a:endCxn id="7" idx="1"/>
          </p:cNvCxnSpPr>
          <p:nvPr/>
        </p:nvCxnSpPr>
        <p:spPr bwMode="auto">
          <a:xfrm>
            <a:off x="3313113" y="4592638"/>
            <a:ext cx="22225" cy="863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5070475" y="4076700"/>
            <a:ext cx="503238" cy="503238"/>
          </a:xfrm>
          <a:prstGeom prst="ellipse">
            <a:avLst/>
          </a:prstGeom>
          <a:noFill/>
          <a:ln w="25400" algn="ctr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10" name="AutoShape 10"/>
          <p:cNvCxnSpPr>
            <a:cxnSpLocks noChangeShapeType="1"/>
            <a:stCxn id="9" idx="4"/>
            <a:endCxn id="7" idx="0"/>
          </p:cNvCxnSpPr>
          <p:nvPr/>
        </p:nvCxnSpPr>
        <p:spPr bwMode="auto">
          <a:xfrm flipH="1">
            <a:off x="3719513" y="4592638"/>
            <a:ext cx="1603375" cy="8826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2189163" y="4852988"/>
          <a:ext cx="4381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0" name="Equation" r:id="rId9" imgW="291960" imgH="177480" progId="Equation.DSMT4">
                  <p:embed/>
                </p:oleObj>
              </mc:Choice>
              <mc:Fallback>
                <p:oleObj name="Equation" r:id="rId9" imgW="291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163" y="4852988"/>
                        <a:ext cx="43815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3046413" y="2924175"/>
          <a:ext cx="531812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1" name="Equation" r:id="rId11" imgW="279360" imgH="203040" progId="Equation.DSMT4">
                  <p:embed/>
                </p:oleObj>
              </mc:Choice>
              <mc:Fallback>
                <p:oleObj name="Equation" r:id="rId11" imgW="279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3" y="2924175"/>
                        <a:ext cx="531812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3060700" y="2887663"/>
            <a:ext cx="503238" cy="503237"/>
          </a:xfrm>
          <a:prstGeom prst="ellipse">
            <a:avLst/>
          </a:prstGeom>
          <a:noFill/>
          <a:ln w="25400" algn="ctr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14" name="AutoShape 14"/>
          <p:cNvCxnSpPr>
            <a:cxnSpLocks noChangeShapeType="1"/>
            <a:stCxn id="13" idx="4"/>
            <a:endCxn id="3" idx="0"/>
          </p:cNvCxnSpPr>
          <p:nvPr/>
        </p:nvCxnSpPr>
        <p:spPr bwMode="auto">
          <a:xfrm>
            <a:off x="3313113" y="3403600"/>
            <a:ext cx="0" cy="660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5" name="Object 15"/>
          <p:cNvGraphicFramePr>
            <a:graphicFrameLocks noChangeAspect="1"/>
          </p:cNvGraphicFramePr>
          <p:nvPr/>
        </p:nvGraphicFramePr>
        <p:xfrm>
          <a:off x="5092700" y="2887663"/>
          <a:ext cx="5032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2" name="Equation" r:id="rId13" imgW="266400" imgH="241200" progId="Equation.DSMT4">
                  <p:embed/>
                </p:oleObj>
              </mc:Choice>
              <mc:Fallback>
                <p:oleObj name="Equation" r:id="rId13" imgW="266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700" y="2887663"/>
                        <a:ext cx="5032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5070475" y="2840038"/>
            <a:ext cx="503238" cy="503237"/>
          </a:xfrm>
          <a:prstGeom prst="ellipse">
            <a:avLst/>
          </a:prstGeom>
          <a:noFill/>
          <a:ln w="25400" algn="ctr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17" name="AutoShape 17"/>
          <p:cNvCxnSpPr>
            <a:cxnSpLocks noChangeShapeType="1"/>
            <a:stCxn id="16" idx="4"/>
          </p:cNvCxnSpPr>
          <p:nvPr/>
        </p:nvCxnSpPr>
        <p:spPr bwMode="auto">
          <a:xfrm>
            <a:off x="5322888" y="3355975"/>
            <a:ext cx="11112" cy="7080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8" name="Object 18"/>
          <p:cNvGraphicFramePr>
            <a:graphicFrameLocks noChangeAspect="1"/>
          </p:cNvGraphicFramePr>
          <p:nvPr/>
        </p:nvGraphicFramePr>
        <p:xfrm>
          <a:off x="2008188" y="3536950"/>
          <a:ext cx="762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3" name="Equation" r:id="rId15" imgW="507960" imgH="203040" progId="Equation.DSMT4">
                  <p:embed/>
                </p:oleObj>
              </mc:Choice>
              <mc:Fallback>
                <p:oleObj name="Equation" r:id="rId15" imgW="507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188" y="3536950"/>
                        <a:ext cx="762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9"/>
          <p:cNvGraphicFramePr>
            <a:graphicFrameLocks noChangeAspect="1"/>
          </p:cNvGraphicFramePr>
          <p:nvPr/>
        </p:nvGraphicFramePr>
        <p:xfrm>
          <a:off x="6623050" y="3571875"/>
          <a:ext cx="762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4" name="Equation" r:id="rId17" imgW="507960" imgH="203040" progId="Equation.DSMT4">
                  <p:embed/>
                </p:oleObj>
              </mc:Choice>
              <mc:Fallback>
                <p:oleObj name="Equation" r:id="rId17" imgW="507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3050" y="3571875"/>
                        <a:ext cx="762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0"/>
          <p:cNvGraphicFramePr>
            <a:graphicFrameLocks noChangeAspect="1"/>
          </p:cNvGraphicFramePr>
          <p:nvPr/>
        </p:nvGraphicFramePr>
        <p:xfrm>
          <a:off x="2398713" y="1735138"/>
          <a:ext cx="55562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5" name="Equation" r:id="rId18" imgW="291960" imgH="241200" progId="Equation.DSMT4">
                  <p:embed/>
                </p:oleObj>
              </mc:Choice>
              <mc:Fallback>
                <p:oleObj name="Equation" r:id="rId18" imgW="291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713" y="1735138"/>
                        <a:ext cx="555625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AutoShape 21"/>
          <p:cNvCxnSpPr>
            <a:cxnSpLocks noChangeShapeType="1"/>
            <a:endCxn id="13" idx="0"/>
          </p:cNvCxnSpPr>
          <p:nvPr/>
        </p:nvCxnSpPr>
        <p:spPr bwMode="auto">
          <a:xfrm>
            <a:off x="2676525" y="2193925"/>
            <a:ext cx="636588" cy="6810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2" name="Object 22"/>
          <p:cNvGraphicFramePr>
            <a:graphicFrameLocks noChangeAspect="1"/>
          </p:cNvGraphicFramePr>
          <p:nvPr/>
        </p:nvGraphicFramePr>
        <p:xfrm>
          <a:off x="3057525" y="1712913"/>
          <a:ext cx="554038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6" name="Equation" r:id="rId20" imgW="291960" imgH="241200" progId="Equation.DSMT4">
                  <p:embed/>
                </p:oleObj>
              </mc:Choice>
              <mc:Fallback>
                <p:oleObj name="Equation" r:id="rId20" imgW="291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525" y="1712913"/>
                        <a:ext cx="554038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AutoShape 23"/>
          <p:cNvCxnSpPr>
            <a:cxnSpLocks noChangeShapeType="1"/>
            <a:stCxn id="24" idx="2"/>
            <a:endCxn id="13" idx="0"/>
          </p:cNvCxnSpPr>
          <p:nvPr/>
        </p:nvCxnSpPr>
        <p:spPr bwMode="auto">
          <a:xfrm flipH="1">
            <a:off x="3313113" y="2216150"/>
            <a:ext cx="7937" cy="658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3068638" y="1700213"/>
            <a:ext cx="503237" cy="503237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5" name="Object 25"/>
          <p:cNvGraphicFramePr>
            <a:graphicFrameLocks noChangeAspect="1"/>
          </p:cNvGraphicFramePr>
          <p:nvPr/>
        </p:nvGraphicFramePr>
        <p:xfrm>
          <a:off x="1979613" y="2392363"/>
          <a:ext cx="506412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7" name="Equation" r:id="rId22" imgW="266400" imgH="241200" progId="Equation.DSMT4">
                  <p:embed/>
                </p:oleObj>
              </mc:Choice>
              <mc:Fallback>
                <p:oleObj name="Equation" r:id="rId22" imgW="266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392363"/>
                        <a:ext cx="506412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4429125" y="1700213"/>
            <a:ext cx="503238" cy="503237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7" name="Object 27"/>
          <p:cNvGraphicFramePr>
            <a:graphicFrameLocks noChangeAspect="1"/>
          </p:cNvGraphicFramePr>
          <p:nvPr/>
        </p:nvGraphicFramePr>
        <p:xfrm>
          <a:off x="4429125" y="1700213"/>
          <a:ext cx="53022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8" name="Equation" r:id="rId24" imgW="279360" imgH="241200" progId="Equation.DSMT4">
                  <p:embed/>
                </p:oleObj>
              </mc:Choice>
              <mc:Fallback>
                <p:oleObj name="Equation" r:id="rId24" imgW="279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1700213"/>
                        <a:ext cx="530225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AutoShape 28"/>
          <p:cNvCxnSpPr>
            <a:cxnSpLocks noChangeShapeType="1"/>
            <a:endCxn id="16" idx="0"/>
          </p:cNvCxnSpPr>
          <p:nvPr/>
        </p:nvCxnSpPr>
        <p:spPr bwMode="auto">
          <a:xfrm>
            <a:off x="4694238" y="2159000"/>
            <a:ext cx="628650" cy="6683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9" name="Object 29"/>
          <p:cNvGraphicFramePr>
            <a:graphicFrameLocks noChangeAspect="1"/>
          </p:cNvGraphicFramePr>
          <p:nvPr/>
        </p:nvGraphicFramePr>
        <p:xfrm>
          <a:off x="5086350" y="1712913"/>
          <a:ext cx="53022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9" name="Equation" r:id="rId26" imgW="279360" imgH="241200" progId="Equation.DSMT4">
                  <p:embed/>
                </p:oleObj>
              </mc:Choice>
              <mc:Fallback>
                <p:oleObj name="Equation" r:id="rId26" imgW="279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6350" y="1712913"/>
                        <a:ext cx="530225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AutoShape 30"/>
          <p:cNvCxnSpPr>
            <a:cxnSpLocks noChangeShapeType="1"/>
            <a:stCxn id="31" idx="2"/>
            <a:endCxn id="16" idx="0"/>
          </p:cNvCxnSpPr>
          <p:nvPr/>
        </p:nvCxnSpPr>
        <p:spPr bwMode="auto">
          <a:xfrm flipH="1">
            <a:off x="5322888" y="2216150"/>
            <a:ext cx="15875" cy="6111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5086350" y="1700213"/>
            <a:ext cx="503238" cy="503237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32" name="Object 32"/>
          <p:cNvGraphicFramePr>
            <a:graphicFrameLocks noChangeAspect="1"/>
          </p:cNvGraphicFramePr>
          <p:nvPr/>
        </p:nvGraphicFramePr>
        <p:xfrm>
          <a:off x="7162800" y="2409825"/>
          <a:ext cx="482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0" name="Equation" r:id="rId28" imgW="253800" imgH="253800" progId="Equation.DSMT4">
                  <p:embed/>
                </p:oleObj>
              </mc:Choice>
              <mc:Fallback>
                <p:oleObj name="Equation" r:id="rId28" imgW="253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409825"/>
                        <a:ext cx="482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Oval 33"/>
          <p:cNvSpPr>
            <a:spLocks noChangeArrowheads="1"/>
          </p:cNvSpPr>
          <p:nvPr/>
        </p:nvSpPr>
        <p:spPr bwMode="auto">
          <a:xfrm>
            <a:off x="1979613" y="2347913"/>
            <a:ext cx="503237" cy="503237"/>
          </a:xfrm>
          <a:prstGeom prst="ellipse">
            <a:avLst/>
          </a:prstGeom>
          <a:noFill/>
          <a:ln w="254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2482850" y="2600325"/>
            <a:ext cx="828675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2806700" y="3716338"/>
            <a:ext cx="468313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2590800" y="4976813"/>
            <a:ext cx="720725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2159000" y="4795838"/>
            <a:ext cx="431800" cy="396875"/>
          </a:xfrm>
          <a:prstGeom prst="rect">
            <a:avLst/>
          </a:prstGeom>
          <a:noFill/>
          <a:ln w="2540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Oval 38"/>
          <p:cNvSpPr>
            <a:spLocks noChangeArrowheads="1"/>
          </p:cNvSpPr>
          <p:nvPr/>
        </p:nvSpPr>
        <p:spPr bwMode="auto">
          <a:xfrm>
            <a:off x="7127875" y="2384425"/>
            <a:ext cx="503238" cy="503238"/>
          </a:xfrm>
          <a:prstGeom prst="ellipse">
            <a:avLst/>
          </a:prstGeom>
          <a:noFill/>
          <a:ln w="254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H="1">
            <a:off x="6370638" y="2635250"/>
            <a:ext cx="757237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 flipH="1">
            <a:off x="5938838" y="3716338"/>
            <a:ext cx="649287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41" name="AutoShape 42"/>
          <p:cNvCxnSpPr>
            <a:cxnSpLocks noChangeShapeType="1"/>
            <a:stCxn id="3" idx="4"/>
            <a:endCxn id="44" idx="1"/>
          </p:cNvCxnSpPr>
          <p:nvPr/>
        </p:nvCxnSpPr>
        <p:spPr bwMode="auto">
          <a:xfrm>
            <a:off x="3313113" y="4592638"/>
            <a:ext cx="1595437" cy="8747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43"/>
          <p:cNvCxnSpPr>
            <a:cxnSpLocks noChangeShapeType="1"/>
            <a:endCxn id="44" idx="0"/>
          </p:cNvCxnSpPr>
          <p:nvPr/>
        </p:nvCxnSpPr>
        <p:spPr bwMode="auto">
          <a:xfrm flipH="1">
            <a:off x="5292725" y="4592638"/>
            <a:ext cx="17463" cy="8937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3" name="Object 44"/>
          <p:cNvGraphicFramePr>
            <a:graphicFrameLocks noChangeAspect="1"/>
          </p:cNvGraphicFramePr>
          <p:nvPr/>
        </p:nvGraphicFramePr>
        <p:xfrm>
          <a:off x="4822825" y="5491163"/>
          <a:ext cx="57308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1" name="Equation" r:id="rId30" imgW="291960" imgH="177480" progId="Equation.DSMT4">
                  <p:embed/>
                </p:oleObj>
              </mc:Choice>
              <mc:Fallback>
                <p:oleObj name="Equation" r:id="rId30" imgW="291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2825" y="5491163"/>
                        <a:ext cx="573088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45"/>
          <p:cNvSpPr>
            <a:spLocks noChangeArrowheads="1"/>
          </p:cNvSpPr>
          <p:nvPr/>
        </p:nvSpPr>
        <p:spPr bwMode="auto">
          <a:xfrm rot="2843156">
            <a:off x="4833938" y="5411788"/>
            <a:ext cx="520700" cy="51435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45" name="Object 46"/>
          <p:cNvGraphicFramePr>
            <a:graphicFrameLocks noChangeAspect="1"/>
          </p:cNvGraphicFramePr>
          <p:nvPr/>
        </p:nvGraphicFramePr>
        <p:xfrm>
          <a:off x="5949950" y="4860925"/>
          <a:ext cx="4191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2" name="Equation" r:id="rId32" imgW="279360" imgH="177480" progId="Equation.DSMT4">
                  <p:embed/>
                </p:oleObj>
              </mc:Choice>
              <mc:Fallback>
                <p:oleObj name="Equation" r:id="rId32" imgW="2793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9950" y="4860925"/>
                        <a:ext cx="4191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Line 47"/>
          <p:cNvSpPr>
            <a:spLocks noChangeShapeType="1"/>
          </p:cNvSpPr>
          <p:nvPr/>
        </p:nvSpPr>
        <p:spPr bwMode="auto">
          <a:xfrm flipH="1">
            <a:off x="5327650" y="5011738"/>
            <a:ext cx="611188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7" name="Rectangle 48"/>
          <p:cNvSpPr>
            <a:spLocks noChangeArrowheads="1"/>
          </p:cNvSpPr>
          <p:nvPr/>
        </p:nvSpPr>
        <p:spPr bwMode="auto">
          <a:xfrm>
            <a:off x="5938838" y="4795838"/>
            <a:ext cx="430212" cy="396875"/>
          </a:xfrm>
          <a:prstGeom prst="rect">
            <a:avLst/>
          </a:prstGeom>
          <a:noFill/>
          <a:ln w="2540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48" name="Object 49"/>
          <p:cNvGraphicFramePr>
            <a:graphicFrameLocks noChangeAspect="1"/>
          </p:cNvGraphicFramePr>
          <p:nvPr/>
        </p:nvGraphicFramePr>
        <p:xfrm>
          <a:off x="6054725" y="2887663"/>
          <a:ext cx="5032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3" name="Equation" r:id="rId34" imgW="266400" imgH="241200" progId="Equation.DSMT4">
                  <p:embed/>
                </p:oleObj>
              </mc:Choice>
              <mc:Fallback>
                <p:oleObj name="Equation" r:id="rId34" imgW="266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4725" y="2887663"/>
                        <a:ext cx="5032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Oval 50"/>
          <p:cNvSpPr>
            <a:spLocks noChangeArrowheads="1"/>
          </p:cNvSpPr>
          <p:nvPr/>
        </p:nvSpPr>
        <p:spPr bwMode="auto">
          <a:xfrm>
            <a:off x="6042025" y="2840038"/>
            <a:ext cx="503238" cy="503237"/>
          </a:xfrm>
          <a:prstGeom prst="ellipse">
            <a:avLst/>
          </a:prstGeom>
          <a:noFill/>
          <a:ln w="25400" algn="ctr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" name="Rectangle 51"/>
          <p:cNvSpPr>
            <a:spLocks noChangeArrowheads="1"/>
          </p:cNvSpPr>
          <p:nvPr/>
        </p:nvSpPr>
        <p:spPr bwMode="auto">
          <a:xfrm>
            <a:off x="6011863" y="1700213"/>
            <a:ext cx="503237" cy="503237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51" name="Object 52"/>
          <p:cNvGraphicFramePr>
            <a:graphicFrameLocks noChangeAspect="1"/>
          </p:cNvGraphicFramePr>
          <p:nvPr/>
        </p:nvGraphicFramePr>
        <p:xfrm>
          <a:off x="6011863" y="1735138"/>
          <a:ext cx="53022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4" name="Equation" r:id="rId36" imgW="279360" imgH="241200" progId="Equation.DSMT4">
                  <p:embed/>
                </p:oleObj>
              </mc:Choice>
              <mc:Fallback>
                <p:oleObj name="Equation" r:id="rId36" imgW="279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1735138"/>
                        <a:ext cx="530225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AutoShape 53"/>
          <p:cNvCxnSpPr>
            <a:cxnSpLocks noChangeShapeType="1"/>
            <a:endCxn id="49" idx="0"/>
          </p:cNvCxnSpPr>
          <p:nvPr/>
        </p:nvCxnSpPr>
        <p:spPr bwMode="auto">
          <a:xfrm>
            <a:off x="6276975" y="2193925"/>
            <a:ext cx="17463" cy="6334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53" name="Object 54"/>
          <p:cNvGraphicFramePr>
            <a:graphicFrameLocks noChangeAspect="1"/>
          </p:cNvGraphicFramePr>
          <p:nvPr/>
        </p:nvGraphicFramePr>
        <p:xfrm>
          <a:off x="6669088" y="1712913"/>
          <a:ext cx="53022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5" name="Equation" r:id="rId38" imgW="279360" imgH="241200" progId="Equation.DSMT4">
                  <p:embed/>
                </p:oleObj>
              </mc:Choice>
              <mc:Fallback>
                <p:oleObj name="Equation" r:id="rId38" imgW="279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9088" y="1712913"/>
                        <a:ext cx="530225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AutoShape 55"/>
          <p:cNvCxnSpPr>
            <a:cxnSpLocks noChangeShapeType="1"/>
            <a:stCxn id="55" idx="2"/>
            <a:endCxn id="49" idx="0"/>
          </p:cNvCxnSpPr>
          <p:nvPr/>
        </p:nvCxnSpPr>
        <p:spPr bwMode="auto">
          <a:xfrm flipH="1">
            <a:off x="6294438" y="2216150"/>
            <a:ext cx="627062" cy="6111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Rectangle 56"/>
          <p:cNvSpPr>
            <a:spLocks noChangeArrowheads="1"/>
          </p:cNvSpPr>
          <p:nvPr/>
        </p:nvSpPr>
        <p:spPr bwMode="auto">
          <a:xfrm>
            <a:off x="6669088" y="1700213"/>
            <a:ext cx="503237" cy="503237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56" name="AutoShape 57"/>
          <p:cNvCxnSpPr>
            <a:cxnSpLocks noChangeShapeType="1"/>
            <a:stCxn id="49" idx="4"/>
            <a:endCxn id="9" idx="0"/>
          </p:cNvCxnSpPr>
          <p:nvPr/>
        </p:nvCxnSpPr>
        <p:spPr bwMode="auto">
          <a:xfrm flipH="1">
            <a:off x="5322888" y="3355975"/>
            <a:ext cx="971550" cy="7080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Line 58"/>
          <p:cNvSpPr>
            <a:spLocks noChangeShapeType="1"/>
          </p:cNvSpPr>
          <p:nvPr/>
        </p:nvSpPr>
        <p:spPr bwMode="auto">
          <a:xfrm>
            <a:off x="2484438" y="2635250"/>
            <a:ext cx="649287" cy="10795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8" name="Rectangle 59"/>
          <p:cNvSpPr>
            <a:spLocks noChangeArrowheads="1"/>
          </p:cNvSpPr>
          <p:nvPr/>
        </p:nvSpPr>
        <p:spPr bwMode="auto">
          <a:xfrm>
            <a:off x="1979613" y="3500438"/>
            <a:ext cx="828675" cy="396875"/>
          </a:xfrm>
          <a:prstGeom prst="rect">
            <a:avLst/>
          </a:prstGeom>
          <a:noFill/>
          <a:ln w="2540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9" name="Rectangle 60"/>
          <p:cNvSpPr>
            <a:spLocks noChangeArrowheads="1"/>
          </p:cNvSpPr>
          <p:nvPr/>
        </p:nvSpPr>
        <p:spPr bwMode="auto">
          <a:xfrm>
            <a:off x="6588125" y="3535363"/>
            <a:ext cx="828675" cy="396875"/>
          </a:xfrm>
          <a:prstGeom prst="rect">
            <a:avLst/>
          </a:prstGeom>
          <a:noFill/>
          <a:ln w="2540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" name="Line 61"/>
          <p:cNvSpPr>
            <a:spLocks noChangeShapeType="1"/>
          </p:cNvSpPr>
          <p:nvPr/>
        </p:nvSpPr>
        <p:spPr bwMode="auto">
          <a:xfrm flipH="1" flipV="1">
            <a:off x="5146675" y="2455863"/>
            <a:ext cx="1981200" cy="144462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" name="Line 62"/>
          <p:cNvSpPr>
            <a:spLocks noChangeShapeType="1"/>
          </p:cNvSpPr>
          <p:nvPr/>
        </p:nvSpPr>
        <p:spPr bwMode="auto">
          <a:xfrm flipH="1">
            <a:off x="5362575" y="3716338"/>
            <a:ext cx="1189038" cy="144462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62" name="Connecteur droit 61"/>
          <p:cNvCxnSpPr/>
          <p:nvPr/>
        </p:nvCxnSpPr>
        <p:spPr>
          <a:xfrm>
            <a:off x="971600" y="549841"/>
            <a:ext cx="7272808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0" y="266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Fusion of </a:t>
            </a:r>
            <a:r>
              <a:rPr lang="fr-FR" sz="2800" b="1" dirty="0" err="1" smtClean="0"/>
              <a:t>different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modality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20044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1785938" y="1069975"/>
            <a:ext cx="7143750" cy="158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7" name="ZoneTexte 6"/>
          <p:cNvSpPr txBox="1">
            <a:spLocks noChangeArrowheads="1"/>
          </p:cNvSpPr>
          <p:nvPr/>
        </p:nvSpPr>
        <p:spPr bwMode="auto">
          <a:xfrm>
            <a:off x="4929188" y="357188"/>
            <a:ext cx="36872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2600" b="1" dirty="0" err="1" smtClean="0">
                <a:latin typeface="Calibri" pitchFamily="34" charset="0"/>
              </a:rPr>
              <a:t>Incorporating</a:t>
            </a:r>
            <a:r>
              <a:rPr lang="fr-FR" sz="2600" b="1" dirty="0" smtClean="0">
                <a:latin typeface="Calibri" pitchFamily="34" charset="0"/>
              </a:rPr>
              <a:t> </a:t>
            </a:r>
            <a:r>
              <a:rPr lang="fr-FR" sz="2600" b="1" dirty="0" err="1" smtClean="0">
                <a:latin typeface="Calibri" pitchFamily="34" charset="0"/>
              </a:rPr>
              <a:t>fMRI</a:t>
            </a:r>
            <a:r>
              <a:rPr lang="fr-FR" sz="2600" b="1" dirty="0" smtClean="0">
                <a:latin typeface="Calibri" pitchFamily="34" charset="0"/>
              </a:rPr>
              <a:t> </a:t>
            </a:r>
            <a:r>
              <a:rPr lang="fr-FR" sz="2600" b="1" dirty="0" err="1" smtClean="0">
                <a:latin typeface="Calibri" pitchFamily="34" charset="0"/>
              </a:rPr>
              <a:t>priors</a:t>
            </a:r>
            <a:endParaRPr lang="fr-FR" sz="2600" b="1" dirty="0">
              <a:latin typeface="Calibri" pitchFamily="34" charset="0"/>
            </a:endParaRPr>
          </a:p>
        </p:txBody>
      </p:sp>
      <p:pic>
        <p:nvPicPr>
          <p:cNvPr id="31750" name="Picture 6" descr="voronoi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1943100"/>
            <a:ext cx="4443412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 descr="prior7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1" b="14003"/>
          <a:stretch>
            <a:fillRect/>
          </a:stretch>
        </p:blipFill>
        <p:spPr bwMode="auto">
          <a:xfrm>
            <a:off x="103188" y="3140075"/>
            <a:ext cx="4430712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08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54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/>
              <a:t>Hypothesis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testing</a:t>
            </a:r>
            <a:r>
              <a:rPr lang="fr-FR" sz="2800" b="1" dirty="0" smtClean="0"/>
              <a:t>: </a:t>
            </a:r>
            <a:r>
              <a:rPr lang="fr-FR" sz="2800" b="1" dirty="0" err="1" smtClean="0"/>
              <a:t>inference</a:t>
            </a:r>
            <a:r>
              <a:rPr lang="fr-FR" sz="2800" b="1" dirty="0" smtClean="0"/>
              <a:t> on </a:t>
            </a:r>
            <a:r>
              <a:rPr lang="fr-FR" sz="2800" b="1" dirty="0" err="1" smtClean="0"/>
              <a:t>parameters</a:t>
            </a:r>
            <a:endParaRPr lang="fr-FR" sz="2800" b="1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971600" y="549841"/>
            <a:ext cx="7272808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971600" y="549841"/>
            <a:ext cx="336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Frequentist</a:t>
            </a:r>
            <a:r>
              <a:rPr lang="fr-FR" i="1" dirty="0" smtClean="0"/>
              <a:t> vs. </a:t>
            </a:r>
            <a:r>
              <a:rPr lang="fr-FR" i="1" dirty="0" err="1" smtClean="0"/>
              <a:t>Bayesian</a:t>
            </a:r>
            <a:r>
              <a:rPr lang="fr-FR" i="1" dirty="0" smtClean="0"/>
              <a:t> </a:t>
            </a:r>
            <a:r>
              <a:rPr lang="fr-FR" i="1" dirty="0" err="1" smtClean="0"/>
              <a:t>approach</a:t>
            </a:r>
            <a:endParaRPr lang="fr-FR" i="1" dirty="0"/>
          </a:p>
        </p:txBody>
      </p:sp>
      <p:grpSp>
        <p:nvGrpSpPr>
          <p:cNvPr id="18" name="Group 92"/>
          <p:cNvGrpSpPr>
            <a:grpSpLocks/>
          </p:cNvGrpSpPr>
          <p:nvPr/>
        </p:nvGrpSpPr>
        <p:grpSpPr bwMode="auto">
          <a:xfrm>
            <a:off x="106363" y="1098550"/>
            <a:ext cx="4595812" cy="5610225"/>
            <a:chOff x="67" y="692"/>
            <a:chExt cx="2895" cy="3534"/>
          </a:xfrm>
        </p:grpSpPr>
        <p:pic>
          <p:nvPicPr>
            <p:cNvPr id="19" name="Picture 47" descr="GaussianCD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63" t="7178"/>
            <a:stretch>
              <a:fillRect/>
            </a:stretch>
          </p:blipFill>
          <p:spPr bwMode="auto">
            <a:xfrm>
              <a:off x="384" y="1385"/>
              <a:ext cx="1968" cy="1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Line 49"/>
            <p:cNvSpPr>
              <a:spLocks noChangeShapeType="1"/>
            </p:cNvSpPr>
            <p:nvPr/>
          </p:nvSpPr>
          <p:spPr bwMode="auto">
            <a:xfrm flipV="1">
              <a:off x="336" y="2790"/>
              <a:ext cx="2016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Line 50"/>
            <p:cNvSpPr>
              <a:spLocks noChangeShapeType="1"/>
            </p:cNvSpPr>
            <p:nvPr/>
          </p:nvSpPr>
          <p:spPr bwMode="auto">
            <a:xfrm rot="-5400000">
              <a:off x="-384" y="207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23" name="Object 13"/>
            <p:cNvGraphicFramePr>
              <a:graphicFrameLocks noChangeAspect="1"/>
            </p:cNvGraphicFramePr>
            <p:nvPr/>
          </p:nvGraphicFramePr>
          <p:xfrm>
            <a:off x="2399" y="2671"/>
            <a:ext cx="53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59" name="Equation" r:id="rId4" imgW="520560" imgH="253800" progId="Equation.DSMT4">
                    <p:embed/>
                  </p:oleObj>
                </mc:Choice>
                <mc:Fallback>
                  <p:oleObj name="Equation" r:id="rId4" imgW="52056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9" y="2671"/>
                          <a:ext cx="536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13"/>
            <p:cNvGraphicFramePr>
              <a:graphicFrameLocks noChangeAspect="1"/>
            </p:cNvGraphicFramePr>
            <p:nvPr/>
          </p:nvGraphicFramePr>
          <p:xfrm>
            <a:off x="1392" y="2805"/>
            <a:ext cx="196" cy="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60" name="Equation" r:id="rId6" imgW="190500" imgH="165100" progId="Equation.DSMT4">
                    <p:embed/>
                  </p:oleObj>
                </mc:Choice>
                <mc:Fallback>
                  <p:oleObj name="Equation" r:id="rId6" imgW="1905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2805"/>
                          <a:ext cx="196" cy="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Line 54"/>
            <p:cNvSpPr>
              <a:spLocks noChangeShapeType="1"/>
            </p:cNvSpPr>
            <p:nvPr/>
          </p:nvSpPr>
          <p:spPr bwMode="auto">
            <a:xfrm flipH="1">
              <a:off x="1476" y="2382"/>
              <a:ext cx="48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26" name="Object 13"/>
            <p:cNvGraphicFramePr>
              <a:graphicFrameLocks noChangeAspect="1"/>
            </p:cNvGraphicFramePr>
            <p:nvPr/>
          </p:nvGraphicFramePr>
          <p:xfrm>
            <a:off x="1878" y="2150"/>
            <a:ext cx="878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61" name="Equation" r:id="rId8" imgW="850680" imgH="279360" progId="Equation.DSMT4">
                    <p:embed/>
                  </p:oleObj>
                </mc:Choice>
                <mc:Fallback>
                  <p:oleObj name="Equation" r:id="rId8" imgW="85068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8" y="2150"/>
                          <a:ext cx="878" cy="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13"/>
            <p:cNvGraphicFramePr>
              <a:graphicFrameLocks noChangeAspect="1"/>
            </p:cNvGraphicFramePr>
            <p:nvPr/>
          </p:nvGraphicFramePr>
          <p:xfrm>
            <a:off x="67" y="1014"/>
            <a:ext cx="576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62" name="Equation" r:id="rId10" imgW="558720" imgH="279360" progId="Equation.DSMT4">
                    <p:embed/>
                  </p:oleObj>
                </mc:Choice>
                <mc:Fallback>
                  <p:oleObj name="Equation" r:id="rId10" imgW="55872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" y="1014"/>
                          <a:ext cx="576" cy="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8" name="Group 60"/>
            <p:cNvGrpSpPr>
              <a:grpSpLocks/>
            </p:cNvGrpSpPr>
            <p:nvPr/>
          </p:nvGrpSpPr>
          <p:grpSpPr bwMode="auto">
            <a:xfrm>
              <a:off x="336" y="3590"/>
              <a:ext cx="2626" cy="291"/>
              <a:chOff x="206" y="3510"/>
              <a:chExt cx="2626" cy="291"/>
            </a:xfrm>
          </p:grpSpPr>
          <p:graphicFrame>
            <p:nvGraphicFramePr>
              <p:cNvPr id="38" name="Object 13"/>
              <p:cNvGraphicFramePr>
                <a:graphicFrameLocks noChangeAspect="1"/>
              </p:cNvGraphicFramePr>
              <p:nvPr/>
            </p:nvGraphicFramePr>
            <p:xfrm>
              <a:off x="438" y="3510"/>
              <a:ext cx="1139" cy="2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563" name="Equation" r:id="rId12" imgW="1104840" imgH="279360" progId="Equation.DSMT4">
                      <p:embed/>
                    </p:oleObj>
                  </mc:Choice>
                  <mc:Fallback>
                    <p:oleObj name="Equation" r:id="rId12" imgW="1104840" imgH="2793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8" y="3510"/>
                            <a:ext cx="1139" cy="29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9" name="Text Box 58"/>
              <p:cNvSpPr txBox="1">
                <a:spLocks noChangeArrowheads="1"/>
              </p:cNvSpPr>
              <p:nvPr/>
            </p:nvSpPr>
            <p:spPr bwMode="auto">
              <a:xfrm>
                <a:off x="206" y="3540"/>
                <a:ext cx="37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if</a:t>
                </a:r>
              </a:p>
            </p:txBody>
          </p:sp>
          <p:sp>
            <p:nvSpPr>
              <p:cNvPr id="40" name="Text Box 59"/>
              <p:cNvSpPr txBox="1">
                <a:spLocks noChangeArrowheads="1"/>
              </p:cNvSpPr>
              <p:nvPr/>
            </p:nvSpPr>
            <p:spPr bwMode="auto">
              <a:xfrm>
                <a:off x="1646" y="3540"/>
                <a:ext cx="118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then reject H0</a:t>
                </a:r>
              </a:p>
            </p:txBody>
          </p:sp>
        </p:grpSp>
        <p:sp>
          <p:nvSpPr>
            <p:cNvPr id="29" name="Text Box 76"/>
            <p:cNvSpPr txBox="1">
              <a:spLocks noChangeArrowheads="1"/>
            </p:cNvSpPr>
            <p:nvPr/>
          </p:nvSpPr>
          <p:spPr bwMode="auto">
            <a:xfrm>
              <a:off x="182" y="3024"/>
              <a:ext cx="263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/>
                </a:rPr>
                <a:t>•</a:t>
              </a:r>
              <a:r>
                <a:rPr lang="en-US"/>
                <a:t> estimate parameters (obtain test stat.)</a:t>
              </a:r>
            </a:p>
          </p:txBody>
        </p:sp>
        <p:grpSp>
          <p:nvGrpSpPr>
            <p:cNvPr id="31" name="Group 82"/>
            <p:cNvGrpSpPr>
              <a:grpSpLocks/>
            </p:cNvGrpSpPr>
            <p:nvPr/>
          </p:nvGrpSpPr>
          <p:grpSpPr bwMode="auto">
            <a:xfrm>
              <a:off x="192" y="692"/>
              <a:ext cx="2160" cy="250"/>
              <a:chOff x="192" y="960"/>
              <a:chExt cx="2160" cy="250"/>
            </a:xfrm>
          </p:grpSpPr>
          <p:graphicFrame>
            <p:nvGraphicFramePr>
              <p:cNvPr id="34" name="Object 13"/>
              <p:cNvGraphicFramePr>
                <a:graphicFrameLocks noChangeAspect="1"/>
              </p:cNvGraphicFramePr>
              <p:nvPr/>
            </p:nvGraphicFramePr>
            <p:xfrm>
              <a:off x="1695" y="960"/>
              <a:ext cx="657" cy="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564" name="Equation" r:id="rId14" imgW="635000" imgH="241300" progId="Equation.DSMT4">
                      <p:embed/>
                    </p:oleObj>
                  </mc:Choice>
                  <mc:Fallback>
                    <p:oleObj name="Equation" r:id="rId14" imgW="635000" imgH="2413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95" y="960"/>
                            <a:ext cx="657" cy="2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7" name="Text Box 77"/>
              <p:cNvSpPr txBox="1">
                <a:spLocks noChangeArrowheads="1"/>
              </p:cNvSpPr>
              <p:nvPr/>
            </p:nvSpPr>
            <p:spPr bwMode="auto">
              <a:xfrm>
                <a:off x="192" y="969"/>
                <a:ext cx="15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Times New Roman"/>
                  </a:rPr>
                  <a:t>•</a:t>
                </a:r>
                <a:r>
                  <a:rPr lang="en-US"/>
                  <a:t> define the null, e.g.: </a:t>
                </a:r>
              </a:p>
            </p:txBody>
          </p:sp>
        </p:grpSp>
        <p:sp>
          <p:nvSpPr>
            <p:cNvPr id="32" name="Text Box 84"/>
            <p:cNvSpPr txBox="1">
              <a:spLocks noChangeArrowheads="1"/>
            </p:cNvSpPr>
            <p:nvPr/>
          </p:nvSpPr>
          <p:spPr bwMode="auto">
            <a:xfrm>
              <a:off x="180" y="3312"/>
              <a:ext cx="171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/>
                </a:rPr>
                <a:t>•</a:t>
              </a:r>
              <a:r>
                <a:rPr lang="en-US"/>
                <a:t> apply decision rule, i.e.:</a:t>
              </a:r>
            </a:p>
          </p:txBody>
        </p:sp>
        <p:sp>
          <p:nvSpPr>
            <p:cNvPr id="33" name="Text Box 90"/>
            <p:cNvSpPr txBox="1">
              <a:spLocks noChangeArrowheads="1"/>
            </p:cNvSpPr>
            <p:nvPr/>
          </p:nvSpPr>
          <p:spPr bwMode="auto">
            <a:xfrm>
              <a:off x="912" y="3993"/>
              <a:ext cx="15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C6600"/>
                  </a:solidFill>
                </a:rPr>
                <a:t>classical </a:t>
              </a:r>
              <a:r>
                <a:rPr lang="en-US" dirty="0" smtClean="0">
                  <a:solidFill>
                    <a:srgbClr val="CC6600"/>
                  </a:solidFill>
                </a:rPr>
                <a:t>inference (SPM)</a:t>
              </a:r>
              <a:endParaRPr lang="en-US" dirty="0">
                <a:solidFill>
                  <a:srgbClr val="CC6600"/>
                </a:solidFill>
              </a:endParaRPr>
            </a:p>
          </p:txBody>
        </p:sp>
      </p:grpSp>
      <p:grpSp>
        <p:nvGrpSpPr>
          <p:cNvPr id="41" name="Group 95"/>
          <p:cNvGrpSpPr>
            <a:grpSpLocks/>
          </p:cNvGrpSpPr>
          <p:nvPr/>
        </p:nvGrpSpPr>
        <p:grpSpPr bwMode="auto">
          <a:xfrm>
            <a:off x="5018088" y="1112838"/>
            <a:ext cx="3973512" cy="5581650"/>
            <a:chOff x="3161" y="701"/>
            <a:chExt cx="2503" cy="3516"/>
          </a:xfrm>
        </p:grpSpPr>
        <p:pic>
          <p:nvPicPr>
            <p:cNvPr id="45" name="Picture 61" descr="GaussianCDF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24" t="7178" r="8479" b="8925"/>
            <a:stretch>
              <a:fillRect/>
            </a:stretch>
          </p:blipFill>
          <p:spPr bwMode="auto">
            <a:xfrm>
              <a:off x="3412" y="1372"/>
              <a:ext cx="1824" cy="1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Line 62"/>
            <p:cNvSpPr>
              <a:spLocks noChangeShapeType="1"/>
            </p:cNvSpPr>
            <p:nvPr/>
          </p:nvSpPr>
          <p:spPr bwMode="auto">
            <a:xfrm flipV="1">
              <a:off x="3412" y="2790"/>
              <a:ext cx="2016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Line 63"/>
            <p:cNvSpPr>
              <a:spLocks noChangeShapeType="1"/>
            </p:cNvSpPr>
            <p:nvPr/>
          </p:nvSpPr>
          <p:spPr bwMode="auto">
            <a:xfrm rot="-5400000">
              <a:off x="2692" y="207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49" name="Object 13"/>
            <p:cNvGraphicFramePr>
              <a:graphicFrameLocks noChangeAspect="1"/>
            </p:cNvGraphicFramePr>
            <p:nvPr/>
          </p:nvGraphicFramePr>
          <p:xfrm>
            <a:off x="3161" y="1014"/>
            <a:ext cx="513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65" name="Equation" r:id="rId17" imgW="495000" imgH="279360" progId="Equation.DSMT4">
                    <p:embed/>
                  </p:oleObj>
                </mc:Choice>
                <mc:Fallback>
                  <p:oleObj name="Equation" r:id="rId17" imgW="49500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1" y="1014"/>
                          <a:ext cx="513" cy="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13"/>
            <p:cNvGraphicFramePr>
              <a:graphicFrameLocks noChangeAspect="1"/>
            </p:cNvGraphicFramePr>
            <p:nvPr/>
          </p:nvGraphicFramePr>
          <p:xfrm>
            <a:off x="5485" y="2696"/>
            <a:ext cx="131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66" name="Equation" r:id="rId19" imgW="127000" imgH="177800" progId="Equation.DSMT4">
                    <p:embed/>
                  </p:oleObj>
                </mc:Choice>
                <mc:Fallback>
                  <p:oleObj name="Equation" r:id="rId19" imgW="1270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5" y="2696"/>
                          <a:ext cx="131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Line 67"/>
            <p:cNvSpPr>
              <a:spLocks noChangeShapeType="1"/>
            </p:cNvSpPr>
            <p:nvPr/>
          </p:nvSpPr>
          <p:spPr bwMode="auto">
            <a:xfrm flipH="1">
              <a:off x="4456" y="2302"/>
              <a:ext cx="48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53" name="Object 13"/>
            <p:cNvGraphicFramePr>
              <a:graphicFrameLocks noChangeAspect="1"/>
            </p:cNvGraphicFramePr>
            <p:nvPr/>
          </p:nvGraphicFramePr>
          <p:xfrm>
            <a:off x="4908" y="2070"/>
            <a:ext cx="616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67" name="Equation" r:id="rId21" imgW="596880" imgH="279360" progId="Equation.DSMT4">
                    <p:embed/>
                  </p:oleObj>
                </mc:Choice>
                <mc:Fallback>
                  <p:oleObj name="Equation" r:id="rId21" imgW="59688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08" y="2070"/>
                          <a:ext cx="616" cy="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13"/>
            <p:cNvGraphicFramePr>
              <a:graphicFrameLocks noChangeAspect="1"/>
            </p:cNvGraphicFramePr>
            <p:nvPr/>
          </p:nvGraphicFramePr>
          <p:xfrm>
            <a:off x="3552" y="3606"/>
            <a:ext cx="877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68" name="Equation" r:id="rId23" imgW="850680" imgH="279360" progId="Equation.DSMT4">
                    <p:embed/>
                  </p:oleObj>
                </mc:Choice>
                <mc:Fallback>
                  <p:oleObj name="Equation" r:id="rId23" imgW="85068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3606"/>
                          <a:ext cx="877" cy="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Text Box 72"/>
            <p:cNvSpPr txBox="1">
              <a:spLocks noChangeArrowheads="1"/>
            </p:cNvSpPr>
            <p:nvPr/>
          </p:nvSpPr>
          <p:spPr bwMode="auto">
            <a:xfrm>
              <a:off x="3326" y="3636"/>
              <a:ext cx="37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if</a:t>
              </a:r>
            </a:p>
          </p:txBody>
        </p:sp>
        <p:sp>
          <p:nvSpPr>
            <p:cNvPr id="56" name="Text Box 73"/>
            <p:cNvSpPr txBox="1">
              <a:spLocks noChangeArrowheads="1"/>
            </p:cNvSpPr>
            <p:nvPr/>
          </p:nvSpPr>
          <p:spPr bwMode="auto">
            <a:xfrm>
              <a:off x="4478" y="3636"/>
              <a:ext cx="118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then accept H0</a:t>
              </a:r>
            </a:p>
          </p:txBody>
        </p:sp>
        <p:sp>
          <p:nvSpPr>
            <p:cNvPr id="57" name="Text Box 79"/>
            <p:cNvSpPr txBox="1">
              <a:spLocks noChangeArrowheads="1"/>
            </p:cNvSpPr>
            <p:nvPr/>
          </p:nvSpPr>
          <p:spPr bwMode="auto">
            <a:xfrm>
              <a:off x="3254" y="701"/>
              <a:ext cx="235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/>
                </a:rPr>
                <a:t>•</a:t>
              </a:r>
              <a:r>
                <a:rPr lang="en-US"/>
                <a:t> invert model (obtain posterior pdf)</a:t>
              </a:r>
            </a:p>
          </p:txBody>
        </p:sp>
        <p:grpSp>
          <p:nvGrpSpPr>
            <p:cNvPr id="58" name="Group 81"/>
            <p:cNvGrpSpPr>
              <a:grpSpLocks/>
            </p:cNvGrpSpPr>
            <p:nvPr/>
          </p:nvGrpSpPr>
          <p:grpSpPr bwMode="auto">
            <a:xfrm>
              <a:off x="3264" y="3014"/>
              <a:ext cx="2112" cy="250"/>
              <a:chOff x="3264" y="960"/>
              <a:chExt cx="2112" cy="250"/>
            </a:xfrm>
          </p:grpSpPr>
          <p:graphicFrame>
            <p:nvGraphicFramePr>
              <p:cNvPr id="61" name="Object 13"/>
              <p:cNvGraphicFramePr>
                <a:graphicFrameLocks noChangeAspect="1"/>
              </p:cNvGraphicFramePr>
              <p:nvPr/>
            </p:nvGraphicFramePr>
            <p:xfrm>
              <a:off x="4720" y="960"/>
              <a:ext cx="656" cy="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569" name="Equation" r:id="rId25" imgW="635000" imgH="241300" progId="Equation.DSMT4">
                      <p:embed/>
                    </p:oleObj>
                  </mc:Choice>
                  <mc:Fallback>
                    <p:oleObj name="Equation" r:id="rId25" imgW="635000" imgH="2413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20" y="960"/>
                            <a:ext cx="656" cy="2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2" name="Text Box 80"/>
              <p:cNvSpPr txBox="1">
                <a:spLocks noChangeArrowheads="1"/>
              </p:cNvSpPr>
              <p:nvPr/>
            </p:nvSpPr>
            <p:spPr bwMode="auto">
              <a:xfrm>
                <a:off x="3264" y="971"/>
                <a:ext cx="15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Times New Roman"/>
                  </a:rPr>
                  <a:t>•</a:t>
                </a:r>
                <a:r>
                  <a:rPr lang="en-US"/>
                  <a:t> define the null, e.g.: </a:t>
                </a:r>
              </a:p>
            </p:txBody>
          </p:sp>
        </p:grpSp>
        <p:sp>
          <p:nvSpPr>
            <p:cNvPr id="59" name="Text Box 85"/>
            <p:cNvSpPr txBox="1">
              <a:spLocks noChangeArrowheads="1"/>
            </p:cNvSpPr>
            <p:nvPr/>
          </p:nvSpPr>
          <p:spPr bwMode="auto">
            <a:xfrm>
              <a:off x="3264" y="3312"/>
              <a:ext cx="171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/>
                </a:rPr>
                <a:t>•</a:t>
              </a:r>
              <a:r>
                <a:rPr lang="en-US"/>
                <a:t> apply decision rule, i.e.:</a:t>
              </a:r>
            </a:p>
          </p:txBody>
        </p:sp>
        <p:sp>
          <p:nvSpPr>
            <p:cNvPr id="60" name="Text Box 91"/>
            <p:cNvSpPr txBox="1">
              <a:spLocks noChangeArrowheads="1"/>
            </p:cNvSpPr>
            <p:nvPr/>
          </p:nvSpPr>
          <p:spPr bwMode="auto">
            <a:xfrm>
              <a:off x="3936" y="3984"/>
              <a:ext cx="161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C6600"/>
                  </a:solidFill>
                </a:rPr>
                <a:t>Bayesian inference (PPM)</a:t>
              </a:r>
              <a:endParaRPr lang="en-US" dirty="0">
                <a:solidFill>
                  <a:srgbClr val="CC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895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971600" y="549841"/>
            <a:ext cx="7272808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9"/>
          <p:cNvSpPr txBox="1">
            <a:spLocks noChangeArrowheads="1"/>
          </p:cNvSpPr>
          <p:nvPr/>
        </p:nvSpPr>
        <p:spPr bwMode="auto">
          <a:xfrm>
            <a:off x="0" y="122024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u="sng" dirty="0" smtClean="0">
                <a:latin typeface="Calibri" pitchFamily="34" charset="0"/>
              </a:rPr>
              <a:t>Model: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"measure, standard" ; </a:t>
            </a:r>
            <a:r>
              <a:rPr lang="en-US" dirty="0" smtClean="0">
                <a:latin typeface="Calibri" pitchFamily="34" charset="0"/>
              </a:rPr>
              <a:t>representation or object that enables to describe the </a:t>
            </a:r>
            <a:r>
              <a:rPr lang="en-US" dirty="0" err="1" smtClean="0">
                <a:latin typeface="Calibri" pitchFamily="34" charset="0"/>
              </a:rPr>
              <a:t>functionning</a:t>
            </a:r>
            <a:r>
              <a:rPr lang="en-US" dirty="0" smtClean="0">
                <a:latin typeface="Calibri" pitchFamily="34" charset="0"/>
              </a:rPr>
              <a:t> of a physical system or concept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12" name="ZoneTexte 32"/>
          <p:cNvSpPr txBox="1">
            <a:spLocks noChangeArrowheads="1"/>
          </p:cNvSpPr>
          <p:nvPr/>
        </p:nvSpPr>
        <p:spPr bwMode="auto">
          <a:xfrm>
            <a:off x="0" y="2152104"/>
            <a:ext cx="9144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u="sng" dirty="0" smtClean="0">
                <a:latin typeface="Calibri" pitchFamily="34" charset="0"/>
              </a:rPr>
              <a:t>A model </a:t>
            </a:r>
            <a:r>
              <a:rPr lang="fr-FR" u="sng" dirty="0" err="1" smtClean="0">
                <a:latin typeface="Calibri" pitchFamily="34" charset="0"/>
              </a:rPr>
              <a:t>enables</a:t>
            </a:r>
            <a:r>
              <a:rPr lang="fr-FR" u="sng" dirty="0" smtClean="0">
                <a:latin typeface="Calibri" pitchFamily="34" charset="0"/>
              </a:rPr>
              <a:t> </a:t>
            </a:r>
            <a:r>
              <a:rPr lang="fr-FR" u="sng" dirty="0" err="1" smtClean="0">
                <a:latin typeface="Calibri" pitchFamily="34" charset="0"/>
              </a:rPr>
              <a:t>you</a:t>
            </a:r>
            <a:r>
              <a:rPr lang="fr-FR" u="sng" dirty="0" smtClean="0">
                <a:latin typeface="Calibri" pitchFamily="34" charset="0"/>
              </a:rPr>
              <a:t> to:</a:t>
            </a:r>
            <a:endParaRPr lang="fr-FR" sz="1000" i="1" u="sng" dirty="0">
              <a:latin typeface="Calibri" pitchFamily="34" charset="0"/>
            </a:endParaRPr>
          </a:p>
          <a:p>
            <a:pPr lvl="1" eaLnBrk="1" hangingPunct="1">
              <a:buFontTx/>
              <a:buChar char="-"/>
            </a:pPr>
            <a:r>
              <a:rPr lang="fr-FR" i="1" dirty="0">
                <a:latin typeface="Calibri" pitchFamily="34" charset="0"/>
              </a:rPr>
              <a:t> </a:t>
            </a:r>
            <a:r>
              <a:rPr lang="fr-FR" i="1" dirty="0" err="1" smtClean="0">
                <a:latin typeface="Calibri" pitchFamily="34" charset="0"/>
              </a:rPr>
              <a:t>Simulate</a:t>
            </a:r>
            <a:r>
              <a:rPr lang="fr-FR" i="1" dirty="0" smtClean="0">
                <a:latin typeface="Calibri" pitchFamily="34" charset="0"/>
              </a:rPr>
              <a:t> data</a:t>
            </a:r>
            <a:endParaRPr lang="fr-FR" i="1" dirty="0">
              <a:latin typeface="Calibri" pitchFamily="34" charset="0"/>
            </a:endParaRPr>
          </a:p>
          <a:p>
            <a:pPr lvl="1" eaLnBrk="1" hangingPunct="1">
              <a:buFontTx/>
              <a:buChar char="-"/>
            </a:pPr>
            <a:r>
              <a:rPr lang="fr-FR" i="1" dirty="0">
                <a:latin typeface="Calibri" pitchFamily="34" charset="0"/>
              </a:rPr>
              <a:t> </a:t>
            </a:r>
            <a:r>
              <a:rPr lang="fr-FR" i="1" dirty="0" err="1" smtClean="0">
                <a:latin typeface="Calibri" pitchFamily="34" charset="0"/>
              </a:rPr>
              <a:t>Estimate</a:t>
            </a:r>
            <a:r>
              <a:rPr lang="fr-FR" i="1" dirty="0" smtClean="0">
                <a:latin typeface="Calibri" pitchFamily="34" charset="0"/>
              </a:rPr>
              <a:t> (non-observables) </a:t>
            </a:r>
            <a:r>
              <a:rPr lang="fr-FR" i="1" dirty="0" err="1" smtClean="0">
                <a:latin typeface="Calibri" pitchFamily="34" charset="0"/>
              </a:rPr>
              <a:t>parameters</a:t>
            </a:r>
            <a:endParaRPr lang="fr-FR" i="1" dirty="0">
              <a:latin typeface="Calibri" pitchFamily="34" charset="0"/>
            </a:endParaRPr>
          </a:p>
          <a:p>
            <a:pPr lvl="1" eaLnBrk="1" hangingPunct="1">
              <a:buFontTx/>
              <a:buChar char="-"/>
            </a:pPr>
            <a:r>
              <a:rPr lang="fr-FR" i="1" dirty="0">
                <a:latin typeface="Calibri" pitchFamily="34" charset="0"/>
              </a:rPr>
              <a:t> </a:t>
            </a:r>
            <a:r>
              <a:rPr lang="fr-FR" i="1" dirty="0" err="1" smtClean="0">
                <a:latin typeface="Calibri" pitchFamily="34" charset="0"/>
              </a:rPr>
              <a:t>Predict</a:t>
            </a:r>
            <a:r>
              <a:rPr lang="fr-FR" i="1" dirty="0" smtClean="0">
                <a:latin typeface="Calibri" pitchFamily="34" charset="0"/>
              </a:rPr>
              <a:t> future observations</a:t>
            </a:r>
            <a:endParaRPr lang="fr-FR" i="1" dirty="0">
              <a:latin typeface="Calibri" pitchFamily="34" charset="0"/>
            </a:endParaRPr>
          </a:p>
          <a:p>
            <a:pPr lvl="1" eaLnBrk="1" hangingPunct="1">
              <a:buFontTx/>
              <a:buChar char="-"/>
            </a:pPr>
            <a:r>
              <a:rPr lang="fr-FR" i="1" dirty="0">
                <a:latin typeface="Calibri" pitchFamily="34" charset="0"/>
              </a:rPr>
              <a:t> </a:t>
            </a:r>
            <a:r>
              <a:rPr lang="fr-FR" i="1" dirty="0" smtClean="0">
                <a:latin typeface="Calibri" pitchFamily="34" charset="0"/>
              </a:rPr>
              <a:t>Test </a:t>
            </a:r>
            <a:r>
              <a:rPr lang="fr-FR" i="1" dirty="0" err="1" smtClean="0">
                <a:latin typeface="Calibri" pitchFamily="34" charset="0"/>
              </a:rPr>
              <a:t>hypothesis</a:t>
            </a:r>
            <a:r>
              <a:rPr lang="fr-FR" i="1" dirty="0" smtClean="0">
                <a:latin typeface="Calibri" pitchFamily="34" charset="0"/>
              </a:rPr>
              <a:t> / Compare </a:t>
            </a:r>
            <a:r>
              <a:rPr lang="fr-FR" i="1" dirty="0" err="1" smtClean="0">
                <a:latin typeface="Calibri" pitchFamily="34" charset="0"/>
              </a:rPr>
              <a:t>models</a:t>
            </a:r>
            <a:endParaRPr lang="fr-FR" i="1" dirty="0">
              <a:latin typeface="Calibri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182860" y="3723729"/>
            <a:ext cx="8761955" cy="2441575"/>
            <a:chOff x="182860" y="3723729"/>
            <a:chExt cx="8761955" cy="2441575"/>
          </a:xfrm>
        </p:grpSpPr>
        <p:pic>
          <p:nvPicPr>
            <p:cNvPr id="10" name="Image 14" descr="brain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75" y="3938041"/>
              <a:ext cx="2533650" cy="2227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2571750" y="4223791"/>
              <a:ext cx="1857375" cy="1071563"/>
              <a:chOff x="1632" y="1248"/>
              <a:chExt cx="2682" cy="2286"/>
            </a:xfrm>
            <a:solidFill>
              <a:schemeClr val="accent2"/>
            </a:solidFill>
          </p:grpSpPr>
          <p:sp>
            <p:nvSpPr>
              <p:cNvPr id="7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57 h 21600"/>
                  <a:gd name="T14" fmla="*/ 17840 w 21600"/>
                  <a:gd name="T15" fmla="*/ 176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grpFill/>
              <a:ln w="9525">
                <a:miter lim="800000"/>
                <a:headEnd/>
                <a:tailEnd/>
              </a:ln>
              <a:scene3d>
                <a:camera prst="legacyPerspectiveFront">
                  <a:rot lat="2009998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8" name="AutoShape 9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8 w 21600"/>
                  <a:gd name="T13" fmla="*/ 3965 h 21600"/>
                  <a:gd name="T14" fmla="*/ 17836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grpFill/>
              <a:ln w="9525">
                <a:miter lim="800000"/>
                <a:headEnd/>
                <a:tailEnd/>
              </a:ln>
              <a:scene3d>
                <a:camera prst="legacyPerspectiveFront">
                  <a:rot lat="2009998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/>
              <a:p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9" name="AutoShape 10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80 w 21600"/>
                  <a:gd name="T13" fmla="*/ 3957 h 21600"/>
                  <a:gd name="T14" fmla="*/ 17846 w 21600"/>
                  <a:gd name="T15" fmla="*/ 176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grpFill/>
              <a:ln w="9525">
                <a:miter lim="800000"/>
                <a:headEnd/>
                <a:tailEnd/>
              </a:ln>
              <a:scene3d>
                <a:camera prst="legacyPerspectiveFront">
                  <a:rot lat="2009998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/>
              <a:p>
                <a:endParaRPr lang="fr-FR">
                  <a:latin typeface="Calibri" pitchFamily="34" charset="0"/>
                </a:endParaRPr>
              </a:p>
            </p:txBody>
          </p:sp>
        </p:grpSp>
        <p:sp>
          <p:nvSpPr>
            <p:cNvPr id="13" name="Arc 12"/>
            <p:cNvSpPr/>
            <p:nvPr/>
          </p:nvSpPr>
          <p:spPr>
            <a:xfrm>
              <a:off x="4286250" y="3723729"/>
              <a:ext cx="2928938" cy="1285875"/>
            </a:xfrm>
            <a:prstGeom prst="arc">
              <a:avLst>
                <a:gd name="adj1" fmla="val 11916932"/>
                <a:gd name="adj2" fmla="val 20165946"/>
              </a:avLst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4" name="Arc 13"/>
            <p:cNvSpPr/>
            <p:nvPr/>
          </p:nvSpPr>
          <p:spPr>
            <a:xfrm flipV="1">
              <a:off x="3714750" y="4652416"/>
              <a:ext cx="2928938" cy="1285875"/>
            </a:xfrm>
            <a:prstGeom prst="arc">
              <a:avLst>
                <a:gd name="adj1" fmla="val 12108187"/>
                <a:gd name="adj2" fmla="val 20165946"/>
              </a:avLst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>
              <a:off x="857250" y="4938166"/>
              <a:ext cx="1571625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27"/>
            <p:cNvSpPr txBox="1">
              <a:spLocks noChangeArrowheads="1"/>
            </p:cNvSpPr>
            <p:nvPr/>
          </p:nvSpPr>
          <p:spPr bwMode="auto">
            <a:xfrm>
              <a:off x="182860" y="4653136"/>
              <a:ext cx="1220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sz="1600" i="1" dirty="0">
                  <a:latin typeface="Calibri" pitchFamily="34" charset="0"/>
                </a:rPr>
                <a:t>Stimulations</a:t>
              </a:r>
            </a:p>
          </p:txBody>
        </p:sp>
        <p:sp>
          <p:nvSpPr>
            <p:cNvPr id="19" name="ZoneTexte 28"/>
            <p:cNvSpPr txBox="1">
              <a:spLocks noChangeArrowheads="1"/>
            </p:cNvSpPr>
            <p:nvPr/>
          </p:nvSpPr>
          <p:spPr bwMode="auto">
            <a:xfrm>
              <a:off x="6500813" y="3866604"/>
              <a:ext cx="24440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sz="1600" i="1" dirty="0" err="1" smtClean="0">
                  <a:latin typeface="Calibri" pitchFamily="34" charset="0"/>
                </a:rPr>
                <a:t>Physiological</a:t>
              </a:r>
              <a:r>
                <a:rPr lang="fr-FR" sz="1600" i="1" dirty="0" smtClean="0">
                  <a:latin typeface="Calibri" pitchFamily="34" charset="0"/>
                </a:rPr>
                <a:t> Observations</a:t>
              </a:r>
              <a:endParaRPr lang="fr-FR" sz="1600" i="1" dirty="0">
                <a:latin typeface="Calibri" pitchFamily="34" charset="0"/>
              </a:endParaRPr>
            </a:p>
          </p:txBody>
        </p:sp>
        <p:sp>
          <p:nvSpPr>
            <p:cNvPr id="20" name="ZoneTexte 29"/>
            <p:cNvSpPr txBox="1">
              <a:spLocks noChangeArrowheads="1"/>
            </p:cNvSpPr>
            <p:nvPr/>
          </p:nvSpPr>
          <p:spPr bwMode="auto">
            <a:xfrm>
              <a:off x="6141271" y="5457279"/>
              <a:ext cx="231916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sz="1600" i="1" dirty="0" err="1" smtClean="0">
                  <a:latin typeface="Calibri" pitchFamily="34" charset="0"/>
                </a:rPr>
                <a:t>Behavioural</a:t>
              </a:r>
              <a:r>
                <a:rPr lang="fr-FR" sz="1600" i="1" dirty="0" smtClean="0">
                  <a:latin typeface="Calibri" pitchFamily="34" charset="0"/>
                </a:rPr>
                <a:t> Observations</a:t>
              </a:r>
              <a:endParaRPr lang="fr-FR" sz="1600" i="1" dirty="0">
                <a:latin typeface="Calibri" pitchFamily="34" charset="0"/>
              </a:endParaRPr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0" y="89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A </a:t>
            </a:r>
            <a:r>
              <a:rPr lang="fr-FR" sz="2800" b="1" dirty="0" err="1" smtClean="0"/>
              <a:t>word</a:t>
            </a:r>
            <a:r>
              <a:rPr lang="fr-FR" sz="2800" b="1" dirty="0" smtClean="0"/>
              <a:t> about </a:t>
            </a:r>
            <a:r>
              <a:rPr lang="fr-FR" sz="2800" b="1" dirty="0" err="1" smtClean="0"/>
              <a:t>generative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models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02885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971600" y="549841"/>
            <a:ext cx="7272808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9"/>
          <p:cNvSpPr txBox="1">
            <a:spLocks noChangeArrowheads="1"/>
          </p:cNvSpPr>
          <p:nvPr/>
        </p:nvSpPr>
        <p:spPr bwMode="auto">
          <a:xfrm>
            <a:off x="0" y="122024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u="sng" dirty="0" smtClean="0">
                <a:latin typeface="Calibri" pitchFamily="34" charset="0"/>
              </a:rPr>
              <a:t>Model: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"measure, standard" ; </a:t>
            </a:r>
            <a:r>
              <a:rPr lang="en-US" dirty="0" smtClean="0">
                <a:latin typeface="Calibri" pitchFamily="34" charset="0"/>
              </a:rPr>
              <a:t>representation or object that enables to describe the </a:t>
            </a:r>
            <a:r>
              <a:rPr lang="en-US" dirty="0" err="1" smtClean="0">
                <a:latin typeface="Calibri" pitchFamily="34" charset="0"/>
              </a:rPr>
              <a:t>functionning</a:t>
            </a:r>
            <a:r>
              <a:rPr lang="en-US" dirty="0" smtClean="0">
                <a:latin typeface="Calibri" pitchFamily="34" charset="0"/>
              </a:rPr>
              <a:t> of a physical system or concept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12" name="ZoneTexte 32"/>
          <p:cNvSpPr txBox="1">
            <a:spLocks noChangeArrowheads="1"/>
          </p:cNvSpPr>
          <p:nvPr/>
        </p:nvSpPr>
        <p:spPr bwMode="auto">
          <a:xfrm>
            <a:off x="0" y="2152104"/>
            <a:ext cx="9144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u="sng" dirty="0" smtClean="0">
                <a:latin typeface="Calibri" pitchFamily="34" charset="0"/>
              </a:rPr>
              <a:t>A model </a:t>
            </a:r>
            <a:r>
              <a:rPr lang="fr-FR" u="sng" dirty="0" err="1" smtClean="0">
                <a:latin typeface="Calibri" pitchFamily="34" charset="0"/>
              </a:rPr>
              <a:t>enables</a:t>
            </a:r>
            <a:r>
              <a:rPr lang="fr-FR" u="sng" dirty="0" smtClean="0">
                <a:latin typeface="Calibri" pitchFamily="34" charset="0"/>
              </a:rPr>
              <a:t> </a:t>
            </a:r>
            <a:r>
              <a:rPr lang="fr-FR" u="sng" dirty="0" err="1" smtClean="0">
                <a:latin typeface="Calibri" pitchFamily="34" charset="0"/>
              </a:rPr>
              <a:t>you</a:t>
            </a:r>
            <a:r>
              <a:rPr lang="fr-FR" u="sng" dirty="0" smtClean="0">
                <a:latin typeface="Calibri" pitchFamily="34" charset="0"/>
              </a:rPr>
              <a:t> to:</a:t>
            </a:r>
            <a:endParaRPr lang="fr-FR" sz="1000" i="1" u="sng" dirty="0">
              <a:latin typeface="Calibri" pitchFamily="34" charset="0"/>
            </a:endParaRPr>
          </a:p>
          <a:p>
            <a:pPr lvl="1" eaLnBrk="1" hangingPunct="1">
              <a:buFontTx/>
              <a:buChar char="-"/>
            </a:pPr>
            <a:r>
              <a:rPr lang="fr-FR" i="1" dirty="0">
                <a:latin typeface="Calibri" pitchFamily="34" charset="0"/>
              </a:rPr>
              <a:t> </a:t>
            </a:r>
            <a:r>
              <a:rPr lang="fr-FR" i="1" dirty="0" err="1" smtClean="0">
                <a:latin typeface="Calibri" pitchFamily="34" charset="0"/>
              </a:rPr>
              <a:t>Simulate</a:t>
            </a:r>
            <a:r>
              <a:rPr lang="fr-FR" i="1" dirty="0" smtClean="0">
                <a:latin typeface="Calibri" pitchFamily="34" charset="0"/>
              </a:rPr>
              <a:t> data</a:t>
            </a:r>
            <a:endParaRPr lang="fr-FR" i="1" dirty="0">
              <a:latin typeface="Calibri" pitchFamily="34" charset="0"/>
            </a:endParaRPr>
          </a:p>
          <a:p>
            <a:pPr lvl="1" eaLnBrk="1" hangingPunct="1">
              <a:buFontTx/>
              <a:buChar char="-"/>
            </a:pPr>
            <a:r>
              <a:rPr lang="fr-FR" i="1" dirty="0">
                <a:latin typeface="Calibri" pitchFamily="34" charset="0"/>
              </a:rPr>
              <a:t> </a:t>
            </a:r>
            <a:r>
              <a:rPr lang="fr-FR" i="1" dirty="0" err="1" smtClean="0">
                <a:latin typeface="Calibri" pitchFamily="34" charset="0"/>
              </a:rPr>
              <a:t>Estimate</a:t>
            </a:r>
            <a:r>
              <a:rPr lang="fr-FR" i="1" dirty="0" smtClean="0">
                <a:latin typeface="Calibri" pitchFamily="34" charset="0"/>
              </a:rPr>
              <a:t> (non-observables) </a:t>
            </a:r>
            <a:r>
              <a:rPr lang="fr-FR" i="1" dirty="0" err="1" smtClean="0">
                <a:latin typeface="Calibri" pitchFamily="34" charset="0"/>
              </a:rPr>
              <a:t>parameters</a:t>
            </a:r>
            <a:endParaRPr lang="fr-FR" i="1" dirty="0">
              <a:latin typeface="Calibri" pitchFamily="34" charset="0"/>
            </a:endParaRPr>
          </a:p>
          <a:p>
            <a:pPr lvl="1" eaLnBrk="1" hangingPunct="1">
              <a:buFontTx/>
              <a:buChar char="-"/>
            </a:pPr>
            <a:r>
              <a:rPr lang="fr-FR" i="1" dirty="0">
                <a:latin typeface="Calibri" pitchFamily="34" charset="0"/>
              </a:rPr>
              <a:t> </a:t>
            </a:r>
            <a:r>
              <a:rPr lang="fr-FR" i="1" dirty="0" err="1" smtClean="0">
                <a:latin typeface="Calibri" pitchFamily="34" charset="0"/>
              </a:rPr>
              <a:t>Predict</a:t>
            </a:r>
            <a:r>
              <a:rPr lang="fr-FR" i="1" dirty="0" smtClean="0">
                <a:latin typeface="Calibri" pitchFamily="34" charset="0"/>
              </a:rPr>
              <a:t> future observations</a:t>
            </a:r>
            <a:endParaRPr lang="fr-FR" i="1" dirty="0">
              <a:latin typeface="Calibri" pitchFamily="34" charset="0"/>
            </a:endParaRPr>
          </a:p>
          <a:p>
            <a:pPr lvl="1" eaLnBrk="1" hangingPunct="1">
              <a:buFontTx/>
              <a:buChar char="-"/>
            </a:pPr>
            <a:r>
              <a:rPr lang="fr-FR" i="1" dirty="0">
                <a:latin typeface="Calibri" pitchFamily="34" charset="0"/>
              </a:rPr>
              <a:t> </a:t>
            </a:r>
            <a:r>
              <a:rPr lang="fr-FR" i="1" dirty="0" smtClean="0">
                <a:latin typeface="Calibri" pitchFamily="34" charset="0"/>
              </a:rPr>
              <a:t>Test </a:t>
            </a:r>
            <a:r>
              <a:rPr lang="fr-FR" i="1" dirty="0" err="1" smtClean="0">
                <a:latin typeface="Calibri" pitchFamily="34" charset="0"/>
              </a:rPr>
              <a:t>hypothesis</a:t>
            </a:r>
            <a:r>
              <a:rPr lang="fr-FR" i="1" dirty="0" smtClean="0">
                <a:latin typeface="Calibri" pitchFamily="34" charset="0"/>
              </a:rPr>
              <a:t> / Compare </a:t>
            </a:r>
            <a:r>
              <a:rPr lang="fr-FR" i="1" dirty="0" err="1" smtClean="0">
                <a:latin typeface="Calibri" pitchFamily="34" charset="0"/>
              </a:rPr>
              <a:t>models</a:t>
            </a:r>
            <a:endParaRPr lang="fr-FR" i="1" dirty="0">
              <a:latin typeface="Calibri" pitchFamily="34" charset="0"/>
            </a:endParaRPr>
          </a:p>
        </p:txBody>
      </p:sp>
      <p:pic>
        <p:nvPicPr>
          <p:cNvPr id="21" name="Image 14" descr="brain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63" y="4075360"/>
            <a:ext cx="253365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rc 21"/>
          <p:cNvSpPr/>
          <p:nvPr/>
        </p:nvSpPr>
        <p:spPr>
          <a:xfrm>
            <a:off x="4113138" y="3861048"/>
            <a:ext cx="2928938" cy="1285875"/>
          </a:xfrm>
          <a:prstGeom prst="arc">
            <a:avLst>
              <a:gd name="adj1" fmla="val 11648595"/>
              <a:gd name="adj2" fmla="val 20165946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3" name="ZoneTexte 28"/>
          <p:cNvSpPr txBox="1">
            <a:spLocks noChangeArrowheads="1"/>
          </p:cNvSpPr>
          <p:nvPr/>
        </p:nvSpPr>
        <p:spPr bwMode="auto">
          <a:xfrm>
            <a:off x="6327701" y="4003923"/>
            <a:ext cx="2045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600" i="1" dirty="0" smtClean="0">
                <a:solidFill>
                  <a:schemeClr val="tx2"/>
                </a:solidFill>
                <a:latin typeface="Calibri" pitchFamily="34" charset="0"/>
              </a:rPr>
              <a:t>MEG Observations </a:t>
            </a:r>
            <a:r>
              <a:rPr lang="fr-FR" sz="1600" i="1" dirty="0">
                <a:solidFill>
                  <a:schemeClr val="tx2"/>
                </a:solidFill>
                <a:latin typeface="Calibri" pitchFamily="34" charset="0"/>
              </a:rPr>
              <a:t>(Y)</a:t>
            </a:r>
          </a:p>
        </p:txBody>
      </p:sp>
      <p:sp>
        <p:nvSpPr>
          <p:cNvPr id="24" name="Ellipse 23"/>
          <p:cNvSpPr/>
          <p:nvPr/>
        </p:nvSpPr>
        <p:spPr>
          <a:xfrm>
            <a:off x="3398763" y="5218360"/>
            <a:ext cx="71438" cy="7143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2470076" y="5504110"/>
            <a:ext cx="71437" cy="7143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2827263" y="4789735"/>
            <a:ext cx="71438" cy="7143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4398888" y="4646860"/>
            <a:ext cx="71438" cy="7143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8" name="Arc 27"/>
          <p:cNvSpPr/>
          <p:nvPr/>
        </p:nvSpPr>
        <p:spPr>
          <a:xfrm rot="890825" flipH="1">
            <a:off x="2478013" y="4840535"/>
            <a:ext cx="469900" cy="758825"/>
          </a:xfrm>
          <a:prstGeom prst="arc">
            <a:avLst>
              <a:gd name="adj1" fmla="val 16532484"/>
              <a:gd name="adj2" fmla="val 3746683"/>
            </a:avLst>
          </a:prstGeom>
          <a:ln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9" name="Arc 28"/>
          <p:cNvSpPr/>
          <p:nvPr/>
        </p:nvSpPr>
        <p:spPr>
          <a:xfrm rot="2381353">
            <a:off x="2382763" y="4823073"/>
            <a:ext cx="377825" cy="757237"/>
          </a:xfrm>
          <a:prstGeom prst="arc">
            <a:avLst>
              <a:gd name="adj1" fmla="val 16532484"/>
              <a:gd name="adj2" fmla="val 3746683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30" name="Connecteur droit avec flèche 29"/>
          <p:cNvCxnSpPr/>
          <p:nvPr/>
        </p:nvCxnSpPr>
        <p:spPr>
          <a:xfrm flipV="1">
            <a:off x="1979712" y="5646986"/>
            <a:ext cx="418926" cy="4189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2571675" y="5361236"/>
            <a:ext cx="755651" cy="755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 31"/>
          <p:cNvSpPr/>
          <p:nvPr/>
        </p:nvSpPr>
        <p:spPr>
          <a:xfrm rot="19009692">
            <a:off x="2963788" y="4673848"/>
            <a:ext cx="377825" cy="757237"/>
          </a:xfrm>
          <a:prstGeom prst="arc">
            <a:avLst>
              <a:gd name="adj1" fmla="val 16532484"/>
              <a:gd name="adj2" fmla="val 3746683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3" name="Arc 32"/>
          <p:cNvSpPr/>
          <p:nvPr/>
        </p:nvSpPr>
        <p:spPr>
          <a:xfrm rot="8209692">
            <a:off x="2963788" y="4602410"/>
            <a:ext cx="377825" cy="757238"/>
          </a:xfrm>
          <a:prstGeom prst="arc">
            <a:avLst>
              <a:gd name="adj1" fmla="val 16532484"/>
              <a:gd name="adj2" fmla="val 3746683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4" name="Arc 33"/>
          <p:cNvSpPr/>
          <p:nvPr/>
        </p:nvSpPr>
        <p:spPr>
          <a:xfrm rot="15826523">
            <a:off x="3396382" y="3958679"/>
            <a:ext cx="377825" cy="1484313"/>
          </a:xfrm>
          <a:prstGeom prst="arc">
            <a:avLst>
              <a:gd name="adj1" fmla="val 16532484"/>
              <a:gd name="adj2" fmla="val 5365568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5" name="Arc 34"/>
          <p:cNvSpPr/>
          <p:nvPr/>
        </p:nvSpPr>
        <p:spPr>
          <a:xfrm rot="5026523">
            <a:off x="3467819" y="3993605"/>
            <a:ext cx="377825" cy="1484312"/>
          </a:xfrm>
          <a:prstGeom prst="arc">
            <a:avLst>
              <a:gd name="adj1" fmla="val 16532484"/>
              <a:gd name="adj2" fmla="val 5365568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6" name="ZoneTexte 42"/>
          <p:cNvSpPr txBox="1">
            <a:spLocks noChangeArrowheads="1"/>
          </p:cNvSpPr>
          <p:nvPr/>
        </p:nvSpPr>
        <p:spPr bwMode="auto">
          <a:xfrm>
            <a:off x="755576" y="6114782"/>
            <a:ext cx="28201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600" i="1" dirty="0" err="1" smtClean="0">
                <a:solidFill>
                  <a:schemeClr val="tx2"/>
                </a:solidFill>
                <a:latin typeface="Calibri" pitchFamily="34" charset="0"/>
              </a:rPr>
              <a:t>Auditory</a:t>
            </a:r>
            <a:r>
              <a:rPr lang="fr-FR" sz="1600" i="1" dirty="0" smtClean="0">
                <a:solidFill>
                  <a:schemeClr val="tx2"/>
                </a:solidFill>
                <a:latin typeface="Calibri" pitchFamily="34" charset="0"/>
              </a:rPr>
              <a:t>-Visual Stimulations </a:t>
            </a:r>
            <a:r>
              <a:rPr lang="fr-FR" sz="1600" i="1" dirty="0">
                <a:solidFill>
                  <a:schemeClr val="tx2"/>
                </a:solidFill>
                <a:latin typeface="Calibri" pitchFamily="34" charset="0"/>
              </a:rPr>
              <a:t>(u)</a:t>
            </a:r>
          </a:p>
        </p:txBody>
      </p:sp>
      <p:sp>
        <p:nvSpPr>
          <p:cNvPr id="37" name="ZoneTexte 43"/>
          <p:cNvSpPr txBox="1">
            <a:spLocks noChangeArrowheads="1"/>
          </p:cNvSpPr>
          <p:nvPr/>
        </p:nvSpPr>
        <p:spPr bwMode="auto">
          <a:xfrm>
            <a:off x="3470201" y="4951660"/>
            <a:ext cx="18959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600" i="1" dirty="0" smtClean="0">
                <a:solidFill>
                  <a:schemeClr val="tx2"/>
                </a:solidFill>
                <a:latin typeface="Calibri" pitchFamily="34" charset="0"/>
              </a:rPr>
              <a:t>Sources/Network </a:t>
            </a:r>
            <a:r>
              <a:rPr lang="fr-FR" sz="1600" i="1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fr-FR" sz="1600" i="1" dirty="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</a:t>
            </a:r>
            <a:r>
              <a:rPr lang="fr-FR" sz="1600" i="1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38" name="ZoneTexte 44"/>
          <p:cNvSpPr txBox="1">
            <a:spLocks noChangeArrowheads="1"/>
          </p:cNvSpPr>
          <p:nvPr/>
        </p:nvSpPr>
        <p:spPr bwMode="auto">
          <a:xfrm>
            <a:off x="7065888" y="4718298"/>
            <a:ext cx="1047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b="1">
                <a:latin typeface="Calibri" pitchFamily="34" charset="0"/>
              </a:rPr>
              <a:t>Y = </a:t>
            </a:r>
            <a:r>
              <a:rPr lang="fr-FR" b="1" i="1">
                <a:latin typeface="Calibri" pitchFamily="34" charset="0"/>
              </a:rPr>
              <a:t>f</a:t>
            </a:r>
            <a:r>
              <a:rPr lang="fr-FR" b="1">
                <a:latin typeface="Calibri" pitchFamily="34" charset="0"/>
              </a:rPr>
              <a:t>(</a:t>
            </a:r>
            <a:r>
              <a:rPr lang="fr-FR" b="1">
                <a:latin typeface="Calibri" pitchFamily="34" charset="0"/>
                <a:sym typeface="Symbol" pitchFamily="18" charset="2"/>
              </a:rPr>
              <a:t>,u</a:t>
            </a:r>
            <a:r>
              <a:rPr lang="fr-FR" b="1">
                <a:latin typeface="Calibri" pitchFamily="34" charset="0"/>
              </a:rPr>
              <a:t>)</a:t>
            </a:r>
          </a:p>
        </p:txBody>
      </p:sp>
      <p:cxnSp>
        <p:nvCxnSpPr>
          <p:cNvPr id="39" name="Connecteur droit avec flèche 38"/>
          <p:cNvCxnSpPr/>
          <p:nvPr/>
        </p:nvCxnSpPr>
        <p:spPr>
          <a:xfrm rot="5400000">
            <a:off x="6708701" y="5004048"/>
            <a:ext cx="714375" cy="714375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47"/>
          <p:cNvSpPr txBox="1">
            <a:spLocks noChangeArrowheads="1"/>
          </p:cNvSpPr>
          <p:nvPr/>
        </p:nvSpPr>
        <p:spPr bwMode="auto">
          <a:xfrm>
            <a:off x="6256263" y="5634285"/>
            <a:ext cx="17408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b="1" i="1" dirty="0" smtClean="0">
                <a:latin typeface="Calibri" pitchFamily="34" charset="0"/>
              </a:rPr>
              <a:t>Model  m: </a:t>
            </a:r>
            <a:r>
              <a:rPr lang="fr-FR" b="1" i="1" dirty="0">
                <a:latin typeface="Calibri" pitchFamily="34" charset="0"/>
              </a:rPr>
              <a:t>f, </a:t>
            </a:r>
            <a:r>
              <a:rPr lang="fr-FR" b="1" i="1" dirty="0">
                <a:latin typeface="Calibri" pitchFamily="34" charset="0"/>
                <a:sym typeface="Symbol" pitchFamily="18" charset="2"/>
              </a:rPr>
              <a:t>, u</a:t>
            </a:r>
            <a:endParaRPr lang="fr-FR" b="1" i="1" dirty="0">
              <a:latin typeface="Calibri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0" y="89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A </a:t>
            </a:r>
            <a:r>
              <a:rPr lang="fr-FR" sz="2800" b="1" dirty="0" err="1" smtClean="0"/>
              <a:t>word</a:t>
            </a:r>
            <a:r>
              <a:rPr lang="fr-FR" sz="2800" b="1" dirty="0" smtClean="0"/>
              <a:t> about </a:t>
            </a:r>
            <a:r>
              <a:rPr lang="fr-FR" sz="2800" b="1" dirty="0" err="1" smtClean="0"/>
              <a:t>generative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models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12093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66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/>
              <a:t>Probabilistic</a:t>
            </a:r>
            <a:r>
              <a:rPr lang="fr-FR" sz="2800" b="1" dirty="0" smtClean="0"/>
              <a:t> / </a:t>
            </a:r>
            <a:r>
              <a:rPr lang="fr-FR" sz="2800" b="1" dirty="0" err="1" smtClean="0"/>
              <a:t>Bayesian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framework</a:t>
            </a:r>
            <a:endParaRPr lang="fr-FR" sz="2800" b="1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971600" y="549841"/>
            <a:ext cx="7272808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611188" y="1052736"/>
            <a:ext cx="302243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i="1" dirty="0" smtClean="0">
                <a:solidFill>
                  <a:schemeClr val="tx2"/>
                </a:solidFill>
              </a:rPr>
              <a:t>Probability of an event</a:t>
            </a:r>
            <a:r>
              <a:rPr lang="en-GB" dirty="0" smtClean="0"/>
              <a:t>:</a:t>
            </a:r>
            <a:endParaRPr lang="en-GB" dirty="0"/>
          </a:p>
          <a:p>
            <a:r>
              <a:rPr lang="en-GB" dirty="0"/>
              <a:t>- </a:t>
            </a:r>
            <a:r>
              <a:rPr lang="en-GB" dirty="0" smtClean="0"/>
              <a:t>represented by </a:t>
            </a:r>
            <a:r>
              <a:rPr lang="en-GB" dirty="0"/>
              <a:t>real </a:t>
            </a:r>
            <a:r>
              <a:rPr lang="en-GB" dirty="0" smtClean="0"/>
              <a:t>numbers</a:t>
            </a:r>
            <a:endParaRPr lang="en-GB" dirty="0"/>
          </a:p>
          <a:p>
            <a:r>
              <a:rPr lang="en-GB" dirty="0"/>
              <a:t>- </a:t>
            </a:r>
            <a:r>
              <a:rPr lang="en-GB" dirty="0" smtClean="0"/>
              <a:t>conforms to intuition</a:t>
            </a:r>
            <a:endParaRPr lang="en-GB" dirty="0"/>
          </a:p>
          <a:p>
            <a:r>
              <a:rPr lang="en-GB" dirty="0"/>
              <a:t>- </a:t>
            </a:r>
            <a:r>
              <a:rPr lang="en-GB" dirty="0" smtClean="0"/>
              <a:t>is consistent</a:t>
            </a:r>
            <a:endParaRPr lang="en-US" dirty="0"/>
          </a:p>
        </p:txBody>
      </p:sp>
      <p:grpSp>
        <p:nvGrpSpPr>
          <p:cNvPr id="42" name="Group 34"/>
          <p:cNvGrpSpPr>
            <a:grpSpLocks/>
          </p:cNvGrpSpPr>
          <p:nvPr/>
        </p:nvGrpSpPr>
        <p:grpSpPr bwMode="auto">
          <a:xfrm>
            <a:off x="612775" y="4024536"/>
            <a:ext cx="2857500" cy="2076450"/>
            <a:chOff x="386" y="2783"/>
            <a:chExt cx="1800" cy="1308"/>
          </a:xfrm>
        </p:grpSpPr>
        <p:pic>
          <p:nvPicPr>
            <p:cNvPr id="43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" y="2783"/>
              <a:ext cx="1800" cy="1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22" descr="Untitled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71502">
              <a:off x="1104" y="3326"/>
              <a:ext cx="455" cy="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 Box 23"/>
            <p:cNvSpPr txBox="1">
              <a:spLocks noChangeArrowheads="1"/>
            </p:cNvSpPr>
            <p:nvPr/>
          </p:nvSpPr>
          <p:spPr bwMode="auto">
            <a:xfrm>
              <a:off x="840" y="3843"/>
              <a:ext cx="3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a=2</a:t>
              </a:r>
              <a:endParaRPr lang="en-US"/>
            </a:p>
          </p:txBody>
        </p:sp>
        <p:sp>
          <p:nvSpPr>
            <p:cNvPr id="46" name="Text Box 24"/>
            <p:cNvSpPr txBox="1">
              <a:spLocks noChangeArrowheads="1"/>
            </p:cNvSpPr>
            <p:nvPr/>
          </p:nvSpPr>
          <p:spPr bwMode="auto">
            <a:xfrm>
              <a:off x="1611" y="3707"/>
              <a:ext cx="3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b=5</a:t>
              </a:r>
              <a:endParaRPr lang="en-US"/>
            </a:p>
          </p:txBody>
        </p:sp>
      </p:grpSp>
      <p:grpSp>
        <p:nvGrpSpPr>
          <p:cNvPr id="47" name="Group 33"/>
          <p:cNvGrpSpPr>
            <a:grpSpLocks/>
          </p:cNvGrpSpPr>
          <p:nvPr/>
        </p:nvGrpSpPr>
        <p:grpSpPr bwMode="auto">
          <a:xfrm>
            <a:off x="728663" y="2387823"/>
            <a:ext cx="1322387" cy="1590675"/>
            <a:chOff x="459" y="1752"/>
            <a:chExt cx="833" cy="1002"/>
          </a:xfrm>
        </p:grpSpPr>
        <p:pic>
          <p:nvPicPr>
            <p:cNvPr id="48" name="Picture 28" descr="Untitl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" y="1752"/>
              <a:ext cx="833" cy="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 Box 29"/>
            <p:cNvSpPr txBox="1">
              <a:spLocks noChangeArrowheads="1"/>
            </p:cNvSpPr>
            <p:nvPr/>
          </p:nvSpPr>
          <p:spPr bwMode="auto">
            <a:xfrm>
              <a:off x="777" y="2523"/>
              <a:ext cx="3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a=2</a:t>
              </a:r>
              <a:endParaRPr lang="en-US"/>
            </a:p>
          </p:txBody>
        </p:sp>
      </p:grpSp>
      <p:grpSp>
        <p:nvGrpSpPr>
          <p:cNvPr id="50" name="Group 43"/>
          <p:cNvGrpSpPr>
            <a:grpSpLocks/>
          </p:cNvGrpSpPr>
          <p:nvPr/>
        </p:nvGrpSpPr>
        <p:grpSpPr bwMode="auto">
          <a:xfrm>
            <a:off x="4300538" y="2819623"/>
            <a:ext cx="3709987" cy="688975"/>
            <a:chOff x="2709" y="2024"/>
            <a:chExt cx="2337" cy="434"/>
          </a:xfrm>
        </p:grpSpPr>
        <p:sp>
          <p:nvSpPr>
            <p:cNvPr id="51" name="Text Box 15"/>
            <p:cNvSpPr txBox="1">
              <a:spLocks noChangeArrowheads="1"/>
            </p:cNvSpPr>
            <p:nvPr/>
          </p:nvSpPr>
          <p:spPr bwMode="auto">
            <a:xfrm>
              <a:off x="2709" y="2125"/>
              <a:ext cx="11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cs typeface="Arial" pitchFamily="34" charset="0"/>
                </a:rPr>
                <a:t>• </a:t>
              </a:r>
              <a:r>
                <a:rPr lang="en-GB"/>
                <a:t>normalization:</a:t>
              </a:r>
              <a:endParaRPr lang="en-US"/>
            </a:p>
          </p:txBody>
        </p:sp>
        <p:pic>
          <p:nvPicPr>
            <p:cNvPr id="52" name="Picture 3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9" y="2024"/>
              <a:ext cx="947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3" name="Group 44"/>
          <p:cNvGrpSpPr>
            <a:grpSpLocks/>
          </p:cNvGrpSpPr>
          <p:nvPr/>
        </p:nvGrpSpPr>
        <p:grpSpPr bwMode="auto">
          <a:xfrm>
            <a:off x="4300538" y="4402361"/>
            <a:ext cx="4337050" cy="669925"/>
            <a:chOff x="2709" y="3021"/>
            <a:chExt cx="2732" cy="422"/>
          </a:xfrm>
        </p:grpSpPr>
        <p:sp>
          <p:nvSpPr>
            <p:cNvPr id="54" name="Text Box 9"/>
            <p:cNvSpPr txBox="1">
              <a:spLocks noChangeArrowheads="1"/>
            </p:cNvSpPr>
            <p:nvPr/>
          </p:nvSpPr>
          <p:spPr bwMode="auto">
            <a:xfrm>
              <a:off x="2709" y="3059"/>
              <a:ext cx="1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latin typeface="Times New Roman"/>
                </a:rPr>
                <a:t>•</a:t>
              </a:r>
              <a:r>
                <a:rPr lang="en-GB"/>
                <a:t> marginalization:</a:t>
              </a:r>
              <a:endParaRPr lang="en-US"/>
            </a:p>
          </p:txBody>
        </p:sp>
        <p:pic>
          <p:nvPicPr>
            <p:cNvPr id="55" name="Picture 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9" y="3021"/>
              <a:ext cx="1342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45"/>
          <p:cNvGrpSpPr>
            <a:grpSpLocks/>
          </p:cNvGrpSpPr>
          <p:nvPr/>
        </p:nvGrpSpPr>
        <p:grpSpPr bwMode="auto">
          <a:xfrm>
            <a:off x="4335463" y="5135786"/>
            <a:ext cx="4745037" cy="957262"/>
            <a:chOff x="2731" y="3483"/>
            <a:chExt cx="2989" cy="603"/>
          </a:xfrm>
        </p:grpSpPr>
        <p:sp>
          <p:nvSpPr>
            <p:cNvPr id="57" name="Text Box 12"/>
            <p:cNvSpPr txBox="1">
              <a:spLocks noChangeArrowheads="1"/>
            </p:cNvSpPr>
            <p:nvPr/>
          </p:nvSpPr>
          <p:spPr bwMode="auto">
            <a:xfrm>
              <a:off x="2731" y="3517"/>
              <a:ext cx="101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latin typeface="Times New Roman"/>
                </a:rPr>
                <a:t>•</a:t>
              </a:r>
              <a:r>
                <a:rPr lang="en-GB" dirty="0"/>
                <a:t> conditioning :</a:t>
              </a:r>
            </a:p>
            <a:p>
              <a:pPr algn="ctr"/>
              <a:r>
                <a:rPr lang="en-US" dirty="0"/>
                <a:t>(</a:t>
              </a:r>
              <a:r>
                <a:rPr lang="en-US" i="1" dirty="0">
                  <a:solidFill>
                    <a:schemeClr val="tx2"/>
                  </a:solidFill>
                </a:rPr>
                <a:t>Bayes rule</a:t>
              </a:r>
              <a:r>
                <a:rPr lang="en-US" dirty="0"/>
                <a:t>)</a:t>
              </a:r>
            </a:p>
          </p:txBody>
        </p:sp>
        <p:pic>
          <p:nvPicPr>
            <p:cNvPr id="58" name="Picture 4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9" y="3483"/>
              <a:ext cx="1621" cy="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936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66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/>
              <a:t>Probabilistic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modelling</a:t>
            </a:r>
            <a:endParaRPr lang="fr-FR" sz="2800" b="1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971600" y="549841"/>
            <a:ext cx="7272808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14" descr="brain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63" y="1124744"/>
            <a:ext cx="253365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rc 23"/>
          <p:cNvSpPr/>
          <p:nvPr/>
        </p:nvSpPr>
        <p:spPr>
          <a:xfrm>
            <a:off x="4113138" y="908720"/>
            <a:ext cx="2928938" cy="1285875"/>
          </a:xfrm>
          <a:prstGeom prst="arc">
            <a:avLst>
              <a:gd name="adj1" fmla="val 11648595"/>
              <a:gd name="adj2" fmla="val 20165946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5" name="ZoneTexte 28"/>
          <p:cNvSpPr txBox="1">
            <a:spLocks noChangeArrowheads="1"/>
          </p:cNvSpPr>
          <p:nvPr/>
        </p:nvSpPr>
        <p:spPr bwMode="auto">
          <a:xfrm>
            <a:off x="6327701" y="1051595"/>
            <a:ext cx="2045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600" i="1" dirty="0" smtClean="0">
                <a:solidFill>
                  <a:schemeClr val="tx2"/>
                </a:solidFill>
                <a:latin typeface="Calibri" pitchFamily="34" charset="0"/>
              </a:rPr>
              <a:t>MEG Observations </a:t>
            </a:r>
            <a:r>
              <a:rPr lang="fr-FR" sz="1600" i="1" dirty="0">
                <a:solidFill>
                  <a:schemeClr val="tx2"/>
                </a:solidFill>
                <a:latin typeface="Calibri" pitchFamily="34" charset="0"/>
              </a:rPr>
              <a:t>(Y)</a:t>
            </a:r>
          </a:p>
        </p:txBody>
      </p:sp>
      <p:sp>
        <p:nvSpPr>
          <p:cNvPr id="26" name="Ellipse 25"/>
          <p:cNvSpPr/>
          <p:nvPr/>
        </p:nvSpPr>
        <p:spPr>
          <a:xfrm>
            <a:off x="3398763" y="2267744"/>
            <a:ext cx="71438" cy="7143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2470076" y="2553494"/>
            <a:ext cx="71437" cy="7143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2827263" y="1839119"/>
            <a:ext cx="71438" cy="7143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4398888" y="1696244"/>
            <a:ext cx="71438" cy="7143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0" name="Arc 29"/>
          <p:cNvSpPr/>
          <p:nvPr/>
        </p:nvSpPr>
        <p:spPr>
          <a:xfrm rot="890825" flipH="1">
            <a:off x="2478013" y="1889919"/>
            <a:ext cx="469900" cy="758825"/>
          </a:xfrm>
          <a:prstGeom prst="arc">
            <a:avLst>
              <a:gd name="adj1" fmla="val 16532484"/>
              <a:gd name="adj2" fmla="val 3746683"/>
            </a:avLst>
          </a:prstGeom>
          <a:ln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1" name="Arc 30"/>
          <p:cNvSpPr/>
          <p:nvPr/>
        </p:nvSpPr>
        <p:spPr>
          <a:xfrm rot="2381353">
            <a:off x="2382763" y="1872457"/>
            <a:ext cx="377825" cy="757237"/>
          </a:xfrm>
          <a:prstGeom prst="arc">
            <a:avLst>
              <a:gd name="adj1" fmla="val 16532484"/>
              <a:gd name="adj2" fmla="val 3746683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32" name="Connecteur droit avec flèche 31"/>
          <p:cNvCxnSpPr/>
          <p:nvPr/>
        </p:nvCxnSpPr>
        <p:spPr>
          <a:xfrm flipV="1">
            <a:off x="1979712" y="2696370"/>
            <a:ext cx="418926" cy="4189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V="1">
            <a:off x="2571675" y="2410620"/>
            <a:ext cx="755651" cy="755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 rot="19009692">
            <a:off x="2963788" y="1723232"/>
            <a:ext cx="377825" cy="757237"/>
          </a:xfrm>
          <a:prstGeom prst="arc">
            <a:avLst>
              <a:gd name="adj1" fmla="val 16532484"/>
              <a:gd name="adj2" fmla="val 3746683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5" name="Arc 34"/>
          <p:cNvSpPr/>
          <p:nvPr/>
        </p:nvSpPr>
        <p:spPr>
          <a:xfrm rot="8209692">
            <a:off x="2963788" y="1651794"/>
            <a:ext cx="377825" cy="757238"/>
          </a:xfrm>
          <a:prstGeom prst="arc">
            <a:avLst>
              <a:gd name="adj1" fmla="val 16532484"/>
              <a:gd name="adj2" fmla="val 3746683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6" name="Arc 35"/>
          <p:cNvSpPr/>
          <p:nvPr/>
        </p:nvSpPr>
        <p:spPr>
          <a:xfrm rot="15826523">
            <a:off x="3396382" y="1008063"/>
            <a:ext cx="377825" cy="1484313"/>
          </a:xfrm>
          <a:prstGeom prst="arc">
            <a:avLst>
              <a:gd name="adj1" fmla="val 16532484"/>
              <a:gd name="adj2" fmla="val 5365568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7" name="Arc 36"/>
          <p:cNvSpPr/>
          <p:nvPr/>
        </p:nvSpPr>
        <p:spPr>
          <a:xfrm rot="5026523">
            <a:off x="3467819" y="1042989"/>
            <a:ext cx="377825" cy="1484312"/>
          </a:xfrm>
          <a:prstGeom prst="arc">
            <a:avLst>
              <a:gd name="adj1" fmla="val 16532484"/>
              <a:gd name="adj2" fmla="val 5365568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8" name="ZoneTexte 42"/>
          <p:cNvSpPr txBox="1">
            <a:spLocks noChangeArrowheads="1"/>
          </p:cNvSpPr>
          <p:nvPr/>
        </p:nvSpPr>
        <p:spPr bwMode="auto">
          <a:xfrm>
            <a:off x="755576" y="3164166"/>
            <a:ext cx="28201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600" i="1" dirty="0" err="1" smtClean="0">
                <a:solidFill>
                  <a:schemeClr val="tx2"/>
                </a:solidFill>
                <a:latin typeface="Calibri" pitchFamily="34" charset="0"/>
              </a:rPr>
              <a:t>Auditory</a:t>
            </a:r>
            <a:r>
              <a:rPr lang="fr-FR" sz="1600" i="1" dirty="0" smtClean="0">
                <a:solidFill>
                  <a:schemeClr val="tx2"/>
                </a:solidFill>
                <a:latin typeface="Calibri" pitchFamily="34" charset="0"/>
              </a:rPr>
              <a:t>-Visual Stimulations </a:t>
            </a:r>
            <a:r>
              <a:rPr lang="fr-FR" sz="1600" i="1" dirty="0">
                <a:solidFill>
                  <a:schemeClr val="tx2"/>
                </a:solidFill>
                <a:latin typeface="Calibri" pitchFamily="34" charset="0"/>
              </a:rPr>
              <a:t>(u)</a:t>
            </a:r>
          </a:p>
        </p:txBody>
      </p:sp>
      <p:sp>
        <p:nvSpPr>
          <p:cNvPr id="39" name="ZoneTexte 43"/>
          <p:cNvSpPr txBox="1">
            <a:spLocks noChangeArrowheads="1"/>
          </p:cNvSpPr>
          <p:nvPr/>
        </p:nvSpPr>
        <p:spPr bwMode="auto">
          <a:xfrm>
            <a:off x="3470201" y="2001044"/>
            <a:ext cx="18959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600" i="1" dirty="0" smtClean="0">
                <a:solidFill>
                  <a:schemeClr val="tx2"/>
                </a:solidFill>
                <a:latin typeface="Calibri" pitchFamily="34" charset="0"/>
              </a:rPr>
              <a:t>Sources/Network </a:t>
            </a:r>
            <a:r>
              <a:rPr lang="fr-FR" sz="1600" i="1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fr-FR" sz="1600" i="1" dirty="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</a:t>
            </a:r>
            <a:r>
              <a:rPr lang="fr-FR" sz="1600" i="1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40" name="ZoneTexte 44"/>
          <p:cNvSpPr txBox="1">
            <a:spLocks noChangeArrowheads="1"/>
          </p:cNvSpPr>
          <p:nvPr/>
        </p:nvSpPr>
        <p:spPr bwMode="auto">
          <a:xfrm>
            <a:off x="7065888" y="1765970"/>
            <a:ext cx="1047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b="1">
                <a:latin typeface="Calibri" pitchFamily="34" charset="0"/>
              </a:rPr>
              <a:t>Y = </a:t>
            </a:r>
            <a:r>
              <a:rPr lang="fr-FR" b="1" i="1">
                <a:latin typeface="Calibri" pitchFamily="34" charset="0"/>
              </a:rPr>
              <a:t>f</a:t>
            </a:r>
            <a:r>
              <a:rPr lang="fr-FR" b="1">
                <a:latin typeface="Calibri" pitchFamily="34" charset="0"/>
              </a:rPr>
              <a:t>(</a:t>
            </a:r>
            <a:r>
              <a:rPr lang="fr-FR" b="1">
                <a:latin typeface="Calibri" pitchFamily="34" charset="0"/>
                <a:sym typeface="Symbol" pitchFamily="18" charset="2"/>
              </a:rPr>
              <a:t>,u</a:t>
            </a:r>
            <a:r>
              <a:rPr lang="fr-FR" b="1">
                <a:latin typeface="Calibri" pitchFamily="34" charset="0"/>
              </a:rPr>
              <a:t>)</a:t>
            </a:r>
          </a:p>
        </p:txBody>
      </p:sp>
      <p:cxnSp>
        <p:nvCxnSpPr>
          <p:cNvPr id="59" name="Connecteur droit avec flèche 58"/>
          <p:cNvCxnSpPr/>
          <p:nvPr/>
        </p:nvCxnSpPr>
        <p:spPr>
          <a:xfrm rot="5400000">
            <a:off x="6708701" y="2051720"/>
            <a:ext cx="714375" cy="714375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47"/>
          <p:cNvSpPr txBox="1">
            <a:spLocks noChangeArrowheads="1"/>
          </p:cNvSpPr>
          <p:nvPr/>
        </p:nvSpPr>
        <p:spPr bwMode="auto">
          <a:xfrm>
            <a:off x="6256263" y="2681957"/>
            <a:ext cx="17408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b="1" i="1" dirty="0" smtClean="0">
                <a:latin typeface="Calibri" pitchFamily="34" charset="0"/>
              </a:rPr>
              <a:t>Model  m: </a:t>
            </a:r>
            <a:r>
              <a:rPr lang="fr-FR" b="1" i="1" dirty="0">
                <a:latin typeface="Calibri" pitchFamily="34" charset="0"/>
              </a:rPr>
              <a:t>f, </a:t>
            </a:r>
            <a:r>
              <a:rPr lang="fr-FR" b="1" i="1" dirty="0">
                <a:latin typeface="Calibri" pitchFamily="34" charset="0"/>
                <a:sym typeface="Symbol" pitchFamily="18" charset="2"/>
              </a:rPr>
              <a:t>, u</a:t>
            </a:r>
            <a:endParaRPr lang="fr-FR" b="1" i="1" dirty="0">
              <a:latin typeface="Calibri" pitchFamily="34" charset="0"/>
            </a:endParaRPr>
          </a:p>
        </p:txBody>
      </p:sp>
      <p:sp>
        <p:nvSpPr>
          <p:cNvPr id="61" name="ZoneTexte 32"/>
          <p:cNvSpPr txBox="1">
            <a:spLocks noChangeArrowheads="1"/>
          </p:cNvSpPr>
          <p:nvPr/>
        </p:nvSpPr>
        <p:spPr bwMode="auto">
          <a:xfrm>
            <a:off x="0" y="558924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u="sng" dirty="0" err="1" smtClean="0">
                <a:latin typeface="Calibri" pitchFamily="34" charset="0"/>
              </a:rPr>
              <a:t>Probabilistic</a:t>
            </a:r>
            <a:r>
              <a:rPr lang="fr-FR" u="sng" dirty="0" smtClean="0">
                <a:latin typeface="Calibri" pitchFamily="34" charset="0"/>
              </a:rPr>
              <a:t> </a:t>
            </a:r>
            <a:r>
              <a:rPr lang="fr-FR" u="sng" dirty="0" err="1" smtClean="0">
                <a:latin typeface="Calibri" pitchFamily="34" charset="0"/>
              </a:rPr>
              <a:t>modelling</a:t>
            </a:r>
            <a:r>
              <a:rPr lang="fr-FR" u="sng" dirty="0" smtClean="0">
                <a:latin typeface="Calibri" pitchFamily="34" charset="0"/>
              </a:rPr>
              <a:t> </a:t>
            </a:r>
            <a:r>
              <a:rPr lang="fr-FR" u="sng" dirty="0" err="1" smtClean="0">
                <a:latin typeface="Calibri" pitchFamily="34" charset="0"/>
              </a:rPr>
              <a:t>enables</a:t>
            </a:r>
            <a:r>
              <a:rPr lang="fr-FR" u="sng" dirty="0" smtClean="0">
                <a:latin typeface="Calibri" pitchFamily="34" charset="0"/>
              </a:rPr>
              <a:t>:</a:t>
            </a:r>
            <a:endParaRPr lang="fr-FR" sz="1000" i="1" u="sng" dirty="0">
              <a:latin typeface="Calibri" pitchFamily="34" charset="0"/>
            </a:endParaRPr>
          </a:p>
          <a:p>
            <a:pPr lvl="1" eaLnBrk="1" hangingPunct="1">
              <a:buFontTx/>
              <a:buChar char="-"/>
            </a:pPr>
            <a:r>
              <a:rPr lang="fr-FR" i="1" dirty="0">
                <a:latin typeface="Calibri" pitchFamily="34" charset="0"/>
              </a:rPr>
              <a:t> </a:t>
            </a:r>
            <a:r>
              <a:rPr lang="fr-FR" i="1" dirty="0" smtClean="0">
                <a:latin typeface="Calibri" pitchFamily="34" charset="0"/>
              </a:rPr>
              <a:t>To </a:t>
            </a:r>
            <a:r>
              <a:rPr lang="fr-FR" i="1" dirty="0" err="1" smtClean="0">
                <a:latin typeface="Calibri" pitchFamily="34" charset="0"/>
              </a:rPr>
              <a:t>formalize</a:t>
            </a:r>
            <a:r>
              <a:rPr lang="fr-FR" i="1" dirty="0" smtClean="0">
                <a:latin typeface="Calibri" pitchFamily="34" charset="0"/>
              </a:rPr>
              <a:t> </a:t>
            </a:r>
            <a:r>
              <a:rPr lang="fr-FR" i="1" dirty="0" err="1" smtClean="0">
                <a:latin typeface="Calibri" pitchFamily="34" charset="0"/>
              </a:rPr>
              <a:t>mathematically</a:t>
            </a:r>
            <a:r>
              <a:rPr lang="fr-FR" i="1" dirty="0" smtClean="0">
                <a:latin typeface="Calibri" pitchFamily="34" charset="0"/>
              </a:rPr>
              <a:t> </a:t>
            </a:r>
            <a:r>
              <a:rPr lang="fr-FR" i="1" dirty="0" err="1" smtClean="0">
                <a:latin typeface="Calibri" pitchFamily="34" charset="0"/>
              </a:rPr>
              <a:t>our</a:t>
            </a:r>
            <a:r>
              <a:rPr lang="fr-FR" i="1" dirty="0" smtClean="0">
                <a:latin typeface="Calibri" pitchFamily="34" charset="0"/>
              </a:rPr>
              <a:t> </a:t>
            </a:r>
            <a:r>
              <a:rPr lang="fr-FR" i="1" dirty="0" err="1" smtClean="0">
                <a:latin typeface="Calibri" pitchFamily="34" charset="0"/>
              </a:rPr>
              <a:t>knowledge</a:t>
            </a:r>
            <a:r>
              <a:rPr lang="fr-FR" i="1" dirty="0" smtClean="0">
                <a:latin typeface="Calibri" pitchFamily="34" charset="0"/>
              </a:rPr>
              <a:t> in a model </a:t>
            </a:r>
            <a:r>
              <a:rPr lang="fr-FR" b="1" i="1" dirty="0" smtClean="0">
                <a:latin typeface="Calibri" pitchFamily="34" charset="0"/>
              </a:rPr>
              <a:t>m</a:t>
            </a:r>
            <a:endParaRPr lang="fr-FR" b="1" i="1" dirty="0">
              <a:latin typeface="Calibri" pitchFamily="34" charset="0"/>
            </a:endParaRPr>
          </a:p>
          <a:p>
            <a:pPr lvl="1" eaLnBrk="1" hangingPunct="1">
              <a:buFontTx/>
              <a:buChar char="-"/>
            </a:pPr>
            <a:r>
              <a:rPr lang="fr-FR" i="1" dirty="0">
                <a:latin typeface="Calibri" pitchFamily="34" charset="0"/>
              </a:rPr>
              <a:t> </a:t>
            </a:r>
            <a:r>
              <a:rPr lang="fr-FR" i="1" dirty="0" smtClean="0">
                <a:latin typeface="Calibri" pitchFamily="34" charset="0"/>
              </a:rPr>
              <a:t>To </a:t>
            </a:r>
            <a:r>
              <a:rPr lang="fr-FR" i="1" dirty="0" err="1" smtClean="0">
                <a:latin typeface="Calibri" pitchFamily="34" charset="0"/>
              </a:rPr>
              <a:t>account</a:t>
            </a:r>
            <a:r>
              <a:rPr lang="fr-FR" i="1" dirty="0" smtClean="0">
                <a:latin typeface="Calibri" pitchFamily="34" charset="0"/>
              </a:rPr>
              <a:t> for </a:t>
            </a:r>
            <a:r>
              <a:rPr lang="fr-FR" i="1" dirty="0" err="1" smtClean="0">
                <a:latin typeface="Calibri" pitchFamily="34" charset="0"/>
              </a:rPr>
              <a:t>uncertainty</a:t>
            </a:r>
            <a:endParaRPr lang="fr-FR" i="1" dirty="0">
              <a:latin typeface="Calibri" pitchFamily="34" charset="0"/>
            </a:endParaRPr>
          </a:p>
          <a:p>
            <a:pPr lvl="1" eaLnBrk="1" hangingPunct="1">
              <a:buFontTx/>
              <a:buChar char="-"/>
            </a:pPr>
            <a:r>
              <a:rPr lang="fr-FR" i="1" dirty="0">
                <a:latin typeface="Calibri" pitchFamily="34" charset="0"/>
              </a:rPr>
              <a:t> </a:t>
            </a:r>
            <a:r>
              <a:rPr lang="fr-FR" i="1" dirty="0" smtClean="0">
                <a:latin typeface="Calibri" pitchFamily="34" charset="0"/>
              </a:rPr>
              <a:t>To </a:t>
            </a:r>
            <a:r>
              <a:rPr lang="fr-FR" i="1" dirty="0" err="1" smtClean="0">
                <a:latin typeface="Calibri" pitchFamily="34" charset="0"/>
              </a:rPr>
              <a:t>make</a:t>
            </a:r>
            <a:r>
              <a:rPr lang="fr-FR" i="1" dirty="0" smtClean="0">
                <a:latin typeface="Calibri" pitchFamily="34" charset="0"/>
              </a:rPr>
              <a:t> </a:t>
            </a:r>
            <a:r>
              <a:rPr lang="fr-FR" i="1" dirty="0" err="1" smtClean="0">
                <a:latin typeface="Calibri" pitchFamily="34" charset="0"/>
              </a:rPr>
              <a:t>inference</a:t>
            </a:r>
            <a:r>
              <a:rPr lang="fr-FR" i="1" dirty="0" smtClean="0">
                <a:latin typeface="Calibri" pitchFamily="34" charset="0"/>
              </a:rPr>
              <a:t> on </a:t>
            </a:r>
            <a:r>
              <a:rPr lang="fr-FR" i="1" dirty="0" err="1" smtClean="0">
                <a:latin typeface="Calibri" pitchFamily="34" charset="0"/>
              </a:rPr>
              <a:t>both</a:t>
            </a:r>
            <a:r>
              <a:rPr lang="fr-FR" i="1" dirty="0" smtClean="0">
                <a:latin typeface="Calibri" pitchFamily="34" charset="0"/>
              </a:rPr>
              <a:t> model </a:t>
            </a:r>
            <a:r>
              <a:rPr lang="fr-FR" i="1" dirty="0" err="1" smtClean="0">
                <a:latin typeface="Calibri" pitchFamily="34" charset="0"/>
              </a:rPr>
              <a:t>parameters</a:t>
            </a:r>
            <a:r>
              <a:rPr lang="fr-FR" i="1" dirty="0" smtClean="0">
                <a:latin typeface="Calibri" pitchFamily="34" charset="0"/>
              </a:rPr>
              <a:t> and </a:t>
            </a:r>
            <a:r>
              <a:rPr lang="fr-FR" i="1" dirty="0" err="1" smtClean="0">
                <a:latin typeface="Calibri" pitchFamily="34" charset="0"/>
              </a:rPr>
              <a:t>models</a:t>
            </a:r>
            <a:r>
              <a:rPr lang="fr-FR" i="1" dirty="0" smtClean="0">
                <a:latin typeface="Calibri" pitchFamily="34" charset="0"/>
              </a:rPr>
              <a:t> </a:t>
            </a:r>
            <a:r>
              <a:rPr lang="fr-FR" i="1" dirty="0" err="1" smtClean="0">
                <a:latin typeface="Calibri" pitchFamily="34" charset="0"/>
              </a:rPr>
              <a:t>themselves</a:t>
            </a:r>
            <a:endParaRPr lang="fr-FR" i="1" dirty="0">
              <a:latin typeface="Calibri" pitchFamily="34" charset="0"/>
            </a:endParaRPr>
          </a:p>
        </p:txBody>
      </p:sp>
      <p:grpSp>
        <p:nvGrpSpPr>
          <p:cNvPr id="62" name="Groupe 29"/>
          <p:cNvGrpSpPr>
            <a:grpSpLocks/>
          </p:cNvGrpSpPr>
          <p:nvPr/>
        </p:nvGrpSpPr>
        <p:grpSpPr bwMode="auto">
          <a:xfrm>
            <a:off x="2248793" y="4144516"/>
            <a:ext cx="3857625" cy="936625"/>
            <a:chOff x="2285984" y="5429260"/>
            <a:chExt cx="3857652" cy="936625"/>
          </a:xfrm>
        </p:grpSpPr>
        <p:graphicFrame>
          <p:nvGraphicFramePr>
            <p:cNvPr id="63" name="Object 3"/>
            <p:cNvGraphicFramePr>
              <a:graphicFrameLocks noChangeAspect="1"/>
            </p:cNvGraphicFramePr>
            <p:nvPr/>
          </p:nvGraphicFramePr>
          <p:xfrm>
            <a:off x="2347911" y="5429260"/>
            <a:ext cx="3746500" cy="936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6" name="Équation" r:id="rId4" imgW="1879560" imgH="469800" progId="Equation.3">
                    <p:embed/>
                  </p:oleObj>
                </mc:Choice>
                <mc:Fallback>
                  <p:oleObj name="Équation" r:id="rId4" imgW="1879560" imgH="46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7911" y="5429260"/>
                          <a:ext cx="3746500" cy="936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" name="Rectangle 63"/>
            <p:cNvSpPr/>
            <p:nvPr/>
          </p:nvSpPr>
          <p:spPr>
            <a:xfrm>
              <a:off x="2285984" y="5429260"/>
              <a:ext cx="3857652" cy="92868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cxnSp>
        <p:nvCxnSpPr>
          <p:cNvPr id="65" name="Connecteur droit 64"/>
          <p:cNvCxnSpPr/>
          <p:nvPr/>
        </p:nvCxnSpPr>
        <p:spPr>
          <a:xfrm rot="16200000" flipV="1">
            <a:off x="3773586" y="4021485"/>
            <a:ext cx="382588" cy="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>
            <a:off x="5106293" y="3933056"/>
            <a:ext cx="1325562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>
            <a:off x="3960118" y="3833366"/>
            <a:ext cx="30099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30"/>
          <p:cNvSpPr>
            <a:spLocks noChangeArrowheads="1"/>
          </p:cNvSpPr>
          <p:nvPr/>
        </p:nvSpPr>
        <p:spPr bwMode="auto">
          <a:xfrm>
            <a:off x="6365180" y="3858766"/>
            <a:ext cx="5453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400" b="1" i="1" dirty="0">
                <a:solidFill>
                  <a:schemeClr val="accent2"/>
                </a:solidFill>
                <a:latin typeface="Calibri" pitchFamily="34" charset="0"/>
              </a:rPr>
              <a:t>P</a:t>
            </a:r>
            <a:r>
              <a:rPr lang="fr-FR" sz="1400" b="1" i="1" dirty="0" smtClean="0">
                <a:solidFill>
                  <a:schemeClr val="accent2"/>
                </a:solidFill>
                <a:latin typeface="Calibri" pitchFamily="34" charset="0"/>
              </a:rPr>
              <a:t>rior</a:t>
            </a:r>
            <a:endParaRPr lang="fr-FR" sz="1400" b="1" i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69" name="Rectangle 31"/>
          <p:cNvSpPr>
            <a:spLocks noChangeArrowheads="1"/>
          </p:cNvSpPr>
          <p:nvPr/>
        </p:nvSpPr>
        <p:spPr bwMode="auto">
          <a:xfrm>
            <a:off x="6581698" y="3573016"/>
            <a:ext cx="9426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400" b="1" i="1" dirty="0" err="1" smtClean="0">
                <a:solidFill>
                  <a:schemeClr val="accent2"/>
                </a:solidFill>
                <a:latin typeface="Calibri" pitchFamily="34" charset="0"/>
              </a:rPr>
              <a:t>Likelihood</a:t>
            </a:r>
            <a:endParaRPr lang="fr-FR" sz="1400" b="1" i="1" dirty="0">
              <a:solidFill>
                <a:schemeClr val="accent2"/>
              </a:solidFill>
              <a:latin typeface="Calibri" pitchFamily="34" charset="0"/>
            </a:endParaRPr>
          </a:p>
        </p:txBody>
      </p:sp>
      <p:cxnSp>
        <p:nvCxnSpPr>
          <p:cNvPr id="70" name="Connecteur droit avec flèche 69"/>
          <p:cNvCxnSpPr/>
          <p:nvPr/>
        </p:nvCxnSpPr>
        <p:spPr>
          <a:xfrm>
            <a:off x="4506218" y="5373241"/>
            <a:ext cx="132556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34"/>
          <p:cNvSpPr>
            <a:spLocks noChangeArrowheads="1"/>
          </p:cNvSpPr>
          <p:nvPr/>
        </p:nvSpPr>
        <p:spPr bwMode="auto">
          <a:xfrm>
            <a:off x="5449193" y="5124004"/>
            <a:ext cx="17609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400" b="1" i="1" dirty="0" smtClean="0">
                <a:solidFill>
                  <a:schemeClr val="accent2"/>
                </a:solidFill>
                <a:latin typeface="Calibri" pitchFamily="34" charset="0"/>
              </a:rPr>
              <a:t>Marginal or Evidence</a:t>
            </a:r>
            <a:endParaRPr lang="fr-FR" sz="1400" b="1" i="1" dirty="0">
              <a:solidFill>
                <a:schemeClr val="accent2"/>
              </a:solidFill>
              <a:latin typeface="Calibri" pitchFamily="34" charset="0"/>
            </a:endParaRPr>
          </a:p>
        </p:txBody>
      </p:sp>
      <p:cxnSp>
        <p:nvCxnSpPr>
          <p:cNvPr id="72" name="Connecteur droit avec flèche 71"/>
          <p:cNvCxnSpPr/>
          <p:nvPr/>
        </p:nvCxnSpPr>
        <p:spPr>
          <a:xfrm flipH="1">
            <a:off x="1066105" y="4071491"/>
            <a:ext cx="132556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V="1">
            <a:off x="5109469" y="3933056"/>
            <a:ext cx="0" cy="2828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rot="16200000" flipV="1">
            <a:off x="4305523" y="5189885"/>
            <a:ext cx="382588" cy="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rot="16200000" flipV="1">
            <a:off x="2203549" y="4261198"/>
            <a:ext cx="382587" cy="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30"/>
          <p:cNvSpPr>
            <a:spLocks noChangeArrowheads="1"/>
          </p:cNvSpPr>
          <p:nvPr/>
        </p:nvSpPr>
        <p:spPr bwMode="auto">
          <a:xfrm>
            <a:off x="405103" y="3787329"/>
            <a:ext cx="8545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400" b="1" i="1" dirty="0" err="1" smtClean="0">
                <a:solidFill>
                  <a:schemeClr val="accent2"/>
                </a:solidFill>
                <a:latin typeface="Calibri" pitchFamily="34" charset="0"/>
              </a:rPr>
              <a:t>Posterior</a:t>
            </a:r>
            <a:endParaRPr lang="fr-FR" sz="1400" b="1" i="1" dirty="0">
              <a:solidFill>
                <a:schemeClr val="accent2"/>
              </a:solidFill>
              <a:latin typeface="Calibri" pitchFamily="34" charset="0"/>
            </a:endParaRPr>
          </a:p>
        </p:txBody>
      </p:sp>
      <p:graphicFrame>
        <p:nvGraphicFramePr>
          <p:cNvPr id="7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825900"/>
              </p:ext>
            </p:extLst>
          </p:nvPr>
        </p:nvGraphicFramePr>
        <p:xfrm>
          <a:off x="5940152" y="5326263"/>
          <a:ext cx="3037582" cy="551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" name="Équation" r:id="rId6" imgW="1892160" imgH="342720" progId="Equation.3">
                  <p:embed/>
                </p:oleObj>
              </mc:Choice>
              <mc:Fallback>
                <p:oleObj name="Équation" r:id="rId6" imgW="18921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5326263"/>
                        <a:ext cx="3037582" cy="5510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76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66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A </a:t>
            </a:r>
            <a:r>
              <a:rPr lang="fr-FR" sz="2800" b="1" dirty="0" err="1" smtClean="0"/>
              <a:t>toy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example</a:t>
            </a:r>
            <a:endParaRPr lang="fr-FR" sz="2800" b="1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971600" y="549841"/>
            <a:ext cx="7272808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Image 14" descr="brain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7008"/>
            <a:ext cx="253365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Arc 42"/>
          <p:cNvSpPr/>
          <p:nvPr/>
        </p:nvSpPr>
        <p:spPr>
          <a:xfrm>
            <a:off x="2036887" y="692696"/>
            <a:ext cx="2928938" cy="1285875"/>
          </a:xfrm>
          <a:prstGeom prst="arc">
            <a:avLst>
              <a:gd name="adj1" fmla="val 11648595"/>
              <a:gd name="adj2" fmla="val 20165946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4" name="ZoneTexte 28"/>
          <p:cNvSpPr txBox="1">
            <a:spLocks noChangeArrowheads="1"/>
          </p:cNvSpPr>
          <p:nvPr/>
        </p:nvSpPr>
        <p:spPr bwMode="auto">
          <a:xfrm>
            <a:off x="4251450" y="835571"/>
            <a:ext cx="2045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600" i="1" dirty="0" smtClean="0">
                <a:solidFill>
                  <a:schemeClr val="tx2"/>
                </a:solidFill>
                <a:latin typeface="Calibri" pitchFamily="34" charset="0"/>
              </a:rPr>
              <a:t>MEG Observations </a:t>
            </a:r>
            <a:r>
              <a:rPr lang="fr-FR" sz="1600" i="1" dirty="0">
                <a:solidFill>
                  <a:schemeClr val="tx2"/>
                </a:solidFill>
                <a:latin typeface="Calibri" pitchFamily="34" charset="0"/>
              </a:rPr>
              <a:t>(Y)</a:t>
            </a:r>
          </a:p>
        </p:txBody>
      </p:sp>
      <p:sp>
        <p:nvSpPr>
          <p:cNvPr id="48" name="Ellipse 47"/>
          <p:cNvSpPr/>
          <p:nvPr/>
        </p:nvSpPr>
        <p:spPr>
          <a:xfrm>
            <a:off x="1756842" y="1180207"/>
            <a:ext cx="71438" cy="7143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2" name="Connecteur droit avec flèche 51"/>
          <p:cNvCxnSpPr/>
          <p:nvPr/>
        </p:nvCxnSpPr>
        <p:spPr>
          <a:xfrm flipV="1">
            <a:off x="1785938" y="1052736"/>
            <a:ext cx="133747" cy="1337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44"/>
          <p:cNvSpPr txBox="1">
            <a:spLocks noChangeArrowheads="1"/>
          </p:cNvSpPr>
          <p:nvPr/>
        </p:nvSpPr>
        <p:spPr bwMode="auto">
          <a:xfrm>
            <a:off x="2900189" y="3851518"/>
            <a:ext cx="1063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b="1" dirty="0">
                <a:latin typeface="Calibri" pitchFamily="34" charset="0"/>
              </a:rPr>
              <a:t>Y = </a:t>
            </a:r>
            <a:r>
              <a:rPr lang="fr-FR" b="1" i="1" dirty="0">
                <a:latin typeface="Calibri" pitchFamily="34" charset="0"/>
              </a:rPr>
              <a:t>L</a:t>
            </a:r>
            <a:r>
              <a:rPr lang="fr-FR" b="1" dirty="0" smtClean="0">
                <a:latin typeface="Calibri" pitchFamily="34" charset="0"/>
                <a:sym typeface="Symbol" pitchFamily="18" charset="2"/>
              </a:rPr>
              <a:t> + ɛ</a:t>
            </a:r>
            <a:endParaRPr lang="fr-FR" b="1" dirty="0">
              <a:latin typeface="Calibri" pitchFamily="34" charset="0"/>
            </a:endParaRPr>
          </a:p>
        </p:txBody>
      </p:sp>
      <p:cxnSp>
        <p:nvCxnSpPr>
          <p:cNvPr id="79" name="Connecteur droit avec flèche 78"/>
          <p:cNvCxnSpPr/>
          <p:nvPr/>
        </p:nvCxnSpPr>
        <p:spPr>
          <a:xfrm flipH="1" flipV="1">
            <a:off x="2120835" y="4973771"/>
            <a:ext cx="868885" cy="50660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oneTexte 47"/>
          <p:cNvSpPr txBox="1">
            <a:spLocks noChangeArrowheads="1"/>
          </p:cNvSpPr>
          <p:nvPr/>
        </p:nvSpPr>
        <p:spPr bwMode="auto">
          <a:xfrm>
            <a:off x="1115616" y="4571836"/>
            <a:ext cx="11560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b="1" i="1" dirty="0" smtClean="0">
                <a:latin typeface="Calibri" pitchFamily="34" charset="0"/>
              </a:rPr>
              <a:t>Model  m:</a:t>
            </a:r>
            <a:endParaRPr lang="fr-FR" b="1" i="1" dirty="0">
              <a:latin typeface="Calibri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78193" y="1755973"/>
            <a:ext cx="56542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- One </a:t>
            </a:r>
            <a:r>
              <a:rPr lang="fr-FR" dirty="0" err="1" smtClean="0"/>
              <a:t>dipolar</a:t>
            </a:r>
            <a:r>
              <a:rPr lang="fr-FR" dirty="0" smtClean="0"/>
              <a:t> source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known</a:t>
            </a:r>
            <a:r>
              <a:rPr lang="fr-FR" dirty="0" smtClean="0"/>
              <a:t> position and orientation.</a:t>
            </a:r>
          </a:p>
          <a:p>
            <a:pPr algn="just"/>
            <a:r>
              <a:rPr lang="fr-FR" dirty="0" smtClean="0"/>
              <a:t>- Amplitude ?</a:t>
            </a:r>
            <a:endParaRPr lang="fr-FR" dirty="0"/>
          </a:p>
        </p:txBody>
      </p:sp>
      <p:cxnSp>
        <p:nvCxnSpPr>
          <p:cNvPr id="11" name="Connecteur en angle 10"/>
          <p:cNvCxnSpPr>
            <a:endCxn id="12" idx="1"/>
          </p:cNvCxnSpPr>
          <p:nvPr/>
        </p:nvCxnSpPr>
        <p:spPr>
          <a:xfrm rot="16200000" flipH="1">
            <a:off x="3009831" y="4438959"/>
            <a:ext cx="743370" cy="163613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463323" y="4753951"/>
            <a:ext cx="1366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 smtClean="0">
                <a:solidFill>
                  <a:srgbClr val="C00000"/>
                </a:solidFill>
              </a:rPr>
              <a:t>Source gain </a:t>
            </a:r>
            <a:r>
              <a:rPr lang="fr-FR" sz="1200" b="1" i="1" dirty="0" err="1" smtClean="0">
                <a:solidFill>
                  <a:srgbClr val="C00000"/>
                </a:solidFill>
              </a:rPr>
              <a:t>vector</a:t>
            </a:r>
            <a:endParaRPr lang="fr-FR" sz="1200" b="1" i="1" dirty="0">
              <a:solidFill>
                <a:srgbClr val="C00000"/>
              </a:solidFill>
            </a:endParaRPr>
          </a:p>
        </p:txBody>
      </p:sp>
      <p:cxnSp>
        <p:nvCxnSpPr>
          <p:cNvPr id="14" name="Connecteur en angle 13"/>
          <p:cNvCxnSpPr/>
          <p:nvPr/>
        </p:nvCxnSpPr>
        <p:spPr>
          <a:xfrm rot="16200000" flipH="1">
            <a:off x="3447588" y="4192205"/>
            <a:ext cx="353538" cy="385223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>
            <a:off x="3781808" y="4365104"/>
            <a:ext cx="1304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 smtClean="0">
                <a:solidFill>
                  <a:srgbClr val="C00000"/>
                </a:solidFill>
              </a:rPr>
              <a:t>Source amplitude</a:t>
            </a:r>
            <a:endParaRPr lang="fr-FR" sz="1200" b="1" i="1" dirty="0">
              <a:solidFill>
                <a:srgbClr val="C00000"/>
              </a:solidFill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4022049" y="3356992"/>
            <a:ext cx="1379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 err="1" smtClean="0">
                <a:solidFill>
                  <a:srgbClr val="C00000"/>
                </a:solidFill>
              </a:rPr>
              <a:t>Measurment</a:t>
            </a:r>
            <a:r>
              <a:rPr lang="fr-FR" sz="1200" b="1" i="1" dirty="0" smtClean="0">
                <a:solidFill>
                  <a:srgbClr val="C00000"/>
                </a:solidFill>
              </a:rPr>
              <a:t> noise</a:t>
            </a:r>
            <a:endParaRPr lang="fr-FR" sz="1200" b="1" i="1" dirty="0">
              <a:solidFill>
                <a:srgbClr val="C00000"/>
              </a:solidFill>
            </a:endParaRPr>
          </a:p>
        </p:txBody>
      </p:sp>
      <p:cxnSp>
        <p:nvCxnSpPr>
          <p:cNvPr id="16" name="Connecteur en angle 15"/>
          <p:cNvCxnSpPr>
            <a:endCxn id="82" idx="1"/>
          </p:cNvCxnSpPr>
          <p:nvPr/>
        </p:nvCxnSpPr>
        <p:spPr>
          <a:xfrm rot="5400000" flipH="1" flipV="1">
            <a:off x="3691204" y="3658075"/>
            <a:ext cx="493428" cy="168262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/>
          <p:cNvCxnSpPr/>
          <p:nvPr/>
        </p:nvCxnSpPr>
        <p:spPr>
          <a:xfrm flipH="1">
            <a:off x="2088069" y="4096236"/>
            <a:ext cx="868885" cy="50660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010376" y="3851518"/>
            <a:ext cx="806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chemeClr val="tx2"/>
                </a:solidFill>
              </a:rPr>
              <a:t>Linear</a:t>
            </a:r>
            <a:r>
              <a:rPr lang="fr-FR" sz="1600" dirty="0" smtClean="0">
                <a:solidFill>
                  <a:schemeClr val="tx2"/>
                </a:solidFill>
              </a:rPr>
              <a:t> </a:t>
            </a:r>
            <a:r>
              <a:rPr lang="fr-FR" sz="1600" b="1" i="1" dirty="0" smtClean="0">
                <a:solidFill>
                  <a:schemeClr val="tx2"/>
                </a:solidFill>
              </a:rPr>
              <a:t>f</a:t>
            </a:r>
            <a:endParaRPr lang="fr-FR" sz="1600" b="1" i="1" dirty="0">
              <a:solidFill>
                <a:schemeClr val="tx2"/>
              </a:solidFill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1483597" y="5033501"/>
            <a:ext cx="1146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err="1" smtClean="0">
                <a:solidFill>
                  <a:schemeClr val="tx2"/>
                </a:solidFill>
              </a:rPr>
              <a:t>Gaussian</a:t>
            </a:r>
            <a:endParaRPr lang="fr-FR" sz="1400" dirty="0" smtClean="0">
              <a:solidFill>
                <a:schemeClr val="tx2"/>
              </a:solidFill>
            </a:endParaRPr>
          </a:p>
          <a:p>
            <a:pPr algn="ctr"/>
            <a:r>
              <a:rPr lang="fr-FR" sz="1400" dirty="0">
                <a:solidFill>
                  <a:schemeClr val="tx2"/>
                </a:solidFill>
              </a:rPr>
              <a:t> </a:t>
            </a:r>
            <a:r>
              <a:rPr lang="fr-FR" sz="1400" dirty="0" smtClean="0">
                <a:solidFill>
                  <a:schemeClr val="tx2"/>
                </a:solidFill>
              </a:rPr>
              <a:t>distributions</a:t>
            </a:r>
            <a:endParaRPr lang="fr-FR" sz="1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3049272" y="5491002"/>
                <a:ext cx="385483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b="0" i="0" smtClean="0"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fr-FR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b="0" smtClean="0">
                            <a:latin typeface="Cambria Math"/>
                          </a:rPr>
                          <m:t>ɛ</m:t>
                        </m:r>
                      </m:e>
                    </m:d>
                    <m:r>
                      <a:rPr lang="fr-FR" i="1">
                        <a:latin typeface="Cambria Math"/>
                        <a:ea typeface="Cambria Math"/>
                      </a:rPr>
                      <m:t>~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Ν</m:t>
                    </m:r>
                    <m:d>
                      <m:d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𝐿</m:t>
                        </m:r>
                        <m:r>
                          <a:rPr lang="fr-FR" i="1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fr-FR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 smtClean="0"/>
                  <a:t>  or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fr-F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e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d>
                    <m:r>
                      <a:rPr lang="fr-FR" i="1">
                        <a:latin typeface="Cambria Math"/>
                        <a:ea typeface="Cambria Math"/>
                      </a:rPr>
                      <m:t>~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Ν</m:t>
                    </m:r>
                    <m:d>
                      <m:d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fr-FR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fr-FR" dirty="0" smtClean="0"/>
              </a:p>
              <a:p>
                <a:pPr algn="ctr"/>
                <a:r>
                  <a:rPr lang="fr-FR" b="1" dirty="0" smtClean="0"/>
                  <a:t>&amp;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fr-FR" i="1">
                          <a:latin typeface="Cambria Math"/>
                          <a:ea typeface="Cambria Math"/>
                        </a:rPr>
                        <m:t>~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ea typeface="Cambria Math"/>
                        </a:rPr>
                        <m:t>Ν</m:t>
                      </m:r>
                      <m:d>
                        <m:dPr>
                          <m:ctrlPr>
                            <a:rPr lang="el-GR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272" y="5491002"/>
                <a:ext cx="3854838" cy="923330"/>
              </a:xfrm>
              <a:prstGeom prst="rect">
                <a:avLst/>
              </a:prstGeom>
              <a:blipFill rotWithShape="1">
                <a:blip r:embed="rId3"/>
                <a:stretch>
                  <a:fillRect t="-3311" b="-19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Connecteur en angle 84"/>
          <p:cNvCxnSpPr/>
          <p:nvPr/>
        </p:nvCxnSpPr>
        <p:spPr>
          <a:xfrm>
            <a:off x="6904110" y="5661248"/>
            <a:ext cx="618273" cy="72008"/>
          </a:xfrm>
          <a:prstGeom prst="bentConnector3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85"/>
          <p:cNvSpPr txBox="1"/>
          <p:nvPr/>
        </p:nvSpPr>
        <p:spPr>
          <a:xfrm>
            <a:off x="7522383" y="5594756"/>
            <a:ext cx="837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 err="1" smtClean="0">
                <a:solidFill>
                  <a:srgbClr val="C00000"/>
                </a:solidFill>
              </a:rPr>
              <a:t>Likelihood</a:t>
            </a:r>
            <a:endParaRPr lang="fr-FR" sz="1200" b="1" i="1" dirty="0">
              <a:solidFill>
                <a:srgbClr val="C00000"/>
              </a:solidFill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6336453" y="6161898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 smtClean="0">
                <a:solidFill>
                  <a:srgbClr val="C00000"/>
                </a:solidFill>
              </a:rPr>
              <a:t>Prior</a:t>
            </a:r>
            <a:endParaRPr lang="fr-FR" sz="1200" b="1" i="1" dirty="0">
              <a:solidFill>
                <a:srgbClr val="C00000"/>
              </a:solidFill>
            </a:endParaRPr>
          </a:p>
        </p:txBody>
      </p:sp>
      <p:cxnSp>
        <p:nvCxnSpPr>
          <p:cNvPr id="88" name="Connecteur en angle 87"/>
          <p:cNvCxnSpPr/>
          <p:nvPr/>
        </p:nvCxnSpPr>
        <p:spPr>
          <a:xfrm>
            <a:off x="5719324" y="6228389"/>
            <a:ext cx="618273" cy="72008"/>
          </a:xfrm>
          <a:prstGeom prst="bentConnector3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1115616" y="3356992"/>
            <a:ext cx="7632848" cy="31683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84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66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A </a:t>
            </a:r>
            <a:r>
              <a:rPr lang="fr-FR" sz="2800" b="1" dirty="0" err="1" smtClean="0"/>
              <a:t>toy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example</a:t>
            </a:r>
            <a:endParaRPr lang="fr-FR" sz="2800" b="1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971600" y="549841"/>
            <a:ext cx="7272808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Image 14" descr="brain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9" y="913705"/>
            <a:ext cx="253365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Arc 42"/>
          <p:cNvSpPr/>
          <p:nvPr/>
        </p:nvSpPr>
        <p:spPr>
          <a:xfrm>
            <a:off x="2040004" y="699393"/>
            <a:ext cx="2928938" cy="1285875"/>
          </a:xfrm>
          <a:prstGeom prst="arc">
            <a:avLst>
              <a:gd name="adj1" fmla="val 11648595"/>
              <a:gd name="adj2" fmla="val 20165946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4" name="ZoneTexte 28"/>
          <p:cNvSpPr txBox="1">
            <a:spLocks noChangeArrowheads="1"/>
          </p:cNvSpPr>
          <p:nvPr/>
        </p:nvSpPr>
        <p:spPr bwMode="auto">
          <a:xfrm>
            <a:off x="4254567" y="842268"/>
            <a:ext cx="2045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600" i="1" dirty="0" smtClean="0">
                <a:solidFill>
                  <a:schemeClr val="tx2"/>
                </a:solidFill>
                <a:latin typeface="Calibri" pitchFamily="34" charset="0"/>
              </a:rPr>
              <a:t>MEG Observations </a:t>
            </a:r>
            <a:r>
              <a:rPr lang="fr-FR" sz="1600" i="1" dirty="0">
                <a:solidFill>
                  <a:schemeClr val="tx2"/>
                </a:solidFill>
                <a:latin typeface="Calibri" pitchFamily="34" charset="0"/>
              </a:rPr>
              <a:t>(Y)</a:t>
            </a:r>
          </a:p>
        </p:txBody>
      </p:sp>
      <p:sp>
        <p:nvSpPr>
          <p:cNvPr id="48" name="Ellipse 47"/>
          <p:cNvSpPr/>
          <p:nvPr/>
        </p:nvSpPr>
        <p:spPr>
          <a:xfrm>
            <a:off x="1759959" y="1186904"/>
            <a:ext cx="71438" cy="7143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2" name="Connecteur droit avec flèche 51"/>
          <p:cNvCxnSpPr/>
          <p:nvPr/>
        </p:nvCxnSpPr>
        <p:spPr>
          <a:xfrm flipV="1">
            <a:off x="1789055" y="1059433"/>
            <a:ext cx="133747" cy="1337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oneTexte 47"/>
          <p:cNvSpPr txBox="1">
            <a:spLocks noChangeArrowheads="1"/>
          </p:cNvSpPr>
          <p:nvPr/>
        </p:nvSpPr>
        <p:spPr bwMode="auto">
          <a:xfrm>
            <a:off x="2843808" y="1763965"/>
            <a:ext cx="11560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b="1" i="1" dirty="0" smtClean="0">
                <a:latin typeface="Calibri" pitchFamily="34" charset="0"/>
              </a:rPr>
              <a:t>Model  m:</a:t>
            </a:r>
            <a:endParaRPr lang="fr-FR" b="1" i="1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4060259" y="1497558"/>
                <a:ext cx="199093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fr-FR" i="1">
                          <a:latin typeface="Cambria Math"/>
                          <a:ea typeface="Cambria Math"/>
                        </a:rPr>
                        <m:t>~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ea typeface="Cambria Math"/>
                        </a:rPr>
                        <m:t>Ν</m:t>
                      </m:r>
                      <m:d>
                        <m:dPr>
                          <m:ctrlPr>
                            <a:rPr lang="el-GR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 smtClean="0"/>
              </a:p>
              <a:p>
                <a:pPr algn="ctr"/>
                <a:r>
                  <a:rPr lang="fr-FR" b="1" dirty="0" smtClean="0"/>
                  <a:t>&amp;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fr-FR" i="1">
                          <a:latin typeface="Cambria Math"/>
                          <a:ea typeface="Cambria Math"/>
                        </a:rPr>
                        <m:t>~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ea typeface="Cambria Math"/>
                        </a:rPr>
                        <m:t>Ν</m:t>
                      </m:r>
                      <m:d>
                        <m:dPr>
                          <m:ctrlPr>
                            <a:rPr lang="el-GR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259" y="1497558"/>
                <a:ext cx="1990930" cy="923330"/>
              </a:xfrm>
              <a:prstGeom prst="rect">
                <a:avLst/>
              </a:prstGeom>
              <a:blipFill rotWithShape="1">
                <a:blip r:embed="rId3"/>
                <a:stretch>
                  <a:fillRect b="-19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135034" y="5167333"/>
                <a:ext cx="3826689" cy="676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</m:d>
                        </m:den>
                      </m:f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fr-FR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</a:rPr>
                            <m:t>𝑌</m:t>
                          </m:r>
                        </m:e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fr-FR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34" y="5167333"/>
                <a:ext cx="3826689" cy="6765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70538" y="4653136"/>
            <a:ext cx="1144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Bayes rule</a:t>
            </a:r>
            <a:endParaRPr lang="fr-FR" dirty="0"/>
          </a:p>
        </p:txBody>
      </p:sp>
      <p:pic>
        <p:nvPicPr>
          <p:cNvPr id="30" name="Picture 31" descr="Untitle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347" y="2924943"/>
            <a:ext cx="5073078" cy="380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47864" y="5301208"/>
            <a:ext cx="496371" cy="3600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2699792" y="5301208"/>
            <a:ext cx="648072" cy="3600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246599" y="5345121"/>
            <a:ext cx="725001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763983" y="6161898"/>
            <a:ext cx="760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 err="1" smtClean="0">
                <a:solidFill>
                  <a:srgbClr val="C00000"/>
                </a:solidFill>
              </a:rPr>
              <a:t>Posterior</a:t>
            </a:r>
            <a:endParaRPr lang="fr-FR" sz="1200" b="1" i="1" dirty="0">
              <a:solidFill>
                <a:srgbClr val="C00000"/>
              </a:solidFill>
            </a:endParaRPr>
          </a:p>
        </p:txBody>
      </p:sp>
      <p:cxnSp>
        <p:nvCxnSpPr>
          <p:cNvPr id="18" name="Connecteur en angle 17"/>
          <p:cNvCxnSpPr/>
          <p:nvPr/>
        </p:nvCxnSpPr>
        <p:spPr>
          <a:xfrm rot="16200000" flipH="1">
            <a:off x="728010" y="5917673"/>
            <a:ext cx="404320" cy="8413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88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971600" y="549841"/>
            <a:ext cx="7272808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971600" y="549841"/>
            <a:ext cx="392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Occam’s</a:t>
            </a:r>
            <a:r>
              <a:rPr lang="fr-FR" i="1" dirty="0" smtClean="0"/>
              <a:t> </a:t>
            </a:r>
            <a:r>
              <a:rPr lang="fr-FR" i="1" dirty="0" err="1" smtClean="0"/>
              <a:t>razor</a:t>
            </a:r>
            <a:r>
              <a:rPr lang="fr-FR" i="1" dirty="0" smtClean="0"/>
              <a:t> or </a:t>
            </a:r>
            <a:r>
              <a:rPr lang="fr-FR" i="1" dirty="0" err="1" smtClean="0"/>
              <a:t>principle</a:t>
            </a:r>
            <a:r>
              <a:rPr lang="fr-FR" i="1" dirty="0" smtClean="0"/>
              <a:t> of </a:t>
            </a:r>
            <a:r>
              <a:rPr lang="fr-FR" i="1" dirty="0" err="1" smtClean="0"/>
              <a:t>parsimony</a:t>
            </a:r>
            <a:endParaRPr lang="fr-FR" i="1" dirty="0"/>
          </a:p>
        </p:txBody>
      </p:sp>
      <p:sp>
        <p:nvSpPr>
          <p:cNvPr id="84" name="ZoneTexte 83"/>
          <p:cNvSpPr txBox="1"/>
          <p:nvPr/>
        </p:nvSpPr>
        <p:spPr>
          <a:xfrm>
            <a:off x="0" y="266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/>
              <a:t>Hypothesis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testing</a:t>
            </a:r>
            <a:r>
              <a:rPr lang="fr-FR" sz="2800" b="1" dirty="0" smtClean="0"/>
              <a:t>: model </a:t>
            </a:r>
            <a:r>
              <a:rPr lang="fr-FR" sz="2800" b="1" dirty="0" err="1" smtClean="0"/>
              <a:t>comparison</a:t>
            </a:r>
            <a:endParaRPr lang="fr-FR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ZoneTexte 84"/>
              <p:cNvSpPr txBox="1"/>
              <p:nvPr/>
            </p:nvSpPr>
            <p:spPr>
              <a:xfrm>
                <a:off x="583640" y="1052736"/>
                <a:ext cx="2404184" cy="676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5" name="ZoneTexte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40" y="1052736"/>
                <a:ext cx="2404184" cy="6765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996270" y="1391002"/>
            <a:ext cx="576064" cy="3382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7" name="Connecteur en angle 86"/>
          <p:cNvCxnSpPr>
            <a:endCxn id="88" idx="1"/>
          </p:cNvCxnSpPr>
          <p:nvPr/>
        </p:nvCxnSpPr>
        <p:spPr>
          <a:xfrm>
            <a:off x="2633663" y="1427867"/>
            <a:ext cx="605349" cy="350466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ZoneTexte 87"/>
          <p:cNvSpPr txBox="1"/>
          <p:nvPr/>
        </p:nvSpPr>
        <p:spPr>
          <a:xfrm>
            <a:off x="3239012" y="1639833"/>
            <a:ext cx="743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 smtClean="0">
                <a:solidFill>
                  <a:srgbClr val="C00000"/>
                </a:solidFill>
              </a:rPr>
              <a:t>Evidence</a:t>
            </a:r>
            <a:endParaRPr lang="fr-FR" sz="1200" b="1" i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4"/>
              <p:cNvSpPr>
                <a:spLocks noChangeArrowheads="1"/>
              </p:cNvSpPr>
              <p:nvPr/>
            </p:nvSpPr>
            <p:spPr bwMode="auto">
              <a:xfrm>
                <a:off x="4612642" y="1169961"/>
                <a:ext cx="3487750" cy="818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e>
                          <m:r>
                            <a:rPr lang="fr-FR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fr-FR" b="0" i="0" smtClean="0">
                          <a:latin typeface="Cambria Math"/>
                        </a:rPr>
                        <m:t>d</m:t>
                      </m:r>
                      <m:r>
                        <m:rPr>
                          <m:sty m:val="p"/>
                        </m:rPr>
                        <a:rPr lang="fr-FR" dirty="0">
                          <a:latin typeface="Cambria Math"/>
                          <a:ea typeface="Cambria Math"/>
                        </a:rPr>
                        <m:t>θ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2642" y="1169961"/>
                <a:ext cx="3487750" cy="8188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 Box 11"/>
          <p:cNvSpPr txBox="1">
            <a:spLocks noChangeArrowheads="1"/>
          </p:cNvSpPr>
          <p:nvPr/>
        </p:nvSpPr>
        <p:spPr bwMode="auto">
          <a:xfrm>
            <a:off x="3472935" y="919173"/>
            <a:ext cx="55429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srgbClr val="0070C0"/>
                </a:solidFill>
              </a:rPr>
              <a:t>« complexity should </a:t>
            </a:r>
            <a:r>
              <a:rPr lang="en-GB" i="1" dirty="0">
                <a:solidFill>
                  <a:srgbClr val="0070C0"/>
                </a:solidFill>
              </a:rPr>
              <a:t>not be assumed without necessity » </a:t>
            </a:r>
          </a:p>
        </p:txBody>
      </p:sp>
      <p:grpSp>
        <p:nvGrpSpPr>
          <p:cNvPr id="92" name="Group 21"/>
          <p:cNvGrpSpPr>
            <a:grpSpLocks/>
          </p:cNvGrpSpPr>
          <p:nvPr/>
        </p:nvGrpSpPr>
        <p:grpSpPr bwMode="auto">
          <a:xfrm>
            <a:off x="4358481" y="3231721"/>
            <a:ext cx="4256088" cy="2557462"/>
            <a:chOff x="2151" y="2660"/>
            <a:chExt cx="2681" cy="1611"/>
          </a:xfrm>
        </p:grpSpPr>
        <p:pic>
          <p:nvPicPr>
            <p:cNvPr id="93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70" t="2490" b="11586"/>
            <a:stretch>
              <a:fillRect/>
            </a:stretch>
          </p:blipFill>
          <p:spPr bwMode="auto">
            <a:xfrm>
              <a:off x="2336" y="2660"/>
              <a:ext cx="2041" cy="1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4" name="Text Box 16"/>
            <p:cNvSpPr txBox="1">
              <a:spLocks noChangeArrowheads="1"/>
            </p:cNvSpPr>
            <p:nvPr/>
          </p:nvSpPr>
          <p:spPr bwMode="auto">
            <a:xfrm rot="16200000">
              <a:off x="1693" y="3243"/>
              <a:ext cx="110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model evidence </a:t>
              </a:r>
              <a:r>
                <a:rPr lang="en-US" sz="1400" i="1">
                  <a:latin typeface="Times New Roman" pitchFamily="18" charset="0"/>
                </a:rPr>
                <a:t>p(y|m)</a:t>
              </a:r>
            </a:p>
          </p:txBody>
        </p:sp>
        <p:sp>
          <p:nvSpPr>
            <p:cNvPr id="95" name="Text Box 20"/>
            <p:cNvSpPr txBox="1">
              <a:spLocks noChangeArrowheads="1"/>
            </p:cNvSpPr>
            <p:nvPr/>
          </p:nvSpPr>
          <p:spPr bwMode="auto">
            <a:xfrm>
              <a:off x="3814" y="4098"/>
              <a:ext cx="101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200"/>
                <a:t>space of all data sets</a:t>
              </a:r>
            </a:p>
          </p:txBody>
        </p:sp>
      </p:grpSp>
      <p:grpSp>
        <p:nvGrpSpPr>
          <p:cNvPr id="96" name="Group 27"/>
          <p:cNvGrpSpPr>
            <a:grpSpLocks/>
          </p:cNvGrpSpPr>
          <p:nvPr/>
        </p:nvGrpSpPr>
        <p:grpSpPr bwMode="auto">
          <a:xfrm>
            <a:off x="107950" y="4367213"/>
            <a:ext cx="3370263" cy="2517775"/>
            <a:chOff x="-14" y="2751"/>
            <a:chExt cx="2123" cy="1586"/>
          </a:xfrm>
        </p:grpSpPr>
        <p:pic>
          <p:nvPicPr>
            <p:cNvPr id="97" name="Picture 15" descr="dataFit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2751"/>
              <a:ext cx="2115" cy="1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" name="Text Box 23"/>
            <p:cNvSpPr txBox="1">
              <a:spLocks noChangeArrowheads="1"/>
            </p:cNvSpPr>
            <p:nvPr/>
          </p:nvSpPr>
          <p:spPr bwMode="auto">
            <a:xfrm rot="16200000">
              <a:off x="-117" y="3345"/>
              <a:ext cx="39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400" i="1">
                  <a:latin typeface="Times New Roman" pitchFamily="18" charset="0"/>
                </a:rPr>
                <a:t>y=f(x)</a:t>
              </a:r>
            </a:p>
          </p:txBody>
        </p:sp>
      </p:grpSp>
      <p:grpSp>
        <p:nvGrpSpPr>
          <p:cNvPr id="99" name="Group 28"/>
          <p:cNvGrpSpPr>
            <a:grpSpLocks/>
          </p:cNvGrpSpPr>
          <p:nvPr/>
        </p:nvGrpSpPr>
        <p:grpSpPr bwMode="auto">
          <a:xfrm>
            <a:off x="107950" y="1844675"/>
            <a:ext cx="3370263" cy="2608263"/>
            <a:chOff x="-14" y="1162"/>
            <a:chExt cx="2123" cy="1643"/>
          </a:xfrm>
        </p:grpSpPr>
        <p:grpSp>
          <p:nvGrpSpPr>
            <p:cNvPr id="100" name="Group 25"/>
            <p:cNvGrpSpPr>
              <a:grpSpLocks/>
            </p:cNvGrpSpPr>
            <p:nvPr/>
          </p:nvGrpSpPr>
          <p:grpSpPr bwMode="auto">
            <a:xfrm>
              <a:off x="-14" y="1162"/>
              <a:ext cx="2123" cy="1586"/>
              <a:chOff x="-14" y="1300"/>
              <a:chExt cx="2123" cy="1586"/>
            </a:xfrm>
          </p:grpSpPr>
          <p:pic>
            <p:nvPicPr>
              <p:cNvPr id="102" name="Picture 13" descr="dataFit0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" y="1300"/>
                <a:ext cx="2115" cy="15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3" name="Text Box 24"/>
              <p:cNvSpPr txBox="1">
                <a:spLocks noChangeArrowheads="1"/>
              </p:cNvSpPr>
              <p:nvPr/>
            </p:nvSpPr>
            <p:spPr bwMode="auto">
              <a:xfrm rot="16200000">
                <a:off x="-145" y="1790"/>
                <a:ext cx="4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400" i="1">
                    <a:latin typeface="Times New Roman" pitchFamily="18" charset="0"/>
                  </a:rPr>
                  <a:t>y = f(x)</a:t>
                </a:r>
              </a:p>
            </p:txBody>
          </p:sp>
        </p:grpSp>
        <p:sp>
          <p:nvSpPr>
            <p:cNvPr id="101" name="Text Box 26"/>
            <p:cNvSpPr txBox="1">
              <a:spLocks noChangeArrowheads="1"/>
            </p:cNvSpPr>
            <p:nvPr/>
          </p:nvSpPr>
          <p:spPr bwMode="auto">
            <a:xfrm>
              <a:off x="1008" y="2613"/>
              <a:ext cx="16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400" i="1">
                  <a:latin typeface="Times New Roman" pitchFamily="18" charset="0"/>
                </a:rPr>
                <a:t>x</a:t>
              </a:r>
            </a:p>
          </p:txBody>
        </p:sp>
      </p:grpSp>
      <p:cxnSp>
        <p:nvCxnSpPr>
          <p:cNvPr id="9" name="Connecteur en angle 8"/>
          <p:cNvCxnSpPr/>
          <p:nvPr/>
        </p:nvCxnSpPr>
        <p:spPr>
          <a:xfrm flipV="1">
            <a:off x="3982870" y="1595975"/>
            <a:ext cx="733146" cy="182357"/>
          </a:xfrm>
          <a:prstGeom prst="bentConnector3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3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1066</Words>
  <Application>Microsoft Office PowerPoint</Application>
  <PresentationFormat>Affichage à l'écran (4:3)</PresentationFormat>
  <Paragraphs>229</Paragraphs>
  <Slides>25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4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Thème Office</vt:lpstr>
      <vt:lpstr>Image Photo Editor</vt:lpstr>
      <vt:lpstr>Équation</vt:lpstr>
      <vt:lpstr>Equation</vt:lpstr>
      <vt:lpstr>Microsoft Éditeur d'équations 3.0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Jérémie</cp:lastModifiedBy>
  <cp:revision>140</cp:revision>
  <dcterms:modified xsi:type="dcterms:W3CDTF">2011-01-20T08:36:48Z</dcterms:modified>
</cp:coreProperties>
</file>