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256" r:id="rId2"/>
    <p:sldId id="425" r:id="rId3"/>
    <p:sldId id="465" r:id="rId4"/>
    <p:sldId id="452" r:id="rId5"/>
    <p:sldId id="453" r:id="rId6"/>
    <p:sldId id="456" r:id="rId7"/>
    <p:sldId id="377" r:id="rId8"/>
    <p:sldId id="428" r:id="rId9"/>
    <p:sldId id="460" r:id="rId10"/>
    <p:sldId id="432" r:id="rId11"/>
    <p:sldId id="434" r:id="rId12"/>
    <p:sldId id="400" r:id="rId13"/>
    <p:sldId id="424" r:id="rId14"/>
    <p:sldId id="461" r:id="rId15"/>
    <p:sldId id="437" r:id="rId16"/>
    <p:sldId id="389" r:id="rId17"/>
    <p:sldId id="462" r:id="rId18"/>
    <p:sldId id="429" r:id="rId19"/>
    <p:sldId id="441" r:id="rId20"/>
    <p:sldId id="463" r:id="rId21"/>
    <p:sldId id="457" r:id="rId22"/>
    <p:sldId id="458" r:id="rId23"/>
    <p:sldId id="454" r:id="rId24"/>
    <p:sldId id="464" r:id="rId25"/>
    <p:sldId id="447" r:id="rId26"/>
    <p:sldId id="448" r:id="rId27"/>
    <p:sldId id="459" r:id="rId28"/>
    <p:sldId id="380" r:id="rId29"/>
  </p:sldIdLst>
  <p:sldSz cx="9144000" cy="6858000" type="screen4x3"/>
  <p:notesSz cx="9601200" cy="7315200"/>
  <p:embeddedFontLst>
    <p:embeddedFont>
      <p:font typeface="Verdana" pitchFamily="34" charset="0"/>
      <p:regular r:id="rId32"/>
      <p:bold r:id="rId33"/>
      <p:italic r:id="rId34"/>
      <p:boldItalic r:id="rId35"/>
    </p:embeddedFont>
    <p:embeddedFont>
      <p:font typeface="Arial Unicode MS" pitchFamily="34" charset="-128"/>
      <p:regular r:id="rId36"/>
    </p:embeddedFont>
  </p:embeddedFontLst>
  <p:custDataLst>
    <p:tags r:id="rId3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69900"/>
    <a:srgbClr val="FFFF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88117" autoAdjust="0"/>
  </p:normalViewPr>
  <p:slideViewPr>
    <p:cSldViewPr snapToGrid="0">
      <p:cViewPr>
        <p:scale>
          <a:sx n="100" d="100"/>
          <a:sy n="100" d="100"/>
        </p:scale>
        <p:origin x="-1134" y="-390"/>
      </p:cViewPr>
      <p:guideLst>
        <p:guide orient="horz" pos="3957"/>
        <p:guide pos="2881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1814" y="-86"/>
      </p:cViewPr>
      <p:guideLst>
        <p:guide orient="horz" pos="2304"/>
        <p:guide pos="30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12" Type="http://schemas.openxmlformats.org/officeDocument/2006/relationships/image" Target="../media/image41.emf"/><Relationship Id="rId2" Type="http://schemas.openxmlformats.org/officeDocument/2006/relationships/image" Target="../media/image31.w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e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w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Relationship Id="rId4" Type="http://schemas.openxmlformats.org/officeDocument/2006/relationships/image" Target="../media/image5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556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4556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fld id="{0A00BC66-EEC4-48FC-BF92-F45D22628F3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fld id="{6BE1476D-D1DD-4B33-AF5D-A6499B06DA1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B6E0AEA-AA3B-45F9-9A49-0D83046A9BD6}" type="slidenum">
              <a:rPr lang="en-GB"/>
              <a:pPr/>
              <a:t>1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DA9E80-28B6-471C-AD5B-F2646187C20A}" type="slidenum">
              <a:rPr lang="en-GB"/>
              <a:pPr/>
              <a:t>10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0C15F4-A9C7-409E-99D7-7683E4D7ECD1}" type="slidenum">
              <a:rPr lang="en-GB"/>
              <a:pPr/>
              <a:t>11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E2622DF-02CD-401C-9E6E-FCCEC95D0A68}" type="slidenum">
              <a:rPr lang="en-GB"/>
              <a:pPr/>
              <a:t>12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409160E-596B-4CA4-BB17-F51865850D5C}" type="slidenum">
              <a:rPr lang="en-GB"/>
              <a:pPr/>
              <a:t>13</a:t>
            </a:fld>
            <a:endParaRPr lang="en-GB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76EBA8-6D9E-41BF-8F24-AA5710D03A43}" type="slidenum">
              <a:rPr lang="en-GB"/>
              <a:pPr/>
              <a:t>14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4F621AC-A4B1-4AEF-BB56-2C0064FF892C}" type="slidenum">
              <a:rPr lang="en-GB"/>
              <a:pPr/>
              <a:t>15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CFFF2D-8D8B-467F-A3A5-227761D9096A}" type="slidenum">
              <a:rPr lang="en-GB"/>
              <a:pPr/>
              <a:t>16</a:t>
            </a:fld>
            <a:endParaRPr lang="en-GB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76EBA8-6D9E-41BF-8F24-AA5710D03A43}" type="slidenum">
              <a:rPr lang="en-GB"/>
              <a:pPr/>
              <a:t>17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B243B8-F0B1-4B20-8D52-1D14AA371EA1}" type="slidenum">
              <a:rPr lang="en-GB"/>
              <a:pPr/>
              <a:t>18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B62432-5FFA-47AD-B367-7C2EA83D13C7}" type="slidenum">
              <a:rPr lang="en-GB"/>
              <a:pPr/>
              <a:t>19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76EBA8-6D9E-41BF-8F24-AA5710D03A43}" type="slidenum">
              <a:rPr lang="en-GB"/>
              <a:pPr/>
              <a:t>2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76EBA8-6D9E-41BF-8F24-AA5710D03A43}" type="slidenum">
              <a:rPr lang="en-GB"/>
              <a:pPr/>
              <a:t>20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0FAF46-51F4-4FCF-A36D-F4274E780EB9}" type="slidenum">
              <a:rPr lang="en-GB"/>
              <a:pPr/>
              <a:t>21</a:t>
            </a:fld>
            <a:endParaRPr lang="en-GB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5D72FD-5090-49F7-9233-BEFD60C9EBFE}" type="slidenum">
              <a:rPr lang="en-GB"/>
              <a:pPr/>
              <a:t>22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F16FD33-19C6-491D-BB04-720988983188}" type="slidenum">
              <a:rPr lang="en-GB"/>
              <a:pPr/>
              <a:t>23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76EBA8-6D9E-41BF-8F24-AA5710D03A43}" type="slidenum">
              <a:rPr lang="en-GB"/>
              <a:pPr/>
              <a:t>24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8FDEC5-A6D7-40FD-894F-363E07EE5B3D}" type="slidenum">
              <a:rPr lang="en-GB"/>
              <a:pPr/>
              <a:t>25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0B343B-7BD3-4986-9B7C-DB584BC0EAC8}" type="slidenum">
              <a:rPr lang="en-GB"/>
              <a:pPr/>
              <a:t>26</a:t>
            </a:fld>
            <a:endParaRPr lang="en-GB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3FC7FA4-3FF7-47DF-81DB-4CEFD65EB5BF}" type="slidenum">
              <a:rPr lang="en-GB"/>
              <a:pPr/>
              <a:t>27</a:t>
            </a:fld>
            <a:endParaRPr lang="en-GB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6C56682-DABC-472D-975C-B42D0060B79D}" type="slidenum">
              <a:rPr lang="en-GB"/>
              <a:pPr/>
              <a:t>28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76EBA8-6D9E-41BF-8F24-AA5710D03A43}" type="slidenum">
              <a:rPr lang="en-GB"/>
              <a:pPr/>
              <a:t>3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AFFED9-1922-4439-BC5D-33ECC8E8D16D}" type="slidenum">
              <a:rPr lang="en-GB"/>
              <a:pPr/>
              <a:t>4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027AEB-ABF4-40C4-9D89-5BB1AC47188B}" type="slidenum">
              <a:rPr lang="en-GB"/>
              <a:pPr/>
              <a:t>5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027AEB-ABF4-40C4-9D89-5BB1AC47188B}" type="slidenum">
              <a:rPr lang="en-GB"/>
              <a:pPr/>
              <a:t>6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859DBB-2148-4D46-8B0D-1CD0CEDD3AD5}" type="slidenum">
              <a:rPr lang="en-GB"/>
              <a:pPr/>
              <a:t>7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6BCF26-FA5A-4384-B3C7-41FCB8E9455D}" type="slidenum">
              <a:rPr lang="en-GB"/>
              <a:pPr/>
              <a:t>8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76EBA8-6D9E-41BF-8F24-AA5710D03A43}" type="slidenum">
              <a:rPr lang="en-GB"/>
              <a:pPr/>
              <a:t>9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8413"/>
            <a:ext cx="7772400" cy="1470025"/>
          </a:xfrm>
          <a:solidFill>
            <a:srgbClr val="CC99FF">
              <a:alpha val="14999"/>
            </a:srgbClr>
          </a:solidFill>
          <a:ln w="57150" cmpd="thinThick">
            <a:solidFill>
              <a:srgbClr val="008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 b="1"/>
            </a:lvl1pPr>
          </a:lstStyle>
          <a:p>
            <a:pPr lvl="0"/>
            <a:r>
              <a:rPr lang="en-GB" noProof="0" smtClean="0"/>
              <a:t>Cliquez pour modifier le style du 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Cliquez pour modifier le style des sous-titres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381750"/>
            <a:ext cx="2895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/>
              <a:t>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>
              <a:defRPr/>
            </a:lvl1pPr>
          </a:lstStyle>
          <a:p>
            <a:fld id="{63BD0064-2D8A-4689-ACE6-3542D452C09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F4F5D-7DB9-44DA-A5D8-186B163A3DF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342A0-1A13-48E2-8A35-DA84CEAAC5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633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52513"/>
            <a:ext cx="4038600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00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F62778-4B21-4C1B-860E-D05E2789A15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851C4-3C43-41B5-9E88-7BF5F1FA6CB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0311F-ADEC-4C53-B4C6-051B46F184B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C8A38E-C7DF-4628-9811-1590C520074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7FE3A-4D41-4F6D-A402-A25DED1AB9F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73A852-3A21-48D2-B40C-C4AFE3A4AC9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2010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56578-4E7A-49F7-BFB6-D4982678F5B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DAB326-D810-4490-977F-895B3CD07CC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3F602D-4FAD-4C8D-9957-9EEAB03EF0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0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25" y="63087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GB"/>
              <a:t>2010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3087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A3DBE7-106C-4154-98B0-BF6AD5C56CE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185738" y="796925"/>
            <a:ext cx="5830887" cy="96838"/>
          </a:xfrm>
          <a:prstGeom prst="rect">
            <a:avLst/>
          </a:prstGeom>
          <a:solidFill>
            <a:srgbClr val="008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oleObject" Target="../embeddings/oleObject2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9.png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6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5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3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CC99FF">
              <a:alpha val="14902"/>
            </a:srgbClr>
          </a:solidFill>
        </p:spPr>
        <p:txBody>
          <a:bodyPr/>
          <a:lstStyle/>
          <a:p>
            <a:pPr eaLnBrk="1" hangingPunct="1"/>
            <a:r>
              <a:rPr lang="en-GB" smtClean="0"/>
              <a:t>General Linear Model &amp; Classical Inference</a:t>
            </a:r>
          </a:p>
        </p:txBody>
      </p:sp>
      <p:grpSp>
        <p:nvGrpSpPr>
          <p:cNvPr id="3075" name="Group 50"/>
          <p:cNvGrpSpPr>
            <a:grpSpLocks/>
          </p:cNvGrpSpPr>
          <p:nvPr/>
        </p:nvGrpSpPr>
        <p:grpSpPr bwMode="auto">
          <a:xfrm>
            <a:off x="3389313" y="5305425"/>
            <a:ext cx="1303337" cy="1133475"/>
            <a:chOff x="1346" y="1940"/>
            <a:chExt cx="797" cy="796"/>
          </a:xfrm>
        </p:grpSpPr>
        <p:sp>
          <p:nvSpPr>
            <p:cNvPr id="3078" name="Freeform 51"/>
            <p:cNvSpPr>
              <a:spLocks/>
            </p:cNvSpPr>
            <p:nvPr/>
          </p:nvSpPr>
          <p:spPr bwMode="auto">
            <a:xfrm>
              <a:off x="1346" y="1940"/>
              <a:ext cx="797" cy="796"/>
            </a:xfrm>
            <a:custGeom>
              <a:avLst/>
              <a:gdLst>
                <a:gd name="T0" fmla="*/ 19 w 797"/>
                <a:gd name="T1" fmla="*/ 321 h 796"/>
                <a:gd name="T2" fmla="*/ 58 w 797"/>
                <a:gd name="T3" fmla="*/ 214 h 796"/>
                <a:gd name="T4" fmla="*/ 125 w 797"/>
                <a:gd name="T5" fmla="*/ 125 h 796"/>
                <a:gd name="T6" fmla="*/ 214 w 797"/>
                <a:gd name="T7" fmla="*/ 59 h 796"/>
                <a:gd name="T8" fmla="*/ 320 w 797"/>
                <a:gd name="T9" fmla="*/ 20 h 796"/>
                <a:gd name="T10" fmla="*/ 437 w 797"/>
                <a:gd name="T11" fmla="*/ 14 h 796"/>
                <a:gd name="T12" fmla="*/ 549 w 797"/>
                <a:gd name="T13" fmla="*/ 43 h 796"/>
                <a:gd name="T14" fmla="*/ 644 w 797"/>
                <a:gd name="T15" fmla="*/ 101 h 796"/>
                <a:gd name="T16" fmla="*/ 719 w 797"/>
                <a:gd name="T17" fmla="*/ 182 h 796"/>
                <a:gd name="T18" fmla="*/ 768 w 797"/>
                <a:gd name="T19" fmla="*/ 284 h 796"/>
                <a:gd name="T20" fmla="*/ 785 w 797"/>
                <a:gd name="T21" fmla="*/ 399 h 796"/>
                <a:gd name="T22" fmla="*/ 768 w 797"/>
                <a:gd name="T23" fmla="*/ 514 h 796"/>
                <a:gd name="T24" fmla="*/ 719 w 797"/>
                <a:gd name="T25" fmla="*/ 614 h 796"/>
                <a:gd name="T26" fmla="*/ 644 w 797"/>
                <a:gd name="T27" fmla="*/ 696 h 796"/>
                <a:gd name="T28" fmla="*/ 549 w 797"/>
                <a:gd name="T29" fmla="*/ 755 h 796"/>
                <a:gd name="T30" fmla="*/ 437 w 797"/>
                <a:gd name="T31" fmla="*/ 783 h 796"/>
                <a:gd name="T32" fmla="*/ 320 w 797"/>
                <a:gd name="T33" fmla="*/ 777 h 796"/>
                <a:gd name="T34" fmla="*/ 214 w 797"/>
                <a:gd name="T35" fmla="*/ 738 h 796"/>
                <a:gd name="T36" fmla="*/ 125 w 797"/>
                <a:gd name="T37" fmla="*/ 672 h 796"/>
                <a:gd name="T38" fmla="*/ 58 w 797"/>
                <a:gd name="T39" fmla="*/ 583 h 796"/>
                <a:gd name="T40" fmla="*/ 19 w 797"/>
                <a:gd name="T41" fmla="*/ 477 h 796"/>
                <a:gd name="T42" fmla="*/ 12 w 797"/>
                <a:gd name="T43" fmla="*/ 399 h 796"/>
                <a:gd name="T44" fmla="*/ 8 w 797"/>
                <a:gd name="T45" fmla="*/ 479 h 796"/>
                <a:gd name="T46" fmla="*/ 48 w 797"/>
                <a:gd name="T47" fmla="*/ 588 h 796"/>
                <a:gd name="T48" fmla="*/ 117 w 797"/>
                <a:gd name="T49" fmla="*/ 679 h 796"/>
                <a:gd name="T50" fmla="*/ 209 w 797"/>
                <a:gd name="T51" fmla="*/ 747 h 796"/>
                <a:gd name="T52" fmla="*/ 318 w 797"/>
                <a:gd name="T53" fmla="*/ 787 h 796"/>
                <a:gd name="T54" fmla="*/ 439 w 797"/>
                <a:gd name="T55" fmla="*/ 794 h 796"/>
                <a:gd name="T56" fmla="*/ 553 w 797"/>
                <a:gd name="T57" fmla="*/ 764 h 796"/>
                <a:gd name="T58" fmla="*/ 651 w 797"/>
                <a:gd name="T59" fmla="*/ 705 h 796"/>
                <a:gd name="T60" fmla="*/ 728 w 797"/>
                <a:gd name="T61" fmla="*/ 621 h 796"/>
                <a:gd name="T62" fmla="*/ 779 w 797"/>
                <a:gd name="T63" fmla="*/ 517 h 796"/>
                <a:gd name="T64" fmla="*/ 797 w 797"/>
                <a:gd name="T65" fmla="*/ 399 h 796"/>
                <a:gd name="T66" fmla="*/ 779 w 797"/>
                <a:gd name="T67" fmla="*/ 280 h 796"/>
                <a:gd name="T68" fmla="*/ 728 w 797"/>
                <a:gd name="T69" fmla="*/ 176 h 796"/>
                <a:gd name="T70" fmla="*/ 651 w 797"/>
                <a:gd name="T71" fmla="*/ 91 h 796"/>
                <a:gd name="T72" fmla="*/ 553 w 797"/>
                <a:gd name="T73" fmla="*/ 32 h 796"/>
                <a:gd name="T74" fmla="*/ 439 w 797"/>
                <a:gd name="T75" fmla="*/ 2 h 796"/>
                <a:gd name="T76" fmla="*/ 318 w 797"/>
                <a:gd name="T77" fmla="*/ 9 h 796"/>
                <a:gd name="T78" fmla="*/ 209 w 797"/>
                <a:gd name="T79" fmla="*/ 49 h 796"/>
                <a:gd name="T80" fmla="*/ 117 w 797"/>
                <a:gd name="T81" fmla="*/ 117 h 796"/>
                <a:gd name="T82" fmla="*/ 48 w 797"/>
                <a:gd name="T83" fmla="*/ 208 h 796"/>
                <a:gd name="T84" fmla="*/ 8 w 797"/>
                <a:gd name="T85" fmla="*/ 319 h 796"/>
                <a:gd name="T86" fmla="*/ 12 w 797"/>
                <a:gd name="T87" fmla="*/ 399 h 79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97"/>
                <a:gd name="T133" fmla="*/ 0 h 796"/>
                <a:gd name="T134" fmla="*/ 797 w 797"/>
                <a:gd name="T135" fmla="*/ 796 h 79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97" h="796">
                  <a:moveTo>
                    <a:pt x="12" y="399"/>
                  </a:moveTo>
                  <a:lnTo>
                    <a:pt x="13" y="359"/>
                  </a:lnTo>
                  <a:lnTo>
                    <a:pt x="19" y="321"/>
                  </a:lnTo>
                  <a:lnTo>
                    <a:pt x="29" y="284"/>
                  </a:lnTo>
                  <a:lnTo>
                    <a:pt x="42" y="248"/>
                  </a:lnTo>
                  <a:lnTo>
                    <a:pt x="58" y="214"/>
                  </a:lnTo>
                  <a:lnTo>
                    <a:pt x="78" y="182"/>
                  </a:lnTo>
                  <a:lnTo>
                    <a:pt x="100" y="153"/>
                  </a:lnTo>
                  <a:lnTo>
                    <a:pt x="125" y="125"/>
                  </a:lnTo>
                  <a:lnTo>
                    <a:pt x="153" y="101"/>
                  </a:lnTo>
                  <a:lnTo>
                    <a:pt x="183" y="78"/>
                  </a:lnTo>
                  <a:lnTo>
                    <a:pt x="214" y="59"/>
                  </a:lnTo>
                  <a:lnTo>
                    <a:pt x="248" y="43"/>
                  </a:lnTo>
                  <a:lnTo>
                    <a:pt x="284" y="30"/>
                  </a:lnTo>
                  <a:lnTo>
                    <a:pt x="320" y="20"/>
                  </a:lnTo>
                  <a:lnTo>
                    <a:pt x="359" y="14"/>
                  </a:lnTo>
                  <a:lnTo>
                    <a:pt x="398" y="12"/>
                  </a:lnTo>
                  <a:lnTo>
                    <a:pt x="437" y="14"/>
                  </a:lnTo>
                  <a:lnTo>
                    <a:pt x="476" y="20"/>
                  </a:lnTo>
                  <a:lnTo>
                    <a:pt x="513" y="30"/>
                  </a:lnTo>
                  <a:lnTo>
                    <a:pt x="549" y="43"/>
                  </a:lnTo>
                  <a:lnTo>
                    <a:pt x="582" y="59"/>
                  </a:lnTo>
                  <a:lnTo>
                    <a:pt x="614" y="78"/>
                  </a:lnTo>
                  <a:lnTo>
                    <a:pt x="644" y="101"/>
                  </a:lnTo>
                  <a:lnTo>
                    <a:pt x="671" y="125"/>
                  </a:lnTo>
                  <a:lnTo>
                    <a:pt x="696" y="153"/>
                  </a:lnTo>
                  <a:lnTo>
                    <a:pt x="719" y="182"/>
                  </a:lnTo>
                  <a:lnTo>
                    <a:pt x="738" y="214"/>
                  </a:lnTo>
                  <a:lnTo>
                    <a:pt x="755" y="248"/>
                  </a:lnTo>
                  <a:lnTo>
                    <a:pt x="768" y="284"/>
                  </a:lnTo>
                  <a:lnTo>
                    <a:pt x="777" y="321"/>
                  </a:lnTo>
                  <a:lnTo>
                    <a:pt x="784" y="359"/>
                  </a:lnTo>
                  <a:lnTo>
                    <a:pt x="785" y="399"/>
                  </a:lnTo>
                  <a:lnTo>
                    <a:pt x="784" y="439"/>
                  </a:lnTo>
                  <a:lnTo>
                    <a:pt x="777" y="477"/>
                  </a:lnTo>
                  <a:lnTo>
                    <a:pt x="768" y="514"/>
                  </a:lnTo>
                  <a:lnTo>
                    <a:pt x="755" y="549"/>
                  </a:lnTo>
                  <a:lnTo>
                    <a:pt x="738" y="583"/>
                  </a:lnTo>
                  <a:lnTo>
                    <a:pt x="719" y="614"/>
                  </a:lnTo>
                  <a:lnTo>
                    <a:pt x="696" y="644"/>
                  </a:lnTo>
                  <a:lnTo>
                    <a:pt x="671" y="672"/>
                  </a:lnTo>
                  <a:lnTo>
                    <a:pt x="644" y="696"/>
                  </a:lnTo>
                  <a:lnTo>
                    <a:pt x="614" y="718"/>
                  </a:lnTo>
                  <a:lnTo>
                    <a:pt x="582" y="738"/>
                  </a:lnTo>
                  <a:lnTo>
                    <a:pt x="549" y="755"/>
                  </a:lnTo>
                  <a:lnTo>
                    <a:pt x="513" y="767"/>
                  </a:lnTo>
                  <a:lnTo>
                    <a:pt x="476" y="777"/>
                  </a:lnTo>
                  <a:lnTo>
                    <a:pt x="437" y="783"/>
                  </a:lnTo>
                  <a:lnTo>
                    <a:pt x="398" y="784"/>
                  </a:lnTo>
                  <a:lnTo>
                    <a:pt x="359" y="783"/>
                  </a:lnTo>
                  <a:lnTo>
                    <a:pt x="320" y="777"/>
                  </a:lnTo>
                  <a:lnTo>
                    <a:pt x="284" y="767"/>
                  </a:lnTo>
                  <a:lnTo>
                    <a:pt x="248" y="755"/>
                  </a:lnTo>
                  <a:lnTo>
                    <a:pt x="214" y="738"/>
                  </a:lnTo>
                  <a:lnTo>
                    <a:pt x="183" y="718"/>
                  </a:lnTo>
                  <a:lnTo>
                    <a:pt x="153" y="696"/>
                  </a:lnTo>
                  <a:lnTo>
                    <a:pt x="125" y="672"/>
                  </a:lnTo>
                  <a:lnTo>
                    <a:pt x="100" y="644"/>
                  </a:lnTo>
                  <a:lnTo>
                    <a:pt x="78" y="614"/>
                  </a:lnTo>
                  <a:lnTo>
                    <a:pt x="58" y="583"/>
                  </a:lnTo>
                  <a:lnTo>
                    <a:pt x="42" y="549"/>
                  </a:lnTo>
                  <a:lnTo>
                    <a:pt x="29" y="514"/>
                  </a:lnTo>
                  <a:lnTo>
                    <a:pt x="19" y="477"/>
                  </a:lnTo>
                  <a:lnTo>
                    <a:pt x="13" y="439"/>
                  </a:lnTo>
                  <a:lnTo>
                    <a:pt x="12" y="399"/>
                  </a:lnTo>
                  <a:lnTo>
                    <a:pt x="0" y="399"/>
                  </a:lnTo>
                  <a:lnTo>
                    <a:pt x="1" y="440"/>
                  </a:lnTo>
                  <a:lnTo>
                    <a:pt x="8" y="479"/>
                  </a:lnTo>
                  <a:lnTo>
                    <a:pt x="17" y="517"/>
                  </a:lnTo>
                  <a:lnTo>
                    <a:pt x="31" y="553"/>
                  </a:lnTo>
                  <a:lnTo>
                    <a:pt x="48" y="588"/>
                  </a:lnTo>
                  <a:lnTo>
                    <a:pt x="68" y="621"/>
                  </a:lnTo>
                  <a:lnTo>
                    <a:pt x="91" y="652"/>
                  </a:lnTo>
                  <a:lnTo>
                    <a:pt x="117" y="679"/>
                  </a:lnTo>
                  <a:lnTo>
                    <a:pt x="145" y="705"/>
                  </a:lnTo>
                  <a:lnTo>
                    <a:pt x="176" y="728"/>
                  </a:lnTo>
                  <a:lnTo>
                    <a:pt x="209" y="747"/>
                  </a:lnTo>
                  <a:lnTo>
                    <a:pt x="244" y="764"/>
                  </a:lnTo>
                  <a:lnTo>
                    <a:pt x="280" y="778"/>
                  </a:lnTo>
                  <a:lnTo>
                    <a:pt x="318" y="787"/>
                  </a:lnTo>
                  <a:lnTo>
                    <a:pt x="357" y="794"/>
                  </a:lnTo>
                  <a:lnTo>
                    <a:pt x="398" y="796"/>
                  </a:lnTo>
                  <a:lnTo>
                    <a:pt x="439" y="794"/>
                  </a:lnTo>
                  <a:lnTo>
                    <a:pt x="478" y="787"/>
                  </a:lnTo>
                  <a:lnTo>
                    <a:pt x="516" y="778"/>
                  </a:lnTo>
                  <a:lnTo>
                    <a:pt x="553" y="764"/>
                  </a:lnTo>
                  <a:lnTo>
                    <a:pt x="588" y="747"/>
                  </a:lnTo>
                  <a:lnTo>
                    <a:pt x="620" y="728"/>
                  </a:lnTo>
                  <a:lnTo>
                    <a:pt x="651" y="705"/>
                  </a:lnTo>
                  <a:lnTo>
                    <a:pt x="680" y="679"/>
                  </a:lnTo>
                  <a:lnTo>
                    <a:pt x="706" y="652"/>
                  </a:lnTo>
                  <a:lnTo>
                    <a:pt x="728" y="621"/>
                  </a:lnTo>
                  <a:lnTo>
                    <a:pt x="748" y="588"/>
                  </a:lnTo>
                  <a:lnTo>
                    <a:pt x="765" y="553"/>
                  </a:lnTo>
                  <a:lnTo>
                    <a:pt x="779" y="517"/>
                  </a:lnTo>
                  <a:lnTo>
                    <a:pt x="788" y="479"/>
                  </a:lnTo>
                  <a:lnTo>
                    <a:pt x="795" y="440"/>
                  </a:lnTo>
                  <a:lnTo>
                    <a:pt x="797" y="399"/>
                  </a:lnTo>
                  <a:lnTo>
                    <a:pt x="795" y="358"/>
                  </a:lnTo>
                  <a:lnTo>
                    <a:pt x="788" y="319"/>
                  </a:lnTo>
                  <a:lnTo>
                    <a:pt x="779" y="280"/>
                  </a:lnTo>
                  <a:lnTo>
                    <a:pt x="765" y="244"/>
                  </a:lnTo>
                  <a:lnTo>
                    <a:pt x="748" y="208"/>
                  </a:lnTo>
                  <a:lnTo>
                    <a:pt x="728" y="176"/>
                  </a:lnTo>
                  <a:lnTo>
                    <a:pt x="706" y="145"/>
                  </a:lnTo>
                  <a:lnTo>
                    <a:pt x="680" y="117"/>
                  </a:lnTo>
                  <a:lnTo>
                    <a:pt x="651" y="91"/>
                  </a:lnTo>
                  <a:lnTo>
                    <a:pt x="620" y="68"/>
                  </a:lnTo>
                  <a:lnTo>
                    <a:pt x="588" y="49"/>
                  </a:lnTo>
                  <a:lnTo>
                    <a:pt x="553" y="32"/>
                  </a:lnTo>
                  <a:lnTo>
                    <a:pt x="516" y="18"/>
                  </a:lnTo>
                  <a:lnTo>
                    <a:pt x="478" y="9"/>
                  </a:lnTo>
                  <a:lnTo>
                    <a:pt x="439" y="2"/>
                  </a:lnTo>
                  <a:lnTo>
                    <a:pt x="398" y="0"/>
                  </a:lnTo>
                  <a:lnTo>
                    <a:pt x="357" y="2"/>
                  </a:lnTo>
                  <a:lnTo>
                    <a:pt x="318" y="9"/>
                  </a:lnTo>
                  <a:lnTo>
                    <a:pt x="280" y="18"/>
                  </a:lnTo>
                  <a:lnTo>
                    <a:pt x="244" y="32"/>
                  </a:lnTo>
                  <a:lnTo>
                    <a:pt x="209" y="49"/>
                  </a:lnTo>
                  <a:lnTo>
                    <a:pt x="176" y="68"/>
                  </a:lnTo>
                  <a:lnTo>
                    <a:pt x="145" y="91"/>
                  </a:lnTo>
                  <a:lnTo>
                    <a:pt x="117" y="117"/>
                  </a:lnTo>
                  <a:lnTo>
                    <a:pt x="91" y="145"/>
                  </a:lnTo>
                  <a:lnTo>
                    <a:pt x="68" y="176"/>
                  </a:lnTo>
                  <a:lnTo>
                    <a:pt x="48" y="208"/>
                  </a:lnTo>
                  <a:lnTo>
                    <a:pt x="31" y="244"/>
                  </a:lnTo>
                  <a:lnTo>
                    <a:pt x="17" y="280"/>
                  </a:lnTo>
                  <a:lnTo>
                    <a:pt x="8" y="319"/>
                  </a:lnTo>
                  <a:lnTo>
                    <a:pt x="1" y="358"/>
                  </a:lnTo>
                  <a:lnTo>
                    <a:pt x="0" y="399"/>
                  </a:lnTo>
                  <a:lnTo>
                    <a:pt x="12" y="399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9" name="Freeform 52"/>
            <p:cNvSpPr>
              <a:spLocks/>
            </p:cNvSpPr>
            <p:nvPr/>
          </p:nvSpPr>
          <p:spPr bwMode="auto">
            <a:xfrm>
              <a:off x="1545" y="2127"/>
              <a:ext cx="468" cy="552"/>
            </a:xfrm>
            <a:custGeom>
              <a:avLst/>
              <a:gdLst>
                <a:gd name="T0" fmla="*/ 408 w 468"/>
                <a:gd name="T1" fmla="*/ 329 h 552"/>
                <a:gd name="T2" fmla="*/ 401 w 468"/>
                <a:gd name="T3" fmla="*/ 340 h 552"/>
                <a:gd name="T4" fmla="*/ 424 w 468"/>
                <a:gd name="T5" fmla="*/ 349 h 552"/>
                <a:gd name="T6" fmla="*/ 410 w 468"/>
                <a:gd name="T7" fmla="*/ 369 h 552"/>
                <a:gd name="T8" fmla="*/ 337 w 468"/>
                <a:gd name="T9" fmla="*/ 441 h 552"/>
                <a:gd name="T10" fmla="*/ 195 w 468"/>
                <a:gd name="T11" fmla="*/ 342 h 552"/>
                <a:gd name="T12" fmla="*/ 147 w 468"/>
                <a:gd name="T13" fmla="*/ 314 h 552"/>
                <a:gd name="T14" fmla="*/ 187 w 468"/>
                <a:gd name="T15" fmla="*/ 260 h 552"/>
                <a:gd name="T16" fmla="*/ 247 w 468"/>
                <a:gd name="T17" fmla="*/ 300 h 552"/>
                <a:gd name="T18" fmla="*/ 288 w 468"/>
                <a:gd name="T19" fmla="*/ 176 h 552"/>
                <a:gd name="T20" fmla="*/ 374 w 468"/>
                <a:gd name="T21" fmla="*/ 121 h 552"/>
                <a:gd name="T22" fmla="*/ 437 w 468"/>
                <a:gd name="T23" fmla="*/ 204 h 552"/>
                <a:gd name="T24" fmla="*/ 433 w 468"/>
                <a:gd name="T25" fmla="*/ 181 h 552"/>
                <a:gd name="T26" fmla="*/ 417 w 468"/>
                <a:gd name="T27" fmla="*/ 78 h 552"/>
                <a:gd name="T28" fmla="*/ 395 w 468"/>
                <a:gd name="T29" fmla="*/ 10 h 552"/>
                <a:gd name="T30" fmla="*/ 352 w 468"/>
                <a:gd name="T31" fmla="*/ 22 h 552"/>
                <a:gd name="T32" fmla="*/ 163 w 468"/>
                <a:gd name="T33" fmla="*/ 235 h 552"/>
                <a:gd name="T34" fmla="*/ 136 w 468"/>
                <a:gd name="T35" fmla="*/ 309 h 552"/>
                <a:gd name="T36" fmla="*/ 143 w 468"/>
                <a:gd name="T37" fmla="*/ 322 h 552"/>
                <a:gd name="T38" fmla="*/ 154 w 468"/>
                <a:gd name="T39" fmla="*/ 335 h 552"/>
                <a:gd name="T40" fmla="*/ 148 w 468"/>
                <a:gd name="T41" fmla="*/ 444 h 552"/>
                <a:gd name="T42" fmla="*/ 81 w 468"/>
                <a:gd name="T43" fmla="*/ 458 h 552"/>
                <a:gd name="T44" fmla="*/ 174 w 468"/>
                <a:gd name="T45" fmla="*/ 419 h 552"/>
                <a:gd name="T46" fmla="*/ 178 w 468"/>
                <a:gd name="T47" fmla="*/ 361 h 552"/>
                <a:gd name="T48" fmla="*/ 140 w 468"/>
                <a:gd name="T49" fmla="*/ 469 h 552"/>
                <a:gd name="T50" fmla="*/ 32 w 468"/>
                <a:gd name="T51" fmla="*/ 393 h 552"/>
                <a:gd name="T52" fmla="*/ 50 w 468"/>
                <a:gd name="T53" fmla="*/ 430 h 552"/>
                <a:gd name="T54" fmla="*/ 47 w 468"/>
                <a:gd name="T55" fmla="*/ 516 h 552"/>
                <a:gd name="T56" fmla="*/ 134 w 468"/>
                <a:gd name="T57" fmla="*/ 546 h 552"/>
                <a:gd name="T58" fmla="*/ 328 w 468"/>
                <a:gd name="T59" fmla="*/ 546 h 552"/>
                <a:gd name="T60" fmla="*/ 399 w 468"/>
                <a:gd name="T61" fmla="*/ 433 h 552"/>
                <a:gd name="T62" fmla="*/ 428 w 468"/>
                <a:gd name="T63" fmla="*/ 344 h 552"/>
                <a:gd name="T64" fmla="*/ 435 w 468"/>
                <a:gd name="T65" fmla="*/ 291 h 552"/>
                <a:gd name="T66" fmla="*/ 38 w 468"/>
                <a:gd name="T67" fmla="*/ 497 h 552"/>
                <a:gd name="T68" fmla="*/ 66 w 468"/>
                <a:gd name="T69" fmla="*/ 523 h 552"/>
                <a:gd name="T70" fmla="*/ 75 w 468"/>
                <a:gd name="T71" fmla="*/ 515 h 552"/>
                <a:gd name="T72" fmla="*/ 178 w 468"/>
                <a:gd name="T73" fmla="*/ 239 h 552"/>
                <a:gd name="T74" fmla="*/ 387 w 468"/>
                <a:gd name="T75" fmla="*/ 28 h 552"/>
                <a:gd name="T76" fmla="*/ 404 w 468"/>
                <a:gd name="T77" fmla="*/ 83 h 552"/>
                <a:gd name="T78" fmla="*/ 203 w 468"/>
                <a:gd name="T79" fmla="*/ 237 h 552"/>
                <a:gd name="T80" fmla="*/ 460 w 468"/>
                <a:gd name="T81" fmla="*/ 276 h 552"/>
                <a:gd name="T82" fmla="*/ 460 w 468"/>
                <a:gd name="T83" fmla="*/ 276 h 552"/>
                <a:gd name="T84" fmla="*/ 338 w 468"/>
                <a:gd name="T85" fmla="*/ 133 h 552"/>
                <a:gd name="T86" fmla="*/ 229 w 468"/>
                <a:gd name="T87" fmla="*/ 280 h 552"/>
                <a:gd name="T88" fmla="*/ 231 w 468"/>
                <a:gd name="T89" fmla="*/ 215 h 552"/>
                <a:gd name="T90" fmla="*/ 244 w 468"/>
                <a:gd name="T91" fmla="*/ 230 h 552"/>
                <a:gd name="T92" fmla="*/ 269 w 468"/>
                <a:gd name="T93" fmla="*/ 197 h 552"/>
                <a:gd name="T94" fmla="*/ 258 w 468"/>
                <a:gd name="T95" fmla="*/ 284 h 552"/>
                <a:gd name="T96" fmla="*/ 272 w 468"/>
                <a:gd name="T97" fmla="*/ 158 h 552"/>
                <a:gd name="T98" fmla="*/ 288 w 468"/>
                <a:gd name="T99" fmla="*/ 166 h 552"/>
                <a:gd name="T100" fmla="*/ 198 w 468"/>
                <a:gd name="T101" fmla="*/ 273 h 552"/>
                <a:gd name="T102" fmla="*/ 90 w 468"/>
                <a:gd name="T103" fmla="*/ 530 h 552"/>
                <a:gd name="T104" fmla="*/ 104 w 468"/>
                <a:gd name="T105" fmla="*/ 505 h 552"/>
                <a:gd name="T106" fmla="*/ 162 w 468"/>
                <a:gd name="T107" fmla="*/ 538 h 552"/>
                <a:gd name="T108" fmla="*/ 122 w 468"/>
                <a:gd name="T109" fmla="*/ 479 h 552"/>
                <a:gd name="T110" fmla="*/ 460 w 468"/>
                <a:gd name="T111" fmla="*/ 276 h 552"/>
                <a:gd name="T112" fmla="*/ 190 w 468"/>
                <a:gd name="T113" fmla="*/ 506 h 552"/>
                <a:gd name="T114" fmla="*/ 305 w 468"/>
                <a:gd name="T115" fmla="*/ 523 h 552"/>
                <a:gd name="T116" fmla="*/ 178 w 468"/>
                <a:gd name="T117" fmla="*/ 537 h 552"/>
                <a:gd name="T118" fmla="*/ 206 w 468"/>
                <a:gd name="T119" fmla="*/ 479 h 552"/>
                <a:gd name="T120" fmla="*/ 245 w 468"/>
                <a:gd name="T121" fmla="*/ 413 h 5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68"/>
                <a:gd name="T184" fmla="*/ 0 h 552"/>
                <a:gd name="T185" fmla="*/ 468 w 468"/>
                <a:gd name="T186" fmla="*/ 552 h 5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68" h="552">
                  <a:moveTo>
                    <a:pt x="460" y="276"/>
                  </a:moveTo>
                  <a:lnTo>
                    <a:pt x="452" y="282"/>
                  </a:lnTo>
                  <a:lnTo>
                    <a:pt x="442" y="285"/>
                  </a:lnTo>
                  <a:lnTo>
                    <a:pt x="432" y="289"/>
                  </a:lnTo>
                  <a:lnTo>
                    <a:pt x="422" y="294"/>
                  </a:lnTo>
                  <a:lnTo>
                    <a:pt x="419" y="298"/>
                  </a:lnTo>
                  <a:lnTo>
                    <a:pt x="418" y="303"/>
                  </a:lnTo>
                  <a:lnTo>
                    <a:pt x="420" y="313"/>
                  </a:lnTo>
                  <a:lnTo>
                    <a:pt x="423" y="319"/>
                  </a:lnTo>
                  <a:lnTo>
                    <a:pt x="423" y="322"/>
                  </a:lnTo>
                  <a:lnTo>
                    <a:pt x="421" y="323"/>
                  </a:lnTo>
                  <a:lnTo>
                    <a:pt x="416" y="324"/>
                  </a:lnTo>
                  <a:lnTo>
                    <a:pt x="408" y="329"/>
                  </a:lnTo>
                  <a:lnTo>
                    <a:pt x="405" y="333"/>
                  </a:lnTo>
                  <a:lnTo>
                    <a:pt x="402" y="336"/>
                  </a:lnTo>
                  <a:lnTo>
                    <a:pt x="394" y="341"/>
                  </a:lnTo>
                  <a:lnTo>
                    <a:pt x="389" y="342"/>
                  </a:lnTo>
                  <a:lnTo>
                    <a:pt x="383" y="342"/>
                  </a:lnTo>
                  <a:lnTo>
                    <a:pt x="381" y="343"/>
                  </a:lnTo>
                  <a:lnTo>
                    <a:pt x="380" y="343"/>
                  </a:lnTo>
                  <a:lnTo>
                    <a:pt x="381" y="344"/>
                  </a:lnTo>
                  <a:lnTo>
                    <a:pt x="383" y="346"/>
                  </a:lnTo>
                  <a:lnTo>
                    <a:pt x="387" y="346"/>
                  </a:lnTo>
                  <a:lnTo>
                    <a:pt x="392" y="346"/>
                  </a:lnTo>
                  <a:lnTo>
                    <a:pt x="395" y="345"/>
                  </a:lnTo>
                  <a:lnTo>
                    <a:pt x="401" y="340"/>
                  </a:lnTo>
                  <a:lnTo>
                    <a:pt x="404" y="336"/>
                  </a:lnTo>
                  <a:lnTo>
                    <a:pt x="410" y="331"/>
                  </a:lnTo>
                  <a:lnTo>
                    <a:pt x="414" y="328"/>
                  </a:lnTo>
                  <a:lnTo>
                    <a:pt x="419" y="327"/>
                  </a:lnTo>
                  <a:lnTo>
                    <a:pt x="424" y="328"/>
                  </a:lnTo>
                  <a:lnTo>
                    <a:pt x="426" y="330"/>
                  </a:lnTo>
                  <a:lnTo>
                    <a:pt x="425" y="334"/>
                  </a:lnTo>
                  <a:lnTo>
                    <a:pt x="422" y="336"/>
                  </a:lnTo>
                  <a:lnTo>
                    <a:pt x="418" y="338"/>
                  </a:lnTo>
                  <a:lnTo>
                    <a:pt x="416" y="340"/>
                  </a:lnTo>
                  <a:lnTo>
                    <a:pt x="422" y="346"/>
                  </a:lnTo>
                  <a:lnTo>
                    <a:pt x="424" y="348"/>
                  </a:lnTo>
                  <a:lnTo>
                    <a:pt x="424" y="349"/>
                  </a:lnTo>
                  <a:lnTo>
                    <a:pt x="424" y="353"/>
                  </a:lnTo>
                  <a:lnTo>
                    <a:pt x="420" y="355"/>
                  </a:lnTo>
                  <a:lnTo>
                    <a:pt x="414" y="355"/>
                  </a:lnTo>
                  <a:lnTo>
                    <a:pt x="402" y="351"/>
                  </a:lnTo>
                  <a:lnTo>
                    <a:pt x="402" y="350"/>
                  </a:lnTo>
                  <a:lnTo>
                    <a:pt x="399" y="351"/>
                  </a:lnTo>
                  <a:lnTo>
                    <a:pt x="403" y="356"/>
                  </a:lnTo>
                  <a:lnTo>
                    <a:pt x="409" y="358"/>
                  </a:lnTo>
                  <a:lnTo>
                    <a:pt x="416" y="358"/>
                  </a:lnTo>
                  <a:lnTo>
                    <a:pt x="415" y="360"/>
                  </a:lnTo>
                  <a:lnTo>
                    <a:pt x="414" y="363"/>
                  </a:lnTo>
                  <a:lnTo>
                    <a:pt x="411" y="367"/>
                  </a:lnTo>
                  <a:lnTo>
                    <a:pt x="410" y="369"/>
                  </a:lnTo>
                  <a:lnTo>
                    <a:pt x="408" y="378"/>
                  </a:lnTo>
                  <a:lnTo>
                    <a:pt x="408" y="387"/>
                  </a:lnTo>
                  <a:lnTo>
                    <a:pt x="409" y="395"/>
                  </a:lnTo>
                  <a:lnTo>
                    <a:pt x="408" y="404"/>
                  </a:lnTo>
                  <a:lnTo>
                    <a:pt x="406" y="411"/>
                  </a:lnTo>
                  <a:lnTo>
                    <a:pt x="404" y="415"/>
                  </a:lnTo>
                  <a:lnTo>
                    <a:pt x="402" y="420"/>
                  </a:lnTo>
                  <a:lnTo>
                    <a:pt x="397" y="425"/>
                  </a:lnTo>
                  <a:lnTo>
                    <a:pt x="386" y="431"/>
                  </a:lnTo>
                  <a:lnTo>
                    <a:pt x="376" y="436"/>
                  </a:lnTo>
                  <a:lnTo>
                    <a:pt x="364" y="439"/>
                  </a:lnTo>
                  <a:lnTo>
                    <a:pt x="352" y="440"/>
                  </a:lnTo>
                  <a:lnTo>
                    <a:pt x="337" y="441"/>
                  </a:lnTo>
                  <a:lnTo>
                    <a:pt x="322" y="439"/>
                  </a:lnTo>
                  <a:lnTo>
                    <a:pt x="309" y="438"/>
                  </a:lnTo>
                  <a:lnTo>
                    <a:pt x="296" y="433"/>
                  </a:lnTo>
                  <a:lnTo>
                    <a:pt x="271" y="421"/>
                  </a:lnTo>
                  <a:lnTo>
                    <a:pt x="247" y="404"/>
                  </a:lnTo>
                  <a:lnTo>
                    <a:pt x="236" y="396"/>
                  </a:lnTo>
                  <a:lnTo>
                    <a:pt x="227" y="388"/>
                  </a:lnTo>
                  <a:lnTo>
                    <a:pt x="219" y="382"/>
                  </a:lnTo>
                  <a:lnTo>
                    <a:pt x="212" y="375"/>
                  </a:lnTo>
                  <a:lnTo>
                    <a:pt x="201" y="363"/>
                  </a:lnTo>
                  <a:lnTo>
                    <a:pt x="193" y="353"/>
                  </a:lnTo>
                  <a:lnTo>
                    <a:pt x="195" y="346"/>
                  </a:lnTo>
                  <a:lnTo>
                    <a:pt x="195" y="342"/>
                  </a:lnTo>
                  <a:lnTo>
                    <a:pt x="193" y="338"/>
                  </a:lnTo>
                  <a:lnTo>
                    <a:pt x="192" y="339"/>
                  </a:lnTo>
                  <a:lnTo>
                    <a:pt x="191" y="340"/>
                  </a:lnTo>
                  <a:lnTo>
                    <a:pt x="190" y="344"/>
                  </a:lnTo>
                  <a:lnTo>
                    <a:pt x="183" y="348"/>
                  </a:lnTo>
                  <a:lnTo>
                    <a:pt x="179" y="349"/>
                  </a:lnTo>
                  <a:lnTo>
                    <a:pt x="176" y="349"/>
                  </a:lnTo>
                  <a:lnTo>
                    <a:pt x="168" y="345"/>
                  </a:lnTo>
                  <a:lnTo>
                    <a:pt x="163" y="337"/>
                  </a:lnTo>
                  <a:lnTo>
                    <a:pt x="161" y="333"/>
                  </a:lnTo>
                  <a:lnTo>
                    <a:pt x="159" y="329"/>
                  </a:lnTo>
                  <a:lnTo>
                    <a:pt x="153" y="321"/>
                  </a:lnTo>
                  <a:lnTo>
                    <a:pt x="147" y="314"/>
                  </a:lnTo>
                  <a:lnTo>
                    <a:pt x="142" y="306"/>
                  </a:lnTo>
                  <a:lnTo>
                    <a:pt x="139" y="298"/>
                  </a:lnTo>
                  <a:lnTo>
                    <a:pt x="137" y="290"/>
                  </a:lnTo>
                  <a:lnTo>
                    <a:pt x="137" y="273"/>
                  </a:lnTo>
                  <a:lnTo>
                    <a:pt x="139" y="265"/>
                  </a:lnTo>
                  <a:lnTo>
                    <a:pt x="141" y="256"/>
                  </a:lnTo>
                  <a:lnTo>
                    <a:pt x="147" y="248"/>
                  </a:lnTo>
                  <a:lnTo>
                    <a:pt x="156" y="242"/>
                  </a:lnTo>
                  <a:lnTo>
                    <a:pt x="169" y="243"/>
                  </a:lnTo>
                  <a:lnTo>
                    <a:pt x="175" y="244"/>
                  </a:lnTo>
                  <a:lnTo>
                    <a:pt x="180" y="249"/>
                  </a:lnTo>
                  <a:lnTo>
                    <a:pt x="184" y="254"/>
                  </a:lnTo>
                  <a:lnTo>
                    <a:pt x="187" y="260"/>
                  </a:lnTo>
                  <a:lnTo>
                    <a:pt x="192" y="274"/>
                  </a:lnTo>
                  <a:lnTo>
                    <a:pt x="195" y="285"/>
                  </a:lnTo>
                  <a:lnTo>
                    <a:pt x="206" y="288"/>
                  </a:lnTo>
                  <a:lnTo>
                    <a:pt x="212" y="287"/>
                  </a:lnTo>
                  <a:lnTo>
                    <a:pt x="217" y="283"/>
                  </a:lnTo>
                  <a:lnTo>
                    <a:pt x="220" y="285"/>
                  </a:lnTo>
                  <a:lnTo>
                    <a:pt x="222" y="289"/>
                  </a:lnTo>
                  <a:lnTo>
                    <a:pt x="224" y="292"/>
                  </a:lnTo>
                  <a:lnTo>
                    <a:pt x="228" y="294"/>
                  </a:lnTo>
                  <a:lnTo>
                    <a:pt x="229" y="294"/>
                  </a:lnTo>
                  <a:lnTo>
                    <a:pt x="234" y="297"/>
                  </a:lnTo>
                  <a:lnTo>
                    <a:pt x="241" y="299"/>
                  </a:lnTo>
                  <a:lnTo>
                    <a:pt x="247" y="300"/>
                  </a:lnTo>
                  <a:lnTo>
                    <a:pt x="254" y="298"/>
                  </a:lnTo>
                  <a:lnTo>
                    <a:pt x="259" y="296"/>
                  </a:lnTo>
                  <a:lnTo>
                    <a:pt x="266" y="286"/>
                  </a:lnTo>
                  <a:lnTo>
                    <a:pt x="269" y="277"/>
                  </a:lnTo>
                  <a:lnTo>
                    <a:pt x="272" y="256"/>
                  </a:lnTo>
                  <a:lnTo>
                    <a:pt x="281" y="247"/>
                  </a:lnTo>
                  <a:lnTo>
                    <a:pt x="286" y="238"/>
                  </a:lnTo>
                  <a:lnTo>
                    <a:pt x="291" y="227"/>
                  </a:lnTo>
                  <a:lnTo>
                    <a:pt x="292" y="216"/>
                  </a:lnTo>
                  <a:lnTo>
                    <a:pt x="291" y="210"/>
                  </a:lnTo>
                  <a:lnTo>
                    <a:pt x="289" y="204"/>
                  </a:lnTo>
                  <a:lnTo>
                    <a:pt x="283" y="189"/>
                  </a:lnTo>
                  <a:lnTo>
                    <a:pt x="288" y="176"/>
                  </a:lnTo>
                  <a:lnTo>
                    <a:pt x="294" y="174"/>
                  </a:lnTo>
                  <a:lnTo>
                    <a:pt x="303" y="171"/>
                  </a:lnTo>
                  <a:lnTo>
                    <a:pt x="311" y="165"/>
                  </a:lnTo>
                  <a:lnTo>
                    <a:pt x="319" y="156"/>
                  </a:lnTo>
                  <a:lnTo>
                    <a:pt x="324" y="146"/>
                  </a:lnTo>
                  <a:lnTo>
                    <a:pt x="325" y="146"/>
                  </a:lnTo>
                  <a:lnTo>
                    <a:pt x="337" y="144"/>
                  </a:lnTo>
                  <a:lnTo>
                    <a:pt x="349" y="140"/>
                  </a:lnTo>
                  <a:lnTo>
                    <a:pt x="359" y="134"/>
                  </a:lnTo>
                  <a:lnTo>
                    <a:pt x="364" y="128"/>
                  </a:lnTo>
                  <a:lnTo>
                    <a:pt x="368" y="123"/>
                  </a:lnTo>
                  <a:lnTo>
                    <a:pt x="370" y="120"/>
                  </a:lnTo>
                  <a:lnTo>
                    <a:pt x="374" y="121"/>
                  </a:lnTo>
                  <a:lnTo>
                    <a:pt x="381" y="121"/>
                  </a:lnTo>
                  <a:lnTo>
                    <a:pt x="392" y="117"/>
                  </a:lnTo>
                  <a:lnTo>
                    <a:pt x="402" y="112"/>
                  </a:lnTo>
                  <a:lnTo>
                    <a:pt x="405" y="112"/>
                  </a:lnTo>
                  <a:lnTo>
                    <a:pt x="406" y="113"/>
                  </a:lnTo>
                  <a:lnTo>
                    <a:pt x="414" y="131"/>
                  </a:lnTo>
                  <a:lnTo>
                    <a:pt x="420" y="149"/>
                  </a:lnTo>
                  <a:lnTo>
                    <a:pt x="423" y="154"/>
                  </a:lnTo>
                  <a:lnTo>
                    <a:pt x="425" y="161"/>
                  </a:lnTo>
                  <a:lnTo>
                    <a:pt x="426" y="174"/>
                  </a:lnTo>
                  <a:lnTo>
                    <a:pt x="428" y="185"/>
                  </a:lnTo>
                  <a:lnTo>
                    <a:pt x="432" y="195"/>
                  </a:lnTo>
                  <a:lnTo>
                    <a:pt x="437" y="204"/>
                  </a:lnTo>
                  <a:lnTo>
                    <a:pt x="441" y="216"/>
                  </a:lnTo>
                  <a:lnTo>
                    <a:pt x="445" y="227"/>
                  </a:lnTo>
                  <a:lnTo>
                    <a:pt x="450" y="238"/>
                  </a:lnTo>
                  <a:lnTo>
                    <a:pt x="461" y="260"/>
                  </a:lnTo>
                  <a:lnTo>
                    <a:pt x="462" y="265"/>
                  </a:lnTo>
                  <a:lnTo>
                    <a:pt x="463" y="269"/>
                  </a:lnTo>
                  <a:lnTo>
                    <a:pt x="463" y="272"/>
                  </a:lnTo>
                  <a:lnTo>
                    <a:pt x="461" y="276"/>
                  </a:lnTo>
                  <a:lnTo>
                    <a:pt x="460" y="276"/>
                  </a:lnTo>
                  <a:lnTo>
                    <a:pt x="465" y="251"/>
                  </a:lnTo>
                  <a:lnTo>
                    <a:pt x="448" y="216"/>
                  </a:lnTo>
                  <a:lnTo>
                    <a:pt x="433" y="181"/>
                  </a:lnTo>
                  <a:lnTo>
                    <a:pt x="430" y="174"/>
                  </a:lnTo>
                  <a:lnTo>
                    <a:pt x="429" y="167"/>
                  </a:lnTo>
                  <a:lnTo>
                    <a:pt x="429" y="154"/>
                  </a:lnTo>
                  <a:lnTo>
                    <a:pt x="423" y="133"/>
                  </a:lnTo>
                  <a:lnTo>
                    <a:pt x="415" y="113"/>
                  </a:lnTo>
                  <a:lnTo>
                    <a:pt x="414" y="111"/>
                  </a:lnTo>
                  <a:lnTo>
                    <a:pt x="415" y="109"/>
                  </a:lnTo>
                  <a:lnTo>
                    <a:pt x="416" y="108"/>
                  </a:lnTo>
                  <a:lnTo>
                    <a:pt x="418" y="106"/>
                  </a:lnTo>
                  <a:lnTo>
                    <a:pt x="419" y="94"/>
                  </a:lnTo>
                  <a:lnTo>
                    <a:pt x="416" y="83"/>
                  </a:lnTo>
                  <a:lnTo>
                    <a:pt x="416" y="80"/>
                  </a:lnTo>
                  <a:lnTo>
                    <a:pt x="417" y="78"/>
                  </a:lnTo>
                  <a:lnTo>
                    <a:pt x="418" y="75"/>
                  </a:lnTo>
                  <a:lnTo>
                    <a:pt x="418" y="73"/>
                  </a:lnTo>
                  <a:lnTo>
                    <a:pt x="417" y="68"/>
                  </a:lnTo>
                  <a:lnTo>
                    <a:pt x="415" y="64"/>
                  </a:lnTo>
                  <a:lnTo>
                    <a:pt x="411" y="60"/>
                  </a:lnTo>
                  <a:lnTo>
                    <a:pt x="408" y="58"/>
                  </a:lnTo>
                  <a:lnTo>
                    <a:pt x="400" y="47"/>
                  </a:lnTo>
                  <a:lnTo>
                    <a:pt x="391" y="36"/>
                  </a:lnTo>
                  <a:lnTo>
                    <a:pt x="391" y="34"/>
                  </a:lnTo>
                  <a:lnTo>
                    <a:pt x="390" y="34"/>
                  </a:lnTo>
                  <a:lnTo>
                    <a:pt x="395" y="27"/>
                  </a:lnTo>
                  <a:lnTo>
                    <a:pt x="397" y="19"/>
                  </a:lnTo>
                  <a:lnTo>
                    <a:pt x="395" y="10"/>
                  </a:lnTo>
                  <a:lnTo>
                    <a:pt x="392" y="6"/>
                  </a:lnTo>
                  <a:lnTo>
                    <a:pt x="389" y="1"/>
                  </a:lnTo>
                  <a:lnTo>
                    <a:pt x="382" y="0"/>
                  </a:lnTo>
                  <a:lnTo>
                    <a:pt x="375" y="2"/>
                  </a:lnTo>
                  <a:lnTo>
                    <a:pt x="362" y="9"/>
                  </a:lnTo>
                  <a:lnTo>
                    <a:pt x="361" y="10"/>
                  </a:lnTo>
                  <a:lnTo>
                    <a:pt x="360" y="12"/>
                  </a:lnTo>
                  <a:lnTo>
                    <a:pt x="356" y="13"/>
                  </a:lnTo>
                  <a:lnTo>
                    <a:pt x="350" y="9"/>
                  </a:lnTo>
                  <a:lnTo>
                    <a:pt x="348" y="14"/>
                  </a:lnTo>
                  <a:lnTo>
                    <a:pt x="342" y="17"/>
                  </a:lnTo>
                  <a:lnTo>
                    <a:pt x="352" y="21"/>
                  </a:lnTo>
                  <a:lnTo>
                    <a:pt x="352" y="22"/>
                  </a:lnTo>
                  <a:lnTo>
                    <a:pt x="331" y="40"/>
                  </a:lnTo>
                  <a:lnTo>
                    <a:pt x="294" y="76"/>
                  </a:lnTo>
                  <a:lnTo>
                    <a:pt x="285" y="86"/>
                  </a:lnTo>
                  <a:lnTo>
                    <a:pt x="252" y="125"/>
                  </a:lnTo>
                  <a:lnTo>
                    <a:pt x="238" y="142"/>
                  </a:lnTo>
                  <a:lnTo>
                    <a:pt x="222" y="162"/>
                  </a:lnTo>
                  <a:lnTo>
                    <a:pt x="206" y="182"/>
                  </a:lnTo>
                  <a:lnTo>
                    <a:pt x="193" y="201"/>
                  </a:lnTo>
                  <a:lnTo>
                    <a:pt x="182" y="218"/>
                  </a:lnTo>
                  <a:lnTo>
                    <a:pt x="172" y="235"/>
                  </a:lnTo>
                  <a:lnTo>
                    <a:pt x="169" y="237"/>
                  </a:lnTo>
                  <a:lnTo>
                    <a:pt x="167" y="235"/>
                  </a:lnTo>
                  <a:lnTo>
                    <a:pt x="163" y="235"/>
                  </a:lnTo>
                  <a:lnTo>
                    <a:pt x="161" y="235"/>
                  </a:lnTo>
                  <a:lnTo>
                    <a:pt x="163" y="235"/>
                  </a:lnTo>
                  <a:lnTo>
                    <a:pt x="156" y="237"/>
                  </a:lnTo>
                  <a:lnTo>
                    <a:pt x="151" y="239"/>
                  </a:lnTo>
                  <a:lnTo>
                    <a:pt x="146" y="242"/>
                  </a:lnTo>
                  <a:lnTo>
                    <a:pt x="141" y="245"/>
                  </a:lnTo>
                  <a:lnTo>
                    <a:pt x="136" y="253"/>
                  </a:lnTo>
                  <a:lnTo>
                    <a:pt x="131" y="262"/>
                  </a:lnTo>
                  <a:lnTo>
                    <a:pt x="128" y="271"/>
                  </a:lnTo>
                  <a:lnTo>
                    <a:pt x="128" y="280"/>
                  </a:lnTo>
                  <a:lnTo>
                    <a:pt x="129" y="295"/>
                  </a:lnTo>
                  <a:lnTo>
                    <a:pt x="132" y="301"/>
                  </a:lnTo>
                  <a:lnTo>
                    <a:pt x="136" y="309"/>
                  </a:lnTo>
                  <a:lnTo>
                    <a:pt x="126" y="321"/>
                  </a:lnTo>
                  <a:lnTo>
                    <a:pt x="124" y="324"/>
                  </a:lnTo>
                  <a:lnTo>
                    <a:pt x="120" y="326"/>
                  </a:lnTo>
                  <a:lnTo>
                    <a:pt x="116" y="332"/>
                  </a:lnTo>
                  <a:lnTo>
                    <a:pt x="116" y="333"/>
                  </a:lnTo>
                  <a:lnTo>
                    <a:pt x="118" y="335"/>
                  </a:lnTo>
                  <a:lnTo>
                    <a:pt x="128" y="329"/>
                  </a:lnTo>
                  <a:lnTo>
                    <a:pt x="136" y="321"/>
                  </a:lnTo>
                  <a:lnTo>
                    <a:pt x="140" y="317"/>
                  </a:lnTo>
                  <a:lnTo>
                    <a:pt x="141" y="319"/>
                  </a:lnTo>
                  <a:lnTo>
                    <a:pt x="143" y="319"/>
                  </a:lnTo>
                  <a:lnTo>
                    <a:pt x="143" y="321"/>
                  </a:lnTo>
                  <a:lnTo>
                    <a:pt x="143" y="322"/>
                  </a:lnTo>
                  <a:lnTo>
                    <a:pt x="129" y="335"/>
                  </a:lnTo>
                  <a:lnTo>
                    <a:pt x="117" y="345"/>
                  </a:lnTo>
                  <a:lnTo>
                    <a:pt x="91" y="363"/>
                  </a:lnTo>
                  <a:lnTo>
                    <a:pt x="87" y="365"/>
                  </a:lnTo>
                  <a:lnTo>
                    <a:pt x="91" y="365"/>
                  </a:lnTo>
                  <a:lnTo>
                    <a:pt x="101" y="363"/>
                  </a:lnTo>
                  <a:lnTo>
                    <a:pt x="113" y="358"/>
                  </a:lnTo>
                  <a:lnTo>
                    <a:pt x="120" y="351"/>
                  </a:lnTo>
                  <a:lnTo>
                    <a:pt x="143" y="336"/>
                  </a:lnTo>
                  <a:lnTo>
                    <a:pt x="149" y="330"/>
                  </a:lnTo>
                  <a:lnTo>
                    <a:pt x="151" y="332"/>
                  </a:lnTo>
                  <a:lnTo>
                    <a:pt x="153" y="332"/>
                  </a:lnTo>
                  <a:lnTo>
                    <a:pt x="154" y="335"/>
                  </a:lnTo>
                  <a:lnTo>
                    <a:pt x="156" y="339"/>
                  </a:lnTo>
                  <a:lnTo>
                    <a:pt x="158" y="343"/>
                  </a:lnTo>
                  <a:lnTo>
                    <a:pt x="159" y="346"/>
                  </a:lnTo>
                  <a:lnTo>
                    <a:pt x="156" y="353"/>
                  </a:lnTo>
                  <a:lnTo>
                    <a:pt x="156" y="361"/>
                  </a:lnTo>
                  <a:lnTo>
                    <a:pt x="158" y="379"/>
                  </a:lnTo>
                  <a:lnTo>
                    <a:pt x="161" y="396"/>
                  </a:lnTo>
                  <a:lnTo>
                    <a:pt x="166" y="413"/>
                  </a:lnTo>
                  <a:lnTo>
                    <a:pt x="167" y="431"/>
                  </a:lnTo>
                  <a:lnTo>
                    <a:pt x="167" y="433"/>
                  </a:lnTo>
                  <a:lnTo>
                    <a:pt x="165" y="439"/>
                  </a:lnTo>
                  <a:lnTo>
                    <a:pt x="159" y="442"/>
                  </a:lnTo>
                  <a:lnTo>
                    <a:pt x="148" y="444"/>
                  </a:lnTo>
                  <a:lnTo>
                    <a:pt x="133" y="444"/>
                  </a:lnTo>
                  <a:lnTo>
                    <a:pt x="116" y="444"/>
                  </a:lnTo>
                  <a:lnTo>
                    <a:pt x="101" y="446"/>
                  </a:lnTo>
                  <a:lnTo>
                    <a:pt x="99" y="446"/>
                  </a:lnTo>
                  <a:lnTo>
                    <a:pt x="97" y="447"/>
                  </a:lnTo>
                  <a:lnTo>
                    <a:pt x="91" y="448"/>
                  </a:lnTo>
                  <a:lnTo>
                    <a:pt x="87" y="451"/>
                  </a:lnTo>
                  <a:lnTo>
                    <a:pt x="81" y="451"/>
                  </a:lnTo>
                  <a:lnTo>
                    <a:pt x="81" y="452"/>
                  </a:lnTo>
                  <a:lnTo>
                    <a:pt x="77" y="454"/>
                  </a:lnTo>
                  <a:lnTo>
                    <a:pt x="77" y="456"/>
                  </a:lnTo>
                  <a:lnTo>
                    <a:pt x="79" y="458"/>
                  </a:lnTo>
                  <a:lnTo>
                    <a:pt x="81" y="458"/>
                  </a:lnTo>
                  <a:lnTo>
                    <a:pt x="85" y="458"/>
                  </a:lnTo>
                  <a:lnTo>
                    <a:pt x="89" y="456"/>
                  </a:lnTo>
                  <a:lnTo>
                    <a:pt x="94" y="455"/>
                  </a:lnTo>
                  <a:lnTo>
                    <a:pt x="97" y="454"/>
                  </a:lnTo>
                  <a:lnTo>
                    <a:pt x="126" y="453"/>
                  </a:lnTo>
                  <a:lnTo>
                    <a:pt x="139" y="453"/>
                  </a:lnTo>
                  <a:lnTo>
                    <a:pt x="151" y="454"/>
                  </a:lnTo>
                  <a:lnTo>
                    <a:pt x="156" y="454"/>
                  </a:lnTo>
                  <a:lnTo>
                    <a:pt x="162" y="452"/>
                  </a:lnTo>
                  <a:lnTo>
                    <a:pt x="168" y="449"/>
                  </a:lnTo>
                  <a:lnTo>
                    <a:pt x="172" y="442"/>
                  </a:lnTo>
                  <a:lnTo>
                    <a:pt x="174" y="431"/>
                  </a:lnTo>
                  <a:lnTo>
                    <a:pt x="174" y="419"/>
                  </a:lnTo>
                  <a:lnTo>
                    <a:pt x="172" y="410"/>
                  </a:lnTo>
                  <a:lnTo>
                    <a:pt x="168" y="392"/>
                  </a:lnTo>
                  <a:lnTo>
                    <a:pt x="166" y="377"/>
                  </a:lnTo>
                  <a:lnTo>
                    <a:pt x="165" y="361"/>
                  </a:lnTo>
                  <a:lnTo>
                    <a:pt x="165" y="356"/>
                  </a:lnTo>
                  <a:lnTo>
                    <a:pt x="167" y="356"/>
                  </a:lnTo>
                  <a:lnTo>
                    <a:pt x="168" y="356"/>
                  </a:lnTo>
                  <a:lnTo>
                    <a:pt x="169" y="358"/>
                  </a:lnTo>
                  <a:lnTo>
                    <a:pt x="172" y="358"/>
                  </a:lnTo>
                  <a:lnTo>
                    <a:pt x="173" y="360"/>
                  </a:lnTo>
                  <a:lnTo>
                    <a:pt x="176" y="360"/>
                  </a:lnTo>
                  <a:lnTo>
                    <a:pt x="178" y="360"/>
                  </a:lnTo>
                  <a:lnTo>
                    <a:pt x="178" y="361"/>
                  </a:lnTo>
                  <a:lnTo>
                    <a:pt x="186" y="390"/>
                  </a:lnTo>
                  <a:lnTo>
                    <a:pt x="192" y="410"/>
                  </a:lnTo>
                  <a:lnTo>
                    <a:pt x="193" y="417"/>
                  </a:lnTo>
                  <a:lnTo>
                    <a:pt x="195" y="426"/>
                  </a:lnTo>
                  <a:lnTo>
                    <a:pt x="197" y="442"/>
                  </a:lnTo>
                  <a:lnTo>
                    <a:pt x="196" y="453"/>
                  </a:lnTo>
                  <a:lnTo>
                    <a:pt x="193" y="462"/>
                  </a:lnTo>
                  <a:lnTo>
                    <a:pt x="189" y="467"/>
                  </a:lnTo>
                  <a:lnTo>
                    <a:pt x="182" y="471"/>
                  </a:lnTo>
                  <a:lnTo>
                    <a:pt x="168" y="472"/>
                  </a:lnTo>
                  <a:lnTo>
                    <a:pt x="168" y="471"/>
                  </a:lnTo>
                  <a:lnTo>
                    <a:pt x="165" y="471"/>
                  </a:lnTo>
                  <a:lnTo>
                    <a:pt x="140" y="469"/>
                  </a:lnTo>
                  <a:lnTo>
                    <a:pt x="106" y="468"/>
                  </a:lnTo>
                  <a:lnTo>
                    <a:pt x="72" y="469"/>
                  </a:lnTo>
                  <a:lnTo>
                    <a:pt x="66" y="471"/>
                  </a:lnTo>
                  <a:lnTo>
                    <a:pt x="58" y="471"/>
                  </a:lnTo>
                  <a:lnTo>
                    <a:pt x="56" y="467"/>
                  </a:lnTo>
                  <a:lnTo>
                    <a:pt x="56" y="466"/>
                  </a:lnTo>
                  <a:lnTo>
                    <a:pt x="62" y="452"/>
                  </a:lnTo>
                  <a:lnTo>
                    <a:pt x="63" y="440"/>
                  </a:lnTo>
                  <a:lnTo>
                    <a:pt x="62" y="433"/>
                  </a:lnTo>
                  <a:lnTo>
                    <a:pt x="58" y="425"/>
                  </a:lnTo>
                  <a:lnTo>
                    <a:pt x="49" y="411"/>
                  </a:lnTo>
                  <a:lnTo>
                    <a:pt x="38" y="400"/>
                  </a:lnTo>
                  <a:lnTo>
                    <a:pt x="32" y="393"/>
                  </a:lnTo>
                  <a:lnTo>
                    <a:pt x="24" y="387"/>
                  </a:lnTo>
                  <a:lnTo>
                    <a:pt x="11" y="373"/>
                  </a:lnTo>
                  <a:lnTo>
                    <a:pt x="8" y="373"/>
                  </a:lnTo>
                  <a:lnTo>
                    <a:pt x="6" y="371"/>
                  </a:lnTo>
                  <a:lnTo>
                    <a:pt x="4" y="371"/>
                  </a:lnTo>
                  <a:lnTo>
                    <a:pt x="0" y="376"/>
                  </a:lnTo>
                  <a:lnTo>
                    <a:pt x="17" y="394"/>
                  </a:lnTo>
                  <a:lnTo>
                    <a:pt x="24" y="398"/>
                  </a:lnTo>
                  <a:lnTo>
                    <a:pt x="31" y="403"/>
                  </a:lnTo>
                  <a:lnTo>
                    <a:pt x="36" y="410"/>
                  </a:lnTo>
                  <a:lnTo>
                    <a:pt x="43" y="415"/>
                  </a:lnTo>
                  <a:lnTo>
                    <a:pt x="48" y="423"/>
                  </a:lnTo>
                  <a:lnTo>
                    <a:pt x="50" y="430"/>
                  </a:lnTo>
                  <a:lnTo>
                    <a:pt x="51" y="438"/>
                  </a:lnTo>
                  <a:lnTo>
                    <a:pt x="50" y="446"/>
                  </a:lnTo>
                  <a:lnTo>
                    <a:pt x="49" y="455"/>
                  </a:lnTo>
                  <a:lnTo>
                    <a:pt x="43" y="463"/>
                  </a:lnTo>
                  <a:lnTo>
                    <a:pt x="36" y="469"/>
                  </a:lnTo>
                  <a:lnTo>
                    <a:pt x="29" y="476"/>
                  </a:lnTo>
                  <a:lnTo>
                    <a:pt x="25" y="487"/>
                  </a:lnTo>
                  <a:lnTo>
                    <a:pt x="25" y="492"/>
                  </a:lnTo>
                  <a:lnTo>
                    <a:pt x="27" y="497"/>
                  </a:lnTo>
                  <a:lnTo>
                    <a:pt x="31" y="501"/>
                  </a:lnTo>
                  <a:lnTo>
                    <a:pt x="42" y="506"/>
                  </a:lnTo>
                  <a:lnTo>
                    <a:pt x="45" y="510"/>
                  </a:lnTo>
                  <a:lnTo>
                    <a:pt x="47" y="516"/>
                  </a:lnTo>
                  <a:lnTo>
                    <a:pt x="51" y="520"/>
                  </a:lnTo>
                  <a:lnTo>
                    <a:pt x="62" y="528"/>
                  </a:lnTo>
                  <a:lnTo>
                    <a:pt x="72" y="531"/>
                  </a:lnTo>
                  <a:lnTo>
                    <a:pt x="76" y="533"/>
                  </a:lnTo>
                  <a:lnTo>
                    <a:pt x="79" y="533"/>
                  </a:lnTo>
                  <a:lnTo>
                    <a:pt x="87" y="536"/>
                  </a:lnTo>
                  <a:lnTo>
                    <a:pt x="88" y="538"/>
                  </a:lnTo>
                  <a:lnTo>
                    <a:pt x="89" y="539"/>
                  </a:lnTo>
                  <a:lnTo>
                    <a:pt x="98" y="544"/>
                  </a:lnTo>
                  <a:lnTo>
                    <a:pt x="107" y="545"/>
                  </a:lnTo>
                  <a:lnTo>
                    <a:pt x="120" y="545"/>
                  </a:lnTo>
                  <a:lnTo>
                    <a:pt x="127" y="545"/>
                  </a:lnTo>
                  <a:lnTo>
                    <a:pt x="134" y="546"/>
                  </a:lnTo>
                  <a:lnTo>
                    <a:pt x="141" y="547"/>
                  </a:lnTo>
                  <a:lnTo>
                    <a:pt x="147" y="547"/>
                  </a:lnTo>
                  <a:lnTo>
                    <a:pt x="156" y="545"/>
                  </a:lnTo>
                  <a:lnTo>
                    <a:pt x="182" y="545"/>
                  </a:lnTo>
                  <a:lnTo>
                    <a:pt x="212" y="545"/>
                  </a:lnTo>
                  <a:lnTo>
                    <a:pt x="243" y="546"/>
                  </a:lnTo>
                  <a:lnTo>
                    <a:pt x="274" y="547"/>
                  </a:lnTo>
                  <a:lnTo>
                    <a:pt x="304" y="549"/>
                  </a:lnTo>
                  <a:lnTo>
                    <a:pt x="310" y="550"/>
                  </a:lnTo>
                  <a:lnTo>
                    <a:pt x="315" y="552"/>
                  </a:lnTo>
                  <a:lnTo>
                    <a:pt x="321" y="552"/>
                  </a:lnTo>
                  <a:lnTo>
                    <a:pt x="327" y="551"/>
                  </a:lnTo>
                  <a:lnTo>
                    <a:pt x="328" y="546"/>
                  </a:lnTo>
                  <a:lnTo>
                    <a:pt x="327" y="544"/>
                  </a:lnTo>
                  <a:lnTo>
                    <a:pt x="321" y="531"/>
                  </a:lnTo>
                  <a:lnTo>
                    <a:pt x="316" y="519"/>
                  </a:lnTo>
                  <a:lnTo>
                    <a:pt x="312" y="507"/>
                  </a:lnTo>
                  <a:lnTo>
                    <a:pt x="311" y="495"/>
                  </a:lnTo>
                  <a:lnTo>
                    <a:pt x="311" y="471"/>
                  </a:lnTo>
                  <a:lnTo>
                    <a:pt x="315" y="446"/>
                  </a:lnTo>
                  <a:lnTo>
                    <a:pt x="324" y="448"/>
                  </a:lnTo>
                  <a:lnTo>
                    <a:pt x="324" y="449"/>
                  </a:lnTo>
                  <a:lnTo>
                    <a:pt x="342" y="449"/>
                  </a:lnTo>
                  <a:lnTo>
                    <a:pt x="361" y="447"/>
                  </a:lnTo>
                  <a:lnTo>
                    <a:pt x="379" y="441"/>
                  </a:lnTo>
                  <a:lnTo>
                    <a:pt x="399" y="433"/>
                  </a:lnTo>
                  <a:lnTo>
                    <a:pt x="406" y="426"/>
                  </a:lnTo>
                  <a:lnTo>
                    <a:pt x="413" y="416"/>
                  </a:lnTo>
                  <a:lnTo>
                    <a:pt x="416" y="406"/>
                  </a:lnTo>
                  <a:lnTo>
                    <a:pt x="416" y="396"/>
                  </a:lnTo>
                  <a:lnTo>
                    <a:pt x="415" y="384"/>
                  </a:lnTo>
                  <a:lnTo>
                    <a:pt x="416" y="371"/>
                  </a:lnTo>
                  <a:lnTo>
                    <a:pt x="418" y="364"/>
                  </a:lnTo>
                  <a:lnTo>
                    <a:pt x="422" y="360"/>
                  </a:lnTo>
                  <a:lnTo>
                    <a:pt x="423" y="359"/>
                  </a:lnTo>
                  <a:lnTo>
                    <a:pt x="425" y="357"/>
                  </a:lnTo>
                  <a:lnTo>
                    <a:pt x="429" y="351"/>
                  </a:lnTo>
                  <a:lnTo>
                    <a:pt x="429" y="347"/>
                  </a:lnTo>
                  <a:lnTo>
                    <a:pt x="428" y="344"/>
                  </a:lnTo>
                  <a:lnTo>
                    <a:pt x="426" y="342"/>
                  </a:lnTo>
                  <a:lnTo>
                    <a:pt x="424" y="340"/>
                  </a:lnTo>
                  <a:lnTo>
                    <a:pt x="428" y="337"/>
                  </a:lnTo>
                  <a:lnTo>
                    <a:pt x="430" y="334"/>
                  </a:lnTo>
                  <a:lnTo>
                    <a:pt x="431" y="328"/>
                  </a:lnTo>
                  <a:lnTo>
                    <a:pt x="429" y="322"/>
                  </a:lnTo>
                  <a:lnTo>
                    <a:pt x="427" y="320"/>
                  </a:lnTo>
                  <a:lnTo>
                    <a:pt x="426" y="316"/>
                  </a:lnTo>
                  <a:lnTo>
                    <a:pt x="424" y="307"/>
                  </a:lnTo>
                  <a:lnTo>
                    <a:pt x="423" y="300"/>
                  </a:lnTo>
                  <a:lnTo>
                    <a:pt x="425" y="296"/>
                  </a:lnTo>
                  <a:lnTo>
                    <a:pt x="428" y="294"/>
                  </a:lnTo>
                  <a:lnTo>
                    <a:pt x="435" y="291"/>
                  </a:lnTo>
                  <a:lnTo>
                    <a:pt x="442" y="289"/>
                  </a:lnTo>
                  <a:lnTo>
                    <a:pt x="456" y="283"/>
                  </a:lnTo>
                  <a:lnTo>
                    <a:pt x="462" y="280"/>
                  </a:lnTo>
                  <a:lnTo>
                    <a:pt x="466" y="276"/>
                  </a:lnTo>
                  <a:lnTo>
                    <a:pt x="468" y="270"/>
                  </a:lnTo>
                  <a:lnTo>
                    <a:pt x="468" y="265"/>
                  </a:lnTo>
                  <a:lnTo>
                    <a:pt x="465" y="251"/>
                  </a:lnTo>
                  <a:lnTo>
                    <a:pt x="460" y="276"/>
                  </a:lnTo>
                  <a:lnTo>
                    <a:pt x="47" y="491"/>
                  </a:lnTo>
                  <a:lnTo>
                    <a:pt x="45" y="494"/>
                  </a:lnTo>
                  <a:lnTo>
                    <a:pt x="45" y="499"/>
                  </a:lnTo>
                  <a:lnTo>
                    <a:pt x="42" y="500"/>
                  </a:lnTo>
                  <a:lnTo>
                    <a:pt x="38" y="497"/>
                  </a:lnTo>
                  <a:lnTo>
                    <a:pt x="35" y="495"/>
                  </a:lnTo>
                  <a:lnTo>
                    <a:pt x="34" y="494"/>
                  </a:lnTo>
                  <a:lnTo>
                    <a:pt x="33" y="491"/>
                  </a:lnTo>
                  <a:lnTo>
                    <a:pt x="34" y="487"/>
                  </a:lnTo>
                  <a:lnTo>
                    <a:pt x="36" y="483"/>
                  </a:lnTo>
                  <a:lnTo>
                    <a:pt x="43" y="481"/>
                  </a:lnTo>
                  <a:lnTo>
                    <a:pt x="47" y="481"/>
                  </a:lnTo>
                  <a:lnTo>
                    <a:pt x="49" y="483"/>
                  </a:lnTo>
                  <a:lnTo>
                    <a:pt x="47" y="487"/>
                  </a:lnTo>
                  <a:lnTo>
                    <a:pt x="47" y="491"/>
                  </a:lnTo>
                  <a:lnTo>
                    <a:pt x="460" y="276"/>
                  </a:lnTo>
                  <a:lnTo>
                    <a:pt x="72" y="524"/>
                  </a:lnTo>
                  <a:lnTo>
                    <a:pt x="66" y="523"/>
                  </a:lnTo>
                  <a:lnTo>
                    <a:pt x="62" y="521"/>
                  </a:lnTo>
                  <a:lnTo>
                    <a:pt x="60" y="518"/>
                  </a:lnTo>
                  <a:lnTo>
                    <a:pt x="58" y="512"/>
                  </a:lnTo>
                  <a:lnTo>
                    <a:pt x="55" y="501"/>
                  </a:lnTo>
                  <a:lnTo>
                    <a:pt x="56" y="487"/>
                  </a:lnTo>
                  <a:lnTo>
                    <a:pt x="58" y="485"/>
                  </a:lnTo>
                  <a:lnTo>
                    <a:pt x="68" y="483"/>
                  </a:lnTo>
                  <a:lnTo>
                    <a:pt x="71" y="481"/>
                  </a:lnTo>
                  <a:lnTo>
                    <a:pt x="75" y="481"/>
                  </a:lnTo>
                  <a:lnTo>
                    <a:pt x="77" y="483"/>
                  </a:lnTo>
                  <a:lnTo>
                    <a:pt x="76" y="490"/>
                  </a:lnTo>
                  <a:lnTo>
                    <a:pt x="75" y="497"/>
                  </a:lnTo>
                  <a:lnTo>
                    <a:pt x="75" y="515"/>
                  </a:lnTo>
                  <a:lnTo>
                    <a:pt x="77" y="522"/>
                  </a:lnTo>
                  <a:lnTo>
                    <a:pt x="72" y="524"/>
                  </a:lnTo>
                  <a:lnTo>
                    <a:pt x="460" y="276"/>
                  </a:lnTo>
                  <a:lnTo>
                    <a:pt x="414" y="102"/>
                  </a:lnTo>
                  <a:lnTo>
                    <a:pt x="413" y="104"/>
                  </a:lnTo>
                  <a:lnTo>
                    <a:pt x="410" y="104"/>
                  </a:lnTo>
                  <a:lnTo>
                    <a:pt x="409" y="100"/>
                  </a:lnTo>
                  <a:lnTo>
                    <a:pt x="410" y="96"/>
                  </a:lnTo>
                  <a:lnTo>
                    <a:pt x="413" y="96"/>
                  </a:lnTo>
                  <a:lnTo>
                    <a:pt x="414" y="98"/>
                  </a:lnTo>
                  <a:lnTo>
                    <a:pt x="414" y="102"/>
                  </a:lnTo>
                  <a:lnTo>
                    <a:pt x="460" y="276"/>
                  </a:lnTo>
                  <a:lnTo>
                    <a:pt x="178" y="239"/>
                  </a:lnTo>
                  <a:lnTo>
                    <a:pt x="193" y="213"/>
                  </a:lnTo>
                  <a:lnTo>
                    <a:pt x="211" y="188"/>
                  </a:lnTo>
                  <a:lnTo>
                    <a:pt x="249" y="139"/>
                  </a:lnTo>
                  <a:lnTo>
                    <a:pt x="286" y="96"/>
                  </a:lnTo>
                  <a:lnTo>
                    <a:pt x="328" y="54"/>
                  </a:lnTo>
                  <a:lnTo>
                    <a:pt x="351" y="34"/>
                  </a:lnTo>
                  <a:lnTo>
                    <a:pt x="376" y="17"/>
                  </a:lnTo>
                  <a:lnTo>
                    <a:pt x="380" y="12"/>
                  </a:lnTo>
                  <a:lnTo>
                    <a:pt x="382" y="11"/>
                  </a:lnTo>
                  <a:lnTo>
                    <a:pt x="385" y="13"/>
                  </a:lnTo>
                  <a:lnTo>
                    <a:pt x="389" y="15"/>
                  </a:lnTo>
                  <a:lnTo>
                    <a:pt x="389" y="22"/>
                  </a:lnTo>
                  <a:lnTo>
                    <a:pt x="387" y="28"/>
                  </a:lnTo>
                  <a:lnTo>
                    <a:pt x="384" y="32"/>
                  </a:lnTo>
                  <a:lnTo>
                    <a:pt x="381" y="34"/>
                  </a:lnTo>
                  <a:lnTo>
                    <a:pt x="386" y="39"/>
                  </a:lnTo>
                  <a:lnTo>
                    <a:pt x="392" y="46"/>
                  </a:lnTo>
                  <a:lnTo>
                    <a:pt x="404" y="60"/>
                  </a:lnTo>
                  <a:lnTo>
                    <a:pt x="407" y="65"/>
                  </a:lnTo>
                  <a:lnTo>
                    <a:pt x="409" y="67"/>
                  </a:lnTo>
                  <a:lnTo>
                    <a:pt x="412" y="69"/>
                  </a:lnTo>
                  <a:lnTo>
                    <a:pt x="415" y="73"/>
                  </a:lnTo>
                  <a:lnTo>
                    <a:pt x="415" y="74"/>
                  </a:lnTo>
                  <a:lnTo>
                    <a:pt x="414" y="76"/>
                  </a:lnTo>
                  <a:lnTo>
                    <a:pt x="409" y="81"/>
                  </a:lnTo>
                  <a:lnTo>
                    <a:pt x="404" y="83"/>
                  </a:lnTo>
                  <a:lnTo>
                    <a:pt x="393" y="85"/>
                  </a:lnTo>
                  <a:lnTo>
                    <a:pt x="375" y="89"/>
                  </a:lnTo>
                  <a:lnTo>
                    <a:pt x="357" y="95"/>
                  </a:lnTo>
                  <a:lnTo>
                    <a:pt x="337" y="102"/>
                  </a:lnTo>
                  <a:lnTo>
                    <a:pt x="317" y="112"/>
                  </a:lnTo>
                  <a:lnTo>
                    <a:pt x="301" y="121"/>
                  </a:lnTo>
                  <a:lnTo>
                    <a:pt x="287" y="131"/>
                  </a:lnTo>
                  <a:lnTo>
                    <a:pt x="273" y="143"/>
                  </a:lnTo>
                  <a:lnTo>
                    <a:pt x="261" y="158"/>
                  </a:lnTo>
                  <a:lnTo>
                    <a:pt x="252" y="169"/>
                  </a:lnTo>
                  <a:lnTo>
                    <a:pt x="242" y="181"/>
                  </a:lnTo>
                  <a:lnTo>
                    <a:pt x="221" y="209"/>
                  </a:lnTo>
                  <a:lnTo>
                    <a:pt x="203" y="237"/>
                  </a:lnTo>
                  <a:lnTo>
                    <a:pt x="200" y="242"/>
                  </a:lnTo>
                  <a:lnTo>
                    <a:pt x="198" y="245"/>
                  </a:lnTo>
                  <a:lnTo>
                    <a:pt x="192" y="253"/>
                  </a:lnTo>
                  <a:lnTo>
                    <a:pt x="191" y="253"/>
                  </a:lnTo>
                  <a:lnTo>
                    <a:pt x="189" y="252"/>
                  </a:lnTo>
                  <a:lnTo>
                    <a:pt x="188" y="249"/>
                  </a:lnTo>
                  <a:lnTo>
                    <a:pt x="186" y="247"/>
                  </a:lnTo>
                  <a:lnTo>
                    <a:pt x="184" y="247"/>
                  </a:lnTo>
                  <a:lnTo>
                    <a:pt x="181" y="247"/>
                  </a:lnTo>
                  <a:lnTo>
                    <a:pt x="179" y="243"/>
                  </a:lnTo>
                  <a:lnTo>
                    <a:pt x="178" y="242"/>
                  </a:lnTo>
                  <a:lnTo>
                    <a:pt x="178" y="239"/>
                  </a:lnTo>
                  <a:lnTo>
                    <a:pt x="460" y="276"/>
                  </a:lnTo>
                  <a:lnTo>
                    <a:pt x="402" y="98"/>
                  </a:lnTo>
                  <a:lnTo>
                    <a:pt x="401" y="102"/>
                  </a:lnTo>
                  <a:lnTo>
                    <a:pt x="397" y="107"/>
                  </a:lnTo>
                  <a:lnTo>
                    <a:pt x="391" y="111"/>
                  </a:lnTo>
                  <a:lnTo>
                    <a:pt x="385" y="113"/>
                  </a:lnTo>
                  <a:lnTo>
                    <a:pt x="376" y="113"/>
                  </a:lnTo>
                  <a:lnTo>
                    <a:pt x="374" y="112"/>
                  </a:lnTo>
                  <a:lnTo>
                    <a:pt x="376" y="102"/>
                  </a:lnTo>
                  <a:lnTo>
                    <a:pt x="377" y="102"/>
                  </a:lnTo>
                  <a:lnTo>
                    <a:pt x="389" y="99"/>
                  </a:lnTo>
                  <a:lnTo>
                    <a:pt x="401" y="96"/>
                  </a:lnTo>
                  <a:lnTo>
                    <a:pt x="402" y="98"/>
                  </a:lnTo>
                  <a:lnTo>
                    <a:pt x="460" y="276"/>
                  </a:lnTo>
                  <a:lnTo>
                    <a:pt x="329" y="115"/>
                  </a:lnTo>
                  <a:lnTo>
                    <a:pt x="331" y="115"/>
                  </a:lnTo>
                  <a:lnTo>
                    <a:pt x="338" y="111"/>
                  </a:lnTo>
                  <a:lnTo>
                    <a:pt x="349" y="108"/>
                  </a:lnTo>
                  <a:lnTo>
                    <a:pt x="356" y="106"/>
                  </a:lnTo>
                  <a:lnTo>
                    <a:pt x="360" y="104"/>
                  </a:lnTo>
                  <a:lnTo>
                    <a:pt x="362" y="104"/>
                  </a:lnTo>
                  <a:lnTo>
                    <a:pt x="363" y="106"/>
                  </a:lnTo>
                  <a:lnTo>
                    <a:pt x="363" y="113"/>
                  </a:lnTo>
                  <a:lnTo>
                    <a:pt x="359" y="121"/>
                  </a:lnTo>
                  <a:lnTo>
                    <a:pt x="352" y="127"/>
                  </a:lnTo>
                  <a:lnTo>
                    <a:pt x="345" y="131"/>
                  </a:lnTo>
                  <a:lnTo>
                    <a:pt x="338" y="133"/>
                  </a:lnTo>
                  <a:lnTo>
                    <a:pt x="333" y="135"/>
                  </a:lnTo>
                  <a:lnTo>
                    <a:pt x="327" y="133"/>
                  </a:lnTo>
                  <a:lnTo>
                    <a:pt x="330" y="125"/>
                  </a:lnTo>
                  <a:lnTo>
                    <a:pt x="329" y="115"/>
                  </a:lnTo>
                  <a:lnTo>
                    <a:pt x="460" y="276"/>
                  </a:lnTo>
                  <a:lnTo>
                    <a:pt x="252" y="292"/>
                  </a:lnTo>
                  <a:lnTo>
                    <a:pt x="247" y="291"/>
                  </a:lnTo>
                  <a:lnTo>
                    <a:pt x="236" y="287"/>
                  </a:lnTo>
                  <a:lnTo>
                    <a:pt x="234" y="287"/>
                  </a:lnTo>
                  <a:lnTo>
                    <a:pt x="234" y="288"/>
                  </a:lnTo>
                  <a:lnTo>
                    <a:pt x="232" y="285"/>
                  </a:lnTo>
                  <a:lnTo>
                    <a:pt x="232" y="282"/>
                  </a:lnTo>
                  <a:lnTo>
                    <a:pt x="229" y="280"/>
                  </a:lnTo>
                  <a:lnTo>
                    <a:pt x="225" y="278"/>
                  </a:lnTo>
                  <a:lnTo>
                    <a:pt x="220" y="276"/>
                  </a:lnTo>
                  <a:lnTo>
                    <a:pt x="217" y="276"/>
                  </a:lnTo>
                  <a:lnTo>
                    <a:pt x="216" y="277"/>
                  </a:lnTo>
                  <a:lnTo>
                    <a:pt x="213" y="276"/>
                  </a:lnTo>
                  <a:lnTo>
                    <a:pt x="215" y="272"/>
                  </a:lnTo>
                  <a:lnTo>
                    <a:pt x="217" y="270"/>
                  </a:lnTo>
                  <a:lnTo>
                    <a:pt x="219" y="261"/>
                  </a:lnTo>
                  <a:lnTo>
                    <a:pt x="220" y="252"/>
                  </a:lnTo>
                  <a:lnTo>
                    <a:pt x="219" y="235"/>
                  </a:lnTo>
                  <a:lnTo>
                    <a:pt x="222" y="224"/>
                  </a:lnTo>
                  <a:lnTo>
                    <a:pt x="228" y="218"/>
                  </a:lnTo>
                  <a:lnTo>
                    <a:pt x="231" y="215"/>
                  </a:lnTo>
                  <a:lnTo>
                    <a:pt x="236" y="208"/>
                  </a:lnTo>
                  <a:lnTo>
                    <a:pt x="240" y="204"/>
                  </a:lnTo>
                  <a:lnTo>
                    <a:pt x="243" y="201"/>
                  </a:lnTo>
                  <a:lnTo>
                    <a:pt x="245" y="199"/>
                  </a:lnTo>
                  <a:lnTo>
                    <a:pt x="249" y="195"/>
                  </a:lnTo>
                  <a:lnTo>
                    <a:pt x="253" y="192"/>
                  </a:lnTo>
                  <a:lnTo>
                    <a:pt x="256" y="192"/>
                  </a:lnTo>
                  <a:lnTo>
                    <a:pt x="258" y="198"/>
                  </a:lnTo>
                  <a:lnTo>
                    <a:pt x="259" y="201"/>
                  </a:lnTo>
                  <a:lnTo>
                    <a:pt x="259" y="210"/>
                  </a:lnTo>
                  <a:lnTo>
                    <a:pt x="256" y="217"/>
                  </a:lnTo>
                  <a:lnTo>
                    <a:pt x="251" y="224"/>
                  </a:lnTo>
                  <a:lnTo>
                    <a:pt x="244" y="230"/>
                  </a:lnTo>
                  <a:lnTo>
                    <a:pt x="236" y="240"/>
                  </a:lnTo>
                  <a:lnTo>
                    <a:pt x="234" y="245"/>
                  </a:lnTo>
                  <a:lnTo>
                    <a:pt x="234" y="251"/>
                  </a:lnTo>
                  <a:lnTo>
                    <a:pt x="234" y="253"/>
                  </a:lnTo>
                  <a:lnTo>
                    <a:pt x="242" y="245"/>
                  </a:lnTo>
                  <a:lnTo>
                    <a:pt x="246" y="238"/>
                  </a:lnTo>
                  <a:lnTo>
                    <a:pt x="253" y="231"/>
                  </a:lnTo>
                  <a:lnTo>
                    <a:pt x="260" y="227"/>
                  </a:lnTo>
                  <a:lnTo>
                    <a:pt x="267" y="220"/>
                  </a:lnTo>
                  <a:lnTo>
                    <a:pt x="269" y="215"/>
                  </a:lnTo>
                  <a:lnTo>
                    <a:pt x="269" y="209"/>
                  </a:lnTo>
                  <a:lnTo>
                    <a:pt x="267" y="197"/>
                  </a:lnTo>
                  <a:lnTo>
                    <a:pt x="269" y="197"/>
                  </a:lnTo>
                  <a:lnTo>
                    <a:pt x="271" y="196"/>
                  </a:lnTo>
                  <a:lnTo>
                    <a:pt x="274" y="194"/>
                  </a:lnTo>
                  <a:lnTo>
                    <a:pt x="275" y="195"/>
                  </a:lnTo>
                  <a:lnTo>
                    <a:pt x="279" y="199"/>
                  </a:lnTo>
                  <a:lnTo>
                    <a:pt x="281" y="204"/>
                  </a:lnTo>
                  <a:lnTo>
                    <a:pt x="283" y="212"/>
                  </a:lnTo>
                  <a:lnTo>
                    <a:pt x="284" y="220"/>
                  </a:lnTo>
                  <a:lnTo>
                    <a:pt x="282" y="228"/>
                  </a:lnTo>
                  <a:lnTo>
                    <a:pt x="279" y="235"/>
                  </a:lnTo>
                  <a:lnTo>
                    <a:pt x="259" y="256"/>
                  </a:lnTo>
                  <a:lnTo>
                    <a:pt x="259" y="266"/>
                  </a:lnTo>
                  <a:lnTo>
                    <a:pt x="260" y="276"/>
                  </a:lnTo>
                  <a:lnTo>
                    <a:pt x="258" y="284"/>
                  </a:lnTo>
                  <a:lnTo>
                    <a:pt x="256" y="288"/>
                  </a:lnTo>
                  <a:lnTo>
                    <a:pt x="252" y="292"/>
                  </a:lnTo>
                  <a:lnTo>
                    <a:pt x="460" y="276"/>
                  </a:lnTo>
                  <a:lnTo>
                    <a:pt x="275" y="179"/>
                  </a:lnTo>
                  <a:lnTo>
                    <a:pt x="269" y="181"/>
                  </a:lnTo>
                  <a:lnTo>
                    <a:pt x="265" y="181"/>
                  </a:lnTo>
                  <a:lnTo>
                    <a:pt x="261" y="179"/>
                  </a:lnTo>
                  <a:lnTo>
                    <a:pt x="258" y="178"/>
                  </a:lnTo>
                  <a:lnTo>
                    <a:pt x="258" y="177"/>
                  </a:lnTo>
                  <a:lnTo>
                    <a:pt x="258" y="176"/>
                  </a:lnTo>
                  <a:lnTo>
                    <a:pt x="264" y="166"/>
                  </a:lnTo>
                  <a:lnTo>
                    <a:pt x="271" y="158"/>
                  </a:lnTo>
                  <a:lnTo>
                    <a:pt x="272" y="158"/>
                  </a:lnTo>
                  <a:lnTo>
                    <a:pt x="287" y="145"/>
                  </a:lnTo>
                  <a:lnTo>
                    <a:pt x="304" y="135"/>
                  </a:lnTo>
                  <a:lnTo>
                    <a:pt x="310" y="131"/>
                  </a:lnTo>
                  <a:lnTo>
                    <a:pt x="313" y="129"/>
                  </a:lnTo>
                  <a:lnTo>
                    <a:pt x="314" y="128"/>
                  </a:lnTo>
                  <a:lnTo>
                    <a:pt x="315" y="129"/>
                  </a:lnTo>
                  <a:lnTo>
                    <a:pt x="315" y="138"/>
                  </a:lnTo>
                  <a:lnTo>
                    <a:pt x="312" y="147"/>
                  </a:lnTo>
                  <a:lnTo>
                    <a:pt x="308" y="155"/>
                  </a:lnTo>
                  <a:lnTo>
                    <a:pt x="300" y="162"/>
                  </a:lnTo>
                  <a:lnTo>
                    <a:pt x="296" y="165"/>
                  </a:lnTo>
                  <a:lnTo>
                    <a:pt x="292" y="166"/>
                  </a:lnTo>
                  <a:lnTo>
                    <a:pt x="288" y="166"/>
                  </a:lnTo>
                  <a:lnTo>
                    <a:pt x="285" y="167"/>
                  </a:lnTo>
                  <a:lnTo>
                    <a:pt x="281" y="172"/>
                  </a:lnTo>
                  <a:lnTo>
                    <a:pt x="280" y="177"/>
                  </a:lnTo>
                  <a:lnTo>
                    <a:pt x="275" y="179"/>
                  </a:lnTo>
                  <a:lnTo>
                    <a:pt x="460" y="276"/>
                  </a:lnTo>
                  <a:lnTo>
                    <a:pt x="213" y="247"/>
                  </a:lnTo>
                  <a:lnTo>
                    <a:pt x="213" y="255"/>
                  </a:lnTo>
                  <a:lnTo>
                    <a:pt x="212" y="260"/>
                  </a:lnTo>
                  <a:lnTo>
                    <a:pt x="210" y="267"/>
                  </a:lnTo>
                  <a:lnTo>
                    <a:pt x="206" y="272"/>
                  </a:lnTo>
                  <a:lnTo>
                    <a:pt x="201" y="276"/>
                  </a:lnTo>
                  <a:lnTo>
                    <a:pt x="199" y="275"/>
                  </a:lnTo>
                  <a:lnTo>
                    <a:pt x="198" y="273"/>
                  </a:lnTo>
                  <a:lnTo>
                    <a:pt x="197" y="267"/>
                  </a:lnTo>
                  <a:lnTo>
                    <a:pt x="204" y="256"/>
                  </a:lnTo>
                  <a:lnTo>
                    <a:pt x="207" y="251"/>
                  </a:lnTo>
                  <a:lnTo>
                    <a:pt x="211" y="245"/>
                  </a:lnTo>
                  <a:lnTo>
                    <a:pt x="213" y="245"/>
                  </a:lnTo>
                  <a:lnTo>
                    <a:pt x="213" y="247"/>
                  </a:lnTo>
                  <a:lnTo>
                    <a:pt x="460" y="276"/>
                  </a:lnTo>
                  <a:lnTo>
                    <a:pt x="112" y="537"/>
                  </a:lnTo>
                  <a:lnTo>
                    <a:pt x="107" y="539"/>
                  </a:lnTo>
                  <a:lnTo>
                    <a:pt x="104" y="539"/>
                  </a:lnTo>
                  <a:lnTo>
                    <a:pt x="99" y="537"/>
                  </a:lnTo>
                  <a:lnTo>
                    <a:pt x="94" y="534"/>
                  </a:lnTo>
                  <a:lnTo>
                    <a:pt x="90" y="530"/>
                  </a:lnTo>
                  <a:lnTo>
                    <a:pt x="87" y="524"/>
                  </a:lnTo>
                  <a:lnTo>
                    <a:pt x="86" y="503"/>
                  </a:lnTo>
                  <a:lnTo>
                    <a:pt x="87" y="481"/>
                  </a:lnTo>
                  <a:lnTo>
                    <a:pt x="88" y="479"/>
                  </a:lnTo>
                  <a:lnTo>
                    <a:pt x="89" y="479"/>
                  </a:lnTo>
                  <a:lnTo>
                    <a:pt x="100" y="479"/>
                  </a:lnTo>
                  <a:lnTo>
                    <a:pt x="103" y="479"/>
                  </a:lnTo>
                  <a:lnTo>
                    <a:pt x="106" y="479"/>
                  </a:lnTo>
                  <a:lnTo>
                    <a:pt x="106" y="481"/>
                  </a:lnTo>
                  <a:lnTo>
                    <a:pt x="107" y="484"/>
                  </a:lnTo>
                  <a:lnTo>
                    <a:pt x="105" y="501"/>
                  </a:lnTo>
                  <a:lnTo>
                    <a:pt x="104" y="504"/>
                  </a:lnTo>
                  <a:lnTo>
                    <a:pt x="104" y="505"/>
                  </a:lnTo>
                  <a:lnTo>
                    <a:pt x="104" y="510"/>
                  </a:lnTo>
                  <a:lnTo>
                    <a:pt x="105" y="517"/>
                  </a:lnTo>
                  <a:lnTo>
                    <a:pt x="108" y="530"/>
                  </a:lnTo>
                  <a:lnTo>
                    <a:pt x="109" y="531"/>
                  </a:lnTo>
                  <a:lnTo>
                    <a:pt x="111" y="532"/>
                  </a:lnTo>
                  <a:lnTo>
                    <a:pt x="113" y="535"/>
                  </a:lnTo>
                  <a:lnTo>
                    <a:pt x="113" y="537"/>
                  </a:lnTo>
                  <a:lnTo>
                    <a:pt x="112" y="537"/>
                  </a:lnTo>
                  <a:lnTo>
                    <a:pt x="460" y="276"/>
                  </a:lnTo>
                  <a:lnTo>
                    <a:pt x="174" y="522"/>
                  </a:lnTo>
                  <a:lnTo>
                    <a:pt x="171" y="529"/>
                  </a:lnTo>
                  <a:lnTo>
                    <a:pt x="167" y="534"/>
                  </a:lnTo>
                  <a:lnTo>
                    <a:pt x="162" y="538"/>
                  </a:lnTo>
                  <a:lnTo>
                    <a:pt x="156" y="539"/>
                  </a:lnTo>
                  <a:lnTo>
                    <a:pt x="151" y="540"/>
                  </a:lnTo>
                  <a:lnTo>
                    <a:pt x="143" y="541"/>
                  </a:lnTo>
                  <a:lnTo>
                    <a:pt x="136" y="540"/>
                  </a:lnTo>
                  <a:lnTo>
                    <a:pt x="131" y="539"/>
                  </a:lnTo>
                  <a:lnTo>
                    <a:pt x="129" y="537"/>
                  </a:lnTo>
                  <a:lnTo>
                    <a:pt x="127" y="534"/>
                  </a:lnTo>
                  <a:lnTo>
                    <a:pt x="121" y="525"/>
                  </a:lnTo>
                  <a:lnTo>
                    <a:pt x="117" y="515"/>
                  </a:lnTo>
                  <a:lnTo>
                    <a:pt x="116" y="505"/>
                  </a:lnTo>
                  <a:lnTo>
                    <a:pt x="118" y="488"/>
                  </a:lnTo>
                  <a:lnTo>
                    <a:pt x="119" y="482"/>
                  </a:lnTo>
                  <a:lnTo>
                    <a:pt x="122" y="479"/>
                  </a:lnTo>
                  <a:lnTo>
                    <a:pt x="130" y="478"/>
                  </a:lnTo>
                  <a:lnTo>
                    <a:pt x="136" y="478"/>
                  </a:lnTo>
                  <a:lnTo>
                    <a:pt x="142" y="479"/>
                  </a:lnTo>
                  <a:lnTo>
                    <a:pt x="147" y="479"/>
                  </a:lnTo>
                  <a:lnTo>
                    <a:pt x="149" y="481"/>
                  </a:lnTo>
                  <a:lnTo>
                    <a:pt x="149" y="485"/>
                  </a:lnTo>
                  <a:lnTo>
                    <a:pt x="151" y="492"/>
                  </a:lnTo>
                  <a:lnTo>
                    <a:pt x="153" y="501"/>
                  </a:lnTo>
                  <a:lnTo>
                    <a:pt x="156" y="506"/>
                  </a:lnTo>
                  <a:lnTo>
                    <a:pt x="167" y="514"/>
                  </a:lnTo>
                  <a:lnTo>
                    <a:pt x="172" y="516"/>
                  </a:lnTo>
                  <a:lnTo>
                    <a:pt x="174" y="522"/>
                  </a:lnTo>
                  <a:lnTo>
                    <a:pt x="460" y="276"/>
                  </a:lnTo>
                  <a:lnTo>
                    <a:pt x="163" y="485"/>
                  </a:lnTo>
                  <a:lnTo>
                    <a:pt x="163" y="481"/>
                  </a:lnTo>
                  <a:lnTo>
                    <a:pt x="170" y="481"/>
                  </a:lnTo>
                  <a:lnTo>
                    <a:pt x="181" y="483"/>
                  </a:lnTo>
                  <a:lnTo>
                    <a:pt x="187" y="481"/>
                  </a:lnTo>
                  <a:lnTo>
                    <a:pt x="192" y="478"/>
                  </a:lnTo>
                  <a:lnTo>
                    <a:pt x="193" y="479"/>
                  </a:lnTo>
                  <a:lnTo>
                    <a:pt x="195" y="480"/>
                  </a:lnTo>
                  <a:lnTo>
                    <a:pt x="195" y="485"/>
                  </a:lnTo>
                  <a:lnTo>
                    <a:pt x="196" y="492"/>
                  </a:lnTo>
                  <a:lnTo>
                    <a:pt x="195" y="497"/>
                  </a:lnTo>
                  <a:lnTo>
                    <a:pt x="194" y="503"/>
                  </a:lnTo>
                  <a:lnTo>
                    <a:pt x="190" y="506"/>
                  </a:lnTo>
                  <a:lnTo>
                    <a:pt x="182" y="508"/>
                  </a:lnTo>
                  <a:lnTo>
                    <a:pt x="174" y="506"/>
                  </a:lnTo>
                  <a:lnTo>
                    <a:pt x="169" y="503"/>
                  </a:lnTo>
                  <a:lnTo>
                    <a:pt x="166" y="498"/>
                  </a:lnTo>
                  <a:lnTo>
                    <a:pt x="164" y="492"/>
                  </a:lnTo>
                  <a:lnTo>
                    <a:pt x="163" y="485"/>
                  </a:lnTo>
                  <a:lnTo>
                    <a:pt x="460" y="276"/>
                  </a:lnTo>
                  <a:lnTo>
                    <a:pt x="310" y="451"/>
                  </a:lnTo>
                  <a:lnTo>
                    <a:pt x="304" y="473"/>
                  </a:lnTo>
                  <a:lnTo>
                    <a:pt x="301" y="492"/>
                  </a:lnTo>
                  <a:lnTo>
                    <a:pt x="301" y="502"/>
                  </a:lnTo>
                  <a:lnTo>
                    <a:pt x="302" y="512"/>
                  </a:lnTo>
                  <a:lnTo>
                    <a:pt x="305" y="523"/>
                  </a:lnTo>
                  <a:lnTo>
                    <a:pt x="310" y="535"/>
                  </a:lnTo>
                  <a:lnTo>
                    <a:pt x="311" y="539"/>
                  </a:lnTo>
                  <a:lnTo>
                    <a:pt x="310" y="541"/>
                  </a:lnTo>
                  <a:lnTo>
                    <a:pt x="299" y="540"/>
                  </a:lnTo>
                  <a:lnTo>
                    <a:pt x="292" y="538"/>
                  </a:lnTo>
                  <a:lnTo>
                    <a:pt x="284" y="537"/>
                  </a:lnTo>
                  <a:lnTo>
                    <a:pt x="272" y="535"/>
                  </a:lnTo>
                  <a:lnTo>
                    <a:pt x="261" y="534"/>
                  </a:lnTo>
                  <a:lnTo>
                    <a:pt x="247" y="535"/>
                  </a:lnTo>
                  <a:lnTo>
                    <a:pt x="219" y="537"/>
                  </a:lnTo>
                  <a:lnTo>
                    <a:pt x="200" y="538"/>
                  </a:lnTo>
                  <a:lnTo>
                    <a:pt x="180" y="539"/>
                  </a:lnTo>
                  <a:lnTo>
                    <a:pt x="178" y="537"/>
                  </a:lnTo>
                  <a:lnTo>
                    <a:pt x="179" y="535"/>
                  </a:lnTo>
                  <a:lnTo>
                    <a:pt x="180" y="531"/>
                  </a:lnTo>
                  <a:lnTo>
                    <a:pt x="181" y="525"/>
                  </a:lnTo>
                  <a:lnTo>
                    <a:pt x="181" y="518"/>
                  </a:lnTo>
                  <a:lnTo>
                    <a:pt x="186" y="517"/>
                  </a:lnTo>
                  <a:lnTo>
                    <a:pt x="190" y="516"/>
                  </a:lnTo>
                  <a:lnTo>
                    <a:pt x="195" y="515"/>
                  </a:lnTo>
                  <a:lnTo>
                    <a:pt x="200" y="511"/>
                  </a:lnTo>
                  <a:lnTo>
                    <a:pt x="205" y="506"/>
                  </a:lnTo>
                  <a:lnTo>
                    <a:pt x="207" y="501"/>
                  </a:lnTo>
                  <a:lnTo>
                    <a:pt x="208" y="493"/>
                  </a:lnTo>
                  <a:lnTo>
                    <a:pt x="207" y="486"/>
                  </a:lnTo>
                  <a:lnTo>
                    <a:pt x="206" y="479"/>
                  </a:lnTo>
                  <a:lnTo>
                    <a:pt x="203" y="474"/>
                  </a:lnTo>
                  <a:lnTo>
                    <a:pt x="200" y="470"/>
                  </a:lnTo>
                  <a:lnTo>
                    <a:pt x="199" y="467"/>
                  </a:lnTo>
                  <a:lnTo>
                    <a:pt x="203" y="460"/>
                  </a:lnTo>
                  <a:lnTo>
                    <a:pt x="205" y="452"/>
                  </a:lnTo>
                  <a:lnTo>
                    <a:pt x="205" y="439"/>
                  </a:lnTo>
                  <a:lnTo>
                    <a:pt x="203" y="425"/>
                  </a:lnTo>
                  <a:lnTo>
                    <a:pt x="199" y="410"/>
                  </a:lnTo>
                  <a:lnTo>
                    <a:pt x="193" y="388"/>
                  </a:lnTo>
                  <a:lnTo>
                    <a:pt x="188" y="367"/>
                  </a:lnTo>
                  <a:lnTo>
                    <a:pt x="190" y="361"/>
                  </a:lnTo>
                  <a:lnTo>
                    <a:pt x="192" y="363"/>
                  </a:lnTo>
                  <a:lnTo>
                    <a:pt x="245" y="413"/>
                  </a:lnTo>
                  <a:lnTo>
                    <a:pt x="251" y="417"/>
                  </a:lnTo>
                  <a:lnTo>
                    <a:pt x="258" y="422"/>
                  </a:lnTo>
                  <a:lnTo>
                    <a:pt x="274" y="431"/>
                  </a:lnTo>
                  <a:lnTo>
                    <a:pt x="292" y="439"/>
                  </a:lnTo>
                  <a:lnTo>
                    <a:pt x="310" y="446"/>
                  </a:lnTo>
                  <a:lnTo>
                    <a:pt x="311" y="447"/>
                  </a:lnTo>
                  <a:lnTo>
                    <a:pt x="310" y="451"/>
                  </a:lnTo>
                  <a:lnTo>
                    <a:pt x="460" y="276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53"/>
            <p:cNvSpPr>
              <a:spLocks/>
            </p:cNvSpPr>
            <p:nvPr/>
          </p:nvSpPr>
          <p:spPr bwMode="auto">
            <a:xfrm>
              <a:off x="1876" y="2281"/>
              <a:ext cx="66" cy="31"/>
            </a:xfrm>
            <a:custGeom>
              <a:avLst/>
              <a:gdLst>
                <a:gd name="T0" fmla="*/ 64 w 66"/>
                <a:gd name="T1" fmla="*/ 6 h 31"/>
                <a:gd name="T2" fmla="*/ 66 w 66"/>
                <a:gd name="T3" fmla="*/ 9 h 31"/>
                <a:gd name="T4" fmla="*/ 66 w 66"/>
                <a:gd name="T5" fmla="*/ 13 h 31"/>
                <a:gd name="T6" fmla="*/ 63 w 66"/>
                <a:gd name="T7" fmla="*/ 12 h 31"/>
                <a:gd name="T8" fmla="*/ 61 w 66"/>
                <a:gd name="T9" fmla="*/ 11 h 31"/>
                <a:gd name="T10" fmla="*/ 58 w 66"/>
                <a:gd name="T11" fmla="*/ 6 h 31"/>
                <a:gd name="T12" fmla="*/ 50 w 66"/>
                <a:gd name="T13" fmla="*/ 6 h 31"/>
                <a:gd name="T14" fmla="*/ 43 w 66"/>
                <a:gd name="T15" fmla="*/ 8 h 31"/>
                <a:gd name="T16" fmla="*/ 32 w 66"/>
                <a:gd name="T17" fmla="*/ 13 h 31"/>
                <a:gd name="T18" fmla="*/ 23 w 66"/>
                <a:gd name="T19" fmla="*/ 20 h 31"/>
                <a:gd name="T20" fmla="*/ 6 w 66"/>
                <a:gd name="T21" fmla="*/ 31 h 31"/>
                <a:gd name="T22" fmla="*/ 0 w 66"/>
                <a:gd name="T23" fmla="*/ 29 h 31"/>
                <a:gd name="T24" fmla="*/ 9 w 66"/>
                <a:gd name="T25" fmla="*/ 25 h 31"/>
                <a:gd name="T26" fmla="*/ 19 w 66"/>
                <a:gd name="T27" fmla="*/ 19 h 31"/>
                <a:gd name="T28" fmla="*/ 30 w 66"/>
                <a:gd name="T29" fmla="*/ 11 h 31"/>
                <a:gd name="T30" fmla="*/ 40 w 66"/>
                <a:gd name="T31" fmla="*/ 5 h 31"/>
                <a:gd name="T32" fmla="*/ 52 w 66"/>
                <a:gd name="T33" fmla="*/ 0 h 31"/>
                <a:gd name="T34" fmla="*/ 58 w 66"/>
                <a:gd name="T35" fmla="*/ 2 h 31"/>
                <a:gd name="T36" fmla="*/ 64 w 66"/>
                <a:gd name="T37" fmla="*/ 6 h 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31"/>
                <a:gd name="T59" fmla="*/ 66 w 66"/>
                <a:gd name="T60" fmla="*/ 31 h 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31">
                  <a:moveTo>
                    <a:pt x="64" y="6"/>
                  </a:moveTo>
                  <a:lnTo>
                    <a:pt x="66" y="9"/>
                  </a:lnTo>
                  <a:lnTo>
                    <a:pt x="66" y="13"/>
                  </a:lnTo>
                  <a:lnTo>
                    <a:pt x="63" y="12"/>
                  </a:lnTo>
                  <a:lnTo>
                    <a:pt x="61" y="11"/>
                  </a:lnTo>
                  <a:lnTo>
                    <a:pt x="58" y="6"/>
                  </a:lnTo>
                  <a:lnTo>
                    <a:pt x="50" y="6"/>
                  </a:lnTo>
                  <a:lnTo>
                    <a:pt x="43" y="8"/>
                  </a:lnTo>
                  <a:lnTo>
                    <a:pt x="32" y="13"/>
                  </a:lnTo>
                  <a:lnTo>
                    <a:pt x="23" y="20"/>
                  </a:lnTo>
                  <a:lnTo>
                    <a:pt x="6" y="31"/>
                  </a:lnTo>
                  <a:lnTo>
                    <a:pt x="0" y="29"/>
                  </a:lnTo>
                  <a:lnTo>
                    <a:pt x="9" y="25"/>
                  </a:lnTo>
                  <a:lnTo>
                    <a:pt x="19" y="19"/>
                  </a:lnTo>
                  <a:lnTo>
                    <a:pt x="30" y="11"/>
                  </a:lnTo>
                  <a:lnTo>
                    <a:pt x="40" y="5"/>
                  </a:lnTo>
                  <a:lnTo>
                    <a:pt x="52" y="0"/>
                  </a:lnTo>
                  <a:lnTo>
                    <a:pt x="58" y="2"/>
                  </a:lnTo>
                  <a:lnTo>
                    <a:pt x="64" y="6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54"/>
            <p:cNvSpPr>
              <a:spLocks/>
            </p:cNvSpPr>
            <p:nvPr/>
          </p:nvSpPr>
          <p:spPr bwMode="auto">
            <a:xfrm>
              <a:off x="1870" y="2301"/>
              <a:ext cx="68" cy="42"/>
            </a:xfrm>
            <a:custGeom>
              <a:avLst/>
              <a:gdLst>
                <a:gd name="T0" fmla="*/ 68 w 68"/>
                <a:gd name="T1" fmla="*/ 7 h 42"/>
                <a:gd name="T2" fmla="*/ 67 w 68"/>
                <a:gd name="T3" fmla="*/ 3 h 42"/>
                <a:gd name="T4" fmla="*/ 66 w 68"/>
                <a:gd name="T5" fmla="*/ 1 h 42"/>
                <a:gd name="T6" fmla="*/ 64 w 68"/>
                <a:gd name="T7" fmla="*/ 0 h 42"/>
                <a:gd name="T8" fmla="*/ 62 w 68"/>
                <a:gd name="T9" fmla="*/ 5 h 42"/>
                <a:gd name="T10" fmla="*/ 61 w 68"/>
                <a:gd name="T11" fmla="*/ 7 h 42"/>
                <a:gd name="T12" fmla="*/ 56 w 68"/>
                <a:gd name="T13" fmla="*/ 7 h 42"/>
                <a:gd name="T14" fmla="*/ 45 w 68"/>
                <a:gd name="T15" fmla="*/ 11 h 42"/>
                <a:gd name="T16" fmla="*/ 35 w 68"/>
                <a:gd name="T17" fmla="*/ 17 h 42"/>
                <a:gd name="T18" fmla="*/ 25 w 68"/>
                <a:gd name="T19" fmla="*/ 24 h 42"/>
                <a:gd name="T20" fmla="*/ 15 w 68"/>
                <a:gd name="T21" fmla="*/ 30 h 42"/>
                <a:gd name="T22" fmla="*/ 0 w 68"/>
                <a:gd name="T23" fmla="*/ 36 h 42"/>
                <a:gd name="T24" fmla="*/ 0 w 68"/>
                <a:gd name="T25" fmla="*/ 38 h 42"/>
                <a:gd name="T26" fmla="*/ 47 w 68"/>
                <a:gd name="T27" fmla="*/ 42 h 42"/>
                <a:gd name="T28" fmla="*/ 62 w 68"/>
                <a:gd name="T29" fmla="*/ 40 h 42"/>
                <a:gd name="T30" fmla="*/ 62 w 68"/>
                <a:gd name="T31" fmla="*/ 37 h 42"/>
                <a:gd name="T32" fmla="*/ 60 w 68"/>
                <a:gd name="T33" fmla="*/ 34 h 42"/>
                <a:gd name="T34" fmla="*/ 63 w 68"/>
                <a:gd name="T35" fmla="*/ 23 h 42"/>
                <a:gd name="T36" fmla="*/ 62 w 68"/>
                <a:gd name="T37" fmla="*/ 13 h 42"/>
                <a:gd name="T38" fmla="*/ 63 w 68"/>
                <a:gd name="T39" fmla="*/ 11 h 42"/>
                <a:gd name="T40" fmla="*/ 65 w 68"/>
                <a:gd name="T41" fmla="*/ 11 h 42"/>
                <a:gd name="T42" fmla="*/ 67 w 68"/>
                <a:gd name="T43" fmla="*/ 10 h 42"/>
                <a:gd name="T44" fmla="*/ 68 w 68"/>
                <a:gd name="T45" fmla="*/ 7 h 42"/>
                <a:gd name="T46" fmla="*/ 68 w 68"/>
                <a:gd name="T47" fmla="*/ 7 h 42"/>
                <a:gd name="T48" fmla="*/ 56 w 68"/>
                <a:gd name="T49" fmla="*/ 34 h 42"/>
                <a:gd name="T50" fmla="*/ 52 w 68"/>
                <a:gd name="T51" fmla="*/ 35 h 42"/>
                <a:gd name="T52" fmla="*/ 49 w 68"/>
                <a:gd name="T53" fmla="*/ 34 h 42"/>
                <a:gd name="T54" fmla="*/ 42 w 68"/>
                <a:gd name="T55" fmla="*/ 34 h 42"/>
                <a:gd name="T56" fmla="*/ 36 w 68"/>
                <a:gd name="T57" fmla="*/ 35 h 42"/>
                <a:gd name="T58" fmla="*/ 24 w 68"/>
                <a:gd name="T59" fmla="*/ 34 h 42"/>
                <a:gd name="T60" fmla="*/ 22 w 68"/>
                <a:gd name="T61" fmla="*/ 32 h 42"/>
                <a:gd name="T62" fmla="*/ 27 w 68"/>
                <a:gd name="T63" fmla="*/ 29 h 42"/>
                <a:gd name="T64" fmla="*/ 41 w 68"/>
                <a:gd name="T65" fmla="*/ 21 h 42"/>
                <a:gd name="T66" fmla="*/ 54 w 68"/>
                <a:gd name="T67" fmla="*/ 17 h 42"/>
                <a:gd name="T68" fmla="*/ 56 w 68"/>
                <a:gd name="T69" fmla="*/ 18 h 42"/>
                <a:gd name="T70" fmla="*/ 57 w 68"/>
                <a:gd name="T71" fmla="*/ 27 h 42"/>
                <a:gd name="T72" fmla="*/ 56 w 68"/>
                <a:gd name="T73" fmla="*/ 34 h 42"/>
                <a:gd name="T74" fmla="*/ 68 w 68"/>
                <a:gd name="T75" fmla="*/ 7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8"/>
                <a:gd name="T115" fmla="*/ 0 h 42"/>
                <a:gd name="T116" fmla="*/ 68 w 68"/>
                <a:gd name="T117" fmla="*/ 42 h 4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8" h="42">
                  <a:moveTo>
                    <a:pt x="68" y="7"/>
                  </a:moveTo>
                  <a:lnTo>
                    <a:pt x="67" y="3"/>
                  </a:lnTo>
                  <a:lnTo>
                    <a:pt x="66" y="1"/>
                  </a:lnTo>
                  <a:lnTo>
                    <a:pt x="64" y="0"/>
                  </a:lnTo>
                  <a:lnTo>
                    <a:pt x="62" y="5"/>
                  </a:lnTo>
                  <a:lnTo>
                    <a:pt x="61" y="7"/>
                  </a:lnTo>
                  <a:lnTo>
                    <a:pt x="56" y="7"/>
                  </a:lnTo>
                  <a:lnTo>
                    <a:pt x="45" y="11"/>
                  </a:lnTo>
                  <a:lnTo>
                    <a:pt x="35" y="17"/>
                  </a:lnTo>
                  <a:lnTo>
                    <a:pt x="25" y="24"/>
                  </a:lnTo>
                  <a:lnTo>
                    <a:pt x="15" y="30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47" y="42"/>
                  </a:lnTo>
                  <a:lnTo>
                    <a:pt x="62" y="40"/>
                  </a:lnTo>
                  <a:lnTo>
                    <a:pt x="62" y="37"/>
                  </a:lnTo>
                  <a:lnTo>
                    <a:pt x="60" y="34"/>
                  </a:lnTo>
                  <a:lnTo>
                    <a:pt x="63" y="23"/>
                  </a:lnTo>
                  <a:lnTo>
                    <a:pt x="62" y="13"/>
                  </a:lnTo>
                  <a:lnTo>
                    <a:pt x="63" y="11"/>
                  </a:lnTo>
                  <a:lnTo>
                    <a:pt x="65" y="11"/>
                  </a:lnTo>
                  <a:lnTo>
                    <a:pt x="67" y="10"/>
                  </a:lnTo>
                  <a:lnTo>
                    <a:pt x="68" y="7"/>
                  </a:lnTo>
                  <a:lnTo>
                    <a:pt x="56" y="34"/>
                  </a:lnTo>
                  <a:lnTo>
                    <a:pt x="52" y="35"/>
                  </a:lnTo>
                  <a:lnTo>
                    <a:pt x="49" y="34"/>
                  </a:lnTo>
                  <a:lnTo>
                    <a:pt x="42" y="34"/>
                  </a:lnTo>
                  <a:lnTo>
                    <a:pt x="36" y="35"/>
                  </a:lnTo>
                  <a:lnTo>
                    <a:pt x="24" y="34"/>
                  </a:lnTo>
                  <a:lnTo>
                    <a:pt x="22" y="32"/>
                  </a:lnTo>
                  <a:lnTo>
                    <a:pt x="27" y="29"/>
                  </a:lnTo>
                  <a:lnTo>
                    <a:pt x="41" y="21"/>
                  </a:lnTo>
                  <a:lnTo>
                    <a:pt x="54" y="17"/>
                  </a:lnTo>
                  <a:lnTo>
                    <a:pt x="56" y="18"/>
                  </a:lnTo>
                  <a:lnTo>
                    <a:pt x="57" y="27"/>
                  </a:lnTo>
                  <a:lnTo>
                    <a:pt x="56" y="34"/>
                  </a:lnTo>
                  <a:lnTo>
                    <a:pt x="68" y="7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55"/>
            <p:cNvSpPr>
              <a:spLocks/>
            </p:cNvSpPr>
            <p:nvPr/>
          </p:nvSpPr>
          <p:spPr bwMode="auto">
            <a:xfrm>
              <a:off x="1944" y="2382"/>
              <a:ext cx="41" cy="36"/>
            </a:xfrm>
            <a:custGeom>
              <a:avLst/>
              <a:gdLst>
                <a:gd name="T0" fmla="*/ 3 w 41"/>
                <a:gd name="T1" fmla="*/ 1 h 36"/>
                <a:gd name="T2" fmla="*/ 5 w 41"/>
                <a:gd name="T3" fmla="*/ 0 h 36"/>
                <a:gd name="T4" fmla="*/ 5 w 41"/>
                <a:gd name="T5" fmla="*/ 3 h 36"/>
                <a:gd name="T6" fmla="*/ 5 w 41"/>
                <a:gd name="T7" fmla="*/ 12 h 36"/>
                <a:gd name="T8" fmla="*/ 3 w 41"/>
                <a:gd name="T9" fmla="*/ 23 h 36"/>
                <a:gd name="T10" fmla="*/ 3 w 41"/>
                <a:gd name="T11" fmla="*/ 27 h 36"/>
                <a:gd name="T12" fmla="*/ 5 w 41"/>
                <a:gd name="T13" fmla="*/ 28 h 36"/>
                <a:gd name="T14" fmla="*/ 7 w 41"/>
                <a:gd name="T15" fmla="*/ 29 h 36"/>
                <a:gd name="T16" fmla="*/ 13 w 41"/>
                <a:gd name="T17" fmla="*/ 28 h 36"/>
                <a:gd name="T18" fmla="*/ 19 w 41"/>
                <a:gd name="T19" fmla="*/ 25 h 36"/>
                <a:gd name="T20" fmla="*/ 29 w 41"/>
                <a:gd name="T21" fmla="*/ 21 h 36"/>
                <a:gd name="T22" fmla="*/ 34 w 41"/>
                <a:gd name="T23" fmla="*/ 19 h 36"/>
                <a:gd name="T24" fmla="*/ 41 w 41"/>
                <a:gd name="T25" fmla="*/ 17 h 36"/>
                <a:gd name="T26" fmla="*/ 41 w 41"/>
                <a:gd name="T27" fmla="*/ 21 h 36"/>
                <a:gd name="T28" fmla="*/ 30 w 41"/>
                <a:gd name="T29" fmla="*/ 25 h 36"/>
                <a:gd name="T30" fmla="*/ 19 w 41"/>
                <a:gd name="T31" fmla="*/ 29 h 36"/>
                <a:gd name="T32" fmla="*/ 9 w 41"/>
                <a:gd name="T33" fmla="*/ 35 h 36"/>
                <a:gd name="T34" fmla="*/ 6 w 41"/>
                <a:gd name="T35" fmla="*/ 36 h 36"/>
                <a:gd name="T36" fmla="*/ 3 w 41"/>
                <a:gd name="T37" fmla="*/ 35 h 36"/>
                <a:gd name="T38" fmla="*/ 2 w 41"/>
                <a:gd name="T39" fmla="*/ 33 h 36"/>
                <a:gd name="T40" fmla="*/ 0 w 41"/>
                <a:gd name="T41" fmla="*/ 27 h 36"/>
                <a:gd name="T42" fmla="*/ 0 w 41"/>
                <a:gd name="T43" fmla="*/ 23 h 36"/>
                <a:gd name="T44" fmla="*/ 0 w 41"/>
                <a:gd name="T45" fmla="*/ 14 h 36"/>
                <a:gd name="T46" fmla="*/ 2 w 41"/>
                <a:gd name="T47" fmla="*/ 3 h 36"/>
                <a:gd name="T48" fmla="*/ 3 w 41"/>
                <a:gd name="T49" fmla="*/ 1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"/>
                <a:gd name="T76" fmla="*/ 0 h 36"/>
                <a:gd name="T77" fmla="*/ 41 w 41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" h="36">
                  <a:moveTo>
                    <a:pt x="3" y="1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5" y="12"/>
                  </a:lnTo>
                  <a:lnTo>
                    <a:pt x="3" y="23"/>
                  </a:lnTo>
                  <a:lnTo>
                    <a:pt x="3" y="27"/>
                  </a:lnTo>
                  <a:lnTo>
                    <a:pt x="5" y="28"/>
                  </a:lnTo>
                  <a:lnTo>
                    <a:pt x="7" y="29"/>
                  </a:lnTo>
                  <a:lnTo>
                    <a:pt x="13" y="28"/>
                  </a:lnTo>
                  <a:lnTo>
                    <a:pt x="19" y="25"/>
                  </a:lnTo>
                  <a:lnTo>
                    <a:pt x="29" y="21"/>
                  </a:lnTo>
                  <a:lnTo>
                    <a:pt x="34" y="19"/>
                  </a:lnTo>
                  <a:lnTo>
                    <a:pt x="41" y="17"/>
                  </a:lnTo>
                  <a:lnTo>
                    <a:pt x="41" y="21"/>
                  </a:lnTo>
                  <a:lnTo>
                    <a:pt x="30" y="25"/>
                  </a:lnTo>
                  <a:lnTo>
                    <a:pt x="19" y="29"/>
                  </a:lnTo>
                  <a:lnTo>
                    <a:pt x="9" y="35"/>
                  </a:lnTo>
                  <a:lnTo>
                    <a:pt x="6" y="36"/>
                  </a:lnTo>
                  <a:lnTo>
                    <a:pt x="3" y="35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2" y="3"/>
                  </a:lnTo>
                  <a:lnTo>
                    <a:pt x="3" y="1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56"/>
            <p:cNvSpPr>
              <a:spLocks/>
            </p:cNvSpPr>
            <p:nvPr/>
          </p:nvSpPr>
          <p:spPr bwMode="auto">
            <a:xfrm>
              <a:off x="1689" y="2376"/>
              <a:ext cx="40" cy="78"/>
            </a:xfrm>
            <a:custGeom>
              <a:avLst/>
              <a:gdLst>
                <a:gd name="T0" fmla="*/ 30 w 40"/>
                <a:gd name="T1" fmla="*/ 6 h 78"/>
                <a:gd name="T2" fmla="*/ 33 w 40"/>
                <a:gd name="T3" fmla="*/ 13 h 78"/>
                <a:gd name="T4" fmla="*/ 32 w 40"/>
                <a:gd name="T5" fmla="*/ 21 h 78"/>
                <a:gd name="T6" fmla="*/ 30 w 40"/>
                <a:gd name="T7" fmla="*/ 36 h 78"/>
                <a:gd name="T8" fmla="*/ 31 w 40"/>
                <a:gd name="T9" fmla="*/ 39 h 78"/>
                <a:gd name="T10" fmla="*/ 34 w 40"/>
                <a:gd name="T11" fmla="*/ 41 h 78"/>
                <a:gd name="T12" fmla="*/ 36 w 40"/>
                <a:gd name="T13" fmla="*/ 43 h 78"/>
                <a:gd name="T14" fmla="*/ 36 w 40"/>
                <a:gd name="T15" fmla="*/ 45 h 78"/>
                <a:gd name="T16" fmla="*/ 33 w 40"/>
                <a:gd name="T17" fmla="*/ 47 h 78"/>
                <a:gd name="T18" fmla="*/ 30 w 40"/>
                <a:gd name="T19" fmla="*/ 45 h 78"/>
                <a:gd name="T20" fmla="*/ 27 w 40"/>
                <a:gd name="T21" fmla="*/ 43 h 78"/>
                <a:gd name="T22" fmla="*/ 26 w 40"/>
                <a:gd name="T23" fmla="*/ 39 h 78"/>
                <a:gd name="T24" fmla="*/ 26 w 40"/>
                <a:gd name="T25" fmla="*/ 32 h 78"/>
                <a:gd name="T26" fmla="*/ 28 w 40"/>
                <a:gd name="T27" fmla="*/ 23 h 78"/>
                <a:gd name="T28" fmla="*/ 28 w 40"/>
                <a:gd name="T29" fmla="*/ 15 h 78"/>
                <a:gd name="T30" fmla="*/ 26 w 40"/>
                <a:gd name="T31" fmla="*/ 7 h 78"/>
                <a:gd name="T32" fmla="*/ 19 w 40"/>
                <a:gd name="T33" fmla="*/ 4 h 78"/>
                <a:gd name="T34" fmla="*/ 13 w 40"/>
                <a:gd name="T35" fmla="*/ 5 h 78"/>
                <a:gd name="T36" fmla="*/ 8 w 40"/>
                <a:gd name="T37" fmla="*/ 12 h 78"/>
                <a:gd name="T38" fmla="*/ 5 w 40"/>
                <a:gd name="T39" fmla="*/ 16 h 78"/>
                <a:gd name="T40" fmla="*/ 4 w 40"/>
                <a:gd name="T41" fmla="*/ 35 h 78"/>
                <a:gd name="T42" fmla="*/ 6 w 40"/>
                <a:gd name="T43" fmla="*/ 46 h 78"/>
                <a:gd name="T44" fmla="*/ 12 w 40"/>
                <a:gd name="T45" fmla="*/ 54 h 78"/>
                <a:gd name="T46" fmla="*/ 23 w 40"/>
                <a:gd name="T47" fmla="*/ 60 h 78"/>
                <a:gd name="T48" fmla="*/ 27 w 40"/>
                <a:gd name="T49" fmla="*/ 65 h 78"/>
                <a:gd name="T50" fmla="*/ 28 w 40"/>
                <a:gd name="T51" fmla="*/ 70 h 78"/>
                <a:gd name="T52" fmla="*/ 34 w 40"/>
                <a:gd name="T53" fmla="*/ 73 h 78"/>
                <a:gd name="T54" fmla="*/ 36 w 40"/>
                <a:gd name="T55" fmla="*/ 70 h 78"/>
                <a:gd name="T56" fmla="*/ 36 w 40"/>
                <a:gd name="T57" fmla="*/ 69 h 78"/>
                <a:gd name="T58" fmla="*/ 38 w 40"/>
                <a:gd name="T59" fmla="*/ 70 h 78"/>
                <a:gd name="T60" fmla="*/ 40 w 40"/>
                <a:gd name="T61" fmla="*/ 72 h 78"/>
                <a:gd name="T62" fmla="*/ 38 w 40"/>
                <a:gd name="T63" fmla="*/ 75 h 78"/>
                <a:gd name="T64" fmla="*/ 36 w 40"/>
                <a:gd name="T65" fmla="*/ 76 h 78"/>
                <a:gd name="T66" fmla="*/ 34 w 40"/>
                <a:gd name="T67" fmla="*/ 77 h 78"/>
                <a:gd name="T68" fmla="*/ 31 w 40"/>
                <a:gd name="T69" fmla="*/ 78 h 78"/>
                <a:gd name="T70" fmla="*/ 28 w 40"/>
                <a:gd name="T71" fmla="*/ 75 h 78"/>
                <a:gd name="T72" fmla="*/ 26 w 40"/>
                <a:gd name="T73" fmla="*/ 69 h 78"/>
                <a:gd name="T74" fmla="*/ 24 w 40"/>
                <a:gd name="T75" fmla="*/ 65 h 78"/>
                <a:gd name="T76" fmla="*/ 21 w 40"/>
                <a:gd name="T77" fmla="*/ 62 h 78"/>
                <a:gd name="T78" fmla="*/ 12 w 40"/>
                <a:gd name="T79" fmla="*/ 59 h 78"/>
                <a:gd name="T80" fmla="*/ 7 w 40"/>
                <a:gd name="T81" fmla="*/ 52 h 78"/>
                <a:gd name="T82" fmla="*/ 2 w 40"/>
                <a:gd name="T83" fmla="*/ 45 h 78"/>
                <a:gd name="T84" fmla="*/ 1 w 40"/>
                <a:gd name="T85" fmla="*/ 36 h 78"/>
                <a:gd name="T86" fmla="*/ 0 w 40"/>
                <a:gd name="T87" fmla="*/ 28 h 78"/>
                <a:gd name="T88" fmla="*/ 2 w 40"/>
                <a:gd name="T89" fmla="*/ 20 h 78"/>
                <a:gd name="T90" fmla="*/ 5 w 40"/>
                <a:gd name="T91" fmla="*/ 11 h 78"/>
                <a:gd name="T92" fmla="*/ 10 w 40"/>
                <a:gd name="T93" fmla="*/ 4 h 78"/>
                <a:gd name="T94" fmla="*/ 16 w 40"/>
                <a:gd name="T95" fmla="*/ 1 h 78"/>
                <a:gd name="T96" fmla="*/ 23 w 40"/>
                <a:gd name="T97" fmla="*/ 0 h 78"/>
                <a:gd name="T98" fmla="*/ 30 w 40"/>
                <a:gd name="T99" fmla="*/ 6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0"/>
                <a:gd name="T151" fmla="*/ 0 h 78"/>
                <a:gd name="T152" fmla="*/ 40 w 40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0" h="78">
                  <a:moveTo>
                    <a:pt x="30" y="6"/>
                  </a:moveTo>
                  <a:lnTo>
                    <a:pt x="33" y="13"/>
                  </a:lnTo>
                  <a:lnTo>
                    <a:pt x="32" y="21"/>
                  </a:lnTo>
                  <a:lnTo>
                    <a:pt x="30" y="36"/>
                  </a:lnTo>
                  <a:lnTo>
                    <a:pt x="31" y="39"/>
                  </a:lnTo>
                  <a:lnTo>
                    <a:pt x="34" y="41"/>
                  </a:lnTo>
                  <a:lnTo>
                    <a:pt x="36" y="43"/>
                  </a:lnTo>
                  <a:lnTo>
                    <a:pt x="36" y="45"/>
                  </a:lnTo>
                  <a:lnTo>
                    <a:pt x="33" y="47"/>
                  </a:lnTo>
                  <a:lnTo>
                    <a:pt x="30" y="45"/>
                  </a:lnTo>
                  <a:lnTo>
                    <a:pt x="27" y="43"/>
                  </a:lnTo>
                  <a:lnTo>
                    <a:pt x="26" y="39"/>
                  </a:lnTo>
                  <a:lnTo>
                    <a:pt x="26" y="32"/>
                  </a:lnTo>
                  <a:lnTo>
                    <a:pt x="28" y="23"/>
                  </a:lnTo>
                  <a:lnTo>
                    <a:pt x="28" y="15"/>
                  </a:lnTo>
                  <a:lnTo>
                    <a:pt x="26" y="7"/>
                  </a:lnTo>
                  <a:lnTo>
                    <a:pt x="19" y="4"/>
                  </a:lnTo>
                  <a:lnTo>
                    <a:pt x="13" y="5"/>
                  </a:lnTo>
                  <a:lnTo>
                    <a:pt x="8" y="12"/>
                  </a:lnTo>
                  <a:lnTo>
                    <a:pt x="5" y="16"/>
                  </a:lnTo>
                  <a:lnTo>
                    <a:pt x="4" y="35"/>
                  </a:lnTo>
                  <a:lnTo>
                    <a:pt x="6" y="46"/>
                  </a:lnTo>
                  <a:lnTo>
                    <a:pt x="12" y="54"/>
                  </a:lnTo>
                  <a:lnTo>
                    <a:pt x="23" y="60"/>
                  </a:lnTo>
                  <a:lnTo>
                    <a:pt x="27" y="65"/>
                  </a:lnTo>
                  <a:lnTo>
                    <a:pt x="28" y="70"/>
                  </a:lnTo>
                  <a:lnTo>
                    <a:pt x="34" y="73"/>
                  </a:lnTo>
                  <a:lnTo>
                    <a:pt x="36" y="70"/>
                  </a:lnTo>
                  <a:lnTo>
                    <a:pt x="36" y="69"/>
                  </a:lnTo>
                  <a:lnTo>
                    <a:pt x="38" y="70"/>
                  </a:lnTo>
                  <a:lnTo>
                    <a:pt x="40" y="72"/>
                  </a:lnTo>
                  <a:lnTo>
                    <a:pt x="38" y="75"/>
                  </a:lnTo>
                  <a:lnTo>
                    <a:pt x="36" y="76"/>
                  </a:lnTo>
                  <a:lnTo>
                    <a:pt x="34" y="77"/>
                  </a:lnTo>
                  <a:lnTo>
                    <a:pt x="31" y="78"/>
                  </a:lnTo>
                  <a:lnTo>
                    <a:pt x="28" y="75"/>
                  </a:lnTo>
                  <a:lnTo>
                    <a:pt x="26" y="69"/>
                  </a:lnTo>
                  <a:lnTo>
                    <a:pt x="24" y="65"/>
                  </a:lnTo>
                  <a:lnTo>
                    <a:pt x="21" y="62"/>
                  </a:lnTo>
                  <a:lnTo>
                    <a:pt x="12" y="59"/>
                  </a:lnTo>
                  <a:lnTo>
                    <a:pt x="7" y="52"/>
                  </a:lnTo>
                  <a:lnTo>
                    <a:pt x="2" y="45"/>
                  </a:lnTo>
                  <a:lnTo>
                    <a:pt x="1" y="36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5" y="11"/>
                  </a:lnTo>
                  <a:lnTo>
                    <a:pt x="10" y="4"/>
                  </a:lnTo>
                  <a:lnTo>
                    <a:pt x="16" y="1"/>
                  </a:lnTo>
                  <a:lnTo>
                    <a:pt x="23" y="0"/>
                  </a:lnTo>
                  <a:lnTo>
                    <a:pt x="30" y="6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57"/>
            <p:cNvSpPr>
              <a:spLocks/>
            </p:cNvSpPr>
            <p:nvPr/>
          </p:nvSpPr>
          <p:spPr bwMode="auto">
            <a:xfrm>
              <a:off x="1549" y="2454"/>
              <a:ext cx="73" cy="47"/>
            </a:xfrm>
            <a:custGeom>
              <a:avLst/>
              <a:gdLst>
                <a:gd name="T0" fmla="*/ 27 w 73"/>
                <a:gd name="T1" fmla="*/ 8 h 47"/>
                <a:gd name="T2" fmla="*/ 19 w 73"/>
                <a:gd name="T3" fmla="*/ 11 h 47"/>
                <a:gd name="T4" fmla="*/ 14 w 73"/>
                <a:gd name="T5" fmla="*/ 17 h 47"/>
                <a:gd name="T6" fmla="*/ 6 w 73"/>
                <a:gd name="T7" fmla="*/ 28 h 47"/>
                <a:gd name="T8" fmla="*/ 1 w 73"/>
                <a:gd name="T9" fmla="*/ 37 h 47"/>
                <a:gd name="T10" fmla="*/ 0 w 73"/>
                <a:gd name="T11" fmla="*/ 40 h 47"/>
                <a:gd name="T12" fmla="*/ 0 w 73"/>
                <a:gd name="T13" fmla="*/ 42 h 47"/>
                <a:gd name="T14" fmla="*/ 0 w 73"/>
                <a:gd name="T15" fmla="*/ 44 h 47"/>
                <a:gd name="T16" fmla="*/ 2 w 73"/>
                <a:gd name="T17" fmla="*/ 44 h 47"/>
                <a:gd name="T18" fmla="*/ 3 w 73"/>
                <a:gd name="T19" fmla="*/ 45 h 47"/>
                <a:gd name="T20" fmla="*/ 6 w 73"/>
                <a:gd name="T21" fmla="*/ 46 h 47"/>
                <a:gd name="T22" fmla="*/ 9 w 73"/>
                <a:gd name="T23" fmla="*/ 47 h 47"/>
                <a:gd name="T24" fmla="*/ 15 w 73"/>
                <a:gd name="T25" fmla="*/ 47 h 47"/>
                <a:gd name="T26" fmla="*/ 28 w 73"/>
                <a:gd name="T27" fmla="*/ 46 h 47"/>
                <a:gd name="T28" fmla="*/ 36 w 73"/>
                <a:gd name="T29" fmla="*/ 44 h 47"/>
                <a:gd name="T30" fmla="*/ 45 w 73"/>
                <a:gd name="T31" fmla="*/ 40 h 47"/>
                <a:gd name="T32" fmla="*/ 53 w 73"/>
                <a:gd name="T33" fmla="*/ 35 h 47"/>
                <a:gd name="T34" fmla="*/ 59 w 73"/>
                <a:gd name="T35" fmla="*/ 30 h 47"/>
                <a:gd name="T36" fmla="*/ 65 w 73"/>
                <a:gd name="T37" fmla="*/ 23 h 47"/>
                <a:gd name="T38" fmla="*/ 69 w 73"/>
                <a:gd name="T39" fmla="*/ 18 h 47"/>
                <a:gd name="T40" fmla="*/ 72 w 73"/>
                <a:gd name="T41" fmla="*/ 8 h 47"/>
                <a:gd name="T42" fmla="*/ 73 w 73"/>
                <a:gd name="T43" fmla="*/ 5 h 47"/>
                <a:gd name="T44" fmla="*/ 73 w 73"/>
                <a:gd name="T45" fmla="*/ 3 h 47"/>
                <a:gd name="T46" fmla="*/ 73 w 73"/>
                <a:gd name="T47" fmla="*/ 1 h 47"/>
                <a:gd name="T48" fmla="*/ 71 w 73"/>
                <a:gd name="T49" fmla="*/ 1 h 47"/>
                <a:gd name="T50" fmla="*/ 68 w 73"/>
                <a:gd name="T51" fmla="*/ 1 h 47"/>
                <a:gd name="T52" fmla="*/ 63 w 73"/>
                <a:gd name="T53" fmla="*/ 0 h 47"/>
                <a:gd name="T54" fmla="*/ 58 w 73"/>
                <a:gd name="T55" fmla="*/ 0 h 47"/>
                <a:gd name="T56" fmla="*/ 43 w 73"/>
                <a:gd name="T57" fmla="*/ 2 h 47"/>
                <a:gd name="T58" fmla="*/ 27 w 73"/>
                <a:gd name="T59" fmla="*/ 8 h 47"/>
                <a:gd name="T60" fmla="*/ 27 w 73"/>
                <a:gd name="T61" fmla="*/ 8 h 47"/>
                <a:gd name="T62" fmla="*/ 29 w 73"/>
                <a:gd name="T63" fmla="*/ 11 h 47"/>
                <a:gd name="T64" fmla="*/ 41 w 73"/>
                <a:gd name="T65" fmla="*/ 7 h 47"/>
                <a:gd name="T66" fmla="*/ 52 w 73"/>
                <a:gd name="T67" fmla="*/ 5 h 47"/>
                <a:gd name="T68" fmla="*/ 68 w 73"/>
                <a:gd name="T69" fmla="*/ 5 h 47"/>
                <a:gd name="T70" fmla="*/ 65 w 73"/>
                <a:gd name="T71" fmla="*/ 11 h 47"/>
                <a:gd name="T72" fmla="*/ 61 w 73"/>
                <a:gd name="T73" fmla="*/ 20 h 47"/>
                <a:gd name="T74" fmla="*/ 54 w 73"/>
                <a:gd name="T75" fmla="*/ 28 h 47"/>
                <a:gd name="T76" fmla="*/ 43 w 73"/>
                <a:gd name="T77" fmla="*/ 36 h 47"/>
                <a:gd name="T78" fmla="*/ 30 w 73"/>
                <a:gd name="T79" fmla="*/ 40 h 47"/>
                <a:gd name="T80" fmla="*/ 19 w 73"/>
                <a:gd name="T81" fmla="*/ 42 h 47"/>
                <a:gd name="T82" fmla="*/ 10 w 73"/>
                <a:gd name="T83" fmla="*/ 41 h 47"/>
                <a:gd name="T84" fmla="*/ 6 w 73"/>
                <a:gd name="T85" fmla="*/ 40 h 47"/>
                <a:gd name="T86" fmla="*/ 7 w 73"/>
                <a:gd name="T87" fmla="*/ 34 h 47"/>
                <a:gd name="T88" fmla="*/ 12 w 73"/>
                <a:gd name="T89" fmla="*/ 26 h 47"/>
                <a:gd name="T90" fmla="*/ 19 w 73"/>
                <a:gd name="T91" fmla="*/ 18 h 47"/>
                <a:gd name="T92" fmla="*/ 29 w 73"/>
                <a:gd name="T93" fmla="*/ 11 h 47"/>
                <a:gd name="T94" fmla="*/ 27 w 73"/>
                <a:gd name="T95" fmla="*/ 8 h 4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3"/>
                <a:gd name="T145" fmla="*/ 0 h 47"/>
                <a:gd name="T146" fmla="*/ 73 w 73"/>
                <a:gd name="T147" fmla="*/ 47 h 4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3" h="47">
                  <a:moveTo>
                    <a:pt x="27" y="8"/>
                  </a:moveTo>
                  <a:lnTo>
                    <a:pt x="19" y="11"/>
                  </a:lnTo>
                  <a:lnTo>
                    <a:pt x="14" y="17"/>
                  </a:lnTo>
                  <a:lnTo>
                    <a:pt x="6" y="28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3" y="45"/>
                  </a:lnTo>
                  <a:lnTo>
                    <a:pt x="6" y="46"/>
                  </a:lnTo>
                  <a:lnTo>
                    <a:pt x="9" y="47"/>
                  </a:lnTo>
                  <a:lnTo>
                    <a:pt x="15" y="47"/>
                  </a:lnTo>
                  <a:lnTo>
                    <a:pt x="28" y="46"/>
                  </a:lnTo>
                  <a:lnTo>
                    <a:pt x="36" y="44"/>
                  </a:lnTo>
                  <a:lnTo>
                    <a:pt x="45" y="40"/>
                  </a:lnTo>
                  <a:lnTo>
                    <a:pt x="53" y="35"/>
                  </a:lnTo>
                  <a:lnTo>
                    <a:pt x="59" y="30"/>
                  </a:lnTo>
                  <a:lnTo>
                    <a:pt x="65" y="23"/>
                  </a:lnTo>
                  <a:lnTo>
                    <a:pt x="69" y="1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3" y="1"/>
                  </a:lnTo>
                  <a:lnTo>
                    <a:pt x="71" y="1"/>
                  </a:lnTo>
                  <a:lnTo>
                    <a:pt x="68" y="1"/>
                  </a:lnTo>
                  <a:lnTo>
                    <a:pt x="63" y="0"/>
                  </a:lnTo>
                  <a:lnTo>
                    <a:pt x="58" y="0"/>
                  </a:lnTo>
                  <a:lnTo>
                    <a:pt x="43" y="2"/>
                  </a:lnTo>
                  <a:lnTo>
                    <a:pt x="27" y="8"/>
                  </a:lnTo>
                  <a:lnTo>
                    <a:pt x="29" y="11"/>
                  </a:lnTo>
                  <a:lnTo>
                    <a:pt x="41" y="7"/>
                  </a:lnTo>
                  <a:lnTo>
                    <a:pt x="52" y="5"/>
                  </a:lnTo>
                  <a:lnTo>
                    <a:pt x="68" y="5"/>
                  </a:lnTo>
                  <a:lnTo>
                    <a:pt x="65" y="11"/>
                  </a:lnTo>
                  <a:lnTo>
                    <a:pt x="61" y="20"/>
                  </a:lnTo>
                  <a:lnTo>
                    <a:pt x="54" y="28"/>
                  </a:lnTo>
                  <a:lnTo>
                    <a:pt x="43" y="36"/>
                  </a:lnTo>
                  <a:lnTo>
                    <a:pt x="30" y="40"/>
                  </a:lnTo>
                  <a:lnTo>
                    <a:pt x="19" y="42"/>
                  </a:lnTo>
                  <a:lnTo>
                    <a:pt x="10" y="41"/>
                  </a:lnTo>
                  <a:lnTo>
                    <a:pt x="6" y="40"/>
                  </a:lnTo>
                  <a:lnTo>
                    <a:pt x="7" y="34"/>
                  </a:lnTo>
                  <a:lnTo>
                    <a:pt x="12" y="26"/>
                  </a:lnTo>
                  <a:lnTo>
                    <a:pt x="19" y="18"/>
                  </a:lnTo>
                  <a:lnTo>
                    <a:pt x="29" y="11"/>
                  </a:lnTo>
                  <a:lnTo>
                    <a:pt x="27" y="8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58"/>
            <p:cNvSpPr>
              <a:spLocks/>
            </p:cNvSpPr>
            <p:nvPr/>
          </p:nvSpPr>
          <p:spPr bwMode="auto">
            <a:xfrm>
              <a:off x="1567" y="2408"/>
              <a:ext cx="77" cy="45"/>
            </a:xfrm>
            <a:custGeom>
              <a:avLst/>
              <a:gdLst>
                <a:gd name="T0" fmla="*/ 30 w 77"/>
                <a:gd name="T1" fmla="*/ 5 h 45"/>
                <a:gd name="T2" fmla="*/ 23 w 77"/>
                <a:gd name="T3" fmla="*/ 9 h 45"/>
                <a:gd name="T4" fmla="*/ 16 w 77"/>
                <a:gd name="T5" fmla="*/ 15 h 45"/>
                <a:gd name="T6" fmla="*/ 8 w 77"/>
                <a:gd name="T7" fmla="*/ 27 h 45"/>
                <a:gd name="T8" fmla="*/ 3 w 77"/>
                <a:gd name="T9" fmla="*/ 36 h 45"/>
                <a:gd name="T10" fmla="*/ 1 w 77"/>
                <a:gd name="T11" fmla="*/ 40 h 45"/>
                <a:gd name="T12" fmla="*/ 1 w 77"/>
                <a:gd name="T13" fmla="*/ 41 h 45"/>
                <a:gd name="T14" fmla="*/ 0 w 77"/>
                <a:gd name="T15" fmla="*/ 43 h 45"/>
                <a:gd name="T16" fmla="*/ 3 w 77"/>
                <a:gd name="T17" fmla="*/ 43 h 45"/>
                <a:gd name="T18" fmla="*/ 4 w 77"/>
                <a:gd name="T19" fmla="*/ 43 h 45"/>
                <a:gd name="T20" fmla="*/ 7 w 77"/>
                <a:gd name="T21" fmla="*/ 44 h 45"/>
                <a:gd name="T22" fmla="*/ 16 w 77"/>
                <a:gd name="T23" fmla="*/ 45 h 45"/>
                <a:gd name="T24" fmla="*/ 29 w 77"/>
                <a:gd name="T25" fmla="*/ 43 h 45"/>
                <a:gd name="T26" fmla="*/ 38 w 77"/>
                <a:gd name="T27" fmla="*/ 41 h 45"/>
                <a:gd name="T28" fmla="*/ 46 w 77"/>
                <a:gd name="T29" fmla="*/ 38 h 45"/>
                <a:gd name="T30" fmla="*/ 54 w 77"/>
                <a:gd name="T31" fmla="*/ 33 h 45"/>
                <a:gd name="T32" fmla="*/ 61 w 77"/>
                <a:gd name="T33" fmla="*/ 28 h 45"/>
                <a:gd name="T34" fmla="*/ 70 w 77"/>
                <a:gd name="T35" fmla="*/ 17 h 45"/>
                <a:gd name="T36" fmla="*/ 74 w 77"/>
                <a:gd name="T37" fmla="*/ 7 h 45"/>
                <a:gd name="T38" fmla="*/ 75 w 77"/>
                <a:gd name="T39" fmla="*/ 4 h 45"/>
                <a:gd name="T40" fmla="*/ 75 w 77"/>
                <a:gd name="T41" fmla="*/ 2 h 45"/>
                <a:gd name="T42" fmla="*/ 77 w 77"/>
                <a:gd name="T43" fmla="*/ 1 h 45"/>
                <a:gd name="T44" fmla="*/ 73 w 77"/>
                <a:gd name="T45" fmla="*/ 1 h 45"/>
                <a:gd name="T46" fmla="*/ 69 w 77"/>
                <a:gd name="T47" fmla="*/ 1 h 45"/>
                <a:gd name="T48" fmla="*/ 59 w 77"/>
                <a:gd name="T49" fmla="*/ 0 h 45"/>
                <a:gd name="T50" fmla="*/ 45 w 77"/>
                <a:gd name="T51" fmla="*/ 1 h 45"/>
                <a:gd name="T52" fmla="*/ 30 w 77"/>
                <a:gd name="T53" fmla="*/ 4 h 45"/>
                <a:gd name="T54" fmla="*/ 30 w 77"/>
                <a:gd name="T55" fmla="*/ 5 h 45"/>
                <a:gd name="T56" fmla="*/ 30 w 77"/>
                <a:gd name="T57" fmla="*/ 5 h 45"/>
                <a:gd name="T58" fmla="*/ 32 w 77"/>
                <a:gd name="T59" fmla="*/ 11 h 45"/>
                <a:gd name="T60" fmla="*/ 43 w 77"/>
                <a:gd name="T61" fmla="*/ 6 h 45"/>
                <a:gd name="T62" fmla="*/ 54 w 77"/>
                <a:gd name="T63" fmla="*/ 4 h 45"/>
                <a:gd name="T64" fmla="*/ 69 w 77"/>
                <a:gd name="T65" fmla="*/ 4 h 45"/>
                <a:gd name="T66" fmla="*/ 66 w 77"/>
                <a:gd name="T67" fmla="*/ 11 h 45"/>
                <a:gd name="T68" fmla="*/ 63 w 77"/>
                <a:gd name="T69" fmla="*/ 18 h 45"/>
                <a:gd name="T70" fmla="*/ 55 w 77"/>
                <a:gd name="T71" fmla="*/ 27 h 45"/>
                <a:gd name="T72" fmla="*/ 44 w 77"/>
                <a:gd name="T73" fmla="*/ 34 h 45"/>
                <a:gd name="T74" fmla="*/ 32 w 77"/>
                <a:gd name="T75" fmla="*/ 39 h 45"/>
                <a:gd name="T76" fmla="*/ 21 w 77"/>
                <a:gd name="T77" fmla="*/ 41 h 45"/>
                <a:gd name="T78" fmla="*/ 13 w 77"/>
                <a:gd name="T79" fmla="*/ 41 h 45"/>
                <a:gd name="T80" fmla="*/ 7 w 77"/>
                <a:gd name="T81" fmla="*/ 40 h 45"/>
                <a:gd name="T82" fmla="*/ 10 w 77"/>
                <a:gd name="T83" fmla="*/ 33 h 45"/>
                <a:gd name="T84" fmla="*/ 14 w 77"/>
                <a:gd name="T85" fmla="*/ 26 h 45"/>
                <a:gd name="T86" fmla="*/ 22 w 77"/>
                <a:gd name="T87" fmla="*/ 17 h 45"/>
                <a:gd name="T88" fmla="*/ 32 w 77"/>
                <a:gd name="T89" fmla="*/ 11 h 45"/>
                <a:gd name="T90" fmla="*/ 30 w 77"/>
                <a:gd name="T91" fmla="*/ 5 h 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"/>
                <a:gd name="T139" fmla="*/ 0 h 45"/>
                <a:gd name="T140" fmla="*/ 77 w 77"/>
                <a:gd name="T141" fmla="*/ 45 h 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" h="45">
                  <a:moveTo>
                    <a:pt x="30" y="5"/>
                  </a:moveTo>
                  <a:lnTo>
                    <a:pt x="23" y="9"/>
                  </a:lnTo>
                  <a:lnTo>
                    <a:pt x="16" y="15"/>
                  </a:lnTo>
                  <a:lnTo>
                    <a:pt x="8" y="27"/>
                  </a:lnTo>
                  <a:lnTo>
                    <a:pt x="3" y="36"/>
                  </a:lnTo>
                  <a:lnTo>
                    <a:pt x="1" y="40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3" y="43"/>
                  </a:lnTo>
                  <a:lnTo>
                    <a:pt x="4" y="43"/>
                  </a:lnTo>
                  <a:lnTo>
                    <a:pt x="7" y="44"/>
                  </a:lnTo>
                  <a:lnTo>
                    <a:pt x="16" y="45"/>
                  </a:lnTo>
                  <a:lnTo>
                    <a:pt x="29" y="43"/>
                  </a:lnTo>
                  <a:lnTo>
                    <a:pt x="38" y="41"/>
                  </a:lnTo>
                  <a:lnTo>
                    <a:pt x="46" y="38"/>
                  </a:lnTo>
                  <a:lnTo>
                    <a:pt x="54" y="33"/>
                  </a:lnTo>
                  <a:lnTo>
                    <a:pt x="61" y="28"/>
                  </a:lnTo>
                  <a:lnTo>
                    <a:pt x="70" y="17"/>
                  </a:lnTo>
                  <a:lnTo>
                    <a:pt x="74" y="7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7" y="1"/>
                  </a:lnTo>
                  <a:lnTo>
                    <a:pt x="73" y="1"/>
                  </a:lnTo>
                  <a:lnTo>
                    <a:pt x="69" y="1"/>
                  </a:lnTo>
                  <a:lnTo>
                    <a:pt x="59" y="0"/>
                  </a:lnTo>
                  <a:lnTo>
                    <a:pt x="45" y="1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2" y="11"/>
                  </a:lnTo>
                  <a:lnTo>
                    <a:pt x="43" y="6"/>
                  </a:lnTo>
                  <a:lnTo>
                    <a:pt x="54" y="4"/>
                  </a:lnTo>
                  <a:lnTo>
                    <a:pt x="69" y="4"/>
                  </a:lnTo>
                  <a:lnTo>
                    <a:pt x="66" y="11"/>
                  </a:lnTo>
                  <a:lnTo>
                    <a:pt x="63" y="18"/>
                  </a:lnTo>
                  <a:lnTo>
                    <a:pt x="55" y="27"/>
                  </a:lnTo>
                  <a:lnTo>
                    <a:pt x="44" y="34"/>
                  </a:lnTo>
                  <a:lnTo>
                    <a:pt x="32" y="39"/>
                  </a:lnTo>
                  <a:lnTo>
                    <a:pt x="21" y="41"/>
                  </a:lnTo>
                  <a:lnTo>
                    <a:pt x="13" y="41"/>
                  </a:lnTo>
                  <a:lnTo>
                    <a:pt x="7" y="40"/>
                  </a:lnTo>
                  <a:lnTo>
                    <a:pt x="10" y="33"/>
                  </a:lnTo>
                  <a:lnTo>
                    <a:pt x="14" y="26"/>
                  </a:lnTo>
                  <a:lnTo>
                    <a:pt x="22" y="17"/>
                  </a:lnTo>
                  <a:lnTo>
                    <a:pt x="32" y="11"/>
                  </a:lnTo>
                  <a:lnTo>
                    <a:pt x="30" y="5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59"/>
            <p:cNvSpPr>
              <a:spLocks/>
            </p:cNvSpPr>
            <p:nvPr/>
          </p:nvSpPr>
          <p:spPr bwMode="auto">
            <a:xfrm>
              <a:off x="1594" y="2363"/>
              <a:ext cx="75" cy="46"/>
            </a:xfrm>
            <a:custGeom>
              <a:avLst/>
              <a:gdLst>
                <a:gd name="T0" fmla="*/ 30 w 75"/>
                <a:gd name="T1" fmla="*/ 6 h 46"/>
                <a:gd name="T2" fmla="*/ 23 w 75"/>
                <a:gd name="T3" fmla="*/ 9 h 46"/>
                <a:gd name="T4" fmla="*/ 16 w 75"/>
                <a:gd name="T5" fmla="*/ 15 h 46"/>
                <a:gd name="T6" fmla="*/ 7 w 75"/>
                <a:gd name="T7" fmla="*/ 26 h 46"/>
                <a:gd name="T8" fmla="*/ 1 w 75"/>
                <a:gd name="T9" fmla="*/ 36 h 46"/>
                <a:gd name="T10" fmla="*/ 0 w 75"/>
                <a:gd name="T11" fmla="*/ 39 h 46"/>
                <a:gd name="T12" fmla="*/ 0 w 75"/>
                <a:gd name="T13" fmla="*/ 40 h 46"/>
                <a:gd name="T14" fmla="*/ 0 w 75"/>
                <a:gd name="T15" fmla="*/ 42 h 46"/>
                <a:gd name="T16" fmla="*/ 1 w 75"/>
                <a:gd name="T17" fmla="*/ 44 h 46"/>
                <a:gd name="T18" fmla="*/ 2 w 75"/>
                <a:gd name="T19" fmla="*/ 44 h 46"/>
                <a:gd name="T20" fmla="*/ 5 w 75"/>
                <a:gd name="T21" fmla="*/ 45 h 46"/>
                <a:gd name="T22" fmla="*/ 9 w 75"/>
                <a:gd name="T23" fmla="*/ 46 h 46"/>
                <a:gd name="T24" fmla="*/ 14 w 75"/>
                <a:gd name="T25" fmla="*/ 46 h 46"/>
                <a:gd name="T26" fmla="*/ 28 w 75"/>
                <a:gd name="T27" fmla="*/ 44 h 46"/>
                <a:gd name="T28" fmla="*/ 37 w 75"/>
                <a:gd name="T29" fmla="*/ 42 h 46"/>
                <a:gd name="T30" fmla="*/ 46 w 75"/>
                <a:gd name="T31" fmla="*/ 38 h 46"/>
                <a:gd name="T32" fmla="*/ 54 w 75"/>
                <a:gd name="T33" fmla="*/ 33 h 46"/>
                <a:gd name="T34" fmla="*/ 60 w 75"/>
                <a:gd name="T35" fmla="*/ 28 h 46"/>
                <a:gd name="T36" fmla="*/ 69 w 75"/>
                <a:gd name="T37" fmla="*/ 18 h 46"/>
                <a:gd name="T38" fmla="*/ 74 w 75"/>
                <a:gd name="T39" fmla="*/ 8 h 46"/>
                <a:gd name="T40" fmla="*/ 75 w 75"/>
                <a:gd name="T41" fmla="*/ 5 h 46"/>
                <a:gd name="T42" fmla="*/ 75 w 75"/>
                <a:gd name="T43" fmla="*/ 3 h 46"/>
                <a:gd name="T44" fmla="*/ 75 w 75"/>
                <a:gd name="T45" fmla="*/ 1 h 46"/>
                <a:gd name="T46" fmla="*/ 73 w 75"/>
                <a:gd name="T47" fmla="*/ 1 h 46"/>
                <a:gd name="T48" fmla="*/ 68 w 75"/>
                <a:gd name="T49" fmla="*/ 1 h 46"/>
                <a:gd name="T50" fmla="*/ 58 w 75"/>
                <a:gd name="T51" fmla="*/ 0 h 46"/>
                <a:gd name="T52" fmla="*/ 45 w 75"/>
                <a:gd name="T53" fmla="*/ 1 h 46"/>
                <a:gd name="T54" fmla="*/ 30 w 75"/>
                <a:gd name="T55" fmla="*/ 6 h 46"/>
                <a:gd name="T56" fmla="*/ 30 w 75"/>
                <a:gd name="T57" fmla="*/ 6 h 46"/>
                <a:gd name="T58" fmla="*/ 32 w 75"/>
                <a:gd name="T59" fmla="*/ 11 h 46"/>
                <a:gd name="T60" fmla="*/ 44 w 75"/>
                <a:gd name="T61" fmla="*/ 7 h 46"/>
                <a:gd name="T62" fmla="*/ 54 w 75"/>
                <a:gd name="T63" fmla="*/ 6 h 46"/>
                <a:gd name="T64" fmla="*/ 69 w 75"/>
                <a:gd name="T65" fmla="*/ 6 h 46"/>
                <a:gd name="T66" fmla="*/ 66 w 75"/>
                <a:gd name="T67" fmla="*/ 11 h 46"/>
                <a:gd name="T68" fmla="*/ 62 w 75"/>
                <a:gd name="T69" fmla="*/ 19 h 46"/>
                <a:gd name="T70" fmla="*/ 53 w 75"/>
                <a:gd name="T71" fmla="*/ 26 h 46"/>
                <a:gd name="T72" fmla="*/ 42 w 75"/>
                <a:gd name="T73" fmla="*/ 34 h 46"/>
                <a:gd name="T74" fmla="*/ 30 w 75"/>
                <a:gd name="T75" fmla="*/ 38 h 46"/>
                <a:gd name="T76" fmla="*/ 20 w 75"/>
                <a:gd name="T77" fmla="*/ 40 h 46"/>
                <a:gd name="T78" fmla="*/ 5 w 75"/>
                <a:gd name="T79" fmla="*/ 40 h 46"/>
                <a:gd name="T80" fmla="*/ 8 w 75"/>
                <a:gd name="T81" fmla="*/ 33 h 46"/>
                <a:gd name="T82" fmla="*/ 13 w 75"/>
                <a:gd name="T83" fmla="*/ 25 h 46"/>
                <a:gd name="T84" fmla="*/ 22 w 75"/>
                <a:gd name="T85" fmla="*/ 17 h 46"/>
                <a:gd name="T86" fmla="*/ 32 w 75"/>
                <a:gd name="T87" fmla="*/ 11 h 46"/>
                <a:gd name="T88" fmla="*/ 30 w 75"/>
                <a:gd name="T89" fmla="*/ 6 h 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5"/>
                <a:gd name="T136" fmla="*/ 0 h 46"/>
                <a:gd name="T137" fmla="*/ 75 w 75"/>
                <a:gd name="T138" fmla="*/ 46 h 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5" h="46">
                  <a:moveTo>
                    <a:pt x="30" y="6"/>
                  </a:moveTo>
                  <a:lnTo>
                    <a:pt x="23" y="9"/>
                  </a:lnTo>
                  <a:lnTo>
                    <a:pt x="16" y="15"/>
                  </a:lnTo>
                  <a:lnTo>
                    <a:pt x="7" y="26"/>
                  </a:lnTo>
                  <a:lnTo>
                    <a:pt x="1" y="36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5" y="45"/>
                  </a:lnTo>
                  <a:lnTo>
                    <a:pt x="9" y="46"/>
                  </a:lnTo>
                  <a:lnTo>
                    <a:pt x="14" y="46"/>
                  </a:lnTo>
                  <a:lnTo>
                    <a:pt x="28" y="44"/>
                  </a:lnTo>
                  <a:lnTo>
                    <a:pt x="37" y="42"/>
                  </a:lnTo>
                  <a:lnTo>
                    <a:pt x="46" y="38"/>
                  </a:lnTo>
                  <a:lnTo>
                    <a:pt x="54" y="33"/>
                  </a:lnTo>
                  <a:lnTo>
                    <a:pt x="60" y="28"/>
                  </a:lnTo>
                  <a:lnTo>
                    <a:pt x="69" y="18"/>
                  </a:lnTo>
                  <a:lnTo>
                    <a:pt x="74" y="8"/>
                  </a:lnTo>
                  <a:lnTo>
                    <a:pt x="75" y="5"/>
                  </a:lnTo>
                  <a:lnTo>
                    <a:pt x="75" y="3"/>
                  </a:lnTo>
                  <a:lnTo>
                    <a:pt x="75" y="1"/>
                  </a:lnTo>
                  <a:lnTo>
                    <a:pt x="73" y="1"/>
                  </a:lnTo>
                  <a:lnTo>
                    <a:pt x="68" y="1"/>
                  </a:lnTo>
                  <a:lnTo>
                    <a:pt x="58" y="0"/>
                  </a:lnTo>
                  <a:lnTo>
                    <a:pt x="45" y="1"/>
                  </a:lnTo>
                  <a:lnTo>
                    <a:pt x="30" y="6"/>
                  </a:lnTo>
                  <a:lnTo>
                    <a:pt x="32" y="11"/>
                  </a:lnTo>
                  <a:lnTo>
                    <a:pt x="44" y="7"/>
                  </a:lnTo>
                  <a:lnTo>
                    <a:pt x="54" y="6"/>
                  </a:lnTo>
                  <a:lnTo>
                    <a:pt x="69" y="6"/>
                  </a:lnTo>
                  <a:lnTo>
                    <a:pt x="66" y="11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2" y="34"/>
                  </a:lnTo>
                  <a:lnTo>
                    <a:pt x="30" y="38"/>
                  </a:lnTo>
                  <a:lnTo>
                    <a:pt x="20" y="40"/>
                  </a:lnTo>
                  <a:lnTo>
                    <a:pt x="5" y="40"/>
                  </a:lnTo>
                  <a:lnTo>
                    <a:pt x="8" y="33"/>
                  </a:lnTo>
                  <a:lnTo>
                    <a:pt x="13" y="25"/>
                  </a:lnTo>
                  <a:lnTo>
                    <a:pt x="22" y="17"/>
                  </a:lnTo>
                  <a:lnTo>
                    <a:pt x="32" y="11"/>
                  </a:lnTo>
                  <a:lnTo>
                    <a:pt x="30" y="6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60"/>
            <p:cNvSpPr>
              <a:spLocks/>
            </p:cNvSpPr>
            <p:nvPr/>
          </p:nvSpPr>
          <p:spPr bwMode="auto">
            <a:xfrm>
              <a:off x="1619" y="2318"/>
              <a:ext cx="75" cy="45"/>
            </a:xfrm>
            <a:custGeom>
              <a:avLst/>
              <a:gdLst>
                <a:gd name="T0" fmla="*/ 32 w 75"/>
                <a:gd name="T1" fmla="*/ 6 h 45"/>
                <a:gd name="T2" fmla="*/ 18 w 75"/>
                <a:gd name="T3" fmla="*/ 15 h 45"/>
                <a:gd name="T4" fmla="*/ 8 w 75"/>
                <a:gd name="T5" fmla="*/ 26 h 45"/>
                <a:gd name="T6" fmla="*/ 1 w 75"/>
                <a:gd name="T7" fmla="*/ 36 h 45"/>
                <a:gd name="T8" fmla="*/ 1 w 75"/>
                <a:gd name="T9" fmla="*/ 39 h 45"/>
                <a:gd name="T10" fmla="*/ 0 w 75"/>
                <a:gd name="T11" fmla="*/ 40 h 45"/>
                <a:gd name="T12" fmla="*/ 0 w 75"/>
                <a:gd name="T13" fmla="*/ 42 h 45"/>
                <a:gd name="T14" fmla="*/ 1 w 75"/>
                <a:gd name="T15" fmla="*/ 44 h 45"/>
                <a:gd name="T16" fmla="*/ 6 w 75"/>
                <a:gd name="T17" fmla="*/ 44 h 45"/>
                <a:gd name="T18" fmla="*/ 15 w 75"/>
                <a:gd name="T19" fmla="*/ 45 h 45"/>
                <a:gd name="T20" fmla="*/ 28 w 75"/>
                <a:gd name="T21" fmla="*/ 42 h 45"/>
                <a:gd name="T22" fmla="*/ 37 w 75"/>
                <a:gd name="T23" fmla="*/ 40 h 45"/>
                <a:gd name="T24" fmla="*/ 46 w 75"/>
                <a:gd name="T25" fmla="*/ 37 h 45"/>
                <a:gd name="T26" fmla="*/ 54 w 75"/>
                <a:gd name="T27" fmla="*/ 33 h 45"/>
                <a:gd name="T28" fmla="*/ 60 w 75"/>
                <a:gd name="T29" fmla="*/ 28 h 45"/>
                <a:gd name="T30" fmla="*/ 69 w 75"/>
                <a:gd name="T31" fmla="*/ 18 h 45"/>
                <a:gd name="T32" fmla="*/ 74 w 75"/>
                <a:gd name="T33" fmla="*/ 9 h 45"/>
                <a:gd name="T34" fmla="*/ 75 w 75"/>
                <a:gd name="T35" fmla="*/ 6 h 45"/>
                <a:gd name="T36" fmla="*/ 75 w 75"/>
                <a:gd name="T37" fmla="*/ 4 h 45"/>
                <a:gd name="T38" fmla="*/ 75 w 75"/>
                <a:gd name="T39" fmla="*/ 1 h 45"/>
                <a:gd name="T40" fmla="*/ 73 w 75"/>
                <a:gd name="T41" fmla="*/ 1 h 45"/>
                <a:gd name="T42" fmla="*/ 69 w 75"/>
                <a:gd name="T43" fmla="*/ 1 h 45"/>
                <a:gd name="T44" fmla="*/ 60 w 75"/>
                <a:gd name="T45" fmla="*/ 0 h 45"/>
                <a:gd name="T46" fmla="*/ 47 w 75"/>
                <a:gd name="T47" fmla="*/ 1 h 45"/>
                <a:gd name="T48" fmla="*/ 32 w 75"/>
                <a:gd name="T49" fmla="*/ 6 h 45"/>
                <a:gd name="T50" fmla="*/ 32 w 75"/>
                <a:gd name="T51" fmla="*/ 6 h 45"/>
                <a:gd name="T52" fmla="*/ 34 w 75"/>
                <a:gd name="T53" fmla="*/ 12 h 45"/>
                <a:gd name="T54" fmla="*/ 44 w 75"/>
                <a:gd name="T55" fmla="*/ 8 h 45"/>
                <a:gd name="T56" fmla="*/ 54 w 75"/>
                <a:gd name="T57" fmla="*/ 6 h 45"/>
                <a:gd name="T58" fmla="*/ 69 w 75"/>
                <a:gd name="T59" fmla="*/ 6 h 45"/>
                <a:gd name="T60" fmla="*/ 67 w 75"/>
                <a:gd name="T61" fmla="*/ 12 h 45"/>
                <a:gd name="T62" fmla="*/ 63 w 75"/>
                <a:gd name="T63" fmla="*/ 18 h 45"/>
                <a:gd name="T64" fmla="*/ 55 w 75"/>
                <a:gd name="T65" fmla="*/ 26 h 45"/>
                <a:gd name="T66" fmla="*/ 44 w 75"/>
                <a:gd name="T67" fmla="*/ 33 h 45"/>
                <a:gd name="T68" fmla="*/ 31 w 75"/>
                <a:gd name="T69" fmla="*/ 38 h 45"/>
                <a:gd name="T70" fmla="*/ 20 w 75"/>
                <a:gd name="T71" fmla="*/ 39 h 45"/>
                <a:gd name="T72" fmla="*/ 11 w 75"/>
                <a:gd name="T73" fmla="*/ 39 h 45"/>
                <a:gd name="T74" fmla="*/ 5 w 75"/>
                <a:gd name="T75" fmla="*/ 39 h 45"/>
                <a:gd name="T76" fmla="*/ 9 w 75"/>
                <a:gd name="T77" fmla="*/ 33 h 45"/>
                <a:gd name="T78" fmla="*/ 15 w 75"/>
                <a:gd name="T79" fmla="*/ 26 h 45"/>
                <a:gd name="T80" fmla="*/ 24 w 75"/>
                <a:gd name="T81" fmla="*/ 17 h 45"/>
                <a:gd name="T82" fmla="*/ 34 w 75"/>
                <a:gd name="T83" fmla="*/ 12 h 45"/>
                <a:gd name="T84" fmla="*/ 32 w 75"/>
                <a:gd name="T85" fmla="*/ 6 h 4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5"/>
                <a:gd name="T130" fmla="*/ 0 h 45"/>
                <a:gd name="T131" fmla="*/ 75 w 75"/>
                <a:gd name="T132" fmla="*/ 45 h 4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5" h="45">
                  <a:moveTo>
                    <a:pt x="32" y="6"/>
                  </a:moveTo>
                  <a:lnTo>
                    <a:pt x="18" y="15"/>
                  </a:lnTo>
                  <a:lnTo>
                    <a:pt x="8" y="26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1" y="44"/>
                  </a:lnTo>
                  <a:lnTo>
                    <a:pt x="6" y="44"/>
                  </a:lnTo>
                  <a:lnTo>
                    <a:pt x="15" y="45"/>
                  </a:lnTo>
                  <a:lnTo>
                    <a:pt x="28" y="42"/>
                  </a:lnTo>
                  <a:lnTo>
                    <a:pt x="37" y="40"/>
                  </a:lnTo>
                  <a:lnTo>
                    <a:pt x="46" y="37"/>
                  </a:lnTo>
                  <a:lnTo>
                    <a:pt x="54" y="33"/>
                  </a:lnTo>
                  <a:lnTo>
                    <a:pt x="60" y="28"/>
                  </a:lnTo>
                  <a:lnTo>
                    <a:pt x="69" y="18"/>
                  </a:lnTo>
                  <a:lnTo>
                    <a:pt x="74" y="9"/>
                  </a:lnTo>
                  <a:lnTo>
                    <a:pt x="75" y="6"/>
                  </a:lnTo>
                  <a:lnTo>
                    <a:pt x="75" y="4"/>
                  </a:lnTo>
                  <a:lnTo>
                    <a:pt x="75" y="1"/>
                  </a:lnTo>
                  <a:lnTo>
                    <a:pt x="73" y="1"/>
                  </a:lnTo>
                  <a:lnTo>
                    <a:pt x="69" y="1"/>
                  </a:lnTo>
                  <a:lnTo>
                    <a:pt x="60" y="0"/>
                  </a:lnTo>
                  <a:lnTo>
                    <a:pt x="47" y="1"/>
                  </a:lnTo>
                  <a:lnTo>
                    <a:pt x="32" y="6"/>
                  </a:lnTo>
                  <a:lnTo>
                    <a:pt x="34" y="12"/>
                  </a:lnTo>
                  <a:lnTo>
                    <a:pt x="44" y="8"/>
                  </a:lnTo>
                  <a:lnTo>
                    <a:pt x="54" y="6"/>
                  </a:lnTo>
                  <a:lnTo>
                    <a:pt x="69" y="6"/>
                  </a:lnTo>
                  <a:lnTo>
                    <a:pt x="67" y="12"/>
                  </a:lnTo>
                  <a:lnTo>
                    <a:pt x="63" y="18"/>
                  </a:lnTo>
                  <a:lnTo>
                    <a:pt x="55" y="26"/>
                  </a:lnTo>
                  <a:lnTo>
                    <a:pt x="44" y="33"/>
                  </a:lnTo>
                  <a:lnTo>
                    <a:pt x="31" y="38"/>
                  </a:lnTo>
                  <a:lnTo>
                    <a:pt x="20" y="39"/>
                  </a:lnTo>
                  <a:lnTo>
                    <a:pt x="11" y="39"/>
                  </a:lnTo>
                  <a:lnTo>
                    <a:pt x="5" y="39"/>
                  </a:lnTo>
                  <a:lnTo>
                    <a:pt x="9" y="33"/>
                  </a:lnTo>
                  <a:lnTo>
                    <a:pt x="15" y="26"/>
                  </a:lnTo>
                  <a:lnTo>
                    <a:pt x="24" y="17"/>
                  </a:lnTo>
                  <a:lnTo>
                    <a:pt x="34" y="12"/>
                  </a:lnTo>
                  <a:lnTo>
                    <a:pt x="32" y="6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61"/>
            <p:cNvSpPr>
              <a:spLocks/>
            </p:cNvSpPr>
            <p:nvPr/>
          </p:nvSpPr>
          <p:spPr bwMode="auto">
            <a:xfrm>
              <a:off x="1653" y="2275"/>
              <a:ext cx="78" cy="43"/>
            </a:xfrm>
            <a:custGeom>
              <a:avLst/>
              <a:gdLst>
                <a:gd name="T0" fmla="*/ 35 w 78"/>
                <a:gd name="T1" fmla="*/ 4 h 43"/>
                <a:gd name="T2" fmla="*/ 21 w 78"/>
                <a:gd name="T3" fmla="*/ 14 h 43"/>
                <a:gd name="T4" fmla="*/ 10 w 78"/>
                <a:gd name="T5" fmla="*/ 25 h 43"/>
                <a:gd name="T6" fmla="*/ 4 w 78"/>
                <a:gd name="T7" fmla="*/ 34 h 43"/>
                <a:gd name="T8" fmla="*/ 3 w 78"/>
                <a:gd name="T9" fmla="*/ 37 h 43"/>
                <a:gd name="T10" fmla="*/ 2 w 78"/>
                <a:gd name="T11" fmla="*/ 39 h 43"/>
                <a:gd name="T12" fmla="*/ 0 w 78"/>
                <a:gd name="T13" fmla="*/ 41 h 43"/>
                <a:gd name="T14" fmla="*/ 5 w 78"/>
                <a:gd name="T15" fmla="*/ 41 h 43"/>
                <a:gd name="T16" fmla="*/ 6 w 78"/>
                <a:gd name="T17" fmla="*/ 41 h 43"/>
                <a:gd name="T18" fmla="*/ 8 w 78"/>
                <a:gd name="T19" fmla="*/ 42 h 43"/>
                <a:gd name="T20" fmla="*/ 17 w 78"/>
                <a:gd name="T21" fmla="*/ 43 h 43"/>
                <a:gd name="T22" fmla="*/ 30 w 78"/>
                <a:gd name="T23" fmla="*/ 41 h 43"/>
                <a:gd name="T24" fmla="*/ 38 w 78"/>
                <a:gd name="T25" fmla="*/ 39 h 43"/>
                <a:gd name="T26" fmla="*/ 46 w 78"/>
                <a:gd name="T27" fmla="*/ 35 h 43"/>
                <a:gd name="T28" fmla="*/ 55 w 78"/>
                <a:gd name="T29" fmla="*/ 31 h 43"/>
                <a:gd name="T30" fmla="*/ 62 w 78"/>
                <a:gd name="T31" fmla="*/ 27 h 43"/>
                <a:gd name="T32" fmla="*/ 72 w 78"/>
                <a:gd name="T33" fmla="*/ 17 h 43"/>
                <a:gd name="T34" fmla="*/ 74 w 78"/>
                <a:gd name="T35" fmla="*/ 12 h 43"/>
                <a:gd name="T36" fmla="*/ 76 w 78"/>
                <a:gd name="T37" fmla="*/ 8 h 43"/>
                <a:gd name="T38" fmla="*/ 78 w 78"/>
                <a:gd name="T39" fmla="*/ 5 h 43"/>
                <a:gd name="T40" fmla="*/ 78 w 78"/>
                <a:gd name="T41" fmla="*/ 4 h 43"/>
                <a:gd name="T42" fmla="*/ 78 w 78"/>
                <a:gd name="T43" fmla="*/ 1 h 43"/>
                <a:gd name="T44" fmla="*/ 76 w 78"/>
                <a:gd name="T45" fmla="*/ 1 h 43"/>
                <a:gd name="T46" fmla="*/ 74 w 78"/>
                <a:gd name="T47" fmla="*/ 1 h 43"/>
                <a:gd name="T48" fmla="*/ 72 w 78"/>
                <a:gd name="T49" fmla="*/ 0 h 43"/>
                <a:gd name="T50" fmla="*/ 63 w 78"/>
                <a:gd name="T51" fmla="*/ 0 h 43"/>
                <a:gd name="T52" fmla="*/ 50 w 78"/>
                <a:gd name="T53" fmla="*/ 1 h 43"/>
                <a:gd name="T54" fmla="*/ 35 w 78"/>
                <a:gd name="T55" fmla="*/ 4 h 43"/>
                <a:gd name="T56" fmla="*/ 35 w 78"/>
                <a:gd name="T57" fmla="*/ 4 h 43"/>
                <a:gd name="T58" fmla="*/ 37 w 78"/>
                <a:gd name="T59" fmla="*/ 10 h 43"/>
                <a:gd name="T60" fmla="*/ 48 w 78"/>
                <a:gd name="T61" fmla="*/ 6 h 43"/>
                <a:gd name="T62" fmla="*/ 59 w 78"/>
                <a:gd name="T63" fmla="*/ 4 h 43"/>
                <a:gd name="T64" fmla="*/ 72 w 78"/>
                <a:gd name="T65" fmla="*/ 4 h 43"/>
                <a:gd name="T66" fmla="*/ 69 w 78"/>
                <a:gd name="T67" fmla="*/ 10 h 43"/>
                <a:gd name="T68" fmla="*/ 64 w 78"/>
                <a:gd name="T69" fmla="*/ 17 h 43"/>
                <a:gd name="T70" fmla="*/ 56 w 78"/>
                <a:gd name="T71" fmla="*/ 25 h 43"/>
                <a:gd name="T72" fmla="*/ 45 w 78"/>
                <a:gd name="T73" fmla="*/ 31 h 43"/>
                <a:gd name="T74" fmla="*/ 33 w 78"/>
                <a:gd name="T75" fmla="*/ 35 h 43"/>
                <a:gd name="T76" fmla="*/ 23 w 78"/>
                <a:gd name="T77" fmla="*/ 37 h 43"/>
                <a:gd name="T78" fmla="*/ 8 w 78"/>
                <a:gd name="T79" fmla="*/ 37 h 43"/>
                <a:gd name="T80" fmla="*/ 12 w 78"/>
                <a:gd name="T81" fmla="*/ 31 h 43"/>
                <a:gd name="T82" fmla="*/ 19 w 78"/>
                <a:gd name="T83" fmla="*/ 24 h 43"/>
                <a:gd name="T84" fmla="*/ 27 w 78"/>
                <a:gd name="T85" fmla="*/ 16 h 43"/>
                <a:gd name="T86" fmla="*/ 37 w 78"/>
                <a:gd name="T87" fmla="*/ 10 h 43"/>
                <a:gd name="T88" fmla="*/ 35 w 78"/>
                <a:gd name="T89" fmla="*/ 4 h 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8"/>
                <a:gd name="T136" fmla="*/ 0 h 43"/>
                <a:gd name="T137" fmla="*/ 78 w 78"/>
                <a:gd name="T138" fmla="*/ 43 h 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8" h="43">
                  <a:moveTo>
                    <a:pt x="35" y="4"/>
                  </a:moveTo>
                  <a:lnTo>
                    <a:pt x="21" y="14"/>
                  </a:lnTo>
                  <a:lnTo>
                    <a:pt x="10" y="25"/>
                  </a:lnTo>
                  <a:lnTo>
                    <a:pt x="4" y="34"/>
                  </a:lnTo>
                  <a:lnTo>
                    <a:pt x="3" y="37"/>
                  </a:lnTo>
                  <a:lnTo>
                    <a:pt x="2" y="39"/>
                  </a:lnTo>
                  <a:lnTo>
                    <a:pt x="0" y="41"/>
                  </a:lnTo>
                  <a:lnTo>
                    <a:pt x="5" y="41"/>
                  </a:lnTo>
                  <a:lnTo>
                    <a:pt x="6" y="41"/>
                  </a:lnTo>
                  <a:lnTo>
                    <a:pt x="8" y="42"/>
                  </a:lnTo>
                  <a:lnTo>
                    <a:pt x="17" y="43"/>
                  </a:lnTo>
                  <a:lnTo>
                    <a:pt x="30" y="41"/>
                  </a:lnTo>
                  <a:lnTo>
                    <a:pt x="38" y="39"/>
                  </a:lnTo>
                  <a:lnTo>
                    <a:pt x="46" y="35"/>
                  </a:lnTo>
                  <a:lnTo>
                    <a:pt x="55" y="31"/>
                  </a:lnTo>
                  <a:lnTo>
                    <a:pt x="62" y="27"/>
                  </a:lnTo>
                  <a:lnTo>
                    <a:pt x="72" y="17"/>
                  </a:lnTo>
                  <a:lnTo>
                    <a:pt x="74" y="12"/>
                  </a:lnTo>
                  <a:lnTo>
                    <a:pt x="76" y="8"/>
                  </a:lnTo>
                  <a:lnTo>
                    <a:pt x="78" y="5"/>
                  </a:lnTo>
                  <a:lnTo>
                    <a:pt x="78" y="4"/>
                  </a:lnTo>
                  <a:lnTo>
                    <a:pt x="78" y="1"/>
                  </a:lnTo>
                  <a:lnTo>
                    <a:pt x="76" y="1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3" y="0"/>
                  </a:lnTo>
                  <a:lnTo>
                    <a:pt x="50" y="1"/>
                  </a:lnTo>
                  <a:lnTo>
                    <a:pt x="35" y="4"/>
                  </a:lnTo>
                  <a:lnTo>
                    <a:pt x="37" y="10"/>
                  </a:lnTo>
                  <a:lnTo>
                    <a:pt x="48" y="6"/>
                  </a:lnTo>
                  <a:lnTo>
                    <a:pt x="59" y="4"/>
                  </a:lnTo>
                  <a:lnTo>
                    <a:pt x="72" y="4"/>
                  </a:lnTo>
                  <a:lnTo>
                    <a:pt x="69" y="10"/>
                  </a:lnTo>
                  <a:lnTo>
                    <a:pt x="64" y="17"/>
                  </a:lnTo>
                  <a:lnTo>
                    <a:pt x="56" y="25"/>
                  </a:lnTo>
                  <a:lnTo>
                    <a:pt x="45" y="31"/>
                  </a:lnTo>
                  <a:lnTo>
                    <a:pt x="33" y="35"/>
                  </a:lnTo>
                  <a:lnTo>
                    <a:pt x="23" y="37"/>
                  </a:lnTo>
                  <a:lnTo>
                    <a:pt x="8" y="37"/>
                  </a:lnTo>
                  <a:lnTo>
                    <a:pt x="12" y="31"/>
                  </a:lnTo>
                  <a:lnTo>
                    <a:pt x="19" y="24"/>
                  </a:lnTo>
                  <a:lnTo>
                    <a:pt x="27" y="16"/>
                  </a:lnTo>
                  <a:lnTo>
                    <a:pt x="37" y="10"/>
                  </a:lnTo>
                  <a:lnTo>
                    <a:pt x="35" y="4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62"/>
            <p:cNvSpPr>
              <a:spLocks/>
            </p:cNvSpPr>
            <p:nvPr/>
          </p:nvSpPr>
          <p:spPr bwMode="auto">
            <a:xfrm>
              <a:off x="1692" y="2232"/>
              <a:ext cx="79" cy="42"/>
            </a:xfrm>
            <a:custGeom>
              <a:avLst/>
              <a:gdLst>
                <a:gd name="T0" fmla="*/ 37 w 79"/>
                <a:gd name="T1" fmla="*/ 5 h 42"/>
                <a:gd name="T2" fmla="*/ 30 w 79"/>
                <a:gd name="T3" fmla="*/ 8 h 42"/>
                <a:gd name="T4" fmla="*/ 23 w 79"/>
                <a:gd name="T5" fmla="*/ 13 h 42"/>
                <a:gd name="T6" fmla="*/ 12 w 79"/>
                <a:gd name="T7" fmla="*/ 24 h 42"/>
                <a:gd name="T8" fmla="*/ 6 w 79"/>
                <a:gd name="T9" fmla="*/ 34 h 42"/>
                <a:gd name="T10" fmla="*/ 3 w 79"/>
                <a:gd name="T11" fmla="*/ 36 h 42"/>
                <a:gd name="T12" fmla="*/ 2 w 79"/>
                <a:gd name="T13" fmla="*/ 37 h 42"/>
                <a:gd name="T14" fmla="*/ 0 w 79"/>
                <a:gd name="T15" fmla="*/ 41 h 42"/>
                <a:gd name="T16" fmla="*/ 4 w 79"/>
                <a:gd name="T17" fmla="*/ 41 h 42"/>
                <a:gd name="T18" fmla="*/ 6 w 79"/>
                <a:gd name="T19" fmla="*/ 41 h 42"/>
                <a:gd name="T20" fmla="*/ 8 w 79"/>
                <a:gd name="T21" fmla="*/ 42 h 42"/>
                <a:gd name="T22" fmla="*/ 18 w 79"/>
                <a:gd name="T23" fmla="*/ 42 h 42"/>
                <a:gd name="T24" fmla="*/ 31 w 79"/>
                <a:gd name="T25" fmla="*/ 41 h 42"/>
                <a:gd name="T26" fmla="*/ 39 w 79"/>
                <a:gd name="T27" fmla="*/ 38 h 42"/>
                <a:gd name="T28" fmla="*/ 48 w 79"/>
                <a:gd name="T29" fmla="*/ 35 h 42"/>
                <a:gd name="T30" fmla="*/ 57 w 79"/>
                <a:gd name="T31" fmla="*/ 31 h 42"/>
                <a:gd name="T32" fmla="*/ 62 w 79"/>
                <a:gd name="T33" fmla="*/ 26 h 42"/>
                <a:gd name="T34" fmla="*/ 72 w 79"/>
                <a:gd name="T35" fmla="*/ 16 h 42"/>
                <a:gd name="T36" fmla="*/ 76 w 79"/>
                <a:gd name="T37" fmla="*/ 7 h 42"/>
                <a:gd name="T38" fmla="*/ 77 w 79"/>
                <a:gd name="T39" fmla="*/ 6 h 42"/>
                <a:gd name="T40" fmla="*/ 77 w 79"/>
                <a:gd name="T41" fmla="*/ 5 h 42"/>
                <a:gd name="T42" fmla="*/ 79 w 79"/>
                <a:gd name="T43" fmla="*/ 1 h 42"/>
                <a:gd name="T44" fmla="*/ 75 w 79"/>
                <a:gd name="T45" fmla="*/ 1 h 42"/>
                <a:gd name="T46" fmla="*/ 72 w 79"/>
                <a:gd name="T47" fmla="*/ 1 h 42"/>
                <a:gd name="T48" fmla="*/ 64 w 79"/>
                <a:gd name="T49" fmla="*/ 0 h 42"/>
                <a:gd name="T50" fmla="*/ 52 w 79"/>
                <a:gd name="T51" fmla="*/ 1 h 42"/>
                <a:gd name="T52" fmla="*/ 37 w 79"/>
                <a:gd name="T53" fmla="*/ 5 h 42"/>
                <a:gd name="T54" fmla="*/ 37 w 79"/>
                <a:gd name="T55" fmla="*/ 5 h 42"/>
                <a:gd name="T56" fmla="*/ 39 w 79"/>
                <a:gd name="T57" fmla="*/ 8 h 42"/>
                <a:gd name="T58" fmla="*/ 50 w 79"/>
                <a:gd name="T59" fmla="*/ 6 h 42"/>
                <a:gd name="T60" fmla="*/ 59 w 79"/>
                <a:gd name="T61" fmla="*/ 5 h 42"/>
                <a:gd name="T62" fmla="*/ 72 w 79"/>
                <a:gd name="T63" fmla="*/ 5 h 42"/>
                <a:gd name="T64" fmla="*/ 70 w 79"/>
                <a:gd name="T65" fmla="*/ 10 h 42"/>
                <a:gd name="T66" fmla="*/ 65 w 79"/>
                <a:gd name="T67" fmla="*/ 17 h 42"/>
                <a:gd name="T68" fmla="*/ 58 w 79"/>
                <a:gd name="T69" fmla="*/ 23 h 42"/>
                <a:gd name="T70" fmla="*/ 46 w 79"/>
                <a:gd name="T71" fmla="*/ 30 h 42"/>
                <a:gd name="T72" fmla="*/ 34 w 79"/>
                <a:gd name="T73" fmla="*/ 34 h 42"/>
                <a:gd name="T74" fmla="*/ 23 w 79"/>
                <a:gd name="T75" fmla="*/ 36 h 42"/>
                <a:gd name="T76" fmla="*/ 15 w 79"/>
                <a:gd name="T77" fmla="*/ 37 h 42"/>
                <a:gd name="T78" fmla="*/ 7 w 79"/>
                <a:gd name="T79" fmla="*/ 37 h 42"/>
                <a:gd name="T80" fmla="*/ 13 w 79"/>
                <a:gd name="T81" fmla="*/ 31 h 42"/>
                <a:gd name="T82" fmla="*/ 20 w 79"/>
                <a:gd name="T83" fmla="*/ 23 h 42"/>
                <a:gd name="T84" fmla="*/ 29 w 79"/>
                <a:gd name="T85" fmla="*/ 15 h 42"/>
                <a:gd name="T86" fmla="*/ 39 w 79"/>
                <a:gd name="T87" fmla="*/ 8 h 42"/>
                <a:gd name="T88" fmla="*/ 37 w 79"/>
                <a:gd name="T89" fmla="*/ 5 h 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9"/>
                <a:gd name="T136" fmla="*/ 0 h 42"/>
                <a:gd name="T137" fmla="*/ 79 w 79"/>
                <a:gd name="T138" fmla="*/ 42 h 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9" h="42">
                  <a:moveTo>
                    <a:pt x="37" y="5"/>
                  </a:moveTo>
                  <a:lnTo>
                    <a:pt x="30" y="8"/>
                  </a:lnTo>
                  <a:lnTo>
                    <a:pt x="23" y="13"/>
                  </a:lnTo>
                  <a:lnTo>
                    <a:pt x="12" y="24"/>
                  </a:lnTo>
                  <a:lnTo>
                    <a:pt x="6" y="34"/>
                  </a:lnTo>
                  <a:lnTo>
                    <a:pt x="3" y="36"/>
                  </a:lnTo>
                  <a:lnTo>
                    <a:pt x="2" y="37"/>
                  </a:lnTo>
                  <a:lnTo>
                    <a:pt x="0" y="41"/>
                  </a:lnTo>
                  <a:lnTo>
                    <a:pt x="4" y="41"/>
                  </a:lnTo>
                  <a:lnTo>
                    <a:pt x="6" y="41"/>
                  </a:lnTo>
                  <a:lnTo>
                    <a:pt x="8" y="42"/>
                  </a:lnTo>
                  <a:lnTo>
                    <a:pt x="18" y="42"/>
                  </a:lnTo>
                  <a:lnTo>
                    <a:pt x="31" y="41"/>
                  </a:lnTo>
                  <a:lnTo>
                    <a:pt x="39" y="38"/>
                  </a:lnTo>
                  <a:lnTo>
                    <a:pt x="48" y="35"/>
                  </a:lnTo>
                  <a:lnTo>
                    <a:pt x="57" y="31"/>
                  </a:lnTo>
                  <a:lnTo>
                    <a:pt x="62" y="26"/>
                  </a:lnTo>
                  <a:lnTo>
                    <a:pt x="72" y="16"/>
                  </a:lnTo>
                  <a:lnTo>
                    <a:pt x="76" y="7"/>
                  </a:lnTo>
                  <a:lnTo>
                    <a:pt x="77" y="6"/>
                  </a:lnTo>
                  <a:lnTo>
                    <a:pt x="77" y="5"/>
                  </a:lnTo>
                  <a:lnTo>
                    <a:pt x="79" y="1"/>
                  </a:lnTo>
                  <a:lnTo>
                    <a:pt x="75" y="1"/>
                  </a:lnTo>
                  <a:lnTo>
                    <a:pt x="72" y="1"/>
                  </a:lnTo>
                  <a:lnTo>
                    <a:pt x="64" y="0"/>
                  </a:lnTo>
                  <a:lnTo>
                    <a:pt x="52" y="1"/>
                  </a:lnTo>
                  <a:lnTo>
                    <a:pt x="37" y="5"/>
                  </a:lnTo>
                  <a:lnTo>
                    <a:pt x="39" y="8"/>
                  </a:lnTo>
                  <a:lnTo>
                    <a:pt x="50" y="6"/>
                  </a:lnTo>
                  <a:lnTo>
                    <a:pt x="59" y="5"/>
                  </a:lnTo>
                  <a:lnTo>
                    <a:pt x="72" y="5"/>
                  </a:lnTo>
                  <a:lnTo>
                    <a:pt x="70" y="10"/>
                  </a:lnTo>
                  <a:lnTo>
                    <a:pt x="65" y="17"/>
                  </a:lnTo>
                  <a:lnTo>
                    <a:pt x="58" y="23"/>
                  </a:lnTo>
                  <a:lnTo>
                    <a:pt x="46" y="30"/>
                  </a:lnTo>
                  <a:lnTo>
                    <a:pt x="34" y="34"/>
                  </a:lnTo>
                  <a:lnTo>
                    <a:pt x="23" y="36"/>
                  </a:lnTo>
                  <a:lnTo>
                    <a:pt x="15" y="37"/>
                  </a:lnTo>
                  <a:lnTo>
                    <a:pt x="7" y="37"/>
                  </a:lnTo>
                  <a:lnTo>
                    <a:pt x="13" y="31"/>
                  </a:lnTo>
                  <a:lnTo>
                    <a:pt x="20" y="23"/>
                  </a:lnTo>
                  <a:lnTo>
                    <a:pt x="29" y="15"/>
                  </a:lnTo>
                  <a:lnTo>
                    <a:pt x="39" y="8"/>
                  </a:lnTo>
                  <a:lnTo>
                    <a:pt x="37" y="5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63"/>
            <p:cNvSpPr>
              <a:spLocks/>
            </p:cNvSpPr>
            <p:nvPr/>
          </p:nvSpPr>
          <p:spPr bwMode="auto">
            <a:xfrm>
              <a:off x="1735" y="2191"/>
              <a:ext cx="79" cy="42"/>
            </a:xfrm>
            <a:custGeom>
              <a:avLst/>
              <a:gdLst>
                <a:gd name="T0" fmla="*/ 39 w 79"/>
                <a:gd name="T1" fmla="*/ 5 h 42"/>
                <a:gd name="T2" fmla="*/ 24 w 79"/>
                <a:gd name="T3" fmla="*/ 13 h 42"/>
                <a:gd name="T4" fmla="*/ 12 w 79"/>
                <a:gd name="T5" fmla="*/ 23 h 42"/>
                <a:gd name="T6" fmla="*/ 4 w 79"/>
                <a:gd name="T7" fmla="*/ 33 h 42"/>
                <a:gd name="T8" fmla="*/ 3 w 79"/>
                <a:gd name="T9" fmla="*/ 36 h 42"/>
                <a:gd name="T10" fmla="*/ 2 w 79"/>
                <a:gd name="T11" fmla="*/ 38 h 42"/>
                <a:gd name="T12" fmla="*/ 0 w 79"/>
                <a:gd name="T13" fmla="*/ 42 h 42"/>
                <a:gd name="T14" fmla="*/ 3 w 79"/>
                <a:gd name="T15" fmla="*/ 42 h 42"/>
                <a:gd name="T16" fmla="*/ 16 w 79"/>
                <a:gd name="T17" fmla="*/ 42 h 42"/>
                <a:gd name="T18" fmla="*/ 30 w 79"/>
                <a:gd name="T19" fmla="*/ 39 h 42"/>
                <a:gd name="T20" fmla="*/ 48 w 79"/>
                <a:gd name="T21" fmla="*/ 34 h 42"/>
                <a:gd name="T22" fmla="*/ 56 w 79"/>
                <a:gd name="T23" fmla="*/ 30 h 42"/>
                <a:gd name="T24" fmla="*/ 62 w 79"/>
                <a:gd name="T25" fmla="*/ 25 h 42"/>
                <a:gd name="T26" fmla="*/ 71 w 79"/>
                <a:gd name="T27" fmla="*/ 16 h 42"/>
                <a:gd name="T28" fmla="*/ 76 w 79"/>
                <a:gd name="T29" fmla="*/ 8 h 42"/>
                <a:gd name="T30" fmla="*/ 77 w 79"/>
                <a:gd name="T31" fmla="*/ 6 h 42"/>
                <a:gd name="T32" fmla="*/ 77 w 79"/>
                <a:gd name="T33" fmla="*/ 5 h 42"/>
                <a:gd name="T34" fmla="*/ 79 w 79"/>
                <a:gd name="T35" fmla="*/ 3 h 42"/>
                <a:gd name="T36" fmla="*/ 77 w 79"/>
                <a:gd name="T37" fmla="*/ 1 h 42"/>
                <a:gd name="T38" fmla="*/ 73 w 79"/>
                <a:gd name="T39" fmla="*/ 1 h 42"/>
                <a:gd name="T40" fmla="*/ 65 w 79"/>
                <a:gd name="T41" fmla="*/ 0 h 42"/>
                <a:gd name="T42" fmla="*/ 53 w 79"/>
                <a:gd name="T43" fmla="*/ 1 h 42"/>
                <a:gd name="T44" fmla="*/ 39 w 79"/>
                <a:gd name="T45" fmla="*/ 5 h 42"/>
                <a:gd name="T46" fmla="*/ 39 w 79"/>
                <a:gd name="T47" fmla="*/ 5 h 42"/>
                <a:gd name="T48" fmla="*/ 41 w 79"/>
                <a:gd name="T49" fmla="*/ 9 h 42"/>
                <a:gd name="T50" fmla="*/ 51 w 79"/>
                <a:gd name="T51" fmla="*/ 7 h 42"/>
                <a:gd name="T52" fmla="*/ 59 w 79"/>
                <a:gd name="T53" fmla="*/ 6 h 42"/>
                <a:gd name="T54" fmla="*/ 67 w 79"/>
                <a:gd name="T55" fmla="*/ 6 h 42"/>
                <a:gd name="T56" fmla="*/ 71 w 79"/>
                <a:gd name="T57" fmla="*/ 7 h 42"/>
                <a:gd name="T58" fmla="*/ 69 w 79"/>
                <a:gd name="T59" fmla="*/ 10 h 42"/>
                <a:gd name="T60" fmla="*/ 65 w 79"/>
                <a:gd name="T61" fmla="*/ 17 h 42"/>
                <a:gd name="T62" fmla="*/ 57 w 79"/>
                <a:gd name="T63" fmla="*/ 23 h 42"/>
                <a:gd name="T64" fmla="*/ 46 w 79"/>
                <a:gd name="T65" fmla="*/ 30 h 42"/>
                <a:gd name="T66" fmla="*/ 34 w 79"/>
                <a:gd name="T67" fmla="*/ 34 h 42"/>
                <a:gd name="T68" fmla="*/ 24 w 79"/>
                <a:gd name="T69" fmla="*/ 36 h 42"/>
                <a:gd name="T70" fmla="*/ 16 w 79"/>
                <a:gd name="T71" fmla="*/ 37 h 42"/>
                <a:gd name="T72" fmla="*/ 9 w 79"/>
                <a:gd name="T73" fmla="*/ 38 h 42"/>
                <a:gd name="T74" fmla="*/ 14 w 79"/>
                <a:gd name="T75" fmla="*/ 31 h 42"/>
                <a:gd name="T76" fmla="*/ 20 w 79"/>
                <a:gd name="T77" fmla="*/ 22 h 42"/>
                <a:gd name="T78" fmla="*/ 29 w 79"/>
                <a:gd name="T79" fmla="*/ 15 h 42"/>
                <a:gd name="T80" fmla="*/ 41 w 79"/>
                <a:gd name="T81" fmla="*/ 9 h 42"/>
                <a:gd name="T82" fmla="*/ 39 w 79"/>
                <a:gd name="T83" fmla="*/ 5 h 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9"/>
                <a:gd name="T127" fmla="*/ 0 h 42"/>
                <a:gd name="T128" fmla="*/ 79 w 79"/>
                <a:gd name="T129" fmla="*/ 42 h 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9" h="42">
                  <a:moveTo>
                    <a:pt x="39" y="5"/>
                  </a:moveTo>
                  <a:lnTo>
                    <a:pt x="24" y="13"/>
                  </a:lnTo>
                  <a:lnTo>
                    <a:pt x="12" y="23"/>
                  </a:lnTo>
                  <a:lnTo>
                    <a:pt x="4" y="33"/>
                  </a:lnTo>
                  <a:lnTo>
                    <a:pt x="3" y="36"/>
                  </a:lnTo>
                  <a:lnTo>
                    <a:pt x="2" y="38"/>
                  </a:lnTo>
                  <a:lnTo>
                    <a:pt x="0" y="42"/>
                  </a:lnTo>
                  <a:lnTo>
                    <a:pt x="3" y="42"/>
                  </a:lnTo>
                  <a:lnTo>
                    <a:pt x="16" y="42"/>
                  </a:lnTo>
                  <a:lnTo>
                    <a:pt x="30" y="39"/>
                  </a:lnTo>
                  <a:lnTo>
                    <a:pt x="48" y="34"/>
                  </a:lnTo>
                  <a:lnTo>
                    <a:pt x="56" y="30"/>
                  </a:lnTo>
                  <a:lnTo>
                    <a:pt x="62" y="25"/>
                  </a:lnTo>
                  <a:lnTo>
                    <a:pt x="71" y="16"/>
                  </a:lnTo>
                  <a:lnTo>
                    <a:pt x="76" y="8"/>
                  </a:lnTo>
                  <a:lnTo>
                    <a:pt x="77" y="6"/>
                  </a:lnTo>
                  <a:lnTo>
                    <a:pt x="77" y="5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3" y="1"/>
                  </a:lnTo>
                  <a:lnTo>
                    <a:pt x="65" y="0"/>
                  </a:lnTo>
                  <a:lnTo>
                    <a:pt x="53" y="1"/>
                  </a:lnTo>
                  <a:lnTo>
                    <a:pt x="39" y="5"/>
                  </a:lnTo>
                  <a:lnTo>
                    <a:pt x="41" y="9"/>
                  </a:lnTo>
                  <a:lnTo>
                    <a:pt x="51" y="7"/>
                  </a:lnTo>
                  <a:lnTo>
                    <a:pt x="59" y="6"/>
                  </a:lnTo>
                  <a:lnTo>
                    <a:pt x="67" y="6"/>
                  </a:lnTo>
                  <a:lnTo>
                    <a:pt x="71" y="7"/>
                  </a:lnTo>
                  <a:lnTo>
                    <a:pt x="69" y="10"/>
                  </a:lnTo>
                  <a:lnTo>
                    <a:pt x="65" y="17"/>
                  </a:lnTo>
                  <a:lnTo>
                    <a:pt x="57" y="23"/>
                  </a:lnTo>
                  <a:lnTo>
                    <a:pt x="46" y="30"/>
                  </a:lnTo>
                  <a:lnTo>
                    <a:pt x="34" y="34"/>
                  </a:lnTo>
                  <a:lnTo>
                    <a:pt x="24" y="36"/>
                  </a:lnTo>
                  <a:lnTo>
                    <a:pt x="16" y="37"/>
                  </a:lnTo>
                  <a:lnTo>
                    <a:pt x="9" y="38"/>
                  </a:lnTo>
                  <a:lnTo>
                    <a:pt x="14" y="31"/>
                  </a:lnTo>
                  <a:lnTo>
                    <a:pt x="20" y="22"/>
                  </a:lnTo>
                  <a:lnTo>
                    <a:pt x="29" y="15"/>
                  </a:lnTo>
                  <a:lnTo>
                    <a:pt x="41" y="9"/>
                  </a:lnTo>
                  <a:lnTo>
                    <a:pt x="39" y="5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64"/>
            <p:cNvSpPr>
              <a:spLocks/>
            </p:cNvSpPr>
            <p:nvPr/>
          </p:nvSpPr>
          <p:spPr bwMode="auto">
            <a:xfrm>
              <a:off x="1779" y="2154"/>
              <a:ext cx="79" cy="41"/>
            </a:xfrm>
            <a:custGeom>
              <a:avLst/>
              <a:gdLst>
                <a:gd name="T0" fmla="*/ 38 w 79"/>
                <a:gd name="T1" fmla="*/ 6 h 41"/>
                <a:gd name="T2" fmla="*/ 24 w 79"/>
                <a:gd name="T3" fmla="*/ 14 h 41"/>
                <a:gd name="T4" fmla="*/ 12 w 79"/>
                <a:gd name="T5" fmla="*/ 24 h 41"/>
                <a:gd name="T6" fmla="*/ 9 w 79"/>
                <a:gd name="T7" fmla="*/ 29 h 41"/>
                <a:gd name="T8" fmla="*/ 5 w 79"/>
                <a:gd name="T9" fmla="*/ 33 h 41"/>
                <a:gd name="T10" fmla="*/ 3 w 79"/>
                <a:gd name="T11" fmla="*/ 35 h 41"/>
                <a:gd name="T12" fmla="*/ 2 w 79"/>
                <a:gd name="T13" fmla="*/ 36 h 41"/>
                <a:gd name="T14" fmla="*/ 0 w 79"/>
                <a:gd name="T15" fmla="*/ 40 h 41"/>
                <a:gd name="T16" fmla="*/ 4 w 79"/>
                <a:gd name="T17" fmla="*/ 40 h 41"/>
                <a:gd name="T18" fmla="*/ 8 w 79"/>
                <a:gd name="T19" fmla="*/ 40 h 41"/>
                <a:gd name="T20" fmla="*/ 17 w 79"/>
                <a:gd name="T21" fmla="*/ 41 h 41"/>
                <a:gd name="T22" fmla="*/ 30 w 79"/>
                <a:gd name="T23" fmla="*/ 39 h 41"/>
                <a:gd name="T24" fmla="*/ 47 w 79"/>
                <a:gd name="T25" fmla="*/ 34 h 41"/>
                <a:gd name="T26" fmla="*/ 55 w 79"/>
                <a:gd name="T27" fmla="*/ 30 h 41"/>
                <a:gd name="T28" fmla="*/ 63 w 79"/>
                <a:gd name="T29" fmla="*/ 25 h 41"/>
                <a:gd name="T30" fmla="*/ 67 w 79"/>
                <a:gd name="T31" fmla="*/ 20 h 41"/>
                <a:gd name="T32" fmla="*/ 72 w 79"/>
                <a:gd name="T33" fmla="*/ 16 h 41"/>
                <a:gd name="T34" fmla="*/ 77 w 79"/>
                <a:gd name="T35" fmla="*/ 8 h 41"/>
                <a:gd name="T36" fmla="*/ 77 w 79"/>
                <a:gd name="T37" fmla="*/ 7 h 41"/>
                <a:gd name="T38" fmla="*/ 77 w 79"/>
                <a:gd name="T39" fmla="*/ 6 h 41"/>
                <a:gd name="T40" fmla="*/ 79 w 79"/>
                <a:gd name="T41" fmla="*/ 3 h 41"/>
                <a:gd name="T42" fmla="*/ 77 w 79"/>
                <a:gd name="T43" fmla="*/ 1 h 41"/>
                <a:gd name="T44" fmla="*/ 74 w 79"/>
                <a:gd name="T45" fmla="*/ 1 h 41"/>
                <a:gd name="T46" fmla="*/ 65 w 79"/>
                <a:gd name="T47" fmla="*/ 0 h 41"/>
                <a:gd name="T48" fmla="*/ 53 w 79"/>
                <a:gd name="T49" fmla="*/ 1 h 41"/>
                <a:gd name="T50" fmla="*/ 38 w 79"/>
                <a:gd name="T51" fmla="*/ 6 h 41"/>
                <a:gd name="T52" fmla="*/ 38 w 79"/>
                <a:gd name="T53" fmla="*/ 6 h 41"/>
                <a:gd name="T54" fmla="*/ 41 w 79"/>
                <a:gd name="T55" fmla="*/ 9 h 41"/>
                <a:gd name="T56" fmla="*/ 51 w 79"/>
                <a:gd name="T57" fmla="*/ 6 h 41"/>
                <a:gd name="T58" fmla="*/ 61 w 79"/>
                <a:gd name="T59" fmla="*/ 5 h 41"/>
                <a:gd name="T60" fmla="*/ 67 w 79"/>
                <a:gd name="T61" fmla="*/ 6 h 41"/>
                <a:gd name="T62" fmla="*/ 72 w 79"/>
                <a:gd name="T63" fmla="*/ 6 h 41"/>
                <a:gd name="T64" fmla="*/ 69 w 79"/>
                <a:gd name="T65" fmla="*/ 10 h 41"/>
                <a:gd name="T66" fmla="*/ 64 w 79"/>
                <a:gd name="T67" fmla="*/ 17 h 41"/>
                <a:gd name="T68" fmla="*/ 57 w 79"/>
                <a:gd name="T69" fmla="*/ 23 h 41"/>
                <a:gd name="T70" fmla="*/ 47 w 79"/>
                <a:gd name="T71" fmla="*/ 29 h 41"/>
                <a:gd name="T72" fmla="*/ 35 w 79"/>
                <a:gd name="T73" fmla="*/ 33 h 41"/>
                <a:gd name="T74" fmla="*/ 24 w 79"/>
                <a:gd name="T75" fmla="*/ 35 h 41"/>
                <a:gd name="T76" fmla="*/ 14 w 79"/>
                <a:gd name="T77" fmla="*/ 36 h 41"/>
                <a:gd name="T78" fmla="*/ 8 w 79"/>
                <a:gd name="T79" fmla="*/ 36 h 41"/>
                <a:gd name="T80" fmla="*/ 13 w 79"/>
                <a:gd name="T81" fmla="*/ 30 h 41"/>
                <a:gd name="T82" fmla="*/ 22 w 79"/>
                <a:gd name="T83" fmla="*/ 22 h 41"/>
                <a:gd name="T84" fmla="*/ 31 w 79"/>
                <a:gd name="T85" fmla="*/ 15 h 41"/>
                <a:gd name="T86" fmla="*/ 41 w 79"/>
                <a:gd name="T87" fmla="*/ 9 h 41"/>
                <a:gd name="T88" fmla="*/ 38 w 79"/>
                <a:gd name="T89" fmla="*/ 6 h 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9"/>
                <a:gd name="T136" fmla="*/ 0 h 41"/>
                <a:gd name="T137" fmla="*/ 79 w 79"/>
                <a:gd name="T138" fmla="*/ 41 h 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9" h="41">
                  <a:moveTo>
                    <a:pt x="38" y="6"/>
                  </a:moveTo>
                  <a:lnTo>
                    <a:pt x="24" y="14"/>
                  </a:lnTo>
                  <a:lnTo>
                    <a:pt x="12" y="24"/>
                  </a:lnTo>
                  <a:lnTo>
                    <a:pt x="9" y="29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17" y="41"/>
                  </a:lnTo>
                  <a:lnTo>
                    <a:pt x="30" y="39"/>
                  </a:lnTo>
                  <a:lnTo>
                    <a:pt x="47" y="34"/>
                  </a:lnTo>
                  <a:lnTo>
                    <a:pt x="55" y="30"/>
                  </a:lnTo>
                  <a:lnTo>
                    <a:pt x="63" y="25"/>
                  </a:lnTo>
                  <a:lnTo>
                    <a:pt x="67" y="20"/>
                  </a:lnTo>
                  <a:lnTo>
                    <a:pt x="72" y="16"/>
                  </a:lnTo>
                  <a:lnTo>
                    <a:pt x="77" y="8"/>
                  </a:lnTo>
                  <a:lnTo>
                    <a:pt x="77" y="7"/>
                  </a:lnTo>
                  <a:lnTo>
                    <a:pt x="77" y="6"/>
                  </a:lnTo>
                  <a:lnTo>
                    <a:pt x="79" y="3"/>
                  </a:lnTo>
                  <a:lnTo>
                    <a:pt x="77" y="1"/>
                  </a:lnTo>
                  <a:lnTo>
                    <a:pt x="74" y="1"/>
                  </a:lnTo>
                  <a:lnTo>
                    <a:pt x="65" y="0"/>
                  </a:lnTo>
                  <a:lnTo>
                    <a:pt x="53" y="1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51" y="6"/>
                  </a:lnTo>
                  <a:lnTo>
                    <a:pt x="61" y="5"/>
                  </a:lnTo>
                  <a:lnTo>
                    <a:pt x="67" y="6"/>
                  </a:lnTo>
                  <a:lnTo>
                    <a:pt x="72" y="6"/>
                  </a:lnTo>
                  <a:lnTo>
                    <a:pt x="69" y="10"/>
                  </a:lnTo>
                  <a:lnTo>
                    <a:pt x="64" y="17"/>
                  </a:lnTo>
                  <a:lnTo>
                    <a:pt x="57" y="23"/>
                  </a:lnTo>
                  <a:lnTo>
                    <a:pt x="47" y="29"/>
                  </a:lnTo>
                  <a:lnTo>
                    <a:pt x="35" y="33"/>
                  </a:lnTo>
                  <a:lnTo>
                    <a:pt x="24" y="35"/>
                  </a:lnTo>
                  <a:lnTo>
                    <a:pt x="14" y="36"/>
                  </a:lnTo>
                  <a:lnTo>
                    <a:pt x="8" y="36"/>
                  </a:lnTo>
                  <a:lnTo>
                    <a:pt x="13" y="30"/>
                  </a:lnTo>
                  <a:lnTo>
                    <a:pt x="22" y="22"/>
                  </a:lnTo>
                  <a:lnTo>
                    <a:pt x="31" y="15"/>
                  </a:lnTo>
                  <a:lnTo>
                    <a:pt x="41" y="9"/>
                  </a:lnTo>
                  <a:lnTo>
                    <a:pt x="38" y="6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65"/>
            <p:cNvSpPr>
              <a:spLocks/>
            </p:cNvSpPr>
            <p:nvPr/>
          </p:nvSpPr>
          <p:spPr bwMode="auto">
            <a:xfrm>
              <a:off x="1824" y="2121"/>
              <a:ext cx="79" cy="40"/>
            </a:xfrm>
            <a:custGeom>
              <a:avLst/>
              <a:gdLst>
                <a:gd name="T0" fmla="*/ 40 w 79"/>
                <a:gd name="T1" fmla="*/ 3 h 40"/>
                <a:gd name="T2" fmla="*/ 26 w 79"/>
                <a:gd name="T3" fmla="*/ 12 h 40"/>
                <a:gd name="T4" fmla="*/ 14 w 79"/>
                <a:gd name="T5" fmla="*/ 22 h 40"/>
                <a:gd name="T6" fmla="*/ 6 w 79"/>
                <a:gd name="T7" fmla="*/ 31 h 40"/>
                <a:gd name="T8" fmla="*/ 3 w 79"/>
                <a:gd name="T9" fmla="*/ 34 h 40"/>
                <a:gd name="T10" fmla="*/ 2 w 79"/>
                <a:gd name="T11" fmla="*/ 36 h 40"/>
                <a:gd name="T12" fmla="*/ 0 w 79"/>
                <a:gd name="T13" fmla="*/ 40 h 40"/>
                <a:gd name="T14" fmla="*/ 4 w 79"/>
                <a:gd name="T15" fmla="*/ 40 h 40"/>
                <a:gd name="T16" fmla="*/ 17 w 79"/>
                <a:gd name="T17" fmla="*/ 40 h 40"/>
                <a:gd name="T18" fmla="*/ 31 w 79"/>
                <a:gd name="T19" fmla="*/ 38 h 40"/>
                <a:gd name="T20" fmla="*/ 48 w 79"/>
                <a:gd name="T21" fmla="*/ 32 h 40"/>
                <a:gd name="T22" fmla="*/ 57 w 79"/>
                <a:gd name="T23" fmla="*/ 28 h 40"/>
                <a:gd name="T24" fmla="*/ 63 w 79"/>
                <a:gd name="T25" fmla="*/ 24 h 40"/>
                <a:gd name="T26" fmla="*/ 72 w 79"/>
                <a:gd name="T27" fmla="*/ 15 h 40"/>
                <a:gd name="T28" fmla="*/ 77 w 79"/>
                <a:gd name="T29" fmla="*/ 8 h 40"/>
                <a:gd name="T30" fmla="*/ 79 w 79"/>
                <a:gd name="T31" fmla="*/ 6 h 40"/>
                <a:gd name="T32" fmla="*/ 79 w 79"/>
                <a:gd name="T33" fmla="*/ 5 h 40"/>
                <a:gd name="T34" fmla="*/ 79 w 79"/>
                <a:gd name="T35" fmla="*/ 1 h 40"/>
                <a:gd name="T36" fmla="*/ 77 w 79"/>
                <a:gd name="T37" fmla="*/ 1 h 40"/>
                <a:gd name="T38" fmla="*/ 76 w 79"/>
                <a:gd name="T39" fmla="*/ 1 h 40"/>
                <a:gd name="T40" fmla="*/ 74 w 79"/>
                <a:gd name="T41" fmla="*/ 1 h 40"/>
                <a:gd name="T42" fmla="*/ 67 w 79"/>
                <a:gd name="T43" fmla="*/ 0 h 40"/>
                <a:gd name="T44" fmla="*/ 55 w 79"/>
                <a:gd name="T45" fmla="*/ 0 h 40"/>
                <a:gd name="T46" fmla="*/ 40 w 79"/>
                <a:gd name="T47" fmla="*/ 3 h 40"/>
                <a:gd name="T48" fmla="*/ 40 w 79"/>
                <a:gd name="T49" fmla="*/ 3 h 40"/>
                <a:gd name="T50" fmla="*/ 43 w 79"/>
                <a:gd name="T51" fmla="*/ 9 h 40"/>
                <a:gd name="T52" fmla="*/ 53 w 79"/>
                <a:gd name="T53" fmla="*/ 6 h 40"/>
                <a:gd name="T54" fmla="*/ 61 w 79"/>
                <a:gd name="T55" fmla="*/ 5 h 40"/>
                <a:gd name="T56" fmla="*/ 73 w 79"/>
                <a:gd name="T57" fmla="*/ 5 h 40"/>
                <a:gd name="T58" fmla="*/ 70 w 79"/>
                <a:gd name="T59" fmla="*/ 10 h 40"/>
                <a:gd name="T60" fmla="*/ 65 w 79"/>
                <a:gd name="T61" fmla="*/ 16 h 40"/>
                <a:gd name="T62" fmla="*/ 58 w 79"/>
                <a:gd name="T63" fmla="*/ 23 h 40"/>
                <a:gd name="T64" fmla="*/ 46 w 79"/>
                <a:gd name="T65" fmla="*/ 28 h 40"/>
                <a:gd name="T66" fmla="*/ 34 w 79"/>
                <a:gd name="T67" fmla="*/ 31 h 40"/>
                <a:gd name="T68" fmla="*/ 23 w 79"/>
                <a:gd name="T69" fmla="*/ 33 h 40"/>
                <a:gd name="T70" fmla="*/ 15 w 79"/>
                <a:gd name="T71" fmla="*/ 34 h 40"/>
                <a:gd name="T72" fmla="*/ 9 w 79"/>
                <a:gd name="T73" fmla="*/ 34 h 40"/>
                <a:gd name="T74" fmla="*/ 15 w 79"/>
                <a:gd name="T75" fmla="*/ 28 h 40"/>
                <a:gd name="T76" fmla="*/ 22 w 79"/>
                <a:gd name="T77" fmla="*/ 22 h 40"/>
                <a:gd name="T78" fmla="*/ 32 w 79"/>
                <a:gd name="T79" fmla="*/ 14 h 40"/>
                <a:gd name="T80" fmla="*/ 43 w 79"/>
                <a:gd name="T81" fmla="*/ 9 h 40"/>
                <a:gd name="T82" fmla="*/ 40 w 79"/>
                <a:gd name="T83" fmla="*/ 3 h 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9"/>
                <a:gd name="T127" fmla="*/ 0 h 40"/>
                <a:gd name="T128" fmla="*/ 79 w 79"/>
                <a:gd name="T129" fmla="*/ 40 h 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9" h="40">
                  <a:moveTo>
                    <a:pt x="40" y="3"/>
                  </a:moveTo>
                  <a:lnTo>
                    <a:pt x="26" y="12"/>
                  </a:lnTo>
                  <a:lnTo>
                    <a:pt x="14" y="22"/>
                  </a:lnTo>
                  <a:lnTo>
                    <a:pt x="6" y="31"/>
                  </a:lnTo>
                  <a:lnTo>
                    <a:pt x="3" y="34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17" y="40"/>
                  </a:lnTo>
                  <a:lnTo>
                    <a:pt x="31" y="38"/>
                  </a:lnTo>
                  <a:lnTo>
                    <a:pt x="48" y="32"/>
                  </a:lnTo>
                  <a:lnTo>
                    <a:pt x="57" y="28"/>
                  </a:lnTo>
                  <a:lnTo>
                    <a:pt x="63" y="24"/>
                  </a:lnTo>
                  <a:lnTo>
                    <a:pt x="72" y="15"/>
                  </a:lnTo>
                  <a:lnTo>
                    <a:pt x="77" y="8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79" y="1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4" y="1"/>
                  </a:lnTo>
                  <a:lnTo>
                    <a:pt x="67" y="0"/>
                  </a:lnTo>
                  <a:lnTo>
                    <a:pt x="55" y="0"/>
                  </a:lnTo>
                  <a:lnTo>
                    <a:pt x="40" y="3"/>
                  </a:lnTo>
                  <a:lnTo>
                    <a:pt x="43" y="9"/>
                  </a:lnTo>
                  <a:lnTo>
                    <a:pt x="53" y="6"/>
                  </a:lnTo>
                  <a:lnTo>
                    <a:pt x="61" y="5"/>
                  </a:lnTo>
                  <a:lnTo>
                    <a:pt x="73" y="5"/>
                  </a:lnTo>
                  <a:lnTo>
                    <a:pt x="70" y="10"/>
                  </a:lnTo>
                  <a:lnTo>
                    <a:pt x="65" y="16"/>
                  </a:lnTo>
                  <a:lnTo>
                    <a:pt x="58" y="23"/>
                  </a:lnTo>
                  <a:lnTo>
                    <a:pt x="46" y="28"/>
                  </a:lnTo>
                  <a:lnTo>
                    <a:pt x="34" y="31"/>
                  </a:lnTo>
                  <a:lnTo>
                    <a:pt x="23" y="33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15" y="28"/>
                  </a:lnTo>
                  <a:lnTo>
                    <a:pt x="22" y="22"/>
                  </a:lnTo>
                  <a:lnTo>
                    <a:pt x="32" y="14"/>
                  </a:lnTo>
                  <a:lnTo>
                    <a:pt x="43" y="9"/>
                  </a:lnTo>
                  <a:lnTo>
                    <a:pt x="40" y="3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66"/>
            <p:cNvSpPr>
              <a:spLocks/>
            </p:cNvSpPr>
            <p:nvPr/>
          </p:nvSpPr>
          <p:spPr bwMode="auto">
            <a:xfrm>
              <a:off x="1526" y="2410"/>
              <a:ext cx="39" cy="88"/>
            </a:xfrm>
            <a:custGeom>
              <a:avLst/>
              <a:gdLst>
                <a:gd name="T0" fmla="*/ 17 w 39"/>
                <a:gd name="T1" fmla="*/ 2 h 88"/>
                <a:gd name="T2" fmla="*/ 16 w 39"/>
                <a:gd name="T3" fmla="*/ 4 h 88"/>
                <a:gd name="T4" fmla="*/ 14 w 39"/>
                <a:gd name="T5" fmla="*/ 7 h 88"/>
                <a:gd name="T6" fmla="*/ 9 w 39"/>
                <a:gd name="T7" fmla="*/ 16 h 88"/>
                <a:gd name="T8" fmla="*/ 3 w 39"/>
                <a:gd name="T9" fmla="*/ 29 h 88"/>
                <a:gd name="T10" fmla="*/ 0 w 39"/>
                <a:gd name="T11" fmla="*/ 45 h 88"/>
                <a:gd name="T12" fmla="*/ 0 w 39"/>
                <a:gd name="T13" fmla="*/ 53 h 88"/>
                <a:gd name="T14" fmla="*/ 2 w 39"/>
                <a:gd name="T15" fmla="*/ 61 h 88"/>
                <a:gd name="T16" fmla="*/ 8 w 39"/>
                <a:gd name="T17" fmla="*/ 74 h 88"/>
                <a:gd name="T18" fmla="*/ 16 w 39"/>
                <a:gd name="T19" fmla="*/ 83 h 88"/>
                <a:gd name="T20" fmla="*/ 17 w 39"/>
                <a:gd name="T21" fmla="*/ 85 h 88"/>
                <a:gd name="T22" fmla="*/ 19 w 39"/>
                <a:gd name="T23" fmla="*/ 86 h 88"/>
                <a:gd name="T24" fmla="*/ 19 w 39"/>
                <a:gd name="T25" fmla="*/ 88 h 88"/>
                <a:gd name="T26" fmla="*/ 21 w 39"/>
                <a:gd name="T27" fmla="*/ 86 h 88"/>
                <a:gd name="T28" fmla="*/ 22 w 39"/>
                <a:gd name="T29" fmla="*/ 85 h 88"/>
                <a:gd name="T30" fmla="*/ 24 w 39"/>
                <a:gd name="T31" fmla="*/ 83 h 88"/>
                <a:gd name="T32" fmla="*/ 27 w 39"/>
                <a:gd name="T33" fmla="*/ 80 h 88"/>
                <a:gd name="T34" fmla="*/ 29 w 39"/>
                <a:gd name="T35" fmla="*/ 76 h 88"/>
                <a:gd name="T36" fmla="*/ 35 w 39"/>
                <a:gd name="T37" fmla="*/ 63 h 88"/>
                <a:gd name="T38" fmla="*/ 37 w 39"/>
                <a:gd name="T39" fmla="*/ 54 h 88"/>
                <a:gd name="T40" fmla="*/ 39 w 39"/>
                <a:gd name="T41" fmla="*/ 45 h 88"/>
                <a:gd name="T42" fmla="*/ 39 w 39"/>
                <a:gd name="T43" fmla="*/ 36 h 88"/>
                <a:gd name="T44" fmla="*/ 37 w 39"/>
                <a:gd name="T45" fmla="*/ 27 h 88"/>
                <a:gd name="T46" fmla="*/ 30 w 39"/>
                <a:gd name="T47" fmla="*/ 14 h 88"/>
                <a:gd name="T48" fmla="*/ 28 w 39"/>
                <a:gd name="T49" fmla="*/ 9 h 88"/>
                <a:gd name="T50" fmla="*/ 24 w 39"/>
                <a:gd name="T51" fmla="*/ 5 h 88"/>
                <a:gd name="T52" fmla="*/ 22 w 39"/>
                <a:gd name="T53" fmla="*/ 3 h 88"/>
                <a:gd name="T54" fmla="*/ 21 w 39"/>
                <a:gd name="T55" fmla="*/ 2 h 88"/>
                <a:gd name="T56" fmla="*/ 19 w 39"/>
                <a:gd name="T57" fmla="*/ 0 h 88"/>
                <a:gd name="T58" fmla="*/ 17 w 39"/>
                <a:gd name="T59" fmla="*/ 2 h 88"/>
                <a:gd name="T60" fmla="*/ 17 w 39"/>
                <a:gd name="T61" fmla="*/ 2 h 88"/>
                <a:gd name="T62" fmla="*/ 5 w 39"/>
                <a:gd name="T63" fmla="*/ 47 h 88"/>
                <a:gd name="T64" fmla="*/ 5 w 39"/>
                <a:gd name="T65" fmla="*/ 45 h 88"/>
                <a:gd name="T66" fmla="*/ 7 w 39"/>
                <a:gd name="T67" fmla="*/ 34 h 88"/>
                <a:gd name="T68" fmla="*/ 11 w 39"/>
                <a:gd name="T69" fmla="*/ 24 h 88"/>
                <a:gd name="T70" fmla="*/ 16 w 39"/>
                <a:gd name="T71" fmla="*/ 14 h 88"/>
                <a:gd name="T72" fmla="*/ 19 w 39"/>
                <a:gd name="T73" fmla="*/ 9 h 88"/>
                <a:gd name="T74" fmla="*/ 23 w 39"/>
                <a:gd name="T75" fmla="*/ 13 h 88"/>
                <a:gd name="T76" fmla="*/ 28 w 39"/>
                <a:gd name="T77" fmla="*/ 21 h 88"/>
                <a:gd name="T78" fmla="*/ 30 w 39"/>
                <a:gd name="T79" fmla="*/ 31 h 88"/>
                <a:gd name="T80" fmla="*/ 32 w 39"/>
                <a:gd name="T81" fmla="*/ 43 h 88"/>
                <a:gd name="T82" fmla="*/ 32 w 39"/>
                <a:gd name="T83" fmla="*/ 45 h 88"/>
                <a:gd name="T84" fmla="*/ 30 w 39"/>
                <a:gd name="T85" fmla="*/ 58 h 88"/>
                <a:gd name="T86" fmla="*/ 28 w 39"/>
                <a:gd name="T87" fmla="*/ 69 h 88"/>
                <a:gd name="T88" fmla="*/ 23 w 39"/>
                <a:gd name="T89" fmla="*/ 77 h 88"/>
                <a:gd name="T90" fmla="*/ 19 w 39"/>
                <a:gd name="T91" fmla="*/ 82 h 88"/>
                <a:gd name="T92" fmla="*/ 16 w 39"/>
                <a:gd name="T93" fmla="*/ 77 h 88"/>
                <a:gd name="T94" fmla="*/ 11 w 39"/>
                <a:gd name="T95" fmla="*/ 69 h 88"/>
                <a:gd name="T96" fmla="*/ 7 w 39"/>
                <a:gd name="T97" fmla="*/ 59 h 88"/>
                <a:gd name="T98" fmla="*/ 5 w 39"/>
                <a:gd name="T99" fmla="*/ 47 h 88"/>
                <a:gd name="T100" fmla="*/ 17 w 39"/>
                <a:gd name="T101" fmla="*/ 2 h 8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"/>
                <a:gd name="T154" fmla="*/ 0 h 88"/>
                <a:gd name="T155" fmla="*/ 39 w 39"/>
                <a:gd name="T156" fmla="*/ 88 h 8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" h="88">
                  <a:moveTo>
                    <a:pt x="17" y="2"/>
                  </a:moveTo>
                  <a:lnTo>
                    <a:pt x="16" y="4"/>
                  </a:lnTo>
                  <a:lnTo>
                    <a:pt x="14" y="7"/>
                  </a:lnTo>
                  <a:lnTo>
                    <a:pt x="9" y="16"/>
                  </a:lnTo>
                  <a:lnTo>
                    <a:pt x="3" y="29"/>
                  </a:lnTo>
                  <a:lnTo>
                    <a:pt x="0" y="45"/>
                  </a:lnTo>
                  <a:lnTo>
                    <a:pt x="0" y="53"/>
                  </a:lnTo>
                  <a:lnTo>
                    <a:pt x="2" y="61"/>
                  </a:lnTo>
                  <a:lnTo>
                    <a:pt x="8" y="74"/>
                  </a:lnTo>
                  <a:lnTo>
                    <a:pt x="16" y="83"/>
                  </a:lnTo>
                  <a:lnTo>
                    <a:pt x="17" y="85"/>
                  </a:lnTo>
                  <a:lnTo>
                    <a:pt x="19" y="86"/>
                  </a:lnTo>
                  <a:lnTo>
                    <a:pt x="19" y="88"/>
                  </a:lnTo>
                  <a:lnTo>
                    <a:pt x="21" y="86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7" y="80"/>
                  </a:lnTo>
                  <a:lnTo>
                    <a:pt x="29" y="76"/>
                  </a:lnTo>
                  <a:lnTo>
                    <a:pt x="35" y="63"/>
                  </a:lnTo>
                  <a:lnTo>
                    <a:pt x="37" y="54"/>
                  </a:lnTo>
                  <a:lnTo>
                    <a:pt x="39" y="45"/>
                  </a:lnTo>
                  <a:lnTo>
                    <a:pt x="39" y="36"/>
                  </a:lnTo>
                  <a:lnTo>
                    <a:pt x="37" y="27"/>
                  </a:lnTo>
                  <a:lnTo>
                    <a:pt x="30" y="14"/>
                  </a:lnTo>
                  <a:lnTo>
                    <a:pt x="28" y="9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7" y="2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7" y="34"/>
                  </a:lnTo>
                  <a:lnTo>
                    <a:pt x="11" y="24"/>
                  </a:lnTo>
                  <a:lnTo>
                    <a:pt x="16" y="14"/>
                  </a:lnTo>
                  <a:lnTo>
                    <a:pt x="19" y="9"/>
                  </a:lnTo>
                  <a:lnTo>
                    <a:pt x="23" y="13"/>
                  </a:lnTo>
                  <a:lnTo>
                    <a:pt x="28" y="21"/>
                  </a:lnTo>
                  <a:lnTo>
                    <a:pt x="30" y="31"/>
                  </a:lnTo>
                  <a:lnTo>
                    <a:pt x="32" y="43"/>
                  </a:lnTo>
                  <a:lnTo>
                    <a:pt x="32" y="45"/>
                  </a:lnTo>
                  <a:lnTo>
                    <a:pt x="30" y="58"/>
                  </a:lnTo>
                  <a:lnTo>
                    <a:pt x="28" y="69"/>
                  </a:lnTo>
                  <a:lnTo>
                    <a:pt x="23" y="77"/>
                  </a:lnTo>
                  <a:lnTo>
                    <a:pt x="19" y="82"/>
                  </a:lnTo>
                  <a:lnTo>
                    <a:pt x="16" y="77"/>
                  </a:lnTo>
                  <a:lnTo>
                    <a:pt x="11" y="69"/>
                  </a:lnTo>
                  <a:lnTo>
                    <a:pt x="7" y="59"/>
                  </a:lnTo>
                  <a:lnTo>
                    <a:pt x="5" y="47"/>
                  </a:lnTo>
                  <a:lnTo>
                    <a:pt x="17" y="2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67"/>
            <p:cNvSpPr>
              <a:spLocks/>
            </p:cNvSpPr>
            <p:nvPr/>
          </p:nvSpPr>
          <p:spPr bwMode="auto">
            <a:xfrm>
              <a:off x="1553" y="2360"/>
              <a:ext cx="38" cy="86"/>
            </a:xfrm>
            <a:custGeom>
              <a:avLst/>
              <a:gdLst>
                <a:gd name="T0" fmla="*/ 19 w 38"/>
                <a:gd name="T1" fmla="*/ 2 h 86"/>
                <a:gd name="T2" fmla="*/ 18 w 38"/>
                <a:gd name="T3" fmla="*/ 3 h 86"/>
                <a:gd name="T4" fmla="*/ 17 w 38"/>
                <a:gd name="T5" fmla="*/ 5 h 86"/>
                <a:gd name="T6" fmla="*/ 13 w 38"/>
                <a:gd name="T7" fmla="*/ 11 h 86"/>
                <a:gd name="T8" fmla="*/ 7 w 38"/>
                <a:gd name="T9" fmla="*/ 23 h 86"/>
                <a:gd name="T10" fmla="*/ 2 w 38"/>
                <a:gd name="T11" fmla="*/ 36 h 86"/>
                <a:gd name="T12" fmla="*/ 1 w 38"/>
                <a:gd name="T13" fmla="*/ 38 h 86"/>
                <a:gd name="T14" fmla="*/ 0 w 38"/>
                <a:gd name="T15" fmla="*/ 43 h 86"/>
                <a:gd name="T16" fmla="*/ 0 w 38"/>
                <a:gd name="T17" fmla="*/ 50 h 86"/>
                <a:gd name="T18" fmla="*/ 2 w 38"/>
                <a:gd name="T19" fmla="*/ 59 h 86"/>
                <a:gd name="T20" fmla="*/ 6 w 38"/>
                <a:gd name="T21" fmla="*/ 72 h 86"/>
                <a:gd name="T22" fmla="*/ 12 w 38"/>
                <a:gd name="T23" fmla="*/ 80 h 86"/>
                <a:gd name="T24" fmla="*/ 15 w 38"/>
                <a:gd name="T25" fmla="*/ 83 h 86"/>
                <a:gd name="T26" fmla="*/ 15 w 38"/>
                <a:gd name="T27" fmla="*/ 84 h 86"/>
                <a:gd name="T28" fmla="*/ 15 w 38"/>
                <a:gd name="T29" fmla="*/ 86 h 86"/>
                <a:gd name="T30" fmla="*/ 17 w 38"/>
                <a:gd name="T31" fmla="*/ 84 h 86"/>
                <a:gd name="T32" fmla="*/ 18 w 38"/>
                <a:gd name="T33" fmla="*/ 83 h 86"/>
                <a:gd name="T34" fmla="*/ 20 w 38"/>
                <a:gd name="T35" fmla="*/ 81 h 86"/>
                <a:gd name="T36" fmla="*/ 26 w 38"/>
                <a:gd name="T37" fmla="*/ 74 h 86"/>
                <a:gd name="T38" fmla="*/ 32 w 38"/>
                <a:gd name="T39" fmla="*/ 62 h 86"/>
                <a:gd name="T40" fmla="*/ 37 w 38"/>
                <a:gd name="T41" fmla="*/ 45 h 86"/>
                <a:gd name="T42" fmla="*/ 38 w 38"/>
                <a:gd name="T43" fmla="*/ 36 h 86"/>
                <a:gd name="T44" fmla="*/ 36 w 38"/>
                <a:gd name="T45" fmla="*/ 27 h 86"/>
                <a:gd name="T46" fmla="*/ 31 w 38"/>
                <a:gd name="T47" fmla="*/ 14 h 86"/>
                <a:gd name="T48" fmla="*/ 28 w 38"/>
                <a:gd name="T49" fmla="*/ 9 h 86"/>
                <a:gd name="T50" fmla="*/ 26 w 38"/>
                <a:gd name="T51" fmla="*/ 5 h 86"/>
                <a:gd name="T52" fmla="*/ 24 w 38"/>
                <a:gd name="T53" fmla="*/ 3 h 86"/>
                <a:gd name="T54" fmla="*/ 23 w 38"/>
                <a:gd name="T55" fmla="*/ 2 h 86"/>
                <a:gd name="T56" fmla="*/ 21 w 38"/>
                <a:gd name="T57" fmla="*/ 0 h 86"/>
                <a:gd name="T58" fmla="*/ 19 w 38"/>
                <a:gd name="T59" fmla="*/ 2 h 86"/>
                <a:gd name="T60" fmla="*/ 19 w 38"/>
                <a:gd name="T61" fmla="*/ 2 h 86"/>
                <a:gd name="T62" fmla="*/ 5 w 38"/>
                <a:gd name="T63" fmla="*/ 49 h 86"/>
                <a:gd name="T64" fmla="*/ 5 w 38"/>
                <a:gd name="T65" fmla="*/ 43 h 86"/>
                <a:gd name="T66" fmla="*/ 5 w 38"/>
                <a:gd name="T67" fmla="*/ 36 h 86"/>
                <a:gd name="T68" fmla="*/ 14 w 38"/>
                <a:gd name="T69" fmla="*/ 19 h 86"/>
                <a:gd name="T70" fmla="*/ 17 w 38"/>
                <a:gd name="T71" fmla="*/ 12 h 86"/>
                <a:gd name="T72" fmla="*/ 21 w 38"/>
                <a:gd name="T73" fmla="*/ 9 h 86"/>
                <a:gd name="T74" fmla="*/ 25 w 38"/>
                <a:gd name="T75" fmla="*/ 12 h 86"/>
                <a:gd name="T76" fmla="*/ 28 w 38"/>
                <a:gd name="T77" fmla="*/ 20 h 86"/>
                <a:gd name="T78" fmla="*/ 31 w 38"/>
                <a:gd name="T79" fmla="*/ 28 h 86"/>
                <a:gd name="T80" fmla="*/ 32 w 38"/>
                <a:gd name="T81" fmla="*/ 39 h 86"/>
                <a:gd name="T82" fmla="*/ 32 w 38"/>
                <a:gd name="T83" fmla="*/ 45 h 86"/>
                <a:gd name="T84" fmla="*/ 28 w 38"/>
                <a:gd name="T85" fmla="*/ 57 h 86"/>
                <a:gd name="T86" fmla="*/ 25 w 38"/>
                <a:gd name="T87" fmla="*/ 67 h 86"/>
                <a:gd name="T88" fmla="*/ 21 w 38"/>
                <a:gd name="T89" fmla="*/ 75 h 86"/>
                <a:gd name="T90" fmla="*/ 17 w 38"/>
                <a:gd name="T91" fmla="*/ 80 h 86"/>
                <a:gd name="T92" fmla="*/ 14 w 38"/>
                <a:gd name="T93" fmla="*/ 75 h 86"/>
                <a:gd name="T94" fmla="*/ 10 w 38"/>
                <a:gd name="T95" fmla="*/ 67 h 86"/>
                <a:gd name="T96" fmla="*/ 6 w 38"/>
                <a:gd name="T97" fmla="*/ 59 h 86"/>
                <a:gd name="T98" fmla="*/ 5 w 38"/>
                <a:gd name="T99" fmla="*/ 49 h 86"/>
                <a:gd name="T100" fmla="*/ 19 w 38"/>
                <a:gd name="T101" fmla="*/ 2 h 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8"/>
                <a:gd name="T154" fmla="*/ 0 h 86"/>
                <a:gd name="T155" fmla="*/ 38 w 38"/>
                <a:gd name="T156" fmla="*/ 86 h 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8" h="86">
                  <a:moveTo>
                    <a:pt x="19" y="2"/>
                  </a:moveTo>
                  <a:lnTo>
                    <a:pt x="18" y="3"/>
                  </a:lnTo>
                  <a:lnTo>
                    <a:pt x="17" y="5"/>
                  </a:lnTo>
                  <a:lnTo>
                    <a:pt x="13" y="11"/>
                  </a:lnTo>
                  <a:lnTo>
                    <a:pt x="7" y="23"/>
                  </a:lnTo>
                  <a:lnTo>
                    <a:pt x="2" y="36"/>
                  </a:lnTo>
                  <a:lnTo>
                    <a:pt x="1" y="38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6" y="72"/>
                  </a:lnTo>
                  <a:lnTo>
                    <a:pt x="12" y="80"/>
                  </a:lnTo>
                  <a:lnTo>
                    <a:pt x="15" y="83"/>
                  </a:lnTo>
                  <a:lnTo>
                    <a:pt x="15" y="84"/>
                  </a:lnTo>
                  <a:lnTo>
                    <a:pt x="15" y="86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20" y="81"/>
                  </a:lnTo>
                  <a:lnTo>
                    <a:pt x="26" y="74"/>
                  </a:lnTo>
                  <a:lnTo>
                    <a:pt x="32" y="62"/>
                  </a:lnTo>
                  <a:lnTo>
                    <a:pt x="37" y="45"/>
                  </a:lnTo>
                  <a:lnTo>
                    <a:pt x="38" y="36"/>
                  </a:lnTo>
                  <a:lnTo>
                    <a:pt x="36" y="27"/>
                  </a:lnTo>
                  <a:lnTo>
                    <a:pt x="31" y="14"/>
                  </a:lnTo>
                  <a:lnTo>
                    <a:pt x="28" y="9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9" y="2"/>
                  </a:lnTo>
                  <a:lnTo>
                    <a:pt x="5" y="49"/>
                  </a:lnTo>
                  <a:lnTo>
                    <a:pt x="5" y="43"/>
                  </a:lnTo>
                  <a:lnTo>
                    <a:pt x="5" y="36"/>
                  </a:lnTo>
                  <a:lnTo>
                    <a:pt x="14" y="19"/>
                  </a:lnTo>
                  <a:lnTo>
                    <a:pt x="17" y="12"/>
                  </a:lnTo>
                  <a:lnTo>
                    <a:pt x="21" y="9"/>
                  </a:lnTo>
                  <a:lnTo>
                    <a:pt x="25" y="12"/>
                  </a:lnTo>
                  <a:lnTo>
                    <a:pt x="28" y="20"/>
                  </a:lnTo>
                  <a:lnTo>
                    <a:pt x="31" y="28"/>
                  </a:lnTo>
                  <a:lnTo>
                    <a:pt x="32" y="39"/>
                  </a:lnTo>
                  <a:lnTo>
                    <a:pt x="32" y="45"/>
                  </a:lnTo>
                  <a:lnTo>
                    <a:pt x="28" y="57"/>
                  </a:lnTo>
                  <a:lnTo>
                    <a:pt x="25" y="67"/>
                  </a:lnTo>
                  <a:lnTo>
                    <a:pt x="21" y="75"/>
                  </a:lnTo>
                  <a:lnTo>
                    <a:pt x="17" y="80"/>
                  </a:lnTo>
                  <a:lnTo>
                    <a:pt x="14" y="75"/>
                  </a:lnTo>
                  <a:lnTo>
                    <a:pt x="10" y="67"/>
                  </a:lnTo>
                  <a:lnTo>
                    <a:pt x="6" y="59"/>
                  </a:lnTo>
                  <a:lnTo>
                    <a:pt x="5" y="49"/>
                  </a:lnTo>
                  <a:lnTo>
                    <a:pt x="19" y="2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68"/>
            <p:cNvSpPr>
              <a:spLocks/>
            </p:cNvSpPr>
            <p:nvPr/>
          </p:nvSpPr>
          <p:spPr bwMode="auto">
            <a:xfrm>
              <a:off x="1582" y="2314"/>
              <a:ext cx="38" cy="83"/>
            </a:xfrm>
            <a:custGeom>
              <a:avLst/>
              <a:gdLst>
                <a:gd name="T0" fmla="*/ 23 w 38"/>
                <a:gd name="T1" fmla="*/ 2 h 83"/>
                <a:gd name="T2" fmla="*/ 21 w 38"/>
                <a:gd name="T3" fmla="*/ 4 h 83"/>
                <a:gd name="T4" fmla="*/ 15 w 38"/>
                <a:gd name="T5" fmla="*/ 10 h 83"/>
                <a:gd name="T6" fmla="*/ 9 w 38"/>
                <a:gd name="T7" fmla="*/ 19 h 83"/>
                <a:gd name="T8" fmla="*/ 3 w 38"/>
                <a:gd name="T9" fmla="*/ 31 h 83"/>
                <a:gd name="T10" fmla="*/ 2 w 38"/>
                <a:gd name="T11" fmla="*/ 36 h 83"/>
                <a:gd name="T12" fmla="*/ 1 w 38"/>
                <a:gd name="T13" fmla="*/ 39 h 83"/>
                <a:gd name="T14" fmla="*/ 0 w 38"/>
                <a:gd name="T15" fmla="*/ 47 h 83"/>
                <a:gd name="T16" fmla="*/ 1 w 38"/>
                <a:gd name="T17" fmla="*/ 55 h 83"/>
                <a:gd name="T18" fmla="*/ 5 w 38"/>
                <a:gd name="T19" fmla="*/ 69 h 83"/>
                <a:gd name="T20" fmla="*/ 7 w 38"/>
                <a:gd name="T21" fmla="*/ 73 h 83"/>
                <a:gd name="T22" fmla="*/ 10 w 38"/>
                <a:gd name="T23" fmla="*/ 77 h 83"/>
                <a:gd name="T24" fmla="*/ 11 w 38"/>
                <a:gd name="T25" fmla="*/ 80 h 83"/>
                <a:gd name="T26" fmla="*/ 12 w 38"/>
                <a:gd name="T27" fmla="*/ 82 h 83"/>
                <a:gd name="T28" fmla="*/ 13 w 38"/>
                <a:gd name="T29" fmla="*/ 83 h 83"/>
                <a:gd name="T30" fmla="*/ 15 w 38"/>
                <a:gd name="T31" fmla="*/ 82 h 83"/>
                <a:gd name="T32" fmla="*/ 16 w 38"/>
                <a:gd name="T33" fmla="*/ 81 h 83"/>
                <a:gd name="T34" fmla="*/ 18 w 38"/>
                <a:gd name="T35" fmla="*/ 79 h 83"/>
                <a:gd name="T36" fmla="*/ 24 w 38"/>
                <a:gd name="T37" fmla="*/ 71 h 83"/>
                <a:gd name="T38" fmla="*/ 31 w 38"/>
                <a:gd name="T39" fmla="*/ 60 h 83"/>
                <a:gd name="T40" fmla="*/ 37 w 38"/>
                <a:gd name="T41" fmla="*/ 44 h 83"/>
                <a:gd name="T42" fmla="*/ 38 w 38"/>
                <a:gd name="T43" fmla="*/ 35 h 83"/>
                <a:gd name="T44" fmla="*/ 38 w 38"/>
                <a:gd name="T45" fmla="*/ 27 h 83"/>
                <a:gd name="T46" fmla="*/ 36 w 38"/>
                <a:gd name="T47" fmla="*/ 19 h 83"/>
                <a:gd name="T48" fmla="*/ 34 w 38"/>
                <a:gd name="T49" fmla="*/ 13 h 83"/>
                <a:gd name="T50" fmla="*/ 29 w 38"/>
                <a:gd name="T51" fmla="*/ 4 h 83"/>
                <a:gd name="T52" fmla="*/ 27 w 38"/>
                <a:gd name="T53" fmla="*/ 3 h 83"/>
                <a:gd name="T54" fmla="*/ 26 w 38"/>
                <a:gd name="T55" fmla="*/ 2 h 83"/>
                <a:gd name="T56" fmla="*/ 25 w 38"/>
                <a:gd name="T57" fmla="*/ 0 h 83"/>
                <a:gd name="T58" fmla="*/ 23 w 38"/>
                <a:gd name="T59" fmla="*/ 2 h 83"/>
                <a:gd name="T60" fmla="*/ 23 w 38"/>
                <a:gd name="T61" fmla="*/ 2 h 83"/>
                <a:gd name="T62" fmla="*/ 6 w 38"/>
                <a:gd name="T63" fmla="*/ 48 h 83"/>
                <a:gd name="T64" fmla="*/ 6 w 38"/>
                <a:gd name="T65" fmla="*/ 43 h 83"/>
                <a:gd name="T66" fmla="*/ 8 w 38"/>
                <a:gd name="T67" fmla="*/ 41 h 83"/>
                <a:gd name="T68" fmla="*/ 8 w 38"/>
                <a:gd name="T69" fmla="*/ 33 h 83"/>
                <a:gd name="T70" fmla="*/ 12 w 38"/>
                <a:gd name="T71" fmla="*/ 24 h 83"/>
                <a:gd name="T72" fmla="*/ 17 w 38"/>
                <a:gd name="T73" fmla="*/ 16 h 83"/>
                <a:gd name="T74" fmla="*/ 21 w 38"/>
                <a:gd name="T75" fmla="*/ 10 h 83"/>
                <a:gd name="T76" fmla="*/ 25 w 38"/>
                <a:gd name="T77" fmla="*/ 5 h 83"/>
                <a:gd name="T78" fmla="*/ 26 w 38"/>
                <a:gd name="T79" fmla="*/ 11 h 83"/>
                <a:gd name="T80" fmla="*/ 29 w 38"/>
                <a:gd name="T81" fmla="*/ 17 h 83"/>
                <a:gd name="T82" fmla="*/ 32 w 38"/>
                <a:gd name="T83" fmla="*/ 24 h 83"/>
                <a:gd name="T84" fmla="*/ 33 w 38"/>
                <a:gd name="T85" fmla="*/ 33 h 83"/>
                <a:gd name="T86" fmla="*/ 33 w 38"/>
                <a:gd name="T87" fmla="*/ 43 h 83"/>
                <a:gd name="T88" fmla="*/ 29 w 38"/>
                <a:gd name="T89" fmla="*/ 55 h 83"/>
                <a:gd name="T90" fmla="*/ 25 w 38"/>
                <a:gd name="T91" fmla="*/ 64 h 83"/>
                <a:gd name="T92" fmla="*/ 19 w 38"/>
                <a:gd name="T93" fmla="*/ 71 h 83"/>
                <a:gd name="T94" fmla="*/ 17 w 38"/>
                <a:gd name="T95" fmla="*/ 74 h 83"/>
                <a:gd name="T96" fmla="*/ 15 w 38"/>
                <a:gd name="T97" fmla="*/ 76 h 83"/>
                <a:gd name="T98" fmla="*/ 12 w 38"/>
                <a:gd name="T99" fmla="*/ 71 h 83"/>
                <a:gd name="T100" fmla="*/ 10 w 38"/>
                <a:gd name="T101" fmla="*/ 65 h 83"/>
                <a:gd name="T102" fmla="*/ 7 w 38"/>
                <a:gd name="T103" fmla="*/ 56 h 83"/>
                <a:gd name="T104" fmla="*/ 6 w 38"/>
                <a:gd name="T105" fmla="*/ 48 h 83"/>
                <a:gd name="T106" fmla="*/ 23 w 38"/>
                <a:gd name="T107" fmla="*/ 2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8"/>
                <a:gd name="T163" fmla="*/ 0 h 83"/>
                <a:gd name="T164" fmla="*/ 38 w 38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8" h="83">
                  <a:moveTo>
                    <a:pt x="23" y="2"/>
                  </a:moveTo>
                  <a:lnTo>
                    <a:pt x="21" y="4"/>
                  </a:lnTo>
                  <a:lnTo>
                    <a:pt x="15" y="10"/>
                  </a:lnTo>
                  <a:lnTo>
                    <a:pt x="9" y="19"/>
                  </a:lnTo>
                  <a:lnTo>
                    <a:pt x="3" y="31"/>
                  </a:lnTo>
                  <a:lnTo>
                    <a:pt x="2" y="36"/>
                  </a:lnTo>
                  <a:lnTo>
                    <a:pt x="1" y="39"/>
                  </a:lnTo>
                  <a:lnTo>
                    <a:pt x="0" y="47"/>
                  </a:lnTo>
                  <a:lnTo>
                    <a:pt x="1" y="55"/>
                  </a:lnTo>
                  <a:lnTo>
                    <a:pt x="5" y="69"/>
                  </a:lnTo>
                  <a:lnTo>
                    <a:pt x="7" y="73"/>
                  </a:lnTo>
                  <a:lnTo>
                    <a:pt x="10" y="77"/>
                  </a:lnTo>
                  <a:lnTo>
                    <a:pt x="11" y="80"/>
                  </a:lnTo>
                  <a:lnTo>
                    <a:pt x="12" y="82"/>
                  </a:lnTo>
                  <a:lnTo>
                    <a:pt x="13" y="83"/>
                  </a:lnTo>
                  <a:lnTo>
                    <a:pt x="15" y="82"/>
                  </a:lnTo>
                  <a:lnTo>
                    <a:pt x="16" y="81"/>
                  </a:lnTo>
                  <a:lnTo>
                    <a:pt x="18" y="79"/>
                  </a:lnTo>
                  <a:lnTo>
                    <a:pt x="24" y="71"/>
                  </a:lnTo>
                  <a:lnTo>
                    <a:pt x="31" y="60"/>
                  </a:lnTo>
                  <a:lnTo>
                    <a:pt x="37" y="44"/>
                  </a:lnTo>
                  <a:lnTo>
                    <a:pt x="38" y="35"/>
                  </a:lnTo>
                  <a:lnTo>
                    <a:pt x="38" y="27"/>
                  </a:lnTo>
                  <a:lnTo>
                    <a:pt x="36" y="19"/>
                  </a:lnTo>
                  <a:lnTo>
                    <a:pt x="34" y="13"/>
                  </a:lnTo>
                  <a:lnTo>
                    <a:pt x="29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23" y="2"/>
                  </a:lnTo>
                  <a:lnTo>
                    <a:pt x="6" y="48"/>
                  </a:lnTo>
                  <a:lnTo>
                    <a:pt x="6" y="43"/>
                  </a:lnTo>
                  <a:lnTo>
                    <a:pt x="8" y="41"/>
                  </a:lnTo>
                  <a:lnTo>
                    <a:pt x="8" y="33"/>
                  </a:lnTo>
                  <a:lnTo>
                    <a:pt x="12" y="24"/>
                  </a:lnTo>
                  <a:lnTo>
                    <a:pt x="17" y="16"/>
                  </a:lnTo>
                  <a:lnTo>
                    <a:pt x="21" y="10"/>
                  </a:lnTo>
                  <a:lnTo>
                    <a:pt x="25" y="5"/>
                  </a:lnTo>
                  <a:lnTo>
                    <a:pt x="26" y="11"/>
                  </a:lnTo>
                  <a:lnTo>
                    <a:pt x="29" y="17"/>
                  </a:lnTo>
                  <a:lnTo>
                    <a:pt x="32" y="24"/>
                  </a:lnTo>
                  <a:lnTo>
                    <a:pt x="33" y="33"/>
                  </a:lnTo>
                  <a:lnTo>
                    <a:pt x="33" y="43"/>
                  </a:lnTo>
                  <a:lnTo>
                    <a:pt x="29" y="55"/>
                  </a:lnTo>
                  <a:lnTo>
                    <a:pt x="25" y="64"/>
                  </a:lnTo>
                  <a:lnTo>
                    <a:pt x="19" y="71"/>
                  </a:lnTo>
                  <a:lnTo>
                    <a:pt x="17" y="74"/>
                  </a:lnTo>
                  <a:lnTo>
                    <a:pt x="15" y="76"/>
                  </a:lnTo>
                  <a:lnTo>
                    <a:pt x="12" y="71"/>
                  </a:lnTo>
                  <a:lnTo>
                    <a:pt x="10" y="65"/>
                  </a:lnTo>
                  <a:lnTo>
                    <a:pt x="7" y="56"/>
                  </a:lnTo>
                  <a:lnTo>
                    <a:pt x="6" y="48"/>
                  </a:lnTo>
                  <a:lnTo>
                    <a:pt x="23" y="2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69"/>
            <p:cNvSpPr>
              <a:spLocks/>
            </p:cNvSpPr>
            <p:nvPr/>
          </p:nvSpPr>
          <p:spPr bwMode="auto">
            <a:xfrm>
              <a:off x="1617" y="2269"/>
              <a:ext cx="36" cy="82"/>
            </a:xfrm>
            <a:custGeom>
              <a:avLst/>
              <a:gdLst>
                <a:gd name="T0" fmla="*/ 25 w 36"/>
                <a:gd name="T1" fmla="*/ 2 h 82"/>
                <a:gd name="T2" fmla="*/ 22 w 36"/>
                <a:gd name="T3" fmla="*/ 4 h 82"/>
                <a:gd name="T4" fmla="*/ 16 w 36"/>
                <a:gd name="T5" fmla="*/ 10 h 82"/>
                <a:gd name="T6" fmla="*/ 10 w 36"/>
                <a:gd name="T7" fmla="*/ 19 h 82"/>
                <a:gd name="T8" fmla="*/ 3 w 36"/>
                <a:gd name="T9" fmla="*/ 32 h 82"/>
                <a:gd name="T10" fmla="*/ 2 w 36"/>
                <a:gd name="T11" fmla="*/ 37 h 82"/>
                <a:gd name="T12" fmla="*/ 0 w 36"/>
                <a:gd name="T13" fmla="*/ 53 h 82"/>
                <a:gd name="T14" fmla="*/ 2 w 36"/>
                <a:gd name="T15" fmla="*/ 66 h 82"/>
                <a:gd name="T16" fmla="*/ 4 w 36"/>
                <a:gd name="T17" fmla="*/ 75 h 82"/>
                <a:gd name="T18" fmla="*/ 6 w 36"/>
                <a:gd name="T19" fmla="*/ 78 h 82"/>
                <a:gd name="T20" fmla="*/ 7 w 36"/>
                <a:gd name="T21" fmla="*/ 80 h 82"/>
                <a:gd name="T22" fmla="*/ 7 w 36"/>
                <a:gd name="T23" fmla="*/ 82 h 82"/>
                <a:gd name="T24" fmla="*/ 11 w 36"/>
                <a:gd name="T25" fmla="*/ 80 h 82"/>
                <a:gd name="T26" fmla="*/ 12 w 36"/>
                <a:gd name="T27" fmla="*/ 79 h 82"/>
                <a:gd name="T28" fmla="*/ 14 w 36"/>
                <a:gd name="T29" fmla="*/ 78 h 82"/>
                <a:gd name="T30" fmla="*/ 20 w 36"/>
                <a:gd name="T31" fmla="*/ 71 h 82"/>
                <a:gd name="T32" fmla="*/ 28 w 36"/>
                <a:gd name="T33" fmla="*/ 60 h 82"/>
                <a:gd name="T34" fmla="*/ 34 w 36"/>
                <a:gd name="T35" fmla="*/ 45 h 82"/>
                <a:gd name="T36" fmla="*/ 35 w 36"/>
                <a:gd name="T37" fmla="*/ 36 h 82"/>
                <a:gd name="T38" fmla="*/ 36 w 36"/>
                <a:gd name="T39" fmla="*/ 27 h 82"/>
                <a:gd name="T40" fmla="*/ 33 w 36"/>
                <a:gd name="T41" fmla="*/ 14 h 82"/>
                <a:gd name="T42" fmla="*/ 29 w 36"/>
                <a:gd name="T43" fmla="*/ 5 h 82"/>
                <a:gd name="T44" fmla="*/ 28 w 36"/>
                <a:gd name="T45" fmla="*/ 3 h 82"/>
                <a:gd name="T46" fmla="*/ 27 w 36"/>
                <a:gd name="T47" fmla="*/ 2 h 82"/>
                <a:gd name="T48" fmla="*/ 27 w 36"/>
                <a:gd name="T49" fmla="*/ 0 h 82"/>
                <a:gd name="T50" fmla="*/ 25 w 36"/>
                <a:gd name="T51" fmla="*/ 2 h 82"/>
                <a:gd name="T52" fmla="*/ 25 w 36"/>
                <a:gd name="T53" fmla="*/ 2 h 82"/>
                <a:gd name="T54" fmla="*/ 3 w 36"/>
                <a:gd name="T55" fmla="*/ 49 h 82"/>
                <a:gd name="T56" fmla="*/ 3 w 36"/>
                <a:gd name="T57" fmla="*/ 47 h 82"/>
                <a:gd name="T58" fmla="*/ 4 w 36"/>
                <a:gd name="T59" fmla="*/ 45 h 82"/>
                <a:gd name="T60" fmla="*/ 5 w 36"/>
                <a:gd name="T61" fmla="*/ 39 h 82"/>
                <a:gd name="T62" fmla="*/ 7 w 36"/>
                <a:gd name="T63" fmla="*/ 34 h 82"/>
                <a:gd name="T64" fmla="*/ 12 w 36"/>
                <a:gd name="T65" fmla="*/ 24 h 82"/>
                <a:gd name="T66" fmla="*/ 16 w 36"/>
                <a:gd name="T67" fmla="*/ 17 h 82"/>
                <a:gd name="T68" fmla="*/ 21 w 36"/>
                <a:gd name="T69" fmla="*/ 11 h 82"/>
                <a:gd name="T70" fmla="*/ 25 w 36"/>
                <a:gd name="T71" fmla="*/ 9 h 82"/>
                <a:gd name="T72" fmla="*/ 27 w 36"/>
                <a:gd name="T73" fmla="*/ 11 h 82"/>
                <a:gd name="T74" fmla="*/ 29 w 36"/>
                <a:gd name="T75" fmla="*/ 16 h 82"/>
                <a:gd name="T76" fmla="*/ 30 w 36"/>
                <a:gd name="T77" fmla="*/ 30 h 82"/>
                <a:gd name="T78" fmla="*/ 30 w 36"/>
                <a:gd name="T79" fmla="*/ 36 h 82"/>
                <a:gd name="T80" fmla="*/ 29 w 36"/>
                <a:gd name="T81" fmla="*/ 43 h 82"/>
                <a:gd name="T82" fmla="*/ 25 w 36"/>
                <a:gd name="T83" fmla="*/ 55 h 82"/>
                <a:gd name="T84" fmla="*/ 19 w 36"/>
                <a:gd name="T85" fmla="*/ 63 h 82"/>
                <a:gd name="T86" fmla="*/ 14 w 36"/>
                <a:gd name="T87" fmla="*/ 70 h 82"/>
                <a:gd name="T88" fmla="*/ 9 w 36"/>
                <a:gd name="T89" fmla="*/ 74 h 82"/>
                <a:gd name="T90" fmla="*/ 7 w 36"/>
                <a:gd name="T91" fmla="*/ 70 h 82"/>
                <a:gd name="T92" fmla="*/ 5 w 36"/>
                <a:gd name="T93" fmla="*/ 64 h 82"/>
                <a:gd name="T94" fmla="*/ 4 w 36"/>
                <a:gd name="T95" fmla="*/ 57 h 82"/>
                <a:gd name="T96" fmla="*/ 3 w 36"/>
                <a:gd name="T97" fmla="*/ 49 h 82"/>
                <a:gd name="T98" fmla="*/ 25 w 36"/>
                <a:gd name="T99" fmla="*/ 2 h 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"/>
                <a:gd name="T151" fmla="*/ 0 h 82"/>
                <a:gd name="T152" fmla="*/ 36 w 36"/>
                <a:gd name="T153" fmla="*/ 82 h 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" h="82">
                  <a:moveTo>
                    <a:pt x="25" y="2"/>
                  </a:moveTo>
                  <a:lnTo>
                    <a:pt x="22" y="4"/>
                  </a:lnTo>
                  <a:lnTo>
                    <a:pt x="16" y="10"/>
                  </a:lnTo>
                  <a:lnTo>
                    <a:pt x="10" y="19"/>
                  </a:lnTo>
                  <a:lnTo>
                    <a:pt x="3" y="32"/>
                  </a:lnTo>
                  <a:lnTo>
                    <a:pt x="2" y="37"/>
                  </a:lnTo>
                  <a:lnTo>
                    <a:pt x="0" y="53"/>
                  </a:lnTo>
                  <a:lnTo>
                    <a:pt x="2" y="66"/>
                  </a:lnTo>
                  <a:lnTo>
                    <a:pt x="4" y="75"/>
                  </a:lnTo>
                  <a:lnTo>
                    <a:pt x="6" y="78"/>
                  </a:lnTo>
                  <a:lnTo>
                    <a:pt x="7" y="80"/>
                  </a:lnTo>
                  <a:lnTo>
                    <a:pt x="7" y="82"/>
                  </a:lnTo>
                  <a:lnTo>
                    <a:pt x="11" y="80"/>
                  </a:lnTo>
                  <a:lnTo>
                    <a:pt x="12" y="79"/>
                  </a:lnTo>
                  <a:lnTo>
                    <a:pt x="14" y="78"/>
                  </a:lnTo>
                  <a:lnTo>
                    <a:pt x="20" y="71"/>
                  </a:lnTo>
                  <a:lnTo>
                    <a:pt x="28" y="60"/>
                  </a:lnTo>
                  <a:lnTo>
                    <a:pt x="34" y="45"/>
                  </a:lnTo>
                  <a:lnTo>
                    <a:pt x="35" y="36"/>
                  </a:lnTo>
                  <a:lnTo>
                    <a:pt x="36" y="27"/>
                  </a:lnTo>
                  <a:lnTo>
                    <a:pt x="33" y="14"/>
                  </a:lnTo>
                  <a:lnTo>
                    <a:pt x="29" y="5"/>
                  </a:lnTo>
                  <a:lnTo>
                    <a:pt x="28" y="3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5" y="2"/>
                  </a:lnTo>
                  <a:lnTo>
                    <a:pt x="3" y="49"/>
                  </a:lnTo>
                  <a:lnTo>
                    <a:pt x="3" y="47"/>
                  </a:lnTo>
                  <a:lnTo>
                    <a:pt x="4" y="45"/>
                  </a:lnTo>
                  <a:lnTo>
                    <a:pt x="5" y="39"/>
                  </a:lnTo>
                  <a:lnTo>
                    <a:pt x="7" y="34"/>
                  </a:lnTo>
                  <a:lnTo>
                    <a:pt x="12" y="24"/>
                  </a:lnTo>
                  <a:lnTo>
                    <a:pt x="16" y="17"/>
                  </a:lnTo>
                  <a:lnTo>
                    <a:pt x="21" y="11"/>
                  </a:lnTo>
                  <a:lnTo>
                    <a:pt x="25" y="9"/>
                  </a:lnTo>
                  <a:lnTo>
                    <a:pt x="27" y="11"/>
                  </a:lnTo>
                  <a:lnTo>
                    <a:pt x="29" y="16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29" y="43"/>
                  </a:lnTo>
                  <a:lnTo>
                    <a:pt x="25" y="55"/>
                  </a:lnTo>
                  <a:lnTo>
                    <a:pt x="19" y="63"/>
                  </a:lnTo>
                  <a:lnTo>
                    <a:pt x="14" y="70"/>
                  </a:lnTo>
                  <a:lnTo>
                    <a:pt x="9" y="74"/>
                  </a:lnTo>
                  <a:lnTo>
                    <a:pt x="7" y="70"/>
                  </a:lnTo>
                  <a:lnTo>
                    <a:pt x="5" y="64"/>
                  </a:lnTo>
                  <a:lnTo>
                    <a:pt x="4" y="57"/>
                  </a:lnTo>
                  <a:lnTo>
                    <a:pt x="3" y="49"/>
                  </a:lnTo>
                  <a:lnTo>
                    <a:pt x="25" y="2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70"/>
            <p:cNvSpPr>
              <a:spLocks/>
            </p:cNvSpPr>
            <p:nvPr/>
          </p:nvSpPr>
          <p:spPr bwMode="auto">
            <a:xfrm>
              <a:off x="1652" y="2229"/>
              <a:ext cx="37" cy="79"/>
            </a:xfrm>
            <a:custGeom>
              <a:avLst/>
              <a:gdLst>
                <a:gd name="T0" fmla="*/ 29 w 37"/>
                <a:gd name="T1" fmla="*/ 0 h 79"/>
                <a:gd name="T2" fmla="*/ 28 w 37"/>
                <a:gd name="T3" fmla="*/ 0 h 79"/>
                <a:gd name="T4" fmla="*/ 27 w 37"/>
                <a:gd name="T5" fmla="*/ 2 h 79"/>
                <a:gd name="T6" fmla="*/ 21 w 37"/>
                <a:gd name="T7" fmla="*/ 7 h 79"/>
                <a:gd name="T8" fmla="*/ 13 w 37"/>
                <a:gd name="T9" fmla="*/ 15 h 79"/>
                <a:gd name="T10" fmla="*/ 6 w 37"/>
                <a:gd name="T11" fmla="*/ 27 h 79"/>
                <a:gd name="T12" fmla="*/ 5 w 37"/>
                <a:gd name="T13" fmla="*/ 31 h 79"/>
                <a:gd name="T14" fmla="*/ 3 w 37"/>
                <a:gd name="T15" fmla="*/ 35 h 79"/>
                <a:gd name="T16" fmla="*/ 0 w 37"/>
                <a:gd name="T17" fmla="*/ 50 h 79"/>
                <a:gd name="T18" fmla="*/ 2 w 37"/>
                <a:gd name="T19" fmla="*/ 63 h 79"/>
                <a:gd name="T20" fmla="*/ 4 w 37"/>
                <a:gd name="T21" fmla="*/ 72 h 79"/>
                <a:gd name="T22" fmla="*/ 6 w 37"/>
                <a:gd name="T23" fmla="*/ 75 h 79"/>
                <a:gd name="T24" fmla="*/ 6 w 37"/>
                <a:gd name="T25" fmla="*/ 76 h 79"/>
                <a:gd name="T26" fmla="*/ 6 w 37"/>
                <a:gd name="T27" fmla="*/ 79 h 79"/>
                <a:gd name="T28" fmla="*/ 9 w 37"/>
                <a:gd name="T29" fmla="*/ 77 h 79"/>
                <a:gd name="T30" fmla="*/ 10 w 37"/>
                <a:gd name="T31" fmla="*/ 76 h 79"/>
                <a:gd name="T32" fmla="*/ 12 w 37"/>
                <a:gd name="T33" fmla="*/ 76 h 79"/>
                <a:gd name="T34" fmla="*/ 15 w 37"/>
                <a:gd name="T35" fmla="*/ 73 h 79"/>
                <a:gd name="T36" fmla="*/ 18 w 37"/>
                <a:gd name="T37" fmla="*/ 68 h 79"/>
                <a:gd name="T38" fmla="*/ 26 w 37"/>
                <a:gd name="T39" fmla="*/ 57 h 79"/>
                <a:gd name="T40" fmla="*/ 34 w 37"/>
                <a:gd name="T41" fmla="*/ 42 h 79"/>
                <a:gd name="T42" fmla="*/ 36 w 37"/>
                <a:gd name="T43" fmla="*/ 34 h 79"/>
                <a:gd name="T44" fmla="*/ 37 w 37"/>
                <a:gd name="T45" fmla="*/ 26 h 79"/>
                <a:gd name="T46" fmla="*/ 36 w 37"/>
                <a:gd name="T47" fmla="*/ 13 h 79"/>
                <a:gd name="T48" fmla="*/ 34 w 37"/>
                <a:gd name="T49" fmla="*/ 5 h 79"/>
                <a:gd name="T50" fmla="*/ 33 w 37"/>
                <a:gd name="T51" fmla="*/ 3 h 79"/>
                <a:gd name="T52" fmla="*/ 33 w 37"/>
                <a:gd name="T53" fmla="*/ 2 h 79"/>
                <a:gd name="T54" fmla="*/ 31 w 37"/>
                <a:gd name="T55" fmla="*/ 0 h 79"/>
                <a:gd name="T56" fmla="*/ 29 w 37"/>
                <a:gd name="T57" fmla="*/ 0 h 79"/>
                <a:gd name="T58" fmla="*/ 29 w 37"/>
                <a:gd name="T59" fmla="*/ 0 h 79"/>
                <a:gd name="T60" fmla="*/ 6 w 37"/>
                <a:gd name="T61" fmla="*/ 52 h 79"/>
                <a:gd name="T62" fmla="*/ 6 w 37"/>
                <a:gd name="T63" fmla="*/ 44 h 79"/>
                <a:gd name="T64" fmla="*/ 7 w 37"/>
                <a:gd name="T65" fmla="*/ 37 h 79"/>
                <a:gd name="T66" fmla="*/ 8 w 37"/>
                <a:gd name="T67" fmla="*/ 32 h 79"/>
                <a:gd name="T68" fmla="*/ 9 w 37"/>
                <a:gd name="T69" fmla="*/ 29 h 79"/>
                <a:gd name="T70" fmla="*/ 15 w 37"/>
                <a:gd name="T71" fmla="*/ 21 h 79"/>
                <a:gd name="T72" fmla="*/ 21 w 37"/>
                <a:gd name="T73" fmla="*/ 14 h 79"/>
                <a:gd name="T74" fmla="*/ 25 w 37"/>
                <a:gd name="T75" fmla="*/ 10 h 79"/>
                <a:gd name="T76" fmla="*/ 29 w 37"/>
                <a:gd name="T77" fmla="*/ 6 h 79"/>
                <a:gd name="T78" fmla="*/ 32 w 37"/>
                <a:gd name="T79" fmla="*/ 13 h 79"/>
                <a:gd name="T80" fmla="*/ 33 w 37"/>
                <a:gd name="T81" fmla="*/ 23 h 79"/>
                <a:gd name="T82" fmla="*/ 33 w 37"/>
                <a:gd name="T83" fmla="*/ 32 h 79"/>
                <a:gd name="T84" fmla="*/ 29 w 37"/>
                <a:gd name="T85" fmla="*/ 40 h 79"/>
                <a:gd name="T86" fmla="*/ 23 w 37"/>
                <a:gd name="T87" fmla="*/ 52 h 79"/>
                <a:gd name="T88" fmla="*/ 18 w 37"/>
                <a:gd name="T89" fmla="*/ 61 h 79"/>
                <a:gd name="T90" fmla="*/ 13 w 37"/>
                <a:gd name="T91" fmla="*/ 67 h 79"/>
                <a:gd name="T92" fmla="*/ 11 w 37"/>
                <a:gd name="T93" fmla="*/ 70 h 79"/>
                <a:gd name="T94" fmla="*/ 9 w 37"/>
                <a:gd name="T95" fmla="*/ 72 h 79"/>
                <a:gd name="T96" fmla="*/ 7 w 37"/>
                <a:gd name="T97" fmla="*/ 63 h 79"/>
                <a:gd name="T98" fmla="*/ 6 w 37"/>
                <a:gd name="T99" fmla="*/ 52 h 79"/>
                <a:gd name="T100" fmla="*/ 29 w 37"/>
                <a:gd name="T101" fmla="*/ 0 h 7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"/>
                <a:gd name="T154" fmla="*/ 0 h 79"/>
                <a:gd name="T155" fmla="*/ 37 w 37"/>
                <a:gd name="T156" fmla="*/ 79 h 7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" h="79">
                  <a:moveTo>
                    <a:pt x="29" y="0"/>
                  </a:moveTo>
                  <a:lnTo>
                    <a:pt x="28" y="0"/>
                  </a:lnTo>
                  <a:lnTo>
                    <a:pt x="27" y="2"/>
                  </a:lnTo>
                  <a:lnTo>
                    <a:pt x="21" y="7"/>
                  </a:lnTo>
                  <a:lnTo>
                    <a:pt x="13" y="15"/>
                  </a:lnTo>
                  <a:lnTo>
                    <a:pt x="6" y="27"/>
                  </a:lnTo>
                  <a:lnTo>
                    <a:pt x="5" y="31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2" y="63"/>
                  </a:lnTo>
                  <a:lnTo>
                    <a:pt x="4" y="72"/>
                  </a:lnTo>
                  <a:lnTo>
                    <a:pt x="6" y="75"/>
                  </a:lnTo>
                  <a:lnTo>
                    <a:pt x="6" y="76"/>
                  </a:lnTo>
                  <a:lnTo>
                    <a:pt x="6" y="79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2" y="76"/>
                  </a:lnTo>
                  <a:lnTo>
                    <a:pt x="15" y="73"/>
                  </a:lnTo>
                  <a:lnTo>
                    <a:pt x="18" y="68"/>
                  </a:lnTo>
                  <a:lnTo>
                    <a:pt x="26" y="57"/>
                  </a:lnTo>
                  <a:lnTo>
                    <a:pt x="34" y="42"/>
                  </a:lnTo>
                  <a:lnTo>
                    <a:pt x="36" y="34"/>
                  </a:lnTo>
                  <a:lnTo>
                    <a:pt x="37" y="26"/>
                  </a:lnTo>
                  <a:lnTo>
                    <a:pt x="36" y="13"/>
                  </a:lnTo>
                  <a:lnTo>
                    <a:pt x="34" y="5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6" y="52"/>
                  </a:lnTo>
                  <a:lnTo>
                    <a:pt x="6" y="44"/>
                  </a:lnTo>
                  <a:lnTo>
                    <a:pt x="7" y="37"/>
                  </a:lnTo>
                  <a:lnTo>
                    <a:pt x="8" y="32"/>
                  </a:lnTo>
                  <a:lnTo>
                    <a:pt x="9" y="29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25" y="10"/>
                  </a:lnTo>
                  <a:lnTo>
                    <a:pt x="29" y="6"/>
                  </a:lnTo>
                  <a:lnTo>
                    <a:pt x="32" y="13"/>
                  </a:lnTo>
                  <a:lnTo>
                    <a:pt x="33" y="23"/>
                  </a:lnTo>
                  <a:lnTo>
                    <a:pt x="33" y="32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8" y="61"/>
                  </a:lnTo>
                  <a:lnTo>
                    <a:pt x="13" y="67"/>
                  </a:lnTo>
                  <a:lnTo>
                    <a:pt x="11" y="70"/>
                  </a:lnTo>
                  <a:lnTo>
                    <a:pt x="9" y="72"/>
                  </a:lnTo>
                  <a:lnTo>
                    <a:pt x="7" y="63"/>
                  </a:lnTo>
                  <a:lnTo>
                    <a:pt x="6" y="52"/>
                  </a:lnTo>
                  <a:lnTo>
                    <a:pt x="29" y="0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71"/>
            <p:cNvSpPr>
              <a:spLocks/>
            </p:cNvSpPr>
            <p:nvPr/>
          </p:nvSpPr>
          <p:spPr bwMode="auto">
            <a:xfrm>
              <a:off x="1690" y="2190"/>
              <a:ext cx="38" cy="77"/>
            </a:xfrm>
            <a:custGeom>
              <a:avLst/>
              <a:gdLst>
                <a:gd name="T0" fmla="*/ 33 w 38"/>
                <a:gd name="T1" fmla="*/ 2 h 77"/>
                <a:gd name="T2" fmla="*/ 29 w 38"/>
                <a:gd name="T3" fmla="*/ 3 h 77"/>
                <a:gd name="T4" fmla="*/ 23 w 38"/>
                <a:gd name="T5" fmla="*/ 8 h 77"/>
                <a:gd name="T6" fmla="*/ 16 w 38"/>
                <a:gd name="T7" fmla="*/ 15 h 77"/>
                <a:gd name="T8" fmla="*/ 8 w 38"/>
                <a:gd name="T9" fmla="*/ 27 h 77"/>
                <a:gd name="T10" fmla="*/ 4 w 38"/>
                <a:gd name="T11" fmla="*/ 33 h 77"/>
                <a:gd name="T12" fmla="*/ 0 w 38"/>
                <a:gd name="T13" fmla="*/ 48 h 77"/>
                <a:gd name="T14" fmla="*/ 0 w 38"/>
                <a:gd name="T15" fmla="*/ 61 h 77"/>
                <a:gd name="T16" fmla="*/ 1 w 38"/>
                <a:gd name="T17" fmla="*/ 66 h 77"/>
                <a:gd name="T18" fmla="*/ 1 w 38"/>
                <a:gd name="T19" fmla="*/ 71 h 77"/>
                <a:gd name="T20" fmla="*/ 2 w 38"/>
                <a:gd name="T21" fmla="*/ 74 h 77"/>
                <a:gd name="T22" fmla="*/ 2 w 38"/>
                <a:gd name="T23" fmla="*/ 76 h 77"/>
                <a:gd name="T24" fmla="*/ 4 w 38"/>
                <a:gd name="T25" fmla="*/ 77 h 77"/>
                <a:gd name="T26" fmla="*/ 6 w 38"/>
                <a:gd name="T27" fmla="*/ 76 h 77"/>
                <a:gd name="T28" fmla="*/ 7 w 38"/>
                <a:gd name="T29" fmla="*/ 76 h 77"/>
                <a:gd name="T30" fmla="*/ 9 w 38"/>
                <a:gd name="T31" fmla="*/ 74 h 77"/>
                <a:gd name="T32" fmla="*/ 16 w 38"/>
                <a:gd name="T33" fmla="*/ 68 h 77"/>
                <a:gd name="T34" fmla="*/ 24 w 38"/>
                <a:gd name="T35" fmla="*/ 58 h 77"/>
                <a:gd name="T36" fmla="*/ 29 w 38"/>
                <a:gd name="T37" fmla="*/ 51 h 77"/>
                <a:gd name="T38" fmla="*/ 33 w 38"/>
                <a:gd name="T39" fmla="*/ 43 h 77"/>
                <a:gd name="T40" fmla="*/ 36 w 38"/>
                <a:gd name="T41" fmla="*/ 35 h 77"/>
                <a:gd name="T42" fmla="*/ 38 w 38"/>
                <a:gd name="T43" fmla="*/ 27 h 77"/>
                <a:gd name="T44" fmla="*/ 38 w 38"/>
                <a:gd name="T45" fmla="*/ 14 h 77"/>
                <a:gd name="T46" fmla="*/ 36 w 38"/>
                <a:gd name="T47" fmla="*/ 5 h 77"/>
                <a:gd name="T48" fmla="*/ 35 w 38"/>
                <a:gd name="T49" fmla="*/ 3 h 77"/>
                <a:gd name="T50" fmla="*/ 35 w 38"/>
                <a:gd name="T51" fmla="*/ 2 h 77"/>
                <a:gd name="T52" fmla="*/ 35 w 38"/>
                <a:gd name="T53" fmla="*/ 0 h 77"/>
                <a:gd name="T54" fmla="*/ 33 w 38"/>
                <a:gd name="T55" fmla="*/ 2 h 77"/>
                <a:gd name="T56" fmla="*/ 33 w 38"/>
                <a:gd name="T57" fmla="*/ 2 h 77"/>
                <a:gd name="T58" fmla="*/ 6 w 38"/>
                <a:gd name="T59" fmla="*/ 56 h 77"/>
                <a:gd name="T60" fmla="*/ 7 w 38"/>
                <a:gd name="T61" fmla="*/ 47 h 77"/>
                <a:gd name="T62" fmla="*/ 9 w 38"/>
                <a:gd name="T63" fmla="*/ 35 h 77"/>
                <a:gd name="T64" fmla="*/ 11 w 38"/>
                <a:gd name="T65" fmla="*/ 29 h 77"/>
                <a:gd name="T66" fmla="*/ 18 w 38"/>
                <a:gd name="T67" fmla="*/ 21 h 77"/>
                <a:gd name="T68" fmla="*/ 23 w 38"/>
                <a:gd name="T69" fmla="*/ 14 h 77"/>
                <a:gd name="T70" fmla="*/ 28 w 38"/>
                <a:gd name="T71" fmla="*/ 10 h 77"/>
                <a:gd name="T72" fmla="*/ 33 w 38"/>
                <a:gd name="T73" fmla="*/ 8 h 77"/>
                <a:gd name="T74" fmla="*/ 34 w 38"/>
                <a:gd name="T75" fmla="*/ 12 h 77"/>
                <a:gd name="T76" fmla="*/ 35 w 38"/>
                <a:gd name="T77" fmla="*/ 20 h 77"/>
                <a:gd name="T78" fmla="*/ 34 w 38"/>
                <a:gd name="T79" fmla="*/ 29 h 77"/>
                <a:gd name="T80" fmla="*/ 29 w 38"/>
                <a:gd name="T81" fmla="*/ 41 h 77"/>
                <a:gd name="T82" fmla="*/ 23 w 38"/>
                <a:gd name="T83" fmla="*/ 51 h 77"/>
                <a:gd name="T84" fmla="*/ 17 w 38"/>
                <a:gd name="T85" fmla="*/ 60 h 77"/>
                <a:gd name="T86" fmla="*/ 10 w 38"/>
                <a:gd name="T87" fmla="*/ 66 h 77"/>
                <a:gd name="T88" fmla="*/ 6 w 38"/>
                <a:gd name="T89" fmla="*/ 70 h 77"/>
                <a:gd name="T90" fmla="*/ 6 w 38"/>
                <a:gd name="T91" fmla="*/ 56 h 77"/>
                <a:gd name="T92" fmla="*/ 33 w 38"/>
                <a:gd name="T93" fmla="*/ 2 h 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8"/>
                <a:gd name="T142" fmla="*/ 0 h 77"/>
                <a:gd name="T143" fmla="*/ 38 w 38"/>
                <a:gd name="T144" fmla="*/ 77 h 7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8" h="77">
                  <a:moveTo>
                    <a:pt x="33" y="2"/>
                  </a:moveTo>
                  <a:lnTo>
                    <a:pt x="29" y="3"/>
                  </a:lnTo>
                  <a:lnTo>
                    <a:pt x="23" y="8"/>
                  </a:lnTo>
                  <a:lnTo>
                    <a:pt x="16" y="15"/>
                  </a:lnTo>
                  <a:lnTo>
                    <a:pt x="8" y="27"/>
                  </a:lnTo>
                  <a:lnTo>
                    <a:pt x="4" y="33"/>
                  </a:lnTo>
                  <a:lnTo>
                    <a:pt x="0" y="48"/>
                  </a:lnTo>
                  <a:lnTo>
                    <a:pt x="0" y="61"/>
                  </a:lnTo>
                  <a:lnTo>
                    <a:pt x="1" y="66"/>
                  </a:lnTo>
                  <a:lnTo>
                    <a:pt x="1" y="71"/>
                  </a:lnTo>
                  <a:lnTo>
                    <a:pt x="2" y="74"/>
                  </a:lnTo>
                  <a:lnTo>
                    <a:pt x="2" y="76"/>
                  </a:lnTo>
                  <a:lnTo>
                    <a:pt x="4" y="77"/>
                  </a:lnTo>
                  <a:lnTo>
                    <a:pt x="6" y="76"/>
                  </a:lnTo>
                  <a:lnTo>
                    <a:pt x="7" y="76"/>
                  </a:lnTo>
                  <a:lnTo>
                    <a:pt x="9" y="74"/>
                  </a:lnTo>
                  <a:lnTo>
                    <a:pt x="16" y="68"/>
                  </a:lnTo>
                  <a:lnTo>
                    <a:pt x="24" y="58"/>
                  </a:lnTo>
                  <a:lnTo>
                    <a:pt x="29" y="51"/>
                  </a:lnTo>
                  <a:lnTo>
                    <a:pt x="33" y="43"/>
                  </a:lnTo>
                  <a:lnTo>
                    <a:pt x="36" y="35"/>
                  </a:lnTo>
                  <a:lnTo>
                    <a:pt x="38" y="27"/>
                  </a:lnTo>
                  <a:lnTo>
                    <a:pt x="38" y="14"/>
                  </a:lnTo>
                  <a:lnTo>
                    <a:pt x="36" y="5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6" y="56"/>
                  </a:lnTo>
                  <a:lnTo>
                    <a:pt x="7" y="47"/>
                  </a:lnTo>
                  <a:lnTo>
                    <a:pt x="9" y="35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23" y="14"/>
                  </a:lnTo>
                  <a:lnTo>
                    <a:pt x="28" y="10"/>
                  </a:lnTo>
                  <a:lnTo>
                    <a:pt x="33" y="8"/>
                  </a:lnTo>
                  <a:lnTo>
                    <a:pt x="34" y="12"/>
                  </a:lnTo>
                  <a:lnTo>
                    <a:pt x="35" y="20"/>
                  </a:lnTo>
                  <a:lnTo>
                    <a:pt x="34" y="29"/>
                  </a:lnTo>
                  <a:lnTo>
                    <a:pt x="29" y="41"/>
                  </a:lnTo>
                  <a:lnTo>
                    <a:pt x="23" y="51"/>
                  </a:lnTo>
                  <a:lnTo>
                    <a:pt x="17" y="60"/>
                  </a:lnTo>
                  <a:lnTo>
                    <a:pt x="10" y="66"/>
                  </a:lnTo>
                  <a:lnTo>
                    <a:pt x="6" y="70"/>
                  </a:lnTo>
                  <a:lnTo>
                    <a:pt x="6" y="56"/>
                  </a:lnTo>
                  <a:lnTo>
                    <a:pt x="33" y="2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72"/>
            <p:cNvSpPr>
              <a:spLocks/>
            </p:cNvSpPr>
            <p:nvPr/>
          </p:nvSpPr>
          <p:spPr bwMode="auto">
            <a:xfrm>
              <a:off x="1731" y="2155"/>
              <a:ext cx="41" cy="76"/>
            </a:xfrm>
            <a:custGeom>
              <a:avLst/>
              <a:gdLst>
                <a:gd name="T0" fmla="*/ 36 w 41"/>
                <a:gd name="T1" fmla="*/ 0 h 76"/>
                <a:gd name="T2" fmla="*/ 33 w 41"/>
                <a:gd name="T3" fmla="*/ 1 h 76"/>
                <a:gd name="T4" fmla="*/ 27 w 41"/>
                <a:gd name="T5" fmla="*/ 6 h 76"/>
                <a:gd name="T6" fmla="*/ 19 w 41"/>
                <a:gd name="T7" fmla="*/ 13 h 76"/>
                <a:gd name="T8" fmla="*/ 9 w 41"/>
                <a:gd name="T9" fmla="*/ 25 h 76"/>
                <a:gd name="T10" fmla="*/ 7 w 41"/>
                <a:gd name="T11" fmla="*/ 29 h 76"/>
                <a:gd name="T12" fmla="*/ 6 w 41"/>
                <a:gd name="T13" fmla="*/ 32 h 76"/>
                <a:gd name="T14" fmla="*/ 2 w 41"/>
                <a:gd name="T15" fmla="*/ 46 h 76"/>
                <a:gd name="T16" fmla="*/ 0 w 41"/>
                <a:gd name="T17" fmla="*/ 58 h 76"/>
                <a:gd name="T18" fmla="*/ 0 w 41"/>
                <a:gd name="T19" fmla="*/ 71 h 76"/>
                <a:gd name="T20" fmla="*/ 0 w 41"/>
                <a:gd name="T21" fmla="*/ 76 h 76"/>
                <a:gd name="T22" fmla="*/ 4 w 41"/>
                <a:gd name="T23" fmla="*/ 74 h 76"/>
                <a:gd name="T24" fmla="*/ 5 w 41"/>
                <a:gd name="T25" fmla="*/ 73 h 76"/>
                <a:gd name="T26" fmla="*/ 7 w 41"/>
                <a:gd name="T27" fmla="*/ 72 h 76"/>
                <a:gd name="T28" fmla="*/ 14 w 41"/>
                <a:gd name="T29" fmla="*/ 67 h 76"/>
                <a:gd name="T30" fmla="*/ 23 w 41"/>
                <a:gd name="T31" fmla="*/ 57 h 76"/>
                <a:gd name="T32" fmla="*/ 33 w 41"/>
                <a:gd name="T33" fmla="*/ 43 h 76"/>
                <a:gd name="T34" fmla="*/ 37 w 41"/>
                <a:gd name="T35" fmla="*/ 34 h 76"/>
                <a:gd name="T36" fmla="*/ 39 w 41"/>
                <a:gd name="T37" fmla="*/ 27 h 76"/>
                <a:gd name="T38" fmla="*/ 40 w 41"/>
                <a:gd name="T39" fmla="*/ 19 h 76"/>
                <a:gd name="T40" fmla="*/ 41 w 41"/>
                <a:gd name="T41" fmla="*/ 14 h 76"/>
                <a:gd name="T42" fmla="*/ 39 w 41"/>
                <a:gd name="T43" fmla="*/ 5 h 76"/>
                <a:gd name="T44" fmla="*/ 38 w 41"/>
                <a:gd name="T45" fmla="*/ 3 h 76"/>
                <a:gd name="T46" fmla="*/ 38 w 41"/>
                <a:gd name="T47" fmla="*/ 2 h 76"/>
                <a:gd name="T48" fmla="*/ 38 w 41"/>
                <a:gd name="T49" fmla="*/ 0 h 76"/>
                <a:gd name="T50" fmla="*/ 36 w 41"/>
                <a:gd name="T51" fmla="*/ 0 h 76"/>
                <a:gd name="T52" fmla="*/ 36 w 41"/>
                <a:gd name="T53" fmla="*/ 0 h 76"/>
                <a:gd name="T54" fmla="*/ 4 w 41"/>
                <a:gd name="T55" fmla="*/ 64 h 76"/>
                <a:gd name="T56" fmla="*/ 4 w 41"/>
                <a:gd name="T57" fmla="*/ 58 h 76"/>
                <a:gd name="T58" fmla="*/ 6 w 41"/>
                <a:gd name="T59" fmla="*/ 50 h 76"/>
                <a:gd name="T60" fmla="*/ 9 w 41"/>
                <a:gd name="T61" fmla="*/ 33 h 76"/>
                <a:gd name="T62" fmla="*/ 13 w 41"/>
                <a:gd name="T63" fmla="*/ 28 h 76"/>
                <a:gd name="T64" fmla="*/ 20 w 41"/>
                <a:gd name="T65" fmla="*/ 19 h 76"/>
                <a:gd name="T66" fmla="*/ 25 w 41"/>
                <a:gd name="T67" fmla="*/ 13 h 76"/>
                <a:gd name="T68" fmla="*/ 31 w 41"/>
                <a:gd name="T69" fmla="*/ 9 h 76"/>
                <a:gd name="T70" fmla="*/ 34 w 41"/>
                <a:gd name="T71" fmla="*/ 6 h 76"/>
                <a:gd name="T72" fmla="*/ 35 w 41"/>
                <a:gd name="T73" fmla="*/ 10 h 76"/>
                <a:gd name="T74" fmla="*/ 36 w 41"/>
                <a:gd name="T75" fmla="*/ 16 h 76"/>
                <a:gd name="T76" fmla="*/ 36 w 41"/>
                <a:gd name="T77" fmla="*/ 20 h 76"/>
                <a:gd name="T78" fmla="*/ 34 w 41"/>
                <a:gd name="T79" fmla="*/ 27 h 76"/>
                <a:gd name="T80" fmla="*/ 29 w 41"/>
                <a:gd name="T81" fmla="*/ 41 h 76"/>
                <a:gd name="T82" fmla="*/ 22 w 41"/>
                <a:gd name="T83" fmla="*/ 50 h 76"/>
                <a:gd name="T84" fmla="*/ 16 w 41"/>
                <a:gd name="T85" fmla="*/ 58 h 76"/>
                <a:gd name="T86" fmla="*/ 9 w 41"/>
                <a:gd name="T87" fmla="*/ 64 h 76"/>
                <a:gd name="T88" fmla="*/ 4 w 41"/>
                <a:gd name="T89" fmla="*/ 68 h 76"/>
                <a:gd name="T90" fmla="*/ 4 w 41"/>
                <a:gd name="T91" fmla="*/ 64 h 76"/>
                <a:gd name="T92" fmla="*/ 36 w 41"/>
                <a:gd name="T93" fmla="*/ 0 h 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1"/>
                <a:gd name="T142" fmla="*/ 0 h 76"/>
                <a:gd name="T143" fmla="*/ 41 w 41"/>
                <a:gd name="T144" fmla="*/ 76 h 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1" h="76">
                  <a:moveTo>
                    <a:pt x="36" y="0"/>
                  </a:moveTo>
                  <a:lnTo>
                    <a:pt x="33" y="1"/>
                  </a:lnTo>
                  <a:lnTo>
                    <a:pt x="27" y="6"/>
                  </a:lnTo>
                  <a:lnTo>
                    <a:pt x="19" y="13"/>
                  </a:lnTo>
                  <a:lnTo>
                    <a:pt x="9" y="25"/>
                  </a:lnTo>
                  <a:lnTo>
                    <a:pt x="7" y="29"/>
                  </a:lnTo>
                  <a:lnTo>
                    <a:pt x="6" y="32"/>
                  </a:lnTo>
                  <a:lnTo>
                    <a:pt x="2" y="46"/>
                  </a:lnTo>
                  <a:lnTo>
                    <a:pt x="0" y="58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4" y="74"/>
                  </a:lnTo>
                  <a:lnTo>
                    <a:pt x="5" y="73"/>
                  </a:lnTo>
                  <a:lnTo>
                    <a:pt x="7" y="72"/>
                  </a:lnTo>
                  <a:lnTo>
                    <a:pt x="14" y="67"/>
                  </a:lnTo>
                  <a:lnTo>
                    <a:pt x="23" y="57"/>
                  </a:lnTo>
                  <a:lnTo>
                    <a:pt x="33" y="43"/>
                  </a:lnTo>
                  <a:lnTo>
                    <a:pt x="37" y="34"/>
                  </a:lnTo>
                  <a:lnTo>
                    <a:pt x="39" y="27"/>
                  </a:lnTo>
                  <a:lnTo>
                    <a:pt x="40" y="19"/>
                  </a:lnTo>
                  <a:lnTo>
                    <a:pt x="41" y="14"/>
                  </a:lnTo>
                  <a:lnTo>
                    <a:pt x="39" y="5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4" y="64"/>
                  </a:lnTo>
                  <a:lnTo>
                    <a:pt x="4" y="58"/>
                  </a:lnTo>
                  <a:lnTo>
                    <a:pt x="6" y="50"/>
                  </a:lnTo>
                  <a:lnTo>
                    <a:pt x="9" y="33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5" y="13"/>
                  </a:lnTo>
                  <a:lnTo>
                    <a:pt x="31" y="9"/>
                  </a:lnTo>
                  <a:lnTo>
                    <a:pt x="34" y="6"/>
                  </a:lnTo>
                  <a:lnTo>
                    <a:pt x="35" y="10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4" y="27"/>
                  </a:lnTo>
                  <a:lnTo>
                    <a:pt x="29" y="41"/>
                  </a:lnTo>
                  <a:lnTo>
                    <a:pt x="22" y="50"/>
                  </a:lnTo>
                  <a:lnTo>
                    <a:pt x="16" y="58"/>
                  </a:lnTo>
                  <a:lnTo>
                    <a:pt x="9" y="64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36" y="0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73"/>
            <p:cNvSpPr>
              <a:spLocks/>
            </p:cNvSpPr>
            <p:nvPr/>
          </p:nvSpPr>
          <p:spPr bwMode="auto">
            <a:xfrm>
              <a:off x="1771" y="2122"/>
              <a:ext cx="46" cy="74"/>
            </a:xfrm>
            <a:custGeom>
              <a:avLst/>
              <a:gdLst>
                <a:gd name="T0" fmla="*/ 43 w 46"/>
                <a:gd name="T1" fmla="*/ 0 h 74"/>
                <a:gd name="T2" fmla="*/ 40 w 46"/>
                <a:gd name="T3" fmla="*/ 2 h 74"/>
                <a:gd name="T4" fmla="*/ 33 w 46"/>
                <a:gd name="T5" fmla="*/ 6 h 74"/>
                <a:gd name="T6" fmla="*/ 24 w 46"/>
                <a:gd name="T7" fmla="*/ 13 h 74"/>
                <a:gd name="T8" fmla="*/ 14 w 46"/>
                <a:gd name="T9" fmla="*/ 24 h 74"/>
                <a:gd name="T10" fmla="*/ 10 w 46"/>
                <a:gd name="T11" fmla="*/ 29 h 74"/>
                <a:gd name="T12" fmla="*/ 5 w 46"/>
                <a:gd name="T13" fmla="*/ 43 h 74"/>
                <a:gd name="T14" fmla="*/ 1 w 46"/>
                <a:gd name="T15" fmla="*/ 56 h 74"/>
                <a:gd name="T16" fmla="*/ 0 w 46"/>
                <a:gd name="T17" fmla="*/ 66 h 74"/>
                <a:gd name="T18" fmla="*/ 0 w 46"/>
                <a:gd name="T19" fmla="*/ 70 h 74"/>
                <a:gd name="T20" fmla="*/ 0 w 46"/>
                <a:gd name="T21" fmla="*/ 74 h 74"/>
                <a:gd name="T22" fmla="*/ 5 w 46"/>
                <a:gd name="T23" fmla="*/ 74 h 74"/>
                <a:gd name="T24" fmla="*/ 6 w 46"/>
                <a:gd name="T25" fmla="*/ 73 h 74"/>
                <a:gd name="T26" fmla="*/ 7 w 46"/>
                <a:gd name="T27" fmla="*/ 71 h 74"/>
                <a:gd name="T28" fmla="*/ 15 w 46"/>
                <a:gd name="T29" fmla="*/ 65 h 74"/>
                <a:gd name="T30" fmla="*/ 25 w 46"/>
                <a:gd name="T31" fmla="*/ 57 h 74"/>
                <a:gd name="T32" fmla="*/ 35 w 46"/>
                <a:gd name="T33" fmla="*/ 43 h 74"/>
                <a:gd name="T34" fmla="*/ 40 w 46"/>
                <a:gd name="T35" fmla="*/ 36 h 74"/>
                <a:gd name="T36" fmla="*/ 44 w 46"/>
                <a:gd name="T37" fmla="*/ 28 h 74"/>
                <a:gd name="T38" fmla="*/ 45 w 46"/>
                <a:gd name="T39" fmla="*/ 21 h 74"/>
                <a:gd name="T40" fmla="*/ 46 w 46"/>
                <a:gd name="T41" fmla="*/ 15 h 74"/>
                <a:gd name="T42" fmla="*/ 46 w 46"/>
                <a:gd name="T43" fmla="*/ 6 h 74"/>
                <a:gd name="T44" fmla="*/ 45 w 46"/>
                <a:gd name="T45" fmla="*/ 2 h 74"/>
                <a:gd name="T46" fmla="*/ 45 w 46"/>
                <a:gd name="T47" fmla="*/ 0 h 74"/>
                <a:gd name="T48" fmla="*/ 43 w 46"/>
                <a:gd name="T49" fmla="*/ 0 h 74"/>
                <a:gd name="T50" fmla="*/ 43 w 46"/>
                <a:gd name="T51" fmla="*/ 0 h 74"/>
                <a:gd name="T52" fmla="*/ 14 w 46"/>
                <a:gd name="T53" fmla="*/ 31 h 74"/>
                <a:gd name="T54" fmla="*/ 18 w 46"/>
                <a:gd name="T55" fmla="*/ 26 h 74"/>
                <a:gd name="T56" fmla="*/ 25 w 46"/>
                <a:gd name="T57" fmla="*/ 18 h 74"/>
                <a:gd name="T58" fmla="*/ 32 w 46"/>
                <a:gd name="T59" fmla="*/ 13 h 74"/>
                <a:gd name="T60" fmla="*/ 37 w 46"/>
                <a:gd name="T61" fmla="*/ 8 h 74"/>
                <a:gd name="T62" fmla="*/ 41 w 46"/>
                <a:gd name="T63" fmla="*/ 6 h 74"/>
                <a:gd name="T64" fmla="*/ 41 w 46"/>
                <a:gd name="T65" fmla="*/ 12 h 74"/>
                <a:gd name="T66" fmla="*/ 41 w 46"/>
                <a:gd name="T67" fmla="*/ 17 h 74"/>
                <a:gd name="T68" fmla="*/ 39 w 46"/>
                <a:gd name="T69" fmla="*/ 25 h 74"/>
                <a:gd name="T70" fmla="*/ 36 w 46"/>
                <a:gd name="T71" fmla="*/ 33 h 74"/>
                <a:gd name="T72" fmla="*/ 32 w 46"/>
                <a:gd name="T73" fmla="*/ 41 h 74"/>
                <a:gd name="T74" fmla="*/ 24 w 46"/>
                <a:gd name="T75" fmla="*/ 51 h 74"/>
                <a:gd name="T76" fmla="*/ 17 w 46"/>
                <a:gd name="T77" fmla="*/ 57 h 74"/>
                <a:gd name="T78" fmla="*/ 10 w 46"/>
                <a:gd name="T79" fmla="*/ 63 h 74"/>
                <a:gd name="T80" fmla="*/ 6 w 46"/>
                <a:gd name="T81" fmla="*/ 66 h 74"/>
                <a:gd name="T82" fmla="*/ 6 w 46"/>
                <a:gd name="T83" fmla="*/ 59 h 74"/>
                <a:gd name="T84" fmla="*/ 8 w 46"/>
                <a:gd name="T85" fmla="*/ 51 h 74"/>
                <a:gd name="T86" fmla="*/ 10 w 46"/>
                <a:gd name="T87" fmla="*/ 41 h 74"/>
                <a:gd name="T88" fmla="*/ 14 w 46"/>
                <a:gd name="T89" fmla="*/ 31 h 74"/>
                <a:gd name="T90" fmla="*/ 43 w 46"/>
                <a:gd name="T91" fmla="*/ 0 h 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6"/>
                <a:gd name="T139" fmla="*/ 0 h 74"/>
                <a:gd name="T140" fmla="*/ 46 w 46"/>
                <a:gd name="T141" fmla="*/ 74 h 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6" h="74">
                  <a:moveTo>
                    <a:pt x="43" y="0"/>
                  </a:moveTo>
                  <a:lnTo>
                    <a:pt x="40" y="2"/>
                  </a:lnTo>
                  <a:lnTo>
                    <a:pt x="33" y="6"/>
                  </a:lnTo>
                  <a:lnTo>
                    <a:pt x="24" y="13"/>
                  </a:lnTo>
                  <a:lnTo>
                    <a:pt x="14" y="24"/>
                  </a:lnTo>
                  <a:lnTo>
                    <a:pt x="10" y="29"/>
                  </a:lnTo>
                  <a:lnTo>
                    <a:pt x="5" y="43"/>
                  </a:lnTo>
                  <a:lnTo>
                    <a:pt x="1" y="56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0" y="74"/>
                  </a:lnTo>
                  <a:lnTo>
                    <a:pt x="5" y="74"/>
                  </a:lnTo>
                  <a:lnTo>
                    <a:pt x="6" y="73"/>
                  </a:lnTo>
                  <a:lnTo>
                    <a:pt x="7" y="71"/>
                  </a:lnTo>
                  <a:lnTo>
                    <a:pt x="15" y="65"/>
                  </a:lnTo>
                  <a:lnTo>
                    <a:pt x="25" y="57"/>
                  </a:lnTo>
                  <a:lnTo>
                    <a:pt x="35" y="43"/>
                  </a:lnTo>
                  <a:lnTo>
                    <a:pt x="40" y="36"/>
                  </a:lnTo>
                  <a:lnTo>
                    <a:pt x="44" y="28"/>
                  </a:lnTo>
                  <a:lnTo>
                    <a:pt x="45" y="21"/>
                  </a:lnTo>
                  <a:lnTo>
                    <a:pt x="46" y="15"/>
                  </a:lnTo>
                  <a:lnTo>
                    <a:pt x="46" y="6"/>
                  </a:lnTo>
                  <a:lnTo>
                    <a:pt x="45" y="2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14" y="31"/>
                  </a:lnTo>
                  <a:lnTo>
                    <a:pt x="18" y="26"/>
                  </a:lnTo>
                  <a:lnTo>
                    <a:pt x="25" y="18"/>
                  </a:lnTo>
                  <a:lnTo>
                    <a:pt x="32" y="13"/>
                  </a:lnTo>
                  <a:lnTo>
                    <a:pt x="37" y="8"/>
                  </a:lnTo>
                  <a:lnTo>
                    <a:pt x="41" y="6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39" y="25"/>
                  </a:lnTo>
                  <a:lnTo>
                    <a:pt x="36" y="33"/>
                  </a:lnTo>
                  <a:lnTo>
                    <a:pt x="32" y="41"/>
                  </a:lnTo>
                  <a:lnTo>
                    <a:pt x="24" y="51"/>
                  </a:lnTo>
                  <a:lnTo>
                    <a:pt x="17" y="57"/>
                  </a:lnTo>
                  <a:lnTo>
                    <a:pt x="10" y="63"/>
                  </a:lnTo>
                  <a:lnTo>
                    <a:pt x="6" y="66"/>
                  </a:lnTo>
                  <a:lnTo>
                    <a:pt x="6" y="59"/>
                  </a:lnTo>
                  <a:lnTo>
                    <a:pt x="8" y="51"/>
                  </a:lnTo>
                  <a:lnTo>
                    <a:pt x="10" y="41"/>
                  </a:lnTo>
                  <a:lnTo>
                    <a:pt x="14" y="31"/>
                  </a:lnTo>
                  <a:lnTo>
                    <a:pt x="43" y="0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74"/>
            <p:cNvSpPr>
              <a:spLocks/>
            </p:cNvSpPr>
            <p:nvPr/>
          </p:nvSpPr>
          <p:spPr bwMode="auto">
            <a:xfrm>
              <a:off x="1814" y="2094"/>
              <a:ext cx="53" cy="71"/>
            </a:xfrm>
            <a:custGeom>
              <a:avLst/>
              <a:gdLst>
                <a:gd name="T0" fmla="*/ 48 w 53"/>
                <a:gd name="T1" fmla="*/ 0 h 71"/>
                <a:gd name="T2" fmla="*/ 47 w 53"/>
                <a:gd name="T3" fmla="*/ 0 h 71"/>
                <a:gd name="T4" fmla="*/ 45 w 53"/>
                <a:gd name="T5" fmla="*/ 1 h 71"/>
                <a:gd name="T6" fmla="*/ 39 w 53"/>
                <a:gd name="T7" fmla="*/ 3 h 71"/>
                <a:gd name="T8" fmla="*/ 29 w 53"/>
                <a:gd name="T9" fmla="*/ 10 h 71"/>
                <a:gd name="T10" fmla="*/ 17 w 53"/>
                <a:gd name="T11" fmla="*/ 21 h 71"/>
                <a:gd name="T12" fmla="*/ 9 w 53"/>
                <a:gd name="T13" fmla="*/ 35 h 71"/>
                <a:gd name="T14" fmla="*/ 3 w 53"/>
                <a:gd name="T15" fmla="*/ 50 h 71"/>
                <a:gd name="T16" fmla="*/ 1 w 53"/>
                <a:gd name="T17" fmla="*/ 62 h 71"/>
                <a:gd name="T18" fmla="*/ 0 w 53"/>
                <a:gd name="T19" fmla="*/ 66 h 71"/>
                <a:gd name="T20" fmla="*/ 0 w 53"/>
                <a:gd name="T21" fmla="*/ 67 h 71"/>
                <a:gd name="T22" fmla="*/ 0 w 53"/>
                <a:gd name="T23" fmla="*/ 71 h 71"/>
                <a:gd name="T24" fmla="*/ 3 w 53"/>
                <a:gd name="T25" fmla="*/ 69 h 71"/>
                <a:gd name="T26" fmla="*/ 4 w 53"/>
                <a:gd name="T27" fmla="*/ 69 h 71"/>
                <a:gd name="T28" fmla="*/ 6 w 53"/>
                <a:gd name="T29" fmla="*/ 67 h 71"/>
                <a:gd name="T30" fmla="*/ 10 w 53"/>
                <a:gd name="T31" fmla="*/ 66 h 71"/>
                <a:gd name="T32" fmla="*/ 15 w 53"/>
                <a:gd name="T33" fmla="*/ 63 h 71"/>
                <a:gd name="T34" fmla="*/ 26 w 53"/>
                <a:gd name="T35" fmla="*/ 54 h 71"/>
                <a:gd name="T36" fmla="*/ 39 w 53"/>
                <a:gd name="T37" fmla="*/ 42 h 71"/>
                <a:gd name="T38" fmla="*/ 44 w 53"/>
                <a:gd name="T39" fmla="*/ 35 h 71"/>
                <a:gd name="T40" fmla="*/ 48 w 53"/>
                <a:gd name="T41" fmla="*/ 28 h 71"/>
                <a:gd name="T42" fmla="*/ 52 w 53"/>
                <a:gd name="T43" fmla="*/ 15 h 71"/>
                <a:gd name="T44" fmla="*/ 53 w 53"/>
                <a:gd name="T45" fmla="*/ 5 h 71"/>
                <a:gd name="T46" fmla="*/ 53 w 53"/>
                <a:gd name="T47" fmla="*/ 2 h 71"/>
                <a:gd name="T48" fmla="*/ 50 w 53"/>
                <a:gd name="T49" fmla="*/ 0 h 71"/>
                <a:gd name="T50" fmla="*/ 48 w 53"/>
                <a:gd name="T51" fmla="*/ 0 h 71"/>
                <a:gd name="T52" fmla="*/ 48 w 53"/>
                <a:gd name="T53" fmla="*/ 0 h 71"/>
                <a:gd name="T54" fmla="*/ 21 w 53"/>
                <a:gd name="T55" fmla="*/ 23 h 71"/>
                <a:gd name="T56" fmla="*/ 29 w 53"/>
                <a:gd name="T57" fmla="*/ 15 h 71"/>
                <a:gd name="T58" fmla="*/ 36 w 53"/>
                <a:gd name="T59" fmla="*/ 10 h 71"/>
                <a:gd name="T60" fmla="*/ 42 w 53"/>
                <a:gd name="T61" fmla="*/ 7 h 71"/>
                <a:gd name="T62" fmla="*/ 46 w 53"/>
                <a:gd name="T63" fmla="*/ 5 h 71"/>
                <a:gd name="T64" fmla="*/ 46 w 53"/>
                <a:gd name="T65" fmla="*/ 11 h 71"/>
                <a:gd name="T66" fmla="*/ 44 w 53"/>
                <a:gd name="T67" fmla="*/ 19 h 71"/>
                <a:gd name="T68" fmla="*/ 41 w 53"/>
                <a:gd name="T69" fmla="*/ 28 h 71"/>
                <a:gd name="T70" fmla="*/ 35 w 53"/>
                <a:gd name="T71" fmla="*/ 38 h 71"/>
                <a:gd name="T72" fmla="*/ 27 w 53"/>
                <a:gd name="T73" fmla="*/ 47 h 71"/>
                <a:gd name="T74" fmla="*/ 18 w 53"/>
                <a:gd name="T75" fmla="*/ 54 h 71"/>
                <a:gd name="T76" fmla="*/ 12 w 53"/>
                <a:gd name="T77" fmla="*/ 59 h 71"/>
                <a:gd name="T78" fmla="*/ 6 w 53"/>
                <a:gd name="T79" fmla="*/ 63 h 71"/>
                <a:gd name="T80" fmla="*/ 8 w 53"/>
                <a:gd name="T81" fmla="*/ 54 h 71"/>
                <a:gd name="T82" fmla="*/ 11 w 53"/>
                <a:gd name="T83" fmla="*/ 44 h 71"/>
                <a:gd name="T84" fmla="*/ 16 w 53"/>
                <a:gd name="T85" fmla="*/ 33 h 71"/>
                <a:gd name="T86" fmla="*/ 21 w 53"/>
                <a:gd name="T87" fmla="*/ 23 h 71"/>
                <a:gd name="T88" fmla="*/ 48 w 53"/>
                <a:gd name="T89" fmla="*/ 0 h 7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3"/>
                <a:gd name="T136" fmla="*/ 0 h 71"/>
                <a:gd name="T137" fmla="*/ 53 w 53"/>
                <a:gd name="T138" fmla="*/ 71 h 7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3" h="71">
                  <a:moveTo>
                    <a:pt x="48" y="0"/>
                  </a:moveTo>
                  <a:lnTo>
                    <a:pt x="47" y="0"/>
                  </a:lnTo>
                  <a:lnTo>
                    <a:pt x="45" y="1"/>
                  </a:lnTo>
                  <a:lnTo>
                    <a:pt x="39" y="3"/>
                  </a:lnTo>
                  <a:lnTo>
                    <a:pt x="29" y="10"/>
                  </a:lnTo>
                  <a:lnTo>
                    <a:pt x="17" y="21"/>
                  </a:lnTo>
                  <a:lnTo>
                    <a:pt x="9" y="35"/>
                  </a:lnTo>
                  <a:lnTo>
                    <a:pt x="3" y="50"/>
                  </a:lnTo>
                  <a:lnTo>
                    <a:pt x="1" y="62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3" y="69"/>
                  </a:lnTo>
                  <a:lnTo>
                    <a:pt x="4" y="69"/>
                  </a:lnTo>
                  <a:lnTo>
                    <a:pt x="6" y="67"/>
                  </a:lnTo>
                  <a:lnTo>
                    <a:pt x="10" y="66"/>
                  </a:lnTo>
                  <a:lnTo>
                    <a:pt x="15" y="63"/>
                  </a:lnTo>
                  <a:lnTo>
                    <a:pt x="26" y="54"/>
                  </a:lnTo>
                  <a:lnTo>
                    <a:pt x="39" y="42"/>
                  </a:lnTo>
                  <a:lnTo>
                    <a:pt x="44" y="35"/>
                  </a:lnTo>
                  <a:lnTo>
                    <a:pt x="48" y="28"/>
                  </a:lnTo>
                  <a:lnTo>
                    <a:pt x="52" y="15"/>
                  </a:lnTo>
                  <a:lnTo>
                    <a:pt x="53" y="5"/>
                  </a:lnTo>
                  <a:lnTo>
                    <a:pt x="53" y="2"/>
                  </a:lnTo>
                  <a:lnTo>
                    <a:pt x="50" y="0"/>
                  </a:lnTo>
                  <a:lnTo>
                    <a:pt x="48" y="0"/>
                  </a:lnTo>
                  <a:lnTo>
                    <a:pt x="21" y="23"/>
                  </a:lnTo>
                  <a:lnTo>
                    <a:pt x="29" y="15"/>
                  </a:lnTo>
                  <a:lnTo>
                    <a:pt x="36" y="10"/>
                  </a:lnTo>
                  <a:lnTo>
                    <a:pt x="42" y="7"/>
                  </a:lnTo>
                  <a:lnTo>
                    <a:pt x="46" y="5"/>
                  </a:lnTo>
                  <a:lnTo>
                    <a:pt x="46" y="11"/>
                  </a:lnTo>
                  <a:lnTo>
                    <a:pt x="44" y="19"/>
                  </a:lnTo>
                  <a:lnTo>
                    <a:pt x="41" y="28"/>
                  </a:lnTo>
                  <a:lnTo>
                    <a:pt x="35" y="38"/>
                  </a:lnTo>
                  <a:lnTo>
                    <a:pt x="27" y="47"/>
                  </a:lnTo>
                  <a:lnTo>
                    <a:pt x="18" y="54"/>
                  </a:lnTo>
                  <a:lnTo>
                    <a:pt x="12" y="59"/>
                  </a:lnTo>
                  <a:lnTo>
                    <a:pt x="6" y="63"/>
                  </a:lnTo>
                  <a:lnTo>
                    <a:pt x="8" y="54"/>
                  </a:lnTo>
                  <a:lnTo>
                    <a:pt x="11" y="44"/>
                  </a:lnTo>
                  <a:lnTo>
                    <a:pt x="16" y="33"/>
                  </a:lnTo>
                  <a:lnTo>
                    <a:pt x="21" y="23"/>
                  </a:lnTo>
                  <a:lnTo>
                    <a:pt x="48" y="0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75"/>
            <p:cNvSpPr>
              <a:spLocks/>
            </p:cNvSpPr>
            <p:nvPr/>
          </p:nvSpPr>
          <p:spPr bwMode="auto">
            <a:xfrm>
              <a:off x="1394" y="1989"/>
              <a:ext cx="527" cy="652"/>
            </a:xfrm>
            <a:custGeom>
              <a:avLst/>
              <a:gdLst>
                <a:gd name="T0" fmla="*/ 3 w 527"/>
                <a:gd name="T1" fmla="*/ 394 h 652"/>
                <a:gd name="T2" fmla="*/ 18 w 527"/>
                <a:gd name="T3" fmla="*/ 458 h 652"/>
                <a:gd name="T4" fmla="*/ 45 w 527"/>
                <a:gd name="T5" fmla="*/ 519 h 652"/>
                <a:gd name="T6" fmla="*/ 98 w 527"/>
                <a:gd name="T7" fmla="*/ 590 h 652"/>
                <a:gd name="T8" fmla="*/ 168 w 527"/>
                <a:gd name="T9" fmla="*/ 648 h 652"/>
                <a:gd name="T10" fmla="*/ 178 w 527"/>
                <a:gd name="T11" fmla="*/ 644 h 652"/>
                <a:gd name="T12" fmla="*/ 168 w 527"/>
                <a:gd name="T13" fmla="*/ 633 h 652"/>
                <a:gd name="T14" fmla="*/ 147 w 527"/>
                <a:gd name="T15" fmla="*/ 597 h 652"/>
                <a:gd name="T16" fmla="*/ 142 w 527"/>
                <a:gd name="T17" fmla="*/ 554 h 652"/>
                <a:gd name="T18" fmla="*/ 149 w 527"/>
                <a:gd name="T19" fmla="*/ 534 h 652"/>
                <a:gd name="T20" fmla="*/ 133 w 527"/>
                <a:gd name="T21" fmla="*/ 509 h 652"/>
                <a:gd name="T22" fmla="*/ 98 w 527"/>
                <a:gd name="T23" fmla="*/ 445 h 652"/>
                <a:gd name="T24" fmla="*/ 82 w 527"/>
                <a:gd name="T25" fmla="*/ 374 h 652"/>
                <a:gd name="T26" fmla="*/ 87 w 527"/>
                <a:gd name="T27" fmla="*/ 296 h 652"/>
                <a:gd name="T28" fmla="*/ 114 w 527"/>
                <a:gd name="T29" fmla="*/ 222 h 652"/>
                <a:gd name="T30" fmla="*/ 161 w 527"/>
                <a:gd name="T31" fmla="*/ 159 h 652"/>
                <a:gd name="T32" fmla="*/ 222 w 527"/>
                <a:gd name="T33" fmla="*/ 112 h 652"/>
                <a:gd name="T34" fmla="*/ 296 w 527"/>
                <a:gd name="T35" fmla="*/ 85 h 652"/>
                <a:gd name="T36" fmla="*/ 381 w 527"/>
                <a:gd name="T37" fmla="*/ 81 h 652"/>
                <a:gd name="T38" fmla="*/ 468 w 527"/>
                <a:gd name="T39" fmla="*/ 107 h 652"/>
                <a:gd name="T40" fmla="*/ 521 w 527"/>
                <a:gd name="T41" fmla="*/ 44 h 652"/>
                <a:gd name="T42" fmla="*/ 460 w 527"/>
                <a:gd name="T43" fmla="*/ 17 h 652"/>
                <a:gd name="T44" fmla="*/ 395 w 527"/>
                <a:gd name="T45" fmla="*/ 2 h 652"/>
                <a:gd name="T46" fmla="*/ 314 w 527"/>
                <a:gd name="T47" fmla="*/ 2 h 652"/>
                <a:gd name="T48" fmla="*/ 213 w 527"/>
                <a:gd name="T49" fmla="*/ 28 h 652"/>
                <a:gd name="T50" fmla="*/ 127 w 527"/>
                <a:gd name="T51" fmla="*/ 80 h 652"/>
                <a:gd name="T52" fmla="*/ 59 w 527"/>
                <a:gd name="T53" fmla="*/ 154 h 652"/>
                <a:gd name="T54" fmla="*/ 16 w 527"/>
                <a:gd name="T55" fmla="*/ 246 h 652"/>
                <a:gd name="T56" fmla="*/ 0 w 527"/>
                <a:gd name="T57" fmla="*/ 350 h 652"/>
                <a:gd name="T58" fmla="*/ 14 w 527"/>
                <a:gd name="T59" fmla="*/ 316 h 652"/>
                <a:gd name="T60" fmla="*/ 39 w 527"/>
                <a:gd name="T61" fmla="*/ 218 h 652"/>
                <a:gd name="T62" fmla="*/ 89 w 527"/>
                <a:gd name="T63" fmla="*/ 134 h 652"/>
                <a:gd name="T64" fmla="*/ 161 w 527"/>
                <a:gd name="T65" fmla="*/ 69 h 652"/>
                <a:gd name="T66" fmla="*/ 250 w 527"/>
                <a:gd name="T67" fmla="*/ 27 h 652"/>
                <a:gd name="T68" fmla="*/ 350 w 527"/>
                <a:gd name="T69" fmla="*/ 12 h 652"/>
                <a:gd name="T70" fmla="*/ 472 w 527"/>
                <a:gd name="T71" fmla="*/ 33 h 652"/>
                <a:gd name="T72" fmla="*/ 501 w 527"/>
                <a:gd name="T73" fmla="*/ 60 h 652"/>
                <a:gd name="T74" fmla="*/ 472 w 527"/>
                <a:gd name="T75" fmla="*/ 92 h 652"/>
                <a:gd name="T76" fmla="*/ 411 w 527"/>
                <a:gd name="T77" fmla="*/ 75 h 652"/>
                <a:gd name="T78" fmla="*/ 321 w 527"/>
                <a:gd name="T79" fmla="*/ 69 h 652"/>
                <a:gd name="T80" fmla="*/ 241 w 527"/>
                <a:gd name="T81" fmla="*/ 90 h 652"/>
                <a:gd name="T82" fmla="*/ 172 w 527"/>
                <a:gd name="T83" fmla="*/ 133 h 652"/>
                <a:gd name="T84" fmla="*/ 118 w 527"/>
                <a:gd name="T85" fmla="*/ 193 h 652"/>
                <a:gd name="T86" fmla="*/ 82 w 527"/>
                <a:gd name="T87" fmla="*/ 266 h 652"/>
                <a:gd name="T88" fmla="*/ 69 w 527"/>
                <a:gd name="T89" fmla="*/ 350 h 652"/>
                <a:gd name="T90" fmla="*/ 79 w 527"/>
                <a:gd name="T91" fmla="*/ 424 h 652"/>
                <a:gd name="T92" fmla="*/ 108 w 527"/>
                <a:gd name="T93" fmla="*/ 492 h 652"/>
                <a:gd name="T94" fmla="*/ 135 w 527"/>
                <a:gd name="T95" fmla="*/ 538 h 652"/>
                <a:gd name="T96" fmla="*/ 130 w 527"/>
                <a:gd name="T97" fmla="*/ 567 h 652"/>
                <a:gd name="T98" fmla="*/ 137 w 527"/>
                <a:gd name="T99" fmla="*/ 604 h 652"/>
                <a:gd name="T100" fmla="*/ 88 w 527"/>
                <a:gd name="T101" fmla="*/ 563 h 652"/>
                <a:gd name="T102" fmla="*/ 32 w 527"/>
                <a:gd name="T103" fmla="*/ 462 h 652"/>
                <a:gd name="T104" fmla="*/ 12 w 527"/>
                <a:gd name="T105" fmla="*/ 350 h 6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27"/>
                <a:gd name="T160" fmla="*/ 0 h 652"/>
                <a:gd name="T161" fmla="*/ 527 w 527"/>
                <a:gd name="T162" fmla="*/ 652 h 6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27" h="652">
                  <a:moveTo>
                    <a:pt x="0" y="350"/>
                  </a:moveTo>
                  <a:lnTo>
                    <a:pt x="1" y="372"/>
                  </a:lnTo>
                  <a:lnTo>
                    <a:pt x="3" y="394"/>
                  </a:lnTo>
                  <a:lnTo>
                    <a:pt x="6" y="416"/>
                  </a:lnTo>
                  <a:lnTo>
                    <a:pt x="12" y="437"/>
                  </a:lnTo>
                  <a:lnTo>
                    <a:pt x="18" y="458"/>
                  </a:lnTo>
                  <a:lnTo>
                    <a:pt x="26" y="479"/>
                  </a:lnTo>
                  <a:lnTo>
                    <a:pt x="35" y="499"/>
                  </a:lnTo>
                  <a:lnTo>
                    <a:pt x="45" y="519"/>
                  </a:lnTo>
                  <a:lnTo>
                    <a:pt x="69" y="556"/>
                  </a:lnTo>
                  <a:lnTo>
                    <a:pt x="83" y="574"/>
                  </a:lnTo>
                  <a:lnTo>
                    <a:pt x="98" y="590"/>
                  </a:lnTo>
                  <a:lnTo>
                    <a:pt x="132" y="621"/>
                  </a:lnTo>
                  <a:lnTo>
                    <a:pt x="149" y="635"/>
                  </a:lnTo>
                  <a:lnTo>
                    <a:pt x="168" y="648"/>
                  </a:lnTo>
                  <a:lnTo>
                    <a:pt x="174" y="652"/>
                  </a:lnTo>
                  <a:lnTo>
                    <a:pt x="176" y="646"/>
                  </a:lnTo>
                  <a:lnTo>
                    <a:pt x="178" y="644"/>
                  </a:lnTo>
                  <a:lnTo>
                    <a:pt x="177" y="641"/>
                  </a:lnTo>
                  <a:lnTo>
                    <a:pt x="174" y="639"/>
                  </a:lnTo>
                  <a:lnTo>
                    <a:pt x="168" y="633"/>
                  </a:lnTo>
                  <a:lnTo>
                    <a:pt x="168" y="632"/>
                  </a:lnTo>
                  <a:lnTo>
                    <a:pt x="155" y="614"/>
                  </a:lnTo>
                  <a:lnTo>
                    <a:pt x="147" y="597"/>
                  </a:lnTo>
                  <a:lnTo>
                    <a:pt x="142" y="581"/>
                  </a:lnTo>
                  <a:lnTo>
                    <a:pt x="141" y="567"/>
                  </a:lnTo>
                  <a:lnTo>
                    <a:pt x="142" y="554"/>
                  </a:lnTo>
                  <a:lnTo>
                    <a:pt x="145" y="543"/>
                  </a:lnTo>
                  <a:lnTo>
                    <a:pt x="148" y="537"/>
                  </a:lnTo>
                  <a:lnTo>
                    <a:pt x="149" y="534"/>
                  </a:lnTo>
                  <a:lnTo>
                    <a:pt x="151" y="530"/>
                  </a:lnTo>
                  <a:lnTo>
                    <a:pt x="148" y="528"/>
                  </a:lnTo>
                  <a:lnTo>
                    <a:pt x="133" y="509"/>
                  </a:lnTo>
                  <a:lnTo>
                    <a:pt x="120" y="488"/>
                  </a:lnTo>
                  <a:lnTo>
                    <a:pt x="108" y="467"/>
                  </a:lnTo>
                  <a:lnTo>
                    <a:pt x="98" y="445"/>
                  </a:lnTo>
                  <a:lnTo>
                    <a:pt x="91" y="422"/>
                  </a:lnTo>
                  <a:lnTo>
                    <a:pt x="86" y="398"/>
                  </a:lnTo>
                  <a:lnTo>
                    <a:pt x="82" y="374"/>
                  </a:lnTo>
                  <a:lnTo>
                    <a:pt x="82" y="350"/>
                  </a:lnTo>
                  <a:lnTo>
                    <a:pt x="82" y="322"/>
                  </a:lnTo>
                  <a:lnTo>
                    <a:pt x="87" y="296"/>
                  </a:lnTo>
                  <a:lnTo>
                    <a:pt x="94" y="270"/>
                  </a:lnTo>
                  <a:lnTo>
                    <a:pt x="103" y="245"/>
                  </a:lnTo>
                  <a:lnTo>
                    <a:pt x="114" y="222"/>
                  </a:lnTo>
                  <a:lnTo>
                    <a:pt x="127" y="199"/>
                  </a:lnTo>
                  <a:lnTo>
                    <a:pt x="143" y="178"/>
                  </a:lnTo>
                  <a:lnTo>
                    <a:pt x="161" y="159"/>
                  </a:lnTo>
                  <a:lnTo>
                    <a:pt x="179" y="142"/>
                  </a:lnTo>
                  <a:lnTo>
                    <a:pt x="200" y="126"/>
                  </a:lnTo>
                  <a:lnTo>
                    <a:pt x="222" y="112"/>
                  </a:lnTo>
                  <a:lnTo>
                    <a:pt x="245" y="101"/>
                  </a:lnTo>
                  <a:lnTo>
                    <a:pt x="270" y="92"/>
                  </a:lnTo>
                  <a:lnTo>
                    <a:pt x="296" y="85"/>
                  </a:lnTo>
                  <a:lnTo>
                    <a:pt x="322" y="81"/>
                  </a:lnTo>
                  <a:lnTo>
                    <a:pt x="350" y="80"/>
                  </a:lnTo>
                  <a:lnTo>
                    <a:pt x="381" y="81"/>
                  </a:lnTo>
                  <a:lnTo>
                    <a:pt x="410" y="86"/>
                  </a:lnTo>
                  <a:lnTo>
                    <a:pt x="440" y="94"/>
                  </a:lnTo>
                  <a:lnTo>
                    <a:pt x="468" y="107"/>
                  </a:lnTo>
                  <a:lnTo>
                    <a:pt x="473" y="108"/>
                  </a:lnTo>
                  <a:lnTo>
                    <a:pt x="527" y="46"/>
                  </a:lnTo>
                  <a:lnTo>
                    <a:pt x="521" y="44"/>
                  </a:lnTo>
                  <a:lnTo>
                    <a:pt x="501" y="34"/>
                  </a:lnTo>
                  <a:lnTo>
                    <a:pt x="480" y="25"/>
                  </a:lnTo>
                  <a:lnTo>
                    <a:pt x="460" y="17"/>
                  </a:lnTo>
                  <a:lnTo>
                    <a:pt x="438" y="11"/>
                  </a:lnTo>
                  <a:lnTo>
                    <a:pt x="417" y="6"/>
                  </a:lnTo>
                  <a:lnTo>
                    <a:pt x="395" y="2"/>
                  </a:lnTo>
                  <a:lnTo>
                    <a:pt x="372" y="1"/>
                  </a:lnTo>
                  <a:lnTo>
                    <a:pt x="350" y="0"/>
                  </a:lnTo>
                  <a:lnTo>
                    <a:pt x="314" y="2"/>
                  </a:lnTo>
                  <a:lnTo>
                    <a:pt x="279" y="7"/>
                  </a:lnTo>
                  <a:lnTo>
                    <a:pt x="246" y="15"/>
                  </a:lnTo>
                  <a:lnTo>
                    <a:pt x="213" y="28"/>
                  </a:lnTo>
                  <a:lnTo>
                    <a:pt x="183" y="42"/>
                  </a:lnTo>
                  <a:lnTo>
                    <a:pt x="154" y="59"/>
                  </a:lnTo>
                  <a:lnTo>
                    <a:pt x="127" y="80"/>
                  </a:lnTo>
                  <a:lnTo>
                    <a:pt x="103" y="103"/>
                  </a:lnTo>
                  <a:lnTo>
                    <a:pt x="80" y="127"/>
                  </a:lnTo>
                  <a:lnTo>
                    <a:pt x="59" y="154"/>
                  </a:lnTo>
                  <a:lnTo>
                    <a:pt x="43" y="183"/>
                  </a:lnTo>
                  <a:lnTo>
                    <a:pt x="28" y="213"/>
                  </a:lnTo>
                  <a:lnTo>
                    <a:pt x="16" y="246"/>
                  </a:lnTo>
                  <a:lnTo>
                    <a:pt x="7" y="279"/>
                  </a:lnTo>
                  <a:lnTo>
                    <a:pt x="2" y="314"/>
                  </a:lnTo>
                  <a:lnTo>
                    <a:pt x="0" y="350"/>
                  </a:lnTo>
                  <a:lnTo>
                    <a:pt x="12" y="350"/>
                  </a:lnTo>
                  <a:lnTo>
                    <a:pt x="14" y="316"/>
                  </a:lnTo>
                  <a:lnTo>
                    <a:pt x="18" y="281"/>
                  </a:lnTo>
                  <a:lnTo>
                    <a:pt x="27" y="249"/>
                  </a:lnTo>
                  <a:lnTo>
                    <a:pt x="39" y="218"/>
                  </a:lnTo>
                  <a:lnTo>
                    <a:pt x="53" y="188"/>
                  </a:lnTo>
                  <a:lnTo>
                    <a:pt x="69" y="160"/>
                  </a:lnTo>
                  <a:lnTo>
                    <a:pt x="89" y="134"/>
                  </a:lnTo>
                  <a:lnTo>
                    <a:pt x="111" y="110"/>
                  </a:lnTo>
                  <a:lnTo>
                    <a:pt x="135" y="89"/>
                  </a:lnTo>
                  <a:lnTo>
                    <a:pt x="161" y="69"/>
                  </a:lnTo>
                  <a:lnTo>
                    <a:pt x="189" y="53"/>
                  </a:lnTo>
                  <a:lnTo>
                    <a:pt x="219" y="38"/>
                  </a:lnTo>
                  <a:lnTo>
                    <a:pt x="250" y="27"/>
                  </a:lnTo>
                  <a:lnTo>
                    <a:pt x="282" y="18"/>
                  </a:lnTo>
                  <a:lnTo>
                    <a:pt x="316" y="14"/>
                  </a:lnTo>
                  <a:lnTo>
                    <a:pt x="350" y="12"/>
                  </a:lnTo>
                  <a:lnTo>
                    <a:pt x="392" y="15"/>
                  </a:lnTo>
                  <a:lnTo>
                    <a:pt x="433" y="21"/>
                  </a:lnTo>
                  <a:lnTo>
                    <a:pt x="472" y="33"/>
                  </a:lnTo>
                  <a:lnTo>
                    <a:pt x="509" y="50"/>
                  </a:lnTo>
                  <a:lnTo>
                    <a:pt x="505" y="54"/>
                  </a:lnTo>
                  <a:lnTo>
                    <a:pt x="501" y="60"/>
                  </a:lnTo>
                  <a:lnTo>
                    <a:pt x="488" y="74"/>
                  </a:lnTo>
                  <a:lnTo>
                    <a:pt x="476" y="87"/>
                  </a:lnTo>
                  <a:lnTo>
                    <a:pt x="472" y="92"/>
                  </a:lnTo>
                  <a:lnTo>
                    <a:pt x="468" y="94"/>
                  </a:lnTo>
                  <a:lnTo>
                    <a:pt x="440" y="83"/>
                  </a:lnTo>
                  <a:lnTo>
                    <a:pt x="411" y="75"/>
                  </a:lnTo>
                  <a:lnTo>
                    <a:pt x="382" y="69"/>
                  </a:lnTo>
                  <a:lnTo>
                    <a:pt x="350" y="67"/>
                  </a:lnTo>
                  <a:lnTo>
                    <a:pt x="321" y="69"/>
                  </a:lnTo>
                  <a:lnTo>
                    <a:pt x="293" y="73"/>
                  </a:lnTo>
                  <a:lnTo>
                    <a:pt x="266" y="80"/>
                  </a:lnTo>
                  <a:lnTo>
                    <a:pt x="241" y="90"/>
                  </a:lnTo>
                  <a:lnTo>
                    <a:pt x="216" y="102"/>
                  </a:lnTo>
                  <a:lnTo>
                    <a:pt x="193" y="116"/>
                  </a:lnTo>
                  <a:lnTo>
                    <a:pt x="172" y="133"/>
                  </a:lnTo>
                  <a:lnTo>
                    <a:pt x="152" y="151"/>
                  </a:lnTo>
                  <a:lnTo>
                    <a:pt x="134" y="171"/>
                  </a:lnTo>
                  <a:lnTo>
                    <a:pt x="118" y="193"/>
                  </a:lnTo>
                  <a:lnTo>
                    <a:pt x="104" y="216"/>
                  </a:lnTo>
                  <a:lnTo>
                    <a:pt x="92" y="240"/>
                  </a:lnTo>
                  <a:lnTo>
                    <a:pt x="82" y="266"/>
                  </a:lnTo>
                  <a:lnTo>
                    <a:pt x="75" y="293"/>
                  </a:lnTo>
                  <a:lnTo>
                    <a:pt x="71" y="321"/>
                  </a:lnTo>
                  <a:lnTo>
                    <a:pt x="69" y="350"/>
                  </a:lnTo>
                  <a:lnTo>
                    <a:pt x="70" y="375"/>
                  </a:lnTo>
                  <a:lnTo>
                    <a:pt x="74" y="400"/>
                  </a:lnTo>
                  <a:lnTo>
                    <a:pt x="79" y="424"/>
                  </a:lnTo>
                  <a:lnTo>
                    <a:pt x="87" y="447"/>
                  </a:lnTo>
                  <a:lnTo>
                    <a:pt x="96" y="471"/>
                  </a:lnTo>
                  <a:lnTo>
                    <a:pt x="108" y="492"/>
                  </a:lnTo>
                  <a:lnTo>
                    <a:pt x="122" y="512"/>
                  </a:lnTo>
                  <a:lnTo>
                    <a:pt x="137" y="532"/>
                  </a:lnTo>
                  <a:lnTo>
                    <a:pt x="135" y="538"/>
                  </a:lnTo>
                  <a:lnTo>
                    <a:pt x="133" y="546"/>
                  </a:lnTo>
                  <a:lnTo>
                    <a:pt x="131" y="556"/>
                  </a:lnTo>
                  <a:lnTo>
                    <a:pt x="130" y="567"/>
                  </a:lnTo>
                  <a:lnTo>
                    <a:pt x="131" y="578"/>
                  </a:lnTo>
                  <a:lnTo>
                    <a:pt x="133" y="590"/>
                  </a:lnTo>
                  <a:lnTo>
                    <a:pt x="137" y="604"/>
                  </a:lnTo>
                  <a:lnTo>
                    <a:pt x="143" y="617"/>
                  </a:lnTo>
                  <a:lnTo>
                    <a:pt x="114" y="591"/>
                  </a:lnTo>
                  <a:lnTo>
                    <a:pt x="88" y="563"/>
                  </a:lnTo>
                  <a:lnTo>
                    <a:pt x="66" y="531"/>
                  </a:lnTo>
                  <a:lnTo>
                    <a:pt x="47" y="498"/>
                  </a:lnTo>
                  <a:lnTo>
                    <a:pt x="32" y="462"/>
                  </a:lnTo>
                  <a:lnTo>
                    <a:pt x="21" y="426"/>
                  </a:lnTo>
                  <a:lnTo>
                    <a:pt x="14" y="388"/>
                  </a:lnTo>
                  <a:lnTo>
                    <a:pt x="12" y="350"/>
                  </a:lnTo>
                  <a:lnTo>
                    <a:pt x="0" y="350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76"/>
            <p:cNvSpPr>
              <a:spLocks/>
            </p:cNvSpPr>
            <p:nvPr/>
          </p:nvSpPr>
          <p:spPr bwMode="auto">
            <a:xfrm>
              <a:off x="1463" y="2056"/>
              <a:ext cx="409" cy="472"/>
            </a:xfrm>
            <a:custGeom>
              <a:avLst/>
              <a:gdLst>
                <a:gd name="T0" fmla="*/ 344 w 409"/>
                <a:gd name="T1" fmla="*/ 8 h 472"/>
                <a:gd name="T2" fmla="*/ 252 w 409"/>
                <a:gd name="T3" fmla="*/ 2 h 472"/>
                <a:gd name="T4" fmla="*/ 172 w 409"/>
                <a:gd name="T5" fmla="*/ 23 h 472"/>
                <a:gd name="T6" fmla="*/ 103 w 409"/>
                <a:gd name="T7" fmla="*/ 66 h 472"/>
                <a:gd name="T8" fmla="*/ 49 w 409"/>
                <a:gd name="T9" fmla="*/ 126 h 472"/>
                <a:gd name="T10" fmla="*/ 13 w 409"/>
                <a:gd name="T11" fmla="*/ 199 h 472"/>
                <a:gd name="T12" fmla="*/ 0 w 409"/>
                <a:gd name="T13" fmla="*/ 283 h 472"/>
                <a:gd name="T14" fmla="*/ 11 w 409"/>
                <a:gd name="T15" fmla="*/ 358 h 472"/>
                <a:gd name="T16" fmla="*/ 40 w 409"/>
                <a:gd name="T17" fmla="*/ 427 h 472"/>
                <a:gd name="T18" fmla="*/ 76 w 409"/>
                <a:gd name="T19" fmla="*/ 472 h 472"/>
                <a:gd name="T20" fmla="*/ 92 w 409"/>
                <a:gd name="T21" fmla="*/ 440 h 472"/>
                <a:gd name="T22" fmla="*/ 88 w 409"/>
                <a:gd name="T23" fmla="*/ 431 h 472"/>
                <a:gd name="T24" fmla="*/ 74 w 409"/>
                <a:gd name="T25" fmla="*/ 423 h 472"/>
                <a:gd name="T26" fmla="*/ 54 w 409"/>
                <a:gd name="T27" fmla="*/ 373 h 472"/>
                <a:gd name="T28" fmla="*/ 38 w 409"/>
                <a:gd name="T29" fmla="*/ 283 h 472"/>
                <a:gd name="T30" fmla="*/ 49 w 409"/>
                <a:gd name="T31" fmla="*/ 210 h 472"/>
                <a:gd name="T32" fmla="*/ 79 w 409"/>
                <a:gd name="T33" fmla="*/ 146 h 472"/>
                <a:gd name="T34" fmla="*/ 127 w 409"/>
                <a:gd name="T35" fmla="*/ 94 h 472"/>
                <a:gd name="T36" fmla="*/ 187 w 409"/>
                <a:gd name="T37" fmla="*/ 58 h 472"/>
                <a:gd name="T38" fmla="*/ 256 w 409"/>
                <a:gd name="T39" fmla="*/ 40 h 472"/>
                <a:gd name="T40" fmla="*/ 329 w 409"/>
                <a:gd name="T41" fmla="*/ 44 h 472"/>
                <a:gd name="T42" fmla="*/ 381 w 409"/>
                <a:gd name="T43" fmla="*/ 53 h 472"/>
                <a:gd name="T44" fmla="*/ 335 w 409"/>
                <a:gd name="T45" fmla="*/ 33 h 472"/>
                <a:gd name="T46" fmla="*/ 255 w 409"/>
                <a:gd name="T47" fmla="*/ 28 h 472"/>
                <a:gd name="T48" fmla="*/ 182 w 409"/>
                <a:gd name="T49" fmla="*/ 48 h 472"/>
                <a:gd name="T50" fmla="*/ 118 w 409"/>
                <a:gd name="T51" fmla="*/ 86 h 472"/>
                <a:gd name="T52" fmla="*/ 69 w 409"/>
                <a:gd name="T53" fmla="*/ 140 h 472"/>
                <a:gd name="T54" fmla="*/ 37 w 409"/>
                <a:gd name="T55" fmla="*/ 207 h 472"/>
                <a:gd name="T56" fmla="*/ 26 w 409"/>
                <a:gd name="T57" fmla="*/ 283 h 472"/>
                <a:gd name="T58" fmla="*/ 34 w 409"/>
                <a:gd name="T59" fmla="*/ 348 h 472"/>
                <a:gd name="T60" fmla="*/ 58 w 409"/>
                <a:gd name="T61" fmla="*/ 406 h 472"/>
                <a:gd name="T62" fmla="*/ 79 w 409"/>
                <a:gd name="T63" fmla="*/ 448 h 472"/>
                <a:gd name="T64" fmla="*/ 48 w 409"/>
                <a:gd name="T65" fmla="*/ 418 h 472"/>
                <a:gd name="T66" fmla="*/ 22 w 409"/>
                <a:gd name="T67" fmla="*/ 353 h 472"/>
                <a:gd name="T68" fmla="*/ 13 w 409"/>
                <a:gd name="T69" fmla="*/ 283 h 472"/>
                <a:gd name="T70" fmla="*/ 25 w 409"/>
                <a:gd name="T71" fmla="*/ 203 h 472"/>
                <a:gd name="T72" fmla="*/ 58 w 409"/>
                <a:gd name="T73" fmla="*/ 132 h 472"/>
                <a:gd name="T74" fmla="*/ 110 w 409"/>
                <a:gd name="T75" fmla="*/ 75 h 472"/>
                <a:gd name="T76" fmla="*/ 176 w 409"/>
                <a:gd name="T77" fmla="*/ 34 h 472"/>
                <a:gd name="T78" fmla="*/ 253 w 409"/>
                <a:gd name="T79" fmla="*/ 14 h 472"/>
                <a:gd name="T80" fmla="*/ 339 w 409"/>
                <a:gd name="T81" fmla="*/ 19 h 472"/>
                <a:gd name="T82" fmla="*/ 393 w 409"/>
                <a:gd name="T83" fmla="*/ 42 h 472"/>
                <a:gd name="T84" fmla="*/ 397 w 409"/>
                <a:gd name="T85" fmla="*/ 43 h 472"/>
                <a:gd name="T86" fmla="*/ 394 w 409"/>
                <a:gd name="T87" fmla="*/ 59 h 472"/>
                <a:gd name="T88" fmla="*/ 409 w 409"/>
                <a:gd name="T89" fmla="*/ 31 h 47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9"/>
                <a:gd name="T136" fmla="*/ 0 h 472"/>
                <a:gd name="T137" fmla="*/ 409 w 409"/>
                <a:gd name="T138" fmla="*/ 472 h 47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9" h="472">
                  <a:moveTo>
                    <a:pt x="404" y="29"/>
                  </a:moveTo>
                  <a:lnTo>
                    <a:pt x="375" y="17"/>
                  </a:lnTo>
                  <a:lnTo>
                    <a:pt x="344" y="8"/>
                  </a:lnTo>
                  <a:lnTo>
                    <a:pt x="313" y="2"/>
                  </a:lnTo>
                  <a:lnTo>
                    <a:pt x="281" y="0"/>
                  </a:lnTo>
                  <a:lnTo>
                    <a:pt x="252" y="2"/>
                  </a:lnTo>
                  <a:lnTo>
                    <a:pt x="224" y="6"/>
                  </a:lnTo>
                  <a:lnTo>
                    <a:pt x="197" y="13"/>
                  </a:lnTo>
                  <a:lnTo>
                    <a:pt x="172" y="23"/>
                  </a:lnTo>
                  <a:lnTo>
                    <a:pt x="147" y="35"/>
                  </a:lnTo>
                  <a:lnTo>
                    <a:pt x="124" y="49"/>
                  </a:lnTo>
                  <a:lnTo>
                    <a:pt x="103" y="66"/>
                  </a:lnTo>
                  <a:lnTo>
                    <a:pt x="83" y="84"/>
                  </a:lnTo>
                  <a:lnTo>
                    <a:pt x="65" y="104"/>
                  </a:lnTo>
                  <a:lnTo>
                    <a:pt x="49" y="126"/>
                  </a:lnTo>
                  <a:lnTo>
                    <a:pt x="35" y="149"/>
                  </a:lnTo>
                  <a:lnTo>
                    <a:pt x="23" y="173"/>
                  </a:lnTo>
                  <a:lnTo>
                    <a:pt x="13" y="199"/>
                  </a:lnTo>
                  <a:lnTo>
                    <a:pt x="6" y="226"/>
                  </a:lnTo>
                  <a:lnTo>
                    <a:pt x="2" y="254"/>
                  </a:lnTo>
                  <a:lnTo>
                    <a:pt x="0" y="283"/>
                  </a:lnTo>
                  <a:lnTo>
                    <a:pt x="1" y="309"/>
                  </a:lnTo>
                  <a:lnTo>
                    <a:pt x="5" y="334"/>
                  </a:lnTo>
                  <a:lnTo>
                    <a:pt x="11" y="358"/>
                  </a:lnTo>
                  <a:lnTo>
                    <a:pt x="18" y="382"/>
                  </a:lnTo>
                  <a:lnTo>
                    <a:pt x="27" y="405"/>
                  </a:lnTo>
                  <a:lnTo>
                    <a:pt x="40" y="427"/>
                  </a:lnTo>
                  <a:lnTo>
                    <a:pt x="53" y="447"/>
                  </a:lnTo>
                  <a:lnTo>
                    <a:pt x="70" y="467"/>
                  </a:lnTo>
                  <a:lnTo>
                    <a:pt x="76" y="472"/>
                  </a:lnTo>
                  <a:lnTo>
                    <a:pt x="97" y="440"/>
                  </a:lnTo>
                  <a:lnTo>
                    <a:pt x="95" y="440"/>
                  </a:lnTo>
                  <a:lnTo>
                    <a:pt x="92" y="440"/>
                  </a:lnTo>
                  <a:lnTo>
                    <a:pt x="92" y="438"/>
                  </a:lnTo>
                  <a:lnTo>
                    <a:pt x="92" y="436"/>
                  </a:lnTo>
                  <a:lnTo>
                    <a:pt x="88" y="431"/>
                  </a:lnTo>
                  <a:lnTo>
                    <a:pt x="82" y="436"/>
                  </a:lnTo>
                  <a:lnTo>
                    <a:pt x="79" y="431"/>
                  </a:lnTo>
                  <a:lnTo>
                    <a:pt x="74" y="423"/>
                  </a:lnTo>
                  <a:lnTo>
                    <a:pt x="70" y="413"/>
                  </a:lnTo>
                  <a:lnTo>
                    <a:pt x="68" y="401"/>
                  </a:lnTo>
                  <a:lnTo>
                    <a:pt x="54" y="373"/>
                  </a:lnTo>
                  <a:lnTo>
                    <a:pt x="45" y="344"/>
                  </a:lnTo>
                  <a:lnTo>
                    <a:pt x="40" y="314"/>
                  </a:lnTo>
                  <a:lnTo>
                    <a:pt x="38" y="283"/>
                  </a:lnTo>
                  <a:lnTo>
                    <a:pt x="39" y="258"/>
                  </a:lnTo>
                  <a:lnTo>
                    <a:pt x="42" y="234"/>
                  </a:lnTo>
                  <a:lnTo>
                    <a:pt x="49" y="210"/>
                  </a:lnTo>
                  <a:lnTo>
                    <a:pt x="57" y="187"/>
                  </a:lnTo>
                  <a:lnTo>
                    <a:pt x="67" y="167"/>
                  </a:lnTo>
                  <a:lnTo>
                    <a:pt x="79" y="146"/>
                  </a:lnTo>
                  <a:lnTo>
                    <a:pt x="93" y="128"/>
                  </a:lnTo>
                  <a:lnTo>
                    <a:pt x="109" y="110"/>
                  </a:lnTo>
                  <a:lnTo>
                    <a:pt x="127" y="94"/>
                  </a:lnTo>
                  <a:lnTo>
                    <a:pt x="145" y="80"/>
                  </a:lnTo>
                  <a:lnTo>
                    <a:pt x="166" y="68"/>
                  </a:lnTo>
                  <a:lnTo>
                    <a:pt x="187" y="58"/>
                  </a:lnTo>
                  <a:lnTo>
                    <a:pt x="210" y="51"/>
                  </a:lnTo>
                  <a:lnTo>
                    <a:pt x="233" y="44"/>
                  </a:lnTo>
                  <a:lnTo>
                    <a:pt x="256" y="40"/>
                  </a:lnTo>
                  <a:lnTo>
                    <a:pt x="281" y="40"/>
                  </a:lnTo>
                  <a:lnTo>
                    <a:pt x="305" y="40"/>
                  </a:lnTo>
                  <a:lnTo>
                    <a:pt x="329" y="44"/>
                  </a:lnTo>
                  <a:lnTo>
                    <a:pt x="353" y="50"/>
                  </a:lnTo>
                  <a:lnTo>
                    <a:pt x="376" y="59"/>
                  </a:lnTo>
                  <a:lnTo>
                    <a:pt x="381" y="53"/>
                  </a:lnTo>
                  <a:lnTo>
                    <a:pt x="386" y="49"/>
                  </a:lnTo>
                  <a:lnTo>
                    <a:pt x="361" y="40"/>
                  </a:lnTo>
                  <a:lnTo>
                    <a:pt x="335" y="33"/>
                  </a:lnTo>
                  <a:lnTo>
                    <a:pt x="308" y="29"/>
                  </a:lnTo>
                  <a:lnTo>
                    <a:pt x="281" y="27"/>
                  </a:lnTo>
                  <a:lnTo>
                    <a:pt x="255" y="28"/>
                  </a:lnTo>
                  <a:lnTo>
                    <a:pt x="230" y="33"/>
                  </a:lnTo>
                  <a:lnTo>
                    <a:pt x="205" y="39"/>
                  </a:lnTo>
                  <a:lnTo>
                    <a:pt x="182" y="48"/>
                  </a:lnTo>
                  <a:lnTo>
                    <a:pt x="159" y="58"/>
                  </a:lnTo>
                  <a:lnTo>
                    <a:pt x="138" y="71"/>
                  </a:lnTo>
                  <a:lnTo>
                    <a:pt x="118" y="86"/>
                  </a:lnTo>
                  <a:lnTo>
                    <a:pt x="101" y="103"/>
                  </a:lnTo>
                  <a:lnTo>
                    <a:pt x="84" y="120"/>
                  </a:lnTo>
                  <a:lnTo>
                    <a:pt x="69" y="140"/>
                  </a:lnTo>
                  <a:lnTo>
                    <a:pt x="56" y="161"/>
                  </a:lnTo>
                  <a:lnTo>
                    <a:pt x="46" y="183"/>
                  </a:lnTo>
                  <a:lnTo>
                    <a:pt x="37" y="207"/>
                  </a:lnTo>
                  <a:lnTo>
                    <a:pt x="31" y="232"/>
                  </a:lnTo>
                  <a:lnTo>
                    <a:pt x="26" y="257"/>
                  </a:lnTo>
                  <a:lnTo>
                    <a:pt x="26" y="283"/>
                  </a:lnTo>
                  <a:lnTo>
                    <a:pt x="26" y="305"/>
                  </a:lnTo>
                  <a:lnTo>
                    <a:pt x="29" y="327"/>
                  </a:lnTo>
                  <a:lnTo>
                    <a:pt x="34" y="348"/>
                  </a:lnTo>
                  <a:lnTo>
                    <a:pt x="40" y="368"/>
                  </a:lnTo>
                  <a:lnTo>
                    <a:pt x="48" y="388"/>
                  </a:lnTo>
                  <a:lnTo>
                    <a:pt x="58" y="406"/>
                  </a:lnTo>
                  <a:lnTo>
                    <a:pt x="69" y="425"/>
                  </a:lnTo>
                  <a:lnTo>
                    <a:pt x="82" y="442"/>
                  </a:lnTo>
                  <a:lnTo>
                    <a:pt x="79" y="448"/>
                  </a:lnTo>
                  <a:lnTo>
                    <a:pt x="74" y="456"/>
                  </a:lnTo>
                  <a:lnTo>
                    <a:pt x="60" y="437"/>
                  </a:lnTo>
                  <a:lnTo>
                    <a:pt x="48" y="418"/>
                  </a:lnTo>
                  <a:lnTo>
                    <a:pt x="37" y="396"/>
                  </a:lnTo>
                  <a:lnTo>
                    <a:pt x="28" y="375"/>
                  </a:lnTo>
                  <a:lnTo>
                    <a:pt x="22" y="353"/>
                  </a:lnTo>
                  <a:lnTo>
                    <a:pt x="16" y="330"/>
                  </a:lnTo>
                  <a:lnTo>
                    <a:pt x="13" y="307"/>
                  </a:lnTo>
                  <a:lnTo>
                    <a:pt x="13" y="283"/>
                  </a:lnTo>
                  <a:lnTo>
                    <a:pt x="13" y="255"/>
                  </a:lnTo>
                  <a:lnTo>
                    <a:pt x="18" y="229"/>
                  </a:lnTo>
                  <a:lnTo>
                    <a:pt x="25" y="203"/>
                  </a:lnTo>
                  <a:lnTo>
                    <a:pt x="34" y="178"/>
                  </a:lnTo>
                  <a:lnTo>
                    <a:pt x="45" y="155"/>
                  </a:lnTo>
                  <a:lnTo>
                    <a:pt x="58" y="132"/>
                  </a:lnTo>
                  <a:lnTo>
                    <a:pt x="74" y="111"/>
                  </a:lnTo>
                  <a:lnTo>
                    <a:pt x="92" y="92"/>
                  </a:lnTo>
                  <a:lnTo>
                    <a:pt x="110" y="75"/>
                  </a:lnTo>
                  <a:lnTo>
                    <a:pt x="131" y="59"/>
                  </a:lnTo>
                  <a:lnTo>
                    <a:pt x="153" y="45"/>
                  </a:lnTo>
                  <a:lnTo>
                    <a:pt x="176" y="34"/>
                  </a:lnTo>
                  <a:lnTo>
                    <a:pt x="201" y="25"/>
                  </a:lnTo>
                  <a:lnTo>
                    <a:pt x="227" y="18"/>
                  </a:lnTo>
                  <a:lnTo>
                    <a:pt x="253" y="14"/>
                  </a:lnTo>
                  <a:lnTo>
                    <a:pt x="281" y="13"/>
                  </a:lnTo>
                  <a:lnTo>
                    <a:pt x="310" y="14"/>
                  </a:lnTo>
                  <a:lnTo>
                    <a:pt x="339" y="19"/>
                  </a:lnTo>
                  <a:lnTo>
                    <a:pt x="367" y="27"/>
                  </a:lnTo>
                  <a:lnTo>
                    <a:pt x="393" y="38"/>
                  </a:lnTo>
                  <a:lnTo>
                    <a:pt x="393" y="42"/>
                  </a:lnTo>
                  <a:lnTo>
                    <a:pt x="390" y="47"/>
                  </a:lnTo>
                  <a:lnTo>
                    <a:pt x="394" y="44"/>
                  </a:lnTo>
                  <a:lnTo>
                    <a:pt x="397" y="43"/>
                  </a:lnTo>
                  <a:lnTo>
                    <a:pt x="397" y="47"/>
                  </a:lnTo>
                  <a:lnTo>
                    <a:pt x="396" y="53"/>
                  </a:lnTo>
                  <a:lnTo>
                    <a:pt x="394" y="59"/>
                  </a:lnTo>
                  <a:lnTo>
                    <a:pt x="392" y="65"/>
                  </a:lnTo>
                  <a:lnTo>
                    <a:pt x="393" y="66"/>
                  </a:lnTo>
                  <a:lnTo>
                    <a:pt x="409" y="31"/>
                  </a:lnTo>
                  <a:lnTo>
                    <a:pt x="404" y="29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77"/>
            <p:cNvSpPr>
              <a:spLocks/>
            </p:cNvSpPr>
            <p:nvPr/>
          </p:nvSpPr>
          <p:spPr bwMode="auto">
            <a:xfrm>
              <a:off x="1837" y="2031"/>
              <a:ext cx="35" cy="38"/>
            </a:xfrm>
            <a:custGeom>
              <a:avLst/>
              <a:gdLst>
                <a:gd name="T0" fmla="*/ 27 w 35"/>
                <a:gd name="T1" fmla="*/ 0 h 38"/>
                <a:gd name="T2" fmla="*/ 0 w 35"/>
                <a:gd name="T3" fmla="*/ 33 h 38"/>
                <a:gd name="T4" fmla="*/ 5 w 35"/>
                <a:gd name="T5" fmla="*/ 36 h 38"/>
                <a:gd name="T6" fmla="*/ 8 w 35"/>
                <a:gd name="T7" fmla="*/ 38 h 38"/>
                <a:gd name="T8" fmla="*/ 35 w 35"/>
                <a:gd name="T9" fmla="*/ 2 h 38"/>
                <a:gd name="T10" fmla="*/ 32 w 35"/>
                <a:gd name="T11" fmla="*/ 1 h 38"/>
                <a:gd name="T12" fmla="*/ 27 w 3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38"/>
                <a:gd name="T23" fmla="*/ 35 w 3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38">
                  <a:moveTo>
                    <a:pt x="27" y="0"/>
                  </a:moveTo>
                  <a:lnTo>
                    <a:pt x="0" y="33"/>
                  </a:lnTo>
                  <a:lnTo>
                    <a:pt x="5" y="36"/>
                  </a:lnTo>
                  <a:lnTo>
                    <a:pt x="8" y="38"/>
                  </a:lnTo>
                  <a:lnTo>
                    <a:pt x="35" y="2"/>
                  </a:lnTo>
                  <a:lnTo>
                    <a:pt x="32" y="1"/>
                  </a:lnTo>
                  <a:lnTo>
                    <a:pt x="27" y="0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78"/>
            <p:cNvSpPr>
              <a:spLocks/>
            </p:cNvSpPr>
            <p:nvPr/>
          </p:nvSpPr>
          <p:spPr bwMode="auto">
            <a:xfrm>
              <a:off x="1797" y="2016"/>
              <a:ext cx="23" cy="39"/>
            </a:xfrm>
            <a:custGeom>
              <a:avLst/>
              <a:gdLst>
                <a:gd name="T0" fmla="*/ 15 w 23"/>
                <a:gd name="T1" fmla="*/ 0 h 39"/>
                <a:gd name="T2" fmla="*/ 0 w 23"/>
                <a:gd name="T3" fmla="*/ 39 h 39"/>
                <a:gd name="T4" fmla="*/ 7 w 23"/>
                <a:gd name="T5" fmla="*/ 39 h 39"/>
                <a:gd name="T6" fmla="*/ 23 w 23"/>
                <a:gd name="T7" fmla="*/ 0 h 39"/>
                <a:gd name="T8" fmla="*/ 15 w 23"/>
                <a:gd name="T9" fmla="*/ 0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39"/>
                <a:gd name="T17" fmla="*/ 23 w 23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39">
                  <a:moveTo>
                    <a:pt x="15" y="0"/>
                  </a:moveTo>
                  <a:lnTo>
                    <a:pt x="0" y="39"/>
                  </a:lnTo>
                  <a:lnTo>
                    <a:pt x="7" y="39"/>
                  </a:lnTo>
                  <a:lnTo>
                    <a:pt x="23" y="0"/>
                  </a:lnTo>
                  <a:lnTo>
                    <a:pt x="15" y="0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79"/>
            <p:cNvSpPr>
              <a:spLocks/>
            </p:cNvSpPr>
            <p:nvPr/>
          </p:nvSpPr>
          <p:spPr bwMode="auto">
            <a:xfrm>
              <a:off x="1746" y="2008"/>
              <a:ext cx="12" cy="41"/>
            </a:xfrm>
            <a:custGeom>
              <a:avLst/>
              <a:gdLst>
                <a:gd name="T0" fmla="*/ 5 w 12"/>
                <a:gd name="T1" fmla="*/ 0 h 41"/>
                <a:gd name="T2" fmla="*/ 0 w 12"/>
                <a:gd name="T3" fmla="*/ 41 h 41"/>
                <a:gd name="T4" fmla="*/ 8 w 12"/>
                <a:gd name="T5" fmla="*/ 41 h 41"/>
                <a:gd name="T6" fmla="*/ 12 w 12"/>
                <a:gd name="T7" fmla="*/ 0 h 41"/>
                <a:gd name="T8" fmla="*/ 5 w 12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5" y="0"/>
                  </a:moveTo>
                  <a:lnTo>
                    <a:pt x="0" y="41"/>
                  </a:lnTo>
                  <a:lnTo>
                    <a:pt x="8" y="41"/>
                  </a:ln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80"/>
            <p:cNvSpPr>
              <a:spLocks/>
            </p:cNvSpPr>
            <p:nvPr/>
          </p:nvSpPr>
          <p:spPr bwMode="auto">
            <a:xfrm>
              <a:off x="1688" y="2012"/>
              <a:ext cx="16" cy="41"/>
            </a:xfrm>
            <a:custGeom>
              <a:avLst/>
              <a:gdLst>
                <a:gd name="T0" fmla="*/ 0 w 16"/>
                <a:gd name="T1" fmla="*/ 0 h 41"/>
                <a:gd name="T2" fmla="*/ 8 w 16"/>
                <a:gd name="T3" fmla="*/ 41 h 41"/>
                <a:gd name="T4" fmla="*/ 16 w 16"/>
                <a:gd name="T5" fmla="*/ 41 h 41"/>
                <a:gd name="T6" fmla="*/ 8 w 16"/>
                <a:gd name="T7" fmla="*/ 0 h 41"/>
                <a:gd name="T8" fmla="*/ 0 w 16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41"/>
                <a:gd name="T17" fmla="*/ 16 w 16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41">
                  <a:moveTo>
                    <a:pt x="0" y="0"/>
                  </a:moveTo>
                  <a:lnTo>
                    <a:pt x="8" y="41"/>
                  </a:lnTo>
                  <a:lnTo>
                    <a:pt x="16" y="41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81"/>
            <p:cNvSpPr>
              <a:spLocks/>
            </p:cNvSpPr>
            <p:nvPr/>
          </p:nvSpPr>
          <p:spPr bwMode="auto">
            <a:xfrm>
              <a:off x="1630" y="2026"/>
              <a:ext cx="25" cy="41"/>
            </a:xfrm>
            <a:custGeom>
              <a:avLst/>
              <a:gdLst>
                <a:gd name="T0" fmla="*/ 0 w 25"/>
                <a:gd name="T1" fmla="*/ 4 h 41"/>
                <a:gd name="T2" fmla="*/ 17 w 25"/>
                <a:gd name="T3" fmla="*/ 41 h 41"/>
                <a:gd name="T4" fmla="*/ 21 w 25"/>
                <a:gd name="T5" fmla="*/ 38 h 41"/>
                <a:gd name="T6" fmla="*/ 25 w 25"/>
                <a:gd name="T7" fmla="*/ 36 h 41"/>
                <a:gd name="T8" fmla="*/ 6 w 25"/>
                <a:gd name="T9" fmla="*/ 0 h 41"/>
                <a:gd name="T10" fmla="*/ 3 w 25"/>
                <a:gd name="T11" fmla="*/ 2 h 41"/>
                <a:gd name="T12" fmla="*/ 0 w 25"/>
                <a:gd name="T13" fmla="*/ 4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1"/>
                <a:gd name="T23" fmla="*/ 25 w 25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1">
                  <a:moveTo>
                    <a:pt x="0" y="4"/>
                  </a:moveTo>
                  <a:lnTo>
                    <a:pt x="17" y="41"/>
                  </a:lnTo>
                  <a:lnTo>
                    <a:pt x="21" y="38"/>
                  </a:lnTo>
                  <a:lnTo>
                    <a:pt x="25" y="36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82"/>
            <p:cNvSpPr>
              <a:spLocks/>
            </p:cNvSpPr>
            <p:nvPr/>
          </p:nvSpPr>
          <p:spPr bwMode="auto">
            <a:xfrm>
              <a:off x="1574" y="2053"/>
              <a:ext cx="33" cy="34"/>
            </a:xfrm>
            <a:custGeom>
              <a:avLst/>
              <a:gdLst>
                <a:gd name="T0" fmla="*/ 0 w 33"/>
                <a:gd name="T1" fmla="*/ 3 h 34"/>
                <a:gd name="T2" fmla="*/ 27 w 33"/>
                <a:gd name="T3" fmla="*/ 34 h 34"/>
                <a:gd name="T4" fmla="*/ 33 w 33"/>
                <a:gd name="T5" fmla="*/ 30 h 34"/>
                <a:gd name="T6" fmla="*/ 6 w 33"/>
                <a:gd name="T7" fmla="*/ 0 h 34"/>
                <a:gd name="T8" fmla="*/ 0 w 33"/>
                <a:gd name="T9" fmla="*/ 3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4"/>
                <a:gd name="T17" fmla="*/ 33 w 33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4">
                  <a:moveTo>
                    <a:pt x="0" y="3"/>
                  </a:moveTo>
                  <a:lnTo>
                    <a:pt x="27" y="34"/>
                  </a:lnTo>
                  <a:lnTo>
                    <a:pt x="33" y="30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83"/>
            <p:cNvSpPr>
              <a:spLocks/>
            </p:cNvSpPr>
            <p:nvPr/>
          </p:nvSpPr>
          <p:spPr bwMode="auto">
            <a:xfrm>
              <a:off x="1522" y="2090"/>
              <a:ext cx="43" cy="29"/>
            </a:xfrm>
            <a:custGeom>
              <a:avLst/>
              <a:gdLst>
                <a:gd name="T0" fmla="*/ 0 w 43"/>
                <a:gd name="T1" fmla="*/ 4 h 29"/>
                <a:gd name="T2" fmla="*/ 34 w 43"/>
                <a:gd name="T3" fmla="*/ 29 h 29"/>
                <a:gd name="T4" fmla="*/ 38 w 43"/>
                <a:gd name="T5" fmla="*/ 26 h 29"/>
                <a:gd name="T6" fmla="*/ 43 w 43"/>
                <a:gd name="T7" fmla="*/ 23 h 29"/>
                <a:gd name="T8" fmla="*/ 6 w 43"/>
                <a:gd name="T9" fmla="*/ 0 h 29"/>
                <a:gd name="T10" fmla="*/ 0 w 43"/>
                <a:gd name="T11" fmla="*/ 4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9"/>
                <a:gd name="T20" fmla="*/ 43 w 4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9">
                  <a:moveTo>
                    <a:pt x="0" y="4"/>
                  </a:moveTo>
                  <a:lnTo>
                    <a:pt x="34" y="29"/>
                  </a:lnTo>
                  <a:lnTo>
                    <a:pt x="38" y="26"/>
                  </a:lnTo>
                  <a:lnTo>
                    <a:pt x="43" y="23"/>
                  </a:lnTo>
                  <a:lnTo>
                    <a:pt x="6" y="0"/>
                  </a:lnTo>
                  <a:lnTo>
                    <a:pt x="0" y="4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84"/>
            <p:cNvSpPr>
              <a:spLocks/>
            </p:cNvSpPr>
            <p:nvPr/>
          </p:nvSpPr>
          <p:spPr bwMode="auto">
            <a:xfrm>
              <a:off x="1479" y="2136"/>
              <a:ext cx="45" cy="21"/>
            </a:xfrm>
            <a:custGeom>
              <a:avLst/>
              <a:gdLst>
                <a:gd name="T0" fmla="*/ 0 w 45"/>
                <a:gd name="T1" fmla="*/ 6 h 21"/>
                <a:gd name="T2" fmla="*/ 41 w 45"/>
                <a:gd name="T3" fmla="*/ 21 h 21"/>
                <a:gd name="T4" fmla="*/ 45 w 45"/>
                <a:gd name="T5" fmla="*/ 15 h 21"/>
                <a:gd name="T6" fmla="*/ 6 w 45"/>
                <a:gd name="T7" fmla="*/ 0 h 21"/>
                <a:gd name="T8" fmla="*/ 0 w 45"/>
                <a:gd name="T9" fmla="*/ 6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1"/>
                <a:gd name="T17" fmla="*/ 45 w 45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1">
                  <a:moveTo>
                    <a:pt x="0" y="6"/>
                  </a:moveTo>
                  <a:lnTo>
                    <a:pt x="41" y="21"/>
                  </a:lnTo>
                  <a:lnTo>
                    <a:pt x="45" y="15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85"/>
            <p:cNvSpPr>
              <a:spLocks/>
            </p:cNvSpPr>
            <p:nvPr/>
          </p:nvSpPr>
          <p:spPr bwMode="auto">
            <a:xfrm>
              <a:off x="1446" y="2190"/>
              <a:ext cx="46" cy="13"/>
            </a:xfrm>
            <a:custGeom>
              <a:avLst/>
              <a:gdLst>
                <a:gd name="T0" fmla="*/ 0 w 46"/>
                <a:gd name="T1" fmla="*/ 8 h 13"/>
                <a:gd name="T2" fmla="*/ 43 w 46"/>
                <a:gd name="T3" fmla="*/ 13 h 13"/>
                <a:gd name="T4" fmla="*/ 44 w 46"/>
                <a:gd name="T5" fmla="*/ 9 h 13"/>
                <a:gd name="T6" fmla="*/ 46 w 46"/>
                <a:gd name="T7" fmla="*/ 6 h 13"/>
                <a:gd name="T8" fmla="*/ 4 w 46"/>
                <a:gd name="T9" fmla="*/ 0 h 13"/>
                <a:gd name="T10" fmla="*/ 1 w 46"/>
                <a:gd name="T11" fmla="*/ 3 h 13"/>
                <a:gd name="T12" fmla="*/ 0 w 46"/>
                <a:gd name="T13" fmla="*/ 8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13"/>
                <a:gd name="T23" fmla="*/ 46 w 46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13">
                  <a:moveTo>
                    <a:pt x="0" y="8"/>
                  </a:moveTo>
                  <a:lnTo>
                    <a:pt x="43" y="13"/>
                  </a:lnTo>
                  <a:lnTo>
                    <a:pt x="44" y="9"/>
                  </a:lnTo>
                  <a:lnTo>
                    <a:pt x="46" y="6"/>
                  </a:lnTo>
                  <a:lnTo>
                    <a:pt x="4" y="0"/>
                  </a:lnTo>
                  <a:lnTo>
                    <a:pt x="1" y="3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86"/>
            <p:cNvSpPr>
              <a:spLocks/>
            </p:cNvSpPr>
            <p:nvPr/>
          </p:nvSpPr>
          <p:spPr bwMode="auto">
            <a:xfrm>
              <a:off x="1425" y="2246"/>
              <a:ext cx="44" cy="12"/>
            </a:xfrm>
            <a:custGeom>
              <a:avLst/>
              <a:gdLst>
                <a:gd name="T0" fmla="*/ 0 w 44"/>
                <a:gd name="T1" fmla="*/ 12 h 12"/>
                <a:gd name="T2" fmla="*/ 42 w 44"/>
                <a:gd name="T3" fmla="*/ 8 h 12"/>
                <a:gd name="T4" fmla="*/ 44 w 44"/>
                <a:gd name="T5" fmla="*/ 3 h 12"/>
                <a:gd name="T6" fmla="*/ 44 w 44"/>
                <a:gd name="T7" fmla="*/ 0 h 12"/>
                <a:gd name="T8" fmla="*/ 2 w 44"/>
                <a:gd name="T9" fmla="*/ 4 h 12"/>
                <a:gd name="T10" fmla="*/ 0 w 44"/>
                <a:gd name="T11" fmla="*/ 8 h 12"/>
                <a:gd name="T12" fmla="*/ 0 w 44"/>
                <a:gd name="T13" fmla="*/ 1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12"/>
                <a:gd name="T23" fmla="*/ 44 w 4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12">
                  <a:moveTo>
                    <a:pt x="0" y="12"/>
                  </a:moveTo>
                  <a:lnTo>
                    <a:pt x="42" y="8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87"/>
            <p:cNvSpPr>
              <a:spLocks/>
            </p:cNvSpPr>
            <p:nvPr/>
          </p:nvSpPr>
          <p:spPr bwMode="auto">
            <a:xfrm>
              <a:off x="1415" y="2299"/>
              <a:ext cx="43" cy="23"/>
            </a:xfrm>
            <a:custGeom>
              <a:avLst/>
              <a:gdLst>
                <a:gd name="T0" fmla="*/ 0 w 43"/>
                <a:gd name="T1" fmla="*/ 23 h 23"/>
                <a:gd name="T2" fmla="*/ 43 w 43"/>
                <a:gd name="T3" fmla="*/ 7 h 23"/>
                <a:gd name="T4" fmla="*/ 43 w 43"/>
                <a:gd name="T5" fmla="*/ 0 h 23"/>
                <a:gd name="T6" fmla="*/ 0 w 43"/>
                <a:gd name="T7" fmla="*/ 15 h 23"/>
                <a:gd name="T8" fmla="*/ 0 w 43"/>
                <a:gd name="T9" fmla="*/ 2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23"/>
                <a:gd name="T17" fmla="*/ 43 w 4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23">
                  <a:moveTo>
                    <a:pt x="0" y="23"/>
                  </a:moveTo>
                  <a:lnTo>
                    <a:pt x="43" y="7"/>
                  </a:lnTo>
                  <a:lnTo>
                    <a:pt x="43" y="0"/>
                  </a:lnTo>
                  <a:lnTo>
                    <a:pt x="0" y="15"/>
                  </a:lnTo>
                  <a:lnTo>
                    <a:pt x="0" y="23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88"/>
            <p:cNvSpPr>
              <a:spLocks/>
            </p:cNvSpPr>
            <p:nvPr/>
          </p:nvSpPr>
          <p:spPr bwMode="auto">
            <a:xfrm>
              <a:off x="1417" y="2353"/>
              <a:ext cx="39" cy="32"/>
            </a:xfrm>
            <a:custGeom>
              <a:avLst/>
              <a:gdLst>
                <a:gd name="T0" fmla="*/ 0 w 39"/>
                <a:gd name="T1" fmla="*/ 32 h 32"/>
                <a:gd name="T2" fmla="*/ 39 w 39"/>
                <a:gd name="T3" fmla="*/ 7 h 32"/>
                <a:gd name="T4" fmla="*/ 39 w 39"/>
                <a:gd name="T5" fmla="*/ 0 h 32"/>
                <a:gd name="T6" fmla="*/ 0 w 39"/>
                <a:gd name="T7" fmla="*/ 25 h 32"/>
                <a:gd name="T8" fmla="*/ 0 w 39"/>
                <a:gd name="T9" fmla="*/ 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2"/>
                <a:gd name="T17" fmla="*/ 39 w 39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2">
                  <a:moveTo>
                    <a:pt x="0" y="32"/>
                  </a:moveTo>
                  <a:lnTo>
                    <a:pt x="39" y="7"/>
                  </a:lnTo>
                  <a:lnTo>
                    <a:pt x="39" y="0"/>
                  </a:lnTo>
                  <a:lnTo>
                    <a:pt x="0" y="25"/>
                  </a:lnTo>
                  <a:lnTo>
                    <a:pt x="0" y="32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89"/>
            <p:cNvSpPr>
              <a:spLocks/>
            </p:cNvSpPr>
            <p:nvPr/>
          </p:nvSpPr>
          <p:spPr bwMode="auto">
            <a:xfrm>
              <a:off x="1431" y="2407"/>
              <a:ext cx="34" cy="42"/>
            </a:xfrm>
            <a:custGeom>
              <a:avLst/>
              <a:gdLst>
                <a:gd name="T0" fmla="*/ 4 w 34"/>
                <a:gd name="T1" fmla="*/ 42 h 42"/>
                <a:gd name="T2" fmla="*/ 34 w 34"/>
                <a:gd name="T3" fmla="*/ 8 h 42"/>
                <a:gd name="T4" fmla="*/ 32 w 34"/>
                <a:gd name="T5" fmla="*/ 3 h 42"/>
                <a:gd name="T6" fmla="*/ 32 w 34"/>
                <a:gd name="T7" fmla="*/ 0 h 42"/>
                <a:gd name="T8" fmla="*/ 0 w 34"/>
                <a:gd name="T9" fmla="*/ 35 h 42"/>
                <a:gd name="T10" fmla="*/ 2 w 34"/>
                <a:gd name="T11" fmla="*/ 38 h 42"/>
                <a:gd name="T12" fmla="*/ 4 w 34"/>
                <a:gd name="T13" fmla="*/ 4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42"/>
                <a:gd name="T23" fmla="*/ 34 w 34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42">
                  <a:moveTo>
                    <a:pt x="4" y="42"/>
                  </a:moveTo>
                  <a:lnTo>
                    <a:pt x="34" y="8"/>
                  </a:lnTo>
                  <a:lnTo>
                    <a:pt x="32" y="3"/>
                  </a:lnTo>
                  <a:lnTo>
                    <a:pt x="32" y="0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4" y="42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90"/>
            <p:cNvSpPr>
              <a:spLocks/>
            </p:cNvSpPr>
            <p:nvPr/>
          </p:nvSpPr>
          <p:spPr bwMode="auto">
            <a:xfrm>
              <a:off x="1460" y="2459"/>
              <a:ext cx="25" cy="51"/>
            </a:xfrm>
            <a:custGeom>
              <a:avLst/>
              <a:gdLst>
                <a:gd name="T0" fmla="*/ 3 w 25"/>
                <a:gd name="T1" fmla="*/ 51 h 51"/>
                <a:gd name="T2" fmla="*/ 25 w 25"/>
                <a:gd name="T3" fmla="*/ 8 h 51"/>
                <a:gd name="T4" fmla="*/ 24 w 25"/>
                <a:gd name="T5" fmla="*/ 5 h 51"/>
                <a:gd name="T6" fmla="*/ 21 w 25"/>
                <a:gd name="T7" fmla="*/ 0 h 51"/>
                <a:gd name="T8" fmla="*/ 0 w 25"/>
                <a:gd name="T9" fmla="*/ 42 h 51"/>
                <a:gd name="T10" fmla="*/ 3 w 25"/>
                <a:gd name="T11" fmla="*/ 51 h 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51"/>
                <a:gd name="T20" fmla="*/ 25 w 25"/>
                <a:gd name="T21" fmla="*/ 51 h 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51">
                  <a:moveTo>
                    <a:pt x="3" y="51"/>
                  </a:moveTo>
                  <a:lnTo>
                    <a:pt x="25" y="8"/>
                  </a:lnTo>
                  <a:lnTo>
                    <a:pt x="24" y="5"/>
                  </a:lnTo>
                  <a:lnTo>
                    <a:pt x="21" y="0"/>
                  </a:lnTo>
                  <a:lnTo>
                    <a:pt x="0" y="42"/>
                  </a:lnTo>
                  <a:lnTo>
                    <a:pt x="3" y="51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91"/>
            <p:cNvSpPr>
              <a:spLocks/>
            </p:cNvSpPr>
            <p:nvPr/>
          </p:nvSpPr>
          <p:spPr bwMode="auto">
            <a:xfrm>
              <a:off x="1495" y="2503"/>
              <a:ext cx="17" cy="57"/>
            </a:xfrm>
            <a:custGeom>
              <a:avLst/>
              <a:gdLst>
                <a:gd name="T0" fmla="*/ 6 w 17"/>
                <a:gd name="T1" fmla="*/ 57 h 57"/>
                <a:gd name="T2" fmla="*/ 17 w 17"/>
                <a:gd name="T3" fmla="*/ 9 h 57"/>
                <a:gd name="T4" fmla="*/ 14 w 17"/>
                <a:gd name="T5" fmla="*/ 5 h 57"/>
                <a:gd name="T6" fmla="*/ 11 w 17"/>
                <a:gd name="T7" fmla="*/ 0 h 57"/>
                <a:gd name="T8" fmla="*/ 0 w 17"/>
                <a:gd name="T9" fmla="*/ 49 h 57"/>
                <a:gd name="T10" fmla="*/ 3 w 17"/>
                <a:gd name="T11" fmla="*/ 54 h 57"/>
                <a:gd name="T12" fmla="*/ 6 w 17"/>
                <a:gd name="T13" fmla="*/ 57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57"/>
                <a:gd name="T23" fmla="*/ 17 w 17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57">
                  <a:moveTo>
                    <a:pt x="6" y="57"/>
                  </a:moveTo>
                  <a:lnTo>
                    <a:pt x="17" y="9"/>
                  </a:lnTo>
                  <a:lnTo>
                    <a:pt x="14" y="5"/>
                  </a:lnTo>
                  <a:lnTo>
                    <a:pt x="11" y="0"/>
                  </a:lnTo>
                  <a:lnTo>
                    <a:pt x="0" y="49"/>
                  </a:lnTo>
                  <a:lnTo>
                    <a:pt x="3" y="54"/>
                  </a:lnTo>
                  <a:lnTo>
                    <a:pt x="6" y="57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92"/>
            <p:cNvSpPr>
              <a:spLocks/>
            </p:cNvSpPr>
            <p:nvPr/>
          </p:nvSpPr>
          <p:spPr bwMode="auto">
            <a:xfrm>
              <a:off x="1858" y="2119"/>
              <a:ext cx="11" cy="7"/>
            </a:xfrm>
            <a:custGeom>
              <a:avLst/>
              <a:gdLst>
                <a:gd name="T0" fmla="*/ 0 w 11"/>
                <a:gd name="T1" fmla="*/ 5 h 7"/>
                <a:gd name="T2" fmla="*/ 4 w 11"/>
                <a:gd name="T3" fmla="*/ 7 h 7"/>
                <a:gd name="T4" fmla="*/ 6 w 11"/>
                <a:gd name="T5" fmla="*/ 5 h 7"/>
                <a:gd name="T6" fmla="*/ 11 w 11"/>
                <a:gd name="T7" fmla="*/ 5 h 7"/>
                <a:gd name="T8" fmla="*/ 8 w 11"/>
                <a:gd name="T9" fmla="*/ 3 h 7"/>
                <a:gd name="T10" fmla="*/ 4 w 11"/>
                <a:gd name="T11" fmla="*/ 0 h 7"/>
                <a:gd name="T12" fmla="*/ 0 w 11"/>
                <a:gd name="T13" fmla="*/ 5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7"/>
                <a:gd name="T23" fmla="*/ 11 w 11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7">
                  <a:moveTo>
                    <a:pt x="0" y="5"/>
                  </a:moveTo>
                  <a:lnTo>
                    <a:pt x="4" y="7"/>
                  </a:lnTo>
                  <a:lnTo>
                    <a:pt x="6" y="5"/>
                  </a:lnTo>
                  <a:lnTo>
                    <a:pt x="11" y="5"/>
                  </a:lnTo>
                  <a:lnTo>
                    <a:pt x="8" y="3"/>
                  </a:lnTo>
                  <a:lnTo>
                    <a:pt x="4" y="0"/>
                  </a:lnTo>
                  <a:lnTo>
                    <a:pt x="0" y="5"/>
                  </a:lnTo>
                  <a:close/>
                </a:path>
              </a:pathLst>
            </a:custGeom>
            <a:gradFill rotWithShape="0">
              <a:gsLst>
                <a:gs pos="0">
                  <a:srgbClr val="CED7F2"/>
                </a:gs>
                <a:gs pos="100000">
                  <a:srgbClr val="A4B5E6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6" name="Rectangle 96"/>
          <p:cNvSpPr>
            <a:spLocks noChangeArrowheads="1"/>
          </p:cNvSpPr>
          <p:nvPr/>
        </p:nvSpPr>
        <p:spPr bwMode="auto">
          <a:xfrm>
            <a:off x="4108450" y="5594350"/>
            <a:ext cx="45148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600">
                <a:ea typeface="ヒラギノ角ゴ Pro W3"/>
                <a:cs typeface="ヒラギノ角ゴ Pro W3"/>
              </a:rPr>
              <a:t>Max Planck Institute for</a:t>
            </a:r>
          </a:p>
          <a:p>
            <a:pPr algn="r"/>
            <a:r>
              <a:rPr lang="en-GB" sz="1600">
                <a:ea typeface="ヒラギノ角ゴ Pro W3"/>
                <a:cs typeface="ヒラギノ角ゴ Pro W3"/>
              </a:rPr>
              <a:t>Human Cognitive and Brain Sciences</a:t>
            </a:r>
          </a:p>
          <a:p>
            <a:pPr algn="r"/>
            <a:r>
              <a:rPr lang="en-GB" sz="1600">
                <a:ea typeface="ヒラギノ角ゴ Pro W3"/>
                <a:cs typeface="ヒラギノ角ゴ Pro W3"/>
              </a:rPr>
              <a:t>Leipzig, Germany</a:t>
            </a:r>
          </a:p>
        </p:txBody>
      </p:sp>
      <p:sp>
        <p:nvSpPr>
          <p:cNvPr id="3077" name="Text Box 47"/>
          <p:cNvSpPr txBox="1">
            <a:spLocks noChangeArrowheads="1"/>
          </p:cNvSpPr>
          <p:nvPr/>
        </p:nvSpPr>
        <p:spPr bwMode="auto">
          <a:xfrm>
            <a:off x="5635625" y="4000500"/>
            <a:ext cx="2932113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762000">
              <a:spcBef>
                <a:spcPct val="50000"/>
              </a:spcBef>
            </a:pPr>
            <a:r>
              <a:rPr lang="en-GB"/>
              <a:t>Stefan Kiebel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modeling</a:t>
            </a:r>
          </a:p>
        </p:txBody>
      </p:sp>
      <p:pic>
        <p:nvPicPr>
          <p:cNvPr id="11267" name="Picture 4" descr="fig_ERP_N170_c"/>
          <p:cNvPicPr>
            <a:picLocks noChangeAspect="1" noChangeArrowheads="1"/>
          </p:cNvPicPr>
          <p:nvPr/>
        </p:nvPicPr>
        <p:blipFill>
          <a:blip r:embed="rId3" cstate="print"/>
          <a:srcRect l="14687" t="5254" r="16304" b="6886"/>
          <a:stretch>
            <a:fillRect/>
          </a:stretch>
        </p:blipFill>
        <p:spPr bwMode="auto">
          <a:xfrm>
            <a:off x="457200" y="1358900"/>
            <a:ext cx="1411288" cy="360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57481" name="Rectangle 9"/>
          <p:cNvSpPr>
            <a:spLocks noChangeArrowheads="1"/>
          </p:cNvSpPr>
          <p:nvPr/>
        </p:nvSpPr>
        <p:spPr bwMode="auto">
          <a:xfrm>
            <a:off x="2057400" y="2806700"/>
            <a:ext cx="384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</a:rPr>
              <a:t>=</a:t>
            </a:r>
          </a:p>
        </p:txBody>
      </p:sp>
      <p:sp>
        <p:nvSpPr>
          <p:cNvPr id="1257482" name="Rectangle 10"/>
          <p:cNvSpPr>
            <a:spLocks noChangeArrowheads="1"/>
          </p:cNvSpPr>
          <p:nvPr/>
        </p:nvSpPr>
        <p:spPr bwMode="auto">
          <a:xfrm>
            <a:off x="5175250" y="2806700"/>
            <a:ext cx="4968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rgbClr val="CC0000"/>
                </a:solidFill>
                <a:latin typeface="Symbol" pitchFamily="18" charset="2"/>
              </a:rPr>
              <a:t>b</a:t>
            </a:r>
            <a:r>
              <a:rPr lang="en-US" sz="2800" b="1" baseline="-25000">
                <a:solidFill>
                  <a:srgbClr val="CC0000"/>
                </a:solidFill>
                <a:latin typeface="Symbol" pitchFamily="18" charset="2"/>
              </a:rPr>
              <a:t>2</a:t>
            </a:r>
            <a:endParaRPr lang="en-US" sz="2400" b="1" baseline="-25000">
              <a:solidFill>
                <a:srgbClr val="CC0000"/>
              </a:solidFill>
              <a:latin typeface="Symbol" pitchFamily="18" charset="2"/>
            </a:endParaRPr>
          </a:p>
        </p:txBody>
      </p:sp>
      <p:sp>
        <p:nvSpPr>
          <p:cNvPr id="1257483" name="Rectangle 11"/>
          <p:cNvSpPr>
            <a:spLocks noChangeArrowheads="1"/>
          </p:cNvSpPr>
          <p:nvPr/>
        </p:nvSpPr>
        <p:spPr bwMode="auto">
          <a:xfrm>
            <a:off x="2552700" y="2806700"/>
            <a:ext cx="4968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solidFill>
                  <a:srgbClr val="CC0000"/>
                </a:solidFill>
                <a:latin typeface="Symbol" pitchFamily="18" charset="2"/>
              </a:rPr>
              <a:t>b</a:t>
            </a:r>
            <a:r>
              <a:rPr lang="en-US" sz="2800" b="1" baseline="-25000">
                <a:solidFill>
                  <a:srgbClr val="CC0000"/>
                </a:solidFill>
                <a:latin typeface="Symbol" pitchFamily="18" charset="2"/>
              </a:rPr>
              <a:t>1</a:t>
            </a:r>
            <a:endParaRPr lang="en-US" sz="2400" b="1" baseline="-25000">
              <a:solidFill>
                <a:srgbClr val="CC0000"/>
              </a:solidFill>
              <a:latin typeface="Symbol" pitchFamily="18" charset="2"/>
            </a:endParaRPr>
          </a:p>
        </p:txBody>
      </p:sp>
      <p:sp>
        <p:nvSpPr>
          <p:cNvPr id="1257484" name="Rectangle 12"/>
          <p:cNvSpPr>
            <a:spLocks noChangeArrowheads="1"/>
          </p:cNvSpPr>
          <p:nvPr/>
        </p:nvSpPr>
        <p:spPr bwMode="auto">
          <a:xfrm>
            <a:off x="4667250" y="2806700"/>
            <a:ext cx="384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</a:rPr>
              <a:t>+</a:t>
            </a:r>
          </a:p>
        </p:txBody>
      </p:sp>
      <p:sp>
        <p:nvSpPr>
          <p:cNvPr id="1257485" name="Rectangle 13"/>
          <p:cNvSpPr>
            <a:spLocks noChangeArrowheads="1"/>
          </p:cNvSpPr>
          <p:nvPr/>
        </p:nvSpPr>
        <p:spPr bwMode="auto">
          <a:xfrm>
            <a:off x="7188200" y="2882900"/>
            <a:ext cx="384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</a:rPr>
              <a:t>+</a:t>
            </a:r>
          </a:p>
        </p:txBody>
      </p:sp>
      <p:sp>
        <p:nvSpPr>
          <p:cNvPr id="1257486" name="Rectangle 14"/>
          <p:cNvSpPr>
            <a:spLocks noChangeArrowheads="1"/>
          </p:cNvSpPr>
          <p:nvPr/>
        </p:nvSpPr>
        <p:spPr bwMode="auto">
          <a:xfrm>
            <a:off x="7620000" y="1358900"/>
            <a:ext cx="1066800" cy="35988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7487" name="Rectangle 15"/>
          <p:cNvSpPr>
            <a:spLocks noChangeArrowheads="1"/>
          </p:cNvSpPr>
          <p:nvPr/>
        </p:nvSpPr>
        <p:spPr bwMode="auto">
          <a:xfrm rot="-2853128">
            <a:off x="7674769" y="2961482"/>
            <a:ext cx="90963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Error</a:t>
            </a:r>
          </a:p>
        </p:txBody>
      </p:sp>
      <p:grpSp>
        <p:nvGrpSpPr>
          <p:cNvPr id="1257513" name="Group 41"/>
          <p:cNvGrpSpPr>
            <a:grpSpLocks/>
          </p:cNvGrpSpPr>
          <p:nvPr/>
        </p:nvGrpSpPr>
        <p:grpSpPr bwMode="auto">
          <a:xfrm>
            <a:off x="2743200" y="995363"/>
            <a:ext cx="2101850" cy="3962400"/>
            <a:chOff x="1728" y="627"/>
            <a:chExt cx="1324" cy="2496"/>
          </a:xfrm>
        </p:grpSpPr>
        <p:sp>
          <p:nvSpPr>
            <p:cNvPr id="11294" name="Rectangle 16"/>
            <p:cNvSpPr>
              <a:spLocks noChangeArrowheads="1"/>
            </p:cNvSpPr>
            <p:nvPr/>
          </p:nvSpPr>
          <p:spPr bwMode="auto">
            <a:xfrm>
              <a:off x="1728" y="627"/>
              <a:ext cx="1324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b="1"/>
                <a:t>Faces</a:t>
              </a:r>
            </a:p>
          </p:txBody>
        </p:sp>
        <p:grpSp>
          <p:nvGrpSpPr>
            <p:cNvPr id="11295" name="Group 23"/>
            <p:cNvGrpSpPr>
              <a:grpSpLocks/>
            </p:cNvGrpSpPr>
            <p:nvPr/>
          </p:nvGrpSpPr>
          <p:grpSpPr bwMode="auto">
            <a:xfrm>
              <a:off x="2166" y="856"/>
              <a:ext cx="402" cy="2267"/>
              <a:chOff x="2166" y="910"/>
              <a:chExt cx="402" cy="2604"/>
            </a:xfrm>
          </p:grpSpPr>
          <p:sp>
            <p:nvSpPr>
              <p:cNvPr id="11296" name="Rectangle 18"/>
              <p:cNvSpPr>
                <a:spLocks noChangeArrowheads="1"/>
              </p:cNvSpPr>
              <p:nvPr/>
            </p:nvSpPr>
            <p:spPr bwMode="auto">
              <a:xfrm>
                <a:off x="2166" y="910"/>
                <a:ext cx="402" cy="1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7" name="Rectangle 19"/>
              <p:cNvSpPr>
                <a:spLocks noChangeArrowheads="1"/>
              </p:cNvSpPr>
              <p:nvPr/>
            </p:nvSpPr>
            <p:spPr bwMode="auto">
              <a:xfrm>
                <a:off x="2166" y="2212"/>
                <a:ext cx="402" cy="13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57514" name="Group 42"/>
          <p:cNvGrpSpPr>
            <a:grpSpLocks/>
          </p:cNvGrpSpPr>
          <p:nvPr/>
        </p:nvGrpSpPr>
        <p:grpSpPr bwMode="auto">
          <a:xfrm>
            <a:off x="5562600" y="995363"/>
            <a:ext cx="1828800" cy="3962400"/>
            <a:chOff x="3504" y="627"/>
            <a:chExt cx="1152" cy="2496"/>
          </a:xfrm>
        </p:grpSpPr>
        <p:sp>
          <p:nvSpPr>
            <p:cNvPr id="11290" name="Rectangle 17"/>
            <p:cNvSpPr>
              <a:spLocks noChangeArrowheads="1"/>
            </p:cNvSpPr>
            <p:nvPr/>
          </p:nvSpPr>
          <p:spPr bwMode="auto">
            <a:xfrm>
              <a:off x="3504" y="627"/>
              <a:ext cx="115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b="1"/>
                <a:t>Scrambled</a:t>
              </a:r>
            </a:p>
          </p:txBody>
        </p:sp>
        <p:grpSp>
          <p:nvGrpSpPr>
            <p:cNvPr id="11291" name="Group 24"/>
            <p:cNvGrpSpPr>
              <a:grpSpLocks/>
            </p:cNvGrpSpPr>
            <p:nvPr/>
          </p:nvGrpSpPr>
          <p:grpSpPr bwMode="auto">
            <a:xfrm>
              <a:off x="3850" y="856"/>
              <a:ext cx="402" cy="2267"/>
              <a:chOff x="3850" y="910"/>
              <a:chExt cx="402" cy="2604"/>
            </a:xfrm>
          </p:grpSpPr>
          <p:sp>
            <p:nvSpPr>
              <p:cNvPr id="11292" name="Rectangle 20"/>
              <p:cNvSpPr>
                <a:spLocks noChangeArrowheads="1"/>
              </p:cNvSpPr>
              <p:nvPr/>
            </p:nvSpPr>
            <p:spPr bwMode="auto">
              <a:xfrm>
                <a:off x="3850" y="910"/>
                <a:ext cx="402" cy="13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3" name="Rectangle 21"/>
              <p:cNvSpPr>
                <a:spLocks noChangeArrowheads="1"/>
              </p:cNvSpPr>
              <p:nvPr/>
            </p:nvSpPr>
            <p:spPr bwMode="auto">
              <a:xfrm>
                <a:off x="3850" y="2212"/>
                <a:ext cx="402" cy="1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7" name="Rectangle 22"/>
          <p:cNvSpPr>
            <a:spLocks noChangeArrowheads="1"/>
          </p:cNvSpPr>
          <p:nvPr/>
        </p:nvSpPr>
        <p:spPr bwMode="auto">
          <a:xfrm>
            <a:off x="149225" y="995363"/>
            <a:ext cx="210185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b="1"/>
              <a:t>Data</a:t>
            </a:r>
          </a:p>
        </p:txBody>
      </p:sp>
      <p:grpSp>
        <p:nvGrpSpPr>
          <p:cNvPr id="1257509" name="Group 37"/>
          <p:cNvGrpSpPr>
            <a:grpSpLocks/>
          </p:cNvGrpSpPr>
          <p:nvPr/>
        </p:nvGrpSpPr>
        <p:grpSpPr bwMode="auto">
          <a:xfrm>
            <a:off x="831850" y="5694363"/>
            <a:ext cx="7540625" cy="533400"/>
            <a:chOff x="524" y="3587"/>
            <a:chExt cx="4750" cy="336"/>
          </a:xfrm>
        </p:grpSpPr>
        <p:sp>
          <p:nvSpPr>
            <p:cNvPr id="11279" name="Rectangle 26"/>
            <p:cNvSpPr>
              <a:spLocks noChangeArrowheads="1"/>
            </p:cNvSpPr>
            <p:nvPr/>
          </p:nvSpPr>
          <p:spPr bwMode="auto">
            <a:xfrm>
              <a:off x="4999" y="3598"/>
              <a:ext cx="27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CC0000"/>
                  </a:solidFill>
                  <a:latin typeface="Symbol" pitchFamily="18" charset="2"/>
                </a:rPr>
                <a:t></a:t>
              </a:r>
              <a:endParaRPr lang="en-US" sz="2800" b="1" baseline="-250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1280" name="Rectangle 27"/>
            <p:cNvSpPr>
              <a:spLocks noChangeArrowheads="1"/>
            </p:cNvSpPr>
            <p:nvPr/>
          </p:nvSpPr>
          <p:spPr bwMode="auto">
            <a:xfrm>
              <a:off x="1148" y="3598"/>
              <a:ext cx="24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11281" name="Rectangle 28"/>
            <p:cNvSpPr>
              <a:spLocks noChangeArrowheads="1"/>
            </p:cNvSpPr>
            <p:nvPr/>
          </p:nvSpPr>
          <p:spPr bwMode="auto">
            <a:xfrm>
              <a:off x="3260" y="3598"/>
              <a:ext cx="43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CC0000"/>
                  </a:solidFill>
                  <a:latin typeface="Symbol" pitchFamily="18" charset="2"/>
                </a:rPr>
                <a:t>b</a:t>
              </a:r>
              <a:r>
                <a:rPr lang="en-US" sz="2800" b="1" baseline="-25000">
                  <a:solidFill>
                    <a:srgbClr val="CC0000"/>
                  </a:solidFill>
                  <a:latin typeface="Symbol" pitchFamily="18" charset="2"/>
                </a:rPr>
                <a:t>2</a:t>
              </a:r>
            </a:p>
          </p:txBody>
        </p:sp>
        <p:sp>
          <p:nvSpPr>
            <p:cNvPr id="11282" name="Rectangle 29"/>
            <p:cNvSpPr>
              <a:spLocks noChangeArrowheads="1"/>
            </p:cNvSpPr>
            <p:nvPr/>
          </p:nvSpPr>
          <p:spPr bwMode="auto">
            <a:xfrm>
              <a:off x="1608" y="3598"/>
              <a:ext cx="38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CC0000"/>
                  </a:solidFill>
                  <a:latin typeface="Symbol" pitchFamily="18" charset="2"/>
                </a:rPr>
                <a:t>b</a:t>
              </a:r>
              <a:r>
                <a:rPr lang="en-US" sz="2800" b="1" baseline="-25000">
                  <a:solidFill>
                    <a:srgbClr val="CC0000"/>
                  </a:solidFill>
                  <a:latin typeface="Symbol" pitchFamily="18" charset="2"/>
                </a:rPr>
                <a:t>1</a:t>
              </a:r>
            </a:p>
          </p:txBody>
        </p:sp>
        <p:sp>
          <p:nvSpPr>
            <p:cNvPr id="11283" name="Rectangle 30"/>
            <p:cNvSpPr>
              <a:spLocks noChangeArrowheads="1"/>
            </p:cNvSpPr>
            <p:nvPr/>
          </p:nvSpPr>
          <p:spPr bwMode="auto">
            <a:xfrm>
              <a:off x="2924" y="3598"/>
              <a:ext cx="24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1284" name="Rectangle 31"/>
            <p:cNvSpPr>
              <a:spLocks noChangeArrowheads="1"/>
            </p:cNvSpPr>
            <p:nvPr/>
          </p:nvSpPr>
          <p:spPr bwMode="auto">
            <a:xfrm>
              <a:off x="4528" y="3598"/>
              <a:ext cx="24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1285" name="Rectangle 32"/>
            <p:cNvSpPr>
              <a:spLocks noChangeArrowheads="1"/>
            </p:cNvSpPr>
            <p:nvPr/>
          </p:nvSpPr>
          <p:spPr bwMode="auto">
            <a:xfrm>
              <a:off x="3926" y="3587"/>
              <a:ext cx="54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de-DE" sz="2800" b="1" i="1"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de-DE" sz="2800" b="1" baseline="-25000">
                  <a:latin typeface="Symbol" pitchFamily="18" charset="2"/>
                  <a:sym typeface="Symbol" pitchFamily="18" charset="2"/>
                </a:rPr>
                <a:t>2</a:t>
              </a:r>
              <a:endParaRPr lang="en-US" sz="2800" b="1" baseline="-25000">
                <a:solidFill>
                  <a:schemeClr val="accent2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11286" name="Rectangle 33"/>
            <p:cNvSpPr>
              <a:spLocks noChangeArrowheads="1"/>
            </p:cNvSpPr>
            <p:nvPr/>
          </p:nvSpPr>
          <p:spPr bwMode="auto">
            <a:xfrm>
              <a:off x="2162" y="3598"/>
              <a:ext cx="38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de-DE" sz="2800" b="1" i="1">
                  <a:latin typeface="Times New Roman" pitchFamily="18" charset="0"/>
                  <a:sym typeface="Symbol" pitchFamily="18" charset="2"/>
                </a:rPr>
                <a:t>X</a:t>
              </a:r>
              <a:r>
                <a:rPr lang="de-DE" sz="2800" b="1" baseline="-25000">
                  <a:latin typeface="Symbol" pitchFamily="18" charset="2"/>
                  <a:sym typeface="Symbol" pitchFamily="18" charset="2"/>
                </a:rPr>
                <a:t>1</a:t>
              </a:r>
              <a:endParaRPr lang="en-US" sz="2000" b="1" baseline="-25000">
                <a:solidFill>
                  <a:schemeClr val="accent2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11287" name="Rectangle 34"/>
            <p:cNvSpPr>
              <a:spLocks noChangeArrowheads="1"/>
            </p:cNvSpPr>
            <p:nvPr/>
          </p:nvSpPr>
          <p:spPr bwMode="auto">
            <a:xfrm>
              <a:off x="524" y="3598"/>
              <a:ext cx="31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 i="1">
                  <a:latin typeface="Times New Roman" pitchFamily="18" charset="0"/>
                </a:rPr>
                <a:t>Y</a:t>
              </a:r>
              <a:endParaRPr lang="en-US" sz="2800" b="1" i="1" baseline="-25000">
                <a:latin typeface="Times New Roman" pitchFamily="18" charset="0"/>
              </a:endParaRPr>
            </a:p>
          </p:txBody>
        </p:sp>
        <p:sp>
          <p:nvSpPr>
            <p:cNvPr id="11288" name="Rectangle 35"/>
            <p:cNvSpPr>
              <a:spLocks noChangeArrowheads="1"/>
            </p:cNvSpPr>
            <p:nvPr/>
          </p:nvSpPr>
          <p:spPr bwMode="auto">
            <a:xfrm>
              <a:off x="3713" y="3598"/>
              <a:ext cx="19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  <a:sym typeface="Symbol" pitchFamily="18" charset="2"/>
                </a:rPr>
                <a:t>•</a:t>
              </a:r>
              <a:endParaRPr lang="en-US" sz="2800" b="1">
                <a:latin typeface="Times New Roman" pitchFamily="18" charset="0"/>
              </a:endParaRPr>
            </a:p>
          </p:txBody>
        </p:sp>
        <p:sp>
          <p:nvSpPr>
            <p:cNvPr id="11289" name="Rectangle 36"/>
            <p:cNvSpPr>
              <a:spLocks noChangeArrowheads="1"/>
            </p:cNvSpPr>
            <p:nvPr/>
          </p:nvSpPr>
          <p:spPr bwMode="auto">
            <a:xfrm>
              <a:off x="1981" y="3598"/>
              <a:ext cx="19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  <a:sym typeface="Symbol" pitchFamily="18" charset="2"/>
                </a:rPr>
                <a:t>•</a:t>
              </a:r>
              <a:endParaRPr lang="en-US" sz="2800" b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7481" grpId="0"/>
      <p:bldP spid="1257482" grpId="0"/>
      <p:bldP spid="1257483" grpId="0"/>
      <p:bldP spid="1257484" grpId="0"/>
      <p:bldP spid="1257485" grpId="0"/>
      <p:bldP spid="1257486" grpId="0" animBg="1"/>
      <p:bldP spid="125748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matrix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2057400" y="3792538"/>
            <a:ext cx="3841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</a:rPr>
              <a:t>=</a:t>
            </a: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6254750" y="3792538"/>
            <a:ext cx="3841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>
                <a:latin typeface="Times New Roman" pitchFamily="18" charset="0"/>
              </a:rPr>
              <a:t>+</a:t>
            </a:r>
          </a:p>
        </p:txBody>
      </p:sp>
      <p:grpSp>
        <p:nvGrpSpPr>
          <p:cNvPr id="1261618" name="Group 50"/>
          <p:cNvGrpSpPr>
            <a:grpSpLocks/>
          </p:cNvGrpSpPr>
          <p:nvPr/>
        </p:nvGrpSpPr>
        <p:grpSpPr bwMode="auto">
          <a:xfrm>
            <a:off x="820738" y="6102350"/>
            <a:ext cx="6875462" cy="515938"/>
            <a:chOff x="517" y="3844"/>
            <a:chExt cx="4331" cy="325"/>
          </a:xfrm>
        </p:grpSpPr>
        <p:sp>
          <p:nvSpPr>
            <p:cNvPr id="12316" name="Rectangle 24"/>
            <p:cNvSpPr>
              <a:spLocks noChangeArrowheads="1"/>
            </p:cNvSpPr>
            <p:nvPr/>
          </p:nvSpPr>
          <p:spPr bwMode="auto">
            <a:xfrm>
              <a:off x="4573" y="3844"/>
              <a:ext cx="27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CC0000"/>
                  </a:solidFill>
                  <a:latin typeface="Symbol" pitchFamily="18" charset="2"/>
                </a:rPr>
                <a:t></a:t>
              </a:r>
              <a:endParaRPr lang="en-US" sz="2800" b="1" baseline="-25000">
                <a:solidFill>
                  <a:srgbClr val="CC0000"/>
                </a:solidFill>
                <a:latin typeface="Times New Roman" pitchFamily="18" charset="0"/>
              </a:endParaRPr>
            </a:p>
          </p:txBody>
        </p:sp>
        <p:sp>
          <p:nvSpPr>
            <p:cNvPr id="12317" name="Rectangle 25"/>
            <p:cNvSpPr>
              <a:spLocks noChangeArrowheads="1"/>
            </p:cNvSpPr>
            <p:nvPr/>
          </p:nvSpPr>
          <p:spPr bwMode="auto">
            <a:xfrm>
              <a:off x="1148" y="3844"/>
              <a:ext cx="24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</a:rPr>
                <a:t>=</a:t>
              </a:r>
            </a:p>
          </p:txBody>
        </p:sp>
        <p:sp>
          <p:nvSpPr>
            <p:cNvPr id="12318" name="Rectangle 26"/>
            <p:cNvSpPr>
              <a:spLocks noChangeArrowheads="1"/>
            </p:cNvSpPr>
            <p:nvPr/>
          </p:nvSpPr>
          <p:spPr bwMode="auto">
            <a:xfrm>
              <a:off x="3289" y="3844"/>
              <a:ext cx="343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en-US" sz="2800" b="1">
                  <a:solidFill>
                    <a:srgbClr val="CC0000"/>
                  </a:solidFill>
                  <a:latin typeface="Symbol" pitchFamily="18" charset="2"/>
                </a:rPr>
                <a:t>b</a:t>
              </a:r>
              <a:endParaRPr lang="en-US" sz="2800" b="1" baseline="-25000">
                <a:solidFill>
                  <a:srgbClr val="CC0000"/>
                </a:solidFill>
                <a:latin typeface="Symbol" pitchFamily="18" charset="2"/>
              </a:endParaRPr>
            </a:p>
          </p:txBody>
        </p:sp>
        <p:sp>
          <p:nvSpPr>
            <p:cNvPr id="12319" name="Rectangle 29"/>
            <p:cNvSpPr>
              <a:spLocks noChangeArrowheads="1"/>
            </p:cNvSpPr>
            <p:nvPr/>
          </p:nvSpPr>
          <p:spPr bwMode="auto">
            <a:xfrm>
              <a:off x="4102" y="3844"/>
              <a:ext cx="24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2320" name="Rectangle 31"/>
            <p:cNvSpPr>
              <a:spLocks noChangeArrowheads="1"/>
            </p:cNvSpPr>
            <p:nvPr/>
          </p:nvSpPr>
          <p:spPr bwMode="auto">
            <a:xfrm>
              <a:off x="2359" y="3844"/>
              <a:ext cx="384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r>
                <a:rPr lang="de-DE" sz="2800" b="1" i="1">
                  <a:latin typeface="Times New Roman" pitchFamily="18" charset="0"/>
                  <a:sym typeface="Symbol" pitchFamily="18" charset="2"/>
                </a:rPr>
                <a:t>X</a:t>
              </a:r>
              <a:endParaRPr lang="en-US" sz="2000" b="1" baseline="-25000">
                <a:solidFill>
                  <a:schemeClr val="accent2"/>
                </a:solidFill>
                <a:latin typeface="Symbol" pitchFamily="18" charset="2"/>
                <a:sym typeface="Symbol" pitchFamily="18" charset="2"/>
              </a:endParaRPr>
            </a:p>
          </p:txBody>
        </p:sp>
        <p:sp>
          <p:nvSpPr>
            <p:cNvPr id="12321" name="Rectangle 32"/>
            <p:cNvSpPr>
              <a:spLocks noChangeArrowheads="1"/>
            </p:cNvSpPr>
            <p:nvPr/>
          </p:nvSpPr>
          <p:spPr bwMode="auto">
            <a:xfrm>
              <a:off x="517" y="3844"/>
              <a:ext cx="31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sz="2800" b="1" i="1">
                  <a:latin typeface="Times New Roman" pitchFamily="18" charset="0"/>
                </a:rPr>
                <a:t>Y</a:t>
              </a:r>
              <a:endParaRPr lang="en-US" sz="2800" b="1" i="1" baseline="-25000">
                <a:latin typeface="Times New Roman" pitchFamily="18" charset="0"/>
              </a:endParaRPr>
            </a:p>
          </p:txBody>
        </p:sp>
        <p:sp>
          <p:nvSpPr>
            <p:cNvPr id="12322" name="Rectangle 33"/>
            <p:cNvSpPr>
              <a:spLocks noChangeArrowheads="1"/>
            </p:cNvSpPr>
            <p:nvPr/>
          </p:nvSpPr>
          <p:spPr bwMode="auto">
            <a:xfrm>
              <a:off x="3068" y="3844"/>
              <a:ext cx="192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>
                  <a:latin typeface="Times New Roman" pitchFamily="18" charset="0"/>
                  <a:sym typeface="Symbol" pitchFamily="18" charset="2"/>
                </a:rPr>
                <a:t>•</a:t>
              </a:r>
              <a:endParaRPr lang="en-US" sz="2800" b="1">
                <a:latin typeface="Times New Roman" pitchFamily="18" charset="0"/>
              </a:endParaRPr>
            </a:p>
          </p:txBody>
        </p:sp>
      </p:grpSp>
      <p:sp>
        <p:nvSpPr>
          <p:cNvPr id="12294" name="Rectangle 35"/>
          <p:cNvSpPr>
            <a:spLocks noChangeArrowheads="1"/>
          </p:cNvSpPr>
          <p:nvPr/>
        </p:nvSpPr>
        <p:spPr bwMode="auto">
          <a:xfrm rot="-2400000">
            <a:off x="627063" y="1241425"/>
            <a:ext cx="14382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Data vector</a:t>
            </a:r>
          </a:p>
        </p:txBody>
      </p:sp>
      <p:sp>
        <p:nvSpPr>
          <p:cNvPr id="12295" name="Rectangle 36"/>
          <p:cNvSpPr>
            <a:spLocks noChangeArrowheads="1"/>
          </p:cNvSpPr>
          <p:nvPr/>
        </p:nvSpPr>
        <p:spPr bwMode="auto">
          <a:xfrm rot="-2407244">
            <a:off x="3638550" y="1222375"/>
            <a:ext cx="14986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Design matrix</a:t>
            </a:r>
          </a:p>
        </p:txBody>
      </p:sp>
      <p:sp>
        <p:nvSpPr>
          <p:cNvPr id="12296" name="Rectangle 38"/>
          <p:cNvSpPr>
            <a:spLocks noChangeArrowheads="1"/>
          </p:cNvSpPr>
          <p:nvPr/>
        </p:nvSpPr>
        <p:spPr bwMode="auto">
          <a:xfrm rot="-2407244">
            <a:off x="4895850" y="1095375"/>
            <a:ext cx="18891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Parameter vector</a:t>
            </a:r>
          </a:p>
        </p:txBody>
      </p:sp>
      <p:sp>
        <p:nvSpPr>
          <p:cNvPr id="12297" name="Rectangle 39"/>
          <p:cNvSpPr>
            <a:spLocks noChangeArrowheads="1"/>
          </p:cNvSpPr>
          <p:nvPr/>
        </p:nvSpPr>
        <p:spPr bwMode="auto">
          <a:xfrm rot="-2407244">
            <a:off x="6953250" y="1214438"/>
            <a:ext cx="15208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000" b="1"/>
              <a:t>Error vector</a:t>
            </a:r>
          </a:p>
        </p:txBody>
      </p:sp>
      <p:grpSp>
        <p:nvGrpSpPr>
          <p:cNvPr id="12298" name="Group 48"/>
          <p:cNvGrpSpPr>
            <a:grpSpLocks/>
          </p:cNvGrpSpPr>
          <p:nvPr/>
        </p:nvGrpSpPr>
        <p:grpSpPr bwMode="auto">
          <a:xfrm>
            <a:off x="574675" y="2160588"/>
            <a:ext cx="990600" cy="3778250"/>
            <a:chOff x="536" y="1277"/>
            <a:chExt cx="624" cy="2380"/>
          </a:xfrm>
        </p:grpSpPr>
        <p:pic>
          <p:nvPicPr>
            <p:cNvPr id="12314" name="Picture 40" descr="fig_ERP_data_gr"/>
            <p:cNvPicPr>
              <a:picLocks noChangeArrowheads="1"/>
            </p:cNvPicPr>
            <p:nvPr/>
          </p:nvPicPr>
          <p:blipFill>
            <a:blip r:embed="rId3" cstate="print"/>
            <a:srcRect l="14714" t="6897" r="11925" b="9709"/>
            <a:stretch>
              <a:fillRect/>
            </a:stretch>
          </p:blipFill>
          <p:spPr bwMode="auto">
            <a:xfrm>
              <a:off x="630" y="1334"/>
              <a:ext cx="453" cy="2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5" name="AutoShape 41"/>
            <p:cNvSpPr>
              <a:spLocks noChangeArrowheads="1"/>
            </p:cNvSpPr>
            <p:nvPr/>
          </p:nvSpPr>
          <p:spPr bwMode="auto">
            <a:xfrm>
              <a:off x="536" y="1277"/>
              <a:ext cx="624" cy="2380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9" name="AutoShape 43"/>
          <p:cNvSpPr>
            <a:spLocks noChangeArrowheads="1"/>
          </p:cNvSpPr>
          <p:nvPr/>
        </p:nvSpPr>
        <p:spPr bwMode="auto">
          <a:xfrm>
            <a:off x="6934200" y="2162175"/>
            <a:ext cx="990600" cy="377825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00" name="Group 45"/>
          <p:cNvGrpSpPr>
            <a:grpSpLocks/>
          </p:cNvGrpSpPr>
          <p:nvPr/>
        </p:nvGrpSpPr>
        <p:grpSpPr bwMode="auto">
          <a:xfrm>
            <a:off x="5078413" y="3359150"/>
            <a:ext cx="830262" cy="1384300"/>
            <a:chOff x="3169" y="2146"/>
            <a:chExt cx="523" cy="872"/>
          </a:xfrm>
        </p:grpSpPr>
        <p:grpSp>
          <p:nvGrpSpPr>
            <p:cNvPr id="12310" name="Group 37"/>
            <p:cNvGrpSpPr>
              <a:grpSpLocks/>
            </p:cNvGrpSpPr>
            <p:nvPr/>
          </p:nvGrpSpPr>
          <p:grpSpPr bwMode="auto">
            <a:xfrm>
              <a:off x="3260" y="2188"/>
              <a:ext cx="313" cy="764"/>
              <a:chOff x="3260" y="1641"/>
              <a:chExt cx="313" cy="764"/>
            </a:xfrm>
          </p:grpSpPr>
          <p:sp>
            <p:nvSpPr>
              <p:cNvPr id="12312" name="Rectangle 6"/>
              <p:cNvSpPr>
                <a:spLocks noChangeArrowheads="1"/>
              </p:cNvSpPr>
              <p:nvPr/>
            </p:nvSpPr>
            <p:spPr bwMode="auto">
              <a:xfrm>
                <a:off x="3260" y="2080"/>
                <a:ext cx="313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CC0000"/>
                    </a:solidFill>
                    <a:latin typeface="Symbol" pitchFamily="18" charset="2"/>
                  </a:rPr>
                  <a:t>b</a:t>
                </a:r>
                <a:r>
                  <a:rPr lang="en-US" sz="2800" b="1" baseline="-25000">
                    <a:solidFill>
                      <a:srgbClr val="CC0000"/>
                    </a:solidFill>
                    <a:latin typeface="Symbol" pitchFamily="18" charset="2"/>
                  </a:rPr>
                  <a:t>2</a:t>
                </a:r>
                <a:endParaRPr lang="en-US" sz="2400" b="1" baseline="-25000">
                  <a:solidFill>
                    <a:srgbClr val="CC0000"/>
                  </a:solidFill>
                  <a:latin typeface="Symbol" pitchFamily="18" charset="2"/>
                </a:endParaRPr>
              </a:p>
            </p:txBody>
          </p:sp>
          <p:sp>
            <p:nvSpPr>
              <p:cNvPr id="12313" name="Rectangle 7"/>
              <p:cNvSpPr>
                <a:spLocks noChangeArrowheads="1"/>
              </p:cNvSpPr>
              <p:nvPr/>
            </p:nvSpPr>
            <p:spPr bwMode="auto">
              <a:xfrm>
                <a:off x="3260" y="1641"/>
                <a:ext cx="313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CC0000"/>
                    </a:solidFill>
                    <a:latin typeface="Symbol" pitchFamily="18" charset="2"/>
                  </a:rPr>
                  <a:t>b</a:t>
                </a:r>
                <a:r>
                  <a:rPr lang="en-US" sz="2800" b="1" baseline="-25000">
                    <a:solidFill>
                      <a:srgbClr val="CC0000"/>
                    </a:solidFill>
                    <a:latin typeface="Symbol" pitchFamily="18" charset="2"/>
                  </a:rPr>
                  <a:t>1</a:t>
                </a:r>
                <a:endParaRPr lang="en-US" sz="2400" b="1" baseline="-25000">
                  <a:solidFill>
                    <a:srgbClr val="CC00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2311" name="AutoShape 44"/>
            <p:cNvSpPr>
              <a:spLocks noChangeArrowheads="1"/>
            </p:cNvSpPr>
            <p:nvPr/>
          </p:nvSpPr>
          <p:spPr bwMode="auto">
            <a:xfrm>
              <a:off x="3169" y="2146"/>
              <a:ext cx="523" cy="87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1" name="Group 49"/>
          <p:cNvGrpSpPr>
            <a:grpSpLocks/>
          </p:cNvGrpSpPr>
          <p:nvPr/>
        </p:nvGrpSpPr>
        <p:grpSpPr bwMode="auto">
          <a:xfrm>
            <a:off x="3238500" y="2160588"/>
            <a:ext cx="1620838" cy="3778250"/>
            <a:chOff x="2040" y="1361"/>
            <a:chExt cx="1021" cy="2380"/>
          </a:xfrm>
        </p:grpSpPr>
        <p:grpSp>
          <p:nvGrpSpPr>
            <p:cNvPr id="12302" name="Group 14"/>
            <p:cNvGrpSpPr>
              <a:grpSpLocks/>
            </p:cNvGrpSpPr>
            <p:nvPr/>
          </p:nvGrpSpPr>
          <p:grpSpPr bwMode="auto">
            <a:xfrm>
              <a:off x="2166" y="1418"/>
              <a:ext cx="402" cy="2267"/>
              <a:chOff x="2166" y="910"/>
              <a:chExt cx="402" cy="2604"/>
            </a:xfrm>
          </p:grpSpPr>
          <p:sp>
            <p:nvSpPr>
              <p:cNvPr id="12308" name="Rectangle 15"/>
              <p:cNvSpPr>
                <a:spLocks noChangeArrowheads="1"/>
              </p:cNvSpPr>
              <p:nvPr/>
            </p:nvSpPr>
            <p:spPr bwMode="auto">
              <a:xfrm>
                <a:off x="2166" y="910"/>
                <a:ext cx="402" cy="1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9" name="Rectangle 16"/>
              <p:cNvSpPr>
                <a:spLocks noChangeArrowheads="1"/>
              </p:cNvSpPr>
              <p:nvPr/>
            </p:nvSpPr>
            <p:spPr bwMode="auto">
              <a:xfrm>
                <a:off x="2166" y="2212"/>
                <a:ext cx="402" cy="13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03" name="Group 19"/>
            <p:cNvGrpSpPr>
              <a:grpSpLocks/>
            </p:cNvGrpSpPr>
            <p:nvPr/>
          </p:nvGrpSpPr>
          <p:grpSpPr bwMode="auto">
            <a:xfrm>
              <a:off x="2568" y="1418"/>
              <a:ext cx="402" cy="2267"/>
              <a:chOff x="3850" y="910"/>
              <a:chExt cx="402" cy="2604"/>
            </a:xfrm>
          </p:grpSpPr>
          <p:sp>
            <p:nvSpPr>
              <p:cNvPr id="12306" name="Rectangle 20"/>
              <p:cNvSpPr>
                <a:spLocks noChangeArrowheads="1"/>
              </p:cNvSpPr>
              <p:nvPr/>
            </p:nvSpPr>
            <p:spPr bwMode="auto">
              <a:xfrm>
                <a:off x="3850" y="910"/>
                <a:ext cx="402" cy="13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7" name="Rectangle 21"/>
              <p:cNvSpPr>
                <a:spLocks noChangeArrowheads="1"/>
              </p:cNvSpPr>
              <p:nvPr/>
            </p:nvSpPr>
            <p:spPr bwMode="auto">
              <a:xfrm>
                <a:off x="3850" y="2212"/>
                <a:ext cx="402" cy="1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04" name="AutoShape 46"/>
            <p:cNvSpPr>
              <a:spLocks/>
            </p:cNvSpPr>
            <p:nvPr/>
          </p:nvSpPr>
          <p:spPr bwMode="auto">
            <a:xfrm>
              <a:off x="2040" y="1361"/>
              <a:ext cx="91" cy="2380"/>
            </a:xfrm>
            <a:prstGeom prst="leftBracket">
              <a:avLst>
                <a:gd name="adj" fmla="val 21794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AutoShape 47"/>
            <p:cNvSpPr>
              <a:spLocks/>
            </p:cNvSpPr>
            <p:nvPr/>
          </p:nvSpPr>
          <p:spPr bwMode="auto">
            <a:xfrm flipH="1">
              <a:off x="2970" y="1361"/>
              <a:ext cx="91" cy="2380"/>
            </a:xfrm>
            <a:prstGeom prst="leftBracket">
              <a:avLst>
                <a:gd name="adj" fmla="val 21794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11397" name="Object 5"/>
          <p:cNvGraphicFramePr>
            <a:graphicFrameLocks noChangeAspect="1"/>
          </p:cNvGraphicFramePr>
          <p:nvPr/>
        </p:nvGraphicFramePr>
        <p:xfrm>
          <a:off x="6300788" y="3425825"/>
          <a:ext cx="2547937" cy="703263"/>
        </p:xfrm>
        <a:graphic>
          <a:graphicData uri="http://schemas.openxmlformats.org/presentationml/2006/ole">
            <p:oleObj spid="_x0000_s13314" name="Equation" r:id="rId4" imgW="910800" imgH="239400" progId="Equation.3">
              <p:embed/>
            </p:oleObj>
          </a:graphicData>
        </a:graphic>
      </p:graphicFrame>
      <p:sp>
        <p:nvSpPr>
          <p:cNvPr id="13315" name="Rectangle 36"/>
          <p:cNvSpPr>
            <a:spLocks noChangeArrowheads="1"/>
          </p:cNvSpPr>
          <p:nvPr/>
        </p:nvSpPr>
        <p:spPr bwMode="auto">
          <a:xfrm>
            <a:off x="6873875" y="1674813"/>
            <a:ext cx="1812925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000" b="1" i="1">
                <a:latin typeface="Times New Roman" pitchFamily="18" charset="0"/>
              </a:rPr>
              <a:t>N</a:t>
            </a:r>
            <a:r>
              <a:rPr lang="en-US" sz="1600"/>
              <a:t>: # trials</a:t>
            </a:r>
          </a:p>
          <a:p>
            <a:pPr eaLnBrk="0" hangingPunct="0"/>
            <a:r>
              <a:rPr lang="en-US" sz="2000" b="1" i="1">
                <a:latin typeface="Times New Roman" pitchFamily="18" charset="0"/>
              </a:rPr>
              <a:t>p</a:t>
            </a:r>
            <a:r>
              <a:rPr lang="en-US" sz="1600"/>
              <a:t>: # regressors</a:t>
            </a:r>
          </a:p>
        </p:txBody>
      </p:sp>
      <p:sp>
        <p:nvSpPr>
          <p:cNvPr id="13316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General Linear Model</a:t>
            </a:r>
          </a:p>
        </p:txBody>
      </p:sp>
      <p:grpSp>
        <p:nvGrpSpPr>
          <p:cNvPr id="13317" name="Group 46"/>
          <p:cNvGrpSpPr>
            <a:grpSpLocks/>
          </p:cNvGrpSpPr>
          <p:nvPr/>
        </p:nvGrpSpPr>
        <p:grpSpPr bwMode="auto">
          <a:xfrm>
            <a:off x="171450" y="949325"/>
            <a:ext cx="6129338" cy="3957638"/>
            <a:chOff x="108" y="598"/>
            <a:chExt cx="3861" cy="2805"/>
          </a:xfrm>
        </p:grpSpPr>
        <p:sp>
          <p:nvSpPr>
            <p:cNvPr id="13325" name="Rectangle 6"/>
            <p:cNvSpPr>
              <a:spLocks noChangeArrowheads="1"/>
            </p:cNvSpPr>
            <p:nvPr/>
          </p:nvSpPr>
          <p:spPr bwMode="auto">
            <a:xfrm>
              <a:off x="1310" y="940"/>
              <a:ext cx="990" cy="2463"/>
            </a:xfrm>
            <a:prstGeom prst="rect">
              <a:avLst/>
            </a:prstGeom>
            <a:solidFill>
              <a:schemeClr val="tx1"/>
            </a:solidFill>
            <a:ln w="762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6" name="Group 7"/>
            <p:cNvGrpSpPr>
              <a:grpSpLocks/>
            </p:cNvGrpSpPr>
            <p:nvPr/>
          </p:nvGrpSpPr>
          <p:grpSpPr bwMode="auto">
            <a:xfrm>
              <a:off x="108" y="600"/>
              <a:ext cx="813" cy="2773"/>
              <a:chOff x="192" y="726"/>
              <a:chExt cx="813" cy="2773"/>
            </a:xfrm>
          </p:grpSpPr>
          <p:sp>
            <p:nvSpPr>
              <p:cNvPr id="13348" name="Rectangle 8"/>
              <p:cNvSpPr>
                <a:spLocks noChangeArrowheads="1"/>
              </p:cNvSpPr>
              <p:nvPr/>
            </p:nvSpPr>
            <p:spPr bwMode="auto">
              <a:xfrm rot="5400000">
                <a:off x="-508" y="2083"/>
                <a:ext cx="2463" cy="321"/>
              </a:xfrm>
              <a:prstGeom prst="rect">
                <a:avLst/>
              </a:prstGeom>
              <a:solidFill>
                <a:srgbClr val="C0C0C0"/>
              </a:solidFill>
              <a:ln w="762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de-DE" sz="3600" b="1" i="1">
                    <a:latin typeface="Times New Roman" pitchFamily="18" charset="0"/>
                  </a:rPr>
                  <a:t>Y</a:t>
                </a:r>
                <a:endParaRPr lang="en-GB" sz="3600" b="1" i="1">
                  <a:latin typeface="Times New Roman" pitchFamily="18" charset="0"/>
                </a:endParaRPr>
              </a:p>
            </p:txBody>
          </p:sp>
          <p:sp>
            <p:nvSpPr>
              <p:cNvPr id="13349" name="Line 9"/>
              <p:cNvSpPr>
                <a:spLocks noChangeShapeType="1"/>
              </p:cNvSpPr>
              <p:nvPr/>
            </p:nvSpPr>
            <p:spPr bwMode="auto">
              <a:xfrm>
                <a:off x="474" y="1012"/>
                <a:ext cx="0" cy="24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3350" name="Object 10"/>
              <p:cNvGraphicFramePr>
                <a:graphicFrameLocks noChangeAspect="1"/>
              </p:cNvGraphicFramePr>
              <p:nvPr/>
            </p:nvGraphicFramePr>
            <p:xfrm>
              <a:off x="192" y="3221"/>
              <a:ext cx="242" cy="278"/>
            </p:xfrm>
            <a:graphic>
              <a:graphicData uri="http://schemas.openxmlformats.org/presentationml/2006/ole">
                <p:oleObj spid="_x0000_s13350" name="Équation" r:id="rId5" imgW="215640" imgH="215640" progId="Equation.3">
                  <p:embed/>
                </p:oleObj>
              </a:graphicData>
            </a:graphic>
          </p:graphicFrame>
          <p:sp>
            <p:nvSpPr>
              <p:cNvPr id="13351" name="Line 11"/>
              <p:cNvSpPr>
                <a:spLocks noChangeShapeType="1"/>
              </p:cNvSpPr>
              <p:nvPr/>
            </p:nvSpPr>
            <p:spPr bwMode="auto">
              <a:xfrm>
                <a:off x="530" y="942"/>
                <a:ext cx="3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3352" name="Object 12"/>
              <p:cNvGraphicFramePr>
                <a:graphicFrameLocks noChangeAspect="1"/>
              </p:cNvGraphicFramePr>
              <p:nvPr/>
            </p:nvGraphicFramePr>
            <p:xfrm>
              <a:off x="884" y="726"/>
              <a:ext cx="121" cy="258"/>
            </p:xfrm>
            <a:graphic>
              <a:graphicData uri="http://schemas.openxmlformats.org/presentationml/2006/ole">
                <p:oleObj spid="_x0000_s13352" name="Équation" r:id="rId6" imgW="95760" imgH="191520" progId="Equation.3">
                  <p:embed/>
                </p:oleObj>
              </a:graphicData>
            </a:graphic>
          </p:graphicFrame>
        </p:grpSp>
        <p:sp>
          <p:nvSpPr>
            <p:cNvPr id="13327" name="Text Box 16"/>
            <p:cNvSpPr txBox="1">
              <a:spLocks noChangeArrowheads="1"/>
            </p:cNvSpPr>
            <p:nvPr/>
          </p:nvSpPr>
          <p:spPr bwMode="auto">
            <a:xfrm>
              <a:off x="3011" y="1931"/>
              <a:ext cx="317" cy="54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4400" b="1">
                  <a:latin typeface="Times New Roman" pitchFamily="18" charset="0"/>
                </a:rPr>
                <a:t>+</a:t>
              </a:r>
              <a:endParaRPr lang="en-GB" sz="4400" b="1">
                <a:latin typeface="Times New Roman" pitchFamily="18" charset="0"/>
              </a:endParaRPr>
            </a:p>
          </p:txBody>
        </p:sp>
        <p:grpSp>
          <p:nvGrpSpPr>
            <p:cNvPr id="13328" name="Group 44"/>
            <p:cNvGrpSpPr>
              <a:grpSpLocks/>
            </p:cNvGrpSpPr>
            <p:nvPr/>
          </p:nvGrpSpPr>
          <p:grpSpPr bwMode="auto">
            <a:xfrm>
              <a:off x="3118" y="606"/>
              <a:ext cx="851" cy="2763"/>
              <a:chOff x="3226" y="606"/>
              <a:chExt cx="851" cy="2763"/>
            </a:xfrm>
          </p:grpSpPr>
          <p:sp>
            <p:nvSpPr>
              <p:cNvPr id="13342" name="Rectangle 14"/>
              <p:cNvSpPr>
                <a:spLocks noChangeArrowheads="1"/>
              </p:cNvSpPr>
              <p:nvPr/>
            </p:nvSpPr>
            <p:spPr bwMode="auto">
              <a:xfrm rot="5400000">
                <a:off x="2555" y="1954"/>
                <a:ext cx="2427" cy="333"/>
              </a:xfrm>
              <a:prstGeom prst="rect">
                <a:avLst/>
              </a:prstGeom>
              <a:solidFill>
                <a:srgbClr val="C0C0C0"/>
              </a:solidFill>
              <a:ln w="762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3343" name="Object 15"/>
              <p:cNvGraphicFramePr>
                <a:graphicFrameLocks noChangeAspect="1"/>
              </p:cNvGraphicFramePr>
              <p:nvPr/>
            </p:nvGraphicFramePr>
            <p:xfrm>
              <a:off x="3680" y="2062"/>
              <a:ext cx="178" cy="219"/>
            </p:xfrm>
            <a:graphic>
              <a:graphicData uri="http://schemas.openxmlformats.org/presentationml/2006/ole">
                <p:oleObj spid="_x0000_s13343" name="Equation" r:id="rId7" imgW="143640" imgH="167760" progId="Equation.3">
                  <p:embed/>
                </p:oleObj>
              </a:graphicData>
            </a:graphic>
          </p:graphicFrame>
          <p:sp>
            <p:nvSpPr>
              <p:cNvPr id="13344" name="Line 17"/>
              <p:cNvSpPr>
                <a:spLocks noChangeShapeType="1"/>
              </p:cNvSpPr>
              <p:nvPr/>
            </p:nvSpPr>
            <p:spPr bwMode="auto">
              <a:xfrm>
                <a:off x="3507" y="926"/>
                <a:ext cx="0" cy="243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3345" name="Object 18"/>
              <p:cNvGraphicFramePr>
                <a:graphicFrameLocks noChangeAspect="1"/>
              </p:cNvGraphicFramePr>
              <p:nvPr/>
            </p:nvGraphicFramePr>
            <p:xfrm>
              <a:off x="3226" y="3091"/>
              <a:ext cx="242" cy="278"/>
            </p:xfrm>
            <a:graphic>
              <a:graphicData uri="http://schemas.openxmlformats.org/presentationml/2006/ole">
                <p:oleObj spid="_x0000_s13345" name="Équation" r:id="rId8" imgW="215640" imgH="215640" progId="Equation.3">
                  <p:embed/>
                </p:oleObj>
              </a:graphicData>
            </a:graphic>
          </p:graphicFrame>
          <p:sp>
            <p:nvSpPr>
              <p:cNvPr id="13346" name="Line 19"/>
              <p:cNvSpPr>
                <a:spLocks noChangeShapeType="1"/>
              </p:cNvSpPr>
              <p:nvPr/>
            </p:nvSpPr>
            <p:spPr bwMode="auto">
              <a:xfrm>
                <a:off x="3602" y="830"/>
                <a:ext cx="35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3347" name="Object 20"/>
              <p:cNvGraphicFramePr>
                <a:graphicFrameLocks noChangeAspect="1"/>
              </p:cNvGraphicFramePr>
              <p:nvPr/>
            </p:nvGraphicFramePr>
            <p:xfrm>
              <a:off x="3956" y="606"/>
              <a:ext cx="121" cy="258"/>
            </p:xfrm>
            <a:graphic>
              <a:graphicData uri="http://schemas.openxmlformats.org/presentationml/2006/ole">
                <p:oleObj spid="_x0000_s13347" name="Équation" r:id="rId9" imgW="95760" imgH="191520" progId="Equation.3">
                  <p:embed/>
                </p:oleObj>
              </a:graphicData>
            </a:graphic>
          </p:graphicFrame>
        </p:grpSp>
        <p:sp>
          <p:nvSpPr>
            <p:cNvPr id="13329" name="Text Box 22"/>
            <p:cNvSpPr txBox="1">
              <a:spLocks noChangeArrowheads="1"/>
            </p:cNvSpPr>
            <p:nvPr/>
          </p:nvSpPr>
          <p:spPr bwMode="auto">
            <a:xfrm>
              <a:off x="856" y="1931"/>
              <a:ext cx="317" cy="54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de-DE" sz="4400" b="1">
                  <a:latin typeface="Times New Roman" pitchFamily="18" charset="0"/>
                </a:rPr>
                <a:t>=</a:t>
              </a:r>
              <a:endParaRPr lang="en-GB" sz="4400" b="1">
                <a:latin typeface="Times New Roman" pitchFamily="18" charset="0"/>
              </a:endParaRPr>
            </a:p>
          </p:txBody>
        </p:sp>
        <p:sp>
          <p:nvSpPr>
            <p:cNvPr id="13330" name="Line 24"/>
            <p:cNvSpPr>
              <a:spLocks noChangeShapeType="1"/>
            </p:cNvSpPr>
            <p:nvPr/>
          </p:nvSpPr>
          <p:spPr bwMode="auto">
            <a:xfrm flipH="1">
              <a:off x="1218" y="844"/>
              <a:ext cx="0" cy="25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331" name="Object 25"/>
            <p:cNvGraphicFramePr>
              <a:graphicFrameLocks noChangeAspect="1"/>
            </p:cNvGraphicFramePr>
            <p:nvPr/>
          </p:nvGraphicFramePr>
          <p:xfrm>
            <a:off x="961" y="3101"/>
            <a:ext cx="242" cy="278"/>
          </p:xfrm>
          <a:graphic>
            <a:graphicData uri="http://schemas.openxmlformats.org/presentationml/2006/ole">
              <p:oleObj spid="_x0000_s13331" name="Équation" r:id="rId10" imgW="215640" imgH="215640" progId="Equation.3">
                <p:embed/>
              </p:oleObj>
            </a:graphicData>
          </a:graphic>
        </p:graphicFrame>
        <p:sp>
          <p:nvSpPr>
            <p:cNvPr id="13332" name="Line 26"/>
            <p:cNvSpPr>
              <a:spLocks noChangeShapeType="1"/>
            </p:cNvSpPr>
            <p:nvPr/>
          </p:nvSpPr>
          <p:spPr bwMode="auto">
            <a:xfrm>
              <a:off x="1310" y="762"/>
              <a:ext cx="101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333" name="Object 27"/>
            <p:cNvGraphicFramePr>
              <a:graphicFrameLocks noChangeAspect="1"/>
            </p:cNvGraphicFramePr>
            <p:nvPr/>
          </p:nvGraphicFramePr>
          <p:xfrm>
            <a:off x="2282" y="598"/>
            <a:ext cx="208" cy="258"/>
          </p:xfrm>
          <a:graphic>
            <a:graphicData uri="http://schemas.openxmlformats.org/presentationml/2006/ole">
              <p:oleObj spid="_x0000_s13333" name="Équation" r:id="rId11" imgW="179640" imgH="191520" progId="Equation.3">
                <p:embed/>
              </p:oleObj>
            </a:graphicData>
          </a:graphic>
        </p:graphicFrame>
        <p:grpSp>
          <p:nvGrpSpPr>
            <p:cNvPr id="13334" name="Group 28"/>
            <p:cNvGrpSpPr>
              <a:grpSpLocks/>
            </p:cNvGrpSpPr>
            <p:nvPr/>
          </p:nvGrpSpPr>
          <p:grpSpPr bwMode="auto">
            <a:xfrm>
              <a:off x="2325" y="601"/>
              <a:ext cx="761" cy="1419"/>
              <a:chOff x="2493" y="727"/>
              <a:chExt cx="761" cy="1419"/>
            </a:xfrm>
          </p:grpSpPr>
          <p:sp>
            <p:nvSpPr>
              <p:cNvPr id="13336" name="Rectangle 29"/>
              <p:cNvSpPr>
                <a:spLocks noChangeArrowheads="1"/>
              </p:cNvSpPr>
              <p:nvPr/>
            </p:nvSpPr>
            <p:spPr bwMode="auto">
              <a:xfrm rot="5400000">
                <a:off x="2494" y="1397"/>
                <a:ext cx="985" cy="321"/>
              </a:xfrm>
              <a:prstGeom prst="rect">
                <a:avLst/>
              </a:prstGeom>
              <a:solidFill>
                <a:srgbClr val="C0C0C0"/>
              </a:solidFill>
              <a:ln w="76200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3337" name="Object 30"/>
              <p:cNvGraphicFramePr>
                <a:graphicFrameLocks noChangeAspect="1"/>
              </p:cNvGraphicFramePr>
              <p:nvPr/>
            </p:nvGraphicFramePr>
            <p:xfrm>
              <a:off x="2893" y="1427"/>
              <a:ext cx="207" cy="318"/>
            </p:xfrm>
            <a:graphic>
              <a:graphicData uri="http://schemas.openxmlformats.org/presentationml/2006/ole">
                <p:oleObj spid="_x0000_s13337" name="Equation" r:id="rId12" imgW="179640" imgH="239400" progId="Equation.3">
                  <p:embed/>
                </p:oleObj>
              </a:graphicData>
            </a:graphic>
          </p:graphicFrame>
          <p:sp>
            <p:nvSpPr>
              <p:cNvPr id="13338" name="Line 31"/>
              <p:cNvSpPr>
                <a:spLocks noChangeShapeType="1"/>
              </p:cNvSpPr>
              <p:nvPr/>
            </p:nvSpPr>
            <p:spPr bwMode="auto">
              <a:xfrm>
                <a:off x="2826" y="955"/>
                <a:ext cx="32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3339" name="Object 32"/>
              <p:cNvGraphicFramePr>
                <a:graphicFrameLocks noChangeAspect="1"/>
              </p:cNvGraphicFramePr>
              <p:nvPr/>
            </p:nvGraphicFramePr>
            <p:xfrm>
              <a:off x="3133" y="727"/>
              <a:ext cx="121" cy="258"/>
            </p:xfrm>
            <a:graphic>
              <a:graphicData uri="http://schemas.openxmlformats.org/presentationml/2006/ole">
                <p:oleObj spid="_x0000_s13339" name="Équation" r:id="rId13" imgW="95760" imgH="191520" progId="Equation.3">
                  <p:embed/>
                </p:oleObj>
              </a:graphicData>
            </a:graphic>
          </p:graphicFrame>
          <p:sp>
            <p:nvSpPr>
              <p:cNvPr id="13340" name="Line 33"/>
              <p:cNvSpPr>
                <a:spLocks noChangeShapeType="1"/>
              </p:cNvSpPr>
              <p:nvPr/>
            </p:nvSpPr>
            <p:spPr bwMode="auto">
              <a:xfrm rot="5400000">
                <a:off x="2225" y="1566"/>
                <a:ext cx="985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3341" name="Object 34"/>
              <p:cNvGraphicFramePr>
                <a:graphicFrameLocks noChangeAspect="1"/>
              </p:cNvGraphicFramePr>
              <p:nvPr/>
            </p:nvGraphicFramePr>
            <p:xfrm>
              <a:off x="2493" y="1888"/>
              <a:ext cx="207" cy="258"/>
            </p:xfrm>
            <a:graphic>
              <a:graphicData uri="http://schemas.openxmlformats.org/presentationml/2006/ole">
                <p:oleObj spid="_x0000_s13341" name="Équation" r:id="rId14" imgW="179640" imgH="191520" progId="Equation.3">
                  <p:embed/>
                </p:oleObj>
              </a:graphicData>
            </a:graphic>
          </p:graphicFrame>
        </p:grpSp>
        <p:sp>
          <p:nvSpPr>
            <p:cNvPr id="13335" name="Text Box 41"/>
            <p:cNvSpPr txBox="1">
              <a:spLocks noChangeArrowheads="1"/>
            </p:cNvSpPr>
            <p:nvPr/>
          </p:nvSpPr>
          <p:spPr bwMode="auto">
            <a:xfrm>
              <a:off x="1640" y="1912"/>
              <a:ext cx="351" cy="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4800" i="1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1211446" name="Group 54"/>
          <p:cNvGrpSpPr>
            <a:grpSpLocks/>
          </p:cNvGrpSpPr>
          <p:nvPr/>
        </p:nvGrpSpPr>
        <p:grpSpPr bwMode="auto">
          <a:xfrm>
            <a:off x="627063" y="5519738"/>
            <a:ext cx="7893050" cy="1092200"/>
            <a:chOff x="395" y="3477"/>
            <a:chExt cx="4972" cy="688"/>
          </a:xfrm>
        </p:grpSpPr>
        <p:sp>
          <p:nvSpPr>
            <p:cNvPr id="13319" name="Text Box 47"/>
            <p:cNvSpPr txBox="1">
              <a:spLocks noChangeArrowheads="1"/>
            </p:cNvSpPr>
            <p:nvPr/>
          </p:nvSpPr>
          <p:spPr bwMode="auto">
            <a:xfrm>
              <a:off x="395" y="3630"/>
              <a:ext cx="186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800"/>
                <a:t>GLM defined by</a:t>
              </a:r>
            </a:p>
          </p:txBody>
        </p:sp>
        <p:grpSp>
          <p:nvGrpSpPr>
            <p:cNvPr id="13320" name="Group 53"/>
            <p:cNvGrpSpPr>
              <a:grpSpLocks/>
            </p:cNvGrpSpPr>
            <p:nvPr/>
          </p:nvGrpSpPr>
          <p:grpSpPr bwMode="auto">
            <a:xfrm>
              <a:off x="2258" y="3477"/>
              <a:ext cx="3109" cy="688"/>
              <a:chOff x="2258" y="3477"/>
              <a:chExt cx="3109" cy="688"/>
            </a:xfrm>
          </p:grpSpPr>
          <p:graphicFrame>
            <p:nvGraphicFramePr>
              <p:cNvPr id="13321" name="Object 63"/>
              <p:cNvGraphicFramePr>
                <a:graphicFrameLocks noChangeAspect="1"/>
              </p:cNvGraphicFramePr>
              <p:nvPr/>
            </p:nvGraphicFramePr>
            <p:xfrm>
              <a:off x="4092" y="3806"/>
              <a:ext cx="1275" cy="332"/>
            </p:xfrm>
            <a:graphic>
              <a:graphicData uri="http://schemas.openxmlformats.org/presentationml/2006/ole">
                <p:oleObj spid="_x0000_s13321" name="Equation" r:id="rId15" imgW="876300" imgH="228600" progId="Equation.3">
                  <p:embed/>
                </p:oleObj>
              </a:graphicData>
            </a:graphic>
          </p:graphicFrame>
          <p:sp>
            <p:nvSpPr>
              <p:cNvPr id="13322" name="Text Box 48"/>
              <p:cNvSpPr txBox="1">
                <a:spLocks noChangeArrowheads="1"/>
              </p:cNvSpPr>
              <p:nvPr/>
            </p:nvSpPr>
            <p:spPr bwMode="auto">
              <a:xfrm>
                <a:off x="2352" y="3517"/>
                <a:ext cx="162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400"/>
                  <a:t>design matrix </a:t>
                </a:r>
                <a:r>
                  <a:rPr lang="en-GB" sz="2400" i="1">
                    <a:latin typeface="Times New Roman" pitchFamily="18" charset="0"/>
                  </a:rPr>
                  <a:t>X</a:t>
                </a:r>
              </a:p>
            </p:txBody>
          </p:sp>
          <p:sp>
            <p:nvSpPr>
              <p:cNvPr id="13323" name="AutoShape 49"/>
              <p:cNvSpPr>
                <a:spLocks/>
              </p:cNvSpPr>
              <p:nvPr/>
            </p:nvSpPr>
            <p:spPr bwMode="auto">
              <a:xfrm>
                <a:off x="2258" y="3477"/>
                <a:ext cx="160" cy="688"/>
              </a:xfrm>
              <a:prstGeom prst="leftBrace">
                <a:avLst>
                  <a:gd name="adj1" fmla="val 358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4" name="Text Box 52"/>
              <p:cNvSpPr txBox="1">
                <a:spLocks noChangeArrowheads="1"/>
              </p:cNvSpPr>
              <p:nvPr/>
            </p:nvSpPr>
            <p:spPr bwMode="auto">
              <a:xfrm>
                <a:off x="2352" y="3825"/>
                <a:ext cx="17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GB" sz="2400"/>
                  <a:t>error distribution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Linear Model</a:t>
            </a:r>
          </a:p>
        </p:txBody>
      </p:sp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805487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GB" dirty="0" smtClean="0"/>
              <a:t>The </a:t>
            </a:r>
            <a:r>
              <a:rPr lang="en-GB" i="1" dirty="0" smtClean="0"/>
              <a:t>design matrix</a:t>
            </a:r>
            <a:r>
              <a:rPr lang="en-GB" dirty="0" smtClean="0"/>
              <a:t> embodies </a:t>
            </a:r>
            <a:r>
              <a:rPr lang="en-GB" dirty="0" smtClean="0"/>
              <a:t>available </a:t>
            </a:r>
            <a:r>
              <a:rPr lang="en-GB" dirty="0" smtClean="0"/>
              <a:t>knowledge about experimentally controlled factors and potential confounds.</a:t>
            </a:r>
          </a:p>
          <a:p>
            <a:pPr>
              <a:spcBef>
                <a:spcPct val="30000"/>
              </a:spcBef>
            </a:pPr>
            <a:r>
              <a:rPr lang="en-GB" dirty="0" smtClean="0"/>
              <a:t>Applied to each </a:t>
            </a:r>
            <a:r>
              <a:rPr lang="en-GB" dirty="0" err="1" smtClean="0"/>
              <a:t>voxel</a:t>
            </a:r>
            <a:endParaRPr lang="en-GB" dirty="0" smtClean="0"/>
          </a:p>
          <a:p>
            <a:pPr>
              <a:spcBef>
                <a:spcPct val="30000"/>
              </a:spcBef>
            </a:pPr>
            <a:r>
              <a:rPr lang="en-GB" dirty="0" smtClean="0"/>
              <a:t>Mass-</a:t>
            </a:r>
            <a:r>
              <a:rPr lang="en-GB" dirty="0" err="1" smtClean="0"/>
              <a:t>univariate</a:t>
            </a:r>
            <a:r>
              <a:rPr lang="en-GB" dirty="0" smtClean="0"/>
              <a:t> parametric analysis</a:t>
            </a:r>
          </a:p>
          <a:p>
            <a:pPr lvl="1" eaLnBrk="1" hangingPunct="1"/>
            <a:r>
              <a:rPr lang="en-US" sz="2000" dirty="0" smtClean="0"/>
              <a:t>one sample  </a:t>
            </a:r>
            <a:r>
              <a:rPr lang="en-US" sz="2000" i="1" dirty="0" smtClean="0"/>
              <a:t>t</a:t>
            </a:r>
            <a:r>
              <a:rPr lang="en-US" sz="2000" dirty="0" smtClean="0"/>
              <a:t>-test</a:t>
            </a:r>
          </a:p>
          <a:p>
            <a:pPr lvl="1" eaLnBrk="1" hangingPunct="1"/>
            <a:r>
              <a:rPr lang="en-US" sz="2000" dirty="0" smtClean="0"/>
              <a:t>two sample </a:t>
            </a:r>
            <a:r>
              <a:rPr lang="en-US" sz="2000" i="1" dirty="0" smtClean="0"/>
              <a:t>t</a:t>
            </a:r>
            <a:r>
              <a:rPr lang="en-US" sz="2000" dirty="0" smtClean="0"/>
              <a:t>-test</a:t>
            </a:r>
          </a:p>
          <a:p>
            <a:pPr lvl="1" eaLnBrk="1" hangingPunct="1"/>
            <a:r>
              <a:rPr lang="en-US" sz="2000" dirty="0" smtClean="0"/>
              <a:t>paired </a:t>
            </a:r>
            <a:r>
              <a:rPr lang="en-US" sz="2000" i="1" dirty="0" smtClean="0"/>
              <a:t>t</a:t>
            </a:r>
            <a:r>
              <a:rPr lang="en-US" sz="2000" dirty="0" smtClean="0"/>
              <a:t>-test</a:t>
            </a:r>
          </a:p>
          <a:p>
            <a:pPr lvl="1" eaLnBrk="1" hangingPunct="1"/>
            <a:r>
              <a:rPr lang="en-US" sz="2000" dirty="0" smtClean="0"/>
              <a:t>Analysis of Variance (ANOVA)</a:t>
            </a:r>
          </a:p>
          <a:p>
            <a:pPr lvl="1" eaLnBrk="1" hangingPunct="1"/>
            <a:r>
              <a:rPr lang="en-US" sz="2000" dirty="0" smtClean="0"/>
              <a:t>factorial </a:t>
            </a:r>
            <a:r>
              <a:rPr lang="en-US" sz="2000" dirty="0" smtClean="0"/>
              <a:t>designs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linear regression</a:t>
            </a:r>
          </a:p>
          <a:p>
            <a:pPr lvl="1" eaLnBrk="1" hangingPunct="1"/>
            <a:r>
              <a:rPr lang="en-US" sz="2000" dirty="0" smtClean="0"/>
              <a:t>multiple regression</a:t>
            </a:r>
            <a:endParaRPr lang="en-GB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ERP example</a:t>
            </a:r>
          </a:p>
          <a:p>
            <a:pPr eaLnBrk="1" hangingPunct="1"/>
            <a:r>
              <a:rPr lang="en-GB" sz="3200" dirty="0" smtClean="0"/>
              <a:t>General Linear Model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Definition &amp; design matrix</a:t>
            </a:r>
          </a:p>
          <a:p>
            <a:pPr lvl="1" eaLnBrk="1" hangingPunct="1"/>
            <a:r>
              <a:rPr lang="en-GB" sz="2800" dirty="0" smtClean="0"/>
              <a:t>Parameter </a:t>
            </a:r>
            <a:r>
              <a:rPr lang="en-GB" sz="2800" dirty="0" smtClean="0"/>
              <a:t>estimation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Hypothesis testing</a:t>
            </a:r>
            <a:endParaRPr lang="en-GB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t-test and contrast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F-test and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7" name="Line 3"/>
          <p:cNvSpPr>
            <a:spLocks noChangeShapeType="1"/>
          </p:cNvSpPr>
          <p:nvPr/>
        </p:nvSpPr>
        <p:spPr bwMode="auto">
          <a:xfrm flipV="1">
            <a:off x="2965450" y="3698875"/>
            <a:ext cx="312738" cy="15843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70788" name="Rectangle 4"/>
          <p:cNvSpPr>
            <a:spLocks noChangeArrowheads="1"/>
          </p:cNvSpPr>
          <p:nvPr/>
        </p:nvSpPr>
        <p:spPr bwMode="auto">
          <a:xfrm>
            <a:off x="111125" y="5256213"/>
            <a:ext cx="3005138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 eaLnBrk="0" hangingPunct="0"/>
            <a:r>
              <a:rPr lang="en-GB" sz="2000"/>
              <a:t>Estimate parameters</a:t>
            </a:r>
          </a:p>
        </p:txBody>
      </p:sp>
      <p:grpSp>
        <p:nvGrpSpPr>
          <p:cNvPr id="1270851" name="Group 67"/>
          <p:cNvGrpSpPr>
            <a:grpSpLocks/>
          </p:cNvGrpSpPr>
          <p:nvPr/>
        </p:nvGrpSpPr>
        <p:grpSpPr bwMode="auto">
          <a:xfrm>
            <a:off x="568325" y="5751513"/>
            <a:ext cx="3794125" cy="657225"/>
            <a:chOff x="698" y="3623"/>
            <a:chExt cx="2390" cy="414"/>
          </a:xfrm>
        </p:grpSpPr>
        <p:sp>
          <p:nvSpPr>
            <p:cNvPr id="15399" name="Rectangle 17"/>
            <p:cNvSpPr>
              <a:spLocks noChangeArrowheads="1"/>
            </p:cNvSpPr>
            <p:nvPr/>
          </p:nvSpPr>
          <p:spPr bwMode="auto">
            <a:xfrm>
              <a:off x="698" y="3701"/>
              <a:ext cx="119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GB" sz="2000"/>
                <a:t>such that </a:t>
              </a:r>
            </a:p>
          </p:txBody>
        </p:sp>
        <p:graphicFrame>
          <p:nvGraphicFramePr>
            <p:cNvPr id="15400" name="Object 18"/>
            <p:cNvGraphicFramePr>
              <a:graphicFrameLocks noChangeAspect="1"/>
            </p:cNvGraphicFramePr>
            <p:nvPr/>
          </p:nvGraphicFramePr>
          <p:xfrm>
            <a:off x="1663" y="3623"/>
            <a:ext cx="685" cy="414"/>
          </p:xfrm>
          <a:graphic>
            <a:graphicData uri="http://schemas.openxmlformats.org/presentationml/2006/ole">
              <p:oleObj spid="_x0000_s15400" name="Equation" r:id="rId4" imgW="599400" imgH="359280" progId="Equation.3">
                <p:embed/>
              </p:oleObj>
            </a:graphicData>
          </a:graphic>
        </p:graphicFrame>
        <p:sp>
          <p:nvSpPr>
            <p:cNvPr id="15401" name="Rectangle 19"/>
            <p:cNvSpPr>
              <a:spLocks noChangeArrowheads="1"/>
            </p:cNvSpPr>
            <p:nvPr/>
          </p:nvSpPr>
          <p:spPr bwMode="auto">
            <a:xfrm>
              <a:off x="2297" y="3701"/>
              <a:ext cx="79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GB" sz="2000"/>
                <a:t>minimal</a:t>
              </a:r>
            </a:p>
          </p:txBody>
        </p:sp>
      </p:grpSp>
      <p:sp>
        <p:nvSpPr>
          <p:cNvPr id="1270804" name="Line 20"/>
          <p:cNvSpPr>
            <a:spLocks noChangeShapeType="1"/>
          </p:cNvSpPr>
          <p:nvPr/>
        </p:nvSpPr>
        <p:spPr bwMode="auto">
          <a:xfrm flipV="1">
            <a:off x="3619500" y="5086350"/>
            <a:ext cx="719138" cy="738188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366" name="Object 23"/>
          <p:cNvGraphicFramePr>
            <a:graphicFrameLocks noChangeAspect="1"/>
          </p:cNvGraphicFramePr>
          <p:nvPr/>
        </p:nvGraphicFramePr>
        <p:xfrm>
          <a:off x="5872163" y="1700213"/>
          <a:ext cx="2293937" cy="644525"/>
        </p:xfrm>
        <a:graphic>
          <a:graphicData uri="http://schemas.openxmlformats.org/presentationml/2006/ole">
            <p:oleObj spid="_x0000_s15366" name="Équation" r:id="rId5" imgW="898920" imgH="239400" progId="Equation.3">
              <p:embed/>
            </p:oleObj>
          </a:graphicData>
        </a:graphic>
      </p:graphicFrame>
      <p:grpSp>
        <p:nvGrpSpPr>
          <p:cNvPr id="1270853" name="Group 69"/>
          <p:cNvGrpSpPr>
            <a:grpSpLocks/>
          </p:cNvGrpSpPr>
          <p:nvPr/>
        </p:nvGrpSpPr>
        <p:grpSpPr bwMode="auto">
          <a:xfrm>
            <a:off x="5367338" y="2597150"/>
            <a:ext cx="3233737" cy="612775"/>
            <a:chOff x="3381" y="1636"/>
            <a:chExt cx="2037" cy="386"/>
          </a:xfrm>
        </p:grpSpPr>
        <p:graphicFrame>
          <p:nvGraphicFramePr>
            <p:cNvPr id="15397" name="Object 25"/>
            <p:cNvGraphicFramePr>
              <a:graphicFrameLocks noChangeAspect="1"/>
            </p:cNvGraphicFramePr>
            <p:nvPr/>
          </p:nvGraphicFramePr>
          <p:xfrm>
            <a:off x="4261" y="1636"/>
            <a:ext cx="1157" cy="386"/>
          </p:xfrm>
          <a:graphic>
            <a:graphicData uri="http://schemas.openxmlformats.org/presentationml/2006/ole">
              <p:oleObj spid="_x0000_s15397" name="Équation" r:id="rId6" imgW="898920" imgH="287640" progId="Equation.3">
                <p:embed/>
              </p:oleObj>
            </a:graphicData>
          </a:graphic>
        </p:graphicFrame>
        <p:sp>
          <p:nvSpPr>
            <p:cNvPr id="15398" name="Rectangle 26"/>
            <p:cNvSpPr>
              <a:spLocks noChangeArrowheads="1"/>
            </p:cNvSpPr>
            <p:nvPr/>
          </p:nvSpPr>
          <p:spPr bwMode="auto">
            <a:xfrm>
              <a:off x="3381" y="1724"/>
              <a:ext cx="101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GB" sz="2000"/>
                <a:t>Residuals:</a:t>
              </a:r>
            </a:p>
          </p:txBody>
        </p:sp>
      </p:grpSp>
      <p:sp>
        <p:nvSpPr>
          <p:cNvPr id="1536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Parameter estimation</a:t>
            </a:r>
          </a:p>
        </p:txBody>
      </p:sp>
      <p:sp>
        <p:nvSpPr>
          <p:cNvPr id="15369" name="Rectangle 34"/>
          <p:cNvSpPr>
            <a:spLocks noChangeArrowheads="1"/>
          </p:cNvSpPr>
          <p:nvPr/>
        </p:nvSpPr>
        <p:spPr bwMode="auto">
          <a:xfrm>
            <a:off x="1104900" y="2619375"/>
            <a:ext cx="384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2800" b="1">
                <a:latin typeface="Times New Roman" pitchFamily="18" charset="0"/>
              </a:rPr>
              <a:t>=</a:t>
            </a:r>
          </a:p>
        </p:txBody>
      </p:sp>
      <p:sp>
        <p:nvSpPr>
          <p:cNvPr id="15370" name="Rectangle 35"/>
          <p:cNvSpPr>
            <a:spLocks noChangeArrowheads="1"/>
          </p:cNvSpPr>
          <p:nvPr/>
        </p:nvSpPr>
        <p:spPr bwMode="auto">
          <a:xfrm>
            <a:off x="3775075" y="2619375"/>
            <a:ext cx="384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2800" b="1">
                <a:latin typeface="Times New Roman" pitchFamily="18" charset="0"/>
              </a:rPr>
              <a:t>+</a:t>
            </a:r>
          </a:p>
        </p:txBody>
      </p:sp>
      <p:pic>
        <p:nvPicPr>
          <p:cNvPr id="15371" name="Picture 37" descr="fig_ERP_data_gr"/>
          <p:cNvPicPr>
            <a:picLocks noChangeArrowheads="1"/>
          </p:cNvPicPr>
          <p:nvPr/>
        </p:nvPicPr>
        <p:blipFill>
          <a:blip r:embed="rId7" cstate="print"/>
          <a:srcRect l="14714" t="6897" r="11925" b="9709"/>
          <a:stretch>
            <a:fillRect/>
          </a:stretch>
        </p:blipFill>
        <p:spPr bwMode="auto">
          <a:xfrm>
            <a:off x="377825" y="1077913"/>
            <a:ext cx="719138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2" name="Group 40"/>
          <p:cNvGrpSpPr>
            <a:grpSpLocks/>
          </p:cNvGrpSpPr>
          <p:nvPr/>
        </p:nvGrpSpPr>
        <p:grpSpPr bwMode="auto">
          <a:xfrm>
            <a:off x="2928938" y="2185988"/>
            <a:ext cx="830262" cy="1384300"/>
            <a:chOff x="3169" y="2146"/>
            <a:chExt cx="523" cy="872"/>
          </a:xfrm>
        </p:grpSpPr>
        <p:grpSp>
          <p:nvGrpSpPr>
            <p:cNvPr id="15393" name="Group 41"/>
            <p:cNvGrpSpPr>
              <a:grpSpLocks/>
            </p:cNvGrpSpPr>
            <p:nvPr/>
          </p:nvGrpSpPr>
          <p:grpSpPr bwMode="auto">
            <a:xfrm>
              <a:off x="3260" y="2188"/>
              <a:ext cx="313" cy="764"/>
              <a:chOff x="3260" y="1641"/>
              <a:chExt cx="313" cy="764"/>
            </a:xfrm>
          </p:grpSpPr>
          <p:sp>
            <p:nvSpPr>
              <p:cNvPr id="15395" name="Rectangle 42"/>
              <p:cNvSpPr>
                <a:spLocks noChangeArrowheads="1"/>
              </p:cNvSpPr>
              <p:nvPr/>
            </p:nvSpPr>
            <p:spPr bwMode="auto">
              <a:xfrm>
                <a:off x="3260" y="2080"/>
                <a:ext cx="313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800" b="1">
                    <a:solidFill>
                      <a:srgbClr val="CC0000"/>
                    </a:solidFill>
                    <a:latin typeface="Symbol" pitchFamily="18" charset="2"/>
                  </a:rPr>
                  <a:t>b</a:t>
                </a:r>
                <a:r>
                  <a:rPr lang="en-GB" sz="2800" b="1" baseline="-25000">
                    <a:solidFill>
                      <a:srgbClr val="CC0000"/>
                    </a:solidFill>
                    <a:latin typeface="Symbol" pitchFamily="18" charset="2"/>
                  </a:rPr>
                  <a:t>2</a:t>
                </a:r>
                <a:endParaRPr lang="en-GB" sz="2400" b="1" baseline="-25000">
                  <a:solidFill>
                    <a:srgbClr val="CC0000"/>
                  </a:solidFill>
                  <a:latin typeface="Symbol" pitchFamily="18" charset="2"/>
                </a:endParaRPr>
              </a:p>
            </p:txBody>
          </p:sp>
          <p:sp>
            <p:nvSpPr>
              <p:cNvPr id="15396" name="Rectangle 43"/>
              <p:cNvSpPr>
                <a:spLocks noChangeArrowheads="1"/>
              </p:cNvSpPr>
              <p:nvPr/>
            </p:nvSpPr>
            <p:spPr bwMode="auto">
              <a:xfrm>
                <a:off x="3260" y="1641"/>
                <a:ext cx="313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800" b="1">
                    <a:solidFill>
                      <a:srgbClr val="CC0000"/>
                    </a:solidFill>
                    <a:latin typeface="Symbol" pitchFamily="18" charset="2"/>
                  </a:rPr>
                  <a:t>b</a:t>
                </a:r>
                <a:r>
                  <a:rPr lang="en-GB" sz="2800" b="1" baseline="-25000">
                    <a:solidFill>
                      <a:srgbClr val="CC0000"/>
                    </a:solidFill>
                    <a:latin typeface="Symbol" pitchFamily="18" charset="2"/>
                  </a:rPr>
                  <a:t>1</a:t>
                </a:r>
                <a:endParaRPr lang="en-GB" sz="2400" b="1" baseline="-25000">
                  <a:solidFill>
                    <a:srgbClr val="CC0000"/>
                  </a:solidFill>
                  <a:latin typeface="Symbol" pitchFamily="18" charset="2"/>
                </a:endParaRPr>
              </a:p>
            </p:txBody>
          </p:sp>
        </p:grpSp>
        <p:sp>
          <p:nvSpPr>
            <p:cNvPr id="15394" name="AutoShape 44"/>
            <p:cNvSpPr>
              <a:spLocks noChangeArrowheads="1"/>
            </p:cNvSpPr>
            <p:nvPr/>
          </p:nvSpPr>
          <p:spPr bwMode="auto">
            <a:xfrm>
              <a:off x="3169" y="2146"/>
              <a:ext cx="523" cy="872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3" name="Group 54"/>
          <p:cNvGrpSpPr>
            <a:grpSpLocks/>
          </p:cNvGrpSpPr>
          <p:nvPr/>
        </p:nvGrpSpPr>
        <p:grpSpPr bwMode="auto">
          <a:xfrm>
            <a:off x="1514475" y="1077913"/>
            <a:ext cx="1276350" cy="3598862"/>
            <a:chOff x="1948" y="679"/>
            <a:chExt cx="804" cy="2267"/>
          </a:xfrm>
        </p:grpSpPr>
        <p:grpSp>
          <p:nvGrpSpPr>
            <p:cNvPr id="15387" name="Group 46"/>
            <p:cNvGrpSpPr>
              <a:grpSpLocks/>
            </p:cNvGrpSpPr>
            <p:nvPr/>
          </p:nvGrpSpPr>
          <p:grpSpPr bwMode="auto">
            <a:xfrm>
              <a:off x="1948" y="679"/>
              <a:ext cx="402" cy="2267"/>
              <a:chOff x="2166" y="910"/>
              <a:chExt cx="402" cy="2604"/>
            </a:xfrm>
          </p:grpSpPr>
          <p:sp>
            <p:nvSpPr>
              <p:cNvPr id="15391" name="Rectangle 47"/>
              <p:cNvSpPr>
                <a:spLocks noChangeArrowheads="1"/>
              </p:cNvSpPr>
              <p:nvPr/>
            </p:nvSpPr>
            <p:spPr bwMode="auto">
              <a:xfrm>
                <a:off x="2166" y="910"/>
                <a:ext cx="402" cy="1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2" name="Rectangle 48"/>
              <p:cNvSpPr>
                <a:spLocks noChangeArrowheads="1"/>
              </p:cNvSpPr>
              <p:nvPr/>
            </p:nvSpPr>
            <p:spPr bwMode="auto">
              <a:xfrm>
                <a:off x="2166" y="2212"/>
                <a:ext cx="402" cy="13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388" name="Group 49"/>
            <p:cNvGrpSpPr>
              <a:grpSpLocks/>
            </p:cNvGrpSpPr>
            <p:nvPr/>
          </p:nvGrpSpPr>
          <p:grpSpPr bwMode="auto">
            <a:xfrm>
              <a:off x="2350" y="679"/>
              <a:ext cx="402" cy="2267"/>
              <a:chOff x="3850" y="910"/>
              <a:chExt cx="402" cy="2604"/>
            </a:xfrm>
          </p:grpSpPr>
          <p:sp>
            <p:nvSpPr>
              <p:cNvPr id="15389" name="Rectangle 50"/>
              <p:cNvSpPr>
                <a:spLocks noChangeArrowheads="1"/>
              </p:cNvSpPr>
              <p:nvPr/>
            </p:nvSpPr>
            <p:spPr bwMode="auto">
              <a:xfrm>
                <a:off x="3850" y="910"/>
                <a:ext cx="402" cy="13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90" name="Rectangle 51"/>
              <p:cNvSpPr>
                <a:spLocks noChangeArrowheads="1"/>
              </p:cNvSpPr>
              <p:nvPr/>
            </p:nvSpPr>
            <p:spPr bwMode="auto">
              <a:xfrm>
                <a:off x="3850" y="2212"/>
                <a:ext cx="402" cy="1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5374" name="Picture 55" descr="fig_ERP_residual"/>
          <p:cNvPicPr>
            <a:picLocks noChangeArrowheads="1"/>
          </p:cNvPicPr>
          <p:nvPr/>
        </p:nvPicPr>
        <p:blipFill>
          <a:blip r:embed="rId8" cstate="print"/>
          <a:srcRect l="13535" t="7144" r="9448" b="10580"/>
          <a:stretch>
            <a:fillRect/>
          </a:stretch>
        </p:blipFill>
        <p:spPr bwMode="auto">
          <a:xfrm>
            <a:off x="4159250" y="1077913"/>
            <a:ext cx="719138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75" name="Object 56"/>
          <p:cNvGraphicFramePr>
            <a:graphicFrameLocks noChangeAspect="1"/>
          </p:cNvGraphicFramePr>
          <p:nvPr/>
        </p:nvGraphicFramePr>
        <p:xfrm>
          <a:off x="4313238" y="4645025"/>
          <a:ext cx="315912" cy="473075"/>
        </p:xfrm>
        <a:graphic>
          <a:graphicData uri="http://schemas.openxmlformats.org/presentationml/2006/ole">
            <p:oleObj spid="_x0000_s15375" name="Équation" r:id="rId9" imgW="143640" imgH="227520" progId="Equation.3">
              <p:embed/>
            </p:oleObj>
          </a:graphicData>
        </a:graphic>
      </p:graphicFrame>
      <p:graphicFrame>
        <p:nvGraphicFramePr>
          <p:cNvPr id="15376" name="Object 57"/>
          <p:cNvGraphicFramePr>
            <a:graphicFrameLocks noChangeAspect="1"/>
          </p:cNvGraphicFramePr>
          <p:nvPr/>
        </p:nvGraphicFramePr>
        <p:xfrm>
          <a:off x="1900238" y="4759325"/>
          <a:ext cx="446087" cy="414338"/>
        </p:xfrm>
        <a:graphic>
          <a:graphicData uri="http://schemas.openxmlformats.org/presentationml/2006/ole">
            <p:oleObj spid="_x0000_s15376" name="Équation" r:id="rId10" imgW="215640" imgH="191520" progId="Equation.3">
              <p:embed/>
            </p:oleObj>
          </a:graphicData>
        </a:graphic>
      </p:graphicFrame>
      <p:graphicFrame>
        <p:nvGraphicFramePr>
          <p:cNvPr id="15377" name="Object 58"/>
          <p:cNvGraphicFramePr>
            <a:graphicFrameLocks noChangeAspect="1"/>
          </p:cNvGraphicFramePr>
          <p:nvPr/>
        </p:nvGraphicFramePr>
        <p:xfrm>
          <a:off x="366713" y="4759325"/>
          <a:ext cx="352425" cy="415925"/>
        </p:xfrm>
        <a:graphic>
          <a:graphicData uri="http://schemas.openxmlformats.org/presentationml/2006/ole">
            <p:oleObj spid="_x0000_s15377" name="Équation" r:id="rId11" imgW="167760" imgH="191520" progId="Equation.3">
              <p:embed/>
            </p:oleObj>
          </a:graphicData>
        </a:graphic>
      </p:graphicFrame>
      <p:grpSp>
        <p:nvGrpSpPr>
          <p:cNvPr id="1270852" name="Group 68"/>
          <p:cNvGrpSpPr>
            <a:grpSpLocks/>
          </p:cNvGrpSpPr>
          <p:nvPr/>
        </p:nvGrpSpPr>
        <p:grpSpPr bwMode="auto">
          <a:xfrm>
            <a:off x="5367338" y="3425825"/>
            <a:ext cx="3378200" cy="950913"/>
            <a:chOff x="3381" y="2158"/>
            <a:chExt cx="2128" cy="599"/>
          </a:xfrm>
        </p:grpSpPr>
        <p:sp>
          <p:nvSpPr>
            <p:cNvPr id="15385" name="Rectangle 30"/>
            <p:cNvSpPr>
              <a:spLocks noChangeArrowheads="1"/>
            </p:cNvSpPr>
            <p:nvPr/>
          </p:nvSpPr>
          <p:spPr bwMode="auto">
            <a:xfrm>
              <a:off x="3381" y="2158"/>
              <a:ext cx="1724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457200" indent="-457200" eaLnBrk="0" hangingPunct="0"/>
              <a:r>
                <a:rPr lang="en-GB" sz="2000"/>
                <a:t>Assume iid. error:</a:t>
              </a:r>
            </a:p>
          </p:txBody>
        </p:sp>
        <p:graphicFrame>
          <p:nvGraphicFramePr>
            <p:cNvPr id="15386" name="Object 63"/>
            <p:cNvGraphicFramePr>
              <a:graphicFrameLocks noChangeAspect="1"/>
            </p:cNvGraphicFramePr>
            <p:nvPr/>
          </p:nvGraphicFramePr>
          <p:xfrm>
            <a:off x="4082" y="2385"/>
            <a:ext cx="1427" cy="372"/>
          </p:xfrm>
          <a:graphic>
            <a:graphicData uri="http://schemas.openxmlformats.org/presentationml/2006/ole">
              <p:oleObj spid="_x0000_s15386" name="Equation" r:id="rId12" imgW="876300" imgH="228600" progId="Equation.3">
                <p:embed/>
              </p:oleObj>
            </a:graphicData>
          </a:graphic>
        </p:graphicFrame>
      </p:grpSp>
      <p:grpSp>
        <p:nvGrpSpPr>
          <p:cNvPr id="1270856" name="Group 72"/>
          <p:cNvGrpSpPr>
            <a:grpSpLocks/>
          </p:cNvGrpSpPr>
          <p:nvPr/>
        </p:nvGrpSpPr>
        <p:grpSpPr bwMode="auto">
          <a:xfrm>
            <a:off x="4321175" y="4387850"/>
            <a:ext cx="4787900" cy="2093913"/>
            <a:chOff x="2722" y="2764"/>
            <a:chExt cx="3016" cy="1319"/>
          </a:xfrm>
        </p:grpSpPr>
        <p:sp>
          <p:nvSpPr>
            <p:cNvPr id="15380" name="Line 28"/>
            <p:cNvSpPr>
              <a:spLocks noChangeShapeType="1"/>
            </p:cNvSpPr>
            <p:nvPr/>
          </p:nvSpPr>
          <p:spPr bwMode="auto">
            <a:xfrm flipV="1">
              <a:off x="2722" y="3829"/>
              <a:ext cx="347" cy="0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5381" name="Group 70"/>
            <p:cNvGrpSpPr>
              <a:grpSpLocks/>
            </p:cNvGrpSpPr>
            <p:nvPr/>
          </p:nvGrpSpPr>
          <p:grpSpPr bwMode="auto">
            <a:xfrm>
              <a:off x="3092" y="3193"/>
              <a:ext cx="2646" cy="890"/>
              <a:chOff x="3092" y="3193"/>
              <a:chExt cx="2646" cy="890"/>
            </a:xfrm>
          </p:grpSpPr>
          <p:graphicFrame>
            <p:nvGraphicFramePr>
              <p:cNvPr id="15383" name="Object 31"/>
              <p:cNvGraphicFramePr>
                <a:graphicFrameLocks noChangeAspect="1"/>
              </p:cNvGraphicFramePr>
              <p:nvPr/>
            </p:nvGraphicFramePr>
            <p:xfrm>
              <a:off x="3492" y="3193"/>
              <a:ext cx="1847" cy="386"/>
            </p:xfrm>
            <a:graphic>
              <a:graphicData uri="http://schemas.openxmlformats.org/presentationml/2006/ole">
                <p:oleObj spid="_x0000_s15383" name="Equation" r:id="rId13" imgW="1438200" imgH="287640" progId="Equation.3">
                  <p:embed/>
                </p:oleObj>
              </a:graphicData>
            </a:graphic>
          </p:graphicFrame>
          <p:sp>
            <p:nvSpPr>
              <p:cNvPr id="15384" name="Rectangle 32"/>
              <p:cNvSpPr>
                <a:spLocks noChangeArrowheads="1"/>
              </p:cNvSpPr>
              <p:nvPr/>
            </p:nvSpPr>
            <p:spPr bwMode="auto">
              <a:xfrm>
                <a:off x="3092" y="3565"/>
                <a:ext cx="2646" cy="518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algn="ctr" eaLnBrk="0" hangingPunct="0"/>
                <a:r>
                  <a:rPr lang="en-GB" sz="2400" b="1"/>
                  <a:t>Ordinary Least Squares</a:t>
                </a:r>
                <a:r>
                  <a:rPr lang="en-GB" sz="2400"/>
                  <a:t> parameter estimate</a:t>
                </a:r>
              </a:p>
            </p:txBody>
          </p:sp>
        </p:grpSp>
        <p:sp>
          <p:nvSpPr>
            <p:cNvPr id="15382" name="Line 71"/>
            <p:cNvSpPr>
              <a:spLocks noChangeShapeType="1"/>
            </p:cNvSpPr>
            <p:nvPr/>
          </p:nvSpPr>
          <p:spPr bwMode="auto">
            <a:xfrm flipH="1">
              <a:off x="4574" y="2764"/>
              <a:ext cx="1" cy="397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87" grpId="0" animBg="1"/>
      <p:bldP spid="1270788" grpId="0"/>
      <p:bldP spid="12708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9"/>
          <p:cNvSpPr>
            <a:spLocks noChangeArrowheads="1"/>
          </p:cNvSpPr>
          <p:nvPr/>
        </p:nvSpPr>
        <p:spPr bwMode="auto">
          <a:xfrm>
            <a:off x="390525" y="5348288"/>
            <a:ext cx="30670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/>
              <a:t>Design space defined by</a:t>
            </a:r>
            <a:r>
              <a:rPr lang="en-GB" sz="2800">
                <a:latin typeface="Arial Unicode MS" pitchFamily="34" charset="-128"/>
              </a:rPr>
              <a:t> </a:t>
            </a:r>
            <a:r>
              <a:rPr lang="en-GB" sz="2800" i="1">
                <a:latin typeface="Times New Roman" pitchFamily="18" charset="0"/>
              </a:rPr>
              <a:t>X</a:t>
            </a:r>
          </a:p>
        </p:txBody>
      </p:sp>
      <p:sp>
        <p:nvSpPr>
          <p:cNvPr id="16387" name="AutoShape 23"/>
          <p:cNvSpPr>
            <a:spLocks noChangeArrowheads="1"/>
          </p:cNvSpPr>
          <p:nvPr/>
        </p:nvSpPr>
        <p:spPr bwMode="auto">
          <a:xfrm>
            <a:off x="538163" y="3976688"/>
            <a:ext cx="4964112" cy="1319212"/>
          </a:xfrm>
          <a:prstGeom prst="parallelogram">
            <a:avLst>
              <a:gd name="adj" fmla="val 123916"/>
            </a:avLst>
          </a:prstGeom>
          <a:solidFill>
            <a:srgbClr val="00B7A5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sz="1400" b="1">
              <a:latin typeface="Arial" pitchFamily="34" charset="0"/>
            </a:endParaRPr>
          </a:p>
        </p:txBody>
      </p:sp>
      <p:sp>
        <p:nvSpPr>
          <p:cNvPr id="16388" name="Line 24"/>
          <p:cNvSpPr>
            <a:spLocks noChangeShapeType="1"/>
          </p:cNvSpPr>
          <p:nvPr/>
        </p:nvSpPr>
        <p:spPr bwMode="auto">
          <a:xfrm flipV="1">
            <a:off x="1747838" y="2403475"/>
            <a:ext cx="1901825" cy="2335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99108" name="Line 25"/>
          <p:cNvSpPr>
            <a:spLocks noChangeShapeType="1"/>
          </p:cNvSpPr>
          <p:nvPr/>
        </p:nvSpPr>
        <p:spPr bwMode="auto">
          <a:xfrm>
            <a:off x="3649663" y="2400300"/>
            <a:ext cx="0" cy="19748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27"/>
          <p:cNvSpPr>
            <a:spLocks noChangeArrowheads="1"/>
          </p:cNvSpPr>
          <p:nvPr/>
        </p:nvSpPr>
        <p:spPr bwMode="auto">
          <a:xfrm>
            <a:off x="2970213" y="2476500"/>
            <a:ext cx="403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b="1" i="1">
                <a:latin typeface="Times New Roman" pitchFamily="18" charset="0"/>
              </a:rPr>
              <a:t>y</a:t>
            </a:r>
          </a:p>
        </p:txBody>
      </p:sp>
      <p:sp>
        <p:nvSpPr>
          <p:cNvPr id="1199111" name="Rectangle 28"/>
          <p:cNvSpPr>
            <a:spLocks noChangeArrowheads="1"/>
          </p:cNvSpPr>
          <p:nvPr/>
        </p:nvSpPr>
        <p:spPr bwMode="auto">
          <a:xfrm>
            <a:off x="3608388" y="3019425"/>
            <a:ext cx="352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b="1" i="1">
                <a:latin typeface="Times New Roman" pitchFamily="18" charset="0"/>
              </a:rPr>
              <a:t>e</a:t>
            </a:r>
          </a:p>
        </p:txBody>
      </p:sp>
      <p:sp>
        <p:nvSpPr>
          <p:cNvPr id="16392" name="Line 30"/>
          <p:cNvSpPr>
            <a:spLocks noChangeShapeType="1"/>
          </p:cNvSpPr>
          <p:nvPr/>
        </p:nvSpPr>
        <p:spPr bwMode="auto">
          <a:xfrm>
            <a:off x="1751013" y="4762500"/>
            <a:ext cx="1720850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31"/>
          <p:cNvSpPr>
            <a:spLocks noChangeShapeType="1"/>
          </p:cNvSpPr>
          <p:nvPr/>
        </p:nvSpPr>
        <p:spPr bwMode="auto">
          <a:xfrm flipV="1">
            <a:off x="1751013" y="4124325"/>
            <a:ext cx="1447800" cy="638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32"/>
          <p:cNvSpPr>
            <a:spLocks noChangeArrowheads="1"/>
          </p:cNvSpPr>
          <p:nvPr/>
        </p:nvSpPr>
        <p:spPr bwMode="auto">
          <a:xfrm>
            <a:off x="2682875" y="4799013"/>
            <a:ext cx="461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x</a:t>
            </a:r>
            <a:r>
              <a:rPr lang="en-GB" sz="2800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6395" name="Rectangle 33"/>
          <p:cNvSpPr>
            <a:spLocks noChangeArrowheads="1"/>
          </p:cNvSpPr>
          <p:nvPr/>
        </p:nvSpPr>
        <p:spPr bwMode="auto">
          <a:xfrm>
            <a:off x="2271713" y="3849688"/>
            <a:ext cx="461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x</a:t>
            </a:r>
            <a:r>
              <a:rPr lang="en-GB" sz="2800" i="1" baseline="-25000">
                <a:latin typeface="Times New Roman" pitchFamily="18" charset="0"/>
              </a:rPr>
              <a:t>2</a:t>
            </a:r>
          </a:p>
        </p:txBody>
      </p:sp>
      <p:grpSp>
        <p:nvGrpSpPr>
          <p:cNvPr id="1199131" name="Group 27"/>
          <p:cNvGrpSpPr>
            <a:grpSpLocks/>
          </p:cNvGrpSpPr>
          <p:nvPr/>
        </p:nvGrpSpPr>
        <p:grpSpPr bwMode="auto">
          <a:xfrm>
            <a:off x="1747838" y="3998913"/>
            <a:ext cx="3001962" cy="739775"/>
            <a:chOff x="1677" y="2351"/>
            <a:chExt cx="1891" cy="466"/>
          </a:xfrm>
        </p:grpSpPr>
        <p:sp>
          <p:nvSpPr>
            <p:cNvPr id="16407" name="Line 26"/>
            <p:cNvSpPr>
              <a:spLocks noChangeShapeType="1"/>
            </p:cNvSpPr>
            <p:nvPr/>
          </p:nvSpPr>
          <p:spPr bwMode="auto">
            <a:xfrm flipV="1">
              <a:off x="1677" y="2588"/>
              <a:ext cx="1198" cy="2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408" name="Object 38"/>
            <p:cNvGraphicFramePr>
              <a:graphicFrameLocks noChangeAspect="1"/>
            </p:cNvGraphicFramePr>
            <p:nvPr/>
          </p:nvGraphicFramePr>
          <p:xfrm>
            <a:off x="2846" y="2351"/>
            <a:ext cx="722" cy="386"/>
          </p:xfrm>
          <a:graphic>
            <a:graphicData uri="http://schemas.openxmlformats.org/presentationml/2006/ole">
              <p:oleObj spid="_x0000_s16408" name="Equation" r:id="rId4" imgW="623160" imgH="287640" progId="Equation.3">
                <p:embed/>
              </p:oleObj>
            </a:graphicData>
          </a:graphic>
        </p:graphicFrame>
      </p:grpSp>
      <p:grpSp>
        <p:nvGrpSpPr>
          <p:cNvPr id="1199129" name="Group 25"/>
          <p:cNvGrpSpPr>
            <a:grpSpLocks/>
          </p:cNvGrpSpPr>
          <p:nvPr/>
        </p:nvGrpSpPr>
        <p:grpSpPr bwMode="auto">
          <a:xfrm>
            <a:off x="5540375" y="2547938"/>
            <a:ext cx="3470275" cy="2022475"/>
            <a:chOff x="3763" y="897"/>
            <a:chExt cx="2186" cy="1274"/>
          </a:xfrm>
        </p:grpSpPr>
        <p:graphicFrame>
          <p:nvGraphicFramePr>
            <p:cNvPr id="16405" name="Object 35"/>
            <p:cNvGraphicFramePr>
              <a:graphicFrameLocks noChangeAspect="1"/>
            </p:cNvGraphicFramePr>
            <p:nvPr/>
          </p:nvGraphicFramePr>
          <p:xfrm>
            <a:off x="4341" y="1513"/>
            <a:ext cx="1031" cy="658"/>
          </p:xfrm>
          <a:graphic>
            <a:graphicData uri="http://schemas.openxmlformats.org/presentationml/2006/ole">
              <p:oleObj spid="_x0000_s16405" name="Equation" r:id="rId5" imgW="767160" imgH="467280" progId="Equation.3">
                <p:embed/>
              </p:oleObj>
            </a:graphicData>
          </a:graphic>
        </p:graphicFrame>
        <p:sp>
          <p:nvSpPr>
            <p:cNvPr id="16406" name="Text Box 44"/>
            <p:cNvSpPr txBox="1">
              <a:spLocks noChangeArrowheads="1"/>
            </p:cNvSpPr>
            <p:nvPr/>
          </p:nvSpPr>
          <p:spPr bwMode="auto">
            <a:xfrm>
              <a:off x="3763" y="897"/>
              <a:ext cx="2186" cy="5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 dirty="0">
                  <a:ea typeface="Arial Unicode MS" pitchFamily="34" charset="-128"/>
                  <a:cs typeface="Arial Unicode MS" pitchFamily="34" charset="-128"/>
                </a:rPr>
                <a:t>Residual forming matrix </a:t>
              </a:r>
              <a:r>
                <a:rPr lang="en-GB" sz="2400" i="1" dirty="0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R</a:t>
              </a:r>
              <a:endParaRPr lang="en-US" sz="2400" i="1" dirty="0"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199130" name="Group 26"/>
          <p:cNvGrpSpPr>
            <a:grpSpLocks/>
          </p:cNvGrpSpPr>
          <p:nvPr/>
        </p:nvGrpSpPr>
        <p:grpSpPr bwMode="auto">
          <a:xfrm>
            <a:off x="5230813" y="4889500"/>
            <a:ext cx="3244850" cy="1635125"/>
            <a:chOff x="3493" y="2912"/>
            <a:chExt cx="2044" cy="1030"/>
          </a:xfrm>
        </p:grpSpPr>
        <p:graphicFrame>
          <p:nvGraphicFramePr>
            <p:cNvPr id="16403" name="Object 43"/>
            <p:cNvGraphicFramePr>
              <a:graphicFrameLocks noChangeAspect="1"/>
            </p:cNvGraphicFramePr>
            <p:nvPr/>
          </p:nvGraphicFramePr>
          <p:xfrm>
            <a:off x="3677" y="3211"/>
            <a:ext cx="1676" cy="731"/>
          </p:xfrm>
          <a:graphic>
            <a:graphicData uri="http://schemas.openxmlformats.org/presentationml/2006/ole">
              <p:oleObj spid="_x0000_s16403" name="Equation" r:id="rId6" imgW="1474200" imgH="563040" progId="Equation.3">
                <p:embed/>
              </p:oleObj>
            </a:graphicData>
          </a:graphic>
        </p:graphicFrame>
        <p:sp>
          <p:nvSpPr>
            <p:cNvPr id="16404" name="Text Box 45"/>
            <p:cNvSpPr txBox="1">
              <a:spLocks noChangeArrowheads="1"/>
            </p:cNvSpPr>
            <p:nvPr/>
          </p:nvSpPr>
          <p:spPr bwMode="auto">
            <a:xfrm>
              <a:off x="3493" y="2912"/>
              <a:ext cx="204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400">
                  <a:ea typeface="Arial Unicode MS" pitchFamily="34" charset="-128"/>
                  <a:cs typeface="Arial Unicode MS" pitchFamily="34" charset="-128"/>
                </a:rPr>
                <a:t>Projection matrix </a:t>
              </a:r>
              <a:r>
                <a:rPr lang="en-GB" sz="2400" i="1">
                  <a:latin typeface="Times New Roman" pitchFamily="18" charset="0"/>
                  <a:ea typeface="Arial Unicode MS" pitchFamily="34" charset="-128"/>
                  <a:cs typeface="Arial Unicode MS" pitchFamily="34" charset="-128"/>
                </a:rPr>
                <a:t>P</a:t>
              </a:r>
              <a:endParaRPr lang="en-US" sz="2400" i="1">
                <a:latin typeface="Times New Roman" pitchFamily="18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199128" name="Group 24"/>
          <p:cNvGrpSpPr>
            <a:grpSpLocks/>
          </p:cNvGrpSpPr>
          <p:nvPr/>
        </p:nvGrpSpPr>
        <p:grpSpPr bwMode="auto">
          <a:xfrm>
            <a:off x="288925" y="1177926"/>
            <a:ext cx="3168650" cy="1184276"/>
            <a:chOff x="206" y="1138"/>
            <a:chExt cx="1996" cy="746"/>
          </a:xfrm>
        </p:grpSpPr>
        <p:graphicFrame>
          <p:nvGraphicFramePr>
            <p:cNvPr id="16401" name="Object 42"/>
            <p:cNvGraphicFramePr>
              <a:graphicFrameLocks noChangeAspect="1"/>
            </p:cNvGraphicFramePr>
            <p:nvPr/>
          </p:nvGraphicFramePr>
          <p:xfrm>
            <a:off x="392" y="1498"/>
            <a:ext cx="1624" cy="386"/>
          </p:xfrm>
          <a:graphic>
            <a:graphicData uri="http://schemas.openxmlformats.org/presentationml/2006/ole">
              <p:oleObj spid="_x0000_s16401" name="Equation" r:id="rId7" imgW="1426320" imgH="287640" progId="Equation.3">
                <p:embed/>
              </p:oleObj>
            </a:graphicData>
          </a:graphic>
        </p:graphicFrame>
        <p:sp>
          <p:nvSpPr>
            <p:cNvPr id="16402" name="Text Box 46"/>
            <p:cNvSpPr txBox="1">
              <a:spLocks noChangeArrowheads="1"/>
            </p:cNvSpPr>
            <p:nvPr/>
          </p:nvSpPr>
          <p:spPr bwMode="auto">
            <a:xfrm>
              <a:off x="206" y="1138"/>
              <a:ext cx="1996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800">
                  <a:ea typeface="Arial Unicode MS" pitchFamily="34" charset="-128"/>
                  <a:cs typeface="Arial Unicode MS" pitchFamily="34" charset="-128"/>
                </a:rPr>
                <a:t>OLS estimates</a:t>
              </a:r>
              <a:endParaRPr lang="en-US" sz="2800" i="1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640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chemeClr val="tx1"/>
                </a:solidFill>
              </a:rPr>
              <a:t>Geometric perspective</a:t>
            </a:r>
          </a:p>
        </p:txBody>
      </p:sp>
      <p:pic>
        <p:nvPicPr>
          <p:cNvPr id="16409" name="Picture 25"/>
          <p:cNvPicPr>
            <a:picLocks noChangeAspect="1" noChangeArrowheads="1"/>
          </p:cNvPicPr>
          <p:nvPr/>
        </p:nvPicPr>
        <p:blipFill>
          <a:blip r:embed="rId8" cstate="print"/>
          <a:srcRect l="10460" r="12134"/>
          <a:stretch>
            <a:fillRect/>
          </a:stretch>
        </p:blipFill>
        <p:spPr bwMode="auto">
          <a:xfrm>
            <a:off x="7096125" y="142875"/>
            <a:ext cx="17621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08" grpId="0" animBg="1"/>
      <p:bldP spid="1199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ERP example</a:t>
            </a:r>
          </a:p>
          <a:p>
            <a:pPr eaLnBrk="1" hangingPunct="1"/>
            <a:r>
              <a:rPr lang="en-GB" sz="3200" dirty="0" smtClean="0"/>
              <a:t>General Linear Model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Definition &amp; design matrix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Parameter 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estimation</a:t>
            </a:r>
          </a:p>
          <a:p>
            <a:pPr lvl="1" eaLnBrk="1" hangingPunct="1"/>
            <a:r>
              <a:rPr lang="en-GB" sz="2800" dirty="0" smtClean="0"/>
              <a:t>Hypothesis testing</a:t>
            </a:r>
            <a:endParaRPr lang="en-GB" sz="2800" dirty="0" smtClean="0"/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t-test and contrast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F-test and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Hypothesis Testing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401763"/>
            <a:ext cx="8574088" cy="1604962"/>
          </a:xfrm>
        </p:spPr>
        <p:txBody>
          <a:bodyPr/>
          <a:lstStyle/>
          <a:p>
            <a:pPr marL="266700" indent="-266700" eaLnBrk="1" hangingPunct="1">
              <a:spcBef>
                <a:spcPct val="35000"/>
              </a:spcBef>
              <a:buFontTx/>
              <a:buNone/>
              <a:tabLst>
                <a:tab pos="715963" algn="l"/>
              </a:tabLst>
            </a:pPr>
            <a:r>
              <a:rPr lang="en-GB" smtClean="0"/>
              <a:t>The Null Hypothesis H</a:t>
            </a:r>
            <a:r>
              <a:rPr lang="en-GB" baseline="-25000" smtClean="0"/>
              <a:t>0</a:t>
            </a:r>
          </a:p>
          <a:p>
            <a:pPr marL="266700" indent="-266700" eaLnBrk="1" hangingPunct="1">
              <a:spcBef>
                <a:spcPct val="35000"/>
              </a:spcBef>
              <a:buFontTx/>
              <a:buNone/>
              <a:tabLst>
                <a:tab pos="715963" algn="l"/>
              </a:tabLst>
            </a:pPr>
            <a:r>
              <a:rPr lang="en-GB" sz="2400" smtClean="0">
                <a:sym typeface="Wingdings" pitchFamily="2" charset="2"/>
              </a:rPr>
              <a:t>	Typically what we want to disprove (i.e. </a:t>
            </a:r>
            <a:r>
              <a:rPr lang="en-GB" sz="2400" i="1" smtClean="0">
                <a:sym typeface="Wingdings" pitchFamily="2" charset="2"/>
              </a:rPr>
              <a:t>no</a:t>
            </a:r>
            <a:r>
              <a:rPr lang="en-GB" sz="2400" smtClean="0">
                <a:sym typeface="Wingdings" pitchFamily="2" charset="2"/>
              </a:rPr>
              <a:t> effect).</a:t>
            </a:r>
          </a:p>
          <a:p>
            <a:pPr marL="266700" indent="-266700" eaLnBrk="1" hangingPunct="1">
              <a:spcBef>
                <a:spcPct val="35000"/>
              </a:spcBef>
              <a:buFontTx/>
              <a:buNone/>
              <a:tabLst>
                <a:tab pos="715963" algn="l"/>
              </a:tabLst>
            </a:pPr>
            <a:r>
              <a:rPr lang="en-GB" sz="2400" smtClean="0">
                <a:sym typeface="Symbol" pitchFamily="18" charset="2"/>
              </a:rPr>
              <a:t>		</a:t>
            </a:r>
            <a:r>
              <a:rPr lang="en-GB" sz="2400" smtClean="0"/>
              <a:t>Alternative Hypothesis H</a:t>
            </a:r>
            <a:r>
              <a:rPr lang="en-GB" sz="2400" baseline="-25000" smtClean="0"/>
              <a:t>A</a:t>
            </a:r>
            <a:r>
              <a:rPr lang="en-GB" sz="2400" smtClean="0"/>
              <a:t> = outcome of interest.</a:t>
            </a:r>
          </a:p>
        </p:txBody>
      </p:sp>
      <p:sp>
        <p:nvSpPr>
          <p:cNvPr id="1250309" name="Rectangle 5"/>
          <p:cNvSpPr>
            <a:spLocks noChangeArrowheads="1"/>
          </p:cNvSpPr>
          <p:nvPr/>
        </p:nvSpPr>
        <p:spPr bwMode="auto">
          <a:xfrm>
            <a:off x="488950" y="3163888"/>
            <a:ext cx="60245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66700" indent="-266700">
              <a:spcBef>
                <a:spcPct val="35000"/>
              </a:spcBef>
              <a:tabLst>
                <a:tab pos="361950" algn="l"/>
              </a:tabLst>
            </a:pPr>
            <a:r>
              <a:rPr lang="en-GB" sz="2800" dirty="0"/>
              <a:t>The Test Statistic T</a:t>
            </a:r>
          </a:p>
          <a:p>
            <a:pPr marL="266700" indent="-266700">
              <a:spcBef>
                <a:spcPct val="35000"/>
              </a:spcBef>
              <a:buFontTx/>
              <a:buChar char="•"/>
              <a:tabLst>
                <a:tab pos="361950" algn="l"/>
              </a:tabLst>
            </a:pPr>
            <a:r>
              <a:rPr lang="en-GB" sz="2400" dirty="0" smtClean="0"/>
              <a:t>Summary statistic for which null distribution is known (under assumptions of general linear model)</a:t>
            </a:r>
            <a:endParaRPr lang="en-GB" sz="2400" dirty="0"/>
          </a:p>
          <a:p>
            <a:pPr marL="266700" indent="-266700">
              <a:spcBef>
                <a:spcPct val="35000"/>
              </a:spcBef>
              <a:buFontTx/>
              <a:buChar char="•"/>
              <a:tabLst>
                <a:tab pos="361950" algn="l"/>
              </a:tabLst>
            </a:pPr>
            <a:r>
              <a:rPr lang="en-GB" sz="2400" dirty="0" smtClean="0"/>
              <a:t>Observed t-statistic small </a:t>
            </a:r>
            <a:r>
              <a:rPr lang="en-GB" sz="2400" dirty="0"/>
              <a:t>in magnitude when H</a:t>
            </a:r>
            <a:r>
              <a:rPr lang="en-GB" sz="2400" baseline="-25000" dirty="0"/>
              <a:t>0</a:t>
            </a:r>
            <a:r>
              <a:rPr lang="en-GB" sz="2400" dirty="0"/>
              <a:t> is true and large when false. </a:t>
            </a:r>
          </a:p>
        </p:txBody>
      </p:sp>
      <p:grpSp>
        <p:nvGrpSpPr>
          <p:cNvPr id="1250315" name="Group 11"/>
          <p:cNvGrpSpPr>
            <a:grpSpLocks/>
          </p:cNvGrpSpPr>
          <p:nvPr/>
        </p:nvGrpSpPr>
        <p:grpSpPr bwMode="auto">
          <a:xfrm>
            <a:off x="6397625" y="3802063"/>
            <a:ext cx="2625725" cy="2192337"/>
            <a:chOff x="3814" y="2668"/>
            <a:chExt cx="1551" cy="1247"/>
          </a:xfrm>
        </p:grpSpPr>
        <p:sp>
          <p:nvSpPr>
            <p:cNvPr id="17414" name="Rectangle 7"/>
            <p:cNvSpPr>
              <a:spLocks noChangeArrowheads="1"/>
            </p:cNvSpPr>
            <p:nvPr/>
          </p:nvSpPr>
          <p:spPr bwMode="auto">
            <a:xfrm>
              <a:off x="3814" y="2668"/>
              <a:ext cx="1551" cy="104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5" name="Freeform 8"/>
            <p:cNvSpPr>
              <a:spLocks/>
            </p:cNvSpPr>
            <p:nvPr/>
          </p:nvSpPr>
          <p:spPr bwMode="auto">
            <a:xfrm>
              <a:off x="3822" y="2819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0" y="885"/>
                  </a:lnTo>
                  <a:close/>
                </a:path>
              </a:pathLst>
            </a:custGeom>
            <a:solidFill>
              <a:srgbClr val="973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Freeform 9"/>
            <p:cNvSpPr>
              <a:spLocks/>
            </p:cNvSpPr>
            <p:nvPr/>
          </p:nvSpPr>
          <p:spPr bwMode="auto">
            <a:xfrm>
              <a:off x="3822" y="2819"/>
              <a:ext cx="1536" cy="885"/>
            </a:xfrm>
            <a:custGeom>
              <a:avLst/>
              <a:gdLst>
                <a:gd name="T0" fmla="*/ 0 w 1536"/>
                <a:gd name="T1" fmla="*/ 885 h 885"/>
                <a:gd name="T2" fmla="*/ 52 w 1536"/>
                <a:gd name="T3" fmla="*/ 869 h 885"/>
                <a:gd name="T4" fmla="*/ 104 w 1536"/>
                <a:gd name="T5" fmla="*/ 857 h 885"/>
                <a:gd name="T6" fmla="*/ 153 w 1536"/>
                <a:gd name="T7" fmla="*/ 837 h 885"/>
                <a:gd name="T8" fmla="*/ 205 w 1536"/>
                <a:gd name="T9" fmla="*/ 809 h 885"/>
                <a:gd name="T10" fmla="*/ 257 w 1536"/>
                <a:gd name="T11" fmla="*/ 765 h 885"/>
                <a:gd name="T12" fmla="*/ 309 w 1536"/>
                <a:gd name="T13" fmla="*/ 709 h 885"/>
                <a:gd name="T14" fmla="*/ 357 w 1536"/>
                <a:gd name="T15" fmla="*/ 641 h 885"/>
                <a:gd name="T16" fmla="*/ 409 w 1536"/>
                <a:gd name="T17" fmla="*/ 553 h 885"/>
                <a:gd name="T18" fmla="*/ 461 w 1536"/>
                <a:gd name="T19" fmla="*/ 453 h 885"/>
                <a:gd name="T20" fmla="*/ 513 w 1536"/>
                <a:gd name="T21" fmla="*/ 348 h 885"/>
                <a:gd name="T22" fmla="*/ 562 w 1536"/>
                <a:gd name="T23" fmla="*/ 240 h 885"/>
                <a:gd name="T24" fmla="*/ 614 w 1536"/>
                <a:gd name="T25" fmla="*/ 144 h 885"/>
                <a:gd name="T26" fmla="*/ 666 w 1536"/>
                <a:gd name="T27" fmla="*/ 68 h 885"/>
                <a:gd name="T28" fmla="*/ 718 w 1536"/>
                <a:gd name="T29" fmla="*/ 16 h 885"/>
                <a:gd name="T30" fmla="*/ 770 w 1536"/>
                <a:gd name="T31" fmla="*/ 0 h 885"/>
                <a:gd name="T32" fmla="*/ 818 w 1536"/>
                <a:gd name="T33" fmla="*/ 16 h 885"/>
                <a:gd name="T34" fmla="*/ 870 w 1536"/>
                <a:gd name="T35" fmla="*/ 68 h 885"/>
                <a:gd name="T36" fmla="*/ 922 w 1536"/>
                <a:gd name="T37" fmla="*/ 144 h 885"/>
                <a:gd name="T38" fmla="*/ 974 w 1536"/>
                <a:gd name="T39" fmla="*/ 240 h 885"/>
                <a:gd name="T40" fmla="*/ 1023 w 1536"/>
                <a:gd name="T41" fmla="*/ 348 h 885"/>
                <a:gd name="T42" fmla="*/ 1075 w 1536"/>
                <a:gd name="T43" fmla="*/ 453 h 885"/>
                <a:gd name="T44" fmla="*/ 1127 w 1536"/>
                <a:gd name="T45" fmla="*/ 553 h 885"/>
                <a:gd name="T46" fmla="*/ 1179 w 1536"/>
                <a:gd name="T47" fmla="*/ 641 h 885"/>
                <a:gd name="T48" fmla="*/ 1227 w 1536"/>
                <a:gd name="T49" fmla="*/ 709 h 885"/>
                <a:gd name="T50" fmla="*/ 1279 w 1536"/>
                <a:gd name="T51" fmla="*/ 765 h 885"/>
                <a:gd name="T52" fmla="*/ 1331 w 1536"/>
                <a:gd name="T53" fmla="*/ 809 h 885"/>
                <a:gd name="T54" fmla="*/ 1383 w 1536"/>
                <a:gd name="T55" fmla="*/ 837 h 885"/>
                <a:gd name="T56" fmla="*/ 1432 w 1536"/>
                <a:gd name="T57" fmla="*/ 857 h 885"/>
                <a:gd name="T58" fmla="*/ 1484 w 1536"/>
                <a:gd name="T59" fmla="*/ 869 h 885"/>
                <a:gd name="T60" fmla="*/ 1536 w 1536"/>
                <a:gd name="T61" fmla="*/ 885 h 885"/>
                <a:gd name="T62" fmla="*/ 0 w 1536"/>
                <a:gd name="T63" fmla="*/ 885 h 8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536" h="885">
                  <a:moveTo>
                    <a:pt x="0" y="885"/>
                  </a:moveTo>
                  <a:lnTo>
                    <a:pt x="0" y="885"/>
                  </a:lnTo>
                  <a:lnTo>
                    <a:pt x="24" y="873"/>
                  </a:lnTo>
                  <a:lnTo>
                    <a:pt x="52" y="869"/>
                  </a:lnTo>
                  <a:lnTo>
                    <a:pt x="76" y="865"/>
                  </a:lnTo>
                  <a:lnTo>
                    <a:pt x="104" y="857"/>
                  </a:lnTo>
                  <a:lnTo>
                    <a:pt x="128" y="849"/>
                  </a:lnTo>
                  <a:lnTo>
                    <a:pt x="153" y="837"/>
                  </a:lnTo>
                  <a:lnTo>
                    <a:pt x="181" y="825"/>
                  </a:lnTo>
                  <a:lnTo>
                    <a:pt x="205" y="809"/>
                  </a:lnTo>
                  <a:lnTo>
                    <a:pt x="233" y="789"/>
                  </a:lnTo>
                  <a:lnTo>
                    <a:pt x="257" y="765"/>
                  </a:lnTo>
                  <a:lnTo>
                    <a:pt x="281" y="741"/>
                  </a:lnTo>
                  <a:lnTo>
                    <a:pt x="309" y="709"/>
                  </a:lnTo>
                  <a:lnTo>
                    <a:pt x="333" y="677"/>
                  </a:lnTo>
                  <a:lnTo>
                    <a:pt x="357" y="641"/>
                  </a:lnTo>
                  <a:lnTo>
                    <a:pt x="385" y="597"/>
                  </a:lnTo>
                  <a:lnTo>
                    <a:pt x="409" y="553"/>
                  </a:lnTo>
                  <a:lnTo>
                    <a:pt x="437" y="505"/>
                  </a:lnTo>
                  <a:lnTo>
                    <a:pt x="461" y="453"/>
                  </a:lnTo>
                  <a:lnTo>
                    <a:pt x="485" y="400"/>
                  </a:lnTo>
                  <a:lnTo>
                    <a:pt x="513" y="348"/>
                  </a:lnTo>
                  <a:lnTo>
                    <a:pt x="537" y="292"/>
                  </a:lnTo>
                  <a:lnTo>
                    <a:pt x="562" y="240"/>
                  </a:lnTo>
                  <a:lnTo>
                    <a:pt x="590" y="192"/>
                  </a:lnTo>
                  <a:lnTo>
                    <a:pt x="614" y="144"/>
                  </a:lnTo>
                  <a:lnTo>
                    <a:pt x="642" y="104"/>
                  </a:lnTo>
                  <a:lnTo>
                    <a:pt x="666" y="68"/>
                  </a:lnTo>
                  <a:lnTo>
                    <a:pt x="690" y="36"/>
                  </a:lnTo>
                  <a:lnTo>
                    <a:pt x="718" y="16"/>
                  </a:lnTo>
                  <a:lnTo>
                    <a:pt x="742" y="4"/>
                  </a:lnTo>
                  <a:lnTo>
                    <a:pt x="770" y="0"/>
                  </a:lnTo>
                  <a:lnTo>
                    <a:pt x="794" y="4"/>
                  </a:lnTo>
                  <a:lnTo>
                    <a:pt x="818" y="16"/>
                  </a:lnTo>
                  <a:lnTo>
                    <a:pt x="846" y="36"/>
                  </a:lnTo>
                  <a:lnTo>
                    <a:pt x="870" y="68"/>
                  </a:lnTo>
                  <a:lnTo>
                    <a:pt x="894" y="104"/>
                  </a:lnTo>
                  <a:lnTo>
                    <a:pt x="922" y="144"/>
                  </a:lnTo>
                  <a:lnTo>
                    <a:pt x="946" y="192"/>
                  </a:lnTo>
                  <a:lnTo>
                    <a:pt x="974" y="240"/>
                  </a:lnTo>
                  <a:lnTo>
                    <a:pt x="999" y="292"/>
                  </a:lnTo>
                  <a:lnTo>
                    <a:pt x="1023" y="348"/>
                  </a:lnTo>
                  <a:lnTo>
                    <a:pt x="1051" y="400"/>
                  </a:lnTo>
                  <a:lnTo>
                    <a:pt x="1075" y="453"/>
                  </a:lnTo>
                  <a:lnTo>
                    <a:pt x="1099" y="505"/>
                  </a:lnTo>
                  <a:lnTo>
                    <a:pt x="1127" y="553"/>
                  </a:lnTo>
                  <a:lnTo>
                    <a:pt x="1151" y="597"/>
                  </a:lnTo>
                  <a:lnTo>
                    <a:pt x="1179" y="641"/>
                  </a:lnTo>
                  <a:lnTo>
                    <a:pt x="1203" y="677"/>
                  </a:lnTo>
                  <a:lnTo>
                    <a:pt x="1227" y="709"/>
                  </a:lnTo>
                  <a:lnTo>
                    <a:pt x="1255" y="741"/>
                  </a:lnTo>
                  <a:lnTo>
                    <a:pt x="1279" y="765"/>
                  </a:lnTo>
                  <a:lnTo>
                    <a:pt x="1303" y="789"/>
                  </a:lnTo>
                  <a:lnTo>
                    <a:pt x="1331" y="809"/>
                  </a:lnTo>
                  <a:lnTo>
                    <a:pt x="1355" y="825"/>
                  </a:lnTo>
                  <a:lnTo>
                    <a:pt x="1383" y="837"/>
                  </a:lnTo>
                  <a:lnTo>
                    <a:pt x="1408" y="849"/>
                  </a:lnTo>
                  <a:lnTo>
                    <a:pt x="1432" y="857"/>
                  </a:lnTo>
                  <a:lnTo>
                    <a:pt x="1460" y="865"/>
                  </a:lnTo>
                  <a:lnTo>
                    <a:pt x="1484" y="869"/>
                  </a:lnTo>
                  <a:lnTo>
                    <a:pt x="1512" y="873"/>
                  </a:lnTo>
                  <a:lnTo>
                    <a:pt x="1536" y="885"/>
                  </a:lnTo>
                  <a:lnTo>
                    <a:pt x="0" y="885"/>
                  </a:lnTo>
                </a:path>
              </a:pathLst>
            </a:custGeom>
            <a:noFill/>
            <a:ln w="2540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Text Box 10"/>
            <p:cNvSpPr txBox="1">
              <a:spLocks noChangeArrowheads="1"/>
            </p:cNvSpPr>
            <p:nvPr/>
          </p:nvSpPr>
          <p:spPr bwMode="auto">
            <a:xfrm>
              <a:off x="3852" y="3724"/>
              <a:ext cx="1475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pitchFamily="34" charset="0"/>
                </a:rPr>
                <a:t>Null Distribution of 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6545263" y="4171950"/>
            <a:ext cx="2462212" cy="19542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843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7313" y="4541838"/>
            <a:ext cx="2681287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6" name="Text Box 13"/>
          <p:cNvSpPr txBox="1">
            <a:spLocks noChangeArrowheads="1"/>
          </p:cNvSpPr>
          <p:nvPr/>
        </p:nvSpPr>
        <p:spPr bwMode="auto">
          <a:xfrm>
            <a:off x="8070850" y="4110038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1278990" name="Text Box 14"/>
          <p:cNvSpPr txBox="1">
            <a:spLocks noChangeArrowheads="1"/>
          </p:cNvSpPr>
          <p:nvPr/>
        </p:nvSpPr>
        <p:spPr bwMode="auto">
          <a:xfrm>
            <a:off x="8388350" y="5419725"/>
            <a:ext cx="9445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latin typeface="Arial" pitchFamily="34" charset="0"/>
              </a:rPr>
              <a:t>p</a:t>
            </a:r>
            <a:r>
              <a:rPr lang="en-US" sz="1200" b="1" dirty="0" smtClean="0">
                <a:latin typeface="Arial" pitchFamily="34" charset="0"/>
              </a:rPr>
              <a:t>-value  </a:t>
            </a:r>
            <a:endParaRPr lang="en-US" sz="1200" b="1" dirty="0">
              <a:latin typeface="Arial" pitchFamily="34" charset="0"/>
            </a:endParaRPr>
          </a:p>
        </p:txBody>
      </p:sp>
      <p:sp>
        <p:nvSpPr>
          <p:cNvPr id="18438" name="Line 15"/>
          <p:cNvSpPr>
            <a:spLocks noChangeShapeType="1"/>
          </p:cNvSpPr>
          <p:nvPr/>
        </p:nvSpPr>
        <p:spPr bwMode="auto">
          <a:xfrm flipV="1">
            <a:off x="8199438" y="4165600"/>
            <a:ext cx="0" cy="1954213"/>
          </a:xfrm>
          <a:prstGeom prst="line">
            <a:avLst/>
          </a:pr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39" name="Text Box 16"/>
          <p:cNvSpPr txBox="1">
            <a:spLocks noChangeArrowheads="1"/>
          </p:cNvSpPr>
          <p:nvPr/>
        </p:nvSpPr>
        <p:spPr bwMode="auto">
          <a:xfrm>
            <a:off x="6545263" y="6097588"/>
            <a:ext cx="251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Null Distribution of T</a:t>
            </a:r>
          </a:p>
        </p:txBody>
      </p:sp>
      <p:grpSp>
        <p:nvGrpSpPr>
          <p:cNvPr id="18440" name="Group 24"/>
          <p:cNvGrpSpPr>
            <a:grpSpLocks/>
          </p:cNvGrpSpPr>
          <p:nvPr/>
        </p:nvGrpSpPr>
        <p:grpSpPr bwMode="auto">
          <a:xfrm>
            <a:off x="6464300" y="1208088"/>
            <a:ext cx="2660650" cy="2416175"/>
            <a:chOff x="3897" y="761"/>
            <a:chExt cx="1676" cy="1522"/>
          </a:xfrm>
        </p:grpSpPr>
        <p:sp>
          <p:nvSpPr>
            <p:cNvPr id="18445" name="Rectangle 5"/>
            <p:cNvSpPr>
              <a:spLocks noChangeArrowheads="1"/>
            </p:cNvSpPr>
            <p:nvPr/>
          </p:nvSpPr>
          <p:spPr bwMode="auto">
            <a:xfrm>
              <a:off x="3957" y="813"/>
              <a:ext cx="1551" cy="12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46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97" y="1036"/>
              <a:ext cx="1676" cy="1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447" name="Line 7"/>
            <p:cNvSpPr>
              <a:spLocks noChangeShapeType="1"/>
            </p:cNvSpPr>
            <p:nvPr/>
          </p:nvSpPr>
          <p:spPr bwMode="auto">
            <a:xfrm flipV="1">
              <a:off x="5152" y="809"/>
              <a:ext cx="0" cy="123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Text Box 8"/>
            <p:cNvSpPr txBox="1">
              <a:spLocks noChangeArrowheads="1"/>
            </p:cNvSpPr>
            <p:nvPr/>
          </p:nvSpPr>
          <p:spPr bwMode="auto">
            <a:xfrm>
              <a:off x="3970" y="2071"/>
              <a:ext cx="15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latin typeface="Arial" pitchFamily="34" charset="0"/>
                </a:rPr>
                <a:t>Null Distribution of T</a:t>
              </a:r>
            </a:p>
          </p:txBody>
        </p:sp>
        <p:sp>
          <p:nvSpPr>
            <p:cNvPr id="18449" name="Text Box 17"/>
            <p:cNvSpPr txBox="1">
              <a:spLocks noChangeArrowheads="1"/>
            </p:cNvSpPr>
            <p:nvPr/>
          </p:nvSpPr>
          <p:spPr bwMode="auto">
            <a:xfrm>
              <a:off x="5278" y="1673"/>
              <a:ext cx="15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Arial" pitchFamily="34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8450" name="Text Box 18"/>
            <p:cNvSpPr txBox="1">
              <a:spLocks noChangeArrowheads="1"/>
            </p:cNvSpPr>
            <p:nvPr/>
          </p:nvSpPr>
          <p:spPr bwMode="auto">
            <a:xfrm>
              <a:off x="5157" y="761"/>
              <a:ext cx="3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latin typeface="Times New Roman" pitchFamily="18" charset="0"/>
                </a:rPr>
                <a:t>u</a:t>
              </a:r>
              <a:r>
                <a:rPr lang="en-US" sz="2400" baseline="-25000"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</p:grpSp>
      <p:sp>
        <p:nvSpPr>
          <p:cNvPr id="1844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Hypothesis Testing</a:t>
            </a:r>
          </a:p>
        </p:txBody>
      </p:sp>
      <p:sp>
        <p:nvSpPr>
          <p:cNvPr id="1278999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6091238" cy="5400675"/>
          </a:xfrm>
        </p:spPr>
        <p:txBody>
          <a:bodyPr/>
          <a:lstStyle/>
          <a:p>
            <a:pPr marL="361950" indent="-361950" eaLnBrk="1" hangingPunct="1">
              <a:buFontTx/>
              <a:buNone/>
            </a:pPr>
            <a:r>
              <a:rPr lang="en-GB" sz="2400" dirty="0" smtClean="0"/>
              <a:t>Significance level </a:t>
            </a:r>
            <a:r>
              <a:rPr lang="el-GR" sz="2400" dirty="0" smtClean="0"/>
              <a:t>α</a:t>
            </a:r>
            <a:r>
              <a:rPr lang="en-GB" sz="2400" dirty="0" smtClean="0"/>
              <a:t>:</a:t>
            </a:r>
          </a:p>
          <a:p>
            <a:pPr marL="361950" indent="-361950" eaLnBrk="1" hangingPunct="1">
              <a:buFontTx/>
              <a:buNone/>
            </a:pPr>
            <a:r>
              <a:rPr lang="en-GB" sz="2000" dirty="0" smtClean="0"/>
              <a:t>    Acceptable </a:t>
            </a:r>
            <a:r>
              <a:rPr lang="en-GB" sz="2000" i="1" dirty="0" smtClean="0"/>
              <a:t>false positive rate </a:t>
            </a:r>
            <a:r>
              <a:rPr lang="el-GR" sz="2000" i="1" dirty="0" smtClean="0"/>
              <a:t>α</a:t>
            </a:r>
            <a:r>
              <a:rPr lang="en-GB" sz="2000" dirty="0" smtClean="0"/>
              <a:t>.</a:t>
            </a:r>
          </a:p>
          <a:p>
            <a:pPr marL="361950" indent="-361950" eaLnBrk="1" hangingPunct="1">
              <a:buFontTx/>
              <a:buNone/>
            </a:pPr>
            <a:r>
              <a:rPr lang="en-GB" sz="2000" dirty="0" smtClean="0"/>
              <a:t> </a:t>
            </a:r>
            <a:r>
              <a:rPr lang="en-GB" sz="2000" dirty="0" smtClean="0">
                <a:sym typeface="Symbol" pitchFamily="18" charset="2"/>
              </a:rPr>
              <a:t> </a:t>
            </a:r>
            <a:r>
              <a:rPr lang="en-GB" sz="2000" dirty="0" smtClean="0">
                <a:sym typeface="Wingdings" pitchFamily="2" charset="2"/>
              </a:rPr>
              <a:t>threshold </a:t>
            </a:r>
            <a:r>
              <a:rPr lang="en-GB" sz="2000" i="1" dirty="0" smtClean="0">
                <a:sym typeface="Wingdings" pitchFamily="2" charset="2"/>
              </a:rPr>
              <a:t>u</a:t>
            </a:r>
            <a:r>
              <a:rPr lang="el-GR" sz="2000" i="1" baseline="-25000" dirty="0" smtClean="0"/>
              <a:t>α</a:t>
            </a:r>
            <a:r>
              <a:rPr lang="en-GB" sz="2000" dirty="0" smtClean="0"/>
              <a:t>, controls the false positive rate</a:t>
            </a:r>
          </a:p>
          <a:p>
            <a:pPr marL="361950" indent="-361950">
              <a:spcBef>
                <a:spcPct val="0"/>
              </a:spcBef>
              <a:buFontTx/>
              <a:buNone/>
            </a:pPr>
            <a:endParaRPr lang="en-GB" sz="2400" dirty="0" smtClean="0"/>
          </a:p>
          <a:p>
            <a:pPr marL="361950" indent="-361950">
              <a:spcBef>
                <a:spcPct val="0"/>
              </a:spcBef>
              <a:buFontTx/>
              <a:buNone/>
            </a:pPr>
            <a:endParaRPr lang="en-GB" sz="2400" dirty="0" smtClean="0"/>
          </a:p>
          <a:p>
            <a:pPr marL="361950" indent="-361950">
              <a:spcBef>
                <a:spcPct val="0"/>
              </a:spcBef>
              <a:buFontTx/>
              <a:buNone/>
            </a:pPr>
            <a:r>
              <a:rPr lang="en-GB" sz="2400" i="1" dirty="0" smtClean="0"/>
              <a:t>Observation</a:t>
            </a:r>
            <a:r>
              <a:rPr lang="en-GB" sz="2400" dirty="0" smtClean="0"/>
              <a:t> of test statistic t, a realisation of T</a:t>
            </a:r>
            <a:endParaRPr lang="en-US" sz="2400" dirty="0" smtClean="0"/>
          </a:p>
          <a:p>
            <a:pPr marL="361950" indent="-361950" eaLnBrk="1" hangingPunct="1">
              <a:buFontTx/>
              <a:buNone/>
            </a:pPr>
            <a:r>
              <a:rPr lang="en-GB" sz="2000" dirty="0" smtClean="0">
                <a:sym typeface="Symbol" pitchFamily="18" charset="2"/>
              </a:rPr>
              <a:t> </a:t>
            </a:r>
            <a:r>
              <a:rPr lang="en-GB" sz="2000" dirty="0" smtClean="0"/>
              <a:t>Conclusion about the hypothesis:</a:t>
            </a:r>
          </a:p>
          <a:p>
            <a:pPr marL="361950" indent="-361950" eaLnBrk="1" hangingPunct="1">
              <a:buFontTx/>
              <a:buNone/>
            </a:pPr>
            <a:r>
              <a:rPr lang="en-GB" sz="2000" dirty="0" smtClean="0"/>
              <a:t>     reject H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 in favour of H</a:t>
            </a:r>
            <a:r>
              <a:rPr lang="en-GB" sz="2000" baseline="-25000" dirty="0" smtClean="0"/>
              <a:t>a</a:t>
            </a:r>
            <a:r>
              <a:rPr lang="en-GB" sz="2000" dirty="0" smtClean="0"/>
              <a:t> if </a:t>
            </a:r>
            <a:r>
              <a:rPr lang="en-GB" sz="2000" i="1" dirty="0" smtClean="0"/>
              <a:t>t </a:t>
            </a:r>
            <a:r>
              <a:rPr lang="en-GB" sz="2000" dirty="0" smtClean="0"/>
              <a:t>&gt; </a:t>
            </a:r>
            <a:r>
              <a:rPr lang="en-GB" sz="2000" i="1" dirty="0" smtClean="0">
                <a:sym typeface="Wingdings" pitchFamily="2" charset="2"/>
              </a:rPr>
              <a:t>u</a:t>
            </a:r>
            <a:r>
              <a:rPr lang="el-GR" sz="2000" i="1" baseline="-25000" dirty="0" smtClean="0"/>
              <a:t>α</a:t>
            </a:r>
            <a:endParaRPr lang="fr-BE" sz="2000" i="1" baseline="-25000" dirty="0" smtClean="0"/>
          </a:p>
          <a:p>
            <a:pPr marL="361950" indent="-361950" eaLnBrk="1" hangingPunct="1">
              <a:buFontTx/>
              <a:buNone/>
            </a:pPr>
            <a:r>
              <a:rPr lang="en-GB" sz="2000" dirty="0" smtClean="0">
                <a:sym typeface="Symbol" pitchFamily="18" charset="2"/>
              </a:rPr>
              <a:t> </a:t>
            </a:r>
            <a:r>
              <a:rPr lang="en-GB" sz="2000" i="1" dirty="0" smtClean="0">
                <a:sym typeface="Symbol" pitchFamily="18" charset="2"/>
              </a:rPr>
              <a:t>p</a:t>
            </a:r>
            <a:r>
              <a:rPr lang="en-GB" sz="2000" dirty="0" smtClean="0"/>
              <a:t>-value</a:t>
            </a:r>
            <a:r>
              <a:rPr lang="en-GB" sz="2000" dirty="0" smtClean="0"/>
              <a:t>:</a:t>
            </a:r>
          </a:p>
          <a:p>
            <a:pPr marL="361950" indent="-361950" eaLnBrk="1" hangingPunct="1">
              <a:buFontTx/>
              <a:buNone/>
            </a:pPr>
            <a:r>
              <a:rPr lang="en-GB" sz="2000" dirty="0" smtClean="0"/>
              <a:t>	summarises evidence against H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.</a:t>
            </a:r>
          </a:p>
          <a:p>
            <a:pPr marL="361950" indent="-361950" eaLnBrk="1" hangingPunct="1">
              <a:buFontTx/>
              <a:buNone/>
            </a:pPr>
            <a:r>
              <a:rPr lang="en-GB" sz="2000" dirty="0" smtClean="0"/>
              <a:t>    = chance of observing value more extreme 	than </a:t>
            </a:r>
            <a:r>
              <a:rPr lang="en-GB" sz="2000" i="1" dirty="0" smtClean="0"/>
              <a:t>t</a:t>
            </a:r>
            <a:r>
              <a:rPr lang="en-GB" sz="2000" dirty="0" smtClean="0"/>
              <a:t> under H</a:t>
            </a:r>
            <a:r>
              <a:rPr lang="en-GB" sz="2000" baseline="-25000" dirty="0" smtClean="0"/>
              <a:t>0</a:t>
            </a:r>
            <a:r>
              <a:rPr lang="en-GB" sz="2000" dirty="0" smtClean="0"/>
              <a:t>.</a:t>
            </a:r>
            <a:endParaRPr lang="en-GB" sz="2000" i="1" dirty="0" smtClean="0"/>
          </a:p>
          <a:p>
            <a:pPr marL="361950" indent="-361950" eaLnBrk="1" hangingPunct="1">
              <a:buFontTx/>
              <a:buNone/>
            </a:pPr>
            <a:endParaRPr lang="en-GB" sz="2000" i="1" baseline="-25000" dirty="0" smtClean="0"/>
          </a:p>
        </p:txBody>
      </p:sp>
      <p:graphicFrame>
        <p:nvGraphicFramePr>
          <p:cNvPr id="1279003" name="Object 27"/>
          <p:cNvGraphicFramePr>
            <a:graphicFrameLocks noChangeAspect="1"/>
          </p:cNvGraphicFramePr>
          <p:nvPr/>
        </p:nvGraphicFramePr>
        <p:xfrm>
          <a:off x="4033838" y="6003925"/>
          <a:ext cx="1905000" cy="528638"/>
        </p:xfrm>
        <a:graphic>
          <a:graphicData uri="http://schemas.openxmlformats.org/presentationml/2006/ole">
            <p:oleObj spid="_x0000_s18443" name="Equation" r:id="rId6" imgW="825500" imgH="228600" progId="Equation.3">
              <p:embed/>
            </p:oleObj>
          </a:graphicData>
        </a:graphic>
      </p:graphicFrame>
      <p:graphicFrame>
        <p:nvGraphicFramePr>
          <p:cNvPr id="18444" name="Object 28"/>
          <p:cNvGraphicFramePr>
            <a:graphicFrameLocks noChangeAspect="1"/>
          </p:cNvGraphicFramePr>
          <p:nvPr/>
        </p:nvGraphicFramePr>
        <p:xfrm>
          <a:off x="2146300" y="2290763"/>
          <a:ext cx="2428875" cy="496887"/>
        </p:xfrm>
        <a:graphic>
          <a:graphicData uri="http://schemas.openxmlformats.org/presentationml/2006/ole">
            <p:oleObj spid="_x0000_s18444" name="Equation" r:id="rId7" imgW="1180588" imgH="241195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6" grpId="0"/>
      <p:bldP spid="1278990" grpId="0"/>
      <p:bldP spid="18438" grpId="0" animBg="1"/>
      <p:bldP spid="184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Introduction</a:t>
            </a:r>
          </a:p>
          <a:p>
            <a:pPr lvl="1" eaLnBrk="1" hangingPunct="1"/>
            <a:r>
              <a:rPr lang="en-GB" sz="2800" dirty="0" smtClean="0"/>
              <a:t>ERP example</a:t>
            </a:r>
          </a:p>
          <a:p>
            <a:pPr eaLnBrk="1" hangingPunct="1"/>
            <a:r>
              <a:rPr lang="en-GB" sz="3200" dirty="0" smtClean="0"/>
              <a:t>General Linear Model</a:t>
            </a:r>
          </a:p>
          <a:p>
            <a:pPr lvl="1" eaLnBrk="1" hangingPunct="1"/>
            <a:r>
              <a:rPr lang="en-GB" sz="2800" dirty="0" smtClean="0"/>
              <a:t>Definition &amp; design matrix</a:t>
            </a:r>
          </a:p>
          <a:p>
            <a:pPr lvl="1" eaLnBrk="1" hangingPunct="1"/>
            <a:r>
              <a:rPr lang="en-GB" sz="2800" dirty="0" smtClean="0"/>
              <a:t>Parameter </a:t>
            </a:r>
            <a:r>
              <a:rPr lang="en-GB" sz="2800" dirty="0" smtClean="0"/>
              <a:t>estimation</a:t>
            </a:r>
          </a:p>
          <a:p>
            <a:pPr lvl="1" eaLnBrk="1" hangingPunct="1"/>
            <a:r>
              <a:rPr lang="en-GB" sz="2800" dirty="0" smtClean="0"/>
              <a:t>Hypothesis testing</a:t>
            </a:r>
            <a:endParaRPr lang="en-GB" sz="2800" dirty="0" smtClean="0"/>
          </a:p>
          <a:p>
            <a:pPr lvl="1" eaLnBrk="1" hangingPunct="1"/>
            <a:r>
              <a:rPr lang="en-GB" sz="2800" dirty="0" smtClean="0"/>
              <a:t>t-test and contrast</a:t>
            </a:r>
          </a:p>
          <a:p>
            <a:pPr lvl="1" eaLnBrk="1" hangingPunct="1"/>
            <a:r>
              <a:rPr lang="en-GB" sz="2800" dirty="0" smtClean="0"/>
              <a:t>F-test and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Introduction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ERP example</a:t>
            </a:r>
          </a:p>
          <a:p>
            <a:pPr eaLnBrk="1" hangingPunct="1"/>
            <a:r>
              <a:rPr lang="en-GB" sz="3200" dirty="0" smtClean="0"/>
              <a:t>General Linear Model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Definition &amp; design matrix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Parameter 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estimation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Hypothesis testing</a:t>
            </a:r>
            <a:endParaRPr lang="en-GB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/>
            <a:r>
              <a:rPr lang="en-GB" sz="2800" dirty="0" smtClean="0"/>
              <a:t>t-test and contrast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F-test and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449263" y="1042988"/>
            <a:ext cx="8008937" cy="890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i="1" dirty="0"/>
              <a:t>Contrast</a:t>
            </a:r>
            <a:r>
              <a:rPr lang="en-US" sz="2400" b="1" dirty="0"/>
              <a:t> : </a:t>
            </a:r>
            <a:r>
              <a:rPr lang="en-US" sz="2400" dirty="0"/>
              <a:t>specifies linear combination of 		parameter vector:</a:t>
            </a:r>
            <a:endParaRPr lang="en-US" sz="2800" b="1" u="sng" dirty="0">
              <a:solidFill>
                <a:srgbClr val="CC0000"/>
              </a:solidFill>
              <a:latin typeface="Symbol" pitchFamily="18" charset="2"/>
            </a:endParaRPr>
          </a:p>
        </p:txBody>
      </p:sp>
      <p:sp>
        <p:nvSpPr>
          <p:cNvPr id="1201164" name="Rectangle 12"/>
          <p:cNvSpPr>
            <a:spLocks noChangeArrowheads="1"/>
          </p:cNvSpPr>
          <p:nvPr/>
        </p:nvSpPr>
        <p:spPr bwMode="auto">
          <a:xfrm>
            <a:off x="2262188" y="2244725"/>
            <a:ext cx="3430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000" dirty="0"/>
              <a:t>ERP: </a:t>
            </a:r>
            <a:r>
              <a:rPr lang="en-GB" sz="2000" dirty="0">
                <a:solidFill>
                  <a:srgbClr val="CC0000"/>
                </a:solidFill>
              </a:rPr>
              <a:t>faces</a:t>
            </a:r>
            <a:r>
              <a:rPr lang="en-GB" sz="2000" dirty="0">
                <a:solidFill>
                  <a:srgbClr val="CC0000"/>
                </a:solidFill>
                <a:latin typeface="Times New Roman" pitchFamily="18" charset="0"/>
              </a:rPr>
              <a:t> </a:t>
            </a:r>
            <a:r>
              <a:rPr lang="en-GB" sz="2000" dirty="0">
                <a:solidFill>
                  <a:srgbClr val="CC0000"/>
                </a:solidFill>
              </a:rPr>
              <a:t>&lt; scrambled ?</a:t>
            </a:r>
          </a:p>
          <a:p>
            <a:pPr algn="ctr" eaLnBrk="0" hangingPunct="0"/>
            <a:r>
              <a:rPr lang="en-GB" sz="2000" b="1" dirty="0"/>
              <a:t>=</a:t>
            </a:r>
            <a:endParaRPr lang="en-GB" sz="2000" b="1" dirty="0">
              <a:latin typeface="Times New Roman" pitchFamily="18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462213" y="4843463"/>
            <a:ext cx="4605337" cy="1763712"/>
            <a:chOff x="1656" y="3051"/>
            <a:chExt cx="2901" cy="1111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1656" y="3082"/>
              <a:ext cx="1264" cy="1080"/>
              <a:chOff x="1501" y="3010"/>
              <a:chExt cx="1264" cy="1080"/>
            </a:xfrm>
          </p:grpSpPr>
          <p:sp>
            <p:nvSpPr>
              <p:cNvPr id="20511" name="Rectangle 26"/>
              <p:cNvSpPr>
                <a:spLocks noChangeArrowheads="1"/>
              </p:cNvSpPr>
              <p:nvPr/>
            </p:nvSpPr>
            <p:spPr bwMode="auto">
              <a:xfrm>
                <a:off x="1501" y="3543"/>
                <a:ext cx="3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GB" sz="2000" b="1" i="1">
                    <a:latin typeface="Times New Roman" pitchFamily="18" charset="0"/>
                  </a:rPr>
                  <a:t>t</a:t>
                </a:r>
                <a:r>
                  <a:rPr lang="en-GB" sz="2000" b="1">
                    <a:latin typeface="Times New Roman" pitchFamily="18" charset="0"/>
                  </a:rPr>
                  <a:t> = </a:t>
                </a:r>
              </a:p>
            </p:txBody>
          </p:sp>
          <p:sp>
            <p:nvSpPr>
              <p:cNvPr id="20512" name="Rectangle 27"/>
              <p:cNvSpPr>
                <a:spLocks noChangeArrowheads="1"/>
              </p:cNvSpPr>
              <p:nvPr/>
            </p:nvSpPr>
            <p:spPr bwMode="auto">
              <a:xfrm>
                <a:off x="1719" y="3010"/>
                <a:ext cx="1046" cy="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b="1" i="1" dirty="0"/>
                  <a:t>contrast</a:t>
                </a:r>
                <a:r>
                  <a:rPr lang="en-GB" b="1" dirty="0"/>
                  <a:t> of</a:t>
                </a:r>
                <a:br>
                  <a:rPr lang="en-GB" b="1" dirty="0"/>
                </a:br>
                <a:r>
                  <a:rPr lang="en-GB" b="1" dirty="0">
                    <a:solidFill>
                      <a:srgbClr val="CC0000"/>
                    </a:solidFill>
                  </a:rPr>
                  <a:t>estimated</a:t>
                </a:r>
                <a:br>
                  <a:rPr lang="en-GB" b="1" dirty="0">
                    <a:solidFill>
                      <a:srgbClr val="CC0000"/>
                    </a:solidFill>
                  </a:rPr>
                </a:br>
                <a:r>
                  <a:rPr lang="en-GB" b="1" dirty="0">
                    <a:solidFill>
                      <a:srgbClr val="CC0000"/>
                    </a:solidFill>
                  </a:rPr>
                  <a:t>parameters</a:t>
                </a:r>
                <a:endParaRPr lang="en-GB" b="1" dirty="0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13" name="Rectangle 28"/>
              <p:cNvSpPr>
                <a:spLocks noChangeArrowheads="1"/>
              </p:cNvSpPr>
              <p:nvPr/>
            </p:nvSpPr>
            <p:spPr bwMode="auto">
              <a:xfrm>
                <a:off x="1863" y="3688"/>
                <a:ext cx="820" cy="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 eaLnBrk="0" hangingPunct="0"/>
                <a:r>
                  <a:rPr lang="en-GB" b="1">
                    <a:solidFill>
                      <a:srgbClr val="CC0000"/>
                    </a:solidFill>
                  </a:rPr>
                  <a:t>variance</a:t>
                </a:r>
                <a:br>
                  <a:rPr lang="en-GB" b="1">
                    <a:solidFill>
                      <a:srgbClr val="CC0000"/>
                    </a:solidFill>
                  </a:rPr>
                </a:br>
                <a:r>
                  <a:rPr lang="en-GB" b="1">
                    <a:solidFill>
                      <a:srgbClr val="CC0000"/>
                    </a:solidFill>
                  </a:rPr>
                  <a:t>estimate</a:t>
                </a:r>
                <a:endParaRPr lang="en-GB" b="1">
                  <a:solidFill>
                    <a:srgbClr val="CC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514" name="Line 29"/>
              <p:cNvSpPr>
                <a:spLocks noChangeShapeType="1"/>
              </p:cNvSpPr>
              <p:nvPr/>
            </p:nvSpPr>
            <p:spPr bwMode="auto">
              <a:xfrm flipV="1">
                <a:off x="1854" y="3648"/>
                <a:ext cx="817" cy="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5" name="Freeform 30"/>
              <p:cNvSpPr>
                <a:spLocks/>
              </p:cNvSpPr>
              <p:nvPr/>
            </p:nvSpPr>
            <p:spPr bwMode="auto">
              <a:xfrm>
                <a:off x="1741" y="3724"/>
                <a:ext cx="987" cy="364"/>
              </a:xfrm>
              <a:custGeom>
                <a:avLst/>
                <a:gdLst>
                  <a:gd name="T0" fmla="*/ 0 w 1070"/>
                  <a:gd name="T1" fmla="*/ 245 h 364"/>
                  <a:gd name="T2" fmla="*/ 105 w 1070"/>
                  <a:gd name="T3" fmla="*/ 363 h 364"/>
                  <a:gd name="T4" fmla="*/ 105 w 1070"/>
                  <a:gd name="T5" fmla="*/ 0 h 364"/>
                  <a:gd name="T6" fmla="*/ 938 w 1070"/>
                  <a:gd name="T7" fmla="*/ 0 h 364"/>
                  <a:gd name="T8" fmla="*/ 986 w 1070"/>
                  <a:gd name="T9" fmla="*/ 54 h 3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0" h="364">
                    <a:moveTo>
                      <a:pt x="0" y="245"/>
                    </a:moveTo>
                    <a:lnTo>
                      <a:pt x="114" y="363"/>
                    </a:lnTo>
                    <a:lnTo>
                      <a:pt x="114" y="0"/>
                    </a:lnTo>
                    <a:lnTo>
                      <a:pt x="1017" y="0"/>
                    </a:lnTo>
                    <a:lnTo>
                      <a:pt x="1069" y="54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09" name="Rectangle 34"/>
            <p:cNvSpPr>
              <a:spLocks noChangeArrowheads="1"/>
            </p:cNvSpPr>
            <p:nvPr/>
          </p:nvSpPr>
          <p:spPr bwMode="auto">
            <a:xfrm>
              <a:off x="4452" y="3051"/>
              <a:ext cx="105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endParaRPr lang="en-US" sz="2000" b="1">
                <a:solidFill>
                  <a:srgbClr val="FAFD00"/>
                </a:solidFill>
                <a:latin typeface="Times New Roman" pitchFamily="18" charset="0"/>
              </a:endParaRPr>
            </a:p>
          </p:txBody>
        </p:sp>
        <p:sp>
          <p:nvSpPr>
            <p:cNvPr id="20510" name="Line 40"/>
            <p:cNvSpPr>
              <a:spLocks noChangeShapeType="1"/>
            </p:cNvSpPr>
            <p:nvPr/>
          </p:nvSpPr>
          <p:spPr bwMode="auto">
            <a:xfrm>
              <a:off x="3033" y="3721"/>
              <a:ext cx="573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5" name="Rectangle 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Contrast &amp; </a:t>
            </a:r>
            <a:r>
              <a:rPr lang="en-GB" i="1" smtClean="0"/>
              <a:t>t</a:t>
            </a:r>
            <a:r>
              <a:rPr lang="en-GB" smtClean="0"/>
              <a:t>-test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228600" y="1990725"/>
            <a:ext cx="1420813" cy="1104900"/>
            <a:chOff x="144" y="1254"/>
            <a:chExt cx="895" cy="696"/>
          </a:xfrm>
        </p:grpSpPr>
        <p:sp>
          <p:nvSpPr>
            <p:cNvPr id="20503" name="Rectangle 7"/>
            <p:cNvSpPr>
              <a:spLocks noChangeArrowheads="1"/>
            </p:cNvSpPr>
            <p:nvPr/>
          </p:nvSpPr>
          <p:spPr bwMode="auto">
            <a:xfrm>
              <a:off x="144" y="1254"/>
              <a:ext cx="853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000" b="1" i="1">
                  <a:latin typeface="Times New Roman" pitchFamily="18" charset="0"/>
                </a:rPr>
                <a:t>c</a:t>
              </a:r>
              <a:r>
                <a:rPr lang="en-US" sz="2000" b="1" i="1" baseline="30000">
                  <a:latin typeface="Times New Roman" pitchFamily="18" charset="0"/>
                </a:rPr>
                <a:t>T</a:t>
              </a:r>
              <a:r>
                <a:rPr lang="en-US" sz="2000" b="1">
                  <a:latin typeface="Times New Roman" pitchFamily="18" charset="0"/>
                </a:rPr>
                <a:t> = -1   +1</a:t>
              </a:r>
            </a:p>
          </p:txBody>
        </p:sp>
        <p:grpSp>
          <p:nvGrpSpPr>
            <p:cNvPr id="5" name="Group 45"/>
            <p:cNvGrpSpPr>
              <a:grpSpLocks/>
            </p:cNvGrpSpPr>
            <p:nvPr/>
          </p:nvGrpSpPr>
          <p:grpSpPr bwMode="auto">
            <a:xfrm flipV="1">
              <a:off x="436" y="1554"/>
              <a:ext cx="603" cy="396"/>
              <a:chOff x="436" y="1679"/>
              <a:chExt cx="603" cy="396"/>
            </a:xfrm>
          </p:grpSpPr>
          <p:sp>
            <p:nvSpPr>
              <p:cNvPr id="20505" name="Rectangle 5"/>
              <p:cNvSpPr>
                <a:spLocks noChangeArrowheads="1"/>
              </p:cNvSpPr>
              <p:nvPr/>
            </p:nvSpPr>
            <p:spPr bwMode="auto">
              <a:xfrm>
                <a:off x="440" y="1679"/>
                <a:ext cx="262" cy="195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6" name="Line 6"/>
              <p:cNvSpPr>
                <a:spLocks noChangeShapeType="1"/>
              </p:cNvSpPr>
              <p:nvPr/>
            </p:nvSpPr>
            <p:spPr bwMode="auto">
              <a:xfrm flipV="1">
                <a:off x="436" y="1872"/>
                <a:ext cx="603" cy="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7" name="Rectangle 44"/>
              <p:cNvSpPr>
                <a:spLocks noChangeArrowheads="1"/>
              </p:cNvSpPr>
              <p:nvPr/>
            </p:nvSpPr>
            <p:spPr bwMode="auto">
              <a:xfrm>
                <a:off x="704" y="1880"/>
                <a:ext cx="262" cy="195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46"/>
          <p:cNvGrpSpPr>
            <a:grpSpLocks/>
          </p:cNvGrpSpPr>
          <p:nvPr/>
        </p:nvGrpSpPr>
        <p:grpSpPr bwMode="auto">
          <a:xfrm>
            <a:off x="703263" y="3201988"/>
            <a:ext cx="836612" cy="3417887"/>
            <a:chOff x="1948" y="679"/>
            <a:chExt cx="804" cy="2267"/>
          </a:xfrm>
        </p:grpSpPr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1948" y="679"/>
              <a:ext cx="402" cy="2267"/>
              <a:chOff x="2166" y="910"/>
              <a:chExt cx="402" cy="2604"/>
            </a:xfrm>
          </p:grpSpPr>
          <p:sp>
            <p:nvSpPr>
              <p:cNvPr id="20501" name="Rectangle 48"/>
              <p:cNvSpPr>
                <a:spLocks noChangeArrowheads="1"/>
              </p:cNvSpPr>
              <p:nvPr/>
            </p:nvSpPr>
            <p:spPr bwMode="auto">
              <a:xfrm>
                <a:off x="2166" y="910"/>
                <a:ext cx="402" cy="1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" name="Rectangle 49"/>
              <p:cNvSpPr>
                <a:spLocks noChangeArrowheads="1"/>
              </p:cNvSpPr>
              <p:nvPr/>
            </p:nvSpPr>
            <p:spPr bwMode="auto">
              <a:xfrm>
                <a:off x="2166" y="2212"/>
                <a:ext cx="402" cy="13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2350" y="679"/>
              <a:ext cx="402" cy="2267"/>
              <a:chOff x="3850" y="910"/>
              <a:chExt cx="402" cy="2604"/>
            </a:xfrm>
          </p:grpSpPr>
          <p:sp>
            <p:nvSpPr>
              <p:cNvPr id="20499" name="Rectangle 51"/>
              <p:cNvSpPr>
                <a:spLocks noChangeArrowheads="1"/>
              </p:cNvSpPr>
              <p:nvPr/>
            </p:nvSpPr>
            <p:spPr bwMode="auto">
              <a:xfrm>
                <a:off x="3850" y="910"/>
                <a:ext cx="402" cy="130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0" name="Rectangle 52"/>
              <p:cNvSpPr>
                <a:spLocks noChangeArrowheads="1"/>
              </p:cNvSpPr>
              <p:nvPr/>
            </p:nvSpPr>
            <p:spPr bwMode="auto">
              <a:xfrm>
                <a:off x="3850" y="2212"/>
                <a:ext cx="402" cy="130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6210300" y="1928813"/>
            <a:ext cx="2724150" cy="2981325"/>
            <a:chOff x="3912" y="1215"/>
            <a:chExt cx="1716" cy="1878"/>
          </a:xfrm>
        </p:grpSpPr>
        <p:pic>
          <p:nvPicPr>
            <p:cNvPr id="20495" name="Picture 53" descr="fig_ERP_spm"/>
            <p:cNvPicPr>
              <a:picLocks noChangeAspect="1" noChangeArrowheads="1"/>
            </p:cNvPicPr>
            <p:nvPr/>
          </p:nvPicPr>
          <p:blipFill>
            <a:blip r:embed="rId4" cstate="print"/>
            <a:srcRect l="6999" t="5649" r="41570" b="61249"/>
            <a:stretch>
              <a:fillRect/>
            </a:stretch>
          </p:blipFill>
          <p:spPr bwMode="auto">
            <a:xfrm>
              <a:off x="3912" y="1642"/>
              <a:ext cx="1716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20496" name="Text Box 54"/>
            <p:cNvSpPr txBox="1">
              <a:spLocks noChangeArrowheads="1"/>
            </p:cNvSpPr>
            <p:nvPr/>
          </p:nvSpPr>
          <p:spPr bwMode="auto">
            <a:xfrm>
              <a:off x="4135" y="1215"/>
              <a:ext cx="127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sz="2000"/>
                <a:t>SPM-t over time &amp; space</a:t>
              </a:r>
            </a:p>
          </p:txBody>
        </p:sp>
      </p:grpSp>
      <p:graphicFrame>
        <p:nvGraphicFramePr>
          <p:cNvPr id="20489" name="Object 31"/>
          <p:cNvGraphicFramePr>
            <a:graphicFrameLocks noChangeAspect="1"/>
          </p:cNvGraphicFramePr>
          <p:nvPr/>
        </p:nvGraphicFramePr>
        <p:xfrm>
          <a:off x="5797550" y="5314950"/>
          <a:ext cx="3159125" cy="1289050"/>
        </p:xfrm>
        <a:graphic>
          <a:graphicData uri="http://schemas.openxmlformats.org/presentationml/2006/ole">
            <p:oleObj spid="_x0000_s64514" name="Equation" r:id="rId5" imgW="1244520" imgH="507960" progId="Equation.3">
              <p:embed/>
            </p:oleObj>
          </a:graphicData>
        </a:graphic>
      </p:graphicFrame>
      <p:graphicFrame>
        <p:nvGraphicFramePr>
          <p:cNvPr id="20490" name="Object 1"/>
          <p:cNvGraphicFramePr>
            <a:graphicFrameLocks noChangeAspect="1"/>
          </p:cNvGraphicFramePr>
          <p:nvPr/>
        </p:nvGraphicFramePr>
        <p:xfrm>
          <a:off x="4306888" y="1433513"/>
          <a:ext cx="657225" cy="538162"/>
        </p:xfrm>
        <a:graphic>
          <a:graphicData uri="http://schemas.openxmlformats.org/presentationml/2006/ole">
            <p:oleObj spid="_x0000_s64515" name="Equation" r:id="rId6" imgW="291960" imgH="228600" progId="Equation.3">
              <p:embed/>
            </p:oleObj>
          </a:graphicData>
        </a:graphic>
      </p:graphicFrame>
      <p:graphicFrame>
        <p:nvGraphicFramePr>
          <p:cNvPr id="20491" name="Object 2"/>
          <p:cNvGraphicFramePr>
            <a:graphicFrameLocks noChangeAspect="1"/>
          </p:cNvGraphicFramePr>
          <p:nvPr/>
        </p:nvGraphicFramePr>
        <p:xfrm>
          <a:off x="3505200" y="2946400"/>
          <a:ext cx="981075" cy="442913"/>
        </p:xfrm>
        <a:graphic>
          <a:graphicData uri="http://schemas.openxmlformats.org/presentationml/2006/ole">
            <p:oleObj spid="_x0000_s64516" name="Equation" r:id="rId7" imgW="558720" imgH="241200" progId="Equation.3">
              <p:embed/>
            </p:oleObj>
          </a:graphicData>
        </a:graphic>
      </p:graphicFrame>
      <p:graphicFrame>
        <p:nvGraphicFramePr>
          <p:cNvPr id="20492" name="Object 3"/>
          <p:cNvGraphicFramePr>
            <a:graphicFrameLocks noChangeAspect="1"/>
          </p:cNvGraphicFramePr>
          <p:nvPr/>
        </p:nvGraphicFramePr>
        <p:xfrm>
          <a:off x="3022600" y="3427413"/>
          <a:ext cx="1760538" cy="442912"/>
        </p:xfrm>
        <a:graphic>
          <a:graphicData uri="http://schemas.openxmlformats.org/presentationml/2006/ole">
            <p:oleObj spid="_x0000_s64517" name="Equation" r:id="rId8" imgW="1002960" imgH="241200" progId="Equation.3">
              <p:embed/>
            </p:oleObj>
          </a:graphicData>
        </a:graphic>
      </p:graphicFrame>
      <p:graphicFrame>
        <p:nvGraphicFramePr>
          <p:cNvPr id="20493" name="Object 4"/>
          <p:cNvGraphicFramePr>
            <a:graphicFrameLocks noChangeAspect="1"/>
          </p:cNvGraphicFramePr>
          <p:nvPr/>
        </p:nvGraphicFramePr>
        <p:xfrm>
          <a:off x="3722688" y="3860800"/>
          <a:ext cx="1047750" cy="442913"/>
        </p:xfrm>
        <a:graphic>
          <a:graphicData uri="http://schemas.openxmlformats.org/presentationml/2006/ole">
            <p:oleObj spid="_x0000_s64518" name="Equation" r:id="rId9" imgW="596880" imgH="241200" progId="Equation.3">
              <p:embed/>
            </p:oleObj>
          </a:graphicData>
        </a:graphic>
      </p:graphicFrame>
      <p:sp>
        <p:nvSpPr>
          <p:cNvPr id="20494" name="Rectangle 5"/>
          <p:cNvSpPr>
            <a:spLocks noChangeArrowheads="1"/>
          </p:cNvSpPr>
          <p:nvPr/>
        </p:nvSpPr>
        <p:spPr bwMode="auto">
          <a:xfrm>
            <a:off x="2627313" y="3914775"/>
            <a:ext cx="1304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Test H</a:t>
            </a:r>
            <a:r>
              <a:rPr lang="en-GB" b="1" baseline="-25000"/>
              <a:t>0</a:t>
            </a:r>
            <a:r>
              <a:rPr lang="en-GB"/>
              <a:t>: 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i="1" smtClean="0"/>
              <a:t>T</a:t>
            </a:r>
            <a:r>
              <a:rPr lang="en-GB" smtClean="0"/>
              <a:t>-test: summary</a:t>
            </a:r>
          </a:p>
        </p:txBody>
      </p:sp>
      <p:sp>
        <p:nvSpPr>
          <p:cNvPr id="122062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250950"/>
            <a:ext cx="8229600" cy="540067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GB" i="1" dirty="0" smtClean="0"/>
              <a:t>T</a:t>
            </a:r>
            <a:r>
              <a:rPr lang="en-GB" dirty="0" smtClean="0"/>
              <a:t>-test = signal-to-noise measure </a:t>
            </a:r>
            <a:r>
              <a:rPr lang="en-GB" sz="2400" dirty="0" smtClean="0"/>
              <a:t>(ratio of size of estimate to its standard deviation).</a:t>
            </a:r>
          </a:p>
          <a:p>
            <a:pPr eaLnBrk="1" hangingPunct="1">
              <a:spcBef>
                <a:spcPct val="50000"/>
              </a:spcBef>
            </a:pPr>
            <a:endParaRPr lang="en-GB" i="1" dirty="0" smtClean="0"/>
          </a:p>
          <a:p>
            <a:pPr eaLnBrk="1" hangingPunct="1">
              <a:spcBef>
                <a:spcPct val="50000"/>
              </a:spcBef>
            </a:pPr>
            <a:endParaRPr lang="en-GB" i="1" dirty="0" smtClean="0"/>
          </a:p>
          <a:p>
            <a:pPr eaLnBrk="1" hangingPunct="1">
              <a:spcBef>
                <a:spcPct val="50000"/>
              </a:spcBef>
            </a:pPr>
            <a:r>
              <a:rPr lang="en-GB" i="1" dirty="0" smtClean="0"/>
              <a:t>T</a:t>
            </a:r>
            <a:r>
              <a:rPr lang="en-GB" dirty="0" smtClean="0"/>
              <a:t>-statistic: NO dependency on scaling of the </a:t>
            </a:r>
            <a:r>
              <a:rPr lang="en-GB" dirty="0" err="1" smtClean="0"/>
              <a:t>regressors</a:t>
            </a:r>
            <a:r>
              <a:rPr lang="en-GB" dirty="0" smtClean="0"/>
              <a:t> or </a:t>
            </a:r>
            <a:r>
              <a:rPr lang="en-GB" dirty="0" smtClean="0"/>
              <a:t>contrast</a:t>
            </a:r>
            <a:endParaRPr lang="en-GB" dirty="0" smtClean="0"/>
          </a:p>
          <a:p>
            <a:pPr eaLnBrk="1" hangingPunct="1">
              <a:spcBef>
                <a:spcPct val="50000"/>
              </a:spcBef>
            </a:pPr>
            <a:r>
              <a:rPr lang="en-GB" i="1" dirty="0" smtClean="0"/>
              <a:t>T</a:t>
            </a:r>
            <a:r>
              <a:rPr lang="en-GB" dirty="0" smtClean="0"/>
              <a:t>-contrasts </a:t>
            </a:r>
            <a:r>
              <a:rPr lang="en-GB" dirty="0" smtClean="0"/>
              <a:t>= </a:t>
            </a:r>
            <a:r>
              <a:rPr lang="en-GB" dirty="0" smtClean="0"/>
              <a:t>simple linear combinations of the betas</a:t>
            </a:r>
            <a:endParaRPr lang="en-GB" i="1" dirty="0" smtClean="0"/>
          </a:p>
          <a:p>
            <a:pPr eaLnBrk="1" hangingPunct="1">
              <a:spcBef>
                <a:spcPct val="50000"/>
              </a:spcBef>
            </a:pPr>
            <a:endParaRPr lang="en-GB" dirty="0" smtClean="0"/>
          </a:p>
        </p:txBody>
      </p:sp>
      <p:graphicFrame>
        <p:nvGraphicFramePr>
          <p:cNvPr id="21508" name="Object 1"/>
          <p:cNvGraphicFramePr>
            <a:graphicFrameLocks noChangeAspect="1"/>
          </p:cNvGraphicFramePr>
          <p:nvPr/>
        </p:nvGraphicFramePr>
        <p:xfrm>
          <a:off x="3122613" y="5026025"/>
          <a:ext cx="742950" cy="641350"/>
        </p:xfrm>
        <a:graphic>
          <a:graphicData uri="http://schemas.openxmlformats.org/presentationml/2006/ole">
            <p:oleObj spid="_x0000_s65538" name="Equation" r:id="rId4" imgW="291960" imgH="241200" progId="Equation.3">
              <p:embed/>
            </p:oleObj>
          </a:graphicData>
        </a:graphic>
      </p:graphicFrame>
      <p:graphicFrame>
        <p:nvGraphicFramePr>
          <p:cNvPr id="21509" name="Object 2"/>
          <p:cNvGraphicFramePr>
            <a:graphicFrameLocks noChangeAspect="1"/>
          </p:cNvGraphicFramePr>
          <p:nvPr/>
        </p:nvGraphicFramePr>
        <p:xfrm>
          <a:off x="2635250" y="2228850"/>
          <a:ext cx="3159125" cy="1289050"/>
        </p:xfrm>
        <a:graphic>
          <a:graphicData uri="http://schemas.openxmlformats.org/presentationml/2006/ole">
            <p:oleObj spid="_x0000_s65539" name="Equation" r:id="rId5" imgW="124452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Adjustment for multiple comparisons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4759325" y="1154113"/>
            <a:ext cx="4067175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Neural Correlates of Interspecies Perspective Taking in</a:t>
            </a:r>
          </a:p>
          <a:p>
            <a:r>
              <a:rPr lang="en-US" b="1" dirty="0"/>
              <a:t>the Post-Mortem Atlantic Salmon: An Argument For</a:t>
            </a:r>
          </a:p>
          <a:p>
            <a:r>
              <a:rPr lang="en-US" b="1" dirty="0"/>
              <a:t>Proper Multiple Comparisons Correction</a:t>
            </a:r>
            <a:endParaRPr lang="en-US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0038" y="3571875"/>
            <a:ext cx="457200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Bennett et al. (in press) Journal of Serendipitous and Unexpected Results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8" y="1093788"/>
            <a:ext cx="42719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814638" y="5040313"/>
            <a:ext cx="45720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dirty="0"/>
              <a:t>Final </a:t>
            </a:r>
            <a:r>
              <a:rPr lang="en-US" sz="1400" b="1" dirty="0" smtClean="0"/>
              <a:t>sentence of paper: </a:t>
            </a:r>
            <a:endParaRPr lang="en-US" sz="1400" b="1" dirty="0"/>
          </a:p>
          <a:p>
            <a:r>
              <a:rPr lang="en-US" sz="1400" dirty="0"/>
              <a:t>‘While we must guard against the elimination of</a:t>
            </a:r>
          </a:p>
          <a:p>
            <a:r>
              <a:rPr lang="en-US" sz="1400" dirty="0"/>
              <a:t>legitimate results through Type II error, the alternative of continuing forward with uncorrected statistics cannot be an option.’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ERP example</a:t>
            </a:r>
          </a:p>
          <a:p>
            <a:pPr eaLnBrk="1" hangingPunct="1"/>
            <a:r>
              <a:rPr lang="en-GB" sz="3200" dirty="0" smtClean="0"/>
              <a:t>General Linear Model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Definition &amp; design matrix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Parameter 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estimation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Hypothesis testing</a:t>
            </a:r>
            <a:endParaRPr lang="en-GB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t-test and contrast</a:t>
            </a:r>
          </a:p>
          <a:p>
            <a:pPr lvl="1" eaLnBrk="1" hangingPunct="1"/>
            <a:r>
              <a:rPr lang="en-GB" sz="2800" dirty="0" smtClean="0"/>
              <a:t>F-test and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050925"/>
            <a:ext cx="8229600" cy="428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Model comparison: </a:t>
            </a:r>
            <a:r>
              <a:rPr lang="en-GB" i="1" smtClean="0"/>
              <a:t>Full vs. Reduced model?</a:t>
            </a:r>
            <a:endParaRPr lang="en-US" i="1" smtClean="0"/>
          </a:p>
        </p:txBody>
      </p:sp>
      <p:sp>
        <p:nvSpPr>
          <p:cNvPr id="1290244" name="Rectangle 4"/>
          <p:cNvSpPr>
            <a:spLocks noChangeArrowheads="1"/>
          </p:cNvSpPr>
          <p:nvPr/>
        </p:nvSpPr>
        <p:spPr bwMode="auto">
          <a:xfrm>
            <a:off x="992188" y="1725613"/>
            <a:ext cx="7164387" cy="463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2400"/>
              <a:t>Null Hypothesis</a:t>
            </a:r>
            <a:r>
              <a:rPr lang="en-GB" sz="2400" b="1"/>
              <a:t> H</a:t>
            </a:r>
            <a:r>
              <a:rPr lang="en-GB" sz="2400" b="1" baseline="-25000"/>
              <a:t>0</a:t>
            </a:r>
            <a:r>
              <a:rPr lang="en-GB" sz="2400"/>
              <a:t>:</a:t>
            </a:r>
            <a:r>
              <a:rPr lang="en-GB" sz="2000" b="1"/>
              <a:t> </a:t>
            </a:r>
            <a:r>
              <a:rPr lang="en-GB" sz="2000"/>
              <a:t>True model is </a:t>
            </a:r>
            <a:r>
              <a:rPr lang="en-GB" sz="2000" i="1"/>
              <a:t>X</a:t>
            </a:r>
            <a:r>
              <a:rPr lang="en-GB" sz="2000" baseline="-25000"/>
              <a:t>0 </a:t>
            </a:r>
            <a:r>
              <a:rPr lang="en-GB" sz="1600"/>
              <a:t>(reduced model)</a:t>
            </a:r>
            <a:endParaRPr lang="en-GB" sz="1600" baseline="-25000"/>
          </a:p>
        </p:txBody>
      </p:sp>
      <p:graphicFrame>
        <p:nvGraphicFramePr>
          <p:cNvPr id="1290259" name="Object 19"/>
          <p:cNvGraphicFramePr>
            <a:graphicFrameLocks noChangeAspect="1"/>
          </p:cNvGraphicFramePr>
          <p:nvPr/>
        </p:nvGraphicFramePr>
        <p:xfrm>
          <a:off x="6121400" y="3732213"/>
          <a:ext cx="2484438" cy="915987"/>
        </p:xfrm>
        <a:graphic>
          <a:graphicData uri="http://schemas.openxmlformats.org/presentationml/2006/ole">
            <p:oleObj spid="_x0000_s22532" name="Equation" r:id="rId4" imgW="1066337" imgH="393529" progId="Equation.3">
              <p:embed/>
            </p:oleObj>
          </a:graphicData>
        </a:graphic>
      </p:graphicFrame>
      <p:graphicFrame>
        <p:nvGraphicFramePr>
          <p:cNvPr id="1290260" name="Object 20"/>
          <p:cNvGraphicFramePr>
            <a:graphicFrameLocks noChangeAspect="1"/>
          </p:cNvGraphicFramePr>
          <p:nvPr/>
        </p:nvGraphicFramePr>
        <p:xfrm>
          <a:off x="6146800" y="5272088"/>
          <a:ext cx="2438400" cy="900112"/>
        </p:xfrm>
        <a:graphic>
          <a:graphicData uri="http://schemas.openxmlformats.org/presentationml/2006/ole">
            <p:oleObj spid="_x0000_s22533" name="Equation" r:id="rId5" imgW="1066337" imgH="393529" progId="Equation.3">
              <p:embed/>
            </p:oleObj>
          </a:graphicData>
        </a:graphic>
      </p:graphicFrame>
      <p:sp>
        <p:nvSpPr>
          <p:cNvPr id="1290261" name="Text Box 21"/>
          <p:cNvSpPr txBox="1">
            <a:spLocks noChangeArrowheads="1"/>
          </p:cNvSpPr>
          <p:nvPr/>
        </p:nvSpPr>
        <p:spPr bwMode="auto">
          <a:xfrm>
            <a:off x="5662613" y="2562225"/>
            <a:ext cx="34051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GB" b="1"/>
              <a:t>Test statistic:</a:t>
            </a:r>
            <a:r>
              <a:rPr lang="en-GB"/>
              <a:t> ratio of explained and unexplained variability </a:t>
            </a:r>
            <a:r>
              <a:rPr lang="en-GB" sz="1400"/>
              <a:t>(error)</a:t>
            </a:r>
            <a:endParaRPr lang="en-US" sz="1400"/>
          </a:p>
        </p:txBody>
      </p:sp>
      <p:sp>
        <p:nvSpPr>
          <p:cNvPr id="1290262" name="Text Box 22"/>
          <p:cNvSpPr txBox="1">
            <a:spLocks noChangeArrowheads="1"/>
          </p:cNvSpPr>
          <p:nvPr/>
        </p:nvSpPr>
        <p:spPr bwMode="auto">
          <a:xfrm>
            <a:off x="6383338" y="6248400"/>
            <a:ext cx="19637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1400">
                <a:latin typeface="Arial" pitchFamily="34" charset="0"/>
                <a:sym typeface="Symbol" pitchFamily="18" charset="2"/>
              </a:rPr>
              <a:t></a:t>
            </a:r>
            <a:r>
              <a:rPr lang="en-GB" sz="1400" baseline="-25000">
                <a:latin typeface="Arial" pitchFamily="34" charset="0"/>
              </a:rPr>
              <a:t>1</a:t>
            </a:r>
            <a:r>
              <a:rPr lang="en-GB" sz="1400">
                <a:latin typeface="Arial" pitchFamily="34" charset="0"/>
              </a:rPr>
              <a:t> = rank(X) – rank(X</a:t>
            </a:r>
            <a:r>
              <a:rPr lang="en-GB" sz="1400" baseline="-25000">
                <a:latin typeface="Arial" pitchFamily="34" charset="0"/>
              </a:rPr>
              <a:t>0</a:t>
            </a:r>
            <a:r>
              <a:rPr lang="en-GB" sz="1400">
                <a:latin typeface="Arial" pitchFamily="34" charset="0"/>
              </a:rPr>
              <a:t>)</a:t>
            </a:r>
          </a:p>
          <a:p>
            <a:pPr eaLnBrk="0" hangingPunct="0"/>
            <a:r>
              <a:rPr lang="en-GB" sz="1400">
                <a:latin typeface="Arial" pitchFamily="34" charset="0"/>
                <a:sym typeface="Symbol" pitchFamily="18" charset="2"/>
              </a:rPr>
              <a:t></a:t>
            </a:r>
            <a:r>
              <a:rPr lang="en-GB" sz="1400" baseline="-25000">
                <a:latin typeface="Arial" pitchFamily="34" charset="0"/>
              </a:rPr>
              <a:t>2</a:t>
            </a:r>
            <a:r>
              <a:rPr lang="en-GB" sz="1400">
                <a:latin typeface="Arial" pitchFamily="34" charset="0"/>
              </a:rPr>
              <a:t> = N – rank(X)</a:t>
            </a:r>
            <a:endParaRPr lang="en-US" sz="1400">
              <a:latin typeface="Arial" pitchFamily="34" charset="0"/>
            </a:endParaRPr>
          </a:p>
        </p:txBody>
      </p:sp>
      <p:grpSp>
        <p:nvGrpSpPr>
          <p:cNvPr id="1290263" name="Group 23"/>
          <p:cNvGrpSpPr>
            <a:grpSpLocks/>
          </p:cNvGrpSpPr>
          <p:nvPr/>
        </p:nvGrpSpPr>
        <p:grpSpPr bwMode="auto">
          <a:xfrm>
            <a:off x="1716088" y="4319588"/>
            <a:ext cx="1581150" cy="871537"/>
            <a:chOff x="1356" y="2721"/>
            <a:chExt cx="996" cy="549"/>
          </a:xfrm>
        </p:grpSpPr>
        <p:sp>
          <p:nvSpPr>
            <p:cNvPr id="22555" name="Rectangle 24"/>
            <p:cNvSpPr>
              <a:spLocks noChangeArrowheads="1"/>
            </p:cNvSpPr>
            <p:nvPr/>
          </p:nvSpPr>
          <p:spPr bwMode="auto">
            <a:xfrm>
              <a:off x="1836" y="2721"/>
              <a:ext cx="467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400" b="1">
                  <a:latin typeface="Times New Roman" pitchFamily="18" charset="0"/>
                </a:rPr>
                <a:t>RSS</a:t>
              </a:r>
              <a:endParaRPr lang="en-GB" sz="2400" b="1" baseline="-25000">
                <a:latin typeface="Times New Roman" pitchFamily="18" charset="0"/>
              </a:endParaRPr>
            </a:p>
          </p:txBody>
        </p:sp>
        <p:sp>
          <p:nvSpPr>
            <p:cNvPr id="22556" name="Line 25"/>
            <p:cNvSpPr>
              <a:spLocks noChangeShapeType="1"/>
            </p:cNvSpPr>
            <p:nvPr/>
          </p:nvSpPr>
          <p:spPr bwMode="auto">
            <a:xfrm>
              <a:off x="1356" y="2865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557" name="Object 26"/>
            <p:cNvGraphicFramePr>
              <a:graphicFrameLocks noChangeAspect="1"/>
            </p:cNvGraphicFramePr>
            <p:nvPr/>
          </p:nvGraphicFramePr>
          <p:xfrm>
            <a:off x="1824" y="2976"/>
            <a:ext cx="528" cy="294"/>
          </p:xfrm>
          <a:graphic>
            <a:graphicData uri="http://schemas.openxmlformats.org/presentationml/2006/ole">
              <p:oleObj spid="_x0000_s22557" name="Equation" r:id="rId6" imgW="457002" imgH="253890" progId="Equation.3">
                <p:embed/>
              </p:oleObj>
            </a:graphicData>
          </a:graphic>
        </p:graphicFrame>
      </p:grpSp>
      <p:grpSp>
        <p:nvGrpSpPr>
          <p:cNvPr id="1290267" name="Group 27"/>
          <p:cNvGrpSpPr>
            <a:grpSpLocks/>
          </p:cNvGrpSpPr>
          <p:nvPr/>
        </p:nvGrpSpPr>
        <p:grpSpPr bwMode="auto">
          <a:xfrm>
            <a:off x="4283075" y="4267200"/>
            <a:ext cx="1733550" cy="949325"/>
            <a:chOff x="2748" y="2688"/>
            <a:chExt cx="1092" cy="598"/>
          </a:xfrm>
        </p:grpSpPr>
        <p:sp>
          <p:nvSpPr>
            <p:cNvPr id="22552" name="Rectangle 28"/>
            <p:cNvSpPr>
              <a:spLocks noChangeArrowheads="1"/>
            </p:cNvSpPr>
            <p:nvPr/>
          </p:nvSpPr>
          <p:spPr bwMode="auto">
            <a:xfrm>
              <a:off x="3183" y="2688"/>
              <a:ext cx="531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400" b="1">
                  <a:latin typeface="Times New Roman" pitchFamily="18" charset="0"/>
                </a:rPr>
                <a:t>RSS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endParaRPr lang="en-GB" sz="2400" b="1" baseline="30000">
                <a:latin typeface="Times New Roman" pitchFamily="18" charset="0"/>
              </a:endParaRPr>
            </a:p>
          </p:txBody>
        </p:sp>
        <p:sp>
          <p:nvSpPr>
            <p:cNvPr id="22553" name="Line 29"/>
            <p:cNvSpPr>
              <a:spLocks noChangeShapeType="1"/>
            </p:cNvSpPr>
            <p:nvPr/>
          </p:nvSpPr>
          <p:spPr bwMode="auto">
            <a:xfrm>
              <a:off x="2748" y="2832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554" name="Object 30"/>
            <p:cNvGraphicFramePr>
              <a:graphicFrameLocks noChangeAspect="1"/>
            </p:cNvGraphicFramePr>
            <p:nvPr/>
          </p:nvGraphicFramePr>
          <p:xfrm>
            <a:off x="3082" y="2976"/>
            <a:ext cx="758" cy="310"/>
          </p:xfrm>
          <a:graphic>
            <a:graphicData uri="http://schemas.openxmlformats.org/presentationml/2006/ole">
              <p:oleObj spid="_x0000_s22554" name="Equation" r:id="rId7" imgW="622030" imgH="253890" progId="Equation.3">
                <p:embed/>
              </p:oleObj>
            </a:graphicData>
          </a:graphic>
        </p:graphicFrame>
      </p:grpSp>
      <p:sp>
        <p:nvSpPr>
          <p:cNvPr id="22538" name="Text Box 6"/>
          <p:cNvSpPr txBox="1">
            <a:spLocks noChangeArrowheads="1"/>
          </p:cNvSpPr>
          <p:nvPr/>
        </p:nvSpPr>
        <p:spPr bwMode="auto">
          <a:xfrm>
            <a:off x="319088" y="6423025"/>
            <a:ext cx="18161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Full model ? </a:t>
            </a:r>
          </a:p>
        </p:txBody>
      </p:sp>
      <p:pic>
        <p:nvPicPr>
          <p:cNvPr id="22539" name="Picture 31" descr="fig_ERP_spm_regr"/>
          <p:cNvPicPr>
            <a:picLocks noChangeArrowheads="1"/>
          </p:cNvPicPr>
          <p:nvPr/>
        </p:nvPicPr>
        <p:blipFill>
          <a:blip r:embed="rId8" cstate="print"/>
          <a:srcRect l="64568" t="19666" r="9744" b="54651"/>
          <a:stretch>
            <a:fillRect/>
          </a:stretch>
        </p:blipFill>
        <p:spPr bwMode="auto">
          <a:xfrm>
            <a:off x="431800" y="2987675"/>
            <a:ext cx="123825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90276" name="Group 36"/>
          <p:cNvGrpSpPr>
            <a:grpSpLocks/>
          </p:cNvGrpSpPr>
          <p:nvPr/>
        </p:nvGrpSpPr>
        <p:grpSpPr bwMode="auto">
          <a:xfrm>
            <a:off x="441325" y="2379663"/>
            <a:ext cx="1316038" cy="4010025"/>
            <a:chOff x="278" y="1569"/>
            <a:chExt cx="829" cy="2526"/>
          </a:xfrm>
        </p:grpSpPr>
        <p:grpSp>
          <p:nvGrpSpPr>
            <p:cNvPr id="22546" name="Group 10"/>
            <p:cNvGrpSpPr>
              <a:grpSpLocks/>
            </p:cNvGrpSpPr>
            <p:nvPr/>
          </p:nvGrpSpPr>
          <p:grpSpPr bwMode="auto">
            <a:xfrm>
              <a:off x="675" y="1906"/>
              <a:ext cx="384" cy="27"/>
              <a:chOff x="383" y="1855"/>
              <a:chExt cx="646" cy="42"/>
            </a:xfrm>
          </p:grpSpPr>
          <p:sp>
            <p:nvSpPr>
              <p:cNvPr id="22550" name="Arc 11"/>
              <p:cNvSpPr>
                <a:spLocks/>
              </p:cNvSpPr>
              <p:nvPr/>
            </p:nvSpPr>
            <p:spPr bwMode="auto">
              <a:xfrm rot="10800000">
                <a:off x="712" y="1855"/>
                <a:ext cx="317" cy="42"/>
              </a:xfrm>
              <a:custGeom>
                <a:avLst/>
                <a:gdLst>
                  <a:gd name="T0" fmla="*/ 317 w 21600"/>
                  <a:gd name="T1" fmla="*/ 42 h 21600"/>
                  <a:gd name="T2" fmla="*/ 0 w 21600"/>
                  <a:gd name="T3" fmla="*/ 0 h 21600"/>
                  <a:gd name="T4" fmla="*/ 317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</a:path>
                  <a:path w="21600" h="21600" stroke="0" extrusionOk="0">
                    <a:moveTo>
                      <a:pt x="21600" y="21600"/>
                    </a:moveTo>
                    <a:cubicBezTo>
                      <a:pt x="9670" y="21600"/>
                      <a:pt x="0" y="11929"/>
                      <a:pt x="0" y="0"/>
                    </a:cubicBezTo>
                    <a:lnTo>
                      <a:pt x="216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1" name="Arc 12"/>
              <p:cNvSpPr>
                <a:spLocks/>
              </p:cNvSpPr>
              <p:nvPr/>
            </p:nvSpPr>
            <p:spPr bwMode="auto">
              <a:xfrm rot="10800000">
                <a:off x="383" y="1855"/>
                <a:ext cx="317" cy="42"/>
              </a:xfrm>
              <a:custGeom>
                <a:avLst/>
                <a:gdLst>
                  <a:gd name="T0" fmla="*/ 317 w 21600"/>
                  <a:gd name="T1" fmla="*/ 0 h 21600"/>
                  <a:gd name="T2" fmla="*/ 0 w 21600"/>
                  <a:gd name="T3" fmla="*/ 42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25400" cap="rnd">
                <a:solidFill>
                  <a:srgbClr val="CC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47" name="Rectangle 13"/>
            <p:cNvSpPr>
              <a:spLocks noChangeArrowheads="1"/>
            </p:cNvSpPr>
            <p:nvPr/>
          </p:nvSpPr>
          <p:spPr bwMode="auto">
            <a:xfrm>
              <a:off x="705" y="1570"/>
              <a:ext cx="402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1</a:t>
              </a:r>
              <a:r>
                <a:rPr lang="en-GB" sz="2400" b="1">
                  <a:latin typeface="Times New Roman" pitchFamily="18" charset="0"/>
                </a:rPr>
                <a:t>  </a:t>
              </a:r>
            </a:p>
          </p:txBody>
        </p:sp>
        <p:sp>
          <p:nvSpPr>
            <p:cNvPr id="22548" name="Text Box 14"/>
            <p:cNvSpPr txBox="1">
              <a:spLocks noChangeArrowheads="1"/>
            </p:cNvSpPr>
            <p:nvPr/>
          </p:nvSpPr>
          <p:spPr bwMode="auto">
            <a:xfrm>
              <a:off x="278" y="1569"/>
              <a:ext cx="30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22549" name="Line 9"/>
            <p:cNvSpPr>
              <a:spLocks noChangeShapeType="1"/>
            </p:cNvSpPr>
            <p:nvPr/>
          </p:nvSpPr>
          <p:spPr bwMode="auto">
            <a:xfrm flipH="1">
              <a:off x="662" y="1647"/>
              <a:ext cx="0" cy="244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0277" name="Group 37"/>
          <p:cNvGrpSpPr>
            <a:grpSpLocks/>
          </p:cNvGrpSpPr>
          <p:nvPr/>
        </p:nvGrpSpPr>
        <p:grpSpPr bwMode="auto">
          <a:xfrm>
            <a:off x="2536825" y="2501900"/>
            <a:ext cx="2697163" cy="4324350"/>
            <a:chOff x="1598" y="1536"/>
            <a:chExt cx="1699" cy="2724"/>
          </a:xfrm>
        </p:grpSpPr>
        <p:sp>
          <p:nvSpPr>
            <p:cNvPr id="22543" name="Text Box 17"/>
            <p:cNvSpPr txBox="1">
              <a:spLocks noChangeArrowheads="1"/>
            </p:cNvSpPr>
            <p:nvPr/>
          </p:nvSpPr>
          <p:spPr bwMode="auto">
            <a:xfrm>
              <a:off x="1598" y="4010"/>
              <a:ext cx="1699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/>
                <a:t>Or reduced model? </a:t>
              </a:r>
            </a:p>
          </p:txBody>
        </p:sp>
        <p:sp>
          <p:nvSpPr>
            <p:cNvPr id="22544" name="Text Box 18"/>
            <p:cNvSpPr txBox="1">
              <a:spLocks noChangeArrowheads="1"/>
            </p:cNvSpPr>
            <p:nvPr/>
          </p:nvSpPr>
          <p:spPr bwMode="auto">
            <a:xfrm>
              <a:off x="2315" y="1536"/>
              <a:ext cx="30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="1" i="1">
                  <a:latin typeface="Times New Roman" pitchFamily="18" charset="0"/>
                </a:rPr>
                <a:t>X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</a:p>
          </p:txBody>
        </p:sp>
        <p:pic>
          <p:nvPicPr>
            <p:cNvPr id="22545" name="Picture 32" descr="fig_ERP_spm_regr"/>
            <p:cNvPicPr>
              <a:picLocks noChangeArrowheads="1"/>
            </p:cNvPicPr>
            <p:nvPr/>
          </p:nvPicPr>
          <p:blipFill>
            <a:blip r:embed="rId8" cstate="print"/>
            <a:srcRect l="64568" t="19666" r="22786" b="54651"/>
            <a:stretch>
              <a:fillRect/>
            </a:stretch>
          </p:blipFill>
          <p:spPr bwMode="auto">
            <a:xfrm>
              <a:off x="2277" y="1860"/>
              <a:ext cx="384" cy="2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42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Extra-sum-of-squares &amp; </a:t>
            </a:r>
            <a:r>
              <a:rPr lang="en-GB" i="1" smtClean="0"/>
              <a:t>F</a:t>
            </a:r>
            <a:r>
              <a:rPr lang="en-GB" smtClean="0"/>
              <a:t>-test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44" grpId="0" animBg="1"/>
      <p:bldP spid="1290261" grpId="0"/>
      <p:bldP spid="129026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i="1" smtClean="0"/>
              <a:t>F</a:t>
            </a:r>
            <a:r>
              <a:rPr lang="en-GB" smtClean="0"/>
              <a:t>-test</a:t>
            </a:r>
            <a:r>
              <a:rPr lang="en-GB" b="1" smtClean="0"/>
              <a:t> </a:t>
            </a:r>
            <a:r>
              <a:rPr lang="en-GB" smtClean="0"/>
              <a:t>&amp; multidimensional contrasts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4488" y="1025525"/>
            <a:ext cx="6764337" cy="395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mtClean="0"/>
              <a:t>Tests multiple linear hypotheses:</a:t>
            </a:r>
            <a:endParaRPr lang="en-US" smtClean="0"/>
          </a:p>
        </p:txBody>
      </p:sp>
      <p:sp>
        <p:nvSpPr>
          <p:cNvPr id="23556" name="Rectangle 22"/>
          <p:cNvSpPr>
            <a:spLocks noChangeArrowheads="1"/>
          </p:cNvSpPr>
          <p:nvPr/>
        </p:nvSpPr>
        <p:spPr bwMode="auto">
          <a:xfrm>
            <a:off x="152400" y="1749425"/>
            <a:ext cx="3159125" cy="463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2400" b="1">
                <a:latin typeface="Times New Roman" pitchFamily="18" charset="0"/>
              </a:rPr>
              <a:t>H</a:t>
            </a:r>
            <a:r>
              <a:rPr lang="en-GB" sz="2400" b="1" baseline="-25000">
                <a:latin typeface="Times New Roman" pitchFamily="18" charset="0"/>
              </a:rPr>
              <a:t>0</a:t>
            </a:r>
            <a:r>
              <a:rPr lang="en-GB" sz="2400" b="1">
                <a:latin typeface="Times New Roman" pitchFamily="18" charset="0"/>
              </a:rPr>
              <a:t>: </a:t>
            </a:r>
            <a:r>
              <a:rPr lang="en-GB" sz="2400"/>
              <a:t>True model is</a:t>
            </a:r>
            <a:r>
              <a:rPr lang="en-GB" sz="2400">
                <a:latin typeface="Times New Roman" pitchFamily="18" charset="0"/>
              </a:rPr>
              <a:t> </a:t>
            </a:r>
            <a:r>
              <a:rPr lang="en-GB" sz="2400" i="1">
                <a:latin typeface="Times New Roman" pitchFamily="18" charset="0"/>
              </a:rPr>
              <a:t>X</a:t>
            </a:r>
            <a:r>
              <a:rPr lang="en-GB" sz="2400" baseline="-25000">
                <a:latin typeface="Times New Roman" pitchFamily="18" charset="0"/>
              </a:rPr>
              <a:t>0</a:t>
            </a:r>
          </a:p>
        </p:txBody>
      </p:sp>
      <p:sp>
        <p:nvSpPr>
          <p:cNvPr id="23557" name="Text Box 38"/>
          <p:cNvSpPr txBox="1">
            <a:spLocks noChangeArrowheads="1"/>
          </p:cNvSpPr>
          <p:nvPr/>
        </p:nvSpPr>
        <p:spPr bwMode="auto">
          <a:xfrm>
            <a:off x="320675" y="6288088"/>
            <a:ext cx="31861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Full or reduced model? </a:t>
            </a:r>
          </a:p>
        </p:txBody>
      </p:sp>
      <p:pic>
        <p:nvPicPr>
          <p:cNvPr id="23558" name="Picture 39" descr="fig_ERP_spm_regr"/>
          <p:cNvPicPr>
            <a:picLocks noChangeArrowheads="1"/>
          </p:cNvPicPr>
          <p:nvPr/>
        </p:nvPicPr>
        <p:blipFill>
          <a:blip r:embed="rId3" cstate="print"/>
          <a:srcRect l="64568" t="19666" r="9744" b="54651"/>
          <a:stretch>
            <a:fillRect/>
          </a:stretch>
        </p:blipFill>
        <p:spPr bwMode="auto">
          <a:xfrm>
            <a:off x="250825" y="2908300"/>
            <a:ext cx="123825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9" name="Group 41"/>
          <p:cNvGrpSpPr>
            <a:grpSpLocks/>
          </p:cNvGrpSpPr>
          <p:nvPr/>
        </p:nvGrpSpPr>
        <p:grpSpPr bwMode="auto">
          <a:xfrm>
            <a:off x="890588" y="2835275"/>
            <a:ext cx="609600" cy="42863"/>
            <a:chOff x="383" y="1855"/>
            <a:chExt cx="646" cy="42"/>
          </a:xfrm>
        </p:grpSpPr>
        <p:sp>
          <p:nvSpPr>
            <p:cNvPr id="23578" name="Arc 42"/>
            <p:cNvSpPr>
              <a:spLocks/>
            </p:cNvSpPr>
            <p:nvPr/>
          </p:nvSpPr>
          <p:spPr bwMode="auto">
            <a:xfrm rot="10800000">
              <a:off x="712" y="1855"/>
              <a:ext cx="317" cy="42"/>
            </a:xfrm>
            <a:custGeom>
              <a:avLst/>
              <a:gdLst>
                <a:gd name="T0" fmla="*/ 317 w 21600"/>
                <a:gd name="T1" fmla="*/ 42 h 21600"/>
                <a:gd name="T2" fmla="*/ 0 w 21600"/>
                <a:gd name="T3" fmla="*/ 0 h 21600"/>
                <a:gd name="T4" fmla="*/ 317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noFill/>
            <a:ln w="25400" cap="rnd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Arc 43"/>
            <p:cNvSpPr>
              <a:spLocks/>
            </p:cNvSpPr>
            <p:nvPr/>
          </p:nvSpPr>
          <p:spPr bwMode="auto">
            <a:xfrm rot="10800000">
              <a:off x="383" y="1855"/>
              <a:ext cx="317" cy="42"/>
            </a:xfrm>
            <a:custGeom>
              <a:avLst/>
              <a:gdLst>
                <a:gd name="T0" fmla="*/ 317 w 21600"/>
                <a:gd name="T1" fmla="*/ 0 h 21600"/>
                <a:gd name="T2" fmla="*/ 0 w 21600"/>
                <a:gd name="T3" fmla="*/ 42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25400" cap="rnd">
              <a:solidFill>
                <a:srgbClr val="CC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0" name="Rectangle 44"/>
          <p:cNvSpPr>
            <a:spLocks noChangeArrowheads="1"/>
          </p:cNvSpPr>
          <p:nvPr/>
        </p:nvSpPr>
        <p:spPr bwMode="auto">
          <a:xfrm>
            <a:off x="938213" y="2301875"/>
            <a:ext cx="12795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1</a:t>
            </a:r>
            <a:r>
              <a:rPr lang="en-GB" sz="2400" b="1">
                <a:latin typeface="Times New Roman" pitchFamily="18" charset="0"/>
              </a:rPr>
              <a:t> (</a:t>
            </a:r>
            <a:r>
              <a:rPr lang="en-GB" sz="2400" b="1" u="sng">
                <a:latin typeface="Symbol" pitchFamily="18" charset="2"/>
              </a:rPr>
              <a:t>b</a:t>
            </a:r>
            <a:r>
              <a:rPr lang="en-GB" sz="2400" b="1" baseline="-25000">
                <a:latin typeface="Times New Roman" pitchFamily="18" charset="0"/>
              </a:rPr>
              <a:t>3-4</a:t>
            </a:r>
            <a:r>
              <a:rPr lang="en-GB" sz="2400" b="1">
                <a:latin typeface="Times New Roman" pitchFamily="18" charset="0"/>
              </a:rPr>
              <a:t>) </a:t>
            </a:r>
          </a:p>
        </p:txBody>
      </p:sp>
      <p:sp>
        <p:nvSpPr>
          <p:cNvPr id="23561" name="Text Box 45"/>
          <p:cNvSpPr txBox="1">
            <a:spLocks noChangeArrowheads="1"/>
          </p:cNvSpPr>
          <p:nvPr/>
        </p:nvSpPr>
        <p:spPr bwMode="auto">
          <a:xfrm>
            <a:off x="260350" y="2300288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sp>
        <p:nvSpPr>
          <p:cNvPr id="23562" name="Line 46"/>
          <p:cNvSpPr>
            <a:spLocks noChangeShapeType="1"/>
          </p:cNvSpPr>
          <p:nvPr/>
        </p:nvSpPr>
        <p:spPr bwMode="auto">
          <a:xfrm flipH="1">
            <a:off x="869950" y="2424113"/>
            <a:ext cx="0" cy="3886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49"/>
          <p:cNvSpPr txBox="1">
            <a:spLocks noChangeArrowheads="1"/>
          </p:cNvSpPr>
          <p:nvPr/>
        </p:nvSpPr>
        <p:spPr bwMode="auto">
          <a:xfrm>
            <a:off x="2547938" y="240665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GB" sz="2400" b="1" i="1">
                <a:latin typeface="Times New Roman" pitchFamily="18" charset="0"/>
              </a:rPr>
              <a:t>X</a:t>
            </a:r>
            <a:r>
              <a:rPr lang="en-GB" sz="2400" b="1" baseline="-25000">
                <a:latin typeface="Times New Roman" pitchFamily="18" charset="0"/>
              </a:rPr>
              <a:t>0</a:t>
            </a:r>
          </a:p>
        </p:txBody>
      </p:sp>
      <p:pic>
        <p:nvPicPr>
          <p:cNvPr id="23564" name="Picture 50" descr="fig_ERP_spm_regr"/>
          <p:cNvPicPr>
            <a:picLocks noChangeArrowheads="1"/>
          </p:cNvPicPr>
          <p:nvPr/>
        </p:nvPicPr>
        <p:blipFill>
          <a:blip r:embed="rId3" cstate="print"/>
          <a:srcRect l="64568" t="19666" r="22786" b="54651"/>
          <a:stretch>
            <a:fillRect/>
          </a:stretch>
        </p:blipFill>
        <p:spPr bwMode="auto">
          <a:xfrm>
            <a:off x="2487613" y="2921000"/>
            <a:ext cx="609600" cy="336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91318" name="Group 54"/>
          <p:cNvGrpSpPr>
            <a:grpSpLocks/>
          </p:cNvGrpSpPr>
          <p:nvPr/>
        </p:nvGrpSpPr>
        <p:grpSpPr bwMode="auto">
          <a:xfrm>
            <a:off x="3603625" y="1758950"/>
            <a:ext cx="2112963" cy="4527550"/>
            <a:chOff x="2465" y="1108"/>
            <a:chExt cx="1331" cy="2852"/>
          </a:xfrm>
        </p:grpSpPr>
        <p:sp>
          <p:nvSpPr>
            <p:cNvPr id="23573" name="Rectangle 8"/>
            <p:cNvSpPr>
              <a:spLocks noChangeArrowheads="1"/>
            </p:cNvSpPr>
            <p:nvPr/>
          </p:nvSpPr>
          <p:spPr bwMode="auto">
            <a:xfrm>
              <a:off x="2944" y="1454"/>
              <a:ext cx="534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GB" sz="1600" b="1">
                  <a:latin typeface="Times New Roman" pitchFamily="18" charset="0"/>
                </a:rPr>
                <a:t>0 0 </a:t>
              </a:r>
              <a:r>
                <a:rPr lang="en-GB" sz="1600" b="1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  <a:r>
                <a:rPr lang="en-GB" sz="1600" b="1">
                  <a:latin typeface="Times New Roman" pitchFamily="18" charset="0"/>
                </a:rPr>
                <a:t> 0  </a:t>
              </a:r>
            </a:p>
            <a:p>
              <a:pPr eaLnBrk="0" hangingPunct="0"/>
              <a:r>
                <a:rPr lang="en-GB" sz="1600" b="1">
                  <a:latin typeface="Times New Roman" pitchFamily="18" charset="0"/>
                </a:rPr>
                <a:t>0 0 0 </a:t>
              </a:r>
              <a:r>
                <a:rPr lang="en-GB" sz="1600" b="1">
                  <a:solidFill>
                    <a:srgbClr val="CC3300"/>
                  </a:solidFill>
                  <a:latin typeface="Times New Roman" pitchFamily="18" charset="0"/>
                </a:rPr>
                <a:t>1</a:t>
              </a:r>
              <a:r>
                <a:rPr lang="en-GB" sz="1600" b="1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23574" name="Rectangle 10"/>
            <p:cNvSpPr>
              <a:spLocks noChangeArrowheads="1"/>
            </p:cNvSpPr>
            <p:nvPr/>
          </p:nvSpPr>
          <p:spPr bwMode="auto">
            <a:xfrm>
              <a:off x="2605" y="1495"/>
              <a:ext cx="420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000" b="1" i="1">
                  <a:latin typeface="Times New Roman" pitchFamily="18" charset="0"/>
                </a:rPr>
                <a:t>c</a:t>
              </a:r>
              <a:r>
                <a:rPr lang="en-GB" sz="2000" b="1" i="1" baseline="30000">
                  <a:latin typeface="Times New Roman" pitchFamily="18" charset="0"/>
                </a:rPr>
                <a:t>T</a:t>
              </a:r>
              <a:r>
                <a:rPr lang="en-GB" sz="2000" b="1">
                  <a:latin typeface="Times New Roman" pitchFamily="18" charset="0"/>
                </a:rPr>
                <a:t>  =</a:t>
              </a:r>
            </a:p>
          </p:txBody>
        </p:sp>
        <p:sp>
          <p:nvSpPr>
            <p:cNvPr id="23575" name="Rectangle 11"/>
            <p:cNvSpPr>
              <a:spLocks noChangeArrowheads="1"/>
            </p:cNvSpPr>
            <p:nvPr/>
          </p:nvSpPr>
          <p:spPr bwMode="auto">
            <a:xfrm>
              <a:off x="2465" y="1108"/>
              <a:ext cx="1331" cy="2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sz="2400" b="1">
                  <a:latin typeface="Times New Roman" pitchFamily="18" charset="0"/>
                </a:rPr>
                <a:t>H</a:t>
              </a:r>
              <a:r>
                <a:rPr lang="en-GB" sz="2400" b="1" baseline="-25000">
                  <a:latin typeface="Times New Roman" pitchFamily="18" charset="0"/>
                </a:rPr>
                <a:t>0</a:t>
              </a:r>
              <a:r>
                <a:rPr lang="en-GB" sz="2400" b="1">
                  <a:latin typeface="Times New Roman" pitchFamily="18" charset="0"/>
                </a:rPr>
                <a:t>: </a:t>
              </a:r>
              <a:r>
                <a:rPr lang="en-GB" sz="2400" i="1">
                  <a:latin typeface="Symbol" pitchFamily="18" charset="2"/>
                </a:rPr>
                <a:t>b</a:t>
              </a:r>
              <a:r>
                <a:rPr lang="en-GB" sz="2400" i="1" baseline="-25000">
                  <a:latin typeface="Times New Roman" pitchFamily="18" charset="0"/>
                </a:rPr>
                <a:t>3</a:t>
              </a:r>
              <a:r>
                <a:rPr lang="en-GB" sz="2400" i="1">
                  <a:latin typeface="Times New Roman" pitchFamily="18" charset="0"/>
                </a:rPr>
                <a:t> = </a:t>
              </a:r>
              <a:r>
                <a:rPr lang="en-GB" sz="2400" i="1">
                  <a:latin typeface="Symbol" pitchFamily="18" charset="2"/>
                </a:rPr>
                <a:t>b</a:t>
              </a:r>
              <a:r>
                <a:rPr lang="en-GB" sz="2400" i="1" baseline="-25000">
                  <a:latin typeface="Times New Roman" pitchFamily="18" charset="0"/>
                </a:rPr>
                <a:t>4</a:t>
              </a:r>
              <a:r>
                <a:rPr lang="en-GB" sz="2400" i="1">
                  <a:latin typeface="Times New Roman" pitchFamily="18" charset="0"/>
                </a:rPr>
                <a:t> = 0</a:t>
              </a:r>
            </a:p>
          </p:txBody>
        </p:sp>
        <p:pic>
          <p:nvPicPr>
            <p:cNvPr id="23576" name="Picture 51" descr="fig_ERP_spm_regr"/>
            <p:cNvPicPr>
              <a:picLocks noChangeArrowheads="1"/>
            </p:cNvPicPr>
            <p:nvPr/>
          </p:nvPicPr>
          <p:blipFill>
            <a:blip r:embed="rId3" cstate="print"/>
            <a:srcRect l="64568" t="19666" r="9744" b="54651"/>
            <a:stretch>
              <a:fillRect/>
            </a:stretch>
          </p:blipFill>
          <p:spPr bwMode="auto">
            <a:xfrm>
              <a:off x="2791" y="1843"/>
              <a:ext cx="780" cy="2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7" name="Line 6"/>
            <p:cNvSpPr>
              <a:spLocks noChangeShapeType="1"/>
            </p:cNvSpPr>
            <p:nvPr/>
          </p:nvSpPr>
          <p:spPr bwMode="auto">
            <a:xfrm flipH="1" flipV="1">
              <a:off x="3183" y="1455"/>
              <a:ext cx="10" cy="250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91319" name="Group 55"/>
          <p:cNvGrpSpPr>
            <a:grpSpLocks/>
          </p:cNvGrpSpPr>
          <p:nvPr/>
        </p:nvGrpSpPr>
        <p:grpSpPr bwMode="auto">
          <a:xfrm>
            <a:off x="6191250" y="1755775"/>
            <a:ext cx="2752725" cy="4357688"/>
            <a:chOff x="3900" y="1106"/>
            <a:chExt cx="1734" cy="2745"/>
          </a:xfrm>
        </p:grpSpPr>
        <p:sp>
          <p:nvSpPr>
            <p:cNvPr id="23567" name="Rectangle 25"/>
            <p:cNvSpPr>
              <a:spLocks noChangeArrowheads="1"/>
            </p:cNvSpPr>
            <p:nvPr/>
          </p:nvSpPr>
          <p:spPr bwMode="auto">
            <a:xfrm>
              <a:off x="3900" y="1106"/>
              <a:ext cx="1734" cy="2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0488" tIns="44450" rIns="90488" bIns="44450">
              <a:spAutoFit/>
            </a:bodyPr>
            <a:lstStyle/>
            <a:p>
              <a:pPr algn="ctr" eaLnBrk="0" hangingPunct="0"/>
              <a:r>
                <a:rPr lang="en-GB" sz="2400" b="1"/>
                <a:t>test </a:t>
              </a:r>
              <a:r>
                <a:rPr lang="en-GB" sz="2400" b="1">
                  <a:latin typeface="Times New Roman" pitchFamily="18" charset="0"/>
                </a:rPr>
                <a:t>H</a:t>
              </a:r>
              <a:r>
                <a:rPr lang="en-GB" sz="2400" b="1" baseline="-25000">
                  <a:latin typeface="Times New Roman" pitchFamily="18" charset="0"/>
                </a:rPr>
                <a:t>0 </a:t>
              </a:r>
              <a:r>
                <a:rPr lang="en-GB" sz="2400" b="1">
                  <a:latin typeface="Times New Roman" pitchFamily="18" charset="0"/>
                </a:rPr>
                <a:t>:  </a:t>
              </a:r>
              <a:r>
                <a:rPr lang="en-GB" sz="2400" i="1">
                  <a:latin typeface="Times New Roman" pitchFamily="18" charset="0"/>
                </a:rPr>
                <a:t>c</a:t>
              </a:r>
              <a:r>
                <a:rPr lang="en-GB" sz="2400" i="1" baseline="30000">
                  <a:latin typeface="Times New Roman" pitchFamily="18" charset="0"/>
                </a:rPr>
                <a:t>T</a:t>
              </a:r>
              <a:r>
                <a:rPr lang="en-GB" sz="2400" i="1">
                  <a:latin typeface="Symbol" pitchFamily="18" charset="2"/>
                </a:rPr>
                <a:t>b</a:t>
              </a:r>
              <a:r>
                <a:rPr lang="en-GB" sz="2400" i="1">
                  <a:latin typeface="Times New Roman" pitchFamily="18" charset="0"/>
                </a:rPr>
                <a:t> = 0 ?</a:t>
              </a:r>
            </a:p>
          </p:txBody>
        </p:sp>
        <p:grpSp>
          <p:nvGrpSpPr>
            <p:cNvPr id="23568" name="Group 52"/>
            <p:cNvGrpSpPr>
              <a:grpSpLocks/>
            </p:cNvGrpSpPr>
            <p:nvPr/>
          </p:nvGrpSpPr>
          <p:grpSpPr bwMode="auto">
            <a:xfrm>
              <a:off x="4396" y="1730"/>
              <a:ext cx="741" cy="554"/>
              <a:chOff x="4554" y="1545"/>
              <a:chExt cx="399" cy="304"/>
            </a:xfrm>
          </p:grpSpPr>
          <p:sp>
            <p:nvSpPr>
              <p:cNvPr id="23570" name="Rectangle 27"/>
              <p:cNvSpPr>
                <a:spLocks noChangeArrowheads="1"/>
              </p:cNvSpPr>
              <p:nvPr/>
            </p:nvSpPr>
            <p:spPr bwMode="auto">
              <a:xfrm>
                <a:off x="4554" y="1545"/>
                <a:ext cx="393" cy="303"/>
              </a:xfrm>
              <a:prstGeom prst="rect">
                <a:avLst/>
              </a:prstGeom>
              <a:solidFill>
                <a:srgbClr val="7C7C7C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Rectangle 28"/>
              <p:cNvSpPr>
                <a:spLocks noChangeArrowheads="1"/>
              </p:cNvSpPr>
              <p:nvPr/>
            </p:nvSpPr>
            <p:spPr bwMode="auto">
              <a:xfrm>
                <a:off x="4769" y="1545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Rectangle 29"/>
              <p:cNvSpPr>
                <a:spLocks noChangeArrowheads="1"/>
              </p:cNvSpPr>
              <p:nvPr/>
            </p:nvSpPr>
            <p:spPr bwMode="auto">
              <a:xfrm>
                <a:off x="4861" y="1697"/>
                <a:ext cx="92" cy="15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3569" name="Picture 53" descr="fig_ERP_spm_regr"/>
            <p:cNvPicPr>
              <a:picLocks noChangeAspect="1" noChangeArrowheads="1"/>
            </p:cNvPicPr>
            <p:nvPr/>
          </p:nvPicPr>
          <p:blipFill>
            <a:blip r:embed="rId3" cstate="print"/>
            <a:srcRect l="7422" t="5946" r="42090" b="61423"/>
            <a:stretch>
              <a:fillRect/>
            </a:stretch>
          </p:blipFill>
          <p:spPr bwMode="auto">
            <a:xfrm>
              <a:off x="3915" y="2405"/>
              <a:ext cx="1703" cy="1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Typical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en-US" dirty="0" smtClean="0"/>
          </a:p>
        </p:txBody>
      </p:sp>
      <p:sp>
        <p:nvSpPr>
          <p:cNvPr id="24579" name="Content Placeholder 1"/>
          <p:cNvSpPr>
            <a:spLocks noGrp="1"/>
          </p:cNvSpPr>
          <p:nvPr>
            <p:ph idx="1"/>
          </p:nvPr>
        </p:nvSpPr>
        <p:spPr>
          <a:xfrm>
            <a:off x="466725" y="1366839"/>
            <a:ext cx="7991475" cy="1185861"/>
          </a:xfrm>
          <a:ln w="12700">
            <a:solidFill>
              <a:schemeClr val="tx1"/>
            </a:solidFill>
          </a:ln>
        </p:spPr>
        <p:txBody>
          <a:bodyPr/>
          <a:lstStyle/>
          <a:p>
            <a:pPr eaLnBrk="1" hangingPunct="1">
              <a:buNone/>
            </a:pPr>
            <a:r>
              <a:rPr lang="de-DE" dirty="0" err="1" smtClean="0"/>
              <a:t>Evoked</a:t>
            </a:r>
            <a:r>
              <a:rPr lang="de-DE" dirty="0" smtClean="0"/>
              <a:t> </a:t>
            </a:r>
            <a:r>
              <a:rPr lang="de-DE" dirty="0" err="1" smtClean="0"/>
              <a:t>responses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sensor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:</a:t>
            </a:r>
            <a:r>
              <a:rPr lang="de-DE" dirty="0" smtClean="0"/>
              <a:t> </a:t>
            </a:r>
          </a:p>
          <a:p>
            <a:pPr eaLnBrk="1" hangingPunct="1">
              <a:buNone/>
            </a:pPr>
            <a:r>
              <a:rPr lang="de-DE" dirty="0" smtClean="0"/>
              <a:t>multiple </a:t>
            </a:r>
            <a:r>
              <a:rPr lang="de-DE" dirty="0" err="1" smtClean="0"/>
              <a:t>subjects</a:t>
            </a:r>
            <a:r>
              <a:rPr lang="de-DE" dirty="0" smtClean="0"/>
              <a:t>, multiple </a:t>
            </a:r>
            <a:r>
              <a:rPr lang="de-DE" dirty="0" err="1" smtClean="0"/>
              <a:t>conditions</a:t>
            </a:r>
            <a:endParaRPr lang="de-DE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71427" y="3063359"/>
            <a:ext cx="648337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Convert</a:t>
            </a:r>
            <a:r>
              <a:rPr lang="de-DE" dirty="0" smtClean="0"/>
              <a:t> all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 (</a:t>
            </a:r>
            <a:r>
              <a:rPr lang="de-DE" dirty="0" err="1" smtClean="0"/>
              <a:t>pulldown</a:t>
            </a:r>
            <a:r>
              <a:rPr lang="de-DE" dirty="0" smtClean="0"/>
              <a:t> </a:t>
            </a:r>
            <a:r>
              <a:rPr lang="de-DE" dirty="0" err="1" smtClean="0"/>
              <a:t>menu</a:t>
            </a:r>
            <a:r>
              <a:rPr lang="de-DE" dirty="0" smtClean="0"/>
              <a:t> ‚</a:t>
            </a:r>
            <a:r>
              <a:rPr lang="de-DE" dirty="0" err="1" smtClean="0"/>
              <a:t>other</a:t>
            </a:r>
            <a:r>
              <a:rPr lang="de-DE" dirty="0" smtClean="0"/>
              <a:t>‘)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Use</a:t>
            </a:r>
            <a:r>
              <a:rPr lang="de-DE" dirty="0" smtClean="0"/>
              <a:t> 2nd-level </a:t>
            </a:r>
            <a:r>
              <a:rPr lang="de-DE" dirty="0" err="1" smtClean="0"/>
              <a:t>statistics</a:t>
            </a:r>
            <a:r>
              <a:rPr lang="de-DE" dirty="0" smtClean="0"/>
              <a:t>, e.g. </a:t>
            </a:r>
            <a:r>
              <a:rPr lang="de-DE" dirty="0" err="1" smtClean="0"/>
              <a:t>paired</a:t>
            </a:r>
            <a:r>
              <a:rPr lang="de-DE" dirty="0" smtClean="0"/>
              <a:t> t-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ANOVA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2 </a:t>
            </a:r>
            <a:r>
              <a:rPr lang="de-DE" dirty="0" err="1" smtClean="0"/>
              <a:t>conditions</a:t>
            </a:r>
            <a:endParaRPr lang="de-DE" dirty="0" smtClean="0"/>
          </a:p>
          <a:p>
            <a:pPr marL="342900" indent="-342900"/>
            <a:endParaRPr lang="de-DE" dirty="0" smtClean="0"/>
          </a:p>
          <a:p>
            <a:pPr marL="342900" indent="-342900"/>
            <a:r>
              <a:rPr lang="de-DE" u="sng" dirty="0" err="1" smtClean="0"/>
              <a:t>Alternatively</a:t>
            </a:r>
            <a:r>
              <a:rPr lang="de-DE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Convert</a:t>
            </a:r>
            <a:r>
              <a:rPr lang="de-DE" dirty="0" smtClean="0"/>
              <a:t> all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 (</a:t>
            </a:r>
            <a:r>
              <a:rPr lang="de-DE" dirty="0" err="1" smtClean="0"/>
              <a:t>pulldown</a:t>
            </a:r>
            <a:r>
              <a:rPr lang="de-DE" dirty="0" smtClean="0"/>
              <a:t> </a:t>
            </a:r>
            <a:r>
              <a:rPr lang="de-DE" dirty="0" err="1" smtClean="0"/>
              <a:t>menu</a:t>
            </a:r>
            <a:r>
              <a:rPr lang="de-DE" dirty="0" smtClean="0"/>
              <a:t> ‚</a:t>
            </a:r>
            <a:r>
              <a:rPr lang="de-DE" dirty="0" err="1" smtClean="0"/>
              <a:t>other</a:t>
            </a:r>
            <a:r>
              <a:rPr lang="de-DE" dirty="0" smtClean="0"/>
              <a:t>‘)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/>
              <a:t>contrast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subject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e.g. </a:t>
            </a:r>
            <a:r>
              <a:rPr lang="de-DE" dirty="0" err="1" smtClean="0"/>
              <a:t>taking</a:t>
            </a:r>
            <a:r>
              <a:rPr lang="de-DE" dirty="0" smtClean="0"/>
              <a:t> a </a:t>
            </a:r>
            <a:r>
              <a:rPr lang="de-DE" dirty="0" err="1" smtClean="0"/>
              <a:t>difference</a:t>
            </a:r>
            <a:r>
              <a:rPr lang="de-DE" dirty="0" smtClean="0"/>
              <a:t> (</a:t>
            </a:r>
            <a:r>
              <a:rPr lang="de-DE" dirty="0" err="1" smtClean="0"/>
              <a:t>pulldown</a:t>
            </a:r>
            <a:r>
              <a:rPr lang="de-DE" dirty="0" smtClean="0"/>
              <a:t> </a:t>
            </a:r>
            <a:r>
              <a:rPr lang="de-DE" dirty="0" err="1" smtClean="0"/>
              <a:t>menu</a:t>
            </a:r>
            <a:r>
              <a:rPr lang="de-DE" dirty="0" smtClean="0"/>
              <a:t> ‚</a:t>
            </a:r>
            <a:r>
              <a:rPr lang="de-DE" dirty="0" err="1" smtClean="0"/>
              <a:t>other</a:t>
            </a:r>
            <a:r>
              <a:rPr lang="de-DE" dirty="0" smtClean="0"/>
              <a:t>‘)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err="1" smtClean="0"/>
              <a:t>Use</a:t>
            </a:r>
            <a:r>
              <a:rPr lang="de-DE" dirty="0" smtClean="0"/>
              <a:t> 1-sample t-</a:t>
            </a:r>
            <a:r>
              <a:rPr lang="de-DE" dirty="0" err="1" smtClean="0"/>
              <a:t>test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3405188" y="2311400"/>
            <a:ext cx="2341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200"/>
              <a:t>Thank you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812800" y="5578475"/>
            <a:ext cx="7502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dirty="0"/>
              <a:t>Thanks to Chris and the methods group for the borrowed slides!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3200" dirty="0" smtClean="0"/>
              <a:t>Introduction</a:t>
            </a:r>
          </a:p>
          <a:p>
            <a:pPr lvl="1" eaLnBrk="1" hangingPunct="1"/>
            <a:r>
              <a:rPr lang="en-GB" sz="2800" dirty="0" smtClean="0"/>
              <a:t>ERP example</a:t>
            </a:r>
          </a:p>
          <a:p>
            <a:pPr eaLnBrk="1" hangingPunct="1"/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</a:rPr>
              <a:t>General Linear Model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Definition &amp; design matrix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Parameter 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estimation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Hypothesis testing</a:t>
            </a:r>
            <a:endParaRPr lang="en-GB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t-test and contrast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F-test and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ChangeArrowheads="1"/>
          </p:cNvSpPr>
          <p:nvPr/>
        </p:nvSpPr>
        <p:spPr bwMode="auto">
          <a:xfrm>
            <a:off x="298450" y="1958975"/>
            <a:ext cx="2625725" cy="2878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180975" indent="-180975" eaLnBrk="0" hangingPunct="0"/>
            <a:r>
              <a:rPr lang="en-US" sz="2000" b="1"/>
              <a:t>Pre-processing:</a:t>
            </a:r>
          </a:p>
          <a:p>
            <a:pPr marL="180975" indent="-180975" eaLnBrk="0" hangingPunct="0">
              <a:buFontTx/>
              <a:buChar char="•"/>
            </a:pPr>
            <a:r>
              <a:rPr lang="en-US"/>
              <a:t>Converting</a:t>
            </a:r>
          </a:p>
          <a:p>
            <a:pPr marL="180975" indent="-180975" eaLnBrk="0" hangingPunct="0">
              <a:buFontTx/>
              <a:buChar char="•"/>
            </a:pPr>
            <a:r>
              <a:rPr lang="en-US"/>
              <a:t>Filtering</a:t>
            </a:r>
          </a:p>
          <a:p>
            <a:pPr marL="180975" indent="-180975" eaLnBrk="0" hangingPunct="0">
              <a:buFontTx/>
              <a:buChar char="•"/>
            </a:pPr>
            <a:r>
              <a:rPr lang="en-US"/>
              <a:t>Resampling</a:t>
            </a:r>
          </a:p>
          <a:p>
            <a:pPr marL="180975" indent="-180975" eaLnBrk="0" hangingPunct="0">
              <a:buFontTx/>
              <a:buChar char="•"/>
            </a:pPr>
            <a:r>
              <a:rPr lang="en-US"/>
              <a:t>Re-referencing</a:t>
            </a:r>
          </a:p>
          <a:p>
            <a:pPr marL="180975" indent="-180975" eaLnBrk="0" hangingPunct="0">
              <a:buFontTx/>
              <a:buChar char="•"/>
            </a:pPr>
            <a:r>
              <a:rPr lang="en-US"/>
              <a:t>Epoching</a:t>
            </a:r>
          </a:p>
          <a:p>
            <a:pPr marL="180975" indent="-180975" eaLnBrk="0" hangingPunct="0">
              <a:buFontTx/>
              <a:buChar char="•"/>
            </a:pPr>
            <a:r>
              <a:rPr lang="en-US"/>
              <a:t>Artefact rejection</a:t>
            </a:r>
          </a:p>
          <a:p>
            <a:pPr marL="180975" indent="-180975" eaLnBrk="0" hangingPunct="0">
              <a:buFontTx/>
              <a:buChar char="•"/>
            </a:pPr>
            <a:r>
              <a:rPr lang="en-US"/>
              <a:t>Time-frequency transformation</a:t>
            </a:r>
          </a:p>
          <a:p>
            <a:pPr marL="180975" indent="-180975" eaLnBrk="0" hangingPunct="0">
              <a:buFontTx/>
              <a:buChar char="•"/>
            </a:pPr>
            <a:r>
              <a:rPr lang="en-US"/>
              <a:t>…</a:t>
            </a:r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3319463" y="3194050"/>
            <a:ext cx="2120900" cy="71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/>
              <a:t>General Linear Model</a:t>
            </a:r>
          </a:p>
        </p:txBody>
      </p:sp>
      <p:sp>
        <p:nvSpPr>
          <p:cNvPr id="1317899" name="Rectangle 11"/>
          <p:cNvSpPr>
            <a:spLocks noChangeArrowheads="1"/>
          </p:cNvSpPr>
          <p:nvPr/>
        </p:nvSpPr>
        <p:spPr bwMode="auto">
          <a:xfrm>
            <a:off x="30163" y="1073150"/>
            <a:ext cx="31623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Raw EEG/MEG data</a:t>
            </a:r>
          </a:p>
        </p:txBody>
      </p:sp>
      <p:sp>
        <p:nvSpPr>
          <p:cNvPr id="6149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 of SPM</a:t>
            </a:r>
            <a:endParaRPr lang="en-GB" smtClean="0"/>
          </a:p>
        </p:txBody>
      </p:sp>
      <p:sp>
        <p:nvSpPr>
          <p:cNvPr id="6150" name="Rectangle 44"/>
          <p:cNvSpPr>
            <a:spLocks noChangeArrowheads="1"/>
          </p:cNvSpPr>
          <p:nvPr/>
        </p:nvSpPr>
        <p:spPr bwMode="auto">
          <a:xfrm>
            <a:off x="525463" y="5270500"/>
            <a:ext cx="2170112" cy="71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 dirty="0"/>
              <a:t>Image </a:t>
            </a:r>
            <a:r>
              <a:rPr lang="en-US" sz="2000" b="1" dirty="0" smtClean="0"/>
              <a:t>conversion</a:t>
            </a:r>
            <a:endParaRPr lang="en-US" b="1" dirty="0"/>
          </a:p>
        </p:txBody>
      </p:sp>
      <p:cxnSp>
        <p:nvCxnSpPr>
          <p:cNvPr id="6151" name="AutoShape 45"/>
          <p:cNvCxnSpPr>
            <a:cxnSpLocks noChangeShapeType="1"/>
            <a:stCxn id="1317899" idx="2"/>
            <a:endCxn id="6146" idx="0"/>
          </p:cNvCxnSpPr>
          <p:nvPr/>
        </p:nvCxnSpPr>
        <p:spPr bwMode="auto">
          <a:xfrm>
            <a:off x="1611313" y="1527175"/>
            <a:ext cx="0" cy="4318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52" name="AutoShape 46"/>
          <p:cNvCxnSpPr>
            <a:cxnSpLocks noChangeShapeType="1"/>
            <a:stCxn id="6146" idx="2"/>
            <a:endCxn id="6150" idx="0"/>
          </p:cNvCxnSpPr>
          <p:nvPr/>
        </p:nvCxnSpPr>
        <p:spPr bwMode="auto">
          <a:xfrm>
            <a:off x="1611313" y="4837113"/>
            <a:ext cx="0" cy="4333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6153" name="Group 70"/>
          <p:cNvGrpSpPr>
            <a:grpSpLocks/>
          </p:cNvGrpSpPr>
          <p:nvPr/>
        </p:nvGrpSpPr>
        <p:grpSpPr bwMode="auto">
          <a:xfrm>
            <a:off x="3406775" y="1249363"/>
            <a:ext cx="1965325" cy="1422400"/>
            <a:chOff x="2141" y="787"/>
            <a:chExt cx="1238" cy="896"/>
          </a:xfrm>
        </p:grpSpPr>
        <p:sp>
          <p:nvSpPr>
            <p:cNvPr id="1317907" name="Rectangle 19"/>
            <p:cNvSpPr>
              <a:spLocks noChangeArrowheads="1"/>
            </p:cNvSpPr>
            <p:nvPr/>
          </p:nvSpPr>
          <p:spPr bwMode="auto">
            <a:xfrm>
              <a:off x="2141" y="787"/>
              <a:ext cx="1238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defRPr/>
              </a:pPr>
              <a:r>
                <a:rPr lang="en-US" sz="2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Design matrix</a:t>
              </a:r>
            </a:p>
          </p:txBody>
        </p:sp>
        <p:pic>
          <p:nvPicPr>
            <p:cNvPr id="6178" name="Picture 47" descr="fig_ERP_spm_regr"/>
            <p:cNvPicPr>
              <a:picLocks noChangeArrowheads="1"/>
            </p:cNvPicPr>
            <p:nvPr/>
          </p:nvPicPr>
          <p:blipFill>
            <a:blip r:embed="rId3" cstate="print"/>
            <a:srcRect l="64897" t="20065" r="9744" b="54918"/>
            <a:stretch>
              <a:fillRect/>
            </a:stretch>
          </p:blipFill>
          <p:spPr bwMode="auto">
            <a:xfrm>
              <a:off x="2571" y="1051"/>
              <a:ext cx="378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4" name="Group 75"/>
          <p:cNvGrpSpPr>
            <a:grpSpLocks/>
          </p:cNvGrpSpPr>
          <p:nvPr/>
        </p:nvGrpSpPr>
        <p:grpSpPr bwMode="auto">
          <a:xfrm>
            <a:off x="3032125" y="4429125"/>
            <a:ext cx="2714625" cy="1981200"/>
            <a:chOff x="1910" y="2790"/>
            <a:chExt cx="1710" cy="1248"/>
          </a:xfrm>
        </p:grpSpPr>
        <p:sp>
          <p:nvSpPr>
            <p:cNvPr id="1317900" name="Rectangle 12"/>
            <p:cNvSpPr>
              <a:spLocks noChangeArrowheads="1"/>
            </p:cNvSpPr>
            <p:nvPr/>
          </p:nvSpPr>
          <p:spPr bwMode="auto">
            <a:xfrm>
              <a:off x="1910" y="3522"/>
              <a:ext cx="1710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eaLnBrk="0" hangingPunct="0">
                <a:defRPr/>
              </a:pPr>
              <a:r>
                <a:rPr lang="en-US" sz="2400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Parameter estimates</a:t>
              </a:r>
            </a:p>
          </p:txBody>
        </p:sp>
        <p:pic>
          <p:nvPicPr>
            <p:cNvPr id="6176" name="Picture 48" descr="fig_ERP_simple"/>
            <p:cNvPicPr>
              <a:picLocks noChangeAspect="1" noChangeArrowheads="1"/>
            </p:cNvPicPr>
            <p:nvPr/>
          </p:nvPicPr>
          <p:blipFill>
            <a:blip r:embed="rId4" cstate="print"/>
            <a:srcRect l="8305" t="21945" r="6943" b="6406"/>
            <a:stretch>
              <a:fillRect/>
            </a:stretch>
          </p:blipFill>
          <p:spPr bwMode="auto">
            <a:xfrm>
              <a:off x="2124" y="2790"/>
              <a:ext cx="1282" cy="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155" name="AutoShape 49"/>
          <p:cNvCxnSpPr>
            <a:cxnSpLocks noChangeShapeType="1"/>
            <a:stCxn id="6150" idx="3"/>
            <a:endCxn id="6147" idx="1"/>
          </p:cNvCxnSpPr>
          <p:nvPr/>
        </p:nvCxnSpPr>
        <p:spPr bwMode="auto">
          <a:xfrm flipV="1">
            <a:off x="2695575" y="3549650"/>
            <a:ext cx="623888" cy="2076450"/>
          </a:xfrm>
          <a:prstGeom prst="bentConnector3">
            <a:avLst>
              <a:gd name="adj1" fmla="val 49875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56" name="AutoShape 50"/>
          <p:cNvCxnSpPr>
            <a:cxnSpLocks noChangeShapeType="1"/>
            <a:stCxn id="0" idx="2"/>
            <a:endCxn id="6147" idx="0"/>
          </p:cNvCxnSpPr>
          <p:nvPr/>
        </p:nvCxnSpPr>
        <p:spPr bwMode="auto">
          <a:xfrm flipH="1">
            <a:off x="4379913" y="2671763"/>
            <a:ext cx="9525" cy="5222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57" name="AutoShape 51"/>
          <p:cNvCxnSpPr>
            <a:cxnSpLocks noChangeShapeType="1"/>
            <a:stCxn id="6147" idx="2"/>
            <a:endCxn id="0" idx="0"/>
          </p:cNvCxnSpPr>
          <p:nvPr/>
        </p:nvCxnSpPr>
        <p:spPr bwMode="auto">
          <a:xfrm>
            <a:off x="4379913" y="3905250"/>
            <a:ext cx="9525" cy="5238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158" name="Rectangle 52"/>
          <p:cNvSpPr>
            <a:spLocks noChangeArrowheads="1"/>
          </p:cNvSpPr>
          <p:nvPr/>
        </p:nvSpPr>
        <p:spPr bwMode="auto">
          <a:xfrm>
            <a:off x="6002338" y="3835400"/>
            <a:ext cx="2520950" cy="13208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2000" b="1" dirty="0"/>
              <a:t>Inference &amp; </a:t>
            </a:r>
            <a:r>
              <a:rPr lang="en-US" sz="2000" b="1" dirty="0" smtClean="0"/>
              <a:t>adjustment for </a:t>
            </a:r>
            <a:r>
              <a:rPr lang="en-US" sz="2000" b="1" dirty="0"/>
              <a:t>multiple comparisons</a:t>
            </a:r>
            <a:endParaRPr lang="en-US" b="1" dirty="0"/>
          </a:p>
        </p:txBody>
      </p:sp>
      <p:grpSp>
        <p:nvGrpSpPr>
          <p:cNvPr id="6159" name="Group 61"/>
          <p:cNvGrpSpPr>
            <a:grpSpLocks/>
          </p:cNvGrpSpPr>
          <p:nvPr/>
        </p:nvGrpSpPr>
        <p:grpSpPr bwMode="auto">
          <a:xfrm>
            <a:off x="6518275" y="5513388"/>
            <a:ext cx="1489075" cy="1079500"/>
            <a:chOff x="3987" y="3510"/>
            <a:chExt cx="938" cy="680"/>
          </a:xfrm>
        </p:grpSpPr>
        <p:sp>
          <p:nvSpPr>
            <p:cNvPr id="1317941" name="Rectangle 53"/>
            <p:cNvSpPr>
              <a:spLocks noChangeArrowheads="1"/>
            </p:cNvSpPr>
            <p:nvPr/>
          </p:nvSpPr>
          <p:spPr bwMode="auto">
            <a:xfrm>
              <a:off x="3987" y="3510"/>
              <a:ext cx="931" cy="4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tabLst>
                  <a:tab pos="361950" algn="l"/>
                </a:tabLst>
                <a:defRPr/>
              </a:pPr>
              <a:r>
                <a:rPr lang="en-US" sz="20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Contrast:</a:t>
              </a:r>
            </a:p>
            <a:p>
              <a:pPr eaLnBrk="0" hangingPunct="0">
                <a:tabLst>
                  <a:tab pos="361950" algn="l"/>
                </a:tabLst>
                <a:defRPr/>
              </a:pP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	</a:t>
              </a: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</a:rPr>
                <a:t>c’ = [-1 1]</a:t>
              </a:r>
            </a:p>
          </p:txBody>
        </p:sp>
        <p:grpSp>
          <p:nvGrpSpPr>
            <p:cNvPr id="6171" name="Group 60"/>
            <p:cNvGrpSpPr>
              <a:grpSpLocks/>
            </p:cNvGrpSpPr>
            <p:nvPr/>
          </p:nvGrpSpPr>
          <p:grpSpPr bwMode="auto">
            <a:xfrm>
              <a:off x="4574" y="3956"/>
              <a:ext cx="351" cy="234"/>
              <a:chOff x="4293" y="3956"/>
              <a:chExt cx="530" cy="234"/>
            </a:xfrm>
          </p:grpSpPr>
          <p:sp>
            <p:nvSpPr>
              <p:cNvPr id="6172" name="Rectangle 57"/>
              <p:cNvSpPr>
                <a:spLocks noChangeArrowheads="1"/>
              </p:cNvSpPr>
              <p:nvPr/>
            </p:nvSpPr>
            <p:spPr bwMode="auto">
              <a:xfrm flipV="1">
                <a:off x="4297" y="4075"/>
                <a:ext cx="262" cy="115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3" name="Line 58"/>
              <p:cNvSpPr>
                <a:spLocks noChangeShapeType="1"/>
              </p:cNvSpPr>
              <p:nvPr/>
            </p:nvSpPr>
            <p:spPr bwMode="auto">
              <a:xfrm>
                <a:off x="4293" y="4074"/>
                <a:ext cx="527" cy="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4" name="Rectangle 59"/>
              <p:cNvSpPr>
                <a:spLocks noChangeArrowheads="1"/>
              </p:cNvSpPr>
              <p:nvPr/>
            </p:nvSpPr>
            <p:spPr bwMode="auto">
              <a:xfrm flipV="1">
                <a:off x="4561" y="3956"/>
                <a:ext cx="262" cy="115"/>
              </a:xfrm>
              <a:prstGeom prst="rect">
                <a:avLst/>
              </a:prstGeom>
              <a:solidFill>
                <a:schemeClr val="bg2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160" name="Group 67"/>
          <p:cNvGrpSpPr>
            <a:grpSpLocks/>
          </p:cNvGrpSpPr>
          <p:nvPr/>
        </p:nvGrpSpPr>
        <p:grpSpPr bwMode="auto">
          <a:xfrm>
            <a:off x="5988050" y="1752600"/>
            <a:ext cx="2551113" cy="1725613"/>
            <a:chOff x="3895" y="1474"/>
            <a:chExt cx="1607" cy="1087"/>
          </a:xfrm>
        </p:grpSpPr>
        <p:pic>
          <p:nvPicPr>
            <p:cNvPr id="6167" name="Picture 63" descr="fig_ERP_spm"/>
            <p:cNvPicPr>
              <a:picLocks noChangeAspect="1" noChangeArrowheads="1"/>
            </p:cNvPicPr>
            <p:nvPr/>
          </p:nvPicPr>
          <p:blipFill>
            <a:blip r:embed="rId5" cstate="print"/>
            <a:srcRect l="36641" t="5649" r="41570" b="84291"/>
            <a:stretch>
              <a:fillRect/>
            </a:stretch>
          </p:blipFill>
          <p:spPr bwMode="auto">
            <a:xfrm>
              <a:off x="4775" y="1474"/>
              <a:ext cx="727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68" name="Picture 65" descr="fig_ERP_spm"/>
            <p:cNvPicPr>
              <a:picLocks noChangeAspect="1" noChangeArrowheads="1"/>
            </p:cNvPicPr>
            <p:nvPr/>
          </p:nvPicPr>
          <p:blipFill>
            <a:blip r:embed="rId5" cstate="print"/>
            <a:srcRect l="6999" t="23877" r="44656" b="61249"/>
            <a:stretch>
              <a:fillRect/>
            </a:stretch>
          </p:blipFill>
          <p:spPr bwMode="auto">
            <a:xfrm>
              <a:off x="3895" y="1909"/>
              <a:ext cx="1607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169" name="Picture 66" descr="fig_ERP_spm"/>
            <p:cNvPicPr>
              <a:picLocks noChangeAspect="1" noChangeArrowheads="1"/>
            </p:cNvPicPr>
            <p:nvPr/>
          </p:nvPicPr>
          <p:blipFill>
            <a:blip r:embed="rId5" cstate="print"/>
            <a:srcRect l="6999" t="5649" r="66656" b="84291"/>
            <a:stretch>
              <a:fillRect/>
            </a:stretch>
          </p:blipFill>
          <p:spPr bwMode="auto">
            <a:xfrm>
              <a:off x="3895" y="1474"/>
              <a:ext cx="879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17956" name="Rectangle 68"/>
          <p:cNvSpPr>
            <a:spLocks noChangeArrowheads="1"/>
          </p:cNvSpPr>
          <p:nvPr/>
        </p:nvSpPr>
        <p:spPr bwMode="auto">
          <a:xfrm>
            <a:off x="5454650" y="958850"/>
            <a:ext cx="36163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Statistical Parametric Map (SPM)</a:t>
            </a:r>
          </a:p>
        </p:txBody>
      </p:sp>
      <p:cxnSp>
        <p:nvCxnSpPr>
          <p:cNvPr id="6162" name="AutoShape 72"/>
          <p:cNvCxnSpPr>
            <a:cxnSpLocks noChangeShapeType="1"/>
            <a:stCxn id="0" idx="3"/>
            <a:endCxn id="6158" idx="1"/>
          </p:cNvCxnSpPr>
          <p:nvPr/>
        </p:nvCxnSpPr>
        <p:spPr bwMode="auto">
          <a:xfrm flipV="1">
            <a:off x="5407025" y="4495800"/>
            <a:ext cx="595313" cy="550863"/>
          </a:xfrm>
          <a:prstGeom prst="bentConnector3">
            <a:avLst>
              <a:gd name="adj1" fmla="val 49866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6163" name="AutoShape 73"/>
          <p:cNvCxnSpPr>
            <a:cxnSpLocks noChangeShapeType="1"/>
            <a:stCxn id="1317941" idx="0"/>
            <a:endCxn id="6158" idx="2"/>
          </p:cNvCxnSpPr>
          <p:nvPr/>
        </p:nvCxnSpPr>
        <p:spPr bwMode="auto">
          <a:xfrm flipV="1">
            <a:off x="7258050" y="5156200"/>
            <a:ext cx="4763" cy="3571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164" name="AutoShape 74"/>
          <p:cNvCxnSpPr>
            <a:cxnSpLocks noChangeShapeType="1"/>
            <a:stCxn id="6158" idx="0"/>
            <a:endCxn id="0" idx="2"/>
          </p:cNvCxnSpPr>
          <p:nvPr/>
        </p:nvCxnSpPr>
        <p:spPr bwMode="auto">
          <a:xfrm flipV="1">
            <a:off x="7262813" y="3478213"/>
            <a:ext cx="1587" cy="3571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1317964" name="Oval 76"/>
          <p:cNvSpPr>
            <a:spLocks noChangeArrowheads="1"/>
          </p:cNvSpPr>
          <p:nvPr/>
        </p:nvSpPr>
        <p:spPr bwMode="auto">
          <a:xfrm>
            <a:off x="3149600" y="3097213"/>
            <a:ext cx="2459038" cy="904875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7965" name="Oval 77"/>
          <p:cNvSpPr>
            <a:spLocks noChangeArrowheads="1"/>
          </p:cNvSpPr>
          <p:nvPr/>
        </p:nvSpPr>
        <p:spPr bwMode="auto">
          <a:xfrm>
            <a:off x="6040438" y="3784600"/>
            <a:ext cx="2011362" cy="481013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7964" grpId="0" animBg="1"/>
      <p:bldP spid="13179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err="1" smtClean="0"/>
              <a:t>Evoked</a:t>
            </a:r>
            <a:r>
              <a:rPr lang="de-DE" dirty="0" smtClean="0"/>
              <a:t> </a:t>
            </a:r>
            <a:r>
              <a:rPr lang="de-DE" dirty="0" err="1" smtClean="0"/>
              <a:t>response</a:t>
            </a:r>
            <a:r>
              <a:rPr lang="de-DE" dirty="0" smtClean="0"/>
              <a:t> </a:t>
            </a:r>
            <a:r>
              <a:rPr lang="de-DE" dirty="0" err="1" smtClean="0"/>
              <a:t>image</a:t>
            </a:r>
            <a:endParaRPr lang="en-GB" dirty="0" smtClean="0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 rot="16200000">
            <a:off x="153989" y="2978150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de-D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-138110" y="3043240"/>
            <a:ext cx="3638549" cy="95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1055688" y="5792788"/>
            <a:ext cx="637540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marL="342900" indent="-342900" algn="ctr" eaLnBrk="0" hangingPunct="0">
              <a:buFont typeface="+mj-lt"/>
              <a:buAutoNum type="arabicPeriod"/>
            </a:pP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Transform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data</a:t>
            </a: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for</a:t>
            </a: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all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subjects</a:t>
            </a: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and</a:t>
            </a: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conditions</a:t>
            </a: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 algn="ctr" eaLnBrk="0" hangingPunct="0">
              <a:buFont typeface="+mj-lt"/>
              <a:buAutoNum type="arabicPeriod"/>
            </a:pP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SPM: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Analyze</a:t>
            </a: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data</a:t>
            </a: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</a:t>
            </a: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each</a:t>
            </a: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voxel</a:t>
            </a:r>
            <a:endParaRPr lang="de-DE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846263" y="985838"/>
            <a:ext cx="1108075" cy="4306887"/>
            <a:chOff x="1729581" y="257969"/>
            <a:chExt cx="1108075" cy="4307682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1715294" y="3443288"/>
              <a:ext cx="1136650" cy="1108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29582" y="3212008"/>
              <a:ext cx="1108075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58951" y="2972395"/>
              <a:ext cx="1050925" cy="101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50220" y="2723208"/>
              <a:ext cx="1068387" cy="103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54982" y="2508772"/>
              <a:ext cx="1057275" cy="102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62919" y="2307431"/>
              <a:ext cx="1042988" cy="103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81969" y="2077244"/>
              <a:ext cx="1003300" cy="1031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5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62125" y="1835150"/>
              <a:ext cx="1042988" cy="105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6" name="Picture 12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66094" y="1602581"/>
              <a:ext cx="1033463" cy="1017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7" name="Picture 13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53395" y="1339056"/>
              <a:ext cx="1060450" cy="102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8" name="Picture 15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44663" y="1052512"/>
              <a:ext cx="1076325" cy="104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29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61332" y="794543"/>
              <a:ext cx="1042988" cy="1017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30" name="Picture 16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70063" y="547688"/>
              <a:ext cx="1028700" cy="1017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  <p:pic>
          <p:nvPicPr>
            <p:cNvPr id="31" name="Picture 17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6200000">
              <a:off x="1747044" y="264319"/>
              <a:ext cx="1074738" cy="1062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isometricOffAxis2Right"/>
              <a:lightRig rig="threePt" dir="t"/>
            </a:scene3d>
          </p:spPr>
        </p:pic>
      </p:grpSp>
      <p:pic>
        <p:nvPicPr>
          <p:cNvPr id="32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29263" y="1392238"/>
            <a:ext cx="1652587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ight Arrow 32"/>
          <p:cNvSpPr/>
          <p:nvPr/>
        </p:nvSpPr>
        <p:spPr>
          <a:xfrm>
            <a:off x="3246438" y="2495549"/>
            <a:ext cx="1963737" cy="1046163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3173614" y="1720334"/>
            <a:ext cx="19842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Sensor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to</a:t>
            </a:r>
            <a:r>
              <a:rPr lang="de-DE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voxel</a:t>
            </a:r>
            <a:endParaRPr lang="de-DE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/>
            <a:r>
              <a:rPr lang="de-DE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transform</a:t>
            </a:r>
            <a:endParaRPr lang="en-US" dirty="0"/>
          </a:p>
        </p:txBody>
      </p:sp>
      <p:sp>
        <p:nvSpPr>
          <p:cNvPr id="43" name="Right Brace 42"/>
          <p:cNvSpPr/>
          <p:nvPr/>
        </p:nvSpPr>
        <p:spPr>
          <a:xfrm rot="5400000">
            <a:off x="3810000" y="2038350"/>
            <a:ext cx="838200" cy="64389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2" grpId="0"/>
      <p:bldP spid="33" grpId="0" animBg="1"/>
      <p:bldP spid="41" grpId="0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Types of images</a:t>
            </a:r>
            <a:endParaRPr lang="en-GB" dirty="0" smtClean="0"/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3" cstate="print"/>
          <a:srcRect l="9352" t="4320" r="28627" b="57520"/>
          <a:stretch>
            <a:fillRect/>
          </a:stretch>
        </p:blipFill>
        <p:spPr bwMode="auto">
          <a:xfrm>
            <a:off x="3575050" y="1096963"/>
            <a:ext cx="231457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7"/>
          <p:cNvPicPr preferRelativeResize="0">
            <a:picLocks noChangeArrowheads="1"/>
          </p:cNvPicPr>
          <p:nvPr/>
        </p:nvPicPr>
        <p:blipFill>
          <a:blip r:embed="rId4" cstate="print"/>
          <a:srcRect l="22240"/>
          <a:stretch>
            <a:fillRect/>
          </a:stretch>
        </p:blipFill>
        <p:spPr bwMode="auto">
          <a:xfrm>
            <a:off x="6980238" y="903288"/>
            <a:ext cx="1441450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"/>
          <p:cNvPicPr>
            <a:picLocks noChangeAspect="1"/>
          </p:cNvPicPr>
          <p:nvPr/>
        </p:nvPicPr>
        <p:blipFill>
          <a:blip r:embed="rId5" cstate="print"/>
          <a:srcRect l="15678" t="6328" r="22118" b="10509"/>
          <a:stretch>
            <a:fillRect/>
          </a:stretch>
        </p:blipFill>
        <p:spPr bwMode="auto">
          <a:xfrm>
            <a:off x="728663" y="1100138"/>
            <a:ext cx="166370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482600" y="2755900"/>
            <a:ext cx="2182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D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2D </a:t>
            </a:r>
            <a:r>
              <a:rPr lang="de-DE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topography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3641725" y="2768600"/>
            <a:ext cx="218281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Source reconstructed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6657975" y="2755900"/>
            <a:ext cx="19177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Time-</a:t>
            </a:r>
          </a:p>
          <a:p>
            <a:pPr algn="ctr" eaLnBrk="0" hangingPunct="0"/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Frequency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 rot="2575727">
            <a:off x="325438" y="4102100"/>
            <a:ext cx="247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de-DE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Time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96875" y="3470275"/>
            <a:ext cx="2046288" cy="1898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2"/>
          <p:cNvSpPr>
            <a:spLocks noChangeArrowheads="1"/>
          </p:cNvSpPr>
          <p:nvPr/>
        </p:nvSpPr>
        <p:spPr bwMode="auto">
          <a:xfrm rot="2575727">
            <a:off x="3560763" y="4052888"/>
            <a:ext cx="2468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Time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641725" y="3436938"/>
            <a:ext cx="2044700" cy="1898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12"/>
          <p:cNvSpPr>
            <a:spLocks noChangeArrowheads="1"/>
          </p:cNvSpPr>
          <p:nvPr/>
        </p:nvSpPr>
        <p:spPr bwMode="auto">
          <a:xfrm rot="2575727">
            <a:off x="6719888" y="4033838"/>
            <a:ext cx="2470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Location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811963" y="3411538"/>
            <a:ext cx="2046287" cy="18986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 rot="5400000">
            <a:off x="4336257" y="1299368"/>
            <a:ext cx="838200" cy="8564563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52" name="Rectangle 12"/>
          <p:cNvSpPr>
            <a:spLocks noChangeArrowheads="1"/>
          </p:cNvSpPr>
          <p:nvPr/>
        </p:nvSpPr>
        <p:spPr bwMode="auto">
          <a:xfrm>
            <a:off x="1722438" y="6097588"/>
            <a:ext cx="6375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Experimental design (conditions and repetitions, e.g. subjects)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/>
      <p:bldP spid="49" grpId="0"/>
      <p:bldP spid="6" grpId="0" animBg="1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ERP example – Single subject</a:t>
            </a:r>
          </a:p>
        </p:txBody>
      </p:sp>
      <p:sp>
        <p:nvSpPr>
          <p:cNvPr id="8195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404938"/>
            <a:ext cx="4429125" cy="4357687"/>
          </a:xfrm>
        </p:spPr>
        <p:txBody>
          <a:bodyPr/>
          <a:lstStyle/>
          <a:p>
            <a:pPr eaLnBrk="1" hangingPunct="1"/>
            <a:r>
              <a:rPr lang="en-GB" smtClean="0"/>
              <a:t>Random presentation of ‘faces’ and ‘scrambled faces’</a:t>
            </a:r>
          </a:p>
          <a:p>
            <a:pPr eaLnBrk="1" hangingPunct="1"/>
            <a:r>
              <a:rPr lang="en-GB" smtClean="0"/>
              <a:t>70 trials of each type</a:t>
            </a:r>
          </a:p>
          <a:p>
            <a:pPr eaLnBrk="1" hangingPunct="1"/>
            <a:r>
              <a:rPr lang="en-GB" smtClean="0"/>
              <a:t>128 EEG channels</a:t>
            </a:r>
          </a:p>
        </p:txBody>
      </p:sp>
      <p:grpSp>
        <p:nvGrpSpPr>
          <p:cNvPr id="8196" name="Group 7"/>
          <p:cNvGrpSpPr>
            <a:grpSpLocks noChangeAspect="1"/>
          </p:cNvGrpSpPr>
          <p:nvPr/>
        </p:nvGrpSpPr>
        <p:grpSpPr bwMode="auto">
          <a:xfrm>
            <a:off x="4810125" y="1282700"/>
            <a:ext cx="4111625" cy="3130550"/>
            <a:chOff x="2591" y="1535"/>
            <a:chExt cx="2881" cy="2353"/>
          </a:xfrm>
        </p:grpSpPr>
        <p:pic>
          <p:nvPicPr>
            <p:cNvPr id="819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1" y="1535"/>
              <a:ext cx="2881" cy="23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199" name="Rectangle 4"/>
            <p:cNvSpPr>
              <a:spLocks noChangeAspect="1" noChangeArrowheads="1"/>
            </p:cNvSpPr>
            <p:nvPr/>
          </p:nvSpPr>
          <p:spPr bwMode="auto">
            <a:xfrm>
              <a:off x="3924" y="3150"/>
              <a:ext cx="450" cy="7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0" name="Rectangle 5"/>
            <p:cNvSpPr>
              <a:spLocks noChangeAspect="1" noChangeArrowheads="1"/>
            </p:cNvSpPr>
            <p:nvPr/>
          </p:nvSpPr>
          <p:spPr bwMode="auto">
            <a:xfrm>
              <a:off x="4236" y="3480"/>
              <a:ext cx="534" cy="4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Rectangle 6"/>
            <p:cNvSpPr>
              <a:spLocks noChangeAspect="1" noChangeArrowheads="1"/>
            </p:cNvSpPr>
            <p:nvPr/>
          </p:nvSpPr>
          <p:spPr bwMode="auto">
            <a:xfrm>
              <a:off x="3762" y="3690"/>
              <a:ext cx="162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7" name="Text Box 10"/>
          <p:cNvSpPr txBox="1">
            <a:spLocks noChangeArrowheads="1"/>
          </p:cNvSpPr>
          <p:nvPr/>
        </p:nvSpPr>
        <p:spPr bwMode="auto">
          <a:xfrm>
            <a:off x="508000" y="5080000"/>
            <a:ext cx="8178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i="1" u="sng" dirty="0"/>
              <a:t>Question:</a:t>
            </a:r>
          </a:p>
          <a:p>
            <a:pPr algn="ctr"/>
            <a:r>
              <a:rPr lang="en-GB" sz="2800" dirty="0"/>
              <a:t>is there a difference between the ERP of ‘faces’ and ‘scrambled’?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8278" name="Picture 22" descr="fig_ERP_N17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2938" y="1041400"/>
            <a:ext cx="295275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8279" name="Picture 23" descr="fig_ERP_N170_b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7063" y="1046163"/>
            <a:ext cx="295275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ERP example: channel B9</a:t>
            </a:r>
          </a:p>
        </p:txBody>
      </p:sp>
      <p:pic>
        <p:nvPicPr>
          <p:cNvPr id="1248259" name="Picture 3" descr="fig_ERP_simp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963988"/>
            <a:ext cx="37274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8270" name="Text Box 14"/>
          <p:cNvSpPr txBox="1">
            <a:spLocks noChangeArrowheads="1"/>
          </p:cNvSpPr>
          <p:nvPr/>
        </p:nvSpPr>
        <p:spPr bwMode="auto">
          <a:xfrm>
            <a:off x="4543425" y="5889625"/>
            <a:ext cx="44307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/>
              <a:t>compares size of effect to its error standard deviation</a:t>
            </a:r>
          </a:p>
        </p:txBody>
      </p:sp>
      <p:graphicFrame>
        <p:nvGraphicFramePr>
          <p:cNvPr id="1248275" name="Object 19"/>
          <p:cNvGraphicFramePr>
            <a:graphicFrameLocks noChangeAspect="1"/>
          </p:cNvGraphicFramePr>
          <p:nvPr/>
        </p:nvGraphicFramePr>
        <p:xfrm>
          <a:off x="5664200" y="4522788"/>
          <a:ext cx="2846388" cy="1319212"/>
        </p:xfrm>
        <a:graphic>
          <a:graphicData uri="http://schemas.openxmlformats.org/presentationml/2006/ole">
            <p:oleObj spid="_x0000_s9223" name="Equation" r:id="rId7" imgW="1371600" imgH="634680" progId="Equation.3">
              <p:embed/>
            </p:oleObj>
          </a:graphicData>
        </a:graphic>
      </p:graphicFrame>
      <p:pic>
        <p:nvPicPr>
          <p:cNvPr id="9224" name="Picture 21" descr="fig_ERP_AllFacesScramb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425" y="973138"/>
            <a:ext cx="372745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48266" name="Group 10"/>
          <p:cNvGrpSpPr>
            <a:grpSpLocks/>
          </p:cNvGrpSpPr>
          <p:nvPr/>
        </p:nvGrpSpPr>
        <p:grpSpPr bwMode="auto">
          <a:xfrm>
            <a:off x="2195513" y="1228725"/>
            <a:ext cx="3348037" cy="2157413"/>
            <a:chOff x="1371" y="816"/>
            <a:chExt cx="2109" cy="1359"/>
          </a:xfrm>
        </p:grpSpPr>
        <p:sp>
          <p:nvSpPr>
            <p:cNvPr id="9228" name="Rectangle 8"/>
            <p:cNvSpPr>
              <a:spLocks noChangeArrowheads="1"/>
            </p:cNvSpPr>
            <p:nvPr/>
          </p:nvSpPr>
          <p:spPr bwMode="auto">
            <a:xfrm>
              <a:off x="1371" y="977"/>
              <a:ext cx="114" cy="119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Freeform 9"/>
            <p:cNvSpPr>
              <a:spLocks/>
            </p:cNvSpPr>
            <p:nvPr/>
          </p:nvSpPr>
          <p:spPr bwMode="auto">
            <a:xfrm>
              <a:off x="1554" y="816"/>
              <a:ext cx="1926" cy="246"/>
            </a:xfrm>
            <a:custGeom>
              <a:avLst/>
              <a:gdLst>
                <a:gd name="T0" fmla="*/ 0 w 1926"/>
                <a:gd name="T1" fmla="*/ 246 h 246"/>
                <a:gd name="T2" fmla="*/ 1164 w 1926"/>
                <a:gd name="T3" fmla="*/ 18 h 246"/>
                <a:gd name="T4" fmla="*/ 1926 w 1926"/>
                <a:gd name="T5" fmla="*/ 138 h 24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926" h="246">
                  <a:moveTo>
                    <a:pt x="0" y="246"/>
                  </a:moveTo>
                  <a:cubicBezTo>
                    <a:pt x="421" y="141"/>
                    <a:pt x="843" y="36"/>
                    <a:pt x="1164" y="18"/>
                  </a:cubicBezTo>
                  <a:cubicBezTo>
                    <a:pt x="1485" y="0"/>
                    <a:pt x="1705" y="69"/>
                    <a:pt x="1926" y="138"/>
                  </a:cubicBezTo>
                </a:path>
              </a:pathLst>
            </a:cu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8280" name="AutoShape 24"/>
          <p:cNvSpPr>
            <a:spLocks noChangeArrowheads="1"/>
          </p:cNvSpPr>
          <p:nvPr/>
        </p:nvSpPr>
        <p:spPr bwMode="auto">
          <a:xfrm>
            <a:off x="3984625" y="3067050"/>
            <a:ext cx="358775" cy="2438400"/>
          </a:xfrm>
          <a:prstGeom prst="curvedLeftArrow">
            <a:avLst>
              <a:gd name="adj1" fmla="val 135929"/>
              <a:gd name="adj2" fmla="val 271858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48281" name="Text Box 25"/>
          <p:cNvSpPr txBox="1">
            <a:spLocks noChangeArrowheads="1"/>
          </p:cNvSpPr>
          <p:nvPr/>
        </p:nvSpPr>
        <p:spPr bwMode="auto">
          <a:xfrm>
            <a:off x="3422650" y="885825"/>
            <a:ext cx="2076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/>
              <a:t>Focus on N170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8270" grpId="0"/>
      <p:bldP spid="1248280" grpId="0" animBg="1"/>
      <p:bldP spid="12482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3200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ERP example</a:t>
            </a:r>
          </a:p>
          <a:p>
            <a:pPr eaLnBrk="1" hangingPunct="1"/>
            <a:r>
              <a:rPr lang="en-GB" sz="3200" dirty="0" smtClean="0"/>
              <a:t>General Linear Model</a:t>
            </a:r>
          </a:p>
          <a:p>
            <a:pPr lvl="1" eaLnBrk="1" hangingPunct="1"/>
            <a:r>
              <a:rPr lang="en-GB" sz="2800" dirty="0" smtClean="0"/>
              <a:t>Definition &amp; design matrix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Parameter 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estimation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Hypothesis testing</a:t>
            </a:r>
            <a:endParaRPr lang="en-GB" sz="28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t-test and contrast</a:t>
            </a:r>
          </a:p>
          <a:p>
            <a:pPr lvl="1" eaLnBrk="1" hangingPunct="1"/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F-test and contrast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"/>
  <p:tag name="MAGPC" val="200"/>
  <p:tag name="FONTSIZE" val="14"/>
</p:tagLst>
</file>

<file path=ppt/theme/theme1.xml><?xml version="1.0" encoding="utf-8"?>
<a:theme xmlns:a="http://schemas.openxmlformats.org/drawingml/2006/main" name="MI_modele">
  <a:themeElements>
    <a:clrScheme name="MI_mode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_mode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_mode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_mode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_mode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_mode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_mode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_mode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_mode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_mode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_mode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_mode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_mode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_mode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MI_modele</Template>
  <TotalTime>0</TotalTime>
  <Words>907</Words>
  <Application>Microsoft Office PowerPoint</Application>
  <PresentationFormat>On-screen Show (4:3)</PresentationFormat>
  <Paragraphs>304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Verdana</vt:lpstr>
      <vt:lpstr>ヒラギノ角ゴ Pro W3</vt:lpstr>
      <vt:lpstr>Times New Roman</vt:lpstr>
      <vt:lpstr>Symbol</vt:lpstr>
      <vt:lpstr>Arial Unicode MS</vt:lpstr>
      <vt:lpstr>Wingdings</vt:lpstr>
      <vt:lpstr>MI_modele</vt:lpstr>
      <vt:lpstr>Equation</vt:lpstr>
      <vt:lpstr>Équation</vt:lpstr>
      <vt:lpstr>General Linear Model &amp; Classical Inference</vt:lpstr>
      <vt:lpstr>Overview</vt:lpstr>
      <vt:lpstr>Overview</vt:lpstr>
      <vt:lpstr>Overview of SPM</vt:lpstr>
      <vt:lpstr>Evoked response image</vt:lpstr>
      <vt:lpstr>Types of images</vt:lpstr>
      <vt:lpstr>ERP example – Single subject</vt:lpstr>
      <vt:lpstr>ERP example: channel B9</vt:lpstr>
      <vt:lpstr>Overview</vt:lpstr>
      <vt:lpstr>Data modeling</vt:lpstr>
      <vt:lpstr>Design matrix</vt:lpstr>
      <vt:lpstr>General Linear Model</vt:lpstr>
      <vt:lpstr>General Linear Model</vt:lpstr>
      <vt:lpstr>Overview</vt:lpstr>
      <vt:lpstr>Parameter estimation</vt:lpstr>
      <vt:lpstr>Geometric perspective</vt:lpstr>
      <vt:lpstr>Overview</vt:lpstr>
      <vt:lpstr>Hypothesis Testing</vt:lpstr>
      <vt:lpstr>Hypothesis Testing</vt:lpstr>
      <vt:lpstr>Overview</vt:lpstr>
      <vt:lpstr>Contrast &amp; t-test</vt:lpstr>
      <vt:lpstr>T-test: summary</vt:lpstr>
      <vt:lpstr>Adjustment for multiple comparisons</vt:lpstr>
      <vt:lpstr>Overview</vt:lpstr>
      <vt:lpstr>Extra-sum-of-squares &amp; F-test</vt:lpstr>
      <vt:lpstr>F-test &amp; multidimensional contrasts</vt:lpstr>
      <vt:lpstr>Typical analysis</vt:lpstr>
      <vt:lpstr>Slide 28</vt:lpstr>
    </vt:vector>
  </TitlesOfParts>
  <Company>belebele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Imaging: Signals &amp; Systems</dc:title>
  <dc:creator>cp</dc:creator>
  <cp:lastModifiedBy>kiebel</cp:lastModifiedBy>
  <cp:revision>473</cp:revision>
  <dcterms:created xsi:type="dcterms:W3CDTF">2008-01-18T13:21:11Z</dcterms:created>
  <dcterms:modified xsi:type="dcterms:W3CDTF">2011-05-09T10:13:04Z</dcterms:modified>
</cp:coreProperties>
</file>