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29" r:id="rId3"/>
    <p:sldId id="302" r:id="rId4"/>
    <p:sldId id="304" r:id="rId5"/>
    <p:sldId id="305" r:id="rId6"/>
    <p:sldId id="306" r:id="rId7"/>
    <p:sldId id="307" r:id="rId8"/>
    <p:sldId id="311" r:id="rId9"/>
    <p:sldId id="312" r:id="rId10"/>
    <p:sldId id="318" r:id="rId11"/>
    <p:sldId id="319" r:id="rId12"/>
    <p:sldId id="321" r:id="rId13"/>
    <p:sldId id="320" r:id="rId14"/>
    <p:sldId id="327" r:id="rId15"/>
    <p:sldId id="333" r:id="rId16"/>
    <p:sldId id="325" r:id="rId17"/>
    <p:sldId id="323" r:id="rId18"/>
    <p:sldId id="326" r:id="rId19"/>
    <p:sldId id="328" r:id="rId20"/>
    <p:sldId id="301" r:id="rId21"/>
    <p:sldId id="315" r:id="rId22"/>
    <p:sldId id="331" r:id="rId23"/>
    <p:sldId id="316" r:id="rId24"/>
    <p:sldId id="317" r:id="rId25"/>
    <p:sldId id="332" r:id="rId26"/>
    <p:sldId id="330" r:id="rId27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990099"/>
    <a:srgbClr val="FFCC00"/>
    <a:srgbClr val="CC3300"/>
    <a:srgbClr val="000000"/>
    <a:srgbClr val="FFF3FF"/>
    <a:srgbClr val="FFEF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87700" autoAdjust="0"/>
  </p:normalViewPr>
  <p:slideViewPr>
    <p:cSldViewPr snapToGrid="0" snapToObjects="1">
      <p:cViewPr varScale="1">
        <p:scale>
          <a:sx n="117" d="100"/>
          <a:sy n="117" d="100"/>
        </p:scale>
        <p:origin x="-10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CAC247E-2F84-4012-9283-B6BE02D647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CE25F0-C4F1-436D-94D0-77E1F4E91F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Resting quietly</a:t>
            </a:r>
          </a:p>
          <a:p>
            <a:pPr>
              <a:buFontTx/>
              <a:buChar char="-"/>
            </a:pPr>
            <a:r>
              <a:rPr lang="en-GB" dirty="0" smtClean="0"/>
              <a:t>Clock strikes 12, bells of church</a:t>
            </a:r>
          </a:p>
          <a:p>
            <a:pPr>
              <a:buFontTx/>
              <a:buChar char="-"/>
            </a:pPr>
            <a:r>
              <a:rPr lang="en-GB" dirty="0" smtClean="0"/>
              <a:t>Asked if Ave Maria should</a:t>
            </a:r>
            <a:r>
              <a:rPr lang="en-GB" baseline="0" dirty="0" smtClean="0"/>
              <a:t> have been said</a:t>
            </a:r>
          </a:p>
          <a:p>
            <a:pPr>
              <a:buFontTx/>
              <a:buChar char="-"/>
            </a:pPr>
            <a:r>
              <a:rPr lang="en-GB" baseline="0" dirty="0" smtClean="0"/>
              <a:t>What is 8 x 12</a:t>
            </a:r>
          </a:p>
          <a:p>
            <a:pPr>
              <a:buFontTx/>
              <a:buChar char="-"/>
            </a:pPr>
            <a:endParaRPr lang="en-GB" baseline="0" dirty="0" smtClean="0"/>
          </a:p>
          <a:p>
            <a:pPr>
              <a:buFontTx/>
              <a:buChar char="-"/>
            </a:pPr>
            <a:r>
              <a:rPr lang="en-GB" baseline="0" dirty="0" smtClean="0"/>
              <a:t>Amazing, but not very specific…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E25F0-C4F1-436D-94D0-77E1F4E91F4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E25F0-C4F1-436D-94D0-77E1F4E91F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961F9-7B75-40D4-87B0-43B4DD15AD58}" type="slidenum">
              <a:rPr lang="en-US"/>
              <a:pPr/>
              <a:t>20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4738" y="865188"/>
            <a:ext cx="4643437" cy="3482975"/>
          </a:xfrm>
          <a:ln w="12700" cap="flat">
            <a:solidFill>
              <a:schemeClr val="tx1"/>
            </a:solidFill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32338"/>
            <a:ext cx="4994275" cy="4483100"/>
          </a:xfrm>
          <a:ln/>
        </p:spPr>
        <p:txBody>
          <a:bodyPr lIns="90364" tIns="45182" rIns="90364" bIns="45182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85E29-AB43-4C11-98E4-AF9DA36C9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D98C1-B9CC-4BB4-8DA2-DD8E1B09D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D28E-9640-4285-A93E-7C05467DF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407645-8377-4EFF-A6BE-70C217B46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3A0B2-BBAC-400C-B45A-06751652CF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D728F-0816-459B-B0CD-82F9DAE93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C1CBD-D8D4-47B2-8188-E378630CF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692A-54DD-4E2D-85DE-D1C19A51A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3EDA4-ED1F-427C-AFE3-FE3592B0F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F23E-ADD0-4F5B-85F3-B006C667E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136F-EF8B-4911-9C16-12961E6EE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1FCE8-0FD8-4A99-AA14-AC4E8825C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447F7F-EE18-40E4-AD15-2762155627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 userDrawn="1"/>
        </p:nvPicPr>
        <p:blipFill>
          <a:blip r:embed="rId14" cstate="print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pedia.org/article/Functional_magnetic_resonance_imaging" TargetMode="External"/><Relationship Id="rId2" Type="http://schemas.openxmlformats.org/officeDocument/2006/relationships/hyperlink" Target="http://www.fil.ion.ucl.ac.uk/spm/course/slides10-zurich/Kerstin_BOLD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26/science.117452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books.google.com/books?id=gfuO6NK_InkC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371/journal.pone.001571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9788071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hyperlink" Target="http://www.fil.ion.ucl.ac.uk/spm/doc/theses/john/chapter6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://www.fil.ion.ucl.ac.uk/spm/doc/spmbib.html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hyperlink" Target="http://www.fil.ion.ucl.ac.uk/spm/doc/manual.pdf" TargetMode="External"/><Relationship Id="rId10" Type="http://schemas.openxmlformats.org/officeDocument/2006/relationships/image" Target="../media/image42.wmf"/><Relationship Id="rId4" Type="http://schemas.openxmlformats.org/officeDocument/2006/relationships/hyperlink" Target="http://www.fil.ion.ucl.ac.uk/spm/doc/books/hbf2/" TargetMode="External"/><Relationship Id="rId9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ns.nyu.edu/~david/courses/perception/lecturenotes/neuroimaging/neuroimaging.html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en.wikipedia.org/wiki/Angelo_Moss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n_Martyn_Harlo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rain.oxfordjournals.org/content/51/3.toc" TargetMode="External"/><Relationship Id="rId2" Type="http://schemas.openxmlformats.org/officeDocument/2006/relationships/hyperlink" Target="http://www.ncbi.nlm.nih.gov/pmc/articles/PMC151424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Seymour_S._Kety" TargetMode="External"/><Relationship Id="rId4" Type="http://schemas.openxmlformats.org/officeDocument/2006/relationships/hyperlink" Target="http://www.pnas.org/content/95/3/765.shor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06/nimg.2000.0630" TargetMode="External"/><Relationship Id="rId5" Type="http://schemas.openxmlformats.org/officeDocument/2006/relationships/hyperlink" Target="http://www.fil.ion.ucl.ac.uk/spm/course/slides10-zurich/Kerstin_BOLD.pdf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histmed/audio/neuroscience/jones" TargetMode="External"/><Relationship Id="rId2" Type="http://schemas.openxmlformats.org/officeDocument/2006/relationships/hyperlink" Target="http://dx.doi.org/10.1006/nimg.1996.006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dx.doi.org/10.1038/jcbfm.1990.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43188"/>
            <a:ext cx="7772400" cy="1470025"/>
          </a:xfrm>
        </p:spPr>
        <p:txBody>
          <a:bodyPr/>
          <a:lstStyle/>
          <a:p>
            <a:pPr algn="ctr"/>
            <a:r>
              <a:rPr lang="en-GB" sz="4400" dirty="0"/>
              <a:t>Statistical </a:t>
            </a:r>
            <a:r>
              <a:rPr lang="en-GB" sz="4400" dirty="0" smtClean="0"/>
              <a:t>Parametric Mapping for fMRI, PET and VBM</a:t>
            </a:r>
            <a:endParaRPr lang="en-US" sz="4400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333875"/>
            <a:ext cx="8305800" cy="1219200"/>
          </a:xfrm>
        </p:spPr>
        <p:txBody>
          <a:bodyPr/>
          <a:lstStyle/>
          <a:p>
            <a:r>
              <a:rPr lang="en-GB" sz="1600" b="1" dirty="0" err="1" smtClean="0"/>
              <a:t>Ged</a:t>
            </a:r>
            <a:r>
              <a:rPr lang="en-GB" sz="1600" b="1" dirty="0" smtClean="0"/>
              <a:t> Ridgway</a:t>
            </a:r>
            <a:endParaRPr lang="en-GB" sz="1600" b="1" dirty="0"/>
          </a:p>
          <a:p>
            <a:r>
              <a:rPr lang="en-GB" sz="1600" i="1" dirty="0"/>
              <a:t>Wellcome Trust Centre for Neuroimaging</a:t>
            </a:r>
          </a:p>
          <a:p>
            <a:r>
              <a:rPr lang="en-GB" sz="1600" i="1" dirty="0" smtClean="0"/>
              <a:t>UCL Institute of Neurology</a:t>
            </a:r>
            <a:endParaRPr lang="en-US" sz="1600" i="1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October 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5368" name="Picture 8" descr="spm_header"/>
          <p:cNvPicPr>
            <a:picLocks noChangeAspect="1" noChangeArrowheads="1"/>
          </p:cNvPicPr>
          <p:nvPr/>
        </p:nvPicPr>
        <p:blipFill>
          <a:blip r:embed="rId2" cstate="print"/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parametric mapping</a:t>
            </a:r>
            <a:endParaRPr lang="en-GB" dirty="0"/>
          </a:p>
        </p:txBody>
      </p:sp>
      <p:pic>
        <p:nvPicPr>
          <p:cNvPr id="1730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6081"/>
            <a:ext cx="40386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580" y="4401108"/>
            <a:ext cx="3680697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028" y="1628800"/>
            <a:ext cx="3701603" cy="251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parametric mapping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questions you might ask at this point</a:t>
            </a:r>
          </a:p>
          <a:p>
            <a:pPr lvl="1"/>
            <a:r>
              <a:rPr lang="en-GB" dirty="0" smtClean="0"/>
              <a:t>Can we test more interesting hypotheses than condition A vs. B?</a:t>
            </a:r>
          </a:p>
          <a:p>
            <a:pPr lvl="2"/>
            <a:r>
              <a:rPr lang="en-GB" dirty="0" smtClean="0"/>
              <a:t>Answer: The general linear </a:t>
            </a:r>
            <a:r>
              <a:rPr lang="en-GB" dirty="0" smtClean="0"/>
              <a:t>model and experimental design</a:t>
            </a:r>
            <a:endParaRPr lang="en-GB" dirty="0" smtClean="0"/>
          </a:p>
          <a:p>
            <a:pPr lvl="1"/>
            <a:r>
              <a:rPr lang="en-GB" dirty="0" smtClean="0"/>
              <a:t>How significant is a particular </a:t>
            </a:r>
            <a:r>
              <a:rPr lang="en-GB" dirty="0" err="1" smtClean="0"/>
              <a:t>voxel’s</a:t>
            </a:r>
            <a:r>
              <a:rPr lang="en-GB" dirty="0" smtClean="0"/>
              <a:t> t-score, given consideration of so many voxels over the brain?</a:t>
            </a:r>
          </a:p>
          <a:p>
            <a:pPr lvl="2"/>
            <a:r>
              <a:rPr lang="en-GB" dirty="0" smtClean="0"/>
              <a:t>Multiple comparison correction using random field theory</a:t>
            </a:r>
          </a:p>
          <a:p>
            <a:pPr lvl="1"/>
            <a:r>
              <a:rPr lang="en-GB" dirty="0" smtClean="0"/>
              <a:t>What if the subject moves during the scan or between scans? How can we report locations of findings? How can we combine data from multiple subjects?</a:t>
            </a:r>
          </a:p>
          <a:p>
            <a:pPr lvl="2"/>
            <a:r>
              <a:rPr lang="en-GB" dirty="0" smtClean="0"/>
              <a:t>Image registration and spatial </a:t>
            </a:r>
            <a:r>
              <a:rPr lang="en-GB" dirty="0" smtClean="0"/>
              <a:t>normalisation; hierarchical models</a:t>
            </a:r>
            <a:endParaRPr lang="en-GB" dirty="0" smtClean="0"/>
          </a:p>
          <a:p>
            <a:pPr lvl="1"/>
            <a:r>
              <a:rPr lang="en-GB" dirty="0" smtClean="0"/>
              <a:t>What about functional integration of multiple brain regions?</a:t>
            </a:r>
          </a:p>
          <a:p>
            <a:pPr lvl="2"/>
            <a:r>
              <a:rPr lang="en-GB" dirty="0" smtClean="0"/>
              <a:t>Functional and effective connectivity, dynamic causal modelling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3" cstate="print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1519" name="Picture 15"/>
          <p:cNvPicPr>
            <a:picLocks noChangeArrowheads="1"/>
          </p:cNvPicPr>
          <p:nvPr/>
        </p:nvPicPr>
        <p:blipFill>
          <a:blip r:embed="rId4" cstate="print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5" cstate="print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21525" name="Picture 21"/>
          <p:cNvPicPr>
            <a:picLocks noChangeArrowheads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1541" name="Picture 37"/>
          <p:cNvPicPr>
            <a:picLocks noChangeArrowheads="1"/>
          </p:cNvPicPr>
          <p:nvPr/>
        </p:nvPicPr>
        <p:blipFill>
          <a:blip r:embed="rId2" cstate="print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21548" name="Picture 44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</p:spPr>
        </p:pic>
        <p:pic>
          <p:nvPicPr>
            <p:cNvPr id="21549" name="Picture 45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</p:spPr>
        </p:pic>
        <p:pic>
          <p:nvPicPr>
            <p:cNvPr id="21550" name="Picture 46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579438"/>
            <a:ext cx="8839201" cy="792162"/>
          </a:xfrm>
        </p:spPr>
        <p:txBody>
          <a:bodyPr/>
          <a:lstStyle/>
          <a:p>
            <a:r>
              <a:rPr lang="en-GB" dirty="0" smtClean="0"/>
              <a:t>Functional magnetic resonance imaging (fMRI)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disadvantages of PET</a:t>
            </a:r>
          </a:p>
          <a:p>
            <a:pPr lvl="1"/>
            <a:r>
              <a:rPr lang="en-GB" dirty="0" smtClean="0"/>
              <a:t>Slow, even compared to </a:t>
            </a:r>
            <a:r>
              <a:rPr lang="en-GB" dirty="0" err="1" smtClean="0"/>
              <a:t>haemodynamic</a:t>
            </a:r>
            <a:r>
              <a:rPr lang="en-GB" dirty="0" smtClean="0"/>
              <a:t> delays</a:t>
            </a:r>
          </a:p>
          <a:p>
            <a:pPr lvl="1"/>
            <a:r>
              <a:rPr lang="en-GB" dirty="0" smtClean="0"/>
              <a:t>Low spatial resolution</a:t>
            </a:r>
          </a:p>
          <a:p>
            <a:pPr lvl="1"/>
            <a:r>
              <a:rPr lang="en-GB" dirty="0" smtClean="0"/>
              <a:t>Ionising radiation</a:t>
            </a:r>
          </a:p>
          <a:p>
            <a:r>
              <a:rPr lang="en-GB" dirty="0" smtClean="0"/>
              <a:t>Magnetic resonance imaging</a:t>
            </a:r>
          </a:p>
          <a:p>
            <a:pPr lvl="1"/>
            <a:r>
              <a:rPr lang="en-GB" dirty="0" smtClean="0"/>
              <a:t>Quantum mechanical property of spin, e.g. of hydrogen nuclei</a:t>
            </a:r>
          </a:p>
          <a:p>
            <a:pPr lvl="1"/>
            <a:r>
              <a:rPr lang="en-GB" dirty="0" smtClean="0"/>
              <a:t>Spins align with and precess around an applied magnetic field</a:t>
            </a:r>
          </a:p>
          <a:p>
            <a:pPr lvl="1"/>
            <a:r>
              <a:rPr lang="en-GB" dirty="0" smtClean="0"/>
              <a:t>Inputting RF energy perturbs the established equilibrium and puts spins in phase with each other; a signal can be measured</a:t>
            </a:r>
          </a:p>
          <a:p>
            <a:pPr lvl="1"/>
            <a:r>
              <a:rPr lang="en-GB" dirty="0" smtClean="0"/>
              <a:t>Spins relax back to equilibrium and de-phase with each other</a:t>
            </a:r>
          </a:p>
          <a:p>
            <a:pPr lvl="2"/>
            <a:r>
              <a:rPr lang="en-GB" dirty="0" smtClean="0"/>
              <a:t>Different longitudinal (T1) and transverse (T2) relaxation times</a:t>
            </a:r>
          </a:p>
          <a:p>
            <a:pPr lvl="2"/>
            <a:r>
              <a:rPr lang="en-GB" dirty="0" smtClean="0"/>
              <a:t>Field </a:t>
            </a:r>
            <a:r>
              <a:rPr lang="en-GB" dirty="0" err="1" smtClean="0"/>
              <a:t>inhomogeneities</a:t>
            </a:r>
            <a:r>
              <a:rPr lang="en-GB" dirty="0" smtClean="0"/>
              <a:t> accelerate the T2 relaxation (T2*)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579438"/>
            <a:ext cx="8839201" cy="792162"/>
          </a:xfrm>
        </p:spPr>
        <p:txBody>
          <a:bodyPr/>
          <a:lstStyle/>
          <a:p>
            <a:r>
              <a:rPr lang="en-GB" dirty="0" smtClean="0"/>
              <a:t>Functional magnetic resonance imaging (fMRI)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Blood contains oxygenated and deoxygenated haemoglobin, with different magnetic properties</a:t>
            </a:r>
          </a:p>
          <a:p>
            <a:r>
              <a:rPr lang="en-GB" dirty="0" smtClean="0"/>
              <a:t>Paramagnetic deoxyhaemoglobin distorts the magnetic field, leading to faster T2* decay</a:t>
            </a:r>
          </a:p>
          <a:p>
            <a:r>
              <a:rPr lang="en-GB" dirty="0" smtClean="0"/>
              <a:t>The influx of blood following activity changes the proportion of oxy- and deoxyhaemoglobin, and hence the T2 or T2*-weighted MRI signal</a:t>
            </a:r>
          </a:p>
          <a:p>
            <a:r>
              <a:rPr lang="en-GB" dirty="0" smtClean="0"/>
              <a:t>This Blood Oxygenation Level Dependent (BOLD) effect allows functional imaging with MRI</a:t>
            </a:r>
          </a:p>
          <a:p>
            <a:endParaRPr lang="en-GB" dirty="0"/>
          </a:p>
          <a:p>
            <a:pPr>
              <a:buNone/>
            </a:pPr>
            <a:r>
              <a:rPr lang="en-GB" dirty="0" smtClean="0"/>
              <a:t>See also </a:t>
            </a:r>
            <a:r>
              <a:rPr lang="en-GB" dirty="0" smtClean="0">
                <a:hlinkClick r:id="rId2"/>
              </a:rPr>
              <a:t>Kerstin’s slides</a:t>
            </a:r>
            <a:r>
              <a:rPr lang="en-GB" dirty="0" smtClean="0"/>
              <a:t> and </a:t>
            </a:r>
            <a:r>
              <a:rPr lang="en-GB" dirty="0" smtClean="0">
                <a:hlinkClick r:id="rId3"/>
              </a:rPr>
              <a:t>Ogawa &amp; Sung (2007)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More </a:t>
            </a:r>
            <a:r>
              <a:rPr lang="en-GB" dirty="0" smtClean="0"/>
              <a:t>on </a:t>
            </a:r>
            <a:r>
              <a:rPr lang="en-GB" dirty="0" smtClean="0"/>
              <a:t>the BOLD effect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trike="sngStrike" dirty="0" smtClean="0">
                <a:solidFill>
                  <a:srgbClr val="FF0000"/>
                </a:solidFill>
              </a:rPr>
              <a:t>More</a:t>
            </a:r>
            <a:r>
              <a:rPr lang="en-GB" dirty="0" smtClean="0">
                <a:solidFill>
                  <a:srgbClr val="FF0000"/>
                </a:solidFill>
              </a:rPr>
              <a:t> Karl</a:t>
            </a:r>
            <a:r>
              <a:rPr lang="en-GB" dirty="0" smtClean="0"/>
              <a:t> on the BOLD effect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Friston (2009)</a:t>
            </a:r>
            <a:endParaRPr lang="en-GB" dirty="0"/>
          </a:p>
          <a:p>
            <a:pPr lvl="1"/>
            <a:r>
              <a:rPr lang="en-GB" dirty="0" smtClean="0"/>
              <a:t>How many times have you read, “We know very little about the relationship between fMRI signals and their underlying neuronal causes</a:t>
            </a:r>
            <a:r>
              <a:rPr lang="en-GB" dirty="0" smtClean="0"/>
              <a:t>”?</a:t>
            </a:r>
          </a:p>
          <a:p>
            <a:pPr lvl="1"/>
            <a:r>
              <a:rPr lang="en-GB" dirty="0" smtClean="0"/>
              <a:t>In </a:t>
            </a:r>
            <a:r>
              <a:rPr lang="en-GB" dirty="0" smtClean="0"/>
              <a:t>fact, decades of careful studies have clarified an enormous amount about the mapping between neuronal activity and </a:t>
            </a:r>
            <a:r>
              <a:rPr lang="en-GB" dirty="0" err="1" smtClean="0"/>
              <a:t>hemodynamics</a:t>
            </a:r>
            <a:endParaRPr lang="en-GB" dirty="0" smtClean="0"/>
          </a:p>
          <a:p>
            <a:pPr lvl="1"/>
            <a:r>
              <a:rPr lang="en-GB" dirty="0" smtClean="0"/>
              <a:t>Furthermore, we know more than is sufficient to use fMRI for brain mapping. This is because the </a:t>
            </a:r>
            <a:r>
              <a:rPr lang="en-GB" b="1" u="sng" dirty="0" smtClean="0"/>
              <a:t>statistical models</a:t>
            </a:r>
            <a:r>
              <a:rPr lang="en-GB" b="1" dirty="0" smtClean="0"/>
              <a:t> </a:t>
            </a:r>
            <a:r>
              <a:rPr lang="en-GB" dirty="0" smtClean="0"/>
              <a:t>used to infer regionally specific responses make no assumptions about how neuronal responses are converted into measured signals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imaging bit of MRI…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 is complicated!</a:t>
            </a:r>
          </a:p>
          <a:p>
            <a:r>
              <a:rPr lang="en-GB" dirty="0" smtClean="0"/>
              <a:t>The rate of </a:t>
            </a:r>
            <a:r>
              <a:rPr lang="en-GB" dirty="0" err="1" smtClean="0"/>
              <a:t>precesssion</a:t>
            </a:r>
            <a:r>
              <a:rPr lang="en-GB" dirty="0" smtClean="0"/>
              <a:t> is field-strength dependent</a:t>
            </a:r>
          </a:p>
          <a:p>
            <a:r>
              <a:rPr lang="en-GB" dirty="0" smtClean="0"/>
              <a:t>Electromagnetic coils can setup spatial gradients in field-strength, which cause gradients in precession frequency</a:t>
            </a:r>
          </a:p>
          <a:p>
            <a:r>
              <a:rPr lang="en-GB" dirty="0" smtClean="0"/>
              <a:t>A frequency gradient </a:t>
            </a:r>
            <a:r>
              <a:rPr lang="en-GB" dirty="0" smtClean="0"/>
              <a:t>persisting for </a:t>
            </a:r>
            <a:r>
              <a:rPr lang="en-GB" dirty="0" smtClean="0"/>
              <a:t>a certain time establishes a sinusoidal phase gradient</a:t>
            </a:r>
          </a:p>
          <a:p>
            <a:r>
              <a:rPr lang="en-GB" dirty="0" smtClean="0"/>
              <a:t>The overall signal is stronger if the spatial frequency of the object (e.g. some cortical folds) matches this</a:t>
            </a:r>
          </a:p>
          <a:p>
            <a:r>
              <a:rPr lang="en-GB" dirty="0" smtClean="0"/>
              <a:t>Can effectively measure the 2D Fourier transform or spectrum of an object, and hence reconstruct an image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imaging bit of MRI…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dirty="0" smtClean="0">
                <a:hlinkClick r:id="rId2"/>
              </a:rPr>
              <a:t>MRI from picture to proton</a:t>
            </a:r>
            <a:r>
              <a:rPr lang="en-GB" dirty="0" smtClean="0"/>
              <a:t> has one of the clearest explanations and some great examples of how spatial frequency space (k-space) relates to features in the image space</a:t>
            </a:r>
          </a:p>
        </p:txBody>
      </p:sp>
      <p:pic>
        <p:nvPicPr>
          <p:cNvPr id="1761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3378" t="30308" r="8182" b="3992"/>
          <a:stretch>
            <a:fillRect/>
          </a:stretch>
        </p:blipFill>
        <p:spPr bwMode="auto">
          <a:xfrm>
            <a:off x="4379179" y="1221897"/>
            <a:ext cx="4764821" cy="56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modelling of fMRI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PET we can acquiring some scans in one condition and some in another, and test statistically for differences</a:t>
            </a:r>
          </a:p>
          <a:p>
            <a:r>
              <a:rPr lang="en-GB" dirty="0" smtClean="0"/>
              <a:t>With fMRI, we typically acquire a scan every few seconds, and </a:t>
            </a:r>
            <a:r>
              <a:rPr lang="en-GB" dirty="0" smtClean="0"/>
              <a:t>wish to study </a:t>
            </a:r>
            <a:r>
              <a:rPr lang="en-GB" dirty="0" smtClean="0"/>
              <a:t>“event-related” responses</a:t>
            </a:r>
          </a:p>
          <a:p>
            <a:pPr lvl="1"/>
            <a:r>
              <a:rPr lang="en-GB" dirty="0" smtClean="0"/>
              <a:t>(also recently sub-second sampling, e.g. </a:t>
            </a:r>
            <a:r>
              <a:rPr lang="en-GB" dirty="0" smtClean="0">
                <a:hlinkClick r:id="rId2"/>
              </a:rPr>
              <a:t>Feinberg et al., 2009</a:t>
            </a:r>
            <a:r>
              <a:rPr lang="en-GB" dirty="0" smtClean="0"/>
              <a:t>)</a:t>
            </a:r>
          </a:p>
          <a:p>
            <a:r>
              <a:rPr lang="en-GB" dirty="0" smtClean="0"/>
              <a:t>We do this by creating a model of what the </a:t>
            </a:r>
            <a:r>
              <a:rPr lang="en-GB" dirty="0" err="1" smtClean="0"/>
              <a:t>haemodynamic</a:t>
            </a:r>
            <a:r>
              <a:rPr lang="en-GB" dirty="0" smtClean="0"/>
              <a:t> response to a </a:t>
            </a:r>
            <a:r>
              <a:rPr lang="en-GB" dirty="0" smtClean="0"/>
              <a:t>sequence of </a:t>
            </a:r>
            <a:r>
              <a:rPr lang="en-GB" dirty="0" smtClean="0"/>
              <a:t>events or conditions would look like in time (with its ~6s delay, undershoot, etc.) and fitting this model to the </a:t>
            </a:r>
            <a:r>
              <a:rPr lang="en-GB" dirty="0" smtClean="0"/>
              <a:t>data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Historical background</a:t>
            </a:r>
          </a:p>
          <a:p>
            <a:endParaRPr lang="en-GB" dirty="0" smtClean="0"/>
          </a:p>
          <a:p>
            <a:r>
              <a:rPr lang="en-GB" dirty="0" smtClean="0"/>
              <a:t>Positron emission tomography (PET)</a:t>
            </a:r>
          </a:p>
          <a:p>
            <a:endParaRPr lang="en-GB" dirty="0" smtClean="0"/>
          </a:p>
          <a:p>
            <a:r>
              <a:rPr lang="en-GB" dirty="0" smtClean="0"/>
              <a:t>Statistical parametric mapping (SPM)</a:t>
            </a:r>
          </a:p>
          <a:p>
            <a:endParaRPr lang="en-GB" dirty="0" smtClean="0"/>
          </a:p>
          <a:p>
            <a:r>
              <a:rPr lang="en-GB" dirty="0" smtClean="0"/>
              <a:t>Functional magnetic resonance imaging (fMRI)</a:t>
            </a:r>
          </a:p>
          <a:p>
            <a:endParaRPr lang="en-GB" dirty="0" smtClean="0"/>
          </a:p>
          <a:p>
            <a:r>
              <a:rPr lang="en-GB" dirty="0" smtClean="0"/>
              <a:t>Voxel-based morphometry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6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39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105641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sz="2400"/>
              <a:t>single voxel</a:t>
            </a:r>
          </a:p>
          <a:p>
            <a:pPr algn="ctr"/>
            <a:r>
              <a:rPr lang="de-DE" sz="2400"/>
              <a:t>time series</a:t>
            </a:r>
            <a:endParaRPr lang="en-GB" sz="2400"/>
          </a:p>
        </p:txBody>
      </p:sp>
      <p:sp>
        <p:nvSpPr>
          <p:cNvPr id="105643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1" hangingPunct="1"/>
            <a:r>
              <a:rPr lang="en-US" sz="2800" dirty="0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0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grpSp>
        <p:nvGrpSpPr>
          <p:cNvPr id="105645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Model</a:t>
              </a:r>
            </a:p>
            <a:p>
              <a:pPr algn="ctr"/>
              <a:r>
                <a:rPr lang="de-DE" sz="2400"/>
                <a:t>specification</a:t>
              </a:r>
              <a:endParaRPr lang="en-GB" sz="2400"/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Parameter</a:t>
              </a:r>
            </a:p>
            <a:p>
              <a:pPr algn="ctr"/>
              <a:r>
                <a:rPr lang="de-DE" sz="2400"/>
                <a:t>estimation</a:t>
              </a:r>
              <a:endParaRPr lang="en-GB" sz="2400"/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Hypothesis</a:t>
              </a:r>
              <a:endParaRPr lang="en-GB" sz="2400"/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sz="2400"/>
                <a:t>Statistic</a:t>
              </a:r>
              <a:endParaRPr lang="en-GB" sz="2400"/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sz="2400"/>
              <a:t>SPM</a:t>
            </a:r>
            <a:endParaRPr lang="en-GB" sz="2400"/>
          </a:p>
        </p:txBody>
      </p:sp>
      <p:grpSp>
        <p:nvGrpSpPr>
          <p:cNvPr id="105652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105653" name="Picture 181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54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55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56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105657" name="Picture 185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58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59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0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105661" name="Picture 189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62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63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4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105665" name="Picture 193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66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67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68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105669" name="Picture 197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7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72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105673" name="Picture 201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74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5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76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105677" name="Picture 205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78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79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105681" name="Picture 209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82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83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4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105685" name="Picture 213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86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87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88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105689" name="Picture 217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90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1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92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105693" name="Picture 221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94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5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696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105697" name="Picture 225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698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699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0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105701" name="Picture 229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702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03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4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105705" name="Picture 233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706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07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08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105709" name="Picture 237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71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1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712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105713" name="Picture 241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</p:spPr>
        </p:pic>
        <p:sp>
          <p:nvSpPr>
            <p:cNvPr id="105714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5715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05716" name="Picture 244" descr="slice"/>
          <p:cNvPicPr>
            <a:picLocks noChangeAspect="1" noChangeArrowheads="1"/>
          </p:cNvPicPr>
          <p:nvPr/>
        </p:nvPicPr>
        <p:blipFill>
          <a:blip r:embed="rId3" cstate="print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</p:spPr>
      </p:pic>
      <p:sp>
        <p:nvSpPr>
          <p:cNvPr id="105717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718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05719" name="Picture 247" descr="data"/>
          <p:cNvPicPr>
            <a:picLocks noChangeAspect="1" noChangeArrowheads="1"/>
          </p:cNvPicPr>
          <p:nvPr/>
        </p:nvPicPr>
        <p:blipFill>
          <a:blip r:embed="rId4" cstate="print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</p:spPr>
      </p:pic>
      <p:pic>
        <p:nvPicPr>
          <p:cNvPr id="105720" name="Picture 248" descr="tmap"/>
          <p:cNvPicPr>
            <a:picLocks noChangeAspect="1" noChangeArrowheads="1"/>
          </p:cNvPicPr>
          <p:nvPr/>
        </p:nvPicPr>
        <p:blipFill>
          <a:blip r:embed="rId5" cstate="print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</p:spPr>
      </p:pic>
      <p:sp>
        <p:nvSpPr>
          <p:cNvPr id="105721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5722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ett_mnitalc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64" y="1496717"/>
            <a:ext cx="4816035" cy="38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Multiple subjects and standard space</a:t>
            </a:r>
            <a:endParaRPr lang="en-GB" dirty="0"/>
          </a:p>
        </p:txBody>
      </p:sp>
      <p:pic>
        <p:nvPicPr>
          <p:cNvPr id="4" name="Picture 4" descr="Brett_mnitalc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429"/>
          <a:stretch>
            <a:fillRect/>
          </a:stretch>
        </p:blipFill>
        <p:spPr bwMode="auto">
          <a:xfrm>
            <a:off x="0" y="1496717"/>
            <a:ext cx="4370450" cy="386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51605" y="5365019"/>
            <a:ext cx="326724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800" dirty="0">
                <a:latin typeface="+mn-lt"/>
              </a:rPr>
              <a:t>The </a:t>
            </a:r>
            <a:r>
              <a:rPr lang="en-GB" sz="2800" dirty="0" err="1">
                <a:latin typeface="+mn-lt"/>
              </a:rPr>
              <a:t>Talairach</a:t>
            </a:r>
            <a:r>
              <a:rPr lang="en-GB" sz="2800" dirty="0">
                <a:latin typeface="+mn-lt"/>
              </a:rPr>
              <a:t> </a:t>
            </a:r>
            <a:r>
              <a:rPr lang="en-GB" sz="2800" dirty="0" smtClean="0">
                <a:latin typeface="+mn-lt"/>
              </a:rPr>
              <a:t>Atlas</a:t>
            </a:r>
          </a:p>
          <a:p>
            <a:pPr algn="ctr"/>
            <a:r>
              <a:rPr lang="en-GB" sz="2800" dirty="0" smtClean="0">
                <a:latin typeface="+mn-lt"/>
              </a:rPr>
              <a:t>(single subject, post-mortem)</a:t>
            </a:r>
            <a:endParaRPr lang="en-GB" sz="2800" dirty="0">
              <a:latin typeface="+mn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68771" y="5365019"/>
            <a:ext cx="3734420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2800" dirty="0">
                <a:latin typeface="+mn-lt"/>
              </a:rPr>
              <a:t>The MNI/ICBM AVG152 </a:t>
            </a:r>
            <a:r>
              <a:rPr lang="en-GB" sz="2800" dirty="0" smtClean="0">
                <a:latin typeface="+mn-lt"/>
              </a:rPr>
              <a:t>Template</a:t>
            </a:r>
            <a:br>
              <a:rPr lang="en-GB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(average of 152 in-vivo MRI)</a:t>
            </a:r>
            <a:endParaRPr lang="en-GB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2" cstate="print"/>
          <a:srcRect r="961" b="2400"/>
          <a:stretch>
            <a:fillRect/>
          </a:stretch>
        </p:blipFill>
        <p:spPr bwMode="auto">
          <a:xfrm>
            <a:off x="554038" y="1325563"/>
            <a:ext cx="38100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3" cstate="print"/>
          <a:srcRect r="1201" b="909"/>
          <a:stretch>
            <a:fillRect/>
          </a:stretch>
        </p:blipFill>
        <p:spPr bwMode="auto">
          <a:xfrm>
            <a:off x="658813" y="3121025"/>
            <a:ext cx="3617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4" cstate="print"/>
          <a:srcRect r="658" b="1193"/>
          <a:stretch>
            <a:fillRect/>
          </a:stretch>
        </p:blipFill>
        <p:spPr bwMode="auto">
          <a:xfrm>
            <a:off x="4633913" y="3028950"/>
            <a:ext cx="34131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5" cstate="print"/>
          <a:srcRect r="461" b="1909"/>
          <a:stretch>
            <a:fillRect/>
          </a:stretch>
        </p:blipFill>
        <p:spPr bwMode="auto">
          <a:xfrm>
            <a:off x="4503738" y="1355725"/>
            <a:ext cx="3767137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579438"/>
            <a:ext cx="8229600" cy="792162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Spatial normalisation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ef_forward"/>
          <p:cNvPicPr>
            <a:picLocks noChangeAspect="1" noChangeArrowheads="1"/>
          </p:cNvPicPr>
          <p:nvPr/>
        </p:nvPicPr>
        <p:blipFill>
          <a:blip r:embed="rId2" cstate="print"/>
          <a:srcRect t="4219"/>
          <a:stretch>
            <a:fillRect/>
          </a:stretch>
        </p:blipFill>
        <p:spPr bwMode="auto">
          <a:xfrm>
            <a:off x="6282182" y="712099"/>
            <a:ext cx="2861818" cy="3011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anatomy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28605" cy="4525963"/>
          </a:xfrm>
        </p:spPr>
        <p:txBody>
          <a:bodyPr/>
          <a:lstStyle/>
          <a:p>
            <a:r>
              <a:rPr lang="en-GB" dirty="0" smtClean="0"/>
              <a:t>If we can estimate the transformations that align and warp each subject to match a template, then we can study individual differences in these transformations or derivatives</a:t>
            </a:r>
          </a:p>
          <a:p>
            <a:r>
              <a:rPr lang="en-GB" dirty="0" smtClean="0"/>
              <a:t>E.g. </a:t>
            </a:r>
            <a:r>
              <a:rPr lang="en-GB" dirty="0" smtClean="0">
                <a:hlinkClick r:id="rId3"/>
              </a:rPr>
              <a:t>deformation-based</a:t>
            </a:r>
            <a:r>
              <a:rPr lang="en-GB" dirty="0" smtClean="0"/>
              <a:t> and </a:t>
            </a:r>
            <a:r>
              <a:rPr lang="en-GB" dirty="0" smtClean="0">
                <a:hlinkClick r:id="rId4"/>
              </a:rPr>
              <a:t>tensor-based morphometry</a:t>
            </a:r>
            <a:endParaRPr lang="en-GB" dirty="0"/>
          </a:p>
          <a:p>
            <a:pPr lvl="1"/>
            <a:r>
              <a:rPr lang="en-GB" dirty="0" smtClean="0"/>
              <a:t>Changes in local volume are interesting and interpretable</a:t>
            </a:r>
            <a:endParaRPr lang="en-GB" dirty="0"/>
          </a:p>
        </p:txBody>
      </p:sp>
      <p:pic>
        <p:nvPicPr>
          <p:cNvPr id="7" name="Picture 3" descr="d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2182" y="3709106"/>
            <a:ext cx="2861818" cy="3148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Voxel based morphometry (VBM)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VBM involves creating spatially normalised images, whose intensities at each point relate to the local volume of a particular brain tissue (e.g. gray matter) at the corresponding point in the original (</a:t>
            </a:r>
            <a:r>
              <a:rPr lang="en-GB" dirty="0" err="1" smtClean="0"/>
              <a:t>unnormalised</a:t>
            </a:r>
            <a:r>
              <a:rPr lang="en-GB" dirty="0" smtClean="0"/>
              <a:t>) image</a:t>
            </a:r>
          </a:p>
          <a:p>
            <a:r>
              <a:rPr lang="en-GB" dirty="0" smtClean="0"/>
              <a:t>This requires tissue segmentation, spatial normalisation, and a “change of variables” to account for volume changes </a:t>
            </a:r>
            <a:r>
              <a:rPr lang="en-GB" dirty="0" err="1" smtClean="0"/>
              <a:t>occuring</a:t>
            </a:r>
            <a:r>
              <a:rPr lang="en-GB" dirty="0" smtClean="0"/>
              <a:t> in the normalisation process</a:t>
            </a:r>
          </a:p>
          <a:p>
            <a:r>
              <a:rPr lang="en-GB" dirty="0" smtClean="0"/>
              <a:t>Spatial smoothing helps to ameliorate residual anatomical differences after imperfect normalisation</a:t>
            </a:r>
          </a:p>
          <a:p>
            <a:r>
              <a:rPr lang="en-GB" dirty="0" smtClean="0"/>
              <a:t>The same general linear </a:t>
            </a:r>
            <a:r>
              <a:rPr lang="en-GB" dirty="0" smtClean="0"/>
              <a:t>modelling &amp; RFT </a:t>
            </a:r>
            <a:r>
              <a:rPr lang="en-GB" dirty="0" smtClean="0"/>
              <a:t>machinery in SPM can then be </a:t>
            </a:r>
            <a:r>
              <a:rPr lang="en-GB" dirty="0" smtClean="0"/>
              <a:t>used </a:t>
            </a:r>
            <a:r>
              <a:rPr lang="en-GB" dirty="0" smtClean="0"/>
              <a:t>to study differences in structure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3" cstate="print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1519" name="Picture 15"/>
          <p:cNvPicPr>
            <a:picLocks noChangeArrowheads="1"/>
          </p:cNvPicPr>
          <p:nvPr/>
        </p:nvPicPr>
        <p:blipFill>
          <a:blip r:embed="rId4" cstate="print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5" cstate="print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21525" name="Picture 21"/>
          <p:cNvPicPr>
            <a:picLocks noChangeArrowheads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1541" name="Picture 37"/>
          <p:cNvPicPr>
            <a:picLocks noChangeArrowheads="1"/>
          </p:cNvPicPr>
          <p:nvPr/>
        </p:nvPicPr>
        <p:blipFill>
          <a:blip r:embed="rId2" cstate="print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21548" name="Picture 44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</p:spPr>
        </p:pic>
        <p:pic>
          <p:nvPicPr>
            <p:cNvPr id="21549" name="Picture 45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</p:spPr>
        </p:pic>
        <p:pic>
          <p:nvPicPr>
            <p:cNvPr id="21550" name="Picture 46"/>
            <p:cNvPicPr>
              <a:picLocks noChangeArrowheads="1"/>
            </p:cNvPicPr>
            <p:nvPr/>
          </p:nvPicPr>
          <p:blipFill>
            <a:blip r:embed="rId7" cstate="print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SPM Documentation</a:t>
            </a:r>
          </a:p>
        </p:txBody>
      </p:sp>
      <p:pic>
        <p:nvPicPr>
          <p:cNvPr id="8195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1949450"/>
            <a:ext cx="31702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73088" y="1435100"/>
            <a:ext cx="3436839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Peer reviewed </a:t>
            </a:r>
            <a:r>
              <a:rPr lang="en-GB" sz="2400" dirty="0">
                <a:latin typeface="+mn-lt"/>
                <a:hlinkClick r:id="rId3"/>
              </a:rPr>
              <a:t>literature</a:t>
            </a:r>
            <a:endParaRPr lang="en-GB" sz="2400" dirty="0">
              <a:latin typeface="+mn-lt"/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4816475" y="852488"/>
            <a:ext cx="4342536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</a:rPr>
              <a:t>SPM Books:</a:t>
            </a:r>
            <a:br>
              <a:rPr lang="en-GB" sz="2400" dirty="0">
                <a:latin typeface="+mn-lt"/>
              </a:rPr>
            </a:br>
            <a:r>
              <a:rPr lang="en-GB" sz="2400" i="1" dirty="0">
                <a:latin typeface="+mn-lt"/>
                <a:hlinkClick r:id="rId4"/>
              </a:rPr>
              <a:t>Human Brain Function</a:t>
            </a:r>
            <a:r>
              <a:rPr lang="en-GB" sz="2400" i="1" dirty="0">
                <a:latin typeface="+mn-lt"/>
              </a:rPr>
              <a:t> I &amp; II</a:t>
            </a:r>
          </a:p>
          <a:p>
            <a:pPr>
              <a:defRPr/>
            </a:pPr>
            <a:r>
              <a:rPr lang="en-GB" sz="2400" i="1" dirty="0">
                <a:latin typeface="+mn-lt"/>
              </a:rPr>
              <a:t>Statistical Parametric Mapping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27676" y="4994275"/>
            <a:ext cx="1827424" cy="119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400" dirty="0">
                <a:latin typeface="+mn-lt"/>
              </a:rPr>
              <a:t>Online help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&amp; function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descriptions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4650680" y="5434013"/>
            <a:ext cx="19492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GB" sz="2400" dirty="0">
                <a:latin typeface="+mn-lt"/>
                <a:hlinkClick r:id="rId5"/>
              </a:rPr>
              <a:t>SPM Manual</a:t>
            </a:r>
            <a:endParaRPr lang="en-GB" sz="2400" dirty="0">
              <a:latin typeface="+mn-lt"/>
            </a:endParaRPr>
          </a:p>
        </p:txBody>
      </p:sp>
      <p:pic>
        <p:nvPicPr>
          <p:cNvPr id="8200" name="Picture 23"/>
          <p:cNvPicPr>
            <a:picLocks noChangeAspect="1" noChangeArrowheads="1"/>
          </p:cNvPicPr>
          <p:nvPr/>
        </p:nvPicPr>
        <p:blipFill>
          <a:blip r:embed="rId6" cstate="print"/>
          <a:srcRect l="19550" r="23438"/>
          <a:stretch>
            <a:fillRect/>
          </a:stretch>
        </p:blipFill>
        <p:spPr bwMode="auto">
          <a:xfrm>
            <a:off x="6735763" y="4408488"/>
            <a:ext cx="2147887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5"/>
          <p:cNvPicPr>
            <a:picLocks noChangeAspect="1" noChangeArrowheads="1"/>
          </p:cNvPicPr>
          <p:nvPr/>
        </p:nvPicPr>
        <p:blipFill>
          <a:blip r:embed="rId7" cstate="print"/>
          <a:srcRect l="35324" r="24873" b="5870"/>
          <a:stretch>
            <a:fillRect/>
          </a:stretch>
        </p:blipFill>
        <p:spPr bwMode="auto">
          <a:xfrm>
            <a:off x="1862138" y="4281488"/>
            <a:ext cx="16383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4"/>
          <p:cNvPicPr>
            <a:picLocks noChangeAspect="1" noChangeArrowheads="1"/>
          </p:cNvPicPr>
          <p:nvPr/>
        </p:nvPicPr>
        <p:blipFill>
          <a:blip r:embed="rId8" cstate="print"/>
          <a:srcRect l="25972" r="23299" b="3963"/>
          <a:stretch>
            <a:fillRect/>
          </a:stretch>
        </p:blipFill>
        <p:spPr bwMode="auto">
          <a:xfrm>
            <a:off x="2471738" y="4664075"/>
            <a:ext cx="178911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6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0163" y="2076450"/>
            <a:ext cx="1458912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411" name="Picture 27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34088" y="2151063"/>
            <a:ext cx="147002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1" descr="978012372560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54863" y="2252663"/>
            <a:ext cx="15255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724" y="2312876"/>
            <a:ext cx="2567867" cy="45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</a:t>
            </a:r>
            <a:r>
              <a:rPr lang="en-GB" dirty="0" smtClean="0"/>
              <a:t>I: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Century (!)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hlinkClick r:id="rId4"/>
              </a:rPr>
              <a:t>Angelo </a:t>
            </a:r>
            <a:r>
              <a:rPr lang="en-GB" dirty="0" err="1" smtClean="0">
                <a:hlinkClick r:id="rId4"/>
              </a:rPr>
              <a:t>Mosso</a:t>
            </a:r>
            <a:r>
              <a:rPr lang="en-GB" dirty="0" smtClean="0"/>
              <a:t>, Turin 1846 – 1910</a:t>
            </a:r>
            <a:endParaRPr lang="en-GB" dirty="0"/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349" y="1520788"/>
            <a:ext cx="4475650" cy="53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21166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Figures from</a:t>
            </a:r>
            <a:br>
              <a:rPr lang="en-GB" dirty="0" smtClean="0"/>
            </a:br>
            <a:r>
              <a:rPr lang="en-GB" dirty="0" smtClean="0">
                <a:hlinkClick r:id="rId6"/>
              </a:rPr>
              <a:t>David </a:t>
            </a:r>
            <a:r>
              <a:rPr lang="en-GB" dirty="0" err="1" smtClean="0">
                <a:hlinkClick r:id="rId6"/>
              </a:rPr>
              <a:t>Heeger</a:t>
            </a:r>
            <a:endParaRPr lang="en-GB" dirty="0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780928"/>
            <a:ext cx="223262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479" y="4731270"/>
            <a:ext cx="1499617" cy="212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</a:t>
            </a:r>
            <a:r>
              <a:rPr lang="en-GB" dirty="0" smtClean="0"/>
              <a:t>I</a:t>
            </a:r>
            <a:r>
              <a:rPr lang="en-GB" dirty="0" smtClean="0"/>
              <a:t>: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Century (!)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Early </a:t>
            </a:r>
            <a:r>
              <a:rPr lang="en-GB" sz="2000" dirty="0" smtClean="0"/>
              <a:t>evidence for </a:t>
            </a:r>
            <a:r>
              <a:rPr lang="en-GB" sz="2000" b="1" dirty="0" smtClean="0"/>
              <a:t>functional segregation </a:t>
            </a:r>
            <a:r>
              <a:rPr lang="en-GB" sz="2000" dirty="0" smtClean="0"/>
              <a:t>from damage</a:t>
            </a:r>
          </a:p>
          <a:p>
            <a:r>
              <a:rPr lang="en-GB" sz="2000" dirty="0" smtClean="0"/>
              <a:t>E.g. </a:t>
            </a:r>
            <a:r>
              <a:rPr lang="en-GB" sz="2000" dirty="0" err="1" smtClean="0"/>
              <a:t>Phineas</a:t>
            </a:r>
            <a:r>
              <a:rPr lang="en-GB" sz="2000" dirty="0" smtClean="0"/>
              <a:t> Gage, 1823-1860, studied by </a:t>
            </a:r>
            <a:r>
              <a:rPr lang="en-GB" sz="2000" dirty="0" smtClean="0">
                <a:hlinkClick r:id="rId3" tooltip="John Martyn Harlow"/>
              </a:rPr>
              <a:t>John </a:t>
            </a:r>
            <a:r>
              <a:rPr lang="en-GB" sz="2000" dirty="0" err="1" smtClean="0">
                <a:hlinkClick r:id="rId3" tooltip="John Martyn Harlow"/>
              </a:rPr>
              <a:t>Martyn</a:t>
            </a:r>
            <a:r>
              <a:rPr lang="en-GB" sz="2000" dirty="0" smtClean="0">
                <a:hlinkClick r:id="rId3" tooltip="John Martyn Harlow"/>
              </a:rPr>
              <a:t> Harlow</a:t>
            </a:r>
            <a:r>
              <a:rPr lang="en-GB" sz="2000" dirty="0" smtClean="0"/>
              <a:t>, 1819-1907</a:t>
            </a:r>
            <a:r>
              <a:rPr lang="en-GB" sz="2000" dirty="0" smtClean="0"/>
              <a:t>.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600" i="1" dirty="0" smtClean="0"/>
              <a:t>“</a:t>
            </a:r>
            <a:r>
              <a:rPr lang="en-GB" sz="1600" i="1" dirty="0" smtClean="0"/>
              <a:t>Previous to his injury he possessed a well-balanced mind … the equilibrium between his intellectual faculties and animal propensities, seems to have been destroyed. He is fitful, irreverent, indulging in the grossest profanity”</a:t>
            </a:r>
          </a:p>
        </p:txBody>
      </p:sp>
      <p:pic>
        <p:nvPicPr>
          <p:cNvPr id="1689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372497"/>
            <a:ext cx="3640690" cy="420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08556" y="6581001"/>
            <a:ext cx="3368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From the collection of Jack and Beverly </a:t>
            </a:r>
            <a:r>
              <a:rPr lang="en-GB" sz="1200" dirty="0" err="1" smtClean="0"/>
              <a:t>Wilgus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Haemodynamics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>
                <a:hlinkClick r:id="rId2"/>
              </a:rPr>
              <a:t>Roy &amp; Sherrington (1890)</a:t>
            </a:r>
            <a:r>
              <a:rPr lang="en-GB" sz="2400" dirty="0" smtClean="0"/>
              <a:t>, </a:t>
            </a:r>
            <a:r>
              <a:rPr lang="en-GB" sz="2400" i="1" dirty="0" smtClean="0"/>
              <a:t>On the Regulation of the Blood-supply of the Brain, </a:t>
            </a:r>
            <a:r>
              <a:rPr lang="en-GB" sz="2400" dirty="0" smtClean="0"/>
              <a:t>J </a:t>
            </a:r>
            <a:r>
              <a:rPr lang="en-GB" sz="2400" dirty="0" err="1" smtClean="0"/>
              <a:t>Physiol</a:t>
            </a:r>
            <a:r>
              <a:rPr lang="en-GB" sz="2400" dirty="0" smtClean="0"/>
              <a:t> 11(1-2)</a:t>
            </a:r>
            <a:endParaRPr lang="en-GB" sz="2400" i="1" dirty="0" smtClean="0"/>
          </a:p>
          <a:p>
            <a:r>
              <a:rPr lang="en-GB" dirty="0" smtClean="0">
                <a:hlinkClick r:id="rId3"/>
              </a:rPr>
              <a:t>Fulton (1928)</a:t>
            </a:r>
            <a:r>
              <a:rPr lang="en-GB" dirty="0" smtClean="0"/>
              <a:t> </a:t>
            </a:r>
            <a:r>
              <a:rPr lang="en-GB" sz="2400" i="1" dirty="0" smtClean="0"/>
              <a:t>Observations upon the </a:t>
            </a:r>
            <a:r>
              <a:rPr lang="en-GB" sz="2400" i="1" dirty="0" err="1" smtClean="0"/>
              <a:t>vascularity</a:t>
            </a:r>
            <a:r>
              <a:rPr lang="en-GB" sz="2400" i="1" dirty="0" smtClean="0"/>
              <a:t> of the human occipital lobe during visual activity, </a:t>
            </a:r>
            <a:r>
              <a:rPr lang="en-GB" sz="2400" dirty="0" smtClean="0"/>
              <a:t>Brain 51(3)</a:t>
            </a:r>
          </a:p>
          <a:p>
            <a:r>
              <a:rPr lang="en-GB" dirty="0" smtClean="0">
                <a:hlinkClick r:id="rId4"/>
              </a:rPr>
              <a:t>Raichle (1998)</a:t>
            </a:r>
            <a:r>
              <a:rPr lang="en-GB" dirty="0" smtClean="0"/>
              <a:t>, PNAS 95(3):765-772</a:t>
            </a:r>
          </a:p>
          <a:p>
            <a:pPr lvl="1"/>
            <a:r>
              <a:rPr lang="en-GB" dirty="0" smtClean="0"/>
              <a:t>“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of an 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vivo tissue </a:t>
            </a:r>
            <a:r>
              <a:rPr lang="en-GB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autoradiographic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measurement of regional blood flow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laboratory animals by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Kety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’s group provided the first glimpse of quantitative changes in blood flow in the brain related directly to brain function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William Landau [in Kety’s group]: “this is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</a:t>
            </a:r>
            <a:r>
              <a:rPr lang="en-GB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secondhand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way of determining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physiological activity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it is rather like trying to measure what a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factory does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measuring the intake of water and the output of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sewage. This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only a problem of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plumbing”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730" y="4611615"/>
            <a:ext cx="5066270" cy="171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Haemodynamics</a:t>
            </a:r>
            <a:endParaRPr lang="en-GB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300" y="1256270"/>
            <a:ext cx="3086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901" t="23741" r="10945"/>
          <a:stretch>
            <a:fillRect/>
          </a:stretch>
        </p:blipFill>
        <p:spPr bwMode="auto">
          <a:xfrm>
            <a:off x="0" y="1371600"/>
            <a:ext cx="5004459" cy="385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57200" y="5470215"/>
            <a:ext cx="4038600" cy="11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see Kerstin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Preuschoff’s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Zurich SPM Course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slides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more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3982" y="6488668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6"/>
              </a:rPr>
              <a:t>Friston et al. (2000)</a:t>
            </a:r>
            <a:r>
              <a:rPr lang="en-GB" dirty="0" smtClean="0"/>
              <a:t> NeuroImage 12:466-477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6151" b="28680"/>
          <a:stretch>
            <a:fillRect/>
          </a:stretch>
        </p:blipFill>
        <p:spPr bwMode="auto">
          <a:xfrm>
            <a:off x="4716016" y="1520788"/>
            <a:ext cx="40386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Positron emission tomography (PET)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387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A tracer (radionuclide) emits a positron, which annihilates with an electron, emitting a pair of gamma rays in opposite directions</a:t>
            </a:r>
          </a:p>
          <a:p>
            <a:r>
              <a:rPr lang="en-GB" dirty="0" smtClean="0"/>
              <a:t>The detected lines can be grouped into projection images (</a:t>
            </a:r>
            <a:r>
              <a:rPr lang="en-GB" dirty="0" err="1" smtClean="0"/>
              <a:t>sinograms</a:t>
            </a:r>
            <a:r>
              <a:rPr lang="en-GB" dirty="0" smtClean="0"/>
              <a:t>) and reconstructed into </a:t>
            </a:r>
            <a:r>
              <a:rPr lang="en-GB" dirty="0" err="1" smtClean="0"/>
              <a:t>tomographic</a:t>
            </a:r>
            <a:r>
              <a:rPr lang="en-GB" dirty="0" smtClean="0"/>
              <a:t> images</a:t>
            </a:r>
          </a:p>
          <a:p>
            <a:r>
              <a:rPr lang="en-GB" dirty="0" smtClean="0"/>
              <a:t>Different tracers allow various properties to be measured</a:t>
            </a:r>
          </a:p>
          <a:p>
            <a:pPr lvl="1"/>
            <a:r>
              <a:rPr lang="en-GB" baseline="30000" dirty="0" smtClean="0"/>
              <a:t>15</a:t>
            </a:r>
            <a:r>
              <a:rPr lang="en-GB" dirty="0" smtClean="0"/>
              <a:t>O can measure blood flow relatively quickly (&lt;1 min) but requires a cyclotron because of its short 2 minute half-life</a:t>
            </a:r>
          </a:p>
          <a:p>
            <a:pPr lvl="1"/>
            <a:r>
              <a:rPr lang="en-GB" baseline="30000" dirty="0" smtClean="0"/>
              <a:t>18</a:t>
            </a:r>
            <a:r>
              <a:rPr lang="en-GB" dirty="0" smtClean="0"/>
              <a:t>F </a:t>
            </a:r>
            <a:r>
              <a:rPr lang="en-GB" dirty="0" err="1" smtClean="0"/>
              <a:t>Fluorodeoxyglucose</a:t>
            </a:r>
            <a:r>
              <a:rPr lang="en-GB" dirty="0" smtClean="0"/>
              <a:t> (FDG) measures glucose metabolism, and has a half life of 110 minutes</a:t>
            </a:r>
          </a:p>
          <a:p>
            <a:pPr lvl="1"/>
            <a:r>
              <a:rPr lang="en-GB" dirty="0" smtClean="0"/>
              <a:t>Other tracers exist that bind to interesting receptors (e.g. dopamine, serotonin) or beta-amyloid plaques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060" y="2996952"/>
            <a:ext cx="3293579" cy="372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Parametric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8080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Early PET focussed on </a:t>
            </a:r>
            <a:r>
              <a:rPr lang="en-GB" dirty="0" err="1" smtClean="0"/>
              <a:t>quantitation</a:t>
            </a:r>
            <a:r>
              <a:rPr lang="en-GB" dirty="0" smtClean="0"/>
              <a:t> of </a:t>
            </a:r>
            <a:r>
              <a:rPr lang="en-GB" dirty="0" smtClean="0"/>
              <a:t>parameters</a:t>
            </a:r>
          </a:p>
          <a:p>
            <a:r>
              <a:rPr lang="en-GB" dirty="0" smtClean="0"/>
              <a:t>See also </a:t>
            </a:r>
            <a:r>
              <a:rPr lang="en-GB" dirty="0" err="1" smtClean="0">
                <a:hlinkClick r:id="rId2"/>
              </a:rPr>
              <a:t>Lammertsma</a:t>
            </a:r>
            <a:r>
              <a:rPr lang="en-GB" dirty="0" smtClean="0">
                <a:hlinkClick r:id="rId2"/>
              </a:rPr>
              <a:t> &amp; Hume (1996)</a:t>
            </a:r>
            <a:r>
              <a:rPr lang="en-GB" dirty="0" smtClean="0"/>
              <a:t> [source of figure]</a:t>
            </a:r>
          </a:p>
          <a:p>
            <a:r>
              <a:rPr lang="en-GB" dirty="0" smtClean="0"/>
              <a:t>Prof </a:t>
            </a:r>
            <a:r>
              <a:rPr lang="en-GB" dirty="0" smtClean="0">
                <a:hlinkClick r:id="rId3"/>
              </a:rPr>
              <a:t>Terry Jones</a:t>
            </a:r>
            <a:r>
              <a:rPr lang="en-GB" dirty="0" smtClean="0"/>
              <a:t> interviewed by UCL Centre for History of Medicine</a:t>
            </a:r>
            <a:r>
              <a:rPr lang="en-GB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“It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if I could take a bit of my brain out and then put it into a laboratory well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 … how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</a:t>
            </a:r>
            <a:r>
              <a:rPr lang="en-GB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megabecques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GB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microcuries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radioactivity per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 of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 …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pointed out if we could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the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 in the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artery and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tissue at the same time, you could solve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equations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blood flow and oxygen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consumption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endParaRPr lang="en-GB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466" y="927610"/>
            <a:ext cx="3495934" cy="519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1237" t="13682" r="11822" b="4602"/>
          <a:stretch>
            <a:fillRect/>
          </a:stretch>
        </p:blipFill>
        <p:spPr bwMode="auto">
          <a:xfrm>
            <a:off x="4913496" y="644804"/>
            <a:ext cx="4110753" cy="327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4608696" cy="1306006"/>
          </a:xfrm>
        </p:spPr>
        <p:txBody>
          <a:bodyPr/>
          <a:lstStyle/>
          <a:p>
            <a:r>
              <a:rPr lang="en-GB" dirty="0" smtClean="0"/>
              <a:t>Statistical</a:t>
            </a:r>
            <a:br>
              <a:rPr lang="en-GB" dirty="0" smtClean="0"/>
            </a:br>
            <a:r>
              <a:rPr lang="en-GB" dirty="0" smtClean="0"/>
              <a:t>parametric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904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Often the interest is not the quantities, but their </a:t>
            </a:r>
            <a:r>
              <a:rPr lang="en-GB" b="1" dirty="0" smtClean="0"/>
              <a:t>differences </a:t>
            </a:r>
            <a:r>
              <a:rPr lang="en-GB" dirty="0" smtClean="0"/>
              <a:t>in different conditions</a:t>
            </a:r>
          </a:p>
          <a:p>
            <a:r>
              <a:rPr lang="en-GB" dirty="0" smtClean="0"/>
              <a:t>Terry Jones: “And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this guy Friston, sort of running roughshod over all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[</a:t>
            </a:r>
            <a:r>
              <a:rPr lang="en-GB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quantitation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], and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saying, ‘Oh, I’ll take five of those, and five of those, and look for statistical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differences…”</a:t>
            </a:r>
            <a:endParaRPr lang="en-GB" dirty="0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607" y="5452193"/>
            <a:ext cx="4420393" cy="13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3607" y="3886815"/>
            <a:ext cx="4300642" cy="15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24847</TotalTime>
  <Words>1347</Words>
  <Application>Microsoft Office PowerPoint</Application>
  <PresentationFormat>On-screen Show (4:3)</PresentationFormat>
  <Paragraphs>164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Statistical Parametric Mapping for fMRI, PET and VBM</vt:lpstr>
      <vt:lpstr>Contents</vt:lpstr>
      <vt:lpstr>Part I: 19th Century (!)</vt:lpstr>
      <vt:lpstr>Part I: 19th Century (!)</vt:lpstr>
      <vt:lpstr>Haemodynamics</vt:lpstr>
      <vt:lpstr>Haemodynamics</vt:lpstr>
      <vt:lpstr>Positron emission tomography (PET)</vt:lpstr>
      <vt:lpstr>Parametric mapping</vt:lpstr>
      <vt:lpstr>Statistical parametric mapping</vt:lpstr>
      <vt:lpstr>Statistical parametric mapping</vt:lpstr>
      <vt:lpstr>Statistical parametric mapping</vt:lpstr>
      <vt:lpstr>Slide 12</vt:lpstr>
      <vt:lpstr>Functional magnetic resonance imaging (fMRI)</vt:lpstr>
      <vt:lpstr>Functional magnetic resonance imaging (fMRI)</vt:lpstr>
      <vt:lpstr>More on the BOLD effect</vt:lpstr>
      <vt:lpstr>More Karl on the BOLD effect</vt:lpstr>
      <vt:lpstr>The imaging bit of MRI…</vt:lpstr>
      <vt:lpstr>The imaging bit of MRI…</vt:lpstr>
      <vt:lpstr>Temporal modelling of fMRI data</vt:lpstr>
      <vt:lpstr>Slide 20</vt:lpstr>
      <vt:lpstr>Multiple subjects and standard space</vt:lpstr>
      <vt:lpstr>Slide 22</vt:lpstr>
      <vt:lpstr>Computational anatomy</vt:lpstr>
      <vt:lpstr>Voxel based morphometry (VBM)</vt:lpstr>
      <vt:lpstr>Slide 25</vt:lpstr>
      <vt:lpstr>SPM Documentation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 Ridgway</dc:creator>
  <cp:lastModifiedBy>Ged Ridgway</cp:lastModifiedBy>
  <cp:revision>139</cp:revision>
  <cp:lastPrinted>1601-01-01T00:00:00Z</cp:lastPrinted>
  <dcterms:created xsi:type="dcterms:W3CDTF">1601-01-01T00:00:00Z</dcterms:created>
  <dcterms:modified xsi:type="dcterms:W3CDTF">2011-10-20T07:53:42Z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