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9" r:id="rId2"/>
    <p:sldId id="364" r:id="rId3"/>
    <p:sldId id="341" r:id="rId4"/>
    <p:sldId id="342" r:id="rId5"/>
    <p:sldId id="365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79" r:id="rId20"/>
    <p:sldId id="358" r:id="rId21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99"/>
    <a:srgbClr val="006600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41" autoAdjust="0"/>
    <p:restoredTop sz="95720" autoAdjust="0"/>
  </p:normalViewPr>
  <p:slideViewPr>
    <p:cSldViewPr>
      <p:cViewPr>
        <p:scale>
          <a:sx n="96" d="100"/>
          <a:sy n="96" d="100"/>
        </p:scale>
        <p:origin x="-95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11" Type="http://schemas.openxmlformats.org/officeDocument/2006/relationships/image" Target="../media/image29.w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wmf"/><Relationship Id="rId4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e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6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 userDrawn="1"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2.w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63.jpeg"/><Relationship Id="rId7" Type="http://schemas.openxmlformats.org/officeDocument/2006/relationships/image" Target="../media/image59.emf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58.emf"/><Relationship Id="rId10" Type="http://schemas.openxmlformats.org/officeDocument/2006/relationships/image" Target="../media/image60.e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67.jpe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9.jpeg"/><Relationship Id="rId4" Type="http://schemas.openxmlformats.org/officeDocument/2006/relationships/image" Target="../media/image68.png"/><Relationship Id="rId9" Type="http://schemas.openxmlformats.org/officeDocument/2006/relationships/image" Target="../media/image6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7.jpeg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4.emf"/><Relationship Id="rId11" Type="http://schemas.openxmlformats.org/officeDocument/2006/relationships/image" Target="../media/image76.e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57.jpeg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6.emf"/><Relationship Id="rId26" Type="http://schemas.openxmlformats.org/officeDocument/2006/relationships/image" Target="../media/image30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jpe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6.jpeg"/><Relationship Id="rId15" Type="http://schemas.openxmlformats.org/officeDocument/2006/relationships/image" Target="../media/image38.jpeg"/><Relationship Id="rId10" Type="http://schemas.openxmlformats.org/officeDocument/2006/relationships/image" Target="../media/image33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smtClean="0"/>
              <a:t>The General Linear Model</a:t>
            </a:r>
            <a:endParaRPr lang="en-US" sz="480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smtClean="0"/>
              <a:t>Guillaume Flandin</a:t>
            </a:r>
          </a:p>
          <a:p>
            <a:pPr eaLnBrk="1" hangingPunct="1"/>
            <a:r>
              <a:rPr lang="en-GB" sz="1600" smtClean="0"/>
              <a:t>Wellcome Trust Centre for Neuroimaging</a:t>
            </a:r>
          </a:p>
          <a:p>
            <a:pPr eaLnBrk="1" hangingPunct="1"/>
            <a:r>
              <a:rPr lang="en-GB" sz="1600" smtClean="0"/>
              <a:t>University College London</a:t>
            </a:r>
            <a:endParaRPr lang="en-US" sz="160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SPM Short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>
                <a:solidFill>
                  <a:schemeClr val="bg1"/>
                </a:solidFill>
              </a:rPr>
              <a:t>London, 20-22 Oct 2011</a:t>
            </a: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2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7005" name="Group 47"/>
          <p:cNvGrpSpPr>
            <a:grpSpLocks/>
          </p:cNvGrpSpPr>
          <p:nvPr/>
        </p:nvGrpSpPr>
        <p:grpSpPr bwMode="auto">
          <a:xfrm>
            <a:off x="401638" y="1350963"/>
            <a:ext cx="4718050" cy="4281487"/>
            <a:chOff x="1479" y="1093"/>
            <a:chExt cx="3343" cy="2697"/>
          </a:xfrm>
        </p:grpSpPr>
        <p:sp>
          <p:nvSpPr>
            <p:cNvPr id="1991703" name="AutoShape 23"/>
            <p:cNvSpPr>
              <a:spLocks noChangeArrowheads="1"/>
            </p:cNvSpPr>
            <p:nvPr/>
          </p:nvSpPr>
          <p:spPr bwMode="auto">
            <a:xfrm>
              <a:off x="1479" y="2439"/>
              <a:ext cx="3170" cy="729"/>
            </a:xfrm>
            <a:prstGeom prst="parallelogram">
              <a:avLst>
                <a:gd name="adj" fmla="val 123910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67009" name="Line 24"/>
            <p:cNvSpPr>
              <a:spLocks noChangeShapeType="1"/>
            </p:cNvSpPr>
            <p:nvPr/>
          </p:nvSpPr>
          <p:spPr bwMode="auto">
            <a:xfrm flipV="1">
              <a:off x="2337" y="1346"/>
              <a:ext cx="1347" cy="14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0" name="Line 25"/>
            <p:cNvSpPr>
              <a:spLocks noChangeShapeType="1"/>
            </p:cNvSpPr>
            <p:nvPr/>
          </p:nvSpPr>
          <p:spPr bwMode="auto">
            <a:xfrm>
              <a:off x="3684" y="1344"/>
              <a:ext cx="0" cy="1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1" name="Line 26"/>
            <p:cNvSpPr>
              <a:spLocks noChangeShapeType="1"/>
            </p:cNvSpPr>
            <p:nvPr/>
          </p:nvSpPr>
          <p:spPr bwMode="auto">
            <a:xfrm flipV="1">
              <a:off x="2337" y="2588"/>
              <a:ext cx="1347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2" name="Rectangle 27"/>
            <p:cNvSpPr>
              <a:spLocks noChangeArrowheads="1"/>
            </p:cNvSpPr>
            <p:nvPr/>
          </p:nvSpPr>
          <p:spPr bwMode="auto">
            <a:xfrm>
              <a:off x="3203" y="1392"/>
              <a:ext cx="2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67013" name="Rectangle 28"/>
            <p:cNvSpPr>
              <a:spLocks noChangeArrowheads="1"/>
            </p:cNvSpPr>
            <p:nvPr/>
          </p:nvSpPr>
          <p:spPr bwMode="auto">
            <a:xfrm>
              <a:off x="3655" y="1734"/>
              <a:ext cx="2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67014" name="Rectangle 29"/>
            <p:cNvSpPr>
              <a:spLocks noChangeArrowheads="1"/>
            </p:cNvSpPr>
            <p:nvPr/>
          </p:nvSpPr>
          <p:spPr bwMode="auto">
            <a:xfrm>
              <a:off x="1537" y="3266"/>
              <a:ext cx="1561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2400">
                  <a:latin typeface="Arial Unicode MS" pitchFamily="34" charset="-128"/>
                </a:rPr>
                <a:t>Design space defined by </a:t>
              </a:r>
              <a:r>
                <a:rPr lang="en-GB" sz="24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67015" name="Line 30"/>
            <p:cNvSpPr>
              <a:spLocks noChangeShapeType="1"/>
            </p:cNvSpPr>
            <p:nvPr/>
          </p:nvSpPr>
          <p:spPr bwMode="auto">
            <a:xfrm>
              <a:off x="2339" y="2832"/>
              <a:ext cx="1219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6" name="Line 31"/>
            <p:cNvSpPr>
              <a:spLocks noChangeShapeType="1"/>
            </p:cNvSpPr>
            <p:nvPr/>
          </p:nvSpPr>
          <p:spPr bwMode="auto">
            <a:xfrm flipV="1">
              <a:off x="2339" y="2430"/>
              <a:ext cx="1026" cy="4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17" name="Rectangle 32"/>
            <p:cNvSpPr>
              <a:spLocks noChangeArrowheads="1"/>
            </p:cNvSpPr>
            <p:nvPr/>
          </p:nvSpPr>
          <p:spPr bwMode="auto">
            <a:xfrm>
              <a:off x="2999" y="2855"/>
              <a:ext cx="3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x</a:t>
              </a:r>
              <a:r>
                <a:rPr lang="en-GB" sz="2800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7018" name="Rectangle 33"/>
            <p:cNvSpPr>
              <a:spLocks noChangeArrowheads="1"/>
            </p:cNvSpPr>
            <p:nvPr/>
          </p:nvSpPr>
          <p:spPr bwMode="auto">
            <a:xfrm>
              <a:off x="2708" y="2257"/>
              <a:ext cx="3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GB" sz="2800" i="1">
                  <a:latin typeface="Times New Roman" pitchFamily="18" charset="0"/>
                </a:rPr>
                <a:t>x</a:t>
              </a:r>
              <a:r>
                <a:rPr lang="en-GB" sz="2800" i="1" baseline="-25000">
                  <a:latin typeface="Times New Roman" pitchFamily="18" charset="0"/>
                </a:rPr>
                <a:t>2</a:t>
              </a:r>
            </a:p>
          </p:txBody>
        </p:sp>
        <p:graphicFrame>
          <p:nvGraphicFramePr>
            <p:cNvPr id="166999" name="Object 87"/>
            <p:cNvGraphicFramePr>
              <a:graphicFrameLocks noChangeAspect="1"/>
            </p:cNvGraphicFramePr>
            <p:nvPr/>
          </p:nvGraphicFramePr>
          <p:xfrm>
            <a:off x="3652" y="2351"/>
            <a:ext cx="812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04" name="Equation" r:id="rId3" imgW="495148" imgH="228753" progId="Equation.3">
                    <p:embed/>
                  </p:oleObj>
                </mc:Choice>
                <mc:Fallback>
                  <p:oleObj name="Equation" r:id="rId3" imgW="495148" imgH="228753" progId="Equation.3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2" y="2351"/>
                          <a:ext cx="812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77777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019" name="Line 39"/>
            <p:cNvSpPr>
              <a:spLocks noChangeShapeType="1"/>
            </p:cNvSpPr>
            <p:nvPr/>
          </p:nvSpPr>
          <p:spPr bwMode="auto">
            <a:xfrm flipH="1">
              <a:off x="3866" y="1093"/>
              <a:ext cx="956" cy="76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Smallest errors (shortest error vector)</a:t>
            </a:r>
          </a:p>
          <a:p>
            <a:pPr eaLnBrk="0" hangingPunct="0"/>
            <a:r>
              <a:rPr lang="en-GB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5219700" y="5610225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5" name="Equation" r:id="rId5" imgW="545626" imgH="203024" progId="Equation.3">
                  <p:embed/>
                </p:oleObj>
              </mc:Choice>
              <mc:Fallback>
                <p:oleObj name="Equation" r:id="rId5" imgW="545626" imgH="203024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6" name="Equation" r:id="rId7" imgW="901309" imgH="241195" progId="Equation.3">
                  <p:embed/>
                </p:oleObj>
              </mc:Choice>
              <mc:Fallback>
                <p:oleObj name="Equation" r:id="rId7" imgW="901309" imgH="241195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7" name="Equation" r:id="rId9" imgW="1016000" imgH="241300" progId="Equation.3">
                  <p:embed/>
                </p:oleObj>
              </mc:Choice>
              <mc:Fallback>
                <p:oleObj name="Equation" r:id="rId9" imgW="1016000" imgH="2413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8" name="Equation" r:id="rId11" imgW="1143000" imgH="241300" progId="Equation.3">
                  <p:embed/>
                </p:oleObj>
              </mc:Choice>
              <mc:Fallback>
                <p:oleObj name="Equation" r:id="rId11" imgW="1143000" imgH="2413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29" grpId="0"/>
      <p:bldP spid="19917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58775" y="525463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are the problems of this model?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3" name="Rectangle 11"/>
          <p:cNvSpPr>
            <a:spLocks noChangeArrowheads="1"/>
          </p:cNvSpPr>
          <p:nvPr/>
        </p:nvSpPr>
        <p:spPr bwMode="auto">
          <a:xfrm>
            <a:off x="573088" y="1536700"/>
            <a:ext cx="51498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400">
                <a:latin typeface="Arial Unicode MS" pitchFamily="34" charset="-128"/>
              </a:rPr>
              <a:t>BOLD responses have a delayed and dispersed form.</a:t>
            </a:r>
          </a:p>
        </p:txBody>
      </p:sp>
      <p:grpSp>
        <p:nvGrpSpPr>
          <p:cNvPr id="1989644" name="Group 12"/>
          <p:cNvGrpSpPr>
            <a:grpSpLocks/>
          </p:cNvGrpSpPr>
          <p:nvPr/>
        </p:nvGrpSpPr>
        <p:grpSpPr bwMode="auto">
          <a:xfrm>
            <a:off x="5573713" y="1576388"/>
            <a:ext cx="2781300" cy="2274887"/>
            <a:chOff x="4233" y="1014"/>
            <a:chExt cx="1971" cy="1433"/>
          </a:xfrm>
        </p:grpSpPr>
        <p:sp>
          <p:nvSpPr>
            <p:cNvPr id="192517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/>
            </a:p>
          </p:txBody>
        </p:sp>
        <p:pic>
          <p:nvPicPr>
            <p:cNvPr id="192518" name="Picture 14" descr="hrf"/>
            <p:cNvPicPr>
              <a:picLocks noChangeAspect="1" noChangeArrowheads="1"/>
            </p:cNvPicPr>
            <p:nvPr/>
          </p:nvPicPr>
          <p:blipFill>
            <a:blip r:embed="rId3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2519" name="Text Box 15"/>
            <p:cNvSpPr txBox="1">
              <a:spLocks noChangeArrowheads="1"/>
            </p:cNvSpPr>
            <p:nvPr/>
          </p:nvSpPr>
          <p:spPr bwMode="auto">
            <a:xfrm>
              <a:off x="5448" y="1158"/>
              <a:ext cx="5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Arial Unicode MS" pitchFamily="34" charset="-128"/>
                </a:rPr>
                <a:t>HRF</a:t>
              </a:r>
              <a:endParaRPr lang="en-US" sz="2400">
                <a:latin typeface="Arial Unicode MS" pitchFamily="34" charset="-128"/>
              </a:endParaRPr>
            </a:p>
          </p:txBody>
        </p:sp>
        <p:sp>
          <p:nvSpPr>
            <p:cNvPr id="192520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539750" y="4164013"/>
            <a:ext cx="81375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 startAt="2"/>
            </a:pPr>
            <a:r>
              <a:rPr lang="en-GB" sz="2400">
                <a:latin typeface="Arial Unicode MS" pitchFamily="34" charset="-128"/>
              </a:rPr>
              <a:t>The  BOLD signal includes substantial amounts of low-frequency noise (eg due to scanner drift).</a:t>
            </a:r>
            <a:endParaRPr lang="en-US" sz="2400">
              <a:latin typeface="Arial Unicode MS" pitchFamily="34" charset="-128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100000"/>
              </a:spcBef>
              <a:buFontTx/>
              <a:buAutoNum type="arabicPeriod" startAt="2"/>
            </a:pPr>
            <a:r>
              <a:rPr lang="en-US" sz="2400">
                <a:latin typeface="Arial Unicode MS" pitchFamily="34" charset="-128"/>
              </a:rPr>
              <a:t>Due to breathing, heartbeat &amp; unmodeled neuronal activity, the errors are serially correlated. </a:t>
            </a:r>
            <a:r>
              <a:rPr lang="en-US" sz="2400">
                <a:latin typeface="Arial Unicode MS" pitchFamily="34" charset="-128"/>
                <a:sym typeface="Symbol" pitchFamily="18" charset="2"/>
              </a:rPr>
              <a:t>This violates the assumptions of the noise model in the GLM</a:t>
            </a:r>
            <a:endParaRPr lang="en-US" sz="240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57" name="Rectangle 16"/>
          <p:cNvSpPr>
            <a:spLocks noChangeArrowheads="1"/>
          </p:cNvSpPr>
          <p:nvPr/>
        </p:nvSpPr>
        <p:spPr bwMode="auto">
          <a:xfrm>
            <a:off x="252413" y="3176588"/>
            <a:ext cx="8788400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GB"/>
          </a:p>
        </p:txBody>
      </p:sp>
      <p:graphicFrame>
        <p:nvGraphicFramePr>
          <p:cNvPr id="167956" name="Object 20"/>
          <p:cNvGraphicFramePr>
            <a:graphicFrameLocks noChangeAspect="1"/>
          </p:cNvGraphicFramePr>
          <p:nvPr/>
        </p:nvGraphicFramePr>
        <p:xfrm>
          <a:off x="2671763" y="4135438"/>
          <a:ext cx="38798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7" name="Equation" r:id="rId5" imgW="1743304" imgH="476301" progId="Equation.3">
                  <p:embed/>
                </p:oleObj>
              </mc:Choice>
              <mc:Fallback>
                <p:oleObj name="Equation" r:id="rId5" imgW="1743304" imgH="476301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4135438"/>
                        <a:ext cx="3879850" cy="1201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58" name="Rectangle 23"/>
          <p:cNvSpPr>
            <a:spLocks noChangeArrowheads="1"/>
          </p:cNvSpPr>
          <p:nvPr/>
        </p:nvSpPr>
        <p:spPr bwMode="auto">
          <a:xfrm>
            <a:off x="215900" y="614363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Shape of BOLD response</a:t>
            </a:r>
            <a:b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8637" name="Rectangle 29"/>
          <p:cNvSpPr>
            <a:spLocks noChangeArrowheads="1"/>
          </p:cNvSpPr>
          <p:nvPr/>
        </p:nvSpPr>
        <p:spPr bwMode="auto">
          <a:xfrm>
            <a:off x="1026630" y="5553236"/>
            <a:ext cx="7181774" cy="9048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expected BOLD response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input function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 impulse response function (HRF)</a:t>
            </a:r>
          </a:p>
        </p:txBody>
      </p:sp>
      <p:pic>
        <p:nvPicPr>
          <p:cNvPr id="1988638" name="Picture 30" descr="eve_fi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738" y="1903413"/>
            <a:ext cx="2274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3" name="Picture 31" descr="hr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1063" y="1903413"/>
            <a:ext cx="2274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8640" name="Picture 32" descr="eve_fix_con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32538" y="1903413"/>
            <a:ext cx="2274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8641" name="Text Box 33"/>
          <p:cNvSpPr txBox="1">
            <a:spLocks noChangeArrowheads="1"/>
          </p:cNvSpPr>
          <p:nvPr/>
        </p:nvSpPr>
        <p:spPr bwMode="auto">
          <a:xfrm>
            <a:off x="2811463" y="2513013"/>
            <a:ext cx="538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Times New Roman" pitchFamily="18" charset="0"/>
                <a:sym typeface="Symbol" pitchFamily="18" charset="2"/>
              </a:rPr>
              <a:t></a:t>
            </a:r>
          </a:p>
        </p:txBody>
      </p:sp>
      <p:sp>
        <p:nvSpPr>
          <p:cNvPr id="1988642" name="Text Box 34"/>
          <p:cNvSpPr txBox="1">
            <a:spLocks noChangeArrowheads="1"/>
          </p:cNvSpPr>
          <p:nvPr/>
        </p:nvSpPr>
        <p:spPr bwMode="auto">
          <a:xfrm>
            <a:off x="5791200" y="2513013"/>
            <a:ext cx="44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>
                <a:latin typeface="Times New Roman" pitchFamily="18" charset="0"/>
              </a:rPr>
              <a:t>=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988644" name="Text Box 36"/>
          <p:cNvSpPr txBox="1">
            <a:spLocks noChangeArrowheads="1"/>
          </p:cNvSpPr>
          <p:nvPr/>
        </p:nvSpPr>
        <p:spPr bwMode="auto">
          <a:xfrm>
            <a:off x="995363" y="165735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Impulses</a:t>
            </a:r>
          </a:p>
        </p:txBody>
      </p:sp>
      <p:sp>
        <p:nvSpPr>
          <p:cNvPr id="167968" name="Text Box 37"/>
          <p:cNvSpPr txBox="1">
            <a:spLocks noChangeArrowheads="1"/>
          </p:cNvSpPr>
          <p:nvPr/>
        </p:nvSpPr>
        <p:spPr bwMode="auto">
          <a:xfrm>
            <a:off x="4222750" y="1631950"/>
            <a:ext cx="65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HRF</a:t>
            </a:r>
          </a:p>
        </p:txBody>
      </p:sp>
      <p:sp>
        <p:nvSpPr>
          <p:cNvPr id="1988647" name="Text Box 39"/>
          <p:cNvSpPr txBox="1">
            <a:spLocks noChangeArrowheads="1"/>
          </p:cNvSpPr>
          <p:nvPr/>
        </p:nvSpPr>
        <p:spPr bwMode="auto">
          <a:xfrm>
            <a:off x="6775450" y="1581150"/>
            <a:ext cx="183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Expected BOLD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8641" grpId="0"/>
      <p:bldP spid="1988642" grpId="0"/>
      <p:bldP spid="1988644" grpId="0"/>
      <p:bldP spid="19886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3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4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5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0" name="Equation" r:id="rId6" imgW="1743304" imgH="476301" progId="Equation.3">
                  <p:embed/>
                </p:oleObj>
              </mc:Choice>
              <mc:Fallback>
                <p:oleObj name="Equation" r:id="rId6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2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3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4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3399"/>
                  </a:solidFill>
                </a:rPr>
                <a:t>blue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FF00"/>
                  </a:solidFill>
                </a:rPr>
                <a:t>green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red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7" descr="spectrum"/>
          <p:cNvPicPr>
            <a:picLocks noChangeAspect="1" noChangeArrowheads="1"/>
          </p:cNvPicPr>
          <p:nvPr/>
        </p:nvPicPr>
        <p:blipFill>
          <a:blip r:embed="rId2"/>
          <a:srcRect l="49763" t="983" r="9213" b="53041"/>
          <a:stretch>
            <a:fillRect/>
          </a:stretch>
        </p:blipFill>
        <p:spPr bwMode="auto">
          <a:xfrm>
            <a:off x="2225675" y="1755775"/>
            <a:ext cx="1951038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0" name="Freeform 21"/>
          <p:cNvSpPr>
            <a:spLocks/>
          </p:cNvSpPr>
          <p:nvPr/>
        </p:nvSpPr>
        <p:spPr bwMode="auto">
          <a:xfrm>
            <a:off x="1179513" y="4487863"/>
            <a:ext cx="1046162" cy="48895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488950 h 308"/>
              <a:gd name="T4" fmla="*/ 1045633 w 741"/>
              <a:gd name="T5" fmla="*/ 488950 h 308"/>
              <a:gd name="T6" fmla="*/ 0 60000 65536"/>
              <a:gd name="T7" fmla="*/ 0 60000 65536"/>
              <a:gd name="T8" fmla="*/ 0 60000 65536"/>
              <a:gd name="T9" fmla="*/ 0 w 741"/>
              <a:gd name="T10" fmla="*/ 0 h 308"/>
              <a:gd name="T11" fmla="*/ 741 w 741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6131" name="Picture 22" descr="highpass"/>
          <p:cNvPicPr>
            <a:picLocks noChangeAspect="1" noChangeArrowheads="1"/>
          </p:cNvPicPr>
          <p:nvPr/>
        </p:nvPicPr>
        <p:blipFill>
          <a:blip r:embed="rId3"/>
          <a:srcRect l="13324" t="7777" r="9993" b="11111"/>
          <a:stretch>
            <a:fillRect/>
          </a:stretch>
        </p:blipFill>
        <p:spPr bwMode="auto">
          <a:xfrm>
            <a:off x="5113338" y="3865563"/>
            <a:ext cx="2987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83" name="Rectangle 23"/>
          <p:cNvSpPr>
            <a:spLocks noChangeArrowheads="1"/>
          </p:cNvSpPr>
          <p:nvPr/>
        </p:nvSpPr>
        <p:spPr bwMode="auto">
          <a:xfrm>
            <a:off x="5468938" y="2708275"/>
            <a:ext cx="2227262" cy="1016000"/>
          </a:xfrm>
          <a:prstGeom prst="rect">
            <a:avLst/>
          </a:prstGeom>
          <a:solidFill>
            <a:srgbClr val="B2B2B2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76133" name="Freeform 24"/>
          <p:cNvSpPr>
            <a:spLocks/>
          </p:cNvSpPr>
          <p:nvPr/>
        </p:nvSpPr>
        <p:spPr bwMode="auto">
          <a:xfrm>
            <a:off x="2711450" y="4894263"/>
            <a:ext cx="2168525" cy="83820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838200 h 308"/>
              <a:gd name="T4" fmla="*/ 2168878 w 741"/>
              <a:gd name="T5" fmla="*/ 838200 h 308"/>
              <a:gd name="T6" fmla="*/ 0 60000 65536"/>
              <a:gd name="T7" fmla="*/ 0 60000 65536"/>
              <a:gd name="T8" fmla="*/ 0 60000 65536"/>
              <a:gd name="T9" fmla="*/ 0 w 741"/>
              <a:gd name="T10" fmla="*/ 0 h 308"/>
              <a:gd name="T11" fmla="*/ 741 w 741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Rectangle 26"/>
          <p:cNvSpPr>
            <a:spLocks noChangeAspect="1" noChangeArrowheads="1"/>
          </p:cNvSpPr>
          <p:nvPr/>
        </p:nvSpPr>
        <p:spPr bwMode="auto">
          <a:xfrm>
            <a:off x="1395413" y="1490663"/>
            <a:ext cx="390525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>
              <a:latin typeface="Arial Unicode MS" pitchFamily="34" charset="-128"/>
            </a:endParaRPr>
          </a:p>
        </p:txBody>
      </p:sp>
      <p:pic>
        <p:nvPicPr>
          <p:cNvPr id="176135" name="Picture 27" descr="x1_img"/>
          <p:cNvPicPr>
            <a:picLocks noChangeAspect="1" noChangeArrowheads="1"/>
          </p:cNvPicPr>
          <p:nvPr/>
        </p:nvPicPr>
        <p:blipFill>
          <a:blip r:embed="rId4"/>
          <a:srcRect l="20819" t="7639" r="21652" b="11111"/>
          <a:stretch>
            <a:fillRect/>
          </a:stretch>
        </p:blipFill>
        <p:spPr bwMode="auto">
          <a:xfrm>
            <a:off x="906463" y="149225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6136" name="Rectangle 28"/>
          <p:cNvSpPr>
            <a:spLocks noChangeArrowheads="1"/>
          </p:cNvSpPr>
          <p:nvPr/>
        </p:nvSpPr>
        <p:spPr bwMode="auto">
          <a:xfrm>
            <a:off x="431800" y="584200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pass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3"/>
          <a:srcRect l="13036" t="7419" r="9993" b="11128"/>
          <a:stretch>
            <a:fillRect/>
          </a:stretch>
        </p:blipFill>
        <p:spPr bwMode="auto">
          <a:xfrm>
            <a:off x="5035550" y="2787650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4903788" y="2828925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695281" y="1023144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4531" name="Rectangle 19"/>
          <p:cNvSpPr>
            <a:spLocks noChangeArrowheads="1"/>
          </p:cNvSpPr>
          <p:nvPr/>
        </p:nvSpPr>
        <p:spPr bwMode="auto">
          <a:xfrm>
            <a:off x="577850" y="1384300"/>
            <a:ext cx="4876800" cy="70643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with</a:t>
            </a:r>
          </a:p>
        </p:txBody>
      </p:sp>
      <p:graphicFrame>
        <p:nvGraphicFramePr>
          <p:cNvPr id="170066" name="Object 82"/>
          <p:cNvGraphicFramePr>
            <a:graphicFrameLocks noChangeAspect="1"/>
          </p:cNvGraphicFramePr>
          <p:nvPr/>
        </p:nvGraphicFramePr>
        <p:xfrm>
          <a:off x="671513" y="1443038"/>
          <a:ext cx="2030412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1" name="Equation" r:id="rId4" imgW="819302" imgH="219126" progId="Equation.3">
                  <p:embed/>
                </p:oleObj>
              </mc:Choice>
              <mc:Fallback>
                <p:oleObj name="Equation" r:id="rId4" imgW="819302" imgH="219126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1443038"/>
                        <a:ext cx="2030412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67" name="Object 83"/>
          <p:cNvGraphicFramePr>
            <a:graphicFrameLocks noChangeAspect="1"/>
          </p:cNvGraphicFramePr>
          <p:nvPr/>
        </p:nvGraphicFramePr>
        <p:xfrm>
          <a:off x="3360738" y="1433513"/>
          <a:ext cx="20939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2" name="Equation" r:id="rId6" imgW="838048" imgH="228753" progId="Equation.3">
                  <p:embed/>
                </p:oleObj>
              </mc:Choice>
              <mc:Fallback>
                <p:oleObj name="Equation" r:id="rId6" imgW="838048" imgH="228753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1433513"/>
                        <a:ext cx="209391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5" name="Rectangle 22"/>
          <p:cNvSpPr>
            <a:spLocks noChangeArrowheads="1"/>
          </p:cNvSpPr>
          <p:nvPr/>
        </p:nvSpPr>
        <p:spPr bwMode="auto">
          <a:xfrm>
            <a:off x="365125" y="2239963"/>
            <a:ext cx="503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/>
              <a:t>1</a:t>
            </a:r>
            <a:r>
              <a:rPr lang="de-DE" sz="2000" baseline="30000"/>
              <a:t>st</a:t>
            </a:r>
            <a:r>
              <a:rPr lang="de-DE" sz="2000"/>
              <a:t> order autoregressive process: AR(1)</a:t>
            </a:r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8"/>
          <a:srcRect l="5412" t="4723" r="8328" b="1666"/>
          <a:stretch>
            <a:fillRect/>
          </a:stretch>
        </p:blipFill>
        <p:spPr bwMode="auto">
          <a:xfrm>
            <a:off x="873125" y="3033713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6940550" y="3033713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/>
        </p:nvGraphicFramePr>
        <p:xfrm>
          <a:off x="7037388" y="3151188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3" name="Equation" r:id="rId9" imgW="457200" imgH="190704" progId="Equation.3">
                  <p:embed/>
                </p:oleObj>
              </mc:Choice>
              <mc:Fallback>
                <p:oleObj name="Equation" r:id="rId9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3151188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2025650" y="3508375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/>
              <a:t>autocovariance</a:t>
            </a:r>
          </a:p>
          <a:p>
            <a:pPr algn="ctr" eaLnBrk="0" hangingPunct="0"/>
            <a:r>
              <a:rPr lang="de-DE" sz="200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/>
        </p:nvGraphicFramePr>
        <p:xfrm>
          <a:off x="7910513" y="2238375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4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2238375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/>
        </p:nvGraphicFramePr>
        <p:xfrm>
          <a:off x="4503738" y="5949950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5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949950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700808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3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>
                <a:latin typeface="Times New Roman" pitchFamily="18" charset="0"/>
              </a:rPr>
              <a:t>= 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/>
              <a:t>Estimation of hyperparameters </a:t>
            </a:r>
            <a:r>
              <a:rPr lang="en-GB" i="1">
                <a:sym typeface="Symbol" pitchFamily="18" charset="2"/>
              </a:rPr>
              <a:t></a:t>
            </a:r>
            <a:r>
              <a:rPr lang="en-GB">
                <a:sym typeface="Symbol" pitchFamily="18" charset="2"/>
              </a:rPr>
              <a:t> with ReML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5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2776538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/>
              <a:t>enhanced noise model at voxel i</a:t>
            </a:r>
            <a:endParaRPr lang="en-GB" sz="200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984750" y="2828925"/>
            <a:ext cx="375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error covariance components </a:t>
            </a:r>
            <a:r>
              <a:rPr lang="en-GB" sz="2000" i="1">
                <a:latin typeface="Times New Roman" pitchFamily="18" charset="0"/>
              </a:rPr>
              <a:t>Q</a:t>
            </a:r>
          </a:p>
          <a:p>
            <a:pPr eaLnBrk="0" hangingPunct="0"/>
            <a:r>
              <a:rPr lang="en-GB" sz="2000"/>
              <a:t>and hyperparameters</a:t>
            </a:r>
            <a:r>
              <a:rPr lang="en-GB" sz="2000">
                <a:sym typeface="Symbol" pitchFamily="18" charset="2"/>
              </a:rPr>
              <a:t></a:t>
            </a:r>
            <a:r>
              <a:rPr lang="en-GB" sz="2000" i="1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0" name="Equation" r:id="rId6" imgW="787320" imgH="507960" progId="Equation.3">
                  <p:embed/>
                </p:oleObj>
              </mc:Choice>
              <mc:Fallback>
                <p:oleObj name="Equation" r:id="rId6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/>
        </p:nvGraphicFramePr>
        <p:xfrm>
          <a:off x="1395413" y="1808163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1" name="Equation" r:id="rId8" imgW="812520" imgH="228600" progId="Equation.3">
                  <p:embed/>
                </p:oleObj>
              </mc:Choice>
              <mc:Fallback>
                <p:oleObj name="Equation" r:id="rId8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1808163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106" name="Object 74"/>
          <p:cNvGraphicFramePr>
            <a:graphicFrameLocks noChangeAspect="1"/>
          </p:cNvGraphicFramePr>
          <p:nvPr/>
        </p:nvGraphicFramePr>
        <p:xfrm>
          <a:off x="1846263" y="1239838"/>
          <a:ext cx="44846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0" name="Equation" r:id="rId3" imgW="1562100" imgH="254000" progId="">
                  <p:embed/>
                </p:oleObj>
              </mc:Choice>
              <mc:Fallback>
                <p:oleObj name="Equation" r:id="rId3" imgW="1562100" imgH="2540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1239838"/>
                        <a:ext cx="44846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110" name="Text Box 12"/>
          <p:cNvSpPr txBox="1">
            <a:spLocks noChangeArrowheads="1"/>
          </p:cNvSpPr>
          <p:nvPr/>
        </p:nvSpPr>
        <p:spPr bwMode="auto">
          <a:xfrm>
            <a:off x="107950" y="688975"/>
            <a:ext cx="895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/>
              <a:t>Parameters can then be estimated using Weighted Least Squares (WLS)</a:t>
            </a:r>
          </a:p>
        </p:txBody>
      </p:sp>
      <p:sp>
        <p:nvSpPr>
          <p:cNvPr id="1983501" name="Text Box 13"/>
          <p:cNvSpPr txBox="1">
            <a:spLocks noChangeArrowheads="1"/>
          </p:cNvSpPr>
          <p:nvPr/>
        </p:nvSpPr>
        <p:spPr bwMode="auto">
          <a:xfrm>
            <a:off x="1189038" y="2230438"/>
            <a:ext cx="61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Let </a:t>
            </a:r>
          </a:p>
        </p:txBody>
      </p:sp>
      <p:graphicFrame>
        <p:nvGraphicFramePr>
          <p:cNvPr id="1983502" name="Object 75"/>
          <p:cNvGraphicFramePr>
            <a:graphicFrameLocks noChangeAspect="1"/>
          </p:cNvGraphicFramePr>
          <p:nvPr/>
        </p:nvGraphicFramePr>
        <p:xfrm>
          <a:off x="2001838" y="2503488"/>
          <a:ext cx="21494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1" name="Equation" r:id="rId5" imgW="736600" imgH="203200" progId="">
                  <p:embed/>
                </p:oleObj>
              </mc:Choice>
              <mc:Fallback>
                <p:oleObj name="Equation" r:id="rId5" imgW="736600" imgH="20320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503488"/>
                        <a:ext cx="21494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3503" name="Object 76"/>
          <p:cNvGraphicFramePr>
            <a:graphicFrameLocks noChangeAspect="1"/>
          </p:cNvGraphicFramePr>
          <p:nvPr/>
        </p:nvGraphicFramePr>
        <p:xfrm>
          <a:off x="1874838" y="3817938"/>
          <a:ext cx="49990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2" name="Equation" r:id="rId7" imgW="1739900" imgH="508000" progId="">
                  <p:embed/>
                </p:oleObj>
              </mc:Choice>
              <mc:Fallback>
                <p:oleObj name="Equation" r:id="rId7" imgW="1739900" imgH="50800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817938"/>
                        <a:ext cx="499903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4" name="Text Box 16"/>
          <p:cNvSpPr txBox="1">
            <a:spLocks noChangeArrowheads="1"/>
          </p:cNvSpPr>
          <p:nvPr/>
        </p:nvSpPr>
        <p:spPr bwMode="auto">
          <a:xfrm>
            <a:off x="1189038" y="3351213"/>
            <a:ext cx="76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Then</a:t>
            </a:r>
          </a:p>
        </p:txBody>
      </p:sp>
      <p:sp>
        <p:nvSpPr>
          <p:cNvPr id="1983505" name="Text Box 17"/>
          <p:cNvSpPr txBox="1">
            <a:spLocks noChangeArrowheads="1"/>
          </p:cNvSpPr>
          <p:nvPr/>
        </p:nvSpPr>
        <p:spPr bwMode="auto">
          <a:xfrm>
            <a:off x="1154113" y="5464175"/>
            <a:ext cx="88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where</a:t>
            </a:r>
          </a:p>
        </p:txBody>
      </p:sp>
      <p:graphicFrame>
        <p:nvGraphicFramePr>
          <p:cNvPr id="1983506" name="Object 77"/>
          <p:cNvGraphicFramePr>
            <a:graphicFrameLocks noChangeAspect="1"/>
          </p:cNvGraphicFramePr>
          <p:nvPr/>
        </p:nvGraphicFramePr>
        <p:xfrm>
          <a:off x="1730375" y="5878513"/>
          <a:ext cx="3252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3" name="Equation" r:id="rId9" imgW="1143000" imgH="228600" progId="">
                  <p:embed/>
                </p:oleObj>
              </mc:Choice>
              <mc:Fallback>
                <p:oleObj name="Equation" r:id="rId9" imgW="1143000" imgH="2286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5878513"/>
                        <a:ext cx="325278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7" name="Text Box 19"/>
          <p:cNvSpPr txBox="1">
            <a:spLocks noChangeArrowheads="1"/>
          </p:cNvSpPr>
          <p:nvPr/>
        </p:nvSpPr>
        <p:spPr bwMode="auto">
          <a:xfrm>
            <a:off x="6444208" y="5077633"/>
            <a:ext cx="2265364" cy="10156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WLS equivalent to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OLS on whitened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data and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501" grpId="0"/>
      <p:bldP spid="1983504" grpId="0"/>
      <p:bldP spid="19835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0" name="Equation" r:id="rId5" imgW="10048799" imgH="5171922" progId="Equation.3">
                  <p:embed/>
                </p:oleObj>
              </mc:Choice>
              <mc:Fallback>
                <p:oleObj name="Equation" r:id="rId5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1" name="Equation" r:id="rId7" imgW="20107199" imgH="11268024" progId="Equation.3">
                  <p:embed/>
                </p:oleObj>
              </mc:Choice>
              <mc:Fallback>
                <p:oleObj name="Equation" r:id="rId7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9"/>
          <a:srcRect l="5984" t="33833" r="58267" b="43910"/>
          <a:stretch>
            <a:fillRect/>
          </a:stretch>
        </p:blipFill>
        <p:spPr bwMode="auto">
          <a:xfrm>
            <a:off x="5757863" y="808038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2" name="Equation" r:id="rId10" imgW="4257904" imgH="3952977" progId="Equation.3">
                  <p:embed/>
                </p:oleObj>
              </mc:Choice>
              <mc:Fallback>
                <p:oleObj name="Equation" r:id="rId10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3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5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2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7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7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7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smtClean="0"/>
              <a:t>Mass univariate approach.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Fit GLMs with design matrix, X, to data at different points in space to estimate local effect sizes,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GLM is a very general approach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Hemodynamic Response Function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High pass filtering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9" name="Equation" r:id="rId3" imgW="152268" imgH="203024" progId="">
                  <p:embed/>
                </p:oleObj>
              </mc:Choice>
              <mc:Fallback>
                <p:oleObj name="Equation" r:id="rId3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2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03825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Stimulus function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3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2" descr="adjusted"/>
          <p:cNvPicPr>
            <a:picLocks noChangeAspect="1" noChangeArrowheads="1"/>
          </p:cNvPicPr>
          <p:nvPr/>
        </p:nvPicPr>
        <p:blipFill>
          <a:blip r:embed="rId2"/>
          <a:srcRect l="4410" t="53058" r="7166" b="5435"/>
          <a:stretch>
            <a:fillRect/>
          </a:stretch>
        </p:blipFill>
        <p:spPr bwMode="auto">
          <a:xfrm>
            <a:off x="592138" y="4086225"/>
            <a:ext cx="20701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3" descr="stimulus"/>
          <p:cNvPicPr>
            <a:picLocks noChangeAspect="1" noChangeArrowheads="1"/>
          </p:cNvPicPr>
          <p:nvPr/>
        </p:nvPicPr>
        <p:blipFill>
          <a:blip r:embed="rId3"/>
          <a:srcRect l="13049" t="34821" r="10820" b="48148"/>
          <a:stretch>
            <a:fillRect/>
          </a:stretch>
        </p:blipFill>
        <p:spPr bwMode="auto">
          <a:xfrm>
            <a:off x="4668838" y="4149725"/>
            <a:ext cx="1847850" cy="3651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9459" name="Rectangle 24"/>
          <p:cNvSpPr>
            <a:spLocks noChangeArrowheads="1"/>
          </p:cNvSpPr>
          <p:nvPr/>
        </p:nvSpPr>
        <p:spPr bwMode="auto">
          <a:xfrm>
            <a:off x="3005138" y="3897313"/>
            <a:ext cx="18811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stimulus function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9460" name="Rectangle 25"/>
          <p:cNvSpPr>
            <a:spLocks noChangeArrowheads="1"/>
          </p:cNvSpPr>
          <p:nvPr/>
        </p:nvSpPr>
        <p:spPr bwMode="auto">
          <a:xfrm>
            <a:off x="1976438" y="2039938"/>
            <a:ext cx="51435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de-DE" sz="2400">
                <a:latin typeface="Arial Unicode MS" pitchFamily="34" charset="-128"/>
              </a:rPr>
              <a:t>Decompose data into effects and error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de-DE" sz="2400">
                <a:latin typeface="Arial Unicode MS" pitchFamily="34" charset="-128"/>
              </a:rPr>
              <a:t>Form statistic using estimates of effects and error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9461" name="Rectangle 26"/>
          <p:cNvSpPr>
            <a:spLocks noChangeArrowheads="1"/>
          </p:cNvSpPr>
          <p:nvPr/>
        </p:nvSpPr>
        <p:spPr bwMode="auto">
          <a:xfrm>
            <a:off x="1976438" y="1147763"/>
            <a:ext cx="5132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Make inferences about effects of interest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9462" name="Rectangle 27"/>
          <p:cNvSpPr>
            <a:spLocks noChangeArrowheads="1"/>
          </p:cNvSpPr>
          <p:nvPr/>
        </p:nvSpPr>
        <p:spPr bwMode="auto">
          <a:xfrm>
            <a:off x="617538" y="1335088"/>
            <a:ext cx="108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1">
                <a:latin typeface="Arial Unicode MS" pitchFamily="34" charset="-128"/>
              </a:rPr>
              <a:t>Why?</a:t>
            </a:r>
            <a:endParaRPr lang="en-GB" sz="2400" b="1">
              <a:latin typeface="Arial Unicode MS" pitchFamily="34" charset="-128"/>
            </a:endParaRPr>
          </a:p>
        </p:txBody>
      </p:sp>
      <p:sp>
        <p:nvSpPr>
          <p:cNvPr id="19463" name="Rectangle 28"/>
          <p:cNvSpPr>
            <a:spLocks noChangeArrowheads="1"/>
          </p:cNvSpPr>
          <p:nvPr/>
        </p:nvSpPr>
        <p:spPr bwMode="auto">
          <a:xfrm>
            <a:off x="617538" y="2344738"/>
            <a:ext cx="1084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1">
                <a:latin typeface="Arial Unicode MS" pitchFamily="34" charset="-128"/>
              </a:rPr>
              <a:t>How?</a:t>
            </a:r>
            <a:endParaRPr lang="en-GB" sz="2400" b="1">
              <a:latin typeface="Arial Unicode MS" pitchFamily="34" charset="-128"/>
            </a:endParaRPr>
          </a:p>
        </p:txBody>
      </p:sp>
      <p:sp>
        <p:nvSpPr>
          <p:cNvPr id="1966109" name="Rectangle 29"/>
          <p:cNvSpPr>
            <a:spLocks noChangeArrowheads="1"/>
          </p:cNvSpPr>
          <p:nvPr/>
        </p:nvSpPr>
        <p:spPr bwMode="auto">
          <a:xfrm>
            <a:off x="2078567" y="5712767"/>
            <a:ext cx="883356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 dirty="0">
                <a:solidFill>
                  <a:schemeClr val="tx1"/>
                </a:solidFill>
                <a:latin typeface="Arial Unicode MS" pitchFamily="34" charset="-128"/>
              </a:rPr>
              <a:t>data</a:t>
            </a:r>
            <a:endParaRPr lang="en-GB" sz="24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9467" name="AutoShape 31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962275" y="5943600"/>
            <a:ext cx="460375" cy="0"/>
          </a:xfrm>
          <a:prstGeom prst="straightConnector1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</p:cxnSp>
      <p:cxnSp>
        <p:nvCxnSpPr>
          <p:cNvPr id="19468" name="AutoShape 32"/>
          <p:cNvCxnSpPr>
            <a:cxnSpLocks noChangeShapeType="1"/>
            <a:stCxn id="19459" idx="2"/>
            <a:endCxn id="0" idx="0"/>
          </p:cNvCxnSpPr>
          <p:nvPr/>
        </p:nvCxnSpPr>
        <p:spPr bwMode="auto">
          <a:xfrm rot="16200000" flipH="1">
            <a:off x="3552031" y="5123657"/>
            <a:ext cx="790575" cy="158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</p:cxnSp>
      <p:sp>
        <p:nvSpPr>
          <p:cNvPr id="1966115" name="Rectangle 35"/>
          <p:cNvSpPr>
            <a:spLocks noChangeArrowheads="1"/>
          </p:cNvSpPr>
          <p:nvPr/>
        </p:nvSpPr>
        <p:spPr bwMode="auto">
          <a:xfrm>
            <a:off x="7294075" y="5622281"/>
            <a:ext cx="1346377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statistic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472" name="Rectangle 37"/>
          <p:cNvSpPr>
            <a:spLocks noChangeArrowheads="1"/>
          </p:cNvSpPr>
          <p:nvPr/>
        </p:nvSpPr>
        <p:spPr bwMode="auto">
          <a:xfrm>
            <a:off x="323850" y="430213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Modelling the measured data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73" name="Line 38"/>
          <p:cNvSpPr>
            <a:spLocks noChangeShapeType="1"/>
          </p:cNvSpPr>
          <p:nvPr/>
        </p:nvSpPr>
        <p:spPr bwMode="auto">
          <a:xfrm flipV="1">
            <a:off x="6604000" y="5853113"/>
            <a:ext cx="690563" cy="51435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4" name="Line 39"/>
          <p:cNvSpPr>
            <a:spLocks noChangeShapeType="1"/>
          </p:cNvSpPr>
          <p:nvPr/>
        </p:nvSpPr>
        <p:spPr bwMode="auto">
          <a:xfrm>
            <a:off x="6604000" y="5319713"/>
            <a:ext cx="690563" cy="53340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5" name="Line 40"/>
          <p:cNvSpPr>
            <a:spLocks noChangeShapeType="1"/>
          </p:cNvSpPr>
          <p:nvPr/>
        </p:nvSpPr>
        <p:spPr bwMode="auto">
          <a:xfrm flipV="1">
            <a:off x="4429125" y="5368925"/>
            <a:ext cx="701675" cy="509588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6" name="Line 41"/>
          <p:cNvSpPr>
            <a:spLocks noChangeShapeType="1"/>
          </p:cNvSpPr>
          <p:nvPr/>
        </p:nvSpPr>
        <p:spPr bwMode="auto">
          <a:xfrm>
            <a:off x="4473575" y="5853113"/>
            <a:ext cx="654050" cy="488950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66110" name="Rectangle 30"/>
          <p:cNvSpPr>
            <a:spLocks noChangeArrowheads="1"/>
          </p:cNvSpPr>
          <p:nvPr/>
        </p:nvSpPr>
        <p:spPr bwMode="auto">
          <a:xfrm>
            <a:off x="3423355" y="5519739"/>
            <a:ext cx="1049867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linear</a:t>
            </a:r>
          </a:p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model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3" name="Rectangle 33"/>
          <p:cNvSpPr>
            <a:spLocks noChangeArrowheads="1"/>
          </p:cNvSpPr>
          <p:nvPr/>
        </p:nvSpPr>
        <p:spPr bwMode="auto">
          <a:xfrm>
            <a:off x="5130843" y="4951414"/>
            <a:ext cx="1526822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effects estimate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66114" name="Rectangle 34"/>
          <p:cNvSpPr>
            <a:spLocks noChangeArrowheads="1"/>
          </p:cNvSpPr>
          <p:nvPr/>
        </p:nvSpPr>
        <p:spPr bwMode="auto">
          <a:xfrm>
            <a:off x="5128021" y="5895976"/>
            <a:ext cx="1526822" cy="8477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error estimate</a:t>
            </a: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37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stCxn id="105719" idx="0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  <a:endCxn id="105720" idx="0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sp>
        <p:nvSpPr>
          <p:cNvPr id="105651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SPM</a:t>
            </a:r>
            <a:endParaRPr lang="en-GB" sz="2400">
              <a:latin typeface="Arial" pitchFamily="34" charset="0"/>
            </a:endParaRPr>
          </a:p>
        </p:txBody>
      </p:sp>
      <p:grpSp>
        <p:nvGrpSpPr>
          <p:cNvPr id="20493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20561" name="Picture 18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2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4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20558" name="Picture 18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9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5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20555" name="Picture 18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6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6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20552" name="Picture 19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3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7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20549" name="Picture 19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0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8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20546" name="Picture 20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7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9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20543" name="Picture 20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4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0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20540" name="Picture 20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1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1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20537" name="Picture 21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8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2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20534" name="Picture 21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5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3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20531" name="Picture 22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2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4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20528" name="Picture 22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9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5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20525" name="Picture 22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6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6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20522" name="Picture 23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3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7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20519" name="Picture 23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0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20516" name="Picture 24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7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09" name="Picture 244" descr="slice"/>
          <p:cNvPicPr>
            <a:picLocks noChangeAspect="1" noChangeArrowheads="1"/>
          </p:cNvPicPr>
          <p:nvPr/>
        </p:nvPicPr>
        <p:blipFill>
          <a:blip r:embed="rId3"/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248" descr="tmap"/>
          <p:cNvPicPr>
            <a:picLocks noChangeAspect="1" noChangeArrowheads="1"/>
          </p:cNvPicPr>
          <p:nvPr/>
        </p:nvPicPr>
        <p:blipFill>
          <a:blip r:embed="rId5"/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4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4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5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8" name="Equation" r:id="rId6" imgW="1171804" imgH="209499" progId="Equation.3">
                  <p:embed/>
                </p:oleObj>
              </mc:Choice>
              <mc:Fallback>
                <p:oleObj name="Equation" r:id="rId6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8" name="Equation" r:id="rId3" imgW="143104" imgH="190704" progId="Equation.3">
                  <p:embed/>
                </p:oleObj>
              </mc:Choice>
              <mc:Fallback>
                <p:oleObj name="Equation" r:id="rId3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9" name="Equation" r:id="rId5" imgW="104699" imgH="133401" progId="Equation.3">
                  <p:embed/>
                </p:oleObj>
              </mc:Choice>
              <mc:Fallback>
                <p:oleObj name="Equation" r:id="rId5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0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1" name="Equation" r:id="rId9" imgW="76352" imgH="152196" progId="Equation.3">
                  <p:embed/>
                </p:oleObj>
              </mc:Choice>
              <mc:Fallback>
                <p:oleObj name="Equation" r:id="rId9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2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3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4" name="Equation" r:id="rId15" imgW="76352" imgH="152196" progId="Equation.3">
                  <p:embed/>
                </p:oleObj>
              </mc:Choice>
              <mc:Fallback>
                <p:oleObj name="Equation" r:id="rId15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5" name="Equation" r:id="rId17" imgW="76352" imgH="152196" progId="Equation.3">
                  <p:embed/>
                </p:oleObj>
              </mc:Choice>
              <mc:Fallback>
                <p:oleObj name="Equation" r:id="rId17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6" name="Equation" r:id="rId19" imgW="143104" imgH="152196" progId="Equation.3">
                  <p:embed/>
                </p:oleObj>
              </mc:Choice>
              <mc:Fallback>
                <p:oleObj name="Equation" r:id="rId19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7" name="Equation" r:id="rId21" imgW="143104" imgH="152196" progId="Equation.3">
                  <p:embed/>
                </p:oleObj>
              </mc:Choice>
              <mc:Fallback>
                <p:oleObj name="Equation" r:id="rId21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8" name="Equation" r:id="rId23" imgW="710891" imgH="203112" progId="Equation.3">
                  <p:embed/>
                </p:oleObj>
              </mc:Choice>
              <mc:Fallback>
                <p:oleObj name="Equation" r:id="rId23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9" name="Equation" r:id="rId25" imgW="863225" imgH="228501" progId="Equation.3">
                  <p:embed/>
                </p:oleObj>
              </mc:Choice>
              <mc:Fallback>
                <p:oleObj name="Equation" r:id="rId25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one sample  </a:t>
            </a:r>
            <a:r>
              <a:rPr lang="en-US" sz="2400" i="1"/>
              <a:t>t</a:t>
            </a:r>
            <a:r>
              <a:rPr lang="en-US" sz="240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two sample </a:t>
            </a:r>
            <a:r>
              <a:rPr lang="en-US" sz="2400" i="1"/>
              <a:t>t</a:t>
            </a:r>
            <a:r>
              <a:rPr lang="en-US" sz="240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paired </a:t>
            </a:r>
            <a:r>
              <a:rPr lang="en-US" sz="2400" i="1"/>
              <a:t>t</a:t>
            </a:r>
            <a:r>
              <a:rPr lang="en-US" sz="240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Analysis of Variance (ANOVA)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Factorial designs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correlation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multiple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i="1"/>
              <a:t>F</a:t>
            </a:r>
            <a:r>
              <a:rPr lang="en-US" sz="2400"/>
              <a:t>-tests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fMRI time series models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Etc..</a:t>
            </a:r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mass-univariate parametric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0" name="Equation" r:id="rId3" imgW="705002" imgH="190704" progId="Equation.3">
                  <p:embed/>
                </p:oleObj>
              </mc:Choice>
              <mc:Fallback>
                <p:oleObj name="Equation" r:id="rId3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5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6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1" name="Equation" r:id="rId7" imgW="104699" imgH="133401" progId="Equation.3">
                  <p:embed/>
                </p:oleObj>
              </mc:Choice>
              <mc:Fallback>
                <p:oleObj name="Equation" r:id="rId7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2" name="Equation" r:id="rId9" imgW="323698" imgH="476301" progId="Equation.3">
                  <p:embed/>
                </p:oleObj>
              </mc:Choice>
              <mc:Fallback>
                <p:oleObj name="Equation" r:id="rId9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5872163" y="4337050"/>
            <a:ext cx="2697162" cy="22479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Ordinary least squares estimation (OLS) (assuming i.i.d. error):</a:t>
            </a:r>
          </a:p>
          <a:p>
            <a:pPr algn="ctr" eaLnBrk="0" hangingPunct="0">
              <a:defRPr/>
            </a:pPr>
            <a:endParaRPr lang="de-DE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65978" name="Object 90"/>
          <p:cNvGraphicFramePr>
            <a:graphicFrameLocks noChangeAspect="1"/>
          </p:cNvGraphicFramePr>
          <p:nvPr/>
        </p:nvGraphicFramePr>
        <p:xfrm>
          <a:off x="5969000" y="5670550"/>
          <a:ext cx="25352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3" name="Equation" r:id="rId11" imgW="1133399" imgH="228753" progId="Equation.3">
                  <p:embed/>
                </p:oleObj>
              </mc:Choice>
              <mc:Fallback>
                <p:oleObj name="Equation" r:id="rId11" imgW="1133399" imgH="228753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670550"/>
                        <a:ext cx="2535238" cy="6032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5F5F5F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5573713" y="1484313"/>
            <a:ext cx="3390900" cy="1408112"/>
          </a:xfrm>
          <a:prstGeom prst="rect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88" name="Rectangle 14"/>
          <p:cNvSpPr>
            <a:spLocks noChangeArrowheads="1"/>
          </p:cNvSpPr>
          <p:nvPr/>
        </p:nvSpPr>
        <p:spPr bwMode="auto">
          <a:xfrm>
            <a:off x="5699125" y="1528763"/>
            <a:ext cx="2130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>
                <a:latin typeface="Arial Unicode MS" pitchFamily="34" charset="-128"/>
              </a:rPr>
              <a:t>estimate parameters to minimize</a:t>
            </a:r>
            <a:endParaRPr lang="en-GB">
              <a:latin typeface="Arial Unicode MS" pitchFamily="34" charset="-128"/>
            </a:endParaRPr>
          </a:p>
        </p:txBody>
      </p:sp>
      <p:graphicFrame>
        <p:nvGraphicFramePr>
          <p:cNvPr id="165979" name="Object 91"/>
          <p:cNvGraphicFramePr>
            <a:graphicFrameLocks noChangeAspect="1"/>
          </p:cNvGraphicFramePr>
          <p:nvPr/>
        </p:nvGraphicFramePr>
        <p:xfrm>
          <a:off x="7856538" y="1497013"/>
          <a:ext cx="9953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4" name="Equation" r:id="rId13" imgW="368280" imgH="431640" progId="Equation.3">
                  <p:embed/>
                </p:oleObj>
              </mc:Choice>
              <mc:Fallback>
                <p:oleObj name="Equation" r:id="rId13" imgW="368280" imgH="43164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1497013"/>
                        <a:ext cx="995362" cy="1309687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7207250" y="2892425"/>
            <a:ext cx="0" cy="1292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5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81.6|7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0.5|0.2|10.6|0.5|0.4|116.1|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19693</TotalTime>
  <Words>570</Words>
  <Application>Microsoft Office PowerPoint</Application>
  <PresentationFormat>On-screen Show (4:3)</PresentationFormat>
  <Paragraphs>172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Guillaume Flandin</cp:lastModifiedBy>
  <cp:revision>125</cp:revision>
  <cp:lastPrinted>1601-01-01T00:00:00Z</cp:lastPrinted>
  <dcterms:created xsi:type="dcterms:W3CDTF">1601-01-01T00:00:00Z</dcterms:created>
  <dcterms:modified xsi:type="dcterms:W3CDTF">2012-01-05T16:51:54Z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