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52"/>
  </p:notesMasterIdLst>
  <p:handoutMasterIdLst>
    <p:handoutMasterId r:id="rId53"/>
  </p:handoutMasterIdLst>
  <p:sldIdLst>
    <p:sldId id="1420" r:id="rId2"/>
    <p:sldId id="1369" r:id="rId3"/>
    <p:sldId id="1249" r:id="rId4"/>
    <p:sldId id="1252" r:id="rId5"/>
    <p:sldId id="1253" r:id="rId6"/>
    <p:sldId id="1254" r:id="rId7"/>
    <p:sldId id="1364" r:id="rId8"/>
    <p:sldId id="1256" r:id="rId9"/>
    <p:sldId id="1367" r:id="rId10"/>
    <p:sldId id="1260" r:id="rId11"/>
    <p:sldId id="1365" r:id="rId12"/>
    <p:sldId id="1431" r:id="rId13"/>
    <p:sldId id="1265" r:id="rId14"/>
    <p:sldId id="1421" r:id="rId15"/>
    <p:sldId id="1267" r:id="rId16"/>
    <p:sldId id="1268" r:id="rId17"/>
    <p:sldId id="1269" r:id="rId18"/>
    <p:sldId id="1270" r:id="rId19"/>
    <p:sldId id="1422" r:id="rId20"/>
    <p:sldId id="1112" r:id="rId21"/>
    <p:sldId id="1424" r:id="rId22"/>
    <p:sldId id="1425" r:id="rId23"/>
    <p:sldId id="1114" r:id="rId24"/>
    <p:sldId id="1115" r:id="rId25"/>
    <p:sldId id="1116" r:id="rId26"/>
    <p:sldId id="1117" r:id="rId27"/>
    <p:sldId id="1118" r:id="rId28"/>
    <p:sldId id="1009" r:id="rId29"/>
    <p:sldId id="1011" r:id="rId30"/>
    <p:sldId id="1119" r:id="rId31"/>
    <p:sldId id="1106" r:id="rId32"/>
    <p:sldId id="1097" r:id="rId33"/>
    <p:sldId id="1015" r:id="rId34"/>
    <p:sldId id="1120" r:id="rId35"/>
    <p:sldId id="1416" r:id="rId36"/>
    <p:sldId id="939" r:id="rId37"/>
    <p:sldId id="1379" r:id="rId38"/>
    <p:sldId id="1280" r:id="rId39"/>
    <p:sldId id="1281" r:id="rId40"/>
    <p:sldId id="1426" r:id="rId41"/>
    <p:sldId id="1109" r:id="rId42"/>
    <p:sldId id="1100" r:id="rId43"/>
    <p:sldId id="1037" r:id="rId44"/>
    <p:sldId id="1039" r:id="rId45"/>
    <p:sldId id="1111" r:id="rId46"/>
    <p:sldId id="1110" r:id="rId47"/>
    <p:sldId id="1090" r:id="rId48"/>
    <p:sldId id="1271" r:id="rId49"/>
    <p:sldId id="1272" r:id="rId50"/>
    <p:sldId id="1273" r:id="rId51"/>
  </p:sldIdLst>
  <p:sldSz cx="10287000" cy="6858000" type="35mm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CC00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CC00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CC00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CC00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CC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CC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CC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CC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CC0000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" lastIdx="1" clrIdx="0"/>
  <p:cmAuthor id="1" name="skiebel" initials="" lastIdx="8" clrIdx="1"/>
  <p:cmAuthor id="2" name="amarreir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99"/>
    <a:srgbClr val="0066FF"/>
    <a:srgbClr val="0033CC"/>
    <a:srgbClr val="0000FF"/>
    <a:srgbClr val="CC00CC"/>
    <a:srgbClr val="969696"/>
    <a:srgbClr val="B2B2B2"/>
    <a:srgbClr val="9999FF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0" autoAdjust="0"/>
    <p:restoredTop sz="74910" autoAdjust="0"/>
  </p:normalViewPr>
  <p:slideViewPr>
    <p:cSldViewPr snapToGrid="0">
      <p:cViewPr varScale="1">
        <p:scale>
          <a:sx n="76" d="100"/>
          <a:sy n="76" d="100"/>
        </p:scale>
        <p:origin x="-96" y="-144"/>
      </p:cViewPr>
      <p:guideLst>
        <p:guide orient="horz" pos="1492"/>
        <p:guide pos="36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 snapToGrid="0">
      <p:cViewPr varScale="1">
        <p:scale>
          <a:sx n="55" d="100"/>
          <a:sy n="55" d="100"/>
        </p:scale>
        <p:origin x="-1890" y="-84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77.wmf"/><Relationship Id="rId18" Type="http://schemas.openxmlformats.org/officeDocument/2006/relationships/image" Target="../media/image8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12" Type="http://schemas.openxmlformats.org/officeDocument/2006/relationships/image" Target="../media/image76.wmf"/><Relationship Id="rId17" Type="http://schemas.openxmlformats.org/officeDocument/2006/relationships/image" Target="../media/image81.wmf"/><Relationship Id="rId2" Type="http://schemas.openxmlformats.org/officeDocument/2006/relationships/image" Target="../media/image66.wmf"/><Relationship Id="rId16" Type="http://schemas.openxmlformats.org/officeDocument/2006/relationships/image" Target="../media/image80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5" Type="http://schemas.openxmlformats.org/officeDocument/2006/relationships/image" Target="../media/image69.wmf"/><Relationship Id="rId15" Type="http://schemas.openxmlformats.org/officeDocument/2006/relationships/image" Target="../media/image79.wmf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Relationship Id="rId14" Type="http://schemas.openxmlformats.org/officeDocument/2006/relationships/image" Target="../media/image7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2" Type="http://schemas.openxmlformats.org/officeDocument/2006/relationships/image" Target="../media/image100.wmf"/><Relationship Id="rId1" Type="http://schemas.openxmlformats.org/officeDocument/2006/relationships/image" Target="../media/image5.png"/><Relationship Id="rId6" Type="http://schemas.openxmlformats.org/officeDocument/2006/relationships/image" Target="../media/image104.wmf"/><Relationship Id="rId11" Type="http://schemas.openxmlformats.org/officeDocument/2006/relationships/image" Target="../media/image109.wmf"/><Relationship Id="rId5" Type="http://schemas.openxmlformats.org/officeDocument/2006/relationships/image" Target="../media/image103.wmf"/><Relationship Id="rId10" Type="http://schemas.openxmlformats.org/officeDocument/2006/relationships/image" Target="../media/image108.wmf"/><Relationship Id="rId4" Type="http://schemas.openxmlformats.org/officeDocument/2006/relationships/image" Target="../media/image102.wmf"/><Relationship Id="rId9" Type="http://schemas.openxmlformats.org/officeDocument/2006/relationships/image" Target="../media/image10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19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23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972" tIns="42986" rIns="85972" bIns="42986" numCol="1" anchor="t" anchorCtr="0" compatLnSpc="1">
            <a:prstTxWarp prst="textNoShape">
              <a:avLst/>
            </a:prstTxWarp>
          </a:bodyPr>
          <a:lstStyle>
            <a:lvl1pPr algn="l" defTabSz="860425" eaLnBrk="0" hangingPunct="0">
              <a:spcBef>
                <a:spcPct val="0"/>
              </a:spcBef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972" tIns="42986" rIns="85972" bIns="42986" numCol="1" anchor="t" anchorCtr="0" compatLnSpc="1">
            <a:prstTxWarp prst="textNoShape">
              <a:avLst/>
            </a:prstTxWarp>
          </a:bodyPr>
          <a:lstStyle>
            <a:lvl1pPr algn="r" defTabSz="860425" eaLnBrk="0" hangingPunct="0">
              <a:spcBef>
                <a:spcPct val="0"/>
              </a:spcBef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972" tIns="42986" rIns="85972" bIns="42986" numCol="1" anchor="b" anchorCtr="0" compatLnSpc="1">
            <a:prstTxWarp prst="textNoShape">
              <a:avLst/>
            </a:prstTxWarp>
          </a:bodyPr>
          <a:lstStyle>
            <a:lvl1pPr algn="l" defTabSz="860425" eaLnBrk="0" hangingPunct="0">
              <a:spcBef>
                <a:spcPct val="0"/>
              </a:spcBef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972" tIns="42986" rIns="85972" bIns="42986" numCol="1" anchor="b" anchorCtr="0" compatLnSpc="1">
            <a:prstTxWarp prst="textNoShape">
              <a:avLst/>
            </a:prstTxWarp>
          </a:bodyPr>
          <a:lstStyle>
            <a:lvl1pPr algn="r" defTabSz="860425" eaLnBrk="0" hangingPunct="0">
              <a:spcBef>
                <a:spcPct val="0"/>
              </a:spcBef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737C7ED-B3B2-4F58-A55A-B53C5421C6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972" tIns="42986" rIns="85972" bIns="42986" numCol="1" anchor="t" anchorCtr="0" compatLnSpc="1">
            <a:prstTxWarp prst="textNoShape">
              <a:avLst/>
            </a:prstTxWarp>
          </a:bodyPr>
          <a:lstStyle>
            <a:lvl1pPr algn="l" defTabSz="860425" eaLnBrk="0" hangingPunct="0">
              <a:spcBef>
                <a:spcPct val="0"/>
              </a:spcBef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972" tIns="42986" rIns="85972" bIns="42986" numCol="1" anchor="t" anchorCtr="0" compatLnSpc="1">
            <a:prstTxWarp prst="textNoShape">
              <a:avLst/>
            </a:prstTxWarp>
          </a:bodyPr>
          <a:lstStyle>
            <a:lvl1pPr algn="r" defTabSz="860425" eaLnBrk="0" hangingPunct="0">
              <a:spcBef>
                <a:spcPct val="0"/>
              </a:spcBef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9600" y="742950"/>
            <a:ext cx="5573713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847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972" tIns="42986" rIns="85972" bIns="429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972" tIns="42986" rIns="85972" bIns="42986" numCol="1" anchor="b" anchorCtr="0" compatLnSpc="1">
            <a:prstTxWarp prst="textNoShape">
              <a:avLst/>
            </a:prstTxWarp>
          </a:bodyPr>
          <a:lstStyle>
            <a:lvl1pPr algn="l" defTabSz="860425" eaLnBrk="0" hangingPunct="0">
              <a:spcBef>
                <a:spcPct val="0"/>
              </a:spcBef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972" tIns="42986" rIns="85972" bIns="42986" numCol="1" anchor="b" anchorCtr="0" compatLnSpc="1">
            <a:prstTxWarp prst="textNoShape">
              <a:avLst/>
            </a:prstTxWarp>
          </a:bodyPr>
          <a:lstStyle>
            <a:lvl1pPr algn="r" defTabSz="860425" eaLnBrk="0" hangingPunct="0">
              <a:spcBef>
                <a:spcPct val="0"/>
              </a:spcBef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FB79AE7-87F7-46C9-9B32-645D70820D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2950"/>
            <a:ext cx="5572125" cy="3714750"/>
          </a:xfrm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9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6938"/>
            <a:ext cx="4984750" cy="4456112"/>
          </a:xfrm>
          <a:noFill/>
          <a:ln/>
        </p:spPr>
        <p:txBody>
          <a:bodyPr lIns="89671" tIns="44835" rIns="89671" bIns="44835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1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6938"/>
            <a:ext cx="4984750" cy="4456112"/>
          </a:xfrm>
          <a:noFill/>
          <a:ln/>
        </p:spPr>
        <p:txBody>
          <a:bodyPr lIns="89671" tIns="44835" rIns="89671" bIns="44835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742950"/>
            <a:ext cx="5567363" cy="3713163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b="1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5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6938"/>
            <a:ext cx="4984750" cy="4456112"/>
          </a:xfrm>
          <a:noFill/>
          <a:ln/>
        </p:spPr>
        <p:txBody>
          <a:bodyPr lIns="89671" tIns="44835" rIns="89671" bIns="44835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2950"/>
            <a:ext cx="5572125" cy="3714750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de-DE" sz="1600" b="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9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6938"/>
            <a:ext cx="4984750" cy="4456112"/>
          </a:xfrm>
          <a:noFill/>
          <a:ln/>
        </p:spPr>
        <p:txBody>
          <a:bodyPr lIns="89671" tIns="44835" rIns="89671" bIns="44835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1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6938"/>
            <a:ext cx="4984750" cy="4456112"/>
          </a:xfrm>
          <a:noFill/>
          <a:ln/>
        </p:spPr>
        <p:txBody>
          <a:bodyPr lIns="89671" tIns="44835" rIns="89671" bIns="44835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3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6938"/>
            <a:ext cx="4984750" cy="4456112"/>
          </a:xfrm>
          <a:noFill/>
          <a:ln/>
        </p:spPr>
        <p:txBody>
          <a:bodyPr lIns="89671" tIns="44835" rIns="89671" bIns="44835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5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6938"/>
            <a:ext cx="4984750" cy="4456112"/>
          </a:xfrm>
          <a:noFill/>
          <a:ln/>
        </p:spPr>
        <p:txBody>
          <a:bodyPr lIns="89671" tIns="44835" rIns="89671" bIns="44835"/>
          <a:lstStyle/>
          <a:p>
            <a:r>
              <a:rPr lang="en-GB" dirty="0" smtClean="0"/>
              <a:t>The basic idea of DCM for </a:t>
            </a:r>
            <a:r>
              <a:rPr lang="en-GB" dirty="0" err="1" smtClean="0"/>
              <a:t>fMRI</a:t>
            </a:r>
            <a:r>
              <a:rPr lang="en-GB" dirty="0" smtClean="0"/>
              <a:t> is that we use a bilinear state equation to model a cognitive system at the neuronal level, which we can’t measure using </a:t>
            </a:r>
            <a:r>
              <a:rPr lang="en-GB" dirty="0" err="1" smtClean="0"/>
              <a:t>fMRI</a:t>
            </a:r>
            <a:r>
              <a:rPr lang="en-GB" dirty="0" smtClean="0"/>
              <a:t>, and then the modelled neural dynamics are transformed into area-specific BOLD signals by a hemodynamic forward model. </a:t>
            </a:r>
          </a:p>
          <a:p>
            <a:endParaRPr lang="en-GB" dirty="0" smtClean="0"/>
          </a:p>
          <a:p>
            <a:r>
              <a:rPr lang="en-GB" dirty="0" smtClean="0"/>
              <a:t>This is the same idea but implemented in a somewhat more complicated way when you specify your GLM in a standard analysis, and then convolve this with the HRF. </a:t>
            </a:r>
          </a:p>
          <a:p>
            <a:endParaRPr lang="en-GB" dirty="0" smtClean="0"/>
          </a:p>
          <a:p>
            <a:r>
              <a:rPr lang="en-GB" dirty="0" smtClean="0"/>
              <a:t>Then the aim of the DCM is to estimate parameters at the neuronal level so that the modelled and measured bold signals are optimally similar</a:t>
            </a:r>
          </a:p>
          <a:p>
            <a:endParaRPr lang="en-GB" dirty="0" smtClean="0"/>
          </a:p>
          <a:p>
            <a:r>
              <a:rPr lang="en-GB" dirty="0" smtClean="0"/>
              <a:t>A bit of a disclaimer: this is true to an approximation. Actually it’s to optimise the free energy F, but you’ll hear about that tomorrow or maybe even during the practical session later on. </a:t>
            </a:r>
          </a:p>
          <a:p>
            <a:endParaRPr lang="en-GB" dirty="0" smtClean="0"/>
          </a:p>
          <a:p>
            <a:r>
              <a:rPr lang="en-GB" b="1" dirty="0" smtClean="0"/>
              <a:t>Compare mechanisms of an effect that we’ve already decided exists</a:t>
            </a:r>
          </a:p>
          <a:p>
            <a:endParaRPr lang="en-GB" b="1" dirty="0" smtClean="0"/>
          </a:p>
          <a:p>
            <a:r>
              <a:rPr lang="en-GB" dirty="0" smtClean="0"/>
              <a:t>The aim of DCM is to investigate functional integration, and the modulation of specific cortical pathways. </a:t>
            </a:r>
          </a:p>
          <a:p>
            <a:r>
              <a:rPr lang="en-GB" dirty="0" smtClean="0"/>
              <a:t>We model stimulus-bound perturbing inputs that drive the system, for example visual input, and stimulus-independent contextual inputs such as attention, that modulate the system’s connectivity. </a:t>
            </a:r>
          </a:p>
          <a:p>
            <a:r>
              <a:rPr lang="en-GB" dirty="0" smtClean="0"/>
              <a:t>It’s the latter that in DCM in general we are most interested in, to investigate how the connectivity of a system is modulated by something that’s under experimental control, such as attention or drugs or learning. </a:t>
            </a:r>
          </a:p>
          <a:p>
            <a:endParaRPr lang="en-GB" b="1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2775" y="742950"/>
            <a:ext cx="5568950" cy="3713163"/>
          </a:xfrm>
          <a:ln/>
        </p:spPr>
      </p:sp>
      <p:sp>
        <p:nvSpPr>
          <p:cNvPr id="1660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6938"/>
            <a:ext cx="5435600" cy="4456112"/>
          </a:xfrm>
          <a:noFill/>
          <a:ln/>
        </p:spPr>
        <p:txBody>
          <a:bodyPr/>
          <a:lstStyle/>
          <a:p>
            <a:r>
              <a:rPr lang="en-GB" dirty="0" smtClean="0"/>
              <a:t>First of all, what is a system actually? </a:t>
            </a:r>
          </a:p>
          <a:p>
            <a:endParaRPr lang="en-GB" dirty="0" smtClean="0"/>
          </a:p>
          <a:p>
            <a:r>
              <a:rPr lang="en-GB" dirty="0" smtClean="0"/>
              <a:t>So </a:t>
            </a:r>
            <a:r>
              <a:rPr lang="en-GB" sz="1200" i="1" dirty="0" err="1" smtClean="0">
                <a:solidFill>
                  <a:schemeClr val="tx1"/>
                </a:solidFill>
                <a:latin typeface="Arial Unicode MS" pitchFamily="34" charset="-128"/>
              </a:rPr>
              <a:t>z</a:t>
            </a:r>
            <a:r>
              <a:rPr lang="en-GB" sz="1200" i="1" baseline="-25000" dirty="0" err="1" smtClean="0">
                <a:solidFill>
                  <a:schemeClr val="tx1"/>
                </a:solidFill>
                <a:latin typeface="Arial Unicode MS" pitchFamily="34" charset="-128"/>
              </a:rPr>
              <a:t>n</a:t>
            </a:r>
            <a:r>
              <a:rPr lang="en-GB" sz="1200" i="1" dirty="0" smtClean="0">
                <a:solidFill>
                  <a:schemeClr val="tx1"/>
                </a:solidFill>
                <a:latin typeface="Arial Unicode MS" pitchFamily="34" charset="-128"/>
              </a:rPr>
              <a:t>(t) </a:t>
            </a:r>
            <a:r>
              <a:rPr lang="en-GB" sz="1200" i="0" dirty="0" smtClean="0">
                <a:solidFill>
                  <a:schemeClr val="tx1"/>
                </a:solidFill>
                <a:latin typeface="Arial Unicode MS" pitchFamily="34" charset="-128"/>
              </a:rPr>
              <a:t> is the hidden level, which we can not observe using </a:t>
            </a:r>
            <a:r>
              <a:rPr lang="en-GB" sz="1200" i="0" dirty="0" err="1" smtClean="0">
                <a:solidFill>
                  <a:schemeClr val="tx1"/>
                </a:solidFill>
                <a:latin typeface="Arial Unicode MS" pitchFamily="34" charset="-128"/>
              </a:rPr>
              <a:t>fMRI</a:t>
            </a:r>
            <a:r>
              <a:rPr lang="en-GB" sz="1200" i="0" dirty="0" smtClean="0">
                <a:solidFill>
                  <a:schemeClr val="tx1"/>
                </a:solidFill>
                <a:latin typeface="Arial Unicode MS" pitchFamily="34" charset="-128"/>
              </a:rPr>
              <a:t>, and it represents a simple model of neuronal dynamics for a system of </a:t>
            </a:r>
            <a:r>
              <a:rPr lang="en-GB" sz="1200" i="1" dirty="0" smtClean="0">
                <a:solidFill>
                  <a:schemeClr val="tx1"/>
                </a:solidFill>
                <a:latin typeface="Arial Unicode MS" pitchFamily="34" charset="-128"/>
              </a:rPr>
              <a:t>n</a:t>
            </a:r>
            <a:r>
              <a:rPr lang="en-GB" sz="1200" i="0" dirty="0" smtClean="0">
                <a:solidFill>
                  <a:schemeClr val="tx1"/>
                </a:solidFill>
                <a:latin typeface="Arial Unicode MS" pitchFamily="34" charset="-128"/>
              </a:rPr>
              <a:t> coupled regions.</a:t>
            </a:r>
          </a:p>
          <a:p>
            <a:r>
              <a:rPr lang="en-GB" sz="1200" i="0" dirty="0" smtClean="0">
                <a:solidFill>
                  <a:schemeClr val="tx1"/>
                </a:solidFill>
                <a:latin typeface="Arial Unicode MS" pitchFamily="34" charset="-128"/>
              </a:rPr>
              <a:t>Then we have the change of the sate vector in time that depends on the interaction between the elements </a:t>
            </a:r>
            <a:r>
              <a:rPr lang="en-GB" sz="1200" i="1" dirty="0" smtClean="0">
                <a:solidFill>
                  <a:schemeClr val="tx1"/>
                </a:solidFill>
                <a:latin typeface="Arial Unicode MS" pitchFamily="34" charset="-128"/>
              </a:rPr>
              <a:t>z, u, </a:t>
            </a:r>
            <a:r>
              <a:rPr lang="el-GR" sz="1200" i="1" dirty="0" smtClean="0">
                <a:solidFill>
                  <a:schemeClr val="tx1"/>
                </a:solidFill>
                <a:latin typeface="Arial Unicode MS" pitchFamily="34" charset="-128"/>
              </a:rPr>
              <a:t>θ</a:t>
            </a:r>
            <a:r>
              <a:rPr lang="en-GB" sz="1200" i="1" dirty="0" smtClean="0">
                <a:solidFill>
                  <a:schemeClr val="tx1"/>
                </a:solidFill>
                <a:latin typeface="Arial Unicode MS" pitchFamily="34" charset="-128"/>
              </a:rPr>
              <a:t>, ...</a:t>
            </a:r>
          </a:p>
          <a:p>
            <a:r>
              <a:rPr lang="en-GB" sz="1200" i="0" dirty="0" smtClean="0">
                <a:solidFill>
                  <a:schemeClr val="tx1"/>
                </a:solidFill>
                <a:latin typeface="Arial Unicode MS" pitchFamily="34" charset="-128"/>
              </a:rPr>
              <a:t>Overall, DCM models the temporal</a:t>
            </a:r>
            <a:r>
              <a:rPr lang="en-GB" sz="1200" i="0" baseline="0" dirty="0" smtClean="0">
                <a:solidFill>
                  <a:schemeClr val="tx1"/>
                </a:solidFill>
                <a:latin typeface="Arial Unicode MS" pitchFamily="34" charset="-128"/>
              </a:rPr>
              <a:t> evolution of the neuronal state vector as a function of the current state </a:t>
            </a:r>
            <a:r>
              <a:rPr lang="en-GB" sz="1200" i="1" baseline="0" dirty="0" smtClean="0">
                <a:solidFill>
                  <a:schemeClr val="tx1"/>
                </a:solidFill>
                <a:latin typeface="Arial Unicode MS" pitchFamily="34" charset="-128"/>
              </a:rPr>
              <a:t>z</a:t>
            </a:r>
            <a:r>
              <a:rPr lang="en-GB" sz="1200" i="0" baseline="0" dirty="0" smtClean="0">
                <a:solidFill>
                  <a:schemeClr val="tx1"/>
                </a:solidFill>
                <a:latin typeface="Arial Unicode MS" pitchFamily="34" charset="-128"/>
              </a:rPr>
              <a:t>, the inputs </a:t>
            </a:r>
            <a:r>
              <a:rPr lang="en-GB" sz="1200" i="1" baseline="0" dirty="0" smtClean="0">
                <a:solidFill>
                  <a:schemeClr val="tx1"/>
                </a:solidFill>
                <a:latin typeface="Arial Unicode MS" pitchFamily="34" charset="-128"/>
              </a:rPr>
              <a:t>u</a:t>
            </a:r>
            <a:r>
              <a:rPr lang="en-GB" sz="1200" i="0" baseline="0" dirty="0" smtClean="0">
                <a:solidFill>
                  <a:schemeClr val="tx1"/>
                </a:solidFill>
                <a:latin typeface="Arial Unicode MS" pitchFamily="34" charset="-128"/>
              </a:rPr>
              <a:t>, and some parameters </a:t>
            </a:r>
            <a:r>
              <a:rPr lang="el-GR" sz="1200" i="1" dirty="0" smtClean="0">
                <a:solidFill>
                  <a:schemeClr val="tx1"/>
                </a:solidFill>
                <a:latin typeface="Arial Unicode MS" pitchFamily="34" charset="-128"/>
              </a:rPr>
              <a:t>θ</a:t>
            </a:r>
            <a:r>
              <a:rPr lang="en-GB" sz="1200" i="1" dirty="0" smtClean="0">
                <a:solidFill>
                  <a:schemeClr val="tx1"/>
                </a:solidFill>
                <a:latin typeface="Arial Unicode MS" pitchFamily="34" charset="-128"/>
              </a:rPr>
              <a:t> </a:t>
            </a:r>
            <a:r>
              <a:rPr lang="en-GB" sz="1200" i="0" dirty="0" smtClean="0">
                <a:solidFill>
                  <a:schemeClr val="tx1"/>
                </a:solidFill>
                <a:latin typeface="Arial Unicode MS" pitchFamily="34" charset="-128"/>
              </a:rPr>
              <a:t>– that define the functional architecture and interactions among brain regions at a neuronal level.</a:t>
            </a:r>
            <a:endParaRPr lang="en-GB" i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2950"/>
            <a:ext cx="5572125" cy="3714750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de-DE" sz="1600" b="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50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50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b="1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1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3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5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7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baseline="0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06938"/>
            <a:ext cx="4987925" cy="4456112"/>
          </a:xfrm>
          <a:noFill/>
          <a:ln/>
        </p:spPr>
        <p:txBody>
          <a:bodyPr lIns="89671" tIns="44835" rIns="89671" bIns="44835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2950"/>
            <a:ext cx="5572125" cy="3714750"/>
          </a:xfrm>
          <a:ln/>
        </p:spPr>
      </p:sp>
      <p:sp>
        <p:nvSpPr>
          <p:cNvPr id="1685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z="1600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01" name="Notes Placeholder 1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3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5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6938"/>
            <a:ext cx="4984750" cy="4456112"/>
          </a:xfrm>
          <a:noFill/>
          <a:ln/>
        </p:spPr>
        <p:txBody>
          <a:bodyPr lIns="89671" tIns="44835" rIns="89671" bIns="44835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u="sng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6938"/>
            <a:ext cx="4984750" cy="4456112"/>
          </a:xfrm>
          <a:noFill/>
          <a:ln/>
        </p:spPr>
        <p:txBody>
          <a:bodyPr lIns="89671" tIns="44835" rIns="89671" bIns="44835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01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6938"/>
            <a:ext cx="4984750" cy="4456112"/>
          </a:xfrm>
          <a:noFill/>
          <a:ln/>
        </p:spPr>
        <p:txBody>
          <a:bodyPr lIns="89671" tIns="44835" rIns="89671" bIns="44835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03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6938"/>
            <a:ext cx="4984750" cy="4456112"/>
          </a:xfrm>
          <a:noFill/>
          <a:ln/>
        </p:spPr>
        <p:txBody>
          <a:bodyPr lIns="89671" tIns="44835" rIns="89671" bIns="44835"/>
          <a:lstStyle/>
          <a:p>
            <a:endParaRPr lang="en-GB" u="sng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6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6938"/>
            <a:ext cx="4984750" cy="4456112"/>
          </a:xfrm>
          <a:noFill/>
          <a:ln/>
        </p:spPr>
        <p:txBody>
          <a:bodyPr lIns="89671" tIns="44835" rIns="89671" bIns="44835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1188" y="742950"/>
            <a:ext cx="5572125" cy="3714750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de-DE" sz="1600" b="0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08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6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8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2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6938"/>
            <a:ext cx="4984750" cy="4456112"/>
          </a:xfrm>
          <a:noFill/>
          <a:ln/>
        </p:spPr>
        <p:txBody>
          <a:bodyPr lIns="89671" tIns="44835" rIns="89671" bIns="44835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4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6938"/>
            <a:ext cx="5435600" cy="4456112"/>
          </a:xfrm>
          <a:noFill/>
          <a:ln/>
        </p:spPr>
        <p:txBody>
          <a:bodyPr lIns="89671" tIns="44835" rIns="89671" bIns="44835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6938"/>
            <a:ext cx="4984750" cy="4456112"/>
          </a:xfrm>
          <a:noFill/>
          <a:ln/>
        </p:spPr>
        <p:txBody>
          <a:bodyPr lIns="89671" tIns="44835" rIns="89671" bIns="44835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6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1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6938"/>
            <a:ext cx="4984750" cy="4456112"/>
          </a:xfrm>
          <a:noFill/>
          <a:ln/>
        </p:spPr>
        <p:txBody>
          <a:bodyPr lIns="89671" tIns="44835" rIns="89671" bIns="44835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3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6938"/>
            <a:ext cx="4984750" cy="4456112"/>
          </a:xfrm>
          <a:noFill/>
          <a:ln/>
        </p:spPr>
        <p:txBody>
          <a:bodyPr lIns="89671" tIns="44835" rIns="89671" bIns="44835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5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6938"/>
            <a:ext cx="4984750" cy="4456112"/>
          </a:xfrm>
          <a:noFill/>
          <a:ln/>
        </p:spPr>
        <p:txBody>
          <a:bodyPr lIns="89671" tIns="44835" rIns="89671" bIns="44835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7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6938"/>
            <a:ext cx="4984750" cy="4456112"/>
          </a:xfrm>
          <a:noFill/>
          <a:ln/>
        </p:spPr>
        <p:txBody>
          <a:bodyPr lIns="89671" tIns="44835" rIns="89671" bIns="44835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517AB-C34E-4505-B680-C538A36E3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E22EC-56B8-4213-BBAC-751DDE5EA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A673C-FD9E-405B-80C1-FE614FC9A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600200"/>
            <a:ext cx="455295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3938588"/>
            <a:ext cx="455295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856A8-F330-497E-9540-EF653B24F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4350" y="1600200"/>
            <a:ext cx="455295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600200"/>
            <a:ext cx="455295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350" y="3938588"/>
            <a:ext cx="455295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9700" y="3938588"/>
            <a:ext cx="455295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71875-0EF4-45EB-BBA3-E9B8B98FC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826E2-2334-407B-9C2C-494FC27DB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4A6D4-95E3-4632-9A79-96A4C9BFE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ADDA1-AB9F-47DF-B61A-22B10453A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F5BF6-F3EC-4E31-84A9-8D8BDB013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FB4DB-E4D9-4AF8-B5E9-A888D079D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C90FB-929F-444F-B069-D7A43C346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B4E84-BB90-4937-84C0-B96896732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745-743C-4F6B-9556-B7A1D1FA3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7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7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7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44C0A66-1FAE-483B-B88F-70C62F964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32.jpeg"/><Relationship Id="rId9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8.png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0.jpeg"/><Relationship Id="rId4" Type="http://schemas.openxmlformats.org/officeDocument/2006/relationships/image" Target="../media/image4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oleObject" Target="../embeddings/oleObject33.bin"/><Relationship Id="rId18" Type="http://schemas.openxmlformats.org/officeDocument/2006/relationships/oleObject" Target="../embeddings/oleObject38.bin"/><Relationship Id="rId3" Type="http://schemas.openxmlformats.org/officeDocument/2006/relationships/video" Target="file:///C:\Users\amarreiros\Desktop\Presentations\signal.avi" TargetMode="External"/><Relationship Id="rId21" Type="http://schemas.openxmlformats.org/officeDocument/2006/relationships/image" Target="../media/image60.png"/><Relationship Id="rId7" Type="http://schemas.openxmlformats.org/officeDocument/2006/relationships/oleObject" Target="../embeddings/oleObject32.bin"/><Relationship Id="rId12" Type="http://schemas.openxmlformats.org/officeDocument/2006/relationships/hyperlink" Target="file:///C:\Documents%20and%20Settings\pb-lab\Desktop\CPH\signal.avi" TargetMode="External"/><Relationship Id="rId17" Type="http://schemas.openxmlformats.org/officeDocument/2006/relationships/oleObject" Target="../embeddings/oleObject37.bin"/><Relationship Id="rId2" Type="http://schemas.openxmlformats.org/officeDocument/2006/relationships/video" Target="file:///C:\Users\amarreiros\Desktop\Presentations\balloon.avi" TargetMode="Externa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9.bin"/><Relationship Id="rId1" Type="http://schemas.openxmlformats.org/officeDocument/2006/relationships/vmlDrawing" Target="../drawings/vmlDrawing12.vml"/><Relationship Id="rId6" Type="http://schemas.openxmlformats.org/officeDocument/2006/relationships/notesSlide" Target="../notesSlides/notesSlide30.xml"/><Relationship Id="rId11" Type="http://schemas.openxmlformats.org/officeDocument/2006/relationships/image" Target="../media/image58.png"/><Relationship Id="rId5" Type="http://schemas.openxmlformats.org/officeDocument/2006/relationships/slideLayout" Target="../slideLayouts/slideLayout13.xml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57.jpeg"/><Relationship Id="rId19" Type="http://schemas.openxmlformats.org/officeDocument/2006/relationships/image" Target="../media/image59.png"/><Relationship Id="rId4" Type="http://schemas.openxmlformats.org/officeDocument/2006/relationships/video" Target="file:///C:\Users\amarreiros\Desktop\Presentations\flow.avi" TargetMode="External"/><Relationship Id="rId9" Type="http://schemas.openxmlformats.org/officeDocument/2006/relationships/image" Target="../media/image56.png"/><Relationship Id="rId14" Type="http://schemas.openxmlformats.org/officeDocument/2006/relationships/oleObject" Target="../embeddings/oleObject34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oleObject" Target="../embeddings/oleObject52.bin"/><Relationship Id="rId18" Type="http://schemas.openxmlformats.org/officeDocument/2006/relationships/oleObject" Target="../embeddings/oleObject57.bin"/><Relationship Id="rId3" Type="http://schemas.openxmlformats.org/officeDocument/2006/relationships/notesSlide" Target="../notesSlides/notesSlide33.xml"/><Relationship Id="rId21" Type="http://schemas.openxmlformats.org/officeDocument/2006/relationships/oleObject" Target="../embeddings/oleObject60.bin"/><Relationship Id="rId7" Type="http://schemas.openxmlformats.org/officeDocument/2006/relationships/oleObject" Target="../embeddings/oleObject46.bin"/><Relationship Id="rId12" Type="http://schemas.openxmlformats.org/officeDocument/2006/relationships/oleObject" Target="../embeddings/oleObject51.bin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5.bin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54.bin"/><Relationship Id="rId10" Type="http://schemas.openxmlformats.org/officeDocument/2006/relationships/oleObject" Target="../embeddings/oleObject49.bin"/><Relationship Id="rId19" Type="http://schemas.openxmlformats.org/officeDocument/2006/relationships/oleObject" Target="../embeddings/oleObject58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8.bin"/><Relationship Id="rId14" Type="http://schemas.openxmlformats.org/officeDocument/2006/relationships/oleObject" Target="../embeddings/oleObject53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6.png"/><Relationship Id="rId5" Type="http://schemas.openxmlformats.org/officeDocument/2006/relationships/image" Target="../media/image40.jpeg"/><Relationship Id="rId10" Type="http://schemas.openxmlformats.org/officeDocument/2006/relationships/oleObject" Target="../embeddings/oleObject63.bin"/><Relationship Id="rId4" Type="http://schemas.openxmlformats.org/officeDocument/2006/relationships/image" Target="../media/image85.wmf"/><Relationship Id="rId9" Type="http://schemas.openxmlformats.org/officeDocument/2006/relationships/oleObject" Target="../embeddings/oleObject6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65.bin"/><Relationship Id="rId2" Type="http://schemas.openxmlformats.org/officeDocument/2006/relationships/tags" Target="../tags/tag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91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6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oleObject" Target="../embeddings/oleObject76.bin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70.bin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9.bin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8.bin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67.bin"/><Relationship Id="rId9" Type="http://schemas.openxmlformats.org/officeDocument/2006/relationships/oleObject" Target="../embeddings/oleObject72.bin"/><Relationship Id="rId14" Type="http://schemas.openxmlformats.org/officeDocument/2006/relationships/oleObject" Target="../embeddings/oleObject77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4" Type="http://schemas.openxmlformats.org/officeDocument/2006/relationships/image" Target="../media/image113.jpeg"/><Relationship Id="rId9" Type="http://schemas.openxmlformats.org/officeDocument/2006/relationships/image" Target="../media/image11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3.bin"/><Relationship Id="rId5" Type="http://schemas.openxmlformats.org/officeDocument/2006/relationships/oleObject" Target="../embeddings/oleObject82.bin"/><Relationship Id="rId4" Type="http://schemas.openxmlformats.org/officeDocument/2006/relationships/image" Target="../media/image11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84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90563" y="700088"/>
            <a:ext cx="8743950" cy="1368425"/>
          </a:xfrm>
          <a:prstGeom prst="rect">
            <a:avLst/>
          </a:prstGeom>
          <a:solidFill>
            <a:srgbClr val="E6E6E6"/>
          </a:solidFill>
          <a:ln w="57150" cmpd="thickThin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n-US" sz="4000" b="1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</a:t>
            </a: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ynamic </a:t>
            </a:r>
            <a:r>
              <a:rPr lang="en-US" sz="4000" b="1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ausal </a:t>
            </a:r>
            <a:r>
              <a:rPr lang="en-US" sz="4000" b="1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</a:t>
            </a: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odelling </a:t>
            </a:r>
            <a:r>
              <a:rPr lang="en-US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/>
            </a:r>
            <a:br>
              <a:rPr lang="en-US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for fMRI</a:t>
            </a:r>
            <a:endParaRPr lang="en-US" sz="4000" b="1" noProof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74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65850" y="4459288"/>
            <a:ext cx="3922713" cy="2168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20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1600" b="1" smtClean="0">
                <a:solidFill>
                  <a:schemeClr val="tx2"/>
                </a:solidFill>
                <a:latin typeface="Baskerville Old Face" pitchFamily="18" charset="0"/>
              </a:rPr>
              <a:t>Friday 22</a:t>
            </a:r>
            <a:r>
              <a:rPr lang="en-GB" sz="1600" b="1" baseline="30000" smtClean="0">
                <a:solidFill>
                  <a:schemeClr val="tx2"/>
                </a:solidFill>
                <a:latin typeface="Baskerville Old Face" pitchFamily="18" charset="0"/>
              </a:rPr>
              <a:t>nd</a:t>
            </a:r>
            <a:r>
              <a:rPr lang="en-GB" sz="1600" b="1" smtClean="0">
                <a:solidFill>
                  <a:schemeClr val="tx2"/>
                </a:solidFill>
                <a:latin typeface="Baskerville Old Face" pitchFamily="18" charset="0"/>
              </a:rPr>
              <a:t> Oct. 2010</a:t>
            </a:r>
          </a:p>
          <a:p>
            <a:pPr eaLnBrk="1" hangingPunct="1">
              <a:lnSpc>
                <a:spcPct val="80000"/>
              </a:lnSpc>
            </a:pPr>
            <a:r>
              <a:rPr lang="en-GB" sz="1600" b="1" smtClean="0">
                <a:latin typeface="Baskerville Old Face" pitchFamily="18" charset="0"/>
              </a:rPr>
              <a:t>SPM fMRI course</a:t>
            </a:r>
          </a:p>
          <a:p>
            <a:pPr eaLnBrk="1" hangingPunct="1">
              <a:lnSpc>
                <a:spcPct val="80000"/>
              </a:lnSpc>
            </a:pPr>
            <a:endParaRPr lang="en-GB" sz="1600" b="1" smtClean="0">
              <a:solidFill>
                <a:schemeClr val="tx2"/>
              </a:solidFill>
              <a:latin typeface="Baskerville Old Fac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600" b="1" smtClean="0">
                <a:latin typeface="Baskerville Old Face" pitchFamily="18" charset="0"/>
              </a:rPr>
              <a:t>Wellcome Trust Centre </a:t>
            </a:r>
          </a:p>
          <a:p>
            <a:pPr eaLnBrk="1" hangingPunct="1">
              <a:lnSpc>
                <a:spcPct val="80000"/>
              </a:lnSpc>
            </a:pPr>
            <a:r>
              <a:rPr lang="en-GB" sz="1600" b="1" smtClean="0">
                <a:latin typeface="Baskerville Old Face" pitchFamily="18" charset="0"/>
              </a:rPr>
              <a:t>for Neuroimaging</a:t>
            </a:r>
          </a:p>
          <a:p>
            <a:pPr eaLnBrk="1" hangingPunct="1">
              <a:lnSpc>
                <a:spcPct val="80000"/>
              </a:lnSpc>
            </a:pPr>
            <a:endParaRPr lang="en-GB" sz="800" b="1" smtClean="0">
              <a:latin typeface="Baskerville Old Fac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1600" b="1" smtClean="0">
                <a:latin typeface="Baskerville Old Face" pitchFamily="18" charset="0"/>
              </a:rPr>
              <a:t>London</a:t>
            </a:r>
          </a:p>
          <a:p>
            <a:pPr algn="l" eaLnBrk="1" hangingPunct="1">
              <a:lnSpc>
                <a:spcPct val="80000"/>
              </a:lnSpc>
            </a:pPr>
            <a:endParaRPr lang="en-GB" sz="1600" b="1" smtClean="0"/>
          </a:p>
        </p:txBody>
      </p:sp>
      <p:sp>
        <p:nvSpPr>
          <p:cNvPr id="1611781" name="Rectangle 5"/>
          <p:cNvSpPr>
            <a:spLocks noChangeArrowheads="1"/>
          </p:cNvSpPr>
          <p:nvPr/>
        </p:nvSpPr>
        <p:spPr bwMode="auto">
          <a:xfrm>
            <a:off x="1443038" y="3294063"/>
            <a:ext cx="7200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Andr</a:t>
            </a:r>
            <a:r>
              <a:rPr lang="en-US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é</a:t>
            </a:r>
            <a:r>
              <a:rPr lang="en-GB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Marreiros</a:t>
            </a:r>
            <a:endParaRPr lang="de-DE" sz="28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2" name="Picture 7" descr="ucllogo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338" y="4748213"/>
            <a:ext cx="78263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ionlogo2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4175" y="5719763"/>
            <a:ext cx="59213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344488" y="4125913"/>
            <a:ext cx="9442450" cy="90487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pic>
        <p:nvPicPr>
          <p:cNvPr id="17415" name="Picture 4" descr="SP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732688">
            <a:off x="-41275" y="57785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 descr="3004617London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4950" y="4217988"/>
            <a:ext cx="20002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4350" y="361950"/>
            <a:ext cx="92583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Effective connectivity</a:t>
            </a:r>
            <a:endParaRPr lang="en-US" sz="3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684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1481138"/>
            <a:ext cx="9258300" cy="5146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de-CH" sz="2400" i="1" dirty="0" smtClean="0">
                <a:solidFill>
                  <a:srgbClr val="0033CC"/>
                </a:solidFill>
                <a:latin typeface="Arial Unicode MS" pitchFamily="34" charset="-128"/>
              </a:rPr>
              <a:t>Definition: 	</a:t>
            </a:r>
            <a:r>
              <a:rPr lang="de-CH" sz="2400" b="1" i="1" dirty="0" smtClean="0">
                <a:solidFill>
                  <a:srgbClr val="0033CC"/>
                </a:solidFill>
                <a:latin typeface="Arial Unicode MS" pitchFamily="34" charset="-128"/>
              </a:rPr>
              <a:t>causal </a:t>
            </a:r>
            <a:r>
              <a:rPr lang="de-CH" sz="2400" i="1" dirty="0" smtClean="0">
                <a:solidFill>
                  <a:srgbClr val="0033CC"/>
                </a:solidFill>
                <a:latin typeface="Arial Unicode MS" pitchFamily="34" charset="-128"/>
              </a:rPr>
              <a:t>(directed) influences between neurons or 			neuronal populations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GB" sz="2400" i="1" dirty="0" smtClean="0"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2400" i="1" dirty="0" smtClean="0">
                <a:latin typeface="Arial Unicode MS" pitchFamily="34" charset="-128"/>
              </a:rPr>
              <a:t>In vivo </a:t>
            </a:r>
            <a:r>
              <a:rPr lang="en-GB" sz="2400" dirty="0" smtClean="0">
                <a:latin typeface="Arial Unicode MS" pitchFamily="34" charset="-128"/>
              </a:rPr>
              <a:t>and </a:t>
            </a:r>
            <a:r>
              <a:rPr lang="en-GB" sz="2400" i="1" dirty="0" smtClean="0">
                <a:latin typeface="Arial Unicode MS" pitchFamily="34" charset="-128"/>
              </a:rPr>
              <a:t>in vitro </a:t>
            </a:r>
            <a:r>
              <a:rPr lang="en-GB" sz="2400" dirty="0" smtClean="0">
                <a:latin typeface="Arial Unicode MS" pitchFamily="34" charset="-128"/>
              </a:rPr>
              <a:t>stimulation and recording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GB" sz="2400" dirty="0" smtClean="0"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de-CH" sz="800" dirty="0" smtClean="0">
                <a:latin typeface="Arial Unicode MS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CH" sz="2300" dirty="0" smtClean="0">
                <a:latin typeface="Arial Unicode MS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de-CH" sz="2300" dirty="0" smtClean="0">
                <a:latin typeface="Arial Unicode MS" pitchFamily="34" charset="-128"/>
              </a:rPr>
              <a:t> </a:t>
            </a:r>
            <a:r>
              <a:rPr lang="de-CH" sz="2400" dirty="0" smtClean="0">
                <a:latin typeface="Arial Unicode MS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None/>
            </a:pPr>
            <a:endParaRPr lang="de-CH" sz="800" dirty="0" smtClean="0"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CH" sz="2300" dirty="0" smtClean="0">
                <a:latin typeface="Arial Unicode MS" pitchFamily="34" charset="-128"/>
              </a:rPr>
              <a:t>Models of </a:t>
            </a:r>
            <a:r>
              <a:rPr lang="de-CH" sz="2300" dirty="0" smtClean="0">
                <a:solidFill>
                  <a:srgbClr val="3333FF"/>
                </a:solidFill>
                <a:latin typeface="Arial Unicode MS" pitchFamily="34" charset="-128"/>
              </a:rPr>
              <a:t>causal interactions </a:t>
            </a:r>
            <a:r>
              <a:rPr lang="de-CH" sz="2300" dirty="0" smtClean="0">
                <a:latin typeface="Arial Unicode MS" pitchFamily="34" charset="-128"/>
              </a:rPr>
              <a:t>among neuronal populations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CH" sz="2400" dirty="0" smtClean="0">
                <a:latin typeface="Arial Unicode MS" pitchFamily="34" charset="-128"/>
              </a:rPr>
              <a:t>explain </a:t>
            </a:r>
            <a:r>
              <a:rPr lang="de-CH" sz="2400" i="1" dirty="0" smtClean="0">
                <a:solidFill>
                  <a:srgbClr val="3333FF"/>
                </a:solidFill>
                <a:latin typeface="Arial Unicode MS" pitchFamily="34" charset="-128"/>
              </a:rPr>
              <a:t>regional</a:t>
            </a:r>
            <a:r>
              <a:rPr lang="de-CH" sz="2400" dirty="0" smtClean="0">
                <a:solidFill>
                  <a:srgbClr val="3333FF"/>
                </a:solidFill>
                <a:latin typeface="Arial Unicode MS" pitchFamily="34" charset="-128"/>
              </a:rPr>
              <a:t> effects</a:t>
            </a:r>
            <a:r>
              <a:rPr lang="de-CH" sz="2400" dirty="0" smtClean="0">
                <a:latin typeface="Arial Unicode MS" pitchFamily="34" charset="-128"/>
              </a:rPr>
              <a:t> in terms of </a:t>
            </a:r>
            <a:r>
              <a:rPr lang="de-CH" sz="2400" i="1" dirty="0" smtClean="0">
                <a:solidFill>
                  <a:srgbClr val="3333FF"/>
                </a:solidFill>
                <a:latin typeface="Arial Unicode MS" pitchFamily="34" charset="-128"/>
              </a:rPr>
              <a:t>interregional </a:t>
            </a:r>
            <a:r>
              <a:rPr lang="de-CH" sz="2400" dirty="0" smtClean="0">
                <a:solidFill>
                  <a:srgbClr val="3333FF"/>
                </a:solidFill>
                <a:latin typeface="Arial Unicode MS" pitchFamily="34" charset="-128"/>
              </a:rPr>
              <a:t>connectivity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endParaRPr lang="en-US" sz="2400" b="1" dirty="0" smtClean="0">
              <a:latin typeface="Arial Unicode MS" pitchFamily="34" charset="-128"/>
            </a:endParaRPr>
          </a:p>
        </p:txBody>
      </p:sp>
      <p:pic>
        <p:nvPicPr>
          <p:cNvPr id="17418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0050" y="3473087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465" name="Rectangle 2"/>
          <p:cNvSpPr>
            <a:spLocks noChangeArrowheads="1"/>
          </p:cNvSpPr>
          <p:nvPr/>
        </p:nvSpPr>
        <p:spPr bwMode="auto">
          <a:xfrm>
            <a:off x="228600" y="187325"/>
            <a:ext cx="975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 b="1">
                <a:solidFill>
                  <a:schemeClr val="tx1"/>
                </a:solidFill>
                <a:latin typeface="Arial Unicode MS" pitchFamily="34" charset="-128"/>
              </a:rPr>
              <a:t>Some models for computing effective connectivity from fMRI data</a:t>
            </a:r>
          </a:p>
        </p:txBody>
      </p:sp>
      <p:sp>
        <p:nvSpPr>
          <p:cNvPr id="1470466" name="Rectangle 3"/>
          <p:cNvSpPr>
            <a:spLocks noChangeArrowheads="1"/>
          </p:cNvSpPr>
          <p:nvPr/>
        </p:nvSpPr>
        <p:spPr bwMode="auto">
          <a:xfrm>
            <a:off x="381000" y="1676400"/>
            <a:ext cx="96774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60000"/>
              </a:spcBef>
              <a:buFontTx/>
              <a:buChar char="•"/>
            </a:pPr>
            <a:r>
              <a:rPr lang="de-DE" sz="2400">
                <a:solidFill>
                  <a:schemeClr val="tx1"/>
                </a:solidFill>
                <a:latin typeface="Arial Unicode MS" pitchFamily="34" charset="-128"/>
              </a:rPr>
              <a:t>Structural Equation Modelling (SEM) </a:t>
            </a:r>
            <a:br>
              <a:rPr lang="de-DE" sz="240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de-DE" sz="1800">
                <a:solidFill>
                  <a:schemeClr val="tx1"/>
                </a:solidFill>
                <a:latin typeface="Arial Unicode MS" pitchFamily="34" charset="-128"/>
              </a:rPr>
              <a:t>McIntosh et al. 1991, 1994; Büchel &amp; Friston 1997; Bullmore et al. 2000</a:t>
            </a:r>
          </a:p>
          <a:p>
            <a:pPr marL="342900" indent="-342900">
              <a:spcBef>
                <a:spcPct val="80000"/>
              </a:spcBef>
              <a:buFontTx/>
              <a:buChar char="•"/>
            </a:pPr>
            <a:r>
              <a:rPr lang="de-DE" sz="2400">
                <a:solidFill>
                  <a:schemeClr val="tx1"/>
                </a:solidFill>
                <a:latin typeface="Arial Unicode MS" pitchFamily="34" charset="-128"/>
              </a:rPr>
              <a:t>regression models </a:t>
            </a:r>
            <a:br>
              <a:rPr lang="de-DE" sz="240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de-DE" sz="2400">
                <a:solidFill>
                  <a:schemeClr val="tx1"/>
                </a:solidFill>
                <a:latin typeface="Arial Unicode MS" pitchFamily="34" charset="-128"/>
              </a:rPr>
              <a:t>(e.g. psycho-physiological interactions, PPIs)</a:t>
            </a:r>
            <a:br>
              <a:rPr lang="de-DE" sz="240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de-DE" sz="1800">
                <a:solidFill>
                  <a:schemeClr val="tx1"/>
                </a:solidFill>
                <a:latin typeface="Arial Unicode MS" pitchFamily="34" charset="-128"/>
              </a:rPr>
              <a:t>Friston et al. 1997</a:t>
            </a:r>
          </a:p>
          <a:p>
            <a:pPr marL="342900" indent="-342900">
              <a:spcBef>
                <a:spcPct val="80000"/>
              </a:spcBef>
              <a:buFontTx/>
              <a:buChar char="•"/>
            </a:pPr>
            <a:r>
              <a:rPr lang="de-DE" sz="2400">
                <a:solidFill>
                  <a:schemeClr val="tx1"/>
                </a:solidFill>
                <a:latin typeface="Arial Unicode MS" pitchFamily="34" charset="-128"/>
              </a:rPr>
              <a:t>Volterra kernels </a:t>
            </a:r>
            <a:br>
              <a:rPr lang="de-DE" sz="240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de-DE" sz="1800">
                <a:solidFill>
                  <a:schemeClr val="tx1"/>
                </a:solidFill>
                <a:latin typeface="Arial Unicode MS" pitchFamily="34" charset="-128"/>
              </a:rPr>
              <a:t>Friston &amp; Büchel 2000</a:t>
            </a:r>
          </a:p>
          <a:p>
            <a:pPr marL="342900" indent="-342900">
              <a:spcBef>
                <a:spcPct val="80000"/>
              </a:spcBef>
              <a:buFontTx/>
              <a:buChar char="•"/>
            </a:pPr>
            <a:r>
              <a:rPr lang="de-DE" sz="2400">
                <a:solidFill>
                  <a:schemeClr val="tx1"/>
                </a:solidFill>
                <a:latin typeface="Arial Unicode MS" pitchFamily="34" charset="-128"/>
              </a:rPr>
              <a:t>Time series models (e.g. MAR, Granger causality)</a:t>
            </a:r>
            <a:br>
              <a:rPr lang="de-DE" sz="240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de-DE" sz="1800">
                <a:solidFill>
                  <a:schemeClr val="tx1"/>
                </a:solidFill>
                <a:latin typeface="Arial Unicode MS" pitchFamily="34" charset="-128"/>
              </a:rPr>
              <a:t>Harrison et al. 2003, Goebel et al. 2003</a:t>
            </a:r>
          </a:p>
          <a:p>
            <a:pPr marL="342900" indent="-342900">
              <a:spcBef>
                <a:spcPct val="80000"/>
              </a:spcBef>
              <a:buFontTx/>
              <a:buChar char="•"/>
            </a:pPr>
            <a:r>
              <a:rPr lang="de-DE" sz="2400">
                <a:solidFill>
                  <a:schemeClr val="tx1"/>
                </a:solidFill>
                <a:latin typeface="Arial Unicode MS" pitchFamily="34" charset="-128"/>
              </a:rPr>
              <a:t>Dynamic Causal Modelling (DCM)</a:t>
            </a:r>
            <a:br>
              <a:rPr lang="de-DE" sz="240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de-DE" sz="1800" i="1">
                <a:solidFill>
                  <a:schemeClr val="tx1"/>
                </a:solidFill>
                <a:latin typeface="Arial Unicode MS" pitchFamily="34" charset="-128"/>
              </a:rPr>
              <a:t>bilinear: </a:t>
            </a:r>
            <a:r>
              <a:rPr lang="de-DE" sz="1800">
                <a:solidFill>
                  <a:schemeClr val="tx1"/>
                </a:solidFill>
                <a:latin typeface="Arial Unicode MS" pitchFamily="34" charset="-128"/>
              </a:rPr>
              <a:t>Friston et al. 2003;   </a:t>
            </a:r>
            <a:r>
              <a:rPr lang="de-DE" sz="1800" i="1">
                <a:solidFill>
                  <a:schemeClr val="tx1"/>
                </a:solidFill>
                <a:latin typeface="Arial Unicode MS" pitchFamily="34" charset="-128"/>
              </a:rPr>
              <a:t>nonlinear:</a:t>
            </a:r>
            <a:r>
              <a:rPr lang="de-DE" sz="1800">
                <a:solidFill>
                  <a:schemeClr val="tx1"/>
                </a:solidFill>
                <a:latin typeface="Arial Unicode MS" pitchFamily="34" charset="-128"/>
              </a:rPr>
              <a:t> Stephan et al. 2008</a:t>
            </a:r>
          </a:p>
        </p:txBody>
      </p:sp>
      <p:sp>
        <p:nvSpPr>
          <p:cNvPr id="1742852" name="AutoShape 4"/>
          <p:cNvSpPr>
            <a:spLocks noChangeArrowheads="1"/>
          </p:cNvSpPr>
          <p:nvPr/>
        </p:nvSpPr>
        <p:spPr bwMode="auto">
          <a:xfrm rot="10800000">
            <a:off x="8613775" y="5926138"/>
            <a:ext cx="876300" cy="600075"/>
          </a:xfrm>
          <a:prstGeom prst="rightArrow">
            <a:avLst>
              <a:gd name="adj1" fmla="val 50000"/>
              <a:gd name="adj2" fmla="val 36508"/>
            </a:avLst>
          </a:prstGeom>
          <a:solidFill>
            <a:srgbClr val="3333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>
            <a:spAutoFit/>
          </a:bodyPr>
          <a:lstStyle/>
          <a:p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2853" name="AutoShape 5"/>
          <p:cNvSpPr>
            <a:spLocks noChangeArrowheads="1"/>
          </p:cNvSpPr>
          <p:nvPr/>
        </p:nvSpPr>
        <p:spPr bwMode="auto">
          <a:xfrm rot="10800000">
            <a:off x="8616950" y="2944813"/>
            <a:ext cx="876300" cy="600075"/>
          </a:xfrm>
          <a:prstGeom prst="rightArrow">
            <a:avLst>
              <a:gd name="adj1" fmla="val 50000"/>
              <a:gd name="adj2" fmla="val 36508"/>
            </a:avLst>
          </a:prstGeom>
          <a:solidFill>
            <a:srgbClr val="3333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>
            <a:spAutoFit/>
          </a:bodyPr>
          <a:lstStyle/>
          <a:p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5175" y="228600"/>
            <a:ext cx="8743950" cy="1143000"/>
          </a:xfrm>
        </p:spPr>
        <p:txBody>
          <a:bodyPr/>
          <a:lstStyle/>
          <a:p>
            <a:pPr eaLnBrk="1" hangingPunct="1"/>
            <a:r>
              <a:rPr lang="de-DE" sz="3200" b="1" smtClean="0">
                <a:solidFill>
                  <a:schemeClr val="tx1"/>
                </a:solidFill>
                <a:latin typeface="Arial Unicode MS" pitchFamily="34" charset="-128"/>
              </a:rPr>
              <a:t>Psycho-physiological interaction (PPI)</a:t>
            </a:r>
            <a:endParaRPr lang="en-US" sz="3200" b="1" smtClean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63738"/>
            <a:ext cx="8763000" cy="1981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sz="2400" dirty="0" smtClean="0">
                <a:latin typeface="Arial Unicode MS" pitchFamily="34" charset="-128"/>
              </a:rPr>
              <a:t>bilinear model of how the psychological context </a:t>
            </a:r>
            <a:r>
              <a:rPr lang="en-GB" sz="2400" dirty="0" smtClean="0">
                <a:solidFill>
                  <a:srgbClr val="3333FF"/>
                </a:solidFill>
                <a:latin typeface="Arial Unicode MS" pitchFamily="34" charset="-128"/>
              </a:rPr>
              <a:t>A</a:t>
            </a:r>
            <a:r>
              <a:rPr lang="en-GB" sz="2400" dirty="0" smtClean="0">
                <a:latin typeface="Arial Unicode MS" pitchFamily="34" charset="-128"/>
              </a:rPr>
              <a:t> changes the influence of area </a:t>
            </a:r>
            <a:r>
              <a:rPr lang="en-GB" sz="2400" dirty="0" smtClean="0">
                <a:solidFill>
                  <a:srgbClr val="FF0000"/>
                </a:solidFill>
                <a:latin typeface="Arial Unicode MS" pitchFamily="34" charset="-128"/>
              </a:rPr>
              <a:t>B</a:t>
            </a:r>
            <a:r>
              <a:rPr lang="en-GB" sz="2400" dirty="0" smtClean="0">
                <a:latin typeface="Arial Unicode MS" pitchFamily="34" charset="-128"/>
              </a:rPr>
              <a:t> on area </a:t>
            </a:r>
            <a:r>
              <a:rPr lang="en-GB" sz="2400" dirty="0" smtClean="0">
                <a:solidFill>
                  <a:srgbClr val="CC00CC"/>
                </a:solidFill>
                <a:latin typeface="Arial Unicode MS" pitchFamily="34" charset="-128"/>
              </a:rPr>
              <a:t>C</a:t>
            </a:r>
            <a:r>
              <a:rPr lang="en-GB" sz="2400" dirty="0" smtClean="0">
                <a:latin typeface="Arial Unicode MS" pitchFamily="34" charset="-128"/>
              </a:rPr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800" dirty="0" smtClean="0">
                <a:latin typeface="Arial Unicode MS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2800" dirty="0" smtClean="0">
                <a:latin typeface="Arial Unicode MS" pitchFamily="34" charset="-128"/>
              </a:rPr>
              <a:t>				    </a:t>
            </a:r>
            <a:r>
              <a:rPr lang="de-DE" sz="2800" dirty="0" smtClean="0">
                <a:solidFill>
                  <a:srgbClr val="FF0000"/>
                </a:solidFill>
                <a:latin typeface="Arial Unicode MS" pitchFamily="34" charset="-128"/>
              </a:rPr>
              <a:t>B</a:t>
            </a:r>
            <a:r>
              <a:rPr lang="de-DE" sz="2800" dirty="0" smtClean="0">
                <a:latin typeface="Arial Unicode MS" pitchFamily="34" charset="-128"/>
              </a:rPr>
              <a:t> x </a:t>
            </a:r>
            <a:r>
              <a:rPr lang="de-DE" sz="2800" dirty="0" smtClean="0">
                <a:solidFill>
                  <a:srgbClr val="3333FF"/>
                </a:solidFill>
                <a:latin typeface="Arial Unicode MS" pitchFamily="34" charset="-128"/>
              </a:rPr>
              <a:t>A</a:t>
            </a:r>
            <a:r>
              <a:rPr lang="de-DE" sz="2800" dirty="0" smtClean="0">
                <a:latin typeface="Arial Unicode MS" pitchFamily="34" charset="-128"/>
              </a:rPr>
              <a:t> </a:t>
            </a:r>
            <a:r>
              <a:rPr lang="de-DE" sz="2800" dirty="0" smtClean="0">
                <a:latin typeface="Arial Unicode MS" pitchFamily="34" charset="-128"/>
                <a:sym typeface="Symbol" pitchFamily="18" charset="2"/>
              </a:rPr>
              <a:t> </a:t>
            </a:r>
            <a:r>
              <a:rPr lang="de-DE" sz="2800" dirty="0" smtClean="0">
                <a:solidFill>
                  <a:srgbClr val="CC00CC"/>
                </a:solidFill>
                <a:latin typeface="Arial Unicode MS" pitchFamily="34" charset="-128"/>
                <a:sym typeface="Symbol" pitchFamily="18" charset="2"/>
              </a:rPr>
              <a:t>C</a:t>
            </a:r>
            <a:endParaRPr lang="en-GB" sz="2400" dirty="0" smtClean="0">
              <a:latin typeface="Arial Unicode MS" pitchFamily="34" charset="-128"/>
            </a:endParaRPr>
          </a:p>
        </p:txBody>
      </p:sp>
      <p:sp>
        <p:nvSpPr>
          <p:cNvPr id="1933316" name="Oval 4"/>
          <p:cNvSpPr>
            <a:spLocks noChangeArrowheads="1"/>
          </p:cNvSpPr>
          <p:nvPr/>
        </p:nvSpPr>
        <p:spPr bwMode="auto">
          <a:xfrm>
            <a:off x="1500188" y="500063"/>
            <a:ext cx="1657350" cy="628650"/>
          </a:xfrm>
          <a:prstGeom prst="ellipse">
            <a:avLst/>
          </a:prstGeom>
          <a:noFill/>
          <a:ln w="38100" algn="ctr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33317" name="Oval 5"/>
          <p:cNvSpPr>
            <a:spLocks noChangeArrowheads="1"/>
          </p:cNvSpPr>
          <p:nvPr/>
        </p:nvSpPr>
        <p:spPr bwMode="auto">
          <a:xfrm>
            <a:off x="3073400" y="458788"/>
            <a:ext cx="2571750" cy="7286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33318" name="Oval 6"/>
          <p:cNvSpPr>
            <a:spLocks noChangeArrowheads="1"/>
          </p:cNvSpPr>
          <p:nvPr/>
        </p:nvSpPr>
        <p:spPr bwMode="auto">
          <a:xfrm>
            <a:off x="1522413" y="244475"/>
            <a:ext cx="7229475" cy="1128713"/>
          </a:xfrm>
          <a:prstGeom prst="ellipse">
            <a:avLst/>
          </a:prstGeom>
          <a:noFill/>
          <a:ln w="38100" algn="ctr">
            <a:solidFill>
              <a:srgbClr val="CC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0" y="3651927"/>
            <a:ext cx="4572000" cy="2796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720013" y="5284026"/>
            <a:ext cx="1057275" cy="1791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800">
                <a:solidFill>
                  <a:srgbClr val="FF0000"/>
                </a:solidFill>
                <a:latin typeface="Arial Unicode MS" pitchFamily="34" charset="-128"/>
              </a:rPr>
              <a:t>attention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282718" y="5860173"/>
            <a:ext cx="1374775" cy="1791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800" dirty="0">
                <a:solidFill>
                  <a:srgbClr val="008000"/>
                </a:solidFill>
                <a:latin typeface="Arial Unicode MS" pitchFamily="34" charset="-128"/>
              </a:rPr>
              <a:t>no attention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169193" y="6336738"/>
            <a:ext cx="1269411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GB" sz="1800" b="0" dirty="0">
                <a:solidFill>
                  <a:srgbClr val="000000"/>
                </a:solidFill>
                <a:latin typeface="Arial Unicode MS" pitchFamily="34" charset="-128"/>
              </a:rPr>
              <a:t>V1 activity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 rot="16200000">
            <a:off x="5016032" y="5503551"/>
            <a:ext cx="127828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GB" sz="1800" b="0" dirty="0">
                <a:solidFill>
                  <a:srgbClr val="000000"/>
                </a:solidFill>
                <a:latin typeface="Arial Unicode MS" pitchFamily="34" charset="-128"/>
              </a:rPr>
              <a:t>V5 activity</a:t>
            </a: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6019800" y="3542294"/>
            <a:ext cx="4267200" cy="161237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0" y="6396335"/>
            <a:ext cx="25465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dirty="0">
                <a:solidFill>
                  <a:schemeClr val="tx1"/>
                </a:solidFill>
              </a:rPr>
              <a:t>Friston et al. 1997, </a:t>
            </a:r>
            <a:r>
              <a:rPr lang="de-DE" i="1" dirty="0">
                <a:solidFill>
                  <a:schemeClr val="tx1"/>
                </a:solidFill>
              </a:rPr>
              <a:t>NeuroImage</a:t>
            </a:r>
          </a:p>
          <a:p>
            <a:pPr eaLnBrk="0" hangingPunct="0"/>
            <a:r>
              <a:rPr lang="de-DE" dirty="0">
                <a:solidFill>
                  <a:schemeClr val="tx1"/>
                </a:solidFill>
              </a:rPr>
              <a:t>B</a:t>
            </a:r>
            <a:r>
              <a:rPr lang="en-US" dirty="0" err="1">
                <a:solidFill>
                  <a:schemeClr val="tx1"/>
                </a:solidFill>
                <a:cs typeface="Arial" charset="0"/>
              </a:rPr>
              <a:t>üchel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&amp; </a:t>
            </a:r>
            <a:r>
              <a:rPr lang="en-US" dirty="0" err="1">
                <a:solidFill>
                  <a:schemeClr val="tx1"/>
                </a:solidFill>
                <a:cs typeface="Arial" charset="0"/>
              </a:rPr>
              <a:t>Friston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1997, </a:t>
            </a:r>
            <a:r>
              <a:rPr lang="en-US" i="1" dirty="0" err="1">
                <a:solidFill>
                  <a:schemeClr val="tx1"/>
                </a:solidFill>
                <a:cs typeface="Arial" charset="0"/>
              </a:rPr>
              <a:t>Cereb</a:t>
            </a:r>
            <a:r>
              <a:rPr lang="en-US" i="1" dirty="0">
                <a:solidFill>
                  <a:schemeClr val="tx1"/>
                </a:solidFill>
                <a:cs typeface="Arial" charset="0"/>
              </a:rPr>
              <a:t>. Cortex</a:t>
            </a:r>
            <a:endParaRPr lang="en-US" i="1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64268" y="5254885"/>
            <a:ext cx="3309937" cy="935038"/>
            <a:chOff x="1264268" y="5131790"/>
            <a:chExt cx="3309937" cy="935038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264268" y="5131790"/>
              <a:ext cx="1371600" cy="9144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969696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283318" y="5376265"/>
              <a:ext cx="1331912" cy="454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GB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rPr>
                <a:t>V1 x Att.</a:t>
              </a:r>
            </a:p>
          </p:txBody>
        </p:sp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3659805" y="5152428"/>
              <a:ext cx="914400" cy="914400"/>
              <a:chOff x="597" y="2112"/>
              <a:chExt cx="576" cy="576"/>
            </a:xfrm>
          </p:grpSpPr>
          <p:sp>
            <p:nvSpPr>
              <p:cNvPr id="20" name="Oval 23"/>
              <p:cNvSpPr>
                <a:spLocks noChangeArrowheads="1"/>
              </p:cNvSpPr>
              <p:nvPr/>
            </p:nvSpPr>
            <p:spPr bwMode="auto">
              <a:xfrm>
                <a:off x="597" y="2112"/>
                <a:ext cx="576" cy="57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 b="1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1" name="Rectangle 24"/>
              <p:cNvSpPr>
                <a:spLocks noChangeArrowheads="1"/>
              </p:cNvSpPr>
              <p:nvPr/>
            </p:nvSpPr>
            <p:spPr bwMode="auto">
              <a:xfrm>
                <a:off x="725" y="2257"/>
                <a:ext cx="350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>
                  <a:defRPr/>
                </a:pPr>
                <a:r>
                  <a:rPr lang="en-GB"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</a:rPr>
                  <a:t>V5</a:t>
                </a:r>
              </a:p>
            </p:txBody>
          </p:sp>
        </p:grpSp>
        <p:cxnSp>
          <p:nvCxnSpPr>
            <p:cNvPr id="19" name="AutoShape 25"/>
            <p:cNvCxnSpPr>
              <a:cxnSpLocks noChangeShapeType="1"/>
              <a:stCxn id="17" idx="3"/>
            </p:cNvCxnSpPr>
            <p:nvPr/>
          </p:nvCxnSpPr>
          <p:spPr bwMode="auto">
            <a:xfrm>
              <a:off x="2615230" y="5603278"/>
              <a:ext cx="1044575" cy="63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933333" name="Rectangle 21"/>
          <p:cNvSpPr>
            <a:spLocks noChangeArrowheads="1"/>
          </p:cNvSpPr>
          <p:nvPr/>
        </p:nvSpPr>
        <p:spPr bwMode="auto">
          <a:xfrm>
            <a:off x="755650" y="4206875"/>
            <a:ext cx="79343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A PPI corresponds to differences in regression slopes for different contexts.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sz="1800" b="0" dirty="0"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69" name="Rectangle 2"/>
          <p:cNvSpPr>
            <a:spLocks noChangeArrowheads="1"/>
          </p:cNvSpPr>
          <p:nvPr/>
        </p:nvSpPr>
        <p:spPr bwMode="auto">
          <a:xfrm>
            <a:off x="769938" y="220663"/>
            <a:ext cx="87439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3200" b="1">
                <a:solidFill>
                  <a:schemeClr val="tx1"/>
                </a:solidFill>
                <a:latin typeface="Arial Unicode MS" pitchFamily="34" charset="-128"/>
              </a:rPr>
              <a:t>Pros &amp; Cons of PPIs</a:t>
            </a:r>
            <a:endParaRPr lang="en-US" sz="3200" b="1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935363" name="Rectangle 3"/>
          <p:cNvSpPr>
            <a:spLocks noChangeArrowheads="1"/>
          </p:cNvSpPr>
          <p:nvPr/>
        </p:nvSpPr>
        <p:spPr bwMode="auto">
          <a:xfrm>
            <a:off x="407988" y="969963"/>
            <a:ext cx="9458325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>
                <a:solidFill>
                  <a:schemeClr val="tx1"/>
                </a:solidFill>
                <a:latin typeface="Arial Unicode MS" pitchFamily="34" charset="-128"/>
              </a:rPr>
              <a:t>Pros: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000">
                <a:solidFill>
                  <a:schemeClr val="tx1"/>
                </a:solidFill>
                <a:latin typeface="Arial Unicode MS" pitchFamily="34" charset="-128"/>
              </a:rPr>
              <a:t>given a single source region, we can test for its context-dependent connectivity across the entire brain</a:t>
            </a:r>
          </a:p>
          <a:p>
            <a:pPr marL="742950" lvl="1" indent="-285750">
              <a:spcBef>
                <a:spcPct val="40000"/>
              </a:spcBef>
              <a:buFontTx/>
              <a:buChar char="–"/>
            </a:pPr>
            <a:r>
              <a:rPr lang="en-GB" sz="2000">
                <a:solidFill>
                  <a:schemeClr val="tx1"/>
                </a:solidFill>
                <a:latin typeface="Arial Unicode MS" pitchFamily="34" charset="-128"/>
              </a:rPr>
              <a:t>easy to implement</a:t>
            </a:r>
          </a:p>
          <a:p>
            <a:pPr marL="342900" indent="-342900">
              <a:spcBef>
                <a:spcPct val="70000"/>
              </a:spcBef>
              <a:buFontTx/>
              <a:buChar char="•"/>
            </a:pPr>
            <a:r>
              <a:rPr lang="en-GB" sz="2400">
                <a:solidFill>
                  <a:schemeClr val="tx1"/>
                </a:solidFill>
                <a:latin typeface="Arial Unicode MS" pitchFamily="34" charset="-128"/>
              </a:rPr>
              <a:t>Cons: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000">
                <a:solidFill>
                  <a:schemeClr val="tx1"/>
                </a:solidFill>
                <a:latin typeface="Arial Unicode MS" pitchFamily="34" charset="-128"/>
              </a:rPr>
              <a:t>only allows to model contributions from a single area </a:t>
            </a:r>
          </a:p>
          <a:p>
            <a:pPr marL="742950" lvl="1" indent="-285750">
              <a:spcBef>
                <a:spcPct val="40000"/>
              </a:spcBef>
              <a:buFontTx/>
              <a:buChar char="–"/>
            </a:pPr>
            <a:r>
              <a:rPr lang="en-GB" sz="2000">
                <a:solidFill>
                  <a:schemeClr val="tx1"/>
                </a:solidFill>
                <a:latin typeface="Arial Unicode MS" pitchFamily="34" charset="-128"/>
              </a:rPr>
              <a:t>operates at the level of BOLD time series (SPM 99/2).</a:t>
            </a:r>
          </a:p>
          <a:p>
            <a:pPr marL="742950" lvl="1" indent="-285750">
              <a:spcBef>
                <a:spcPct val="40000"/>
              </a:spcBef>
            </a:pPr>
            <a:r>
              <a:rPr lang="en-GB" sz="2000">
                <a:solidFill>
                  <a:schemeClr val="tx1"/>
                </a:solidFill>
                <a:latin typeface="Arial Unicode MS" pitchFamily="34" charset="-128"/>
              </a:rPr>
              <a:t>	SPM 5/8 deconvolves the BOLD signal to form the proper interaction term, and then reconvolves it.</a:t>
            </a:r>
          </a:p>
          <a:p>
            <a:pPr marL="742950" lvl="1" indent="-285750">
              <a:spcBef>
                <a:spcPct val="40000"/>
              </a:spcBef>
              <a:buFontTx/>
              <a:buChar char="–"/>
            </a:pPr>
            <a:r>
              <a:rPr lang="en-GB" sz="2000">
                <a:solidFill>
                  <a:schemeClr val="tx1"/>
                </a:solidFill>
                <a:latin typeface="Arial Unicode MS" pitchFamily="34" charset="-128"/>
              </a:rPr>
              <a:t>ignores time-series properties of the data</a:t>
            </a:r>
          </a:p>
        </p:txBody>
      </p:sp>
      <p:sp>
        <p:nvSpPr>
          <p:cNvPr id="1935364" name="Text Box 4"/>
          <p:cNvSpPr txBox="1">
            <a:spLocks noChangeArrowheads="1"/>
          </p:cNvSpPr>
          <p:nvPr/>
        </p:nvSpPr>
        <p:spPr bwMode="auto">
          <a:xfrm>
            <a:off x="1995488" y="5424488"/>
            <a:ext cx="8248650" cy="931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2400" b="1" i="1">
                <a:solidFill>
                  <a:schemeClr val="tx1"/>
                </a:solidFill>
                <a:latin typeface="Arial Unicode MS" pitchFamily="34" charset="-128"/>
              </a:rPr>
              <a:t>Dynamic Causal Models</a:t>
            </a:r>
            <a:r>
              <a:rPr lang="en-GB" sz="2400" i="1">
                <a:solidFill>
                  <a:schemeClr val="tx1"/>
                </a:solidFill>
                <a:latin typeface="Arial Unicode MS" pitchFamily="34" charset="-128"/>
              </a:rPr>
              <a:t>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2400">
                <a:solidFill>
                  <a:schemeClr val="tx1"/>
                </a:solidFill>
                <a:latin typeface="Arial Unicode MS" pitchFamily="34" charset="-128"/>
              </a:rPr>
              <a:t>needed for more robust statements of effective connectivity.</a:t>
            </a:r>
          </a:p>
        </p:txBody>
      </p:sp>
      <p:sp>
        <p:nvSpPr>
          <p:cNvPr id="1935365" name="AutoShape 5"/>
          <p:cNvSpPr>
            <a:spLocks noChangeArrowheads="1"/>
          </p:cNvSpPr>
          <p:nvPr/>
        </p:nvSpPr>
        <p:spPr bwMode="auto">
          <a:xfrm>
            <a:off x="295275" y="5362575"/>
            <a:ext cx="876300" cy="600075"/>
          </a:xfrm>
          <a:prstGeom prst="rightArrow">
            <a:avLst>
              <a:gd name="adj1" fmla="val 50000"/>
              <a:gd name="adj2" fmla="val 36508"/>
            </a:avLst>
          </a:prstGeom>
          <a:solidFill>
            <a:srgbClr val="3333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8" name="Rectangle 4"/>
          <p:cNvSpPr>
            <a:spLocks noChangeArrowheads="1"/>
          </p:cNvSpPr>
          <p:nvPr/>
        </p:nvSpPr>
        <p:spPr bwMode="auto">
          <a:xfrm>
            <a:off x="2271571" y="3775152"/>
            <a:ext cx="5704030" cy="13824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lvl="1" eaLnBrk="0" hangingPunct="0">
              <a:spcBef>
                <a:spcPct val="50000"/>
              </a:spcBef>
              <a:defRPr/>
            </a:pPr>
            <a:r>
              <a:rPr lang="de-DE" sz="2000" dirty="0" smtClean="0">
                <a:solidFill>
                  <a:schemeClr val="tx1"/>
                </a:solidFill>
              </a:rPr>
              <a:t>Dynamic causal models (DCMs)</a:t>
            </a:r>
          </a:p>
          <a:p>
            <a:pPr lvl="1" eaLnBrk="0" hangingPunct="0">
              <a:spcBef>
                <a:spcPct val="50000"/>
              </a:spcBef>
              <a:defRPr/>
            </a:pPr>
            <a:r>
              <a:rPr lang="de-DE" sz="1400" i="1" dirty="0" smtClean="0">
                <a:solidFill>
                  <a:schemeClr val="tx1"/>
                </a:solidFill>
              </a:rPr>
              <a:t>	Basic idea</a:t>
            </a:r>
          </a:p>
          <a:p>
            <a:pPr lvl="2" eaLnBrk="0" hangingPunct="0">
              <a:lnSpc>
                <a:spcPct val="90000"/>
              </a:lnSpc>
              <a:defRPr/>
            </a:pPr>
            <a:r>
              <a:rPr lang="de-DE" sz="1400" i="1" dirty="0" smtClean="0">
                <a:solidFill>
                  <a:schemeClr val="tx1"/>
                </a:solidFill>
              </a:rPr>
              <a:t>         Neuronal model</a:t>
            </a:r>
          </a:p>
          <a:p>
            <a:pPr lvl="2" eaLnBrk="0" hangingPunct="0">
              <a:lnSpc>
                <a:spcPct val="90000"/>
              </a:lnSpc>
              <a:defRPr/>
            </a:pPr>
            <a:r>
              <a:rPr lang="de-DE" sz="1400" i="1" dirty="0" smtClean="0">
                <a:solidFill>
                  <a:schemeClr val="tx1"/>
                </a:solidFill>
              </a:rPr>
              <a:t>	Hemodynamic model</a:t>
            </a:r>
          </a:p>
          <a:p>
            <a:pPr lvl="2" eaLnBrk="0" hangingPunct="0">
              <a:lnSpc>
                <a:spcPct val="90000"/>
              </a:lnSpc>
              <a:defRPr/>
            </a:pPr>
            <a:r>
              <a:rPr lang="de-DE" sz="1400" i="1" dirty="0" smtClean="0">
                <a:solidFill>
                  <a:schemeClr val="tx1"/>
                </a:solidFill>
              </a:rPr>
              <a:t>	             Parameter estimation, priors &amp; inference</a:t>
            </a:r>
            <a:endParaRPr lang="de-DE" sz="1400" i="1" dirty="0">
              <a:solidFill>
                <a:schemeClr val="tx1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094519" y="1934812"/>
            <a:ext cx="4611082" cy="1320361"/>
          </a:xfrm>
          <a:prstGeom prst="rect">
            <a:avLst/>
          </a:prstGeom>
          <a:gradFill rotWithShape="0">
            <a:gsLst>
              <a:gs pos="0">
                <a:srgbClr val="D9FFFF"/>
              </a:gs>
              <a:gs pos="100000">
                <a:srgbClr val="D9FFFF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2100" dirty="0" smtClean="0">
                <a:solidFill>
                  <a:schemeClr val="tx1"/>
                </a:solidFill>
              </a:rPr>
              <a:t>Brain connectivity: types &amp; definitions</a:t>
            </a:r>
          </a:p>
          <a:p>
            <a:pPr lvl="1" eaLnBrk="0" hangingPunct="0">
              <a:spcBef>
                <a:spcPct val="50000"/>
              </a:spcBef>
              <a:defRPr/>
            </a:pPr>
            <a:r>
              <a:rPr lang="de-DE" sz="1400" i="1" dirty="0" smtClean="0">
                <a:solidFill>
                  <a:schemeClr val="tx1"/>
                </a:solidFill>
              </a:rPr>
              <a:t>Anatomical connectivity</a:t>
            </a:r>
          </a:p>
          <a:p>
            <a:pPr lvl="2" eaLnBrk="0" hangingPunct="0">
              <a:lnSpc>
                <a:spcPct val="90000"/>
              </a:lnSpc>
              <a:defRPr/>
            </a:pPr>
            <a:r>
              <a:rPr lang="de-DE" sz="1400" i="1" dirty="0" smtClean="0">
                <a:solidFill>
                  <a:schemeClr val="tx1"/>
                </a:solidFill>
              </a:rPr>
              <a:t>Functional connectivity</a:t>
            </a:r>
          </a:p>
          <a:p>
            <a:pPr lvl="2" eaLnBrk="0" hangingPunct="0">
              <a:lnSpc>
                <a:spcPct val="90000"/>
              </a:lnSpc>
              <a:defRPr/>
            </a:pPr>
            <a:r>
              <a:rPr lang="de-DE" sz="1400" i="1" dirty="0" smtClean="0">
                <a:solidFill>
                  <a:schemeClr val="tx1"/>
                </a:solidFill>
              </a:rPr>
              <a:t>            Effective connectivity</a:t>
            </a:r>
          </a:p>
          <a:p>
            <a:pPr lvl="2" eaLnBrk="0" hangingPunct="0">
              <a:lnSpc>
                <a:spcPct val="90000"/>
              </a:lnSpc>
              <a:defRPr/>
            </a:pPr>
            <a:endParaRPr lang="de-DE" sz="1400" i="1" dirty="0">
              <a:solidFill>
                <a:schemeClr val="tx1"/>
              </a:solidFill>
            </a:endParaRPr>
          </a:p>
        </p:txBody>
      </p:sp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141288" y="76200"/>
            <a:ext cx="8259762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de-DE" sz="4400" b="1" dirty="0">
                <a:solidFill>
                  <a:schemeClr val="tx2"/>
                </a:solidFill>
                <a:latin typeface="Arial" charset="0"/>
              </a:rPr>
              <a:t>Overview</a:t>
            </a:r>
            <a:endParaRPr lang="en-US" sz="4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09550" y="914400"/>
            <a:ext cx="6559550" cy="9683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613832" name="Rectangle 8"/>
          <p:cNvSpPr>
            <a:spLocks noChangeArrowheads="1"/>
          </p:cNvSpPr>
          <p:nvPr/>
        </p:nvSpPr>
        <p:spPr bwMode="auto">
          <a:xfrm>
            <a:off x="2523080" y="5553808"/>
            <a:ext cx="6485467" cy="677108"/>
          </a:xfrm>
          <a:prstGeom prst="rect">
            <a:avLst/>
          </a:prstGeom>
          <a:gradFill rotWithShape="0">
            <a:gsLst>
              <a:gs pos="0">
                <a:srgbClr val="D9FFFF"/>
              </a:gs>
              <a:gs pos="100000">
                <a:srgbClr val="D9FFFF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pPr lvl="1" eaLnBrk="0" hangingPunct="0">
              <a:spcBef>
                <a:spcPct val="50000"/>
              </a:spcBef>
              <a:defRPr/>
            </a:pPr>
            <a:r>
              <a:rPr lang="de-DE" sz="2000" dirty="0" smtClean="0">
                <a:solidFill>
                  <a:schemeClr val="tx1"/>
                </a:solidFill>
              </a:rPr>
              <a:t>	Applications &amp; extensions of DCM to </a:t>
            </a:r>
            <a:r>
              <a:rPr lang="de-DE" sz="2000" dirty="0">
                <a:solidFill>
                  <a:schemeClr val="tx1"/>
                </a:solidFill>
              </a:rPr>
              <a:t>fMRI </a:t>
            </a:r>
            <a:r>
              <a:rPr lang="de-DE" sz="2000" dirty="0" smtClean="0">
                <a:solidFill>
                  <a:schemeClr val="tx1"/>
                </a:solidFill>
              </a:rPr>
              <a:t>data</a:t>
            </a:r>
          </a:p>
          <a:p>
            <a:pPr lvl="2" eaLnBrk="0" hangingPunct="0">
              <a:lnSpc>
                <a:spcPct val="90000"/>
              </a:lnSpc>
              <a:defRPr/>
            </a:pPr>
            <a:r>
              <a:rPr lang="de-DE" sz="2000" dirty="0" smtClean="0">
                <a:solidFill>
                  <a:schemeClr val="tx1"/>
                </a:solidFill>
              </a:rPr>
              <a:t>	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5" name="Rectangle 2"/>
          <p:cNvSpPr>
            <a:spLocks noChangeArrowheads="1"/>
          </p:cNvSpPr>
          <p:nvPr/>
        </p:nvSpPr>
        <p:spPr bwMode="auto">
          <a:xfrm>
            <a:off x="457200" y="465138"/>
            <a:ext cx="9358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  <a:spcAft>
                <a:spcPct val="20000"/>
              </a:spcAft>
            </a:pPr>
            <a:r>
              <a:rPr lang="en-GB" sz="2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Basics of Dynamic Causal Modelling</a:t>
            </a:r>
            <a:endParaRPr lang="en-US" i="1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98466" name="Rectangle 3"/>
          <p:cNvSpPr>
            <a:spLocks noChangeArrowheads="1"/>
          </p:cNvSpPr>
          <p:nvPr/>
        </p:nvSpPr>
        <p:spPr bwMode="auto">
          <a:xfrm>
            <a:off x="466725" y="1370013"/>
            <a:ext cx="9456738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80000"/>
              </a:spcBef>
            </a:pPr>
            <a:r>
              <a:rPr lang="en-GB" sz="2000" b="1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GB" sz="2000" b="1">
                <a:solidFill>
                  <a:srgbClr val="3333FF"/>
                </a:solidFill>
                <a:latin typeface="Arial" charset="0"/>
              </a:rPr>
              <a:t>DCM allows us to look at how areas within a network interact:</a:t>
            </a:r>
            <a:endParaRPr lang="en-GB" sz="2000">
              <a:solidFill>
                <a:srgbClr val="3333FF"/>
              </a:solidFill>
              <a:latin typeface="Arial" charset="0"/>
            </a:endParaRPr>
          </a:p>
          <a:p>
            <a:pPr marL="342900" indent="-342900">
              <a:lnSpc>
                <a:spcPct val="110000"/>
              </a:lnSpc>
              <a:spcBef>
                <a:spcPct val="80000"/>
              </a:spcBef>
            </a:pPr>
            <a:r>
              <a:rPr lang="en-GB" sz="2000">
                <a:solidFill>
                  <a:schemeClr val="tx2"/>
                </a:solidFill>
                <a:latin typeface="Arial" charset="0"/>
              </a:rPr>
              <a:t>	Investigate functional integration &amp; modulation of specific cortical pathways</a:t>
            </a:r>
          </a:p>
          <a:p>
            <a:pPr marL="742950" lvl="1" indent="-285750">
              <a:lnSpc>
                <a:spcPct val="110000"/>
              </a:lnSpc>
              <a:spcBef>
                <a:spcPct val="80000"/>
              </a:spcBef>
              <a:buFontTx/>
              <a:buChar char="–"/>
            </a:pPr>
            <a:r>
              <a:rPr lang="en-GB" sz="1800">
                <a:solidFill>
                  <a:schemeClr val="tx2"/>
                </a:solidFill>
                <a:latin typeface="Arial" charset="0"/>
              </a:rPr>
              <a:t>Temporal dependency of activity within and between areas (causality)</a:t>
            </a:r>
          </a:p>
          <a:p>
            <a:pPr marL="342900" indent="-342900">
              <a:lnSpc>
                <a:spcPct val="110000"/>
              </a:lnSpc>
              <a:spcBef>
                <a:spcPct val="80000"/>
              </a:spcBef>
              <a:buFont typeface="Wingdings" pitchFamily="2" charset="2"/>
              <a:buNone/>
            </a:pPr>
            <a:endParaRPr lang="en-GB" sz="2000" b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598467" name="Picture 4" descr="dcm-example"/>
          <p:cNvPicPr>
            <a:picLocks noChangeAspect="1" noChangeArrowheads="1"/>
          </p:cNvPicPr>
          <p:nvPr/>
        </p:nvPicPr>
        <p:blipFill>
          <a:blip r:embed="rId3" cstate="print"/>
          <a:srcRect l="7434" r="14661"/>
          <a:stretch>
            <a:fillRect/>
          </a:stretch>
        </p:blipFill>
        <p:spPr bwMode="auto">
          <a:xfrm>
            <a:off x="3375025" y="3919538"/>
            <a:ext cx="3567113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513" name="Rectangle 2"/>
          <p:cNvSpPr>
            <a:spLocks noChangeArrowheads="1"/>
          </p:cNvSpPr>
          <p:nvPr/>
        </p:nvSpPr>
        <p:spPr bwMode="auto">
          <a:xfrm>
            <a:off x="457200" y="465138"/>
            <a:ext cx="9358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  <a:spcAft>
                <a:spcPct val="20000"/>
              </a:spcAft>
            </a:pPr>
            <a:r>
              <a:rPr lang="en-GB" sz="2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Temporal dependence and causal relations</a:t>
            </a:r>
            <a:endParaRPr lang="en-US" i="1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492073" name="Group 105"/>
          <p:cNvGraphicFramePr>
            <a:graphicFrameLocks noGrp="1"/>
          </p:cNvGraphicFramePr>
          <p:nvPr/>
        </p:nvGraphicFramePr>
        <p:xfrm>
          <a:off x="1714500" y="2352675"/>
          <a:ext cx="585788" cy="3110866"/>
        </p:xfrm>
        <a:graphic>
          <a:graphicData uri="http://schemas.openxmlformats.org/drawingml/2006/table">
            <a:tbl>
              <a:tblPr/>
              <a:tblGrid>
                <a:gridCol w="585788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92074" name="Group 106"/>
          <p:cNvGraphicFramePr>
            <a:graphicFrameLocks noGrp="1"/>
          </p:cNvGraphicFramePr>
          <p:nvPr/>
        </p:nvGraphicFramePr>
        <p:xfrm>
          <a:off x="3402013" y="2352675"/>
          <a:ext cx="585787" cy="3110866"/>
        </p:xfrm>
        <a:graphic>
          <a:graphicData uri="http://schemas.openxmlformats.org/drawingml/2006/table">
            <a:tbl>
              <a:tblPr/>
              <a:tblGrid>
                <a:gridCol w="585787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</a:tr>
            </a:tbl>
          </a:graphicData>
        </a:graphic>
      </p:graphicFrame>
      <p:sp>
        <p:nvSpPr>
          <p:cNvPr id="1600546" name="Line 35"/>
          <p:cNvSpPr>
            <a:spLocks noChangeShapeType="1"/>
          </p:cNvSpPr>
          <p:nvPr/>
        </p:nvSpPr>
        <p:spPr bwMode="auto">
          <a:xfrm>
            <a:off x="2500313" y="2600325"/>
            <a:ext cx="7191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00547" name="Line 36"/>
          <p:cNvSpPr>
            <a:spLocks noChangeShapeType="1"/>
          </p:cNvSpPr>
          <p:nvPr/>
        </p:nvSpPr>
        <p:spPr bwMode="auto">
          <a:xfrm>
            <a:off x="2500313" y="3673475"/>
            <a:ext cx="7191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00548" name="Line 37"/>
          <p:cNvSpPr>
            <a:spLocks noChangeShapeType="1"/>
          </p:cNvSpPr>
          <p:nvPr/>
        </p:nvSpPr>
        <p:spPr bwMode="auto">
          <a:xfrm>
            <a:off x="2500313" y="4175125"/>
            <a:ext cx="7191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00549" name="Line 38"/>
          <p:cNvSpPr>
            <a:spLocks noChangeShapeType="1"/>
          </p:cNvSpPr>
          <p:nvPr/>
        </p:nvSpPr>
        <p:spPr bwMode="auto">
          <a:xfrm>
            <a:off x="2500313" y="4691063"/>
            <a:ext cx="7191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00550" name="Line 39"/>
          <p:cNvSpPr>
            <a:spLocks noChangeShapeType="1"/>
          </p:cNvSpPr>
          <p:nvPr/>
        </p:nvSpPr>
        <p:spPr bwMode="auto">
          <a:xfrm>
            <a:off x="2500313" y="5164138"/>
            <a:ext cx="7191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00551" name="Line 40"/>
          <p:cNvSpPr>
            <a:spLocks noChangeShapeType="1"/>
          </p:cNvSpPr>
          <p:nvPr/>
        </p:nvSpPr>
        <p:spPr bwMode="auto">
          <a:xfrm>
            <a:off x="2500313" y="3122613"/>
            <a:ext cx="7191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492075" name="Group 107"/>
          <p:cNvGraphicFramePr>
            <a:graphicFrameLocks noGrp="1"/>
          </p:cNvGraphicFramePr>
          <p:nvPr/>
        </p:nvGraphicFramePr>
        <p:xfrm>
          <a:off x="6030913" y="2354263"/>
          <a:ext cx="585787" cy="3110866"/>
        </p:xfrm>
        <a:graphic>
          <a:graphicData uri="http://schemas.openxmlformats.org/drawingml/2006/table">
            <a:tbl>
              <a:tblPr/>
              <a:tblGrid>
                <a:gridCol w="585787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92076" name="Group 108"/>
          <p:cNvGraphicFramePr>
            <a:graphicFrameLocks noGrp="1"/>
          </p:cNvGraphicFramePr>
          <p:nvPr/>
        </p:nvGraphicFramePr>
        <p:xfrm>
          <a:off x="7718425" y="2357438"/>
          <a:ext cx="585788" cy="3110866"/>
        </p:xfrm>
        <a:graphic>
          <a:graphicData uri="http://schemas.openxmlformats.org/drawingml/2006/table">
            <a:tbl>
              <a:tblPr/>
              <a:tblGrid>
                <a:gridCol w="585788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6788150" y="2560638"/>
            <a:ext cx="720725" cy="431800"/>
            <a:chOff x="4276" y="1478"/>
            <a:chExt cx="453" cy="453"/>
          </a:xfrm>
        </p:grpSpPr>
        <p:sp>
          <p:nvSpPr>
            <p:cNvPr id="1600614" name="Line 74"/>
            <p:cNvSpPr>
              <a:spLocks noChangeShapeType="1"/>
            </p:cNvSpPr>
            <p:nvPr/>
          </p:nvSpPr>
          <p:spPr bwMode="auto">
            <a:xfrm>
              <a:off x="4276" y="1478"/>
              <a:ext cx="453" cy="45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615" name="Line 75"/>
            <p:cNvSpPr>
              <a:spLocks noChangeShapeType="1"/>
            </p:cNvSpPr>
            <p:nvPr/>
          </p:nvSpPr>
          <p:spPr bwMode="auto">
            <a:xfrm flipV="1">
              <a:off x="4276" y="1478"/>
              <a:ext cx="453" cy="45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939532" name="AutoShape 76"/>
          <p:cNvCxnSpPr>
            <a:cxnSpLocks noChangeShapeType="1"/>
          </p:cNvCxnSpPr>
          <p:nvPr/>
        </p:nvCxnSpPr>
        <p:spPr bwMode="auto">
          <a:xfrm rot="10800000" flipH="1" flipV="1">
            <a:off x="6030913" y="2613025"/>
            <a:ext cx="1587" cy="517525"/>
          </a:xfrm>
          <a:prstGeom prst="curvedConnector3">
            <a:avLst>
              <a:gd name="adj1" fmla="val -14400005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39533" name="AutoShape 77"/>
          <p:cNvCxnSpPr>
            <a:cxnSpLocks noChangeShapeType="1"/>
          </p:cNvCxnSpPr>
          <p:nvPr/>
        </p:nvCxnSpPr>
        <p:spPr bwMode="auto">
          <a:xfrm rot="10800000" flipH="1" flipV="1">
            <a:off x="6030913" y="4165600"/>
            <a:ext cx="1587" cy="517525"/>
          </a:xfrm>
          <a:prstGeom prst="curvedConnector3">
            <a:avLst>
              <a:gd name="adj1" fmla="val -14400005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39534" name="AutoShape 78"/>
          <p:cNvCxnSpPr>
            <a:cxnSpLocks noChangeShapeType="1"/>
          </p:cNvCxnSpPr>
          <p:nvPr/>
        </p:nvCxnSpPr>
        <p:spPr bwMode="auto">
          <a:xfrm rot="10800000" flipH="1" flipV="1">
            <a:off x="6030913" y="3130550"/>
            <a:ext cx="1587" cy="517525"/>
          </a:xfrm>
          <a:prstGeom prst="curvedConnector3">
            <a:avLst>
              <a:gd name="adj1" fmla="val -14400005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39535" name="AutoShape 79"/>
          <p:cNvCxnSpPr>
            <a:cxnSpLocks noChangeShapeType="1"/>
          </p:cNvCxnSpPr>
          <p:nvPr/>
        </p:nvCxnSpPr>
        <p:spPr bwMode="auto">
          <a:xfrm rot="10800000" flipH="1" flipV="1">
            <a:off x="6030913" y="3648075"/>
            <a:ext cx="1587" cy="517525"/>
          </a:xfrm>
          <a:prstGeom prst="curvedConnector3">
            <a:avLst>
              <a:gd name="adj1" fmla="val -14400005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39536" name="AutoShape 80"/>
          <p:cNvCxnSpPr>
            <a:cxnSpLocks noChangeShapeType="1"/>
          </p:cNvCxnSpPr>
          <p:nvPr/>
        </p:nvCxnSpPr>
        <p:spPr bwMode="auto">
          <a:xfrm rot="10800000" flipH="1" flipV="1">
            <a:off x="6030913" y="4683125"/>
            <a:ext cx="1587" cy="517525"/>
          </a:xfrm>
          <a:prstGeom prst="curvedConnector3">
            <a:avLst>
              <a:gd name="adj1" fmla="val -14400005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39537" name="AutoShape 81"/>
          <p:cNvCxnSpPr>
            <a:cxnSpLocks noChangeShapeType="1"/>
          </p:cNvCxnSpPr>
          <p:nvPr/>
        </p:nvCxnSpPr>
        <p:spPr bwMode="auto">
          <a:xfrm>
            <a:off x="8304213" y="2616200"/>
            <a:ext cx="1587" cy="517525"/>
          </a:xfrm>
          <a:prstGeom prst="curvedConnector3">
            <a:avLst>
              <a:gd name="adj1" fmla="val 14300005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39538" name="AutoShape 82"/>
          <p:cNvCxnSpPr>
            <a:cxnSpLocks noChangeShapeType="1"/>
          </p:cNvCxnSpPr>
          <p:nvPr/>
        </p:nvCxnSpPr>
        <p:spPr bwMode="auto">
          <a:xfrm>
            <a:off x="8304213" y="3133725"/>
            <a:ext cx="1587" cy="517525"/>
          </a:xfrm>
          <a:prstGeom prst="curvedConnector3">
            <a:avLst>
              <a:gd name="adj1" fmla="val 14300005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39539" name="AutoShape 83"/>
          <p:cNvCxnSpPr>
            <a:cxnSpLocks noChangeShapeType="1"/>
          </p:cNvCxnSpPr>
          <p:nvPr/>
        </p:nvCxnSpPr>
        <p:spPr bwMode="auto">
          <a:xfrm>
            <a:off x="8304213" y="3651250"/>
            <a:ext cx="1587" cy="517525"/>
          </a:xfrm>
          <a:prstGeom prst="curvedConnector3">
            <a:avLst>
              <a:gd name="adj1" fmla="val 14300005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39540" name="AutoShape 84"/>
          <p:cNvCxnSpPr>
            <a:cxnSpLocks noChangeShapeType="1"/>
          </p:cNvCxnSpPr>
          <p:nvPr/>
        </p:nvCxnSpPr>
        <p:spPr bwMode="auto">
          <a:xfrm>
            <a:off x="8304213" y="4168775"/>
            <a:ext cx="1587" cy="517525"/>
          </a:xfrm>
          <a:prstGeom prst="curvedConnector3">
            <a:avLst>
              <a:gd name="adj1" fmla="val 14300005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39541" name="AutoShape 85"/>
          <p:cNvCxnSpPr>
            <a:cxnSpLocks noChangeShapeType="1"/>
          </p:cNvCxnSpPr>
          <p:nvPr/>
        </p:nvCxnSpPr>
        <p:spPr bwMode="auto">
          <a:xfrm>
            <a:off x="8304213" y="4686300"/>
            <a:ext cx="1587" cy="517525"/>
          </a:xfrm>
          <a:prstGeom prst="curvedConnector3">
            <a:avLst>
              <a:gd name="adj1" fmla="val 14300005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600595" name="Rectangle 86"/>
          <p:cNvSpPr>
            <a:spLocks noChangeArrowheads="1"/>
          </p:cNvSpPr>
          <p:nvPr/>
        </p:nvSpPr>
        <p:spPr bwMode="auto">
          <a:xfrm>
            <a:off x="1108075" y="1665288"/>
            <a:ext cx="3486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chemeClr val="tx1"/>
                </a:solidFill>
                <a:latin typeface="Arial" charset="0"/>
              </a:rPr>
              <a:t>Seed voxel approach, PPI etc. </a:t>
            </a:r>
          </a:p>
        </p:txBody>
      </p:sp>
      <p:sp>
        <p:nvSpPr>
          <p:cNvPr id="1939543" name="Rectangle 87"/>
          <p:cNvSpPr>
            <a:spLocks noChangeArrowheads="1"/>
          </p:cNvSpPr>
          <p:nvPr/>
        </p:nvSpPr>
        <p:spPr bwMode="auto">
          <a:xfrm>
            <a:off x="5753100" y="1665288"/>
            <a:ext cx="28003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chemeClr val="tx1"/>
                </a:solidFill>
                <a:latin typeface="Arial" charset="0"/>
              </a:rPr>
              <a:t>Dynamic </a:t>
            </a:r>
            <a:r>
              <a:rPr lang="en-GB" sz="1800" b="1" i="1">
                <a:solidFill>
                  <a:schemeClr val="tx1"/>
                </a:solidFill>
                <a:latin typeface="Arial" charset="0"/>
              </a:rPr>
              <a:t>Causal </a:t>
            </a:r>
            <a:r>
              <a:rPr lang="en-GB" sz="1800" b="1">
                <a:solidFill>
                  <a:schemeClr val="tx1"/>
                </a:solidFill>
                <a:latin typeface="Arial" charset="0"/>
              </a:rPr>
              <a:t>Models</a:t>
            </a:r>
          </a:p>
        </p:txBody>
      </p: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6788150" y="3133725"/>
            <a:ext cx="720725" cy="431800"/>
            <a:chOff x="4276" y="1478"/>
            <a:chExt cx="453" cy="453"/>
          </a:xfrm>
        </p:grpSpPr>
        <p:sp>
          <p:nvSpPr>
            <p:cNvPr id="1600612" name="Line 89"/>
            <p:cNvSpPr>
              <a:spLocks noChangeShapeType="1"/>
            </p:cNvSpPr>
            <p:nvPr/>
          </p:nvSpPr>
          <p:spPr bwMode="auto">
            <a:xfrm>
              <a:off x="4276" y="1478"/>
              <a:ext cx="453" cy="45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613" name="Line 90"/>
            <p:cNvSpPr>
              <a:spLocks noChangeShapeType="1"/>
            </p:cNvSpPr>
            <p:nvPr/>
          </p:nvSpPr>
          <p:spPr bwMode="auto">
            <a:xfrm flipV="1">
              <a:off x="4276" y="1478"/>
              <a:ext cx="453" cy="45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6788150" y="3692525"/>
            <a:ext cx="720725" cy="431800"/>
            <a:chOff x="4276" y="1478"/>
            <a:chExt cx="453" cy="453"/>
          </a:xfrm>
        </p:grpSpPr>
        <p:sp>
          <p:nvSpPr>
            <p:cNvPr id="1600610" name="Line 92"/>
            <p:cNvSpPr>
              <a:spLocks noChangeShapeType="1"/>
            </p:cNvSpPr>
            <p:nvPr/>
          </p:nvSpPr>
          <p:spPr bwMode="auto">
            <a:xfrm>
              <a:off x="4276" y="1478"/>
              <a:ext cx="453" cy="45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611" name="Line 93"/>
            <p:cNvSpPr>
              <a:spLocks noChangeShapeType="1"/>
            </p:cNvSpPr>
            <p:nvPr/>
          </p:nvSpPr>
          <p:spPr bwMode="auto">
            <a:xfrm flipV="1">
              <a:off x="4276" y="1478"/>
              <a:ext cx="453" cy="45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94"/>
          <p:cNvGrpSpPr>
            <a:grpSpLocks/>
          </p:cNvGrpSpPr>
          <p:nvPr/>
        </p:nvGrpSpPr>
        <p:grpSpPr bwMode="auto">
          <a:xfrm>
            <a:off x="6788150" y="4237038"/>
            <a:ext cx="720725" cy="431800"/>
            <a:chOff x="4276" y="1478"/>
            <a:chExt cx="453" cy="453"/>
          </a:xfrm>
        </p:grpSpPr>
        <p:sp>
          <p:nvSpPr>
            <p:cNvPr id="1600608" name="Line 95"/>
            <p:cNvSpPr>
              <a:spLocks noChangeShapeType="1"/>
            </p:cNvSpPr>
            <p:nvPr/>
          </p:nvSpPr>
          <p:spPr bwMode="auto">
            <a:xfrm>
              <a:off x="4276" y="1478"/>
              <a:ext cx="453" cy="45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609" name="Line 96"/>
            <p:cNvSpPr>
              <a:spLocks noChangeShapeType="1"/>
            </p:cNvSpPr>
            <p:nvPr/>
          </p:nvSpPr>
          <p:spPr bwMode="auto">
            <a:xfrm flipV="1">
              <a:off x="4276" y="1478"/>
              <a:ext cx="453" cy="45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97"/>
          <p:cNvGrpSpPr>
            <a:grpSpLocks/>
          </p:cNvGrpSpPr>
          <p:nvPr/>
        </p:nvGrpSpPr>
        <p:grpSpPr bwMode="auto">
          <a:xfrm>
            <a:off x="6788150" y="4797425"/>
            <a:ext cx="720725" cy="431800"/>
            <a:chOff x="4276" y="1478"/>
            <a:chExt cx="453" cy="453"/>
          </a:xfrm>
        </p:grpSpPr>
        <p:sp>
          <p:nvSpPr>
            <p:cNvPr id="1600606" name="Line 98"/>
            <p:cNvSpPr>
              <a:spLocks noChangeShapeType="1"/>
            </p:cNvSpPr>
            <p:nvPr/>
          </p:nvSpPr>
          <p:spPr bwMode="auto">
            <a:xfrm>
              <a:off x="4276" y="1478"/>
              <a:ext cx="453" cy="45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607" name="Line 99"/>
            <p:cNvSpPr>
              <a:spLocks noChangeShapeType="1"/>
            </p:cNvSpPr>
            <p:nvPr/>
          </p:nvSpPr>
          <p:spPr bwMode="auto">
            <a:xfrm flipV="1">
              <a:off x="4276" y="1478"/>
              <a:ext cx="453" cy="45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00601" name="Rectangle 100"/>
          <p:cNvSpPr>
            <a:spLocks noChangeArrowheads="1"/>
          </p:cNvSpPr>
          <p:nvPr/>
        </p:nvSpPr>
        <p:spPr bwMode="auto">
          <a:xfrm>
            <a:off x="3451225" y="6153150"/>
            <a:ext cx="3346450" cy="366713"/>
          </a:xfrm>
          <a:prstGeom prst="rect">
            <a:avLst/>
          </a:prstGeom>
          <a:solidFill>
            <a:srgbClr val="D2C6D8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chemeClr val="tx1"/>
                </a:solidFill>
                <a:latin typeface="Arial" charset="0"/>
              </a:rPr>
              <a:t>timeseries (neuronal activity)</a:t>
            </a:r>
          </a:p>
        </p:txBody>
      </p:sp>
      <p:cxnSp>
        <p:nvCxnSpPr>
          <p:cNvPr id="1600602" name="AutoShape 101"/>
          <p:cNvCxnSpPr>
            <a:cxnSpLocks noChangeShapeType="1"/>
          </p:cNvCxnSpPr>
          <p:nvPr/>
        </p:nvCxnSpPr>
        <p:spPr bwMode="auto">
          <a:xfrm flipH="1" flipV="1">
            <a:off x="2020888" y="5457825"/>
            <a:ext cx="3116262" cy="695325"/>
          </a:xfrm>
          <a:prstGeom prst="straightConnector1">
            <a:avLst/>
          </a:prstGeom>
          <a:noFill/>
          <a:ln w="57150">
            <a:solidFill>
              <a:srgbClr val="D2C6D8"/>
            </a:solidFill>
            <a:round/>
            <a:headEnd/>
            <a:tailEnd type="triangle" w="med" len="med"/>
          </a:ln>
        </p:spPr>
      </p:cxnSp>
      <p:cxnSp>
        <p:nvCxnSpPr>
          <p:cNvPr id="1600603" name="AutoShape 102"/>
          <p:cNvCxnSpPr>
            <a:cxnSpLocks noChangeShapeType="1"/>
            <a:stCxn id="1600601" idx="0"/>
          </p:cNvCxnSpPr>
          <p:nvPr/>
        </p:nvCxnSpPr>
        <p:spPr bwMode="auto">
          <a:xfrm flipH="1" flipV="1">
            <a:off x="3695700" y="5457825"/>
            <a:ext cx="1428750" cy="695325"/>
          </a:xfrm>
          <a:prstGeom prst="straightConnector1">
            <a:avLst/>
          </a:prstGeom>
          <a:noFill/>
          <a:ln w="57150">
            <a:solidFill>
              <a:srgbClr val="D2C6D8"/>
            </a:solidFill>
            <a:round/>
            <a:headEnd/>
            <a:tailEnd type="triangle" w="med" len="med"/>
          </a:ln>
        </p:spPr>
      </p:cxnSp>
      <p:cxnSp>
        <p:nvCxnSpPr>
          <p:cNvPr id="1939559" name="AutoShape 103"/>
          <p:cNvCxnSpPr>
            <a:cxnSpLocks noChangeShapeType="1"/>
            <a:stCxn id="1600601" idx="0"/>
          </p:cNvCxnSpPr>
          <p:nvPr/>
        </p:nvCxnSpPr>
        <p:spPr bwMode="auto">
          <a:xfrm flipV="1">
            <a:off x="5124450" y="5459413"/>
            <a:ext cx="1200150" cy="693737"/>
          </a:xfrm>
          <a:prstGeom prst="straightConnector1">
            <a:avLst/>
          </a:prstGeom>
          <a:noFill/>
          <a:ln w="57150">
            <a:solidFill>
              <a:srgbClr val="D2C6D8"/>
            </a:solidFill>
            <a:round/>
            <a:headEnd/>
            <a:tailEnd type="triangle" w="med" len="med"/>
          </a:ln>
        </p:spPr>
      </p:cxnSp>
      <p:cxnSp>
        <p:nvCxnSpPr>
          <p:cNvPr id="1939560" name="AutoShape 104"/>
          <p:cNvCxnSpPr>
            <a:cxnSpLocks noChangeShapeType="1"/>
          </p:cNvCxnSpPr>
          <p:nvPr/>
        </p:nvCxnSpPr>
        <p:spPr bwMode="auto">
          <a:xfrm flipV="1">
            <a:off x="5137150" y="5462588"/>
            <a:ext cx="2874963" cy="690562"/>
          </a:xfrm>
          <a:prstGeom prst="straightConnector1">
            <a:avLst/>
          </a:prstGeom>
          <a:noFill/>
          <a:ln w="57150">
            <a:solidFill>
              <a:srgbClr val="D2C6D8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561" name="Rectangle 2"/>
          <p:cNvSpPr>
            <a:spLocks noChangeArrowheads="1"/>
          </p:cNvSpPr>
          <p:nvPr/>
        </p:nvSpPr>
        <p:spPr bwMode="auto">
          <a:xfrm>
            <a:off x="457200" y="465138"/>
            <a:ext cx="9358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  <a:spcAft>
                <a:spcPct val="20000"/>
              </a:spcAft>
            </a:pPr>
            <a:r>
              <a:rPr lang="en-GB" sz="2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Basics of Dynamic Causal Modelling</a:t>
            </a:r>
            <a:endParaRPr lang="en-US" i="1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02562" name="Rectangle 3"/>
          <p:cNvSpPr>
            <a:spLocks noChangeArrowheads="1"/>
          </p:cNvSpPr>
          <p:nvPr/>
        </p:nvSpPr>
        <p:spPr bwMode="auto">
          <a:xfrm>
            <a:off x="466725" y="1370013"/>
            <a:ext cx="9456738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80000"/>
              </a:spcBef>
            </a:pPr>
            <a:r>
              <a:rPr lang="en-GB" sz="2000" b="1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GB" sz="2000" b="1">
                <a:solidFill>
                  <a:srgbClr val="3333FF"/>
                </a:solidFill>
                <a:latin typeface="Arial" charset="0"/>
              </a:rPr>
              <a:t>DCM allows us to look at how areas within a network interact:</a:t>
            </a:r>
            <a:endParaRPr lang="en-GB" sz="2000">
              <a:solidFill>
                <a:srgbClr val="3333FF"/>
              </a:solidFill>
              <a:latin typeface="Arial" charset="0"/>
            </a:endParaRPr>
          </a:p>
          <a:p>
            <a:pPr marL="342900" indent="-342900">
              <a:lnSpc>
                <a:spcPct val="110000"/>
              </a:lnSpc>
              <a:spcBef>
                <a:spcPct val="80000"/>
              </a:spcBef>
            </a:pPr>
            <a:r>
              <a:rPr lang="en-GB" sz="2000">
                <a:solidFill>
                  <a:schemeClr val="tx2"/>
                </a:solidFill>
                <a:latin typeface="Arial" charset="0"/>
              </a:rPr>
              <a:t>	Investigate functional integration &amp; modulation of specific cortical pathways</a:t>
            </a:r>
          </a:p>
          <a:p>
            <a:pPr marL="742950" lvl="1" indent="-285750">
              <a:lnSpc>
                <a:spcPct val="110000"/>
              </a:lnSpc>
              <a:spcBef>
                <a:spcPct val="80000"/>
              </a:spcBef>
              <a:buFontTx/>
              <a:buChar char="–"/>
            </a:pPr>
            <a:r>
              <a:rPr lang="en-GB" sz="1800">
                <a:solidFill>
                  <a:schemeClr val="bg2"/>
                </a:solidFill>
                <a:latin typeface="Arial" charset="0"/>
              </a:rPr>
              <a:t>Temporal dependency of activity within and between areas (causality)</a:t>
            </a:r>
          </a:p>
          <a:p>
            <a:pPr marL="742950" lvl="1" indent="-285750">
              <a:lnSpc>
                <a:spcPct val="110000"/>
              </a:lnSpc>
              <a:spcBef>
                <a:spcPct val="80000"/>
              </a:spcBef>
              <a:buFontTx/>
              <a:buChar char="–"/>
            </a:pPr>
            <a:r>
              <a:rPr lang="en-GB" sz="1800">
                <a:solidFill>
                  <a:schemeClr val="tx2"/>
                </a:solidFill>
                <a:latin typeface="Arial" charset="0"/>
              </a:rPr>
              <a:t>Separate neuronal activity from observed BOLD responses</a:t>
            </a:r>
          </a:p>
          <a:p>
            <a:pPr marL="742950" lvl="1" indent="-285750">
              <a:lnSpc>
                <a:spcPct val="110000"/>
              </a:lnSpc>
              <a:spcBef>
                <a:spcPct val="80000"/>
              </a:spcBef>
              <a:buFontTx/>
              <a:buChar char="–"/>
            </a:pPr>
            <a:endParaRPr lang="en-GB" sz="1800">
              <a:solidFill>
                <a:schemeClr val="tx2"/>
              </a:solidFill>
              <a:latin typeface="Arial" charset="0"/>
            </a:endParaRPr>
          </a:p>
          <a:p>
            <a:pPr marL="342900" indent="-342900">
              <a:lnSpc>
                <a:spcPct val="110000"/>
              </a:lnSpc>
              <a:spcBef>
                <a:spcPct val="80000"/>
              </a:spcBef>
              <a:buFont typeface="Wingdings" pitchFamily="2" charset="2"/>
              <a:buChar char="à"/>
            </a:pPr>
            <a:endParaRPr lang="en-GB" sz="2000" b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602563" name="Picture 4" descr="dcm-example"/>
          <p:cNvPicPr>
            <a:picLocks noChangeAspect="1" noChangeArrowheads="1"/>
          </p:cNvPicPr>
          <p:nvPr/>
        </p:nvPicPr>
        <p:blipFill>
          <a:blip r:embed="rId3" cstate="print"/>
          <a:srcRect l="7434" r="14661"/>
          <a:stretch>
            <a:fillRect/>
          </a:stretch>
        </p:blipFill>
        <p:spPr bwMode="auto">
          <a:xfrm>
            <a:off x="3375025" y="3919538"/>
            <a:ext cx="3567113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890" name="Rectangle 2"/>
          <p:cNvSpPr>
            <a:spLocks noChangeArrowheads="1"/>
          </p:cNvSpPr>
          <p:nvPr/>
        </p:nvSpPr>
        <p:spPr bwMode="auto">
          <a:xfrm>
            <a:off x="466725" y="1574800"/>
            <a:ext cx="623252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lnSpc>
                <a:spcPct val="110000"/>
              </a:lnSpc>
              <a:spcBef>
                <a:spcPct val="80000"/>
              </a:spcBef>
              <a:buFontTx/>
              <a:buChar char="•"/>
            </a:pPr>
            <a:r>
              <a:rPr lang="en-GB" sz="2000" dirty="0">
                <a:solidFill>
                  <a:schemeClr val="tx1"/>
                </a:solidFill>
                <a:latin typeface="Arial Unicode MS" pitchFamily="34" charset="-128"/>
              </a:rPr>
              <a:t>Cognitive system is modelled at its underlying </a:t>
            </a:r>
            <a:r>
              <a:rPr lang="en-GB" sz="2000" u="sng" dirty="0">
                <a:solidFill>
                  <a:schemeClr val="tx1"/>
                </a:solidFill>
                <a:latin typeface="Arial Unicode MS" pitchFamily="34" charset="-128"/>
              </a:rPr>
              <a:t>neuronal level</a:t>
            </a:r>
            <a:r>
              <a:rPr lang="en-GB" sz="2000" dirty="0">
                <a:solidFill>
                  <a:schemeClr val="tx1"/>
                </a:solidFill>
                <a:latin typeface="Arial Unicode MS" pitchFamily="34" charset="-128"/>
              </a:rPr>
              <a:t> (not directly accessible for </a:t>
            </a:r>
            <a:r>
              <a:rPr lang="en-US" sz="2000" dirty="0" err="1">
                <a:solidFill>
                  <a:schemeClr val="tx1"/>
                </a:solidFill>
                <a:latin typeface="Arial Unicode MS" pitchFamily="34" charset="-128"/>
              </a:rPr>
              <a:t>fMRI</a:t>
            </a: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</a:rPr>
              <a:t>)</a:t>
            </a:r>
            <a:r>
              <a:rPr lang="en-GB" sz="2000" dirty="0">
                <a:solidFill>
                  <a:schemeClr val="tx1"/>
                </a:solidFill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110000"/>
              </a:lnSpc>
              <a:spcBef>
                <a:spcPct val="80000"/>
              </a:spcBef>
              <a:buFontTx/>
              <a:buChar char="•"/>
            </a:pPr>
            <a:r>
              <a:rPr lang="en-GB" sz="2000" dirty="0">
                <a:solidFill>
                  <a:schemeClr val="tx1"/>
                </a:solidFill>
                <a:latin typeface="Arial Unicode MS" pitchFamily="34" charset="-128"/>
              </a:rPr>
              <a:t>The modelled neuronal dynamics </a:t>
            </a:r>
            <a:r>
              <a:rPr lang="en-GB" sz="2000" dirty="0" smtClean="0">
                <a:solidFill>
                  <a:schemeClr val="tx1"/>
                </a:solidFill>
                <a:latin typeface="Arial Unicode MS" pitchFamily="34" charset="-128"/>
              </a:rPr>
              <a:t>(</a:t>
            </a:r>
            <a:r>
              <a:rPr lang="en-GB" sz="2400" b="1" dirty="0" smtClean="0">
                <a:solidFill>
                  <a:srgbClr val="FFCC00"/>
                </a:solidFill>
              </a:rPr>
              <a:t>Z</a:t>
            </a:r>
            <a:r>
              <a:rPr lang="en-GB" sz="2000" dirty="0" smtClean="0">
                <a:solidFill>
                  <a:schemeClr val="tx1"/>
                </a:solidFill>
                <a:latin typeface="Arial Unicode MS" pitchFamily="34" charset="-128"/>
              </a:rPr>
              <a:t>) </a:t>
            </a:r>
            <a:r>
              <a:rPr lang="en-GB" sz="2000" dirty="0">
                <a:solidFill>
                  <a:schemeClr val="tx1"/>
                </a:solidFill>
                <a:latin typeface="Arial Unicode MS" pitchFamily="34" charset="-128"/>
              </a:rPr>
              <a:t>are transformed </a:t>
            </a: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</a:rPr>
              <a:t>into area-specific BOLD signals (</a:t>
            </a:r>
            <a:r>
              <a:rPr lang="en-US" sz="2400" b="1" dirty="0">
                <a:solidFill>
                  <a:srgbClr val="008000"/>
                </a:solidFill>
              </a:rPr>
              <a:t>y</a:t>
            </a: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</a:rPr>
              <a:t>) </a:t>
            </a:r>
            <a:r>
              <a:rPr lang="en-GB" sz="2000" dirty="0">
                <a:solidFill>
                  <a:schemeClr val="tx1"/>
                </a:solidFill>
                <a:latin typeface="Arial Unicode MS" pitchFamily="34" charset="-128"/>
              </a:rPr>
              <a:t>by a h</a:t>
            </a:r>
            <a:r>
              <a:rPr lang="en-US" sz="2000" dirty="0" err="1">
                <a:solidFill>
                  <a:schemeClr val="tx1"/>
                </a:solidFill>
                <a:latin typeface="Arial Unicode MS" pitchFamily="34" charset="-128"/>
              </a:rPr>
              <a:t>emodynamic</a:t>
            </a:r>
            <a:r>
              <a:rPr lang="en-GB" sz="2000" dirty="0">
                <a:solidFill>
                  <a:schemeClr val="tx1"/>
                </a:solidFill>
                <a:latin typeface="Arial Unicode MS" pitchFamily="34" charset="-128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</a:rPr>
              <a:t>model (</a:t>
            </a:r>
            <a:r>
              <a:rPr lang="el-GR" sz="1800" b="1" dirty="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λ</a:t>
            </a:r>
            <a:r>
              <a:rPr lang="en-GB" sz="2000" dirty="0">
                <a:solidFill>
                  <a:schemeClr val="tx1"/>
                </a:solidFill>
                <a:latin typeface="Arial Unicode MS" pitchFamily="34" charset="-128"/>
              </a:rPr>
              <a:t>)</a:t>
            </a: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</a:rPr>
              <a:t>.</a:t>
            </a:r>
          </a:p>
        </p:txBody>
      </p:sp>
      <p:grpSp>
        <p:nvGrpSpPr>
          <p:cNvPr id="1604610" name="Group 3"/>
          <p:cNvGrpSpPr>
            <a:grpSpLocks/>
          </p:cNvGrpSpPr>
          <p:nvPr/>
        </p:nvGrpSpPr>
        <p:grpSpPr bwMode="auto">
          <a:xfrm>
            <a:off x="7558088" y="1695450"/>
            <a:ext cx="2159000" cy="4324350"/>
            <a:chOff x="4761" y="1068"/>
            <a:chExt cx="1360" cy="2724"/>
          </a:xfrm>
        </p:grpSpPr>
        <p:sp>
          <p:nvSpPr>
            <p:cNvPr id="1604614" name="Line 4"/>
            <p:cNvSpPr>
              <a:spLocks noChangeAspect="1" noChangeShapeType="1"/>
            </p:cNvSpPr>
            <p:nvPr/>
          </p:nvSpPr>
          <p:spPr bwMode="auto">
            <a:xfrm flipH="1">
              <a:off x="5439" y="1695"/>
              <a:ext cx="4" cy="1679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15" name="Rectangle 5"/>
            <p:cNvSpPr>
              <a:spLocks noChangeAspect="1" noChangeArrowheads="1"/>
            </p:cNvSpPr>
            <p:nvPr/>
          </p:nvSpPr>
          <p:spPr bwMode="auto">
            <a:xfrm>
              <a:off x="4761" y="2067"/>
              <a:ext cx="1360" cy="809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l-GR" sz="4800">
                  <a:solidFill>
                    <a:srgbClr val="FFFFFF"/>
                  </a:solidFill>
                  <a:latin typeface="Arial Unicode MS" pitchFamily="34" charset="-128"/>
                  <a:cs typeface="Times New Roman" pitchFamily="18" charset="0"/>
                </a:rPr>
                <a:t>λ</a:t>
              </a:r>
            </a:p>
          </p:txBody>
        </p:sp>
        <p:sp>
          <p:nvSpPr>
            <p:cNvPr id="1604616" name="Text Box 6"/>
            <p:cNvSpPr txBox="1">
              <a:spLocks noChangeAspect="1" noChangeArrowheads="1"/>
            </p:cNvSpPr>
            <p:nvPr/>
          </p:nvSpPr>
          <p:spPr bwMode="auto">
            <a:xfrm>
              <a:off x="5246" y="1068"/>
              <a:ext cx="407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5400" b="1" dirty="0" smtClean="0">
                  <a:solidFill>
                    <a:srgbClr val="FFCC00"/>
                  </a:solidFill>
                  <a:cs typeface="Arial" charset="0"/>
                </a:rPr>
                <a:t>Z</a:t>
              </a:r>
              <a:endParaRPr lang="en-US" sz="5400" b="1" dirty="0">
                <a:solidFill>
                  <a:srgbClr val="FFCC00"/>
                </a:solidFill>
                <a:cs typeface="Arial" charset="0"/>
              </a:endParaRPr>
            </a:p>
          </p:txBody>
        </p:sp>
        <p:sp>
          <p:nvSpPr>
            <p:cNvPr id="1604617" name="Text Box 7"/>
            <p:cNvSpPr txBox="1">
              <a:spLocks noChangeAspect="1" noChangeArrowheads="1"/>
            </p:cNvSpPr>
            <p:nvPr/>
          </p:nvSpPr>
          <p:spPr bwMode="auto">
            <a:xfrm>
              <a:off x="5275" y="3216"/>
              <a:ext cx="33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5400" b="1" dirty="0">
                  <a:solidFill>
                    <a:srgbClr val="008000"/>
                  </a:solidFill>
                  <a:cs typeface="Arial" charset="0"/>
                </a:rPr>
                <a:t>y</a:t>
              </a:r>
              <a:endParaRPr lang="en-US" sz="5400" b="1" dirty="0">
                <a:solidFill>
                  <a:srgbClr val="008000"/>
                </a:solidFill>
                <a:cs typeface="Arial" charset="0"/>
              </a:endParaRPr>
            </a:p>
          </p:txBody>
        </p:sp>
      </p:grpSp>
      <p:sp>
        <p:nvSpPr>
          <p:cNvPr id="1957896" name="Text Box 8"/>
          <p:cNvSpPr txBox="1">
            <a:spLocks noChangeArrowheads="1"/>
          </p:cNvSpPr>
          <p:nvPr/>
        </p:nvSpPr>
        <p:spPr bwMode="auto">
          <a:xfrm>
            <a:off x="466725" y="4406900"/>
            <a:ext cx="6242050" cy="1736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80000"/>
              </a:spcBef>
            </a:pPr>
            <a:r>
              <a:rPr lang="en-GB" sz="2400">
                <a:solidFill>
                  <a:schemeClr val="tx1"/>
                </a:solidFill>
                <a:latin typeface="Arial Unicode MS" pitchFamily="34" charset="-128"/>
                <a:cs typeface="Arial" charset="0"/>
              </a:rPr>
              <a:t>The aim of DCM is to estimate </a:t>
            </a:r>
            <a:r>
              <a:rPr lang="en-GB" sz="2400" u="sng">
                <a:solidFill>
                  <a:schemeClr val="tx1"/>
                </a:solidFill>
                <a:latin typeface="Arial Unicode MS" pitchFamily="34" charset="-128"/>
                <a:cs typeface="Arial" charset="0"/>
              </a:rPr>
              <a:t>parameters at the neuronal level</a:t>
            </a:r>
            <a:r>
              <a:rPr lang="en-GB" sz="2400">
                <a:solidFill>
                  <a:schemeClr val="tx1"/>
                </a:solidFill>
                <a:latin typeface="Arial Unicode MS" pitchFamily="34" charset="-128"/>
                <a:cs typeface="Arial" charset="0"/>
              </a:rPr>
              <a:t> such that the modelled and measured BOLD signals are optimally similar</a:t>
            </a:r>
            <a:r>
              <a:rPr lang="en-US" sz="2400">
                <a:solidFill>
                  <a:schemeClr val="tx1"/>
                </a:solidFill>
                <a:latin typeface="Arial Unicode MS" pitchFamily="34" charset="-128"/>
                <a:cs typeface="Arial" charset="0"/>
              </a:rPr>
              <a:t>.</a:t>
            </a:r>
            <a:endParaRPr lang="en-US" sz="2000">
              <a:solidFill>
                <a:schemeClr val="tx1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1604612" name="Rectangle 9"/>
          <p:cNvSpPr>
            <a:spLocks noChangeArrowheads="1"/>
          </p:cNvSpPr>
          <p:nvPr/>
        </p:nvSpPr>
        <p:spPr bwMode="auto">
          <a:xfrm>
            <a:off x="465138" y="252413"/>
            <a:ext cx="93583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  <a:spcAft>
                <a:spcPct val="20000"/>
              </a:spcAft>
            </a:pPr>
            <a:r>
              <a:rPr lang="en-GB" sz="2800" b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Basics of DCM: </a:t>
            </a:r>
            <a:br>
              <a:rPr lang="en-GB" sz="2800" b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2800" b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Neuronal and BOLD level</a:t>
            </a:r>
            <a:endParaRPr lang="en-US" b="1" i="1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04613" name="Rectangle 10"/>
          <p:cNvSpPr>
            <a:spLocks noChangeArrowheads="1"/>
          </p:cNvSpPr>
          <p:nvPr/>
        </p:nvSpPr>
        <p:spPr bwMode="auto">
          <a:xfrm>
            <a:off x="444500" y="1412875"/>
            <a:ext cx="6318250" cy="1052513"/>
          </a:xfrm>
          <a:prstGeom prst="rect">
            <a:avLst/>
          </a:prstGeom>
          <a:noFill/>
          <a:ln w="19050">
            <a:solidFill>
              <a:schemeClr val="hlink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203200" y="76200"/>
            <a:ext cx="9877425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Neuronal systems are represented by differential equations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59907" name="Oval 2"/>
          <p:cNvSpPr>
            <a:spLocks noChangeArrowheads="1"/>
          </p:cNvSpPr>
          <p:nvPr/>
        </p:nvSpPr>
        <p:spPr bwMode="auto">
          <a:xfrm>
            <a:off x="6847953" y="2914592"/>
            <a:ext cx="142875" cy="1444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 sz="24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659909" name="Oval 4"/>
          <p:cNvSpPr>
            <a:spLocks noChangeArrowheads="1"/>
          </p:cNvSpPr>
          <p:nvPr/>
        </p:nvSpPr>
        <p:spPr bwMode="auto">
          <a:xfrm>
            <a:off x="7065440" y="2339917"/>
            <a:ext cx="217488" cy="2159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59910" name="Oval 5"/>
          <p:cNvSpPr>
            <a:spLocks noChangeArrowheads="1"/>
          </p:cNvSpPr>
          <p:nvPr/>
        </p:nvSpPr>
        <p:spPr bwMode="auto">
          <a:xfrm>
            <a:off x="6632053" y="3419417"/>
            <a:ext cx="217487" cy="2159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59911" name="Oval 6"/>
          <p:cNvSpPr>
            <a:spLocks noChangeArrowheads="1"/>
          </p:cNvSpPr>
          <p:nvPr/>
        </p:nvSpPr>
        <p:spPr bwMode="auto">
          <a:xfrm>
            <a:off x="7568678" y="3563879"/>
            <a:ext cx="217487" cy="2159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59912" name="Oval 7"/>
          <p:cNvSpPr>
            <a:spLocks noChangeArrowheads="1"/>
          </p:cNvSpPr>
          <p:nvPr/>
        </p:nvSpPr>
        <p:spPr bwMode="auto">
          <a:xfrm>
            <a:off x="7352778" y="2987617"/>
            <a:ext cx="217487" cy="2159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59913" name="Oval 8"/>
          <p:cNvSpPr>
            <a:spLocks noChangeArrowheads="1"/>
          </p:cNvSpPr>
          <p:nvPr/>
        </p:nvSpPr>
        <p:spPr bwMode="auto">
          <a:xfrm>
            <a:off x="7784578" y="2484379"/>
            <a:ext cx="219075" cy="2159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59914" name="Oval 9"/>
          <p:cNvSpPr>
            <a:spLocks noChangeArrowheads="1"/>
          </p:cNvSpPr>
          <p:nvPr/>
        </p:nvSpPr>
        <p:spPr bwMode="auto">
          <a:xfrm>
            <a:off x="9083153" y="2447867"/>
            <a:ext cx="217487" cy="2159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59915" name="Oval 10"/>
          <p:cNvSpPr>
            <a:spLocks noChangeArrowheads="1"/>
          </p:cNvSpPr>
          <p:nvPr/>
        </p:nvSpPr>
        <p:spPr bwMode="auto">
          <a:xfrm>
            <a:off x="9732440" y="2916179"/>
            <a:ext cx="215900" cy="2159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59916" name="Oval 11"/>
          <p:cNvSpPr>
            <a:spLocks noChangeArrowheads="1"/>
          </p:cNvSpPr>
          <p:nvPr/>
        </p:nvSpPr>
        <p:spPr bwMode="auto">
          <a:xfrm>
            <a:off x="9226028" y="3203517"/>
            <a:ext cx="217487" cy="2159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59917" name="Oval 12"/>
          <p:cNvSpPr>
            <a:spLocks noChangeArrowheads="1"/>
          </p:cNvSpPr>
          <p:nvPr/>
        </p:nvSpPr>
        <p:spPr bwMode="auto">
          <a:xfrm>
            <a:off x="8506890" y="3492442"/>
            <a:ext cx="217488" cy="2159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59918" name="Oval 13"/>
          <p:cNvSpPr>
            <a:spLocks noChangeArrowheads="1"/>
          </p:cNvSpPr>
          <p:nvPr/>
        </p:nvSpPr>
        <p:spPr bwMode="auto">
          <a:xfrm>
            <a:off x="8290990" y="2843154"/>
            <a:ext cx="217488" cy="2159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59919" name="Oval 14"/>
          <p:cNvSpPr>
            <a:spLocks noChangeArrowheads="1"/>
          </p:cNvSpPr>
          <p:nvPr/>
        </p:nvSpPr>
        <p:spPr bwMode="auto">
          <a:xfrm>
            <a:off x="8576740" y="2195454"/>
            <a:ext cx="217488" cy="21590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59920" name="AutoShape 15"/>
          <p:cNvCxnSpPr>
            <a:cxnSpLocks noChangeShapeType="1"/>
            <a:stCxn id="1659910" idx="6"/>
            <a:endCxn id="1659911" idx="2"/>
          </p:cNvCxnSpPr>
          <p:nvPr/>
        </p:nvCxnSpPr>
        <p:spPr bwMode="auto">
          <a:xfrm>
            <a:off x="6849540" y="3527367"/>
            <a:ext cx="719138" cy="144462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659921" name="AutoShape 16"/>
          <p:cNvCxnSpPr>
            <a:cxnSpLocks noChangeShapeType="1"/>
            <a:stCxn id="1659910" idx="0"/>
            <a:endCxn id="1659909" idx="3"/>
          </p:cNvCxnSpPr>
          <p:nvPr/>
        </p:nvCxnSpPr>
        <p:spPr bwMode="auto">
          <a:xfrm flipV="1">
            <a:off x="6741590" y="2524067"/>
            <a:ext cx="355600" cy="89535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659922" name="AutoShape 17"/>
          <p:cNvCxnSpPr>
            <a:cxnSpLocks noChangeShapeType="1"/>
            <a:stCxn id="1659909" idx="5"/>
            <a:endCxn id="1659912" idx="1"/>
          </p:cNvCxnSpPr>
          <p:nvPr/>
        </p:nvCxnSpPr>
        <p:spPr bwMode="auto">
          <a:xfrm>
            <a:off x="7251178" y="2524067"/>
            <a:ext cx="133350" cy="49530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659923" name="AutoShape 18"/>
          <p:cNvCxnSpPr>
            <a:cxnSpLocks noChangeShapeType="1"/>
            <a:stCxn id="1659912" idx="4"/>
            <a:endCxn id="1659911" idx="0"/>
          </p:cNvCxnSpPr>
          <p:nvPr/>
        </p:nvCxnSpPr>
        <p:spPr bwMode="auto">
          <a:xfrm>
            <a:off x="7462315" y="3203517"/>
            <a:ext cx="215900" cy="360362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659924" name="AutoShape 19"/>
          <p:cNvCxnSpPr>
            <a:cxnSpLocks noChangeShapeType="1"/>
            <a:stCxn id="1659909" idx="6"/>
            <a:endCxn id="1659913" idx="1"/>
          </p:cNvCxnSpPr>
          <p:nvPr/>
        </p:nvCxnSpPr>
        <p:spPr bwMode="auto">
          <a:xfrm>
            <a:off x="7282928" y="2447867"/>
            <a:ext cx="533400" cy="68262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659925" name="AutoShape 20"/>
          <p:cNvCxnSpPr>
            <a:cxnSpLocks noChangeShapeType="1"/>
            <a:stCxn id="1659909" idx="7"/>
            <a:endCxn id="1659919" idx="2"/>
          </p:cNvCxnSpPr>
          <p:nvPr/>
        </p:nvCxnSpPr>
        <p:spPr bwMode="auto">
          <a:xfrm flipV="1">
            <a:off x="7251178" y="2303404"/>
            <a:ext cx="1325562" cy="68263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659926" name="AutoShape 21"/>
          <p:cNvCxnSpPr>
            <a:cxnSpLocks noChangeShapeType="1"/>
            <a:stCxn id="1659911" idx="6"/>
            <a:endCxn id="1659917" idx="2"/>
          </p:cNvCxnSpPr>
          <p:nvPr/>
        </p:nvCxnSpPr>
        <p:spPr bwMode="auto">
          <a:xfrm flipV="1">
            <a:off x="7786165" y="3600392"/>
            <a:ext cx="720725" cy="71437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659927" name="AutoShape 22"/>
          <p:cNvCxnSpPr>
            <a:cxnSpLocks noChangeShapeType="1"/>
            <a:stCxn id="1659919" idx="4"/>
            <a:endCxn id="1659918" idx="7"/>
          </p:cNvCxnSpPr>
          <p:nvPr/>
        </p:nvCxnSpPr>
        <p:spPr bwMode="auto">
          <a:xfrm flipH="1">
            <a:off x="8476728" y="2411354"/>
            <a:ext cx="209550" cy="46355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659928" name="AutoShape 23"/>
          <p:cNvCxnSpPr>
            <a:cxnSpLocks noChangeShapeType="1"/>
            <a:stCxn id="1659912" idx="6"/>
            <a:endCxn id="1659918" idx="2"/>
          </p:cNvCxnSpPr>
          <p:nvPr/>
        </p:nvCxnSpPr>
        <p:spPr bwMode="auto">
          <a:xfrm flipV="1">
            <a:off x="7570265" y="2951104"/>
            <a:ext cx="720725" cy="144463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1659929" name="AutoShape 24"/>
          <p:cNvCxnSpPr>
            <a:cxnSpLocks noChangeShapeType="1"/>
            <a:stCxn id="1659913" idx="7"/>
            <a:endCxn id="1659919" idx="3"/>
          </p:cNvCxnSpPr>
          <p:nvPr/>
        </p:nvCxnSpPr>
        <p:spPr bwMode="auto">
          <a:xfrm flipV="1">
            <a:off x="7971903" y="2379604"/>
            <a:ext cx="636587" cy="136525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659930" name="AutoShape 25"/>
          <p:cNvCxnSpPr>
            <a:cxnSpLocks noChangeShapeType="1"/>
            <a:stCxn id="1659913" idx="4"/>
            <a:endCxn id="1659917" idx="1"/>
          </p:cNvCxnSpPr>
          <p:nvPr/>
        </p:nvCxnSpPr>
        <p:spPr bwMode="auto">
          <a:xfrm>
            <a:off x="7894115" y="2700279"/>
            <a:ext cx="644525" cy="823913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659931" name="AutoShape 26"/>
          <p:cNvCxnSpPr>
            <a:cxnSpLocks noChangeShapeType="1"/>
            <a:stCxn id="1659919" idx="5"/>
            <a:endCxn id="1659914" idx="1"/>
          </p:cNvCxnSpPr>
          <p:nvPr/>
        </p:nvCxnSpPr>
        <p:spPr bwMode="auto">
          <a:xfrm>
            <a:off x="8762478" y="2379604"/>
            <a:ext cx="352425" cy="100013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659932" name="AutoShape 27"/>
          <p:cNvCxnSpPr>
            <a:cxnSpLocks noChangeShapeType="1"/>
            <a:stCxn id="1659917" idx="6"/>
            <a:endCxn id="1659916" idx="3"/>
          </p:cNvCxnSpPr>
          <p:nvPr/>
        </p:nvCxnSpPr>
        <p:spPr bwMode="auto">
          <a:xfrm flipV="1">
            <a:off x="8724378" y="3387667"/>
            <a:ext cx="533400" cy="212725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659933" name="AutoShape 28"/>
          <p:cNvCxnSpPr>
            <a:cxnSpLocks noChangeShapeType="1"/>
            <a:stCxn id="1659914" idx="4"/>
            <a:endCxn id="1659916" idx="0"/>
          </p:cNvCxnSpPr>
          <p:nvPr/>
        </p:nvCxnSpPr>
        <p:spPr bwMode="auto">
          <a:xfrm>
            <a:off x="9192690" y="2663767"/>
            <a:ext cx="142875" cy="53975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659934" name="AutoShape 29"/>
          <p:cNvCxnSpPr>
            <a:cxnSpLocks noChangeShapeType="1"/>
            <a:stCxn id="1659914" idx="5"/>
            <a:endCxn id="1659915" idx="2"/>
          </p:cNvCxnSpPr>
          <p:nvPr/>
        </p:nvCxnSpPr>
        <p:spPr bwMode="auto">
          <a:xfrm>
            <a:off x="9268890" y="2632017"/>
            <a:ext cx="463550" cy="392112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 type="arrow" w="med" len="med"/>
            <a:tailEnd/>
          </a:ln>
        </p:spPr>
      </p:cxnSp>
      <p:cxnSp>
        <p:nvCxnSpPr>
          <p:cNvPr id="1659935" name="AutoShape 30"/>
          <p:cNvCxnSpPr>
            <a:cxnSpLocks noChangeShapeType="1"/>
            <a:stCxn id="1659916" idx="6"/>
            <a:endCxn id="1659915" idx="3"/>
          </p:cNvCxnSpPr>
          <p:nvPr/>
        </p:nvCxnSpPr>
        <p:spPr bwMode="auto">
          <a:xfrm flipV="1">
            <a:off x="9443515" y="3100329"/>
            <a:ext cx="320675" cy="211138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659936" name="AutoShape 31"/>
          <p:cNvCxnSpPr>
            <a:cxnSpLocks noChangeShapeType="1"/>
            <a:stCxn id="1659911" idx="7"/>
            <a:endCxn id="1659914" idx="3"/>
          </p:cNvCxnSpPr>
          <p:nvPr/>
        </p:nvCxnSpPr>
        <p:spPr bwMode="auto">
          <a:xfrm flipV="1">
            <a:off x="7754415" y="2632017"/>
            <a:ext cx="1360488" cy="963612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 type="arrow" w="med" len="med"/>
            <a:tailEnd/>
          </a:ln>
        </p:spPr>
      </p:cxnSp>
      <p:sp>
        <p:nvSpPr>
          <p:cNvPr id="1659937" name="Text Box 32"/>
          <p:cNvSpPr txBox="1">
            <a:spLocks noChangeArrowheads="1"/>
          </p:cNvSpPr>
          <p:nvPr/>
        </p:nvSpPr>
        <p:spPr bwMode="auto">
          <a:xfrm>
            <a:off x="5321796" y="1913572"/>
            <a:ext cx="1203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dirty="0">
                <a:solidFill>
                  <a:schemeClr val="tx1"/>
                </a:solidFill>
                <a:latin typeface="Arial Unicode MS" pitchFamily="34" charset="-128"/>
              </a:rPr>
              <a:t>Input </a:t>
            </a:r>
            <a:r>
              <a:rPr lang="en-GB" sz="2000" i="1" dirty="0">
                <a:solidFill>
                  <a:schemeClr val="tx1"/>
                </a:solidFill>
                <a:latin typeface="Arial Unicode MS" pitchFamily="34" charset="-128"/>
              </a:rPr>
              <a:t>u(t)</a:t>
            </a:r>
            <a:endParaRPr lang="en-US" sz="2000" i="1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cxnSp>
        <p:nvCxnSpPr>
          <p:cNvPr id="1659938" name="AutoShape 33"/>
          <p:cNvCxnSpPr>
            <a:cxnSpLocks noChangeShapeType="1"/>
            <a:stCxn id="1659937" idx="3"/>
            <a:endCxn id="1659910" idx="2"/>
          </p:cNvCxnSpPr>
          <p:nvPr/>
        </p:nvCxnSpPr>
        <p:spPr bwMode="auto">
          <a:xfrm>
            <a:off x="6525121" y="2112010"/>
            <a:ext cx="106932" cy="1415357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</p:cxnSp>
      <p:sp>
        <p:nvSpPr>
          <p:cNvPr id="1659939" name="Text Box 34"/>
          <p:cNvSpPr txBox="1">
            <a:spLocks noChangeArrowheads="1"/>
          </p:cNvSpPr>
          <p:nvPr/>
        </p:nvSpPr>
        <p:spPr bwMode="auto">
          <a:xfrm>
            <a:off x="6808265" y="3752792"/>
            <a:ext cx="278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  <a:latin typeface="Arial Unicode MS" pitchFamily="34" charset="-128"/>
              </a:rPr>
              <a:t>connectivity parameters </a:t>
            </a:r>
            <a:r>
              <a:rPr lang="en-GB" sz="1800" i="1">
                <a:solidFill>
                  <a:schemeClr val="tx1"/>
                </a:solidFill>
                <a:latin typeface="Arial Unicode MS" pitchFamily="34" charset="-128"/>
                <a:sym typeface="Symbol" pitchFamily="18" charset="2"/>
              </a:rPr>
              <a:t></a:t>
            </a:r>
          </a:p>
        </p:txBody>
      </p:sp>
      <p:cxnSp>
        <p:nvCxnSpPr>
          <p:cNvPr id="1659940" name="AutoShape 35"/>
          <p:cNvCxnSpPr>
            <a:cxnSpLocks noChangeShapeType="1"/>
            <a:stCxn id="1659916" idx="5"/>
            <a:endCxn id="1659941" idx="2"/>
          </p:cNvCxnSpPr>
          <p:nvPr/>
        </p:nvCxnSpPr>
        <p:spPr bwMode="auto">
          <a:xfrm rot="5400000" flipH="1" flipV="1">
            <a:off x="8740084" y="2529857"/>
            <a:ext cx="1529523" cy="186362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</p:cxnSp>
      <p:sp>
        <p:nvSpPr>
          <p:cNvPr id="1659941" name="Text Box 36"/>
          <p:cNvSpPr txBox="1">
            <a:spLocks noChangeArrowheads="1"/>
          </p:cNvSpPr>
          <p:nvPr/>
        </p:nvSpPr>
        <p:spPr bwMode="auto">
          <a:xfrm>
            <a:off x="8973497" y="1150390"/>
            <a:ext cx="12490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dirty="0">
                <a:solidFill>
                  <a:schemeClr val="tx1"/>
                </a:solidFill>
                <a:latin typeface="Arial Unicode MS" pitchFamily="34" charset="-128"/>
              </a:rPr>
              <a:t>system</a:t>
            </a:r>
            <a:br>
              <a:rPr lang="en-GB" sz="2000" dirty="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en-GB" sz="2000" i="1" dirty="0" smtClean="0">
                <a:solidFill>
                  <a:schemeClr val="tx1"/>
                </a:solidFill>
                <a:latin typeface="Arial Unicode MS" pitchFamily="34" charset="-128"/>
              </a:rPr>
              <a:t>z(t) </a:t>
            </a:r>
            <a:r>
              <a:rPr lang="en-GB" sz="2000" dirty="0" smtClean="0">
                <a:solidFill>
                  <a:schemeClr val="tx1"/>
                </a:solidFill>
                <a:latin typeface="Arial Unicode MS" pitchFamily="34" charset="-128"/>
              </a:rPr>
              <a:t>state </a:t>
            </a:r>
            <a:endParaRPr lang="en-US" sz="2000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cxnSp>
        <p:nvCxnSpPr>
          <p:cNvPr id="1659942" name="AutoShape 37"/>
          <p:cNvCxnSpPr>
            <a:cxnSpLocks noChangeShapeType="1"/>
            <a:stCxn id="1659937" idx="3"/>
            <a:endCxn id="1659907" idx="2"/>
          </p:cNvCxnSpPr>
          <p:nvPr/>
        </p:nvCxnSpPr>
        <p:spPr bwMode="auto">
          <a:xfrm>
            <a:off x="6525121" y="2112010"/>
            <a:ext cx="322832" cy="874813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</p:cxnSp>
      <p:sp>
        <p:nvSpPr>
          <p:cNvPr id="1886247" name="Rectangle 39"/>
          <p:cNvSpPr>
            <a:spLocks noChangeArrowheads="1"/>
          </p:cNvSpPr>
          <p:nvPr/>
        </p:nvSpPr>
        <p:spPr bwMode="auto">
          <a:xfrm>
            <a:off x="414337" y="4005263"/>
            <a:ext cx="4648729" cy="2592387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GB" sz="2400" dirty="0" smtClean="0">
                <a:solidFill>
                  <a:schemeClr val="tx1"/>
                </a:solidFill>
                <a:latin typeface="Arial Unicode MS" pitchFamily="34" charset="-128"/>
              </a:rPr>
              <a:t>State changes of the </a:t>
            </a:r>
            <a:r>
              <a:rPr lang="en-GB" sz="2400" dirty="0" err="1" smtClean="0">
                <a:solidFill>
                  <a:schemeClr val="tx1"/>
                </a:solidFill>
                <a:latin typeface="Arial Unicode MS" pitchFamily="34" charset="-128"/>
              </a:rPr>
              <a:t>sy</a:t>
            </a:r>
            <a:r>
              <a:rPr lang="en-US" sz="2400" dirty="0" smtClean="0">
                <a:solidFill>
                  <a:schemeClr val="tx1"/>
                </a:solidFill>
                <a:latin typeface="Arial Unicode MS" pitchFamily="34" charset="-128"/>
                <a:cs typeface="Arial" charset="0"/>
              </a:rPr>
              <a:t>stem states are </a:t>
            </a: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  <a:cs typeface="Arial" charset="0"/>
              </a:rPr>
              <a:t>dependent on:</a:t>
            </a:r>
          </a:p>
          <a:p>
            <a:pPr marL="828675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cs typeface="Arial" charset="0"/>
              </a:rPr>
              <a:t>the current </a:t>
            </a:r>
            <a:r>
              <a:rPr lang="en-GB" sz="2400" dirty="0" smtClean="0">
                <a:solidFill>
                  <a:schemeClr val="tx1"/>
                </a:solidFill>
                <a:latin typeface="Arial Unicode MS" pitchFamily="34" charset="-128"/>
                <a:cs typeface="Arial" charset="0"/>
              </a:rPr>
              <a:t>state </a:t>
            </a:r>
            <a:r>
              <a:rPr lang="en-GB" sz="2400" dirty="0" smtClean="0">
                <a:solidFill>
                  <a:schemeClr val="tx1"/>
                </a:solidFill>
                <a:cs typeface="Times New Roman" pitchFamily="18" charset="0"/>
              </a:rPr>
              <a:t>z</a:t>
            </a:r>
            <a:endParaRPr lang="en-GB" sz="2400" dirty="0">
              <a:solidFill>
                <a:schemeClr val="tx1"/>
              </a:solidFill>
              <a:cs typeface="Times New Roman" pitchFamily="18" charset="0"/>
            </a:endParaRPr>
          </a:p>
          <a:p>
            <a:pPr marL="828675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cs typeface="Arial" charset="0"/>
              </a:rPr>
              <a:t>external </a:t>
            </a:r>
            <a:r>
              <a:rPr lang="en-GB" sz="2400" dirty="0" smtClean="0">
                <a:solidFill>
                  <a:schemeClr val="tx1"/>
                </a:solidFill>
                <a:latin typeface="Arial Unicode MS" pitchFamily="34" charset="-128"/>
                <a:cs typeface="Arial" charset="0"/>
              </a:rPr>
              <a:t>inputs </a:t>
            </a:r>
            <a:r>
              <a:rPr lang="en-GB" sz="2400" dirty="0" smtClean="0">
                <a:solidFill>
                  <a:schemeClr val="tx1"/>
                </a:solidFill>
                <a:cs typeface="Times New Roman" pitchFamily="18" charset="0"/>
              </a:rPr>
              <a:t>u</a:t>
            </a:r>
            <a:endParaRPr lang="en-GB" sz="2400" dirty="0">
              <a:solidFill>
                <a:schemeClr val="tx1"/>
              </a:solidFill>
              <a:cs typeface="Times New Roman" pitchFamily="18" charset="0"/>
            </a:endParaRPr>
          </a:p>
          <a:p>
            <a:pPr marL="828675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cs typeface="Arial" charset="0"/>
              </a:rPr>
              <a:t>its </a:t>
            </a:r>
            <a:r>
              <a:rPr lang="en-GB" sz="2400" dirty="0" smtClean="0">
                <a:solidFill>
                  <a:schemeClr val="tx1"/>
                </a:solidFill>
                <a:latin typeface="Arial Unicode MS" pitchFamily="34" charset="-128"/>
                <a:cs typeface="Arial" charset="0"/>
              </a:rPr>
              <a:t>connectivity </a:t>
            </a:r>
            <a:r>
              <a:rPr lang="el-GR" sz="2400" i="1" dirty="0" smtClean="0">
                <a:solidFill>
                  <a:schemeClr val="tx1"/>
                </a:solidFill>
                <a:latin typeface="Arial Unicode MS" pitchFamily="34" charset="-128"/>
                <a:cs typeface="Arial" charset="0"/>
              </a:rPr>
              <a:t>θ</a:t>
            </a:r>
            <a:endParaRPr lang="en-GB" sz="2400" dirty="0">
              <a:solidFill>
                <a:schemeClr val="tx1"/>
              </a:solidFill>
              <a:latin typeface="Arial Unicode MS" pitchFamily="34" charset="-128"/>
              <a:cs typeface="Arial" charset="0"/>
            </a:endParaRPr>
          </a:p>
          <a:p>
            <a:pPr marL="828675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cs typeface="Arial" charset="0"/>
              </a:rPr>
              <a:t>time constants &amp; delays</a:t>
            </a:r>
            <a:endParaRPr lang="en-US" sz="2400" dirty="0">
              <a:solidFill>
                <a:schemeClr val="tx1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1886248" name="AutoShape 40"/>
          <p:cNvSpPr>
            <a:spLocks noChangeArrowheads="1"/>
          </p:cNvSpPr>
          <p:nvPr/>
        </p:nvSpPr>
        <p:spPr bwMode="auto">
          <a:xfrm>
            <a:off x="4279900" y="5516563"/>
            <a:ext cx="1439863" cy="433387"/>
          </a:xfrm>
          <a:prstGeom prst="rightArrow">
            <a:avLst>
              <a:gd name="adj1" fmla="val 50000"/>
              <a:gd name="adj2" fmla="val 83059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86249" name="Rectangle 41"/>
          <p:cNvSpPr>
            <a:spLocks noChangeArrowheads="1"/>
          </p:cNvSpPr>
          <p:nvPr/>
        </p:nvSpPr>
        <p:spPr bwMode="auto">
          <a:xfrm>
            <a:off x="423332" y="2004038"/>
            <a:ext cx="4656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dirty="0" smtClean="0">
                <a:solidFill>
                  <a:schemeClr val="tx1"/>
                </a:solidFill>
                <a:latin typeface="Arial Unicode MS" pitchFamily="34" charset="-128"/>
              </a:rPr>
              <a:t>A </a:t>
            </a:r>
            <a:r>
              <a:rPr lang="en-GB" sz="2400" u="sng" dirty="0" smtClean="0">
                <a:solidFill>
                  <a:schemeClr val="tx1"/>
                </a:solidFill>
                <a:latin typeface="Arial Unicode MS" pitchFamily="34" charset="-128"/>
              </a:rPr>
              <a:t>System</a:t>
            </a:r>
            <a:r>
              <a:rPr lang="en-GB" sz="2400" dirty="0" smtClean="0">
                <a:solidFill>
                  <a:schemeClr val="tx1"/>
                </a:solidFill>
                <a:latin typeface="Arial Unicode MS" pitchFamily="34" charset="-128"/>
              </a:rPr>
              <a:t> is a </a:t>
            </a: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</a:rPr>
              <a:t>set of elements </a:t>
            </a:r>
            <a:r>
              <a:rPr lang="en-GB" sz="2400" i="1" dirty="0" err="1" smtClean="0">
                <a:solidFill>
                  <a:schemeClr val="tx1"/>
                </a:solidFill>
                <a:latin typeface="Arial Unicode MS" pitchFamily="34" charset="-128"/>
              </a:rPr>
              <a:t>z</a:t>
            </a:r>
            <a:r>
              <a:rPr lang="en-GB" sz="2400" i="1" baseline="-25000" dirty="0" err="1" smtClean="0">
                <a:solidFill>
                  <a:schemeClr val="tx1"/>
                </a:solidFill>
                <a:latin typeface="Arial Unicode MS" pitchFamily="34" charset="-128"/>
              </a:rPr>
              <a:t>n</a:t>
            </a:r>
            <a:r>
              <a:rPr lang="en-GB" sz="2400" i="1" dirty="0" smtClean="0">
                <a:solidFill>
                  <a:schemeClr val="tx1"/>
                </a:solidFill>
                <a:latin typeface="Arial Unicode MS" pitchFamily="34" charset="-128"/>
              </a:rPr>
              <a:t>(t) </a:t>
            </a:r>
            <a:r>
              <a:rPr lang="en-GB" sz="2400" dirty="0" smtClean="0">
                <a:solidFill>
                  <a:schemeClr val="tx1"/>
                </a:solidFill>
                <a:latin typeface="Arial Unicode MS" pitchFamily="34" charset="-128"/>
              </a:rPr>
              <a:t>which </a:t>
            </a: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</a:rPr>
              <a:t>interact in a spatially and temporally specific fashion</a:t>
            </a:r>
            <a:endParaRPr lang="en-US" sz="2400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graphicFrame>
        <p:nvGraphicFramePr>
          <p:cNvPr id="1886250" name="Object 42"/>
          <p:cNvGraphicFramePr>
            <a:graphicFrameLocks noChangeAspect="1"/>
          </p:cNvGraphicFramePr>
          <p:nvPr/>
        </p:nvGraphicFramePr>
        <p:xfrm>
          <a:off x="5959475" y="4941888"/>
          <a:ext cx="3649663" cy="1528762"/>
        </p:xfrm>
        <a:graphic>
          <a:graphicData uri="http://schemas.openxmlformats.org/presentationml/2006/ole">
            <p:oleObj spid="_x0000_s1721346" name="Microsoft Equation 3.0" r:id="rId4" imgW="9396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141288" y="76200"/>
            <a:ext cx="8259762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de-DE" sz="4400" b="1" dirty="0">
                <a:solidFill>
                  <a:schemeClr val="tx2"/>
                </a:solidFill>
                <a:latin typeface="Arial" charset="0"/>
              </a:rPr>
              <a:t>Overview</a:t>
            </a:r>
            <a:endParaRPr lang="en-US" sz="4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09550" y="914400"/>
            <a:ext cx="6559550" cy="9683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613828" name="Rectangle 4"/>
          <p:cNvSpPr>
            <a:spLocks noChangeArrowheads="1"/>
          </p:cNvSpPr>
          <p:nvPr/>
        </p:nvSpPr>
        <p:spPr bwMode="auto">
          <a:xfrm>
            <a:off x="2074349" y="1952628"/>
            <a:ext cx="4473575" cy="126047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2100" dirty="0">
                <a:solidFill>
                  <a:schemeClr val="tx1"/>
                </a:solidFill>
              </a:rPr>
              <a:t>Brain connectivity: types &amp; definitions</a:t>
            </a:r>
          </a:p>
          <a:p>
            <a:pPr lvl="1" eaLnBrk="0" hangingPunct="0">
              <a:spcBef>
                <a:spcPct val="50000"/>
              </a:spcBef>
              <a:defRPr/>
            </a:pPr>
            <a:r>
              <a:rPr lang="de-DE" sz="1400" i="1" dirty="0">
                <a:solidFill>
                  <a:schemeClr val="tx1"/>
                </a:solidFill>
              </a:rPr>
              <a:t>A</a:t>
            </a:r>
            <a:r>
              <a:rPr lang="de-DE" sz="1400" i="1" dirty="0" smtClean="0">
                <a:solidFill>
                  <a:schemeClr val="tx1"/>
                </a:solidFill>
              </a:rPr>
              <a:t>natomical </a:t>
            </a:r>
            <a:r>
              <a:rPr lang="de-DE" sz="1400" i="1" dirty="0">
                <a:solidFill>
                  <a:schemeClr val="tx1"/>
                </a:solidFill>
              </a:rPr>
              <a:t>connectivity</a:t>
            </a:r>
          </a:p>
          <a:p>
            <a:pPr lvl="2" eaLnBrk="0" hangingPunct="0">
              <a:lnSpc>
                <a:spcPct val="90000"/>
              </a:lnSpc>
              <a:defRPr/>
            </a:pPr>
            <a:r>
              <a:rPr lang="de-DE" sz="1400" i="1" dirty="0">
                <a:solidFill>
                  <a:schemeClr val="tx1"/>
                </a:solidFill>
              </a:rPr>
              <a:t>F</a:t>
            </a:r>
            <a:r>
              <a:rPr lang="de-DE" sz="1400" i="1" dirty="0" smtClean="0">
                <a:solidFill>
                  <a:schemeClr val="tx1"/>
                </a:solidFill>
              </a:rPr>
              <a:t>unctional </a:t>
            </a:r>
            <a:r>
              <a:rPr lang="de-DE" sz="1400" i="1" dirty="0">
                <a:solidFill>
                  <a:schemeClr val="tx1"/>
                </a:solidFill>
              </a:rPr>
              <a:t>connectivity</a:t>
            </a:r>
          </a:p>
          <a:p>
            <a:pPr lvl="2" eaLnBrk="0" hangingPunct="0">
              <a:lnSpc>
                <a:spcPct val="90000"/>
              </a:lnSpc>
              <a:defRPr/>
            </a:pPr>
            <a:r>
              <a:rPr lang="de-DE" sz="1400" i="1" dirty="0">
                <a:solidFill>
                  <a:schemeClr val="tx1"/>
                </a:solidFill>
              </a:rPr>
              <a:t>            </a:t>
            </a:r>
            <a:r>
              <a:rPr lang="de-DE" sz="1400" i="1" dirty="0" smtClean="0">
                <a:solidFill>
                  <a:schemeClr val="tx1"/>
                </a:solidFill>
              </a:rPr>
              <a:t>Effective connectivity</a:t>
            </a:r>
          </a:p>
          <a:p>
            <a:pPr lvl="2" eaLnBrk="0" hangingPunct="0">
              <a:lnSpc>
                <a:spcPct val="90000"/>
              </a:lnSpc>
              <a:defRPr/>
            </a:pPr>
            <a:endParaRPr lang="de-DE" sz="1400" i="1" dirty="0">
              <a:solidFill>
                <a:schemeClr val="tx1"/>
              </a:solidFill>
            </a:endParaRPr>
          </a:p>
        </p:txBody>
      </p:sp>
      <p:sp>
        <p:nvSpPr>
          <p:cNvPr id="1613831" name="Rectangle 7"/>
          <p:cNvSpPr>
            <a:spLocks noChangeArrowheads="1"/>
          </p:cNvSpPr>
          <p:nvPr/>
        </p:nvSpPr>
        <p:spPr bwMode="auto">
          <a:xfrm>
            <a:off x="2264848" y="3717893"/>
            <a:ext cx="5705671" cy="1194173"/>
          </a:xfrm>
          <a:prstGeom prst="rect">
            <a:avLst/>
          </a:prstGeom>
          <a:gradFill rotWithShape="0">
            <a:gsLst>
              <a:gs pos="0">
                <a:srgbClr val="D9FFFF"/>
              </a:gs>
              <a:gs pos="100000">
                <a:srgbClr val="D9FFFF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pPr lvl="1" eaLnBrk="0" hangingPunct="0">
              <a:spcBef>
                <a:spcPct val="50000"/>
              </a:spcBef>
              <a:defRPr/>
            </a:pPr>
            <a:r>
              <a:rPr lang="de-DE" sz="2000" dirty="0" smtClean="0">
                <a:solidFill>
                  <a:schemeClr val="tx1"/>
                </a:solidFill>
              </a:rPr>
              <a:t>Dynamic </a:t>
            </a:r>
            <a:r>
              <a:rPr lang="de-DE" sz="2000" dirty="0">
                <a:solidFill>
                  <a:schemeClr val="tx1"/>
                </a:solidFill>
              </a:rPr>
              <a:t>causal models (DCMs</a:t>
            </a:r>
            <a:r>
              <a:rPr lang="de-DE" sz="2000" dirty="0" smtClean="0">
                <a:solidFill>
                  <a:schemeClr val="tx1"/>
                </a:solidFill>
              </a:rPr>
              <a:t>)</a:t>
            </a:r>
          </a:p>
          <a:p>
            <a:pPr lvl="1" eaLnBrk="0" hangingPunct="0">
              <a:spcBef>
                <a:spcPct val="50000"/>
              </a:spcBef>
              <a:defRPr/>
            </a:pPr>
            <a:r>
              <a:rPr lang="de-DE" sz="1400" i="1" dirty="0" smtClean="0">
                <a:solidFill>
                  <a:schemeClr val="tx1"/>
                </a:solidFill>
              </a:rPr>
              <a:t>	Neuronal model</a:t>
            </a:r>
          </a:p>
          <a:p>
            <a:pPr lvl="2" eaLnBrk="0" hangingPunct="0">
              <a:lnSpc>
                <a:spcPct val="90000"/>
              </a:lnSpc>
              <a:defRPr/>
            </a:pPr>
            <a:r>
              <a:rPr lang="de-DE" sz="1400" i="1" dirty="0" smtClean="0">
                <a:solidFill>
                  <a:schemeClr val="tx1"/>
                </a:solidFill>
              </a:rPr>
              <a:t>         Hemodynamic model</a:t>
            </a:r>
          </a:p>
          <a:p>
            <a:pPr lvl="2" eaLnBrk="0" hangingPunct="0">
              <a:lnSpc>
                <a:spcPct val="90000"/>
              </a:lnSpc>
              <a:defRPr/>
            </a:pPr>
            <a:r>
              <a:rPr lang="de-DE" sz="1400" i="1" dirty="0" smtClean="0">
                <a:solidFill>
                  <a:schemeClr val="tx1"/>
                </a:solidFill>
              </a:rPr>
              <a:t>              Estimation: Bayesian framework</a:t>
            </a:r>
            <a:r>
              <a:rPr lang="de-DE" sz="2000" dirty="0" smtClean="0">
                <a:solidFill>
                  <a:schemeClr val="tx1"/>
                </a:solidFill>
              </a:rPr>
              <a:t>	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613832" name="Rectangle 8"/>
          <p:cNvSpPr>
            <a:spLocks noChangeArrowheads="1"/>
          </p:cNvSpPr>
          <p:nvPr/>
        </p:nvSpPr>
        <p:spPr bwMode="auto">
          <a:xfrm>
            <a:off x="2523080" y="5416648"/>
            <a:ext cx="6485467" cy="677108"/>
          </a:xfrm>
          <a:prstGeom prst="rect">
            <a:avLst/>
          </a:prstGeom>
          <a:gradFill rotWithShape="0">
            <a:gsLst>
              <a:gs pos="0">
                <a:srgbClr val="D9FFFF"/>
              </a:gs>
              <a:gs pos="100000">
                <a:srgbClr val="D9FFFF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pPr lvl="1" eaLnBrk="0" hangingPunct="0">
              <a:spcBef>
                <a:spcPct val="50000"/>
              </a:spcBef>
              <a:defRPr/>
            </a:pPr>
            <a:r>
              <a:rPr lang="de-DE" sz="2000" dirty="0" smtClean="0">
                <a:solidFill>
                  <a:schemeClr val="tx1"/>
                </a:solidFill>
              </a:rPr>
              <a:t>	Applications &amp; extensions of DCM to </a:t>
            </a:r>
            <a:r>
              <a:rPr lang="de-DE" sz="2000" dirty="0">
                <a:solidFill>
                  <a:schemeClr val="tx1"/>
                </a:solidFill>
              </a:rPr>
              <a:t>fMRI </a:t>
            </a:r>
            <a:r>
              <a:rPr lang="de-DE" sz="2000" dirty="0" smtClean="0">
                <a:solidFill>
                  <a:schemeClr val="tx1"/>
                </a:solidFill>
              </a:rPr>
              <a:t>data</a:t>
            </a:r>
          </a:p>
          <a:p>
            <a:pPr lvl="2" eaLnBrk="0" hangingPunct="0">
              <a:lnSpc>
                <a:spcPct val="90000"/>
              </a:lnSpc>
              <a:defRPr/>
            </a:pPr>
            <a:r>
              <a:rPr lang="de-DE" sz="2000" dirty="0" smtClean="0">
                <a:solidFill>
                  <a:schemeClr val="tx1"/>
                </a:solidFill>
              </a:rPr>
              <a:t>	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171" name="Rectangle 3"/>
          <p:cNvSpPr>
            <a:spLocks noChangeArrowheads="1"/>
          </p:cNvSpPr>
          <p:nvPr/>
        </p:nvSpPr>
        <p:spPr bwMode="auto">
          <a:xfrm>
            <a:off x="465138" y="201613"/>
            <a:ext cx="93583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sz="4000">
                <a:solidFill>
                  <a:schemeClr val="tx2"/>
                </a:solidFill>
                <a:latin typeface="Arial Unicode MS" pitchFamily="34" charset="-128"/>
              </a:rPr>
              <a:t>DCM parameters = rate constants</a:t>
            </a:r>
            <a:endParaRPr lang="en-US" sz="4000">
              <a:solidFill>
                <a:schemeClr val="tx2"/>
              </a:solidFill>
              <a:latin typeface="Arial Unicode MS" pitchFamily="34" charset="-128"/>
            </a:endParaRPr>
          </a:p>
        </p:txBody>
      </p:sp>
      <p:graphicFrame>
        <p:nvGraphicFramePr>
          <p:cNvPr id="1240068" name="Object 4"/>
          <p:cNvGraphicFramePr>
            <a:graphicFrameLocks noChangeAspect="1"/>
          </p:cNvGraphicFramePr>
          <p:nvPr/>
        </p:nvGraphicFramePr>
        <p:xfrm>
          <a:off x="1501197" y="1939442"/>
          <a:ext cx="1660525" cy="1009650"/>
        </p:xfrm>
        <a:graphic>
          <a:graphicData uri="http://schemas.openxmlformats.org/presentationml/2006/ole">
            <p:oleObj spid="_x0000_s1240068" name="Equation" r:id="rId4" imgW="647640" imgH="393480" progId="">
              <p:embed/>
            </p:oleObj>
          </a:graphicData>
        </a:graphic>
      </p:graphicFrame>
      <p:sp>
        <p:nvSpPr>
          <p:cNvPr id="1240173" name="Text Box 9"/>
          <p:cNvSpPr txBox="1">
            <a:spLocks noChangeArrowheads="1"/>
          </p:cNvSpPr>
          <p:nvPr/>
        </p:nvSpPr>
        <p:spPr bwMode="auto">
          <a:xfrm>
            <a:off x="2507068" y="3217917"/>
            <a:ext cx="148790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i="1" dirty="0">
                <a:solidFill>
                  <a:schemeClr val="tx1"/>
                </a:solidFill>
              </a:rPr>
              <a:t>Half-life</a:t>
            </a:r>
            <a:r>
              <a:rPr lang="en-GB" sz="2400" b="1" i="1" dirty="0" smtClean="0">
                <a:solidFill>
                  <a:schemeClr val="tx1"/>
                </a:solidFill>
                <a:sym typeface="Symbol" pitchFamily="18" charset="2"/>
              </a:rPr>
              <a:t></a:t>
            </a:r>
            <a:endParaRPr lang="en-GB" sz="2400" b="1" i="1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1240174" name="Text Box 11"/>
          <p:cNvSpPr txBox="1">
            <a:spLocks noChangeArrowheads="1"/>
          </p:cNvSpPr>
          <p:nvPr/>
        </p:nvSpPr>
        <p:spPr bwMode="auto">
          <a:xfrm>
            <a:off x="619779" y="1222375"/>
            <a:ext cx="5095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i="1" dirty="0">
                <a:solidFill>
                  <a:schemeClr val="tx1"/>
                </a:solidFill>
              </a:rPr>
              <a:t>Generic solution to the ODEs in DCM: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1240076" name="Object 12"/>
          <p:cNvGraphicFramePr>
            <a:graphicFrameLocks noChangeAspect="1"/>
          </p:cNvGraphicFramePr>
          <p:nvPr/>
        </p:nvGraphicFramePr>
        <p:xfrm>
          <a:off x="2682646" y="5318497"/>
          <a:ext cx="1822450" cy="490538"/>
        </p:xfrm>
        <a:graphic>
          <a:graphicData uri="http://schemas.openxmlformats.org/presentationml/2006/ole">
            <p:oleObj spid="_x0000_s1240076" name="Equation" r:id="rId5" imgW="660240" imgH="177480" progId="">
              <p:embed/>
            </p:oleObj>
          </a:graphicData>
        </a:graphic>
      </p:graphicFrame>
      <p:sp>
        <p:nvSpPr>
          <p:cNvPr id="1240175" name="AutoShape 13"/>
          <p:cNvSpPr>
            <a:spLocks noChangeArrowheads="1"/>
          </p:cNvSpPr>
          <p:nvPr/>
        </p:nvSpPr>
        <p:spPr bwMode="auto">
          <a:xfrm>
            <a:off x="1544408" y="5402635"/>
            <a:ext cx="992188" cy="374650"/>
          </a:xfrm>
          <a:prstGeom prst="rightArrow">
            <a:avLst>
              <a:gd name="adj1" fmla="val 50000"/>
              <a:gd name="adj2" fmla="val 66208"/>
            </a:avLst>
          </a:prstGeom>
          <a:solidFill>
            <a:srgbClr val="0000FF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0176" name="AutoShape 14"/>
          <p:cNvSpPr>
            <a:spLocks noChangeArrowheads="1"/>
          </p:cNvSpPr>
          <p:nvPr/>
        </p:nvSpPr>
        <p:spPr bwMode="auto">
          <a:xfrm>
            <a:off x="3328054" y="2255135"/>
            <a:ext cx="992188" cy="374650"/>
          </a:xfrm>
          <a:prstGeom prst="rightArrow">
            <a:avLst>
              <a:gd name="adj1" fmla="val 50000"/>
              <a:gd name="adj2" fmla="val 66208"/>
            </a:avLst>
          </a:prstGeom>
          <a:solidFill>
            <a:srgbClr val="0000FF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0177" name="Rectangle 19"/>
          <p:cNvSpPr>
            <a:spLocks noChangeArrowheads="1"/>
          </p:cNvSpPr>
          <p:nvPr/>
        </p:nvSpPr>
        <p:spPr bwMode="auto">
          <a:xfrm>
            <a:off x="2636608" y="5226422"/>
            <a:ext cx="1938338" cy="693738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graphicFrame>
        <p:nvGraphicFramePr>
          <p:cNvPr id="1240096" name="Object 32"/>
          <p:cNvGraphicFramePr>
            <a:graphicFrameLocks noChangeAspect="1"/>
          </p:cNvGraphicFramePr>
          <p:nvPr/>
        </p:nvGraphicFramePr>
        <p:xfrm>
          <a:off x="1492021" y="3934197"/>
          <a:ext cx="3478212" cy="1169988"/>
        </p:xfrm>
        <a:graphic>
          <a:graphicData uri="http://schemas.openxmlformats.org/presentationml/2006/ole">
            <p:oleObj spid="_x0000_s1240096" name="Equation" r:id="rId6" imgW="1358640" imgH="457200" progId="">
              <p:embed/>
            </p:oleObj>
          </a:graphicData>
        </a:graphic>
      </p:graphicFrame>
      <p:graphicFrame>
        <p:nvGraphicFramePr>
          <p:cNvPr id="1240097" name="Object 33"/>
          <p:cNvGraphicFramePr>
            <a:graphicFrameLocks noChangeAspect="1"/>
          </p:cNvGraphicFramePr>
          <p:nvPr/>
        </p:nvGraphicFramePr>
        <p:xfrm>
          <a:off x="4485342" y="2124960"/>
          <a:ext cx="5707062" cy="630238"/>
        </p:xfrm>
        <a:graphic>
          <a:graphicData uri="http://schemas.openxmlformats.org/presentationml/2006/ole">
            <p:oleObj spid="_x0000_s1240097" name="Equation" r:id="rId7" imgW="2070000" imgH="228600" progId="">
              <p:embed/>
            </p:oleObj>
          </a:graphicData>
        </a:graphic>
      </p:graphicFrame>
      <p:sp>
        <p:nvSpPr>
          <p:cNvPr id="1240182" name="Oval 36"/>
          <p:cNvSpPr>
            <a:spLocks noChangeArrowheads="1"/>
          </p:cNvSpPr>
          <p:nvPr/>
        </p:nvSpPr>
        <p:spPr bwMode="auto">
          <a:xfrm>
            <a:off x="814572" y="2318276"/>
            <a:ext cx="533400" cy="53340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cxnSp>
        <p:nvCxnSpPr>
          <p:cNvPr id="1240183" name="AutoShape 37"/>
          <p:cNvCxnSpPr>
            <a:cxnSpLocks noChangeShapeType="1"/>
            <a:stCxn id="1240182" idx="1"/>
            <a:endCxn id="1240182" idx="7"/>
          </p:cNvCxnSpPr>
          <p:nvPr/>
        </p:nvCxnSpPr>
        <p:spPr bwMode="auto">
          <a:xfrm rot="5400000" flipV="1">
            <a:off x="1080479" y="2207944"/>
            <a:ext cx="1588" cy="377825"/>
          </a:xfrm>
          <a:prstGeom prst="curvedConnector3">
            <a:avLst>
              <a:gd name="adj1" fmla="val -193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40184" name="Text Box 38"/>
          <p:cNvSpPr txBox="1">
            <a:spLocks noChangeArrowheads="1"/>
          </p:cNvSpPr>
          <p:nvPr/>
        </p:nvSpPr>
        <p:spPr bwMode="auto">
          <a:xfrm>
            <a:off x="901885" y="2326213"/>
            <a:ext cx="366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chemeClr val="tx1"/>
                </a:solidFill>
              </a:rPr>
              <a:t>z</a:t>
            </a:r>
            <a:r>
              <a:rPr lang="en-US" sz="2000" b="1" i="1" baseline="-25000">
                <a:solidFill>
                  <a:schemeClr val="tx1"/>
                </a:solidFill>
              </a:rPr>
              <a:t>1</a:t>
            </a:r>
            <a:endParaRPr lang="en-US" sz="2000" b="1" i="1">
              <a:solidFill>
                <a:schemeClr val="tx1"/>
              </a:solidFill>
            </a:endParaRPr>
          </a:p>
        </p:txBody>
      </p:sp>
      <p:graphicFrame>
        <p:nvGraphicFramePr>
          <p:cNvPr id="1240103" name="Object 39"/>
          <p:cNvGraphicFramePr>
            <a:graphicFrameLocks noChangeAspect="1"/>
          </p:cNvGraphicFramePr>
          <p:nvPr/>
        </p:nvGraphicFramePr>
        <p:xfrm>
          <a:off x="963797" y="1826151"/>
          <a:ext cx="238125" cy="290512"/>
        </p:xfrm>
        <a:graphic>
          <a:graphicData uri="http://schemas.openxmlformats.org/presentationml/2006/ole">
            <p:oleObj spid="_x0000_s1240103" name="Equation" r:id="rId8" imgW="114120" imgH="139680" progId="Equation.3">
              <p:embed/>
            </p:oleObj>
          </a:graphicData>
        </a:graphic>
      </p:graphicFrame>
      <p:grpSp>
        <p:nvGrpSpPr>
          <p:cNvPr id="105" name="Group 104"/>
          <p:cNvGrpSpPr/>
          <p:nvPr/>
        </p:nvGrpSpPr>
        <p:grpSpPr>
          <a:xfrm>
            <a:off x="5700180" y="3250653"/>
            <a:ext cx="3481966" cy="3321368"/>
            <a:chOff x="2621167" y="2763553"/>
            <a:chExt cx="3481966" cy="3321368"/>
          </a:xfrm>
        </p:grpSpPr>
        <p:grpSp>
          <p:nvGrpSpPr>
            <p:cNvPr id="104" name="Group 103"/>
            <p:cNvGrpSpPr/>
            <p:nvPr/>
          </p:nvGrpSpPr>
          <p:grpSpPr>
            <a:xfrm>
              <a:off x="2621167" y="3058511"/>
              <a:ext cx="3481966" cy="2600433"/>
              <a:chOff x="6436423" y="2743201"/>
              <a:chExt cx="3481966" cy="2600433"/>
            </a:xfrm>
          </p:grpSpPr>
          <p:sp>
            <p:nvSpPr>
              <p:cNvPr id="1240178" name="Line 15"/>
              <p:cNvSpPr>
                <a:spLocks noChangeShapeType="1"/>
              </p:cNvSpPr>
              <p:nvPr/>
            </p:nvSpPr>
            <p:spPr bwMode="auto">
              <a:xfrm>
                <a:off x="6959520" y="4063503"/>
                <a:ext cx="312361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40179" name="Line 16"/>
              <p:cNvSpPr>
                <a:spLocks noChangeShapeType="1"/>
              </p:cNvSpPr>
              <p:nvPr/>
            </p:nvSpPr>
            <p:spPr bwMode="auto">
              <a:xfrm>
                <a:off x="7253696" y="4052932"/>
                <a:ext cx="0" cy="91755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40180" name="Line 23"/>
              <p:cNvSpPr>
                <a:spLocks noChangeShapeType="1"/>
              </p:cNvSpPr>
              <p:nvPr/>
            </p:nvSpPr>
            <p:spPr bwMode="auto">
              <a:xfrm flipV="1">
                <a:off x="6882500" y="4080416"/>
                <a:ext cx="671789" cy="63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40181" name="Line 24"/>
              <p:cNvSpPr>
                <a:spLocks noChangeShapeType="1"/>
              </p:cNvSpPr>
              <p:nvPr/>
            </p:nvSpPr>
            <p:spPr bwMode="auto">
              <a:xfrm flipH="1">
                <a:off x="7548941" y="4085701"/>
                <a:ext cx="3209" cy="9651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40188" name="AutoShape 40"/>
              <p:cNvSpPr>
                <a:spLocks noChangeAspect="1" noChangeArrowheads="1" noTextEdit="1"/>
              </p:cNvSpPr>
              <p:nvPr/>
            </p:nvSpPr>
            <p:spPr bwMode="auto">
              <a:xfrm>
                <a:off x="6436423" y="2743201"/>
                <a:ext cx="3481966" cy="2600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89" name="Rectangle 42"/>
              <p:cNvSpPr>
                <a:spLocks noChangeArrowheads="1"/>
              </p:cNvSpPr>
              <p:nvPr/>
            </p:nvSpPr>
            <p:spPr bwMode="auto">
              <a:xfrm>
                <a:off x="6889988" y="2940877"/>
                <a:ext cx="2698925" cy="21184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1240190" name="Rectangle 43"/>
              <p:cNvSpPr>
                <a:spLocks noChangeArrowheads="1"/>
              </p:cNvSpPr>
              <p:nvPr/>
            </p:nvSpPr>
            <p:spPr bwMode="auto">
              <a:xfrm>
                <a:off x="6889988" y="2940877"/>
                <a:ext cx="2698925" cy="2118402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1240191" name="Line 44"/>
              <p:cNvSpPr>
                <a:spLocks noChangeShapeType="1"/>
              </p:cNvSpPr>
              <p:nvPr/>
            </p:nvSpPr>
            <p:spPr bwMode="auto">
              <a:xfrm>
                <a:off x="6889988" y="2940877"/>
                <a:ext cx="26989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92" name="Freeform 45"/>
              <p:cNvSpPr>
                <a:spLocks/>
              </p:cNvSpPr>
              <p:nvPr/>
            </p:nvSpPr>
            <p:spPr bwMode="auto">
              <a:xfrm>
                <a:off x="6889988" y="2940877"/>
                <a:ext cx="2698925" cy="2118402"/>
              </a:xfrm>
              <a:custGeom>
                <a:avLst/>
                <a:gdLst>
                  <a:gd name="T0" fmla="*/ 0 w 434"/>
                  <a:gd name="T1" fmla="*/ 342 h 342"/>
                  <a:gd name="T2" fmla="*/ 434 w 434"/>
                  <a:gd name="T3" fmla="*/ 342 h 342"/>
                  <a:gd name="T4" fmla="*/ 434 w 434"/>
                  <a:gd name="T5" fmla="*/ 0 h 342"/>
                  <a:gd name="T6" fmla="*/ 0 60000 65536"/>
                  <a:gd name="T7" fmla="*/ 0 60000 65536"/>
                  <a:gd name="T8" fmla="*/ 0 60000 65536"/>
                  <a:gd name="T9" fmla="*/ 0 w 434"/>
                  <a:gd name="T10" fmla="*/ 0 h 342"/>
                  <a:gd name="T11" fmla="*/ 434 w 434"/>
                  <a:gd name="T12" fmla="*/ 342 h 3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4" h="342">
                    <a:moveTo>
                      <a:pt x="0" y="342"/>
                    </a:moveTo>
                    <a:lnTo>
                      <a:pt x="434" y="342"/>
                    </a:lnTo>
                    <a:lnTo>
                      <a:pt x="4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93" name="Line 46"/>
              <p:cNvSpPr>
                <a:spLocks noChangeShapeType="1"/>
              </p:cNvSpPr>
              <p:nvPr/>
            </p:nvSpPr>
            <p:spPr bwMode="auto">
              <a:xfrm flipV="1">
                <a:off x="6875174" y="2940877"/>
                <a:ext cx="0" cy="21184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94" name="Line 47"/>
              <p:cNvSpPr>
                <a:spLocks noChangeShapeType="1"/>
              </p:cNvSpPr>
              <p:nvPr/>
            </p:nvSpPr>
            <p:spPr bwMode="auto">
              <a:xfrm>
                <a:off x="6889988" y="5059278"/>
                <a:ext cx="26989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95" name="Line 48"/>
              <p:cNvSpPr>
                <a:spLocks noChangeShapeType="1"/>
              </p:cNvSpPr>
              <p:nvPr/>
            </p:nvSpPr>
            <p:spPr bwMode="auto">
              <a:xfrm flipV="1">
                <a:off x="6875174" y="2940877"/>
                <a:ext cx="0" cy="21184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96" name="Line 49"/>
              <p:cNvSpPr>
                <a:spLocks noChangeShapeType="1"/>
              </p:cNvSpPr>
              <p:nvPr/>
            </p:nvSpPr>
            <p:spPr bwMode="auto">
              <a:xfrm flipV="1">
                <a:off x="6874124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97" name="Line 50"/>
              <p:cNvSpPr>
                <a:spLocks noChangeShapeType="1"/>
              </p:cNvSpPr>
              <p:nvPr/>
            </p:nvSpPr>
            <p:spPr bwMode="auto">
              <a:xfrm>
                <a:off x="6878887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98" name="Rectangle 51"/>
              <p:cNvSpPr>
                <a:spLocks noChangeArrowheads="1"/>
              </p:cNvSpPr>
              <p:nvPr/>
            </p:nvSpPr>
            <p:spPr bwMode="auto">
              <a:xfrm>
                <a:off x="6809758" y="5128047"/>
                <a:ext cx="192551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-0.1</a:t>
                </a:r>
                <a:endParaRPr lang="en-US"/>
              </a:p>
            </p:txBody>
          </p:sp>
          <p:sp>
            <p:nvSpPr>
              <p:cNvPr id="1240199" name="Line 52"/>
              <p:cNvSpPr>
                <a:spLocks noChangeShapeType="1"/>
              </p:cNvSpPr>
              <p:nvPr/>
            </p:nvSpPr>
            <p:spPr bwMode="auto">
              <a:xfrm flipV="1">
                <a:off x="7132816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00" name="Line 53"/>
              <p:cNvSpPr>
                <a:spLocks noChangeShapeType="1"/>
              </p:cNvSpPr>
              <p:nvPr/>
            </p:nvSpPr>
            <p:spPr bwMode="auto">
              <a:xfrm>
                <a:off x="7132816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01" name="Rectangle 54"/>
              <p:cNvSpPr>
                <a:spLocks noChangeArrowheads="1"/>
              </p:cNvSpPr>
              <p:nvPr/>
            </p:nvSpPr>
            <p:spPr bwMode="auto">
              <a:xfrm>
                <a:off x="7114631" y="5128047"/>
                <a:ext cx="86648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/>
              </a:p>
            </p:txBody>
          </p:sp>
          <p:sp>
            <p:nvSpPr>
              <p:cNvPr id="1240202" name="Line 55"/>
              <p:cNvSpPr>
                <a:spLocks noChangeShapeType="1"/>
              </p:cNvSpPr>
              <p:nvPr/>
            </p:nvSpPr>
            <p:spPr bwMode="auto">
              <a:xfrm flipV="1">
                <a:off x="7375645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03" name="Line 56"/>
              <p:cNvSpPr>
                <a:spLocks noChangeShapeType="1"/>
              </p:cNvSpPr>
              <p:nvPr/>
            </p:nvSpPr>
            <p:spPr bwMode="auto">
              <a:xfrm>
                <a:off x="7375645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04" name="Rectangle 57"/>
              <p:cNvSpPr>
                <a:spLocks noChangeArrowheads="1"/>
              </p:cNvSpPr>
              <p:nvPr/>
            </p:nvSpPr>
            <p:spPr bwMode="auto">
              <a:xfrm>
                <a:off x="7318949" y="512804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 dirty="0">
                    <a:solidFill>
                      <a:srgbClr val="000000"/>
                    </a:solidFill>
                    <a:latin typeface="Helvetica" pitchFamily="34" charset="0"/>
                  </a:rPr>
                  <a:t>0.1</a:t>
                </a:r>
                <a:endParaRPr lang="en-US" dirty="0"/>
              </a:p>
            </p:txBody>
          </p:sp>
          <p:sp>
            <p:nvSpPr>
              <p:cNvPr id="1240205" name="Line 58"/>
              <p:cNvSpPr>
                <a:spLocks noChangeShapeType="1"/>
              </p:cNvSpPr>
              <p:nvPr/>
            </p:nvSpPr>
            <p:spPr bwMode="auto">
              <a:xfrm flipV="1">
                <a:off x="7623822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06" name="Line 59"/>
              <p:cNvSpPr>
                <a:spLocks noChangeShapeType="1"/>
              </p:cNvSpPr>
              <p:nvPr/>
            </p:nvSpPr>
            <p:spPr bwMode="auto">
              <a:xfrm>
                <a:off x="7623822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07" name="Rectangle 60"/>
              <p:cNvSpPr>
                <a:spLocks noChangeArrowheads="1"/>
              </p:cNvSpPr>
              <p:nvPr/>
            </p:nvSpPr>
            <p:spPr bwMode="auto">
              <a:xfrm>
                <a:off x="7568196" y="512804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0.2</a:t>
                </a:r>
                <a:endParaRPr lang="en-US"/>
              </a:p>
            </p:txBody>
          </p:sp>
          <p:sp>
            <p:nvSpPr>
              <p:cNvPr id="1240208" name="Line 61"/>
              <p:cNvSpPr>
                <a:spLocks noChangeShapeType="1"/>
              </p:cNvSpPr>
              <p:nvPr/>
            </p:nvSpPr>
            <p:spPr bwMode="auto">
              <a:xfrm flipV="1">
                <a:off x="7866650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09" name="Line 62"/>
              <p:cNvSpPr>
                <a:spLocks noChangeShapeType="1"/>
              </p:cNvSpPr>
              <p:nvPr/>
            </p:nvSpPr>
            <p:spPr bwMode="auto">
              <a:xfrm>
                <a:off x="7866650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10" name="Rectangle 63"/>
              <p:cNvSpPr>
                <a:spLocks noChangeArrowheads="1"/>
              </p:cNvSpPr>
              <p:nvPr/>
            </p:nvSpPr>
            <p:spPr bwMode="auto">
              <a:xfrm>
                <a:off x="7811024" y="512804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0.3</a:t>
                </a:r>
                <a:endParaRPr lang="en-US"/>
              </a:p>
            </p:txBody>
          </p:sp>
          <p:sp>
            <p:nvSpPr>
              <p:cNvPr id="1240211" name="Line 64"/>
              <p:cNvSpPr>
                <a:spLocks noChangeShapeType="1"/>
              </p:cNvSpPr>
              <p:nvPr/>
            </p:nvSpPr>
            <p:spPr bwMode="auto">
              <a:xfrm flipV="1">
                <a:off x="8114827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12" name="Line 65"/>
              <p:cNvSpPr>
                <a:spLocks noChangeShapeType="1"/>
              </p:cNvSpPr>
              <p:nvPr/>
            </p:nvSpPr>
            <p:spPr bwMode="auto">
              <a:xfrm>
                <a:off x="8114827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13" name="Rectangle 66"/>
              <p:cNvSpPr>
                <a:spLocks noChangeArrowheads="1"/>
              </p:cNvSpPr>
              <p:nvPr/>
            </p:nvSpPr>
            <p:spPr bwMode="auto">
              <a:xfrm>
                <a:off x="8059201" y="512804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0.4</a:t>
                </a:r>
                <a:endParaRPr lang="en-US"/>
              </a:p>
            </p:txBody>
          </p:sp>
          <p:sp>
            <p:nvSpPr>
              <p:cNvPr id="1240214" name="Line 67"/>
              <p:cNvSpPr>
                <a:spLocks noChangeShapeType="1"/>
              </p:cNvSpPr>
              <p:nvPr/>
            </p:nvSpPr>
            <p:spPr bwMode="auto">
              <a:xfrm flipV="1">
                <a:off x="8357656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15" name="Line 68"/>
              <p:cNvSpPr>
                <a:spLocks noChangeShapeType="1"/>
              </p:cNvSpPr>
              <p:nvPr/>
            </p:nvSpPr>
            <p:spPr bwMode="auto">
              <a:xfrm>
                <a:off x="8357656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16" name="Rectangle 69"/>
              <p:cNvSpPr>
                <a:spLocks noChangeArrowheads="1"/>
              </p:cNvSpPr>
              <p:nvPr/>
            </p:nvSpPr>
            <p:spPr bwMode="auto">
              <a:xfrm>
                <a:off x="8302030" y="512804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0.5</a:t>
                </a:r>
                <a:endParaRPr lang="en-US"/>
              </a:p>
            </p:txBody>
          </p:sp>
          <p:sp>
            <p:nvSpPr>
              <p:cNvPr id="1240217" name="Line 70"/>
              <p:cNvSpPr>
                <a:spLocks noChangeShapeType="1"/>
              </p:cNvSpPr>
              <p:nvPr/>
            </p:nvSpPr>
            <p:spPr bwMode="auto">
              <a:xfrm flipV="1">
                <a:off x="8606902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18" name="Line 71"/>
              <p:cNvSpPr>
                <a:spLocks noChangeShapeType="1"/>
              </p:cNvSpPr>
              <p:nvPr/>
            </p:nvSpPr>
            <p:spPr bwMode="auto">
              <a:xfrm>
                <a:off x="8606902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19" name="Rectangle 72"/>
              <p:cNvSpPr>
                <a:spLocks noChangeArrowheads="1"/>
              </p:cNvSpPr>
              <p:nvPr/>
            </p:nvSpPr>
            <p:spPr bwMode="auto">
              <a:xfrm>
                <a:off x="8550207" y="512804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0.6</a:t>
                </a:r>
                <a:endParaRPr lang="en-US"/>
              </a:p>
            </p:txBody>
          </p:sp>
          <p:sp>
            <p:nvSpPr>
              <p:cNvPr id="1240220" name="Line 73"/>
              <p:cNvSpPr>
                <a:spLocks noChangeShapeType="1"/>
              </p:cNvSpPr>
              <p:nvPr/>
            </p:nvSpPr>
            <p:spPr bwMode="auto">
              <a:xfrm flipV="1">
                <a:off x="8848661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21" name="Line 74"/>
              <p:cNvSpPr>
                <a:spLocks noChangeShapeType="1"/>
              </p:cNvSpPr>
              <p:nvPr/>
            </p:nvSpPr>
            <p:spPr bwMode="auto">
              <a:xfrm>
                <a:off x="8848661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22" name="Rectangle 75"/>
              <p:cNvSpPr>
                <a:spLocks noChangeArrowheads="1"/>
              </p:cNvSpPr>
              <p:nvPr/>
            </p:nvSpPr>
            <p:spPr bwMode="auto">
              <a:xfrm>
                <a:off x="8793035" y="512804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0.7</a:t>
                </a:r>
                <a:endParaRPr lang="en-US"/>
              </a:p>
            </p:txBody>
          </p:sp>
          <p:sp>
            <p:nvSpPr>
              <p:cNvPr id="1240223" name="Line 76"/>
              <p:cNvSpPr>
                <a:spLocks noChangeShapeType="1"/>
              </p:cNvSpPr>
              <p:nvPr/>
            </p:nvSpPr>
            <p:spPr bwMode="auto">
              <a:xfrm flipV="1">
                <a:off x="9097908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24" name="Line 77"/>
              <p:cNvSpPr>
                <a:spLocks noChangeShapeType="1"/>
              </p:cNvSpPr>
              <p:nvPr/>
            </p:nvSpPr>
            <p:spPr bwMode="auto">
              <a:xfrm>
                <a:off x="9097908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25" name="Rectangle 78"/>
              <p:cNvSpPr>
                <a:spLocks noChangeArrowheads="1"/>
              </p:cNvSpPr>
              <p:nvPr/>
            </p:nvSpPr>
            <p:spPr bwMode="auto">
              <a:xfrm>
                <a:off x="9041212" y="512804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0.8</a:t>
                </a:r>
                <a:endParaRPr lang="en-US"/>
              </a:p>
            </p:txBody>
          </p:sp>
          <p:sp>
            <p:nvSpPr>
              <p:cNvPr id="1240226" name="Line 79"/>
              <p:cNvSpPr>
                <a:spLocks noChangeShapeType="1"/>
              </p:cNvSpPr>
              <p:nvPr/>
            </p:nvSpPr>
            <p:spPr bwMode="auto">
              <a:xfrm flipV="1">
                <a:off x="9339666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27" name="Line 80"/>
              <p:cNvSpPr>
                <a:spLocks noChangeShapeType="1"/>
              </p:cNvSpPr>
              <p:nvPr/>
            </p:nvSpPr>
            <p:spPr bwMode="auto">
              <a:xfrm>
                <a:off x="9339666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28" name="Rectangle 81"/>
              <p:cNvSpPr>
                <a:spLocks noChangeArrowheads="1"/>
              </p:cNvSpPr>
              <p:nvPr/>
            </p:nvSpPr>
            <p:spPr bwMode="auto">
              <a:xfrm>
                <a:off x="9284040" y="512804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0.9</a:t>
                </a:r>
                <a:endParaRPr lang="en-US"/>
              </a:p>
            </p:txBody>
          </p:sp>
          <p:sp>
            <p:nvSpPr>
              <p:cNvPr id="1240229" name="Line 82"/>
              <p:cNvSpPr>
                <a:spLocks noChangeShapeType="1"/>
              </p:cNvSpPr>
              <p:nvPr/>
            </p:nvSpPr>
            <p:spPr bwMode="auto">
              <a:xfrm>
                <a:off x="6874124" y="5059278"/>
                <a:ext cx="256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30" name="Line 83"/>
              <p:cNvSpPr>
                <a:spLocks noChangeShapeType="1"/>
              </p:cNvSpPr>
              <p:nvPr/>
            </p:nvSpPr>
            <p:spPr bwMode="auto">
              <a:xfrm flipH="1">
                <a:off x="9557891" y="5059278"/>
                <a:ext cx="310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31" name="Rectangle 84"/>
              <p:cNvSpPr>
                <a:spLocks noChangeArrowheads="1"/>
              </p:cNvSpPr>
              <p:nvPr/>
            </p:nvSpPr>
            <p:spPr bwMode="auto">
              <a:xfrm>
                <a:off x="6719928" y="5009595"/>
                <a:ext cx="86648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 dirty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dirty="0"/>
              </a:p>
            </p:txBody>
          </p:sp>
          <p:sp>
            <p:nvSpPr>
              <p:cNvPr id="1240232" name="Line 85"/>
              <p:cNvSpPr>
                <a:spLocks noChangeShapeType="1"/>
              </p:cNvSpPr>
              <p:nvPr/>
            </p:nvSpPr>
            <p:spPr bwMode="auto">
              <a:xfrm>
                <a:off x="6840783" y="4669213"/>
                <a:ext cx="256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33" name="Line 86"/>
              <p:cNvSpPr>
                <a:spLocks noChangeShapeType="1"/>
              </p:cNvSpPr>
              <p:nvPr/>
            </p:nvSpPr>
            <p:spPr bwMode="auto">
              <a:xfrm flipH="1">
                <a:off x="9557891" y="4669213"/>
                <a:ext cx="310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34" name="Rectangle 87"/>
              <p:cNvSpPr>
                <a:spLocks noChangeArrowheads="1"/>
              </p:cNvSpPr>
              <p:nvPr/>
            </p:nvSpPr>
            <p:spPr bwMode="auto">
              <a:xfrm>
                <a:off x="6651465" y="4619530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0.2</a:t>
                </a:r>
                <a:endParaRPr lang="en-US"/>
              </a:p>
            </p:txBody>
          </p:sp>
          <p:sp>
            <p:nvSpPr>
              <p:cNvPr id="1240235" name="Line 88"/>
              <p:cNvSpPr>
                <a:spLocks noChangeShapeType="1"/>
              </p:cNvSpPr>
              <p:nvPr/>
            </p:nvSpPr>
            <p:spPr bwMode="auto">
              <a:xfrm>
                <a:off x="6840783" y="4284433"/>
                <a:ext cx="256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36" name="Line 89"/>
              <p:cNvSpPr>
                <a:spLocks noChangeShapeType="1"/>
              </p:cNvSpPr>
              <p:nvPr/>
            </p:nvSpPr>
            <p:spPr bwMode="auto">
              <a:xfrm flipH="1">
                <a:off x="9557891" y="4284433"/>
                <a:ext cx="310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37" name="Rectangle 90"/>
              <p:cNvSpPr>
                <a:spLocks noChangeArrowheads="1"/>
              </p:cNvSpPr>
              <p:nvPr/>
            </p:nvSpPr>
            <p:spPr bwMode="auto">
              <a:xfrm>
                <a:off x="6651465" y="423580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0.4</a:t>
                </a:r>
                <a:endParaRPr lang="en-US"/>
              </a:p>
            </p:txBody>
          </p:sp>
          <p:sp>
            <p:nvSpPr>
              <p:cNvPr id="1240238" name="Line 91"/>
              <p:cNvSpPr>
                <a:spLocks noChangeShapeType="1"/>
              </p:cNvSpPr>
              <p:nvPr/>
            </p:nvSpPr>
            <p:spPr bwMode="auto">
              <a:xfrm>
                <a:off x="6840783" y="3900711"/>
                <a:ext cx="256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39" name="Line 92"/>
              <p:cNvSpPr>
                <a:spLocks noChangeShapeType="1"/>
              </p:cNvSpPr>
              <p:nvPr/>
            </p:nvSpPr>
            <p:spPr bwMode="auto">
              <a:xfrm flipH="1">
                <a:off x="9557891" y="3900711"/>
                <a:ext cx="310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40" name="Rectangle 93"/>
              <p:cNvSpPr>
                <a:spLocks noChangeArrowheads="1"/>
              </p:cNvSpPr>
              <p:nvPr/>
            </p:nvSpPr>
            <p:spPr bwMode="auto">
              <a:xfrm>
                <a:off x="6651465" y="3851028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0.6</a:t>
                </a:r>
                <a:endParaRPr lang="en-US"/>
              </a:p>
            </p:txBody>
          </p:sp>
          <p:sp>
            <p:nvSpPr>
              <p:cNvPr id="1240241" name="Line 94"/>
              <p:cNvSpPr>
                <a:spLocks noChangeShapeType="1"/>
              </p:cNvSpPr>
              <p:nvPr/>
            </p:nvSpPr>
            <p:spPr bwMode="auto">
              <a:xfrm>
                <a:off x="6840783" y="3516988"/>
                <a:ext cx="256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42" name="Line 95"/>
              <p:cNvSpPr>
                <a:spLocks noChangeShapeType="1"/>
              </p:cNvSpPr>
              <p:nvPr/>
            </p:nvSpPr>
            <p:spPr bwMode="auto">
              <a:xfrm flipH="1">
                <a:off x="9557891" y="3516988"/>
                <a:ext cx="310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43" name="Rectangle 96"/>
              <p:cNvSpPr>
                <a:spLocks noChangeArrowheads="1"/>
              </p:cNvSpPr>
              <p:nvPr/>
            </p:nvSpPr>
            <p:spPr bwMode="auto">
              <a:xfrm>
                <a:off x="6651465" y="3467306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0.8</a:t>
                </a:r>
                <a:endParaRPr lang="en-US"/>
              </a:p>
            </p:txBody>
          </p:sp>
          <p:sp>
            <p:nvSpPr>
              <p:cNvPr id="1240244" name="Line 97"/>
              <p:cNvSpPr>
                <a:spLocks noChangeShapeType="1"/>
              </p:cNvSpPr>
              <p:nvPr/>
            </p:nvSpPr>
            <p:spPr bwMode="auto">
              <a:xfrm>
                <a:off x="6840783" y="3133266"/>
                <a:ext cx="256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45" name="Line 98"/>
              <p:cNvSpPr>
                <a:spLocks noChangeShapeType="1"/>
              </p:cNvSpPr>
              <p:nvPr/>
            </p:nvSpPr>
            <p:spPr bwMode="auto">
              <a:xfrm flipH="1">
                <a:off x="9557891" y="3133266"/>
                <a:ext cx="310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46" name="Rectangle 99"/>
              <p:cNvSpPr>
                <a:spLocks noChangeArrowheads="1"/>
              </p:cNvSpPr>
              <p:nvPr/>
            </p:nvSpPr>
            <p:spPr bwMode="auto">
              <a:xfrm>
                <a:off x="6719928" y="3083583"/>
                <a:ext cx="86648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 dirty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dirty="0"/>
              </a:p>
            </p:txBody>
          </p:sp>
          <p:sp>
            <p:nvSpPr>
              <p:cNvPr id="1240247" name="Line 100"/>
              <p:cNvSpPr>
                <a:spLocks noChangeShapeType="1"/>
              </p:cNvSpPr>
              <p:nvPr/>
            </p:nvSpPr>
            <p:spPr bwMode="auto">
              <a:xfrm>
                <a:off x="6889988" y="2940877"/>
                <a:ext cx="26989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48" name="Freeform 101"/>
              <p:cNvSpPr>
                <a:spLocks/>
              </p:cNvSpPr>
              <p:nvPr/>
            </p:nvSpPr>
            <p:spPr bwMode="auto">
              <a:xfrm>
                <a:off x="6889988" y="2940877"/>
                <a:ext cx="2698925" cy="2118402"/>
              </a:xfrm>
              <a:custGeom>
                <a:avLst/>
                <a:gdLst>
                  <a:gd name="T0" fmla="*/ 0 w 434"/>
                  <a:gd name="T1" fmla="*/ 342 h 342"/>
                  <a:gd name="T2" fmla="*/ 434 w 434"/>
                  <a:gd name="T3" fmla="*/ 342 h 342"/>
                  <a:gd name="T4" fmla="*/ 434 w 434"/>
                  <a:gd name="T5" fmla="*/ 0 h 342"/>
                  <a:gd name="T6" fmla="*/ 0 60000 65536"/>
                  <a:gd name="T7" fmla="*/ 0 60000 65536"/>
                  <a:gd name="T8" fmla="*/ 0 60000 65536"/>
                  <a:gd name="T9" fmla="*/ 0 w 434"/>
                  <a:gd name="T10" fmla="*/ 0 h 342"/>
                  <a:gd name="T11" fmla="*/ 434 w 434"/>
                  <a:gd name="T12" fmla="*/ 342 h 3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4" h="342">
                    <a:moveTo>
                      <a:pt x="0" y="342"/>
                    </a:moveTo>
                    <a:lnTo>
                      <a:pt x="434" y="342"/>
                    </a:lnTo>
                    <a:lnTo>
                      <a:pt x="4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49" name="Line 102"/>
              <p:cNvSpPr>
                <a:spLocks noChangeShapeType="1"/>
              </p:cNvSpPr>
              <p:nvPr/>
            </p:nvSpPr>
            <p:spPr bwMode="auto">
              <a:xfrm flipV="1">
                <a:off x="6870411" y="2940877"/>
                <a:ext cx="0" cy="21184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50" name="Freeform 103"/>
              <p:cNvSpPr>
                <a:spLocks/>
              </p:cNvSpPr>
              <p:nvPr/>
            </p:nvSpPr>
            <p:spPr bwMode="auto">
              <a:xfrm>
                <a:off x="7132816" y="3133266"/>
                <a:ext cx="2456097" cy="1887957"/>
              </a:xfrm>
              <a:custGeom>
                <a:avLst/>
                <a:gdLst>
                  <a:gd name="T0" fmla="*/ 23 w 2296"/>
                  <a:gd name="T1" fmla="*/ 70 h 1786"/>
                  <a:gd name="T2" fmla="*/ 70 w 2296"/>
                  <a:gd name="T3" fmla="*/ 205 h 1786"/>
                  <a:gd name="T4" fmla="*/ 116 w 2296"/>
                  <a:gd name="T5" fmla="*/ 328 h 1786"/>
                  <a:gd name="T6" fmla="*/ 163 w 2296"/>
                  <a:gd name="T7" fmla="*/ 445 h 1786"/>
                  <a:gd name="T8" fmla="*/ 209 w 2296"/>
                  <a:gd name="T9" fmla="*/ 551 h 1786"/>
                  <a:gd name="T10" fmla="*/ 256 w 2296"/>
                  <a:gd name="T11" fmla="*/ 650 h 1786"/>
                  <a:gd name="T12" fmla="*/ 302 w 2296"/>
                  <a:gd name="T13" fmla="*/ 744 h 1786"/>
                  <a:gd name="T14" fmla="*/ 349 w 2296"/>
                  <a:gd name="T15" fmla="*/ 826 h 1786"/>
                  <a:gd name="T16" fmla="*/ 395 w 2296"/>
                  <a:gd name="T17" fmla="*/ 902 h 1786"/>
                  <a:gd name="T18" fmla="*/ 442 w 2296"/>
                  <a:gd name="T19" fmla="*/ 972 h 1786"/>
                  <a:gd name="T20" fmla="*/ 488 w 2296"/>
                  <a:gd name="T21" fmla="*/ 1037 h 1786"/>
                  <a:gd name="T22" fmla="*/ 535 w 2296"/>
                  <a:gd name="T23" fmla="*/ 1101 h 1786"/>
                  <a:gd name="T24" fmla="*/ 581 w 2296"/>
                  <a:gd name="T25" fmla="*/ 1154 h 1786"/>
                  <a:gd name="T26" fmla="*/ 628 w 2296"/>
                  <a:gd name="T27" fmla="*/ 1207 h 1786"/>
                  <a:gd name="T28" fmla="*/ 674 w 2296"/>
                  <a:gd name="T29" fmla="*/ 1253 h 1786"/>
                  <a:gd name="T30" fmla="*/ 715 w 2296"/>
                  <a:gd name="T31" fmla="*/ 1300 h 1786"/>
                  <a:gd name="T32" fmla="*/ 761 w 2296"/>
                  <a:gd name="T33" fmla="*/ 1341 h 1786"/>
                  <a:gd name="T34" fmla="*/ 808 w 2296"/>
                  <a:gd name="T35" fmla="*/ 1376 h 1786"/>
                  <a:gd name="T36" fmla="*/ 854 w 2296"/>
                  <a:gd name="T37" fmla="*/ 1412 h 1786"/>
                  <a:gd name="T38" fmla="*/ 901 w 2296"/>
                  <a:gd name="T39" fmla="*/ 1441 h 1786"/>
                  <a:gd name="T40" fmla="*/ 947 w 2296"/>
                  <a:gd name="T41" fmla="*/ 1470 h 1786"/>
                  <a:gd name="T42" fmla="*/ 994 w 2296"/>
                  <a:gd name="T43" fmla="*/ 1499 h 1786"/>
                  <a:gd name="T44" fmla="*/ 1040 w 2296"/>
                  <a:gd name="T45" fmla="*/ 1523 h 1786"/>
                  <a:gd name="T46" fmla="*/ 1087 w 2296"/>
                  <a:gd name="T47" fmla="*/ 1546 h 1786"/>
                  <a:gd name="T48" fmla="*/ 1133 w 2296"/>
                  <a:gd name="T49" fmla="*/ 1570 h 1786"/>
                  <a:gd name="T50" fmla="*/ 1180 w 2296"/>
                  <a:gd name="T51" fmla="*/ 1587 h 1786"/>
                  <a:gd name="T52" fmla="*/ 1226 w 2296"/>
                  <a:gd name="T53" fmla="*/ 1605 h 1786"/>
                  <a:gd name="T54" fmla="*/ 1273 w 2296"/>
                  <a:gd name="T55" fmla="*/ 1622 h 1786"/>
                  <a:gd name="T56" fmla="*/ 1319 w 2296"/>
                  <a:gd name="T57" fmla="*/ 1634 h 1786"/>
                  <a:gd name="T58" fmla="*/ 1366 w 2296"/>
                  <a:gd name="T59" fmla="*/ 1652 h 1786"/>
                  <a:gd name="T60" fmla="*/ 1412 w 2296"/>
                  <a:gd name="T61" fmla="*/ 1663 h 1786"/>
                  <a:gd name="T62" fmla="*/ 1459 w 2296"/>
                  <a:gd name="T63" fmla="*/ 1675 h 1786"/>
                  <a:gd name="T64" fmla="*/ 1505 w 2296"/>
                  <a:gd name="T65" fmla="*/ 1687 h 1786"/>
                  <a:gd name="T66" fmla="*/ 1552 w 2296"/>
                  <a:gd name="T67" fmla="*/ 1699 h 1786"/>
                  <a:gd name="T68" fmla="*/ 1598 w 2296"/>
                  <a:gd name="T69" fmla="*/ 1704 h 1786"/>
                  <a:gd name="T70" fmla="*/ 1645 w 2296"/>
                  <a:gd name="T71" fmla="*/ 1716 h 1786"/>
                  <a:gd name="T72" fmla="*/ 1691 w 2296"/>
                  <a:gd name="T73" fmla="*/ 1722 h 1786"/>
                  <a:gd name="T74" fmla="*/ 1738 w 2296"/>
                  <a:gd name="T75" fmla="*/ 1728 h 1786"/>
                  <a:gd name="T76" fmla="*/ 1784 w 2296"/>
                  <a:gd name="T77" fmla="*/ 1740 h 1786"/>
                  <a:gd name="T78" fmla="*/ 1831 w 2296"/>
                  <a:gd name="T79" fmla="*/ 1745 h 1786"/>
                  <a:gd name="T80" fmla="*/ 1877 w 2296"/>
                  <a:gd name="T81" fmla="*/ 1751 h 1786"/>
                  <a:gd name="T82" fmla="*/ 1924 w 2296"/>
                  <a:gd name="T83" fmla="*/ 1757 h 1786"/>
                  <a:gd name="T84" fmla="*/ 1970 w 2296"/>
                  <a:gd name="T85" fmla="*/ 1757 h 1786"/>
                  <a:gd name="T86" fmla="*/ 2017 w 2296"/>
                  <a:gd name="T87" fmla="*/ 1763 h 1786"/>
                  <a:gd name="T88" fmla="*/ 2063 w 2296"/>
                  <a:gd name="T89" fmla="*/ 1769 h 1786"/>
                  <a:gd name="T90" fmla="*/ 2110 w 2296"/>
                  <a:gd name="T91" fmla="*/ 1775 h 1786"/>
                  <a:gd name="T92" fmla="*/ 2156 w 2296"/>
                  <a:gd name="T93" fmla="*/ 1775 h 1786"/>
                  <a:gd name="T94" fmla="*/ 2203 w 2296"/>
                  <a:gd name="T95" fmla="*/ 1781 h 1786"/>
                  <a:gd name="T96" fmla="*/ 2249 w 2296"/>
                  <a:gd name="T97" fmla="*/ 1781 h 1786"/>
                  <a:gd name="T98" fmla="*/ 2296 w 2296"/>
                  <a:gd name="T99" fmla="*/ 1786 h 178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96"/>
                  <a:gd name="T151" fmla="*/ 0 h 1786"/>
                  <a:gd name="T152" fmla="*/ 2296 w 2296"/>
                  <a:gd name="T153" fmla="*/ 1786 h 178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96" h="1786">
                    <a:moveTo>
                      <a:pt x="0" y="0"/>
                    </a:moveTo>
                    <a:lnTo>
                      <a:pt x="23" y="70"/>
                    </a:lnTo>
                    <a:lnTo>
                      <a:pt x="47" y="141"/>
                    </a:lnTo>
                    <a:lnTo>
                      <a:pt x="70" y="205"/>
                    </a:lnTo>
                    <a:lnTo>
                      <a:pt x="93" y="269"/>
                    </a:lnTo>
                    <a:lnTo>
                      <a:pt x="116" y="328"/>
                    </a:lnTo>
                    <a:lnTo>
                      <a:pt x="140" y="392"/>
                    </a:lnTo>
                    <a:lnTo>
                      <a:pt x="163" y="445"/>
                    </a:lnTo>
                    <a:lnTo>
                      <a:pt x="186" y="498"/>
                    </a:lnTo>
                    <a:lnTo>
                      <a:pt x="209" y="551"/>
                    </a:lnTo>
                    <a:lnTo>
                      <a:pt x="233" y="603"/>
                    </a:lnTo>
                    <a:lnTo>
                      <a:pt x="256" y="650"/>
                    </a:lnTo>
                    <a:lnTo>
                      <a:pt x="279" y="697"/>
                    </a:lnTo>
                    <a:lnTo>
                      <a:pt x="302" y="744"/>
                    </a:lnTo>
                    <a:lnTo>
                      <a:pt x="326" y="785"/>
                    </a:lnTo>
                    <a:lnTo>
                      <a:pt x="349" y="826"/>
                    </a:lnTo>
                    <a:lnTo>
                      <a:pt x="372" y="867"/>
                    </a:lnTo>
                    <a:lnTo>
                      <a:pt x="395" y="902"/>
                    </a:lnTo>
                    <a:lnTo>
                      <a:pt x="419" y="937"/>
                    </a:lnTo>
                    <a:lnTo>
                      <a:pt x="442" y="972"/>
                    </a:lnTo>
                    <a:lnTo>
                      <a:pt x="465" y="1007"/>
                    </a:lnTo>
                    <a:lnTo>
                      <a:pt x="488" y="1037"/>
                    </a:lnTo>
                    <a:lnTo>
                      <a:pt x="512" y="1072"/>
                    </a:lnTo>
                    <a:lnTo>
                      <a:pt x="535" y="1101"/>
                    </a:lnTo>
                    <a:lnTo>
                      <a:pt x="558" y="1130"/>
                    </a:lnTo>
                    <a:lnTo>
                      <a:pt x="581" y="1154"/>
                    </a:lnTo>
                    <a:lnTo>
                      <a:pt x="605" y="1183"/>
                    </a:lnTo>
                    <a:lnTo>
                      <a:pt x="628" y="1207"/>
                    </a:lnTo>
                    <a:lnTo>
                      <a:pt x="651" y="1230"/>
                    </a:lnTo>
                    <a:lnTo>
                      <a:pt x="674" y="1253"/>
                    </a:lnTo>
                    <a:lnTo>
                      <a:pt x="698" y="1277"/>
                    </a:lnTo>
                    <a:lnTo>
                      <a:pt x="715" y="1300"/>
                    </a:lnTo>
                    <a:lnTo>
                      <a:pt x="738" y="1318"/>
                    </a:lnTo>
                    <a:lnTo>
                      <a:pt x="761" y="1341"/>
                    </a:lnTo>
                    <a:lnTo>
                      <a:pt x="785" y="1359"/>
                    </a:lnTo>
                    <a:lnTo>
                      <a:pt x="808" y="1376"/>
                    </a:lnTo>
                    <a:lnTo>
                      <a:pt x="831" y="1394"/>
                    </a:lnTo>
                    <a:lnTo>
                      <a:pt x="854" y="1412"/>
                    </a:lnTo>
                    <a:lnTo>
                      <a:pt x="878" y="1429"/>
                    </a:lnTo>
                    <a:lnTo>
                      <a:pt x="901" y="1441"/>
                    </a:lnTo>
                    <a:lnTo>
                      <a:pt x="924" y="1458"/>
                    </a:lnTo>
                    <a:lnTo>
                      <a:pt x="947" y="1470"/>
                    </a:lnTo>
                    <a:lnTo>
                      <a:pt x="971" y="1488"/>
                    </a:lnTo>
                    <a:lnTo>
                      <a:pt x="994" y="1499"/>
                    </a:lnTo>
                    <a:lnTo>
                      <a:pt x="1017" y="1511"/>
                    </a:lnTo>
                    <a:lnTo>
                      <a:pt x="1040" y="1523"/>
                    </a:lnTo>
                    <a:lnTo>
                      <a:pt x="1064" y="1535"/>
                    </a:lnTo>
                    <a:lnTo>
                      <a:pt x="1087" y="1546"/>
                    </a:lnTo>
                    <a:lnTo>
                      <a:pt x="1110" y="1558"/>
                    </a:lnTo>
                    <a:lnTo>
                      <a:pt x="1133" y="1570"/>
                    </a:lnTo>
                    <a:lnTo>
                      <a:pt x="1157" y="1576"/>
                    </a:lnTo>
                    <a:lnTo>
                      <a:pt x="1180" y="1587"/>
                    </a:lnTo>
                    <a:lnTo>
                      <a:pt x="1203" y="1593"/>
                    </a:lnTo>
                    <a:lnTo>
                      <a:pt x="1226" y="1605"/>
                    </a:lnTo>
                    <a:lnTo>
                      <a:pt x="1250" y="1611"/>
                    </a:lnTo>
                    <a:lnTo>
                      <a:pt x="1273" y="1622"/>
                    </a:lnTo>
                    <a:lnTo>
                      <a:pt x="1296" y="1628"/>
                    </a:lnTo>
                    <a:lnTo>
                      <a:pt x="1319" y="1634"/>
                    </a:lnTo>
                    <a:lnTo>
                      <a:pt x="1343" y="1646"/>
                    </a:lnTo>
                    <a:lnTo>
                      <a:pt x="1366" y="1652"/>
                    </a:lnTo>
                    <a:lnTo>
                      <a:pt x="1389" y="1658"/>
                    </a:lnTo>
                    <a:lnTo>
                      <a:pt x="1412" y="1663"/>
                    </a:lnTo>
                    <a:lnTo>
                      <a:pt x="1436" y="1669"/>
                    </a:lnTo>
                    <a:lnTo>
                      <a:pt x="1459" y="1675"/>
                    </a:lnTo>
                    <a:lnTo>
                      <a:pt x="1482" y="1681"/>
                    </a:lnTo>
                    <a:lnTo>
                      <a:pt x="1505" y="1687"/>
                    </a:lnTo>
                    <a:lnTo>
                      <a:pt x="1529" y="1693"/>
                    </a:lnTo>
                    <a:lnTo>
                      <a:pt x="1552" y="1699"/>
                    </a:lnTo>
                    <a:lnTo>
                      <a:pt x="1575" y="1704"/>
                    </a:lnTo>
                    <a:lnTo>
                      <a:pt x="1598" y="1704"/>
                    </a:lnTo>
                    <a:lnTo>
                      <a:pt x="1622" y="1710"/>
                    </a:lnTo>
                    <a:lnTo>
                      <a:pt x="1645" y="1716"/>
                    </a:lnTo>
                    <a:lnTo>
                      <a:pt x="1668" y="1722"/>
                    </a:lnTo>
                    <a:lnTo>
                      <a:pt x="1691" y="1722"/>
                    </a:lnTo>
                    <a:lnTo>
                      <a:pt x="1715" y="1728"/>
                    </a:lnTo>
                    <a:lnTo>
                      <a:pt x="1738" y="1728"/>
                    </a:lnTo>
                    <a:lnTo>
                      <a:pt x="1761" y="1734"/>
                    </a:lnTo>
                    <a:lnTo>
                      <a:pt x="1784" y="1740"/>
                    </a:lnTo>
                    <a:lnTo>
                      <a:pt x="1808" y="1740"/>
                    </a:lnTo>
                    <a:lnTo>
                      <a:pt x="1831" y="1745"/>
                    </a:lnTo>
                    <a:lnTo>
                      <a:pt x="1854" y="1745"/>
                    </a:lnTo>
                    <a:lnTo>
                      <a:pt x="1877" y="1751"/>
                    </a:lnTo>
                    <a:lnTo>
                      <a:pt x="1901" y="1751"/>
                    </a:lnTo>
                    <a:lnTo>
                      <a:pt x="1924" y="1757"/>
                    </a:lnTo>
                    <a:lnTo>
                      <a:pt x="1947" y="1757"/>
                    </a:lnTo>
                    <a:lnTo>
                      <a:pt x="1970" y="1757"/>
                    </a:lnTo>
                    <a:lnTo>
                      <a:pt x="1994" y="1763"/>
                    </a:lnTo>
                    <a:lnTo>
                      <a:pt x="2017" y="1763"/>
                    </a:lnTo>
                    <a:lnTo>
                      <a:pt x="2040" y="1769"/>
                    </a:lnTo>
                    <a:lnTo>
                      <a:pt x="2063" y="1769"/>
                    </a:lnTo>
                    <a:lnTo>
                      <a:pt x="2087" y="1769"/>
                    </a:lnTo>
                    <a:lnTo>
                      <a:pt x="2110" y="1775"/>
                    </a:lnTo>
                    <a:lnTo>
                      <a:pt x="2133" y="1775"/>
                    </a:lnTo>
                    <a:lnTo>
                      <a:pt x="2156" y="1775"/>
                    </a:lnTo>
                    <a:lnTo>
                      <a:pt x="2180" y="1781"/>
                    </a:lnTo>
                    <a:lnTo>
                      <a:pt x="2203" y="1781"/>
                    </a:lnTo>
                    <a:lnTo>
                      <a:pt x="2226" y="1781"/>
                    </a:lnTo>
                    <a:lnTo>
                      <a:pt x="2249" y="1781"/>
                    </a:lnTo>
                    <a:lnTo>
                      <a:pt x="2273" y="1786"/>
                    </a:lnTo>
                    <a:lnTo>
                      <a:pt x="2296" y="1786"/>
                    </a:lnTo>
                  </a:path>
                </a:pathLst>
              </a:custGeom>
              <a:noFill/>
              <a:ln w="36576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86" name="Line 8"/>
              <p:cNvSpPr>
                <a:spLocks noChangeShapeType="1"/>
              </p:cNvSpPr>
              <p:nvPr/>
            </p:nvSpPr>
            <p:spPr bwMode="auto">
              <a:xfrm flipV="1">
                <a:off x="6902825" y="4058217"/>
                <a:ext cx="612954" cy="1691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40187" name="Line 9"/>
              <p:cNvSpPr>
                <a:spLocks noChangeShapeType="1"/>
              </p:cNvSpPr>
              <p:nvPr/>
            </p:nvSpPr>
            <p:spPr bwMode="auto">
              <a:xfrm>
                <a:off x="7524337" y="4066673"/>
                <a:ext cx="17116" cy="101374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aphicFrame>
          <p:nvGraphicFramePr>
            <p:cNvPr id="3" name="Object 11"/>
            <p:cNvGraphicFramePr>
              <a:graphicFrameLocks noChangeAspect="1"/>
            </p:cNvGraphicFramePr>
            <p:nvPr/>
          </p:nvGraphicFramePr>
          <p:xfrm>
            <a:off x="3411592" y="5729321"/>
            <a:ext cx="1212850" cy="355600"/>
          </p:xfrm>
          <a:graphic>
            <a:graphicData uri="http://schemas.openxmlformats.org/presentationml/2006/ole">
              <p:oleObj spid="_x0000_s1240176" name="Equation" r:id="rId9" imgW="558720" imgH="164880" progId="Equation.3">
                <p:embed/>
              </p:oleObj>
            </a:graphicData>
          </a:graphic>
        </p:graphicFrame>
        <p:graphicFrame>
          <p:nvGraphicFramePr>
            <p:cNvPr id="4" name="Object 11"/>
            <p:cNvGraphicFramePr>
              <a:graphicFrameLocks noChangeAspect="1"/>
            </p:cNvGraphicFramePr>
            <p:nvPr/>
          </p:nvGraphicFramePr>
          <p:xfrm>
            <a:off x="3870062" y="4199288"/>
            <a:ext cx="992188" cy="412750"/>
          </p:xfrm>
          <a:graphic>
            <a:graphicData uri="http://schemas.openxmlformats.org/presentationml/2006/ole">
              <p:oleObj spid="_x0000_s1240177" name="Equation" r:id="rId10" imgW="457200" imgH="190440" progId="Equation.3">
                <p:embed/>
              </p:oleObj>
            </a:graphicData>
          </a:graphic>
        </p:graphicFrame>
        <p:sp>
          <p:nvSpPr>
            <p:cNvPr id="1240172" name="Text Box 8"/>
            <p:cNvSpPr txBox="1">
              <a:spLocks noChangeArrowheads="1"/>
            </p:cNvSpPr>
            <p:nvPr/>
          </p:nvSpPr>
          <p:spPr bwMode="auto">
            <a:xfrm>
              <a:off x="3311032" y="2763553"/>
              <a:ext cx="2206625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 b="1" i="1" dirty="0">
                  <a:solidFill>
                    <a:schemeClr val="tx1"/>
                  </a:solidFill>
                </a:rPr>
                <a:t>Decay </a:t>
              </a:r>
              <a:r>
                <a:rPr lang="en-GB" sz="2400" b="1" i="1" dirty="0" smtClean="0">
                  <a:solidFill>
                    <a:schemeClr val="tx1"/>
                  </a:solidFill>
                </a:rPr>
                <a:t>function</a:t>
              </a:r>
              <a:endParaRPr lang="en-US" sz="2400" b="1" i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171" name="Rectangle 3"/>
          <p:cNvSpPr>
            <a:spLocks noChangeArrowheads="1"/>
          </p:cNvSpPr>
          <p:nvPr/>
        </p:nvSpPr>
        <p:spPr bwMode="auto">
          <a:xfrm>
            <a:off x="465138" y="201613"/>
            <a:ext cx="93583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sz="4000">
                <a:solidFill>
                  <a:schemeClr val="tx2"/>
                </a:solidFill>
                <a:latin typeface="Arial Unicode MS" pitchFamily="34" charset="-128"/>
              </a:rPr>
              <a:t>DCM parameters = rate constants</a:t>
            </a:r>
            <a:endParaRPr lang="en-US" sz="4000">
              <a:solidFill>
                <a:schemeClr val="tx2"/>
              </a:solidFill>
              <a:latin typeface="Arial Unicode MS" pitchFamily="34" charset="-128"/>
            </a:endParaRPr>
          </a:p>
        </p:txBody>
      </p:sp>
      <p:graphicFrame>
        <p:nvGraphicFramePr>
          <p:cNvPr id="1240068" name="Object 4"/>
          <p:cNvGraphicFramePr>
            <a:graphicFrameLocks noChangeAspect="1"/>
          </p:cNvGraphicFramePr>
          <p:nvPr/>
        </p:nvGraphicFramePr>
        <p:xfrm>
          <a:off x="1501197" y="1939442"/>
          <a:ext cx="1660525" cy="1009650"/>
        </p:xfrm>
        <a:graphic>
          <a:graphicData uri="http://schemas.openxmlformats.org/presentationml/2006/ole">
            <p:oleObj spid="_x0000_s1723394" name="Equation" r:id="rId4" imgW="647640" imgH="393480" progId="">
              <p:embed/>
            </p:oleObj>
          </a:graphicData>
        </a:graphic>
      </p:graphicFrame>
      <p:sp>
        <p:nvSpPr>
          <p:cNvPr id="1240174" name="Text Box 11"/>
          <p:cNvSpPr txBox="1">
            <a:spLocks noChangeArrowheads="1"/>
          </p:cNvSpPr>
          <p:nvPr/>
        </p:nvSpPr>
        <p:spPr bwMode="auto">
          <a:xfrm>
            <a:off x="619779" y="1222375"/>
            <a:ext cx="5095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i="1" dirty="0">
                <a:solidFill>
                  <a:schemeClr val="tx1"/>
                </a:solidFill>
              </a:rPr>
              <a:t>Generic solution to the ODEs in DCM: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1240176" name="AutoShape 14"/>
          <p:cNvSpPr>
            <a:spLocks noChangeArrowheads="1"/>
          </p:cNvSpPr>
          <p:nvPr/>
        </p:nvSpPr>
        <p:spPr bwMode="auto">
          <a:xfrm>
            <a:off x="3328054" y="2255135"/>
            <a:ext cx="992188" cy="374650"/>
          </a:xfrm>
          <a:prstGeom prst="rightArrow">
            <a:avLst>
              <a:gd name="adj1" fmla="val 50000"/>
              <a:gd name="adj2" fmla="val 66208"/>
            </a:avLst>
          </a:prstGeom>
          <a:solidFill>
            <a:srgbClr val="0000FF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graphicFrame>
        <p:nvGraphicFramePr>
          <p:cNvPr id="1240097" name="Object 33"/>
          <p:cNvGraphicFramePr>
            <a:graphicFrameLocks noChangeAspect="1"/>
          </p:cNvGraphicFramePr>
          <p:nvPr/>
        </p:nvGraphicFramePr>
        <p:xfrm>
          <a:off x="4485342" y="2124960"/>
          <a:ext cx="5707062" cy="630238"/>
        </p:xfrm>
        <a:graphic>
          <a:graphicData uri="http://schemas.openxmlformats.org/presentationml/2006/ole">
            <p:oleObj spid="_x0000_s1723397" name="Equation" r:id="rId5" imgW="2070000" imgH="228600" progId="">
              <p:embed/>
            </p:oleObj>
          </a:graphicData>
        </a:graphic>
      </p:graphicFrame>
      <p:sp>
        <p:nvSpPr>
          <p:cNvPr id="1240182" name="Oval 36"/>
          <p:cNvSpPr>
            <a:spLocks noChangeArrowheads="1"/>
          </p:cNvSpPr>
          <p:nvPr/>
        </p:nvSpPr>
        <p:spPr bwMode="auto">
          <a:xfrm>
            <a:off x="814572" y="2318276"/>
            <a:ext cx="533400" cy="53340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cxnSp>
        <p:nvCxnSpPr>
          <p:cNvPr id="1240183" name="AutoShape 37"/>
          <p:cNvCxnSpPr>
            <a:cxnSpLocks noChangeShapeType="1"/>
            <a:stCxn id="1240182" idx="1"/>
            <a:endCxn id="1240182" idx="7"/>
          </p:cNvCxnSpPr>
          <p:nvPr/>
        </p:nvCxnSpPr>
        <p:spPr bwMode="auto">
          <a:xfrm rot="5400000" flipV="1">
            <a:off x="1080479" y="2207944"/>
            <a:ext cx="1588" cy="377825"/>
          </a:xfrm>
          <a:prstGeom prst="curvedConnector3">
            <a:avLst>
              <a:gd name="adj1" fmla="val -193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40184" name="Text Box 38"/>
          <p:cNvSpPr txBox="1">
            <a:spLocks noChangeArrowheads="1"/>
          </p:cNvSpPr>
          <p:nvPr/>
        </p:nvSpPr>
        <p:spPr bwMode="auto">
          <a:xfrm>
            <a:off x="901885" y="2326213"/>
            <a:ext cx="366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chemeClr val="tx1"/>
                </a:solidFill>
              </a:rPr>
              <a:t>z</a:t>
            </a:r>
            <a:r>
              <a:rPr lang="en-US" sz="2000" b="1" i="1" baseline="-25000">
                <a:solidFill>
                  <a:schemeClr val="tx1"/>
                </a:solidFill>
              </a:rPr>
              <a:t>1</a:t>
            </a:r>
            <a:endParaRPr lang="en-US" sz="2000" b="1" i="1">
              <a:solidFill>
                <a:schemeClr val="tx1"/>
              </a:solidFill>
            </a:endParaRPr>
          </a:p>
        </p:txBody>
      </p:sp>
      <p:graphicFrame>
        <p:nvGraphicFramePr>
          <p:cNvPr id="1240103" name="Object 39"/>
          <p:cNvGraphicFramePr>
            <a:graphicFrameLocks noChangeAspect="1"/>
          </p:cNvGraphicFramePr>
          <p:nvPr/>
        </p:nvGraphicFramePr>
        <p:xfrm>
          <a:off x="963797" y="1826151"/>
          <a:ext cx="238125" cy="290512"/>
        </p:xfrm>
        <a:graphic>
          <a:graphicData uri="http://schemas.openxmlformats.org/presentationml/2006/ole">
            <p:oleObj spid="_x0000_s1723398" name="Equation" r:id="rId6" imgW="114120" imgH="139680" progId="Equation.3">
              <p:embed/>
            </p:oleObj>
          </a:graphicData>
        </a:graphic>
      </p:graphicFrame>
      <p:grpSp>
        <p:nvGrpSpPr>
          <p:cNvPr id="2" name="Group 104"/>
          <p:cNvGrpSpPr/>
          <p:nvPr/>
        </p:nvGrpSpPr>
        <p:grpSpPr>
          <a:xfrm>
            <a:off x="5700180" y="3243618"/>
            <a:ext cx="3481966" cy="3328403"/>
            <a:chOff x="2621167" y="2756518"/>
            <a:chExt cx="3481966" cy="3328403"/>
          </a:xfrm>
        </p:grpSpPr>
        <p:grpSp>
          <p:nvGrpSpPr>
            <p:cNvPr id="5" name="Group 103"/>
            <p:cNvGrpSpPr/>
            <p:nvPr/>
          </p:nvGrpSpPr>
          <p:grpSpPr>
            <a:xfrm>
              <a:off x="2621167" y="3058511"/>
              <a:ext cx="3481966" cy="2600433"/>
              <a:chOff x="6436423" y="2743201"/>
              <a:chExt cx="3481966" cy="2600433"/>
            </a:xfrm>
          </p:grpSpPr>
          <p:sp>
            <p:nvSpPr>
              <p:cNvPr id="1240178" name="Line 15"/>
              <p:cNvSpPr>
                <a:spLocks noChangeShapeType="1"/>
              </p:cNvSpPr>
              <p:nvPr/>
            </p:nvSpPr>
            <p:spPr bwMode="auto">
              <a:xfrm>
                <a:off x="6959520" y="4063503"/>
                <a:ext cx="312361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40179" name="Line 16"/>
              <p:cNvSpPr>
                <a:spLocks noChangeShapeType="1"/>
              </p:cNvSpPr>
              <p:nvPr/>
            </p:nvSpPr>
            <p:spPr bwMode="auto">
              <a:xfrm>
                <a:off x="7253696" y="4052932"/>
                <a:ext cx="0" cy="91755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40180" name="Line 23"/>
              <p:cNvSpPr>
                <a:spLocks noChangeShapeType="1"/>
              </p:cNvSpPr>
              <p:nvPr/>
            </p:nvSpPr>
            <p:spPr bwMode="auto">
              <a:xfrm flipV="1">
                <a:off x="6882500" y="4080416"/>
                <a:ext cx="671789" cy="63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40181" name="Line 24"/>
              <p:cNvSpPr>
                <a:spLocks noChangeShapeType="1"/>
              </p:cNvSpPr>
              <p:nvPr/>
            </p:nvSpPr>
            <p:spPr bwMode="auto">
              <a:xfrm flipH="1">
                <a:off x="7548941" y="4085701"/>
                <a:ext cx="3209" cy="9651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40188" name="AutoShape 40"/>
              <p:cNvSpPr>
                <a:spLocks noChangeAspect="1" noChangeArrowheads="1" noTextEdit="1"/>
              </p:cNvSpPr>
              <p:nvPr/>
            </p:nvSpPr>
            <p:spPr bwMode="auto">
              <a:xfrm>
                <a:off x="6436423" y="2743201"/>
                <a:ext cx="3481966" cy="2600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89" name="Rectangle 42"/>
              <p:cNvSpPr>
                <a:spLocks noChangeArrowheads="1"/>
              </p:cNvSpPr>
              <p:nvPr/>
            </p:nvSpPr>
            <p:spPr bwMode="auto">
              <a:xfrm>
                <a:off x="6889988" y="2940877"/>
                <a:ext cx="2698925" cy="21184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1240190" name="Rectangle 43"/>
              <p:cNvSpPr>
                <a:spLocks noChangeArrowheads="1"/>
              </p:cNvSpPr>
              <p:nvPr/>
            </p:nvSpPr>
            <p:spPr bwMode="auto">
              <a:xfrm>
                <a:off x="6889988" y="2940877"/>
                <a:ext cx="2698925" cy="2118402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1240191" name="Line 44"/>
              <p:cNvSpPr>
                <a:spLocks noChangeShapeType="1"/>
              </p:cNvSpPr>
              <p:nvPr/>
            </p:nvSpPr>
            <p:spPr bwMode="auto">
              <a:xfrm>
                <a:off x="6889988" y="2940877"/>
                <a:ext cx="26989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92" name="Freeform 45"/>
              <p:cNvSpPr>
                <a:spLocks/>
              </p:cNvSpPr>
              <p:nvPr/>
            </p:nvSpPr>
            <p:spPr bwMode="auto">
              <a:xfrm>
                <a:off x="6889988" y="2940877"/>
                <a:ext cx="2698925" cy="2118402"/>
              </a:xfrm>
              <a:custGeom>
                <a:avLst/>
                <a:gdLst>
                  <a:gd name="T0" fmla="*/ 0 w 434"/>
                  <a:gd name="T1" fmla="*/ 342 h 342"/>
                  <a:gd name="T2" fmla="*/ 434 w 434"/>
                  <a:gd name="T3" fmla="*/ 342 h 342"/>
                  <a:gd name="T4" fmla="*/ 434 w 434"/>
                  <a:gd name="T5" fmla="*/ 0 h 342"/>
                  <a:gd name="T6" fmla="*/ 0 60000 65536"/>
                  <a:gd name="T7" fmla="*/ 0 60000 65536"/>
                  <a:gd name="T8" fmla="*/ 0 60000 65536"/>
                  <a:gd name="T9" fmla="*/ 0 w 434"/>
                  <a:gd name="T10" fmla="*/ 0 h 342"/>
                  <a:gd name="T11" fmla="*/ 434 w 434"/>
                  <a:gd name="T12" fmla="*/ 342 h 3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4" h="342">
                    <a:moveTo>
                      <a:pt x="0" y="342"/>
                    </a:moveTo>
                    <a:lnTo>
                      <a:pt x="434" y="342"/>
                    </a:lnTo>
                    <a:lnTo>
                      <a:pt x="4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93" name="Line 46"/>
              <p:cNvSpPr>
                <a:spLocks noChangeShapeType="1"/>
              </p:cNvSpPr>
              <p:nvPr/>
            </p:nvSpPr>
            <p:spPr bwMode="auto">
              <a:xfrm flipV="1">
                <a:off x="6875174" y="2940877"/>
                <a:ext cx="0" cy="21184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94" name="Line 47"/>
              <p:cNvSpPr>
                <a:spLocks noChangeShapeType="1"/>
              </p:cNvSpPr>
              <p:nvPr/>
            </p:nvSpPr>
            <p:spPr bwMode="auto">
              <a:xfrm>
                <a:off x="6889988" y="5059278"/>
                <a:ext cx="26989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95" name="Line 48"/>
              <p:cNvSpPr>
                <a:spLocks noChangeShapeType="1"/>
              </p:cNvSpPr>
              <p:nvPr/>
            </p:nvSpPr>
            <p:spPr bwMode="auto">
              <a:xfrm flipV="1">
                <a:off x="6875174" y="2940877"/>
                <a:ext cx="0" cy="21184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96" name="Line 49"/>
              <p:cNvSpPr>
                <a:spLocks noChangeShapeType="1"/>
              </p:cNvSpPr>
              <p:nvPr/>
            </p:nvSpPr>
            <p:spPr bwMode="auto">
              <a:xfrm flipV="1">
                <a:off x="6874124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97" name="Line 50"/>
              <p:cNvSpPr>
                <a:spLocks noChangeShapeType="1"/>
              </p:cNvSpPr>
              <p:nvPr/>
            </p:nvSpPr>
            <p:spPr bwMode="auto">
              <a:xfrm>
                <a:off x="6878887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98" name="Rectangle 51"/>
              <p:cNvSpPr>
                <a:spLocks noChangeArrowheads="1"/>
              </p:cNvSpPr>
              <p:nvPr/>
            </p:nvSpPr>
            <p:spPr bwMode="auto">
              <a:xfrm>
                <a:off x="6809758" y="5128047"/>
                <a:ext cx="192551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-0.1</a:t>
                </a:r>
                <a:endParaRPr lang="en-US"/>
              </a:p>
            </p:txBody>
          </p:sp>
          <p:sp>
            <p:nvSpPr>
              <p:cNvPr id="1240199" name="Line 52"/>
              <p:cNvSpPr>
                <a:spLocks noChangeShapeType="1"/>
              </p:cNvSpPr>
              <p:nvPr/>
            </p:nvSpPr>
            <p:spPr bwMode="auto">
              <a:xfrm flipV="1">
                <a:off x="7132816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00" name="Line 53"/>
              <p:cNvSpPr>
                <a:spLocks noChangeShapeType="1"/>
              </p:cNvSpPr>
              <p:nvPr/>
            </p:nvSpPr>
            <p:spPr bwMode="auto">
              <a:xfrm>
                <a:off x="7132816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01" name="Rectangle 54"/>
              <p:cNvSpPr>
                <a:spLocks noChangeArrowheads="1"/>
              </p:cNvSpPr>
              <p:nvPr/>
            </p:nvSpPr>
            <p:spPr bwMode="auto">
              <a:xfrm>
                <a:off x="7114631" y="5128047"/>
                <a:ext cx="86648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/>
              </a:p>
            </p:txBody>
          </p:sp>
          <p:sp>
            <p:nvSpPr>
              <p:cNvPr id="1240202" name="Line 55"/>
              <p:cNvSpPr>
                <a:spLocks noChangeShapeType="1"/>
              </p:cNvSpPr>
              <p:nvPr/>
            </p:nvSpPr>
            <p:spPr bwMode="auto">
              <a:xfrm flipV="1">
                <a:off x="7375645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03" name="Line 56"/>
              <p:cNvSpPr>
                <a:spLocks noChangeShapeType="1"/>
              </p:cNvSpPr>
              <p:nvPr/>
            </p:nvSpPr>
            <p:spPr bwMode="auto">
              <a:xfrm>
                <a:off x="7375645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04" name="Rectangle 57"/>
              <p:cNvSpPr>
                <a:spLocks noChangeArrowheads="1"/>
              </p:cNvSpPr>
              <p:nvPr/>
            </p:nvSpPr>
            <p:spPr bwMode="auto">
              <a:xfrm>
                <a:off x="7318949" y="512804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 dirty="0">
                    <a:solidFill>
                      <a:srgbClr val="000000"/>
                    </a:solidFill>
                    <a:latin typeface="Helvetica" pitchFamily="34" charset="0"/>
                  </a:rPr>
                  <a:t>0.1</a:t>
                </a:r>
                <a:endParaRPr lang="en-US" dirty="0"/>
              </a:p>
            </p:txBody>
          </p:sp>
          <p:sp>
            <p:nvSpPr>
              <p:cNvPr id="1240205" name="Line 58"/>
              <p:cNvSpPr>
                <a:spLocks noChangeShapeType="1"/>
              </p:cNvSpPr>
              <p:nvPr/>
            </p:nvSpPr>
            <p:spPr bwMode="auto">
              <a:xfrm flipV="1">
                <a:off x="7623822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06" name="Line 59"/>
              <p:cNvSpPr>
                <a:spLocks noChangeShapeType="1"/>
              </p:cNvSpPr>
              <p:nvPr/>
            </p:nvSpPr>
            <p:spPr bwMode="auto">
              <a:xfrm>
                <a:off x="7623822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07" name="Rectangle 60"/>
              <p:cNvSpPr>
                <a:spLocks noChangeArrowheads="1"/>
              </p:cNvSpPr>
              <p:nvPr/>
            </p:nvSpPr>
            <p:spPr bwMode="auto">
              <a:xfrm>
                <a:off x="7568196" y="512804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0.2</a:t>
                </a:r>
                <a:endParaRPr lang="en-US"/>
              </a:p>
            </p:txBody>
          </p:sp>
          <p:sp>
            <p:nvSpPr>
              <p:cNvPr id="1240208" name="Line 61"/>
              <p:cNvSpPr>
                <a:spLocks noChangeShapeType="1"/>
              </p:cNvSpPr>
              <p:nvPr/>
            </p:nvSpPr>
            <p:spPr bwMode="auto">
              <a:xfrm flipV="1">
                <a:off x="7866650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09" name="Line 62"/>
              <p:cNvSpPr>
                <a:spLocks noChangeShapeType="1"/>
              </p:cNvSpPr>
              <p:nvPr/>
            </p:nvSpPr>
            <p:spPr bwMode="auto">
              <a:xfrm>
                <a:off x="7866650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10" name="Rectangle 63"/>
              <p:cNvSpPr>
                <a:spLocks noChangeArrowheads="1"/>
              </p:cNvSpPr>
              <p:nvPr/>
            </p:nvSpPr>
            <p:spPr bwMode="auto">
              <a:xfrm>
                <a:off x="7811024" y="512804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0.3</a:t>
                </a:r>
                <a:endParaRPr lang="en-US"/>
              </a:p>
            </p:txBody>
          </p:sp>
          <p:sp>
            <p:nvSpPr>
              <p:cNvPr id="1240211" name="Line 64"/>
              <p:cNvSpPr>
                <a:spLocks noChangeShapeType="1"/>
              </p:cNvSpPr>
              <p:nvPr/>
            </p:nvSpPr>
            <p:spPr bwMode="auto">
              <a:xfrm flipV="1">
                <a:off x="8114827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12" name="Line 65"/>
              <p:cNvSpPr>
                <a:spLocks noChangeShapeType="1"/>
              </p:cNvSpPr>
              <p:nvPr/>
            </p:nvSpPr>
            <p:spPr bwMode="auto">
              <a:xfrm>
                <a:off x="8114827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13" name="Rectangle 66"/>
              <p:cNvSpPr>
                <a:spLocks noChangeArrowheads="1"/>
              </p:cNvSpPr>
              <p:nvPr/>
            </p:nvSpPr>
            <p:spPr bwMode="auto">
              <a:xfrm>
                <a:off x="8059201" y="512804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0.4</a:t>
                </a:r>
                <a:endParaRPr lang="en-US"/>
              </a:p>
            </p:txBody>
          </p:sp>
          <p:sp>
            <p:nvSpPr>
              <p:cNvPr id="1240214" name="Line 67"/>
              <p:cNvSpPr>
                <a:spLocks noChangeShapeType="1"/>
              </p:cNvSpPr>
              <p:nvPr/>
            </p:nvSpPr>
            <p:spPr bwMode="auto">
              <a:xfrm flipV="1">
                <a:off x="8357656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15" name="Line 68"/>
              <p:cNvSpPr>
                <a:spLocks noChangeShapeType="1"/>
              </p:cNvSpPr>
              <p:nvPr/>
            </p:nvSpPr>
            <p:spPr bwMode="auto">
              <a:xfrm>
                <a:off x="8357656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16" name="Rectangle 69"/>
              <p:cNvSpPr>
                <a:spLocks noChangeArrowheads="1"/>
              </p:cNvSpPr>
              <p:nvPr/>
            </p:nvSpPr>
            <p:spPr bwMode="auto">
              <a:xfrm>
                <a:off x="8302030" y="512804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0.5</a:t>
                </a:r>
                <a:endParaRPr lang="en-US"/>
              </a:p>
            </p:txBody>
          </p:sp>
          <p:sp>
            <p:nvSpPr>
              <p:cNvPr id="1240217" name="Line 70"/>
              <p:cNvSpPr>
                <a:spLocks noChangeShapeType="1"/>
              </p:cNvSpPr>
              <p:nvPr/>
            </p:nvSpPr>
            <p:spPr bwMode="auto">
              <a:xfrm flipV="1">
                <a:off x="8606902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18" name="Line 71"/>
              <p:cNvSpPr>
                <a:spLocks noChangeShapeType="1"/>
              </p:cNvSpPr>
              <p:nvPr/>
            </p:nvSpPr>
            <p:spPr bwMode="auto">
              <a:xfrm>
                <a:off x="8606902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19" name="Rectangle 72"/>
              <p:cNvSpPr>
                <a:spLocks noChangeArrowheads="1"/>
              </p:cNvSpPr>
              <p:nvPr/>
            </p:nvSpPr>
            <p:spPr bwMode="auto">
              <a:xfrm>
                <a:off x="8550207" y="512804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0.6</a:t>
                </a:r>
                <a:endParaRPr lang="en-US"/>
              </a:p>
            </p:txBody>
          </p:sp>
          <p:sp>
            <p:nvSpPr>
              <p:cNvPr id="1240220" name="Line 73"/>
              <p:cNvSpPr>
                <a:spLocks noChangeShapeType="1"/>
              </p:cNvSpPr>
              <p:nvPr/>
            </p:nvSpPr>
            <p:spPr bwMode="auto">
              <a:xfrm flipV="1">
                <a:off x="8848661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21" name="Line 74"/>
              <p:cNvSpPr>
                <a:spLocks noChangeShapeType="1"/>
              </p:cNvSpPr>
              <p:nvPr/>
            </p:nvSpPr>
            <p:spPr bwMode="auto">
              <a:xfrm>
                <a:off x="8848661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22" name="Rectangle 75"/>
              <p:cNvSpPr>
                <a:spLocks noChangeArrowheads="1"/>
              </p:cNvSpPr>
              <p:nvPr/>
            </p:nvSpPr>
            <p:spPr bwMode="auto">
              <a:xfrm>
                <a:off x="8793035" y="512804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0.7</a:t>
                </a:r>
                <a:endParaRPr lang="en-US"/>
              </a:p>
            </p:txBody>
          </p:sp>
          <p:sp>
            <p:nvSpPr>
              <p:cNvPr id="1240223" name="Line 76"/>
              <p:cNvSpPr>
                <a:spLocks noChangeShapeType="1"/>
              </p:cNvSpPr>
              <p:nvPr/>
            </p:nvSpPr>
            <p:spPr bwMode="auto">
              <a:xfrm flipV="1">
                <a:off x="9097908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24" name="Line 77"/>
              <p:cNvSpPr>
                <a:spLocks noChangeShapeType="1"/>
              </p:cNvSpPr>
              <p:nvPr/>
            </p:nvSpPr>
            <p:spPr bwMode="auto">
              <a:xfrm>
                <a:off x="9097908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25" name="Rectangle 78"/>
              <p:cNvSpPr>
                <a:spLocks noChangeArrowheads="1"/>
              </p:cNvSpPr>
              <p:nvPr/>
            </p:nvSpPr>
            <p:spPr bwMode="auto">
              <a:xfrm>
                <a:off x="9041212" y="512804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0.8</a:t>
                </a:r>
                <a:endParaRPr lang="en-US"/>
              </a:p>
            </p:txBody>
          </p:sp>
          <p:sp>
            <p:nvSpPr>
              <p:cNvPr id="1240226" name="Line 79"/>
              <p:cNvSpPr>
                <a:spLocks noChangeShapeType="1"/>
              </p:cNvSpPr>
              <p:nvPr/>
            </p:nvSpPr>
            <p:spPr bwMode="auto">
              <a:xfrm flipV="1">
                <a:off x="9339666" y="5027566"/>
                <a:ext cx="0" cy="317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27" name="Line 80"/>
              <p:cNvSpPr>
                <a:spLocks noChangeShapeType="1"/>
              </p:cNvSpPr>
              <p:nvPr/>
            </p:nvSpPr>
            <p:spPr bwMode="auto">
              <a:xfrm>
                <a:off x="9339666" y="2940877"/>
                <a:ext cx="0" cy="253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28" name="Rectangle 81"/>
              <p:cNvSpPr>
                <a:spLocks noChangeArrowheads="1"/>
              </p:cNvSpPr>
              <p:nvPr/>
            </p:nvSpPr>
            <p:spPr bwMode="auto">
              <a:xfrm>
                <a:off x="9284040" y="512804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0.9</a:t>
                </a:r>
                <a:endParaRPr lang="en-US"/>
              </a:p>
            </p:txBody>
          </p:sp>
          <p:sp>
            <p:nvSpPr>
              <p:cNvPr id="1240229" name="Line 82"/>
              <p:cNvSpPr>
                <a:spLocks noChangeShapeType="1"/>
              </p:cNvSpPr>
              <p:nvPr/>
            </p:nvSpPr>
            <p:spPr bwMode="auto">
              <a:xfrm>
                <a:off x="6874124" y="5059278"/>
                <a:ext cx="256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30" name="Line 83"/>
              <p:cNvSpPr>
                <a:spLocks noChangeShapeType="1"/>
              </p:cNvSpPr>
              <p:nvPr/>
            </p:nvSpPr>
            <p:spPr bwMode="auto">
              <a:xfrm flipH="1">
                <a:off x="9557891" y="5059278"/>
                <a:ext cx="310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31" name="Rectangle 84"/>
              <p:cNvSpPr>
                <a:spLocks noChangeArrowheads="1"/>
              </p:cNvSpPr>
              <p:nvPr/>
            </p:nvSpPr>
            <p:spPr bwMode="auto">
              <a:xfrm>
                <a:off x="6719928" y="5009595"/>
                <a:ext cx="86648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 dirty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dirty="0"/>
              </a:p>
            </p:txBody>
          </p:sp>
          <p:sp>
            <p:nvSpPr>
              <p:cNvPr id="1240232" name="Line 85"/>
              <p:cNvSpPr>
                <a:spLocks noChangeShapeType="1"/>
              </p:cNvSpPr>
              <p:nvPr/>
            </p:nvSpPr>
            <p:spPr bwMode="auto">
              <a:xfrm>
                <a:off x="6840783" y="4669213"/>
                <a:ext cx="256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33" name="Line 86"/>
              <p:cNvSpPr>
                <a:spLocks noChangeShapeType="1"/>
              </p:cNvSpPr>
              <p:nvPr/>
            </p:nvSpPr>
            <p:spPr bwMode="auto">
              <a:xfrm flipH="1">
                <a:off x="9557891" y="4669213"/>
                <a:ext cx="310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34" name="Rectangle 87"/>
              <p:cNvSpPr>
                <a:spLocks noChangeArrowheads="1"/>
              </p:cNvSpPr>
              <p:nvPr/>
            </p:nvSpPr>
            <p:spPr bwMode="auto">
              <a:xfrm>
                <a:off x="6651465" y="4619530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0.2</a:t>
                </a:r>
                <a:endParaRPr lang="en-US"/>
              </a:p>
            </p:txBody>
          </p:sp>
          <p:sp>
            <p:nvSpPr>
              <p:cNvPr id="1240235" name="Line 88"/>
              <p:cNvSpPr>
                <a:spLocks noChangeShapeType="1"/>
              </p:cNvSpPr>
              <p:nvPr/>
            </p:nvSpPr>
            <p:spPr bwMode="auto">
              <a:xfrm>
                <a:off x="6840783" y="4284433"/>
                <a:ext cx="256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36" name="Line 89"/>
              <p:cNvSpPr>
                <a:spLocks noChangeShapeType="1"/>
              </p:cNvSpPr>
              <p:nvPr/>
            </p:nvSpPr>
            <p:spPr bwMode="auto">
              <a:xfrm flipH="1">
                <a:off x="9557891" y="4284433"/>
                <a:ext cx="310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37" name="Rectangle 90"/>
              <p:cNvSpPr>
                <a:spLocks noChangeArrowheads="1"/>
              </p:cNvSpPr>
              <p:nvPr/>
            </p:nvSpPr>
            <p:spPr bwMode="auto">
              <a:xfrm>
                <a:off x="6651465" y="4235807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0.4</a:t>
                </a:r>
                <a:endParaRPr lang="en-US"/>
              </a:p>
            </p:txBody>
          </p:sp>
          <p:sp>
            <p:nvSpPr>
              <p:cNvPr id="1240238" name="Line 91"/>
              <p:cNvSpPr>
                <a:spLocks noChangeShapeType="1"/>
              </p:cNvSpPr>
              <p:nvPr/>
            </p:nvSpPr>
            <p:spPr bwMode="auto">
              <a:xfrm>
                <a:off x="6840783" y="3900711"/>
                <a:ext cx="256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39" name="Line 92"/>
              <p:cNvSpPr>
                <a:spLocks noChangeShapeType="1"/>
              </p:cNvSpPr>
              <p:nvPr/>
            </p:nvSpPr>
            <p:spPr bwMode="auto">
              <a:xfrm flipH="1">
                <a:off x="9557891" y="3900711"/>
                <a:ext cx="310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40" name="Rectangle 93"/>
              <p:cNvSpPr>
                <a:spLocks noChangeArrowheads="1"/>
              </p:cNvSpPr>
              <p:nvPr/>
            </p:nvSpPr>
            <p:spPr bwMode="auto">
              <a:xfrm>
                <a:off x="6651465" y="3851028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0.6</a:t>
                </a:r>
                <a:endParaRPr lang="en-US"/>
              </a:p>
            </p:txBody>
          </p:sp>
          <p:sp>
            <p:nvSpPr>
              <p:cNvPr id="1240241" name="Line 94"/>
              <p:cNvSpPr>
                <a:spLocks noChangeShapeType="1"/>
              </p:cNvSpPr>
              <p:nvPr/>
            </p:nvSpPr>
            <p:spPr bwMode="auto">
              <a:xfrm>
                <a:off x="6840783" y="3516988"/>
                <a:ext cx="256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42" name="Line 95"/>
              <p:cNvSpPr>
                <a:spLocks noChangeShapeType="1"/>
              </p:cNvSpPr>
              <p:nvPr/>
            </p:nvSpPr>
            <p:spPr bwMode="auto">
              <a:xfrm flipH="1">
                <a:off x="9557891" y="3516988"/>
                <a:ext cx="310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43" name="Rectangle 96"/>
              <p:cNvSpPr>
                <a:spLocks noChangeArrowheads="1"/>
              </p:cNvSpPr>
              <p:nvPr/>
            </p:nvSpPr>
            <p:spPr bwMode="auto">
              <a:xfrm>
                <a:off x="6651465" y="3467306"/>
                <a:ext cx="161529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</a:rPr>
                  <a:t>0.8</a:t>
                </a:r>
                <a:endParaRPr lang="en-US"/>
              </a:p>
            </p:txBody>
          </p:sp>
          <p:sp>
            <p:nvSpPr>
              <p:cNvPr id="1240244" name="Line 97"/>
              <p:cNvSpPr>
                <a:spLocks noChangeShapeType="1"/>
              </p:cNvSpPr>
              <p:nvPr/>
            </p:nvSpPr>
            <p:spPr bwMode="auto">
              <a:xfrm>
                <a:off x="6840783" y="3133266"/>
                <a:ext cx="256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45" name="Line 98"/>
              <p:cNvSpPr>
                <a:spLocks noChangeShapeType="1"/>
              </p:cNvSpPr>
              <p:nvPr/>
            </p:nvSpPr>
            <p:spPr bwMode="auto">
              <a:xfrm flipH="1">
                <a:off x="9557891" y="3133266"/>
                <a:ext cx="310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46" name="Rectangle 99"/>
              <p:cNvSpPr>
                <a:spLocks noChangeArrowheads="1"/>
              </p:cNvSpPr>
              <p:nvPr/>
            </p:nvSpPr>
            <p:spPr bwMode="auto">
              <a:xfrm>
                <a:off x="6719928" y="3083583"/>
                <a:ext cx="86648" cy="11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000" dirty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dirty="0"/>
              </a:p>
            </p:txBody>
          </p:sp>
          <p:sp>
            <p:nvSpPr>
              <p:cNvPr id="1240247" name="Line 100"/>
              <p:cNvSpPr>
                <a:spLocks noChangeShapeType="1"/>
              </p:cNvSpPr>
              <p:nvPr/>
            </p:nvSpPr>
            <p:spPr bwMode="auto">
              <a:xfrm>
                <a:off x="6889988" y="2940877"/>
                <a:ext cx="26989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48" name="Freeform 101"/>
              <p:cNvSpPr>
                <a:spLocks/>
              </p:cNvSpPr>
              <p:nvPr/>
            </p:nvSpPr>
            <p:spPr bwMode="auto">
              <a:xfrm>
                <a:off x="6889988" y="2940877"/>
                <a:ext cx="2698925" cy="2118402"/>
              </a:xfrm>
              <a:custGeom>
                <a:avLst/>
                <a:gdLst>
                  <a:gd name="T0" fmla="*/ 0 w 434"/>
                  <a:gd name="T1" fmla="*/ 342 h 342"/>
                  <a:gd name="T2" fmla="*/ 434 w 434"/>
                  <a:gd name="T3" fmla="*/ 342 h 342"/>
                  <a:gd name="T4" fmla="*/ 434 w 434"/>
                  <a:gd name="T5" fmla="*/ 0 h 342"/>
                  <a:gd name="T6" fmla="*/ 0 60000 65536"/>
                  <a:gd name="T7" fmla="*/ 0 60000 65536"/>
                  <a:gd name="T8" fmla="*/ 0 60000 65536"/>
                  <a:gd name="T9" fmla="*/ 0 w 434"/>
                  <a:gd name="T10" fmla="*/ 0 h 342"/>
                  <a:gd name="T11" fmla="*/ 434 w 434"/>
                  <a:gd name="T12" fmla="*/ 342 h 3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4" h="342">
                    <a:moveTo>
                      <a:pt x="0" y="342"/>
                    </a:moveTo>
                    <a:lnTo>
                      <a:pt x="434" y="342"/>
                    </a:lnTo>
                    <a:lnTo>
                      <a:pt x="4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49" name="Line 102"/>
              <p:cNvSpPr>
                <a:spLocks noChangeShapeType="1"/>
              </p:cNvSpPr>
              <p:nvPr/>
            </p:nvSpPr>
            <p:spPr bwMode="auto">
              <a:xfrm flipV="1">
                <a:off x="6870411" y="2940877"/>
                <a:ext cx="0" cy="21184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50" name="Freeform 103"/>
              <p:cNvSpPr>
                <a:spLocks/>
              </p:cNvSpPr>
              <p:nvPr/>
            </p:nvSpPr>
            <p:spPr bwMode="auto">
              <a:xfrm>
                <a:off x="7132816" y="3133266"/>
                <a:ext cx="2456097" cy="1887957"/>
              </a:xfrm>
              <a:custGeom>
                <a:avLst/>
                <a:gdLst>
                  <a:gd name="T0" fmla="*/ 23 w 2296"/>
                  <a:gd name="T1" fmla="*/ 70 h 1786"/>
                  <a:gd name="T2" fmla="*/ 70 w 2296"/>
                  <a:gd name="T3" fmla="*/ 205 h 1786"/>
                  <a:gd name="T4" fmla="*/ 116 w 2296"/>
                  <a:gd name="T5" fmla="*/ 328 h 1786"/>
                  <a:gd name="T6" fmla="*/ 163 w 2296"/>
                  <a:gd name="T7" fmla="*/ 445 h 1786"/>
                  <a:gd name="T8" fmla="*/ 209 w 2296"/>
                  <a:gd name="T9" fmla="*/ 551 h 1786"/>
                  <a:gd name="T10" fmla="*/ 256 w 2296"/>
                  <a:gd name="T11" fmla="*/ 650 h 1786"/>
                  <a:gd name="T12" fmla="*/ 302 w 2296"/>
                  <a:gd name="T13" fmla="*/ 744 h 1786"/>
                  <a:gd name="T14" fmla="*/ 349 w 2296"/>
                  <a:gd name="T15" fmla="*/ 826 h 1786"/>
                  <a:gd name="T16" fmla="*/ 395 w 2296"/>
                  <a:gd name="T17" fmla="*/ 902 h 1786"/>
                  <a:gd name="T18" fmla="*/ 442 w 2296"/>
                  <a:gd name="T19" fmla="*/ 972 h 1786"/>
                  <a:gd name="T20" fmla="*/ 488 w 2296"/>
                  <a:gd name="T21" fmla="*/ 1037 h 1786"/>
                  <a:gd name="T22" fmla="*/ 535 w 2296"/>
                  <a:gd name="T23" fmla="*/ 1101 h 1786"/>
                  <a:gd name="T24" fmla="*/ 581 w 2296"/>
                  <a:gd name="T25" fmla="*/ 1154 h 1786"/>
                  <a:gd name="T26" fmla="*/ 628 w 2296"/>
                  <a:gd name="T27" fmla="*/ 1207 h 1786"/>
                  <a:gd name="T28" fmla="*/ 674 w 2296"/>
                  <a:gd name="T29" fmla="*/ 1253 h 1786"/>
                  <a:gd name="T30" fmla="*/ 715 w 2296"/>
                  <a:gd name="T31" fmla="*/ 1300 h 1786"/>
                  <a:gd name="T32" fmla="*/ 761 w 2296"/>
                  <a:gd name="T33" fmla="*/ 1341 h 1786"/>
                  <a:gd name="T34" fmla="*/ 808 w 2296"/>
                  <a:gd name="T35" fmla="*/ 1376 h 1786"/>
                  <a:gd name="T36" fmla="*/ 854 w 2296"/>
                  <a:gd name="T37" fmla="*/ 1412 h 1786"/>
                  <a:gd name="T38" fmla="*/ 901 w 2296"/>
                  <a:gd name="T39" fmla="*/ 1441 h 1786"/>
                  <a:gd name="T40" fmla="*/ 947 w 2296"/>
                  <a:gd name="T41" fmla="*/ 1470 h 1786"/>
                  <a:gd name="T42" fmla="*/ 994 w 2296"/>
                  <a:gd name="T43" fmla="*/ 1499 h 1786"/>
                  <a:gd name="T44" fmla="*/ 1040 w 2296"/>
                  <a:gd name="T45" fmla="*/ 1523 h 1786"/>
                  <a:gd name="T46" fmla="*/ 1087 w 2296"/>
                  <a:gd name="T47" fmla="*/ 1546 h 1786"/>
                  <a:gd name="T48" fmla="*/ 1133 w 2296"/>
                  <a:gd name="T49" fmla="*/ 1570 h 1786"/>
                  <a:gd name="T50" fmla="*/ 1180 w 2296"/>
                  <a:gd name="T51" fmla="*/ 1587 h 1786"/>
                  <a:gd name="T52" fmla="*/ 1226 w 2296"/>
                  <a:gd name="T53" fmla="*/ 1605 h 1786"/>
                  <a:gd name="T54" fmla="*/ 1273 w 2296"/>
                  <a:gd name="T55" fmla="*/ 1622 h 1786"/>
                  <a:gd name="T56" fmla="*/ 1319 w 2296"/>
                  <a:gd name="T57" fmla="*/ 1634 h 1786"/>
                  <a:gd name="T58" fmla="*/ 1366 w 2296"/>
                  <a:gd name="T59" fmla="*/ 1652 h 1786"/>
                  <a:gd name="T60" fmla="*/ 1412 w 2296"/>
                  <a:gd name="T61" fmla="*/ 1663 h 1786"/>
                  <a:gd name="T62" fmla="*/ 1459 w 2296"/>
                  <a:gd name="T63" fmla="*/ 1675 h 1786"/>
                  <a:gd name="T64" fmla="*/ 1505 w 2296"/>
                  <a:gd name="T65" fmla="*/ 1687 h 1786"/>
                  <a:gd name="T66" fmla="*/ 1552 w 2296"/>
                  <a:gd name="T67" fmla="*/ 1699 h 1786"/>
                  <a:gd name="T68" fmla="*/ 1598 w 2296"/>
                  <a:gd name="T69" fmla="*/ 1704 h 1786"/>
                  <a:gd name="T70" fmla="*/ 1645 w 2296"/>
                  <a:gd name="T71" fmla="*/ 1716 h 1786"/>
                  <a:gd name="T72" fmla="*/ 1691 w 2296"/>
                  <a:gd name="T73" fmla="*/ 1722 h 1786"/>
                  <a:gd name="T74" fmla="*/ 1738 w 2296"/>
                  <a:gd name="T75" fmla="*/ 1728 h 1786"/>
                  <a:gd name="T76" fmla="*/ 1784 w 2296"/>
                  <a:gd name="T77" fmla="*/ 1740 h 1786"/>
                  <a:gd name="T78" fmla="*/ 1831 w 2296"/>
                  <a:gd name="T79" fmla="*/ 1745 h 1786"/>
                  <a:gd name="T80" fmla="*/ 1877 w 2296"/>
                  <a:gd name="T81" fmla="*/ 1751 h 1786"/>
                  <a:gd name="T82" fmla="*/ 1924 w 2296"/>
                  <a:gd name="T83" fmla="*/ 1757 h 1786"/>
                  <a:gd name="T84" fmla="*/ 1970 w 2296"/>
                  <a:gd name="T85" fmla="*/ 1757 h 1786"/>
                  <a:gd name="T86" fmla="*/ 2017 w 2296"/>
                  <a:gd name="T87" fmla="*/ 1763 h 1786"/>
                  <a:gd name="T88" fmla="*/ 2063 w 2296"/>
                  <a:gd name="T89" fmla="*/ 1769 h 1786"/>
                  <a:gd name="T90" fmla="*/ 2110 w 2296"/>
                  <a:gd name="T91" fmla="*/ 1775 h 1786"/>
                  <a:gd name="T92" fmla="*/ 2156 w 2296"/>
                  <a:gd name="T93" fmla="*/ 1775 h 1786"/>
                  <a:gd name="T94" fmla="*/ 2203 w 2296"/>
                  <a:gd name="T95" fmla="*/ 1781 h 1786"/>
                  <a:gd name="T96" fmla="*/ 2249 w 2296"/>
                  <a:gd name="T97" fmla="*/ 1781 h 1786"/>
                  <a:gd name="T98" fmla="*/ 2296 w 2296"/>
                  <a:gd name="T99" fmla="*/ 1786 h 178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96"/>
                  <a:gd name="T151" fmla="*/ 0 h 1786"/>
                  <a:gd name="T152" fmla="*/ 2296 w 2296"/>
                  <a:gd name="T153" fmla="*/ 1786 h 178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96" h="1786">
                    <a:moveTo>
                      <a:pt x="0" y="0"/>
                    </a:moveTo>
                    <a:lnTo>
                      <a:pt x="23" y="70"/>
                    </a:lnTo>
                    <a:lnTo>
                      <a:pt x="47" y="141"/>
                    </a:lnTo>
                    <a:lnTo>
                      <a:pt x="70" y="205"/>
                    </a:lnTo>
                    <a:lnTo>
                      <a:pt x="93" y="269"/>
                    </a:lnTo>
                    <a:lnTo>
                      <a:pt x="116" y="328"/>
                    </a:lnTo>
                    <a:lnTo>
                      <a:pt x="140" y="392"/>
                    </a:lnTo>
                    <a:lnTo>
                      <a:pt x="163" y="445"/>
                    </a:lnTo>
                    <a:lnTo>
                      <a:pt x="186" y="498"/>
                    </a:lnTo>
                    <a:lnTo>
                      <a:pt x="209" y="551"/>
                    </a:lnTo>
                    <a:lnTo>
                      <a:pt x="233" y="603"/>
                    </a:lnTo>
                    <a:lnTo>
                      <a:pt x="256" y="650"/>
                    </a:lnTo>
                    <a:lnTo>
                      <a:pt x="279" y="697"/>
                    </a:lnTo>
                    <a:lnTo>
                      <a:pt x="302" y="744"/>
                    </a:lnTo>
                    <a:lnTo>
                      <a:pt x="326" y="785"/>
                    </a:lnTo>
                    <a:lnTo>
                      <a:pt x="349" y="826"/>
                    </a:lnTo>
                    <a:lnTo>
                      <a:pt x="372" y="867"/>
                    </a:lnTo>
                    <a:lnTo>
                      <a:pt x="395" y="902"/>
                    </a:lnTo>
                    <a:lnTo>
                      <a:pt x="419" y="937"/>
                    </a:lnTo>
                    <a:lnTo>
                      <a:pt x="442" y="972"/>
                    </a:lnTo>
                    <a:lnTo>
                      <a:pt x="465" y="1007"/>
                    </a:lnTo>
                    <a:lnTo>
                      <a:pt x="488" y="1037"/>
                    </a:lnTo>
                    <a:lnTo>
                      <a:pt x="512" y="1072"/>
                    </a:lnTo>
                    <a:lnTo>
                      <a:pt x="535" y="1101"/>
                    </a:lnTo>
                    <a:lnTo>
                      <a:pt x="558" y="1130"/>
                    </a:lnTo>
                    <a:lnTo>
                      <a:pt x="581" y="1154"/>
                    </a:lnTo>
                    <a:lnTo>
                      <a:pt x="605" y="1183"/>
                    </a:lnTo>
                    <a:lnTo>
                      <a:pt x="628" y="1207"/>
                    </a:lnTo>
                    <a:lnTo>
                      <a:pt x="651" y="1230"/>
                    </a:lnTo>
                    <a:lnTo>
                      <a:pt x="674" y="1253"/>
                    </a:lnTo>
                    <a:lnTo>
                      <a:pt x="698" y="1277"/>
                    </a:lnTo>
                    <a:lnTo>
                      <a:pt x="715" y="1300"/>
                    </a:lnTo>
                    <a:lnTo>
                      <a:pt x="738" y="1318"/>
                    </a:lnTo>
                    <a:lnTo>
                      <a:pt x="761" y="1341"/>
                    </a:lnTo>
                    <a:lnTo>
                      <a:pt x="785" y="1359"/>
                    </a:lnTo>
                    <a:lnTo>
                      <a:pt x="808" y="1376"/>
                    </a:lnTo>
                    <a:lnTo>
                      <a:pt x="831" y="1394"/>
                    </a:lnTo>
                    <a:lnTo>
                      <a:pt x="854" y="1412"/>
                    </a:lnTo>
                    <a:lnTo>
                      <a:pt x="878" y="1429"/>
                    </a:lnTo>
                    <a:lnTo>
                      <a:pt x="901" y="1441"/>
                    </a:lnTo>
                    <a:lnTo>
                      <a:pt x="924" y="1458"/>
                    </a:lnTo>
                    <a:lnTo>
                      <a:pt x="947" y="1470"/>
                    </a:lnTo>
                    <a:lnTo>
                      <a:pt x="971" y="1488"/>
                    </a:lnTo>
                    <a:lnTo>
                      <a:pt x="994" y="1499"/>
                    </a:lnTo>
                    <a:lnTo>
                      <a:pt x="1017" y="1511"/>
                    </a:lnTo>
                    <a:lnTo>
                      <a:pt x="1040" y="1523"/>
                    </a:lnTo>
                    <a:lnTo>
                      <a:pt x="1064" y="1535"/>
                    </a:lnTo>
                    <a:lnTo>
                      <a:pt x="1087" y="1546"/>
                    </a:lnTo>
                    <a:lnTo>
                      <a:pt x="1110" y="1558"/>
                    </a:lnTo>
                    <a:lnTo>
                      <a:pt x="1133" y="1570"/>
                    </a:lnTo>
                    <a:lnTo>
                      <a:pt x="1157" y="1576"/>
                    </a:lnTo>
                    <a:lnTo>
                      <a:pt x="1180" y="1587"/>
                    </a:lnTo>
                    <a:lnTo>
                      <a:pt x="1203" y="1593"/>
                    </a:lnTo>
                    <a:lnTo>
                      <a:pt x="1226" y="1605"/>
                    </a:lnTo>
                    <a:lnTo>
                      <a:pt x="1250" y="1611"/>
                    </a:lnTo>
                    <a:lnTo>
                      <a:pt x="1273" y="1622"/>
                    </a:lnTo>
                    <a:lnTo>
                      <a:pt x="1296" y="1628"/>
                    </a:lnTo>
                    <a:lnTo>
                      <a:pt x="1319" y="1634"/>
                    </a:lnTo>
                    <a:lnTo>
                      <a:pt x="1343" y="1646"/>
                    </a:lnTo>
                    <a:lnTo>
                      <a:pt x="1366" y="1652"/>
                    </a:lnTo>
                    <a:lnTo>
                      <a:pt x="1389" y="1658"/>
                    </a:lnTo>
                    <a:lnTo>
                      <a:pt x="1412" y="1663"/>
                    </a:lnTo>
                    <a:lnTo>
                      <a:pt x="1436" y="1669"/>
                    </a:lnTo>
                    <a:lnTo>
                      <a:pt x="1459" y="1675"/>
                    </a:lnTo>
                    <a:lnTo>
                      <a:pt x="1482" y="1681"/>
                    </a:lnTo>
                    <a:lnTo>
                      <a:pt x="1505" y="1687"/>
                    </a:lnTo>
                    <a:lnTo>
                      <a:pt x="1529" y="1693"/>
                    </a:lnTo>
                    <a:lnTo>
                      <a:pt x="1552" y="1699"/>
                    </a:lnTo>
                    <a:lnTo>
                      <a:pt x="1575" y="1704"/>
                    </a:lnTo>
                    <a:lnTo>
                      <a:pt x="1598" y="1704"/>
                    </a:lnTo>
                    <a:lnTo>
                      <a:pt x="1622" y="1710"/>
                    </a:lnTo>
                    <a:lnTo>
                      <a:pt x="1645" y="1716"/>
                    </a:lnTo>
                    <a:lnTo>
                      <a:pt x="1668" y="1722"/>
                    </a:lnTo>
                    <a:lnTo>
                      <a:pt x="1691" y="1722"/>
                    </a:lnTo>
                    <a:lnTo>
                      <a:pt x="1715" y="1728"/>
                    </a:lnTo>
                    <a:lnTo>
                      <a:pt x="1738" y="1728"/>
                    </a:lnTo>
                    <a:lnTo>
                      <a:pt x="1761" y="1734"/>
                    </a:lnTo>
                    <a:lnTo>
                      <a:pt x="1784" y="1740"/>
                    </a:lnTo>
                    <a:lnTo>
                      <a:pt x="1808" y="1740"/>
                    </a:lnTo>
                    <a:lnTo>
                      <a:pt x="1831" y="1745"/>
                    </a:lnTo>
                    <a:lnTo>
                      <a:pt x="1854" y="1745"/>
                    </a:lnTo>
                    <a:lnTo>
                      <a:pt x="1877" y="1751"/>
                    </a:lnTo>
                    <a:lnTo>
                      <a:pt x="1901" y="1751"/>
                    </a:lnTo>
                    <a:lnTo>
                      <a:pt x="1924" y="1757"/>
                    </a:lnTo>
                    <a:lnTo>
                      <a:pt x="1947" y="1757"/>
                    </a:lnTo>
                    <a:lnTo>
                      <a:pt x="1970" y="1757"/>
                    </a:lnTo>
                    <a:lnTo>
                      <a:pt x="1994" y="1763"/>
                    </a:lnTo>
                    <a:lnTo>
                      <a:pt x="2017" y="1763"/>
                    </a:lnTo>
                    <a:lnTo>
                      <a:pt x="2040" y="1769"/>
                    </a:lnTo>
                    <a:lnTo>
                      <a:pt x="2063" y="1769"/>
                    </a:lnTo>
                    <a:lnTo>
                      <a:pt x="2087" y="1769"/>
                    </a:lnTo>
                    <a:lnTo>
                      <a:pt x="2110" y="1775"/>
                    </a:lnTo>
                    <a:lnTo>
                      <a:pt x="2133" y="1775"/>
                    </a:lnTo>
                    <a:lnTo>
                      <a:pt x="2156" y="1775"/>
                    </a:lnTo>
                    <a:lnTo>
                      <a:pt x="2180" y="1781"/>
                    </a:lnTo>
                    <a:lnTo>
                      <a:pt x="2203" y="1781"/>
                    </a:lnTo>
                    <a:lnTo>
                      <a:pt x="2226" y="1781"/>
                    </a:lnTo>
                    <a:lnTo>
                      <a:pt x="2249" y="1781"/>
                    </a:lnTo>
                    <a:lnTo>
                      <a:pt x="2273" y="1786"/>
                    </a:lnTo>
                    <a:lnTo>
                      <a:pt x="2296" y="1786"/>
                    </a:lnTo>
                  </a:path>
                </a:pathLst>
              </a:custGeom>
              <a:noFill/>
              <a:ln w="36576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86" name="Line 8"/>
              <p:cNvSpPr>
                <a:spLocks noChangeShapeType="1"/>
              </p:cNvSpPr>
              <p:nvPr/>
            </p:nvSpPr>
            <p:spPr bwMode="auto">
              <a:xfrm flipV="1">
                <a:off x="6902825" y="4058217"/>
                <a:ext cx="612954" cy="1691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40187" name="Line 9"/>
              <p:cNvSpPr>
                <a:spLocks noChangeShapeType="1"/>
              </p:cNvSpPr>
              <p:nvPr/>
            </p:nvSpPr>
            <p:spPr bwMode="auto">
              <a:xfrm>
                <a:off x="7524337" y="4066673"/>
                <a:ext cx="17116" cy="101374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aphicFrame>
          <p:nvGraphicFramePr>
            <p:cNvPr id="3" name="Object 11"/>
            <p:cNvGraphicFramePr>
              <a:graphicFrameLocks noChangeAspect="1"/>
            </p:cNvGraphicFramePr>
            <p:nvPr/>
          </p:nvGraphicFramePr>
          <p:xfrm>
            <a:off x="3411592" y="5729321"/>
            <a:ext cx="1212850" cy="355600"/>
          </p:xfrm>
          <a:graphic>
            <a:graphicData uri="http://schemas.openxmlformats.org/presentationml/2006/ole">
              <p:oleObj spid="_x0000_s1723399" name="Equation" r:id="rId7" imgW="558720" imgH="164880" progId="Equation.3">
                <p:embed/>
              </p:oleObj>
            </a:graphicData>
          </a:graphic>
        </p:graphicFrame>
        <p:graphicFrame>
          <p:nvGraphicFramePr>
            <p:cNvPr id="4" name="Object 11"/>
            <p:cNvGraphicFramePr>
              <a:graphicFrameLocks noChangeAspect="1"/>
            </p:cNvGraphicFramePr>
            <p:nvPr/>
          </p:nvGraphicFramePr>
          <p:xfrm>
            <a:off x="3870062" y="4199288"/>
            <a:ext cx="992188" cy="412750"/>
          </p:xfrm>
          <a:graphic>
            <a:graphicData uri="http://schemas.openxmlformats.org/presentationml/2006/ole">
              <p:oleObj spid="_x0000_s1723400" name="Equation" r:id="rId8" imgW="457200" imgH="190440" progId="Equation.3">
                <p:embed/>
              </p:oleObj>
            </a:graphicData>
          </a:graphic>
        </p:graphicFrame>
        <p:sp>
          <p:nvSpPr>
            <p:cNvPr id="1240172" name="Text Box 8"/>
            <p:cNvSpPr txBox="1">
              <a:spLocks noChangeArrowheads="1"/>
            </p:cNvSpPr>
            <p:nvPr/>
          </p:nvSpPr>
          <p:spPr bwMode="auto">
            <a:xfrm>
              <a:off x="3311032" y="2756518"/>
              <a:ext cx="2206625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 b="1" i="1" dirty="0">
                  <a:solidFill>
                    <a:schemeClr val="tx1"/>
                  </a:solidFill>
                </a:rPr>
                <a:t>Decay </a:t>
              </a:r>
              <a:r>
                <a:rPr lang="en-GB" sz="2400" b="1" i="1" dirty="0" smtClean="0">
                  <a:solidFill>
                    <a:schemeClr val="tx1"/>
                  </a:solidFill>
                </a:rPr>
                <a:t>function</a:t>
              </a:r>
              <a:endParaRPr lang="en-US" sz="2400" b="1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0" name="Text Box 12"/>
          <p:cNvSpPr txBox="1">
            <a:spLocks noChangeArrowheads="1"/>
          </p:cNvSpPr>
          <p:nvPr/>
        </p:nvSpPr>
        <p:spPr bwMode="auto">
          <a:xfrm>
            <a:off x="1844040" y="3749040"/>
            <a:ext cx="3733800" cy="2308324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rPr>
              <a:t>If A</a:t>
            </a: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cs typeface="Arial" pitchFamily="34" charset="0"/>
                <a:sym typeface="Wingdings" pitchFamily="2" charset="2"/>
              </a:rPr>
              <a:t></a:t>
            </a: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rPr>
              <a:t>B is 0.10 s</a:t>
            </a:r>
            <a:r>
              <a:rPr lang="en-GB" sz="2400" baseline="30000" dirty="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rPr>
              <a:t>-1</a:t>
            </a: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rPr>
              <a:t> this means that, </a:t>
            </a: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cs typeface="Arial" pitchFamily="34" charset="0"/>
                <a:sym typeface="Wingdings" pitchFamily="2" charset="2"/>
              </a:rPr>
              <a:t>per unit time, the increase in activity in B corresponds to 10% of the activity in A</a:t>
            </a:r>
          </a:p>
        </p:txBody>
      </p:sp>
      <p:grpSp>
        <p:nvGrpSpPr>
          <p:cNvPr id="91" name="Group 2"/>
          <p:cNvGrpSpPr>
            <a:grpSpLocks/>
          </p:cNvGrpSpPr>
          <p:nvPr/>
        </p:nvGrpSpPr>
        <p:grpSpPr bwMode="auto">
          <a:xfrm>
            <a:off x="710248" y="3770630"/>
            <a:ext cx="731520" cy="731520"/>
            <a:chOff x="597" y="2112"/>
            <a:chExt cx="576" cy="576"/>
          </a:xfrm>
        </p:grpSpPr>
        <p:sp>
          <p:nvSpPr>
            <p:cNvPr id="92" name="Oval 3"/>
            <p:cNvSpPr>
              <a:spLocks noChangeArrowheads="1"/>
            </p:cNvSpPr>
            <p:nvPr/>
          </p:nvSpPr>
          <p:spPr bwMode="auto">
            <a:xfrm>
              <a:off x="597" y="2112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9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3" name="Rectangle 4"/>
            <p:cNvSpPr>
              <a:spLocks noChangeArrowheads="1"/>
            </p:cNvSpPr>
            <p:nvPr/>
          </p:nvSpPr>
          <p:spPr bwMode="auto">
            <a:xfrm>
              <a:off x="763" y="2257"/>
              <a:ext cx="271" cy="3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GB" sz="19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rPr>
                <a:t>A</a:t>
              </a:r>
              <a:endParaRPr lang="en-GB" sz="19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endParaRPr>
            </a:p>
          </p:txBody>
        </p:sp>
      </p:grpSp>
      <p:grpSp>
        <p:nvGrpSpPr>
          <p:cNvPr id="94" name="Group 18"/>
          <p:cNvGrpSpPr>
            <a:grpSpLocks/>
          </p:cNvGrpSpPr>
          <p:nvPr/>
        </p:nvGrpSpPr>
        <p:grpSpPr bwMode="auto">
          <a:xfrm>
            <a:off x="706755" y="5284153"/>
            <a:ext cx="731520" cy="731520"/>
            <a:chOff x="597" y="2112"/>
            <a:chExt cx="576" cy="576"/>
          </a:xfrm>
        </p:grpSpPr>
        <p:sp>
          <p:nvSpPr>
            <p:cNvPr id="95" name="Oval 19"/>
            <p:cNvSpPr>
              <a:spLocks noChangeArrowheads="1"/>
            </p:cNvSpPr>
            <p:nvPr/>
          </p:nvSpPr>
          <p:spPr bwMode="auto">
            <a:xfrm>
              <a:off x="597" y="2112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9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6" name="Rectangle 20"/>
            <p:cNvSpPr>
              <a:spLocks noChangeArrowheads="1"/>
            </p:cNvSpPr>
            <p:nvPr/>
          </p:nvSpPr>
          <p:spPr bwMode="auto">
            <a:xfrm>
              <a:off x="763" y="2257"/>
              <a:ext cx="271" cy="3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GB" sz="19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rPr>
                <a:t>B</a:t>
              </a:r>
              <a:endParaRPr lang="en-GB" sz="19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endParaRPr>
            </a:p>
          </p:txBody>
        </p:sp>
      </p:grpSp>
      <p:cxnSp>
        <p:nvCxnSpPr>
          <p:cNvPr id="97" name="AutoShape 21"/>
          <p:cNvCxnSpPr>
            <a:cxnSpLocks noChangeShapeType="1"/>
          </p:cNvCxnSpPr>
          <p:nvPr/>
        </p:nvCxnSpPr>
        <p:spPr bwMode="auto">
          <a:xfrm rot="5400000">
            <a:off x="683261" y="4891405"/>
            <a:ext cx="782003" cy="34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2" name="Rectangle 101"/>
          <p:cNvSpPr/>
          <p:nvPr/>
        </p:nvSpPr>
        <p:spPr>
          <a:xfrm>
            <a:off x="528871" y="4701857"/>
            <a:ext cx="532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rPr>
              <a:t>0.10</a:t>
            </a:r>
            <a:endParaRPr lang="en-GB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1110" name="Picture 2" descr="fi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3500" y="404813"/>
            <a:ext cx="7683500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1111" name="Rectangle 3"/>
          <p:cNvSpPr>
            <a:spLocks noGrp="1" noChangeArrowheads="1"/>
          </p:cNvSpPr>
          <p:nvPr>
            <p:ph type="title"/>
          </p:nvPr>
        </p:nvSpPr>
        <p:spPr>
          <a:xfrm>
            <a:off x="554038" y="-152400"/>
            <a:ext cx="874395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Linear dynamics: 2 nodes</a:t>
            </a:r>
            <a:endParaRPr lang="en-US" sz="4000" smtClean="0"/>
          </a:p>
        </p:txBody>
      </p:sp>
      <p:sp>
        <p:nvSpPr>
          <p:cNvPr id="1241112" name="Rectangle 4"/>
          <p:cNvSpPr>
            <a:spLocks noChangeArrowheads="1"/>
          </p:cNvSpPr>
          <p:nvPr/>
        </p:nvSpPr>
        <p:spPr bwMode="auto">
          <a:xfrm>
            <a:off x="0" y="3319463"/>
            <a:ext cx="10287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1113" name="Rectangle 5"/>
          <p:cNvSpPr>
            <a:spLocks noChangeArrowheads="1"/>
          </p:cNvSpPr>
          <p:nvPr/>
        </p:nvSpPr>
        <p:spPr bwMode="auto">
          <a:xfrm>
            <a:off x="0" y="3319463"/>
            <a:ext cx="10287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1114" name="Rectangle 6"/>
          <p:cNvSpPr>
            <a:spLocks noChangeArrowheads="1"/>
          </p:cNvSpPr>
          <p:nvPr/>
        </p:nvSpPr>
        <p:spPr bwMode="auto">
          <a:xfrm>
            <a:off x="0" y="3319463"/>
            <a:ext cx="10287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1115" name="Rectangle 7"/>
          <p:cNvSpPr>
            <a:spLocks noChangeArrowheads="1"/>
          </p:cNvSpPr>
          <p:nvPr/>
        </p:nvSpPr>
        <p:spPr bwMode="auto">
          <a:xfrm>
            <a:off x="0" y="3319463"/>
            <a:ext cx="10287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graphicFrame>
        <p:nvGraphicFramePr>
          <p:cNvPr id="1241096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1109663" y="3698875"/>
          <a:ext cx="1530350" cy="2652713"/>
        </p:xfrm>
        <a:graphic>
          <a:graphicData uri="http://schemas.openxmlformats.org/presentationml/2006/ole">
            <p:oleObj spid="_x0000_s1724418" name="Equation" r:id="rId5" imgW="1333440" imgH="2311200" progId="">
              <p:embed/>
            </p:oleObj>
          </a:graphicData>
        </a:graphic>
      </p:graphicFrame>
      <p:graphicFrame>
        <p:nvGraphicFramePr>
          <p:cNvPr id="1241097" name="Object 9"/>
          <p:cNvGraphicFramePr>
            <a:graphicFrameLocks noChangeAspect="1"/>
          </p:cNvGraphicFramePr>
          <p:nvPr/>
        </p:nvGraphicFramePr>
        <p:xfrm>
          <a:off x="7381875" y="1311275"/>
          <a:ext cx="1682750" cy="420688"/>
        </p:xfrm>
        <a:graphic>
          <a:graphicData uri="http://schemas.openxmlformats.org/presentationml/2006/ole">
            <p:oleObj spid="_x0000_s1724419" name="Equation" r:id="rId6" imgW="863280" imgH="215640" progId="Equation.3">
              <p:embed/>
            </p:oleObj>
          </a:graphicData>
        </a:graphic>
      </p:graphicFrame>
      <p:graphicFrame>
        <p:nvGraphicFramePr>
          <p:cNvPr id="1241098" name="Object 10"/>
          <p:cNvGraphicFramePr>
            <a:graphicFrameLocks noChangeAspect="1"/>
          </p:cNvGraphicFramePr>
          <p:nvPr/>
        </p:nvGraphicFramePr>
        <p:xfrm>
          <a:off x="7318375" y="2970213"/>
          <a:ext cx="1731963" cy="420687"/>
        </p:xfrm>
        <a:graphic>
          <a:graphicData uri="http://schemas.openxmlformats.org/presentationml/2006/ole">
            <p:oleObj spid="_x0000_s1724420" name="Equation" r:id="rId7" imgW="888840" imgH="215640" progId="Equation.3">
              <p:embed/>
            </p:oleObj>
          </a:graphicData>
        </a:graphic>
      </p:graphicFrame>
      <p:graphicFrame>
        <p:nvGraphicFramePr>
          <p:cNvPr id="1241099" name="Object 11"/>
          <p:cNvGraphicFramePr>
            <a:graphicFrameLocks noChangeAspect="1"/>
          </p:cNvGraphicFramePr>
          <p:nvPr/>
        </p:nvGraphicFramePr>
        <p:xfrm>
          <a:off x="7378700" y="4589463"/>
          <a:ext cx="1657350" cy="420687"/>
        </p:xfrm>
        <a:graphic>
          <a:graphicData uri="http://schemas.openxmlformats.org/presentationml/2006/ole">
            <p:oleObj spid="_x0000_s1724421" name="Equation" r:id="rId8" imgW="850680" imgH="215640" progId="Equation.3">
              <p:embed/>
            </p:oleObj>
          </a:graphicData>
        </a:graphic>
      </p:graphicFrame>
      <p:sp>
        <p:nvSpPr>
          <p:cNvPr id="1241116" name="Oval 12"/>
          <p:cNvSpPr>
            <a:spLocks noChangeArrowheads="1"/>
          </p:cNvSpPr>
          <p:nvPr/>
        </p:nvSpPr>
        <p:spPr bwMode="auto">
          <a:xfrm>
            <a:off x="1497013" y="1131888"/>
            <a:ext cx="533400" cy="53340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1117" name="Oval 13"/>
          <p:cNvSpPr>
            <a:spLocks noChangeArrowheads="1"/>
          </p:cNvSpPr>
          <p:nvPr/>
        </p:nvSpPr>
        <p:spPr bwMode="auto">
          <a:xfrm>
            <a:off x="1497013" y="2439988"/>
            <a:ext cx="533400" cy="5334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1118" name="Text Box 14"/>
          <p:cNvSpPr txBox="1">
            <a:spLocks noChangeArrowheads="1"/>
          </p:cNvSpPr>
          <p:nvPr/>
        </p:nvSpPr>
        <p:spPr bwMode="auto">
          <a:xfrm>
            <a:off x="1597025" y="2460625"/>
            <a:ext cx="36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chemeClr val="tx1"/>
                </a:solidFill>
              </a:rPr>
              <a:t>z</a:t>
            </a:r>
            <a:r>
              <a:rPr lang="en-US" sz="2000" b="1" i="1" baseline="-25000">
                <a:solidFill>
                  <a:schemeClr val="tx1"/>
                </a:solidFill>
              </a:rPr>
              <a:t>2</a:t>
            </a:r>
            <a:endParaRPr lang="en-US" sz="2000" b="1" i="1">
              <a:solidFill>
                <a:schemeClr val="tx1"/>
              </a:solidFill>
            </a:endParaRPr>
          </a:p>
        </p:txBody>
      </p:sp>
      <p:cxnSp>
        <p:nvCxnSpPr>
          <p:cNvPr id="1241119" name="AutoShape 15"/>
          <p:cNvCxnSpPr>
            <a:cxnSpLocks noChangeShapeType="1"/>
            <a:stCxn id="1241116" idx="3"/>
            <a:endCxn id="1241117" idx="1"/>
          </p:cNvCxnSpPr>
          <p:nvPr/>
        </p:nvCxnSpPr>
        <p:spPr bwMode="auto">
          <a:xfrm rot="5400000">
            <a:off x="1109662" y="2052638"/>
            <a:ext cx="9302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1241104" name="Object 16"/>
          <p:cNvGraphicFramePr>
            <a:graphicFrameLocks noChangeAspect="1"/>
          </p:cNvGraphicFramePr>
          <p:nvPr/>
        </p:nvGraphicFramePr>
        <p:xfrm>
          <a:off x="1028700" y="1927225"/>
          <a:ext cx="449263" cy="449263"/>
        </p:xfrm>
        <a:graphic>
          <a:graphicData uri="http://schemas.openxmlformats.org/presentationml/2006/ole">
            <p:oleObj spid="_x0000_s1724422" name="Equation" r:id="rId9" imgW="215640" imgH="215640" progId="Equation.3">
              <p:embed/>
            </p:oleObj>
          </a:graphicData>
        </a:graphic>
      </p:graphicFrame>
      <p:cxnSp>
        <p:nvCxnSpPr>
          <p:cNvPr id="1241120" name="AutoShape 17"/>
          <p:cNvCxnSpPr>
            <a:cxnSpLocks noChangeShapeType="1"/>
            <a:stCxn id="1241117" idx="3"/>
            <a:endCxn id="1241117" idx="5"/>
          </p:cNvCxnSpPr>
          <p:nvPr/>
        </p:nvCxnSpPr>
        <p:spPr bwMode="auto">
          <a:xfrm rot="16200000" flipH="1">
            <a:off x="1762919" y="2707481"/>
            <a:ext cx="1588" cy="377825"/>
          </a:xfrm>
          <a:prstGeom prst="curvedConnector3">
            <a:avLst>
              <a:gd name="adj1" fmla="val 193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41121" name="AutoShape 18"/>
          <p:cNvCxnSpPr>
            <a:cxnSpLocks noChangeShapeType="1"/>
            <a:stCxn id="1241116" idx="1"/>
            <a:endCxn id="1241116" idx="7"/>
          </p:cNvCxnSpPr>
          <p:nvPr/>
        </p:nvCxnSpPr>
        <p:spPr bwMode="auto">
          <a:xfrm rot="5400000" flipV="1">
            <a:off x="1762919" y="1021556"/>
            <a:ext cx="1588" cy="377825"/>
          </a:xfrm>
          <a:prstGeom prst="curvedConnector3">
            <a:avLst>
              <a:gd name="adj1" fmla="val -193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41122" name="Text Box 19"/>
          <p:cNvSpPr txBox="1">
            <a:spLocks noChangeArrowheads="1"/>
          </p:cNvSpPr>
          <p:nvPr/>
        </p:nvSpPr>
        <p:spPr bwMode="auto">
          <a:xfrm>
            <a:off x="1584325" y="1139825"/>
            <a:ext cx="36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chemeClr val="tx1"/>
                </a:solidFill>
              </a:rPr>
              <a:t>z</a:t>
            </a:r>
            <a:r>
              <a:rPr lang="en-US" sz="2000" b="1" i="1" baseline="-25000">
                <a:solidFill>
                  <a:schemeClr val="tx1"/>
                </a:solidFill>
              </a:rPr>
              <a:t>1</a:t>
            </a:r>
            <a:endParaRPr lang="en-US" sz="2000" b="1" i="1">
              <a:solidFill>
                <a:schemeClr val="tx1"/>
              </a:solidFill>
            </a:endParaRPr>
          </a:p>
        </p:txBody>
      </p:sp>
      <p:graphicFrame>
        <p:nvGraphicFramePr>
          <p:cNvPr id="1241108" name="Object 20"/>
          <p:cNvGraphicFramePr>
            <a:graphicFrameLocks noChangeAspect="1"/>
          </p:cNvGraphicFramePr>
          <p:nvPr/>
        </p:nvGraphicFramePr>
        <p:xfrm>
          <a:off x="1916113" y="3036888"/>
          <a:ext cx="238125" cy="290512"/>
        </p:xfrm>
        <a:graphic>
          <a:graphicData uri="http://schemas.openxmlformats.org/presentationml/2006/ole">
            <p:oleObj spid="_x0000_s1724423" name="Equation" r:id="rId10" imgW="114120" imgH="139680" progId="Equation.3">
              <p:embed/>
            </p:oleObj>
          </a:graphicData>
        </a:graphic>
      </p:graphicFrame>
      <p:graphicFrame>
        <p:nvGraphicFramePr>
          <p:cNvPr id="1241109" name="Object 21"/>
          <p:cNvGraphicFramePr>
            <a:graphicFrameLocks noChangeAspect="1"/>
          </p:cNvGraphicFramePr>
          <p:nvPr/>
        </p:nvGraphicFramePr>
        <p:xfrm>
          <a:off x="2001838" y="931863"/>
          <a:ext cx="238125" cy="290512"/>
        </p:xfrm>
        <a:graphic>
          <a:graphicData uri="http://schemas.openxmlformats.org/presentationml/2006/ole">
            <p:oleObj spid="_x0000_s1724424" name="Equation" r:id="rId11" imgW="114120" imgH="139680" progId="Equation.3">
              <p:embed/>
            </p:oleObj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497388" y="6083300"/>
            <a:ext cx="4202112" cy="622300"/>
            <a:chOff x="2266" y="3832"/>
            <a:chExt cx="2647" cy="392"/>
          </a:xfrm>
        </p:grpSpPr>
        <p:sp>
          <p:nvSpPr>
            <p:cNvPr id="1241124" name="Line 23"/>
            <p:cNvSpPr>
              <a:spLocks noChangeShapeType="1"/>
            </p:cNvSpPr>
            <p:nvPr/>
          </p:nvSpPr>
          <p:spPr bwMode="auto">
            <a:xfrm>
              <a:off x="2384" y="3970"/>
              <a:ext cx="375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41125" name="Line 24"/>
            <p:cNvSpPr>
              <a:spLocks noChangeShapeType="1"/>
            </p:cNvSpPr>
            <p:nvPr/>
          </p:nvSpPr>
          <p:spPr bwMode="auto">
            <a:xfrm>
              <a:off x="3193" y="3975"/>
              <a:ext cx="3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41126" name="Line 25"/>
            <p:cNvSpPr>
              <a:spLocks noChangeShapeType="1"/>
            </p:cNvSpPr>
            <p:nvPr/>
          </p:nvSpPr>
          <p:spPr bwMode="auto">
            <a:xfrm>
              <a:off x="4195" y="3971"/>
              <a:ext cx="37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41127" name="Text Box 26"/>
            <p:cNvSpPr txBox="1">
              <a:spLocks noChangeArrowheads="1"/>
            </p:cNvSpPr>
            <p:nvPr/>
          </p:nvSpPr>
          <p:spPr bwMode="auto">
            <a:xfrm>
              <a:off x="2698" y="3858"/>
              <a:ext cx="444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tIns="0" bIns="0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000" i="1">
                  <a:solidFill>
                    <a:schemeClr val="tx1"/>
                  </a:solidFill>
                </a:rPr>
                <a:t>z</a:t>
              </a:r>
              <a:r>
                <a:rPr lang="en-GB" sz="2000" i="1" baseline="-25000">
                  <a:solidFill>
                    <a:schemeClr val="tx1"/>
                  </a:solidFill>
                </a:rPr>
                <a:t>1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en-US" sz="2000" i="1">
                <a:solidFill>
                  <a:schemeClr val="tx1"/>
                </a:solidFill>
              </a:endParaRPr>
            </a:p>
          </p:txBody>
        </p:sp>
        <p:sp>
          <p:nvSpPr>
            <p:cNvPr id="1241128" name="Rectangle 27"/>
            <p:cNvSpPr>
              <a:spLocks noChangeArrowheads="1"/>
            </p:cNvSpPr>
            <p:nvPr/>
          </p:nvSpPr>
          <p:spPr bwMode="auto">
            <a:xfrm>
              <a:off x="2266" y="3832"/>
              <a:ext cx="2642" cy="32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GB"/>
            </a:p>
          </p:txBody>
        </p:sp>
        <p:sp>
          <p:nvSpPr>
            <p:cNvPr id="1241129" name="Text Box 28"/>
            <p:cNvSpPr txBox="1">
              <a:spLocks noChangeArrowheads="1"/>
            </p:cNvSpPr>
            <p:nvPr/>
          </p:nvSpPr>
          <p:spPr bwMode="auto">
            <a:xfrm>
              <a:off x="3578" y="3857"/>
              <a:ext cx="444" cy="2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tIns="0" bIns="0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000" i="1">
                  <a:solidFill>
                    <a:schemeClr val="tx1"/>
                  </a:solidFill>
                </a:rPr>
                <a:t>sa</a:t>
              </a:r>
              <a:r>
                <a:rPr lang="en-GB" sz="2000" i="1" baseline="-25000">
                  <a:solidFill>
                    <a:schemeClr val="tx1"/>
                  </a:solidFill>
                </a:rPr>
                <a:t>21</a:t>
              </a:r>
              <a:r>
                <a:rPr lang="en-GB" sz="2000" i="1">
                  <a:solidFill>
                    <a:schemeClr val="tx1"/>
                  </a:solidFill>
                </a:rPr>
                <a:t>t</a:t>
              </a:r>
              <a:endParaRPr lang="en-GB" sz="2000" i="1" baseline="-25000">
                <a:solidFill>
                  <a:schemeClr val="tx1"/>
                </a:solidFill>
              </a:endParaRPr>
            </a:p>
          </p:txBody>
        </p:sp>
        <p:sp>
          <p:nvSpPr>
            <p:cNvPr id="1241130" name="Text Box 29"/>
            <p:cNvSpPr txBox="1">
              <a:spLocks noChangeArrowheads="1"/>
            </p:cNvSpPr>
            <p:nvPr/>
          </p:nvSpPr>
          <p:spPr bwMode="auto">
            <a:xfrm>
              <a:off x="4469" y="3847"/>
              <a:ext cx="444" cy="3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tIns="0" bIns="0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000" i="1">
                  <a:solidFill>
                    <a:schemeClr val="tx1"/>
                  </a:solidFill>
                </a:rPr>
                <a:t>z</a:t>
              </a:r>
              <a:r>
                <a:rPr lang="en-GB" sz="2000" i="1" baseline="-25000">
                  <a:solidFill>
                    <a:schemeClr val="tx1"/>
                  </a:solidFill>
                </a:rPr>
                <a:t>2</a:t>
              </a:r>
              <a:endParaRPr lang="en-US" sz="2000" i="1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35" name="Rectangle 2"/>
          <p:cNvSpPr>
            <a:spLocks noGrp="1" noChangeArrowheads="1"/>
          </p:cNvSpPr>
          <p:nvPr>
            <p:ph type="title"/>
          </p:nvPr>
        </p:nvSpPr>
        <p:spPr>
          <a:xfrm>
            <a:off x="554038" y="-152400"/>
            <a:ext cx="8743950" cy="1143000"/>
          </a:xfrm>
        </p:spPr>
        <p:txBody>
          <a:bodyPr/>
          <a:lstStyle/>
          <a:p>
            <a:pPr eaLnBrk="1" hangingPunct="1"/>
            <a:r>
              <a:rPr lang="en-GB" sz="3600" smtClean="0"/>
              <a:t>Neurodynamics: 2 nodes with input</a:t>
            </a:r>
            <a:endParaRPr lang="en-US" sz="3600" smtClean="0"/>
          </a:p>
        </p:txBody>
      </p:sp>
      <p:pic>
        <p:nvPicPr>
          <p:cNvPr id="1242136" name="Picture 3" descr="NeuroDynamicsUni_No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5050" y="1293813"/>
            <a:ext cx="5235575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2137" name="Text Box 4"/>
          <p:cNvSpPr txBox="1">
            <a:spLocks noChangeArrowheads="1"/>
          </p:cNvSpPr>
          <p:nvPr/>
        </p:nvSpPr>
        <p:spPr bwMode="auto">
          <a:xfrm>
            <a:off x="4994275" y="2301875"/>
            <a:ext cx="438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1">
                <a:solidFill>
                  <a:srgbClr val="000000"/>
                </a:solidFill>
              </a:rPr>
              <a:t>u</a:t>
            </a:r>
            <a:r>
              <a:rPr lang="en-GB" sz="2400" i="1" baseline="-25000">
                <a:solidFill>
                  <a:srgbClr val="000000"/>
                </a:solidFill>
              </a:rPr>
              <a:t>2</a:t>
            </a: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1242138" name="Text Box 5"/>
          <p:cNvSpPr txBox="1">
            <a:spLocks noChangeArrowheads="1"/>
          </p:cNvSpPr>
          <p:nvPr/>
        </p:nvSpPr>
        <p:spPr bwMode="auto">
          <a:xfrm>
            <a:off x="4994275" y="1509713"/>
            <a:ext cx="438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1">
                <a:solidFill>
                  <a:srgbClr val="000000"/>
                </a:solidFill>
              </a:rPr>
              <a:t>u</a:t>
            </a:r>
            <a:r>
              <a:rPr lang="en-GB" sz="2400" i="1" baseline="-25000">
                <a:solidFill>
                  <a:srgbClr val="000000"/>
                </a:solidFill>
              </a:rPr>
              <a:t>1</a:t>
            </a: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1242139" name="Text Box 6"/>
          <p:cNvSpPr txBox="1">
            <a:spLocks noChangeArrowheads="1"/>
          </p:cNvSpPr>
          <p:nvPr/>
        </p:nvSpPr>
        <p:spPr bwMode="auto">
          <a:xfrm>
            <a:off x="5068888" y="3170238"/>
            <a:ext cx="4048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1">
                <a:solidFill>
                  <a:srgbClr val="000000"/>
                </a:solidFill>
              </a:rPr>
              <a:t>z</a:t>
            </a:r>
            <a:r>
              <a:rPr lang="en-GB" sz="2400" i="1" baseline="-25000">
                <a:solidFill>
                  <a:srgbClr val="000000"/>
                </a:solidFill>
              </a:rPr>
              <a:t>1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42140" name="Text Box 7"/>
          <p:cNvSpPr txBox="1">
            <a:spLocks noChangeArrowheads="1"/>
          </p:cNvSpPr>
          <p:nvPr/>
        </p:nvSpPr>
        <p:spPr bwMode="auto">
          <a:xfrm>
            <a:off x="5068888" y="4033838"/>
            <a:ext cx="4048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1">
                <a:solidFill>
                  <a:srgbClr val="000000"/>
                </a:solidFill>
              </a:rPr>
              <a:t>z</a:t>
            </a:r>
            <a:r>
              <a:rPr lang="en-GB" sz="2400" i="1" baseline="-25000">
                <a:solidFill>
                  <a:srgbClr val="000000"/>
                </a:solidFill>
              </a:rPr>
              <a:t>2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42141" name="Text Box 8"/>
          <p:cNvSpPr txBox="1">
            <a:spLocks noChangeArrowheads="1"/>
          </p:cNvSpPr>
          <p:nvPr/>
        </p:nvSpPr>
        <p:spPr bwMode="auto">
          <a:xfrm>
            <a:off x="2022475" y="6356350"/>
            <a:ext cx="6705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solidFill>
                  <a:schemeClr val="tx1"/>
                </a:solidFill>
              </a:rPr>
              <a:t>activity in </a:t>
            </a:r>
            <a:r>
              <a:rPr lang="en-GB" sz="2000" i="1">
                <a:solidFill>
                  <a:schemeClr val="tx1"/>
                </a:solidFill>
              </a:rPr>
              <a:t>z</a:t>
            </a:r>
            <a:r>
              <a:rPr lang="en-GB" sz="2000" i="1" baseline="-25000">
                <a:solidFill>
                  <a:schemeClr val="tx1"/>
                </a:solidFill>
              </a:rPr>
              <a:t>2</a:t>
            </a:r>
            <a:r>
              <a:rPr lang="en-GB" sz="2000">
                <a:solidFill>
                  <a:schemeClr val="tx1"/>
                </a:solidFill>
              </a:rPr>
              <a:t> is coupled to </a:t>
            </a:r>
            <a:r>
              <a:rPr lang="en-GB" sz="2000" i="1">
                <a:solidFill>
                  <a:schemeClr val="tx1"/>
                </a:solidFill>
              </a:rPr>
              <a:t>z</a:t>
            </a:r>
            <a:r>
              <a:rPr lang="en-GB" sz="2000" i="1" baseline="-25000">
                <a:solidFill>
                  <a:schemeClr val="tx1"/>
                </a:solidFill>
              </a:rPr>
              <a:t>1</a:t>
            </a:r>
            <a:r>
              <a:rPr lang="en-GB" sz="2000">
                <a:solidFill>
                  <a:schemeClr val="tx1"/>
                </a:solidFill>
              </a:rPr>
              <a:t> via coefficient </a:t>
            </a:r>
            <a:r>
              <a:rPr lang="en-GB" sz="2000" i="1">
                <a:solidFill>
                  <a:schemeClr val="tx1"/>
                </a:solidFill>
              </a:rPr>
              <a:t>a</a:t>
            </a:r>
            <a:r>
              <a:rPr lang="en-GB" sz="2000" i="1" baseline="-25000">
                <a:solidFill>
                  <a:schemeClr val="tx1"/>
                </a:solidFill>
              </a:rPr>
              <a:t>21</a:t>
            </a:r>
            <a:endParaRPr 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1242142" name="Rectangle 9"/>
          <p:cNvSpPr>
            <a:spLocks noChangeArrowheads="1"/>
          </p:cNvSpPr>
          <p:nvPr/>
        </p:nvSpPr>
        <p:spPr bwMode="auto">
          <a:xfrm>
            <a:off x="4994275" y="2301875"/>
            <a:ext cx="4786313" cy="865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 sz="20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42143" name="Rectangle 10"/>
          <p:cNvSpPr>
            <a:spLocks noChangeArrowheads="1"/>
          </p:cNvSpPr>
          <p:nvPr/>
        </p:nvSpPr>
        <p:spPr bwMode="auto">
          <a:xfrm>
            <a:off x="0" y="3319463"/>
            <a:ext cx="10287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2144" name="Rectangle 11"/>
          <p:cNvSpPr>
            <a:spLocks noChangeArrowheads="1"/>
          </p:cNvSpPr>
          <p:nvPr/>
        </p:nvSpPr>
        <p:spPr bwMode="auto">
          <a:xfrm>
            <a:off x="0" y="3319463"/>
            <a:ext cx="10287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2145" name="Rectangle 12"/>
          <p:cNvSpPr>
            <a:spLocks noChangeArrowheads="1"/>
          </p:cNvSpPr>
          <p:nvPr/>
        </p:nvSpPr>
        <p:spPr bwMode="auto">
          <a:xfrm>
            <a:off x="0" y="3319463"/>
            <a:ext cx="10287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2146" name="Rectangle 13"/>
          <p:cNvSpPr>
            <a:spLocks noChangeArrowheads="1"/>
          </p:cNvSpPr>
          <p:nvPr/>
        </p:nvSpPr>
        <p:spPr bwMode="auto">
          <a:xfrm>
            <a:off x="0" y="3319463"/>
            <a:ext cx="10287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2147" name="Rectangle 14"/>
          <p:cNvSpPr>
            <a:spLocks noChangeArrowheads="1"/>
          </p:cNvSpPr>
          <p:nvPr/>
        </p:nvSpPr>
        <p:spPr bwMode="auto">
          <a:xfrm>
            <a:off x="0" y="3319463"/>
            <a:ext cx="10287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2148" name="Rectangle 15"/>
          <p:cNvSpPr>
            <a:spLocks noChangeArrowheads="1"/>
          </p:cNvSpPr>
          <p:nvPr/>
        </p:nvSpPr>
        <p:spPr bwMode="auto">
          <a:xfrm>
            <a:off x="0" y="3319463"/>
            <a:ext cx="10287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2149" name="Oval 16"/>
          <p:cNvSpPr>
            <a:spLocks noChangeArrowheads="1"/>
          </p:cNvSpPr>
          <p:nvPr/>
        </p:nvSpPr>
        <p:spPr bwMode="auto">
          <a:xfrm>
            <a:off x="1497013" y="3074988"/>
            <a:ext cx="533400" cy="5334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2150" name="Oval 17"/>
          <p:cNvSpPr>
            <a:spLocks noChangeArrowheads="1"/>
          </p:cNvSpPr>
          <p:nvPr/>
        </p:nvSpPr>
        <p:spPr bwMode="auto">
          <a:xfrm>
            <a:off x="1497013" y="4383088"/>
            <a:ext cx="533400" cy="5334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2151" name="Text Box 18"/>
          <p:cNvSpPr txBox="1">
            <a:spLocks noChangeArrowheads="1"/>
          </p:cNvSpPr>
          <p:nvPr/>
        </p:nvSpPr>
        <p:spPr bwMode="auto">
          <a:xfrm>
            <a:off x="1566863" y="2303463"/>
            <a:ext cx="3746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>
                <a:solidFill>
                  <a:schemeClr val="tx1"/>
                </a:solidFill>
                <a:latin typeface="Arial Unicode MS" pitchFamily="34" charset="-128"/>
              </a:rPr>
              <a:t>u</a:t>
            </a:r>
            <a:r>
              <a:rPr lang="en-GB" sz="1600" baseline="-25000">
                <a:solidFill>
                  <a:schemeClr val="tx1"/>
                </a:solidFill>
                <a:latin typeface="Arial Unicode MS" pitchFamily="34" charset="-128"/>
              </a:rPr>
              <a:t>1</a:t>
            </a:r>
            <a:endParaRPr lang="en-US" sz="1600">
              <a:solidFill>
                <a:schemeClr val="tx1"/>
              </a:solidFill>
              <a:latin typeface="Arial Unicode MS" pitchFamily="34" charset="-128"/>
            </a:endParaRPr>
          </a:p>
        </p:txBody>
      </p:sp>
      <p:cxnSp>
        <p:nvCxnSpPr>
          <p:cNvPr id="1242152" name="AutoShape 19"/>
          <p:cNvCxnSpPr>
            <a:cxnSpLocks noChangeShapeType="1"/>
            <a:stCxn id="1242149" idx="3"/>
            <a:endCxn id="1242150" idx="1"/>
          </p:cNvCxnSpPr>
          <p:nvPr/>
        </p:nvCxnSpPr>
        <p:spPr bwMode="auto">
          <a:xfrm rot="5400000">
            <a:off x="1109662" y="3995738"/>
            <a:ext cx="9302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42153" name="AutoShape 20"/>
          <p:cNvCxnSpPr>
            <a:cxnSpLocks noChangeShapeType="1"/>
            <a:stCxn id="1242151" idx="2"/>
            <a:endCxn id="1242149" idx="0"/>
          </p:cNvCxnSpPr>
          <p:nvPr/>
        </p:nvCxnSpPr>
        <p:spPr bwMode="auto">
          <a:xfrm>
            <a:off x="1754188" y="2640013"/>
            <a:ext cx="9525" cy="434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1242133" name="Object 21"/>
          <p:cNvGraphicFramePr>
            <a:graphicFrameLocks noChangeAspect="1"/>
          </p:cNvGraphicFramePr>
          <p:nvPr/>
        </p:nvGraphicFramePr>
        <p:xfrm>
          <a:off x="1028700" y="3870325"/>
          <a:ext cx="449263" cy="449263"/>
        </p:xfrm>
        <a:graphic>
          <a:graphicData uri="http://schemas.openxmlformats.org/presentationml/2006/ole">
            <p:oleObj spid="_x0000_s1242133" name="Equation" r:id="rId5" imgW="215640" imgH="215640" progId="Equation.3">
              <p:embed/>
            </p:oleObj>
          </a:graphicData>
        </a:graphic>
      </p:graphicFrame>
      <p:graphicFrame>
        <p:nvGraphicFramePr>
          <p:cNvPr id="1242134" name="Object 22"/>
          <p:cNvGraphicFramePr>
            <a:graphicFrameLocks noChangeAspect="1"/>
          </p:cNvGraphicFramePr>
          <p:nvPr>
            <p:ph sz="half" idx="1"/>
          </p:nvPr>
        </p:nvGraphicFramePr>
        <p:xfrm>
          <a:off x="2870200" y="5530850"/>
          <a:ext cx="4652963" cy="800100"/>
        </p:xfrm>
        <a:graphic>
          <a:graphicData uri="http://schemas.openxmlformats.org/presentationml/2006/ole">
            <p:oleObj spid="_x0000_s1242134" name="Equation" r:id="rId6" imgW="2806560" imgH="482400" progId="Equation.3">
              <p:embed/>
            </p:oleObj>
          </a:graphicData>
        </a:graphic>
      </p:graphicFrame>
      <p:sp>
        <p:nvSpPr>
          <p:cNvPr id="1242154" name="Oval 23"/>
          <p:cNvSpPr>
            <a:spLocks noChangeArrowheads="1"/>
          </p:cNvSpPr>
          <p:nvPr/>
        </p:nvSpPr>
        <p:spPr bwMode="auto">
          <a:xfrm>
            <a:off x="3736975" y="5943600"/>
            <a:ext cx="447675" cy="439738"/>
          </a:xfrm>
          <a:prstGeom prst="ellipse">
            <a:avLst/>
          </a:prstGeom>
          <a:noFill/>
          <a:ln w="12700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2155" name="Text Box 24"/>
          <p:cNvSpPr txBox="1">
            <a:spLocks noChangeArrowheads="1"/>
          </p:cNvSpPr>
          <p:nvPr/>
        </p:nvSpPr>
        <p:spPr bwMode="auto">
          <a:xfrm>
            <a:off x="1612900" y="3098800"/>
            <a:ext cx="36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chemeClr val="tx1"/>
                </a:solidFill>
              </a:rPr>
              <a:t>z</a:t>
            </a:r>
            <a:r>
              <a:rPr lang="en-US" sz="2000" b="1" i="1" baseline="-25000">
                <a:solidFill>
                  <a:schemeClr val="tx1"/>
                </a:solidFill>
              </a:rPr>
              <a:t>1</a:t>
            </a:r>
            <a:endParaRPr lang="en-US" sz="2000" b="1" i="1">
              <a:solidFill>
                <a:schemeClr val="tx1"/>
              </a:solidFill>
            </a:endParaRPr>
          </a:p>
        </p:txBody>
      </p:sp>
      <p:sp>
        <p:nvSpPr>
          <p:cNvPr id="1242156" name="Text Box 25"/>
          <p:cNvSpPr txBox="1">
            <a:spLocks noChangeArrowheads="1"/>
          </p:cNvSpPr>
          <p:nvPr/>
        </p:nvSpPr>
        <p:spPr bwMode="auto">
          <a:xfrm>
            <a:off x="1584325" y="4406900"/>
            <a:ext cx="36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i="1">
                <a:solidFill>
                  <a:schemeClr val="tx1"/>
                </a:solidFill>
              </a:rPr>
              <a:t>z</a:t>
            </a:r>
            <a:r>
              <a:rPr lang="en-US" sz="2000" b="1" i="1" baseline="-25000">
                <a:solidFill>
                  <a:schemeClr val="tx1"/>
                </a:solidFill>
              </a:rPr>
              <a:t>2</a:t>
            </a:r>
            <a:endParaRPr lang="en-US" sz="2000" b="1" i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41" name="Rectangle 2"/>
          <p:cNvSpPr>
            <a:spLocks noGrp="1" noChangeArrowheads="1"/>
          </p:cNvSpPr>
          <p:nvPr>
            <p:ph type="title"/>
          </p:nvPr>
        </p:nvSpPr>
        <p:spPr>
          <a:xfrm>
            <a:off x="554038" y="-152400"/>
            <a:ext cx="8743950" cy="1143000"/>
          </a:xfrm>
        </p:spPr>
        <p:txBody>
          <a:bodyPr/>
          <a:lstStyle/>
          <a:p>
            <a:pPr eaLnBrk="1" hangingPunct="1"/>
            <a:r>
              <a:rPr lang="en-GB" sz="3600" smtClean="0"/>
              <a:t>Neurodynamics: positive modulation</a:t>
            </a:r>
            <a:endParaRPr lang="en-US" sz="3600" smtClean="0"/>
          </a:p>
        </p:txBody>
      </p:sp>
      <p:pic>
        <p:nvPicPr>
          <p:cNvPr id="1243142" name="Picture 3" descr="NeuroDynamicsUni_aug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5050" y="1589088"/>
            <a:ext cx="5235575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43140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2006600" y="5530850"/>
          <a:ext cx="6380163" cy="800100"/>
        </p:xfrm>
        <a:graphic>
          <a:graphicData uri="http://schemas.openxmlformats.org/presentationml/2006/ole">
            <p:oleObj spid="_x0000_s1243140" name="Equation" r:id="rId5" imgW="3848040" imgH="482400" progId="Equation.3">
              <p:embed/>
            </p:oleObj>
          </a:graphicData>
        </a:graphic>
      </p:graphicFrame>
      <p:sp>
        <p:nvSpPr>
          <p:cNvPr id="1243143" name="Text Box 5"/>
          <p:cNvSpPr txBox="1">
            <a:spLocks noChangeArrowheads="1"/>
          </p:cNvSpPr>
          <p:nvPr/>
        </p:nvSpPr>
        <p:spPr bwMode="auto">
          <a:xfrm>
            <a:off x="4994275" y="2881313"/>
            <a:ext cx="438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1">
                <a:solidFill>
                  <a:srgbClr val="000000"/>
                </a:solidFill>
              </a:rPr>
              <a:t>u</a:t>
            </a:r>
            <a:r>
              <a:rPr lang="en-GB" sz="2400" i="1" baseline="-25000">
                <a:solidFill>
                  <a:srgbClr val="000000"/>
                </a:solidFill>
              </a:rPr>
              <a:t>2</a:t>
            </a: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1243144" name="Text Box 6"/>
          <p:cNvSpPr txBox="1">
            <a:spLocks noChangeArrowheads="1"/>
          </p:cNvSpPr>
          <p:nvPr/>
        </p:nvSpPr>
        <p:spPr bwMode="auto">
          <a:xfrm>
            <a:off x="4994275" y="2136775"/>
            <a:ext cx="438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1">
                <a:solidFill>
                  <a:srgbClr val="000000"/>
                </a:solidFill>
              </a:rPr>
              <a:t>u</a:t>
            </a:r>
            <a:r>
              <a:rPr lang="en-GB" sz="2400" i="1" baseline="-25000">
                <a:solidFill>
                  <a:srgbClr val="000000"/>
                </a:solidFill>
              </a:rPr>
              <a:t>1</a:t>
            </a: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1243145" name="Text Box 7"/>
          <p:cNvSpPr txBox="1">
            <a:spLocks noChangeArrowheads="1"/>
          </p:cNvSpPr>
          <p:nvPr/>
        </p:nvSpPr>
        <p:spPr bwMode="auto">
          <a:xfrm>
            <a:off x="5068888" y="3797300"/>
            <a:ext cx="4048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1">
                <a:solidFill>
                  <a:srgbClr val="000000"/>
                </a:solidFill>
              </a:rPr>
              <a:t>z</a:t>
            </a:r>
            <a:r>
              <a:rPr lang="en-GB" sz="2400" i="1" baseline="-25000">
                <a:solidFill>
                  <a:srgbClr val="000000"/>
                </a:solidFill>
              </a:rPr>
              <a:t>1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43146" name="Text Box 8"/>
          <p:cNvSpPr txBox="1">
            <a:spLocks noChangeArrowheads="1"/>
          </p:cNvSpPr>
          <p:nvPr/>
        </p:nvSpPr>
        <p:spPr bwMode="auto">
          <a:xfrm>
            <a:off x="5068888" y="4613275"/>
            <a:ext cx="4048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1">
                <a:solidFill>
                  <a:srgbClr val="000000"/>
                </a:solidFill>
              </a:rPr>
              <a:t>z</a:t>
            </a:r>
            <a:r>
              <a:rPr lang="en-GB" sz="2400" i="1" baseline="-25000">
                <a:solidFill>
                  <a:srgbClr val="000000"/>
                </a:solidFill>
              </a:rPr>
              <a:t>2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43147" name="Oval 9"/>
          <p:cNvSpPr>
            <a:spLocks noChangeArrowheads="1"/>
          </p:cNvSpPr>
          <p:nvPr/>
        </p:nvSpPr>
        <p:spPr bwMode="auto">
          <a:xfrm>
            <a:off x="2863850" y="5930900"/>
            <a:ext cx="447675" cy="439738"/>
          </a:xfrm>
          <a:prstGeom prst="ellipse">
            <a:avLst/>
          </a:prstGeom>
          <a:noFill/>
          <a:ln w="12700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3148" name="Text Box 10"/>
          <p:cNvSpPr txBox="1">
            <a:spLocks noChangeArrowheads="1"/>
          </p:cNvSpPr>
          <p:nvPr/>
        </p:nvSpPr>
        <p:spPr bwMode="auto">
          <a:xfrm>
            <a:off x="1608138" y="6362700"/>
            <a:ext cx="73437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solidFill>
                  <a:schemeClr val="tx1"/>
                </a:solidFill>
              </a:rPr>
              <a:t>modulatory input u</a:t>
            </a:r>
            <a:r>
              <a:rPr lang="en-GB" sz="2000" baseline="-25000">
                <a:solidFill>
                  <a:schemeClr val="tx1"/>
                </a:solidFill>
              </a:rPr>
              <a:t>2</a:t>
            </a:r>
            <a:r>
              <a:rPr lang="en-GB" sz="2000">
                <a:solidFill>
                  <a:schemeClr val="tx1"/>
                </a:solidFill>
              </a:rPr>
              <a:t> activity through the coupling </a:t>
            </a:r>
            <a:r>
              <a:rPr lang="en-GB" sz="2000" i="1">
                <a:solidFill>
                  <a:schemeClr val="tx1"/>
                </a:solidFill>
              </a:rPr>
              <a:t>a</a:t>
            </a:r>
            <a:r>
              <a:rPr lang="en-GB" sz="2000" i="1" baseline="-2500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243149" name="Rectangle 11"/>
          <p:cNvSpPr>
            <a:spLocks noChangeArrowheads="1"/>
          </p:cNvSpPr>
          <p:nvPr/>
        </p:nvSpPr>
        <p:spPr bwMode="auto">
          <a:xfrm>
            <a:off x="0" y="3319463"/>
            <a:ext cx="10287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3150" name="Rectangle 12"/>
          <p:cNvSpPr>
            <a:spLocks noChangeArrowheads="1"/>
          </p:cNvSpPr>
          <p:nvPr/>
        </p:nvSpPr>
        <p:spPr bwMode="auto">
          <a:xfrm>
            <a:off x="0" y="3319463"/>
            <a:ext cx="10287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3151" name="Oval 13"/>
          <p:cNvSpPr>
            <a:spLocks noChangeArrowheads="1"/>
          </p:cNvSpPr>
          <p:nvPr/>
        </p:nvSpPr>
        <p:spPr bwMode="auto">
          <a:xfrm>
            <a:off x="1497013" y="3074988"/>
            <a:ext cx="533400" cy="5334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3152" name="Oval 14"/>
          <p:cNvSpPr>
            <a:spLocks noChangeArrowheads="1"/>
          </p:cNvSpPr>
          <p:nvPr/>
        </p:nvSpPr>
        <p:spPr bwMode="auto">
          <a:xfrm>
            <a:off x="1497013" y="4383088"/>
            <a:ext cx="533400" cy="5334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3153" name="Text Box 15"/>
          <p:cNvSpPr txBox="1">
            <a:spLocks noChangeArrowheads="1"/>
          </p:cNvSpPr>
          <p:nvPr/>
        </p:nvSpPr>
        <p:spPr bwMode="auto">
          <a:xfrm>
            <a:off x="1566863" y="2303463"/>
            <a:ext cx="3746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  <a:latin typeface="Arial Unicode MS" pitchFamily="34" charset="-128"/>
              </a:rPr>
              <a:t>u</a:t>
            </a:r>
            <a:r>
              <a:rPr lang="en-US" sz="1600" baseline="-25000">
                <a:solidFill>
                  <a:schemeClr val="tx1"/>
                </a:solidFill>
                <a:latin typeface="Arial Unicode MS" pitchFamily="34" charset="-128"/>
              </a:rPr>
              <a:t>1</a:t>
            </a:r>
            <a:endParaRPr lang="en-US" sz="16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243154" name="Text Box 16"/>
          <p:cNvSpPr txBox="1">
            <a:spLocks noChangeArrowheads="1"/>
          </p:cNvSpPr>
          <p:nvPr/>
        </p:nvSpPr>
        <p:spPr bwMode="auto">
          <a:xfrm>
            <a:off x="517525" y="2946400"/>
            <a:ext cx="37623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  <a:latin typeface="Arial Unicode MS" pitchFamily="34" charset="-128"/>
              </a:rPr>
              <a:t>u</a:t>
            </a:r>
            <a:r>
              <a:rPr lang="en-US" sz="1600" baseline="-25000">
                <a:solidFill>
                  <a:schemeClr val="tx1"/>
                </a:solidFill>
                <a:latin typeface="Arial Unicode MS" pitchFamily="34" charset="-128"/>
              </a:rPr>
              <a:t>2</a:t>
            </a:r>
            <a:endParaRPr lang="en-US" sz="1600">
              <a:solidFill>
                <a:schemeClr val="tx1"/>
              </a:solidFill>
              <a:latin typeface="Arial Unicode MS" pitchFamily="34" charset="-128"/>
            </a:endParaRPr>
          </a:p>
        </p:txBody>
      </p:sp>
      <p:cxnSp>
        <p:nvCxnSpPr>
          <p:cNvPr id="1243155" name="AutoShape 17"/>
          <p:cNvCxnSpPr>
            <a:cxnSpLocks noChangeShapeType="1"/>
            <a:stCxn id="1243151" idx="3"/>
            <a:endCxn id="1243152" idx="1"/>
          </p:cNvCxnSpPr>
          <p:nvPr/>
        </p:nvCxnSpPr>
        <p:spPr bwMode="auto">
          <a:xfrm rot="5400000">
            <a:off x="1109662" y="3995738"/>
            <a:ext cx="9302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43156" name="AutoShape 18"/>
          <p:cNvCxnSpPr>
            <a:cxnSpLocks noChangeShapeType="1"/>
            <a:stCxn id="1243153" idx="2"/>
            <a:endCxn id="1243151" idx="0"/>
          </p:cNvCxnSpPr>
          <p:nvPr/>
        </p:nvCxnSpPr>
        <p:spPr bwMode="auto">
          <a:xfrm>
            <a:off x="1754188" y="2640013"/>
            <a:ext cx="9525" cy="434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43157" name="Line 19"/>
          <p:cNvSpPr>
            <a:spLocks noChangeShapeType="1"/>
          </p:cNvSpPr>
          <p:nvPr/>
        </p:nvSpPr>
        <p:spPr bwMode="auto">
          <a:xfrm>
            <a:off x="796925" y="3332163"/>
            <a:ext cx="777875" cy="6508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43158" name="Oval 20"/>
          <p:cNvSpPr>
            <a:spLocks noChangeArrowheads="1"/>
          </p:cNvSpPr>
          <p:nvPr/>
        </p:nvSpPr>
        <p:spPr bwMode="auto">
          <a:xfrm>
            <a:off x="7731125" y="5702300"/>
            <a:ext cx="247650" cy="274638"/>
          </a:xfrm>
          <a:prstGeom prst="ellipse">
            <a:avLst/>
          </a:prstGeom>
          <a:noFill/>
          <a:ln w="9525" algn="ctr">
            <a:solidFill>
              <a:srgbClr val="CC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3159" name="Text Box 21"/>
          <p:cNvSpPr txBox="1">
            <a:spLocks noChangeArrowheads="1"/>
          </p:cNvSpPr>
          <p:nvPr/>
        </p:nvSpPr>
        <p:spPr bwMode="auto">
          <a:xfrm>
            <a:off x="7769225" y="5153025"/>
            <a:ext cx="2060575" cy="406400"/>
          </a:xfrm>
          <a:prstGeom prst="rect">
            <a:avLst/>
          </a:prstGeom>
          <a:noFill/>
          <a:ln w="952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</a:rPr>
              <a:t>index, not squared</a:t>
            </a:r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1243160" name="AutoShape 22"/>
          <p:cNvCxnSpPr>
            <a:cxnSpLocks noChangeShapeType="1"/>
            <a:stCxn id="1243158" idx="7"/>
            <a:endCxn id="1243159" idx="2"/>
          </p:cNvCxnSpPr>
          <p:nvPr/>
        </p:nvCxnSpPr>
        <p:spPr bwMode="auto">
          <a:xfrm flipV="1">
            <a:off x="7942263" y="5559425"/>
            <a:ext cx="857250" cy="182563"/>
          </a:xfrm>
          <a:prstGeom prst="straightConnector1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</p:cxnSp>
      <p:sp>
        <p:nvSpPr>
          <p:cNvPr id="1243161" name="Text Box 23"/>
          <p:cNvSpPr txBox="1">
            <a:spLocks noChangeArrowheads="1"/>
          </p:cNvSpPr>
          <p:nvPr/>
        </p:nvSpPr>
        <p:spPr bwMode="auto">
          <a:xfrm>
            <a:off x="1612900" y="3098800"/>
            <a:ext cx="36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chemeClr val="tx1"/>
                </a:solidFill>
              </a:rPr>
              <a:t>z</a:t>
            </a:r>
            <a:r>
              <a:rPr lang="en-US" sz="2000" b="1" i="1" baseline="-25000">
                <a:solidFill>
                  <a:schemeClr val="tx1"/>
                </a:solidFill>
              </a:rPr>
              <a:t>1</a:t>
            </a:r>
            <a:endParaRPr lang="en-US" sz="2000" b="1" i="1">
              <a:solidFill>
                <a:schemeClr val="tx1"/>
              </a:solidFill>
            </a:endParaRPr>
          </a:p>
        </p:txBody>
      </p:sp>
      <p:sp>
        <p:nvSpPr>
          <p:cNvPr id="1243162" name="Text Box 24"/>
          <p:cNvSpPr txBox="1">
            <a:spLocks noChangeArrowheads="1"/>
          </p:cNvSpPr>
          <p:nvPr/>
        </p:nvSpPr>
        <p:spPr bwMode="auto">
          <a:xfrm>
            <a:off x="1584325" y="4406900"/>
            <a:ext cx="36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i="1">
                <a:solidFill>
                  <a:schemeClr val="tx1"/>
                </a:solidFill>
              </a:rPr>
              <a:t>z</a:t>
            </a:r>
            <a:r>
              <a:rPr lang="en-US" sz="2000" b="1" i="1" baseline="-25000">
                <a:solidFill>
                  <a:schemeClr val="tx1"/>
                </a:solidFill>
              </a:rPr>
              <a:t>2</a:t>
            </a:r>
            <a:endParaRPr lang="en-US" sz="2000" b="1" i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4" name="Rectangle 2"/>
          <p:cNvSpPr>
            <a:spLocks noGrp="1" noChangeArrowheads="1"/>
          </p:cNvSpPr>
          <p:nvPr>
            <p:ph type="title"/>
          </p:nvPr>
        </p:nvSpPr>
        <p:spPr>
          <a:xfrm>
            <a:off x="554038" y="-152400"/>
            <a:ext cx="8743950" cy="1143000"/>
          </a:xfrm>
        </p:spPr>
        <p:txBody>
          <a:bodyPr/>
          <a:lstStyle/>
          <a:p>
            <a:pPr eaLnBrk="1" hangingPunct="1"/>
            <a:r>
              <a:rPr lang="en-GB" sz="3600" smtClean="0"/>
              <a:t>Neurodynamics: reciprocal connections</a:t>
            </a:r>
            <a:endParaRPr lang="en-US" sz="3600" smtClean="0"/>
          </a:p>
        </p:txBody>
      </p:sp>
      <p:graphicFrame>
        <p:nvGraphicFramePr>
          <p:cNvPr id="124416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952625" y="5870575"/>
          <a:ext cx="6675438" cy="746125"/>
        </p:xfrm>
        <a:graphic>
          <a:graphicData uri="http://schemas.openxmlformats.org/presentationml/2006/ole">
            <p:oleObj spid="_x0000_s1244163" name="Equation" r:id="rId4" imgW="4317840" imgH="482400" progId="">
              <p:embed/>
            </p:oleObj>
          </a:graphicData>
        </a:graphic>
      </p:graphicFrame>
      <p:pic>
        <p:nvPicPr>
          <p:cNvPr id="1244165" name="Picture 4" descr="NeuroDynamicsBi_augm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5050" y="1700213"/>
            <a:ext cx="5235575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4166" name="Text Box 5"/>
          <p:cNvSpPr txBox="1">
            <a:spLocks noChangeArrowheads="1"/>
          </p:cNvSpPr>
          <p:nvPr/>
        </p:nvSpPr>
        <p:spPr bwMode="auto">
          <a:xfrm>
            <a:off x="4994275" y="2708275"/>
            <a:ext cx="438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1">
                <a:solidFill>
                  <a:srgbClr val="000000"/>
                </a:solidFill>
              </a:rPr>
              <a:t>u</a:t>
            </a:r>
            <a:r>
              <a:rPr lang="en-GB" sz="2400" i="1" baseline="-25000">
                <a:solidFill>
                  <a:srgbClr val="000000"/>
                </a:solidFill>
              </a:rPr>
              <a:t>2</a:t>
            </a: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1244167" name="Text Box 6"/>
          <p:cNvSpPr txBox="1">
            <a:spLocks noChangeArrowheads="1"/>
          </p:cNvSpPr>
          <p:nvPr/>
        </p:nvSpPr>
        <p:spPr bwMode="auto">
          <a:xfrm>
            <a:off x="4994275" y="1916113"/>
            <a:ext cx="438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1">
                <a:solidFill>
                  <a:srgbClr val="000000"/>
                </a:solidFill>
              </a:rPr>
              <a:t>u</a:t>
            </a:r>
            <a:r>
              <a:rPr lang="en-GB" sz="2400" i="1" baseline="-25000">
                <a:solidFill>
                  <a:srgbClr val="000000"/>
                </a:solidFill>
              </a:rPr>
              <a:t>1</a:t>
            </a: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1244168" name="Text Box 7"/>
          <p:cNvSpPr txBox="1">
            <a:spLocks noChangeArrowheads="1"/>
          </p:cNvSpPr>
          <p:nvPr/>
        </p:nvSpPr>
        <p:spPr bwMode="auto">
          <a:xfrm>
            <a:off x="5068888" y="3576638"/>
            <a:ext cx="4048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1">
                <a:solidFill>
                  <a:srgbClr val="000000"/>
                </a:solidFill>
              </a:rPr>
              <a:t>z</a:t>
            </a:r>
            <a:r>
              <a:rPr lang="en-GB" sz="2400" i="1" baseline="-25000">
                <a:solidFill>
                  <a:srgbClr val="000000"/>
                </a:solidFill>
              </a:rPr>
              <a:t>1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44169" name="Text Box 8"/>
          <p:cNvSpPr txBox="1">
            <a:spLocks noChangeArrowheads="1"/>
          </p:cNvSpPr>
          <p:nvPr/>
        </p:nvSpPr>
        <p:spPr bwMode="auto">
          <a:xfrm>
            <a:off x="5068888" y="4440238"/>
            <a:ext cx="4048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1">
                <a:solidFill>
                  <a:srgbClr val="000000"/>
                </a:solidFill>
              </a:rPr>
              <a:t>z</a:t>
            </a:r>
            <a:r>
              <a:rPr lang="en-GB" sz="2400" i="1" baseline="-25000">
                <a:solidFill>
                  <a:srgbClr val="000000"/>
                </a:solidFill>
              </a:rPr>
              <a:t>2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44170" name="Oval 9"/>
          <p:cNvSpPr>
            <a:spLocks noChangeArrowheads="1"/>
          </p:cNvSpPr>
          <p:nvPr/>
        </p:nvSpPr>
        <p:spPr bwMode="auto">
          <a:xfrm>
            <a:off x="6565900" y="3573463"/>
            <a:ext cx="2243138" cy="1800225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800">
              <a:solidFill>
                <a:srgbClr val="FF5050"/>
              </a:solidFill>
              <a:latin typeface="Tahoma" pitchFamily="34" charset="0"/>
            </a:endParaRPr>
          </a:p>
        </p:txBody>
      </p:sp>
      <p:cxnSp>
        <p:nvCxnSpPr>
          <p:cNvPr id="1244171" name="AutoShape 10"/>
          <p:cNvCxnSpPr>
            <a:cxnSpLocks noChangeShapeType="1"/>
            <a:stCxn id="1244170" idx="5"/>
            <a:endCxn id="1244172" idx="0"/>
          </p:cNvCxnSpPr>
          <p:nvPr/>
        </p:nvCxnSpPr>
        <p:spPr bwMode="auto">
          <a:xfrm>
            <a:off x="8480425" y="5129213"/>
            <a:ext cx="454025" cy="217487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244172" name="Text Box 11"/>
          <p:cNvSpPr txBox="1">
            <a:spLocks noChangeArrowheads="1"/>
          </p:cNvSpPr>
          <p:nvPr/>
        </p:nvSpPr>
        <p:spPr bwMode="auto">
          <a:xfrm>
            <a:off x="7602538" y="5346700"/>
            <a:ext cx="26638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solidFill>
                  <a:schemeClr val="tx1"/>
                </a:solidFill>
              </a:rPr>
              <a:t>reciprocal connection</a:t>
            </a:r>
          </a:p>
          <a:p>
            <a:pPr algn="ctr" eaLnBrk="0" hangingPunct="0"/>
            <a:r>
              <a:rPr lang="en-GB" sz="2000">
                <a:solidFill>
                  <a:schemeClr val="tx1"/>
                </a:solidFill>
              </a:rPr>
              <a:t>disclosed by u</a:t>
            </a:r>
            <a:r>
              <a:rPr lang="en-GB" sz="2000" baseline="-25000">
                <a:solidFill>
                  <a:schemeClr val="tx1"/>
                </a:solidFill>
              </a:rPr>
              <a:t>2</a:t>
            </a:r>
            <a:r>
              <a:rPr lang="en-GB" sz="1800">
                <a:solidFill>
                  <a:schemeClr val="tx1"/>
                </a:solidFill>
              </a:rPr>
              <a:t> 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44173" name="Oval 12"/>
          <p:cNvSpPr>
            <a:spLocks noChangeArrowheads="1"/>
          </p:cNvSpPr>
          <p:nvPr/>
        </p:nvSpPr>
        <p:spPr bwMode="auto">
          <a:xfrm>
            <a:off x="1497013" y="3074988"/>
            <a:ext cx="533400" cy="5334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4174" name="Oval 13"/>
          <p:cNvSpPr>
            <a:spLocks noChangeArrowheads="1"/>
          </p:cNvSpPr>
          <p:nvPr/>
        </p:nvSpPr>
        <p:spPr bwMode="auto">
          <a:xfrm>
            <a:off x="1497013" y="4383088"/>
            <a:ext cx="533400" cy="5334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4175" name="Text Box 14"/>
          <p:cNvSpPr txBox="1">
            <a:spLocks noChangeArrowheads="1"/>
          </p:cNvSpPr>
          <p:nvPr/>
        </p:nvSpPr>
        <p:spPr bwMode="auto">
          <a:xfrm>
            <a:off x="1566863" y="2303463"/>
            <a:ext cx="3746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  <a:latin typeface="Arial Unicode MS" pitchFamily="34" charset="-128"/>
              </a:rPr>
              <a:t>u</a:t>
            </a:r>
            <a:r>
              <a:rPr lang="en-US" sz="1600" baseline="-25000">
                <a:solidFill>
                  <a:schemeClr val="tx1"/>
                </a:solidFill>
                <a:latin typeface="Arial Unicode MS" pitchFamily="34" charset="-128"/>
              </a:rPr>
              <a:t>1</a:t>
            </a:r>
            <a:endParaRPr lang="en-US" sz="1600">
              <a:solidFill>
                <a:schemeClr val="tx1"/>
              </a:solidFill>
              <a:latin typeface="Arial Unicode MS" pitchFamily="34" charset="-128"/>
            </a:endParaRPr>
          </a:p>
        </p:txBody>
      </p:sp>
      <p:cxnSp>
        <p:nvCxnSpPr>
          <p:cNvPr id="1244176" name="AutoShape 15"/>
          <p:cNvCxnSpPr>
            <a:cxnSpLocks noChangeShapeType="1"/>
            <a:stCxn id="1244173" idx="3"/>
            <a:endCxn id="1244174" idx="1"/>
          </p:cNvCxnSpPr>
          <p:nvPr/>
        </p:nvCxnSpPr>
        <p:spPr bwMode="auto">
          <a:xfrm rot="5400000">
            <a:off x="1109662" y="3995738"/>
            <a:ext cx="930275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1244177" name="AutoShape 16"/>
          <p:cNvCxnSpPr>
            <a:cxnSpLocks noChangeShapeType="1"/>
            <a:stCxn id="1244174" idx="7"/>
            <a:endCxn id="1244173" idx="5"/>
          </p:cNvCxnSpPr>
          <p:nvPr/>
        </p:nvCxnSpPr>
        <p:spPr bwMode="auto">
          <a:xfrm rot="-5400000">
            <a:off x="1487487" y="3995738"/>
            <a:ext cx="930275" cy="0"/>
          </a:xfrm>
          <a:prstGeom prst="straightConnector1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</p:cxnSp>
      <p:cxnSp>
        <p:nvCxnSpPr>
          <p:cNvPr id="1244178" name="AutoShape 17"/>
          <p:cNvCxnSpPr>
            <a:cxnSpLocks noChangeShapeType="1"/>
            <a:stCxn id="1244175" idx="2"/>
            <a:endCxn id="1244173" idx="0"/>
          </p:cNvCxnSpPr>
          <p:nvPr/>
        </p:nvCxnSpPr>
        <p:spPr bwMode="auto">
          <a:xfrm>
            <a:off x="1754188" y="2640013"/>
            <a:ext cx="9525" cy="434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44179" name="Line 18"/>
          <p:cNvSpPr>
            <a:spLocks noChangeShapeType="1"/>
          </p:cNvSpPr>
          <p:nvPr/>
        </p:nvSpPr>
        <p:spPr bwMode="auto">
          <a:xfrm>
            <a:off x="796925" y="3341688"/>
            <a:ext cx="768350" cy="6318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44180" name="Text Box 19"/>
          <p:cNvSpPr txBox="1">
            <a:spLocks noChangeArrowheads="1"/>
          </p:cNvSpPr>
          <p:nvPr/>
        </p:nvSpPr>
        <p:spPr bwMode="auto">
          <a:xfrm>
            <a:off x="517525" y="2946400"/>
            <a:ext cx="37623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  <a:latin typeface="Arial Unicode MS" pitchFamily="34" charset="-128"/>
              </a:rPr>
              <a:t>u</a:t>
            </a:r>
            <a:r>
              <a:rPr lang="en-US" sz="1600" baseline="-25000">
                <a:solidFill>
                  <a:schemeClr val="tx1"/>
                </a:solidFill>
                <a:latin typeface="Arial Unicode MS" pitchFamily="34" charset="-128"/>
              </a:rPr>
              <a:t>2</a:t>
            </a:r>
            <a:endParaRPr lang="en-US" sz="16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244181" name="Text Box 20"/>
          <p:cNvSpPr txBox="1">
            <a:spLocks noChangeArrowheads="1"/>
          </p:cNvSpPr>
          <p:nvPr/>
        </p:nvSpPr>
        <p:spPr bwMode="auto">
          <a:xfrm>
            <a:off x="1612900" y="3098800"/>
            <a:ext cx="36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chemeClr val="tx1"/>
                </a:solidFill>
              </a:rPr>
              <a:t>z</a:t>
            </a:r>
            <a:r>
              <a:rPr lang="en-US" sz="2000" b="1" i="1" baseline="-25000">
                <a:solidFill>
                  <a:schemeClr val="tx1"/>
                </a:solidFill>
              </a:rPr>
              <a:t>1</a:t>
            </a:r>
            <a:endParaRPr lang="en-US" sz="2000" b="1" i="1">
              <a:solidFill>
                <a:schemeClr val="tx1"/>
              </a:solidFill>
            </a:endParaRPr>
          </a:p>
        </p:txBody>
      </p:sp>
      <p:sp>
        <p:nvSpPr>
          <p:cNvPr id="1244182" name="Text Box 21"/>
          <p:cNvSpPr txBox="1">
            <a:spLocks noChangeArrowheads="1"/>
          </p:cNvSpPr>
          <p:nvPr/>
        </p:nvSpPr>
        <p:spPr bwMode="auto">
          <a:xfrm>
            <a:off x="1584325" y="4406900"/>
            <a:ext cx="36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i="1">
                <a:solidFill>
                  <a:schemeClr val="tx1"/>
                </a:solidFill>
              </a:rPr>
              <a:t>z</a:t>
            </a:r>
            <a:r>
              <a:rPr lang="en-US" sz="2000" b="1" i="1" baseline="-25000">
                <a:solidFill>
                  <a:schemeClr val="tx1"/>
                </a:solidFill>
              </a:rPr>
              <a:t>2</a:t>
            </a:r>
            <a:endParaRPr lang="en-US" sz="2000" b="1" i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4241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6050" y="2276475"/>
            <a:ext cx="4565650" cy="3457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74242" name="Rectangle 3"/>
          <p:cNvSpPr>
            <a:spLocks noGrp="1" noChangeArrowheads="1"/>
          </p:cNvSpPr>
          <p:nvPr>
            <p:ph type="title"/>
          </p:nvPr>
        </p:nvSpPr>
        <p:spPr>
          <a:xfrm>
            <a:off x="554038" y="0"/>
            <a:ext cx="8743950" cy="1143000"/>
          </a:xfrm>
        </p:spPr>
        <p:txBody>
          <a:bodyPr/>
          <a:lstStyle/>
          <a:p>
            <a:pPr eaLnBrk="1" hangingPunct="1"/>
            <a:r>
              <a:rPr lang="en-GB" sz="3600" smtClean="0"/>
              <a:t>Haemodynamics: reciprocal connections</a:t>
            </a:r>
            <a:endParaRPr lang="en-US" sz="3600" smtClean="0"/>
          </a:p>
        </p:txBody>
      </p:sp>
      <p:sp>
        <p:nvSpPr>
          <p:cNvPr id="1674243" name="Text Box 8"/>
          <p:cNvSpPr txBox="1">
            <a:spLocks noChangeArrowheads="1"/>
          </p:cNvSpPr>
          <p:nvPr/>
        </p:nvSpPr>
        <p:spPr bwMode="auto">
          <a:xfrm>
            <a:off x="8539163" y="5594350"/>
            <a:ext cx="17478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blue:</a:t>
            </a:r>
            <a:r>
              <a:rPr lang="en-GB"/>
              <a:t>  </a:t>
            </a:r>
            <a:r>
              <a:rPr lang="en-GB">
                <a:solidFill>
                  <a:schemeClr val="tx1"/>
                </a:solidFill>
              </a:rPr>
              <a:t>   neuronal activity</a:t>
            </a:r>
          </a:p>
          <a:p>
            <a:pPr eaLnBrk="0" hangingPunct="0">
              <a:spcBef>
                <a:spcPct val="20000"/>
              </a:spcBef>
            </a:pPr>
            <a:r>
              <a:rPr lang="en-GB" b="1"/>
              <a:t>red:</a:t>
            </a:r>
            <a:r>
              <a:rPr lang="en-GB">
                <a:solidFill>
                  <a:schemeClr val="tx1"/>
                </a:solidFill>
              </a:rPr>
              <a:t>       bold response</a:t>
            </a:r>
          </a:p>
        </p:txBody>
      </p:sp>
      <p:sp>
        <p:nvSpPr>
          <p:cNvPr id="1674244" name="Oval 9"/>
          <p:cNvSpPr>
            <a:spLocks noChangeArrowheads="1"/>
          </p:cNvSpPr>
          <p:nvPr/>
        </p:nvSpPr>
        <p:spPr bwMode="auto">
          <a:xfrm>
            <a:off x="2868613" y="3074988"/>
            <a:ext cx="533400" cy="533400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674245" name="Text Box 10"/>
          <p:cNvSpPr txBox="1">
            <a:spLocks noChangeArrowheads="1"/>
          </p:cNvSpPr>
          <p:nvPr/>
        </p:nvSpPr>
        <p:spPr bwMode="auto">
          <a:xfrm>
            <a:off x="2955925" y="3082925"/>
            <a:ext cx="40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chemeClr val="tx1"/>
                </a:solidFill>
              </a:rPr>
              <a:t>h</a:t>
            </a:r>
            <a:r>
              <a:rPr lang="en-US" sz="2000" b="1" i="1" baseline="-25000">
                <a:solidFill>
                  <a:schemeClr val="tx1"/>
                </a:solidFill>
              </a:rPr>
              <a:t>1</a:t>
            </a:r>
            <a:endParaRPr lang="en-US" sz="2000" b="1" i="1">
              <a:solidFill>
                <a:schemeClr val="tx1"/>
              </a:solidFill>
            </a:endParaRPr>
          </a:p>
        </p:txBody>
      </p:sp>
      <p:sp>
        <p:nvSpPr>
          <p:cNvPr id="1674246" name="Oval 11"/>
          <p:cNvSpPr>
            <a:spLocks noChangeArrowheads="1"/>
          </p:cNvSpPr>
          <p:nvPr/>
        </p:nvSpPr>
        <p:spPr bwMode="auto">
          <a:xfrm>
            <a:off x="2868613" y="4383088"/>
            <a:ext cx="533400" cy="533400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674247" name="Text Box 12"/>
          <p:cNvSpPr txBox="1">
            <a:spLocks noChangeArrowheads="1"/>
          </p:cNvSpPr>
          <p:nvPr/>
        </p:nvSpPr>
        <p:spPr bwMode="auto">
          <a:xfrm>
            <a:off x="2968625" y="4403725"/>
            <a:ext cx="407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b="1" i="1">
                <a:solidFill>
                  <a:schemeClr val="tx1"/>
                </a:solidFill>
              </a:rPr>
              <a:t>h</a:t>
            </a:r>
            <a:r>
              <a:rPr lang="en-GB" sz="2000" b="1" i="1" baseline="-25000">
                <a:solidFill>
                  <a:schemeClr val="tx1"/>
                </a:solidFill>
              </a:rPr>
              <a:t>2</a:t>
            </a:r>
            <a:endParaRPr lang="en-US" sz="2000" b="1" i="1">
              <a:solidFill>
                <a:schemeClr val="tx1"/>
              </a:solidFill>
            </a:endParaRPr>
          </a:p>
        </p:txBody>
      </p:sp>
      <p:sp>
        <p:nvSpPr>
          <p:cNvPr id="1674248" name="Oval 13"/>
          <p:cNvSpPr>
            <a:spLocks noChangeArrowheads="1"/>
          </p:cNvSpPr>
          <p:nvPr/>
        </p:nvSpPr>
        <p:spPr bwMode="auto">
          <a:xfrm>
            <a:off x="1497013" y="3074988"/>
            <a:ext cx="533400" cy="5334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674249" name="Oval 14"/>
          <p:cNvSpPr>
            <a:spLocks noChangeArrowheads="1"/>
          </p:cNvSpPr>
          <p:nvPr/>
        </p:nvSpPr>
        <p:spPr bwMode="auto">
          <a:xfrm>
            <a:off x="1497013" y="4383088"/>
            <a:ext cx="533400" cy="5334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cxnSp>
        <p:nvCxnSpPr>
          <p:cNvPr id="1674250" name="AutoShape 15"/>
          <p:cNvCxnSpPr>
            <a:cxnSpLocks noChangeShapeType="1"/>
            <a:stCxn id="1674248" idx="3"/>
            <a:endCxn id="1674249" idx="1"/>
          </p:cNvCxnSpPr>
          <p:nvPr/>
        </p:nvCxnSpPr>
        <p:spPr bwMode="auto">
          <a:xfrm rot="5400000">
            <a:off x="1109662" y="3995738"/>
            <a:ext cx="9302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74251" name="AutoShape 16"/>
          <p:cNvCxnSpPr>
            <a:cxnSpLocks noChangeShapeType="1"/>
            <a:stCxn id="1674249" idx="7"/>
            <a:endCxn id="1674248" idx="5"/>
          </p:cNvCxnSpPr>
          <p:nvPr/>
        </p:nvCxnSpPr>
        <p:spPr bwMode="auto">
          <a:xfrm rot="-5400000">
            <a:off x="1487487" y="3995738"/>
            <a:ext cx="9302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74252" name="AutoShape 17"/>
          <p:cNvCxnSpPr>
            <a:cxnSpLocks noChangeShapeType="1"/>
            <a:endCxn id="1674248" idx="0"/>
          </p:cNvCxnSpPr>
          <p:nvPr/>
        </p:nvCxnSpPr>
        <p:spPr bwMode="auto">
          <a:xfrm>
            <a:off x="1755775" y="2640013"/>
            <a:ext cx="7938" cy="434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674253" name="Line 18"/>
          <p:cNvSpPr>
            <a:spLocks noChangeShapeType="1"/>
          </p:cNvSpPr>
          <p:nvPr/>
        </p:nvSpPr>
        <p:spPr bwMode="auto">
          <a:xfrm>
            <a:off x="796925" y="3332163"/>
            <a:ext cx="777875" cy="6508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674254" name="AutoShape 19"/>
          <p:cNvCxnSpPr>
            <a:cxnSpLocks noChangeShapeType="1"/>
            <a:stCxn id="1674248" idx="6"/>
            <a:endCxn id="1674244" idx="2"/>
          </p:cNvCxnSpPr>
          <p:nvPr/>
        </p:nvCxnSpPr>
        <p:spPr bwMode="auto">
          <a:xfrm>
            <a:off x="2030413" y="3341688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74255" name="AutoShape 20"/>
          <p:cNvCxnSpPr>
            <a:cxnSpLocks noChangeShapeType="1"/>
            <a:stCxn id="1674249" idx="6"/>
            <a:endCxn id="1674246" idx="2"/>
          </p:cNvCxnSpPr>
          <p:nvPr/>
        </p:nvCxnSpPr>
        <p:spPr bwMode="auto">
          <a:xfrm>
            <a:off x="2030413" y="4649788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674256" name="Text Box 21"/>
          <p:cNvSpPr txBox="1">
            <a:spLocks noChangeArrowheads="1"/>
          </p:cNvSpPr>
          <p:nvPr/>
        </p:nvSpPr>
        <p:spPr bwMode="auto">
          <a:xfrm>
            <a:off x="1566863" y="2303463"/>
            <a:ext cx="3746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  <a:latin typeface="Arial Unicode MS" pitchFamily="34" charset="-128"/>
              </a:rPr>
              <a:t>u</a:t>
            </a:r>
            <a:r>
              <a:rPr lang="en-US" sz="1600" baseline="-25000">
                <a:solidFill>
                  <a:schemeClr val="tx1"/>
                </a:solidFill>
                <a:latin typeface="Arial Unicode MS" pitchFamily="34" charset="-128"/>
              </a:rPr>
              <a:t>1</a:t>
            </a:r>
            <a:endParaRPr lang="en-US" sz="16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674257" name="Text Box 22"/>
          <p:cNvSpPr txBox="1">
            <a:spLocks noChangeArrowheads="1"/>
          </p:cNvSpPr>
          <p:nvPr/>
        </p:nvSpPr>
        <p:spPr bwMode="auto">
          <a:xfrm>
            <a:off x="517525" y="2946400"/>
            <a:ext cx="37623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  <a:latin typeface="Arial Unicode MS" pitchFamily="34" charset="-128"/>
              </a:rPr>
              <a:t>u</a:t>
            </a:r>
            <a:r>
              <a:rPr lang="en-US" sz="1600" baseline="-25000">
                <a:solidFill>
                  <a:schemeClr val="tx1"/>
                </a:solidFill>
                <a:latin typeface="Arial Unicode MS" pitchFamily="34" charset="-128"/>
              </a:rPr>
              <a:t>2</a:t>
            </a:r>
            <a:endParaRPr lang="en-US" sz="16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674258" name="Text Box 23"/>
          <p:cNvSpPr txBox="1">
            <a:spLocks noChangeArrowheads="1"/>
          </p:cNvSpPr>
          <p:nvPr/>
        </p:nvSpPr>
        <p:spPr bwMode="auto">
          <a:xfrm>
            <a:off x="1612900" y="3098800"/>
            <a:ext cx="36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chemeClr val="tx1"/>
                </a:solidFill>
              </a:rPr>
              <a:t>z</a:t>
            </a:r>
            <a:r>
              <a:rPr lang="en-US" sz="2000" b="1" i="1" baseline="-25000">
                <a:solidFill>
                  <a:schemeClr val="tx1"/>
                </a:solidFill>
              </a:rPr>
              <a:t>1</a:t>
            </a:r>
            <a:endParaRPr lang="en-US" sz="2000" b="1" i="1">
              <a:solidFill>
                <a:schemeClr val="tx1"/>
              </a:solidFill>
            </a:endParaRPr>
          </a:p>
        </p:txBody>
      </p:sp>
      <p:sp>
        <p:nvSpPr>
          <p:cNvPr id="1674259" name="Text Box 24"/>
          <p:cNvSpPr txBox="1">
            <a:spLocks noChangeArrowheads="1"/>
          </p:cNvSpPr>
          <p:nvPr/>
        </p:nvSpPr>
        <p:spPr bwMode="auto">
          <a:xfrm>
            <a:off x="1584325" y="4406900"/>
            <a:ext cx="36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i="1">
                <a:solidFill>
                  <a:schemeClr val="tx1"/>
                </a:solidFill>
              </a:rPr>
              <a:t>z</a:t>
            </a:r>
            <a:r>
              <a:rPr lang="en-US" sz="2000" b="1" i="1" baseline="-25000">
                <a:solidFill>
                  <a:schemeClr val="tx1"/>
                </a:solidFill>
              </a:rPr>
              <a:t>2</a:t>
            </a:r>
            <a:endParaRPr lang="en-US" sz="2000" b="1" i="1">
              <a:solidFill>
                <a:schemeClr val="tx1"/>
              </a:solidFill>
            </a:endParaRPr>
          </a:p>
        </p:txBody>
      </p:sp>
      <p:sp>
        <p:nvSpPr>
          <p:cNvPr id="1674260" name="Text Box 25"/>
          <p:cNvSpPr txBox="1">
            <a:spLocks noChangeArrowheads="1"/>
          </p:cNvSpPr>
          <p:nvPr/>
        </p:nvSpPr>
        <p:spPr bwMode="auto">
          <a:xfrm>
            <a:off x="1889125" y="5997575"/>
            <a:ext cx="65643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i="1">
                <a:solidFill>
                  <a:schemeClr val="tx1"/>
                </a:solidFill>
              </a:rPr>
              <a:t>h(u,</a:t>
            </a:r>
            <a:r>
              <a:rPr lang="el-GR" sz="2000" i="1">
                <a:solidFill>
                  <a:schemeClr val="tx1"/>
                </a:solidFill>
                <a:cs typeface="Times New Roman" pitchFamily="18" charset="0"/>
              </a:rPr>
              <a:t>θ</a:t>
            </a:r>
            <a:r>
              <a:rPr lang="en-GB" sz="2000" i="1">
                <a:solidFill>
                  <a:schemeClr val="tx1"/>
                </a:solidFill>
                <a:cs typeface="Times New Roman" pitchFamily="18" charset="0"/>
              </a:rPr>
              <a:t>)</a:t>
            </a:r>
            <a:r>
              <a:rPr lang="en-GB" sz="2000">
                <a:solidFill>
                  <a:schemeClr val="tx1"/>
                </a:solidFill>
              </a:rPr>
              <a:t> represents the BOLD response (balloon model) to input </a:t>
            </a:r>
            <a:endParaRPr lang="el-GR" sz="2000">
              <a:solidFill>
                <a:schemeClr val="tx1"/>
              </a:solidFill>
            </a:endParaRPr>
          </a:p>
        </p:txBody>
      </p:sp>
      <p:pic>
        <p:nvPicPr>
          <p:cNvPr id="1674261" name="Picture 5" descr="inpu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6050" y="1073150"/>
            <a:ext cx="45593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4262" name="Rectangle 6"/>
          <p:cNvSpPr>
            <a:spLocks noChangeArrowheads="1"/>
          </p:cNvSpPr>
          <p:nvPr/>
        </p:nvSpPr>
        <p:spPr bwMode="auto">
          <a:xfrm>
            <a:off x="4211638" y="2662238"/>
            <a:ext cx="115411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/>
              <a:t>BOLD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b="1"/>
              <a:t>(without noise)</a:t>
            </a:r>
          </a:p>
        </p:txBody>
      </p:sp>
      <p:sp>
        <p:nvSpPr>
          <p:cNvPr id="1674263" name="Rectangle 7"/>
          <p:cNvSpPr>
            <a:spLocks noChangeArrowheads="1"/>
          </p:cNvSpPr>
          <p:nvPr/>
        </p:nvSpPr>
        <p:spPr bwMode="auto">
          <a:xfrm>
            <a:off x="4203700" y="4251325"/>
            <a:ext cx="115252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/>
              <a:t>BOLD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b="1"/>
              <a:t>(without noise)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6233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6050" y="2276475"/>
            <a:ext cx="4565650" cy="344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46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54038" y="0"/>
            <a:ext cx="8743950" cy="1143000"/>
          </a:xfrm>
        </p:spPr>
        <p:txBody>
          <a:bodyPr/>
          <a:lstStyle/>
          <a:p>
            <a:pPr eaLnBrk="1" hangingPunct="1"/>
            <a:r>
              <a:rPr lang="en-GB" sz="3600" smtClean="0"/>
              <a:t>Haemodynamics: reciprocal connections</a:t>
            </a:r>
            <a:endParaRPr lang="en-US" sz="3600" smtClean="0"/>
          </a:p>
        </p:txBody>
      </p:sp>
      <p:pic>
        <p:nvPicPr>
          <p:cNvPr id="1246235" name="Picture 4" descr="inpu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6050" y="1076325"/>
            <a:ext cx="45593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6236" name="Rectangle 5"/>
          <p:cNvSpPr>
            <a:spLocks noChangeArrowheads="1"/>
          </p:cNvSpPr>
          <p:nvPr/>
        </p:nvSpPr>
        <p:spPr bwMode="auto">
          <a:xfrm>
            <a:off x="4271963" y="2654300"/>
            <a:ext cx="1033462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/>
              <a:t>BOLD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/>
              <a:t>with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b="1">
                <a:latin typeface="Arial" charset="0"/>
              </a:rPr>
              <a:t>Noise</a:t>
            </a:r>
            <a:r>
              <a:rPr lang="en-GB" b="1"/>
              <a:t> added</a:t>
            </a:r>
          </a:p>
        </p:txBody>
      </p:sp>
      <p:sp>
        <p:nvSpPr>
          <p:cNvPr id="1246237" name="Rectangle 6"/>
          <p:cNvSpPr>
            <a:spLocks noChangeArrowheads="1"/>
          </p:cNvSpPr>
          <p:nvPr/>
        </p:nvSpPr>
        <p:spPr bwMode="auto">
          <a:xfrm>
            <a:off x="4273550" y="4298950"/>
            <a:ext cx="1035050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/>
              <a:t>BOLD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/>
              <a:t>with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b="1">
                <a:latin typeface="Arial" charset="0"/>
              </a:rPr>
              <a:t>Noise</a:t>
            </a:r>
            <a:r>
              <a:rPr lang="en-GB" b="1"/>
              <a:t> added</a:t>
            </a:r>
          </a:p>
        </p:txBody>
      </p:sp>
      <p:sp>
        <p:nvSpPr>
          <p:cNvPr id="1246238" name="Oval 7"/>
          <p:cNvSpPr>
            <a:spLocks noChangeArrowheads="1"/>
          </p:cNvSpPr>
          <p:nvPr/>
        </p:nvSpPr>
        <p:spPr bwMode="auto">
          <a:xfrm>
            <a:off x="2868613" y="3074988"/>
            <a:ext cx="533400" cy="533400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6239" name="Text Box 8"/>
          <p:cNvSpPr txBox="1">
            <a:spLocks noChangeArrowheads="1"/>
          </p:cNvSpPr>
          <p:nvPr/>
        </p:nvSpPr>
        <p:spPr bwMode="auto">
          <a:xfrm>
            <a:off x="2955925" y="30829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chemeClr val="tx1"/>
                </a:solidFill>
              </a:rPr>
              <a:t>y</a:t>
            </a:r>
            <a:r>
              <a:rPr lang="en-US" sz="2000" b="1" i="1" baseline="-25000">
                <a:solidFill>
                  <a:schemeClr val="tx1"/>
                </a:solidFill>
              </a:rPr>
              <a:t>1</a:t>
            </a:r>
            <a:endParaRPr lang="en-US" sz="2000" b="1" i="1">
              <a:solidFill>
                <a:schemeClr val="tx1"/>
              </a:solidFill>
            </a:endParaRPr>
          </a:p>
        </p:txBody>
      </p:sp>
      <p:sp>
        <p:nvSpPr>
          <p:cNvPr id="1246240" name="Oval 9"/>
          <p:cNvSpPr>
            <a:spLocks noChangeArrowheads="1"/>
          </p:cNvSpPr>
          <p:nvPr/>
        </p:nvSpPr>
        <p:spPr bwMode="auto">
          <a:xfrm>
            <a:off x="2868613" y="4383088"/>
            <a:ext cx="533400" cy="533400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6241" name="Text Box 10"/>
          <p:cNvSpPr txBox="1">
            <a:spLocks noChangeArrowheads="1"/>
          </p:cNvSpPr>
          <p:nvPr/>
        </p:nvSpPr>
        <p:spPr bwMode="auto">
          <a:xfrm>
            <a:off x="2968625" y="4403725"/>
            <a:ext cx="37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b="1" i="1">
                <a:solidFill>
                  <a:schemeClr val="tx1"/>
                </a:solidFill>
              </a:rPr>
              <a:t>y</a:t>
            </a:r>
            <a:r>
              <a:rPr lang="en-GB" sz="2000" b="1" i="1" baseline="-25000">
                <a:solidFill>
                  <a:schemeClr val="tx1"/>
                </a:solidFill>
              </a:rPr>
              <a:t>2</a:t>
            </a:r>
            <a:endParaRPr lang="en-US" sz="2000" b="1" i="1">
              <a:solidFill>
                <a:schemeClr val="tx1"/>
              </a:solidFill>
            </a:endParaRPr>
          </a:p>
        </p:txBody>
      </p:sp>
      <p:sp>
        <p:nvSpPr>
          <p:cNvPr id="1246242" name="Oval 11"/>
          <p:cNvSpPr>
            <a:spLocks noChangeArrowheads="1"/>
          </p:cNvSpPr>
          <p:nvPr/>
        </p:nvSpPr>
        <p:spPr bwMode="auto">
          <a:xfrm>
            <a:off x="1497013" y="3074988"/>
            <a:ext cx="533400" cy="5334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6243" name="Oval 12"/>
          <p:cNvSpPr>
            <a:spLocks noChangeArrowheads="1"/>
          </p:cNvSpPr>
          <p:nvPr/>
        </p:nvSpPr>
        <p:spPr bwMode="auto">
          <a:xfrm>
            <a:off x="1497013" y="4383088"/>
            <a:ext cx="533400" cy="5334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cxnSp>
        <p:nvCxnSpPr>
          <p:cNvPr id="1246244" name="AutoShape 13"/>
          <p:cNvCxnSpPr>
            <a:cxnSpLocks noChangeShapeType="1"/>
            <a:stCxn id="1246242" idx="3"/>
            <a:endCxn id="1246243" idx="1"/>
          </p:cNvCxnSpPr>
          <p:nvPr/>
        </p:nvCxnSpPr>
        <p:spPr bwMode="auto">
          <a:xfrm rot="5400000">
            <a:off x="1109662" y="3995738"/>
            <a:ext cx="9302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46245" name="AutoShape 14"/>
          <p:cNvCxnSpPr>
            <a:cxnSpLocks noChangeShapeType="1"/>
            <a:stCxn id="1246243" idx="7"/>
            <a:endCxn id="1246242" idx="5"/>
          </p:cNvCxnSpPr>
          <p:nvPr/>
        </p:nvCxnSpPr>
        <p:spPr bwMode="auto">
          <a:xfrm rot="-5400000">
            <a:off x="1487487" y="3995738"/>
            <a:ext cx="9302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46246" name="AutoShape 15"/>
          <p:cNvCxnSpPr>
            <a:cxnSpLocks noChangeShapeType="1"/>
            <a:endCxn id="1246242" idx="0"/>
          </p:cNvCxnSpPr>
          <p:nvPr/>
        </p:nvCxnSpPr>
        <p:spPr bwMode="auto">
          <a:xfrm>
            <a:off x="1755775" y="2640013"/>
            <a:ext cx="7938" cy="434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46247" name="Line 16"/>
          <p:cNvSpPr>
            <a:spLocks noChangeShapeType="1"/>
          </p:cNvSpPr>
          <p:nvPr/>
        </p:nvSpPr>
        <p:spPr bwMode="auto">
          <a:xfrm>
            <a:off x="796925" y="3332163"/>
            <a:ext cx="777875" cy="6508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246248" name="AutoShape 17"/>
          <p:cNvCxnSpPr>
            <a:cxnSpLocks noChangeShapeType="1"/>
            <a:stCxn id="1246242" idx="6"/>
            <a:endCxn id="1246238" idx="2"/>
          </p:cNvCxnSpPr>
          <p:nvPr/>
        </p:nvCxnSpPr>
        <p:spPr bwMode="auto">
          <a:xfrm>
            <a:off x="2030413" y="3341688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46249" name="AutoShape 18"/>
          <p:cNvCxnSpPr>
            <a:cxnSpLocks noChangeShapeType="1"/>
            <a:stCxn id="1246243" idx="6"/>
            <a:endCxn id="1246240" idx="2"/>
          </p:cNvCxnSpPr>
          <p:nvPr/>
        </p:nvCxnSpPr>
        <p:spPr bwMode="auto">
          <a:xfrm>
            <a:off x="2030413" y="4649788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46250" name="Text Box 19"/>
          <p:cNvSpPr txBox="1">
            <a:spLocks noChangeArrowheads="1"/>
          </p:cNvSpPr>
          <p:nvPr/>
        </p:nvSpPr>
        <p:spPr bwMode="auto">
          <a:xfrm>
            <a:off x="8539163" y="5594350"/>
            <a:ext cx="17478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blue:</a:t>
            </a:r>
            <a:r>
              <a:rPr lang="en-GB">
                <a:solidFill>
                  <a:schemeClr val="tx1"/>
                </a:solidFill>
              </a:rPr>
              <a:t>     neuronal activity</a:t>
            </a:r>
          </a:p>
          <a:p>
            <a:pPr eaLnBrk="0" hangingPunct="0">
              <a:spcBef>
                <a:spcPct val="20000"/>
              </a:spcBef>
            </a:pPr>
            <a:r>
              <a:rPr lang="en-GB" b="1"/>
              <a:t>red:</a:t>
            </a:r>
            <a:r>
              <a:rPr lang="en-GB">
                <a:solidFill>
                  <a:schemeClr val="tx1"/>
                </a:solidFill>
              </a:rPr>
              <a:t>       bold response</a:t>
            </a:r>
          </a:p>
        </p:txBody>
      </p:sp>
      <p:sp>
        <p:nvSpPr>
          <p:cNvPr id="1246251" name="Text Box 20"/>
          <p:cNvSpPr txBox="1">
            <a:spLocks noChangeArrowheads="1"/>
          </p:cNvSpPr>
          <p:nvPr/>
        </p:nvSpPr>
        <p:spPr bwMode="auto">
          <a:xfrm>
            <a:off x="1566863" y="2303463"/>
            <a:ext cx="3746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  <a:latin typeface="Arial Unicode MS" pitchFamily="34" charset="-128"/>
              </a:rPr>
              <a:t>u</a:t>
            </a:r>
            <a:r>
              <a:rPr lang="en-US" sz="1600" baseline="-25000">
                <a:solidFill>
                  <a:schemeClr val="tx1"/>
                </a:solidFill>
                <a:latin typeface="Arial Unicode MS" pitchFamily="34" charset="-128"/>
              </a:rPr>
              <a:t>1</a:t>
            </a:r>
            <a:endParaRPr lang="en-US" sz="16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246252" name="Text Box 21"/>
          <p:cNvSpPr txBox="1">
            <a:spLocks noChangeArrowheads="1"/>
          </p:cNvSpPr>
          <p:nvPr/>
        </p:nvSpPr>
        <p:spPr bwMode="auto">
          <a:xfrm>
            <a:off x="517525" y="2946400"/>
            <a:ext cx="37623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  <a:latin typeface="Arial Unicode MS" pitchFamily="34" charset="-128"/>
              </a:rPr>
              <a:t>u</a:t>
            </a:r>
            <a:r>
              <a:rPr lang="en-US" sz="1600" baseline="-25000">
                <a:solidFill>
                  <a:schemeClr val="tx1"/>
                </a:solidFill>
                <a:latin typeface="Arial Unicode MS" pitchFamily="34" charset="-128"/>
              </a:rPr>
              <a:t>2</a:t>
            </a:r>
            <a:endParaRPr lang="en-US" sz="16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246253" name="Text Box 22"/>
          <p:cNvSpPr txBox="1">
            <a:spLocks noChangeArrowheads="1"/>
          </p:cNvSpPr>
          <p:nvPr/>
        </p:nvSpPr>
        <p:spPr bwMode="auto">
          <a:xfrm>
            <a:off x="1612900" y="3098800"/>
            <a:ext cx="36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chemeClr val="tx1"/>
                </a:solidFill>
              </a:rPr>
              <a:t>z</a:t>
            </a:r>
            <a:r>
              <a:rPr lang="en-US" sz="2000" b="1" i="1" baseline="-25000">
                <a:solidFill>
                  <a:schemeClr val="tx1"/>
                </a:solidFill>
              </a:rPr>
              <a:t>1</a:t>
            </a:r>
            <a:endParaRPr lang="en-US" sz="2000" b="1" i="1">
              <a:solidFill>
                <a:schemeClr val="tx1"/>
              </a:solidFill>
            </a:endParaRPr>
          </a:p>
        </p:txBody>
      </p:sp>
      <p:sp>
        <p:nvSpPr>
          <p:cNvPr id="1246254" name="Text Box 23"/>
          <p:cNvSpPr txBox="1">
            <a:spLocks noChangeArrowheads="1"/>
          </p:cNvSpPr>
          <p:nvPr/>
        </p:nvSpPr>
        <p:spPr bwMode="auto">
          <a:xfrm>
            <a:off x="1584325" y="4406900"/>
            <a:ext cx="36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i="1">
                <a:solidFill>
                  <a:schemeClr val="tx1"/>
                </a:solidFill>
              </a:rPr>
              <a:t>z</a:t>
            </a:r>
            <a:r>
              <a:rPr lang="en-US" sz="2000" b="1" i="1" baseline="-25000">
                <a:solidFill>
                  <a:schemeClr val="tx1"/>
                </a:solidFill>
              </a:rPr>
              <a:t>2</a:t>
            </a:r>
            <a:endParaRPr lang="en-US" sz="2000" b="1" i="1">
              <a:solidFill>
                <a:schemeClr val="tx1"/>
              </a:solidFill>
            </a:endParaRPr>
          </a:p>
        </p:txBody>
      </p:sp>
      <p:graphicFrame>
        <p:nvGraphicFramePr>
          <p:cNvPr id="1246232" name="Object 24"/>
          <p:cNvGraphicFramePr>
            <a:graphicFrameLocks noChangeAspect="1"/>
          </p:cNvGraphicFramePr>
          <p:nvPr/>
        </p:nvGraphicFramePr>
        <p:xfrm>
          <a:off x="4086225" y="6370638"/>
          <a:ext cx="2006600" cy="458787"/>
        </p:xfrm>
        <a:graphic>
          <a:graphicData uri="http://schemas.openxmlformats.org/presentationml/2006/ole">
            <p:oleObj spid="_x0000_s1246232" name="Equation" r:id="rId6" imgW="888840" imgH="203040" progId="Equation.3">
              <p:embed/>
            </p:oleObj>
          </a:graphicData>
        </a:graphic>
      </p:graphicFrame>
      <p:sp>
        <p:nvSpPr>
          <p:cNvPr id="1246255" name="Text Box 25"/>
          <p:cNvSpPr txBox="1">
            <a:spLocks noChangeArrowheads="1"/>
          </p:cNvSpPr>
          <p:nvPr/>
        </p:nvSpPr>
        <p:spPr bwMode="auto">
          <a:xfrm>
            <a:off x="1370013" y="5997575"/>
            <a:ext cx="7607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i="1">
                <a:solidFill>
                  <a:schemeClr val="tx1"/>
                </a:solidFill>
              </a:rPr>
              <a:t>y</a:t>
            </a:r>
            <a:r>
              <a:rPr lang="en-GB" sz="2000">
                <a:solidFill>
                  <a:schemeClr val="tx1"/>
                </a:solidFill>
              </a:rPr>
              <a:t> represents simulated observation of BOLD response, i.e. includes noise</a:t>
            </a:r>
            <a:endParaRPr lang="el-GR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-74613"/>
            <a:ext cx="9258300" cy="1143001"/>
          </a:xfrm>
        </p:spPr>
        <p:txBody>
          <a:bodyPr/>
          <a:lstStyle/>
          <a:p>
            <a:pPr eaLnBrk="1" hangingPunct="1"/>
            <a:r>
              <a:rPr lang="en-GB" sz="4000" smtClean="0"/>
              <a:t>Bilinear state equation in DCM for fMRI</a:t>
            </a:r>
            <a:endParaRPr lang="en-US" sz="4000" smtClean="0"/>
          </a:p>
        </p:txBody>
      </p:sp>
      <p:sp>
        <p:nvSpPr>
          <p:cNvPr id="1000467" name="Text Box 4"/>
          <p:cNvSpPr txBox="1">
            <a:spLocks noChangeArrowheads="1"/>
          </p:cNvSpPr>
          <p:nvPr/>
        </p:nvSpPr>
        <p:spPr bwMode="auto">
          <a:xfrm>
            <a:off x="404813" y="1884363"/>
            <a:ext cx="1131887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 b="1">
                <a:solidFill>
                  <a:srgbClr val="000000"/>
                </a:solidFill>
                <a:latin typeface="Trebuchet MS" pitchFamily="34" charset="0"/>
              </a:rPr>
              <a:t>state </a:t>
            </a:r>
            <a:br>
              <a:rPr lang="en-GB" sz="2000" b="1">
                <a:solidFill>
                  <a:srgbClr val="000000"/>
                </a:solidFill>
                <a:latin typeface="Trebuchet MS" pitchFamily="34" charset="0"/>
              </a:rPr>
            </a:br>
            <a:r>
              <a:rPr lang="en-GB" sz="2000" b="1">
                <a:solidFill>
                  <a:srgbClr val="000000"/>
                </a:solidFill>
                <a:latin typeface="Trebuchet MS" pitchFamily="34" charset="0"/>
              </a:rPr>
              <a:t>changes</a:t>
            </a:r>
            <a:endParaRPr lang="en-US" sz="2000" b="1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000468" name="Text Box 5"/>
          <p:cNvSpPr txBox="1">
            <a:spLocks noChangeArrowheads="1"/>
          </p:cNvSpPr>
          <p:nvPr/>
        </p:nvSpPr>
        <p:spPr bwMode="auto">
          <a:xfrm>
            <a:off x="1817688" y="2051050"/>
            <a:ext cx="16541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 b="1">
                <a:solidFill>
                  <a:srgbClr val="000000"/>
                </a:solidFill>
                <a:latin typeface="Trebuchet MS" pitchFamily="34" charset="0"/>
              </a:rPr>
              <a:t>connectivity</a:t>
            </a:r>
            <a:endParaRPr lang="en-US" sz="2000" b="1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000469" name="Text Box 6"/>
          <p:cNvSpPr txBox="1">
            <a:spLocks noChangeArrowheads="1"/>
          </p:cNvSpPr>
          <p:nvPr/>
        </p:nvSpPr>
        <p:spPr bwMode="auto">
          <a:xfrm>
            <a:off x="8737600" y="1884363"/>
            <a:ext cx="11811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 b="1">
                <a:solidFill>
                  <a:srgbClr val="000000"/>
                </a:solidFill>
                <a:latin typeface="Trebuchet MS" pitchFamily="34" charset="0"/>
              </a:rPr>
              <a:t>external</a:t>
            </a:r>
            <a:br>
              <a:rPr lang="en-GB" sz="2000" b="1">
                <a:solidFill>
                  <a:srgbClr val="000000"/>
                </a:solidFill>
                <a:latin typeface="Trebuchet MS" pitchFamily="34" charset="0"/>
              </a:rPr>
            </a:br>
            <a:r>
              <a:rPr lang="en-GB" sz="2000" b="1">
                <a:solidFill>
                  <a:srgbClr val="000000"/>
                </a:solidFill>
                <a:latin typeface="Trebuchet MS" pitchFamily="34" charset="0"/>
              </a:rPr>
              <a:t>inputs</a:t>
            </a:r>
          </a:p>
        </p:txBody>
      </p:sp>
      <p:sp>
        <p:nvSpPr>
          <p:cNvPr id="1000470" name="Line 7"/>
          <p:cNvSpPr>
            <a:spLocks noChangeShapeType="1"/>
          </p:cNvSpPr>
          <p:nvPr/>
        </p:nvSpPr>
        <p:spPr bwMode="auto">
          <a:xfrm>
            <a:off x="2600325" y="2611438"/>
            <a:ext cx="0" cy="307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0471" name="Line 8"/>
          <p:cNvSpPr>
            <a:spLocks noChangeShapeType="1"/>
          </p:cNvSpPr>
          <p:nvPr/>
        </p:nvSpPr>
        <p:spPr bwMode="auto">
          <a:xfrm>
            <a:off x="962025" y="2611438"/>
            <a:ext cx="0" cy="307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0472" name="Line 9"/>
          <p:cNvSpPr>
            <a:spLocks noChangeShapeType="1"/>
          </p:cNvSpPr>
          <p:nvPr/>
        </p:nvSpPr>
        <p:spPr bwMode="auto">
          <a:xfrm>
            <a:off x="9340850" y="2611438"/>
            <a:ext cx="0" cy="307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0473" name="Text Box 10"/>
          <p:cNvSpPr txBox="1">
            <a:spLocks noChangeArrowheads="1"/>
          </p:cNvSpPr>
          <p:nvPr/>
        </p:nvSpPr>
        <p:spPr bwMode="auto">
          <a:xfrm>
            <a:off x="6118225" y="1881188"/>
            <a:ext cx="11652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 b="1">
                <a:solidFill>
                  <a:srgbClr val="000000"/>
                </a:solidFill>
                <a:latin typeface="Trebuchet MS" pitchFamily="34" charset="0"/>
              </a:rPr>
              <a:t>state vector</a:t>
            </a:r>
            <a:endParaRPr lang="en-US" sz="2000" b="1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000474" name="Line 11"/>
          <p:cNvSpPr>
            <a:spLocks noChangeShapeType="1"/>
          </p:cNvSpPr>
          <p:nvPr/>
        </p:nvSpPr>
        <p:spPr bwMode="auto">
          <a:xfrm>
            <a:off x="6711950" y="2608263"/>
            <a:ext cx="0" cy="307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0475" name="Text Box 12"/>
          <p:cNvSpPr txBox="1">
            <a:spLocks noChangeArrowheads="1"/>
          </p:cNvSpPr>
          <p:nvPr/>
        </p:nvSpPr>
        <p:spPr bwMode="auto">
          <a:xfrm>
            <a:off x="7402513" y="1881188"/>
            <a:ext cx="9683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 b="1">
                <a:solidFill>
                  <a:srgbClr val="000000"/>
                </a:solidFill>
                <a:latin typeface="Trebuchet MS" pitchFamily="34" charset="0"/>
              </a:rPr>
              <a:t>direct </a:t>
            </a:r>
          </a:p>
          <a:p>
            <a:pPr algn="ctr" eaLnBrk="0" hangingPunct="0"/>
            <a:r>
              <a:rPr lang="en-GB" sz="2000" b="1">
                <a:solidFill>
                  <a:srgbClr val="000000"/>
                </a:solidFill>
                <a:latin typeface="Trebuchet MS" pitchFamily="34" charset="0"/>
              </a:rPr>
              <a:t>inputs</a:t>
            </a:r>
          </a:p>
        </p:txBody>
      </p:sp>
      <p:sp>
        <p:nvSpPr>
          <p:cNvPr id="1000476" name="Line 13"/>
          <p:cNvSpPr>
            <a:spLocks noChangeShapeType="1"/>
          </p:cNvSpPr>
          <p:nvPr/>
        </p:nvSpPr>
        <p:spPr bwMode="auto">
          <a:xfrm>
            <a:off x="7889875" y="2608263"/>
            <a:ext cx="0" cy="307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00462" name="Object 14"/>
          <p:cNvGraphicFramePr>
            <a:graphicFrameLocks noChangeAspect="1"/>
          </p:cNvGraphicFramePr>
          <p:nvPr/>
        </p:nvGraphicFramePr>
        <p:xfrm>
          <a:off x="3149600" y="5376863"/>
          <a:ext cx="3975100" cy="1189037"/>
        </p:xfrm>
        <a:graphic>
          <a:graphicData uri="http://schemas.openxmlformats.org/presentationml/2006/ole">
            <p:oleObj spid="_x0000_s1000462" name="Equation" r:id="rId4" imgW="1485720" imgH="444240" progId="Equation.3">
              <p:embed/>
            </p:oleObj>
          </a:graphicData>
        </a:graphic>
      </p:graphicFrame>
      <p:graphicFrame>
        <p:nvGraphicFramePr>
          <p:cNvPr id="1000465" name="Object 17"/>
          <p:cNvGraphicFramePr>
            <a:graphicFrameLocks noChangeAspect="1"/>
          </p:cNvGraphicFramePr>
          <p:nvPr/>
        </p:nvGraphicFramePr>
        <p:xfrm>
          <a:off x="593725" y="2976563"/>
          <a:ext cx="9158288" cy="1655762"/>
        </p:xfrm>
        <a:graphic>
          <a:graphicData uri="http://schemas.openxmlformats.org/presentationml/2006/ole">
            <p:oleObj spid="_x0000_s1000465" name="Equation" r:id="rId5" imgW="4483080" imgH="761760" progId="Equation.3">
              <p:embed/>
            </p:oleObj>
          </a:graphicData>
        </a:graphic>
      </p:graphicFrame>
      <p:sp>
        <p:nvSpPr>
          <p:cNvPr id="1000477" name="Text Box 18"/>
          <p:cNvSpPr txBox="1">
            <a:spLocks noChangeArrowheads="1"/>
          </p:cNvSpPr>
          <p:nvPr/>
        </p:nvSpPr>
        <p:spPr bwMode="auto">
          <a:xfrm>
            <a:off x="4352925" y="1881188"/>
            <a:ext cx="18415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 b="1">
                <a:solidFill>
                  <a:srgbClr val="000000"/>
                </a:solidFill>
                <a:latin typeface="Trebuchet MS" pitchFamily="34" charset="0"/>
              </a:rPr>
              <a:t>modulation of</a:t>
            </a:r>
          </a:p>
          <a:p>
            <a:pPr algn="ctr" eaLnBrk="0" hangingPunct="0"/>
            <a:r>
              <a:rPr lang="en-GB" sz="2000" b="1">
                <a:solidFill>
                  <a:srgbClr val="000000"/>
                </a:solidFill>
                <a:latin typeface="Trebuchet MS" pitchFamily="34" charset="0"/>
              </a:rPr>
              <a:t>connectivity</a:t>
            </a:r>
            <a:endParaRPr lang="en-US" sz="2000" b="1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000478" name="Line 19"/>
          <p:cNvSpPr>
            <a:spLocks noChangeShapeType="1"/>
          </p:cNvSpPr>
          <p:nvPr/>
        </p:nvSpPr>
        <p:spPr bwMode="auto">
          <a:xfrm>
            <a:off x="5265738" y="2608263"/>
            <a:ext cx="0" cy="307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0479" name="Text Box 21"/>
          <p:cNvSpPr txBox="1">
            <a:spLocks noChangeArrowheads="1"/>
          </p:cNvSpPr>
          <p:nvPr/>
        </p:nvSpPr>
        <p:spPr bwMode="auto">
          <a:xfrm>
            <a:off x="298450" y="4735513"/>
            <a:ext cx="11588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i="1">
                <a:solidFill>
                  <a:schemeClr val="tx1"/>
                </a:solidFill>
              </a:rPr>
              <a:t>n </a:t>
            </a:r>
            <a:r>
              <a:rPr lang="en-GB" sz="2000">
                <a:solidFill>
                  <a:schemeClr val="tx1"/>
                </a:solidFill>
              </a:rPr>
              <a:t>regions</a:t>
            </a:r>
            <a:r>
              <a:rPr lang="en-GB" i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00480" name="Text Box 22"/>
          <p:cNvSpPr txBox="1">
            <a:spLocks noChangeArrowheads="1"/>
          </p:cNvSpPr>
          <p:nvPr/>
        </p:nvSpPr>
        <p:spPr bwMode="auto">
          <a:xfrm>
            <a:off x="8683625" y="4752975"/>
            <a:ext cx="145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i="1">
                <a:solidFill>
                  <a:schemeClr val="tx1"/>
                </a:solidFill>
              </a:rPr>
              <a:t>m drv </a:t>
            </a:r>
            <a:r>
              <a:rPr lang="en-GB" sz="2000">
                <a:solidFill>
                  <a:schemeClr val="tx1"/>
                </a:solidFill>
              </a:rPr>
              <a:t>inputs</a:t>
            </a:r>
            <a:endParaRPr lang="en-GB" i="1">
              <a:solidFill>
                <a:schemeClr val="tx1"/>
              </a:solidFill>
            </a:endParaRPr>
          </a:p>
        </p:txBody>
      </p:sp>
      <p:sp>
        <p:nvSpPr>
          <p:cNvPr id="1000481" name="Text Box 23"/>
          <p:cNvSpPr txBox="1">
            <a:spLocks noChangeArrowheads="1"/>
          </p:cNvSpPr>
          <p:nvPr/>
        </p:nvSpPr>
        <p:spPr bwMode="auto">
          <a:xfrm>
            <a:off x="3422650" y="4754563"/>
            <a:ext cx="15509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i="1">
                <a:solidFill>
                  <a:schemeClr val="tx1"/>
                </a:solidFill>
              </a:rPr>
              <a:t>m mod </a:t>
            </a:r>
            <a:r>
              <a:rPr lang="en-GB" sz="2000">
                <a:solidFill>
                  <a:schemeClr val="tx1"/>
                </a:solidFill>
              </a:rPr>
              <a:t>inputs</a:t>
            </a:r>
            <a:endParaRPr lang="en-GB" i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539" name="Text Box 2"/>
          <p:cNvSpPr txBox="1">
            <a:spLocks noChangeArrowheads="1"/>
          </p:cNvSpPr>
          <p:nvPr/>
        </p:nvSpPr>
        <p:spPr bwMode="auto">
          <a:xfrm>
            <a:off x="5032375" y="6067425"/>
            <a:ext cx="1047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037C03"/>
                </a:solidFill>
                <a:latin typeface="Arial" charset="0"/>
              </a:rPr>
              <a:t>BOLD</a:t>
            </a:r>
          </a:p>
        </p:txBody>
      </p:sp>
      <p:sp>
        <p:nvSpPr>
          <p:cNvPr id="1002540" name="Rectangle 3"/>
          <p:cNvSpPr>
            <a:spLocks noChangeArrowheads="1"/>
          </p:cNvSpPr>
          <p:nvPr/>
        </p:nvSpPr>
        <p:spPr bwMode="auto">
          <a:xfrm>
            <a:off x="4459288" y="404813"/>
            <a:ext cx="5580062" cy="3240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002541" name="Text Box 4"/>
          <p:cNvSpPr txBox="1">
            <a:spLocks noChangeArrowheads="1"/>
          </p:cNvSpPr>
          <p:nvPr/>
        </p:nvSpPr>
        <p:spPr bwMode="auto">
          <a:xfrm>
            <a:off x="4191000" y="5756275"/>
            <a:ext cx="447675" cy="457200"/>
          </a:xfrm>
          <a:prstGeom prst="rect">
            <a:avLst/>
          </a:prstGeom>
          <a:gradFill rotWithShape="1">
            <a:gsLst>
              <a:gs pos="0">
                <a:srgbClr val="037C03"/>
              </a:gs>
              <a:gs pos="100000">
                <a:srgbClr val="013901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400" i="1">
                <a:solidFill>
                  <a:srgbClr val="FFFF66"/>
                </a:solidFill>
                <a:latin typeface="Arial" charset="0"/>
              </a:rPr>
              <a:t>y</a:t>
            </a:r>
          </a:p>
        </p:txBody>
      </p:sp>
      <p:sp>
        <p:nvSpPr>
          <p:cNvPr id="1002542" name="Line 5"/>
          <p:cNvSpPr>
            <a:spLocks noChangeShapeType="1"/>
          </p:cNvSpPr>
          <p:nvPr/>
        </p:nvSpPr>
        <p:spPr bwMode="auto">
          <a:xfrm>
            <a:off x="4422775" y="5270500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2543" name="Line 6"/>
          <p:cNvSpPr>
            <a:spLocks noChangeShapeType="1"/>
          </p:cNvSpPr>
          <p:nvPr/>
        </p:nvSpPr>
        <p:spPr bwMode="auto">
          <a:xfrm>
            <a:off x="1485900" y="5486400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2544" name="Text Box 7"/>
          <p:cNvSpPr txBox="1">
            <a:spLocks noChangeArrowheads="1"/>
          </p:cNvSpPr>
          <p:nvPr/>
        </p:nvSpPr>
        <p:spPr bwMode="auto">
          <a:xfrm>
            <a:off x="3055938" y="5467350"/>
            <a:ext cx="447675" cy="457200"/>
          </a:xfrm>
          <a:prstGeom prst="rect">
            <a:avLst/>
          </a:prstGeom>
          <a:gradFill rotWithShape="1">
            <a:gsLst>
              <a:gs pos="0">
                <a:srgbClr val="037C03"/>
              </a:gs>
              <a:gs pos="100000">
                <a:srgbClr val="013901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400" i="1">
                <a:solidFill>
                  <a:srgbClr val="FFFF66"/>
                </a:solidFill>
                <a:latin typeface="Arial" charset="0"/>
              </a:rPr>
              <a:t>y</a:t>
            </a:r>
          </a:p>
        </p:txBody>
      </p:sp>
      <p:sp>
        <p:nvSpPr>
          <p:cNvPr id="1002545" name="AutoShape 8"/>
          <p:cNvSpPr>
            <a:spLocks noChangeArrowheads="1"/>
          </p:cNvSpPr>
          <p:nvPr/>
        </p:nvSpPr>
        <p:spPr bwMode="auto">
          <a:xfrm>
            <a:off x="174625" y="4170363"/>
            <a:ext cx="6264275" cy="1676400"/>
          </a:xfrm>
          <a:prstGeom prst="parallelogram">
            <a:avLst>
              <a:gd name="adj" fmla="val 93419"/>
            </a:avLst>
          </a:prstGeom>
          <a:solidFill>
            <a:schemeClr val="folHlink">
              <a:alpha val="50195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02546" name="Line 9"/>
          <p:cNvSpPr>
            <a:spLocks noChangeShapeType="1"/>
          </p:cNvSpPr>
          <p:nvPr/>
        </p:nvSpPr>
        <p:spPr bwMode="auto">
          <a:xfrm>
            <a:off x="3286125" y="4981575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2547" name="Text Box 10"/>
          <p:cNvSpPr txBox="1">
            <a:spLocks noChangeArrowheads="1"/>
          </p:cNvSpPr>
          <p:nvPr/>
        </p:nvSpPr>
        <p:spPr bwMode="auto">
          <a:xfrm>
            <a:off x="1255713" y="5995988"/>
            <a:ext cx="447675" cy="457200"/>
          </a:xfrm>
          <a:prstGeom prst="rect">
            <a:avLst/>
          </a:prstGeom>
          <a:gradFill rotWithShape="1">
            <a:gsLst>
              <a:gs pos="0">
                <a:srgbClr val="037C03"/>
              </a:gs>
              <a:gs pos="100000">
                <a:srgbClr val="013901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400" i="1">
                <a:solidFill>
                  <a:srgbClr val="FFFF66"/>
                </a:solidFill>
                <a:latin typeface="Arial" charset="0"/>
              </a:rPr>
              <a:t>y</a:t>
            </a:r>
          </a:p>
        </p:txBody>
      </p:sp>
      <p:sp>
        <p:nvSpPr>
          <p:cNvPr id="1002548" name="Text Box 11"/>
          <p:cNvSpPr txBox="1">
            <a:spLocks noChangeArrowheads="1"/>
          </p:cNvSpPr>
          <p:nvPr/>
        </p:nvSpPr>
        <p:spPr bwMode="auto">
          <a:xfrm>
            <a:off x="7951788" y="5013325"/>
            <a:ext cx="17335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latin typeface="Arial" charset="0"/>
              </a:rPr>
              <a:t>haemodynamic</a:t>
            </a:r>
          </a:p>
          <a:p>
            <a:pPr algn="ctr" eaLnBrk="0" hangingPunct="0"/>
            <a:r>
              <a:rPr lang="en-GB" sz="1800">
                <a:solidFill>
                  <a:schemeClr val="tx1"/>
                </a:solidFill>
                <a:latin typeface="Arial" charset="0"/>
              </a:rPr>
              <a:t>model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02549" name="Line 12"/>
          <p:cNvSpPr>
            <a:spLocks noChangeShapeType="1"/>
          </p:cNvSpPr>
          <p:nvPr/>
        </p:nvSpPr>
        <p:spPr bwMode="auto">
          <a:xfrm flipH="1">
            <a:off x="1655763" y="4714875"/>
            <a:ext cx="12954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2550" name="Text Box 13"/>
          <p:cNvSpPr txBox="1">
            <a:spLocks noChangeArrowheads="1"/>
          </p:cNvSpPr>
          <p:nvPr/>
        </p:nvSpPr>
        <p:spPr bwMode="auto">
          <a:xfrm>
            <a:off x="2619375" y="2427288"/>
            <a:ext cx="890588" cy="850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F0000"/>
                </a:solidFill>
                <a:latin typeface="Arial" charset="0"/>
              </a:rPr>
              <a:t>Input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  <a:p>
            <a:pPr algn="ctr" eaLnBrk="0" hangingPunct="0"/>
            <a:r>
              <a:rPr lang="en-US" sz="2400">
                <a:solidFill>
                  <a:schemeClr val="tx1"/>
                </a:solidFill>
                <a:latin typeface="Arial" charset="0"/>
              </a:rPr>
              <a:t>u(t)</a:t>
            </a:r>
          </a:p>
        </p:txBody>
      </p:sp>
      <p:sp>
        <p:nvSpPr>
          <p:cNvPr id="1002551" name="Text Box 14"/>
          <p:cNvSpPr txBox="1">
            <a:spLocks noChangeArrowheads="1"/>
          </p:cNvSpPr>
          <p:nvPr/>
        </p:nvSpPr>
        <p:spPr bwMode="auto">
          <a:xfrm>
            <a:off x="2855913" y="4459288"/>
            <a:ext cx="804862" cy="5810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  <a:latin typeface="Arial" charset="0"/>
              </a:rPr>
              <a:t>activity</a:t>
            </a:r>
          </a:p>
          <a:p>
            <a:pPr algn="ctr" eaLnBrk="0" hangingPunct="0"/>
            <a:r>
              <a:rPr lang="en-US" sz="1600" i="1">
                <a:solidFill>
                  <a:schemeClr val="tx1"/>
                </a:solidFill>
                <a:latin typeface="Arial" charset="0"/>
              </a:rPr>
              <a:t>z</a:t>
            </a:r>
            <a:r>
              <a:rPr lang="en-US" sz="1600" baseline="-2500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sz="1600" i="1">
                <a:solidFill>
                  <a:schemeClr val="tx1"/>
                </a:solidFill>
                <a:latin typeface="Arial" charset="0"/>
              </a:rPr>
              <a:t>(t)</a:t>
            </a:r>
          </a:p>
        </p:txBody>
      </p:sp>
      <p:sp>
        <p:nvSpPr>
          <p:cNvPr id="1002552" name="Line 15"/>
          <p:cNvSpPr>
            <a:spLocks noChangeShapeType="1"/>
          </p:cNvSpPr>
          <p:nvPr/>
        </p:nvSpPr>
        <p:spPr bwMode="auto">
          <a:xfrm flipH="1" flipV="1">
            <a:off x="3636963" y="4638675"/>
            <a:ext cx="457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2553" name="Freeform 16"/>
          <p:cNvSpPr>
            <a:spLocks/>
          </p:cNvSpPr>
          <p:nvPr/>
        </p:nvSpPr>
        <p:spPr bwMode="auto">
          <a:xfrm>
            <a:off x="3103563" y="3267075"/>
            <a:ext cx="838200" cy="1524000"/>
          </a:xfrm>
          <a:custGeom>
            <a:avLst/>
            <a:gdLst>
              <a:gd name="T0" fmla="*/ 0 w 1208"/>
              <a:gd name="T1" fmla="*/ 0 h 1008"/>
              <a:gd name="T2" fmla="*/ 1008 w 1208"/>
              <a:gd name="T3" fmla="*/ 288 h 1008"/>
              <a:gd name="T4" fmla="*/ 1200 w 1208"/>
              <a:gd name="T5" fmla="*/ 1008 h 1008"/>
              <a:gd name="T6" fmla="*/ 0 60000 65536"/>
              <a:gd name="T7" fmla="*/ 0 60000 65536"/>
              <a:gd name="T8" fmla="*/ 0 60000 65536"/>
              <a:gd name="T9" fmla="*/ 0 w 1208"/>
              <a:gd name="T10" fmla="*/ 0 h 1008"/>
              <a:gd name="T11" fmla="*/ 1208 w 1208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8" h="1008">
                <a:moveTo>
                  <a:pt x="0" y="0"/>
                </a:moveTo>
                <a:cubicBezTo>
                  <a:pt x="404" y="60"/>
                  <a:pt x="808" y="120"/>
                  <a:pt x="1008" y="288"/>
                </a:cubicBezTo>
                <a:cubicBezTo>
                  <a:pt x="1208" y="456"/>
                  <a:pt x="1204" y="732"/>
                  <a:pt x="1200" y="100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2554" name="Text Box 17"/>
          <p:cNvSpPr txBox="1">
            <a:spLocks noChangeArrowheads="1"/>
          </p:cNvSpPr>
          <p:nvPr/>
        </p:nvSpPr>
        <p:spPr bwMode="auto">
          <a:xfrm>
            <a:off x="1027113" y="4992688"/>
            <a:ext cx="804862" cy="5810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  <a:latin typeface="Arial" charset="0"/>
              </a:rPr>
              <a:t>activity</a:t>
            </a:r>
          </a:p>
          <a:p>
            <a:pPr algn="ctr" eaLnBrk="0" hangingPunct="0"/>
            <a:r>
              <a:rPr lang="en-US" sz="1600" i="1">
                <a:solidFill>
                  <a:schemeClr val="tx1"/>
                </a:solidFill>
                <a:latin typeface="Arial" charset="0"/>
              </a:rPr>
              <a:t>z</a:t>
            </a:r>
            <a:r>
              <a:rPr lang="en-US" sz="1600" baseline="-2500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sz="1600" i="1">
                <a:solidFill>
                  <a:schemeClr val="tx1"/>
                </a:solidFill>
                <a:latin typeface="Arial" charset="0"/>
              </a:rPr>
              <a:t>(t)</a:t>
            </a:r>
          </a:p>
        </p:txBody>
      </p:sp>
      <p:sp>
        <p:nvSpPr>
          <p:cNvPr id="1002555" name="Text Box 18"/>
          <p:cNvSpPr txBox="1">
            <a:spLocks noChangeArrowheads="1"/>
          </p:cNvSpPr>
          <p:nvPr/>
        </p:nvSpPr>
        <p:spPr bwMode="auto">
          <a:xfrm>
            <a:off x="3998913" y="4764088"/>
            <a:ext cx="804862" cy="5810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  <a:latin typeface="Arial" charset="0"/>
              </a:rPr>
              <a:t>activity</a:t>
            </a:r>
          </a:p>
          <a:p>
            <a:pPr algn="ctr" eaLnBrk="0" hangingPunct="0"/>
            <a:r>
              <a:rPr lang="en-US" sz="1600" i="1">
                <a:solidFill>
                  <a:schemeClr val="tx1"/>
                </a:solidFill>
                <a:latin typeface="Arial" charset="0"/>
              </a:rPr>
              <a:t>z</a:t>
            </a:r>
            <a:r>
              <a:rPr lang="en-US" sz="1600" baseline="-25000">
                <a:solidFill>
                  <a:schemeClr val="tx1"/>
                </a:solidFill>
                <a:latin typeface="Arial" charset="0"/>
              </a:rPr>
              <a:t>3</a:t>
            </a:r>
            <a:r>
              <a:rPr lang="en-US" sz="1600" i="1">
                <a:solidFill>
                  <a:schemeClr val="tx1"/>
                </a:solidFill>
                <a:latin typeface="Arial" charset="0"/>
              </a:rPr>
              <a:t>(t)</a:t>
            </a:r>
          </a:p>
        </p:txBody>
      </p:sp>
      <p:sp>
        <p:nvSpPr>
          <p:cNvPr id="1002556" name="Freeform 19"/>
          <p:cNvSpPr>
            <a:spLocks/>
          </p:cNvSpPr>
          <p:nvPr/>
        </p:nvSpPr>
        <p:spPr bwMode="auto">
          <a:xfrm flipH="1">
            <a:off x="1503363" y="3267075"/>
            <a:ext cx="1524000" cy="1676400"/>
          </a:xfrm>
          <a:custGeom>
            <a:avLst/>
            <a:gdLst>
              <a:gd name="T0" fmla="*/ 0 w 1208"/>
              <a:gd name="T1" fmla="*/ 0 h 1008"/>
              <a:gd name="T2" fmla="*/ 1008 w 1208"/>
              <a:gd name="T3" fmla="*/ 288 h 1008"/>
              <a:gd name="T4" fmla="*/ 1200 w 1208"/>
              <a:gd name="T5" fmla="*/ 1008 h 1008"/>
              <a:gd name="T6" fmla="*/ 0 60000 65536"/>
              <a:gd name="T7" fmla="*/ 0 60000 65536"/>
              <a:gd name="T8" fmla="*/ 0 60000 65536"/>
              <a:gd name="T9" fmla="*/ 0 w 1208"/>
              <a:gd name="T10" fmla="*/ 0 h 1008"/>
              <a:gd name="T11" fmla="*/ 1208 w 1208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8" h="1008">
                <a:moveTo>
                  <a:pt x="0" y="0"/>
                </a:moveTo>
                <a:cubicBezTo>
                  <a:pt x="404" y="60"/>
                  <a:pt x="808" y="120"/>
                  <a:pt x="1008" y="288"/>
                </a:cubicBezTo>
                <a:cubicBezTo>
                  <a:pt x="1208" y="456"/>
                  <a:pt x="1204" y="732"/>
                  <a:pt x="1200" y="100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2557" name="Text Box 20"/>
          <p:cNvSpPr txBox="1">
            <a:spLocks noChangeArrowheads="1"/>
          </p:cNvSpPr>
          <p:nvPr/>
        </p:nvSpPr>
        <p:spPr bwMode="auto">
          <a:xfrm>
            <a:off x="4837113" y="1693863"/>
            <a:ext cx="22828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600">
                <a:latin typeface="Arial" charset="0"/>
              </a:rPr>
              <a:t>effective connectivity</a:t>
            </a:r>
            <a:endParaRPr lang="en-US" sz="1600">
              <a:latin typeface="Arial" charset="0"/>
              <a:cs typeface="Arial" charset="0"/>
            </a:endParaRPr>
          </a:p>
        </p:txBody>
      </p:sp>
      <p:sp>
        <p:nvSpPr>
          <p:cNvPr id="1002558" name="Text Box 21"/>
          <p:cNvSpPr txBox="1">
            <a:spLocks noChangeArrowheads="1"/>
          </p:cNvSpPr>
          <p:nvPr/>
        </p:nvSpPr>
        <p:spPr bwMode="auto">
          <a:xfrm>
            <a:off x="4837113" y="3041650"/>
            <a:ext cx="16573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1600">
                <a:latin typeface="Arial" charset="0"/>
              </a:rPr>
              <a:t>direct inputs</a:t>
            </a:r>
          </a:p>
        </p:txBody>
      </p:sp>
      <p:sp>
        <p:nvSpPr>
          <p:cNvPr id="1002559" name="Text Box 22"/>
          <p:cNvSpPr txBox="1">
            <a:spLocks noChangeArrowheads="1"/>
          </p:cNvSpPr>
          <p:nvPr/>
        </p:nvSpPr>
        <p:spPr bwMode="auto">
          <a:xfrm>
            <a:off x="4822825" y="2243138"/>
            <a:ext cx="140335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>
                <a:latin typeface="Arial" charset="0"/>
              </a:rPr>
              <a:t>modulation of</a:t>
            </a:r>
          </a:p>
          <a:p>
            <a:pPr eaLnBrk="0" hangingPunct="0"/>
            <a:r>
              <a:rPr lang="en-GB" sz="1600">
                <a:latin typeface="Arial" charset="0"/>
              </a:rPr>
              <a:t>connectivity</a:t>
            </a:r>
          </a:p>
        </p:txBody>
      </p:sp>
      <p:sp>
        <p:nvSpPr>
          <p:cNvPr id="1002560" name="Line 23"/>
          <p:cNvSpPr>
            <a:spLocks noChangeShapeType="1"/>
          </p:cNvSpPr>
          <p:nvPr/>
        </p:nvSpPr>
        <p:spPr bwMode="auto">
          <a:xfrm flipH="1" flipV="1">
            <a:off x="6272213" y="3227388"/>
            <a:ext cx="15081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2561" name="Text Box 24"/>
          <p:cNvSpPr txBox="1">
            <a:spLocks noChangeArrowheads="1"/>
          </p:cNvSpPr>
          <p:nvPr/>
        </p:nvSpPr>
        <p:spPr bwMode="auto">
          <a:xfrm>
            <a:off x="4730750" y="996950"/>
            <a:ext cx="2203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tx1"/>
                </a:solidFill>
                <a:latin typeface="Arial" charset="0"/>
              </a:rPr>
              <a:t>The bilinear model</a:t>
            </a:r>
          </a:p>
        </p:txBody>
      </p:sp>
      <p:graphicFrame>
        <p:nvGraphicFramePr>
          <p:cNvPr id="1002521" name="Object 25"/>
          <p:cNvGraphicFramePr>
            <a:graphicFrameLocks noChangeAspect="1"/>
          </p:cNvGraphicFramePr>
          <p:nvPr/>
        </p:nvGraphicFramePr>
        <p:xfrm>
          <a:off x="7170738" y="935038"/>
          <a:ext cx="2698750" cy="539750"/>
        </p:xfrm>
        <a:graphic>
          <a:graphicData uri="http://schemas.openxmlformats.org/presentationml/2006/ole">
            <p:oleObj spid="_x0000_s1002521" name="Equation" r:id="rId4" imgW="1485720" imgH="253800" progId="Equation.3">
              <p:embed/>
            </p:oleObj>
          </a:graphicData>
        </a:graphic>
      </p:graphicFrame>
      <p:sp>
        <p:nvSpPr>
          <p:cNvPr id="1002562" name="Text Box 26"/>
          <p:cNvSpPr txBox="1">
            <a:spLocks noChangeArrowheads="1"/>
          </p:cNvSpPr>
          <p:nvPr/>
        </p:nvSpPr>
        <p:spPr bwMode="auto">
          <a:xfrm>
            <a:off x="1408113" y="3394075"/>
            <a:ext cx="401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solidFill>
                  <a:schemeClr val="tx1"/>
                </a:solidFill>
                <a:latin typeface="Arial" charset="0"/>
              </a:rPr>
              <a:t>c</a:t>
            </a:r>
            <a:r>
              <a:rPr lang="en-GB" sz="2000" baseline="-25000">
                <a:solidFill>
                  <a:schemeClr val="tx1"/>
                </a:solidFill>
                <a:latin typeface="Arial" charset="0"/>
              </a:rPr>
              <a:t>1</a:t>
            </a:r>
            <a:endParaRPr lang="en-US" sz="20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02563" name="Text Box 27"/>
          <p:cNvSpPr txBox="1">
            <a:spLocks noChangeArrowheads="1"/>
          </p:cNvSpPr>
          <p:nvPr/>
        </p:nvSpPr>
        <p:spPr bwMode="auto">
          <a:xfrm>
            <a:off x="3784600" y="3394075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solidFill>
                  <a:schemeClr val="tx1"/>
                </a:solidFill>
                <a:latin typeface="Arial" charset="0"/>
              </a:rPr>
              <a:t>b</a:t>
            </a:r>
            <a:r>
              <a:rPr lang="en-GB" sz="2000" baseline="-25000">
                <a:solidFill>
                  <a:schemeClr val="tx1"/>
                </a:solidFill>
                <a:latin typeface="Arial" charset="0"/>
              </a:rPr>
              <a:t>23</a:t>
            </a:r>
            <a:endParaRPr lang="en-US" sz="20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02564" name="Text Box 28"/>
          <p:cNvSpPr txBox="1">
            <a:spLocks noChangeArrowheads="1"/>
          </p:cNvSpPr>
          <p:nvPr/>
        </p:nvSpPr>
        <p:spPr bwMode="auto">
          <a:xfrm>
            <a:off x="2171700" y="4402138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solidFill>
                  <a:schemeClr val="tx1"/>
                </a:solidFill>
                <a:latin typeface="Arial" charset="0"/>
              </a:rPr>
              <a:t>a</a:t>
            </a:r>
            <a:r>
              <a:rPr lang="en-GB" sz="2000" baseline="-25000">
                <a:solidFill>
                  <a:schemeClr val="tx1"/>
                </a:solidFill>
                <a:latin typeface="Arial" charset="0"/>
              </a:rPr>
              <a:t>12</a:t>
            </a:r>
            <a:endParaRPr lang="en-US" sz="20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02565" name="Text Box 29"/>
          <p:cNvSpPr txBox="1">
            <a:spLocks noChangeArrowheads="1"/>
          </p:cNvSpPr>
          <p:nvPr/>
        </p:nvSpPr>
        <p:spPr bwMode="auto">
          <a:xfrm>
            <a:off x="5018088" y="4076700"/>
            <a:ext cx="147002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 b="1">
                <a:solidFill>
                  <a:schemeClr val="tx1"/>
                </a:solidFill>
                <a:latin typeface="Arial" charset="0"/>
              </a:rPr>
              <a:t>neuronal</a:t>
            </a:r>
          </a:p>
          <a:p>
            <a:pPr algn="ctr" eaLnBrk="0" hangingPunct="0"/>
            <a:r>
              <a:rPr lang="en-GB" sz="2400" b="1">
                <a:solidFill>
                  <a:schemeClr val="tx1"/>
                </a:solidFill>
                <a:latin typeface="Arial" charset="0"/>
              </a:rPr>
              <a:t>states</a:t>
            </a:r>
            <a:endParaRPr lang="en-US" sz="2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pSp>
        <p:nvGrpSpPr>
          <p:cNvPr id="1002566" name="Group 30"/>
          <p:cNvGrpSpPr>
            <a:grpSpLocks/>
          </p:cNvGrpSpPr>
          <p:nvPr/>
        </p:nvGrpSpPr>
        <p:grpSpPr bwMode="auto">
          <a:xfrm>
            <a:off x="6727825" y="4221163"/>
            <a:ext cx="1223963" cy="2292350"/>
            <a:chOff x="4964" y="2811"/>
            <a:chExt cx="771" cy="1444"/>
          </a:xfrm>
        </p:grpSpPr>
        <p:sp>
          <p:nvSpPr>
            <p:cNvPr id="1002575" name="Line 31"/>
            <p:cNvSpPr>
              <a:spLocks noChangeShapeType="1"/>
            </p:cNvSpPr>
            <p:nvPr/>
          </p:nvSpPr>
          <p:spPr bwMode="auto">
            <a:xfrm flipH="1">
              <a:off x="5327" y="3068"/>
              <a:ext cx="2" cy="9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2576" name="Rectangle 32"/>
            <p:cNvSpPr>
              <a:spLocks noChangeArrowheads="1"/>
            </p:cNvSpPr>
            <p:nvPr/>
          </p:nvSpPr>
          <p:spPr bwMode="auto">
            <a:xfrm>
              <a:off x="4964" y="3289"/>
              <a:ext cx="771" cy="459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l-GR"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λ</a:t>
              </a:r>
            </a:p>
          </p:txBody>
        </p:sp>
        <p:sp>
          <p:nvSpPr>
            <p:cNvPr id="1002577" name="Text Box 33"/>
            <p:cNvSpPr txBox="1">
              <a:spLocks noChangeArrowheads="1"/>
            </p:cNvSpPr>
            <p:nvPr/>
          </p:nvSpPr>
          <p:spPr bwMode="auto">
            <a:xfrm>
              <a:off x="5214" y="281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1">
                  <a:solidFill>
                    <a:schemeClr val="tx1"/>
                  </a:solidFill>
                  <a:latin typeface="Arial" charset="0"/>
                </a:rPr>
                <a:t>z</a:t>
              </a:r>
              <a:endParaRPr lang="en-US" sz="24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02578" name="Text Box 34"/>
            <p:cNvSpPr txBox="1">
              <a:spLocks noChangeArrowheads="1"/>
            </p:cNvSpPr>
            <p:nvPr/>
          </p:nvSpPr>
          <p:spPr bwMode="auto">
            <a:xfrm>
              <a:off x="5214" y="3967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1">
                  <a:solidFill>
                    <a:srgbClr val="037C03"/>
                  </a:solidFill>
                  <a:latin typeface="Arial" charset="0"/>
                </a:rPr>
                <a:t>y</a:t>
              </a:r>
              <a:endParaRPr lang="en-US" sz="2400" b="1">
                <a:solidFill>
                  <a:srgbClr val="037C03"/>
                </a:solidFill>
                <a:latin typeface="Arial" charset="0"/>
              </a:endParaRPr>
            </a:p>
          </p:txBody>
        </p:sp>
      </p:grpSp>
      <p:sp>
        <p:nvSpPr>
          <p:cNvPr id="1002567" name="Line 35"/>
          <p:cNvSpPr>
            <a:spLocks noChangeShapeType="1"/>
          </p:cNvSpPr>
          <p:nvPr/>
        </p:nvSpPr>
        <p:spPr bwMode="auto">
          <a:xfrm>
            <a:off x="7299325" y="3502025"/>
            <a:ext cx="4763" cy="7905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2568" name="Text Box 36"/>
          <p:cNvSpPr txBox="1">
            <a:spLocks noChangeArrowheads="1"/>
          </p:cNvSpPr>
          <p:nvPr/>
        </p:nvSpPr>
        <p:spPr bwMode="auto">
          <a:xfrm>
            <a:off x="7418388" y="3644900"/>
            <a:ext cx="1250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latin typeface="Arial" charset="0"/>
              </a:rPr>
              <a:t>integration</a:t>
            </a:r>
          </a:p>
        </p:txBody>
      </p:sp>
      <p:sp>
        <p:nvSpPr>
          <p:cNvPr id="1002569" name="Text Box 37"/>
          <p:cNvSpPr txBox="1">
            <a:spLocks noChangeArrowheads="1"/>
          </p:cNvSpPr>
          <p:nvPr/>
        </p:nvSpPr>
        <p:spPr bwMode="auto">
          <a:xfrm>
            <a:off x="4502150" y="554038"/>
            <a:ext cx="27876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tx1"/>
                </a:solidFill>
                <a:latin typeface="Arial" charset="0"/>
              </a:rPr>
              <a:t>Neuronal state equation</a:t>
            </a:r>
          </a:p>
        </p:txBody>
      </p:sp>
      <p:graphicFrame>
        <p:nvGraphicFramePr>
          <p:cNvPr id="1002534" name="Object 38"/>
          <p:cNvGraphicFramePr>
            <a:graphicFrameLocks noChangeAspect="1"/>
          </p:cNvGraphicFramePr>
          <p:nvPr/>
        </p:nvGraphicFramePr>
        <p:xfrm>
          <a:off x="7216775" y="449263"/>
          <a:ext cx="1924050" cy="481012"/>
        </p:xfrm>
        <a:graphic>
          <a:graphicData uri="http://schemas.openxmlformats.org/presentationml/2006/ole">
            <p:oleObj spid="_x0000_s1002534" name="Equation" r:id="rId5" imgW="914400" imgH="228600" progId="Equation.3">
              <p:embed/>
            </p:oleObj>
          </a:graphicData>
        </a:graphic>
      </p:graphicFrame>
      <p:sp>
        <p:nvSpPr>
          <p:cNvPr id="1002570" name="Rectangle 39"/>
          <p:cNvSpPr>
            <a:spLocks noChangeArrowheads="1"/>
          </p:cNvSpPr>
          <p:nvPr/>
        </p:nvSpPr>
        <p:spPr bwMode="auto">
          <a:xfrm>
            <a:off x="407988" y="258763"/>
            <a:ext cx="29527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de-DE" sz="4000">
                <a:solidFill>
                  <a:schemeClr val="tx2"/>
                </a:solidFill>
                <a:latin typeface="Arial" charset="0"/>
              </a:rPr>
              <a:t>Conceptual overview</a:t>
            </a:r>
            <a:endParaRPr lang="en-US" sz="4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02571" name="Line 40"/>
          <p:cNvSpPr>
            <a:spLocks noChangeShapeType="1"/>
          </p:cNvSpPr>
          <p:nvPr/>
        </p:nvSpPr>
        <p:spPr bwMode="auto">
          <a:xfrm flipV="1">
            <a:off x="1884363" y="5019675"/>
            <a:ext cx="2133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2572" name="Text Box 41"/>
          <p:cNvSpPr txBox="1">
            <a:spLocks noChangeArrowheads="1"/>
          </p:cNvSpPr>
          <p:nvPr/>
        </p:nvSpPr>
        <p:spPr bwMode="auto">
          <a:xfrm>
            <a:off x="8780463" y="6354763"/>
            <a:ext cx="151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b="1">
                <a:solidFill>
                  <a:schemeClr val="tx1"/>
                </a:solidFill>
                <a:latin typeface="Arial" charset="0"/>
              </a:rPr>
              <a:t>Friston et al. 2003,</a:t>
            </a:r>
            <a:br>
              <a:rPr lang="de-DE" b="1">
                <a:solidFill>
                  <a:schemeClr val="tx1"/>
                </a:solidFill>
                <a:latin typeface="Arial" charset="0"/>
              </a:rPr>
            </a:br>
            <a:r>
              <a:rPr lang="de-DE" b="1" i="1">
                <a:solidFill>
                  <a:schemeClr val="tx1"/>
                </a:solidFill>
                <a:latin typeface="Arial" charset="0"/>
              </a:rPr>
              <a:t>NeuroImage</a:t>
            </a:r>
            <a:endParaRPr lang="en-US" b="1" i="1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002538" name="Object 42"/>
          <p:cNvGraphicFramePr>
            <a:graphicFrameLocks noChangeAspect="1"/>
          </p:cNvGraphicFramePr>
          <p:nvPr/>
        </p:nvGraphicFramePr>
        <p:xfrm>
          <a:off x="7869238" y="1582738"/>
          <a:ext cx="2006600" cy="1968500"/>
        </p:xfrm>
        <a:graphic>
          <a:graphicData uri="http://schemas.openxmlformats.org/presentationml/2006/ole">
            <p:oleObj spid="_x0000_s1002538" name="Equation" r:id="rId6" imgW="1320480" imgH="1295280" progId="Equation.3">
              <p:embed/>
            </p:oleObj>
          </a:graphicData>
        </a:graphic>
      </p:graphicFrame>
      <p:sp>
        <p:nvSpPr>
          <p:cNvPr id="1002573" name="Line 43"/>
          <p:cNvSpPr>
            <a:spLocks noChangeShapeType="1"/>
          </p:cNvSpPr>
          <p:nvPr/>
        </p:nvSpPr>
        <p:spPr bwMode="auto">
          <a:xfrm flipH="1" flipV="1">
            <a:off x="6865938" y="2543175"/>
            <a:ext cx="9144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2574" name="Line 44"/>
          <p:cNvSpPr>
            <a:spLocks noChangeShapeType="1"/>
          </p:cNvSpPr>
          <p:nvPr/>
        </p:nvSpPr>
        <p:spPr bwMode="auto">
          <a:xfrm flipH="1" flipV="1">
            <a:off x="7053263" y="1870075"/>
            <a:ext cx="72707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3063" name="Picture 2" descr="nrn0401_229a_f1"/>
          <p:cNvPicPr>
            <a:picLocks noChangeAspect="1" noChangeArrowheads="1"/>
          </p:cNvPicPr>
          <p:nvPr/>
        </p:nvPicPr>
        <p:blipFill>
          <a:blip r:embed="rId4" cstate="print"/>
          <a:srcRect l="1527" t="6139" r="3278" b="24297"/>
          <a:stretch>
            <a:fillRect/>
          </a:stretch>
        </p:blipFill>
        <p:spPr bwMode="auto">
          <a:xfrm>
            <a:off x="4979988" y="2971800"/>
            <a:ext cx="5091112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843" name="Rectangle 3"/>
          <p:cNvSpPr>
            <a:spLocks noChangeArrowheads="1"/>
          </p:cNvSpPr>
          <p:nvPr/>
        </p:nvSpPr>
        <p:spPr bwMode="auto">
          <a:xfrm>
            <a:off x="527050" y="1557338"/>
            <a:ext cx="3725863" cy="4826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GB" sz="2400">
                <a:solidFill>
                  <a:schemeClr val="tx1"/>
                </a:solidFill>
                <a:cs typeface="Arial" charset="0"/>
              </a:rPr>
              <a:t>Functional specialization</a:t>
            </a:r>
          </a:p>
        </p:txBody>
      </p:sp>
      <p:sp>
        <p:nvSpPr>
          <p:cNvPr id="1955844" name="Rectangle 4"/>
          <p:cNvSpPr>
            <a:spLocks noChangeArrowheads="1"/>
          </p:cNvSpPr>
          <p:nvPr/>
        </p:nvSpPr>
        <p:spPr bwMode="auto">
          <a:xfrm>
            <a:off x="5702300" y="1554163"/>
            <a:ext cx="3332163" cy="4826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GB" sz="2400">
                <a:solidFill>
                  <a:schemeClr val="tx1"/>
                </a:solidFill>
                <a:cs typeface="Arial" charset="0"/>
              </a:rPr>
              <a:t>Functional integration</a:t>
            </a:r>
          </a:p>
        </p:txBody>
      </p:sp>
      <p:grpSp>
        <p:nvGrpSpPr>
          <p:cNvPr id="1453066" name="Group 5"/>
          <p:cNvGrpSpPr>
            <a:grpSpLocks/>
          </p:cNvGrpSpPr>
          <p:nvPr/>
        </p:nvGrpSpPr>
        <p:grpSpPr bwMode="auto">
          <a:xfrm>
            <a:off x="608013" y="2946400"/>
            <a:ext cx="3429000" cy="2859088"/>
            <a:chOff x="521" y="1415"/>
            <a:chExt cx="1860" cy="1754"/>
          </a:xfrm>
        </p:grpSpPr>
        <p:graphicFrame>
          <p:nvGraphicFramePr>
            <p:cNvPr id="1453062" name="Object 6"/>
            <p:cNvGraphicFramePr>
              <a:graphicFrameLocks noChangeAspect="1"/>
            </p:cNvGraphicFramePr>
            <p:nvPr/>
          </p:nvGraphicFramePr>
          <p:xfrm>
            <a:off x="521" y="1415"/>
            <a:ext cx="1860" cy="1754"/>
          </p:xfrm>
          <a:graphic>
            <a:graphicData uri="http://schemas.openxmlformats.org/presentationml/2006/ole">
              <p:oleObj spid="_x0000_s1453062" name="Image Photo Editor" r:id="rId5" imgW="5229955" imgH="4933333" progId="">
                <p:embed/>
              </p:oleObj>
            </a:graphicData>
          </a:graphic>
        </p:graphicFrame>
        <p:sp>
          <p:nvSpPr>
            <p:cNvPr id="1453068" name="Oval 7"/>
            <p:cNvSpPr>
              <a:spLocks noChangeArrowheads="1"/>
            </p:cNvSpPr>
            <p:nvPr/>
          </p:nvSpPr>
          <p:spPr bwMode="auto">
            <a:xfrm>
              <a:off x="567" y="1964"/>
              <a:ext cx="393" cy="528"/>
            </a:xfrm>
            <a:prstGeom prst="ellipse">
              <a:avLst/>
            </a:prstGeom>
            <a:gradFill rotWithShape="1">
              <a:gsLst>
                <a:gs pos="0">
                  <a:srgbClr val="33CCCC">
                    <a:alpha val="78998"/>
                  </a:srgbClr>
                </a:gs>
                <a:gs pos="100000">
                  <a:srgbClr val="2DB6B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53069" name="Oval 8"/>
            <p:cNvSpPr>
              <a:spLocks noChangeArrowheads="1"/>
            </p:cNvSpPr>
            <p:nvPr/>
          </p:nvSpPr>
          <p:spPr bwMode="auto">
            <a:xfrm rot="-1589713">
              <a:off x="1248" y="1483"/>
              <a:ext cx="234" cy="723"/>
            </a:xfrm>
            <a:prstGeom prst="ellipse">
              <a:avLst/>
            </a:prstGeom>
            <a:solidFill>
              <a:srgbClr val="CC99FF">
                <a:alpha val="749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 b="1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1453070" name="Group 9"/>
            <p:cNvGrpSpPr>
              <a:grpSpLocks/>
            </p:cNvGrpSpPr>
            <p:nvPr/>
          </p:nvGrpSpPr>
          <p:grpSpPr bwMode="auto">
            <a:xfrm>
              <a:off x="1296" y="1628"/>
              <a:ext cx="222" cy="426"/>
              <a:chOff x="4342" y="2178"/>
              <a:chExt cx="222" cy="474"/>
            </a:xfrm>
          </p:grpSpPr>
          <p:sp>
            <p:nvSpPr>
              <p:cNvPr id="1453075" name="Oval 10"/>
              <p:cNvSpPr>
                <a:spLocks noChangeArrowheads="1"/>
              </p:cNvSpPr>
              <p:nvPr/>
            </p:nvSpPr>
            <p:spPr bwMode="auto">
              <a:xfrm>
                <a:off x="4363" y="2195"/>
                <a:ext cx="62" cy="5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 b="1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453076" name="Line 11"/>
              <p:cNvSpPr>
                <a:spLocks noChangeShapeType="1"/>
              </p:cNvSpPr>
              <p:nvPr/>
            </p:nvSpPr>
            <p:spPr bwMode="auto">
              <a:xfrm>
                <a:off x="4407" y="2260"/>
                <a:ext cx="38" cy="1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77" name="Line 12"/>
              <p:cNvSpPr>
                <a:spLocks noChangeShapeType="1"/>
              </p:cNvSpPr>
              <p:nvPr/>
            </p:nvSpPr>
            <p:spPr bwMode="auto">
              <a:xfrm>
                <a:off x="4445" y="2407"/>
                <a:ext cx="31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78" name="Line 13"/>
              <p:cNvSpPr>
                <a:spLocks noChangeShapeType="1"/>
              </p:cNvSpPr>
              <p:nvPr/>
            </p:nvSpPr>
            <p:spPr bwMode="auto">
              <a:xfrm>
                <a:off x="4445" y="2407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79" name="Oval 14"/>
              <p:cNvSpPr>
                <a:spLocks noChangeArrowheads="1"/>
              </p:cNvSpPr>
              <p:nvPr/>
            </p:nvSpPr>
            <p:spPr bwMode="auto">
              <a:xfrm>
                <a:off x="4471" y="2613"/>
                <a:ext cx="93" cy="29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 b="1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453080" name="Oval 15"/>
              <p:cNvSpPr>
                <a:spLocks noChangeArrowheads="1"/>
              </p:cNvSpPr>
              <p:nvPr/>
            </p:nvSpPr>
            <p:spPr bwMode="auto">
              <a:xfrm>
                <a:off x="4352" y="2623"/>
                <a:ext cx="93" cy="29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 b="1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453081" name="Line 16"/>
              <p:cNvSpPr>
                <a:spLocks noChangeShapeType="1"/>
              </p:cNvSpPr>
              <p:nvPr/>
            </p:nvSpPr>
            <p:spPr bwMode="auto">
              <a:xfrm>
                <a:off x="4407" y="2271"/>
                <a:ext cx="109" cy="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82" name="Line 17"/>
              <p:cNvSpPr>
                <a:spLocks noChangeShapeType="1"/>
              </p:cNvSpPr>
              <p:nvPr/>
            </p:nvSpPr>
            <p:spPr bwMode="auto">
              <a:xfrm flipH="1">
                <a:off x="4493" y="2338"/>
                <a:ext cx="20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83" name="Freeform 18"/>
              <p:cNvSpPr>
                <a:spLocks/>
              </p:cNvSpPr>
              <p:nvPr/>
            </p:nvSpPr>
            <p:spPr bwMode="auto">
              <a:xfrm>
                <a:off x="4368" y="2178"/>
                <a:ext cx="60" cy="39"/>
              </a:xfrm>
              <a:custGeom>
                <a:avLst/>
                <a:gdLst>
                  <a:gd name="T0" fmla="*/ 32 w 75"/>
                  <a:gd name="T1" fmla="*/ 21 h 49"/>
                  <a:gd name="T2" fmla="*/ 38 w 75"/>
                  <a:gd name="T3" fmla="*/ 19 h 49"/>
                  <a:gd name="T4" fmla="*/ 32 w 75"/>
                  <a:gd name="T5" fmla="*/ 15 h 49"/>
                  <a:gd name="T6" fmla="*/ 28 w 75"/>
                  <a:gd name="T7" fmla="*/ 21 h 49"/>
                  <a:gd name="T8" fmla="*/ 34 w 75"/>
                  <a:gd name="T9" fmla="*/ 11 h 49"/>
                  <a:gd name="T10" fmla="*/ 28 w 75"/>
                  <a:gd name="T11" fmla="*/ 14 h 49"/>
                  <a:gd name="T12" fmla="*/ 24 w 75"/>
                  <a:gd name="T13" fmla="*/ 15 h 49"/>
                  <a:gd name="T14" fmla="*/ 24 w 75"/>
                  <a:gd name="T15" fmla="*/ 3 h 49"/>
                  <a:gd name="T16" fmla="*/ 22 w 75"/>
                  <a:gd name="T17" fmla="*/ 11 h 49"/>
                  <a:gd name="T18" fmla="*/ 16 w 75"/>
                  <a:gd name="T19" fmla="*/ 14 h 49"/>
                  <a:gd name="T20" fmla="*/ 4 w 75"/>
                  <a:gd name="T21" fmla="*/ 15 h 49"/>
                  <a:gd name="T22" fmla="*/ 6 w 75"/>
                  <a:gd name="T23" fmla="*/ 17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"/>
                  <a:gd name="T37" fmla="*/ 0 h 49"/>
                  <a:gd name="T38" fmla="*/ 75 w 75"/>
                  <a:gd name="T39" fmla="*/ 49 h 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" h="49">
                    <a:moveTo>
                      <a:pt x="63" y="42"/>
                    </a:moveTo>
                    <a:cubicBezTo>
                      <a:pt x="67" y="41"/>
                      <a:pt x="75" y="42"/>
                      <a:pt x="75" y="38"/>
                    </a:cubicBezTo>
                    <a:cubicBezTo>
                      <a:pt x="75" y="33"/>
                      <a:pt x="68" y="29"/>
                      <a:pt x="63" y="30"/>
                    </a:cubicBezTo>
                    <a:cubicBezTo>
                      <a:pt x="58" y="31"/>
                      <a:pt x="58" y="38"/>
                      <a:pt x="55" y="42"/>
                    </a:cubicBezTo>
                    <a:cubicBezTo>
                      <a:pt x="75" y="49"/>
                      <a:pt x="72" y="37"/>
                      <a:pt x="67" y="22"/>
                    </a:cubicBezTo>
                    <a:cubicBezTo>
                      <a:pt x="63" y="23"/>
                      <a:pt x="57" y="22"/>
                      <a:pt x="55" y="26"/>
                    </a:cubicBezTo>
                    <a:cubicBezTo>
                      <a:pt x="50" y="36"/>
                      <a:pt x="74" y="48"/>
                      <a:pt x="47" y="30"/>
                    </a:cubicBezTo>
                    <a:cubicBezTo>
                      <a:pt x="50" y="22"/>
                      <a:pt x="58" y="0"/>
                      <a:pt x="47" y="6"/>
                    </a:cubicBezTo>
                    <a:cubicBezTo>
                      <a:pt x="42" y="8"/>
                      <a:pt x="46" y="18"/>
                      <a:pt x="43" y="22"/>
                    </a:cubicBezTo>
                    <a:cubicBezTo>
                      <a:pt x="40" y="25"/>
                      <a:pt x="35" y="25"/>
                      <a:pt x="31" y="26"/>
                    </a:cubicBezTo>
                    <a:cubicBezTo>
                      <a:pt x="14" y="20"/>
                      <a:pt x="23" y="20"/>
                      <a:pt x="7" y="30"/>
                    </a:cubicBezTo>
                    <a:cubicBezTo>
                      <a:pt x="2" y="46"/>
                      <a:pt x="0" y="45"/>
                      <a:pt x="11" y="34"/>
                    </a:cubicBezTo>
                  </a:path>
                </a:pathLst>
              </a:cu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84" name="Freeform 19"/>
              <p:cNvSpPr>
                <a:spLocks/>
              </p:cNvSpPr>
              <p:nvPr/>
            </p:nvSpPr>
            <p:spPr bwMode="auto">
              <a:xfrm>
                <a:off x="4360" y="2189"/>
                <a:ext cx="55" cy="23"/>
              </a:xfrm>
              <a:custGeom>
                <a:avLst/>
                <a:gdLst>
                  <a:gd name="T0" fmla="*/ 17 w 69"/>
                  <a:gd name="T1" fmla="*/ 2 h 29"/>
                  <a:gd name="T2" fmla="*/ 23 w 69"/>
                  <a:gd name="T3" fmla="*/ 4 h 29"/>
                  <a:gd name="T4" fmla="*/ 17 w 69"/>
                  <a:gd name="T5" fmla="*/ 8 h 29"/>
                  <a:gd name="T6" fmla="*/ 35 w 69"/>
                  <a:gd name="T7" fmla="*/ 10 h 29"/>
                  <a:gd name="T8" fmla="*/ 29 w 69"/>
                  <a:gd name="T9" fmla="*/ 8 h 29"/>
                  <a:gd name="T10" fmla="*/ 17 w 69"/>
                  <a:gd name="T11" fmla="*/ 0 h 29"/>
                  <a:gd name="T12" fmla="*/ 17 w 69"/>
                  <a:gd name="T13" fmla="*/ 2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9"/>
                  <a:gd name="T23" fmla="*/ 69 w 69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9">
                    <a:moveTo>
                      <a:pt x="33" y="4"/>
                    </a:moveTo>
                    <a:cubicBezTo>
                      <a:pt x="37" y="5"/>
                      <a:pt x="49" y="6"/>
                      <a:pt x="45" y="8"/>
                    </a:cubicBezTo>
                    <a:cubicBezTo>
                      <a:pt x="31" y="17"/>
                      <a:pt x="6" y="7"/>
                      <a:pt x="33" y="16"/>
                    </a:cubicBezTo>
                    <a:cubicBezTo>
                      <a:pt x="39" y="12"/>
                      <a:pt x="69" y="3"/>
                      <a:pt x="69" y="20"/>
                    </a:cubicBezTo>
                    <a:cubicBezTo>
                      <a:pt x="69" y="24"/>
                      <a:pt x="61" y="18"/>
                      <a:pt x="57" y="16"/>
                    </a:cubicBezTo>
                    <a:cubicBezTo>
                      <a:pt x="49" y="11"/>
                      <a:pt x="33" y="0"/>
                      <a:pt x="33" y="0"/>
                    </a:cubicBezTo>
                    <a:cubicBezTo>
                      <a:pt x="21" y="4"/>
                      <a:pt x="0" y="29"/>
                      <a:pt x="33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85" name="Line 20"/>
              <p:cNvSpPr>
                <a:spLocks noChangeShapeType="1"/>
              </p:cNvSpPr>
              <p:nvPr/>
            </p:nvSpPr>
            <p:spPr bwMode="auto">
              <a:xfrm flipH="1">
                <a:off x="4342" y="2279"/>
                <a:ext cx="67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86" name="Line 21"/>
              <p:cNvSpPr>
                <a:spLocks noChangeShapeType="1"/>
              </p:cNvSpPr>
              <p:nvPr/>
            </p:nvSpPr>
            <p:spPr bwMode="auto">
              <a:xfrm flipV="1">
                <a:off x="4342" y="2375"/>
                <a:ext cx="89" cy="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3071" name="Line 22"/>
            <p:cNvSpPr>
              <a:spLocks noChangeShapeType="1"/>
            </p:cNvSpPr>
            <p:nvPr/>
          </p:nvSpPr>
          <p:spPr bwMode="auto">
            <a:xfrm flipH="1">
              <a:off x="624" y="2060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072" name="Line 23"/>
            <p:cNvSpPr>
              <a:spLocks noChangeShapeType="1"/>
            </p:cNvSpPr>
            <p:nvPr/>
          </p:nvSpPr>
          <p:spPr bwMode="auto">
            <a:xfrm flipH="1" flipV="1">
              <a:off x="624" y="225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073" name="Freeform 24"/>
            <p:cNvSpPr>
              <a:spLocks/>
            </p:cNvSpPr>
            <p:nvPr/>
          </p:nvSpPr>
          <p:spPr bwMode="auto">
            <a:xfrm>
              <a:off x="816" y="2108"/>
              <a:ext cx="48" cy="240"/>
            </a:xfrm>
            <a:custGeom>
              <a:avLst/>
              <a:gdLst>
                <a:gd name="T0" fmla="*/ 0 w 96"/>
                <a:gd name="T1" fmla="*/ 0 h 288"/>
                <a:gd name="T2" fmla="*/ 6 w 96"/>
                <a:gd name="T3" fmla="*/ 28 h 288"/>
                <a:gd name="T4" fmla="*/ 12 w 96"/>
                <a:gd name="T5" fmla="*/ 83 h 288"/>
                <a:gd name="T6" fmla="*/ 6 w 96"/>
                <a:gd name="T7" fmla="*/ 139 h 288"/>
                <a:gd name="T8" fmla="*/ 0 w 96"/>
                <a:gd name="T9" fmla="*/ 167 h 288"/>
                <a:gd name="T10" fmla="*/ 6 w 96"/>
                <a:gd name="T11" fmla="*/ 139 h 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288"/>
                <a:gd name="T20" fmla="*/ 96 w 96"/>
                <a:gd name="T21" fmla="*/ 288 h 2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288">
                  <a:moveTo>
                    <a:pt x="0" y="0"/>
                  </a:moveTo>
                  <a:cubicBezTo>
                    <a:pt x="16" y="12"/>
                    <a:pt x="32" y="24"/>
                    <a:pt x="48" y="48"/>
                  </a:cubicBezTo>
                  <a:cubicBezTo>
                    <a:pt x="64" y="72"/>
                    <a:pt x="96" y="112"/>
                    <a:pt x="96" y="144"/>
                  </a:cubicBezTo>
                  <a:cubicBezTo>
                    <a:pt x="96" y="176"/>
                    <a:pt x="64" y="216"/>
                    <a:pt x="48" y="240"/>
                  </a:cubicBezTo>
                  <a:cubicBezTo>
                    <a:pt x="32" y="264"/>
                    <a:pt x="0" y="288"/>
                    <a:pt x="0" y="288"/>
                  </a:cubicBezTo>
                  <a:cubicBezTo>
                    <a:pt x="0" y="288"/>
                    <a:pt x="24" y="264"/>
                    <a:pt x="48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074" name="Oval 25"/>
            <p:cNvSpPr>
              <a:spLocks noChangeArrowheads="1"/>
            </p:cNvSpPr>
            <p:nvPr/>
          </p:nvSpPr>
          <p:spPr bwMode="auto">
            <a:xfrm>
              <a:off x="816" y="2156"/>
              <a:ext cx="48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 b="1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453067" name="Rectangle 26"/>
          <p:cNvSpPr>
            <a:spLocks noChangeArrowheads="1"/>
          </p:cNvSpPr>
          <p:nvPr/>
        </p:nvSpPr>
        <p:spPr bwMode="auto">
          <a:xfrm>
            <a:off x="514350" y="274638"/>
            <a:ext cx="92583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CH" sz="3200" b="1">
                <a:solidFill>
                  <a:schemeClr val="tx2"/>
                </a:solidFill>
                <a:latin typeface="Arial Unicode MS" pitchFamily="34" charset="-128"/>
              </a:rPr>
              <a:t>Principles of Organisation</a:t>
            </a:r>
            <a:endParaRPr lang="en-US" sz="3200" b="1">
              <a:solidFill>
                <a:schemeClr val="tx2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309" name="Rectangle 79"/>
          <p:cNvSpPr>
            <a:spLocks noChangeArrowheads="1"/>
          </p:cNvSpPr>
          <p:nvPr/>
        </p:nvSpPr>
        <p:spPr bwMode="auto">
          <a:xfrm>
            <a:off x="7115175" y="1524000"/>
            <a:ext cx="2371725" cy="51466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7310" name="Rectangle 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The h</a:t>
            </a:r>
            <a:r>
              <a:rPr lang="en-US" sz="4000" dirty="0" err="1" smtClean="0">
                <a:cs typeface="Arial" charset="0"/>
              </a:rPr>
              <a:t>emodynamic</a:t>
            </a:r>
            <a:r>
              <a:rPr lang="en-US" sz="4000" dirty="0" smtClean="0">
                <a:cs typeface="Arial" charset="0"/>
              </a:rPr>
              <a:t> “Balloon” model</a:t>
            </a:r>
          </a:p>
        </p:txBody>
      </p:sp>
      <p:graphicFrame>
        <p:nvGraphicFramePr>
          <p:cNvPr id="1247308" name="Object 76"/>
          <p:cNvGraphicFramePr>
            <a:graphicFrameLocks noChangeAspect="1"/>
          </p:cNvGraphicFramePr>
          <p:nvPr>
            <p:ph sz="quarter" idx="1"/>
          </p:nvPr>
        </p:nvGraphicFramePr>
        <p:xfrm>
          <a:off x="2219325" y="2565400"/>
          <a:ext cx="1143000" cy="254000"/>
        </p:xfrm>
        <a:graphic>
          <a:graphicData uri="http://schemas.openxmlformats.org/presentationml/2006/ole">
            <p:oleObj spid="_x0000_s1247308" name="Equation" r:id="rId7" imgW="1143000" imgH="253800" progId="">
              <p:embed/>
            </p:oleObj>
          </a:graphicData>
        </a:graphic>
      </p:graphicFrame>
      <p:pic>
        <p:nvPicPr>
          <p:cNvPr id="1247326" name="balloon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videoFile r:link="rId2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7805738" y="2933700"/>
            <a:ext cx="928687" cy="827088"/>
          </a:xfrm>
        </p:spPr>
      </p:pic>
      <p:pic>
        <p:nvPicPr>
          <p:cNvPr id="1247328" name="signal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3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1482725" y="3938588"/>
            <a:ext cx="2616200" cy="2187575"/>
          </a:xfrm>
        </p:spPr>
      </p:pic>
      <p:sp>
        <p:nvSpPr>
          <p:cNvPr id="1247313" name="Rectangle 2"/>
          <p:cNvSpPr>
            <a:spLocks noChangeArrowheads="1"/>
          </p:cNvSpPr>
          <p:nvPr/>
        </p:nvSpPr>
        <p:spPr bwMode="auto">
          <a:xfrm>
            <a:off x="0" y="2957513"/>
            <a:ext cx="10287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7314" name="Rectangle 4" descr="White marble"/>
          <p:cNvSpPr>
            <a:spLocks noChangeArrowheads="1"/>
          </p:cNvSpPr>
          <p:nvPr/>
        </p:nvSpPr>
        <p:spPr bwMode="auto">
          <a:xfrm>
            <a:off x="647700" y="1516063"/>
            <a:ext cx="5999163" cy="5146675"/>
          </a:xfrm>
          <a:prstGeom prst="rect">
            <a:avLst/>
          </a:prstGeom>
          <a:blipFill dpi="0" rotWithShape="0">
            <a:blip r:embed="rId10" cstate="print"/>
            <a:srcRect/>
            <a:tile tx="0" ty="0" sx="100000" sy="100000" flip="none" algn="tl"/>
          </a:blip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pic>
        <p:nvPicPr>
          <p:cNvPr id="1247315" name="Picture 8" descr="hr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77125" y="1589088"/>
            <a:ext cx="1665288" cy="1249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47316" name="Picture 9" descr="hrf">
            <a:hlinkClick r:id="rId12" action="ppaction://program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77125" y="1589088"/>
            <a:ext cx="1665288" cy="1249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aphicFrame>
        <p:nvGraphicFramePr>
          <p:cNvPr id="1247244" name="Object 12"/>
          <p:cNvGraphicFramePr>
            <a:graphicFrameLocks noChangeAspect="1"/>
          </p:cNvGraphicFramePr>
          <p:nvPr/>
        </p:nvGraphicFramePr>
        <p:xfrm>
          <a:off x="2406650" y="3995738"/>
          <a:ext cx="1254125" cy="646112"/>
        </p:xfrm>
        <a:graphic>
          <a:graphicData uri="http://schemas.openxmlformats.org/presentationml/2006/ole">
            <p:oleObj spid="_x0000_s1247244" name="Equation" r:id="rId13" imgW="838080" imgH="431640" progId="Equation.3">
              <p:embed/>
            </p:oleObj>
          </a:graphicData>
        </a:graphic>
      </p:graphicFrame>
      <p:cxnSp>
        <p:nvCxnSpPr>
          <p:cNvPr id="1247317" name="AutoShape 13"/>
          <p:cNvCxnSpPr>
            <a:cxnSpLocks noChangeShapeType="1"/>
          </p:cNvCxnSpPr>
          <p:nvPr/>
        </p:nvCxnSpPr>
        <p:spPr bwMode="auto">
          <a:xfrm rot="-5400000">
            <a:off x="2325688" y="1724025"/>
            <a:ext cx="615950" cy="1479550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247318" name="AutoShape 14"/>
          <p:cNvCxnSpPr>
            <a:cxnSpLocks noChangeShapeType="1"/>
          </p:cNvCxnSpPr>
          <p:nvPr/>
        </p:nvCxnSpPr>
        <p:spPr bwMode="auto">
          <a:xfrm rot="5400000" flipH="1">
            <a:off x="3786188" y="1743075"/>
            <a:ext cx="603250" cy="1428750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247319" name="AutoShape 15"/>
          <p:cNvCxnSpPr>
            <a:cxnSpLocks noChangeShapeType="1"/>
          </p:cNvCxnSpPr>
          <p:nvPr/>
        </p:nvCxnSpPr>
        <p:spPr bwMode="auto">
          <a:xfrm rot="5400000" flipH="1">
            <a:off x="2229644" y="3191669"/>
            <a:ext cx="468313" cy="1139825"/>
          </a:xfrm>
          <a:prstGeom prst="bentConnector3">
            <a:avLst>
              <a:gd name="adj1" fmla="val 49829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graphicFrame>
        <p:nvGraphicFramePr>
          <p:cNvPr id="1247248" name="Object 16"/>
          <p:cNvGraphicFramePr>
            <a:graphicFrameLocks noChangeAspect="1"/>
          </p:cNvGraphicFramePr>
          <p:nvPr/>
        </p:nvGraphicFramePr>
        <p:xfrm>
          <a:off x="3298825" y="2759075"/>
          <a:ext cx="3006725" cy="768350"/>
        </p:xfrm>
        <a:graphic>
          <a:graphicData uri="http://schemas.openxmlformats.org/presentationml/2006/ole">
            <p:oleObj spid="_x0000_s1247248" name="Equation" r:id="rId14" imgW="1612800" imgH="431640" progId="">
              <p:embed/>
            </p:oleObj>
          </a:graphicData>
        </a:graphic>
      </p:graphicFrame>
      <p:graphicFrame>
        <p:nvGraphicFramePr>
          <p:cNvPr id="1247249" name="Object 17"/>
          <p:cNvGraphicFramePr>
            <a:graphicFrameLocks noChangeAspect="1"/>
          </p:cNvGraphicFramePr>
          <p:nvPr/>
        </p:nvGraphicFramePr>
        <p:xfrm>
          <a:off x="1022350" y="2771775"/>
          <a:ext cx="1743075" cy="755650"/>
        </p:xfrm>
        <a:graphic>
          <a:graphicData uri="http://schemas.openxmlformats.org/presentationml/2006/ole">
            <p:oleObj spid="_x0000_s1247249" name="Equation" r:id="rId15" imgW="990360" imgH="431640" progId="Equation.3">
              <p:embed/>
            </p:oleObj>
          </a:graphicData>
        </a:graphic>
      </p:graphicFrame>
      <p:cxnSp>
        <p:nvCxnSpPr>
          <p:cNvPr id="1247320" name="AutoShape 18"/>
          <p:cNvCxnSpPr>
            <a:cxnSpLocks noChangeShapeType="1"/>
          </p:cNvCxnSpPr>
          <p:nvPr/>
        </p:nvCxnSpPr>
        <p:spPr bwMode="auto">
          <a:xfrm rot="-5400000">
            <a:off x="3683794" y="2877344"/>
            <a:ext cx="468313" cy="1768475"/>
          </a:xfrm>
          <a:prstGeom prst="bentConnector3">
            <a:avLst>
              <a:gd name="adj1" fmla="val 49829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247321" name="AutoShape 19"/>
          <p:cNvCxnSpPr>
            <a:cxnSpLocks noChangeShapeType="1"/>
          </p:cNvCxnSpPr>
          <p:nvPr/>
        </p:nvCxnSpPr>
        <p:spPr bwMode="auto">
          <a:xfrm flipV="1">
            <a:off x="2765425" y="3143250"/>
            <a:ext cx="533400" cy="63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247322" name="AutoShape 20"/>
          <p:cNvCxnSpPr>
            <a:cxnSpLocks noChangeShapeType="1"/>
          </p:cNvCxnSpPr>
          <p:nvPr/>
        </p:nvCxnSpPr>
        <p:spPr bwMode="auto">
          <a:xfrm rot="-5400000" flipH="1" flipV="1">
            <a:off x="1269206" y="2524919"/>
            <a:ext cx="377825" cy="871538"/>
          </a:xfrm>
          <a:prstGeom prst="bentConnector4">
            <a:avLst>
              <a:gd name="adj1" fmla="val -60505"/>
              <a:gd name="adj2" fmla="val 126231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247323" name="AutoShape 21"/>
          <p:cNvCxnSpPr>
            <a:cxnSpLocks noChangeShapeType="1"/>
          </p:cNvCxnSpPr>
          <p:nvPr/>
        </p:nvCxnSpPr>
        <p:spPr bwMode="auto">
          <a:xfrm rot="10800000" flipV="1">
            <a:off x="1890713" y="4319588"/>
            <a:ext cx="515937" cy="1065212"/>
          </a:xfrm>
          <a:prstGeom prst="bentConnector3">
            <a:avLst>
              <a:gd name="adj1" fmla="val 144306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247324" name="AutoShape 22"/>
          <p:cNvCxnSpPr>
            <a:cxnSpLocks noChangeShapeType="1"/>
          </p:cNvCxnSpPr>
          <p:nvPr/>
        </p:nvCxnSpPr>
        <p:spPr bwMode="auto">
          <a:xfrm rot="5400000" flipV="1">
            <a:off x="3413126" y="4629150"/>
            <a:ext cx="373062" cy="1138237"/>
          </a:xfrm>
          <a:prstGeom prst="bentConnector4">
            <a:avLst>
              <a:gd name="adj1" fmla="val -61278"/>
              <a:gd name="adj2" fmla="val 119944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graphicFrame>
        <p:nvGraphicFramePr>
          <p:cNvPr id="1247255" name="Object 23"/>
          <p:cNvGraphicFramePr>
            <a:graphicFrameLocks noChangeAspect="1"/>
          </p:cNvGraphicFramePr>
          <p:nvPr/>
        </p:nvGraphicFramePr>
        <p:xfrm>
          <a:off x="1890713" y="5011738"/>
          <a:ext cx="2278062" cy="746125"/>
        </p:xfrm>
        <a:graphic>
          <a:graphicData uri="http://schemas.openxmlformats.org/presentationml/2006/ole">
            <p:oleObj spid="_x0000_s1247255" name="Equation" r:id="rId16" imgW="1193760" imgH="406080" progId="Equation.3">
              <p:embed/>
            </p:oleObj>
          </a:graphicData>
        </a:graphic>
      </p:graphicFrame>
      <p:cxnSp>
        <p:nvCxnSpPr>
          <p:cNvPr id="1247325" name="AutoShape 24"/>
          <p:cNvCxnSpPr>
            <a:cxnSpLocks noChangeShapeType="1"/>
          </p:cNvCxnSpPr>
          <p:nvPr/>
        </p:nvCxnSpPr>
        <p:spPr bwMode="auto">
          <a:xfrm rot="5400000" flipV="1">
            <a:off x="5352256" y="2209007"/>
            <a:ext cx="396875" cy="1497012"/>
          </a:xfrm>
          <a:prstGeom prst="bentConnector4">
            <a:avLst>
              <a:gd name="adj1" fmla="val -57602"/>
              <a:gd name="adj2" fmla="val 113042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graphicFrame>
        <p:nvGraphicFramePr>
          <p:cNvPr id="1247257" name="Object 25"/>
          <p:cNvGraphicFramePr>
            <a:graphicFrameLocks noChangeAspect="1"/>
          </p:cNvGraphicFramePr>
          <p:nvPr/>
        </p:nvGraphicFramePr>
        <p:xfrm>
          <a:off x="2274888" y="5972175"/>
          <a:ext cx="1527175" cy="638175"/>
        </p:xfrm>
        <a:graphic>
          <a:graphicData uri="http://schemas.openxmlformats.org/presentationml/2006/ole">
            <p:oleObj spid="_x0000_s1247257" name="Equation" r:id="rId17" imgW="1028520" imgH="431640" progId="">
              <p:embed/>
            </p:oleObj>
          </a:graphicData>
        </a:graphic>
      </p:graphicFrame>
      <p:graphicFrame>
        <p:nvGraphicFramePr>
          <p:cNvPr id="1247258" name="Object 26"/>
          <p:cNvGraphicFramePr>
            <a:graphicFrameLocks noChangeAspect="1"/>
          </p:cNvGraphicFramePr>
          <p:nvPr/>
        </p:nvGraphicFramePr>
        <p:xfrm>
          <a:off x="2767013" y="1627188"/>
          <a:ext cx="1212850" cy="528637"/>
        </p:xfrm>
        <a:graphic>
          <a:graphicData uri="http://schemas.openxmlformats.org/presentationml/2006/ole">
            <p:oleObj spid="_x0000_s1247258" name="Equation" r:id="rId18" imgW="990360" imgH="431640" progId="Equation.3">
              <p:embed/>
            </p:oleObj>
          </a:graphicData>
        </a:graphic>
      </p:graphicFrame>
      <p:cxnSp>
        <p:nvCxnSpPr>
          <p:cNvPr id="2" name="AutoShape 27"/>
          <p:cNvCxnSpPr>
            <a:cxnSpLocks noChangeShapeType="1"/>
            <a:stCxn id="1247334" idx="0"/>
            <a:endCxn id="1247332" idx="4"/>
          </p:cNvCxnSpPr>
          <p:nvPr/>
        </p:nvCxnSpPr>
        <p:spPr bwMode="auto">
          <a:xfrm flipH="1" flipV="1">
            <a:off x="3030538" y="5757863"/>
            <a:ext cx="7937" cy="214312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47327" name="AutoShape 28"/>
          <p:cNvCxnSpPr>
            <a:cxnSpLocks noChangeShapeType="1"/>
          </p:cNvCxnSpPr>
          <p:nvPr/>
        </p:nvCxnSpPr>
        <p:spPr bwMode="auto">
          <a:xfrm flipV="1">
            <a:off x="3030538" y="4641850"/>
            <a:ext cx="3175" cy="3698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" name="Rectangle 58"/>
          <p:cNvSpPr>
            <a:spLocks noChangeArrowheads="1"/>
          </p:cNvSpPr>
          <p:nvPr/>
        </p:nvSpPr>
        <p:spPr bwMode="auto">
          <a:xfrm>
            <a:off x="4987925" y="5140064"/>
            <a:ext cx="1435100" cy="5191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150000"/>
              </a:spcBef>
              <a:tabLst>
                <a:tab pos="1081088" algn="l"/>
              </a:tabLst>
            </a:pPr>
            <a:r>
              <a:rPr lang="en-GB" b="1" i="1" dirty="0">
                <a:solidFill>
                  <a:schemeClr val="tx1"/>
                </a:solidFill>
              </a:rPr>
              <a:t>6 ha</a:t>
            </a:r>
            <a:r>
              <a:rPr lang="en-US" b="1" i="1" dirty="0">
                <a:solidFill>
                  <a:schemeClr val="tx1"/>
                </a:solidFill>
                <a:cs typeface="Arial" charset="0"/>
              </a:rPr>
              <a:t>e</a:t>
            </a:r>
            <a:r>
              <a:rPr lang="en-GB" b="1" i="1" dirty="0" err="1">
                <a:solidFill>
                  <a:schemeClr val="tx1"/>
                </a:solidFill>
              </a:rPr>
              <a:t>modynamic</a:t>
            </a:r>
            <a:r>
              <a:rPr lang="en-GB" b="1" i="1" dirty="0">
                <a:solidFill>
                  <a:schemeClr val="tx1"/>
                </a:solidFill>
              </a:rPr>
              <a:t> parameters</a:t>
            </a:r>
          </a:p>
        </p:txBody>
      </p:sp>
      <p:pic>
        <p:nvPicPr>
          <p:cNvPr id="1247336" name="flow.avi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975600" y="3790950"/>
            <a:ext cx="5794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47242" name="Object 10"/>
          <p:cNvGraphicFramePr>
            <a:graphicFrameLocks noChangeAspect="1"/>
          </p:cNvGraphicFramePr>
          <p:nvPr/>
        </p:nvGraphicFramePr>
        <p:xfrm>
          <a:off x="7337425" y="4733925"/>
          <a:ext cx="2039938" cy="1924050"/>
        </p:xfrm>
        <a:graphic>
          <a:graphicData uri="http://schemas.openxmlformats.org/presentationml/2006/ole">
            <p:oleObj spid="_x0000_s1247242" name="Image Photo Editor" r:id="rId20" imgW="5229955" imgH="4933333" progId="">
              <p:embed/>
            </p:oleObj>
          </a:graphicData>
        </a:graphic>
      </p:graphicFrame>
      <p:grpSp>
        <p:nvGrpSpPr>
          <p:cNvPr id="1247330" name="Group 29"/>
          <p:cNvGrpSpPr>
            <a:grpSpLocks/>
          </p:cNvGrpSpPr>
          <p:nvPr/>
        </p:nvGrpSpPr>
        <p:grpSpPr bwMode="auto">
          <a:xfrm>
            <a:off x="7874000" y="4926013"/>
            <a:ext cx="796925" cy="765175"/>
            <a:chOff x="2872" y="3103"/>
            <a:chExt cx="502" cy="482"/>
          </a:xfrm>
        </p:grpSpPr>
        <p:sp>
          <p:nvSpPr>
            <p:cNvPr id="1247332" name="Oval 30"/>
            <p:cNvSpPr>
              <a:spLocks noChangeArrowheads="1"/>
            </p:cNvSpPr>
            <p:nvPr/>
          </p:nvSpPr>
          <p:spPr bwMode="auto">
            <a:xfrm>
              <a:off x="2894" y="3103"/>
              <a:ext cx="121" cy="111"/>
            </a:xfrm>
            <a:prstGeom prst="ellipse">
              <a:avLst/>
            </a:prstGeom>
            <a:solidFill>
              <a:srgbClr val="05D705"/>
            </a:solidFill>
            <a:ln w="12700" algn="ctr">
              <a:solidFill>
                <a:srgbClr val="05D705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GB"/>
            </a:p>
          </p:txBody>
        </p:sp>
        <p:sp>
          <p:nvSpPr>
            <p:cNvPr id="1247333" name="Oval 31"/>
            <p:cNvSpPr>
              <a:spLocks noChangeArrowheads="1"/>
            </p:cNvSpPr>
            <p:nvPr/>
          </p:nvSpPr>
          <p:spPr bwMode="auto">
            <a:xfrm>
              <a:off x="3253" y="3271"/>
              <a:ext cx="121" cy="111"/>
            </a:xfrm>
            <a:prstGeom prst="ellipse">
              <a:avLst/>
            </a:prstGeom>
            <a:solidFill>
              <a:srgbClr val="05D705"/>
            </a:solidFill>
            <a:ln w="12700" algn="ctr">
              <a:solidFill>
                <a:srgbClr val="05D705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GB"/>
            </a:p>
          </p:txBody>
        </p:sp>
        <p:sp>
          <p:nvSpPr>
            <p:cNvPr id="1247334" name="Oval 32"/>
            <p:cNvSpPr>
              <a:spLocks noChangeArrowheads="1"/>
            </p:cNvSpPr>
            <p:nvPr/>
          </p:nvSpPr>
          <p:spPr bwMode="auto">
            <a:xfrm>
              <a:off x="2872" y="3474"/>
              <a:ext cx="121" cy="111"/>
            </a:xfrm>
            <a:prstGeom prst="ellipse">
              <a:avLst/>
            </a:prstGeom>
            <a:solidFill>
              <a:srgbClr val="05D705"/>
            </a:solidFill>
            <a:ln w="12700" algn="ctr">
              <a:solidFill>
                <a:srgbClr val="05D705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GB"/>
            </a:p>
          </p:txBody>
        </p:sp>
        <p:cxnSp>
          <p:nvCxnSpPr>
            <p:cNvPr id="1247335" name="AutoShape 33"/>
            <p:cNvCxnSpPr>
              <a:cxnSpLocks noChangeShapeType="1"/>
              <a:stCxn id="1247334" idx="7"/>
              <a:endCxn id="1247333" idx="3"/>
            </p:cNvCxnSpPr>
            <p:nvPr/>
          </p:nvCxnSpPr>
          <p:spPr bwMode="auto">
            <a:xfrm flipV="1">
              <a:off x="2975" y="3366"/>
              <a:ext cx="296" cy="1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4" name="AutoShape 34"/>
            <p:cNvCxnSpPr>
              <a:cxnSpLocks noChangeShapeType="1"/>
              <a:stCxn id="1247334" idx="0"/>
              <a:endCxn id="1247332" idx="4"/>
            </p:cNvCxnSpPr>
            <p:nvPr/>
          </p:nvCxnSpPr>
          <p:spPr bwMode="auto">
            <a:xfrm flipV="1">
              <a:off x="2933" y="3214"/>
              <a:ext cx="22" cy="26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247337" name="AutoShape 35"/>
            <p:cNvCxnSpPr>
              <a:cxnSpLocks noChangeShapeType="1"/>
              <a:stCxn id="1247332" idx="6"/>
              <a:endCxn id="1247333" idx="1"/>
            </p:cNvCxnSpPr>
            <p:nvPr/>
          </p:nvCxnSpPr>
          <p:spPr bwMode="auto">
            <a:xfrm>
              <a:off x="3015" y="3159"/>
              <a:ext cx="256" cy="12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</p:grpSp>
      <p:pic>
        <p:nvPicPr>
          <p:cNvPr id="5" name="signal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4"/>
            <a:videoFile r:link="rId3"/>
          </p:nvPr>
        </p:nvPicPr>
        <p:blipFill>
          <a:blip r:embed="rId21" cstate="print"/>
          <a:srcRect/>
          <a:stretch>
            <a:fillRect/>
          </a:stretch>
        </p:blipFill>
        <p:spPr>
          <a:xfrm>
            <a:off x="8004175" y="4332288"/>
            <a:ext cx="522288" cy="436562"/>
          </a:xfrm>
        </p:spPr>
      </p:pic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651388" y="5927142"/>
            <a:ext cx="13957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de-DE" sz="1000" b="0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Friston et al. 2000, </a:t>
            </a:r>
            <a:r>
              <a:rPr lang="de-DE" sz="1000" b="0" i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NeuroImage</a:t>
            </a:r>
          </a:p>
          <a:p>
            <a:pPr eaLnBrk="0" hangingPunct="0"/>
            <a:r>
              <a:rPr lang="de-DE" sz="1000" b="0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Stephan et al. 2007, </a:t>
            </a:r>
            <a:r>
              <a:rPr lang="de-DE" sz="1000" b="0" i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NeuroImage</a:t>
            </a:r>
            <a:endParaRPr lang="en-US" sz="1000" b="0" i="1" dirty="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3" name="Rectangle 58"/>
          <p:cNvSpPr>
            <a:spLocks noChangeArrowheads="1"/>
          </p:cNvSpPr>
          <p:nvPr/>
        </p:nvSpPr>
        <p:spPr bwMode="auto">
          <a:xfrm>
            <a:off x="4992792" y="4045312"/>
            <a:ext cx="1435100" cy="5191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150000"/>
              </a:spcBef>
              <a:tabLst>
                <a:tab pos="1081088" algn="l"/>
              </a:tabLst>
            </a:pPr>
            <a:r>
              <a:rPr lang="en-GB" b="1" i="1" dirty="0" smtClean="0">
                <a:solidFill>
                  <a:schemeClr val="tx1"/>
                </a:solidFill>
              </a:rPr>
              <a:t>Region-specific HRFs!</a:t>
            </a:r>
            <a:endParaRPr lang="en-GB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47326"/>
                </p:tgtEl>
              </p:cMediaNode>
            </p:video>
            <p:vide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47328"/>
                </p:tgtEl>
              </p:cMediaNode>
            </p:video>
            <p:vide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47336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481" name="Rectangle 9"/>
          <p:cNvSpPr>
            <a:spLocks noChangeArrowheads="1"/>
          </p:cNvSpPr>
          <p:nvPr/>
        </p:nvSpPr>
        <p:spPr bwMode="auto">
          <a:xfrm>
            <a:off x="882650" y="5578475"/>
            <a:ext cx="1439863" cy="719138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>
                <a:solidFill>
                  <a:schemeClr val="tx1"/>
                </a:solidFill>
                <a:cs typeface="Times New Roman" pitchFamily="18" charset="0"/>
              </a:rPr>
              <a:t>fMRI data</a:t>
            </a:r>
            <a:endParaRPr lang="el-GR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84482" name="Rectangle 11"/>
          <p:cNvSpPr>
            <a:spLocks noChangeArrowheads="1"/>
          </p:cNvSpPr>
          <p:nvPr/>
        </p:nvSpPr>
        <p:spPr bwMode="auto">
          <a:xfrm>
            <a:off x="7780338" y="3965575"/>
            <a:ext cx="2157412" cy="719138"/>
          </a:xfrm>
          <a:prstGeom prst="rect">
            <a:avLst/>
          </a:prstGeom>
          <a:solidFill>
            <a:srgbClr val="339966">
              <a:alpha val="79999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 i="1">
                <a:solidFill>
                  <a:schemeClr val="tx1"/>
                </a:solidFill>
                <a:cs typeface="Times New Roman" pitchFamily="18" charset="0"/>
              </a:rPr>
              <a:t>Posterior densities </a:t>
            </a:r>
          </a:p>
          <a:p>
            <a:pPr algn="ctr" eaLnBrk="0" hangingPunct="0"/>
            <a:r>
              <a:rPr lang="en-GB" sz="2000" b="1" i="1">
                <a:solidFill>
                  <a:schemeClr val="tx1"/>
                </a:solidFill>
                <a:cs typeface="Times New Roman" pitchFamily="18" charset="0"/>
              </a:rPr>
              <a:t>of parameters</a:t>
            </a:r>
            <a:endParaRPr lang="el-GR" sz="2000" b="1" i="1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84483" name="Rectangle 12"/>
          <p:cNvSpPr>
            <a:spLocks noChangeArrowheads="1"/>
          </p:cNvSpPr>
          <p:nvPr/>
        </p:nvSpPr>
        <p:spPr bwMode="auto">
          <a:xfrm>
            <a:off x="3198813" y="1563688"/>
            <a:ext cx="1800225" cy="71913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>
                <a:solidFill>
                  <a:schemeClr val="tx1"/>
                </a:solidFill>
                <a:cs typeface="Times New Roman" pitchFamily="18" charset="0"/>
              </a:rPr>
              <a:t>Neuronal </a:t>
            </a:r>
          </a:p>
          <a:p>
            <a:pPr algn="ctr" eaLnBrk="0" hangingPunct="0"/>
            <a:r>
              <a:rPr lang="en-GB" sz="2000">
                <a:solidFill>
                  <a:schemeClr val="tx1"/>
                </a:solidFill>
                <a:cs typeface="Times New Roman" pitchFamily="18" charset="0"/>
              </a:rPr>
              <a:t>dynamics</a:t>
            </a:r>
            <a:endParaRPr lang="el-GR" sz="20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84484" name="Rectangle 13"/>
          <p:cNvSpPr>
            <a:spLocks noChangeArrowheads="1"/>
          </p:cNvSpPr>
          <p:nvPr/>
        </p:nvSpPr>
        <p:spPr bwMode="auto">
          <a:xfrm>
            <a:off x="5281613" y="1563688"/>
            <a:ext cx="1800225" cy="719137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dirty="0" err="1" smtClean="0">
                <a:solidFill>
                  <a:schemeClr val="tx1"/>
                </a:solidFill>
                <a:cs typeface="Times New Roman" pitchFamily="18" charset="0"/>
              </a:rPr>
              <a:t>Hemodynamics</a:t>
            </a:r>
            <a:endParaRPr lang="el-GR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84485" name="Rectangle 16"/>
          <p:cNvSpPr>
            <a:spLocks noChangeArrowheads="1"/>
          </p:cNvSpPr>
          <p:nvPr/>
        </p:nvSpPr>
        <p:spPr bwMode="auto">
          <a:xfrm>
            <a:off x="7808913" y="5608638"/>
            <a:ext cx="2157412" cy="719137"/>
          </a:xfrm>
          <a:prstGeom prst="rect">
            <a:avLst/>
          </a:prstGeom>
          <a:solidFill>
            <a:srgbClr val="99CC00">
              <a:alpha val="70195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 i="1" dirty="0">
                <a:solidFill>
                  <a:schemeClr val="tx1"/>
                </a:solidFill>
                <a:cs typeface="Times New Roman" pitchFamily="18" charset="0"/>
              </a:rPr>
              <a:t>Model </a:t>
            </a:r>
          </a:p>
          <a:p>
            <a:pPr algn="ctr" eaLnBrk="0" hangingPunct="0"/>
            <a:r>
              <a:rPr lang="en-GB" sz="2000" b="1" i="1" dirty="0" smtClean="0">
                <a:solidFill>
                  <a:schemeClr val="tx1"/>
                </a:solidFill>
                <a:cs typeface="Times New Roman" pitchFamily="18" charset="0"/>
              </a:rPr>
              <a:t>selection</a:t>
            </a:r>
            <a:endParaRPr lang="el-GR" sz="2000" b="1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84486" name="Rectangle 20"/>
          <p:cNvSpPr>
            <a:spLocks noGrp="1" noChangeArrowheads="1"/>
          </p:cNvSpPr>
          <p:nvPr>
            <p:ph type="title"/>
          </p:nvPr>
        </p:nvSpPr>
        <p:spPr>
          <a:xfrm>
            <a:off x="514350" y="-98425"/>
            <a:ext cx="9258300" cy="1143000"/>
          </a:xfrm>
        </p:spPr>
        <p:txBody>
          <a:bodyPr/>
          <a:lstStyle/>
          <a:p>
            <a:pPr eaLnBrk="1" hangingPunct="1"/>
            <a:r>
              <a:rPr lang="en-GB" smtClean="0"/>
              <a:t>DCM roadmap</a:t>
            </a:r>
          </a:p>
        </p:txBody>
      </p:sp>
      <p:cxnSp>
        <p:nvCxnSpPr>
          <p:cNvPr id="1684487" name="AutoShape 21"/>
          <p:cNvCxnSpPr>
            <a:cxnSpLocks noChangeShapeType="1"/>
            <a:stCxn id="1684496" idx="3"/>
            <a:endCxn id="1684501" idx="2"/>
          </p:cNvCxnSpPr>
          <p:nvPr/>
        </p:nvCxnSpPr>
        <p:spPr bwMode="auto">
          <a:xfrm>
            <a:off x="2336800" y="4284663"/>
            <a:ext cx="1281113" cy="684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84488" name="AutoShape 22"/>
          <p:cNvCxnSpPr>
            <a:cxnSpLocks noChangeShapeType="1"/>
            <a:stCxn id="1684481" idx="3"/>
            <a:endCxn id="1684502" idx="2"/>
          </p:cNvCxnSpPr>
          <p:nvPr/>
        </p:nvCxnSpPr>
        <p:spPr bwMode="auto">
          <a:xfrm flipV="1">
            <a:off x="2322513" y="5351463"/>
            <a:ext cx="1296987" cy="587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1684489" name="Group 29"/>
          <p:cNvGrpSpPr>
            <a:grpSpLocks/>
          </p:cNvGrpSpPr>
          <p:nvPr/>
        </p:nvGrpSpPr>
        <p:grpSpPr bwMode="auto">
          <a:xfrm>
            <a:off x="3617913" y="4683125"/>
            <a:ext cx="3051175" cy="950913"/>
            <a:chOff x="2399" y="2800"/>
            <a:chExt cx="1922" cy="599"/>
          </a:xfrm>
        </p:grpSpPr>
        <p:sp>
          <p:nvSpPr>
            <p:cNvPr id="1684500" name="Rectangle 5"/>
            <p:cNvSpPr>
              <a:spLocks noChangeArrowheads="1"/>
            </p:cNvSpPr>
            <p:nvPr/>
          </p:nvSpPr>
          <p:spPr bwMode="auto">
            <a:xfrm>
              <a:off x="2440" y="2800"/>
              <a:ext cx="1838" cy="59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2000">
                  <a:solidFill>
                    <a:schemeClr val="tx1"/>
                  </a:solidFill>
                  <a:cs typeface="Times New Roman" pitchFamily="18" charset="0"/>
                </a:rPr>
                <a:t>Model inversion </a:t>
              </a:r>
            </a:p>
            <a:p>
              <a:pPr algn="ctr" eaLnBrk="0" hangingPunct="0"/>
              <a:r>
                <a:rPr lang="en-GB" sz="2000">
                  <a:solidFill>
                    <a:schemeClr val="tx1"/>
                  </a:solidFill>
                  <a:cs typeface="Times New Roman" pitchFamily="18" charset="0"/>
                </a:rPr>
                <a:t>using</a:t>
              </a:r>
            </a:p>
            <a:p>
              <a:pPr algn="ctr" eaLnBrk="0" hangingPunct="0"/>
              <a:r>
                <a:rPr lang="en-GB" sz="2000" b="1" i="1">
                  <a:solidFill>
                    <a:schemeClr val="tx1"/>
                  </a:solidFill>
                  <a:cs typeface="Times New Roman" pitchFamily="18" charset="0"/>
                </a:rPr>
                <a:t>Expectation-maximization</a:t>
              </a:r>
              <a:endParaRPr lang="el-GR" sz="2000" b="1" i="1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684501" name="Oval 23"/>
            <p:cNvSpPr>
              <a:spLocks noChangeArrowheads="1"/>
            </p:cNvSpPr>
            <p:nvPr/>
          </p:nvSpPr>
          <p:spPr bwMode="auto">
            <a:xfrm>
              <a:off x="2399" y="2940"/>
              <a:ext cx="75" cy="80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GB"/>
            </a:p>
          </p:txBody>
        </p:sp>
        <p:sp>
          <p:nvSpPr>
            <p:cNvPr id="1684502" name="Oval 24"/>
            <p:cNvSpPr>
              <a:spLocks noChangeArrowheads="1"/>
            </p:cNvSpPr>
            <p:nvPr/>
          </p:nvSpPr>
          <p:spPr bwMode="auto">
            <a:xfrm>
              <a:off x="2400" y="3181"/>
              <a:ext cx="75" cy="80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GB"/>
            </a:p>
          </p:txBody>
        </p:sp>
        <p:sp>
          <p:nvSpPr>
            <p:cNvPr id="1684503" name="Oval 25"/>
            <p:cNvSpPr>
              <a:spLocks noChangeArrowheads="1"/>
            </p:cNvSpPr>
            <p:nvPr/>
          </p:nvSpPr>
          <p:spPr bwMode="auto">
            <a:xfrm>
              <a:off x="4245" y="2936"/>
              <a:ext cx="75" cy="80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GB"/>
            </a:p>
          </p:txBody>
        </p:sp>
        <p:sp>
          <p:nvSpPr>
            <p:cNvPr id="1684504" name="Oval 26"/>
            <p:cNvSpPr>
              <a:spLocks noChangeArrowheads="1"/>
            </p:cNvSpPr>
            <p:nvPr/>
          </p:nvSpPr>
          <p:spPr bwMode="auto">
            <a:xfrm>
              <a:off x="4246" y="3177"/>
              <a:ext cx="75" cy="80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GB"/>
            </a:p>
          </p:txBody>
        </p:sp>
      </p:grpSp>
      <p:cxnSp>
        <p:nvCxnSpPr>
          <p:cNvPr id="1684490" name="AutoShape 27"/>
          <p:cNvCxnSpPr>
            <a:cxnSpLocks noChangeShapeType="1"/>
            <a:stCxn id="1684503" idx="6"/>
            <a:endCxn id="1684482" idx="1"/>
          </p:cNvCxnSpPr>
          <p:nvPr/>
        </p:nvCxnSpPr>
        <p:spPr bwMode="auto">
          <a:xfrm flipV="1">
            <a:off x="6667500" y="4325938"/>
            <a:ext cx="1103313" cy="636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84491" name="AutoShape 28"/>
          <p:cNvCxnSpPr>
            <a:cxnSpLocks noChangeShapeType="1"/>
            <a:stCxn id="1684504" idx="5"/>
            <a:endCxn id="1684485" idx="1"/>
          </p:cNvCxnSpPr>
          <p:nvPr/>
        </p:nvCxnSpPr>
        <p:spPr bwMode="auto">
          <a:xfrm>
            <a:off x="6651625" y="5389563"/>
            <a:ext cx="1147763" cy="57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1684492" name="Group 35"/>
          <p:cNvGrpSpPr>
            <a:grpSpLocks/>
          </p:cNvGrpSpPr>
          <p:nvPr/>
        </p:nvGrpSpPr>
        <p:grpSpPr bwMode="auto">
          <a:xfrm>
            <a:off x="4229100" y="2998788"/>
            <a:ext cx="1800225" cy="719137"/>
            <a:chOff x="2384" y="1889"/>
            <a:chExt cx="1233" cy="619"/>
          </a:xfrm>
        </p:grpSpPr>
        <p:sp>
          <p:nvSpPr>
            <p:cNvPr id="1684497" name="Rectangle 8"/>
            <p:cNvSpPr>
              <a:spLocks noChangeArrowheads="1"/>
            </p:cNvSpPr>
            <p:nvPr/>
          </p:nvSpPr>
          <p:spPr bwMode="auto">
            <a:xfrm>
              <a:off x="2384" y="1935"/>
              <a:ext cx="1233" cy="573"/>
            </a:xfrm>
            <a:prstGeom prst="rect">
              <a:avLst/>
            </a:prstGeom>
            <a:solidFill>
              <a:srgbClr val="CC99FF">
                <a:alpha val="89803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2000">
                  <a:solidFill>
                    <a:schemeClr val="tx1"/>
                  </a:solidFill>
                  <a:cs typeface="Times New Roman" pitchFamily="18" charset="0"/>
                </a:rPr>
                <a:t>State space </a:t>
              </a:r>
            </a:p>
            <a:p>
              <a:pPr algn="ctr" eaLnBrk="0" hangingPunct="0"/>
              <a:r>
                <a:rPr lang="en-GB" sz="2000">
                  <a:solidFill>
                    <a:schemeClr val="tx1"/>
                  </a:solidFill>
                  <a:cs typeface="Times New Roman" pitchFamily="18" charset="0"/>
                </a:rPr>
                <a:t>Model</a:t>
              </a:r>
              <a:endParaRPr lang="el-GR" sz="20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684498" name="Oval 30"/>
            <p:cNvSpPr>
              <a:spLocks noChangeArrowheads="1"/>
            </p:cNvSpPr>
            <p:nvPr/>
          </p:nvSpPr>
          <p:spPr bwMode="auto">
            <a:xfrm>
              <a:off x="2750" y="1889"/>
              <a:ext cx="100" cy="85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GB"/>
            </a:p>
          </p:txBody>
        </p:sp>
        <p:sp>
          <p:nvSpPr>
            <p:cNvPr id="1684499" name="Oval 31"/>
            <p:cNvSpPr>
              <a:spLocks noChangeArrowheads="1"/>
            </p:cNvSpPr>
            <p:nvPr/>
          </p:nvSpPr>
          <p:spPr bwMode="auto">
            <a:xfrm>
              <a:off x="3081" y="1890"/>
              <a:ext cx="100" cy="85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GB"/>
            </a:p>
          </p:txBody>
        </p:sp>
      </p:grpSp>
      <p:cxnSp>
        <p:nvCxnSpPr>
          <p:cNvPr id="1684493" name="AutoShape 32"/>
          <p:cNvCxnSpPr>
            <a:cxnSpLocks noChangeShapeType="1"/>
            <a:stCxn id="1684483" idx="2"/>
            <a:endCxn id="1684498" idx="1"/>
          </p:cNvCxnSpPr>
          <p:nvPr/>
        </p:nvCxnSpPr>
        <p:spPr bwMode="auto">
          <a:xfrm>
            <a:off x="4098925" y="2282825"/>
            <a:ext cx="685800" cy="730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84494" name="AutoShape 33"/>
          <p:cNvCxnSpPr>
            <a:cxnSpLocks noChangeShapeType="1"/>
            <a:stCxn id="1684484" idx="2"/>
            <a:endCxn id="1684499" idx="7"/>
          </p:cNvCxnSpPr>
          <p:nvPr/>
        </p:nvCxnSpPr>
        <p:spPr bwMode="auto">
          <a:xfrm flipH="1">
            <a:off x="5372100" y="2282825"/>
            <a:ext cx="809625" cy="731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84495" name="AutoShape 34"/>
          <p:cNvCxnSpPr>
            <a:cxnSpLocks noChangeShapeType="1"/>
            <a:stCxn id="1684497" idx="2"/>
            <a:endCxn id="1684500" idx="0"/>
          </p:cNvCxnSpPr>
          <p:nvPr/>
        </p:nvCxnSpPr>
        <p:spPr bwMode="auto">
          <a:xfrm>
            <a:off x="5129213" y="3717925"/>
            <a:ext cx="12700" cy="965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684496" name="Rectangle 37"/>
          <p:cNvSpPr>
            <a:spLocks noChangeArrowheads="1"/>
          </p:cNvSpPr>
          <p:nvPr/>
        </p:nvSpPr>
        <p:spPr bwMode="auto">
          <a:xfrm>
            <a:off x="895350" y="3924300"/>
            <a:ext cx="1441450" cy="719138"/>
          </a:xfrm>
          <a:prstGeom prst="rect">
            <a:avLst/>
          </a:prstGeom>
          <a:solidFill>
            <a:srgbClr val="CCCC00">
              <a:alpha val="7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000" b="1" i="1">
                <a:solidFill>
                  <a:schemeClr val="tx1"/>
                </a:solidFill>
                <a:cs typeface="Times New Roman" pitchFamily="18" charset="0"/>
              </a:rPr>
              <a:t>Priors</a:t>
            </a:r>
            <a:endParaRPr lang="el-GR" sz="2000" b="1" i="1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2249" name="Picture 11" descr="bayes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0538" y="4291013"/>
            <a:ext cx="421005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2250" name="Text Box 2"/>
          <p:cNvSpPr txBox="1">
            <a:spLocks noChangeArrowheads="1"/>
          </p:cNvSpPr>
          <p:nvPr/>
        </p:nvSpPr>
        <p:spPr bwMode="auto">
          <a:xfrm>
            <a:off x="5737225" y="1349375"/>
            <a:ext cx="2771775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tx1"/>
                </a:solidFill>
              </a:rPr>
              <a:t>Constraints on</a:t>
            </a:r>
          </a:p>
          <a:p>
            <a:pPr algn="ctr" eaLnBrk="0" hangingPunct="0">
              <a:buFontTx/>
              <a:buChar char="•"/>
            </a:pPr>
            <a:r>
              <a:rPr lang="en-US" sz="1800">
                <a:solidFill>
                  <a:schemeClr val="tx1"/>
                </a:solidFill>
              </a:rPr>
              <a:t>Haemodynamic parameters</a:t>
            </a:r>
          </a:p>
          <a:p>
            <a:pPr algn="ctr" eaLnBrk="0" hangingPunct="0">
              <a:buFontTx/>
              <a:buChar char="•"/>
            </a:pPr>
            <a:r>
              <a:rPr lang="en-US" sz="1800">
                <a:solidFill>
                  <a:schemeClr val="tx1"/>
                </a:solidFill>
              </a:rPr>
              <a:t>Connections</a:t>
            </a:r>
          </a:p>
        </p:txBody>
      </p:sp>
      <p:sp>
        <p:nvSpPr>
          <p:cNvPr id="1162251" name="Line 3"/>
          <p:cNvSpPr>
            <a:spLocks noChangeShapeType="1"/>
          </p:cNvSpPr>
          <p:nvPr/>
        </p:nvSpPr>
        <p:spPr bwMode="auto">
          <a:xfrm>
            <a:off x="5141913" y="3302000"/>
            <a:ext cx="0" cy="63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2252" name="Text Box 4"/>
          <p:cNvSpPr txBox="1">
            <a:spLocks noChangeArrowheads="1"/>
          </p:cNvSpPr>
          <p:nvPr/>
        </p:nvSpPr>
        <p:spPr bwMode="auto">
          <a:xfrm>
            <a:off x="1336675" y="1349375"/>
            <a:ext cx="3436938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tx1"/>
                </a:solidFill>
              </a:rPr>
              <a:t>Models of</a:t>
            </a:r>
          </a:p>
          <a:p>
            <a:pPr algn="ctr" eaLnBrk="0" hangingPunct="0">
              <a:buFontTx/>
              <a:buChar char="•"/>
            </a:pPr>
            <a:r>
              <a:rPr lang="en-US" sz="1800">
                <a:solidFill>
                  <a:schemeClr val="tx1"/>
                </a:solidFill>
              </a:rPr>
              <a:t>Haemodynamics in a single region</a:t>
            </a:r>
          </a:p>
          <a:p>
            <a:pPr algn="ctr" eaLnBrk="0" hangingPunct="0">
              <a:buFontTx/>
              <a:buChar char="•"/>
            </a:pPr>
            <a:r>
              <a:rPr lang="en-US" sz="1800">
                <a:solidFill>
                  <a:schemeClr val="tx1"/>
                </a:solidFill>
              </a:rPr>
              <a:t>Neuronal interactions</a:t>
            </a:r>
          </a:p>
        </p:txBody>
      </p:sp>
      <p:sp>
        <p:nvSpPr>
          <p:cNvPr id="1162253" name="Rectangle 5"/>
          <p:cNvSpPr>
            <a:spLocks noChangeArrowheads="1"/>
          </p:cNvSpPr>
          <p:nvPr/>
        </p:nvSpPr>
        <p:spPr bwMode="auto">
          <a:xfrm>
            <a:off x="3614738" y="3835400"/>
            <a:ext cx="30511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tx1"/>
                </a:solidFill>
              </a:rPr>
              <a:t>Bayesian estimation</a:t>
            </a:r>
          </a:p>
        </p:txBody>
      </p:sp>
      <p:graphicFrame>
        <p:nvGraphicFramePr>
          <p:cNvPr id="1162246" name="Object 6"/>
          <p:cNvGraphicFramePr>
            <a:graphicFrameLocks noChangeAspect="1"/>
          </p:cNvGraphicFramePr>
          <p:nvPr/>
        </p:nvGraphicFramePr>
        <p:xfrm>
          <a:off x="6794500" y="2430463"/>
          <a:ext cx="688975" cy="407987"/>
        </p:xfrm>
        <a:graphic>
          <a:graphicData uri="http://schemas.openxmlformats.org/presentationml/2006/ole">
            <p:oleObj spid="_x0000_s1162246" name="Equation" r:id="rId5" imgW="342720" imgH="203040" progId="Equation.3">
              <p:embed/>
            </p:oleObj>
          </a:graphicData>
        </a:graphic>
      </p:graphicFrame>
      <p:graphicFrame>
        <p:nvGraphicFramePr>
          <p:cNvPr id="1162247" name="Object 7"/>
          <p:cNvGraphicFramePr>
            <a:graphicFrameLocks noChangeAspect="1"/>
          </p:cNvGraphicFramePr>
          <p:nvPr/>
        </p:nvGraphicFramePr>
        <p:xfrm>
          <a:off x="3603625" y="3222625"/>
          <a:ext cx="3067050" cy="407988"/>
        </p:xfrm>
        <a:graphic>
          <a:graphicData uri="http://schemas.openxmlformats.org/presentationml/2006/ole">
            <p:oleObj spid="_x0000_s1162247" name="Microsoft Equation 3.0" r:id="rId6" imgW="1473120" imgH="203040" progId="Equation.3">
              <p:embed/>
            </p:oleObj>
          </a:graphicData>
        </a:graphic>
      </p:graphicFrame>
      <p:graphicFrame>
        <p:nvGraphicFramePr>
          <p:cNvPr id="1162248" name="Object 8"/>
          <p:cNvGraphicFramePr>
            <a:graphicFrameLocks noChangeAspect="1"/>
          </p:cNvGraphicFramePr>
          <p:nvPr/>
        </p:nvGraphicFramePr>
        <p:xfrm>
          <a:off x="2547938" y="2430463"/>
          <a:ext cx="1046162" cy="407987"/>
        </p:xfrm>
        <a:graphic>
          <a:graphicData uri="http://schemas.openxmlformats.org/presentationml/2006/ole">
            <p:oleObj spid="_x0000_s1162248" name="Equation" r:id="rId7" imgW="520560" imgH="203040" progId="Equation.3">
              <p:embed/>
            </p:oleObj>
          </a:graphicData>
        </a:graphic>
      </p:graphicFrame>
      <p:cxnSp>
        <p:nvCxnSpPr>
          <p:cNvPr id="1162254" name="AutoShape 9"/>
          <p:cNvCxnSpPr>
            <a:cxnSpLocks noChangeShapeType="1"/>
          </p:cNvCxnSpPr>
          <p:nvPr/>
        </p:nvCxnSpPr>
        <p:spPr bwMode="auto">
          <a:xfrm rot="16200000" flipH="1">
            <a:off x="3043237" y="2867026"/>
            <a:ext cx="588963" cy="531812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62255" name="AutoShape 10"/>
          <p:cNvCxnSpPr>
            <a:cxnSpLocks noChangeShapeType="1"/>
          </p:cNvCxnSpPr>
          <p:nvPr/>
        </p:nvCxnSpPr>
        <p:spPr bwMode="auto">
          <a:xfrm rot="5400000">
            <a:off x="6610350" y="2898775"/>
            <a:ext cx="588963" cy="468313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62256" name="Text Box 12"/>
          <p:cNvSpPr txBox="1">
            <a:spLocks noChangeArrowheads="1"/>
          </p:cNvSpPr>
          <p:nvPr/>
        </p:nvSpPr>
        <p:spPr bwMode="auto">
          <a:xfrm>
            <a:off x="2108200" y="3373438"/>
            <a:ext cx="14462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>
                <a:solidFill>
                  <a:srgbClr val="FF0000"/>
                </a:solidFill>
              </a:rPr>
              <a:t>posterior</a:t>
            </a:r>
          </a:p>
        </p:txBody>
      </p:sp>
      <p:sp>
        <p:nvSpPr>
          <p:cNvPr id="1162257" name="Text Box 13"/>
          <p:cNvSpPr txBox="1">
            <a:spLocks noChangeArrowheads="1"/>
          </p:cNvSpPr>
          <p:nvPr/>
        </p:nvSpPr>
        <p:spPr bwMode="auto">
          <a:xfrm>
            <a:off x="7513638" y="2566988"/>
            <a:ext cx="8763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>
                <a:solidFill>
                  <a:srgbClr val="33CC33"/>
                </a:solidFill>
              </a:rPr>
              <a:t>prior</a:t>
            </a:r>
            <a:endParaRPr lang="en-US" sz="2800">
              <a:solidFill>
                <a:srgbClr val="33CC33"/>
              </a:solidFill>
              <a:latin typeface="Tahoma" pitchFamily="34" charset="0"/>
            </a:endParaRPr>
          </a:p>
        </p:txBody>
      </p:sp>
      <p:sp>
        <p:nvSpPr>
          <p:cNvPr id="1162258" name="Text Box 14"/>
          <p:cNvSpPr txBox="1">
            <a:spLocks noChangeArrowheads="1"/>
          </p:cNvSpPr>
          <p:nvPr/>
        </p:nvSpPr>
        <p:spPr bwMode="auto">
          <a:xfrm>
            <a:off x="136525" y="2566988"/>
            <a:ext cx="23622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>
                <a:solidFill>
                  <a:srgbClr val="0066FF"/>
                </a:solidFill>
              </a:rPr>
              <a:t>likelihood term</a:t>
            </a:r>
          </a:p>
        </p:txBody>
      </p:sp>
      <p:sp>
        <p:nvSpPr>
          <p:cNvPr id="1162259" name="Rectangle 15"/>
          <p:cNvSpPr>
            <a:spLocks noChangeArrowheads="1"/>
          </p:cNvSpPr>
          <p:nvPr/>
        </p:nvSpPr>
        <p:spPr bwMode="auto">
          <a:xfrm>
            <a:off x="769938" y="-184150"/>
            <a:ext cx="87439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 b="1" dirty="0">
                <a:solidFill>
                  <a:schemeClr val="tx2"/>
                </a:solidFill>
                <a:latin typeface="Arial" charset="0"/>
              </a:rPr>
              <a:t>Estimation</a:t>
            </a:r>
            <a:r>
              <a:rPr lang="en-GB" sz="4000" dirty="0">
                <a:solidFill>
                  <a:schemeClr val="tx2"/>
                </a:solidFill>
                <a:latin typeface="Arial" charset="0"/>
              </a:rPr>
              <a:t>: Bayesian framework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842" name="Rectangle 2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014843" name="Rectangle 3"/>
          <p:cNvSpPr>
            <a:spLocks noChangeArrowheads="1"/>
          </p:cNvSpPr>
          <p:nvPr/>
        </p:nvSpPr>
        <p:spPr bwMode="auto">
          <a:xfrm>
            <a:off x="4079875" y="1417638"/>
            <a:ext cx="4752975" cy="35941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graphicFrame>
        <p:nvGraphicFramePr>
          <p:cNvPr id="1014788" name="Object 4"/>
          <p:cNvGraphicFramePr>
            <a:graphicFrameLocks noChangeAspect="1"/>
          </p:cNvGraphicFramePr>
          <p:nvPr/>
        </p:nvGraphicFramePr>
        <p:xfrm>
          <a:off x="5859463" y="2643188"/>
          <a:ext cx="1249362" cy="433387"/>
        </p:xfrm>
        <a:graphic>
          <a:graphicData uri="http://schemas.openxmlformats.org/presentationml/2006/ole">
            <p:oleObj spid="_x0000_s1014788" name="Equation" r:id="rId4" imgW="1244520" imgH="431640" progId="Equation.3">
              <p:embed/>
            </p:oleObj>
          </a:graphicData>
        </a:graphic>
      </p:graphicFrame>
      <p:graphicFrame>
        <p:nvGraphicFramePr>
          <p:cNvPr id="1014789" name="Object 5"/>
          <p:cNvGraphicFramePr>
            <a:graphicFrameLocks noChangeAspect="1"/>
          </p:cNvGraphicFramePr>
          <p:nvPr/>
        </p:nvGraphicFramePr>
        <p:xfrm>
          <a:off x="6326188" y="2347913"/>
          <a:ext cx="125412" cy="150812"/>
        </p:xfrm>
        <a:graphic>
          <a:graphicData uri="http://schemas.openxmlformats.org/presentationml/2006/ole">
            <p:oleObj spid="_x0000_s1014789" name="Equation" r:id="rId5" imgW="126720" imgH="152280" progId="Equation.3">
              <p:embed/>
            </p:oleObj>
          </a:graphicData>
        </a:graphic>
      </p:graphicFrame>
      <p:graphicFrame>
        <p:nvGraphicFramePr>
          <p:cNvPr id="1014790" name="Object 6"/>
          <p:cNvGraphicFramePr>
            <a:graphicFrameLocks/>
          </p:cNvGraphicFramePr>
          <p:nvPr/>
        </p:nvGraphicFramePr>
        <p:xfrm>
          <a:off x="5608638" y="4387850"/>
          <a:ext cx="123825" cy="139700"/>
        </p:xfrm>
        <a:graphic>
          <a:graphicData uri="http://schemas.openxmlformats.org/presentationml/2006/ole">
            <p:oleObj spid="_x0000_s1014790" name="Equation" r:id="rId6" imgW="126720" imgH="139680" progId="Equation.3">
              <p:embed/>
            </p:oleObj>
          </a:graphicData>
        </a:graphic>
      </p:graphicFrame>
      <p:cxnSp>
        <p:nvCxnSpPr>
          <p:cNvPr id="1014844" name="AutoShape 7"/>
          <p:cNvCxnSpPr>
            <a:cxnSpLocks noChangeShapeType="1"/>
          </p:cNvCxnSpPr>
          <p:nvPr/>
        </p:nvCxnSpPr>
        <p:spPr bwMode="auto">
          <a:xfrm rot="5400000">
            <a:off x="5645944" y="3017044"/>
            <a:ext cx="779463" cy="898525"/>
          </a:xfrm>
          <a:prstGeom prst="bentConnector3">
            <a:avLst>
              <a:gd name="adj1" fmla="val 49898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014845" name="AutoShape 8"/>
          <p:cNvCxnSpPr>
            <a:cxnSpLocks noChangeShapeType="1"/>
          </p:cNvCxnSpPr>
          <p:nvPr/>
        </p:nvCxnSpPr>
        <p:spPr bwMode="auto">
          <a:xfrm rot="16200000" flipH="1">
            <a:off x="6541294" y="3020219"/>
            <a:ext cx="779463" cy="892175"/>
          </a:xfrm>
          <a:prstGeom prst="bentConnector3">
            <a:avLst>
              <a:gd name="adj1" fmla="val 49898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graphicFrame>
        <p:nvGraphicFramePr>
          <p:cNvPr id="1014793" name="Object 9"/>
          <p:cNvGraphicFramePr>
            <a:graphicFrameLocks/>
          </p:cNvGraphicFramePr>
          <p:nvPr/>
        </p:nvGraphicFramePr>
        <p:xfrm>
          <a:off x="6332538" y="3167063"/>
          <a:ext cx="114300" cy="165100"/>
        </p:xfrm>
        <a:graphic>
          <a:graphicData uri="http://schemas.openxmlformats.org/presentationml/2006/ole">
            <p:oleObj spid="_x0000_s1014793" name="Equation" r:id="rId7" imgW="114120" imgH="164880" progId="Equation.3">
              <p:embed/>
            </p:oleObj>
          </a:graphicData>
        </a:graphic>
      </p:graphicFrame>
      <p:sp>
        <p:nvSpPr>
          <p:cNvPr id="1014846" name="Text Box 10"/>
          <p:cNvSpPr txBox="1">
            <a:spLocks noChangeArrowheads="1"/>
          </p:cNvSpPr>
          <p:nvPr/>
        </p:nvSpPr>
        <p:spPr bwMode="auto">
          <a:xfrm>
            <a:off x="5394325" y="117475"/>
            <a:ext cx="2144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latin typeface="Trebuchet MS" pitchFamily="34" charset="0"/>
              </a:rPr>
              <a:t>stimulus function </a:t>
            </a:r>
            <a:r>
              <a:rPr lang="en-US" sz="1800" i="1">
                <a:solidFill>
                  <a:schemeClr val="tx1"/>
                </a:solidFill>
                <a:latin typeface="Trebuchet MS" pitchFamily="34" charset="0"/>
              </a:rPr>
              <a:t>u</a:t>
            </a:r>
            <a:endParaRPr lang="en-US" sz="180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014847" name="Text Box 11"/>
          <p:cNvSpPr txBox="1">
            <a:spLocks noChangeArrowheads="1"/>
          </p:cNvSpPr>
          <p:nvPr/>
        </p:nvSpPr>
        <p:spPr bwMode="auto">
          <a:xfrm>
            <a:off x="5638800" y="5724525"/>
            <a:ext cx="1689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latin typeface="Trebuchet MS" pitchFamily="34" charset="0"/>
              </a:rPr>
              <a:t>modeled </a:t>
            </a:r>
            <a:br>
              <a:rPr lang="en-US" sz="1800">
                <a:solidFill>
                  <a:schemeClr val="tx1"/>
                </a:solidFill>
                <a:latin typeface="Trebuchet MS" pitchFamily="34" charset="0"/>
              </a:rPr>
            </a:br>
            <a:r>
              <a:rPr lang="en-US" sz="1800">
                <a:solidFill>
                  <a:schemeClr val="tx1"/>
                </a:solidFill>
                <a:latin typeface="Trebuchet MS" pitchFamily="34" charset="0"/>
              </a:rPr>
              <a:t>BOLD response</a:t>
            </a:r>
          </a:p>
        </p:txBody>
      </p:sp>
      <p:cxnSp>
        <p:nvCxnSpPr>
          <p:cNvPr id="1014848" name="AutoShape 12"/>
          <p:cNvCxnSpPr>
            <a:cxnSpLocks noChangeShapeType="1"/>
          </p:cNvCxnSpPr>
          <p:nvPr/>
        </p:nvCxnSpPr>
        <p:spPr bwMode="auto">
          <a:xfrm rot="16200000" flipH="1">
            <a:off x="5573713" y="4324350"/>
            <a:ext cx="936625" cy="91122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037C03"/>
            </a:solidFill>
            <a:miter lim="800000"/>
            <a:headEnd/>
            <a:tailEnd type="triangle" w="med" len="med"/>
          </a:ln>
        </p:spPr>
      </p:cxnSp>
      <p:graphicFrame>
        <p:nvGraphicFramePr>
          <p:cNvPr id="1014797" name="Object 13"/>
          <p:cNvGraphicFramePr>
            <a:graphicFrameLocks/>
          </p:cNvGraphicFramePr>
          <p:nvPr/>
        </p:nvGraphicFramePr>
        <p:xfrm>
          <a:off x="6276975" y="3956050"/>
          <a:ext cx="125413" cy="139700"/>
        </p:xfrm>
        <a:graphic>
          <a:graphicData uri="http://schemas.openxmlformats.org/presentationml/2006/ole">
            <p:oleObj spid="_x0000_s1014797" name="Equation" r:id="rId8" imgW="126720" imgH="139680" progId="Equation.3">
              <p:embed/>
            </p:oleObj>
          </a:graphicData>
        </a:graphic>
      </p:graphicFrame>
      <p:graphicFrame>
        <p:nvGraphicFramePr>
          <p:cNvPr id="1014798" name="Object 14"/>
          <p:cNvGraphicFramePr>
            <a:graphicFrameLocks noChangeAspect="1"/>
          </p:cNvGraphicFramePr>
          <p:nvPr/>
        </p:nvGraphicFramePr>
        <p:xfrm>
          <a:off x="7464425" y="4157663"/>
          <a:ext cx="114300" cy="149225"/>
        </p:xfrm>
        <a:graphic>
          <a:graphicData uri="http://schemas.openxmlformats.org/presentationml/2006/ole">
            <p:oleObj spid="_x0000_s1014798" name="Equation" r:id="rId9" imgW="126720" imgH="164880" progId="Equation.3">
              <p:embed/>
            </p:oleObj>
          </a:graphicData>
        </a:graphic>
      </p:graphicFrame>
      <p:graphicFrame>
        <p:nvGraphicFramePr>
          <p:cNvPr id="1014799" name="Object 15"/>
          <p:cNvGraphicFramePr>
            <a:graphicFrameLocks noChangeAspect="1"/>
          </p:cNvGraphicFramePr>
          <p:nvPr/>
        </p:nvGraphicFramePr>
        <p:xfrm>
          <a:off x="6588125" y="3856038"/>
          <a:ext cx="1577975" cy="455612"/>
        </p:xfrm>
        <a:graphic>
          <a:graphicData uri="http://schemas.openxmlformats.org/presentationml/2006/ole">
            <p:oleObj spid="_x0000_s1014799" name="Equation" r:id="rId10" imgW="1574640" imgH="457200" progId="Equation.3">
              <p:embed/>
            </p:oleObj>
          </a:graphicData>
        </a:graphic>
      </p:graphicFrame>
      <p:graphicFrame>
        <p:nvGraphicFramePr>
          <p:cNvPr id="1014800" name="Object 16"/>
          <p:cNvGraphicFramePr>
            <a:graphicFrameLocks noChangeAspect="1"/>
          </p:cNvGraphicFramePr>
          <p:nvPr/>
        </p:nvGraphicFramePr>
        <p:xfrm>
          <a:off x="5003800" y="3856038"/>
          <a:ext cx="1163638" cy="455612"/>
        </p:xfrm>
        <a:graphic>
          <a:graphicData uri="http://schemas.openxmlformats.org/presentationml/2006/ole">
            <p:oleObj spid="_x0000_s1014800" name="Equation" r:id="rId11" imgW="1168200" imgH="457200" progId="Equation.3">
              <p:embed/>
            </p:oleObj>
          </a:graphicData>
        </a:graphic>
      </p:graphicFrame>
      <p:cxnSp>
        <p:nvCxnSpPr>
          <p:cNvPr id="1014849" name="AutoShape 17"/>
          <p:cNvCxnSpPr>
            <a:cxnSpLocks noChangeShapeType="1"/>
          </p:cNvCxnSpPr>
          <p:nvPr/>
        </p:nvCxnSpPr>
        <p:spPr bwMode="auto">
          <a:xfrm rot="5400000">
            <a:off x="6467475" y="4338638"/>
            <a:ext cx="936625" cy="8826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037C03"/>
            </a:solidFill>
            <a:miter lim="800000"/>
            <a:headEnd/>
            <a:tailEnd type="triangle" w="med" len="med"/>
          </a:ln>
        </p:spPr>
      </p:cxnSp>
      <p:cxnSp>
        <p:nvCxnSpPr>
          <p:cNvPr id="1014850" name="AutoShape 18"/>
          <p:cNvCxnSpPr>
            <a:cxnSpLocks noChangeShapeType="1"/>
          </p:cNvCxnSpPr>
          <p:nvPr/>
        </p:nvCxnSpPr>
        <p:spPr bwMode="auto">
          <a:xfrm>
            <a:off x="6167438" y="4084638"/>
            <a:ext cx="420687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14851" name="AutoShape 19"/>
          <p:cNvCxnSpPr>
            <a:cxnSpLocks noChangeShapeType="1"/>
          </p:cNvCxnSpPr>
          <p:nvPr/>
        </p:nvCxnSpPr>
        <p:spPr bwMode="auto">
          <a:xfrm rot="16200000" flipV="1">
            <a:off x="5181601" y="3906837"/>
            <a:ext cx="227012" cy="582613"/>
          </a:xfrm>
          <a:prstGeom prst="bentConnector4">
            <a:avLst>
              <a:gd name="adj1" fmla="val -100000"/>
              <a:gd name="adj2" fmla="val 139236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014852" name="AutoShape 20"/>
          <p:cNvCxnSpPr>
            <a:cxnSpLocks noChangeShapeType="1"/>
          </p:cNvCxnSpPr>
          <p:nvPr/>
        </p:nvCxnSpPr>
        <p:spPr bwMode="auto">
          <a:xfrm rot="10800000">
            <a:off x="5467350" y="2054225"/>
            <a:ext cx="392113" cy="806450"/>
          </a:xfrm>
          <a:prstGeom prst="bentConnector3">
            <a:avLst>
              <a:gd name="adj1" fmla="val 158301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graphicFrame>
        <p:nvGraphicFramePr>
          <p:cNvPr id="1014805" name="Object 21"/>
          <p:cNvGraphicFramePr>
            <a:graphicFrameLocks/>
          </p:cNvGraphicFramePr>
          <p:nvPr/>
        </p:nvGraphicFramePr>
        <p:xfrm>
          <a:off x="5292725" y="2333625"/>
          <a:ext cx="114300" cy="165100"/>
        </p:xfrm>
        <a:graphic>
          <a:graphicData uri="http://schemas.openxmlformats.org/presentationml/2006/ole">
            <p:oleObj spid="_x0000_s1014805" name="Equation" r:id="rId12" imgW="114120" imgH="164880" progId="Equation.3">
              <p:embed/>
            </p:oleObj>
          </a:graphicData>
        </a:graphic>
      </p:graphicFrame>
      <p:cxnSp>
        <p:nvCxnSpPr>
          <p:cNvPr id="1014853" name="AutoShape 22"/>
          <p:cNvCxnSpPr>
            <a:cxnSpLocks noChangeShapeType="1"/>
          </p:cNvCxnSpPr>
          <p:nvPr/>
        </p:nvCxnSpPr>
        <p:spPr bwMode="auto">
          <a:xfrm rot="5400000" flipH="1" flipV="1">
            <a:off x="6880225" y="1651000"/>
            <a:ext cx="203200" cy="1009650"/>
          </a:xfrm>
          <a:prstGeom prst="bentConnector4">
            <a:avLst>
              <a:gd name="adj1" fmla="val -112500"/>
              <a:gd name="adj2" fmla="val 122644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graphicFrame>
        <p:nvGraphicFramePr>
          <p:cNvPr id="1014807" name="Object 23"/>
          <p:cNvGraphicFramePr>
            <a:graphicFrameLocks/>
          </p:cNvGraphicFramePr>
          <p:nvPr/>
        </p:nvGraphicFramePr>
        <p:xfrm>
          <a:off x="7243763" y="4365625"/>
          <a:ext cx="138112" cy="176213"/>
        </p:xfrm>
        <a:graphic>
          <a:graphicData uri="http://schemas.openxmlformats.org/presentationml/2006/ole">
            <p:oleObj spid="_x0000_s1014807" name="Equation" r:id="rId13" imgW="139680" imgH="177480" progId="Equation.3">
              <p:embed/>
            </p:oleObj>
          </a:graphicData>
        </a:graphic>
      </p:graphicFrame>
      <p:cxnSp>
        <p:nvCxnSpPr>
          <p:cNvPr id="1014854" name="AutoShape 24"/>
          <p:cNvCxnSpPr>
            <a:cxnSpLocks noChangeShapeType="1"/>
          </p:cNvCxnSpPr>
          <p:nvPr/>
        </p:nvCxnSpPr>
        <p:spPr bwMode="auto">
          <a:xfrm rot="5400000">
            <a:off x="6206331" y="1578769"/>
            <a:ext cx="542925" cy="158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accent1"/>
            </a:solidFill>
            <a:miter lim="800000"/>
            <a:headEnd/>
            <a:tailEnd type="triangle" w="med" len="med"/>
          </a:ln>
        </p:spPr>
      </p:cxnSp>
      <p:graphicFrame>
        <p:nvGraphicFramePr>
          <p:cNvPr id="1014809" name="Object 25"/>
          <p:cNvGraphicFramePr>
            <a:graphicFrameLocks/>
          </p:cNvGraphicFramePr>
          <p:nvPr/>
        </p:nvGraphicFramePr>
        <p:xfrm>
          <a:off x="5467350" y="1851025"/>
          <a:ext cx="2019300" cy="406400"/>
        </p:xfrm>
        <a:graphic>
          <a:graphicData uri="http://schemas.openxmlformats.org/presentationml/2006/ole">
            <p:oleObj spid="_x0000_s1014809" name="Equation" r:id="rId14" imgW="2019240" imgH="406080" progId="Equation.3">
              <p:embed/>
            </p:oleObj>
          </a:graphicData>
        </a:graphic>
      </p:graphicFrame>
      <p:cxnSp>
        <p:nvCxnSpPr>
          <p:cNvPr id="1014855" name="AutoShape 26"/>
          <p:cNvCxnSpPr>
            <a:cxnSpLocks noChangeShapeType="1"/>
          </p:cNvCxnSpPr>
          <p:nvPr/>
        </p:nvCxnSpPr>
        <p:spPr bwMode="auto">
          <a:xfrm rot="5400000" flipH="1" flipV="1">
            <a:off x="7658101" y="3803650"/>
            <a:ext cx="227012" cy="788987"/>
          </a:xfrm>
          <a:prstGeom prst="bentConnector4">
            <a:avLst>
              <a:gd name="adj1" fmla="val -100000"/>
              <a:gd name="adj2" fmla="val 128972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graphicFrame>
        <p:nvGraphicFramePr>
          <p:cNvPr id="1014811" name="Object 27"/>
          <p:cNvGraphicFramePr>
            <a:graphicFrameLocks noChangeAspect="1"/>
          </p:cNvGraphicFramePr>
          <p:nvPr/>
        </p:nvGraphicFramePr>
        <p:xfrm>
          <a:off x="7723188" y="2339975"/>
          <a:ext cx="125412" cy="150813"/>
        </p:xfrm>
        <a:graphic>
          <a:graphicData uri="http://schemas.openxmlformats.org/presentationml/2006/ole">
            <p:oleObj spid="_x0000_s1014811" name="Equation" r:id="rId15" imgW="126720" imgH="152280" progId="Equation.3">
              <p:embed/>
            </p:oleObj>
          </a:graphicData>
        </a:graphic>
      </p:graphicFrame>
      <p:graphicFrame>
        <p:nvGraphicFramePr>
          <p:cNvPr id="1014812" name="Object 28"/>
          <p:cNvGraphicFramePr>
            <a:graphicFrameLocks/>
          </p:cNvGraphicFramePr>
          <p:nvPr/>
        </p:nvGraphicFramePr>
        <p:xfrm>
          <a:off x="6038850" y="5307013"/>
          <a:ext cx="903288" cy="315912"/>
        </p:xfrm>
        <a:graphic>
          <a:graphicData uri="http://schemas.openxmlformats.org/presentationml/2006/ole">
            <p:oleObj spid="_x0000_s1014812" name="Equation" r:id="rId16" imgW="583920" imgH="203040" progId="">
              <p:embed/>
            </p:oleObj>
          </a:graphicData>
        </a:graphic>
      </p:graphicFrame>
      <p:graphicFrame>
        <p:nvGraphicFramePr>
          <p:cNvPr id="1014813" name="Object 29"/>
          <p:cNvGraphicFramePr>
            <a:graphicFrameLocks noChangeAspect="1"/>
          </p:cNvGraphicFramePr>
          <p:nvPr/>
        </p:nvGraphicFramePr>
        <p:xfrm>
          <a:off x="7943850" y="5310188"/>
          <a:ext cx="2160588" cy="314325"/>
        </p:xfrm>
        <a:graphic>
          <a:graphicData uri="http://schemas.openxmlformats.org/presentationml/2006/ole">
            <p:oleObj spid="_x0000_s1014813" name="Equation" r:id="rId17" imgW="1396800" imgH="203040" progId="">
              <p:embed/>
            </p:oleObj>
          </a:graphicData>
        </a:graphic>
      </p:graphicFrame>
      <p:sp>
        <p:nvSpPr>
          <p:cNvPr id="1014856" name="Text Box 30"/>
          <p:cNvSpPr txBox="1">
            <a:spLocks noChangeArrowheads="1"/>
          </p:cNvSpPr>
          <p:nvPr/>
        </p:nvSpPr>
        <p:spPr bwMode="auto">
          <a:xfrm>
            <a:off x="7885113" y="5653088"/>
            <a:ext cx="2273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900" b="1">
                <a:solidFill>
                  <a:schemeClr val="tx1"/>
                </a:solidFill>
                <a:latin typeface="Trebuchet MS" pitchFamily="34" charset="0"/>
              </a:rPr>
              <a:t>observation model</a:t>
            </a:r>
          </a:p>
        </p:txBody>
      </p:sp>
      <p:cxnSp>
        <p:nvCxnSpPr>
          <p:cNvPr id="1014857" name="AutoShape 31"/>
          <p:cNvCxnSpPr>
            <a:cxnSpLocks noChangeShapeType="1"/>
            <a:stCxn id="1014846" idx="3"/>
          </p:cNvCxnSpPr>
          <p:nvPr/>
        </p:nvCxnSpPr>
        <p:spPr bwMode="auto">
          <a:xfrm>
            <a:off x="7539038" y="301625"/>
            <a:ext cx="1958975" cy="49863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014858" name="Line 32"/>
          <p:cNvSpPr>
            <a:spLocks noChangeShapeType="1"/>
          </p:cNvSpPr>
          <p:nvPr/>
        </p:nvSpPr>
        <p:spPr bwMode="auto">
          <a:xfrm flipV="1">
            <a:off x="8510588" y="3400425"/>
            <a:ext cx="976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859" name="Text Box 33"/>
          <p:cNvSpPr txBox="1">
            <a:spLocks noChangeArrowheads="1"/>
          </p:cNvSpPr>
          <p:nvPr/>
        </p:nvSpPr>
        <p:spPr bwMode="auto">
          <a:xfrm>
            <a:off x="4132263" y="2784475"/>
            <a:ext cx="1323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chemeClr val="tx1"/>
                </a:solidFill>
                <a:latin typeface="Arial" charset="0"/>
              </a:rPr>
              <a:t>hidden states</a:t>
            </a:r>
          </a:p>
        </p:txBody>
      </p:sp>
      <p:graphicFrame>
        <p:nvGraphicFramePr>
          <p:cNvPr id="1014818" name="Object 34"/>
          <p:cNvGraphicFramePr>
            <a:graphicFrameLocks/>
          </p:cNvGraphicFramePr>
          <p:nvPr/>
        </p:nvGraphicFramePr>
        <p:xfrm>
          <a:off x="4217988" y="3055938"/>
          <a:ext cx="1004887" cy="201612"/>
        </p:xfrm>
        <a:graphic>
          <a:graphicData uri="http://schemas.openxmlformats.org/presentationml/2006/ole">
            <p:oleObj spid="_x0000_s1014818" name="Equation" r:id="rId18" imgW="1002960" imgH="203040" progId="Equation.3">
              <p:embed/>
            </p:oleObj>
          </a:graphicData>
        </a:graphic>
      </p:graphicFrame>
      <p:sp>
        <p:nvSpPr>
          <p:cNvPr id="1014860" name="Text Box 35"/>
          <p:cNvSpPr txBox="1">
            <a:spLocks noChangeArrowheads="1"/>
          </p:cNvSpPr>
          <p:nvPr/>
        </p:nvSpPr>
        <p:spPr bwMode="auto">
          <a:xfrm>
            <a:off x="4133850" y="3286125"/>
            <a:ext cx="1382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chemeClr val="tx1"/>
                </a:solidFill>
                <a:latin typeface="Arial" charset="0"/>
              </a:rPr>
              <a:t>state equation</a:t>
            </a:r>
          </a:p>
        </p:txBody>
      </p:sp>
      <p:graphicFrame>
        <p:nvGraphicFramePr>
          <p:cNvPr id="1014820" name="Object 36"/>
          <p:cNvGraphicFramePr>
            <a:graphicFrameLocks/>
          </p:cNvGraphicFramePr>
          <p:nvPr/>
        </p:nvGraphicFramePr>
        <p:xfrm>
          <a:off x="4222750" y="3557588"/>
          <a:ext cx="849313" cy="201612"/>
        </p:xfrm>
        <a:graphic>
          <a:graphicData uri="http://schemas.openxmlformats.org/presentationml/2006/ole">
            <p:oleObj spid="_x0000_s1014820" name="Equation" r:id="rId19" imgW="850680" imgH="203040" progId="">
              <p:embed/>
            </p:oleObj>
          </a:graphicData>
        </a:graphic>
      </p:graphicFrame>
      <p:cxnSp>
        <p:nvCxnSpPr>
          <p:cNvPr id="1014861" name="AutoShape 37"/>
          <p:cNvCxnSpPr>
            <a:cxnSpLocks noChangeShapeType="1"/>
          </p:cNvCxnSpPr>
          <p:nvPr/>
        </p:nvCxnSpPr>
        <p:spPr bwMode="auto">
          <a:xfrm rot="16200000" flipH="1">
            <a:off x="6288087" y="2446338"/>
            <a:ext cx="385763" cy="7938"/>
          </a:xfrm>
          <a:prstGeom prst="bentConnector3">
            <a:avLst>
              <a:gd name="adj1" fmla="val 49796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1014862" name="Text Box 38"/>
          <p:cNvSpPr txBox="1">
            <a:spLocks noChangeArrowheads="1"/>
          </p:cNvSpPr>
          <p:nvPr/>
        </p:nvSpPr>
        <p:spPr bwMode="auto">
          <a:xfrm>
            <a:off x="7539038" y="2632075"/>
            <a:ext cx="1141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chemeClr val="tx1"/>
                </a:solidFill>
                <a:latin typeface="Arial" charset="0"/>
              </a:rPr>
              <a:t>parameters</a:t>
            </a:r>
          </a:p>
        </p:txBody>
      </p:sp>
      <p:graphicFrame>
        <p:nvGraphicFramePr>
          <p:cNvPr id="1014823" name="Object 39"/>
          <p:cNvGraphicFramePr>
            <a:graphicFrameLocks/>
          </p:cNvGraphicFramePr>
          <p:nvPr/>
        </p:nvGraphicFramePr>
        <p:xfrm>
          <a:off x="7567613" y="2908300"/>
          <a:ext cx="1227137" cy="733425"/>
        </p:xfrm>
        <a:graphic>
          <a:graphicData uri="http://schemas.openxmlformats.org/presentationml/2006/ole">
            <p:oleObj spid="_x0000_s1014823" name="Equation" r:id="rId20" imgW="1231560" imgH="736560" progId="Equation.3">
              <p:embed/>
            </p:oleObj>
          </a:graphicData>
        </a:graphic>
      </p:graphicFrame>
      <p:cxnSp>
        <p:nvCxnSpPr>
          <p:cNvPr id="1014863" name="AutoShape 40"/>
          <p:cNvCxnSpPr>
            <a:cxnSpLocks noChangeShapeType="1"/>
          </p:cNvCxnSpPr>
          <p:nvPr/>
        </p:nvCxnSpPr>
        <p:spPr bwMode="auto">
          <a:xfrm>
            <a:off x="6942138" y="5465763"/>
            <a:ext cx="100171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14864" name="Rectangle 42"/>
          <p:cNvSpPr>
            <a:spLocks noChangeArrowheads="1"/>
          </p:cNvSpPr>
          <p:nvPr/>
        </p:nvSpPr>
        <p:spPr bwMode="auto">
          <a:xfrm>
            <a:off x="246063" y="336550"/>
            <a:ext cx="939958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3600">
                <a:solidFill>
                  <a:schemeClr val="tx2"/>
                </a:solidFill>
                <a:latin typeface="Arial" charset="0"/>
              </a:rPr>
              <a:t>Overview:</a:t>
            </a:r>
            <a:br>
              <a:rPr lang="en-GB" sz="3600">
                <a:solidFill>
                  <a:schemeClr val="tx2"/>
                </a:solidFill>
                <a:latin typeface="Arial" charset="0"/>
              </a:rPr>
            </a:br>
            <a:r>
              <a:rPr lang="en-GB" sz="3600">
                <a:solidFill>
                  <a:schemeClr val="tx2"/>
                </a:solidFill>
                <a:latin typeface="Arial" charset="0"/>
              </a:rPr>
              <a:t>parameter estimation</a:t>
            </a:r>
            <a:endParaRPr lang="en-US" sz="36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14827" name="Rectangle 43"/>
          <p:cNvSpPr>
            <a:spLocks noChangeArrowheads="1"/>
          </p:cNvSpPr>
          <p:nvPr/>
        </p:nvSpPr>
        <p:spPr bwMode="auto">
          <a:xfrm>
            <a:off x="3956050" y="2767013"/>
            <a:ext cx="1538288" cy="1025525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014828" name="Rectangle 44"/>
          <p:cNvSpPr>
            <a:spLocks noChangeArrowheads="1"/>
          </p:cNvSpPr>
          <p:nvPr/>
        </p:nvSpPr>
        <p:spPr bwMode="auto">
          <a:xfrm>
            <a:off x="7926388" y="5092700"/>
            <a:ext cx="2193925" cy="1176338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014867" name="Rectangle 46"/>
          <p:cNvSpPr>
            <a:spLocks noChangeArrowheads="1"/>
          </p:cNvSpPr>
          <p:nvPr/>
        </p:nvSpPr>
        <p:spPr bwMode="auto">
          <a:xfrm>
            <a:off x="3395663" y="5626100"/>
            <a:ext cx="1395412" cy="11461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grpSp>
        <p:nvGrpSpPr>
          <p:cNvPr id="1014868" name="Group 47"/>
          <p:cNvGrpSpPr>
            <a:grpSpLocks/>
          </p:cNvGrpSpPr>
          <p:nvPr/>
        </p:nvGrpSpPr>
        <p:grpSpPr bwMode="auto">
          <a:xfrm>
            <a:off x="3484563" y="5702300"/>
            <a:ext cx="1222375" cy="1031875"/>
            <a:chOff x="512" y="1468"/>
            <a:chExt cx="3570" cy="2817"/>
          </a:xfrm>
        </p:grpSpPr>
        <p:sp>
          <p:nvSpPr>
            <p:cNvPr id="1014873" name="Freeform 48"/>
            <p:cNvSpPr>
              <a:spLocks/>
            </p:cNvSpPr>
            <p:nvPr/>
          </p:nvSpPr>
          <p:spPr bwMode="auto">
            <a:xfrm>
              <a:off x="1712" y="1832"/>
              <a:ext cx="1456" cy="2452"/>
            </a:xfrm>
            <a:custGeom>
              <a:avLst/>
              <a:gdLst>
                <a:gd name="T0" fmla="*/ 0 w 1456"/>
                <a:gd name="T1" fmla="*/ 2452 h 2452"/>
                <a:gd name="T2" fmla="*/ 0 w 1456"/>
                <a:gd name="T3" fmla="*/ 732 h 2452"/>
                <a:gd name="T4" fmla="*/ 116 w 1456"/>
                <a:gd name="T5" fmla="*/ 288 h 2452"/>
                <a:gd name="T6" fmla="*/ 192 w 1456"/>
                <a:gd name="T7" fmla="*/ 92 h 2452"/>
                <a:gd name="T8" fmla="*/ 260 w 1456"/>
                <a:gd name="T9" fmla="*/ 8 h 2452"/>
                <a:gd name="T10" fmla="*/ 300 w 1456"/>
                <a:gd name="T11" fmla="*/ 0 h 2452"/>
                <a:gd name="T12" fmla="*/ 364 w 1456"/>
                <a:gd name="T13" fmla="*/ 56 h 2452"/>
                <a:gd name="T14" fmla="*/ 408 w 1456"/>
                <a:gd name="T15" fmla="*/ 148 h 2452"/>
                <a:gd name="T16" fmla="*/ 484 w 1456"/>
                <a:gd name="T17" fmla="*/ 368 h 2452"/>
                <a:gd name="T18" fmla="*/ 620 w 1456"/>
                <a:gd name="T19" fmla="*/ 932 h 2452"/>
                <a:gd name="T20" fmla="*/ 820 w 1456"/>
                <a:gd name="T21" fmla="*/ 1748 h 2452"/>
                <a:gd name="T22" fmla="*/ 932 w 1456"/>
                <a:gd name="T23" fmla="*/ 2064 h 2452"/>
                <a:gd name="T24" fmla="*/ 1040 w 1456"/>
                <a:gd name="T25" fmla="*/ 2244 h 2452"/>
                <a:gd name="T26" fmla="*/ 1108 w 1456"/>
                <a:gd name="T27" fmla="*/ 2328 h 2452"/>
                <a:gd name="T28" fmla="*/ 1196 w 1456"/>
                <a:gd name="T29" fmla="*/ 2388 h 2452"/>
                <a:gd name="T30" fmla="*/ 1292 w 1456"/>
                <a:gd name="T31" fmla="*/ 2420 h 2452"/>
                <a:gd name="T32" fmla="*/ 1432 w 1456"/>
                <a:gd name="T33" fmla="*/ 2452 h 2452"/>
                <a:gd name="T34" fmla="*/ 1456 w 1456"/>
                <a:gd name="T35" fmla="*/ 2452 h 2452"/>
                <a:gd name="T36" fmla="*/ 0 w 1456"/>
                <a:gd name="T37" fmla="*/ 2452 h 24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6"/>
                <a:gd name="T58" fmla="*/ 0 h 2452"/>
                <a:gd name="T59" fmla="*/ 1456 w 1456"/>
                <a:gd name="T60" fmla="*/ 2452 h 24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6" h="2452">
                  <a:moveTo>
                    <a:pt x="0" y="2452"/>
                  </a:moveTo>
                  <a:lnTo>
                    <a:pt x="0" y="732"/>
                  </a:lnTo>
                  <a:lnTo>
                    <a:pt x="116" y="288"/>
                  </a:lnTo>
                  <a:lnTo>
                    <a:pt x="192" y="92"/>
                  </a:lnTo>
                  <a:lnTo>
                    <a:pt x="260" y="8"/>
                  </a:lnTo>
                  <a:lnTo>
                    <a:pt x="300" y="0"/>
                  </a:lnTo>
                  <a:lnTo>
                    <a:pt x="364" y="56"/>
                  </a:lnTo>
                  <a:lnTo>
                    <a:pt x="408" y="148"/>
                  </a:lnTo>
                  <a:lnTo>
                    <a:pt x="484" y="368"/>
                  </a:lnTo>
                  <a:lnTo>
                    <a:pt x="620" y="932"/>
                  </a:lnTo>
                  <a:lnTo>
                    <a:pt x="820" y="1748"/>
                  </a:lnTo>
                  <a:lnTo>
                    <a:pt x="932" y="2064"/>
                  </a:lnTo>
                  <a:lnTo>
                    <a:pt x="1040" y="2244"/>
                  </a:lnTo>
                  <a:lnTo>
                    <a:pt x="1108" y="2328"/>
                  </a:lnTo>
                  <a:lnTo>
                    <a:pt x="1196" y="2388"/>
                  </a:lnTo>
                  <a:lnTo>
                    <a:pt x="1292" y="2420"/>
                  </a:lnTo>
                  <a:lnTo>
                    <a:pt x="1432" y="2452"/>
                  </a:lnTo>
                  <a:lnTo>
                    <a:pt x="1456" y="2452"/>
                  </a:lnTo>
                  <a:lnTo>
                    <a:pt x="0" y="245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874" name="Rectangle 49"/>
            <p:cNvSpPr>
              <a:spLocks noChangeArrowheads="1"/>
            </p:cNvSpPr>
            <p:nvPr/>
          </p:nvSpPr>
          <p:spPr bwMode="auto">
            <a:xfrm>
              <a:off x="512" y="1468"/>
              <a:ext cx="3570" cy="281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lang="en-GB"/>
            </a:p>
          </p:txBody>
        </p:sp>
        <p:sp>
          <p:nvSpPr>
            <p:cNvPr id="1014875" name="Line 50"/>
            <p:cNvSpPr>
              <a:spLocks noChangeShapeType="1"/>
            </p:cNvSpPr>
            <p:nvPr/>
          </p:nvSpPr>
          <p:spPr bwMode="auto">
            <a:xfrm>
              <a:off x="512" y="4284"/>
              <a:ext cx="357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876" name="Line 51"/>
            <p:cNvSpPr>
              <a:spLocks noChangeShapeType="1"/>
            </p:cNvSpPr>
            <p:nvPr/>
          </p:nvSpPr>
          <p:spPr bwMode="auto">
            <a:xfrm>
              <a:off x="512" y="4284"/>
              <a:ext cx="357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877" name="Line 52"/>
            <p:cNvSpPr>
              <a:spLocks noChangeShapeType="1"/>
            </p:cNvSpPr>
            <p:nvPr/>
          </p:nvSpPr>
          <p:spPr bwMode="auto">
            <a:xfrm>
              <a:off x="512" y="4284"/>
              <a:ext cx="357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878" name="Freeform 53"/>
            <p:cNvSpPr>
              <a:spLocks/>
            </p:cNvSpPr>
            <p:nvPr/>
          </p:nvSpPr>
          <p:spPr bwMode="auto">
            <a:xfrm>
              <a:off x="512" y="1826"/>
              <a:ext cx="3570" cy="2458"/>
            </a:xfrm>
            <a:custGeom>
              <a:avLst/>
              <a:gdLst>
                <a:gd name="T0" fmla="*/ 44 w 3570"/>
                <a:gd name="T1" fmla="*/ 2458 h 2458"/>
                <a:gd name="T2" fmla="*/ 132 w 3570"/>
                <a:gd name="T3" fmla="*/ 2456 h 2458"/>
                <a:gd name="T4" fmla="*/ 222 w 3570"/>
                <a:gd name="T5" fmla="*/ 2456 h 2458"/>
                <a:gd name="T6" fmla="*/ 312 w 3570"/>
                <a:gd name="T7" fmla="*/ 2452 h 2458"/>
                <a:gd name="T8" fmla="*/ 400 w 3570"/>
                <a:gd name="T9" fmla="*/ 2442 h 2458"/>
                <a:gd name="T10" fmla="*/ 490 w 3570"/>
                <a:gd name="T11" fmla="*/ 2424 h 2458"/>
                <a:gd name="T12" fmla="*/ 580 w 3570"/>
                <a:gd name="T13" fmla="*/ 2388 h 2458"/>
                <a:gd name="T14" fmla="*/ 668 w 3570"/>
                <a:gd name="T15" fmla="*/ 2322 h 2458"/>
                <a:gd name="T16" fmla="*/ 758 w 3570"/>
                <a:gd name="T17" fmla="*/ 2210 h 2458"/>
                <a:gd name="T18" fmla="*/ 848 w 3570"/>
                <a:gd name="T19" fmla="*/ 2038 h 2458"/>
                <a:gd name="T20" fmla="*/ 936 w 3570"/>
                <a:gd name="T21" fmla="*/ 1794 h 2458"/>
                <a:gd name="T22" fmla="*/ 1026 w 3570"/>
                <a:gd name="T23" fmla="*/ 1478 h 2458"/>
                <a:gd name="T24" fmla="*/ 1114 w 3570"/>
                <a:gd name="T25" fmla="*/ 1106 h 2458"/>
                <a:gd name="T26" fmla="*/ 1204 w 3570"/>
                <a:gd name="T27" fmla="*/ 716 h 2458"/>
                <a:gd name="T28" fmla="*/ 1294 w 3570"/>
                <a:gd name="T29" fmla="*/ 366 h 2458"/>
                <a:gd name="T30" fmla="*/ 1382 w 3570"/>
                <a:gd name="T31" fmla="*/ 110 h 2458"/>
                <a:gd name="T32" fmla="*/ 1472 w 3570"/>
                <a:gd name="T33" fmla="*/ 0 h 2458"/>
                <a:gd name="T34" fmla="*/ 1562 w 3570"/>
                <a:gd name="T35" fmla="*/ 56 h 2458"/>
                <a:gd name="T36" fmla="*/ 1650 w 3570"/>
                <a:gd name="T37" fmla="*/ 268 h 2458"/>
                <a:gd name="T38" fmla="*/ 1740 w 3570"/>
                <a:gd name="T39" fmla="*/ 594 h 2458"/>
                <a:gd name="T40" fmla="*/ 1828 w 3570"/>
                <a:gd name="T41" fmla="*/ 976 h 2458"/>
                <a:gd name="T42" fmla="*/ 1918 w 3570"/>
                <a:gd name="T43" fmla="*/ 1360 h 2458"/>
                <a:gd name="T44" fmla="*/ 2008 w 3570"/>
                <a:gd name="T45" fmla="*/ 1698 h 2458"/>
                <a:gd name="T46" fmla="*/ 2096 w 3570"/>
                <a:gd name="T47" fmla="*/ 1966 h 2458"/>
                <a:gd name="T48" fmla="*/ 2186 w 3570"/>
                <a:gd name="T49" fmla="*/ 2162 h 2458"/>
                <a:gd name="T50" fmla="*/ 2276 w 3570"/>
                <a:gd name="T51" fmla="*/ 2292 h 2458"/>
                <a:gd name="T52" fmla="*/ 2364 w 3570"/>
                <a:gd name="T53" fmla="*/ 2370 h 2458"/>
                <a:gd name="T54" fmla="*/ 2454 w 3570"/>
                <a:gd name="T55" fmla="*/ 2414 h 2458"/>
                <a:gd name="T56" fmla="*/ 2544 w 3570"/>
                <a:gd name="T57" fmla="*/ 2438 h 2458"/>
                <a:gd name="T58" fmla="*/ 2632 w 3570"/>
                <a:gd name="T59" fmla="*/ 2450 h 2458"/>
                <a:gd name="T60" fmla="*/ 2722 w 3570"/>
                <a:gd name="T61" fmla="*/ 2454 h 2458"/>
                <a:gd name="T62" fmla="*/ 2810 w 3570"/>
                <a:gd name="T63" fmla="*/ 2456 h 2458"/>
                <a:gd name="T64" fmla="*/ 2900 w 3570"/>
                <a:gd name="T65" fmla="*/ 2458 h 2458"/>
                <a:gd name="T66" fmla="*/ 2990 w 3570"/>
                <a:gd name="T67" fmla="*/ 2458 h 2458"/>
                <a:gd name="T68" fmla="*/ 3078 w 3570"/>
                <a:gd name="T69" fmla="*/ 2458 h 2458"/>
                <a:gd name="T70" fmla="*/ 3168 w 3570"/>
                <a:gd name="T71" fmla="*/ 2458 h 2458"/>
                <a:gd name="T72" fmla="*/ 3258 w 3570"/>
                <a:gd name="T73" fmla="*/ 2458 h 2458"/>
                <a:gd name="T74" fmla="*/ 3346 w 3570"/>
                <a:gd name="T75" fmla="*/ 2458 h 2458"/>
                <a:gd name="T76" fmla="*/ 3436 w 3570"/>
                <a:gd name="T77" fmla="*/ 2458 h 2458"/>
                <a:gd name="T78" fmla="*/ 3526 w 3570"/>
                <a:gd name="T79" fmla="*/ 2458 h 24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570"/>
                <a:gd name="T121" fmla="*/ 0 h 2458"/>
                <a:gd name="T122" fmla="*/ 3570 w 3570"/>
                <a:gd name="T123" fmla="*/ 2458 h 245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570" h="2458">
                  <a:moveTo>
                    <a:pt x="0" y="2458"/>
                  </a:moveTo>
                  <a:lnTo>
                    <a:pt x="44" y="2458"/>
                  </a:lnTo>
                  <a:lnTo>
                    <a:pt x="88" y="2458"/>
                  </a:lnTo>
                  <a:lnTo>
                    <a:pt x="132" y="2456"/>
                  </a:lnTo>
                  <a:lnTo>
                    <a:pt x="178" y="2456"/>
                  </a:lnTo>
                  <a:lnTo>
                    <a:pt x="222" y="2456"/>
                  </a:lnTo>
                  <a:lnTo>
                    <a:pt x="266" y="2454"/>
                  </a:lnTo>
                  <a:lnTo>
                    <a:pt x="312" y="2452"/>
                  </a:lnTo>
                  <a:lnTo>
                    <a:pt x="356" y="2448"/>
                  </a:lnTo>
                  <a:lnTo>
                    <a:pt x="400" y="2442"/>
                  </a:lnTo>
                  <a:lnTo>
                    <a:pt x="446" y="2436"/>
                  </a:lnTo>
                  <a:lnTo>
                    <a:pt x="490" y="2424"/>
                  </a:lnTo>
                  <a:lnTo>
                    <a:pt x="534" y="2408"/>
                  </a:lnTo>
                  <a:lnTo>
                    <a:pt x="580" y="2388"/>
                  </a:lnTo>
                  <a:lnTo>
                    <a:pt x="624" y="2360"/>
                  </a:lnTo>
                  <a:lnTo>
                    <a:pt x="668" y="2322"/>
                  </a:lnTo>
                  <a:lnTo>
                    <a:pt x="714" y="2274"/>
                  </a:lnTo>
                  <a:lnTo>
                    <a:pt x="758" y="2210"/>
                  </a:lnTo>
                  <a:lnTo>
                    <a:pt x="802" y="2134"/>
                  </a:lnTo>
                  <a:lnTo>
                    <a:pt x="848" y="2038"/>
                  </a:lnTo>
                  <a:lnTo>
                    <a:pt x="892" y="1926"/>
                  </a:lnTo>
                  <a:lnTo>
                    <a:pt x="936" y="1794"/>
                  </a:lnTo>
                  <a:lnTo>
                    <a:pt x="980" y="1644"/>
                  </a:lnTo>
                  <a:lnTo>
                    <a:pt x="1026" y="1478"/>
                  </a:lnTo>
                  <a:lnTo>
                    <a:pt x="1070" y="1296"/>
                  </a:lnTo>
                  <a:lnTo>
                    <a:pt x="1114" y="1106"/>
                  </a:lnTo>
                  <a:lnTo>
                    <a:pt x="1160" y="910"/>
                  </a:lnTo>
                  <a:lnTo>
                    <a:pt x="1204" y="716"/>
                  </a:lnTo>
                  <a:lnTo>
                    <a:pt x="1248" y="532"/>
                  </a:lnTo>
                  <a:lnTo>
                    <a:pt x="1294" y="366"/>
                  </a:lnTo>
                  <a:lnTo>
                    <a:pt x="1338" y="222"/>
                  </a:lnTo>
                  <a:lnTo>
                    <a:pt x="1382" y="110"/>
                  </a:lnTo>
                  <a:lnTo>
                    <a:pt x="1428" y="36"/>
                  </a:lnTo>
                  <a:lnTo>
                    <a:pt x="1472" y="0"/>
                  </a:lnTo>
                  <a:lnTo>
                    <a:pt x="1516" y="8"/>
                  </a:lnTo>
                  <a:lnTo>
                    <a:pt x="1562" y="56"/>
                  </a:lnTo>
                  <a:lnTo>
                    <a:pt x="1606" y="146"/>
                  </a:lnTo>
                  <a:lnTo>
                    <a:pt x="1650" y="268"/>
                  </a:lnTo>
                  <a:lnTo>
                    <a:pt x="1696" y="420"/>
                  </a:lnTo>
                  <a:lnTo>
                    <a:pt x="1740" y="594"/>
                  </a:lnTo>
                  <a:lnTo>
                    <a:pt x="1784" y="782"/>
                  </a:lnTo>
                  <a:lnTo>
                    <a:pt x="1828" y="976"/>
                  </a:lnTo>
                  <a:lnTo>
                    <a:pt x="1874" y="1172"/>
                  </a:lnTo>
                  <a:lnTo>
                    <a:pt x="1918" y="1360"/>
                  </a:lnTo>
                  <a:lnTo>
                    <a:pt x="1962" y="1536"/>
                  </a:lnTo>
                  <a:lnTo>
                    <a:pt x="2008" y="1698"/>
                  </a:lnTo>
                  <a:lnTo>
                    <a:pt x="2052" y="1842"/>
                  </a:lnTo>
                  <a:lnTo>
                    <a:pt x="2096" y="1966"/>
                  </a:lnTo>
                  <a:lnTo>
                    <a:pt x="2142" y="2074"/>
                  </a:lnTo>
                  <a:lnTo>
                    <a:pt x="2186" y="2162"/>
                  </a:lnTo>
                  <a:lnTo>
                    <a:pt x="2230" y="2234"/>
                  </a:lnTo>
                  <a:lnTo>
                    <a:pt x="2276" y="2292"/>
                  </a:lnTo>
                  <a:lnTo>
                    <a:pt x="2320" y="2336"/>
                  </a:lnTo>
                  <a:lnTo>
                    <a:pt x="2364" y="2370"/>
                  </a:lnTo>
                  <a:lnTo>
                    <a:pt x="2410" y="2396"/>
                  </a:lnTo>
                  <a:lnTo>
                    <a:pt x="2454" y="2414"/>
                  </a:lnTo>
                  <a:lnTo>
                    <a:pt x="2498" y="2428"/>
                  </a:lnTo>
                  <a:lnTo>
                    <a:pt x="2544" y="2438"/>
                  </a:lnTo>
                  <a:lnTo>
                    <a:pt x="2588" y="2444"/>
                  </a:lnTo>
                  <a:lnTo>
                    <a:pt x="2632" y="2450"/>
                  </a:lnTo>
                  <a:lnTo>
                    <a:pt x="2678" y="2452"/>
                  </a:lnTo>
                  <a:lnTo>
                    <a:pt x="2722" y="2454"/>
                  </a:lnTo>
                  <a:lnTo>
                    <a:pt x="2766" y="2456"/>
                  </a:lnTo>
                  <a:lnTo>
                    <a:pt x="2810" y="2456"/>
                  </a:lnTo>
                  <a:lnTo>
                    <a:pt x="2856" y="2456"/>
                  </a:lnTo>
                  <a:lnTo>
                    <a:pt x="2900" y="2458"/>
                  </a:lnTo>
                  <a:lnTo>
                    <a:pt x="2944" y="2458"/>
                  </a:lnTo>
                  <a:lnTo>
                    <a:pt x="2990" y="2458"/>
                  </a:lnTo>
                  <a:lnTo>
                    <a:pt x="3034" y="2458"/>
                  </a:lnTo>
                  <a:lnTo>
                    <a:pt x="3078" y="2458"/>
                  </a:lnTo>
                  <a:lnTo>
                    <a:pt x="3124" y="2458"/>
                  </a:lnTo>
                  <a:lnTo>
                    <a:pt x="3168" y="2458"/>
                  </a:lnTo>
                  <a:lnTo>
                    <a:pt x="3212" y="2458"/>
                  </a:lnTo>
                  <a:lnTo>
                    <a:pt x="3258" y="2458"/>
                  </a:lnTo>
                  <a:lnTo>
                    <a:pt x="3302" y="2458"/>
                  </a:lnTo>
                  <a:lnTo>
                    <a:pt x="3346" y="2458"/>
                  </a:lnTo>
                  <a:lnTo>
                    <a:pt x="3392" y="2458"/>
                  </a:lnTo>
                  <a:lnTo>
                    <a:pt x="3436" y="2458"/>
                  </a:lnTo>
                  <a:lnTo>
                    <a:pt x="3480" y="2458"/>
                  </a:lnTo>
                  <a:lnTo>
                    <a:pt x="3526" y="2458"/>
                  </a:lnTo>
                  <a:lnTo>
                    <a:pt x="3570" y="245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879" name="Line 54"/>
            <p:cNvSpPr>
              <a:spLocks noChangeShapeType="1"/>
            </p:cNvSpPr>
            <p:nvPr/>
          </p:nvSpPr>
          <p:spPr bwMode="auto">
            <a:xfrm flipV="1">
              <a:off x="2004" y="1468"/>
              <a:ext cx="1" cy="28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4869" name="Rectangle 55"/>
          <p:cNvSpPr>
            <a:spLocks noChangeArrowheads="1"/>
          </p:cNvSpPr>
          <p:nvPr/>
        </p:nvSpPr>
        <p:spPr bwMode="auto">
          <a:xfrm>
            <a:off x="3987800" y="5624513"/>
            <a:ext cx="58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>
                <a:solidFill>
                  <a:schemeClr val="bg2"/>
                </a:solidFill>
              </a:rPr>
              <a:t>η</a:t>
            </a:r>
            <a:r>
              <a:rPr lang="el-GR" sz="2400" baseline="-25000">
                <a:solidFill>
                  <a:schemeClr val="bg2"/>
                </a:solidFill>
              </a:rPr>
              <a:t>θ</a:t>
            </a:r>
            <a:r>
              <a:rPr lang="en-GB" sz="2400" baseline="-25000">
                <a:solidFill>
                  <a:schemeClr val="bg2"/>
                </a:solidFill>
              </a:rPr>
              <a:t>|y</a:t>
            </a:r>
            <a:endParaRPr lang="en-US" sz="2400" baseline="-25000">
              <a:solidFill>
                <a:schemeClr val="bg2"/>
              </a:solidFill>
            </a:endParaRPr>
          </a:p>
        </p:txBody>
      </p:sp>
      <p:sp>
        <p:nvSpPr>
          <p:cNvPr id="1014870" name="Text Box 56"/>
          <p:cNvSpPr txBox="1">
            <a:spLocks noChangeArrowheads="1"/>
          </p:cNvSpPr>
          <p:nvPr/>
        </p:nvSpPr>
        <p:spPr bwMode="auto">
          <a:xfrm>
            <a:off x="7880350" y="720725"/>
            <a:ext cx="1671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latin typeface="Trebuchet MS" pitchFamily="34" charset="0"/>
              </a:rPr>
              <a:t>neuronal state</a:t>
            </a:r>
          </a:p>
          <a:p>
            <a:pPr eaLnBrk="0" hangingPunct="0"/>
            <a:r>
              <a:rPr lang="en-US" sz="1800">
                <a:solidFill>
                  <a:schemeClr val="tx1"/>
                </a:solidFill>
                <a:latin typeface="Trebuchet MS" pitchFamily="34" charset="0"/>
              </a:rPr>
              <a:t>equation</a:t>
            </a:r>
          </a:p>
        </p:txBody>
      </p:sp>
      <p:graphicFrame>
        <p:nvGraphicFramePr>
          <p:cNvPr id="1014841" name="Object 57"/>
          <p:cNvGraphicFramePr>
            <a:graphicFrameLocks/>
          </p:cNvGraphicFramePr>
          <p:nvPr/>
        </p:nvGraphicFramePr>
        <p:xfrm>
          <a:off x="5262563" y="869950"/>
          <a:ext cx="2432050" cy="438150"/>
        </p:xfrm>
        <a:graphic>
          <a:graphicData uri="http://schemas.openxmlformats.org/presentationml/2006/ole">
            <p:oleObj spid="_x0000_s1014841" name="Equation" r:id="rId21" imgW="1485720" imgH="253800" progId="Equation.3">
              <p:embed/>
            </p:oleObj>
          </a:graphicData>
        </a:graphic>
      </p:graphicFrame>
      <p:sp>
        <p:nvSpPr>
          <p:cNvPr id="1014871" name="Line 58"/>
          <p:cNvSpPr>
            <a:spLocks noChangeShapeType="1"/>
          </p:cNvSpPr>
          <p:nvPr/>
        </p:nvSpPr>
        <p:spPr bwMode="auto">
          <a:xfrm>
            <a:off x="6475413" y="447675"/>
            <a:ext cx="0" cy="384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4825" name="Rectangle 41"/>
          <p:cNvSpPr>
            <a:spLocks noChangeArrowheads="1"/>
          </p:cNvSpPr>
          <p:nvPr/>
        </p:nvSpPr>
        <p:spPr bwMode="auto">
          <a:xfrm>
            <a:off x="230188" y="1430338"/>
            <a:ext cx="3590925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1800">
                <a:solidFill>
                  <a:schemeClr val="tx1"/>
                </a:solidFill>
              </a:rPr>
              <a:t>Specify model (neuronal and haemodynamic level)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sz="180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70000"/>
              </a:spcBef>
              <a:buFontTx/>
              <a:buChar char="•"/>
            </a:pPr>
            <a:r>
              <a:rPr lang="en-GB" sz="1800">
                <a:solidFill>
                  <a:schemeClr val="tx1"/>
                </a:solidFill>
              </a:rPr>
              <a:t>Make it an observation model by adding measurement error</a:t>
            </a:r>
            <a:r>
              <a:rPr lang="en-US" sz="180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800" i="1">
                <a:solidFill>
                  <a:schemeClr val="tx1"/>
                </a:solidFill>
                <a:cs typeface="Arial" charset="0"/>
                <a:sym typeface="Symbol" pitchFamily="18" charset="2"/>
              </a:rPr>
              <a:t>e</a:t>
            </a:r>
            <a:r>
              <a:rPr lang="en-GB" sz="1800">
                <a:solidFill>
                  <a:schemeClr val="tx1"/>
                </a:solidFill>
                <a:cs typeface="Arial" charset="0"/>
              </a:rPr>
              <a:t> a</a:t>
            </a:r>
            <a:r>
              <a:rPr lang="en-GB" sz="1800">
                <a:solidFill>
                  <a:schemeClr val="tx1"/>
                </a:solidFill>
              </a:rPr>
              <a:t>nd confounds </a:t>
            </a:r>
            <a:r>
              <a:rPr lang="en-GB" sz="1800" i="1">
                <a:solidFill>
                  <a:schemeClr val="tx1"/>
                </a:solidFill>
              </a:rPr>
              <a:t>X</a:t>
            </a:r>
            <a:r>
              <a:rPr lang="en-GB" sz="1800">
                <a:solidFill>
                  <a:schemeClr val="tx1"/>
                </a:solidFill>
              </a:rPr>
              <a:t> (e.g. drift).</a:t>
            </a:r>
          </a:p>
          <a:p>
            <a:pPr marL="342900" indent="-342900">
              <a:lnSpc>
                <a:spcPct val="80000"/>
              </a:lnSpc>
              <a:spcBef>
                <a:spcPct val="70000"/>
              </a:spcBef>
              <a:buFontTx/>
              <a:buChar char="•"/>
            </a:pPr>
            <a:endParaRPr lang="en-GB" sz="180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70000"/>
              </a:spcBef>
              <a:buFontTx/>
              <a:buChar char="•"/>
            </a:pPr>
            <a:r>
              <a:rPr lang="en-GB" sz="1800">
                <a:solidFill>
                  <a:schemeClr val="tx1"/>
                </a:solidFill>
              </a:rPr>
              <a:t>Bayesian parameter estimation </a:t>
            </a:r>
            <a:r>
              <a:rPr lang="en-US" sz="1800">
                <a:solidFill>
                  <a:schemeClr val="tx1"/>
                </a:solidFill>
                <a:cs typeface="Arial" charset="0"/>
              </a:rPr>
              <a:t>using </a:t>
            </a:r>
            <a:r>
              <a:rPr lang="en-GB" sz="1800">
                <a:solidFill>
                  <a:schemeClr val="tx1"/>
                </a:solidFill>
              </a:rPr>
              <a:t>expectation-maximization.</a:t>
            </a:r>
          </a:p>
          <a:p>
            <a:pPr marL="342900" indent="-342900">
              <a:lnSpc>
                <a:spcPct val="80000"/>
              </a:lnSpc>
              <a:spcBef>
                <a:spcPct val="70000"/>
              </a:spcBef>
              <a:buFontTx/>
              <a:buChar char="•"/>
            </a:pPr>
            <a:endParaRPr lang="en-GB" sz="180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70000"/>
              </a:spcBef>
              <a:buFontTx/>
              <a:buChar char="•"/>
            </a:pPr>
            <a:r>
              <a:rPr lang="en-GB" sz="1800">
                <a:solidFill>
                  <a:schemeClr val="tx1"/>
                </a:solidFill>
              </a:rPr>
              <a:t>Result:</a:t>
            </a:r>
            <a:br>
              <a:rPr lang="en-GB" sz="1800">
                <a:solidFill>
                  <a:schemeClr val="tx1"/>
                </a:solidFill>
              </a:rPr>
            </a:br>
            <a:r>
              <a:rPr lang="en-GB" sz="1800">
                <a:solidFill>
                  <a:schemeClr val="tx1"/>
                </a:solidFill>
              </a:rPr>
              <a:t>(Normal) posterior parameter distributions, given by mean </a:t>
            </a:r>
            <a:r>
              <a:rPr lang="el-GR" sz="1800" i="1">
                <a:solidFill>
                  <a:schemeClr val="tx1"/>
                </a:solidFill>
                <a:cs typeface="Times New Roman" pitchFamily="18" charset="0"/>
              </a:rPr>
              <a:t>η</a:t>
            </a:r>
            <a:r>
              <a:rPr lang="el-GR" sz="1800" i="1" baseline="-25000">
                <a:solidFill>
                  <a:schemeClr val="tx1"/>
                </a:solidFill>
                <a:cs typeface="Times New Roman" pitchFamily="18" charset="0"/>
              </a:rPr>
              <a:t>θ</a:t>
            </a:r>
            <a:r>
              <a:rPr lang="en-GB" sz="1800" i="1" baseline="-25000">
                <a:solidFill>
                  <a:schemeClr val="tx1"/>
                </a:solidFill>
                <a:cs typeface="Times New Roman" pitchFamily="18" charset="0"/>
              </a:rPr>
              <a:t>|y</a:t>
            </a:r>
            <a:r>
              <a:rPr lang="en-GB" sz="1800">
                <a:solidFill>
                  <a:schemeClr val="tx1"/>
                </a:solidFill>
              </a:rPr>
              <a:t> and Covariance </a:t>
            </a:r>
            <a:r>
              <a:rPr lang="en-GB" sz="1800" i="1">
                <a:solidFill>
                  <a:schemeClr val="tx1"/>
                </a:solidFill>
              </a:rPr>
              <a:t>C</a:t>
            </a:r>
            <a:r>
              <a:rPr lang="el-GR" sz="1800" i="1" baseline="-25000">
                <a:solidFill>
                  <a:schemeClr val="tx1"/>
                </a:solidFill>
                <a:cs typeface="Times New Roman" pitchFamily="18" charset="0"/>
              </a:rPr>
              <a:t>θ</a:t>
            </a:r>
            <a:r>
              <a:rPr lang="en-GB" sz="1800" i="1" baseline="-25000">
                <a:solidFill>
                  <a:schemeClr val="tx1"/>
                </a:solidFill>
                <a:cs typeface="Times New Roman" pitchFamily="18" charset="0"/>
              </a:rPr>
              <a:t>|y</a:t>
            </a:r>
            <a:r>
              <a:rPr lang="en-GB" sz="1800">
                <a:solidFill>
                  <a:schemeClr val="tx1"/>
                </a:solidFill>
              </a:rPr>
              <a:t>.</a:t>
            </a:r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280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6213" y="2895600"/>
            <a:ext cx="4595812" cy="3409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48281" name="Oval 31"/>
          <p:cNvSpPr>
            <a:spLocks noChangeArrowheads="1"/>
          </p:cNvSpPr>
          <p:nvPr/>
        </p:nvSpPr>
        <p:spPr bwMode="auto">
          <a:xfrm>
            <a:off x="639763" y="5173663"/>
            <a:ext cx="533400" cy="5334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8282" name="Oval 30"/>
          <p:cNvSpPr>
            <a:spLocks noChangeArrowheads="1"/>
          </p:cNvSpPr>
          <p:nvPr/>
        </p:nvSpPr>
        <p:spPr bwMode="auto">
          <a:xfrm>
            <a:off x="630238" y="3560763"/>
            <a:ext cx="534987" cy="5334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pic>
        <p:nvPicPr>
          <p:cNvPr id="1248283" name="Picture 28" descr="inpu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8913" y="1689100"/>
            <a:ext cx="45593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8284" name="Rectangle 4"/>
          <p:cNvSpPr>
            <a:spLocks noChangeArrowheads="1"/>
          </p:cNvSpPr>
          <p:nvPr/>
        </p:nvSpPr>
        <p:spPr bwMode="auto">
          <a:xfrm>
            <a:off x="1905000" y="2436813"/>
            <a:ext cx="3857625" cy="512762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48285" name="Text Box 6"/>
          <p:cNvSpPr txBox="1">
            <a:spLocks noChangeArrowheads="1"/>
          </p:cNvSpPr>
          <p:nvPr/>
        </p:nvSpPr>
        <p:spPr bwMode="auto">
          <a:xfrm rot="-9840">
            <a:off x="7024688" y="3978275"/>
            <a:ext cx="262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Trebuchet MS" pitchFamily="34" charset="0"/>
              </a:rPr>
              <a:t>Forward coupling, </a:t>
            </a:r>
            <a:r>
              <a:rPr lang="en-GB" sz="2000" i="1">
                <a:solidFill>
                  <a:schemeClr val="tx1"/>
                </a:solidFill>
                <a:latin typeface="Trebuchet MS" pitchFamily="34" charset="0"/>
              </a:rPr>
              <a:t>a</a:t>
            </a:r>
            <a:r>
              <a:rPr lang="en-GB" sz="2000" i="1" baseline="-25000">
                <a:solidFill>
                  <a:schemeClr val="tx1"/>
                </a:solidFill>
                <a:latin typeface="Trebuchet MS" pitchFamily="34" charset="0"/>
              </a:rPr>
              <a:t>21</a:t>
            </a:r>
            <a:endParaRPr lang="en-GB" sz="2000" i="1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1248286" name="Picture 7" descr="HomerDCM_Post_a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6250" y="4448175"/>
            <a:ext cx="249237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8287" name="Picture 8" descr="HomerDCM_Post_a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8950" y="4435475"/>
            <a:ext cx="249237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48265" name="Object 9"/>
          <p:cNvGraphicFramePr>
            <a:graphicFrameLocks noChangeAspect="1"/>
          </p:cNvGraphicFramePr>
          <p:nvPr/>
        </p:nvGraphicFramePr>
        <p:xfrm>
          <a:off x="6938963" y="4508500"/>
          <a:ext cx="649287" cy="649288"/>
        </p:xfrm>
        <a:graphic>
          <a:graphicData uri="http://schemas.openxmlformats.org/presentationml/2006/ole">
            <p:oleObj spid="_x0000_s1248265" name="Equation" r:id="rId7" imgW="215640" imgH="215640" progId="Equation.3">
              <p:embed/>
            </p:oleObj>
          </a:graphicData>
        </a:graphic>
      </p:graphicFrame>
      <p:sp>
        <p:nvSpPr>
          <p:cNvPr id="1248288" name="Text Box 10"/>
          <p:cNvSpPr txBox="1">
            <a:spLocks noChangeArrowheads="1"/>
          </p:cNvSpPr>
          <p:nvPr/>
        </p:nvSpPr>
        <p:spPr bwMode="auto">
          <a:xfrm>
            <a:off x="7013575" y="1420813"/>
            <a:ext cx="2178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Trebuchet MS" pitchFamily="34" charset="0"/>
              </a:rPr>
              <a:t>Input coupling, </a:t>
            </a:r>
            <a:r>
              <a:rPr lang="en-GB" sz="2000" i="1">
                <a:solidFill>
                  <a:schemeClr val="tx1"/>
                </a:solidFill>
                <a:latin typeface="Trebuchet MS" pitchFamily="34" charset="0"/>
              </a:rPr>
              <a:t>c</a:t>
            </a:r>
            <a:r>
              <a:rPr lang="en-GB" sz="2000" i="1" baseline="-25000">
                <a:solidFill>
                  <a:schemeClr val="tx1"/>
                </a:solidFill>
                <a:latin typeface="Trebuchet MS" pitchFamily="34" charset="0"/>
              </a:rPr>
              <a:t>1</a:t>
            </a:r>
            <a:endParaRPr lang="en-GB" sz="2000" i="1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1248289" name="Picture 11" descr="HomerDCM_Post_c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5138" y="1901825"/>
            <a:ext cx="2493962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48268" name="Object 12"/>
          <p:cNvGraphicFramePr>
            <a:graphicFrameLocks noChangeAspect="1"/>
          </p:cNvGraphicFramePr>
          <p:nvPr/>
        </p:nvGraphicFramePr>
        <p:xfrm>
          <a:off x="6937375" y="1974850"/>
          <a:ext cx="419100" cy="647700"/>
        </p:xfrm>
        <a:graphic>
          <a:graphicData uri="http://schemas.openxmlformats.org/presentationml/2006/ole">
            <p:oleObj spid="_x0000_s1248268" name="Equation" r:id="rId9" imgW="139680" imgH="215640" progId="Equation.3">
              <p:embed/>
            </p:oleObj>
          </a:graphicData>
        </a:graphic>
      </p:graphicFrame>
      <p:sp>
        <p:nvSpPr>
          <p:cNvPr id="1248290" name="Text Box 13"/>
          <p:cNvSpPr txBox="1">
            <a:spLocks noChangeArrowheads="1"/>
          </p:cNvSpPr>
          <p:nvPr/>
        </p:nvSpPr>
        <p:spPr bwMode="auto">
          <a:xfrm>
            <a:off x="4624388" y="6369050"/>
            <a:ext cx="5673725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>
                <a:solidFill>
                  <a:schemeClr val="tx1"/>
                </a:solidFill>
              </a:rPr>
              <a:t>Prior density	Posterior density	    true values           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248291" name="Line 14"/>
          <p:cNvSpPr>
            <a:spLocks noChangeShapeType="1"/>
          </p:cNvSpPr>
          <p:nvPr/>
        </p:nvSpPr>
        <p:spPr bwMode="auto">
          <a:xfrm>
            <a:off x="6034088" y="6548438"/>
            <a:ext cx="411162" cy="0"/>
          </a:xfrm>
          <a:prstGeom prst="line">
            <a:avLst/>
          </a:prstGeom>
          <a:noFill/>
          <a:ln w="38100">
            <a:solidFill>
              <a:srgbClr val="3636F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8292" name="Line 15"/>
          <p:cNvSpPr>
            <a:spLocks noChangeShapeType="1"/>
          </p:cNvSpPr>
          <p:nvPr/>
        </p:nvSpPr>
        <p:spPr bwMode="auto">
          <a:xfrm>
            <a:off x="8094663" y="6564313"/>
            <a:ext cx="3587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8293" name="Line 16"/>
          <p:cNvSpPr>
            <a:spLocks noChangeShapeType="1"/>
          </p:cNvSpPr>
          <p:nvPr/>
        </p:nvSpPr>
        <p:spPr bwMode="auto">
          <a:xfrm>
            <a:off x="9652000" y="6581775"/>
            <a:ext cx="4095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8294" name="Rectangle 17"/>
          <p:cNvSpPr>
            <a:spLocks noGrp="1" noChangeArrowheads="1"/>
          </p:cNvSpPr>
          <p:nvPr>
            <p:ph type="title"/>
          </p:nvPr>
        </p:nvSpPr>
        <p:spPr>
          <a:xfrm>
            <a:off x="514350" y="-74613"/>
            <a:ext cx="9258300" cy="1143001"/>
          </a:xfrm>
        </p:spPr>
        <p:txBody>
          <a:bodyPr/>
          <a:lstStyle/>
          <a:p>
            <a:pPr eaLnBrk="1" hangingPunct="1"/>
            <a:r>
              <a:rPr lang="en-GB" sz="4000" smtClean="0"/>
              <a:t>Parameter estimation: an example</a:t>
            </a:r>
            <a:endParaRPr lang="en-US" sz="4000" smtClean="0"/>
          </a:p>
        </p:txBody>
      </p:sp>
      <p:sp>
        <p:nvSpPr>
          <p:cNvPr id="1248295" name="Text Box 20"/>
          <p:cNvSpPr txBox="1">
            <a:spLocks noChangeArrowheads="1"/>
          </p:cNvSpPr>
          <p:nvPr/>
        </p:nvSpPr>
        <p:spPr bwMode="auto">
          <a:xfrm>
            <a:off x="709613" y="2789238"/>
            <a:ext cx="3746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>
                <a:solidFill>
                  <a:schemeClr val="tx1"/>
                </a:solidFill>
                <a:latin typeface="Arial Unicode MS" pitchFamily="34" charset="-128"/>
              </a:rPr>
              <a:t>u</a:t>
            </a:r>
            <a:r>
              <a:rPr lang="en-GB" sz="1600" baseline="-25000">
                <a:solidFill>
                  <a:schemeClr val="tx1"/>
                </a:solidFill>
                <a:latin typeface="Arial Unicode MS" pitchFamily="34" charset="-128"/>
              </a:rPr>
              <a:t>1</a:t>
            </a:r>
            <a:endParaRPr lang="en-US" sz="1600">
              <a:solidFill>
                <a:schemeClr val="tx1"/>
              </a:solidFill>
              <a:latin typeface="Arial Unicode MS" pitchFamily="34" charset="-128"/>
            </a:endParaRPr>
          </a:p>
        </p:txBody>
      </p:sp>
      <p:cxnSp>
        <p:nvCxnSpPr>
          <p:cNvPr id="1248296" name="AutoShape 21"/>
          <p:cNvCxnSpPr>
            <a:cxnSpLocks noChangeShapeType="1"/>
          </p:cNvCxnSpPr>
          <p:nvPr/>
        </p:nvCxnSpPr>
        <p:spPr bwMode="auto">
          <a:xfrm rot="5400000">
            <a:off x="104775" y="4629150"/>
            <a:ext cx="1225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48297" name="AutoShape 22"/>
          <p:cNvCxnSpPr>
            <a:cxnSpLocks noChangeShapeType="1"/>
            <a:stCxn id="1248295" idx="2"/>
          </p:cNvCxnSpPr>
          <p:nvPr/>
        </p:nvCxnSpPr>
        <p:spPr bwMode="auto">
          <a:xfrm>
            <a:off x="896938" y="3125788"/>
            <a:ext cx="9525" cy="434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1248279" name="Object 23"/>
          <p:cNvGraphicFramePr>
            <a:graphicFrameLocks noChangeAspect="1"/>
          </p:cNvGraphicFramePr>
          <p:nvPr/>
        </p:nvGraphicFramePr>
        <p:xfrm>
          <a:off x="169863" y="4356100"/>
          <a:ext cx="450850" cy="449263"/>
        </p:xfrm>
        <a:graphic>
          <a:graphicData uri="http://schemas.openxmlformats.org/presentationml/2006/ole">
            <p:oleObj spid="_x0000_s1248279" name="Equation" r:id="rId10" imgW="215640" imgH="215640" progId="Equation.3">
              <p:embed/>
            </p:oleObj>
          </a:graphicData>
        </a:graphic>
      </p:graphicFrame>
      <p:sp>
        <p:nvSpPr>
          <p:cNvPr id="1248298" name="Text Box 24"/>
          <p:cNvSpPr txBox="1">
            <a:spLocks noChangeArrowheads="1"/>
          </p:cNvSpPr>
          <p:nvPr/>
        </p:nvSpPr>
        <p:spPr bwMode="auto">
          <a:xfrm>
            <a:off x="755650" y="3584575"/>
            <a:ext cx="36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chemeClr val="tx1"/>
                </a:solidFill>
              </a:rPr>
              <a:t>z</a:t>
            </a:r>
            <a:r>
              <a:rPr lang="en-US" sz="2000" b="1" i="1" baseline="-25000">
                <a:solidFill>
                  <a:schemeClr val="tx1"/>
                </a:solidFill>
              </a:rPr>
              <a:t>1</a:t>
            </a:r>
            <a:endParaRPr lang="en-US" sz="2000" b="1" i="1">
              <a:solidFill>
                <a:schemeClr val="tx1"/>
              </a:solidFill>
            </a:endParaRPr>
          </a:p>
        </p:txBody>
      </p:sp>
      <p:sp>
        <p:nvSpPr>
          <p:cNvPr id="1248299" name="Text Box 25"/>
          <p:cNvSpPr txBox="1">
            <a:spLocks noChangeArrowheads="1"/>
          </p:cNvSpPr>
          <p:nvPr/>
        </p:nvSpPr>
        <p:spPr bwMode="auto">
          <a:xfrm>
            <a:off x="727075" y="5187950"/>
            <a:ext cx="36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i="1">
                <a:solidFill>
                  <a:schemeClr val="tx1"/>
                </a:solidFill>
              </a:rPr>
              <a:t>z</a:t>
            </a:r>
            <a:r>
              <a:rPr lang="en-US" sz="2000" b="1" i="1" baseline="-25000">
                <a:solidFill>
                  <a:schemeClr val="tx1"/>
                </a:solidFill>
              </a:rPr>
              <a:t>2</a:t>
            </a:r>
            <a:endParaRPr lang="en-US" sz="2000" b="1" i="1">
              <a:solidFill>
                <a:schemeClr val="tx1"/>
              </a:solidFill>
            </a:endParaRPr>
          </a:p>
        </p:txBody>
      </p:sp>
      <p:sp>
        <p:nvSpPr>
          <p:cNvPr id="1248300" name="Text Box 5"/>
          <p:cNvSpPr txBox="1">
            <a:spLocks noChangeArrowheads="1"/>
          </p:cNvSpPr>
          <p:nvPr/>
        </p:nvSpPr>
        <p:spPr bwMode="auto">
          <a:xfrm>
            <a:off x="2328863" y="2670175"/>
            <a:ext cx="3367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Trebuchet MS" pitchFamily="34" charset="0"/>
              </a:rPr>
              <a:t>Simulated response</a:t>
            </a:r>
          </a:p>
        </p:txBody>
      </p:sp>
      <p:cxnSp>
        <p:nvCxnSpPr>
          <p:cNvPr id="1248301" name="AutoShape 34"/>
          <p:cNvCxnSpPr>
            <a:cxnSpLocks noChangeShapeType="1"/>
            <a:endCxn id="1248282" idx="0"/>
          </p:cNvCxnSpPr>
          <p:nvPr/>
        </p:nvCxnSpPr>
        <p:spPr bwMode="auto">
          <a:xfrm>
            <a:off x="898525" y="3430588"/>
            <a:ext cx="0" cy="130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515" name="Rectangle 3"/>
          <p:cNvSpPr>
            <a:spLocks noChangeArrowheads="1"/>
          </p:cNvSpPr>
          <p:nvPr/>
        </p:nvSpPr>
        <p:spPr bwMode="auto">
          <a:xfrm>
            <a:off x="319088" y="1290638"/>
            <a:ext cx="46196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80000"/>
              </a:spcBef>
            </a:pPr>
            <a:r>
              <a:rPr lang="en-US" sz="2000">
                <a:solidFill>
                  <a:srgbClr val="33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Bayesian single subject analysis</a:t>
            </a:r>
          </a:p>
          <a:p>
            <a:pPr marL="342900" indent="-342900">
              <a:spcBef>
                <a:spcPct val="80000"/>
              </a:spcBef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model parameters are distributions that have a </a:t>
            </a:r>
            <a:r>
              <a:rPr lang="en-GB"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</a:t>
            </a:r>
            <a:r>
              <a:rPr lang="el-GR" sz="2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η</a:t>
            </a:r>
            <a:r>
              <a:rPr lang="el-GR" sz="2000" i="1" baseline="-25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θ</a:t>
            </a:r>
            <a:r>
              <a:rPr lang="en-GB" sz="2000" i="1" baseline="-25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|y</a:t>
            </a:r>
            <a:r>
              <a:rPr lang="en-GB"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covariance </a:t>
            </a:r>
            <a:r>
              <a:rPr lang="en-GB" sz="2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l-GR" sz="2000" i="1" baseline="-25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θ</a:t>
            </a:r>
            <a:r>
              <a:rPr lang="en-GB" sz="2000" i="1" baseline="-25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|y</a:t>
            </a:r>
            <a:r>
              <a:rPr lang="en-GB"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742950" lvl="1" indent="-285750">
              <a:spcBef>
                <a:spcPct val="80000"/>
              </a:spcBef>
              <a:buFontTx/>
              <a:buChar char="–"/>
            </a:pPr>
            <a:r>
              <a:rPr lang="en-GB" sz="1800">
                <a:solidFill>
                  <a:schemeClr val="tx1"/>
                </a:solidFill>
                <a:latin typeface="Arial Unicode MS" pitchFamily="34" charset="-128"/>
              </a:rPr>
              <a:t>Use of the c</a:t>
            </a:r>
            <a:r>
              <a:rPr lang="en-US" sz="1800">
                <a:solidFill>
                  <a:schemeClr val="tx1"/>
                </a:solidFill>
                <a:latin typeface="Arial Unicode MS" pitchFamily="34" charset="-128"/>
              </a:rPr>
              <a:t>umulative normal distribution to test the probability that a certain parameter is above a chosen threshold </a:t>
            </a:r>
            <a:r>
              <a:rPr lang="el-GR" sz="1800">
                <a:solidFill>
                  <a:schemeClr val="tx1"/>
                </a:solidFill>
                <a:latin typeface="Arial Unicode MS" pitchFamily="34" charset="-128"/>
                <a:cs typeface="Times New Roman" pitchFamily="18" charset="0"/>
              </a:rPr>
              <a:t>γ</a:t>
            </a:r>
            <a:r>
              <a:rPr lang="en-GB" sz="1800">
                <a:solidFill>
                  <a:schemeClr val="tx1"/>
                </a:solidFill>
                <a:latin typeface="Arial Unicode MS" pitchFamily="34" charset="-128"/>
              </a:rPr>
              <a:t>:</a:t>
            </a:r>
            <a:br>
              <a:rPr lang="en-GB" sz="1800">
                <a:solidFill>
                  <a:schemeClr val="tx1"/>
                </a:solidFill>
                <a:latin typeface="Arial Unicode MS" pitchFamily="34" charset="-128"/>
              </a:rPr>
            </a:br>
            <a:endParaRPr lang="en-GB" sz="2000">
              <a:solidFill>
                <a:schemeClr val="tx1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80000"/>
              </a:spcBef>
              <a:buFontTx/>
              <a:buChar char="•"/>
            </a:pPr>
            <a:endParaRPr lang="en-GB" sz="2400">
              <a:solidFill>
                <a:schemeClr val="tx1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80000"/>
              </a:spcBef>
              <a:buFontTx/>
              <a:buChar char="•"/>
            </a:pPr>
            <a:endParaRPr lang="en-GB" sz="2400">
              <a:solidFill>
                <a:schemeClr val="tx1"/>
              </a:solidFill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65188" y="4719638"/>
            <a:ext cx="2719387" cy="1627187"/>
            <a:chOff x="3467" y="2493"/>
            <a:chExt cx="1713" cy="1025"/>
          </a:xfrm>
        </p:grpSpPr>
        <p:pic>
          <p:nvPicPr>
            <p:cNvPr id="198451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7" y="2493"/>
              <a:ext cx="1713" cy="1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694726" name="Rectangle 6"/>
            <p:cNvSpPr>
              <a:spLocks noChangeAspect="1" noChangeArrowheads="1"/>
            </p:cNvSpPr>
            <p:nvPr/>
          </p:nvSpPr>
          <p:spPr bwMode="auto">
            <a:xfrm>
              <a:off x="3540" y="2580"/>
              <a:ext cx="2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>
                  <a:solidFill>
                    <a:schemeClr val="tx1"/>
                  </a:solidFill>
                  <a:latin typeface="Arial Unicode MS" pitchFamily="34" charset="-128"/>
                  <a:cs typeface="Arial" charset="0"/>
                  <a:sym typeface="Symbol" pitchFamily="18" charset="2"/>
                </a:rPr>
                <a:t></a:t>
              </a:r>
            </a:p>
          </p:txBody>
        </p:sp>
        <p:sp>
          <p:nvSpPr>
            <p:cNvPr id="1694727" name="Line 7"/>
            <p:cNvSpPr>
              <a:spLocks noChangeAspect="1" noChangeShapeType="1"/>
            </p:cNvSpPr>
            <p:nvPr/>
          </p:nvSpPr>
          <p:spPr bwMode="auto">
            <a:xfrm>
              <a:off x="4095" y="2529"/>
              <a:ext cx="1" cy="9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4728" name="Rectangle 8"/>
            <p:cNvSpPr>
              <a:spLocks noChangeAspect="1" noChangeArrowheads="1"/>
            </p:cNvSpPr>
            <p:nvPr/>
          </p:nvSpPr>
          <p:spPr bwMode="auto">
            <a:xfrm>
              <a:off x="4230" y="2624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l-GR" sz="2400">
                  <a:solidFill>
                    <a:schemeClr val="tx1"/>
                  </a:solidFill>
                  <a:latin typeface="Arial Unicode MS" pitchFamily="34" charset="-128"/>
                  <a:cs typeface="Arial" charset="0"/>
                </a:rPr>
                <a:t>η</a:t>
              </a:r>
              <a:r>
                <a:rPr lang="el-GR" sz="2400" baseline="-25000">
                  <a:solidFill>
                    <a:schemeClr val="tx1"/>
                  </a:solidFill>
                  <a:latin typeface="Arial Unicode MS" pitchFamily="34" charset="-128"/>
                  <a:cs typeface="Arial" charset="0"/>
                </a:rPr>
                <a:t>θ</a:t>
              </a:r>
              <a:r>
                <a:rPr lang="en-GB" sz="2400" baseline="-25000">
                  <a:solidFill>
                    <a:schemeClr val="tx1"/>
                  </a:solidFill>
                  <a:latin typeface="Arial Unicode MS" pitchFamily="34" charset="-128"/>
                  <a:cs typeface="Arial" charset="0"/>
                </a:rPr>
                <a:t>|y</a:t>
              </a:r>
              <a:endParaRPr lang="en-US" sz="2400" baseline="-25000">
                <a:solidFill>
                  <a:schemeClr val="tx1"/>
                </a:solidFill>
                <a:latin typeface="Arial Unicode MS" pitchFamily="34" charset="-128"/>
                <a:cs typeface="Arial" charset="0"/>
              </a:endParaRPr>
            </a:p>
          </p:txBody>
        </p:sp>
        <p:sp>
          <p:nvSpPr>
            <p:cNvPr id="1694729" name="Line 9"/>
            <p:cNvSpPr>
              <a:spLocks noChangeAspect="1" noChangeShapeType="1"/>
            </p:cNvSpPr>
            <p:nvPr/>
          </p:nvSpPr>
          <p:spPr bwMode="auto">
            <a:xfrm flipH="1">
              <a:off x="4100" y="2752"/>
              <a:ext cx="1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4730" name="Line 10"/>
            <p:cNvSpPr>
              <a:spLocks noChangeAspect="1" noChangeShapeType="1"/>
            </p:cNvSpPr>
            <p:nvPr/>
          </p:nvSpPr>
          <p:spPr bwMode="auto">
            <a:xfrm flipH="1">
              <a:off x="3755" y="2752"/>
              <a:ext cx="1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84523" name="Rectangle 11"/>
          <p:cNvSpPr>
            <a:spLocks noChangeArrowheads="1"/>
          </p:cNvSpPr>
          <p:nvPr/>
        </p:nvSpPr>
        <p:spPr bwMode="auto">
          <a:xfrm>
            <a:off x="5338763" y="1290638"/>
            <a:ext cx="4633912" cy="365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</a:pPr>
            <a:r>
              <a:rPr lang="en-GB" sz="2000" dirty="0" smtClean="0">
                <a:solidFill>
                  <a:srgbClr val="3366FF"/>
                </a:solidFill>
                <a:latin typeface="Arial Unicode MS" pitchFamily="34" charset="-128"/>
              </a:rPr>
              <a:t>Classical </a:t>
            </a:r>
            <a:r>
              <a:rPr lang="en-GB" sz="2000" dirty="0" err="1" smtClean="0">
                <a:solidFill>
                  <a:srgbClr val="3366FF"/>
                </a:solidFill>
                <a:latin typeface="Arial Unicode MS" pitchFamily="34" charset="-128"/>
              </a:rPr>
              <a:t>frequentist</a:t>
            </a:r>
            <a:r>
              <a:rPr lang="en-GB" sz="2000" dirty="0" smtClean="0">
                <a:solidFill>
                  <a:srgbClr val="3366FF"/>
                </a:solidFill>
                <a:latin typeface="Arial Unicode MS" pitchFamily="34" charset="-128"/>
              </a:rPr>
              <a:t> test across groups</a:t>
            </a:r>
          </a:p>
          <a:p>
            <a:pPr marL="342900" indent="-342900">
              <a:spcBef>
                <a:spcPct val="80000"/>
              </a:spcBef>
              <a:buFontTx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rial Unicode MS" pitchFamily="34" charset="-128"/>
              </a:rPr>
              <a:t>Test summary statistic: mean </a:t>
            </a:r>
            <a:r>
              <a:rPr lang="el-GR" sz="2000" i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η</a:t>
            </a:r>
            <a:r>
              <a:rPr lang="el-GR" sz="2000" i="1" baseline="-25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θ</a:t>
            </a:r>
            <a:r>
              <a:rPr lang="en-GB" sz="2000" i="1" baseline="-25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|y</a:t>
            </a:r>
            <a:endParaRPr lang="en-GB" sz="2000" dirty="0" smtClean="0">
              <a:solidFill>
                <a:schemeClr val="tx1"/>
              </a:solidFill>
              <a:latin typeface="Arial Unicode MS" pitchFamily="34" charset="-128"/>
            </a:endParaRPr>
          </a:p>
          <a:p>
            <a:pPr marL="742950" lvl="1" indent="-285750">
              <a:spcBef>
                <a:spcPct val="50000"/>
              </a:spcBef>
              <a:buFontTx/>
              <a:buChar char="–"/>
            </a:pP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</a:rPr>
              <a:t>One-sample t-test:	Parameter &gt; 0?</a:t>
            </a:r>
          </a:p>
          <a:p>
            <a:pPr marL="742950" lvl="1" indent="-285750">
              <a:spcBef>
                <a:spcPct val="50000"/>
              </a:spcBef>
            </a:pP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</a:rPr>
              <a:t>		</a:t>
            </a:r>
          </a:p>
          <a:p>
            <a:pPr marL="742950" lvl="1" indent="-285750">
              <a:spcBef>
                <a:spcPct val="50000"/>
              </a:spcBef>
              <a:buFontTx/>
              <a:buChar char="–"/>
            </a:pP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</a:rPr>
              <a:t>Paired t-test:		parameter 1 &gt; parameter 2? </a:t>
            </a:r>
          </a:p>
          <a:p>
            <a:pPr marL="742950" lvl="1" indent="-285750">
              <a:spcBef>
                <a:spcPct val="50000"/>
              </a:spcBef>
              <a:buFontTx/>
              <a:buChar char="–"/>
            </a:pPr>
            <a:endParaRPr lang="en-US" sz="1800" dirty="0" smtClean="0">
              <a:solidFill>
                <a:schemeClr val="tx1"/>
              </a:solidFill>
              <a:latin typeface="Arial Unicode MS" pitchFamily="34" charset="-128"/>
            </a:endParaRPr>
          </a:p>
          <a:p>
            <a:pPr marL="742950" lvl="1" indent="-285750">
              <a:spcBef>
                <a:spcPct val="50000"/>
              </a:spcBef>
              <a:buFontTx/>
              <a:buChar char="–"/>
            </a:pPr>
            <a:r>
              <a:rPr lang="en-US" sz="1800" dirty="0" err="1" smtClean="0">
                <a:solidFill>
                  <a:schemeClr val="tx1"/>
                </a:solidFill>
                <a:latin typeface="Arial Unicode MS" pitchFamily="34" charset="-128"/>
              </a:rPr>
              <a:t>rmANOVA</a:t>
            </a:r>
            <a:r>
              <a:rPr lang="en-US" sz="1800" dirty="0" smtClean="0">
                <a:solidFill>
                  <a:schemeClr val="tx1"/>
                </a:solidFill>
                <a:latin typeface="Arial Unicode MS" pitchFamily="34" charset="-128"/>
              </a:rPr>
              <a:t>: e.g. in case of multiple sessions per subject</a:t>
            </a:r>
            <a:endParaRPr lang="en-US" sz="1800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694724" name="Rectangle 12"/>
          <p:cNvSpPr>
            <a:spLocks noChangeArrowheads="1"/>
          </p:cNvSpPr>
          <p:nvPr/>
        </p:nvSpPr>
        <p:spPr bwMode="auto">
          <a:xfrm>
            <a:off x="465138" y="300038"/>
            <a:ext cx="93583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GB" sz="4000">
                <a:solidFill>
                  <a:schemeClr val="tx2"/>
                </a:solidFill>
                <a:latin typeface="Arial Unicode MS" pitchFamily="34" charset="-128"/>
              </a:rPr>
              <a:t>Inference about DCM parameters</a:t>
            </a:r>
            <a:endParaRPr lang="en-US" sz="4000">
              <a:solidFill>
                <a:schemeClr val="tx2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44042" y="5400744"/>
            <a:ext cx="3676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 smtClean="0">
                <a:solidFill>
                  <a:srgbClr val="3333FF"/>
                </a:solidFill>
                <a:latin typeface="Arial Unicode MS" pitchFamily="34" charset="-128"/>
              </a:rPr>
              <a:t>Bayesian parameter averaging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8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15900"/>
            <a:ext cx="9258300" cy="566738"/>
          </a:xfrm>
        </p:spPr>
        <p:txBody>
          <a:bodyPr/>
          <a:lstStyle/>
          <a:p>
            <a:pPr eaLnBrk="1" hangingPunct="1"/>
            <a:r>
              <a:rPr lang="en-GB" sz="4000" smtClean="0">
                <a:latin typeface="Arial Unicode MS" pitchFamily="34" charset="-128"/>
              </a:rPr>
              <a:t>Model comparison and selection</a:t>
            </a:r>
            <a:endParaRPr lang="en-US" sz="4000" smtClean="0">
              <a:latin typeface="Arial Unicode MS" pitchFamily="34" charset="-128"/>
            </a:endParaRPr>
          </a:p>
        </p:txBody>
      </p:sp>
      <p:sp>
        <p:nvSpPr>
          <p:cNvPr id="899087" name="Rectangle 3"/>
          <p:cNvSpPr>
            <a:spLocks noChangeArrowheads="1"/>
          </p:cNvSpPr>
          <p:nvPr/>
        </p:nvSpPr>
        <p:spPr bwMode="auto">
          <a:xfrm>
            <a:off x="254000" y="1546225"/>
            <a:ext cx="4144963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solidFill>
                  <a:schemeClr val="tx1"/>
                </a:solidFill>
              </a:rPr>
              <a:t>Given competing hypotheses</a:t>
            </a:r>
            <a:r>
              <a:rPr lang="en-US" sz="2400">
                <a:solidFill>
                  <a:schemeClr val="tx1"/>
                </a:solidFill>
              </a:rPr>
              <a:t>, which model is the best?</a:t>
            </a:r>
          </a:p>
        </p:txBody>
      </p:sp>
      <p:sp>
        <p:nvSpPr>
          <p:cNvPr id="899088" name="AutoShape 7"/>
          <p:cNvSpPr>
            <a:spLocks noChangeArrowheads="1"/>
          </p:cNvSpPr>
          <p:nvPr/>
        </p:nvSpPr>
        <p:spPr bwMode="auto">
          <a:xfrm>
            <a:off x="1914525" y="2606675"/>
            <a:ext cx="360363" cy="1225550"/>
          </a:xfrm>
          <a:prstGeom prst="downArrow">
            <a:avLst>
              <a:gd name="adj1" fmla="val 50000"/>
              <a:gd name="adj2" fmla="val 85022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grpSp>
        <p:nvGrpSpPr>
          <p:cNvPr id="899089" name="Group 8"/>
          <p:cNvGrpSpPr>
            <a:grpSpLocks/>
          </p:cNvGrpSpPr>
          <p:nvPr/>
        </p:nvGrpSpPr>
        <p:grpSpPr bwMode="auto">
          <a:xfrm>
            <a:off x="4654550" y="1196975"/>
            <a:ext cx="5487988" cy="4848225"/>
            <a:chOff x="3240" y="754"/>
            <a:chExt cx="3149" cy="2795"/>
          </a:xfrm>
        </p:grpSpPr>
        <p:sp>
          <p:nvSpPr>
            <p:cNvPr id="899090" name="Rectangle 9"/>
            <p:cNvSpPr>
              <a:spLocks noChangeArrowheads="1"/>
            </p:cNvSpPr>
            <p:nvPr/>
          </p:nvSpPr>
          <p:spPr bwMode="auto">
            <a:xfrm>
              <a:off x="3240" y="754"/>
              <a:ext cx="3149" cy="2631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GB"/>
            </a:p>
          </p:txBody>
        </p:sp>
        <p:pic>
          <p:nvPicPr>
            <p:cNvPr id="899091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40" y="812"/>
              <a:ext cx="3084" cy="25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99092" name="Rectangle 11"/>
            <p:cNvSpPr>
              <a:spLocks noChangeArrowheads="1"/>
            </p:cNvSpPr>
            <p:nvPr/>
          </p:nvSpPr>
          <p:spPr bwMode="auto">
            <a:xfrm>
              <a:off x="5054" y="3386"/>
              <a:ext cx="1263" cy="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80000"/>
                </a:spcBef>
              </a:pPr>
              <a:r>
                <a:rPr lang="en-GB" b="1">
                  <a:solidFill>
                    <a:schemeClr val="tx1"/>
                  </a:solidFill>
                  <a:latin typeface="Arial Unicode MS" pitchFamily="34" charset="-128"/>
                </a:rPr>
                <a:t>Pitt &amp; Miyung (2002), </a:t>
              </a:r>
              <a:r>
                <a:rPr lang="en-GB" b="1" i="1">
                  <a:solidFill>
                    <a:schemeClr val="tx1"/>
                  </a:solidFill>
                  <a:latin typeface="Arial Unicode MS" pitchFamily="34" charset="-128"/>
                </a:rPr>
                <a:t>TICS</a:t>
              </a:r>
              <a:endParaRPr lang="de-DE" b="1">
                <a:solidFill>
                  <a:schemeClr val="tx1"/>
                </a:solidFill>
                <a:latin typeface="Arial Unicode MS" pitchFamily="34" charset="-128"/>
              </a:endParaRPr>
            </a:p>
          </p:txBody>
        </p:sp>
      </p:grpSp>
      <p:graphicFrame>
        <p:nvGraphicFramePr>
          <p:cNvPr id="899084" name="Object 12"/>
          <p:cNvGraphicFramePr>
            <a:graphicFrameLocks noChangeAspect="1"/>
          </p:cNvGraphicFramePr>
          <p:nvPr/>
        </p:nvGraphicFramePr>
        <p:xfrm>
          <a:off x="358775" y="3987800"/>
          <a:ext cx="3816350" cy="863600"/>
        </p:xfrm>
        <a:graphic>
          <a:graphicData uri="http://schemas.openxmlformats.org/presentationml/2006/ole">
            <p:oleObj spid="_x0000_s899084" name="Equation" r:id="rId6" imgW="1790640" imgH="431640" progId="Equation.3">
              <p:embed/>
            </p:oleObj>
          </a:graphicData>
        </a:graphic>
      </p:graphicFrame>
      <p:graphicFrame>
        <p:nvGraphicFramePr>
          <p:cNvPr id="899085" name="Object 13"/>
          <p:cNvGraphicFramePr>
            <a:graphicFrameLocks noChangeAspect="1"/>
          </p:cNvGraphicFramePr>
          <p:nvPr/>
        </p:nvGraphicFramePr>
        <p:xfrm>
          <a:off x="993775" y="5219700"/>
          <a:ext cx="2209800" cy="838200"/>
        </p:xfrm>
        <a:graphic>
          <a:graphicData uri="http://schemas.openxmlformats.org/presentationml/2006/ole">
            <p:oleObj spid="_x0000_s899085" name="Equation" r:id="rId7" imgW="1104840" imgH="41904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17" name="Rectangle 7"/>
          <p:cNvSpPr>
            <a:spLocks noChangeArrowheads="1"/>
          </p:cNvSpPr>
          <p:nvPr/>
        </p:nvSpPr>
        <p:spPr bwMode="auto">
          <a:xfrm>
            <a:off x="514350" y="215900"/>
            <a:ext cx="92583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>
                <a:solidFill>
                  <a:schemeClr val="tx2"/>
                </a:solidFill>
                <a:latin typeface="Arial Unicode MS" pitchFamily="34" charset="-128"/>
              </a:rPr>
              <a:t>Inference on model space</a:t>
            </a:r>
            <a:endParaRPr lang="en-US" sz="4000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698818" name="Rectangle 3"/>
          <p:cNvSpPr>
            <a:spLocks noChangeArrowheads="1"/>
          </p:cNvSpPr>
          <p:nvPr/>
        </p:nvSpPr>
        <p:spPr bwMode="auto">
          <a:xfrm>
            <a:off x="471488" y="1230313"/>
            <a:ext cx="76390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80000"/>
              </a:spcBef>
            </a:pPr>
            <a:r>
              <a:rPr lang="en-US" sz="2000">
                <a:solidFill>
                  <a:srgbClr val="33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evidence: The optimal balance of fit and complexity</a:t>
            </a:r>
          </a:p>
          <a:p>
            <a:pPr marL="342900" indent="-342900"/>
            <a:endParaRPr lang="en-US" sz="1000">
              <a:solidFill>
                <a:srgbClr val="3366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ts val="1200"/>
              </a:spcBef>
            </a:pPr>
            <a:r>
              <a:rPr lang="en-US" sz="2000">
                <a:solidFill>
                  <a:srgbClr val="33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Comparing models</a:t>
            </a:r>
          </a:p>
          <a:p>
            <a:pPr marL="342900" indent="-342900">
              <a:spcBef>
                <a:spcPts val="1200"/>
              </a:spcBef>
              <a:buFontTx/>
              <a:buChar char="•"/>
            </a:pPr>
            <a:r>
              <a:rPr lang="en-US" sz="20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is the best model?</a:t>
            </a:r>
          </a:p>
          <a:p>
            <a:pPr marL="342900" indent="-342900">
              <a:spcBef>
                <a:spcPts val="1200"/>
              </a:spcBef>
            </a:pPr>
            <a:endParaRPr lang="en-US" sz="100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80000"/>
              </a:spcBef>
              <a:buFontTx/>
              <a:buChar char="•"/>
            </a:pPr>
            <a:endParaRPr lang="en-GB" sz="24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698819" name="Rectangle 11"/>
          <p:cNvSpPr>
            <a:spLocks noChangeArrowheads="1"/>
          </p:cNvSpPr>
          <p:nvPr/>
        </p:nvSpPr>
        <p:spPr bwMode="auto">
          <a:xfrm>
            <a:off x="5338763" y="1290638"/>
            <a:ext cx="4633912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Arial Unicode MS" pitchFamily="34" charset="-128"/>
              </a:rPr>
              <a:t>		</a:t>
            </a:r>
          </a:p>
          <a:p>
            <a:pPr marL="742950" lvl="1" indent="-285750">
              <a:spcBef>
                <a:spcPct val="50000"/>
              </a:spcBef>
              <a:buFontTx/>
              <a:buChar char="–"/>
            </a:pPr>
            <a:endParaRPr lang="en-US" sz="1800">
              <a:solidFill>
                <a:schemeClr val="tx1"/>
              </a:solidFill>
              <a:latin typeface="Arial Unicode MS" pitchFamily="34" charset="-128"/>
            </a:endParaRPr>
          </a:p>
        </p:txBody>
      </p:sp>
      <p:pic>
        <p:nvPicPr>
          <p:cNvPr id="16988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1538" y="2630488"/>
            <a:ext cx="4545012" cy="3400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98821" name="Picture 10"/>
          <p:cNvPicPr>
            <a:picLocks noChangeAspect="1" noChangeArrowheads="1"/>
          </p:cNvPicPr>
          <p:nvPr/>
        </p:nvPicPr>
        <p:blipFill>
          <a:blip r:embed="rId4" cstate="print"/>
          <a:srcRect l="13217" b="32735"/>
          <a:stretch>
            <a:fillRect/>
          </a:stretch>
        </p:blipFill>
        <p:spPr bwMode="auto">
          <a:xfrm>
            <a:off x="7735888" y="865188"/>
            <a:ext cx="1828800" cy="1162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865" name="Rectangle 9"/>
          <p:cNvSpPr>
            <a:spLocks noChangeArrowheads="1"/>
          </p:cNvSpPr>
          <p:nvPr/>
        </p:nvSpPr>
        <p:spPr bwMode="auto">
          <a:xfrm>
            <a:off x="514350" y="215900"/>
            <a:ext cx="92583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>
                <a:solidFill>
                  <a:schemeClr val="tx2"/>
                </a:solidFill>
                <a:latin typeface="Arial Unicode MS" pitchFamily="34" charset="-128"/>
              </a:rPr>
              <a:t>Inference on model space</a:t>
            </a:r>
            <a:endParaRPr lang="en-US" sz="4000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700866" name="Rectangle 3"/>
          <p:cNvSpPr>
            <a:spLocks noChangeArrowheads="1"/>
          </p:cNvSpPr>
          <p:nvPr/>
        </p:nvSpPr>
        <p:spPr bwMode="auto">
          <a:xfrm>
            <a:off x="471488" y="1230313"/>
            <a:ext cx="76390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80000"/>
              </a:spcBef>
            </a:pPr>
            <a:r>
              <a:rPr lang="en-US" sz="2000" dirty="0">
                <a:solidFill>
                  <a:srgbClr val="33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evidence: The optimal balance of fit and complexity</a:t>
            </a:r>
          </a:p>
          <a:p>
            <a:pPr marL="342900" indent="-342900"/>
            <a:endParaRPr lang="en-US" sz="1000" dirty="0">
              <a:solidFill>
                <a:srgbClr val="3366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ts val="1200"/>
              </a:spcBef>
            </a:pPr>
            <a:r>
              <a:rPr lang="en-US" sz="2000" dirty="0">
                <a:solidFill>
                  <a:srgbClr val="33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Comparing models</a:t>
            </a:r>
          </a:p>
          <a:p>
            <a:pPr marL="342900" indent="-342900">
              <a:spcBef>
                <a:spcPts val="12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is the best model?</a:t>
            </a:r>
          </a:p>
          <a:p>
            <a:pPr marL="342900" indent="-342900">
              <a:spcBef>
                <a:spcPts val="1200"/>
              </a:spcBef>
            </a:pPr>
            <a:endParaRPr lang="en-US" sz="1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50000"/>
              </a:spcBef>
            </a:pPr>
            <a:r>
              <a:rPr lang="en-GB" sz="2000" dirty="0">
                <a:solidFill>
                  <a:srgbClr val="3366FF"/>
                </a:solidFill>
                <a:latin typeface="Arial Unicode MS" pitchFamily="34" charset="-128"/>
              </a:rPr>
              <a:t>Comparing families of models</a:t>
            </a:r>
          </a:p>
          <a:p>
            <a:pPr marL="342900" indent="-342900">
              <a:spcBef>
                <a:spcPts val="12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</a:rPr>
              <a:t>What type of model is best?</a:t>
            </a:r>
          </a:p>
          <a:p>
            <a:pPr marL="800100" lvl="1" indent="-342900">
              <a:spcBef>
                <a:spcPts val="1200"/>
              </a:spcBef>
              <a:buFontTx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Arial Unicode MS" pitchFamily="34" charset="-128"/>
              </a:rPr>
              <a:t>Feedforward</a:t>
            </a:r>
            <a:r>
              <a:rPr lang="en-US" sz="1800" dirty="0">
                <a:solidFill>
                  <a:schemeClr val="tx1"/>
                </a:solidFill>
                <a:latin typeface="Arial Unicode MS" pitchFamily="34" charset="-128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Unicode MS" pitchFamily="34" charset="-128"/>
              </a:rPr>
              <a:t>vs</a:t>
            </a:r>
            <a:r>
              <a:rPr lang="en-US" sz="1800" dirty="0">
                <a:solidFill>
                  <a:schemeClr val="tx1"/>
                </a:solidFill>
                <a:latin typeface="Arial Unicode MS" pitchFamily="34" charset="-128"/>
              </a:rPr>
              <a:t> feedback </a:t>
            </a:r>
          </a:p>
          <a:p>
            <a:pPr marL="800100" lvl="1" indent="-342900">
              <a:spcBef>
                <a:spcPts val="12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Arial Unicode MS" pitchFamily="34" charset="-128"/>
              </a:rPr>
              <a:t>Parallel </a:t>
            </a:r>
            <a:r>
              <a:rPr lang="en-US" sz="1800" dirty="0" err="1">
                <a:solidFill>
                  <a:schemeClr val="tx1"/>
                </a:solidFill>
                <a:latin typeface="Arial Unicode MS" pitchFamily="34" charset="-128"/>
              </a:rPr>
              <a:t>vs</a:t>
            </a:r>
            <a:r>
              <a:rPr lang="en-US" sz="1800" dirty="0">
                <a:solidFill>
                  <a:schemeClr val="tx1"/>
                </a:solidFill>
                <a:latin typeface="Arial Unicode MS" pitchFamily="34" charset="-128"/>
              </a:rPr>
              <a:t> sequential processing</a:t>
            </a:r>
          </a:p>
          <a:p>
            <a:pPr marL="800100" lvl="1" indent="-342900">
              <a:spcBef>
                <a:spcPts val="12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Arial Unicode MS" pitchFamily="34" charset="-128"/>
              </a:rPr>
              <a:t>With or without modulation</a:t>
            </a:r>
          </a:p>
          <a:p>
            <a:pPr marL="342900" indent="-342900">
              <a:spcBef>
                <a:spcPct val="80000"/>
              </a:spcBef>
              <a:buFontTx/>
              <a:buChar char="•"/>
            </a:pPr>
            <a:endParaRPr lang="en-GB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80000"/>
              </a:spcBef>
              <a:buFontTx/>
              <a:buChar char="•"/>
            </a:pPr>
            <a:endParaRPr lang="en-GB" sz="2400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700867" name="Rectangle 11"/>
          <p:cNvSpPr>
            <a:spLocks noChangeArrowheads="1"/>
          </p:cNvSpPr>
          <p:nvPr/>
        </p:nvSpPr>
        <p:spPr bwMode="auto">
          <a:xfrm>
            <a:off x="5338763" y="1290638"/>
            <a:ext cx="4633912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Arial Unicode MS" pitchFamily="34" charset="-128"/>
              </a:rPr>
              <a:t>		</a:t>
            </a:r>
          </a:p>
          <a:p>
            <a:pPr marL="742950" lvl="1" indent="-285750">
              <a:spcBef>
                <a:spcPct val="50000"/>
              </a:spcBef>
              <a:buFontTx/>
              <a:buChar char="–"/>
            </a:pPr>
            <a:endParaRPr lang="en-US" sz="1800">
              <a:solidFill>
                <a:schemeClr val="tx1"/>
              </a:solidFill>
              <a:latin typeface="Arial Unicode MS" pitchFamily="34" charset="-128"/>
            </a:endParaRPr>
          </a:p>
        </p:txBody>
      </p:sp>
      <p:pic>
        <p:nvPicPr>
          <p:cNvPr id="1700868" name="Picture 2"/>
          <p:cNvPicPr>
            <a:picLocks noChangeAspect="1" noChangeArrowheads="1"/>
          </p:cNvPicPr>
          <p:nvPr/>
        </p:nvPicPr>
        <p:blipFill>
          <a:blip r:embed="rId3" cstate="print"/>
          <a:srcRect l="49477" t="45380" r="16426" b="29042"/>
          <a:stretch>
            <a:fillRect/>
          </a:stretch>
        </p:blipFill>
        <p:spPr bwMode="auto">
          <a:xfrm>
            <a:off x="5595938" y="3635375"/>
            <a:ext cx="4549775" cy="2427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0086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6350" y="2085975"/>
            <a:ext cx="2046288" cy="153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00870" name="Picture 10"/>
          <p:cNvPicPr>
            <a:picLocks noChangeAspect="1" noChangeArrowheads="1"/>
          </p:cNvPicPr>
          <p:nvPr/>
        </p:nvPicPr>
        <p:blipFill>
          <a:blip r:embed="rId5" cstate="print"/>
          <a:srcRect l="13217" b="32735"/>
          <a:stretch>
            <a:fillRect/>
          </a:stretch>
        </p:blipFill>
        <p:spPr bwMode="auto">
          <a:xfrm>
            <a:off x="7737475" y="865188"/>
            <a:ext cx="1828800" cy="1162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913" name="Rectangle 3"/>
          <p:cNvSpPr>
            <a:spLocks noChangeArrowheads="1"/>
          </p:cNvSpPr>
          <p:nvPr/>
        </p:nvSpPr>
        <p:spPr bwMode="auto">
          <a:xfrm>
            <a:off x="471488" y="1230313"/>
            <a:ext cx="76390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80000"/>
              </a:spcBef>
            </a:pPr>
            <a:r>
              <a:rPr lang="en-US" sz="2000" dirty="0">
                <a:solidFill>
                  <a:srgbClr val="33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evidence: The optimal balance of fit and complexity</a:t>
            </a:r>
          </a:p>
          <a:p>
            <a:pPr marL="342900" indent="-342900"/>
            <a:endParaRPr lang="en-US" sz="1400" dirty="0">
              <a:solidFill>
                <a:srgbClr val="3366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ts val="1200"/>
              </a:spcBef>
            </a:pPr>
            <a:r>
              <a:rPr lang="en-US" sz="2000" dirty="0">
                <a:solidFill>
                  <a:srgbClr val="33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Comparing models</a:t>
            </a:r>
          </a:p>
          <a:p>
            <a:pPr marL="342900" indent="-342900">
              <a:spcBef>
                <a:spcPts val="12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is the best model?</a:t>
            </a:r>
          </a:p>
          <a:p>
            <a:pPr marL="342900" indent="-342900"/>
            <a:endParaRPr lang="en-US" dirty="0">
              <a:solidFill>
                <a:srgbClr val="3366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50000"/>
              </a:spcBef>
            </a:pPr>
            <a:r>
              <a:rPr lang="en-GB" sz="2000" dirty="0">
                <a:solidFill>
                  <a:srgbClr val="3366FF"/>
                </a:solidFill>
                <a:latin typeface="Arial Unicode MS" pitchFamily="34" charset="-128"/>
              </a:rPr>
              <a:t>Comparing families of models</a:t>
            </a:r>
          </a:p>
          <a:p>
            <a:pPr marL="342900" indent="-342900">
              <a:spcBef>
                <a:spcPts val="12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</a:rPr>
              <a:t>What type of model is best?</a:t>
            </a:r>
          </a:p>
          <a:p>
            <a:pPr marL="800100" lvl="1" indent="-342900">
              <a:spcBef>
                <a:spcPts val="1200"/>
              </a:spcBef>
              <a:buFontTx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Arial Unicode MS" pitchFamily="34" charset="-128"/>
              </a:rPr>
              <a:t>Feedforward</a:t>
            </a:r>
            <a:r>
              <a:rPr lang="en-US" sz="1800" dirty="0">
                <a:solidFill>
                  <a:schemeClr val="tx1"/>
                </a:solidFill>
                <a:latin typeface="Arial Unicode MS" pitchFamily="34" charset="-128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Unicode MS" pitchFamily="34" charset="-128"/>
              </a:rPr>
              <a:t>vs</a:t>
            </a:r>
            <a:r>
              <a:rPr lang="en-US" sz="1800" dirty="0">
                <a:solidFill>
                  <a:schemeClr val="tx1"/>
                </a:solidFill>
                <a:latin typeface="Arial Unicode MS" pitchFamily="34" charset="-128"/>
              </a:rPr>
              <a:t> feedback </a:t>
            </a:r>
          </a:p>
          <a:p>
            <a:pPr marL="800100" lvl="1" indent="-342900">
              <a:spcBef>
                <a:spcPts val="12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Arial Unicode MS" pitchFamily="34" charset="-128"/>
              </a:rPr>
              <a:t>Parallel </a:t>
            </a:r>
            <a:r>
              <a:rPr lang="en-US" sz="1800" dirty="0" err="1">
                <a:solidFill>
                  <a:schemeClr val="tx1"/>
                </a:solidFill>
                <a:latin typeface="Arial Unicode MS" pitchFamily="34" charset="-128"/>
              </a:rPr>
              <a:t>vs</a:t>
            </a:r>
            <a:r>
              <a:rPr lang="en-US" sz="1800" dirty="0">
                <a:solidFill>
                  <a:schemeClr val="tx1"/>
                </a:solidFill>
                <a:latin typeface="Arial Unicode MS" pitchFamily="34" charset="-128"/>
              </a:rPr>
              <a:t> sequential processing</a:t>
            </a:r>
          </a:p>
          <a:p>
            <a:pPr marL="800100" lvl="1" indent="-342900">
              <a:spcBef>
                <a:spcPts val="1200"/>
              </a:spcBef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Arial Unicode MS" pitchFamily="34" charset="-128"/>
              </a:rPr>
              <a:t>With or without modulation</a:t>
            </a:r>
          </a:p>
          <a:p>
            <a:pPr marL="342900" indent="-342900"/>
            <a:endParaRPr lang="en-US" dirty="0">
              <a:solidFill>
                <a:srgbClr val="3366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80000"/>
              </a:spcBef>
            </a:pPr>
            <a:r>
              <a:rPr lang="en-US" sz="2000" dirty="0">
                <a:solidFill>
                  <a:srgbClr val="3366FF"/>
                </a:solidFill>
                <a:latin typeface="Arial Unicode MS" pitchFamily="34" charset="-128"/>
              </a:rPr>
              <a:t>Only compare models with the same data</a:t>
            </a:r>
          </a:p>
          <a:p>
            <a:pPr marL="342900" indent="-342900">
              <a:spcBef>
                <a:spcPct val="80000"/>
              </a:spcBef>
              <a:buFontTx/>
              <a:buChar char="•"/>
            </a:pPr>
            <a:endParaRPr lang="en-GB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spcBef>
                <a:spcPct val="80000"/>
              </a:spcBef>
              <a:buFontTx/>
              <a:buChar char="•"/>
            </a:pPr>
            <a:endParaRPr lang="en-GB" sz="2400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702914" name="Rectangle 11"/>
          <p:cNvSpPr>
            <a:spLocks noChangeArrowheads="1"/>
          </p:cNvSpPr>
          <p:nvPr/>
        </p:nvSpPr>
        <p:spPr bwMode="auto">
          <a:xfrm>
            <a:off x="5338763" y="1290638"/>
            <a:ext cx="4633912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Arial Unicode MS" pitchFamily="34" charset="-128"/>
              </a:rPr>
              <a:t>		</a:t>
            </a:r>
          </a:p>
          <a:p>
            <a:pPr marL="742950" lvl="1" indent="-285750">
              <a:spcBef>
                <a:spcPct val="50000"/>
              </a:spcBef>
              <a:buFontTx/>
              <a:buChar char="–"/>
            </a:pPr>
            <a:endParaRPr lang="en-US" sz="1800">
              <a:solidFill>
                <a:schemeClr val="tx1"/>
              </a:solidFill>
              <a:latin typeface="Arial Unicode MS" pitchFamily="34" charset="-128"/>
            </a:endParaRPr>
          </a:p>
        </p:txBody>
      </p:sp>
      <p:pic>
        <p:nvPicPr>
          <p:cNvPr id="17029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6350" y="2085975"/>
            <a:ext cx="2046288" cy="153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02916" name="Picture 10"/>
          <p:cNvPicPr>
            <a:picLocks noChangeAspect="1" noChangeArrowheads="1"/>
          </p:cNvPicPr>
          <p:nvPr/>
        </p:nvPicPr>
        <p:blipFill>
          <a:blip r:embed="rId4" cstate="print"/>
          <a:srcRect l="13217" b="32735"/>
          <a:stretch>
            <a:fillRect/>
          </a:stretch>
        </p:blipFill>
        <p:spPr bwMode="auto">
          <a:xfrm>
            <a:off x="7737475" y="865188"/>
            <a:ext cx="1828800" cy="1162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02917" name="Picture 2"/>
          <p:cNvPicPr>
            <a:picLocks noChangeAspect="1" noChangeArrowheads="1"/>
          </p:cNvPicPr>
          <p:nvPr/>
        </p:nvPicPr>
        <p:blipFill>
          <a:blip r:embed="rId5" cstate="print"/>
          <a:srcRect l="49477" t="45380" r="16426" b="29042"/>
          <a:stretch>
            <a:fillRect/>
          </a:stretch>
        </p:blipFill>
        <p:spPr bwMode="auto">
          <a:xfrm>
            <a:off x="7508875" y="3646488"/>
            <a:ext cx="2286000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1702918" name="Group 58"/>
          <p:cNvGrpSpPr>
            <a:grpSpLocks/>
          </p:cNvGrpSpPr>
          <p:nvPr/>
        </p:nvGrpSpPr>
        <p:grpSpPr bwMode="auto">
          <a:xfrm>
            <a:off x="5627688" y="5229225"/>
            <a:ext cx="3830637" cy="1371600"/>
            <a:chOff x="5627913" y="5228773"/>
            <a:chExt cx="3831174" cy="1371600"/>
          </a:xfrm>
        </p:grpSpPr>
        <p:grpSp>
          <p:nvGrpSpPr>
            <p:cNvPr id="1702920" name="Group 54"/>
            <p:cNvGrpSpPr>
              <a:grpSpLocks/>
            </p:cNvGrpSpPr>
            <p:nvPr/>
          </p:nvGrpSpPr>
          <p:grpSpPr bwMode="auto">
            <a:xfrm>
              <a:off x="5627913" y="5228773"/>
              <a:ext cx="3831174" cy="1371600"/>
              <a:chOff x="5627913" y="5228773"/>
              <a:chExt cx="3831174" cy="1371600"/>
            </a:xfrm>
          </p:grpSpPr>
          <p:grpSp>
            <p:nvGrpSpPr>
              <p:cNvPr id="1702922" name="Group 49"/>
              <p:cNvGrpSpPr>
                <a:grpSpLocks noChangeAspect="1"/>
              </p:cNvGrpSpPr>
              <p:nvPr/>
            </p:nvGrpSpPr>
            <p:grpSpPr bwMode="auto">
              <a:xfrm>
                <a:off x="5905130" y="5228773"/>
                <a:ext cx="3553957" cy="1371600"/>
                <a:chOff x="5127876" y="5130800"/>
                <a:chExt cx="4475353" cy="1727200"/>
              </a:xfrm>
            </p:grpSpPr>
            <p:grpSp>
              <p:nvGrpSpPr>
                <p:cNvPr id="1702924" name="Group 59"/>
                <p:cNvGrpSpPr>
                  <a:grpSpLocks/>
                </p:cNvGrpSpPr>
                <p:nvPr/>
              </p:nvGrpSpPr>
              <p:grpSpPr bwMode="auto">
                <a:xfrm>
                  <a:off x="7451838" y="5130800"/>
                  <a:ext cx="2151391" cy="1727200"/>
                  <a:chOff x="1648080" y="2518545"/>
                  <a:chExt cx="2152166" cy="1728601"/>
                </a:xfrm>
              </p:grpSpPr>
              <p:grpSp>
                <p:nvGrpSpPr>
                  <p:cNvPr id="6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980324" y="3156201"/>
                    <a:ext cx="533590" cy="533400"/>
                    <a:chOff x="1872" y="960"/>
                    <a:chExt cx="336" cy="336"/>
                  </a:xfrm>
                  <a:gradFill flip="none" rotWithShape="1">
                    <a:gsLst>
                      <a:gs pos="0">
                        <a:srgbClr val="FF6600">
                          <a:tint val="66000"/>
                          <a:satMod val="160000"/>
                        </a:srgbClr>
                      </a:gs>
                      <a:gs pos="50000">
                        <a:srgbClr val="FF6600">
                          <a:tint val="44500"/>
                          <a:satMod val="160000"/>
                        </a:srgbClr>
                      </a:gs>
                      <a:gs pos="100000">
                        <a:srgbClr val="FF66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</p:grpSpPr>
                <p:sp>
                  <p:nvSpPr>
                    <p:cNvPr id="31" name="Oval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2" y="960"/>
                      <a:ext cx="336" cy="336"/>
                    </a:xfrm>
                    <a:prstGeom prst="ellipse">
                      <a:avLst/>
                    </a:prstGeom>
                    <a:grpFill/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b="1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2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27" y="1025"/>
                      <a:ext cx="221" cy="233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eaLnBrk="0" hangingPunct="0"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A</a:t>
                      </a:r>
                    </a:p>
                  </p:txBody>
                </p:sp>
              </p:grpSp>
              <p:grpSp>
                <p:nvGrpSpPr>
                  <p:cNvPr id="7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2093433" y="2518545"/>
                    <a:ext cx="533590" cy="533400"/>
                    <a:chOff x="3312" y="960"/>
                    <a:chExt cx="336" cy="336"/>
                  </a:xfrm>
                  <a:gradFill flip="none" rotWithShape="1">
                    <a:gsLst>
                      <a:gs pos="0">
                        <a:srgbClr val="FF6600">
                          <a:tint val="66000"/>
                          <a:satMod val="160000"/>
                        </a:srgbClr>
                      </a:gs>
                      <a:gs pos="50000">
                        <a:srgbClr val="FF6600">
                          <a:tint val="44500"/>
                          <a:satMod val="160000"/>
                        </a:srgbClr>
                      </a:gs>
                      <a:gs pos="100000">
                        <a:srgbClr val="FF66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</p:grpSpPr>
                <p:sp>
                  <p:nvSpPr>
                    <p:cNvPr id="29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12" y="960"/>
                      <a:ext cx="336" cy="336"/>
                    </a:xfrm>
                    <a:prstGeom prst="ellipse">
                      <a:avLst/>
                    </a:prstGeom>
                    <a:grpFill/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b="1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30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60" y="1025"/>
                      <a:ext cx="221" cy="233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eaLnBrk="0" hangingPunct="0"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D</a:t>
                      </a:r>
                    </a:p>
                  </p:txBody>
                </p:sp>
              </p:grpSp>
              <p:grpSp>
                <p:nvGrpSpPr>
                  <p:cNvPr id="8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3047503" y="3689601"/>
                    <a:ext cx="533590" cy="533400"/>
                    <a:chOff x="2544" y="1296"/>
                    <a:chExt cx="336" cy="336"/>
                  </a:xfrm>
                  <a:gradFill flip="none" rotWithShape="1">
                    <a:gsLst>
                      <a:gs pos="0">
                        <a:srgbClr val="FF6600">
                          <a:tint val="66000"/>
                          <a:satMod val="160000"/>
                        </a:srgbClr>
                      </a:gs>
                      <a:gs pos="50000">
                        <a:srgbClr val="FF6600">
                          <a:tint val="44500"/>
                          <a:satMod val="160000"/>
                        </a:srgbClr>
                      </a:gs>
                      <a:gs pos="100000">
                        <a:srgbClr val="FF66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</p:grpSpPr>
                <p:sp>
                  <p:nvSpPr>
                    <p:cNvPr id="27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1296"/>
                      <a:ext cx="336" cy="336"/>
                    </a:xfrm>
                    <a:prstGeom prst="ellipse">
                      <a:avLst/>
                    </a:prstGeom>
                    <a:grpFill/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b="1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28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99" y="1361"/>
                      <a:ext cx="221" cy="233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eaLnBrk="0" hangingPunct="0"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B</a:t>
                      </a:r>
                    </a:p>
                  </p:txBody>
                </p:sp>
              </p:grpSp>
              <p:grpSp>
                <p:nvGrpSpPr>
                  <p:cNvPr id="9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266656" y="2529139"/>
                    <a:ext cx="533590" cy="533400"/>
                    <a:chOff x="2592" y="576"/>
                    <a:chExt cx="336" cy="336"/>
                  </a:xfrm>
                  <a:gradFill flip="none" rotWithShape="1">
                    <a:gsLst>
                      <a:gs pos="0">
                        <a:srgbClr val="FF6600">
                          <a:tint val="66000"/>
                          <a:satMod val="160000"/>
                        </a:srgbClr>
                      </a:gs>
                      <a:gs pos="50000">
                        <a:srgbClr val="FF6600">
                          <a:tint val="44500"/>
                          <a:satMod val="160000"/>
                        </a:srgbClr>
                      </a:gs>
                      <a:gs pos="100000">
                        <a:srgbClr val="FF66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</p:grpSpPr>
                <p:sp>
                  <p:nvSpPr>
                    <p:cNvPr id="25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576"/>
                      <a:ext cx="336" cy="336"/>
                    </a:xfrm>
                    <a:prstGeom prst="ellipse">
                      <a:avLst/>
                    </a:prstGeom>
                    <a:grpFill/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b="1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26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31" y="641"/>
                      <a:ext cx="221" cy="233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eaLnBrk="0" hangingPunct="0"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C</a:t>
                      </a:r>
                    </a:p>
                  </p:txBody>
                </p:sp>
              </p:grpSp>
              <p:cxnSp>
                <p:nvCxnSpPr>
                  <p:cNvPr id="1702939" name="AutoShape 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2569557" y="3478355"/>
                    <a:ext cx="344488" cy="611405"/>
                  </a:xfrm>
                  <a:prstGeom prst="curvedConnector2">
                    <a:avLst/>
                  </a:prstGeom>
                  <a:noFill/>
                  <a:ln w="28575" cap="rnd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702940" name="AutoShape 24"/>
                  <p:cNvCxnSpPr>
                    <a:cxnSpLocks noChangeShapeType="1"/>
                  </p:cNvCxnSpPr>
                  <p:nvPr/>
                </p:nvCxnSpPr>
                <p:spPr bwMode="auto">
                  <a:xfrm rot="5400000" flipH="1">
                    <a:off x="2647372" y="3289442"/>
                    <a:ext cx="344488" cy="611405"/>
                  </a:xfrm>
                  <a:prstGeom prst="curvedConnector2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702941" name="AutoShape 25"/>
                  <p:cNvCxnSpPr>
                    <a:cxnSpLocks noChangeShapeType="1"/>
                  </p:cNvCxnSpPr>
                  <p:nvPr/>
                </p:nvCxnSpPr>
                <p:spPr bwMode="auto">
                  <a:xfrm rot="10800000">
                    <a:off x="2627024" y="2785245"/>
                    <a:ext cx="639633" cy="10594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702942" name="AutoShape 26"/>
                  <p:cNvCxnSpPr>
                    <a:cxnSpLocks noChangeShapeType="1"/>
                  </p:cNvCxnSpPr>
                  <p:nvPr/>
                </p:nvCxnSpPr>
                <p:spPr bwMode="auto">
                  <a:xfrm rot="-5400000" flipH="1" flipV="1">
                    <a:off x="3007405" y="2070613"/>
                    <a:ext cx="67521" cy="984571"/>
                  </a:xfrm>
                  <a:prstGeom prst="curvedConnector3">
                    <a:avLst>
                      <a:gd name="adj1" fmla="val -354250"/>
                    </a:avLst>
                  </a:prstGeom>
                  <a:noFill/>
                  <a:ln w="28575" cap="rnd">
                    <a:solidFill>
                      <a:srgbClr val="000000"/>
                    </a:solidFill>
                    <a:round/>
                    <a:headEnd type="triangle" w="med" len="med"/>
                    <a:tailEnd/>
                  </a:ln>
                </p:spPr>
              </p:cxnSp>
              <p:sp>
                <p:nvSpPr>
                  <p:cNvPr id="1702943" name="Freeform 27"/>
                  <p:cNvSpPr>
                    <a:spLocks/>
                  </p:cNvSpPr>
                  <p:nvPr/>
                </p:nvSpPr>
                <p:spPr bwMode="auto">
                  <a:xfrm>
                    <a:off x="3112614" y="3032376"/>
                    <a:ext cx="290616" cy="720725"/>
                  </a:xfrm>
                  <a:custGeom>
                    <a:avLst/>
                    <a:gdLst>
                      <a:gd name="T0" fmla="*/ 2147483647 w 104"/>
                      <a:gd name="T1" fmla="*/ 0 h 384"/>
                      <a:gd name="T2" fmla="*/ 2147483647 w 104"/>
                      <a:gd name="T3" fmla="*/ 2147483647 h 384"/>
                      <a:gd name="T4" fmla="*/ 2147483647 w 104"/>
                      <a:gd name="T5" fmla="*/ 2147483647 h 384"/>
                      <a:gd name="T6" fmla="*/ 0 60000 65536"/>
                      <a:gd name="T7" fmla="*/ 0 60000 65536"/>
                      <a:gd name="T8" fmla="*/ 0 60000 65536"/>
                      <a:gd name="T9" fmla="*/ 0 w 104"/>
                      <a:gd name="T10" fmla="*/ 0 h 384"/>
                      <a:gd name="T11" fmla="*/ 104 w 104"/>
                      <a:gd name="T12" fmla="*/ 384 h 3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4" h="384">
                        <a:moveTo>
                          <a:pt x="104" y="0"/>
                        </a:moveTo>
                        <a:cubicBezTo>
                          <a:pt x="60" y="88"/>
                          <a:pt x="16" y="176"/>
                          <a:pt x="8" y="240"/>
                        </a:cubicBezTo>
                        <a:cubicBezTo>
                          <a:pt x="0" y="304"/>
                          <a:pt x="28" y="344"/>
                          <a:pt x="56" y="384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02944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52412" y="3032376"/>
                    <a:ext cx="122281" cy="657225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02945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22095" y="3847014"/>
                    <a:ext cx="325946" cy="400132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000000"/>
                    </a:solidFill>
                    <a:round/>
                    <a:headEnd/>
                    <a:tailEnd type="oval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1702946" name="AutoShape 3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648080" y="3611486"/>
                    <a:ext cx="410386" cy="315549"/>
                  </a:xfrm>
                  <a:prstGeom prst="straightConnector1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  <p:grpSp>
              <p:nvGrpSpPr>
                <p:cNvPr id="1702925" name="Group 60"/>
                <p:cNvGrpSpPr>
                  <a:grpSpLocks/>
                </p:cNvGrpSpPr>
                <p:nvPr/>
              </p:nvGrpSpPr>
              <p:grpSpPr bwMode="auto">
                <a:xfrm>
                  <a:off x="5127876" y="5132392"/>
                  <a:ext cx="1819267" cy="1717675"/>
                  <a:chOff x="1980324" y="2529139"/>
                  <a:chExt cx="1819922" cy="1718007"/>
                </a:xfrm>
              </p:grpSpPr>
              <p:grpSp>
                <p:nvGrpSpPr>
                  <p:cNvPr id="11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980324" y="3156201"/>
                    <a:ext cx="533590" cy="533400"/>
                    <a:chOff x="1872" y="960"/>
                    <a:chExt cx="336" cy="336"/>
                  </a:xfrm>
                  <a:gradFill flip="none" rotWithShape="1">
                    <a:gsLst>
                      <a:gs pos="0">
                        <a:srgbClr val="FF6600">
                          <a:tint val="66000"/>
                          <a:satMod val="160000"/>
                        </a:srgbClr>
                      </a:gs>
                      <a:gs pos="50000">
                        <a:srgbClr val="FF6600">
                          <a:tint val="44500"/>
                          <a:satMod val="160000"/>
                        </a:srgbClr>
                      </a:gs>
                      <a:gs pos="100000">
                        <a:srgbClr val="FF66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</p:grpSpPr>
                <p:sp>
                  <p:nvSpPr>
                    <p:cNvPr id="47" name="Oval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2" y="960"/>
                      <a:ext cx="336" cy="336"/>
                    </a:xfrm>
                    <a:prstGeom prst="ellipse">
                      <a:avLst/>
                    </a:prstGeom>
                    <a:grpFill/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b="1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48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27" y="1025"/>
                      <a:ext cx="221" cy="233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eaLnBrk="0" hangingPunct="0"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A</a:t>
                      </a:r>
                    </a:p>
                  </p:txBody>
                </p:sp>
              </p:grpSp>
              <p:grpSp>
                <p:nvGrpSpPr>
                  <p:cNvPr id="12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3047503" y="3689601"/>
                    <a:ext cx="533590" cy="533400"/>
                    <a:chOff x="2544" y="1296"/>
                    <a:chExt cx="336" cy="336"/>
                  </a:xfrm>
                  <a:gradFill flip="none" rotWithShape="1">
                    <a:gsLst>
                      <a:gs pos="0">
                        <a:srgbClr val="FF6600">
                          <a:tint val="66000"/>
                          <a:satMod val="160000"/>
                        </a:srgbClr>
                      </a:gs>
                      <a:gs pos="50000">
                        <a:srgbClr val="FF6600">
                          <a:tint val="44500"/>
                          <a:satMod val="160000"/>
                        </a:srgbClr>
                      </a:gs>
                      <a:gs pos="100000">
                        <a:srgbClr val="FF66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</p:grpSpPr>
                <p:sp>
                  <p:nvSpPr>
                    <p:cNvPr id="45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1296"/>
                      <a:ext cx="336" cy="336"/>
                    </a:xfrm>
                    <a:prstGeom prst="ellipse">
                      <a:avLst/>
                    </a:prstGeom>
                    <a:grpFill/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b="1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46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99" y="1361"/>
                      <a:ext cx="221" cy="233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eaLnBrk="0" hangingPunct="0"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B</a:t>
                      </a:r>
                    </a:p>
                  </p:txBody>
                </p:sp>
              </p:grpSp>
              <p:grpSp>
                <p:nvGrpSpPr>
                  <p:cNvPr id="13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266656" y="2529139"/>
                    <a:ext cx="533590" cy="533400"/>
                    <a:chOff x="2592" y="576"/>
                    <a:chExt cx="336" cy="336"/>
                  </a:xfrm>
                  <a:gradFill flip="none" rotWithShape="1">
                    <a:gsLst>
                      <a:gs pos="0">
                        <a:srgbClr val="FF6600">
                          <a:tint val="66000"/>
                          <a:satMod val="160000"/>
                        </a:srgbClr>
                      </a:gs>
                      <a:gs pos="50000">
                        <a:srgbClr val="FF6600">
                          <a:tint val="44500"/>
                          <a:satMod val="160000"/>
                        </a:srgbClr>
                      </a:gs>
                      <a:gs pos="100000">
                        <a:srgbClr val="FF66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</p:grpSpPr>
                <p:sp>
                  <p:nvSpPr>
                    <p:cNvPr id="43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2" y="576"/>
                      <a:ext cx="336" cy="336"/>
                    </a:xfrm>
                    <a:prstGeom prst="ellipse">
                      <a:avLst/>
                    </a:prstGeom>
                    <a:grpFill/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b="1">
                        <a:solidFill>
                          <a:schemeClr val="tx1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44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31" y="641"/>
                      <a:ext cx="221" cy="233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eaLnBrk="0" hangingPunct="0"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charset="0"/>
                        </a:rPr>
                        <a:t>C</a:t>
                      </a:r>
                    </a:p>
                  </p:txBody>
                </p:sp>
              </p:grpSp>
              <p:cxnSp>
                <p:nvCxnSpPr>
                  <p:cNvPr id="1702930" name="AutoShape 2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2569557" y="3478355"/>
                    <a:ext cx="344488" cy="611405"/>
                  </a:xfrm>
                  <a:prstGeom prst="curvedConnector2">
                    <a:avLst/>
                  </a:prstGeom>
                  <a:noFill/>
                  <a:ln w="28575" cap="rnd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702931" name="AutoShape 24"/>
                  <p:cNvCxnSpPr>
                    <a:cxnSpLocks noChangeShapeType="1"/>
                  </p:cNvCxnSpPr>
                  <p:nvPr/>
                </p:nvCxnSpPr>
                <p:spPr bwMode="auto">
                  <a:xfrm rot="5400000" flipH="1">
                    <a:off x="2647372" y="3289442"/>
                    <a:ext cx="344488" cy="611405"/>
                  </a:xfrm>
                  <a:prstGeom prst="curvedConnector2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1702932" name="Freeform 27"/>
                  <p:cNvSpPr>
                    <a:spLocks/>
                  </p:cNvSpPr>
                  <p:nvPr/>
                </p:nvSpPr>
                <p:spPr bwMode="auto">
                  <a:xfrm>
                    <a:off x="3112614" y="3032376"/>
                    <a:ext cx="290616" cy="720725"/>
                  </a:xfrm>
                  <a:custGeom>
                    <a:avLst/>
                    <a:gdLst>
                      <a:gd name="T0" fmla="*/ 2147483647 w 104"/>
                      <a:gd name="T1" fmla="*/ 0 h 384"/>
                      <a:gd name="T2" fmla="*/ 2147483647 w 104"/>
                      <a:gd name="T3" fmla="*/ 2147483647 h 384"/>
                      <a:gd name="T4" fmla="*/ 2147483647 w 104"/>
                      <a:gd name="T5" fmla="*/ 2147483647 h 384"/>
                      <a:gd name="T6" fmla="*/ 0 60000 65536"/>
                      <a:gd name="T7" fmla="*/ 0 60000 65536"/>
                      <a:gd name="T8" fmla="*/ 0 60000 65536"/>
                      <a:gd name="T9" fmla="*/ 0 w 104"/>
                      <a:gd name="T10" fmla="*/ 0 h 384"/>
                      <a:gd name="T11" fmla="*/ 104 w 104"/>
                      <a:gd name="T12" fmla="*/ 384 h 38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4" h="384">
                        <a:moveTo>
                          <a:pt x="104" y="0"/>
                        </a:moveTo>
                        <a:cubicBezTo>
                          <a:pt x="60" y="88"/>
                          <a:pt x="16" y="176"/>
                          <a:pt x="8" y="240"/>
                        </a:cubicBezTo>
                        <a:cubicBezTo>
                          <a:pt x="0" y="304"/>
                          <a:pt x="28" y="344"/>
                          <a:pt x="56" y="384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02933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52412" y="3032376"/>
                    <a:ext cx="122281" cy="657225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02934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22095" y="3847014"/>
                    <a:ext cx="325946" cy="400132"/>
                  </a:xfrm>
                  <a:prstGeom prst="line">
                    <a:avLst/>
                  </a:prstGeom>
                  <a:noFill/>
                  <a:ln w="28575" cap="rnd">
                    <a:solidFill>
                      <a:srgbClr val="000000"/>
                    </a:solidFill>
                    <a:round/>
                    <a:headEnd/>
                    <a:tailEnd type="oval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1702926" name="Straight Arrow Connector 85"/>
                <p:cNvCxnSpPr>
                  <a:cxnSpLocks noChangeShapeType="1"/>
                </p:cNvCxnSpPr>
                <p:nvPr/>
              </p:nvCxnSpPr>
              <p:spPr bwMode="auto">
                <a:xfrm flipV="1">
                  <a:off x="6967671" y="5893873"/>
                  <a:ext cx="689784" cy="8809"/>
                </a:xfrm>
                <a:prstGeom prst="straightConnector1">
                  <a:avLst/>
                </a:prstGeom>
                <a:noFill/>
                <a:ln w="47625" algn="ctr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</p:spPr>
            </p:cxnSp>
          </p:grpSp>
          <p:cxnSp>
            <p:nvCxnSpPr>
              <p:cNvPr id="1702923" name="AutoShape 37"/>
              <p:cNvCxnSpPr>
                <a:cxnSpLocks noChangeShapeType="1"/>
              </p:cNvCxnSpPr>
              <p:nvPr/>
            </p:nvCxnSpPr>
            <p:spPr bwMode="auto">
              <a:xfrm flipV="1">
                <a:off x="5627913" y="6089382"/>
                <a:ext cx="339248" cy="23521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702921" name="Straight Connector 57"/>
            <p:cNvCxnSpPr>
              <a:cxnSpLocks noChangeShapeType="1"/>
            </p:cNvCxnSpPr>
            <p:nvPr/>
          </p:nvCxnSpPr>
          <p:spPr bwMode="auto">
            <a:xfrm rot="5400000">
              <a:off x="7424058" y="5780314"/>
              <a:ext cx="402772" cy="119743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1702919" name="Rectangle 36"/>
          <p:cNvSpPr>
            <a:spLocks noChangeArrowheads="1"/>
          </p:cNvSpPr>
          <p:nvPr/>
        </p:nvSpPr>
        <p:spPr bwMode="auto">
          <a:xfrm>
            <a:off x="514350" y="215900"/>
            <a:ext cx="92583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>
                <a:solidFill>
                  <a:schemeClr val="tx2"/>
                </a:solidFill>
                <a:latin typeface="Arial Unicode MS" pitchFamily="34" charset="-128"/>
              </a:rPr>
              <a:t>Inference on model space</a:t>
            </a:r>
            <a:endParaRPr lang="en-US" sz="4000">
              <a:solidFill>
                <a:schemeClr val="tx2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1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sz="3200" b="1" smtClean="0">
                <a:latin typeface="Arial Unicode MS" pitchFamily="34" charset="-128"/>
              </a:rPr>
              <a:t>Structural, functional &amp; effective connectivity</a:t>
            </a:r>
            <a:endParaRPr lang="en-US" sz="3200" b="1" smtClean="0">
              <a:latin typeface="Arial Unicode MS" pitchFamily="34" charset="-128"/>
            </a:endParaRPr>
          </a:p>
        </p:txBody>
      </p:sp>
      <p:pic>
        <p:nvPicPr>
          <p:cNvPr id="1455106" name="Picture 3" descr="600px-Fig_bc"/>
          <p:cNvPicPr>
            <a:picLocks noChangeAspect="1" noChangeArrowheads="1"/>
          </p:cNvPicPr>
          <p:nvPr/>
        </p:nvPicPr>
        <p:blipFill>
          <a:blip r:embed="rId3" cstate="print"/>
          <a:srcRect t="7602" b="59309"/>
          <a:stretch>
            <a:fillRect/>
          </a:stretch>
        </p:blipFill>
        <p:spPr bwMode="auto">
          <a:xfrm>
            <a:off x="1417638" y="1376363"/>
            <a:ext cx="7400925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920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3443288"/>
            <a:ext cx="9258300" cy="299085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80000"/>
              </a:spcBef>
            </a:pPr>
            <a:r>
              <a:rPr lang="de-CH" sz="2000" b="1" dirty="0" smtClean="0">
                <a:latin typeface="Arial Unicode MS" pitchFamily="34" charset="-128"/>
              </a:rPr>
              <a:t>anatomical/structural connectivity</a:t>
            </a:r>
            <a:br>
              <a:rPr lang="de-CH" sz="2000" b="1" dirty="0" smtClean="0">
                <a:latin typeface="Arial Unicode MS" pitchFamily="34" charset="-128"/>
              </a:rPr>
            </a:br>
            <a:r>
              <a:rPr lang="de-CH" sz="2000" dirty="0" smtClean="0">
                <a:latin typeface="Arial Unicode MS" pitchFamily="34" charset="-128"/>
              </a:rPr>
              <a:t>= presence of axonal connections</a:t>
            </a:r>
          </a:p>
          <a:p>
            <a:pPr eaLnBrk="1" hangingPunct="1">
              <a:lnSpc>
                <a:spcPct val="120000"/>
              </a:lnSpc>
              <a:spcBef>
                <a:spcPct val="80000"/>
              </a:spcBef>
            </a:pPr>
            <a:r>
              <a:rPr lang="de-CH" sz="2000" b="1" dirty="0" smtClean="0">
                <a:latin typeface="Arial Unicode MS" pitchFamily="34" charset="-128"/>
              </a:rPr>
              <a:t>functional connectivity </a:t>
            </a:r>
            <a:br>
              <a:rPr lang="de-CH" sz="2000" b="1" dirty="0" smtClean="0">
                <a:latin typeface="Arial Unicode MS" pitchFamily="34" charset="-128"/>
              </a:rPr>
            </a:br>
            <a:r>
              <a:rPr lang="de-CH" sz="2000" dirty="0" smtClean="0">
                <a:latin typeface="Arial Unicode MS" pitchFamily="34" charset="-128"/>
              </a:rPr>
              <a:t>=	statistical dependencies between regional time series</a:t>
            </a:r>
          </a:p>
          <a:p>
            <a:pPr eaLnBrk="1" hangingPunct="1">
              <a:lnSpc>
                <a:spcPct val="120000"/>
              </a:lnSpc>
              <a:spcBef>
                <a:spcPct val="80000"/>
              </a:spcBef>
            </a:pPr>
            <a:r>
              <a:rPr lang="de-CH" sz="2000" b="1" dirty="0" smtClean="0">
                <a:latin typeface="Arial Unicode MS" pitchFamily="34" charset="-128"/>
              </a:rPr>
              <a:t>effective connectivity </a:t>
            </a:r>
            <a:br>
              <a:rPr lang="de-CH" sz="2000" b="1" dirty="0" smtClean="0">
                <a:latin typeface="Arial Unicode MS" pitchFamily="34" charset="-128"/>
              </a:rPr>
            </a:br>
            <a:r>
              <a:rPr lang="de-CH" sz="2000" dirty="0" smtClean="0">
                <a:latin typeface="Arial Unicode MS" pitchFamily="34" charset="-128"/>
              </a:rPr>
              <a:t>=	causal (directed) influences between neurons or neuronal populations</a:t>
            </a:r>
            <a:endParaRPr lang="en-US" sz="2000" dirty="0" smtClean="0">
              <a:latin typeface="Arial Unicode MS" pitchFamily="34" charset="-128"/>
            </a:endParaRPr>
          </a:p>
        </p:txBody>
      </p:sp>
      <p:sp>
        <p:nvSpPr>
          <p:cNvPr id="1455108" name="Rectangle 5"/>
          <p:cNvSpPr>
            <a:spLocks noChangeArrowheads="1"/>
          </p:cNvSpPr>
          <p:nvPr/>
        </p:nvSpPr>
        <p:spPr bwMode="auto">
          <a:xfrm>
            <a:off x="7732713" y="3243263"/>
            <a:ext cx="21161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400">
                <a:solidFill>
                  <a:schemeClr val="tx1"/>
                </a:solidFill>
              </a:rPr>
              <a:t>Sporns 2007, </a:t>
            </a:r>
            <a:r>
              <a:rPr lang="de-CH" sz="1400" i="1">
                <a:solidFill>
                  <a:schemeClr val="tx1"/>
                </a:solidFill>
              </a:rPr>
              <a:t>Scholarpedia</a:t>
            </a:r>
            <a:endParaRPr lang="en-US" sz="1400" i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30650" y="5410200"/>
            <a:ext cx="6476189" cy="67699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lvl="1" eaLnBrk="0" hangingPunct="0">
              <a:spcBef>
                <a:spcPct val="50000"/>
              </a:spcBef>
              <a:defRPr/>
            </a:pPr>
            <a:r>
              <a:rPr lang="de-DE" sz="2000" dirty="0" smtClean="0">
                <a:solidFill>
                  <a:schemeClr val="tx1"/>
                </a:solidFill>
              </a:rPr>
              <a:t>	Applications &amp; extensions of DCM to fMRI data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094519" y="1934812"/>
            <a:ext cx="4611082" cy="1320361"/>
          </a:xfrm>
          <a:prstGeom prst="rect">
            <a:avLst/>
          </a:prstGeom>
          <a:gradFill rotWithShape="0">
            <a:gsLst>
              <a:gs pos="0">
                <a:srgbClr val="D9FFFF"/>
              </a:gs>
              <a:gs pos="100000">
                <a:srgbClr val="D9FFFF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2100" dirty="0" smtClean="0">
                <a:solidFill>
                  <a:schemeClr val="tx1"/>
                </a:solidFill>
              </a:rPr>
              <a:t>Brain connectivity: types &amp; definitions</a:t>
            </a:r>
          </a:p>
          <a:p>
            <a:pPr lvl="1" eaLnBrk="0" hangingPunct="0">
              <a:spcBef>
                <a:spcPct val="50000"/>
              </a:spcBef>
              <a:defRPr/>
            </a:pPr>
            <a:r>
              <a:rPr lang="de-DE" sz="1400" i="1" dirty="0" smtClean="0">
                <a:solidFill>
                  <a:schemeClr val="tx1"/>
                </a:solidFill>
              </a:rPr>
              <a:t>Anatomical connectivity</a:t>
            </a:r>
          </a:p>
          <a:p>
            <a:pPr lvl="2" eaLnBrk="0" hangingPunct="0">
              <a:lnSpc>
                <a:spcPct val="90000"/>
              </a:lnSpc>
              <a:defRPr/>
            </a:pPr>
            <a:r>
              <a:rPr lang="de-DE" sz="1400" i="1" dirty="0" smtClean="0">
                <a:solidFill>
                  <a:schemeClr val="tx1"/>
                </a:solidFill>
              </a:rPr>
              <a:t>Functional connectivity</a:t>
            </a:r>
          </a:p>
          <a:p>
            <a:pPr lvl="2" eaLnBrk="0" hangingPunct="0">
              <a:lnSpc>
                <a:spcPct val="90000"/>
              </a:lnSpc>
              <a:defRPr/>
            </a:pPr>
            <a:r>
              <a:rPr lang="de-DE" sz="1400" i="1" dirty="0" smtClean="0">
                <a:solidFill>
                  <a:schemeClr val="tx1"/>
                </a:solidFill>
              </a:rPr>
              <a:t>            Effective connectivity</a:t>
            </a:r>
          </a:p>
          <a:p>
            <a:pPr lvl="2" eaLnBrk="0" hangingPunct="0">
              <a:lnSpc>
                <a:spcPct val="90000"/>
              </a:lnSpc>
              <a:defRPr/>
            </a:pPr>
            <a:endParaRPr lang="de-DE" sz="1400" i="1" dirty="0">
              <a:solidFill>
                <a:schemeClr val="tx1"/>
              </a:solidFill>
            </a:endParaRPr>
          </a:p>
        </p:txBody>
      </p:sp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141288" y="76200"/>
            <a:ext cx="8259762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de-DE" sz="4400" b="1" dirty="0">
                <a:solidFill>
                  <a:schemeClr val="tx2"/>
                </a:solidFill>
                <a:latin typeface="Arial" charset="0"/>
              </a:rPr>
              <a:t>Overview</a:t>
            </a:r>
            <a:endParaRPr lang="en-US" sz="4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09550" y="914400"/>
            <a:ext cx="6559550" cy="9683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264848" y="3657601"/>
            <a:ext cx="5705671" cy="1223888"/>
          </a:xfrm>
          <a:prstGeom prst="rect">
            <a:avLst/>
          </a:prstGeom>
          <a:gradFill rotWithShape="0">
            <a:gsLst>
              <a:gs pos="0">
                <a:srgbClr val="D9FFFF"/>
              </a:gs>
              <a:gs pos="100000">
                <a:srgbClr val="D9FFFF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pPr lvl="1" eaLnBrk="0" hangingPunct="0">
              <a:spcBef>
                <a:spcPct val="50000"/>
              </a:spcBef>
              <a:defRPr/>
            </a:pPr>
            <a:r>
              <a:rPr lang="de-DE" sz="2000" dirty="0" smtClean="0">
                <a:solidFill>
                  <a:schemeClr val="tx1"/>
                </a:solidFill>
              </a:rPr>
              <a:t>Dynamic </a:t>
            </a:r>
            <a:r>
              <a:rPr lang="de-DE" sz="2000" dirty="0">
                <a:solidFill>
                  <a:schemeClr val="tx1"/>
                </a:solidFill>
              </a:rPr>
              <a:t>causal models (DCMs</a:t>
            </a:r>
            <a:r>
              <a:rPr lang="de-DE" sz="2000" dirty="0" smtClean="0">
                <a:solidFill>
                  <a:schemeClr val="tx1"/>
                </a:solidFill>
              </a:rPr>
              <a:t>)</a:t>
            </a:r>
          </a:p>
          <a:p>
            <a:pPr lvl="1" eaLnBrk="0" hangingPunct="0">
              <a:spcBef>
                <a:spcPct val="50000"/>
              </a:spcBef>
              <a:defRPr/>
            </a:pPr>
            <a:r>
              <a:rPr lang="de-DE" sz="1400" i="1" dirty="0" smtClean="0">
                <a:solidFill>
                  <a:schemeClr val="tx1"/>
                </a:solidFill>
              </a:rPr>
              <a:t>	Neuronal model</a:t>
            </a:r>
          </a:p>
          <a:p>
            <a:pPr lvl="2" eaLnBrk="0" hangingPunct="0">
              <a:lnSpc>
                <a:spcPct val="90000"/>
              </a:lnSpc>
              <a:defRPr/>
            </a:pPr>
            <a:r>
              <a:rPr lang="de-DE" sz="1400" i="1" dirty="0" smtClean="0">
                <a:solidFill>
                  <a:schemeClr val="tx1"/>
                </a:solidFill>
              </a:rPr>
              <a:t>         Hemodynamic model</a:t>
            </a:r>
          </a:p>
          <a:p>
            <a:pPr lvl="2" eaLnBrk="0" hangingPunct="0">
              <a:lnSpc>
                <a:spcPct val="90000"/>
              </a:lnSpc>
              <a:defRPr/>
            </a:pPr>
            <a:r>
              <a:rPr lang="de-DE" sz="1400" i="1" dirty="0" smtClean="0">
                <a:solidFill>
                  <a:schemeClr val="tx1"/>
                </a:solidFill>
              </a:rPr>
              <a:t>              Estimation: Bayesian framework</a:t>
            </a:r>
            <a:r>
              <a:rPr lang="de-DE" sz="2000" dirty="0" smtClean="0">
                <a:solidFill>
                  <a:schemeClr val="tx1"/>
                </a:solidFill>
              </a:rPr>
              <a:t>	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7009" name="AutoShape 3"/>
          <p:cNvCxnSpPr>
            <a:cxnSpLocks noChangeShapeType="1"/>
            <a:stCxn id="1707018" idx="3"/>
          </p:cNvCxnSpPr>
          <p:nvPr/>
        </p:nvCxnSpPr>
        <p:spPr bwMode="auto">
          <a:xfrm flipV="1">
            <a:off x="9259888" y="4397375"/>
            <a:ext cx="520700" cy="750888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07010" name="Oval 4"/>
          <p:cNvSpPr>
            <a:spLocks noChangeArrowheads="1"/>
          </p:cNvSpPr>
          <p:nvPr/>
        </p:nvSpPr>
        <p:spPr bwMode="auto">
          <a:xfrm>
            <a:off x="8081963" y="5883275"/>
            <a:ext cx="455612" cy="36036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cxnSp>
        <p:nvCxnSpPr>
          <p:cNvPr id="1707011" name="AutoShape 5"/>
          <p:cNvCxnSpPr>
            <a:cxnSpLocks noChangeShapeType="1"/>
            <a:stCxn id="1707018" idx="2"/>
            <a:endCxn id="1707010" idx="6"/>
          </p:cNvCxnSpPr>
          <p:nvPr/>
        </p:nvCxnSpPr>
        <p:spPr bwMode="auto">
          <a:xfrm rot="5400000">
            <a:off x="8416131" y="5452269"/>
            <a:ext cx="733425" cy="490538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707012" name="AutoShape 6"/>
          <p:cNvCxnSpPr>
            <a:cxnSpLocks noChangeShapeType="1"/>
            <a:stCxn id="1707018" idx="1"/>
            <a:endCxn id="1707010" idx="0"/>
          </p:cNvCxnSpPr>
          <p:nvPr/>
        </p:nvCxnSpPr>
        <p:spPr bwMode="auto">
          <a:xfrm rot="10800000" flipV="1">
            <a:off x="8310563" y="5148263"/>
            <a:ext cx="485775" cy="735012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07013" name="AutoShape 7"/>
          <p:cNvCxnSpPr>
            <a:cxnSpLocks noChangeShapeType="1"/>
          </p:cNvCxnSpPr>
          <p:nvPr/>
        </p:nvCxnSpPr>
        <p:spPr bwMode="auto">
          <a:xfrm flipH="1" flipV="1">
            <a:off x="8883650" y="5827713"/>
            <a:ext cx="469900" cy="44450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 type="oval" w="med" len="med"/>
          </a:ln>
        </p:spPr>
      </p:cxnSp>
      <p:cxnSp>
        <p:nvCxnSpPr>
          <p:cNvPr id="1707014" name="AutoShape 8"/>
          <p:cNvCxnSpPr>
            <a:cxnSpLocks noChangeShapeType="1"/>
            <a:stCxn id="1707010" idx="1"/>
          </p:cNvCxnSpPr>
          <p:nvPr/>
        </p:nvCxnSpPr>
        <p:spPr bwMode="auto">
          <a:xfrm flipH="1" flipV="1">
            <a:off x="7705725" y="5214938"/>
            <a:ext cx="442913" cy="720725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/>
          </a:ln>
        </p:spPr>
      </p:cxnSp>
      <p:sp>
        <p:nvSpPr>
          <p:cNvPr id="1707015" name="Text Box 9"/>
          <p:cNvSpPr txBox="1">
            <a:spLocks noChangeArrowheads="1"/>
          </p:cNvSpPr>
          <p:nvPr/>
        </p:nvSpPr>
        <p:spPr bwMode="auto">
          <a:xfrm>
            <a:off x="8089900" y="5878513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1"/>
                </a:solidFill>
              </a:rPr>
              <a:t>V1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707016" name="Oval 10"/>
          <p:cNvSpPr>
            <a:spLocks noChangeArrowheads="1"/>
          </p:cNvSpPr>
          <p:nvPr/>
        </p:nvSpPr>
        <p:spPr bwMode="auto">
          <a:xfrm>
            <a:off x="9548813" y="4075113"/>
            <a:ext cx="457200" cy="36036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707017" name="Oval 11"/>
          <p:cNvSpPr>
            <a:spLocks noChangeArrowheads="1"/>
          </p:cNvSpPr>
          <p:nvPr/>
        </p:nvSpPr>
        <p:spPr bwMode="auto">
          <a:xfrm>
            <a:off x="8766175" y="4945063"/>
            <a:ext cx="500063" cy="39211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707018" name="Text Box 12"/>
          <p:cNvSpPr txBox="1">
            <a:spLocks noChangeArrowheads="1"/>
          </p:cNvSpPr>
          <p:nvPr/>
        </p:nvSpPr>
        <p:spPr bwMode="auto">
          <a:xfrm>
            <a:off x="8796338" y="4964113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1"/>
                </a:solidFill>
              </a:rPr>
              <a:t>V5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707019" name="Text Box 13"/>
          <p:cNvSpPr txBox="1">
            <a:spLocks noChangeArrowheads="1"/>
          </p:cNvSpPr>
          <p:nvPr/>
        </p:nvSpPr>
        <p:spPr bwMode="auto">
          <a:xfrm>
            <a:off x="9486900" y="4057650"/>
            <a:ext cx="59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tx1"/>
                </a:solidFill>
              </a:rPr>
              <a:t>SPC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707020" name="Text Box 18"/>
          <p:cNvSpPr txBox="1">
            <a:spLocks noChangeArrowheads="1"/>
          </p:cNvSpPr>
          <p:nvPr/>
        </p:nvSpPr>
        <p:spPr bwMode="auto">
          <a:xfrm>
            <a:off x="6819900" y="4278313"/>
            <a:ext cx="704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tx1"/>
                </a:solidFill>
              </a:rPr>
              <a:t>Photic</a:t>
            </a: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1707021" name="Picture 19" descr="input2"/>
          <p:cNvPicPr>
            <a:picLocks noChangeAspect="1" noChangeArrowheads="1"/>
          </p:cNvPicPr>
          <p:nvPr/>
        </p:nvPicPr>
        <p:blipFill>
          <a:blip r:embed="rId3" cstate="print"/>
          <a:srcRect l="8020" t="7202" r="9521" b="67348"/>
          <a:stretch>
            <a:fillRect/>
          </a:stretch>
        </p:blipFill>
        <p:spPr bwMode="auto">
          <a:xfrm>
            <a:off x="6811963" y="4583113"/>
            <a:ext cx="1603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7022" name="Picture 20" descr="input2"/>
          <p:cNvPicPr>
            <a:picLocks noChangeAspect="1" noChangeArrowheads="1"/>
          </p:cNvPicPr>
          <p:nvPr/>
        </p:nvPicPr>
        <p:blipFill>
          <a:blip r:embed="rId4" cstate="print"/>
          <a:srcRect l="8136" t="67027" r="8598" b="7562"/>
          <a:stretch>
            <a:fillRect/>
          </a:stretch>
        </p:blipFill>
        <p:spPr bwMode="auto">
          <a:xfrm>
            <a:off x="7805738" y="2581275"/>
            <a:ext cx="1619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7023" name="Picture 21" descr="input2"/>
          <p:cNvPicPr>
            <a:picLocks noChangeAspect="1" noChangeArrowheads="1"/>
          </p:cNvPicPr>
          <p:nvPr/>
        </p:nvPicPr>
        <p:blipFill>
          <a:blip r:embed="rId5" cstate="print"/>
          <a:srcRect l="7617" t="37254" r="7732" b="37935"/>
          <a:stretch>
            <a:fillRect/>
          </a:stretch>
        </p:blipFill>
        <p:spPr bwMode="auto">
          <a:xfrm>
            <a:off x="8531225" y="6272213"/>
            <a:ext cx="164465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7024" name="Text Box 24"/>
          <p:cNvSpPr txBox="1">
            <a:spLocks noChangeArrowheads="1"/>
          </p:cNvSpPr>
          <p:nvPr/>
        </p:nvSpPr>
        <p:spPr bwMode="auto">
          <a:xfrm>
            <a:off x="9437688" y="5970588"/>
            <a:ext cx="782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tx1"/>
                </a:solidFill>
              </a:rPr>
              <a:t>Motion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707025" name="Text Box 27"/>
          <p:cNvSpPr txBox="1">
            <a:spLocks noChangeArrowheads="1"/>
          </p:cNvSpPr>
          <p:nvPr/>
        </p:nvSpPr>
        <p:spPr bwMode="auto">
          <a:xfrm>
            <a:off x="7888288" y="3138488"/>
            <a:ext cx="635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>
                <a:solidFill>
                  <a:schemeClr val="tx1"/>
                </a:solidFill>
                <a:latin typeface="Arial" charset="0"/>
              </a:rPr>
              <a:t>Time [s]</a:t>
            </a:r>
            <a:endParaRPr 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07026" name="Text Box 28"/>
          <p:cNvSpPr txBox="1">
            <a:spLocks noChangeArrowheads="1"/>
          </p:cNvSpPr>
          <p:nvPr/>
        </p:nvSpPr>
        <p:spPr bwMode="auto">
          <a:xfrm>
            <a:off x="7818438" y="2284413"/>
            <a:ext cx="954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tx1"/>
                </a:solidFill>
              </a:rPr>
              <a:t>Attention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707027" name="Rectangle 29"/>
          <p:cNvSpPr>
            <a:spLocks noChangeArrowheads="1"/>
          </p:cNvSpPr>
          <p:nvPr/>
        </p:nvSpPr>
        <p:spPr bwMode="auto">
          <a:xfrm>
            <a:off x="287338" y="1108075"/>
            <a:ext cx="77216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</a:pPr>
            <a:r>
              <a:rPr lang="en-GB" sz="2400">
                <a:solidFill>
                  <a:schemeClr val="tx1"/>
                </a:solidFill>
                <a:latin typeface="Arial" charset="0"/>
              </a:rPr>
              <a:t>    We used this model to assess the site of </a:t>
            </a:r>
            <a:r>
              <a:rPr lang="en-GB" sz="2400" b="1" i="1">
                <a:solidFill>
                  <a:schemeClr val="tx1"/>
                </a:solidFill>
                <a:latin typeface="Arial" charset="0"/>
              </a:rPr>
              <a:t>attention modulation</a:t>
            </a:r>
            <a:r>
              <a:rPr lang="en-GB" sz="2400">
                <a:solidFill>
                  <a:schemeClr val="tx1"/>
                </a:solidFill>
                <a:latin typeface="Arial" charset="0"/>
              </a:rPr>
              <a:t> during </a:t>
            </a:r>
            <a:r>
              <a:rPr lang="en-GB" sz="2400" i="1">
                <a:solidFill>
                  <a:schemeClr val="tx1"/>
                </a:solidFill>
                <a:latin typeface="Arial" charset="0"/>
              </a:rPr>
              <a:t>visual motion processing</a:t>
            </a:r>
            <a:r>
              <a:rPr lang="en-GB" sz="2400">
                <a:solidFill>
                  <a:schemeClr val="tx1"/>
                </a:solidFill>
                <a:latin typeface="Arial" charset="0"/>
              </a:rPr>
              <a:t> in an fMRI paradigm reported by </a:t>
            </a:r>
            <a:r>
              <a:rPr lang="en-GB" sz="2400" i="1">
                <a:solidFill>
                  <a:schemeClr val="tx1"/>
                </a:solidFill>
                <a:latin typeface="Arial" charset="0"/>
              </a:rPr>
              <a:t>B</a:t>
            </a:r>
            <a:r>
              <a:rPr lang="en-US" sz="2400" i="1">
                <a:solidFill>
                  <a:schemeClr val="tx1"/>
                </a:solidFill>
                <a:latin typeface="Arial" charset="0"/>
                <a:cs typeface="Arial" charset="0"/>
              </a:rPr>
              <a:t>ü</a:t>
            </a:r>
            <a:r>
              <a:rPr lang="en-GB" sz="2400" i="1">
                <a:solidFill>
                  <a:schemeClr val="tx1"/>
                </a:solidFill>
                <a:latin typeface="Arial" charset="0"/>
              </a:rPr>
              <a:t>chel &amp; Friston.</a:t>
            </a:r>
            <a:endParaRPr lang="pt-PT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07028" name="Text Box 30"/>
          <p:cNvSpPr txBox="1">
            <a:spLocks noChangeArrowheads="1"/>
          </p:cNvSpPr>
          <p:nvPr/>
        </p:nvSpPr>
        <p:spPr bwMode="auto">
          <a:xfrm>
            <a:off x="0" y="6400800"/>
            <a:ext cx="144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>
                <a:solidFill>
                  <a:schemeClr val="tx1"/>
                </a:solidFill>
                <a:latin typeface="Arial" charset="0"/>
              </a:rPr>
              <a:t>Friston et al. 2003,</a:t>
            </a:r>
            <a:br>
              <a:rPr lang="de-DE">
                <a:solidFill>
                  <a:schemeClr val="tx1"/>
                </a:solidFill>
                <a:latin typeface="Arial" charset="0"/>
              </a:rPr>
            </a:br>
            <a:r>
              <a:rPr lang="de-DE" i="1">
                <a:solidFill>
                  <a:schemeClr val="tx1"/>
                </a:solidFill>
                <a:latin typeface="Arial" charset="0"/>
              </a:rPr>
              <a:t>NeuroImage</a:t>
            </a:r>
            <a:endParaRPr lang="en-US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07029" name="Rectangle 31"/>
          <p:cNvSpPr>
            <a:spLocks noChangeArrowheads="1"/>
          </p:cNvSpPr>
          <p:nvPr/>
        </p:nvSpPr>
        <p:spPr bwMode="auto">
          <a:xfrm>
            <a:off x="628650" y="150813"/>
            <a:ext cx="89963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4000">
                <a:solidFill>
                  <a:schemeClr val="tx2"/>
                </a:solidFill>
                <a:latin typeface="Arial Unicode MS" pitchFamily="34" charset="-128"/>
              </a:rPr>
              <a:t>Attention to motion in the visual system</a:t>
            </a:r>
          </a:p>
        </p:txBody>
      </p:sp>
      <p:pic>
        <p:nvPicPr>
          <p:cNvPr id="1707030" name="Picture 3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8063" y="2744788"/>
            <a:ext cx="3379787" cy="1503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07031" name="Rectangle 34"/>
          <p:cNvSpPr>
            <a:spLocks noChangeArrowheads="1"/>
          </p:cNvSpPr>
          <p:nvPr/>
        </p:nvSpPr>
        <p:spPr bwMode="auto">
          <a:xfrm>
            <a:off x="225425" y="4672013"/>
            <a:ext cx="6765925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lvl="1"/>
            <a:r>
              <a:rPr lang="en-GB" sz="1600">
                <a:solidFill>
                  <a:schemeClr val="tx1"/>
                </a:solidFill>
                <a:latin typeface="Arial" charset="0"/>
              </a:rPr>
              <a:t>- fixation only		</a:t>
            </a:r>
          </a:p>
          <a:p>
            <a:pPr lvl="1">
              <a:buFontTx/>
              <a:buChar char="-"/>
            </a:pPr>
            <a:r>
              <a:rPr lang="en-GB" sz="1600">
                <a:solidFill>
                  <a:schemeClr val="tx1"/>
                </a:solidFill>
                <a:latin typeface="Arial" charset="0"/>
              </a:rPr>
              <a:t> observe static dots	+ photic		</a:t>
            </a:r>
            <a:r>
              <a:rPr lang="en-GB" sz="160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 V1</a:t>
            </a:r>
            <a:r>
              <a:rPr lang="en-GB" sz="1600">
                <a:solidFill>
                  <a:schemeClr val="tx1"/>
                </a:solidFill>
                <a:latin typeface="Arial" charset="0"/>
              </a:rPr>
              <a:t>	</a:t>
            </a:r>
          </a:p>
          <a:p>
            <a:pPr lvl="1"/>
            <a:r>
              <a:rPr lang="en-GB" sz="1600">
                <a:solidFill>
                  <a:schemeClr val="tx1"/>
                </a:solidFill>
                <a:latin typeface="Arial" charset="0"/>
              </a:rPr>
              <a:t>- observe moving dots	+ motion		</a:t>
            </a:r>
            <a:r>
              <a:rPr lang="en-GB" sz="160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 V5</a:t>
            </a:r>
            <a:endParaRPr lang="en-US" sz="1600">
              <a:solidFill>
                <a:schemeClr val="tx1"/>
              </a:solidFill>
              <a:latin typeface="Arial" charset="0"/>
            </a:endParaRPr>
          </a:p>
          <a:p>
            <a:pPr lvl="1">
              <a:buFontTx/>
              <a:buChar char="-"/>
            </a:pPr>
            <a:r>
              <a:rPr lang="en-GB" sz="1600">
                <a:solidFill>
                  <a:schemeClr val="tx1"/>
                </a:solidFill>
                <a:latin typeface="Arial" charset="0"/>
              </a:rPr>
              <a:t> task on moving dots	+ attention	</a:t>
            </a:r>
            <a:r>
              <a:rPr lang="en-GB" sz="160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 V5 + parietal cortex</a:t>
            </a:r>
            <a:endParaRPr lang="en-GB" sz="160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707032" name="AutoShape 36"/>
          <p:cNvCxnSpPr>
            <a:cxnSpLocks noChangeShapeType="1"/>
            <a:stCxn id="1707016" idx="2"/>
            <a:endCxn id="1707018" idx="0"/>
          </p:cNvCxnSpPr>
          <p:nvPr/>
        </p:nvCxnSpPr>
        <p:spPr bwMode="auto">
          <a:xfrm rot="10800000" flipV="1">
            <a:off x="9028113" y="4256088"/>
            <a:ext cx="520700" cy="708025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07033" name="AutoShape 37"/>
          <p:cNvCxnSpPr>
            <a:cxnSpLocks noChangeShapeType="1"/>
          </p:cNvCxnSpPr>
          <p:nvPr/>
        </p:nvCxnSpPr>
        <p:spPr bwMode="auto">
          <a:xfrm>
            <a:off x="8615363" y="3152775"/>
            <a:ext cx="17462" cy="976313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 type="oval" w="med" len="med"/>
          </a:ln>
        </p:spPr>
      </p:cxnSp>
      <p:grpSp>
        <p:nvGrpSpPr>
          <p:cNvPr id="1707034" name="Group 38"/>
          <p:cNvGrpSpPr>
            <a:grpSpLocks/>
          </p:cNvGrpSpPr>
          <p:nvPr/>
        </p:nvGrpSpPr>
        <p:grpSpPr bwMode="auto">
          <a:xfrm>
            <a:off x="966788" y="2751138"/>
            <a:ext cx="1733550" cy="1482725"/>
            <a:chOff x="4329" y="527"/>
            <a:chExt cx="1560" cy="1432"/>
          </a:xfrm>
        </p:grpSpPr>
        <p:pic>
          <p:nvPicPr>
            <p:cNvPr id="1707036" name="Picture 39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9" y="527"/>
              <a:ext cx="1560" cy="143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707037" name="Line 40"/>
            <p:cNvSpPr>
              <a:spLocks noChangeShapeType="1"/>
            </p:cNvSpPr>
            <p:nvPr/>
          </p:nvSpPr>
          <p:spPr bwMode="auto">
            <a:xfrm flipH="1">
              <a:off x="4971" y="1243"/>
              <a:ext cx="147" cy="353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7038" name="Line 41"/>
            <p:cNvSpPr>
              <a:spLocks noChangeShapeType="1"/>
            </p:cNvSpPr>
            <p:nvPr/>
          </p:nvSpPr>
          <p:spPr bwMode="auto">
            <a:xfrm flipH="1" flipV="1">
              <a:off x="4971" y="873"/>
              <a:ext cx="147" cy="37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7039" name="Line 42"/>
            <p:cNvSpPr>
              <a:spLocks noChangeShapeType="1"/>
            </p:cNvSpPr>
            <p:nvPr/>
          </p:nvSpPr>
          <p:spPr bwMode="auto">
            <a:xfrm>
              <a:off x="5118" y="1243"/>
              <a:ext cx="355" cy="4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7040" name="Oval 43"/>
            <p:cNvSpPr>
              <a:spLocks noChangeArrowheads="1"/>
            </p:cNvSpPr>
            <p:nvPr/>
          </p:nvSpPr>
          <p:spPr bwMode="auto">
            <a:xfrm>
              <a:off x="5092" y="122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GB"/>
            </a:p>
          </p:txBody>
        </p:sp>
      </p:grpSp>
      <p:sp>
        <p:nvSpPr>
          <p:cNvPr id="1707035" name="Rectangle 44"/>
          <p:cNvSpPr>
            <a:spLocks noChangeArrowheads="1"/>
          </p:cNvSpPr>
          <p:nvPr/>
        </p:nvSpPr>
        <p:spPr bwMode="auto">
          <a:xfrm>
            <a:off x="8658225" y="3328988"/>
            <a:ext cx="4381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4000" b="1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431" name="Oval 2"/>
          <p:cNvSpPr>
            <a:spLocks noChangeArrowheads="1"/>
          </p:cNvSpPr>
          <p:nvPr/>
        </p:nvSpPr>
        <p:spPr bwMode="auto">
          <a:xfrm>
            <a:off x="2365375" y="2962275"/>
            <a:ext cx="530225" cy="5334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09432" name="Text Box 3"/>
          <p:cNvSpPr txBox="1">
            <a:spLocks noChangeArrowheads="1"/>
          </p:cNvSpPr>
          <p:nvPr/>
        </p:nvSpPr>
        <p:spPr bwMode="auto">
          <a:xfrm>
            <a:off x="2451100" y="3068638"/>
            <a:ext cx="371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  <a:latin typeface="Arial Unicode MS" pitchFamily="34" charset="-128"/>
              </a:rPr>
              <a:t>V1</a:t>
            </a:r>
          </a:p>
        </p:txBody>
      </p:sp>
      <p:sp>
        <p:nvSpPr>
          <p:cNvPr id="1209433" name="Oval 4"/>
          <p:cNvSpPr>
            <a:spLocks noChangeArrowheads="1"/>
          </p:cNvSpPr>
          <p:nvPr/>
        </p:nvSpPr>
        <p:spPr bwMode="auto">
          <a:xfrm>
            <a:off x="3429000" y="3495675"/>
            <a:ext cx="536575" cy="5334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09434" name="Text Box 5"/>
          <p:cNvSpPr txBox="1">
            <a:spLocks noChangeArrowheads="1"/>
          </p:cNvSpPr>
          <p:nvPr/>
        </p:nvSpPr>
        <p:spPr bwMode="auto">
          <a:xfrm>
            <a:off x="3516313" y="3602038"/>
            <a:ext cx="369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  <a:latin typeface="Arial Unicode MS" pitchFamily="34" charset="-128"/>
              </a:rPr>
              <a:t>V5</a:t>
            </a:r>
          </a:p>
        </p:txBody>
      </p:sp>
      <p:sp>
        <p:nvSpPr>
          <p:cNvPr id="1209435" name="Oval 6"/>
          <p:cNvSpPr>
            <a:spLocks noChangeArrowheads="1"/>
          </p:cNvSpPr>
          <p:nvPr/>
        </p:nvSpPr>
        <p:spPr bwMode="auto">
          <a:xfrm>
            <a:off x="3651250" y="2335213"/>
            <a:ext cx="530225" cy="5334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09436" name="Text Box 7"/>
          <p:cNvSpPr txBox="1">
            <a:spLocks noChangeArrowheads="1"/>
          </p:cNvSpPr>
          <p:nvPr/>
        </p:nvSpPr>
        <p:spPr bwMode="auto">
          <a:xfrm>
            <a:off x="3709988" y="2441575"/>
            <a:ext cx="498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  <a:latin typeface="Arial Unicode MS" pitchFamily="34" charset="-128"/>
              </a:rPr>
              <a:t>SPC</a:t>
            </a:r>
          </a:p>
        </p:txBody>
      </p:sp>
      <p:sp>
        <p:nvSpPr>
          <p:cNvPr id="1209437" name="Text Box 8"/>
          <p:cNvSpPr txBox="1">
            <a:spLocks noChangeArrowheads="1"/>
          </p:cNvSpPr>
          <p:nvPr/>
        </p:nvSpPr>
        <p:spPr bwMode="auto">
          <a:xfrm>
            <a:off x="1522413" y="3830638"/>
            <a:ext cx="7921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  <a:latin typeface="Arial Unicode MS" pitchFamily="34" charset="-128"/>
              </a:rPr>
              <a:t>Motion</a:t>
            </a:r>
          </a:p>
        </p:txBody>
      </p:sp>
      <p:sp>
        <p:nvSpPr>
          <p:cNvPr id="1209438" name="Text Box 9"/>
          <p:cNvSpPr txBox="1">
            <a:spLocks noChangeArrowheads="1"/>
          </p:cNvSpPr>
          <p:nvPr/>
        </p:nvSpPr>
        <p:spPr bwMode="auto">
          <a:xfrm>
            <a:off x="1446213" y="2355850"/>
            <a:ext cx="74771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tx1"/>
                </a:solidFill>
                <a:latin typeface="Arial Unicode MS" pitchFamily="34" charset="-128"/>
              </a:rPr>
              <a:t>Photic</a:t>
            </a:r>
          </a:p>
        </p:txBody>
      </p:sp>
      <p:sp>
        <p:nvSpPr>
          <p:cNvPr id="1209439" name="Text Box 10"/>
          <p:cNvSpPr txBox="1">
            <a:spLocks noChangeArrowheads="1"/>
          </p:cNvSpPr>
          <p:nvPr/>
        </p:nvSpPr>
        <p:spPr bwMode="auto">
          <a:xfrm>
            <a:off x="2098675" y="4129088"/>
            <a:ext cx="98583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008080"/>
                </a:solidFill>
                <a:latin typeface="Arial Unicode MS" pitchFamily="34" charset="-128"/>
              </a:rPr>
              <a:t>Attention</a:t>
            </a:r>
          </a:p>
        </p:txBody>
      </p:sp>
      <p:cxnSp>
        <p:nvCxnSpPr>
          <p:cNvPr id="1209440" name="AutoShape 11"/>
          <p:cNvCxnSpPr>
            <a:cxnSpLocks noChangeShapeType="1"/>
            <a:stCxn id="1209431" idx="5"/>
            <a:endCxn id="1209433" idx="2"/>
          </p:cNvCxnSpPr>
          <p:nvPr/>
        </p:nvCxnSpPr>
        <p:spPr bwMode="auto">
          <a:xfrm rot="16200000" flipH="1">
            <a:off x="2951163" y="3284538"/>
            <a:ext cx="344487" cy="6111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09441" name="AutoShape 12"/>
          <p:cNvCxnSpPr>
            <a:cxnSpLocks noChangeShapeType="1"/>
            <a:stCxn id="1209433" idx="1"/>
            <a:endCxn id="1209431" idx="6"/>
          </p:cNvCxnSpPr>
          <p:nvPr/>
        </p:nvCxnSpPr>
        <p:spPr bwMode="auto">
          <a:xfrm rot="5400000" flipH="1">
            <a:off x="3028950" y="3095625"/>
            <a:ext cx="344488" cy="6111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09442" name="Freeform 13"/>
          <p:cNvSpPr>
            <a:spLocks/>
          </p:cNvSpPr>
          <p:nvPr/>
        </p:nvSpPr>
        <p:spPr bwMode="auto">
          <a:xfrm>
            <a:off x="3494088" y="2838450"/>
            <a:ext cx="290512" cy="720725"/>
          </a:xfrm>
          <a:custGeom>
            <a:avLst/>
            <a:gdLst>
              <a:gd name="T0" fmla="*/ 104 w 104"/>
              <a:gd name="T1" fmla="*/ 0 h 384"/>
              <a:gd name="T2" fmla="*/ 8 w 104"/>
              <a:gd name="T3" fmla="*/ 240 h 384"/>
              <a:gd name="T4" fmla="*/ 56 w 104"/>
              <a:gd name="T5" fmla="*/ 384 h 384"/>
              <a:gd name="T6" fmla="*/ 0 60000 65536"/>
              <a:gd name="T7" fmla="*/ 0 60000 65536"/>
              <a:gd name="T8" fmla="*/ 0 60000 65536"/>
              <a:gd name="T9" fmla="*/ 0 w 104"/>
              <a:gd name="T10" fmla="*/ 0 h 384"/>
              <a:gd name="T11" fmla="*/ 104 w 10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384">
                <a:moveTo>
                  <a:pt x="104" y="0"/>
                </a:moveTo>
                <a:cubicBezTo>
                  <a:pt x="60" y="88"/>
                  <a:pt x="16" y="176"/>
                  <a:pt x="8" y="240"/>
                </a:cubicBezTo>
                <a:cubicBezTo>
                  <a:pt x="0" y="304"/>
                  <a:pt x="28" y="344"/>
                  <a:pt x="56" y="3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9443" name="Line 14"/>
          <p:cNvSpPr>
            <a:spLocks noChangeShapeType="1"/>
          </p:cNvSpPr>
          <p:nvPr/>
        </p:nvSpPr>
        <p:spPr bwMode="auto">
          <a:xfrm flipV="1">
            <a:off x="3736975" y="2838450"/>
            <a:ext cx="119063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9444" name="Line 15"/>
          <p:cNvSpPr>
            <a:spLocks noChangeShapeType="1"/>
          </p:cNvSpPr>
          <p:nvPr/>
        </p:nvSpPr>
        <p:spPr bwMode="auto">
          <a:xfrm flipV="1">
            <a:off x="2424113" y="3552825"/>
            <a:ext cx="431800" cy="2889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209445" name="AutoShape 16"/>
          <p:cNvCxnSpPr>
            <a:cxnSpLocks noChangeShapeType="1"/>
            <a:endCxn id="1209431" idx="1"/>
          </p:cNvCxnSpPr>
          <p:nvPr/>
        </p:nvCxnSpPr>
        <p:spPr bwMode="auto">
          <a:xfrm>
            <a:off x="2051050" y="2703513"/>
            <a:ext cx="392113" cy="336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09446" name="Text Box 17"/>
          <p:cNvSpPr txBox="1">
            <a:spLocks noChangeArrowheads="1"/>
          </p:cNvSpPr>
          <p:nvPr/>
        </p:nvSpPr>
        <p:spPr bwMode="auto">
          <a:xfrm>
            <a:off x="2146300" y="2543175"/>
            <a:ext cx="479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Arial Unicode MS" pitchFamily="34" charset="-128"/>
              </a:rPr>
              <a:t>0.85</a:t>
            </a:r>
            <a:endParaRPr lang="en-US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209447" name="Text Box 18"/>
          <p:cNvSpPr txBox="1">
            <a:spLocks noChangeArrowheads="1"/>
          </p:cNvSpPr>
          <p:nvPr/>
        </p:nvSpPr>
        <p:spPr bwMode="auto">
          <a:xfrm>
            <a:off x="2165350" y="3514725"/>
            <a:ext cx="479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Arial Unicode MS" pitchFamily="34" charset="-128"/>
              </a:rPr>
              <a:t>0.57</a:t>
            </a:r>
            <a:endParaRPr lang="en-US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209448" name="Text Box 19"/>
          <p:cNvSpPr txBox="1">
            <a:spLocks noChangeArrowheads="1"/>
          </p:cNvSpPr>
          <p:nvPr/>
        </p:nvSpPr>
        <p:spPr bwMode="auto">
          <a:xfrm>
            <a:off x="2974975" y="3444875"/>
            <a:ext cx="530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Arial Unicode MS" pitchFamily="34" charset="-128"/>
              </a:rPr>
              <a:t>-0.02</a:t>
            </a:r>
            <a:endParaRPr lang="en-US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209449" name="Text Box 20"/>
          <p:cNvSpPr txBox="1">
            <a:spLocks noChangeArrowheads="1"/>
          </p:cNvSpPr>
          <p:nvPr/>
        </p:nvSpPr>
        <p:spPr bwMode="auto">
          <a:xfrm>
            <a:off x="2741613" y="2833688"/>
            <a:ext cx="481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Arial Unicode MS" pitchFamily="34" charset="-128"/>
              </a:rPr>
              <a:t>1.36</a:t>
            </a:r>
            <a:endParaRPr lang="en-US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209450" name="Text Box 21"/>
          <p:cNvSpPr txBox="1">
            <a:spLocks noChangeArrowheads="1"/>
          </p:cNvSpPr>
          <p:nvPr/>
        </p:nvSpPr>
        <p:spPr bwMode="auto">
          <a:xfrm>
            <a:off x="3246438" y="2667000"/>
            <a:ext cx="479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Arial Unicode MS" pitchFamily="34" charset="-128"/>
              </a:rPr>
              <a:t>0.70</a:t>
            </a:r>
            <a:endParaRPr lang="en-US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209451" name="Text Box 22"/>
          <p:cNvSpPr txBox="1">
            <a:spLocks noChangeArrowheads="1"/>
          </p:cNvSpPr>
          <p:nvPr/>
        </p:nvSpPr>
        <p:spPr bwMode="auto">
          <a:xfrm>
            <a:off x="3879850" y="2809875"/>
            <a:ext cx="5286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Arial Unicode MS" pitchFamily="34" charset="-128"/>
              </a:rPr>
              <a:t>0.84</a:t>
            </a:r>
            <a:endParaRPr lang="en-US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209452" name="Line 23"/>
          <p:cNvSpPr>
            <a:spLocks noChangeShapeType="1"/>
          </p:cNvSpPr>
          <p:nvPr/>
        </p:nvSpPr>
        <p:spPr bwMode="auto">
          <a:xfrm flipV="1">
            <a:off x="2693988" y="3692525"/>
            <a:ext cx="428625" cy="2889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9453" name="Text Box 24"/>
          <p:cNvSpPr txBox="1">
            <a:spLocks noChangeArrowheads="1"/>
          </p:cNvSpPr>
          <p:nvPr/>
        </p:nvSpPr>
        <p:spPr bwMode="auto">
          <a:xfrm>
            <a:off x="2779713" y="3848100"/>
            <a:ext cx="4778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hlink"/>
                </a:solidFill>
                <a:latin typeface="Arial Unicode MS" pitchFamily="34" charset="-128"/>
              </a:rPr>
              <a:t>0.23</a:t>
            </a:r>
            <a:endParaRPr lang="en-US" b="1">
              <a:solidFill>
                <a:schemeClr val="hlink"/>
              </a:solidFill>
              <a:latin typeface="Arial Unicode MS" pitchFamily="34" charset="-128"/>
            </a:endParaRPr>
          </a:p>
        </p:txBody>
      </p:sp>
      <p:sp>
        <p:nvSpPr>
          <p:cNvPr id="1209454" name="Text Box 80"/>
          <p:cNvSpPr txBox="1">
            <a:spLocks noChangeArrowheads="1"/>
          </p:cNvSpPr>
          <p:nvPr/>
        </p:nvSpPr>
        <p:spPr bwMode="auto">
          <a:xfrm>
            <a:off x="1446213" y="1023938"/>
            <a:ext cx="2668587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 u="sng">
                <a:solidFill>
                  <a:schemeClr val="tx1"/>
                </a:solidFill>
                <a:latin typeface="Arial Unicode MS" pitchFamily="34" charset="-128"/>
              </a:rPr>
              <a:t>Model 1:</a:t>
            </a:r>
            <a:br>
              <a:rPr lang="en-GB" sz="2000" b="1" u="sng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en-GB" sz="2000">
                <a:solidFill>
                  <a:schemeClr val="tx1"/>
                </a:solidFill>
                <a:latin typeface="Arial Unicode MS" pitchFamily="34" charset="-128"/>
              </a:rPr>
              <a:t>attentional modulation</a:t>
            </a:r>
            <a:br>
              <a:rPr lang="en-GB" sz="200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en-GB" sz="2000">
                <a:solidFill>
                  <a:schemeClr val="tx1"/>
                </a:solidFill>
                <a:latin typeface="Arial Unicode MS" pitchFamily="34" charset="-128"/>
              </a:rPr>
              <a:t>of V1</a:t>
            </a:r>
            <a:r>
              <a:rPr lang="en-GB" sz="2000">
                <a:solidFill>
                  <a:schemeClr val="tx1"/>
                </a:solidFill>
                <a:latin typeface="Arial Unicode MS" pitchFamily="34" charset="-128"/>
                <a:cs typeface="Arial" charset="0"/>
              </a:rPr>
              <a:t>→V5</a:t>
            </a:r>
          </a:p>
        </p:txBody>
      </p:sp>
      <p:grpSp>
        <p:nvGrpSpPr>
          <p:cNvPr id="1209455" name="Group 88"/>
          <p:cNvGrpSpPr>
            <a:grpSpLocks/>
          </p:cNvGrpSpPr>
          <p:nvPr/>
        </p:nvGrpSpPr>
        <p:grpSpPr bwMode="auto">
          <a:xfrm>
            <a:off x="5853113" y="1058863"/>
            <a:ext cx="2879725" cy="3068637"/>
            <a:chOff x="3222" y="627"/>
            <a:chExt cx="1814" cy="1933"/>
          </a:xfrm>
        </p:grpSpPr>
        <p:grpSp>
          <p:nvGrpSpPr>
            <p:cNvPr id="1209458" name="Group 25"/>
            <p:cNvGrpSpPr>
              <a:grpSpLocks/>
            </p:cNvGrpSpPr>
            <p:nvPr/>
          </p:nvGrpSpPr>
          <p:grpSpPr bwMode="auto">
            <a:xfrm>
              <a:off x="3860" y="1833"/>
              <a:ext cx="336" cy="336"/>
              <a:chOff x="1872" y="960"/>
              <a:chExt cx="336" cy="336"/>
            </a:xfrm>
          </p:grpSpPr>
          <p:sp>
            <p:nvSpPr>
              <p:cNvPr id="1209483" name="Oval 26"/>
              <p:cNvSpPr>
                <a:spLocks noChangeArrowheads="1"/>
              </p:cNvSpPr>
              <p:nvPr/>
            </p:nvSpPr>
            <p:spPr bwMode="auto">
              <a:xfrm>
                <a:off x="1872" y="960"/>
                <a:ext cx="336" cy="336"/>
              </a:xfrm>
              <a:prstGeom prst="ellipse">
                <a:avLst/>
              </a:prstGeom>
              <a:gradFill rotWithShape="1">
                <a:gsLst>
                  <a:gs pos="0">
                    <a:srgbClr val="0099FF"/>
                  </a:gs>
                  <a:gs pos="100000">
                    <a:srgbClr val="004776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1209484" name="Text Box 27"/>
              <p:cNvSpPr txBox="1">
                <a:spLocks noChangeArrowheads="1"/>
              </p:cNvSpPr>
              <p:nvPr/>
            </p:nvSpPr>
            <p:spPr bwMode="auto">
              <a:xfrm>
                <a:off x="1927" y="1027"/>
                <a:ext cx="2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chemeClr val="tx1"/>
                    </a:solidFill>
                    <a:latin typeface="Arial Unicode MS" pitchFamily="34" charset="-128"/>
                  </a:rPr>
                  <a:t>V1</a:t>
                </a:r>
              </a:p>
            </p:txBody>
          </p:sp>
        </p:grpSp>
        <p:grpSp>
          <p:nvGrpSpPr>
            <p:cNvPr id="1209459" name="Group 28"/>
            <p:cNvGrpSpPr>
              <a:grpSpLocks/>
            </p:cNvGrpSpPr>
            <p:nvPr/>
          </p:nvGrpSpPr>
          <p:grpSpPr bwMode="auto">
            <a:xfrm>
              <a:off x="4532" y="2169"/>
              <a:ext cx="336" cy="336"/>
              <a:chOff x="2544" y="1296"/>
              <a:chExt cx="336" cy="336"/>
            </a:xfrm>
          </p:grpSpPr>
          <p:sp>
            <p:nvSpPr>
              <p:cNvPr id="1209481" name="Oval 29"/>
              <p:cNvSpPr>
                <a:spLocks noChangeArrowheads="1"/>
              </p:cNvSpPr>
              <p:nvPr/>
            </p:nvSpPr>
            <p:spPr bwMode="auto">
              <a:xfrm>
                <a:off x="2544" y="1296"/>
                <a:ext cx="336" cy="336"/>
              </a:xfrm>
              <a:prstGeom prst="ellipse">
                <a:avLst/>
              </a:prstGeom>
              <a:gradFill rotWithShape="1">
                <a:gsLst>
                  <a:gs pos="0">
                    <a:srgbClr val="0099FF"/>
                  </a:gs>
                  <a:gs pos="100000">
                    <a:srgbClr val="004776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1209482" name="Text Box 30"/>
              <p:cNvSpPr txBox="1">
                <a:spLocks noChangeArrowheads="1"/>
              </p:cNvSpPr>
              <p:nvPr/>
            </p:nvSpPr>
            <p:spPr bwMode="auto">
              <a:xfrm>
                <a:off x="2599" y="1363"/>
                <a:ext cx="2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chemeClr val="tx1"/>
                    </a:solidFill>
                    <a:latin typeface="Arial Unicode MS" pitchFamily="34" charset="-128"/>
                  </a:rPr>
                  <a:t>V5</a:t>
                </a:r>
              </a:p>
            </p:txBody>
          </p:sp>
        </p:grpSp>
        <p:grpSp>
          <p:nvGrpSpPr>
            <p:cNvPr id="1209460" name="Group 31"/>
            <p:cNvGrpSpPr>
              <a:grpSpLocks/>
            </p:cNvGrpSpPr>
            <p:nvPr/>
          </p:nvGrpSpPr>
          <p:grpSpPr bwMode="auto">
            <a:xfrm>
              <a:off x="4670" y="1438"/>
              <a:ext cx="352" cy="336"/>
              <a:chOff x="2592" y="576"/>
              <a:chExt cx="352" cy="336"/>
            </a:xfrm>
          </p:grpSpPr>
          <p:sp>
            <p:nvSpPr>
              <p:cNvPr id="1209479" name="Oval 32"/>
              <p:cNvSpPr>
                <a:spLocks noChangeArrowheads="1"/>
              </p:cNvSpPr>
              <p:nvPr/>
            </p:nvSpPr>
            <p:spPr bwMode="auto">
              <a:xfrm>
                <a:off x="2592" y="576"/>
                <a:ext cx="336" cy="336"/>
              </a:xfrm>
              <a:prstGeom prst="ellipse">
                <a:avLst/>
              </a:prstGeom>
              <a:gradFill rotWithShape="1">
                <a:gsLst>
                  <a:gs pos="0">
                    <a:srgbClr val="0099FF"/>
                  </a:gs>
                  <a:gs pos="100000">
                    <a:srgbClr val="004776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GB"/>
              </a:p>
            </p:txBody>
          </p:sp>
          <p:sp>
            <p:nvSpPr>
              <p:cNvPr id="1209480" name="Text Box 33"/>
              <p:cNvSpPr txBox="1">
                <a:spLocks noChangeArrowheads="1"/>
              </p:cNvSpPr>
              <p:nvPr/>
            </p:nvSpPr>
            <p:spPr bwMode="auto">
              <a:xfrm>
                <a:off x="2631" y="643"/>
                <a:ext cx="31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chemeClr val="tx1"/>
                    </a:solidFill>
                    <a:latin typeface="Arial Unicode MS" pitchFamily="34" charset="-128"/>
                  </a:rPr>
                  <a:t>SPC</a:t>
                </a:r>
              </a:p>
            </p:txBody>
          </p:sp>
        </p:grpSp>
        <p:sp>
          <p:nvSpPr>
            <p:cNvPr id="1209461" name="Text Box 34"/>
            <p:cNvSpPr txBox="1">
              <a:spLocks noChangeArrowheads="1"/>
            </p:cNvSpPr>
            <p:nvPr/>
          </p:nvSpPr>
          <p:spPr bwMode="auto">
            <a:xfrm>
              <a:off x="3482" y="2348"/>
              <a:ext cx="500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tx1"/>
                  </a:solidFill>
                  <a:latin typeface="Arial Unicode MS" pitchFamily="34" charset="-128"/>
                </a:rPr>
                <a:t>Motion</a:t>
              </a:r>
            </a:p>
          </p:txBody>
        </p:sp>
        <p:sp>
          <p:nvSpPr>
            <p:cNvPr id="1209462" name="Text Box 35"/>
            <p:cNvSpPr txBox="1">
              <a:spLocks noChangeArrowheads="1"/>
            </p:cNvSpPr>
            <p:nvPr/>
          </p:nvSpPr>
          <p:spPr bwMode="auto">
            <a:xfrm>
              <a:off x="3328" y="1451"/>
              <a:ext cx="471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tx1"/>
                  </a:solidFill>
                  <a:latin typeface="Arial Unicode MS" pitchFamily="34" charset="-128"/>
                </a:rPr>
                <a:t>Photic</a:t>
              </a:r>
            </a:p>
          </p:txBody>
        </p:sp>
        <p:sp>
          <p:nvSpPr>
            <p:cNvPr id="1209463" name="Text Box 36"/>
            <p:cNvSpPr txBox="1">
              <a:spLocks noChangeArrowheads="1"/>
            </p:cNvSpPr>
            <p:nvPr/>
          </p:nvSpPr>
          <p:spPr bwMode="auto">
            <a:xfrm>
              <a:off x="3913" y="1373"/>
              <a:ext cx="621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8080"/>
                  </a:solidFill>
                  <a:latin typeface="Arial Unicode MS" pitchFamily="34" charset="-128"/>
                </a:rPr>
                <a:t>Attention</a:t>
              </a:r>
            </a:p>
          </p:txBody>
        </p:sp>
        <p:cxnSp>
          <p:nvCxnSpPr>
            <p:cNvPr id="1209464" name="AutoShape 37"/>
            <p:cNvCxnSpPr>
              <a:cxnSpLocks noChangeShapeType="1"/>
              <a:stCxn id="1209483" idx="5"/>
              <a:endCxn id="1209481" idx="2"/>
            </p:cNvCxnSpPr>
            <p:nvPr/>
          </p:nvCxnSpPr>
          <p:spPr bwMode="auto">
            <a:xfrm rot="16200000" flipH="1">
              <a:off x="4231" y="2036"/>
              <a:ext cx="217" cy="38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09465" name="AutoShape 38"/>
            <p:cNvCxnSpPr>
              <a:cxnSpLocks noChangeShapeType="1"/>
              <a:stCxn id="1209481" idx="1"/>
              <a:endCxn id="1209483" idx="6"/>
            </p:cNvCxnSpPr>
            <p:nvPr/>
          </p:nvCxnSpPr>
          <p:spPr bwMode="auto">
            <a:xfrm rot="5400000" flipH="1">
              <a:off x="4280" y="1917"/>
              <a:ext cx="217" cy="38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09466" name="Freeform 39"/>
            <p:cNvSpPr>
              <a:spLocks/>
            </p:cNvSpPr>
            <p:nvPr/>
          </p:nvSpPr>
          <p:spPr bwMode="auto">
            <a:xfrm>
              <a:off x="4573" y="1755"/>
              <a:ext cx="183" cy="454"/>
            </a:xfrm>
            <a:custGeom>
              <a:avLst/>
              <a:gdLst>
                <a:gd name="T0" fmla="*/ 104 w 104"/>
                <a:gd name="T1" fmla="*/ 0 h 384"/>
                <a:gd name="T2" fmla="*/ 8 w 104"/>
                <a:gd name="T3" fmla="*/ 240 h 384"/>
                <a:gd name="T4" fmla="*/ 56 w 104"/>
                <a:gd name="T5" fmla="*/ 384 h 384"/>
                <a:gd name="T6" fmla="*/ 0 60000 65536"/>
                <a:gd name="T7" fmla="*/ 0 60000 65536"/>
                <a:gd name="T8" fmla="*/ 0 60000 65536"/>
                <a:gd name="T9" fmla="*/ 0 w 104"/>
                <a:gd name="T10" fmla="*/ 0 h 384"/>
                <a:gd name="T11" fmla="*/ 104 w 10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384">
                  <a:moveTo>
                    <a:pt x="104" y="0"/>
                  </a:moveTo>
                  <a:cubicBezTo>
                    <a:pt x="60" y="88"/>
                    <a:pt x="16" y="176"/>
                    <a:pt x="8" y="240"/>
                  </a:cubicBezTo>
                  <a:cubicBezTo>
                    <a:pt x="0" y="304"/>
                    <a:pt x="28" y="344"/>
                    <a:pt x="56" y="3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467" name="Line 40"/>
            <p:cNvSpPr>
              <a:spLocks noChangeShapeType="1"/>
            </p:cNvSpPr>
            <p:nvPr/>
          </p:nvSpPr>
          <p:spPr bwMode="auto">
            <a:xfrm flipV="1">
              <a:off x="4724" y="1755"/>
              <a:ext cx="77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468" name="Line 41"/>
            <p:cNvSpPr>
              <a:spLocks noChangeShapeType="1"/>
            </p:cNvSpPr>
            <p:nvPr/>
          </p:nvSpPr>
          <p:spPr bwMode="auto">
            <a:xfrm flipV="1">
              <a:off x="3915" y="2197"/>
              <a:ext cx="272" cy="18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209469" name="AutoShape 42"/>
            <p:cNvCxnSpPr>
              <a:cxnSpLocks noChangeShapeType="1"/>
              <a:endCxn id="1209483" idx="1"/>
            </p:cNvCxnSpPr>
            <p:nvPr/>
          </p:nvCxnSpPr>
          <p:spPr bwMode="auto">
            <a:xfrm>
              <a:off x="3662" y="1670"/>
              <a:ext cx="247" cy="2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09470" name="Line 43"/>
            <p:cNvSpPr>
              <a:spLocks noChangeShapeType="1"/>
            </p:cNvSpPr>
            <p:nvPr/>
          </p:nvSpPr>
          <p:spPr bwMode="auto">
            <a:xfrm>
              <a:off x="4273" y="1569"/>
              <a:ext cx="315" cy="44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471" name="Text Box 44"/>
            <p:cNvSpPr txBox="1">
              <a:spLocks noChangeArrowheads="1"/>
            </p:cNvSpPr>
            <p:nvPr/>
          </p:nvSpPr>
          <p:spPr bwMode="auto">
            <a:xfrm>
              <a:off x="3736" y="1634"/>
              <a:ext cx="3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  <a:latin typeface="Arial Unicode MS" pitchFamily="34" charset="-128"/>
                </a:rPr>
                <a:t>0.86</a:t>
              </a:r>
              <a:endParaRPr lang="en-US">
                <a:solidFill>
                  <a:schemeClr val="tx1"/>
                </a:solidFill>
                <a:latin typeface="Arial Unicode MS" pitchFamily="34" charset="-128"/>
              </a:endParaRPr>
            </a:p>
          </p:txBody>
        </p:sp>
        <p:sp>
          <p:nvSpPr>
            <p:cNvPr id="1209472" name="Text Box 45"/>
            <p:cNvSpPr txBox="1">
              <a:spLocks noChangeArrowheads="1"/>
            </p:cNvSpPr>
            <p:nvPr/>
          </p:nvSpPr>
          <p:spPr bwMode="auto">
            <a:xfrm>
              <a:off x="3662" y="2176"/>
              <a:ext cx="3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  <a:latin typeface="Arial Unicode MS" pitchFamily="34" charset="-128"/>
                </a:rPr>
                <a:t>0.56</a:t>
              </a:r>
              <a:endParaRPr lang="en-US">
                <a:solidFill>
                  <a:schemeClr val="tx1"/>
                </a:solidFill>
                <a:latin typeface="Arial Unicode MS" pitchFamily="34" charset="-128"/>
              </a:endParaRPr>
            </a:p>
          </p:txBody>
        </p:sp>
        <p:sp>
          <p:nvSpPr>
            <p:cNvPr id="1209473" name="Text Box 46"/>
            <p:cNvSpPr txBox="1">
              <a:spLocks noChangeArrowheads="1"/>
            </p:cNvSpPr>
            <p:nvPr/>
          </p:nvSpPr>
          <p:spPr bwMode="auto">
            <a:xfrm>
              <a:off x="4230" y="2162"/>
              <a:ext cx="3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  <a:latin typeface="Arial Unicode MS" pitchFamily="34" charset="-128"/>
                </a:rPr>
                <a:t>-0.02</a:t>
              </a:r>
              <a:endParaRPr lang="en-US">
                <a:solidFill>
                  <a:schemeClr val="tx1"/>
                </a:solidFill>
                <a:latin typeface="Arial Unicode MS" pitchFamily="34" charset="-128"/>
              </a:endParaRPr>
            </a:p>
          </p:txBody>
        </p:sp>
        <p:sp>
          <p:nvSpPr>
            <p:cNvPr id="1209474" name="Text Box 47"/>
            <p:cNvSpPr txBox="1">
              <a:spLocks noChangeArrowheads="1"/>
            </p:cNvSpPr>
            <p:nvPr/>
          </p:nvSpPr>
          <p:spPr bwMode="auto">
            <a:xfrm>
              <a:off x="4145" y="1815"/>
              <a:ext cx="3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  <a:latin typeface="Arial Unicode MS" pitchFamily="34" charset="-128"/>
                </a:rPr>
                <a:t>1.42</a:t>
              </a:r>
              <a:endParaRPr lang="en-US">
                <a:solidFill>
                  <a:schemeClr val="tx1"/>
                </a:solidFill>
                <a:latin typeface="Arial Unicode MS" pitchFamily="34" charset="-128"/>
              </a:endParaRPr>
            </a:p>
          </p:txBody>
        </p:sp>
        <p:sp>
          <p:nvSpPr>
            <p:cNvPr id="1209475" name="Text Box 48"/>
            <p:cNvSpPr txBox="1">
              <a:spLocks noChangeArrowheads="1"/>
            </p:cNvSpPr>
            <p:nvPr/>
          </p:nvSpPr>
          <p:spPr bwMode="auto">
            <a:xfrm>
              <a:off x="4293" y="1566"/>
              <a:ext cx="3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chemeClr val="hlink"/>
                  </a:solidFill>
                  <a:latin typeface="Arial Unicode MS" pitchFamily="34" charset="-128"/>
                </a:rPr>
                <a:t>0.55</a:t>
              </a:r>
              <a:endParaRPr lang="en-US" b="1">
                <a:solidFill>
                  <a:schemeClr val="hlink"/>
                </a:solidFill>
                <a:latin typeface="Arial Unicode MS" pitchFamily="34" charset="-128"/>
              </a:endParaRPr>
            </a:p>
          </p:txBody>
        </p:sp>
        <p:sp>
          <p:nvSpPr>
            <p:cNvPr id="1209476" name="Text Box 49"/>
            <p:cNvSpPr txBox="1">
              <a:spLocks noChangeArrowheads="1"/>
            </p:cNvSpPr>
            <p:nvPr/>
          </p:nvSpPr>
          <p:spPr bwMode="auto">
            <a:xfrm>
              <a:off x="4470" y="1705"/>
              <a:ext cx="3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  <a:latin typeface="Arial Unicode MS" pitchFamily="34" charset="-128"/>
                </a:rPr>
                <a:t>0.75</a:t>
              </a:r>
              <a:endParaRPr lang="en-US">
                <a:solidFill>
                  <a:schemeClr val="tx1"/>
                </a:solidFill>
                <a:latin typeface="Arial Unicode MS" pitchFamily="34" charset="-128"/>
              </a:endParaRPr>
            </a:p>
          </p:txBody>
        </p:sp>
        <p:sp>
          <p:nvSpPr>
            <p:cNvPr id="1209477" name="Text Box 50"/>
            <p:cNvSpPr txBox="1">
              <a:spLocks noChangeArrowheads="1"/>
            </p:cNvSpPr>
            <p:nvPr/>
          </p:nvSpPr>
          <p:spPr bwMode="auto">
            <a:xfrm>
              <a:off x="4734" y="1828"/>
              <a:ext cx="3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  <a:latin typeface="Arial Unicode MS" pitchFamily="34" charset="-128"/>
                </a:rPr>
                <a:t>0.89</a:t>
              </a:r>
              <a:endParaRPr lang="en-US">
                <a:solidFill>
                  <a:schemeClr val="tx1"/>
                </a:solidFill>
                <a:latin typeface="Arial Unicode MS" pitchFamily="34" charset="-128"/>
              </a:endParaRPr>
            </a:p>
          </p:txBody>
        </p:sp>
        <p:sp>
          <p:nvSpPr>
            <p:cNvPr id="1209478" name="Text Box 81"/>
            <p:cNvSpPr txBox="1">
              <a:spLocks noChangeArrowheads="1"/>
            </p:cNvSpPr>
            <p:nvPr/>
          </p:nvSpPr>
          <p:spPr bwMode="auto">
            <a:xfrm>
              <a:off x="3222" y="627"/>
              <a:ext cx="1681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b="1" u="sng">
                  <a:solidFill>
                    <a:schemeClr val="tx1"/>
                  </a:solidFill>
                  <a:latin typeface="Arial Unicode MS" pitchFamily="34" charset="-128"/>
                </a:rPr>
                <a:t>Model 2:</a:t>
              </a:r>
              <a:br>
                <a:rPr lang="en-GB" sz="2000" b="1" u="sng">
                  <a:solidFill>
                    <a:schemeClr val="tx1"/>
                  </a:solidFill>
                  <a:latin typeface="Arial Unicode MS" pitchFamily="34" charset="-128"/>
                </a:rPr>
              </a:br>
              <a:r>
                <a:rPr lang="en-GB" sz="2000">
                  <a:solidFill>
                    <a:schemeClr val="tx1"/>
                  </a:solidFill>
                  <a:latin typeface="Arial Unicode MS" pitchFamily="34" charset="-128"/>
                </a:rPr>
                <a:t>attentional modulation</a:t>
              </a:r>
              <a:br>
                <a:rPr lang="en-GB" sz="2000">
                  <a:solidFill>
                    <a:schemeClr val="tx1"/>
                  </a:solidFill>
                  <a:latin typeface="Arial Unicode MS" pitchFamily="34" charset="-128"/>
                </a:rPr>
              </a:br>
              <a:r>
                <a:rPr lang="en-GB" sz="2000">
                  <a:solidFill>
                    <a:schemeClr val="tx1"/>
                  </a:solidFill>
                  <a:latin typeface="Arial Unicode MS" pitchFamily="34" charset="-128"/>
                </a:rPr>
                <a:t>of SPC→V5</a:t>
              </a:r>
              <a:endParaRPr lang="en-US" sz="2000">
                <a:solidFill>
                  <a:schemeClr val="tx1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1209456" name="Rectangle 83"/>
          <p:cNvSpPr>
            <a:spLocks noChangeArrowheads="1"/>
          </p:cNvSpPr>
          <p:nvPr/>
        </p:nvSpPr>
        <p:spPr bwMode="auto">
          <a:xfrm>
            <a:off x="750888" y="100013"/>
            <a:ext cx="87439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000">
                <a:solidFill>
                  <a:schemeClr val="tx2"/>
                </a:solidFill>
                <a:latin typeface="Arial Unicode MS" pitchFamily="34" charset="-128"/>
              </a:rPr>
              <a:t>Comparison of two simple models</a:t>
            </a:r>
            <a:endParaRPr lang="en-US" sz="4000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1209457" name="Text Box 84"/>
          <p:cNvSpPr txBox="1">
            <a:spLocks noChangeArrowheads="1"/>
          </p:cNvSpPr>
          <p:nvPr/>
        </p:nvSpPr>
        <p:spPr bwMode="auto">
          <a:xfrm>
            <a:off x="536575" y="4733925"/>
            <a:ext cx="921543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chemeClr val="tx1"/>
                </a:solidFill>
                <a:latin typeface="Arial Unicode MS" pitchFamily="34" charset="-128"/>
              </a:rPr>
              <a:t>Bayesian model selection:		Model 1 better than model 2</a:t>
            </a:r>
          </a:p>
          <a:p>
            <a:pPr eaLnBrk="0" hangingPunct="0"/>
            <a:endParaRPr lang="en-GB" sz="2000">
              <a:solidFill>
                <a:schemeClr val="tx1"/>
              </a:solidFill>
              <a:latin typeface="Arial Unicode MS" pitchFamily="34" charset="-128"/>
            </a:endParaRPr>
          </a:p>
          <a:p>
            <a:pPr eaLnBrk="0" hangingPunct="0"/>
            <a:endParaRPr lang="en-GB" sz="1000">
              <a:solidFill>
                <a:schemeClr val="tx1"/>
              </a:solidFill>
              <a:latin typeface="Arial Unicode MS" pitchFamily="34" charset="-128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2400">
                <a:solidFill>
                  <a:schemeClr val="tx1"/>
                </a:solidFill>
                <a:latin typeface="Arial Unicode MS" pitchFamily="34" charset="-128"/>
                <a:cs typeface="Arial" charset="0"/>
              </a:rPr>
              <a:t>→ Decision for m</a:t>
            </a:r>
            <a:r>
              <a:rPr lang="en-US" sz="2400">
                <a:solidFill>
                  <a:schemeClr val="tx1"/>
                </a:solidFill>
                <a:latin typeface="Arial Unicode MS" pitchFamily="34" charset="-128"/>
                <a:cs typeface="Arial" charset="0"/>
              </a:rPr>
              <a:t>odel 1:  		in this experiment, attention</a:t>
            </a:r>
            <a:br>
              <a:rPr lang="en-US" sz="2400">
                <a:solidFill>
                  <a:schemeClr val="tx1"/>
                </a:solidFill>
                <a:latin typeface="Arial Unicode MS" pitchFamily="34" charset="-128"/>
                <a:cs typeface="Arial" charset="0"/>
              </a:rPr>
            </a:br>
            <a:r>
              <a:rPr lang="en-US" sz="2400">
                <a:solidFill>
                  <a:schemeClr val="tx1"/>
                </a:solidFill>
                <a:latin typeface="Arial Unicode MS" pitchFamily="34" charset="-128"/>
                <a:cs typeface="Arial" charset="0"/>
              </a:rPr>
              <a:t>					primarily modulates V1→V5</a:t>
            </a:r>
          </a:p>
        </p:txBody>
      </p:sp>
      <p:graphicFrame>
        <p:nvGraphicFramePr>
          <p:cNvPr id="1209430" name="Object 86"/>
          <p:cNvGraphicFramePr>
            <a:graphicFrameLocks noChangeAspect="1"/>
          </p:cNvGraphicFramePr>
          <p:nvPr/>
        </p:nvGraphicFramePr>
        <p:xfrm>
          <a:off x="5605463" y="5268913"/>
          <a:ext cx="3132137" cy="398462"/>
        </p:xfrm>
        <a:graphic>
          <a:graphicData uri="http://schemas.openxmlformats.org/presentationml/2006/ole">
            <p:oleObj spid="_x0000_s1209430" name="Equation" r:id="rId4" imgW="1790640" imgH="2286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105" name="Rectangle 2"/>
          <p:cNvSpPr>
            <a:spLocks noChangeArrowheads="1"/>
          </p:cNvSpPr>
          <p:nvPr/>
        </p:nvSpPr>
        <p:spPr bwMode="auto">
          <a:xfrm>
            <a:off x="250825" y="1158456"/>
            <a:ext cx="48720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39750" indent="-539750">
              <a:spcBef>
                <a:spcPct val="20000"/>
              </a:spcBef>
              <a:buFontTx/>
              <a:buChar char="•"/>
            </a:pPr>
            <a:r>
              <a:rPr lang="en-GB" sz="2400" u="sng" dirty="0">
                <a:solidFill>
                  <a:schemeClr val="tx1"/>
                </a:solidFill>
                <a:cs typeface="Arial" charset="0"/>
              </a:rPr>
              <a:t>potential timing problem in DCM:</a:t>
            </a:r>
          </a:p>
          <a:p>
            <a:pPr marL="539750" indent="-539750">
              <a:spcBef>
                <a:spcPct val="20000"/>
              </a:spcBef>
            </a:pPr>
            <a:r>
              <a:rPr lang="en-GB" sz="2400" dirty="0">
                <a:solidFill>
                  <a:schemeClr val="tx1"/>
                </a:solidFill>
                <a:cs typeface="Arial" charset="0"/>
              </a:rPr>
              <a:t>	temporal shift between regional time series because of multi-slice acquisition</a:t>
            </a:r>
          </a:p>
        </p:txBody>
      </p:sp>
      <p:sp>
        <p:nvSpPr>
          <p:cNvPr id="1711106" name="Rectangle 3"/>
          <p:cNvSpPr>
            <a:spLocks noChangeArrowheads="1"/>
          </p:cNvSpPr>
          <p:nvPr/>
        </p:nvSpPr>
        <p:spPr bwMode="auto">
          <a:xfrm>
            <a:off x="247650" y="3946525"/>
            <a:ext cx="9361488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39750" indent="-539750">
              <a:spcBef>
                <a:spcPct val="20000"/>
              </a:spcBef>
              <a:buFontTx/>
              <a:buChar char="•"/>
            </a:pPr>
            <a:r>
              <a:rPr lang="en-GB" sz="2400" u="sng">
                <a:solidFill>
                  <a:schemeClr val="tx1"/>
                </a:solidFill>
                <a:cs typeface="Arial" charset="0"/>
              </a:rPr>
              <a:t>Solution</a:t>
            </a:r>
            <a:r>
              <a:rPr lang="en-US" sz="2400" u="sng">
                <a:solidFill>
                  <a:schemeClr val="tx1"/>
                </a:solidFill>
                <a:cs typeface="Arial" charset="0"/>
              </a:rPr>
              <a:t>:</a:t>
            </a:r>
          </a:p>
          <a:p>
            <a:pPr marL="1341438" lvl="1" indent="-533400">
              <a:spcBef>
                <a:spcPct val="20000"/>
              </a:spcBef>
              <a:buFontTx/>
              <a:buChar char="–"/>
            </a:pPr>
            <a:r>
              <a:rPr lang="en-GB" sz="2400">
                <a:solidFill>
                  <a:schemeClr val="tx1"/>
                </a:solidFill>
                <a:cs typeface="Arial" charset="0"/>
              </a:rPr>
              <a:t>Modelling of (known) slice timing of each area.</a:t>
            </a:r>
            <a:endParaRPr lang="en-US" sz="240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522913" y="1173284"/>
            <a:ext cx="4643437" cy="2741612"/>
            <a:chOff x="5522913" y="1173284"/>
            <a:chExt cx="4643437" cy="2741612"/>
          </a:xfrm>
        </p:grpSpPr>
        <p:pic>
          <p:nvPicPr>
            <p:cNvPr id="1711107" name="Picture 4" descr="noActivations_rend_sagLef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91250" y="1173284"/>
              <a:ext cx="3155950" cy="2519362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711108" name="Line 5"/>
            <p:cNvSpPr>
              <a:spLocks noChangeShapeType="1"/>
            </p:cNvSpPr>
            <p:nvPr/>
          </p:nvSpPr>
          <p:spPr bwMode="auto">
            <a:xfrm>
              <a:off x="6108700" y="1390771"/>
              <a:ext cx="33099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109" name="Line 6"/>
            <p:cNvSpPr>
              <a:spLocks noChangeShapeType="1"/>
            </p:cNvSpPr>
            <p:nvPr/>
          </p:nvSpPr>
          <p:spPr bwMode="auto">
            <a:xfrm>
              <a:off x="6108700" y="1606671"/>
              <a:ext cx="33099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110" name="Line 7"/>
            <p:cNvSpPr>
              <a:spLocks noChangeShapeType="1"/>
            </p:cNvSpPr>
            <p:nvPr/>
          </p:nvSpPr>
          <p:spPr bwMode="auto">
            <a:xfrm>
              <a:off x="6108700" y="1822571"/>
              <a:ext cx="33099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111" name="Line 8"/>
            <p:cNvSpPr>
              <a:spLocks noChangeShapeType="1"/>
            </p:cNvSpPr>
            <p:nvPr/>
          </p:nvSpPr>
          <p:spPr bwMode="auto">
            <a:xfrm>
              <a:off x="6108700" y="2038471"/>
              <a:ext cx="33099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112" name="Line 9"/>
            <p:cNvSpPr>
              <a:spLocks noChangeShapeType="1"/>
            </p:cNvSpPr>
            <p:nvPr/>
          </p:nvSpPr>
          <p:spPr bwMode="auto">
            <a:xfrm>
              <a:off x="6108700" y="2254371"/>
              <a:ext cx="33099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113" name="Line 10"/>
            <p:cNvSpPr>
              <a:spLocks noChangeShapeType="1"/>
            </p:cNvSpPr>
            <p:nvPr/>
          </p:nvSpPr>
          <p:spPr bwMode="auto">
            <a:xfrm>
              <a:off x="6108700" y="2470271"/>
              <a:ext cx="33099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114" name="Line 11"/>
            <p:cNvSpPr>
              <a:spLocks noChangeShapeType="1"/>
            </p:cNvSpPr>
            <p:nvPr/>
          </p:nvSpPr>
          <p:spPr bwMode="auto">
            <a:xfrm>
              <a:off x="6108700" y="2686171"/>
              <a:ext cx="33099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115" name="Line 12"/>
            <p:cNvSpPr>
              <a:spLocks noChangeShapeType="1"/>
            </p:cNvSpPr>
            <p:nvPr/>
          </p:nvSpPr>
          <p:spPr bwMode="auto">
            <a:xfrm>
              <a:off x="6108700" y="2902071"/>
              <a:ext cx="33099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116" name="Line 13"/>
            <p:cNvSpPr>
              <a:spLocks noChangeShapeType="1"/>
            </p:cNvSpPr>
            <p:nvPr/>
          </p:nvSpPr>
          <p:spPr bwMode="auto">
            <a:xfrm>
              <a:off x="6108700" y="3117971"/>
              <a:ext cx="33099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117" name="Oval 14"/>
            <p:cNvSpPr>
              <a:spLocks noChangeArrowheads="1"/>
            </p:cNvSpPr>
            <p:nvPr/>
          </p:nvSpPr>
          <p:spPr bwMode="auto">
            <a:xfrm>
              <a:off x="8699500" y="2470271"/>
              <a:ext cx="215900" cy="2159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GB"/>
            </a:p>
          </p:txBody>
        </p:sp>
        <p:sp>
          <p:nvSpPr>
            <p:cNvPr id="1711118" name="Oval 15"/>
            <p:cNvSpPr>
              <a:spLocks noChangeArrowheads="1"/>
            </p:cNvSpPr>
            <p:nvPr/>
          </p:nvSpPr>
          <p:spPr bwMode="auto">
            <a:xfrm>
              <a:off x="8339138" y="1570159"/>
              <a:ext cx="215900" cy="2159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GB"/>
            </a:p>
          </p:txBody>
        </p:sp>
        <p:sp>
          <p:nvSpPr>
            <p:cNvPr id="1711119" name="Line 16"/>
            <p:cNvSpPr>
              <a:spLocks noChangeShapeType="1"/>
            </p:cNvSpPr>
            <p:nvPr/>
          </p:nvSpPr>
          <p:spPr bwMode="auto">
            <a:xfrm>
              <a:off x="9634538" y="2541709"/>
              <a:ext cx="0" cy="5762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120" name="Line 17"/>
            <p:cNvSpPr>
              <a:spLocks noChangeShapeType="1"/>
            </p:cNvSpPr>
            <p:nvPr/>
          </p:nvSpPr>
          <p:spPr bwMode="auto">
            <a:xfrm>
              <a:off x="9561513" y="2541709"/>
              <a:ext cx="730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121" name="Line 18"/>
            <p:cNvSpPr>
              <a:spLocks noChangeShapeType="1"/>
            </p:cNvSpPr>
            <p:nvPr/>
          </p:nvSpPr>
          <p:spPr bwMode="auto">
            <a:xfrm>
              <a:off x="9563100" y="3117971"/>
              <a:ext cx="746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122" name="Line 19"/>
            <p:cNvSpPr>
              <a:spLocks noChangeShapeType="1"/>
            </p:cNvSpPr>
            <p:nvPr/>
          </p:nvSpPr>
          <p:spPr bwMode="auto">
            <a:xfrm flipH="1">
              <a:off x="9632950" y="1606671"/>
              <a:ext cx="1588" cy="863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123" name="Line 20"/>
            <p:cNvSpPr>
              <a:spLocks noChangeShapeType="1"/>
            </p:cNvSpPr>
            <p:nvPr/>
          </p:nvSpPr>
          <p:spPr bwMode="auto">
            <a:xfrm>
              <a:off x="9559925" y="1606671"/>
              <a:ext cx="730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124" name="Line 21"/>
            <p:cNvSpPr>
              <a:spLocks noChangeShapeType="1"/>
            </p:cNvSpPr>
            <p:nvPr/>
          </p:nvSpPr>
          <p:spPr bwMode="auto">
            <a:xfrm>
              <a:off x="9561513" y="2470271"/>
              <a:ext cx="730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125" name="Text Box 22"/>
            <p:cNvSpPr txBox="1">
              <a:spLocks noChangeArrowheads="1"/>
            </p:cNvSpPr>
            <p:nvPr/>
          </p:nvSpPr>
          <p:spPr bwMode="auto">
            <a:xfrm>
              <a:off x="9686925" y="2560759"/>
              <a:ext cx="3540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11126" name="Text Box 23"/>
            <p:cNvSpPr txBox="1">
              <a:spLocks noChangeArrowheads="1"/>
            </p:cNvSpPr>
            <p:nvPr/>
          </p:nvSpPr>
          <p:spPr bwMode="auto">
            <a:xfrm>
              <a:off x="9685338" y="1822571"/>
              <a:ext cx="3540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11127" name="Line 24"/>
            <p:cNvSpPr>
              <a:spLocks noChangeShapeType="1"/>
            </p:cNvSpPr>
            <p:nvPr/>
          </p:nvSpPr>
          <p:spPr bwMode="auto">
            <a:xfrm>
              <a:off x="5865813" y="1246309"/>
              <a:ext cx="0" cy="19446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128" name="Text Box 25"/>
            <p:cNvSpPr txBox="1">
              <a:spLocks noChangeArrowheads="1"/>
            </p:cNvSpPr>
            <p:nvPr/>
          </p:nvSpPr>
          <p:spPr bwMode="auto">
            <a:xfrm rot="-5400000">
              <a:off x="4889500" y="2022597"/>
              <a:ext cx="16033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>
                  <a:solidFill>
                    <a:schemeClr val="tx1"/>
                  </a:solidFill>
                  <a:latin typeface="Arial" charset="0"/>
                </a:rPr>
                <a:t>slice acquisition</a:t>
              </a:r>
              <a:endParaRPr lang="en-US" sz="16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11129" name="Text Box 26"/>
            <p:cNvSpPr txBox="1">
              <a:spLocks noChangeArrowheads="1"/>
            </p:cNvSpPr>
            <p:nvPr/>
          </p:nvSpPr>
          <p:spPr bwMode="auto">
            <a:xfrm>
              <a:off x="9466263" y="3333871"/>
              <a:ext cx="700087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>
                  <a:solidFill>
                    <a:schemeClr val="tx1"/>
                  </a:solidFill>
                  <a:latin typeface="Arial" charset="0"/>
                </a:rPr>
                <a:t>visual</a:t>
              </a:r>
              <a:br>
                <a:rPr lang="en-GB" sz="1600">
                  <a:solidFill>
                    <a:schemeClr val="tx1"/>
                  </a:solidFill>
                  <a:latin typeface="Arial" charset="0"/>
                </a:rPr>
              </a:br>
              <a:r>
                <a:rPr lang="en-GB" sz="1600">
                  <a:solidFill>
                    <a:schemeClr val="tx1"/>
                  </a:solidFill>
                  <a:latin typeface="Arial" charset="0"/>
                </a:rPr>
                <a:t>input</a:t>
              </a:r>
              <a:endParaRPr lang="en-US" sz="16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11130" name="Line 27"/>
            <p:cNvSpPr>
              <a:spLocks noChangeShapeType="1"/>
            </p:cNvSpPr>
            <p:nvPr/>
          </p:nvSpPr>
          <p:spPr bwMode="auto">
            <a:xfrm flipH="1" flipV="1">
              <a:off x="8815388" y="2686171"/>
              <a:ext cx="722312" cy="10080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131" name="Line 28"/>
            <p:cNvSpPr>
              <a:spLocks noChangeShapeType="1"/>
            </p:cNvSpPr>
            <p:nvPr/>
          </p:nvSpPr>
          <p:spPr bwMode="auto">
            <a:xfrm flipH="1" flipV="1">
              <a:off x="8528050" y="1820984"/>
              <a:ext cx="215900" cy="64928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1132" name="Text Box 29"/>
          <p:cNvSpPr txBox="1">
            <a:spLocks noChangeArrowheads="1"/>
          </p:cNvSpPr>
          <p:nvPr/>
        </p:nvSpPr>
        <p:spPr bwMode="auto">
          <a:xfrm>
            <a:off x="1676400" y="179388"/>
            <a:ext cx="694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u="sng">
                <a:solidFill>
                  <a:schemeClr val="tx1"/>
                </a:solidFill>
                <a:latin typeface="Arial" charset="0"/>
              </a:rPr>
              <a:t>Extension I: Slice timing model</a:t>
            </a:r>
            <a:endParaRPr lang="en-US" sz="3600" b="1" u="sng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11133" name="Text Box 30"/>
          <p:cNvSpPr txBox="1">
            <a:spLocks noChangeArrowheads="1"/>
          </p:cNvSpPr>
          <p:nvPr/>
        </p:nvSpPr>
        <p:spPr bwMode="auto">
          <a:xfrm>
            <a:off x="1898650" y="5213350"/>
            <a:ext cx="7550150" cy="146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/>
            <a:r>
              <a:rPr lang="en-US" sz="2000">
                <a:solidFill>
                  <a:schemeClr val="tx1"/>
                </a:solidFill>
              </a:rPr>
              <a:t>Slice timing extension now allows for any slice timing differences! </a:t>
            </a:r>
          </a:p>
          <a:p>
            <a:pPr lvl="1" eaLnBrk="0" hangingPunct="0"/>
            <a:endParaRPr lang="en-US" sz="2000" b="1">
              <a:solidFill>
                <a:schemeClr val="tx1"/>
              </a:solidFill>
            </a:endParaRPr>
          </a:p>
          <a:p>
            <a:pPr lvl="1" eaLnBrk="0" hangingPunct="0"/>
            <a:r>
              <a:rPr lang="en-US" sz="2000" b="1">
                <a:solidFill>
                  <a:schemeClr val="tx1"/>
                </a:solidFill>
              </a:rPr>
              <a:t>Long TRs (&gt; 2 sec) no longer a limitation. </a:t>
            </a:r>
          </a:p>
          <a:p>
            <a:pPr lvl="1" eaLnBrk="0" hangingPunct="0"/>
            <a:endParaRPr lang="en-US" sz="1000">
              <a:solidFill>
                <a:schemeClr val="tx1"/>
              </a:solidFill>
            </a:endParaRPr>
          </a:p>
          <a:p>
            <a:pPr lvl="1" eaLnBrk="0" hangingPunct="0"/>
            <a:r>
              <a:rPr lang="en-US" sz="2000">
                <a:solidFill>
                  <a:schemeClr val="tx1"/>
                </a:solidFill>
              </a:rPr>
              <a:t>(Kiebel et al., 2007)</a:t>
            </a:r>
            <a:endParaRPr lang="en-GB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50" name="Rectangle 24"/>
          <p:cNvSpPr>
            <a:spLocks noChangeArrowheads="1"/>
          </p:cNvSpPr>
          <p:nvPr/>
        </p:nvSpPr>
        <p:spPr bwMode="auto">
          <a:xfrm>
            <a:off x="4856163" y="3419475"/>
            <a:ext cx="4732337" cy="2927350"/>
          </a:xfrm>
          <a:prstGeom prst="rect">
            <a:avLst/>
          </a:prstGeom>
          <a:gradFill rotWithShape="1">
            <a:gsLst>
              <a:gs pos="0">
                <a:srgbClr val="0099FF">
                  <a:alpha val="39998"/>
                </a:srgbClr>
              </a:gs>
              <a:gs pos="100000">
                <a:srgbClr val="004776">
                  <a:alpha val="20000"/>
                </a:srgb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049651" name="Oval 4"/>
          <p:cNvSpPr>
            <a:spLocks noChangeArrowheads="1"/>
          </p:cNvSpPr>
          <p:nvPr/>
        </p:nvSpPr>
        <p:spPr bwMode="auto">
          <a:xfrm>
            <a:off x="7673975" y="1763713"/>
            <a:ext cx="1214438" cy="15843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049652" name="Rectangle 5"/>
          <p:cNvSpPr>
            <a:spLocks noChangeArrowheads="1"/>
          </p:cNvSpPr>
          <p:nvPr/>
        </p:nvSpPr>
        <p:spPr bwMode="auto">
          <a:xfrm>
            <a:off x="122238" y="3419475"/>
            <a:ext cx="4418012" cy="2927350"/>
          </a:xfrm>
          <a:prstGeom prst="rect">
            <a:avLst/>
          </a:prstGeom>
          <a:gradFill rotWithShape="1">
            <a:gsLst>
              <a:gs pos="0">
                <a:srgbClr val="0099FF">
                  <a:alpha val="39998"/>
                </a:srgbClr>
              </a:gs>
              <a:gs pos="100000">
                <a:srgbClr val="004776">
                  <a:alpha val="20000"/>
                </a:srgb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graphicFrame>
        <p:nvGraphicFramePr>
          <p:cNvPr id="1049606" name="Object 6"/>
          <p:cNvGraphicFramePr>
            <a:graphicFrameLocks noChangeAspect="1"/>
          </p:cNvGraphicFramePr>
          <p:nvPr/>
        </p:nvGraphicFramePr>
        <p:xfrm>
          <a:off x="1984375" y="1724025"/>
          <a:ext cx="2268538" cy="1839913"/>
        </p:xfrm>
        <a:graphic>
          <a:graphicData uri="http://schemas.openxmlformats.org/presentationml/2006/ole">
            <p:oleObj spid="_x0000_s1049606" name="Image Photo Editor" r:id="rId4" imgW="5229955" imgH="4933333" progId="">
              <p:embed/>
            </p:oleObj>
          </a:graphicData>
        </a:graphic>
      </p:graphicFrame>
      <p:sp>
        <p:nvSpPr>
          <p:cNvPr id="1049653" name="Oval 7"/>
          <p:cNvSpPr>
            <a:spLocks noChangeAspect="1" noChangeArrowheads="1"/>
          </p:cNvSpPr>
          <p:nvPr/>
        </p:nvSpPr>
        <p:spPr bwMode="auto">
          <a:xfrm>
            <a:off x="3641725" y="2382838"/>
            <a:ext cx="384175" cy="34131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049654" name="Oval 8"/>
          <p:cNvSpPr>
            <a:spLocks noChangeAspect="1" noChangeArrowheads="1"/>
          </p:cNvSpPr>
          <p:nvPr/>
        </p:nvSpPr>
        <p:spPr bwMode="auto">
          <a:xfrm>
            <a:off x="2138363" y="2303463"/>
            <a:ext cx="255587" cy="228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049655" name="Oval 9"/>
          <p:cNvSpPr>
            <a:spLocks noChangeAspect="1" noChangeArrowheads="1"/>
          </p:cNvSpPr>
          <p:nvPr/>
        </p:nvSpPr>
        <p:spPr bwMode="auto">
          <a:xfrm>
            <a:off x="3162300" y="1962150"/>
            <a:ext cx="257175" cy="228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049656" name="Oval 10"/>
          <p:cNvSpPr>
            <a:spLocks noChangeAspect="1" noChangeArrowheads="1"/>
          </p:cNvSpPr>
          <p:nvPr/>
        </p:nvSpPr>
        <p:spPr bwMode="auto">
          <a:xfrm>
            <a:off x="2908300" y="2646363"/>
            <a:ext cx="254000" cy="22701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cxnSp>
        <p:nvCxnSpPr>
          <p:cNvPr id="1049657" name="AutoShape 11"/>
          <p:cNvCxnSpPr>
            <a:cxnSpLocks noChangeShapeType="1"/>
            <a:stCxn id="1049654" idx="4"/>
            <a:endCxn id="1049656" idx="3"/>
          </p:cNvCxnSpPr>
          <p:nvPr/>
        </p:nvCxnSpPr>
        <p:spPr bwMode="auto">
          <a:xfrm rot="16200000" flipH="1">
            <a:off x="2451894" y="2347119"/>
            <a:ext cx="307975" cy="677863"/>
          </a:xfrm>
          <a:prstGeom prst="curvedConnector3">
            <a:avLst>
              <a:gd name="adj1" fmla="val 18453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49658" name="AutoShape 12"/>
          <p:cNvCxnSpPr>
            <a:cxnSpLocks noChangeShapeType="1"/>
            <a:stCxn id="1049654" idx="6"/>
            <a:endCxn id="1049653" idx="2"/>
          </p:cNvCxnSpPr>
          <p:nvPr/>
        </p:nvCxnSpPr>
        <p:spPr bwMode="auto">
          <a:xfrm>
            <a:off x="2393950" y="2417763"/>
            <a:ext cx="1247775" cy="136525"/>
          </a:xfrm>
          <a:prstGeom prst="curvedConnector3">
            <a:avLst>
              <a:gd name="adj1" fmla="val 4987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49659" name="AutoShape 13"/>
          <p:cNvCxnSpPr>
            <a:cxnSpLocks noChangeShapeType="1"/>
            <a:stCxn id="1049656" idx="7"/>
            <a:endCxn id="1049655" idx="4"/>
          </p:cNvCxnSpPr>
          <p:nvPr/>
        </p:nvCxnSpPr>
        <p:spPr bwMode="auto">
          <a:xfrm rot="-5400000">
            <a:off x="2963863" y="2352675"/>
            <a:ext cx="488950" cy="165100"/>
          </a:xfrm>
          <a:prstGeom prst="curvedConnector3">
            <a:avLst>
              <a:gd name="adj1" fmla="val 5324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49660" name="Line 14"/>
          <p:cNvSpPr>
            <a:spLocks noChangeShapeType="1"/>
          </p:cNvSpPr>
          <p:nvPr/>
        </p:nvSpPr>
        <p:spPr bwMode="auto">
          <a:xfrm flipV="1">
            <a:off x="1741488" y="2411413"/>
            <a:ext cx="409575" cy="15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49615" name="Object 15"/>
          <p:cNvGraphicFramePr>
            <a:graphicFrameLocks noChangeAspect="1"/>
          </p:cNvGraphicFramePr>
          <p:nvPr/>
        </p:nvGraphicFramePr>
        <p:xfrm>
          <a:off x="1196975" y="2268538"/>
          <a:ext cx="393700" cy="285750"/>
        </p:xfrm>
        <a:graphic>
          <a:graphicData uri="http://schemas.openxmlformats.org/presentationml/2006/ole">
            <p:oleObj spid="_x0000_s1049615" name="Equation" r:id="rId5" imgW="279360" imgH="203040" progId="Equation.3">
              <p:embed/>
            </p:oleObj>
          </a:graphicData>
        </a:graphic>
      </p:graphicFrame>
      <p:graphicFrame>
        <p:nvGraphicFramePr>
          <p:cNvPr id="1049616" name="Object 16"/>
          <p:cNvGraphicFramePr>
            <a:graphicFrameLocks noChangeAspect="1"/>
          </p:cNvGraphicFramePr>
          <p:nvPr/>
        </p:nvGraphicFramePr>
        <p:xfrm>
          <a:off x="2713038" y="3055938"/>
          <a:ext cx="757237" cy="292100"/>
        </p:xfrm>
        <a:graphic>
          <a:graphicData uri="http://schemas.openxmlformats.org/presentationml/2006/ole">
            <p:oleObj spid="_x0000_s1049616" name="Equation" r:id="rId6" imgW="558720" imgH="241200" progId="Equation.3">
              <p:embed/>
            </p:oleObj>
          </a:graphicData>
        </a:graphic>
      </p:graphicFrame>
      <p:sp>
        <p:nvSpPr>
          <p:cNvPr id="1049661" name="Text Box 17"/>
          <p:cNvSpPr txBox="1">
            <a:spLocks noChangeArrowheads="1"/>
          </p:cNvSpPr>
          <p:nvPr/>
        </p:nvSpPr>
        <p:spPr bwMode="auto">
          <a:xfrm>
            <a:off x="1093788" y="1979613"/>
            <a:ext cx="514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Arial" charset="0"/>
              </a:rPr>
              <a:t>input</a:t>
            </a:r>
          </a:p>
        </p:txBody>
      </p:sp>
      <p:sp>
        <p:nvSpPr>
          <p:cNvPr id="1049662" name="Text Box 18"/>
          <p:cNvSpPr txBox="1">
            <a:spLocks noChangeArrowheads="1"/>
          </p:cNvSpPr>
          <p:nvPr/>
        </p:nvSpPr>
        <p:spPr bwMode="auto">
          <a:xfrm>
            <a:off x="2308225" y="1331913"/>
            <a:ext cx="1436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1"/>
                </a:solidFill>
                <a:latin typeface="Arial" charset="0"/>
              </a:rPr>
              <a:t>Single-state DCM</a:t>
            </a:r>
          </a:p>
        </p:txBody>
      </p:sp>
      <p:graphicFrame>
        <p:nvGraphicFramePr>
          <p:cNvPr id="1049619" name="Object 19"/>
          <p:cNvGraphicFramePr>
            <a:graphicFrameLocks noChangeAspect="1"/>
          </p:cNvGraphicFramePr>
          <p:nvPr/>
        </p:nvGraphicFramePr>
        <p:xfrm>
          <a:off x="3789363" y="2425700"/>
          <a:ext cx="152400" cy="215900"/>
        </p:xfrm>
        <a:graphic>
          <a:graphicData uri="http://schemas.openxmlformats.org/presentationml/2006/ole">
            <p:oleObj spid="_x0000_s1049619" name="Equation" r:id="rId7" imgW="152280" imgH="215640" progId="Equation.3">
              <p:embed/>
            </p:oleObj>
          </a:graphicData>
        </a:graphic>
      </p:graphicFrame>
      <p:sp>
        <p:nvSpPr>
          <p:cNvPr id="1049663" name="Text Box 20"/>
          <p:cNvSpPr txBox="1">
            <a:spLocks noChangeArrowheads="1"/>
          </p:cNvSpPr>
          <p:nvPr/>
        </p:nvSpPr>
        <p:spPr bwMode="auto">
          <a:xfrm>
            <a:off x="6538913" y="6445250"/>
            <a:ext cx="211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  <a:latin typeface="Arial" charset="0"/>
              </a:rPr>
              <a:t>Intrinsic (within-region) coupling</a:t>
            </a:r>
          </a:p>
        </p:txBody>
      </p:sp>
      <p:sp>
        <p:nvSpPr>
          <p:cNvPr id="1049664" name="Text Box 21"/>
          <p:cNvSpPr txBox="1">
            <a:spLocks noChangeArrowheads="1"/>
          </p:cNvSpPr>
          <p:nvPr/>
        </p:nvSpPr>
        <p:spPr bwMode="auto">
          <a:xfrm>
            <a:off x="4252913" y="6445250"/>
            <a:ext cx="240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chemeClr val="tx1"/>
                </a:solidFill>
                <a:latin typeface="Arial" charset="0"/>
              </a:rPr>
              <a:t>Extrinsic (between-region) coupling</a:t>
            </a:r>
          </a:p>
        </p:txBody>
      </p:sp>
      <p:graphicFrame>
        <p:nvGraphicFramePr>
          <p:cNvPr id="1049622" name="Object 22"/>
          <p:cNvGraphicFramePr>
            <a:graphicFrameLocks noChangeAspect="1"/>
          </p:cNvGraphicFramePr>
          <p:nvPr/>
        </p:nvGraphicFramePr>
        <p:xfrm>
          <a:off x="890588" y="4021138"/>
          <a:ext cx="2740025" cy="1728787"/>
        </p:xfrm>
        <a:graphic>
          <a:graphicData uri="http://schemas.openxmlformats.org/presentationml/2006/ole">
            <p:oleObj spid="_x0000_s1049622" name="Equation" r:id="rId8" imgW="2133360" imgH="1346040" progId="Equation.3">
              <p:embed/>
            </p:oleObj>
          </a:graphicData>
        </a:graphic>
      </p:graphicFrame>
      <p:sp>
        <p:nvSpPr>
          <p:cNvPr id="1049665" name="Text Box 23"/>
          <p:cNvSpPr txBox="1">
            <a:spLocks noChangeArrowheads="1"/>
          </p:cNvSpPr>
          <p:nvPr/>
        </p:nvSpPr>
        <p:spPr bwMode="auto">
          <a:xfrm>
            <a:off x="5591175" y="1331913"/>
            <a:ext cx="1284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1"/>
                </a:solidFill>
                <a:latin typeface="Arial" charset="0"/>
              </a:rPr>
              <a:t>Two-state DCM</a:t>
            </a:r>
          </a:p>
        </p:txBody>
      </p:sp>
      <p:graphicFrame>
        <p:nvGraphicFramePr>
          <p:cNvPr id="1049625" name="Object 25"/>
          <p:cNvGraphicFramePr>
            <a:graphicFrameLocks noChangeAspect="1"/>
          </p:cNvGraphicFramePr>
          <p:nvPr/>
        </p:nvGraphicFramePr>
        <p:xfrm>
          <a:off x="5162550" y="1724025"/>
          <a:ext cx="2266950" cy="1839913"/>
        </p:xfrm>
        <a:graphic>
          <a:graphicData uri="http://schemas.openxmlformats.org/presentationml/2006/ole">
            <p:oleObj spid="_x0000_s1049625" name="Image Photo Editor" r:id="rId9" imgW="5229955" imgH="4933333" progId="">
              <p:embed/>
            </p:oleObj>
          </a:graphicData>
        </a:graphic>
      </p:graphicFrame>
      <p:sp>
        <p:nvSpPr>
          <p:cNvPr id="1049666" name="Oval 26"/>
          <p:cNvSpPr>
            <a:spLocks noChangeAspect="1" noChangeArrowheads="1"/>
          </p:cNvSpPr>
          <p:nvPr/>
        </p:nvSpPr>
        <p:spPr bwMode="auto">
          <a:xfrm>
            <a:off x="6818313" y="2382838"/>
            <a:ext cx="384175" cy="3413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049667" name="Oval 27"/>
          <p:cNvSpPr>
            <a:spLocks noChangeAspect="1" noChangeArrowheads="1"/>
          </p:cNvSpPr>
          <p:nvPr/>
        </p:nvSpPr>
        <p:spPr bwMode="auto">
          <a:xfrm>
            <a:off x="5314950" y="2303463"/>
            <a:ext cx="255588" cy="228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049668" name="Oval 28"/>
          <p:cNvSpPr>
            <a:spLocks noChangeAspect="1" noChangeArrowheads="1"/>
          </p:cNvSpPr>
          <p:nvPr/>
        </p:nvSpPr>
        <p:spPr bwMode="auto">
          <a:xfrm>
            <a:off x="6338888" y="1962150"/>
            <a:ext cx="257175" cy="228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049669" name="Oval 29"/>
          <p:cNvSpPr>
            <a:spLocks noChangeAspect="1" noChangeArrowheads="1"/>
          </p:cNvSpPr>
          <p:nvPr/>
        </p:nvSpPr>
        <p:spPr bwMode="auto">
          <a:xfrm>
            <a:off x="6083300" y="2646363"/>
            <a:ext cx="255588" cy="22701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47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cxnSp>
        <p:nvCxnSpPr>
          <p:cNvPr id="1049670" name="AutoShape 30"/>
          <p:cNvCxnSpPr>
            <a:cxnSpLocks noChangeShapeType="1"/>
            <a:stCxn id="1049667" idx="4"/>
            <a:endCxn id="1049669" idx="3"/>
          </p:cNvCxnSpPr>
          <p:nvPr/>
        </p:nvCxnSpPr>
        <p:spPr bwMode="auto">
          <a:xfrm rot="16200000" flipH="1">
            <a:off x="5628481" y="2347120"/>
            <a:ext cx="307975" cy="677862"/>
          </a:xfrm>
          <a:prstGeom prst="curvedConnector3">
            <a:avLst>
              <a:gd name="adj1" fmla="val 18453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49671" name="AutoShape 31"/>
          <p:cNvCxnSpPr>
            <a:cxnSpLocks noChangeShapeType="1"/>
            <a:stCxn id="1049667" idx="6"/>
            <a:endCxn id="1049666" idx="2"/>
          </p:cNvCxnSpPr>
          <p:nvPr/>
        </p:nvCxnSpPr>
        <p:spPr bwMode="auto">
          <a:xfrm>
            <a:off x="5570538" y="2417763"/>
            <a:ext cx="1247775" cy="136525"/>
          </a:xfrm>
          <a:prstGeom prst="curvedConnector3">
            <a:avLst>
              <a:gd name="adj1" fmla="val 4987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49672" name="AutoShape 32"/>
          <p:cNvCxnSpPr>
            <a:cxnSpLocks noChangeShapeType="1"/>
            <a:stCxn id="1049669" idx="7"/>
            <a:endCxn id="1049668" idx="4"/>
          </p:cNvCxnSpPr>
          <p:nvPr/>
        </p:nvCxnSpPr>
        <p:spPr bwMode="auto">
          <a:xfrm rot="-5400000">
            <a:off x="6139657" y="2351881"/>
            <a:ext cx="488950" cy="166687"/>
          </a:xfrm>
          <a:prstGeom prst="curvedConnector3">
            <a:avLst>
              <a:gd name="adj1" fmla="val 5324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1049633" name="Object 33"/>
          <p:cNvGraphicFramePr>
            <a:graphicFrameLocks noChangeAspect="1"/>
          </p:cNvGraphicFramePr>
          <p:nvPr/>
        </p:nvGraphicFramePr>
        <p:xfrm>
          <a:off x="8170863" y="2195513"/>
          <a:ext cx="203200" cy="228600"/>
        </p:xfrm>
        <a:graphic>
          <a:graphicData uri="http://schemas.openxmlformats.org/presentationml/2006/ole">
            <p:oleObj spid="_x0000_s1049633" name="Equation" r:id="rId10" imgW="203040" imgH="228600" progId="Equation.3">
              <p:embed/>
            </p:oleObj>
          </a:graphicData>
        </a:graphic>
      </p:graphicFrame>
      <p:graphicFrame>
        <p:nvGraphicFramePr>
          <p:cNvPr id="1049635" name="Object 35"/>
          <p:cNvGraphicFramePr>
            <a:graphicFrameLocks noChangeAspect="1"/>
          </p:cNvGraphicFramePr>
          <p:nvPr/>
        </p:nvGraphicFramePr>
        <p:xfrm>
          <a:off x="5813425" y="3060700"/>
          <a:ext cx="1223963" cy="292100"/>
        </p:xfrm>
        <a:graphic>
          <a:graphicData uri="http://schemas.openxmlformats.org/presentationml/2006/ole">
            <p:oleObj spid="_x0000_s1049635" name="Equation" r:id="rId11" imgW="901440" imgH="241200" progId="Equation.3">
              <p:embed/>
            </p:oleObj>
          </a:graphicData>
        </a:graphic>
      </p:graphicFrame>
      <p:cxnSp>
        <p:nvCxnSpPr>
          <p:cNvPr id="1049673" name="AutoShape 36"/>
          <p:cNvCxnSpPr>
            <a:cxnSpLocks noChangeShapeType="1"/>
            <a:stCxn id="1049666" idx="0"/>
            <a:endCxn id="1049651" idx="0"/>
          </p:cNvCxnSpPr>
          <p:nvPr/>
        </p:nvCxnSpPr>
        <p:spPr bwMode="auto">
          <a:xfrm flipV="1">
            <a:off x="7010400" y="1763713"/>
            <a:ext cx="1271588" cy="619125"/>
          </a:xfrm>
          <a:prstGeom prst="straightConnector1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1049674" name="AutoShape 37"/>
          <p:cNvCxnSpPr>
            <a:cxnSpLocks noChangeShapeType="1"/>
            <a:stCxn id="1049666" idx="4"/>
            <a:endCxn id="1049651" idx="4"/>
          </p:cNvCxnSpPr>
          <p:nvPr/>
        </p:nvCxnSpPr>
        <p:spPr bwMode="auto">
          <a:xfrm>
            <a:off x="7010400" y="2724150"/>
            <a:ext cx="1271588" cy="623888"/>
          </a:xfrm>
          <a:prstGeom prst="straightConnector1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1049675" name="AutoShape 38"/>
          <p:cNvCxnSpPr>
            <a:cxnSpLocks noChangeShapeType="1"/>
          </p:cNvCxnSpPr>
          <p:nvPr/>
        </p:nvCxnSpPr>
        <p:spPr bwMode="auto">
          <a:xfrm rot="10800000" flipH="1" flipV="1">
            <a:off x="8170863" y="2309813"/>
            <a:ext cx="203200" cy="1587"/>
          </a:xfrm>
          <a:prstGeom prst="curvedConnector5">
            <a:avLst>
              <a:gd name="adj1" fmla="val -112500"/>
              <a:gd name="adj2" fmla="val -21600009"/>
              <a:gd name="adj3" fmla="val 212500"/>
            </a:avLst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</p:cxnSp>
      <p:graphicFrame>
        <p:nvGraphicFramePr>
          <p:cNvPr id="1049639" name="Object 39"/>
          <p:cNvGraphicFramePr>
            <a:graphicFrameLocks noChangeAspect="1"/>
          </p:cNvGraphicFramePr>
          <p:nvPr/>
        </p:nvGraphicFramePr>
        <p:xfrm>
          <a:off x="8169275" y="2700338"/>
          <a:ext cx="177800" cy="228600"/>
        </p:xfrm>
        <a:graphic>
          <a:graphicData uri="http://schemas.openxmlformats.org/presentationml/2006/ole">
            <p:oleObj spid="_x0000_s1049639" name="Equation" r:id="rId12" imgW="177480" imgH="228600" progId="">
              <p:embed/>
            </p:oleObj>
          </a:graphicData>
        </a:graphic>
      </p:graphicFrame>
      <p:cxnSp>
        <p:nvCxnSpPr>
          <p:cNvPr id="1049676" name="AutoShape 40"/>
          <p:cNvCxnSpPr>
            <a:cxnSpLocks noChangeShapeType="1"/>
          </p:cNvCxnSpPr>
          <p:nvPr/>
        </p:nvCxnSpPr>
        <p:spPr bwMode="auto">
          <a:xfrm flipH="1">
            <a:off x="8169275" y="2814638"/>
            <a:ext cx="177800" cy="1587"/>
          </a:xfrm>
          <a:prstGeom prst="curvedConnector5">
            <a:avLst>
              <a:gd name="adj1" fmla="val -128569"/>
              <a:gd name="adj2" fmla="val 22400009"/>
              <a:gd name="adj3" fmla="val 228569"/>
            </a:avLst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</p:cxnSp>
      <p:cxnSp>
        <p:nvCxnSpPr>
          <p:cNvPr id="1049677" name="AutoShape 41"/>
          <p:cNvCxnSpPr>
            <a:cxnSpLocks noChangeShapeType="1"/>
          </p:cNvCxnSpPr>
          <p:nvPr/>
        </p:nvCxnSpPr>
        <p:spPr bwMode="auto">
          <a:xfrm rot="10800000" flipH="1">
            <a:off x="8169275" y="2309813"/>
            <a:ext cx="1588" cy="504825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1049678" name="AutoShape 42"/>
          <p:cNvCxnSpPr>
            <a:cxnSpLocks noChangeShapeType="1"/>
          </p:cNvCxnSpPr>
          <p:nvPr/>
        </p:nvCxnSpPr>
        <p:spPr bwMode="auto">
          <a:xfrm flipH="1">
            <a:off x="8347075" y="2309813"/>
            <a:ext cx="26988" cy="504825"/>
          </a:xfrm>
          <a:prstGeom prst="curvedConnector3">
            <a:avLst>
              <a:gd name="adj1" fmla="val -847060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graphicFrame>
        <p:nvGraphicFramePr>
          <p:cNvPr id="1049643" name="Object 43"/>
          <p:cNvGraphicFramePr>
            <a:graphicFrameLocks noChangeAspect="1"/>
          </p:cNvGraphicFramePr>
          <p:nvPr/>
        </p:nvGraphicFramePr>
        <p:xfrm>
          <a:off x="8405813" y="2397125"/>
          <a:ext cx="1565275" cy="306388"/>
        </p:xfrm>
        <a:graphic>
          <a:graphicData uri="http://schemas.openxmlformats.org/presentationml/2006/ole">
            <p:oleObj spid="_x0000_s1049643" name="Equation" r:id="rId13" imgW="1155600" imgH="253800" progId="">
              <p:embed/>
            </p:oleObj>
          </a:graphicData>
        </a:graphic>
      </p:graphicFrame>
      <p:graphicFrame>
        <p:nvGraphicFramePr>
          <p:cNvPr id="1049644" name="Object 44"/>
          <p:cNvGraphicFramePr>
            <a:graphicFrameLocks noChangeAspect="1"/>
          </p:cNvGraphicFramePr>
          <p:nvPr/>
        </p:nvGraphicFramePr>
        <p:xfrm>
          <a:off x="6896100" y="2411413"/>
          <a:ext cx="266700" cy="228600"/>
        </p:xfrm>
        <a:graphic>
          <a:graphicData uri="http://schemas.openxmlformats.org/presentationml/2006/ole">
            <p:oleObj spid="_x0000_s1049644" name="Equation" r:id="rId14" imgW="266400" imgH="228600" progId="Equation.3">
              <p:embed/>
            </p:oleObj>
          </a:graphicData>
        </a:graphic>
      </p:graphicFrame>
      <p:sp>
        <p:nvSpPr>
          <p:cNvPr id="1049679" name="Line 45"/>
          <p:cNvSpPr>
            <a:spLocks noChangeShapeType="1"/>
          </p:cNvSpPr>
          <p:nvPr/>
        </p:nvSpPr>
        <p:spPr bwMode="auto">
          <a:xfrm flipV="1">
            <a:off x="5484813" y="5757863"/>
            <a:ext cx="1587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9680" name="Line 46"/>
          <p:cNvSpPr>
            <a:spLocks noChangeShapeType="1"/>
          </p:cNvSpPr>
          <p:nvPr/>
        </p:nvSpPr>
        <p:spPr bwMode="auto">
          <a:xfrm flipV="1">
            <a:off x="7429500" y="5757863"/>
            <a:ext cx="1588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9681" name="Line 47"/>
          <p:cNvSpPr>
            <a:spLocks noChangeShapeType="1"/>
          </p:cNvSpPr>
          <p:nvPr/>
        </p:nvSpPr>
        <p:spPr bwMode="auto">
          <a:xfrm>
            <a:off x="4495800" y="2700338"/>
            <a:ext cx="404813" cy="1587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9682" name="Rectangle 48"/>
          <p:cNvSpPr>
            <a:spLocks noChangeArrowheads="1"/>
          </p:cNvSpPr>
          <p:nvPr/>
        </p:nvSpPr>
        <p:spPr bwMode="auto">
          <a:xfrm>
            <a:off x="0" y="3271838"/>
            <a:ext cx="10287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graphicFrame>
        <p:nvGraphicFramePr>
          <p:cNvPr id="1049649" name="Object 49"/>
          <p:cNvGraphicFramePr>
            <a:graphicFrameLocks noChangeAspect="1"/>
          </p:cNvGraphicFramePr>
          <p:nvPr/>
        </p:nvGraphicFramePr>
        <p:xfrm>
          <a:off x="1012825" y="6496050"/>
          <a:ext cx="2239963" cy="314325"/>
        </p:xfrm>
        <a:graphic>
          <a:graphicData uri="http://schemas.openxmlformats.org/presentationml/2006/ole">
            <p:oleObj spid="_x0000_s1049649" name="Equation" r:id="rId15" imgW="1993035" imgH="317362" progId="Equation.3">
              <p:embed/>
            </p:oleObj>
          </a:graphicData>
        </a:graphic>
      </p:graphicFrame>
      <p:sp>
        <p:nvSpPr>
          <p:cNvPr id="1049683" name="Text Box 50"/>
          <p:cNvSpPr txBox="1">
            <a:spLocks noChangeArrowheads="1"/>
          </p:cNvSpPr>
          <p:nvPr/>
        </p:nvSpPr>
        <p:spPr bwMode="auto">
          <a:xfrm>
            <a:off x="1811338" y="179388"/>
            <a:ext cx="663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u="sng">
                <a:solidFill>
                  <a:schemeClr val="tx1"/>
                </a:solidFill>
                <a:latin typeface="Arial" charset="0"/>
              </a:rPr>
              <a:t>Extension II: Two-state model</a:t>
            </a:r>
            <a:endParaRPr lang="en-US" sz="3600" b="1" u="sng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049684" name="Group 54"/>
          <p:cNvGrpSpPr>
            <a:grpSpLocks noChangeAspect="1"/>
          </p:cNvGrpSpPr>
          <p:nvPr/>
        </p:nvGrpSpPr>
        <p:grpSpPr bwMode="auto">
          <a:xfrm>
            <a:off x="4851400" y="3721100"/>
            <a:ext cx="5276850" cy="2409825"/>
            <a:chOff x="3099" y="2344"/>
            <a:chExt cx="3325" cy="1518"/>
          </a:xfrm>
        </p:grpSpPr>
        <p:sp>
          <p:nvSpPr>
            <p:cNvPr id="1049685" name="AutoShape 53"/>
            <p:cNvSpPr>
              <a:spLocks noChangeAspect="1" noChangeArrowheads="1" noTextEdit="1"/>
            </p:cNvSpPr>
            <p:nvPr/>
          </p:nvSpPr>
          <p:spPr bwMode="auto">
            <a:xfrm>
              <a:off x="3099" y="2348"/>
              <a:ext cx="3310" cy="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686" name="Line 55"/>
            <p:cNvSpPr>
              <a:spLocks noChangeShapeType="1"/>
            </p:cNvSpPr>
            <p:nvPr/>
          </p:nvSpPr>
          <p:spPr bwMode="auto">
            <a:xfrm>
              <a:off x="4221" y="2518"/>
              <a:ext cx="1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687" name="Rectangle 56"/>
            <p:cNvSpPr>
              <a:spLocks noChangeArrowheads="1"/>
            </p:cNvSpPr>
            <p:nvPr/>
          </p:nvSpPr>
          <p:spPr bwMode="auto">
            <a:xfrm>
              <a:off x="6375" y="3620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ú</a:t>
              </a:r>
              <a:endParaRPr lang="en-GB"/>
            </a:p>
          </p:txBody>
        </p:sp>
        <p:sp>
          <p:nvSpPr>
            <p:cNvPr id="1049688" name="Rectangle 57"/>
            <p:cNvSpPr>
              <a:spLocks noChangeArrowheads="1"/>
            </p:cNvSpPr>
            <p:nvPr/>
          </p:nvSpPr>
          <p:spPr bwMode="auto">
            <a:xfrm>
              <a:off x="6375" y="3500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ú</a:t>
              </a:r>
              <a:endParaRPr lang="en-GB"/>
            </a:p>
          </p:txBody>
        </p:sp>
        <p:sp>
          <p:nvSpPr>
            <p:cNvPr id="1049689" name="Rectangle 58"/>
            <p:cNvSpPr>
              <a:spLocks noChangeArrowheads="1"/>
            </p:cNvSpPr>
            <p:nvPr/>
          </p:nvSpPr>
          <p:spPr bwMode="auto">
            <a:xfrm>
              <a:off x="6375" y="3380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ú</a:t>
              </a:r>
              <a:endParaRPr lang="en-GB"/>
            </a:p>
          </p:txBody>
        </p:sp>
        <p:sp>
          <p:nvSpPr>
            <p:cNvPr id="1049690" name="Rectangle 59"/>
            <p:cNvSpPr>
              <a:spLocks noChangeArrowheads="1"/>
            </p:cNvSpPr>
            <p:nvPr/>
          </p:nvSpPr>
          <p:spPr bwMode="auto">
            <a:xfrm>
              <a:off x="6375" y="3260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ú</a:t>
              </a:r>
              <a:endParaRPr lang="en-GB"/>
            </a:p>
          </p:txBody>
        </p:sp>
        <p:sp>
          <p:nvSpPr>
            <p:cNvPr id="1049691" name="Rectangle 60"/>
            <p:cNvSpPr>
              <a:spLocks noChangeArrowheads="1"/>
            </p:cNvSpPr>
            <p:nvPr/>
          </p:nvSpPr>
          <p:spPr bwMode="auto">
            <a:xfrm>
              <a:off x="6375" y="3140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ú</a:t>
              </a:r>
              <a:endParaRPr lang="en-GB"/>
            </a:p>
          </p:txBody>
        </p:sp>
        <p:sp>
          <p:nvSpPr>
            <p:cNvPr id="1049692" name="Rectangle 61"/>
            <p:cNvSpPr>
              <a:spLocks noChangeArrowheads="1"/>
            </p:cNvSpPr>
            <p:nvPr/>
          </p:nvSpPr>
          <p:spPr bwMode="auto">
            <a:xfrm>
              <a:off x="6375" y="3019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ú</a:t>
              </a:r>
              <a:endParaRPr lang="en-GB"/>
            </a:p>
          </p:txBody>
        </p:sp>
        <p:sp>
          <p:nvSpPr>
            <p:cNvPr id="1049693" name="Rectangle 62"/>
            <p:cNvSpPr>
              <a:spLocks noChangeArrowheads="1"/>
            </p:cNvSpPr>
            <p:nvPr/>
          </p:nvSpPr>
          <p:spPr bwMode="auto">
            <a:xfrm>
              <a:off x="6375" y="3691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û</a:t>
              </a:r>
              <a:endParaRPr lang="en-GB"/>
            </a:p>
          </p:txBody>
        </p:sp>
        <p:sp>
          <p:nvSpPr>
            <p:cNvPr id="1049694" name="Rectangle 63"/>
            <p:cNvSpPr>
              <a:spLocks noChangeArrowheads="1"/>
            </p:cNvSpPr>
            <p:nvPr/>
          </p:nvSpPr>
          <p:spPr bwMode="auto">
            <a:xfrm>
              <a:off x="6375" y="2899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ù</a:t>
              </a:r>
              <a:endParaRPr lang="en-GB"/>
            </a:p>
          </p:txBody>
        </p:sp>
        <p:sp>
          <p:nvSpPr>
            <p:cNvPr id="1049695" name="Rectangle 64"/>
            <p:cNvSpPr>
              <a:spLocks noChangeArrowheads="1"/>
            </p:cNvSpPr>
            <p:nvPr/>
          </p:nvSpPr>
          <p:spPr bwMode="auto">
            <a:xfrm>
              <a:off x="6149" y="3620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ê</a:t>
              </a:r>
              <a:endParaRPr lang="en-GB"/>
            </a:p>
          </p:txBody>
        </p:sp>
        <p:sp>
          <p:nvSpPr>
            <p:cNvPr id="1049696" name="Rectangle 65"/>
            <p:cNvSpPr>
              <a:spLocks noChangeArrowheads="1"/>
            </p:cNvSpPr>
            <p:nvPr/>
          </p:nvSpPr>
          <p:spPr bwMode="auto">
            <a:xfrm>
              <a:off x="6149" y="3500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ê</a:t>
              </a:r>
              <a:endParaRPr lang="en-GB"/>
            </a:p>
          </p:txBody>
        </p:sp>
        <p:sp>
          <p:nvSpPr>
            <p:cNvPr id="1049697" name="Rectangle 66"/>
            <p:cNvSpPr>
              <a:spLocks noChangeArrowheads="1"/>
            </p:cNvSpPr>
            <p:nvPr/>
          </p:nvSpPr>
          <p:spPr bwMode="auto">
            <a:xfrm>
              <a:off x="6149" y="3380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ê</a:t>
              </a:r>
              <a:endParaRPr lang="en-GB"/>
            </a:p>
          </p:txBody>
        </p:sp>
        <p:sp>
          <p:nvSpPr>
            <p:cNvPr id="1049698" name="Rectangle 67"/>
            <p:cNvSpPr>
              <a:spLocks noChangeArrowheads="1"/>
            </p:cNvSpPr>
            <p:nvPr/>
          </p:nvSpPr>
          <p:spPr bwMode="auto">
            <a:xfrm>
              <a:off x="6149" y="3260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ê</a:t>
              </a:r>
              <a:endParaRPr lang="en-GB"/>
            </a:p>
          </p:txBody>
        </p:sp>
        <p:sp>
          <p:nvSpPr>
            <p:cNvPr id="1049699" name="Rectangle 68"/>
            <p:cNvSpPr>
              <a:spLocks noChangeArrowheads="1"/>
            </p:cNvSpPr>
            <p:nvPr/>
          </p:nvSpPr>
          <p:spPr bwMode="auto">
            <a:xfrm>
              <a:off x="6149" y="3140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ê</a:t>
              </a:r>
              <a:endParaRPr lang="en-GB"/>
            </a:p>
          </p:txBody>
        </p:sp>
        <p:sp>
          <p:nvSpPr>
            <p:cNvPr id="1049700" name="Rectangle 69"/>
            <p:cNvSpPr>
              <a:spLocks noChangeArrowheads="1"/>
            </p:cNvSpPr>
            <p:nvPr/>
          </p:nvSpPr>
          <p:spPr bwMode="auto">
            <a:xfrm>
              <a:off x="6149" y="3019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ê</a:t>
              </a:r>
              <a:endParaRPr lang="en-GB"/>
            </a:p>
          </p:txBody>
        </p:sp>
        <p:sp>
          <p:nvSpPr>
            <p:cNvPr id="1049701" name="Rectangle 70"/>
            <p:cNvSpPr>
              <a:spLocks noChangeArrowheads="1"/>
            </p:cNvSpPr>
            <p:nvPr/>
          </p:nvSpPr>
          <p:spPr bwMode="auto">
            <a:xfrm>
              <a:off x="6149" y="3691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ë</a:t>
              </a:r>
              <a:endParaRPr lang="en-GB"/>
            </a:p>
          </p:txBody>
        </p:sp>
        <p:sp>
          <p:nvSpPr>
            <p:cNvPr id="1049702" name="Rectangle 71"/>
            <p:cNvSpPr>
              <a:spLocks noChangeArrowheads="1"/>
            </p:cNvSpPr>
            <p:nvPr/>
          </p:nvSpPr>
          <p:spPr bwMode="auto">
            <a:xfrm>
              <a:off x="6149" y="2899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é</a:t>
              </a:r>
              <a:endParaRPr lang="en-GB"/>
            </a:p>
          </p:txBody>
        </p:sp>
        <p:sp>
          <p:nvSpPr>
            <p:cNvPr id="1049703" name="Rectangle 72"/>
            <p:cNvSpPr>
              <a:spLocks noChangeArrowheads="1"/>
            </p:cNvSpPr>
            <p:nvPr/>
          </p:nvSpPr>
          <p:spPr bwMode="auto">
            <a:xfrm>
              <a:off x="6032" y="3274"/>
              <a:ext cx="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GB"/>
            </a:p>
          </p:txBody>
        </p:sp>
        <p:sp>
          <p:nvSpPr>
            <p:cNvPr id="1049704" name="Rectangle 73"/>
            <p:cNvSpPr>
              <a:spLocks noChangeArrowheads="1"/>
            </p:cNvSpPr>
            <p:nvPr/>
          </p:nvSpPr>
          <p:spPr bwMode="auto">
            <a:xfrm>
              <a:off x="5566" y="3609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ú</a:t>
              </a:r>
              <a:endParaRPr lang="en-GB"/>
            </a:p>
          </p:txBody>
        </p:sp>
        <p:sp>
          <p:nvSpPr>
            <p:cNvPr id="1049705" name="Rectangle 74"/>
            <p:cNvSpPr>
              <a:spLocks noChangeArrowheads="1"/>
            </p:cNvSpPr>
            <p:nvPr/>
          </p:nvSpPr>
          <p:spPr bwMode="auto">
            <a:xfrm>
              <a:off x="5566" y="3489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ú</a:t>
              </a:r>
              <a:endParaRPr lang="en-GB"/>
            </a:p>
          </p:txBody>
        </p:sp>
        <p:sp>
          <p:nvSpPr>
            <p:cNvPr id="1049706" name="Rectangle 75"/>
            <p:cNvSpPr>
              <a:spLocks noChangeArrowheads="1"/>
            </p:cNvSpPr>
            <p:nvPr/>
          </p:nvSpPr>
          <p:spPr bwMode="auto">
            <a:xfrm>
              <a:off x="5566" y="3369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ú</a:t>
              </a:r>
              <a:endParaRPr lang="en-GB"/>
            </a:p>
          </p:txBody>
        </p:sp>
        <p:sp>
          <p:nvSpPr>
            <p:cNvPr id="1049707" name="Rectangle 76"/>
            <p:cNvSpPr>
              <a:spLocks noChangeArrowheads="1"/>
            </p:cNvSpPr>
            <p:nvPr/>
          </p:nvSpPr>
          <p:spPr bwMode="auto">
            <a:xfrm>
              <a:off x="5566" y="3249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ú</a:t>
              </a:r>
              <a:endParaRPr lang="en-GB"/>
            </a:p>
          </p:txBody>
        </p:sp>
        <p:sp>
          <p:nvSpPr>
            <p:cNvPr id="1049708" name="Rectangle 77"/>
            <p:cNvSpPr>
              <a:spLocks noChangeArrowheads="1"/>
            </p:cNvSpPr>
            <p:nvPr/>
          </p:nvSpPr>
          <p:spPr bwMode="auto">
            <a:xfrm>
              <a:off x="5566" y="3129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ú</a:t>
              </a:r>
              <a:endParaRPr lang="en-GB"/>
            </a:p>
          </p:txBody>
        </p:sp>
        <p:sp>
          <p:nvSpPr>
            <p:cNvPr id="1049709" name="Rectangle 78"/>
            <p:cNvSpPr>
              <a:spLocks noChangeArrowheads="1"/>
            </p:cNvSpPr>
            <p:nvPr/>
          </p:nvSpPr>
          <p:spPr bwMode="auto">
            <a:xfrm>
              <a:off x="5566" y="3009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ú</a:t>
              </a:r>
              <a:endParaRPr lang="en-GB"/>
            </a:p>
          </p:txBody>
        </p:sp>
        <p:sp>
          <p:nvSpPr>
            <p:cNvPr id="1049710" name="Rectangle 79"/>
            <p:cNvSpPr>
              <a:spLocks noChangeArrowheads="1"/>
            </p:cNvSpPr>
            <p:nvPr/>
          </p:nvSpPr>
          <p:spPr bwMode="auto">
            <a:xfrm>
              <a:off x="5566" y="3701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û</a:t>
              </a:r>
              <a:endParaRPr lang="en-GB"/>
            </a:p>
          </p:txBody>
        </p:sp>
        <p:sp>
          <p:nvSpPr>
            <p:cNvPr id="1049711" name="Rectangle 80"/>
            <p:cNvSpPr>
              <a:spLocks noChangeArrowheads="1"/>
            </p:cNvSpPr>
            <p:nvPr/>
          </p:nvSpPr>
          <p:spPr bwMode="auto">
            <a:xfrm>
              <a:off x="5566" y="2889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ù</a:t>
              </a:r>
              <a:endParaRPr lang="en-GB"/>
            </a:p>
          </p:txBody>
        </p:sp>
        <p:sp>
          <p:nvSpPr>
            <p:cNvPr id="1049712" name="Rectangle 81"/>
            <p:cNvSpPr>
              <a:spLocks noChangeArrowheads="1"/>
            </p:cNvSpPr>
            <p:nvPr/>
          </p:nvSpPr>
          <p:spPr bwMode="auto">
            <a:xfrm>
              <a:off x="3424" y="3609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ê</a:t>
              </a:r>
              <a:endParaRPr lang="en-GB"/>
            </a:p>
          </p:txBody>
        </p:sp>
        <p:sp>
          <p:nvSpPr>
            <p:cNvPr id="1049713" name="Rectangle 82"/>
            <p:cNvSpPr>
              <a:spLocks noChangeArrowheads="1"/>
            </p:cNvSpPr>
            <p:nvPr/>
          </p:nvSpPr>
          <p:spPr bwMode="auto">
            <a:xfrm>
              <a:off x="3424" y="3489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ê</a:t>
              </a:r>
              <a:endParaRPr lang="en-GB"/>
            </a:p>
          </p:txBody>
        </p:sp>
        <p:sp>
          <p:nvSpPr>
            <p:cNvPr id="1049714" name="Rectangle 83"/>
            <p:cNvSpPr>
              <a:spLocks noChangeArrowheads="1"/>
            </p:cNvSpPr>
            <p:nvPr/>
          </p:nvSpPr>
          <p:spPr bwMode="auto">
            <a:xfrm>
              <a:off x="3424" y="3369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ê</a:t>
              </a:r>
              <a:endParaRPr lang="en-GB"/>
            </a:p>
          </p:txBody>
        </p:sp>
        <p:sp>
          <p:nvSpPr>
            <p:cNvPr id="1049715" name="Rectangle 84"/>
            <p:cNvSpPr>
              <a:spLocks noChangeArrowheads="1"/>
            </p:cNvSpPr>
            <p:nvPr/>
          </p:nvSpPr>
          <p:spPr bwMode="auto">
            <a:xfrm>
              <a:off x="3424" y="3249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ê</a:t>
              </a:r>
              <a:endParaRPr lang="en-GB"/>
            </a:p>
          </p:txBody>
        </p:sp>
        <p:sp>
          <p:nvSpPr>
            <p:cNvPr id="1049716" name="Rectangle 85"/>
            <p:cNvSpPr>
              <a:spLocks noChangeArrowheads="1"/>
            </p:cNvSpPr>
            <p:nvPr/>
          </p:nvSpPr>
          <p:spPr bwMode="auto">
            <a:xfrm>
              <a:off x="3424" y="3129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ê</a:t>
              </a:r>
              <a:endParaRPr lang="en-GB"/>
            </a:p>
          </p:txBody>
        </p:sp>
        <p:sp>
          <p:nvSpPr>
            <p:cNvPr id="1049717" name="Rectangle 86"/>
            <p:cNvSpPr>
              <a:spLocks noChangeArrowheads="1"/>
            </p:cNvSpPr>
            <p:nvPr/>
          </p:nvSpPr>
          <p:spPr bwMode="auto">
            <a:xfrm>
              <a:off x="3424" y="3009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ê</a:t>
              </a:r>
              <a:endParaRPr lang="en-GB"/>
            </a:p>
          </p:txBody>
        </p:sp>
        <p:sp>
          <p:nvSpPr>
            <p:cNvPr id="1049718" name="Rectangle 87"/>
            <p:cNvSpPr>
              <a:spLocks noChangeArrowheads="1"/>
            </p:cNvSpPr>
            <p:nvPr/>
          </p:nvSpPr>
          <p:spPr bwMode="auto">
            <a:xfrm>
              <a:off x="3424" y="3701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ë</a:t>
              </a:r>
              <a:endParaRPr lang="en-GB"/>
            </a:p>
          </p:txBody>
        </p:sp>
        <p:sp>
          <p:nvSpPr>
            <p:cNvPr id="1049719" name="Rectangle 88"/>
            <p:cNvSpPr>
              <a:spLocks noChangeArrowheads="1"/>
            </p:cNvSpPr>
            <p:nvPr/>
          </p:nvSpPr>
          <p:spPr bwMode="auto">
            <a:xfrm>
              <a:off x="3424" y="2889"/>
              <a:ext cx="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é</a:t>
              </a:r>
              <a:endParaRPr lang="en-GB"/>
            </a:p>
          </p:txBody>
        </p:sp>
        <p:sp>
          <p:nvSpPr>
            <p:cNvPr id="1049720" name="Rectangle 89"/>
            <p:cNvSpPr>
              <a:spLocks noChangeArrowheads="1"/>
            </p:cNvSpPr>
            <p:nvPr/>
          </p:nvSpPr>
          <p:spPr bwMode="auto">
            <a:xfrm>
              <a:off x="5212" y="3671"/>
              <a:ext cx="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GB"/>
            </a:p>
          </p:txBody>
        </p:sp>
        <p:sp>
          <p:nvSpPr>
            <p:cNvPr id="1049721" name="Rectangle 90"/>
            <p:cNvSpPr>
              <a:spLocks noChangeArrowheads="1"/>
            </p:cNvSpPr>
            <p:nvPr/>
          </p:nvSpPr>
          <p:spPr bwMode="auto">
            <a:xfrm>
              <a:off x="5212" y="3483"/>
              <a:ext cx="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GB"/>
            </a:p>
          </p:txBody>
        </p:sp>
        <p:sp>
          <p:nvSpPr>
            <p:cNvPr id="1049722" name="Rectangle 91"/>
            <p:cNvSpPr>
              <a:spLocks noChangeArrowheads="1"/>
            </p:cNvSpPr>
            <p:nvPr/>
          </p:nvSpPr>
          <p:spPr bwMode="auto">
            <a:xfrm>
              <a:off x="4718" y="3483"/>
              <a:ext cx="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GB"/>
            </a:p>
          </p:txBody>
        </p:sp>
        <p:sp>
          <p:nvSpPr>
            <p:cNvPr id="1049723" name="Rectangle 92"/>
            <p:cNvSpPr>
              <a:spLocks noChangeArrowheads="1"/>
            </p:cNvSpPr>
            <p:nvPr/>
          </p:nvSpPr>
          <p:spPr bwMode="auto">
            <a:xfrm>
              <a:off x="3985" y="3108"/>
              <a:ext cx="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GB"/>
            </a:p>
          </p:txBody>
        </p:sp>
        <p:sp>
          <p:nvSpPr>
            <p:cNvPr id="1049724" name="Rectangle 93"/>
            <p:cNvSpPr>
              <a:spLocks noChangeArrowheads="1"/>
            </p:cNvSpPr>
            <p:nvPr/>
          </p:nvSpPr>
          <p:spPr bwMode="auto">
            <a:xfrm>
              <a:off x="3976" y="2920"/>
              <a:ext cx="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GB"/>
            </a:p>
          </p:txBody>
        </p:sp>
        <p:sp>
          <p:nvSpPr>
            <p:cNvPr id="1049725" name="Rectangle 94"/>
            <p:cNvSpPr>
              <a:spLocks noChangeArrowheads="1"/>
            </p:cNvSpPr>
            <p:nvPr/>
          </p:nvSpPr>
          <p:spPr bwMode="auto">
            <a:xfrm>
              <a:off x="3486" y="2920"/>
              <a:ext cx="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GB"/>
            </a:p>
          </p:txBody>
        </p:sp>
        <p:sp>
          <p:nvSpPr>
            <p:cNvPr id="1049726" name="Rectangle 95"/>
            <p:cNvSpPr>
              <a:spLocks noChangeArrowheads="1"/>
            </p:cNvSpPr>
            <p:nvPr/>
          </p:nvSpPr>
          <p:spPr bwMode="auto">
            <a:xfrm>
              <a:off x="3307" y="3274"/>
              <a:ext cx="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GB"/>
            </a:p>
          </p:txBody>
        </p:sp>
        <p:sp>
          <p:nvSpPr>
            <p:cNvPr id="1049727" name="Rectangle 96"/>
            <p:cNvSpPr>
              <a:spLocks noChangeArrowheads="1"/>
            </p:cNvSpPr>
            <p:nvPr/>
          </p:nvSpPr>
          <p:spPr bwMode="auto">
            <a:xfrm>
              <a:off x="5056" y="2423"/>
              <a:ext cx="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GB"/>
            </a:p>
          </p:txBody>
        </p:sp>
        <p:sp>
          <p:nvSpPr>
            <p:cNvPr id="1049728" name="Rectangle 97"/>
            <p:cNvSpPr>
              <a:spLocks noChangeArrowheads="1"/>
            </p:cNvSpPr>
            <p:nvPr/>
          </p:nvSpPr>
          <p:spPr bwMode="auto">
            <a:xfrm>
              <a:off x="4468" y="2423"/>
              <a:ext cx="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GB"/>
            </a:p>
          </p:txBody>
        </p:sp>
        <p:sp>
          <p:nvSpPr>
            <p:cNvPr id="1049729" name="Rectangle 98"/>
            <p:cNvSpPr>
              <a:spLocks noChangeArrowheads="1"/>
            </p:cNvSpPr>
            <p:nvPr/>
          </p:nvSpPr>
          <p:spPr bwMode="auto">
            <a:xfrm>
              <a:off x="4290" y="2521"/>
              <a:ext cx="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¶</a:t>
              </a:r>
              <a:endParaRPr lang="en-GB"/>
            </a:p>
          </p:txBody>
        </p:sp>
        <p:sp>
          <p:nvSpPr>
            <p:cNvPr id="1049730" name="Rectangle 99"/>
            <p:cNvSpPr>
              <a:spLocks noChangeArrowheads="1"/>
            </p:cNvSpPr>
            <p:nvPr/>
          </p:nvSpPr>
          <p:spPr bwMode="auto">
            <a:xfrm>
              <a:off x="4281" y="2344"/>
              <a:ext cx="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Symbol" pitchFamily="18" charset="2"/>
                </a:rPr>
                <a:t>¶</a:t>
              </a:r>
              <a:endParaRPr lang="en-GB"/>
            </a:p>
          </p:txBody>
        </p:sp>
        <p:sp>
          <p:nvSpPr>
            <p:cNvPr id="1049731" name="Rectangle 100"/>
            <p:cNvSpPr>
              <a:spLocks noChangeArrowheads="1"/>
            </p:cNvSpPr>
            <p:nvPr/>
          </p:nvSpPr>
          <p:spPr bwMode="auto">
            <a:xfrm>
              <a:off x="6268" y="3663"/>
              <a:ext cx="2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900" i="1">
                  <a:solidFill>
                    <a:srgbClr val="000000"/>
                  </a:solidFill>
                </a:rPr>
                <a:t>I</a:t>
              </a:r>
              <a:endParaRPr lang="en-GB"/>
            </a:p>
          </p:txBody>
        </p:sp>
        <p:sp>
          <p:nvSpPr>
            <p:cNvPr id="1049732" name="Rectangle 101"/>
            <p:cNvSpPr>
              <a:spLocks noChangeArrowheads="1"/>
            </p:cNvSpPr>
            <p:nvPr/>
          </p:nvSpPr>
          <p:spPr bwMode="auto">
            <a:xfrm>
              <a:off x="6264" y="3750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900" i="1">
                  <a:solidFill>
                    <a:srgbClr val="000000"/>
                  </a:solidFill>
                </a:rPr>
                <a:t>N</a:t>
              </a:r>
              <a:endParaRPr lang="en-GB"/>
            </a:p>
          </p:txBody>
        </p:sp>
        <p:sp>
          <p:nvSpPr>
            <p:cNvPr id="1049733" name="Rectangle 102"/>
            <p:cNvSpPr>
              <a:spLocks noChangeArrowheads="1"/>
            </p:cNvSpPr>
            <p:nvPr/>
          </p:nvSpPr>
          <p:spPr bwMode="auto">
            <a:xfrm>
              <a:off x="6271" y="3475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900" i="1">
                  <a:solidFill>
                    <a:srgbClr val="000000"/>
                  </a:solidFill>
                </a:rPr>
                <a:t>E</a:t>
              </a:r>
              <a:endParaRPr lang="en-GB"/>
            </a:p>
          </p:txBody>
        </p:sp>
        <p:sp>
          <p:nvSpPr>
            <p:cNvPr id="1049734" name="Rectangle 103"/>
            <p:cNvSpPr>
              <a:spLocks noChangeArrowheads="1"/>
            </p:cNvSpPr>
            <p:nvPr/>
          </p:nvSpPr>
          <p:spPr bwMode="auto">
            <a:xfrm>
              <a:off x="6264" y="3562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900" i="1">
                  <a:solidFill>
                    <a:srgbClr val="000000"/>
                  </a:solidFill>
                </a:rPr>
                <a:t>N</a:t>
              </a:r>
              <a:endParaRPr lang="en-GB"/>
            </a:p>
          </p:txBody>
        </p:sp>
        <p:sp>
          <p:nvSpPr>
            <p:cNvPr id="1049735" name="Rectangle 104"/>
            <p:cNvSpPr>
              <a:spLocks noChangeArrowheads="1"/>
            </p:cNvSpPr>
            <p:nvPr/>
          </p:nvSpPr>
          <p:spPr bwMode="auto">
            <a:xfrm>
              <a:off x="6278" y="3099"/>
              <a:ext cx="2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900" i="1">
                  <a:solidFill>
                    <a:srgbClr val="000000"/>
                  </a:solidFill>
                </a:rPr>
                <a:t>I</a:t>
              </a:r>
              <a:endParaRPr lang="en-GB"/>
            </a:p>
          </p:txBody>
        </p:sp>
        <p:sp>
          <p:nvSpPr>
            <p:cNvPr id="1049736" name="Rectangle 105"/>
            <p:cNvSpPr>
              <a:spLocks noChangeArrowheads="1"/>
            </p:cNvSpPr>
            <p:nvPr/>
          </p:nvSpPr>
          <p:spPr bwMode="auto">
            <a:xfrm>
              <a:off x="6272" y="2911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900" i="1">
                  <a:solidFill>
                    <a:srgbClr val="000000"/>
                  </a:solidFill>
                </a:rPr>
                <a:t>E</a:t>
              </a:r>
              <a:endParaRPr lang="en-GB"/>
            </a:p>
          </p:txBody>
        </p:sp>
        <p:sp>
          <p:nvSpPr>
            <p:cNvPr id="1049737" name="Rectangle 106"/>
            <p:cNvSpPr>
              <a:spLocks noChangeArrowheads="1"/>
            </p:cNvSpPr>
            <p:nvPr/>
          </p:nvSpPr>
          <p:spPr bwMode="auto">
            <a:xfrm>
              <a:off x="5371" y="3674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900" i="1">
                  <a:solidFill>
                    <a:srgbClr val="000000"/>
                  </a:solidFill>
                </a:rPr>
                <a:t>A</a:t>
              </a:r>
              <a:endParaRPr lang="en-GB"/>
            </a:p>
          </p:txBody>
        </p:sp>
        <p:sp>
          <p:nvSpPr>
            <p:cNvPr id="1049738" name="Rectangle 107"/>
            <p:cNvSpPr>
              <a:spLocks noChangeArrowheads="1"/>
            </p:cNvSpPr>
            <p:nvPr/>
          </p:nvSpPr>
          <p:spPr bwMode="auto">
            <a:xfrm>
              <a:off x="4823" y="3674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900" i="1">
                  <a:solidFill>
                    <a:srgbClr val="000000"/>
                  </a:solidFill>
                </a:rPr>
                <a:t>A</a:t>
              </a:r>
              <a:endParaRPr lang="en-GB"/>
            </a:p>
          </p:txBody>
        </p:sp>
        <p:sp>
          <p:nvSpPr>
            <p:cNvPr id="1049739" name="Rectangle 108"/>
            <p:cNvSpPr>
              <a:spLocks noChangeArrowheads="1"/>
            </p:cNvSpPr>
            <p:nvPr/>
          </p:nvSpPr>
          <p:spPr bwMode="auto">
            <a:xfrm>
              <a:off x="5371" y="3486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900" i="1">
                  <a:solidFill>
                    <a:srgbClr val="000000"/>
                  </a:solidFill>
                </a:rPr>
                <a:t>A</a:t>
              </a:r>
              <a:endParaRPr lang="en-GB"/>
            </a:p>
          </p:txBody>
        </p:sp>
        <p:sp>
          <p:nvSpPr>
            <p:cNvPr id="1049740" name="Rectangle 109"/>
            <p:cNvSpPr>
              <a:spLocks noChangeArrowheads="1"/>
            </p:cNvSpPr>
            <p:nvPr/>
          </p:nvSpPr>
          <p:spPr bwMode="auto">
            <a:xfrm>
              <a:off x="4877" y="3486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900" i="1">
                  <a:solidFill>
                    <a:srgbClr val="000000"/>
                  </a:solidFill>
                </a:rPr>
                <a:t>A</a:t>
              </a:r>
              <a:endParaRPr lang="en-GB"/>
            </a:p>
          </p:txBody>
        </p:sp>
        <p:sp>
          <p:nvSpPr>
            <p:cNvPr id="1049741" name="Rectangle 110"/>
            <p:cNvSpPr>
              <a:spLocks noChangeArrowheads="1"/>
            </p:cNvSpPr>
            <p:nvPr/>
          </p:nvSpPr>
          <p:spPr bwMode="auto">
            <a:xfrm>
              <a:off x="3597" y="3483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900" i="1">
                  <a:solidFill>
                    <a:srgbClr val="000000"/>
                  </a:solidFill>
                </a:rPr>
                <a:t>A</a:t>
              </a:r>
              <a:endParaRPr lang="en-GB"/>
            </a:p>
          </p:txBody>
        </p:sp>
        <p:sp>
          <p:nvSpPr>
            <p:cNvPr id="1049742" name="Rectangle 111"/>
            <p:cNvSpPr>
              <a:spLocks noChangeArrowheads="1"/>
            </p:cNvSpPr>
            <p:nvPr/>
          </p:nvSpPr>
          <p:spPr bwMode="auto">
            <a:xfrm>
              <a:off x="4144" y="3111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900" i="1">
                  <a:solidFill>
                    <a:srgbClr val="000000"/>
                  </a:solidFill>
                </a:rPr>
                <a:t>A</a:t>
              </a:r>
              <a:endParaRPr lang="en-GB"/>
            </a:p>
          </p:txBody>
        </p:sp>
        <p:sp>
          <p:nvSpPr>
            <p:cNvPr id="1049743" name="Rectangle 112"/>
            <p:cNvSpPr>
              <a:spLocks noChangeArrowheads="1"/>
            </p:cNvSpPr>
            <p:nvPr/>
          </p:nvSpPr>
          <p:spPr bwMode="auto">
            <a:xfrm>
              <a:off x="3600" y="3111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900" i="1">
                  <a:solidFill>
                    <a:srgbClr val="000000"/>
                  </a:solidFill>
                </a:rPr>
                <a:t>A</a:t>
              </a:r>
              <a:endParaRPr lang="en-GB"/>
            </a:p>
          </p:txBody>
        </p:sp>
        <p:sp>
          <p:nvSpPr>
            <p:cNvPr id="1049744" name="Rectangle 113"/>
            <p:cNvSpPr>
              <a:spLocks noChangeArrowheads="1"/>
            </p:cNvSpPr>
            <p:nvPr/>
          </p:nvSpPr>
          <p:spPr bwMode="auto">
            <a:xfrm>
              <a:off x="4831" y="2919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900" i="1">
                  <a:solidFill>
                    <a:srgbClr val="000000"/>
                  </a:solidFill>
                </a:rPr>
                <a:t>A</a:t>
              </a:r>
              <a:endParaRPr lang="en-GB"/>
            </a:p>
          </p:txBody>
        </p:sp>
        <p:sp>
          <p:nvSpPr>
            <p:cNvPr id="1049745" name="Rectangle 114"/>
            <p:cNvSpPr>
              <a:spLocks noChangeArrowheads="1"/>
            </p:cNvSpPr>
            <p:nvPr/>
          </p:nvSpPr>
          <p:spPr bwMode="auto">
            <a:xfrm>
              <a:off x="4135" y="2923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900" i="1">
                  <a:solidFill>
                    <a:srgbClr val="000000"/>
                  </a:solidFill>
                </a:rPr>
                <a:t>A</a:t>
              </a:r>
              <a:endParaRPr lang="en-GB"/>
            </a:p>
          </p:txBody>
        </p:sp>
        <p:sp>
          <p:nvSpPr>
            <p:cNvPr id="1049746" name="Rectangle 115"/>
            <p:cNvSpPr>
              <a:spLocks noChangeArrowheads="1"/>
            </p:cNvSpPr>
            <p:nvPr/>
          </p:nvSpPr>
          <p:spPr bwMode="auto">
            <a:xfrm>
              <a:off x="3645" y="2923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900" i="1">
                  <a:solidFill>
                    <a:srgbClr val="000000"/>
                  </a:solidFill>
                </a:rPr>
                <a:t>A</a:t>
              </a:r>
              <a:endParaRPr lang="en-GB"/>
            </a:p>
          </p:txBody>
        </p:sp>
        <p:sp>
          <p:nvSpPr>
            <p:cNvPr id="1049747" name="Rectangle 116"/>
            <p:cNvSpPr>
              <a:spLocks noChangeArrowheads="1"/>
            </p:cNvSpPr>
            <p:nvPr/>
          </p:nvSpPr>
          <p:spPr bwMode="auto">
            <a:xfrm>
              <a:off x="4810" y="2428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900" i="1">
                  <a:solidFill>
                    <a:srgbClr val="000000"/>
                  </a:solidFill>
                </a:rPr>
                <a:t>u</a:t>
              </a:r>
              <a:endParaRPr lang="en-GB"/>
            </a:p>
          </p:txBody>
        </p:sp>
        <p:sp>
          <p:nvSpPr>
            <p:cNvPr id="1049748" name="Rectangle 117"/>
            <p:cNvSpPr>
              <a:spLocks noChangeArrowheads="1"/>
            </p:cNvSpPr>
            <p:nvPr/>
          </p:nvSpPr>
          <p:spPr bwMode="auto">
            <a:xfrm>
              <a:off x="6203" y="3672"/>
              <a:ext cx="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i="1">
                  <a:solidFill>
                    <a:srgbClr val="000000"/>
                  </a:solidFill>
                </a:rPr>
                <a:t>x</a:t>
              </a:r>
              <a:endParaRPr lang="en-GB"/>
            </a:p>
          </p:txBody>
        </p:sp>
        <p:sp>
          <p:nvSpPr>
            <p:cNvPr id="1049749" name="Rectangle 118"/>
            <p:cNvSpPr>
              <a:spLocks noChangeArrowheads="1"/>
            </p:cNvSpPr>
            <p:nvPr/>
          </p:nvSpPr>
          <p:spPr bwMode="auto">
            <a:xfrm>
              <a:off x="6203" y="3484"/>
              <a:ext cx="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i="1">
                  <a:solidFill>
                    <a:srgbClr val="000000"/>
                  </a:solidFill>
                </a:rPr>
                <a:t>x</a:t>
              </a:r>
              <a:endParaRPr lang="en-GB"/>
            </a:p>
          </p:txBody>
        </p:sp>
        <p:sp>
          <p:nvSpPr>
            <p:cNvPr id="1049750" name="Rectangle 119"/>
            <p:cNvSpPr>
              <a:spLocks noChangeArrowheads="1"/>
            </p:cNvSpPr>
            <p:nvPr/>
          </p:nvSpPr>
          <p:spPr bwMode="auto">
            <a:xfrm>
              <a:off x="6213" y="3108"/>
              <a:ext cx="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i="1">
                  <a:solidFill>
                    <a:srgbClr val="000000"/>
                  </a:solidFill>
                </a:rPr>
                <a:t>x</a:t>
              </a:r>
              <a:endParaRPr lang="en-GB"/>
            </a:p>
          </p:txBody>
        </p:sp>
        <p:sp>
          <p:nvSpPr>
            <p:cNvPr id="1049751" name="Rectangle 120"/>
            <p:cNvSpPr>
              <a:spLocks noChangeArrowheads="1"/>
            </p:cNvSpPr>
            <p:nvPr/>
          </p:nvSpPr>
          <p:spPr bwMode="auto">
            <a:xfrm>
              <a:off x="6204" y="2920"/>
              <a:ext cx="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i="1">
                  <a:solidFill>
                    <a:srgbClr val="000000"/>
                  </a:solidFill>
                </a:rPr>
                <a:t>x</a:t>
              </a:r>
              <a:endParaRPr lang="en-GB"/>
            </a:p>
          </p:txBody>
        </p:sp>
        <p:sp>
          <p:nvSpPr>
            <p:cNvPr id="1049752" name="Rectangle 121"/>
            <p:cNvSpPr>
              <a:spLocks noChangeArrowheads="1"/>
            </p:cNvSpPr>
            <p:nvPr/>
          </p:nvSpPr>
          <p:spPr bwMode="auto">
            <a:xfrm>
              <a:off x="5879" y="3288"/>
              <a:ext cx="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i="1">
                  <a:solidFill>
                    <a:srgbClr val="000000"/>
                  </a:solidFill>
                </a:rPr>
                <a:t>t</a:t>
              </a:r>
              <a:endParaRPr lang="en-GB"/>
            </a:p>
          </p:txBody>
        </p:sp>
        <p:sp>
          <p:nvSpPr>
            <p:cNvPr id="1049753" name="Rectangle 122"/>
            <p:cNvSpPr>
              <a:spLocks noChangeArrowheads="1"/>
            </p:cNvSpPr>
            <p:nvPr/>
          </p:nvSpPr>
          <p:spPr bwMode="auto">
            <a:xfrm>
              <a:off x="5762" y="3288"/>
              <a:ext cx="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i="1">
                  <a:solidFill>
                    <a:srgbClr val="000000"/>
                  </a:solidFill>
                </a:rPr>
                <a:t>x</a:t>
              </a:r>
              <a:endParaRPr lang="en-GB"/>
            </a:p>
          </p:txBody>
        </p:sp>
        <p:sp>
          <p:nvSpPr>
            <p:cNvPr id="1049754" name="Rectangle 123"/>
            <p:cNvSpPr>
              <a:spLocks noChangeArrowheads="1"/>
            </p:cNvSpPr>
            <p:nvPr/>
          </p:nvSpPr>
          <p:spPr bwMode="auto">
            <a:xfrm>
              <a:off x="5301" y="3685"/>
              <a:ext cx="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i="1">
                  <a:solidFill>
                    <a:srgbClr val="000000"/>
                  </a:solidFill>
                </a:rPr>
                <a:t>e</a:t>
              </a:r>
              <a:endParaRPr lang="en-GB"/>
            </a:p>
          </p:txBody>
        </p:sp>
        <p:sp>
          <p:nvSpPr>
            <p:cNvPr id="1049755" name="Rectangle 124"/>
            <p:cNvSpPr>
              <a:spLocks noChangeArrowheads="1"/>
            </p:cNvSpPr>
            <p:nvPr/>
          </p:nvSpPr>
          <p:spPr bwMode="auto">
            <a:xfrm>
              <a:off x="4753" y="3685"/>
              <a:ext cx="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i="1">
                  <a:solidFill>
                    <a:srgbClr val="000000"/>
                  </a:solidFill>
                </a:rPr>
                <a:t>e</a:t>
              </a:r>
              <a:endParaRPr lang="en-GB"/>
            </a:p>
          </p:txBody>
        </p:sp>
        <p:sp>
          <p:nvSpPr>
            <p:cNvPr id="1049756" name="Rectangle 125"/>
            <p:cNvSpPr>
              <a:spLocks noChangeArrowheads="1"/>
            </p:cNvSpPr>
            <p:nvPr/>
          </p:nvSpPr>
          <p:spPr bwMode="auto">
            <a:xfrm>
              <a:off x="5301" y="3497"/>
              <a:ext cx="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i="1">
                  <a:solidFill>
                    <a:srgbClr val="000000"/>
                  </a:solidFill>
                </a:rPr>
                <a:t>e</a:t>
              </a:r>
              <a:endParaRPr lang="en-GB"/>
            </a:p>
          </p:txBody>
        </p:sp>
        <p:sp>
          <p:nvSpPr>
            <p:cNvPr id="1049757" name="Rectangle 126"/>
            <p:cNvSpPr>
              <a:spLocks noChangeArrowheads="1"/>
            </p:cNvSpPr>
            <p:nvPr/>
          </p:nvSpPr>
          <p:spPr bwMode="auto">
            <a:xfrm>
              <a:off x="4807" y="3497"/>
              <a:ext cx="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i="1">
                  <a:solidFill>
                    <a:srgbClr val="000000"/>
                  </a:solidFill>
                </a:rPr>
                <a:t>e</a:t>
              </a:r>
              <a:endParaRPr lang="en-GB"/>
            </a:p>
          </p:txBody>
        </p:sp>
        <p:sp>
          <p:nvSpPr>
            <p:cNvPr id="1049758" name="Rectangle 127"/>
            <p:cNvSpPr>
              <a:spLocks noChangeArrowheads="1"/>
            </p:cNvSpPr>
            <p:nvPr/>
          </p:nvSpPr>
          <p:spPr bwMode="auto">
            <a:xfrm>
              <a:off x="3527" y="3497"/>
              <a:ext cx="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i="1">
                  <a:solidFill>
                    <a:srgbClr val="000000"/>
                  </a:solidFill>
                </a:rPr>
                <a:t>e</a:t>
              </a:r>
              <a:endParaRPr lang="en-GB"/>
            </a:p>
          </p:txBody>
        </p:sp>
        <p:sp>
          <p:nvSpPr>
            <p:cNvPr id="1049759" name="Rectangle 128"/>
            <p:cNvSpPr>
              <a:spLocks noChangeArrowheads="1"/>
            </p:cNvSpPr>
            <p:nvPr/>
          </p:nvSpPr>
          <p:spPr bwMode="auto">
            <a:xfrm>
              <a:off x="4074" y="3122"/>
              <a:ext cx="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i="1">
                  <a:solidFill>
                    <a:srgbClr val="000000"/>
                  </a:solidFill>
                </a:rPr>
                <a:t>e</a:t>
              </a:r>
              <a:endParaRPr lang="en-GB"/>
            </a:p>
          </p:txBody>
        </p:sp>
        <p:sp>
          <p:nvSpPr>
            <p:cNvPr id="1049760" name="Rectangle 129"/>
            <p:cNvSpPr>
              <a:spLocks noChangeArrowheads="1"/>
            </p:cNvSpPr>
            <p:nvPr/>
          </p:nvSpPr>
          <p:spPr bwMode="auto">
            <a:xfrm>
              <a:off x="3530" y="3122"/>
              <a:ext cx="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i="1">
                  <a:solidFill>
                    <a:srgbClr val="000000"/>
                  </a:solidFill>
                </a:rPr>
                <a:t>e</a:t>
              </a:r>
              <a:endParaRPr lang="en-GB"/>
            </a:p>
          </p:txBody>
        </p:sp>
        <p:sp>
          <p:nvSpPr>
            <p:cNvPr id="1049761" name="Rectangle 130"/>
            <p:cNvSpPr>
              <a:spLocks noChangeArrowheads="1"/>
            </p:cNvSpPr>
            <p:nvPr/>
          </p:nvSpPr>
          <p:spPr bwMode="auto">
            <a:xfrm>
              <a:off x="4760" y="2934"/>
              <a:ext cx="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i="1">
                  <a:solidFill>
                    <a:srgbClr val="000000"/>
                  </a:solidFill>
                </a:rPr>
                <a:t>e</a:t>
              </a:r>
              <a:endParaRPr lang="en-GB"/>
            </a:p>
          </p:txBody>
        </p:sp>
        <p:sp>
          <p:nvSpPr>
            <p:cNvPr id="1049762" name="Rectangle 131"/>
            <p:cNvSpPr>
              <a:spLocks noChangeArrowheads="1"/>
            </p:cNvSpPr>
            <p:nvPr/>
          </p:nvSpPr>
          <p:spPr bwMode="auto">
            <a:xfrm>
              <a:off x="4065" y="2934"/>
              <a:ext cx="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i="1">
                  <a:solidFill>
                    <a:srgbClr val="000000"/>
                  </a:solidFill>
                </a:rPr>
                <a:t>e</a:t>
              </a:r>
              <a:endParaRPr lang="en-GB"/>
            </a:p>
          </p:txBody>
        </p:sp>
        <p:sp>
          <p:nvSpPr>
            <p:cNvPr id="1049763" name="Rectangle 132"/>
            <p:cNvSpPr>
              <a:spLocks noChangeArrowheads="1"/>
            </p:cNvSpPr>
            <p:nvPr/>
          </p:nvSpPr>
          <p:spPr bwMode="auto">
            <a:xfrm>
              <a:off x="3575" y="2934"/>
              <a:ext cx="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i="1">
                  <a:solidFill>
                    <a:srgbClr val="000000"/>
                  </a:solidFill>
                </a:rPr>
                <a:t>e</a:t>
              </a:r>
              <a:endParaRPr lang="en-GB"/>
            </a:p>
          </p:txBody>
        </p:sp>
        <p:sp>
          <p:nvSpPr>
            <p:cNvPr id="1049764" name="Rectangle 133"/>
            <p:cNvSpPr>
              <a:spLocks noChangeArrowheads="1"/>
            </p:cNvSpPr>
            <p:nvPr/>
          </p:nvSpPr>
          <p:spPr bwMode="auto">
            <a:xfrm>
              <a:off x="3171" y="3288"/>
              <a:ext cx="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i="1">
                  <a:solidFill>
                    <a:srgbClr val="000000"/>
                  </a:solidFill>
                </a:rPr>
                <a:t>A</a:t>
              </a:r>
              <a:endParaRPr lang="en-GB"/>
            </a:p>
          </p:txBody>
        </p:sp>
        <p:sp>
          <p:nvSpPr>
            <p:cNvPr id="1049765" name="Rectangle 134"/>
            <p:cNvSpPr>
              <a:spLocks noChangeArrowheads="1"/>
            </p:cNvSpPr>
            <p:nvPr/>
          </p:nvSpPr>
          <p:spPr bwMode="auto">
            <a:xfrm>
              <a:off x="5154" y="2437"/>
              <a:ext cx="1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i="1">
                  <a:solidFill>
                    <a:srgbClr val="000000"/>
                  </a:solidFill>
                </a:rPr>
                <a:t>Cu</a:t>
              </a:r>
              <a:endParaRPr lang="en-GB"/>
            </a:p>
          </p:txBody>
        </p:sp>
        <p:sp>
          <p:nvSpPr>
            <p:cNvPr id="1049766" name="Rectangle 135"/>
            <p:cNvSpPr>
              <a:spLocks noChangeArrowheads="1"/>
            </p:cNvSpPr>
            <p:nvPr/>
          </p:nvSpPr>
          <p:spPr bwMode="auto">
            <a:xfrm>
              <a:off x="4947" y="2437"/>
              <a:ext cx="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i="1">
                  <a:solidFill>
                    <a:srgbClr val="000000"/>
                  </a:solidFill>
                </a:rPr>
                <a:t>x</a:t>
              </a:r>
              <a:endParaRPr lang="en-GB"/>
            </a:p>
          </p:txBody>
        </p:sp>
        <p:sp>
          <p:nvSpPr>
            <p:cNvPr id="1049767" name="Rectangle 136"/>
            <p:cNvSpPr>
              <a:spLocks noChangeArrowheads="1"/>
            </p:cNvSpPr>
            <p:nvPr/>
          </p:nvSpPr>
          <p:spPr bwMode="auto">
            <a:xfrm>
              <a:off x="4641" y="2437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i="1">
                  <a:solidFill>
                    <a:srgbClr val="000000"/>
                  </a:solidFill>
                </a:rPr>
                <a:t>AB</a:t>
              </a:r>
              <a:endParaRPr lang="en-GB"/>
            </a:p>
          </p:txBody>
        </p:sp>
        <p:sp>
          <p:nvSpPr>
            <p:cNvPr id="1049768" name="Rectangle 137"/>
            <p:cNvSpPr>
              <a:spLocks noChangeArrowheads="1"/>
            </p:cNvSpPr>
            <p:nvPr/>
          </p:nvSpPr>
          <p:spPr bwMode="auto">
            <a:xfrm>
              <a:off x="4344" y="2535"/>
              <a:ext cx="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i="1">
                  <a:solidFill>
                    <a:srgbClr val="000000"/>
                  </a:solidFill>
                </a:rPr>
                <a:t>t</a:t>
              </a:r>
              <a:endParaRPr lang="en-GB"/>
            </a:p>
          </p:txBody>
        </p:sp>
        <p:sp>
          <p:nvSpPr>
            <p:cNvPr id="1049769" name="Rectangle 138"/>
            <p:cNvSpPr>
              <a:spLocks noChangeArrowheads="1"/>
            </p:cNvSpPr>
            <p:nvPr/>
          </p:nvSpPr>
          <p:spPr bwMode="auto">
            <a:xfrm>
              <a:off x="4337" y="2358"/>
              <a:ext cx="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i="1">
                  <a:solidFill>
                    <a:srgbClr val="000000"/>
                  </a:solidFill>
                </a:rPr>
                <a:t>x</a:t>
              </a:r>
              <a:endParaRPr lang="en-GB"/>
            </a:p>
          </p:txBody>
        </p:sp>
        <p:sp>
          <p:nvSpPr>
            <p:cNvPr id="1049770" name="Rectangle 139"/>
            <p:cNvSpPr>
              <a:spLocks noChangeArrowheads="1"/>
            </p:cNvSpPr>
            <p:nvPr/>
          </p:nvSpPr>
          <p:spPr bwMode="auto">
            <a:xfrm>
              <a:off x="5418" y="3661"/>
              <a:ext cx="3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700" i="1">
                  <a:solidFill>
                    <a:srgbClr val="000000"/>
                  </a:solidFill>
                </a:rPr>
                <a:t>II</a:t>
              </a:r>
              <a:endParaRPr lang="en-GB"/>
            </a:p>
          </p:txBody>
        </p:sp>
        <p:sp>
          <p:nvSpPr>
            <p:cNvPr id="1049771" name="Rectangle 140"/>
            <p:cNvSpPr>
              <a:spLocks noChangeArrowheads="1"/>
            </p:cNvSpPr>
            <p:nvPr/>
          </p:nvSpPr>
          <p:spPr bwMode="auto">
            <a:xfrm>
              <a:off x="5417" y="3712"/>
              <a:ext cx="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700" i="1">
                  <a:solidFill>
                    <a:srgbClr val="000000"/>
                  </a:solidFill>
                </a:rPr>
                <a:t>NN</a:t>
              </a:r>
              <a:endParaRPr lang="en-GB"/>
            </a:p>
          </p:txBody>
        </p:sp>
        <p:sp>
          <p:nvSpPr>
            <p:cNvPr id="1049772" name="Rectangle 141"/>
            <p:cNvSpPr>
              <a:spLocks noChangeArrowheads="1"/>
            </p:cNvSpPr>
            <p:nvPr/>
          </p:nvSpPr>
          <p:spPr bwMode="auto">
            <a:xfrm>
              <a:off x="4873" y="3661"/>
              <a:ext cx="53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700" i="1">
                  <a:solidFill>
                    <a:srgbClr val="000000"/>
                  </a:solidFill>
                </a:rPr>
                <a:t>IE</a:t>
              </a:r>
              <a:endParaRPr lang="en-GB"/>
            </a:p>
          </p:txBody>
        </p:sp>
        <p:sp>
          <p:nvSpPr>
            <p:cNvPr id="1049773" name="Rectangle 142"/>
            <p:cNvSpPr>
              <a:spLocks noChangeArrowheads="1"/>
            </p:cNvSpPr>
            <p:nvPr/>
          </p:nvSpPr>
          <p:spPr bwMode="auto">
            <a:xfrm>
              <a:off x="4869" y="3712"/>
              <a:ext cx="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700" i="1">
                  <a:solidFill>
                    <a:srgbClr val="000000"/>
                  </a:solidFill>
                </a:rPr>
                <a:t>NN</a:t>
              </a:r>
              <a:endParaRPr lang="en-GB"/>
            </a:p>
          </p:txBody>
        </p:sp>
        <p:sp>
          <p:nvSpPr>
            <p:cNvPr id="1049774" name="Rectangle 143"/>
            <p:cNvSpPr>
              <a:spLocks noChangeArrowheads="1"/>
            </p:cNvSpPr>
            <p:nvPr/>
          </p:nvSpPr>
          <p:spPr bwMode="auto">
            <a:xfrm>
              <a:off x="5420" y="3473"/>
              <a:ext cx="53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700" i="1">
                  <a:solidFill>
                    <a:srgbClr val="000000"/>
                  </a:solidFill>
                </a:rPr>
                <a:t>EI</a:t>
              </a:r>
              <a:endParaRPr lang="en-GB"/>
            </a:p>
          </p:txBody>
        </p:sp>
        <p:sp>
          <p:nvSpPr>
            <p:cNvPr id="1049775" name="Rectangle 144"/>
            <p:cNvSpPr>
              <a:spLocks noChangeArrowheads="1"/>
            </p:cNvSpPr>
            <p:nvPr/>
          </p:nvSpPr>
          <p:spPr bwMode="auto">
            <a:xfrm>
              <a:off x="5417" y="3524"/>
              <a:ext cx="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700" i="1">
                  <a:solidFill>
                    <a:srgbClr val="000000"/>
                  </a:solidFill>
                </a:rPr>
                <a:t>NN</a:t>
              </a:r>
              <a:endParaRPr lang="en-GB"/>
            </a:p>
          </p:txBody>
        </p:sp>
        <p:sp>
          <p:nvSpPr>
            <p:cNvPr id="1049776" name="Rectangle 145"/>
            <p:cNvSpPr>
              <a:spLocks noChangeArrowheads="1"/>
            </p:cNvSpPr>
            <p:nvPr/>
          </p:nvSpPr>
          <p:spPr bwMode="auto">
            <a:xfrm>
              <a:off x="4928" y="3473"/>
              <a:ext cx="6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700" i="1">
                  <a:solidFill>
                    <a:srgbClr val="000000"/>
                  </a:solidFill>
                </a:rPr>
                <a:t>EE</a:t>
              </a:r>
              <a:endParaRPr lang="en-GB"/>
            </a:p>
          </p:txBody>
        </p:sp>
        <p:sp>
          <p:nvSpPr>
            <p:cNvPr id="1049777" name="Rectangle 146"/>
            <p:cNvSpPr>
              <a:spLocks noChangeArrowheads="1"/>
            </p:cNvSpPr>
            <p:nvPr/>
          </p:nvSpPr>
          <p:spPr bwMode="auto">
            <a:xfrm>
              <a:off x="4923" y="3524"/>
              <a:ext cx="7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700" i="1">
                  <a:solidFill>
                    <a:srgbClr val="000000"/>
                  </a:solidFill>
                </a:rPr>
                <a:t>NN</a:t>
              </a:r>
              <a:endParaRPr lang="en-GB"/>
            </a:p>
          </p:txBody>
        </p:sp>
        <p:sp>
          <p:nvSpPr>
            <p:cNvPr id="1049778" name="Rectangle 147"/>
            <p:cNvSpPr>
              <a:spLocks noChangeArrowheads="1"/>
            </p:cNvSpPr>
            <p:nvPr/>
          </p:nvSpPr>
          <p:spPr bwMode="auto">
            <a:xfrm>
              <a:off x="3639" y="3524"/>
              <a:ext cx="3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700" i="1">
                  <a:solidFill>
                    <a:srgbClr val="000000"/>
                  </a:solidFill>
                </a:rPr>
                <a:t>N</a:t>
              </a:r>
              <a:endParaRPr lang="en-GB"/>
            </a:p>
          </p:txBody>
        </p:sp>
        <p:sp>
          <p:nvSpPr>
            <p:cNvPr id="1049779" name="Rectangle 148"/>
            <p:cNvSpPr>
              <a:spLocks noChangeArrowheads="1"/>
            </p:cNvSpPr>
            <p:nvPr/>
          </p:nvSpPr>
          <p:spPr bwMode="auto">
            <a:xfrm>
              <a:off x="4191" y="3098"/>
              <a:ext cx="3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700" i="1">
                  <a:solidFill>
                    <a:srgbClr val="000000"/>
                  </a:solidFill>
                </a:rPr>
                <a:t>II</a:t>
              </a:r>
              <a:endParaRPr lang="en-GB"/>
            </a:p>
          </p:txBody>
        </p:sp>
        <p:sp>
          <p:nvSpPr>
            <p:cNvPr id="1049780" name="Rectangle 149"/>
            <p:cNvSpPr>
              <a:spLocks noChangeArrowheads="1"/>
            </p:cNvSpPr>
            <p:nvPr/>
          </p:nvSpPr>
          <p:spPr bwMode="auto">
            <a:xfrm>
              <a:off x="3650" y="3098"/>
              <a:ext cx="53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700" i="1">
                  <a:solidFill>
                    <a:srgbClr val="000000"/>
                  </a:solidFill>
                </a:rPr>
                <a:t>IE</a:t>
              </a:r>
              <a:endParaRPr lang="en-GB"/>
            </a:p>
          </p:txBody>
        </p:sp>
        <p:sp>
          <p:nvSpPr>
            <p:cNvPr id="1049781" name="Rectangle 150"/>
            <p:cNvSpPr>
              <a:spLocks noChangeArrowheads="1"/>
            </p:cNvSpPr>
            <p:nvPr/>
          </p:nvSpPr>
          <p:spPr bwMode="auto">
            <a:xfrm>
              <a:off x="4900" y="2960"/>
              <a:ext cx="3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700" i="1">
                  <a:solidFill>
                    <a:srgbClr val="000000"/>
                  </a:solidFill>
                </a:rPr>
                <a:t>N</a:t>
              </a:r>
              <a:endParaRPr lang="en-GB"/>
            </a:p>
          </p:txBody>
        </p:sp>
        <p:sp>
          <p:nvSpPr>
            <p:cNvPr id="1049782" name="Rectangle 151"/>
            <p:cNvSpPr>
              <a:spLocks noChangeArrowheads="1"/>
            </p:cNvSpPr>
            <p:nvPr/>
          </p:nvSpPr>
          <p:spPr bwMode="auto">
            <a:xfrm>
              <a:off x="4184" y="2910"/>
              <a:ext cx="53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700" i="1">
                  <a:solidFill>
                    <a:srgbClr val="000000"/>
                  </a:solidFill>
                </a:rPr>
                <a:t>EI</a:t>
              </a:r>
              <a:endParaRPr lang="en-GB"/>
            </a:p>
          </p:txBody>
        </p:sp>
        <p:sp>
          <p:nvSpPr>
            <p:cNvPr id="1049783" name="Rectangle 152"/>
            <p:cNvSpPr>
              <a:spLocks noChangeArrowheads="1"/>
            </p:cNvSpPr>
            <p:nvPr/>
          </p:nvSpPr>
          <p:spPr bwMode="auto">
            <a:xfrm>
              <a:off x="3697" y="2910"/>
              <a:ext cx="6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700" i="1">
                  <a:solidFill>
                    <a:srgbClr val="000000"/>
                  </a:solidFill>
                </a:rPr>
                <a:t>EE</a:t>
              </a:r>
              <a:endParaRPr lang="en-GB"/>
            </a:p>
          </p:txBody>
        </p:sp>
        <p:sp>
          <p:nvSpPr>
            <p:cNvPr id="1049784" name="Rectangle 153"/>
            <p:cNvSpPr>
              <a:spLocks noChangeArrowheads="1"/>
            </p:cNvSpPr>
            <p:nvPr/>
          </p:nvSpPr>
          <p:spPr bwMode="auto">
            <a:xfrm>
              <a:off x="6270" y="3263"/>
              <a:ext cx="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MT Extra" pitchFamily="18" charset="2"/>
                </a:rPr>
                <a:t>M</a:t>
              </a:r>
              <a:endParaRPr lang="en-GB"/>
            </a:p>
          </p:txBody>
        </p:sp>
        <p:sp>
          <p:nvSpPr>
            <p:cNvPr id="1049785" name="Rectangle 154"/>
            <p:cNvSpPr>
              <a:spLocks noChangeArrowheads="1"/>
            </p:cNvSpPr>
            <p:nvPr/>
          </p:nvSpPr>
          <p:spPr bwMode="auto">
            <a:xfrm>
              <a:off x="4450" y="3652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MT Extra" pitchFamily="18" charset="2"/>
                </a:rPr>
                <a:t>L</a:t>
              </a:r>
              <a:endParaRPr lang="en-GB"/>
            </a:p>
          </p:txBody>
        </p:sp>
        <p:sp>
          <p:nvSpPr>
            <p:cNvPr id="1049786" name="Rectangle 155"/>
            <p:cNvSpPr>
              <a:spLocks noChangeArrowheads="1"/>
            </p:cNvSpPr>
            <p:nvPr/>
          </p:nvSpPr>
          <p:spPr bwMode="auto">
            <a:xfrm>
              <a:off x="5366" y="3277"/>
              <a:ext cx="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MT Extra" pitchFamily="18" charset="2"/>
                </a:rPr>
                <a:t>M</a:t>
              </a:r>
              <a:endParaRPr lang="en-GB"/>
            </a:p>
          </p:txBody>
        </p:sp>
        <p:sp>
          <p:nvSpPr>
            <p:cNvPr id="1049787" name="Rectangle 156"/>
            <p:cNvSpPr>
              <a:spLocks noChangeArrowheads="1"/>
            </p:cNvSpPr>
            <p:nvPr/>
          </p:nvSpPr>
          <p:spPr bwMode="auto">
            <a:xfrm>
              <a:off x="4450" y="3277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MT Extra" pitchFamily="18" charset="2"/>
                </a:rPr>
                <a:t>O</a:t>
              </a:r>
              <a:endParaRPr lang="en-GB"/>
            </a:p>
          </p:txBody>
        </p:sp>
        <p:sp>
          <p:nvSpPr>
            <p:cNvPr id="1049788" name="Rectangle 157"/>
            <p:cNvSpPr>
              <a:spLocks noChangeArrowheads="1"/>
            </p:cNvSpPr>
            <p:nvPr/>
          </p:nvSpPr>
          <p:spPr bwMode="auto">
            <a:xfrm>
              <a:off x="3638" y="3277"/>
              <a:ext cx="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MT Extra" pitchFamily="18" charset="2"/>
                </a:rPr>
                <a:t>M</a:t>
              </a:r>
              <a:endParaRPr lang="en-GB"/>
            </a:p>
          </p:txBody>
        </p:sp>
        <p:sp>
          <p:nvSpPr>
            <p:cNvPr id="1049789" name="Rectangle 158"/>
            <p:cNvSpPr>
              <a:spLocks noChangeArrowheads="1"/>
            </p:cNvSpPr>
            <p:nvPr/>
          </p:nvSpPr>
          <p:spPr bwMode="auto">
            <a:xfrm>
              <a:off x="4450" y="2901"/>
              <a:ext cx="1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MT Extra" pitchFamily="18" charset="2"/>
                </a:rPr>
                <a:t>L</a:t>
              </a:r>
              <a:endParaRPr lang="en-GB"/>
            </a:p>
          </p:txBody>
        </p:sp>
        <p:sp>
          <p:nvSpPr>
            <p:cNvPr id="1049790" name="Rectangle 159"/>
            <p:cNvSpPr>
              <a:spLocks noChangeArrowheads="1"/>
            </p:cNvSpPr>
            <p:nvPr/>
          </p:nvSpPr>
          <p:spPr bwMode="auto">
            <a:xfrm>
              <a:off x="6260" y="3186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900">
                  <a:solidFill>
                    <a:srgbClr val="000000"/>
                  </a:solidFill>
                </a:rPr>
                <a:t>1</a:t>
              </a:r>
              <a:endParaRPr lang="en-GB"/>
            </a:p>
          </p:txBody>
        </p:sp>
        <p:sp>
          <p:nvSpPr>
            <p:cNvPr id="1049791" name="Rectangle 160"/>
            <p:cNvSpPr>
              <a:spLocks noChangeArrowheads="1"/>
            </p:cNvSpPr>
            <p:nvPr/>
          </p:nvSpPr>
          <p:spPr bwMode="auto">
            <a:xfrm>
              <a:off x="6250" y="2998"/>
              <a:ext cx="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900">
                  <a:solidFill>
                    <a:srgbClr val="000000"/>
                  </a:solidFill>
                </a:rPr>
                <a:t>1</a:t>
              </a:r>
              <a:endParaRPr lang="en-GB"/>
            </a:p>
          </p:txBody>
        </p:sp>
        <p:sp>
          <p:nvSpPr>
            <p:cNvPr id="1049792" name="Rectangle 161"/>
            <p:cNvSpPr>
              <a:spLocks noChangeArrowheads="1"/>
            </p:cNvSpPr>
            <p:nvPr/>
          </p:nvSpPr>
          <p:spPr bwMode="auto">
            <a:xfrm>
              <a:off x="5930" y="3288"/>
              <a:ext cx="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)</a:t>
              </a:r>
              <a:endParaRPr lang="en-GB"/>
            </a:p>
          </p:txBody>
        </p:sp>
        <p:sp>
          <p:nvSpPr>
            <p:cNvPr id="1049793" name="Rectangle 162"/>
            <p:cNvSpPr>
              <a:spLocks noChangeArrowheads="1"/>
            </p:cNvSpPr>
            <p:nvPr/>
          </p:nvSpPr>
          <p:spPr bwMode="auto">
            <a:xfrm>
              <a:off x="5830" y="3288"/>
              <a:ext cx="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(</a:t>
              </a:r>
              <a:endParaRPr lang="en-GB"/>
            </a:p>
          </p:txBody>
        </p:sp>
        <p:sp>
          <p:nvSpPr>
            <p:cNvPr id="1049794" name="Rectangle 163"/>
            <p:cNvSpPr>
              <a:spLocks noChangeArrowheads="1"/>
            </p:cNvSpPr>
            <p:nvPr/>
          </p:nvSpPr>
          <p:spPr bwMode="auto">
            <a:xfrm>
              <a:off x="4089" y="3685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0</a:t>
              </a:r>
              <a:endParaRPr lang="en-GB"/>
            </a:p>
          </p:txBody>
        </p:sp>
        <p:sp>
          <p:nvSpPr>
            <p:cNvPr id="1049795" name="Rectangle 164"/>
            <p:cNvSpPr>
              <a:spLocks noChangeArrowheads="1"/>
            </p:cNvSpPr>
            <p:nvPr/>
          </p:nvSpPr>
          <p:spPr bwMode="auto">
            <a:xfrm>
              <a:off x="3606" y="3685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0</a:t>
              </a:r>
              <a:endParaRPr lang="en-GB"/>
            </a:p>
          </p:txBody>
        </p:sp>
        <p:sp>
          <p:nvSpPr>
            <p:cNvPr id="1049796" name="Rectangle 165"/>
            <p:cNvSpPr>
              <a:spLocks noChangeArrowheads="1"/>
            </p:cNvSpPr>
            <p:nvPr/>
          </p:nvSpPr>
          <p:spPr bwMode="auto">
            <a:xfrm>
              <a:off x="4089" y="3497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0</a:t>
              </a:r>
              <a:endParaRPr lang="en-GB"/>
            </a:p>
          </p:txBody>
        </p:sp>
        <p:sp>
          <p:nvSpPr>
            <p:cNvPr id="1049797" name="Rectangle 166"/>
            <p:cNvSpPr>
              <a:spLocks noChangeArrowheads="1"/>
            </p:cNvSpPr>
            <p:nvPr/>
          </p:nvSpPr>
          <p:spPr bwMode="auto">
            <a:xfrm>
              <a:off x="5334" y="3122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0</a:t>
              </a:r>
              <a:endParaRPr lang="en-GB"/>
            </a:p>
          </p:txBody>
        </p:sp>
        <p:sp>
          <p:nvSpPr>
            <p:cNvPr id="1049798" name="Rectangle 167"/>
            <p:cNvSpPr>
              <a:spLocks noChangeArrowheads="1"/>
            </p:cNvSpPr>
            <p:nvPr/>
          </p:nvSpPr>
          <p:spPr bwMode="auto">
            <a:xfrm>
              <a:off x="4840" y="3122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0</a:t>
              </a:r>
              <a:endParaRPr lang="en-GB"/>
            </a:p>
          </p:txBody>
        </p:sp>
        <p:sp>
          <p:nvSpPr>
            <p:cNvPr id="1049799" name="Rectangle 168"/>
            <p:cNvSpPr>
              <a:spLocks noChangeArrowheads="1"/>
            </p:cNvSpPr>
            <p:nvPr/>
          </p:nvSpPr>
          <p:spPr bwMode="auto">
            <a:xfrm>
              <a:off x="5334" y="2934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0</a:t>
              </a:r>
              <a:endParaRPr lang="en-GB"/>
            </a:p>
          </p:txBody>
        </p:sp>
        <p:sp>
          <p:nvSpPr>
            <p:cNvPr id="1049800" name="Rectangle 169"/>
            <p:cNvSpPr>
              <a:spLocks noChangeArrowheads="1"/>
            </p:cNvSpPr>
            <p:nvPr/>
          </p:nvSpPr>
          <p:spPr bwMode="auto">
            <a:xfrm>
              <a:off x="4884" y="2437"/>
              <a:ext cx="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)</a:t>
              </a:r>
              <a:endParaRPr lang="en-GB"/>
            </a:p>
          </p:txBody>
        </p:sp>
        <p:sp>
          <p:nvSpPr>
            <p:cNvPr id="1049801" name="Rectangle 170"/>
            <p:cNvSpPr>
              <a:spLocks noChangeArrowheads="1"/>
            </p:cNvSpPr>
            <p:nvPr/>
          </p:nvSpPr>
          <p:spPr bwMode="auto">
            <a:xfrm>
              <a:off x="4564" y="2437"/>
              <a:ext cx="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(</a:t>
              </a:r>
              <a:endParaRPr lang="en-GB"/>
            </a:p>
          </p:txBody>
        </p:sp>
        <p:sp>
          <p:nvSpPr>
            <p:cNvPr id="1049802" name="Rectangle 171"/>
            <p:cNvSpPr>
              <a:spLocks noChangeArrowheads="1"/>
            </p:cNvSpPr>
            <p:nvPr/>
          </p:nvSpPr>
          <p:spPr bwMode="auto">
            <a:xfrm>
              <a:off x="3687" y="3524"/>
              <a:ext cx="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700">
                  <a:solidFill>
                    <a:srgbClr val="000000"/>
                  </a:solidFill>
                </a:rPr>
                <a:t>1</a:t>
              </a:r>
              <a:endParaRPr lang="en-GB"/>
            </a:p>
          </p:txBody>
        </p:sp>
        <p:sp>
          <p:nvSpPr>
            <p:cNvPr id="1049803" name="Rectangle 172"/>
            <p:cNvSpPr>
              <a:spLocks noChangeArrowheads="1"/>
            </p:cNvSpPr>
            <p:nvPr/>
          </p:nvSpPr>
          <p:spPr bwMode="auto">
            <a:xfrm>
              <a:off x="4178" y="3148"/>
              <a:ext cx="56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700">
                  <a:solidFill>
                    <a:srgbClr val="000000"/>
                  </a:solidFill>
                </a:rPr>
                <a:t>11</a:t>
              </a:r>
              <a:endParaRPr lang="en-GB"/>
            </a:p>
          </p:txBody>
        </p:sp>
        <p:sp>
          <p:nvSpPr>
            <p:cNvPr id="1049804" name="Rectangle 173"/>
            <p:cNvSpPr>
              <a:spLocks noChangeArrowheads="1"/>
            </p:cNvSpPr>
            <p:nvPr/>
          </p:nvSpPr>
          <p:spPr bwMode="auto">
            <a:xfrm>
              <a:off x="3635" y="3148"/>
              <a:ext cx="56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700">
                  <a:solidFill>
                    <a:srgbClr val="000000"/>
                  </a:solidFill>
                </a:rPr>
                <a:t>11</a:t>
              </a:r>
              <a:endParaRPr lang="en-GB"/>
            </a:p>
          </p:txBody>
        </p:sp>
        <p:sp>
          <p:nvSpPr>
            <p:cNvPr id="1049805" name="Rectangle 174"/>
            <p:cNvSpPr>
              <a:spLocks noChangeArrowheads="1"/>
            </p:cNvSpPr>
            <p:nvPr/>
          </p:nvSpPr>
          <p:spPr bwMode="auto">
            <a:xfrm>
              <a:off x="4862" y="2960"/>
              <a:ext cx="2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700">
                  <a:solidFill>
                    <a:srgbClr val="000000"/>
                  </a:solidFill>
                </a:rPr>
                <a:t>1</a:t>
              </a:r>
              <a:endParaRPr lang="en-GB"/>
            </a:p>
          </p:txBody>
        </p:sp>
        <p:sp>
          <p:nvSpPr>
            <p:cNvPr id="1049806" name="Rectangle 175"/>
            <p:cNvSpPr>
              <a:spLocks noChangeArrowheads="1"/>
            </p:cNvSpPr>
            <p:nvPr/>
          </p:nvSpPr>
          <p:spPr bwMode="auto">
            <a:xfrm>
              <a:off x="4169" y="2960"/>
              <a:ext cx="56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700">
                  <a:solidFill>
                    <a:srgbClr val="000000"/>
                  </a:solidFill>
                </a:rPr>
                <a:t>11</a:t>
              </a:r>
              <a:endParaRPr lang="en-GB"/>
            </a:p>
          </p:txBody>
        </p:sp>
        <p:sp>
          <p:nvSpPr>
            <p:cNvPr id="1049807" name="Rectangle 176"/>
            <p:cNvSpPr>
              <a:spLocks noChangeArrowheads="1"/>
            </p:cNvSpPr>
            <p:nvPr/>
          </p:nvSpPr>
          <p:spPr bwMode="auto">
            <a:xfrm>
              <a:off x="3680" y="2960"/>
              <a:ext cx="56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700">
                  <a:solidFill>
                    <a:srgbClr val="000000"/>
                  </a:solidFill>
                </a:rPr>
                <a:t>11</a:t>
              </a:r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8030" name="Picture 2" descr="LastLastModel"/>
          <p:cNvPicPr>
            <a:picLocks noChangeAspect="1" noChangeArrowheads="1"/>
          </p:cNvPicPr>
          <p:nvPr/>
        </p:nvPicPr>
        <p:blipFill>
          <a:blip r:embed="rId4" cstate="print"/>
          <a:srcRect b="69267"/>
          <a:stretch>
            <a:fillRect/>
          </a:stretch>
        </p:blipFill>
        <p:spPr bwMode="auto">
          <a:xfrm>
            <a:off x="1217613" y="96838"/>
            <a:ext cx="418465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38019" name="Object 3"/>
          <p:cNvGraphicFramePr>
            <a:graphicFrameLocks noChangeAspect="1"/>
          </p:cNvGraphicFramePr>
          <p:nvPr/>
        </p:nvGraphicFramePr>
        <p:xfrm>
          <a:off x="6169025" y="914400"/>
          <a:ext cx="3473450" cy="1204913"/>
        </p:xfrm>
        <a:graphic>
          <a:graphicData uri="http://schemas.openxmlformats.org/presentationml/2006/ole">
            <p:oleObj spid="_x0000_s1238019" name="Equation" r:id="rId5" imgW="3784320" imgH="1396800" progId="Equation.3">
              <p:embed/>
            </p:oleObj>
          </a:graphicData>
        </a:graphic>
      </p:graphicFrame>
      <p:sp>
        <p:nvSpPr>
          <p:cNvPr id="1238031" name="Rectangle 4"/>
          <p:cNvSpPr>
            <a:spLocks noChangeArrowheads="1"/>
          </p:cNvSpPr>
          <p:nvPr/>
        </p:nvSpPr>
        <p:spPr bwMode="auto">
          <a:xfrm>
            <a:off x="8515350" y="1335088"/>
            <a:ext cx="539750" cy="179387"/>
          </a:xfrm>
          <a:prstGeom prst="rect">
            <a:avLst/>
          </a:prstGeom>
          <a:noFill/>
          <a:ln w="22225">
            <a:solidFill>
              <a:srgbClr val="00B400"/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38032" name="Line 5"/>
          <p:cNvSpPr>
            <a:spLocks noChangeShapeType="1"/>
          </p:cNvSpPr>
          <p:nvPr/>
        </p:nvSpPr>
        <p:spPr bwMode="auto">
          <a:xfrm flipV="1">
            <a:off x="8932863" y="750888"/>
            <a:ext cx="134937" cy="593725"/>
          </a:xfrm>
          <a:prstGeom prst="line">
            <a:avLst/>
          </a:prstGeom>
          <a:noFill/>
          <a:ln w="19050">
            <a:solidFill>
              <a:srgbClr val="00B4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033" name="Text Box 6"/>
          <p:cNvSpPr txBox="1">
            <a:spLocks noChangeArrowheads="1"/>
          </p:cNvSpPr>
          <p:nvPr/>
        </p:nvSpPr>
        <p:spPr bwMode="auto">
          <a:xfrm>
            <a:off x="8680450" y="620713"/>
            <a:ext cx="7540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658" tIns="17828" rIns="35658" bIns="17828"/>
          <a:lstStyle/>
          <a:p>
            <a:pPr defTabSz="4259263"/>
            <a:r>
              <a:rPr lang="en-GB" sz="700">
                <a:solidFill>
                  <a:srgbClr val="000000"/>
                </a:solidFill>
              </a:rPr>
              <a:t>       Attention</a:t>
            </a:r>
            <a:endParaRPr lang="en-GB" sz="85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238034" name="Group 7"/>
          <p:cNvGrpSpPr>
            <a:grpSpLocks/>
          </p:cNvGrpSpPr>
          <p:nvPr/>
        </p:nvGrpSpPr>
        <p:grpSpPr bwMode="auto">
          <a:xfrm>
            <a:off x="6213475" y="2538413"/>
            <a:ext cx="3473450" cy="1819275"/>
            <a:chOff x="15073" y="5586"/>
            <a:chExt cx="3120" cy="2154"/>
          </a:xfrm>
        </p:grpSpPr>
        <p:graphicFrame>
          <p:nvGraphicFramePr>
            <p:cNvPr id="1238024" name="Object 8"/>
            <p:cNvGraphicFramePr>
              <a:graphicFrameLocks noChangeAspect="1"/>
            </p:cNvGraphicFramePr>
            <p:nvPr/>
          </p:nvGraphicFramePr>
          <p:xfrm>
            <a:off x="15073" y="6391"/>
            <a:ext cx="3120" cy="1349"/>
          </p:xfrm>
          <a:graphic>
            <a:graphicData uri="http://schemas.openxmlformats.org/presentationml/2006/ole">
              <p:oleObj spid="_x0000_s1238024" name="Equation" r:id="rId6" imgW="3784320" imgH="1396800" progId="Equation.3">
                <p:embed/>
              </p:oleObj>
            </a:graphicData>
          </a:graphic>
        </p:graphicFrame>
        <p:sp>
          <p:nvSpPr>
            <p:cNvPr id="1238046" name="Rectangle 9"/>
            <p:cNvSpPr>
              <a:spLocks noChangeArrowheads="1"/>
            </p:cNvSpPr>
            <p:nvPr/>
          </p:nvSpPr>
          <p:spPr bwMode="auto">
            <a:xfrm>
              <a:off x="16770" y="6856"/>
              <a:ext cx="368" cy="199"/>
            </a:xfrm>
            <a:prstGeom prst="rect">
              <a:avLst/>
            </a:prstGeom>
            <a:noFill/>
            <a:ln w="22225">
              <a:solidFill>
                <a:srgbClr val="00B400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</a:pPr>
              <a:endParaRPr lang="en-GB"/>
            </a:p>
          </p:txBody>
        </p:sp>
        <p:sp>
          <p:nvSpPr>
            <p:cNvPr id="1238047" name="Text Box 10"/>
            <p:cNvSpPr txBox="1">
              <a:spLocks noChangeArrowheads="1"/>
            </p:cNvSpPr>
            <p:nvPr/>
          </p:nvSpPr>
          <p:spPr bwMode="auto">
            <a:xfrm>
              <a:off x="17151" y="5586"/>
              <a:ext cx="66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572" tIns="18285" rIns="36572" bIns="18285"/>
            <a:lstStyle/>
            <a:p>
              <a:pPr defTabSz="4259263"/>
              <a:r>
                <a:rPr lang="en-GB" sz="700">
                  <a:solidFill>
                    <a:srgbClr val="000000"/>
                  </a:solidFill>
                </a:rPr>
                <a:t>     Attention</a:t>
              </a:r>
              <a:endParaRPr lang="en-GB" sz="85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38048" name="Line 11"/>
            <p:cNvSpPr>
              <a:spLocks noChangeShapeType="1"/>
            </p:cNvSpPr>
            <p:nvPr/>
          </p:nvSpPr>
          <p:spPr bwMode="auto">
            <a:xfrm flipV="1">
              <a:off x="16981" y="5896"/>
              <a:ext cx="480" cy="964"/>
            </a:xfrm>
            <a:prstGeom prst="line">
              <a:avLst/>
            </a:prstGeom>
            <a:noFill/>
            <a:ln w="19050">
              <a:solidFill>
                <a:srgbClr val="00B4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38035" name="Picture 12" descr="LastLastModel"/>
          <p:cNvPicPr>
            <a:picLocks noChangeAspect="1" noChangeArrowheads="1"/>
          </p:cNvPicPr>
          <p:nvPr/>
        </p:nvPicPr>
        <p:blipFill>
          <a:blip r:embed="rId7" cstate="print"/>
          <a:srcRect t="34103" b="34938"/>
          <a:stretch>
            <a:fillRect/>
          </a:stretch>
        </p:blipFill>
        <p:spPr bwMode="auto">
          <a:xfrm>
            <a:off x="1198563" y="2327275"/>
            <a:ext cx="4297362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38029" name="Object 13"/>
          <p:cNvGraphicFramePr>
            <a:graphicFrameLocks noChangeAspect="1"/>
          </p:cNvGraphicFramePr>
          <p:nvPr/>
        </p:nvGraphicFramePr>
        <p:xfrm>
          <a:off x="6251575" y="5513388"/>
          <a:ext cx="3508375" cy="1114425"/>
        </p:xfrm>
        <a:graphic>
          <a:graphicData uri="http://schemas.openxmlformats.org/presentationml/2006/ole">
            <p:oleObj spid="_x0000_s1238029" name="Equation" r:id="rId8" imgW="3784320" imgH="1396800" progId="Equation.3">
              <p:embed/>
            </p:oleObj>
          </a:graphicData>
        </a:graphic>
      </p:graphicFrame>
      <p:sp>
        <p:nvSpPr>
          <p:cNvPr id="1238036" name="Rectangle 14"/>
          <p:cNvSpPr>
            <a:spLocks noChangeArrowheads="1"/>
          </p:cNvSpPr>
          <p:nvPr/>
        </p:nvSpPr>
        <p:spPr bwMode="auto">
          <a:xfrm>
            <a:off x="6538913" y="5895975"/>
            <a:ext cx="481012" cy="169863"/>
          </a:xfrm>
          <a:prstGeom prst="rect">
            <a:avLst/>
          </a:prstGeom>
          <a:noFill/>
          <a:ln w="22225">
            <a:solidFill>
              <a:srgbClr val="00B400"/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38037" name="Line 15"/>
          <p:cNvSpPr>
            <a:spLocks noChangeShapeType="1"/>
          </p:cNvSpPr>
          <p:nvPr/>
        </p:nvSpPr>
        <p:spPr bwMode="auto">
          <a:xfrm flipV="1">
            <a:off x="7000875" y="5160963"/>
            <a:ext cx="1965325" cy="735012"/>
          </a:xfrm>
          <a:prstGeom prst="line">
            <a:avLst/>
          </a:prstGeom>
          <a:noFill/>
          <a:ln w="19050">
            <a:solidFill>
              <a:srgbClr val="00B4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038" name="Text Box 16"/>
          <p:cNvSpPr txBox="1">
            <a:spLocks noChangeArrowheads="1"/>
          </p:cNvSpPr>
          <p:nvPr/>
        </p:nvSpPr>
        <p:spPr bwMode="auto">
          <a:xfrm>
            <a:off x="8655050" y="4884738"/>
            <a:ext cx="736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2" tIns="18285" rIns="36572" bIns="18285"/>
          <a:lstStyle/>
          <a:p>
            <a:pPr defTabSz="4259263"/>
            <a:r>
              <a:rPr lang="en-GB" sz="700">
                <a:solidFill>
                  <a:srgbClr val="000000"/>
                </a:solidFill>
              </a:rPr>
              <a:t>     Attention</a:t>
            </a:r>
            <a:endParaRPr lang="en-GB" sz="85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238039" name="Picture 17" descr="LastLastModel"/>
          <p:cNvPicPr>
            <a:picLocks noChangeAspect="1" noChangeArrowheads="1"/>
          </p:cNvPicPr>
          <p:nvPr/>
        </p:nvPicPr>
        <p:blipFill>
          <a:blip r:embed="rId9" cstate="print"/>
          <a:srcRect t="69139"/>
          <a:stretch>
            <a:fillRect/>
          </a:stretch>
        </p:blipFill>
        <p:spPr bwMode="auto">
          <a:xfrm>
            <a:off x="1201738" y="4640263"/>
            <a:ext cx="4297362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8040" name="Rectangle 18"/>
          <p:cNvSpPr>
            <a:spLocks noChangeArrowheads="1"/>
          </p:cNvSpPr>
          <p:nvPr/>
        </p:nvSpPr>
        <p:spPr bwMode="auto">
          <a:xfrm>
            <a:off x="5537200" y="-52388"/>
            <a:ext cx="4786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solidFill>
                  <a:schemeClr val="tx1"/>
                </a:solidFill>
                <a:latin typeface="Arial" charset="0"/>
              </a:rPr>
              <a:t>DCM for </a:t>
            </a:r>
            <a:r>
              <a:rPr lang="en-GB" sz="3200" i="1">
                <a:solidFill>
                  <a:schemeClr val="tx2"/>
                </a:solidFill>
                <a:latin typeface="Arial" charset="0"/>
              </a:rPr>
              <a:t>B</a:t>
            </a:r>
            <a:r>
              <a:rPr lang="en-US" sz="3200" i="1">
                <a:solidFill>
                  <a:schemeClr val="tx2"/>
                </a:solidFill>
                <a:latin typeface="Arial" charset="0"/>
              </a:rPr>
              <a:t>ü</a:t>
            </a:r>
            <a:r>
              <a:rPr lang="en-GB" sz="3200" i="1">
                <a:solidFill>
                  <a:schemeClr val="tx2"/>
                </a:solidFill>
                <a:latin typeface="Arial" charset="0"/>
              </a:rPr>
              <a:t>chel &amp; Friston</a:t>
            </a:r>
          </a:p>
        </p:txBody>
      </p:sp>
      <p:sp>
        <p:nvSpPr>
          <p:cNvPr id="1238041" name="Text Box 19"/>
          <p:cNvSpPr txBox="1">
            <a:spLocks noChangeArrowheads="1"/>
          </p:cNvSpPr>
          <p:nvPr/>
        </p:nvSpPr>
        <p:spPr bwMode="auto">
          <a:xfrm>
            <a:off x="2130425" y="4594225"/>
            <a:ext cx="628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1"/>
                </a:solidFill>
              </a:rPr>
              <a:t>- FWD</a:t>
            </a:r>
          </a:p>
        </p:txBody>
      </p:sp>
      <p:sp>
        <p:nvSpPr>
          <p:cNvPr id="1238042" name="Text Box 20"/>
          <p:cNvSpPr txBox="1">
            <a:spLocks noChangeArrowheads="1"/>
          </p:cNvSpPr>
          <p:nvPr/>
        </p:nvSpPr>
        <p:spPr bwMode="auto">
          <a:xfrm>
            <a:off x="2111375" y="2276475"/>
            <a:ext cx="534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1"/>
                </a:solidFill>
              </a:rPr>
              <a:t>- Intr</a:t>
            </a:r>
          </a:p>
        </p:txBody>
      </p:sp>
      <p:sp>
        <p:nvSpPr>
          <p:cNvPr id="1238043" name="Text Box 21"/>
          <p:cNvSpPr txBox="1">
            <a:spLocks noChangeArrowheads="1"/>
          </p:cNvSpPr>
          <p:nvPr/>
        </p:nvSpPr>
        <p:spPr bwMode="auto">
          <a:xfrm>
            <a:off x="2114550" y="28575"/>
            <a:ext cx="636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1"/>
                </a:solidFill>
              </a:rPr>
              <a:t>- BCW</a:t>
            </a:r>
          </a:p>
        </p:txBody>
      </p:sp>
      <p:sp>
        <p:nvSpPr>
          <p:cNvPr id="1238044" name="Text Box 22"/>
          <p:cNvSpPr txBox="1">
            <a:spLocks noChangeArrowheads="1"/>
          </p:cNvSpPr>
          <p:nvPr/>
        </p:nvSpPr>
        <p:spPr bwMode="auto">
          <a:xfrm>
            <a:off x="508000" y="2055813"/>
            <a:ext cx="266700" cy="2746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238045" name="Text Box 24"/>
          <p:cNvSpPr txBox="1">
            <a:spLocks noChangeArrowheads="1"/>
          </p:cNvSpPr>
          <p:nvPr/>
        </p:nvSpPr>
        <p:spPr bwMode="auto">
          <a:xfrm rot="-5400000">
            <a:off x="-3025775" y="3200400"/>
            <a:ext cx="6858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 b="1">
                <a:solidFill>
                  <a:schemeClr val="tx1"/>
                </a:solidFill>
                <a:latin typeface="AvantGarde"/>
              </a:rPr>
              <a:t>Example: Two-state Model Comparison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5982" name="Picture 2" descr="lat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1700" y="1589088"/>
            <a:ext cx="25257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5983" name="Oval 3"/>
          <p:cNvSpPr>
            <a:spLocks noChangeArrowheads="1"/>
          </p:cNvSpPr>
          <p:nvPr/>
        </p:nvSpPr>
        <p:spPr bwMode="auto">
          <a:xfrm>
            <a:off x="2901950" y="2019300"/>
            <a:ext cx="217488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35984" name="Oval 4"/>
          <p:cNvSpPr>
            <a:spLocks noChangeArrowheads="1"/>
          </p:cNvSpPr>
          <p:nvPr/>
        </p:nvSpPr>
        <p:spPr bwMode="auto">
          <a:xfrm>
            <a:off x="2439988" y="2679700"/>
            <a:ext cx="217487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35985" name="Oval 5"/>
          <p:cNvSpPr>
            <a:spLocks noChangeArrowheads="1"/>
          </p:cNvSpPr>
          <p:nvPr/>
        </p:nvSpPr>
        <p:spPr bwMode="auto">
          <a:xfrm>
            <a:off x="3094038" y="2900363"/>
            <a:ext cx="217487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35986" name="Oval 6"/>
          <p:cNvSpPr>
            <a:spLocks noChangeArrowheads="1"/>
          </p:cNvSpPr>
          <p:nvPr/>
        </p:nvSpPr>
        <p:spPr bwMode="auto">
          <a:xfrm>
            <a:off x="3900488" y="2319338"/>
            <a:ext cx="215900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cxnSp>
        <p:nvCxnSpPr>
          <p:cNvPr id="1235987" name="AutoShape 7"/>
          <p:cNvCxnSpPr>
            <a:cxnSpLocks noChangeShapeType="1"/>
            <a:stCxn id="1235984" idx="5"/>
            <a:endCxn id="1235985" idx="2"/>
          </p:cNvCxnSpPr>
          <p:nvPr/>
        </p:nvCxnSpPr>
        <p:spPr bwMode="auto">
          <a:xfrm>
            <a:off x="2625725" y="2863850"/>
            <a:ext cx="468313" cy="144463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1235988" name="AutoShape 8"/>
          <p:cNvCxnSpPr>
            <a:cxnSpLocks noChangeShapeType="1"/>
            <a:stCxn id="1235984" idx="0"/>
            <a:endCxn id="1235983" idx="3"/>
          </p:cNvCxnSpPr>
          <p:nvPr/>
        </p:nvCxnSpPr>
        <p:spPr bwMode="auto">
          <a:xfrm flipV="1">
            <a:off x="2549525" y="2203450"/>
            <a:ext cx="384175" cy="476250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1235989" name="AutoShape 9"/>
          <p:cNvCxnSpPr>
            <a:cxnSpLocks noChangeShapeType="1"/>
            <a:stCxn id="1235983" idx="5"/>
            <a:endCxn id="1235986" idx="2"/>
          </p:cNvCxnSpPr>
          <p:nvPr/>
        </p:nvCxnSpPr>
        <p:spPr bwMode="auto">
          <a:xfrm>
            <a:off x="3087688" y="2203450"/>
            <a:ext cx="812800" cy="223838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1235990" name="AutoShape 10"/>
          <p:cNvCxnSpPr>
            <a:cxnSpLocks noChangeShapeType="1"/>
            <a:stCxn id="1235986" idx="3"/>
            <a:endCxn id="1235985" idx="7"/>
          </p:cNvCxnSpPr>
          <p:nvPr/>
        </p:nvCxnSpPr>
        <p:spPr bwMode="auto">
          <a:xfrm flipH="1">
            <a:off x="3279775" y="2503488"/>
            <a:ext cx="652463" cy="428625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triangle" w="med" len="med"/>
            <a:tailEnd/>
          </a:ln>
        </p:spPr>
      </p:cxnSp>
      <p:sp>
        <p:nvSpPr>
          <p:cNvPr id="1235991" name="Text Box 11"/>
          <p:cNvSpPr txBox="1">
            <a:spLocks noChangeArrowheads="1"/>
          </p:cNvSpPr>
          <p:nvPr/>
        </p:nvSpPr>
        <p:spPr bwMode="auto">
          <a:xfrm>
            <a:off x="2508250" y="1079500"/>
            <a:ext cx="17335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chemeClr val="tx1"/>
                </a:solidFill>
                <a:latin typeface="Arial" charset="0"/>
              </a:rPr>
              <a:t>bilinear DCM</a:t>
            </a:r>
            <a:endParaRPr lang="en-US" sz="2000" b="1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235980" name="Object 12"/>
          <p:cNvGraphicFramePr>
            <a:graphicFrameLocks noChangeAspect="1"/>
          </p:cNvGraphicFramePr>
          <p:nvPr/>
        </p:nvGraphicFramePr>
        <p:xfrm>
          <a:off x="5173663" y="4664075"/>
          <a:ext cx="4106862" cy="830263"/>
        </p:xfrm>
        <a:graphic>
          <a:graphicData uri="http://schemas.openxmlformats.org/presentationml/2006/ole">
            <p:oleObj spid="_x0000_s1235980" name="Equation" r:id="rId5" imgW="2374560" imgH="482400" progId="Equation.3">
              <p:embed/>
            </p:oleObj>
          </a:graphicData>
        </a:graphic>
      </p:graphicFrame>
      <p:graphicFrame>
        <p:nvGraphicFramePr>
          <p:cNvPr id="1235981" name="Object 13"/>
          <p:cNvGraphicFramePr>
            <a:graphicFrameLocks noChangeAspect="1"/>
          </p:cNvGraphicFramePr>
          <p:nvPr/>
        </p:nvGraphicFramePr>
        <p:xfrm>
          <a:off x="1665288" y="4725988"/>
          <a:ext cx="2878137" cy="787400"/>
        </p:xfrm>
        <a:graphic>
          <a:graphicData uri="http://schemas.openxmlformats.org/presentationml/2006/ole">
            <p:oleObj spid="_x0000_s1235981" name="Equation" r:id="rId6" imgW="1663560" imgH="457200" progId="Equation.3">
              <p:embed/>
            </p:oleObj>
          </a:graphicData>
        </a:graphic>
      </p:graphicFrame>
      <p:sp>
        <p:nvSpPr>
          <p:cNvPr id="1235992" name="Text Box 14"/>
          <p:cNvSpPr txBox="1">
            <a:spLocks noChangeArrowheads="1"/>
          </p:cNvSpPr>
          <p:nvPr/>
        </p:nvSpPr>
        <p:spPr bwMode="auto">
          <a:xfrm>
            <a:off x="982663" y="4168775"/>
            <a:ext cx="445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1800">
                <a:solidFill>
                  <a:schemeClr val="tx1"/>
                </a:solidFill>
                <a:latin typeface="Arial Unicode MS" pitchFamily="34" charset="-128"/>
              </a:rPr>
              <a:t>Bilinear state equation</a:t>
            </a:r>
            <a:endParaRPr lang="en-US" sz="1800" i="1">
              <a:solidFill>
                <a:schemeClr val="tx1"/>
              </a:solidFill>
              <a:latin typeface="Arial Unicode MS" pitchFamily="34" charset="-128"/>
            </a:endParaRPr>
          </a:p>
        </p:txBody>
      </p:sp>
      <p:cxnSp>
        <p:nvCxnSpPr>
          <p:cNvPr id="1235993" name="AutoShape 15"/>
          <p:cNvCxnSpPr>
            <a:cxnSpLocks noChangeShapeType="1"/>
            <a:stCxn id="1235984" idx="1"/>
            <a:endCxn id="1235994" idx="3"/>
          </p:cNvCxnSpPr>
          <p:nvPr/>
        </p:nvCxnSpPr>
        <p:spPr bwMode="auto">
          <a:xfrm flipH="1" flipV="1">
            <a:off x="1900238" y="2452688"/>
            <a:ext cx="571500" cy="2587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235994" name="Text Box 16"/>
          <p:cNvSpPr txBox="1">
            <a:spLocks noChangeArrowheads="1"/>
          </p:cNvSpPr>
          <p:nvPr/>
        </p:nvSpPr>
        <p:spPr bwMode="auto">
          <a:xfrm>
            <a:off x="1525588" y="2298700"/>
            <a:ext cx="374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 b="1">
                <a:solidFill>
                  <a:schemeClr val="tx1"/>
                </a:solidFill>
                <a:latin typeface="Arial Unicode MS" pitchFamily="34" charset="-128"/>
              </a:rPr>
              <a:t>u</a:t>
            </a:r>
            <a:r>
              <a:rPr lang="de-DE" sz="1600" b="1" baseline="-25000">
                <a:solidFill>
                  <a:schemeClr val="tx1"/>
                </a:solidFill>
                <a:latin typeface="Arial Unicode MS" pitchFamily="34" charset="-128"/>
              </a:rPr>
              <a:t>1</a:t>
            </a:r>
          </a:p>
        </p:txBody>
      </p:sp>
      <p:sp>
        <p:nvSpPr>
          <p:cNvPr id="1235995" name="Oval 17"/>
          <p:cNvSpPr>
            <a:spLocks noChangeArrowheads="1"/>
          </p:cNvSpPr>
          <p:nvPr/>
        </p:nvSpPr>
        <p:spPr bwMode="auto">
          <a:xfrm>
            <a:off x="2786063" y="2936875"/>
            <a:ext cx="150812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cxnSp>
        <p:nvCxnSpPr>
          <p:cNvPr id="1235996" name="AutoShape 18"/>
          <p:cNvCxnSpPr>
            <a:cxnSpLocks noChangeShapeType="1"/>
            <a:stCxn id="1235997" idx="2"/>
            <a:endCxn id="1235995" idx="0"/>
          </p:cNvCxnSpPr>
          <p:nvPr/>
        </p:nvCxnSpPr>
        <p:spPr bwMode="auto">
          <a:xfrm>
            <a:off x="2406650" y="1917700"/>
            <a:ext cx="455613" cy="101917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oval" w="med" len="med"/>
          </a:ln>
        </p:spPr>
      </p:cxnSp>
      <p:sp>
        <p:nvSpPr>
          <p:cNvPr id="1235997" name="Text Box 19"/>
          <p:cNvSpPr txBox="1">
            <a:spLocks noChangeArrowheads="1"/>
          </p:cNvSpPr>
          <p:nvPr/>
        </p:nvSpPr>
        <p:spPr bwMode="auto">
          <a:xfrm>
            <a:off x="2217738" y="1609725"/>
            <a:ext cx="376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 b="1">
                <a:solidFill>
                  <a:schemeClr val="tx1"/>
                </a:solidFill>
                <a:latin typeface="Arial Unicode MS" pitchFamily="34" charset="-128"/>
              </a:rPr>
              <a:t>u</a:t>
            </a:r>
            <a:r>
              <a:rPr lang="de-DE" sz="1600" b="1" baseline="-25000">
                <a:solidFill>
                  <a:schemeClr val="tx1"/>
                </a:solidFill>
                <a:latin typeface="Arial Unicode MS" pitchFamily="34" charset="-128"/>
              </a:rPr>
              <a:t>2</a:t>
            </a:r>
          </a:p>
        </p:txBody>
      </p:sp>
      <p:sp>
        <p:nvSpPr>
          <p:cNvPr id="1235998" name="Text Box 20"/>
          <p:cNvSpPr txBox="1">
            <a:spLocks noChangeArrowheads="1"/>
          </p:cNvSpPr>
          <p:nvPr/>
        </p:nvSpPr>
        <p:spPr bwMode="auto">
          <a:xfrm>
            <a:off x="6169025" y="1063625"/>
            <a:ext cx="1976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chemeClr val="tx1"/>
                </a:solidFill>
                <a:latin typeface="Arial" charset="0"/>
              </a:rPr>
              <a:t>nonlinear DCM</a:t>
            </a:r>
            <a:endParaRPr lang="en-US" sz="2000" b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235999" name="Picture 21" descr="lat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8825" y="1597025"/>
            <a:ext cx="25273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6000" name="Oval 22"/>
          <p:cNvSpPr>
            <a:spLocks noChangeArrowheads="1"/>
          </p:cNvSpPr>
          <p:nvPr/>
        </p:nvSpPr>
        <p:spPr bwMode="auto">
          <a:xfrm>
            <a:off x="6569075" y="2022475"/>
            <a:ext cx="217488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36001" name="Oval 23"/>
          <p:cNvSpPr>
            <a:spLocks noChangeArrowheads="1"/>
          </p:cNvSpPr>
          <p:nvPr/>
        </p:nvSpPr>
        <p:spPr bwMode="auto">
          <a:xfrm>
            <a:off x="6102350" y="2676525"/>
            <a:ext cx="217488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36002" name="Oval 24"/>
          <p:cNvSpPr>
            <a:spLocks noChangeArrowheads="1"/>
          </p:cNvSpPr>
          <p:nvPr/>
        </p:nvSpPr>
        <p:spPr bwMode="auto">
          <a:xfrm>
            <a:off x="6759575" y="2903538"/>
            <a:ext cx="220663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236003" name="Oval 25"/>
          <p:cNvSpPr>
            <a:spLocks noChangeArrowheads="1"/>
          </p:cNvSpPr>
          <p:nvPr/>
        </p:nvSpPr>
        <p:spPr bwMode="auto">
          <a:xfrm>
            <a:off x="7566025" y="2322513"/>
            <a:ext cx="217488" cy="2159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cxnSp>
        <p:nvCxnSpPr>
          <p:cNvPr id="1236004" name="AutoShape 26"/>
          <p:cNvCxnSpPr>
            <a:cxnSpLocks noChangeShapeType="1"/>
            <a:stCxn id="1236001" idx="5"/>
            <a:endCxn id="1236002" idx="2"/>
          </p:cNvCxnSpPr>
          <p:nvPr/>
        </p:nvCxnSpPr>
        <p:spPr bwMode="auto">
          <a:xfrm>
            <a:off x="6288088" y="2860675"/>
            <a:ext cx="471487" cy="150813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1236005" name="AutoShape 27"/>
          <p:cNvCxnSpPr>
            <a:cxnSpLocks noChangeShapeType="1"/>
            <a:stCxn id="1236001" idx="0"/>
            <a:endCxn id="1236000" idx="3"/>
          </p:cNvCxnSpPr>
          <p:nvPr/>
        </p:nvCxnSpPr>
        <p:spPr bwMode="auto">
          <a:xfrm flipV="1">
            <a:off x="6211888" y="2206625"/>
            <a:ext cx="388937" cy="469900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1236006" name="AutoShape 28"/>
          <p:cNvCxnSpPr>
            <a:cxnSpLocks noChangeShapeType="1"/>
            <a:stCxn id="1236000" idx="5"/>
            <a:endCxn id="1236003" idx="2"/>
          </p:cNvCxnSpPr>
          <p:nvPr/>
        </p:nvCxnSpPr>
        <p:spPr bwMode="auto">
          <a:xfrm>
            <a:off x="6754813" y="2206625"/>
            <a:ext cx="811212" cy="223838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1236007" name="AutoShape 29"/>
          <p:cNvCxnSpPr>
            <a:cxnSpLocks noChangeShapeType="1"/>
            <a:stCxn id="1236003" idx="3"/>
            <a:endCxn id="1236002" idx="7"/>
          </p:cNvCxnSpPr>
          <p:nvPr/>
        </p:nvCxnSpPr>
        <p:spPr bwMode="auto">
          <a:xfrm flipH="1">
            <a:off x="6948488" y="2506663"/>
            <a:ext cx="649287" cy="428625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 type="triangle" w="med" len="med"/>
            <a:tailEnd/>
          </a:ln>
        </p:spPr>
      </p:cxnSp>
      <p:sp>
        <p:nvSpPr>
          <p:cNvPr id="1236008" name="Oval 30"/>
          <p:cNvSpPr>
            <a:spLocks noChangeArrowheads="1"/>
          </p:cNvSpPr>
          <p:nvPr/>
        </p:nvSpPr>
        <p:spPr bwMode="auto">
          <a:xfrm>
            <a:off x="6453188" y="2940050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cxnSp>
        <p:nvCxnSpPr>
          <p:cNvPr id="1236009" name="AutoShape 31"/>
          <p:cNvCxnSpPr>
            <a:cxnSpLocks noChangeShapeType="1"/>
            <a:stCxn id="1236000" idx="4"/>
            <a:endCxn id="1236008" idx="0"/>
          </p:cNvCxnSpPr>
          <p:nvPr/>
        </p:nvCxnSpPr>
        <p:spPr bwMode="auto">
          <a:xfrm flipH="1">
            <a:off x="6527800" y="2238375"/>
            <a:ext cx="150813" cy="701675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 type="oval" w="med" len="med"/>
          </a:ln>
        </p:spPr>
      </p:cxnSp>
      <p:sp>
        <p:nvSpPr>
          <p:cNvPr id="1236010" name="Text Box 32"/>
          <p:cNvSpPr txBox="1">
            <a:spLocks noChangeArrowheads="1"/>
          </p:cNvSpPr>
          <p:nvPr/>
        </p:nvSpPr>
        <p:spPr bwMode="auto">
          <a:xfrm>
            <a:off x="5876925" y="4168775"/>
            <a:ext cx="3032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800">
                <a:solidFill>
                  <a:schemeClr val="tx1"/>
                </a:solidFill>
                <a:latin typeface="Arial Unicode MS" pitchFamily="34" charset="-128"/>
              </a:rPr>
              <a:t>Nonlinear state equation</a:t>
            </a:r>
            <a:endParaRPr lang="en-US" sz="1800" i="1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236011" name="Oval 33"/>
          <p:cNvSpPr>
            <a:spLocks noChangeArrowheads="1"/>
          </p:cNvSpPr>
          <p:nvPr/>
        </p:nvSpPr>
        <p:spPr bwMode="auto">
          <a:xfrm>
            <a:off x="2744788" y="2374900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cxnSp>
        <p:nvCxnSpPr>
          <p:cNvPr id="1236012" name="AutoShape 34"/>
          <p:cNvCxnSpPr>
            <a:cxnSpLocks noChangeShapeType="1"/>
            <a:stCxn id="1235997" idx="2"/>
            <a:endCxn id="1236011" idx="1"/>
          </p:cNvCxnSpPr>
          <p:nvPr/>
        </p:nvCxnSpPr>
        <p:spPr bwMode="auto">
          <a:xfrm>
            <a:off x="2406650" y="1917700"/>
            <a:ext cx="360363" cy="47942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oval" w="med" len="med"/>
          </a:ln>
        </p:spPr>
      </p:cxnSp>
      <p:sp>
        <p:nvSpPr>
          <p:cNvPr id="1236013" name="Text Box 35"/>
          <p:cNvSpPr txBox="1">
            <a:spLocks noChangeArrowheads="1"/>
          </p:cNvSpPr>
          <p:nvPr/>
        </p:nvSpPr>
        <p:spPr bwMode="auto">
          <a:xfrm>
            <a:off x="5868988" y="1622425"/>
            <a:ext cx="374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 b="1">
                <a:solidFill>
                  <a:schemeClr val="tx1"/>
                </a:solidFill>
                <a:latin typeface="Arial Unicode MS" pitchFamily="34" charset="-128"/>
              </a:rPr>
              <a:t>u</a:t>
            </a:r>
            <a:r>
              <a:rPr lang="de-DE" sz="1600" b="1" baseline="-25000">
                <a:solidFill>
                  <a:schemeClr val="tx1"/>
                </a:solidFill>
                <a:latin typeface="Arial Unicode MS" pitchFamily="34" charset="-128"/>
              </a:rPr>
              <a:t>2</a:t>
            </a:r>
          </a:p>
        </p:txBody>
      </p:sp>
      <p:sp>
        <p:nvSpPr>
          <p:cNvPr id="1236014" name="Oval 36"/>
          <p:cNvSpPr>
            <a:spLocks noChangeArrowheads="1"/>
          </p:cNvSpPr>
          <p:nvPr/>
        </p:nvSpPr>
        <p:spPr bwMode="auto">
          <a:xfrm>
            <a:off x="6396038" y="2387600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cxnSp>
        <p:nvCxnSpPr>
          <p:cNvPr id="1236015" name="AutoShape 37"/>
          <p:cNvCxnSpPr>
            <a:cxnSpLocks noChangeShapeType="1"/>
            <a:stCxn id="1236013" idx="2"/>
            <a:endCxn id="1236014" idx="1"/>
          </p:cNvCxnSpPr>
          <p:nvPr/>
        </p:nvCxnSpPr>
        <p:spPr bwMode="auto">
          <a:xfrm>
            <a:off x="6056313" y="1930400"/>
            <a:ext cx="361950" cy="47942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oval" w="med" len="med"/>
          </a:ln>
        </p:spPr>
      </p:cxnSp>
      <p:cxnSp>
        <p:nvCxnSpPr>
          <p:cNvPr id="1236016" name="AutoShape 38"/>
          <p:cNvCxnSpPr>
            <a:cxnSpLocks noChangeShapeType="1"/>
            <a:stCxn id="1236001" idx="1"/>
            <a:endCxn id="1236017" idx="3"/>
          </p:cNvCxnSpPr>
          <p:nvPr/>
        </p:nvCxnSpPr>
        <p:spPr bwMode="auto">
          <a:xfrm flipH="1" flipV="1">
            <a:off x="5557838" y="2462213"/>
            <a:ext cx="576262" cy="2460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236017" name="Text Box 39"/>
          <p:cNvSpPr txBox="1">
            <a:spLocks noChangeArrowheads="1"/>
          </p:cNvSpPr>
          <p:nvPr/>
        </p:nvSpPr>
        <p:spPr bwMode="auto">
          <a:xfrm>
            <a:off x="5183188" y="2308225"/>
            <a:ext cx="374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1600" b="1">
                <a:solidFill>
                  <a:schemeClr val="tx1"/>
                </a:solidFill>
                <a:latin typeface="Arial Unicode MS" pitchFamily="34" charset="-128"/>
              </a:rPr>
              <a:t>u</a:t>
            </a:r>
            <a:r>
              <a:rPr lang="de-DE" sz="1600" b="1" baseline="-25000">
                <a:solidFill>
                  <a:schemeClr val="tx1"/>
                </a:solidFill>
                <a:latin typeface="Arial Unicode MS" pitchFamily="34" charset="-128"/>
              </a:rPr>
              <a:t>1</a:t>
            </a:r>
          </a:p>
        </p:txBody>
      </p:sp>
      <p:sp>
        <p:nvSpPr>
          <p:cNvPr id="1236018" name="Rectangle 41"/>
          <p:cNvSpPr>
            <a:spLocks noChangeArrowheads="1"/>
          </p:cNvSpPr>
          <p:nvPr/>
        </p:nvSpPr>
        <p:spPr bwMode="auto">
          <a:xfrm>
            <a:off x="195263" y="5862638"/>
            <a:ext cx="98806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39750" indent="-539750"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	Here DCM can model activity-dependent changes in connectivity; how connections are enabled or gated by activity in one or more areas.</a:t>
            </a:r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1236019" name="Text Box 42"/>
          <p:cNvSpPr txBox="1">
            <a:spLocks noChangeArrowheads="1"/>
          </p:cNvSpPr>
          <p:nvPr/>
        </p:nvSpPr>
        <p:spPr bwMode="auto">
          <a:xfrm>
            <a:off x="1001713" y="179388"/>
            <a:ext cx="828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u="sng">
                <a:solidFill>
                  <a:schemeClr val="tx1"/>
                </a:solidFill>
                <a:latin typeface="Arial" charset="0"/>
              </a:rPr>
              <a:t>Extension III: Nonlinear DCM for fMRI</a:t>
            </a:r>
            <a:endParaRPr lang="en-US" sz="3600" b="1" u="sng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126" name="Text Box 4"/>
          <p:cNvSpPr txBox="1">
            <a:spLocks noChangeArrowheads="1"/>
          </p:cNvSpPr>
          <p:nvPr/>
        </p:nvSpPr>
        <p:spPr bwMode="auto">
          <a:xfrm>
            <a:off x="1001713" y="179388"/>
            <a:ext cx="828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u="sng">
                <a:solidFill>
                  <a:schemeClr val="tx1"/>
                </a:solidFill>
                <a:latin typeface="Arial" charset="0"/>
              </a:rPr>
              <a:t>Extension III: Nonlinear DCM for fMRI</a:t>
            </a:r>
            <a:endParaRPr lang="en-US" sz="3600" b="1" u="sng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52127" name="Rectangle 51"/>
          <p:cNvSpPr>
            <a:spLocks noChangeArrowheads="1"/>
          </p:cNvSpPr>
          <p:nvPr/>
        </p:nvSpPr>
        <p:spPr bwMode="auto">
          <a:xfrm>
            <a:off x="5262563" y="2560638"/>
            <a:ext cx="48180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latin typeface="Arial" charset="0"/>
              </a:rPr>
              <a:t>.  </a:t>
            </a:r>
          </a:p>
        </p:txBody>
      </p:sp>
      <p:sp>
        <p:nvSpPr>
          <p:cNvPr id="1152128" name="Rectangle 54"/>
          <p:cNvSpPr>
            <a:spLocks noChangeArrowheads="1"/>
          </p:cNvSpPr>
          <p:nvPr/>
        </p:nvSpPr>
        <p:spPr bwMode="auto">
          <a:xfrm>
            <a:off x="5894388" y="3465235"/>
            <a:ext cx="4302125" cy="2092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1000" dirty="0">
              <a:solidFill>
                <a:schemeClr val="tx1"/>
              </a:solidFill>
            </a:endParaRPr>
          </a:p>
          <a:p>
            <a:pPr eaLnBrk="0" hangingPunct="0"/>
            <a:r>
              <a:rPr lang="en-US" sz="2400" dirty="0">
                <a:solidFill>
                  <a:schemeClr val="tx1"/>
                </a:solidFill>
              </a:rPr>
              <a:t>The posterior density of            indicates that this gating existed with </a:t>
            </a:r>
            <a:r>
              <a:rPr lang="en-US" sz="2400" dirty="0" smtClean="0">
                <a:solidFill>
                  <a:schemeClr val="tx1"/>
                </a:solidFill>
              </a:rPr>
              <a:t>97% </a:t>
            </a:r>
            <a:r>
              <a:rPr lang="en-US" sz="2400" dirty="0">
                <a:solidFill>
                  <a:schemeClr val="tx1"/>
                </a:solidFill>
              </a:rPr>
              <a:t>confidence.</a:t>
            </a:r>
          </a:p>
          <a:p>
            <a:pPr eaLnBrk="0" hangingPunct="0"/>
            <a:endParaRPr lang="en-US" sz="2400" dirty="0">
              <a:solidFill>
                <a:schemeClr val="tx1"/>
              </a:solidFill>
            </a:endParaRPr>
          </a:p>
          <a:p>
            <a:pPr eaLnBrk="0" hangingPunct="0"/>
            <a:r>
              <a:rPr lang="en-US" dirty="0">
                <a:solidFill>
                  <a:schemeClr val="tx1"/>
                </a:solidFill>
              </a:rPr>
              <a:t>(The </a:t>
            </a:r>
            <a:r>
              <a:rPr lang="en-US" i="1" dirty="0">
                <a:solidFill>
                  <a:schemeClr val="tx1"/>
                </a:solidFill>
              </a:rPr>
              <a:t>D</a:t>
            </a:r>
            <a:r>
              <a:rPr lang="en-US" dirty="0">
                <a:solidFill>
                  <a:schemeClr val="tx1"/>
                </a:solidFill>
              </a:rPr>
              <a:t> matrix encodes which of the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neural units gate which connections in the system)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52129" name="Rectangle 126"/>
          <p:cNvSpPr>
            <a:spLocks noChangeArrowheads="1"/>
          </p:cNvSpPr>
          <p:nvPr/>
        </p:nvSpPr>
        <p:spPr bwMode="auto">
          <a:xfrm>
            <a:off x="0" y="3300413"/>
            <a:ext cx="10287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graphicFrame>
        <p:nvGraphicFramePr>
          <p:cNvPr id="1152125" name="Object 125"/>
          <p:cNvGraphicFramePr>
            <a:graphicFrameLocks noChangeAspect="1"/>
          </p:cNvGraphicFramePr>
          <p:nvPr/>
        </p:nvGraphicFramePr>
        <p:xfrm>
          <a:off x="8972550" y="3582988"/>
          <a:ext cx="962025" cy="590550"/>
        </p:xfrm>
        <a:graphic>
          <a:graphicData uri="http://schemas.openxmlformats.org/presentationml/2006/ole">
            <p:oleObj spid="_x0000_s1152125" name="Equation" r:id="rId4" imgW="418918" imgH="253890" progId="Equation.3">
              <p:embed/>
            </p:oleObj>
          </a:graphicData>
        </a:graphic>
      </p:graphicFrame>
      <p:sp>
        <p:nvSpPr>
          <p:cNvPr id="1152130" name="Text Box 150"/>
          <p:cNvSpPr txBox="1">
            <a:spLocks noChangeArrowheads="1"/>
          </p:cNvSpPr>
          <p:nvPr/>
        </p:nvSpPr>
        <p:spPr bwMode="auto">
          <a:xfrm>
            <a:off x="1117600" y="1136650"/>
            <a:ext cx="80137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Can V5 activity during attention to motion be explained by allowing activity in SPC to modulate the V1-to-V5 connection?</a:t>
            </a:r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1152131" name="Oval 152"/>
          <p:cNvSpPr>
            <a:spLocks noChangeAspect="1" noChangeArrowheads="1"/>
          </p:cNvSpPr>
          <p:nvPr/>
        </p:nvSpPr>
        <p:spPr bwMode="auto">
          <a:xfrm>
            <a:off x="2465388" y="4760913"/>
            <a:ext cx="719137" cy="719137"/>
          </a:xfrm>
          <a:prstGeom prst="ellipse">
            <a:avLst/>
          </a:prstGeom>
          <a:gradFill rotWithShape="1">
            <a:gsLst>
              <a:gs pos="0">
                <a:srgbClr val="ADC2F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152132" name="Text Box 153"/>
          <p:cNvSpPr txBox="1">
            <a:spLocks noChangeArrowheads="1"/>
          </p:cNvSpPr>
          <p:nvPr/>
        </p:nvSpPr>
        <p:spPr bwMode="auto">
          <a:xfrm>
            <a:off x="2586038" y="4937125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000" b="1">
                <a:solidFill>
                  <a:srgbClr val="000000"/>
                </a:solidFill>
                <a:latin typeface="Arial Unicode MS" pitchFamily="34" charset="-128"/>
              </a:rPr>
              <a:t>V1</a:t>
            </a:r>
            <a:endParaRPr lang="de-DE" sz="2000" b="1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52133" name="Oval 154"/>
          <p:cNvSpPr>
            <a:spLocks noChangeAspect="1" noChangeArrowheads="1"/>
          </p:cNvSpPr>
          <p:nvPr/>
        </p:nvSpPr>
        <p:spPr bwMode="auto">
          <a:xfrm>
            <a:off x="4500563" y="4762500"/>
            <a:ext cx="719137" cy="719138"/>
          </a:xfrm>
          <a:prstGeom prst="ellipse">
            <a:avLst/>
          </a:prstGeom>
          <a:gradFill rotWithShape="1">
            <a:gsLst>
              <a:gs pos="0">
                <a:srgbClr val="ADC2F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152134" name="Text Box 155"/>
          <p:cNvSpPr txBox="1">
            <a:spLocks noChangeArrowheads="1"/>
          </p:cNvSpPr>
          <p:nvPr/>
        </p:nvSpPr>
        <p:spPr bwMode="auto">
          <a:xfrm>
            <a:off x="4616450" y="4948238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000" b="1">
                <a:solidFill>
                  <a:srgbClr val="000000"/>
                </a:solidFill>
                <a:latin typeface="Arial Unicode MS" pitchFamily="34" charset="-128"/>
              </a:rPr>
              <a:t>V5</a:t>
            </a:r>
            <a:endParaRPr lang="de-DE" sz="2000" b="1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cxnSp>
        <p:nvCxnSpPr>
          <p:cNvPr id="1152135" name="AutoShape 156"/>
          <p:cNvCxnSpPr>
            <a:cxnSpLocks noChangeShapeType="1"/>
            <a:stCxn id="1152131" idx="5"/>
            <a:endCxn id="1152133" idx="3"/>
          </p:cNvCxnSpPr>
          <p:nvPr/>
        </p:nvCxnSpPr>
        <p:spPr bwMode="auto">
          <a:xfrm>
            <a:off x="3079750" y="5375275"/>
            <a:ext cx="1525588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152136" name="Oval 157"/>
          <p:cNvSpPr>
            <a:spLocks noChangeAspect="1" noChangeArrowheads="1"/>
          </p:cNvSpPr>
          <p:nvPr/>
        </p:nvSpPr>
        <p:spPr bwMode="auto">
          <a:xfrm>
            <a:off x="3608388" y="3321050"/>
            <a:ext cx="719137" cy="719138"/>
          </a:xfrm>
          <a:prstGeom prst="ellipse">
            <a:avLst/>
          </a:prstGeom>
          <a:gradFill rotWithShape="1">
            <a:gsLst>
              <a:gs pos="0">
                <a:srgbClr val="ADC2F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152137" name="Text Box 158"/>
          <p:cNvSpPr txBox="1">
            <a:spLocks noChangeArrowheads="1"/>
          </p:cNvSpPr>
          <p:nvPr/>
        </p:nvSpPr>
        <p:spPr bwMode="auto">
          <a:xfrm>
            <a:off x="3629025" y="3494088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000" b="1">
                <a:solidFill>
                  <a:srgbClr val="000000"/>
                </a:solidFill>
                <a:latin typeface="Arial Unicode MS" pitchFamily="34" charset="-128"/>
              </a:rPr>
              <a:t>SPC</a:t>
            </a:r>
            <a:endParaRPr lang="de-DE" sz="2000" b="1" baseline="-25000">
              <a:solidFill>
                <a:srgbClr val="000000"/>
              </a:solidFill>
              <a:latin typeface="Arial Unicode MS" pitchFamily="34" charset="-128"/>
            </a:endParaRPr>
          </a:p>
        </p:txBody>
      </p:sp>
      <p:cxnSp>
        <p:nvCxnSpPr>
          <p:cNvPr id="1152138" name="AutoShape 159"/>
          <p:cNvCxnSpPr>
            <a:cxnSpLocks noChangeShapeType="1"/>
            <a:stCxn id="1152133" idx="1"/>
            <a:endCxn id="1152131" idx="7"/>
          </p:cNvCxnSpPr>
          <p:nvPr/>
        </p:nvCxnSpPr>
        <p:spPr bwMode="auto">
          <a:xfrm flipH="1" flipV="1">
            <a:off x="3079750" y="4865688"/>
            <a:ext cx="1525588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152139" name="AutoShape 160"/>
          <p:cNvCxnSpPr>
            <a:cxnSpLocks noChangeShapeType="1"/>
            <a:stCxn id="1152131" idx="7"/>
            <a:endCxn id="1152136" idx="3"/>
          </p:cNvCxnSpPr>
          <p:nvPr/>
        </p:nvCxnSpPr>
        <p:spPr bwMode="auto">
          <a:xfrm flipV="1">
            <a:off x="3079750" y="3935413"/>
            <a:ext cx="633413" cy="9302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52140" name="Oval 161"/>
          <p:cNvSpPr>
            <a:spLocks noChangeArrowheads="1"/>
          </p:cNvSpPr>
          <p:nvPr/>
        </p:nvSpPr>
        <p:spPr bwMode="auto">
          <a:xfrm>
            <a:off x="4229100" y="4864100"/>
            <a:ext cx="150813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cxnSp>
        <p:nvCxnSpPr>
          <p:cNvPr id="1152141" name="AutoShape 162"/>
          <p:cNvCxnSpPr>
            <a:cxnSpLocks noChangeShapeType="1"/>
            <a:stCxn id="1152136" idx="4"/>
            <a:endCxn id="1152140" idx="0"/>
          </p:cNvCxnSpPr>
          <p:nvPr/>
        </p:nvCxnSpPr>
        <p:spPr bwMode="auto">
          <a:xfrm>
            <a:off x="3968750" y="4040188"/>
            <a:ext cx="336550" cy="823912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 type="oval" w="med" len="med"/>
          </a:ln>
        </p:spPr>
      </p:cxnSp>
      <p:sp>
        <p:nvSpPr>
          <p:cNvPr id="1152142" name="Text Box 163"/>
          <p:cNvSpPr txBox="1">
            <a:spLocks noChangeArrowheads="1"/>
          </p:cNvSpPr>
          <p:nvPr/>
        </p:nvSpPr>
        <p:spPr bwMode="auto">
          <a:xfrm>
            <a:off x="192088" y="4849813"/>
            <a:ext cx="139858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2000">
                <a:solidFill>
                  <a:schemeClr val="tx1"/>
                </a:solidFill>
                <a:latin typeface="Arial Unicode MS" pitchFamily="34" charset="-128"/>
              </a:rPr>
              <a:t>visual</a:t>
            </a:r>
          </a:p>
          <a:p>
            <a:pPr algn="ctr">
              <a:lnSpc>
                <a:spcPct val="80000"/>
              </a:lnSpc>
            </a:pPr>
            <a:r>
              <a:rPr lang="de-DE" sz="2000">
                <a:solidFill>
                  <a:schemeClr val="tx1"/>
                </a:solidFill>
                <a:latin typeface="Arial Unicode MS" pitchFamily="34" charset="-128"/>
              </a:rPr>
              <a:t>stimulation</a:t>
            </a:r>
          </a:p>
        </p:txBody>
      </p:sp>
      <p:cxnSp>
        <p:nvCxnSpPr>
          <p:cNvPr id="1152143" name="AutoShape 164"/>
          <p:cNvCxnSpPr>
            <a:cxnSpLocks noChangeShapeType="1"/>
            <a:stCxn id="1152131" idx="2"/>
            <a:endCxn id="1152142" idx="3"/>
          </p:cNvCxnSpPr>
          <p:nvPr/>
        </p:nvCxnSpPr>
        <p:spPr bwMode="auto">
          <a:xfrm flipH="1">
            <a:off x="1590675" y="5121275"/>
            <a:ext cx="874713" cy="4763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/>
          </a:ln>
        </p:spPr>
      </p:cxnSp>
      <p:cxnSp>
        <p:nvCxnSpPr>
          <p:cNvPr id="1152144" name="AutoShape 165"/>
          <p:cNvCxnSpPr>
            <a:cxnSpLocks noChangeShapeType="1"/>
            <a:stCxn id="1152136" idx="0"/>
            <a:endCxn id="1152145" idx="2"/>
          </p:cNvCxnSpPr>
          <p:nvPr/>
        </p:nvCxnSpPr>
        <p:spPr bwMode="auto">
          <a:xfrm flipV="1">
            <a:off x="3968750" y="2692400"/>
            <a:ext cx="1588" cy="62865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/>
          </a:ln>
        </p:spPr>
      </p:cxnSp>
      <p:sp>
        <p:nvSpPr>
          <p:cNvPr id="1152145" name="Text Box 166"/>
          <p:cNvSpPr txBox="1">
            <a:spLocks noChangeArrowheads="1"/>
          </p:cNvSpPr>
          <p:nvPr/>
        </p:nvSpPr>
        <p:spPr bwMode="auto">
          <a:xfrm>
            <a:off x="3390900" y="2324100"/>
            <a:ext cx="1157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2000">
                <a:solidFill>
                  <a:schemeClr val="tx1"/>
                </a:solidFill>
                <a:latin typeface="Arial Unicode MS" pitchFamily="34" charset="-128"/>
              </a:rPr>
              <a:t>attention</a:t>
            </a:r>
          </a:p>
        </p:txBody>
      </p:sp>
      <p:sp>
        <p:nvSpPr>
          <p:cNvPr id="1152146" name="Text Box 167"/>
          <p:cNvSpPr txBox="1">
            <a:spLocks noChangeArrowheads="1"/>
          </p:cNvSpPr>
          <p:nvPr/>
        </p:nvSpPr>
        <p:spPr bwMode="auto">
          <a:xfrm>
            <a:off x="2738438" y="4076700"/>
            <a:ext cx="673100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n-GB">
                <a:solidFill>
                  <a:schemeClr val="tx1"/>
                </a:solidFill>
                <a:latin typeface="Arial Unicode MS" pitchFamily="34" charset="-128"/>
              </a:rPr>
              <a:t>0.03</a:t>
            </a:r>
          </a:p>
          <a:p>
            <a:pPr algn="r" eaLnBrk="0" hangingPunct="0">
              <a:lnSpc>
                <a:spcPct val="80000"/>
              </a:lnSpc>
            </a:pPr>
            <a:r>
              <a:rPr lang="en-GB">
                <a:solidFill>
                  <a:schemeClr val="tx1"/>
                </a:solidFill>
                <a:latin typeface="Arial Unicode MS" pitchFamily="34" charset="-128"/>
              </a:rPr>
              <a:t>(100%)</a:t>
            </a:r>
            <a:endParaRPr lang="en-US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152147" name="Oval 168"/>
          <p:cNvSpPr>
            <a:spLocks noChangeArrowheads="1"/>
          </p:cNvSpPr>
          <p:nvPr/>
        </p:nvSpPr>
        <p:spPr bwMode="auto">
          <a:xfrm>
            <a:off x="3622675" y="4719638"/>
            <a:ext cx="149225" cy="149225"/>
          </a:xfrm>
          <a:prstGeom prst="ellipse">
            <a:avLst/>
          </a:prstGeom>
          <a:noFill/>
          <a:ln w="31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/>
          </a:p>
        </p:txBody>
      </p:sp>
      <p:cxnSp>
        <p:nvCxnSpPr>
          <p:cNvPr id="1152148" name="AutoShape 169"/>
          <p:cNvCxnSpPr>
            <a:cxnSpLocks noChangeShapeType="1"/>
            <a:stCxn id="1152149" idx="0"/>
            <a:endCxn id="1152147" idx="4"/>
          </p:cNvCxnSpPr>
          <p:nvPr/>
        </p:nvCxnSpPr>
        <p:spPr bwMode="auto">
          <a:xfrm flipV="1">
            <a:off x="3689350" y="4868863"/>
            <a:ext cx="7938" cy="1277937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 type="oval" w="med" len="med"/>
          </a:ln>
        </p:spPr>
      </p:cxnSp>
      <p:sp>
        <p:nvSpPr>
          <p:cNvPr id="1152149" name="Text Box 170"/>
          <p:cNvSpPr txBox="1">
            <a:spLocks noChangeArrowheads="1"/>
          </p:cNvSpPr>
          <p:nvPr/>
        </p:nvSpPr>
        <p:spPr bwMode="auto">
          <a:xfrm>
            <a:off x="3216275" y="6146800"/>
            <a:ext cx="946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8000">
            <a:spAutoFit/>
          </a:bodyPr>
          <a:lstStyle/>
          <a:p>
            <a:r>
              <a:rPr lang="de-DE" sz="2000">
                <a:solidFill>
                  <a:schemeClr val="tx1"/>
                </a:solidFill>
                <a:latin typeface="Arial Unicode MS" pitchFamily="34" charset="-128"/>
              </a:rPr>
              <a:t>motion</a:t>
            </a:r>
          </a:p>
        </p:txBody>
      </p:sp>
      <p:sp>
        <p:nvSpPr>
          <p:cNvPr id="1152150" name="Text Box 171"/>
          <p:cNvSpPr txBox="1">
            <a:spLocks noChangeArrowheads="1"/>
          </p:cNvSpPr>
          <p:nvPr/>
        </p:nvSpPr>
        <p:spPr bwMode="auto">
          <a:xfrm>
            <a:off x="3054350" y="5673725"/>
            <a:ext cx="673100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n-GB">
                <a:solidFill>
                  <a:schemeClr val="tx1"/>
                </a:solidFill>
                <a:latin typeface="Arial Unicode MS" pitchFamily="34" charset="-128"/>
              </a:rPr>
              <a:t>0.04</a:t>
            </a:r>
          </a:p>
          <a:p>
            <a:pPr algn="r" eaLnBrk="0" hangingPunct="0">
              <a:lnSpc>
                <a:spcPct val="80000"/>
              </a:lnSpc>
            </a:pPr>
            <a:r>
              <a:rPr lang="en-GB">
                <a:solidFill>
                  <a:schemeClr val="tx1"/>
                </a:solidFill>
                <a:latin typeface="Arial Unicode MS" pitchFamily="34" charset="-128"/>
              </a:rPr>
              <a:t>(100%)</a:t>
            </a:r>
            <a:endParaRPr lang="en-US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152151" name="Text Box 172"/>
          <p:cNvSpPr txBox="1">
            <a:spLocks noChangeArrowheads="1"/>
          </p:cNvSpPr>
          <p:nvPr/>
        </p:nvSpPr>
        <p:spPr bwMode="auto">
          <a:xfrm>
            <a:off x="1638300" y="4730750"/>
            <a:ext cx="673100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GB">
                <a:solidFill>
                  <a:schemeClr val="tx1"/>
                </a:solidFill>
                <a:latin typeface="Arial Unicode MS" pitchFamily="34" charset="-128"/>
              </a:rPr>
              <a:t>1.65</a:t>
            </a:r>
          </a:p>
          <a:p>
            <a:pPr algn="ctr" eaLnBrk="0" hangingPunct="0">
              <a:lnSpc>
                <a:spcPct val="80000"/>
              </a:lnSpc>
            </a:pPr>
            <a:r>
              <a:rPr lang="en-GB">
                <a:solidFill>
                  <a:schemeClr val="tx1"/>
                </a:solidFill>
                <a:latin typeface="Arial Unicode MS" pitchFamily="34" charset="-128"/>
              </a:rPr>
              <a:t>(100%)</a:t>
            </a:r>
            <a:endParaRPr lang="en-US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152152" name="Text Box 173"/>
          <p:cNvSpPr txBox="1">
            <a:spLocks noChangeArrowheads="1"/>
          </p:cNvSpPr>
          <p:nvPr/>
        </p:nvSpPr>
        <p:spPr bwMode="auto">
          <a:xfrm>
            <a:off x="3317875" y="2813050"/>
            <a:ext cx="673100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n-GB">
                <a:solidFill>
                  <a:schemeClr val="tx1"/>
                </a:solidFill>
                <a:latin typeface="Arial Unicode MS" pitchFamily="34" charset="-128"/>
              </a:rPr>
              <a:t>0.19</a:t>
            </a:r>
          </a:p>
          <a:p>
            <a:pPr algn="r" eaLnBrk="0" hangingPunct="0">
              <a:lnSpc>
                <a:spcPct val="80000"/>
              </a:lnSpc>
            </a:pPr>
            <a:r>
              <a:rPr lang="en-GB">
                <a:solidFill>
                  <a:schemeClr val="tx1"/>
                </a:solidFill>
                <a:latin typeface="Arial Unicode MS" pitchFamily="34" charset="-128"/>
              </a:rPr>
              <a:t>(100%)</a:t>
            </a:r>
            <a:endParaRPr lang="en-US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152153" name="Text Box 174"/>
          <p:cNvSpPr txBox="1">
            <a:spLocks noChangeArrowheads="1"/>
          </p:cNvSpPr>
          <p:nvPr/>
        </p:nvSpPr>
        <p:spPr bwMode="auto">
          <a:xfrm>
            <a:off x="4089400" y="4076700"/>
            <a:ext cx="715963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GB">
                <a:solidFill>
                  <a:schemeClr val="tx1"/>
                </a:solidFill>
                <a:latin typeface="Arial Unicode MS" pitchFamily="34" charset="-128"/>
              </a:rPr>
              <a:t>0.01</a:t>
            </a:r>
          </a:p>
          <a:p>
            <a:pPr eaLnBrk="0" hangingPunct="0">
              <a:lnSpc>
                <a:spcPct val="80000"/>
              </a:lnSpc>
            </a:pPr>
            <a:r>
              <a:rPr lang="en-GB">
                <a:solidFill>
                  <a:schemeClr val="tx1"/>
                </a:solidFill>
                <a:latin typeface="Arial Unicode MS" pitchFamily="34" charset="-128"/>
              </a:rPr>
              <a:t>(97.4%)</a:t>
            </a:r>
            <a:endParaRPr lang="en-US">
              <a:solidFill>
                <a:schemeClr val="tx1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4350" y="198438"/>
            <a:ext cx="9258300" cy="1143000"/>
          </a:xfrm>
        </p:spPr>
        <p:txBody>
          <a:bodyPr/>
          <a:lstStyle/>
          <a:p>
            <a:pPr eaLnBrk="1" hangingPunct="1"/>
            <a:r>
              <a:rPr lang="en-GB" sz="32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So, DCM….</a:t>
            </a:r>
            <a:endParaRPr lang="en-US" sz="3200" b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1484313"/>
            <a:ext cx="9258300" cy="4897437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40000"/>
              </a:spcBef>
            </a:pPr>
            <a:r>
              <a:rPr lang="en-GB" sz="2000" smtClean="0"/>
              <a:t>enables one to </a:t>
            </a:r>
            <a:r>
              <a:rPr lang="en-GB" sz="2000" b="1" smtClean="0">
                <a:solidFill>
                  <a:srgbClr val="A50021"/>
                </a:solidFill>
              </a:rPr>
              <a:t>infer hidden neuronal processes </a:t>
            </a:r>
            <a:r>
              <a:rPr lang="en-GB" sz="2000" smtClean="0"/>
              <a:t>from fMRI data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</a:pPr>
            <a:r>
              <a:rPr lang="en-GB" sz="2000" smtClean="0"/>
              <a:t>allows one to </a:t>
            </a:r>
            <a:r>
              <a:rPr lang="en-GB" sz="2000" b="1" smtClean="0">
                <a:solidFill>
                  <a:srgbClr val="A50021"/>
                </a:solidFill>
              </a:rPr>
              <a:t>test mechanistic hypotheses </a:t>
            </a:r>
            <a:r>
              <a:rPr lang="en-GB" sz="2000" smtClean="0"/>
              <a:t>about observed effects</a:t>
            </a:r>
          </a:p>
          <a:p>
            <a:pPr lvl="1" eaLnBrk="1" hangingPunct="1">
              <a:lnSpc>
                <a:spcPct val="120000"/>
              </a:lnSpc>
              <a:spcBef>
                <a:spcPct val="40000"/>
              </a:spcBef>
            </a:pPr>
            <a:r>
              <a:rPr lang="en-GB" sz="1800" smtClean="0"/>
              <a:t>uses a deterministic differential equation to model neuro-dynamics (represented by matrices A,B and C).</a:t>
            </a:r>
            <a:endParaRPr lang="de-CH" sz="1800" smtClean="0">
              <a:solidFill>
                <a:schemeClr val="tx2"/>
              </a:solidFill>
              <a:latin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spcBef>
                <a:spcPct val="40000"/>
              </a:spcBef>
            </a:pPr>
            <a:r>
              <a:rPr lang="de-DE" sz="2000" smtClean="0"/>
              <a:t>is informed by anatomical and physiological principles.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</a:pPr>
            <a:r>
              <a:rPr lang="en-GB" sz="2000" smtClean="0"/>
              <a:t>uses a </a:t>
            </a:r>
            <a:r>
              <a:rPr lang="en-GB" sz="2000" b="1" smtClean="0">
                <a:solidFill>
                  <a:srgbClr val="A50021"/>
                </a:solidFill>
              </a:rPr>
              <a:t>Bayesian framework </a:t>
            </a:r>
            <a:r>
              <a:rPr lang="en-GB" sz="2000" smtClean="0"/>
              <a:t>to estimate model parameters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</a:pPr>
            <a:r>
              <a:rPr lang="en-GB" sz="2000" smtClean="0"/>
              <a:t>is a generic approach to modelling experimentally perturbed dynamic systems.</a:t>
            </a:r>
          </a:p>
          <a:p>
            <a:pPr lvl="1" eaLnBrk="1" hangingPunct="1">
              <a:lnSpc>
                <a:spcPct val="120000"/>
              </a:lnSpc>
              <a:spcBef>
                <a:spcPct val="40000"/>
              </a:spcBef>
            </a:pPr>
            <a:r>
              <a:rPr lang="de-DE" sz="1800" smtClean="0"/>
              <a:t>provides an observation model for neuroimaging data, e.g. fMRI, M/EEG</a:t>
            </a:r>
          </a:p>
          <a:p>
            <a:pPr lvl="1" eaLnBrk="1" hangingPunct="1">
              <a:lnSpc>
                <a:spcPct val="120000"/>
              </a:lnSpc>
              <a:spcBef>
                <a:spcPct val="40000"/>
              </a:spcBef>
            </a:pPr>
            <a:r>
              <a:rPr lang="en-GB" sz="1800" smtClean="0"/>
              <a:t>DCM is </a:t>
            </a:r>
            <a:r>
              <a:rPr lang="en-US" sz="1800" b="1" smtClean="0">
                <a:solidFill>
                  <a:srgbClr val="A50021"/>
                </a:solidFill>
              </a:rPr>
              <a:t>not model or modality specific </a:t>
            </a:r>
            <a:r>
              <a:rPr lang="en-US" sz="1800" smtClean="0"/>
              <a:t>(Models will change and the method extended to other modalities e.g. ERPs, LFPs)</a:t>
            </a:r>
            <a:endParaRPr lang="en-GB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3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4350" y="260350"/>
            <a:ext cx="9258300" cy="576263"/>
          </a:xfrm>
        </p:spPr>
        <p:txBody>
          <a:bodyPr/>
          <a:lstStyle/>
          <a:p>
            <a:pPr eaLnBrk="1" hangingPunct="1"/>
            <a:r>
              <a:rPr lang="de-CH" sz="3200" b="1" smtClean="0">
                <a:latin typeface="Arial Unicode MS" pitchFamily="34" charset="-128"/>
              </a:rPr>
              <a:t>Some useful references</a:t>
            </a:r>
            <a:endParaRPr lang="en-US" sz="3200" b="1" smtClean="0">
              <a:latin typeface="Arial Unicode MS" pitchFamily="34" charset="-128"/>
            </a:endParaRPr>
          </a:p>
        </p:txBody>
      </p:sp>
      <p:sp>
        <p:nvSpPr>
          <p:cNvPr id="1723394" name="Text Box 3"/>
          <p:cNvSpPr txBox="1">
            <a:spLocks noChangeArrowheads="1"/>
          </p:cNvSpPr>
          <p:nvPr/>
        </p:nvSpPr>
        <p:spPr bwMode="auto">
          <a:xfrm>
            <a:off x="496888" y="836613"/>
            <a:ext cx="9291637" cy="5756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de-CH" sz="2000" b="1">
                <a:solidFill>
                  <a:schemeClr val="tx1"/>
                </a:solidFill>
                <a:latin typeface="Arial" charset="0"/>
                <a:cs typeface="Arial" charset="0"/>
              </a:rPr>
              <a:t>The first DCM paper: </a:t>
            </a:r>
            <a:r>
              <a:rPr lang="de-CH" sz="2000">
                <a:solidFill>
                  <a:schemeClr val="tx1"/>
                </a:solidFill>
                <a:latin typeface="Arial" charset="0"/>
                <a:cs typeface="Arial" charset="0"/>
              </a:rPr>
              <a:t>Dynamic Causal Modelling (2003).  Friston et al. </a:t>
            </a:r>
            <a:r>
              <a:rPr lang="de-CH" sz="2000" i="1">
                <a:solidFill>
                  <a:schemeClr val="tx1"/>
                </a:solidFill>
                <a:latin typeface="Arial" charset="0"/>
                <a:cs typeface="Arial" charset="0"/>
              </a:rPr>
              <a:t>NeuroImage </a:t>
            </a:r>
            <a:r>
              <a:rPr lang="de-CH" sz="2000">
                <a:solidFill>
                  <a:schemeClr val="tx1"/>
                </a:solidFill>
                <a:latin typeface="Arial" charset="0"/>
                <a:cs typeface="Arial" charset="0"/>
              </a:rPr>
              <a:t>19:1273-1302. </a:t>
            </a:r>
          </a:p>
          <a:p>
            <a:pPr marL="179388" indent="-179388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de-CH" sz="2000" b="1">
                <a:solidFill>
                  <a:schemeClr val="tx1"/>
                </a:solidFill>
                <a:latin typeface="Arial" charset="0"/>
                <a:cs typeface="Arial" charset="0"/>
              </a:rPr>
              <a:t>Physiological validation of DCM for fMRI:</a:t>
            </a:r>
            <a:r>
              <a:rPr lang="de-CH" sz="2000">
                <a:solidFill>
                  <a:schemeClr val="tx1"/>
                </a:solidFill>
                <a:latin typeface="Arial" charset="0"/>
                <a:cs typeface="Arial" charset="0"/>
              </a:rPr>
              <a:t> Identifying neural drivers with functional MRI: an electrophysiological validation (2008). David et al. </a:t>
            </a:r>
            <a:r>
              <a:rPr lang="de-CH" sz="2000" i="1">
                <a:solidFill>
                  <a:schemeClr val="tx1"/>
                </a:solidFill>
                <a:latin typeface="Arial" charset="0"/>
                <a:cs typeface="Arial" charset="0"/>
              </a:rPr>
              <a:t>PLoS Biol. </a:t>
            </a:r>
            <a:r>
              <a:rPr lang="de-CH" sz="2000">
                <a:solidFill>
                  <a:schemeClr val="tx1"/>
                </a:solidFill>
                <a:latin typeface="Arial" charset="0"/>
                <a:cs typeface="Arial" charset="0"/>
              </a:rPr>
              <a:t>6 2683–2697</a:t>
            </a:r>
          </a:p>
          <a:p>
            <a:pPr marL="179388" indent="-179388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de-CH" sz="2000" b="1">
                <a:solidFill>
                  <a:schemeClr val="tx1"/>
                </a:solidFill>
                <a:latin typeface="Arial" charset="0"/>
                <a:cs typeface="Arial" charset="0"/>
              </a:rPr>
              <a:t>Hemodynamic model:</a:t>
            </a:r>
            <a:r>
              <a:rPr lang="de-CH" sz="200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000">
                <a:solidFill>
                  <a:schemeClr val="tx1"/>
                </a:solidFill>
                <a:latin typeface="Arial" charset="0"/>
                <a:cs typeface="Arial" charset="0"/>
              </a:rPr>
              <a:t>Comparing hemodynamic models with DCM (2007). Stephan et al. </a:t>
            </a:r>
            <a:r>
              <a:rPr lang="en-GB" sz="2000" i="1">
                <a:solidFill>
                  <a:schemeClr val="tx1"/>
                </a:solidFill>
                <a:latin typeface="Arial" charset="0"/>
                <a:cs typeface="Arial" charset="0"/>
              </a:rPr>
              <a:t>NeuroImage</a:t>
            </a:r>
            <a:r>
              <a:rPr lang="en-GB" sz="2000">
                <a:solidFill>
                  <a:schemeClr val="tx1"/>
                </a:solidFill>
                <a:latin typeface="Arial" charset="0"/>
                <a:cs typeface="Arial" charset="0"/>
              </a:rPr>
              <a:t> 38:387-401</a:t>
            </a:r>
            <a:endParaRPr lang="de-CH" sz="20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79388" indent="-179388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de-CH" sz="2000" b="1">
                <a:solidFill>
                  <a:schemeClr val="tx1"/>
                </a:solidFill>
                <a:latin typeface="Arial" charset="0"/>
                <a:cs typeface="Arial" charset="0"/>
              </a:rPr>
              <a:t>Nonlinear DCMs:</a:t>
            </a:r>
            <a:r>
              <a:rPr lang="de-CH" sz="2000">
                <a:solidFill>
                  <a:schemeClr val="tx1"/>
                </a:solidFill>
                <a:latin typeface="Arial" charset="0"/>
                <a:cs typeface="Arial" charset="0"/>
              </a:rPr>
              <a:t>Nonlinear Dynamic Causal Models for FMRI (2008). Stephan et al. </a:t>
            </a:r>
            <a:r>
              <a:rPr lang="de-CH" sz="2000" i="1">
                <a:solidFill>
                  <a:schemeClr val="tx1"/>
                </a:solidFill>
                <a:latin typeface="Arial" charset="0"/>
                <a:cs typeface="Arial" charset="0"/>
              </a:rPr>
              <a:t>NeuroImage</a:t>
            </a:r>
            <a:r>
              <a:rPr lang="de-CH" sz="2000">
                <a:solidFill>
                  <a:schemeClr val="tx1"/>
                </a:solidFill>
                <a:latin typeface="Arial" charset="0"/>
                <a:cs typeface="Arial" charset="0"/>
              </a:rPr>
              <a:t> 42:649-662</a:t>
            </a:r>
          </a:p>
          <a:p>
            <a:pPr marL="179388" indent="-179388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de-CH" sz="2000" b="1">
                <a:solidFill>
                  <a:schemeClr val="tx1"/>
                </a:solidFill>
                <a:latin typeface="Arial" charset="0"/>
                <a:cs typeface="Arial" charset="0"/>
              </a:rPr>
              <a:t>Two-state model: </a:t>
            </a:r>
            <a:r>
              <a:rPr lang="de-CH" sz="2000">
                <a:solidFill>
                  <a:schemeClr val="tx1"/>
                </a:solidFill>
                <a:latin typeface="Arial" charset="0"/>
                <a:cs typeface="Arial" charset="0"/>
              </a:rPr>
              <a:t>Dynamic causal modelling for fMRI: A two-state model (2008). Marreiros et al. </a:t>
            </a:r>
            <a:r>
              <a:rPr lang="de-CH" sz="2000" i="1">
                <a:solidFill>
                  <a:schemeClr val="tx1"/>
                </a:solidFill>
                <a:latin typeface="Arial" charset="0"/>
                <a:cs typeface="Arial" charset="0"/>
              </a:rPr>
              <a:t>NeuroImage</a:t>
            </a:r>
            <a:r>
              <a:rPr lang="de-CH" sz="2000">
                <a:solidFill>
                  <a:schemeClr val="tx1"/>
                </a:solidFill>
                <a:latin typeface="Arial" charset="0"/>
                <a:cs typeface="Arial" charset="0"/>
              </a:rPr>
              <a:t> 39:269-278</a:t>
            </a:r>
            <a:endParaRPr lang="de-CH" sz="2000" b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79388" indent="-179388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de-CH" sz="2000" b="1">
                <a:solidFill>
                  <a:schemeClr val="tx1"/>
                </a:solidFill>
                <a:latin typeface="Arial" charset="0"/>
                <a:cs typeface="Arial" charset="0"/>
              </a:rPr>
              <a:t>Group Bayesian model comparison:</a:t>
            </a:r>
            <a:r>
              <a:rPr lang="de-CH" sz="2000">
                <a:solidFill>
                  <a:schemeClr val="tx1"/>
                </a:solidFill>
                <a:latin typeface="Arial" charset="0"/>
                <a:cs typeface="Arial" charset="0"/>
              </a:rPr>
              <a:t> Bayesian model selection for group studies (2009). Stephan et al. </a:t>
            </a:r>
            <a:r>
              <a:rPr lang="de-CH" sz="2000" i="1">
                <a:solidFill>
                  <a:schemeClr val="tx1"/>
                </a:solidFill>
                <a:latin typeface="Arial" charset="0"/>
                <a:cs typeface="Arial" charset="0"/>
              </a:rPr>
              <a:t>NeuroImage </a:t>
            </a:r>
            <a:r>
              <a:rPr lang="de-CH" sz="2000">
                <a:solidFill>
                  <a:schemeClr val="tx1"/>
                </a:solidFill>
                <a:latin typeface="Arial" charset="0"/>
                <a:cs typeface="Arial" charset="0"/>
              </a:rPr>
              <a:t>46:1004-10174</a:t>
            </a:r>
          </a:p>
          <a:p>
            <a:pPr marL="179388" indent="-179388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de-CH" sz="2000" b="1">
                <a:solidFill>
                  <a:schemeClr val="tx1"/>
                </a:solidFill>
                <a:latin typeface="Arial" charset="0"/>
                <a:cs typeface="Arial" charset="0"/>
              </a:rPr>
              <a:t>10 Simple Rules for DCM</a:t>
            </a:r>
            <a:r>
              <a:rPr lang="de-CH" sz="2000">
                <a:solidFill>
                  <a:schemeClr val="tx1"/>
                </a:solidFill>
                <a:latin typeface="Arial" charset="0"/>
                <a:cs typeface="Arial" charset="0"/>
              </a:rPr>
              <a:t> (2010). Stephan et al</a:t>
            </a:r>
            <a:r>
              <a:rPr lang="de-CH" sz="2000" i="1">
                <a:solidFill>
                  <a:schemeClr val="tx1"/>
                </a:solidFill>
                <a:latin typeface="Arial" charset="0"/>
                <a:cs typeface="Arial" charset="0"/>
              </a:rPr>
              <a:t>. NeuroImage 52</a:t>
            </a:r>
            <a:r>
              <a:rPr lang="de-CH" sz="200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91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2391" y="1255059"/>
            <a:ext cx="1412221" cy="215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71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8350" y="144463"/>
            <a:ext cx="8743950" cy="908050"/>
          </a:xfrm>
        </p:spPr>
        <p:txBody>
          <a:bodyPr/>
          <a:lstStyle/>
          <a:p>
            <a:pPr eaLnBrk="1" hangingPunct="1"/>
            <a:r>
              <a:rPr lang="en-GB" sz="3200" b="1" smtClean="0">
                <a:latin typeface="Arial Unicode MS" pitchFamily="34" charset="-128"/>
              </a:rPr>
              <a:t>Anatomical connectivity</a:t>
            </a:r>
            <a:endParaRPr lang="en-US" sz="3200" b="1" smtClean="0">
              <a:latin typeface="Arial Unicode MS" pitchFamily="34" charset="-128"/>
            </a:endParaRPr>
          </a:p>
        </p:txBody>
      </p:sp>
      <p:sp>
        <p:nvSpPr>
          <p:cNvPr id="14571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7650" y="1198563"/>
            <a:ext cx="4889500" cy="554355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GB" sz="2400" i="1" smtClean="0">
                <a:solidFill>
                  <a:srgbClr val="0033CC"/>
                </a:solidFill>
                <a:latin typeface="Arial Unicode MS" pitchFamily="34" charset="-128"/>
              </a:rPr>
              <a:t>Definition: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GB" sz="2400" i="1" smtClean="0">
                <a:solidFill>
                  <a:srgbClr val="0033CC"/>
                </a:solidFill>
                <a:latin typeface="Arial Unicode MS" pitchFamily="34" charset="-128"/>
              </a:rPr>
              <a:t>presence of axonal connections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GB" sz="2400" smtClean="0">
                <a:latin typeface="Arial Unicode MS" pitchFamily="34" charset="-128"/>
              </a:rPr>
              <a:t>neuronal  communication via synaptic contacts</a:t>
            </a:r>
          </a:p>
          <a:p>
            <a:pPr eaLnBrk="1" hangingPunct="1">
              <a:lnSpc>
                <a:spcPct val="80000"/>
              </a:lnSpc>
              <a:spcBef>
                <a:spcPct val="150000"/>
              </a:spcBef>
            </a:pPr>
            <a:r>
              <a:rPr lang="en-GB" sz="2400" smtClean="0">
                <a:latin typeface="Arial Unicode MS" pitchFamily="34" charset="-128"/>
              </a:rPr>
              <a:t>Measured with</a:t>
            </a:r>
          </a:p>
          <a:p>
            <a:pPr lvl="1" eaLnBrk="1" hangingPunct="1">
              <a:lnSpc>
                <a:spcPct val="80000"/>
              </a:lnSpc>
              <a:spcBef>
                <a:spcPct val="150000"/>
              </a:spcBef>
            </a:pPr>
            <a:r>
              <a:rPr lang="en-GB" sz="2000" smtClean="0">
                <a:latin typeface="Arial Unicode MS" pitchFamily="34" charset="-128"/>
              </a:rPr>
              <a:t>tracing techniques</a:t>
            </a:r>
          </a:p>
          <a:p>
            <a:pPr lvl="1" eaLnBrk="1" hangingPunct="1">
              <a:lnSpc>
                <a:spcPct val="80000"/>
              </a:lnSpc>
              <a:spcBef>
                <a:spcPct val="150000"/>
              </a:spcBef>
            </a:pPr>
            <a:endParaRPr lang="en-GB" sz="2000" smtClean="0">
              <a:latin typeface="Arial Unicode MS" pitchFamily="34" charset="-128"/>
            </a:endParaRPr>
          </a:p>
          <a:p>
            <a:pPr lvl="1" eaLnBrk="1" hangingPunct="1">
              <a:lnSpc>
                <a:spcPct val="80000"/>
              </a:lnSpc>
              <a:spcBef>
                <a:spcPct val="150000"/>
              </a:spcBef>
            </a:pPr>
            <a:r>
              <a:rPr lang="en-GB" sz="2000" smtClean="0">
                <a:latin typeface="Arial Unicode MS" pitchFamily="34" charset="-128"/>
              </a:rPr>
              <a:t>diffusion tensor imaging (DTI)</a:t>
            </a:r>
          </a:p>
          <a:p>
            <a:pPr eaLnBrk="1" hangingPunct="1">
              <a:lnSpc>
                <a:spcPct val="80000"/>
              </a:lnSpc>
              <a:spcBef>
                <a:spcPct val="150000"/>
              </a:spcBef>
            </a:pPr>
            <a:endParaRPr lang="en-GB" sz="2400" smtClean="0">
              <a:latin typeface="Arial Unicode MS" pitchFamily="34" charset="-128"/>
            </a:endParaRPr>
          </a:p>
        </p:txBody>
      </p:sp>
      <p:grpSp>
        <p:nvGrpSpPr>
          <p:cNvPr id="1457157" name="Group 6"/>
          <p:cNvGrpSpPr>
            <a:grpSpLocks/>
          </p:cNvGrpSpPr>
          <p:nvPr/>
        </p:nvGrpSpPr>
        <p:grpSpPr bwMode="auto">
          <a:xfrm>
            <a:off x="6071429" y="3443288"/>
            <a:ext cx="3377360" cy="1392237"/>
            <a:chOff x="2696" y="2928"/>
            <a:chExt cx="2063" cy="1092"/>
          </a:xfrm>
        </p:grpSpPr>
        <p:pic>
          <p:nvPicPr>
            <p:cNvPr id="1457160" name="Picture 7" descr="tracing_principl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6" y="2928"/>
              <a:ext cx="2063" cy="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7161" name="Rectangle 8"/>
            <p:cNvSpPr>
              <a:spLocks noChangeArrowheads="1"/>
            </p:cNvSpPr>
            <p:nvPr/>
          </p:nvSpPr>
          <p:spPr bwMode="auto">
            <a:xfrm>
              <a:off x="3264" y="3022"/>
              <a:ext cx="339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57162" name="Rectangle 9"/>
            <p:cNvSpPr>
              <a:spLocks noChangeArrowheads="1"/>
            </p:cNvSpPr>
            <p:nvPr/>
          </p:nvSpPr>
          <p:spPr bwMode="auto">
            <a:xfrm>
              <a:off x="3808" y="3022"/>
              <a:ext cx="339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b="1">
                <a:solidFill>
                  <a:schemeClr val="tx1"/>
                </a:solidFill>
                <a:latin typeface="Arial" charset="0"/>
              </a:endParaRPr>
            </a:p>
          </p:txBody>
        </p:sp>
      </p:grpSp>
      <p:pic>
        <p:nvPicPr>
          <p:cNvPr id="1457159" name="Picture 11" descr="DTI-sagittal-fibers"/>
          <p:cNvPicPr>
            <a:picLocks noChangeAspect="1" noChangeArrowheads="1"/>
          </p:cNvPicPr>
          <p:nvPr/>
        </p:nvPicPr>
        <p:blipFill>
          <a:blip r:embed="rId6" cstate="print"/>
          <a:srcRect t="7408" b="28088"/>
          <a:stretch>
            <a:fillRect/>
          </a:stretch>
        </p:blipFill>
        <p:spPr bwMode="auto">
          <a:xfrm>
            <a:off x="6231766" y="5005388"/>
            <a:ext cx="3217022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91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9494" y="1245816"/>
            <a:ext cx="145676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7261977" y="2165350"/>
            <a:ext cx="1008063" cy="244475"/>
          </a:xfrm>
          <a:prstGeom prst="rightArrow">
            <a:avLst>
              <a:gd name="adj1" fmla="val 50000"/>
              <a:gd name="adj2" fmla="val 103084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4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de-DE" b="1" dirty="0" smtClean="0"/>
          </a:p>
          <a:p>
            <a:pPr algn="ctr" eaLnBrk="1" hangingPunct="1">
              <a:buFontTx/>
              <a:buNone/>
            </a:pPr>
            <a:r>
              <a:rPr lang="de-DE" b="1" i="1" dirty="0" smtClean="0">
                <a:latin typeface="Times New Roman" pitchFamily="18" charset="0"/>
                <a:cs typeface="Times New Roman" pitchFamily="18" charset="0"/>
              </a:rPr>
              <a:t>Thank you for your attention!!!</a:t>
            </a:r>
            <a:endParaRPr lang="en-GB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158750"/>
            <a:ext cx="9258300" cy="1143000"/>
          </a:xfrm>
        </p:spPr>
        <p:txBody>
          <a:bodyPr/>
          <a:lstStyle/>
          <a:p>
            <a:pPr eaLnBrk="1" hangingPunct="1"/>
            <a:r>
              <a:rPr lang="de-CH" sz="3200" b="1" smtClean="0">
                <a:latin typeface="Arial Unicode MS" pitchFamily="34" charset="-128"/>
              </a:rPr>
              <a:t>Knowing </a:t>
            </a:r>
            <a:r>
              <a:rPr lang="en-US" sz="3200" b="1" smtClean="0">
                <a:latin typeface="Arial Unicode MS" pitchFamily="34" charset="-128"/>
              </a:rPr>
              <a:t>anatomical connectivity is not enough...</a:t>
            </a:r>
          </a:p>
        </p:txBody>
      </p:sp>
      <p:grpSp>
        <p:nvGrpSpPr>
          <p:cNvPr id="1460226" name="Group 3"/>
          <p:cNvGrpSpPr>
            <a:grpSpLocks/>
          </p:cNvGrpSpPr>
          <p:nvPr/>
        </p:nvGrpSpPr>
        <p:grpSpPr bwMode="auto">
          <a:xfrm>
            <a:off x="6516688" y="1763713"/>
            <a:ext cx="2908300" cy="3763962"/>
            <a:chOff x="544" y="1747"/>
            <a:chExt cx="1832" cy="2371"/>
          </a:xfrm>
        </p:grpSpPr>
        <p:pic>
          <p:nvPicPr>
            <p:cNvPr id="1460228" name="Picture 4" descr="slide1_lar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4" y="1747"/>
              <a:ext cx="1832" cy="2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60229" name="Line 5"/>
            <p:cNvSpPr>
              <a:spLocks noChangeShapeType="1"/>
            </p:cNvSpPr>
            <p:nvPr/>
          </p:nvSpPr>
          <p:spPr bwMode="auto">
            <a:xfrm>
              <a:off x="670" y="3079"/>
              <a:ext cx="327" cy="181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230" name="Line 6"/>
            <p:cNvSpPr>
              <a:spLocks noChangeShapeType="1"/>
            </p:cNvSpPr>
            <p:nvPr/>
          </p:nvSpPr>
          <p:spPr bwMode="auto">
            <a:xfrm flipH="1">
              <a:off x="1389" y="3013"/>
              <a:ext cx="131" cy="2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231" name="Line 7"/>
            <p:cNvSpPr>
              <a:spLocks noChangeShapeType="1"/>
            </p:cNvSpPr>
            <p:nvPr/>
          </p:nvSpPr>
          <p:spPr bwMode="auto">
            <a:xfrm flipH="1">
              <a:off x="2065" y="2966"/>
              <a:ext cx="58" cy="46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0227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1600200"/>
            <a:ext cx="5867400" cy="4362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200" smtClean="0">
                <a:latin typeface="Arial Unicode MS" pitchFamily="34" charset="-128"/>
              </a:rPr>
              <a:t>Context-dependent recruiting of connections 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>
                <a:latin typeface="Arial Unicode MS" pitchFamily="34" charset="-128"/>
              </a:rPr>
              <a:t>Local functions depend on network activity</a:t>
            </a:r>
          </a:p>
          <a:p>
            <a:pPr eaLnBrk="1" hangingPunct="1">
              <a:lnSpc>
                <a:spcPct val="90000"/>
              </a:lnSpc>
            </a:pPr>
            <a:endParaRPr lang="en-GB" sz="2400" smtClean="0"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200" smtClean="0">
                <a:latin typeface="Arial Unicode MS" pitchFamily="34" charset="-128"/>
              </a:rPr>
              <a:t>Connections show synaptic plasticity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GB" sz="2000" smtClean="0">
                <a:latin typeface="Arial Unicode MS" pitchFamily="34" charset="-128"/>
              </a:rPr>
              <a:t>change in the structure and transmission 	properties of a synapse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GB" sz="2000" smtClean="0">
                <a:latin typeface="Arial Unicode MS" pitchFamily="34" charset="-128"/>
              </a:rPr>
              <a:t>even at short timescales</a:t>
            </a:r>
          </a:p>
          <a:p>
            <a:pPr eaLnBrk="1" hangingPunct="1">
              <a:lnSpc>
                <a:spcPct val="90000"/>
              </a:lnSpc>
            </a:pPr>
            <a:endParaRPr lang="en-GB" sz="2400" smtClean="0"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GB" sz="2400" smtClean="0">
                <a:solidFill>
                  <a:srgbClr val="3333FF"/>
                </a:solidFill>
              </a:rPr>
              <a:t>Look at functional and effective connectivity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1562100"/>
            <a:ext cx="9258300" cy="481012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sz="2400" i="1" smtClean="0">
                <a:solidFill>
                  <a:srgbClr val="3333FF"/>
                </a:solidFill>
                <a:latin typeface="Arial Unicode MS" pitchFamily="34" charset="-128"/>
              </a:rPr>
              <a:t>Definition: statistical dependencies between regional time series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sz="2400" i="1" smtClean="0">
              <a:solidFill>
                <a:srgbClr val="3333FF"/>
              </a:solidFill>
              <a:latin typeface="Arial Unicode MS" pitchFamily="34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400" smtClean="0">
                <a:latin typeface="Arial Unicode MS" pitchFamily="34" charset="-128"/>
              </a:rPr>
              <a:t>Seed voxel correlation analysis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smtClean="0">
                <a:latin typeface="Arial Unicode MS" pitchFamily="34" charset="-128"/>
              </a:rPr>
              <a:t>Coherence analysis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smtClean="0">
                <a:latin typeface="Arial Unicode MS" pitchFamily="34" charset="-128"/>
              </a:rPr>
              <a:t>Eigen-decomposition (PCA, SVD)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smtClean="0">
                <a:latin typeface="Arial Unicode MS" pitchFamily="34" charset="-128"/>
              </a:rPr>
              <a:t>Independent component analysis (ICA)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smtClean="0">
                <a:latin typeface="Arial Unicode MS" pitchFamily="34" charset="-128"/>
              </a:rPr>
              <a:t>any technique describing statistical dependencies amongst regional time series</a:t>
            </a:r>
            <a:endParaRPr lang="en-US" sz="2400" smtClean="0">
              <a:latin typeface="Arial Unicode MS" pitchFamily="34" charset="-128"/>
            </a:endParaRPr>
          </a:p>
        </p:txBody>
      </p:sp>
      <p:sp>
        <p:nvSpPr>
          <p:cNvPr id="146227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14350" y="361950"/>
            <a:ext cx="9258300" cy="1143000"/>
          </a:xfrm>
        </p:spPr>
        <p:txBody>
          <a:bodyPr/>
          <a:lstStyle/>
          <a:p>
            <a:pPr eaLnBrk="1" hangingPunct="1"/>
            <a:r>
              <a:rPr lang="en-GB" sz="36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Functional connectivity</a:t>
            </a:r>
            <a:endParaRPr lang="en-US" sz="3600" b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8350" y="112713"/>
            <a:ext cx="8743950" cy="1371600"/>
          </a:xfrm>
        </p:spPr>
        <p:txBody>
          <a:bodyPr/>
          <a:lstStyle/>
          <a:p>
            <a:pPr eaLnBrk="1" hangingPunct="1"/>
            <a:r>
              <a:rPr lang="de-DE" sz="3200" b="1" smtClean="0">
                <a:latin typeface="Arial Unicode MS" pitchFamily="34" charset="-128"/>
              </a:rPr>
              <a:t>Seed-voxel correlation analyses</a:t>
            </a:r>
            <a:endParaRPr lang="en-US" sz="3200" b="1" smtClean="0">
              <a:latin typeface="Arial Unicode MS" pitchFamily="34" charset="-128"/>
            </a:endParaRPr>
          </a:p>
        </p:txBody>
      </p:sp>
      <p:sp>
        <p:nvSpPr>
          <p:cNvPr id="14643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7650" y="1555750"/>
            <a:ext cx="4668838" cy="5113338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GB" sz="2400" smtClean="0">
                <a:latin typeface="Arial Unicode MS" pitchFamily="34" charset="-128"/>
              </a:rPr>
              <a:t>hypothesis-driven choice of a seed voxel </a:t>
            </a:r>
          </a:p>
          <a:p>
            <a:pPr eaLnBrk="1" hangingPunct="1">
              <a:lnSpc>
                <a:spcPct val="110000"/>
              </a:lnSpc>
              <a:spcBef>
                <a:spcPct val="80000"/>
              </a:spcBef>
            </a:pPr>
            <a:r>
              <a:rPr lang="en-GB" sz="2400" smtClean="0">
                <a:latin typeface="Arial Unicode MS" pitchFamily="34" charset="-128"/>
                <a:cs typeface="Arial" charset="0"/>
              </a:rPr>
              <a:t>extract reference 		   time series</a:t>
            </a:r>
          </a:p>
          <a:p>
            <a:pPr eaLnBrk="1" hangingPunct="1">
              <a:lnSpc>
                <a:spcPct val="110000"/>
              </a:lnSpc>
              <a:spcBef>
                <a:spcPct val="80000"/>
              </a:spcBef>
            </a:pPr>
            <a:r>
              <a:rPr lang="en-GB" sz="2400" smtClean="0">
                <a:latin typeface="Arial Unicode MS" pitchFamily="34" charset="-128"/>
              </a:rPr>
              <a:t>voxel-wise correlation with time series from all other voxels in the brain</a:t>
            </a:r>
          </a:p>
        </p:txBody>
      </p:sp>
      <p:pic>
        <p:nvPicPr>
          <p:cNvPr id="1464323" name="Picture 4" descr="noActivations_rend_sag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7250" y="2276475"/>
            <a:ext cx="31543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64324" name="Group 5"/>
          <p:cNvGrpSpPr>
            <a:grpSpLocks/>
          </p:cNvGrpSpPr>
          <p:nvPr/>
        </p:nvGrpSpPr>
        <p:grpSpPr bwMode="auto">
          <a:xfrm>
            <a:off x="6727825" y="2708275"/>
            <a:ext cx="1511300" cy="1152525"/>
            <a:chOff x="4238" y="1525"/>
            <a:chExt cx="952" cy="726"/>
          </a:xfrm>
        </p:grpSpPr>
        <p:sp>
          <p:nvSpPr>
            <p:cNvPr id="1464327" name="Line 6"/>
            <p:cNvSpPr>
              <a:spLocks noChangeShapeType="1"/>
            </p:cNvSpPr>
            <p:nvPr/>
          </p:nvSpPr>
          <p:spPr bwMode="auto">
            <a:xfrm flipH="1">
              <a:off x="4238" y="1525"/>
              <a:ext cx="907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328" name="Line 7"/>
            <p:cNvSpPr>
              <a:spLocks noChangeShapeType="1"/>
            </p:cNvSpPr>
            <p:nvPr/>
          </p:nvSpPr>
          <p:spPr bwMode="auto">
            <a:xfrm flipH="1">
              <a:off x="4283" y="1525"/>
              <a:ext cx="907" cy="45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329" name="Line 8"/>
            <p:cNvSpPr>
              <a:spLocks noChangeShapeType="1"/>
            </p:cNvSpPr>
            <p:nvPr/>
          </p:nvSpPr>
          <p:spPr bwMode="auto">
            <a:xfrm flipH="1">
              <a:off x="4692" y="1570"/>
              <a:ext cx="453" cy="6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330" name="Line 9"/>
            <p:cNvSpPr>
              <a:spLocks noChangeShapeType="1"/>
            </p:cNvSpPr>
            <p:nvPr/>
          </p:nvSpPr>
          <p:spPr bwMode="auto">
            <a:xfrm flipH="1">
              <a:off x="5100" y="1525"/>
              <a:ext cx="90" cy="63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325" name="Oval 10"/>
          <p:cNvSpPr>
            <a:spLocks noChangeArrowheads="1"/>
          </p:cNvSpPr>
          <p:nvPr/>
        </p:nvSpPr>
        <p:spPr bwMode="auto">
          <a:xfrm>
            <a:off x="8096250" y="2636838"/>
            <a:ext cx="215900" cy="215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64326" name="Text Box 11"/>
          <p:cNvSpPr txBox="1">
            <a:spLocks noChangeArrowheads="1"/>
          </p:cNvSpPr>
          <p:nvPr/>
        </p:nvSpPr>
        <p:spPr bwMode="auto">
          <a:xfrm>
            <a:off x="8294688" y="1900238"/>
            <a:ext cx="140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b="1">
                <a:solidFill>
                  <a:srgbClr val="FF3300"/>
                </a:solidFill>
                <a:latin typeface="Arial Unicode MS" pitchFamily="34" charset="-128"/>
              </a:rPr>
              <a:t>seed voxel</a:t>
            </a:r>
            <a:endParaRPr lang="en-US" sz="2000" b="1">
              <a:solidFill>
                <a:srgbClr val="FF33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8350" y="285750"/>
            <a:ext cx="8743950" cy="820738"/>
          </a:xfrm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chemeClr val="tx1"/>
                </a:solidFill>
                <a:latin typeface="Arial Unicode MS" pitchFamily="34" charset="-128"/>
              </a:rPr>
              <a:t>Pros &amp; Cons of functional connectivity analysis </a:t>
            </a:r>
            <a:endParaRPr lang="en-US" sz="3200" b="1" smtClean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487488"/>
            <a:ext cx="6972300" cy="5051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>
                <a:latin typeface="Arial Unicode MS" pitchFamily="34" charset="-128"/>
              </a:rPr>
              <a:t>Pros: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>
                <a:latin typeface="Arial Unicode MS" pitchFamily="34" charset="-128"/>
              </a:rPr>
              <a:t>useful when we have no experimental control over the system of interest and no model of what caused the data (e.g. sleep, hallucinations, etc.)</a:t>
            </a:r>
          </a:p>
          <a:p>
            <a:pPr lvl="1" eaLnBrk="1" hangingPunct="1">
              <a:lnSpc>
                <a:spcPct val="90000"/>
              </a:lnSpc>
            </a:pPr>
            <a:endParaRPr lang="en-GB" sz="2000" smtClean="0"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latin typeface="Arial Unicode MS" pitchFamily="34" charset="-128"/>
              </a:rPr>
              <a:t>Cons: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>
                <a:latin typeface="Arial Unicode MS" pitchFamily="34" charset="-128"/>
              </a:rPr>
              <a:t>interpretation of resulting patterns is difficult / arbitrary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>
                <a:latin typeface="Arial Unicode MS" pitchFamily="34" charset="-128"/>
              </a:rPr>
              <a:t>no mechanistic insight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>
                <a:latin typeface="Arial Unicode MS" pitchFamily="34" charset="-128"/>
              </a:rPr>
              <a:t>usually suboptimal for situations where we have a priori knowledge / experimental control</a:t>
            </a:r>
          </a:p>
          <a:p>
            <a:pPr lvl="1" eaLnBrk="1" hangingPunct="1">
              <a:lnSpc>
                <a:spcPct val="90000"/>
              </a:lnSpc>
            </a:pPr>
            <a:endParaRPr lang="en-GB" sz="2000" smtClean="0">
              <a:latin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GB" sz="2000" smtClean="0"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solidFill>
                  <a:srgbClr val="3333FF"/>
                </a:solidFill>
                <a:latin typeface="Arial Unicode MS" pitchFamily="34" charset="-128"/>
                <a:sym typeface="Wingdings" pitchFamily="2" charset="2"/>
              </a:rPr>
              <a:t>	Effective connectivity</a:t>
            </a:r>
            <a:endParaRPr lang="en-US" sz="2400" smtClean="0">
              <a:solidFill>
                <a:srgbClr val="3333FF"/>
              </a:solidFill>
              <a:latin typeface="Arial Unicode MS" pitchFamily="34" charset="-12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599488" y="1252538"/>
            <a:ext cx="1189037" cy="1219200"/>
            <a:chOff x="1872" y="4464"/>
            <a:chExt cx="1500" cy="1455"/>
          </a:xfrm>
        </p:grpSpPr>
        <p:pic>
          <p:nvPicPr>
            <p:cNvPr id="146638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72" y="4464"/>
              <a:ext cx="1500" cy="1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66384" name="Line 8"/>
            <p:cNvSpPr>
              <a:spLocks noChangeShapeType="1"/>
            </p:cNvSpPr>
            <p:nvPr/>
          </p:nvSpPr>
          <p:spPr bwMode="auto">
            <a:xfrm>
              <a:off x="2448" y="4896"/>
              <a:ext cx="43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8599488" y="5389563"/>
            <a:ext cx="1189037" cy="1219200"/>
            <a:chOff x="4032" y="4464"/>
            <a:chExt cx="1500" cy="1455"/>
          </a:xfrm>
        </p:grpSpPr>
        <p:pic>
          <p:nvPicPr>
            <p:cNvPr id="1466380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2" y="4464"/>
              <a:ext cx="1500" cy="1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66381" name="Line 11"/>
            <p:cNvSpPr>
              <a:spLocks noChangeShapeType="1"/>
            </p:cNvSpPr>
            <p:nvPr/>
          </p:nvSpPr>
          <p:spPr bwMode="auto">
            <a:xfrm>
              <a:off x="4464" y="5040"/>
              <a:ext cx="144" cy="2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382" name="Line 12"/>
            <p:cNvSpPr>
              <a:spLocks noChangeShapeType="1"/>
            </p:cNvSpPr>
            <p:nvPr/>
          </p:nvSpPr>
          <p:spPr bwMode="auto">
            <a:xfrm flipV="1">
              <a:off x="4896" y="5040"/>
              <a:ext cx="288" cy="2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8597900" y="3986213"/>
            <a:ext cx="1189038" cy="1219200"/>
            <a:chOff x="6336" y="4464"/>
            <a:chExt cx="1500" cy="1455"/>
          </a:xfrm>
        </p:grpSpPr>
        <p:pic>
          <p:nvPicPr>
            <p:cNvPr id="1466377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36" y="4464"/>
              <a:ext cx="1500" cy="1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66378" name="Line 15"/>
            <p:cNvSpPr>
              <a:spLocks noChangeShapeType="1"/>
            </p:cNvSpPr>
            <p:nvPr/>
          </p:nvSpPr>
          <p:spPr bwMode="auto">
            <a:xfrm flipH="1" flipV="1">
              <a:off x="6768" y="5040"/>
              <a:ext cx="144" cy="2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379" name="Line 16"/>
            <p:cNvSpPr>
              <a:spLocks noChangeShapeType="1"/>
            </p:cNvSpPr>
            <p:nvPr/>
          </p:nvSpPr>
          <p:spPr bwMode="auto">
            <a:xfrm flipV="1">
              <a:off x="7200" y="5040"/>
              <a:ext cx="288" cy="2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09743" name="Group 20"/>
          <p:cNvGrpSpPr>
            <a:grpSpLocks/>
          </p:cNvGrpSpPr>
          <p:nvPr/>
        </p:nvGrpSpPr>
        <p:grpSpPr bwMode="auto">
          <a:xfrm>
            <a:off x="8599488" y="2595563"/>
            <a:ext cx="1189037" cy="1219200"/>
            <a:chOff x="5417" y="1635"/>
            <a:chExt cx="749" cy="768"/>
          </a:xfrm>
        </p:grpSpPr>
        <p:pic>
          <p:nvPicPr>
            <p:cNvPr id="1466375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7" y="1635"/>
              <a:ext cx="749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66376" name="Line 19"/>
            <p:cNvSpPr>
              <a:spLocks noChangeShapeType="1"/>
            </p:cNvSpPr>
            <p:nvPr/>
          </p:nvSpPr>
          <p:spPr bwMode="auto">
            <a:xfrm>
              <a:off x="5705" y="1863"/>
              <a:ext cx="21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6.4|2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4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53523</TotalTime>
  <Words>2290</Words>
  <Application>Microsoft Office PowerPoint</Application>
  <PresentationFormat>35mm Slides</PresentationFormat>
  <Paragraphs>701</Paragraphs>
  <Slides>50</Slides>
  <Notes>50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1_Default Design</vt:lpstr>
      <vt:lpstr>Image Photo Editor</vt:lpstr>
      <vt:lpstr>Microsoft Equation 3.0</vt:lpstr>
      <vt:lpstr>Equation</vt:lpstr>
      <vt:lpstr>Slide 1</vt:lpstr>
      <vt:lpstr>Slide 2</vt:lpstr>
      <vt:lpstr>Slide 3</vt:lpstr>
      <vt:lpstr>Structural, functional &amp; effective connectivity</vt:lpstr>
      <vt:lpstr>Anatomical connectivity</vt:lpstr>
      <vt:lpstr>Knowing anatomical connectivity is not enough...</vt:lpstr>
      <vt:lpstr>Functional connectivity</vt:lpstr>
      <vt:lpstr>Seed-voxel correlation analyses</vt:lpstr>
      <vt:lpstr>Pros &amp; Cons of functional connectivity analysis </vt:lpstr>
      <vt:lpstr>Effective connectivity</vt:lpstr>
      <vt:lpstr>Slide 11</vt:lpstr>
      <vt:lpstr>Psycho-physiological interaction (PPI)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Linear dynamics: 2 nodes</vt:lpstr>
      <vt:lpstr>Neurodynamics: 2 nodes with input</vt:lpstr>
      <vt:lpstr>Neurodynamics: positive modulation</vt:lpstr>
      <vt:lpstr>Neurodynamics: reciprocal connections</vt:lpstr>
      <vt:lpstr>Haemodynamics: reciprocal connections</vt:lpstr>
      <vt:lpstr>Haemodynamics: reciprocal connections</vt:lpstr>
      <vt:lpstr>Bilinear state equation in DCM for fMRI</vt:lpstr>
      <vt:lpstr>Slide 29</vt:lpstr>
      <vt:lpstr>The hemodynamic “Balloon” model</vt:lpstr>
      <vt:lpstr>DCM roadmap</vt:lpstr>
      <vt:lpstr>Slide 32</vt:lpstr>
      <vt:lpstr>Slide 33</vt:lpstr>
      <vt:lpstr>Parameter estimation: an example</vt:lpstr>
      <vt:lpstr>Slide 35</vt:lpstr>
      <vt:lpstr>Model comparison and selection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So, DCM….</vt:lpstr>
      <vt:lpstr>Some useful references</vt:lpstr>
      <vt:lpstr>Slide 50</vt:lpstr>
    </vt:vector>
  </TitlesOfParts>
  <Company>FIL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DCM</dc:title>
  <dc:creator>Klaas Enno Stephan</dc:creator>
  <cp:lastModifiedBy>amarreiros</cp:lastModifiedBy>
  <cp:revision>1673</cp:revision>
  <cp:lastPrinted>2000-08-31T18:39:38Z</cp:lastPrinted>
  <dcterms:created xsi:type="dcterms:W3CDTF">2000-05-18T20:05:13Z</dcterms:created>
  <dcterms:modified xsi:type="dcterms:W3CDTF">2010-10-28T11:13:02Z</dcterms:modified>
</cp:coreProperties>
</file>